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587" r:id="rId4"/>
    <p:sldId id="256" r:id="rId5"/>
    <p:sldId id="553" r:id="rId7"/>
    <p:sldId id="261" r:id="rId8"/>
    <p:sldId id="327" r:id="rId9"/>
    <p:sldId id="329" r:id="rId10"/>
    <p:sldId id="556" r:id="rId11"/>
    <p:sldId id="328" r:id="rId12"/>
    <p:sldId id="330" r:id="rId13"/>
    <p:sldId id="335" r:id="rId14"/>
    <p:sldId id="557" r:id="rId15"/>
    <p:sldId id="331" r:id="rId16"/>
    <p:sldId id="486" r:id="rId17"/>
    <p:sldId id="558" r:id="rId18"/>
    <p:sldId id="333" r:id="rId19"/>
    <p:sldId id="334" r:id="rId20"/>
    <p:sldId id="487" r:id="rId21"/>
    <p:sldId id="546" r:id="rId22"/>
    <p:sldId id="559" r:id="rId23"/>
    <p:sldId id="488" r:id="rId24"/>
    <p:sldId id="489" r:id="rId25"/>
    <p:sldId id="490" r:id="rId26"/>
    <p:sldId id="491" r:id="rId27"/>
    <p:sldId id="492" r:id="rId28"/>
    <p:sldId id="493" r:id="rId29"/>
    <p:sldId id="547" r:id="rId30"/>
    <p:sldId id="560" r:id="rId31"/>
    <p:sldId id="548" r:id="rId32"/>
    <p:sldId id="552" r:id="rId33"/>
    <p:sldId id="554" r:id="rId34"/>
    <p:sldId id="561" r:id="rId35"/>
    <p:sldId id="478" r:id="rId36"/>
    <p:sldId id="551" r:id="rId37"/>
    <p:sldId id="550" r:id="rId38"/>
    <p:sldId id="549" r:id="rId39"/>
    <p:sldId id="555"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7E86"/>
    <a:srgbClr val="6BA1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65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AE1DA-1FB7-4428-A8F6-91B87D9996C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73956C-7558-47DE-A1B2-AF2926BEE16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DF4582-333D-43EC-A348-D4E99CB6BBB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DF4582-333D-43EC-A348-D4E99CB6BBB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DF4582-333D-43EC-A348-D4E99CB6BBB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DF4582-333D-43EC-A348-D4E99CB6BBB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DF4582-333D-43EC-A348-D4E99CB6BBB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73956C-7558-47DE-A1B2-AF2926BEE16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DF4582-333D-43EC-A348-D4E99CB6BBB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DF4582-333D-43EC-A348-D4E99CB6BBB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EDF4582-333D-43EC-A348-D4E99CB6BBB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A2799E2-A228-4AAC-94B0-433680272C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704E32-2B60-463E-B227-3C4FA421F3D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A2799E2-A228-4AAC-94B0-433680272C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704E32-2B60-463E-B227-3C4FA421F3D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A2799E2-A228-4AAC-94B0-433680272C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704E32-2B60-463E-B227-3C4FA421F3D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4161615-194E-4DC1-A3C2-B91A6063DE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736935-7061-4D16-9B5F-9795D7F3BB8A}"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4161615-194E-4DC1-A3C2-B91A6063DE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736935-7061-4D16-9B5F-9795D7F3BB8A}"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4161615-194E-4DC1-A3C2-B91A6063DE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736935-7061-4D16-9B5F-9795D7F3BB8A}"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4161615-194E-4DC1-A3C2-B91A6063DE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A736935-7061-4D16-9B5F-9795D7F3BB8A}"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4161615-194E-4DC1-A3C2-B91A6063DEB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A736935-7061-4D16-9B5F-9795D7F3BB8A}"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4161615-194E-4DC1-A3C2-B91A6063DEB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A736935-7061-4D16-9B5F-9795D7F3BB8A}"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161615-194E-4DC1-A3C2-B91A6063DEB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A736935-7061-4D16-9B5F-9795D7F3BB8A}"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4161615-194E-4DC1-A3C2-B91A6063DE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A736935-7061-4D16-9B5F-9795D7F3BB8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A2799E2-A228-4AAC-94B0-433680272C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704E32-2B60-463E-B227-3C4FA421F3D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4161615-194E-4DC1-A3C2-B91A6063DE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A736935-7061-4D16-9B5F-9795D7F3BB8A}"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4161615-194E-4DC1-A3C2-B91A6063DE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736935-7061-4D16-9B5F-9795D7F3BB8A}"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4161615-194E-4DC1-A3C2-B91A6063DE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736935-7061-4D16-9B5F-9795D7F3BB8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A2799E2-A228-4AAC-94B0-433680272CB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704E32-2B60-463E-B227-3C4FA421F3D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A2799E2-A228-4AAC-94B0-433680272CB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704E32-2B60-463E-B227-3C4FA421F3D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A2799E2-A228-4AAC-94B0-433680272CB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704E32-2B60-463E-B227-3C4FA421F3D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A2799E2-A228-4AAC-94B0-433680272CB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704E32-2B60-463E-B227-3C4FA421F3D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2799E2-A228-4AAC-94B0-433680272CB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704E32-2B60-463E-B227-3C4FA421F3D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A2799E2-A228-4AAC-94B0-433680272CB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704E32-2B60-463E-B227-3C4FA421F3D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A2799E2-A228-4AAC-94B0-433680272CB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704E32-2B60-463E-B227-3C4FA421F3D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2799E2-A228-4AAC-94B0-433680272CB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04E32-2B60-463E-B227-3C4FA421F3D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161615-194E-4DC1-A3C2-B91A6063DEB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36935-7061-4D16-9B5F-9795D7F3BB8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7.emf"/><Relationship Id="rId1"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jpe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7.emf"/><Relationship Id="rId1" Type="http://schemas.openxmlformats.org/officeDocument/2006/relationships/image" Target="../media/image6.emf"/></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hemeOverride" Target="../theme/themeOverride1.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image" Target="../media/image6.emf"/></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7.emf"/><Relationship Id="rId1" Type="http://schemas.openxmlformats.org/officeDocument/2006/relationships/image" Target="../media/image6.emf"/></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7.emf"/><Relationship Id="rId1" Type="http://schemas.openxmlformats.org/officeDocument/2006/relationships/image" Target="../media/image6.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xml"/><Relationship Id="rId1"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openxmlformats.org/officeDocument/2006/relationships/image" Target="../media/image1.jpe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image" Target="../media/image6.em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1.jpeg"/><Relationship Id="rId2" Type="http://schemas.openxmlformats.org/officeDocument/2006/relationships/image" Target="../media/image7.emf"/><Relationship Id="rId1"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jpe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4204" y="133648"/>
            <a:ext cx="11880312" cy="6740307"/>
          </a:xfrm>
          <a:prstGeom prst="rect">
            <a:avLst/>
          </a:prstGeom>
          <a:noFill/>
        </p:spPr>
        <p:txBody>
          <a:bodyPr wrap="square">
            <a:spAutoFit/>
          </a:bodyPr>
          <a:lstStyle/>
          <a:p>
            <a:pPr marL="0" marR="0" lvl="0" algn="l" defTabSz="914400" rtl="0" eaLnBrk="1" fontAlgn="auto" latinLnBrk="0" hangingPunct="1">
              <a:spcBef>
                <a:spcPts val="1200"/>
              </a:spcBef>
              <a:spcAft>
                <a:spcPts val="0"/>
              </a:spcAft>
              <a:buClrTx/>
              <a:buSzTx/>
              <a:buFontTx/>
              <a:buNone/>
              <a:defRPr/>
            </a:pP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4. </a:t>
            </a:r>
            <a:r>
              <a:rPr lang="en-US" altLang="zh-CN" sz="2800" b="1" i="1" kern="100" dirty="0">
                <a:latin typeface="Calibri" panose="020F0502020204030204" pitchFamily="34" charset="0"/>
                <a:ea typeface="宋体" panose="02010600030101010101" pitchFamily="2" charset="-122"/>
                <a:cs typeface="Calibri" panose="020F0502020204030204" pitchFamily="34" charset="0"/>
              </a:rPr>
              <a:t>…, s</a:t>
            </a:r>
            <a:r>
              <a:rPr kumimoji="0" lang="en-US" altLang="zh-CN" sz="2800" b="1" i="1" u="none" strike="noStrike" kern="100" cap="none" spc="0" normalizeH="0" baseline="0" noProof="0" dirty="0" err="1">
                <a:ln>
                  <a:noFill/>
                </a:ln>
                <a:effectLst/>
                <a:uLnTx/>
                <a:uFillTx/>
                <a:latin typeface="Calibri" panose="020F0502020204030204" pitchFamily="34" charset="0"/>
                <a:ea typeface="宋体" panose="02010600030101010101" pitchFamily="2" charset="-122"/>
                <a:cs typeface="Calibri" panose="020F0502020204030204" pitchFamily="34" charset="0"/>
              </a:rPr>
              <a:t>ays</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Vivian Keh, playwright and daughter of immigrants, ________(hold) a basket of persimmons</a:t>
            </a:r>
            <a:r>
              <a:rPr kumimoji="0" lang="zh-CN" altLang="en-US"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（柿子）</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she’s </a:t>
            </a:r>
            <a:r>
              <a:rPr kumimoji="0" lang="en-US" altLang="zh-CN" sz="2800" b="1" i="1" u="none" strike="noStrike" kern="100" cap="none" spc="0" normalizeH="0" baseline="0" noProof="0" dirty="0">
                <a:ln>
                  <a:noFill/>
                </a:ln>
                <a:solidFill>
                  <a:schemeClr val="bg1"/>
                </a:solidFill>
                <a:effectLst/>
                <a:highlight>
                  <a:srgbClr val="FF00FF"/>
                </a:highlight>
                <a:uLnTx/>
                <a:uFillTx/>
                <a:latin typeface="Calibri" panose="020F0502020204030204" pitchFamily="34" charset="0"/>
                <a:ea typeface="宋体" panose="02010600030101010101" pitchFamily="2" charset="-122"/>
                <a:cs typeface="Calibri" panose="020F0502020204030204" pitchFamily="34" charset="0"/>
              </a:rPr>
              <a:t>cultivated</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to feel _________(connect) to her Korean ancestors.</a:t>
            </a:r>
            <a:endPar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algn="l" defTabSz="914400" rtl="0" eaLnBrk="1" fontAlgn="auto" latinLnBrk="0" hangingPunct="1">
              <a:spcBef>
                <a:spcPts val="1200"/>
              </a:spcBef>
              <a:spcAft>
                <a:spcPts val="0"/>
              </a:spcAft>
              <a:buClrTx/>
              <a:buSzTx/>
              <a:buFontTx/>
              <a:buNone/>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5. </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Keh is just one of the 50 remarkable subjects in naturalist writer Amy Stewart's The Tree Collectors: Tales of Arboreal Obsession, a collection of portraits of people ___________ (transform) by their love of trees. </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marL="0" marR="0" lvl="0" algn="l" defTabSz="914400" rtl="0" eaLnBrk="1" fontAlgn="auto" latinLnBrk="0" hangingPunct="1">
              <a:spcBef>
                <a:spcPts val="1200"/>
              </a:spcBef>
              <a:spcAft>
                <a:spcPts val="0"/>
              </a:spcAft>
              <a:buClrTx/>
              <a:buSzTx/>
              <a:buFontTx/>
              <a:buNone/>
              <a:defRPr/>
            </a:pP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6. </a:t>
            </a:r>
            <a:r>
              <a:rPr lang="en-US" altLang="zh-CN" sz="2800" b="1" i="1" kern="100" dirty="0">
                <a:solidFill>
                  <a:schemeClr val="bg1"/>
                </a:solidFill>
                <a:highlight>
                  <a:srgbClr val="FF00FF"/>
                </a:highlight>
                <a:latin typeface="Calibri" panose="020F0502020204030204" pitchFamily="34" charset="0"/>
                <a:ea typeface="宋体" panose="02010600030101010101" pitchFamily="2" charset="-122"/>
                <a:cs typeface="Calibri" panose="020F0502020204030204" pitchFamily="34" charset="0"/>
              </a:rPr>
              <a:t>Intrigued by </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this community of ___________(</a:t>
            </a:r>
            <a:r>
              <a:rPr kumimoji="0" lang="zh-CN" altLang="en-US"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爱好者</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she discovered </a:t>
            </a:r>
            <a:r>
              <a:rPr kumimoji="0" lang="en-US" altLang="zh-CN" sz="2800" b="1" i="1" u="none" strike="noStrike" kern="100" cap="none" spc="0" normalizeH="0" baseline="0" noProof="0" dirty="0">
                <a:ln>
                  <a:noFill/>
                </a:ln>
                <a:effectLst/>
                <a:highlight>
                  <a:srgbClr val="00FF00"/>
                </a:highlight>
                <a:uLnTx/>
                <a:uFillTx/>
                <a:latin typeface="Calibri" panose="020F0502020204030204" pitchFamily="34" charset="0"/>
                <a:ea typeface="宋体" panose="02010600030101010101" pitchFamily="2" charset="-122"/>
                <a:cs typeface="Calibri" panose="020F0502020204030204" pitchFamily="34" charset="0"/>
              </a:rPr>
              <a:t>educators</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1" i="1" u="none" strike="noStrike" kern="100" cap="none" spc="0" normalizeH="0" baseline="0" noProof="0" dirty="0">
                <a:ln>
                  <a:noFill/>
                </a:ln>
                <a:effectLst/>
                <a:highlight>
                  <a:srgbClr val="00FF00"/>
                </a:highlight>
                <a:uLnTx/>
                <a:uFillTx/>
                <a:latin typeface="Calibri" panose="020F0502020204030204" pitchFamily="34" charset="0"/>
                <a:ea typeface="宋体" panose="02010600030101010101" pitchFamily="2" charset="-122"/>
                <a:cs typeface="Calibri" panose="020F0502020204030204" pitchFamily="34" charset="0"/>
              </a:rPr>
              <a:t>preservationists</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and </a:t>
            </a:r>
            <a:r>
              <a:rPr kumimoji="0" lang="en-US" altLang="zh-CN" sz="2800" b="1" i="1" u="none" strike="noStrike" kern="100" cap="none" spc="0" normalizeH="0" baseline="0" noProof="0" dirty="0">
                <a:ln>
                  <a:noFill/>
                </a:ln>
                <a:effectLst/>
                <a:highlight>
                  <a:srgbClr val="00FF00"/>
                </a:highlight>
                <a:uLnTx/>
                <a:uFillTx/>
                <a:latin typeface="Calibri" panose="020F0502020204030204" pitchFamily="34" charset="0"/>
                <a:ea typeface="宋体" panose="02010600030101010101" pitchFamily="2" charset="-122"/>
                <a:cs typeface="Calibri" panose="020F0502020204030204" pitchFamily="34" charset="0"/>
              </a:rPr>
              <a:t>visionaries</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all </a:t>
            </a:r>
            <a:r>
              <a:rPr kumimoji="0" lang="en-US" altLang="zh-CN" sz="2800" b="1" i="1" u="none" strike="noStrike" kern="100" cap="none" spc="0" normalizeH="0" baseline="0" noProof="0" dirty="0">
                <a:ln>
                  <a:noFill/>
                </a:ln>
                <a:effectLst/>
                <a:highlight>
                  <a:srgbClr val="FFFF00"/>
                </a:highlight>
                <a:uLnTx/>
                <a:uFillTx/>
                <a:latin typeface="Calibri" panose="020F0502020204030204" pitchFamily="34" charset="0"/>
                <a:ea typeface="宋体" panose="02010600030101010101" pitchFamily="2" charset="-122"/>
                <a:cs typeface="Calibri" panose="020F0502020204030204" pitchFamily="34" charset="0"/>
              </a:rPr>
              <a:t>draw to </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 kind of curation, ___________(motive) by reasons as diverse as their projects. </a:t>
            </a:r>
            <a:endPar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algn="l" defTabSz="914400" rtl="0" eaLnBrk="1" fontAlgn="auto" latinLnBrk="0" hangingPunct="1">
              <a:spcBef>
                <a:spcPts val="1200"/>
              </a:spcBef>
              <a:spcAft>
                <a:spcPts val="0"/>
              </a:spcAft>
              <a:buClrTx/>
              <a:buSzTx/>
              <a:buFontTx/>
              <a:buNone/>
              <a:defRPr/>
            </a:pP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7. Healer” Joe Hamilton plants loblolly pines on a parcel of land he got from his </a:t>
            </a:r>
            <a:r>
              <a:rPr kumimoji="0" lang="en-US" altLang="zh-CN" sz="2800" b="1" i="1" u="none" strike="noStrike" kern="100" cap="none" spc="0" normalizeH="0" baseline="0" noProof="0" dirty="0">
                <a:ln>
                  <a:noFill/>
                </a:ln>
                <a:effectLst/>
                <a:highlight>
                  <a:srgbClr val="00FFFF"/>
                </a:highlight>
                <a:uLnTx/>
                <a:uFillTx/>
                <a:latin typeface="Calibri" panose="020F0502020204030204" pitchFamily="34" charset="0"/>
                <a:ea typeface="宋体" panose="02010600030101010101" pitchFamily="2" charset="-122"/>
                <a:cs typeface="Calibri" panose="020F0502020204030204" pitchFamily="34" charset="0"/>
              </a:rPr>
              <a:t>enslaved</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ancestors </a:t>
            </a:r>
            <a:r>
              <a:rPr kumimoji="0" lang="en-US" altLang="zh-CN" sz="2800" b="1" i="1" u="none" strike="noStrike" kern="100" cap="none" spc="0" normalizeH="0" baseline="0" noProof="0" dirty="0">
                <a:ln>
                  <a:noFill/>
                </a:ln>
                <a:effectLst/>
                <a:highlight>
                  <a:srgbClr val="FFFF00"/>
                </a:highlight>
                <a:uLnTx/>
                <a:uFillTx/>
                <a:latin typeface="Calibri" panose="020F0502020204030204" pitchFamily="34" charset="0"/>
                <a:ea typeface="宋体" panose="02010600030101010101" pitchFamily="2" charset="-122"/>
                <a:cs typeface="Calibri" panose="020F0502020204030204" pitchFamily="34" charset="0"/>
              </a:rPr>
              <a:t>with an eye toward </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long-term sustainable forestry _______ he hopes will establish a source of generational wealth for his family.</a:t>
            </a:r>
            <a:endPar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algn="l" defTabSz="914400" rtl="0" eaLnBrk="1" fontAlgn="auto" latinLnBrk="0" hangingPunct="1">
              <a:spcBef>
                <a:spcPts val="1200"/>
              </a:spcBef>
              <a:spcAft>
                <a:spcPts val="0"/>
              </a:spcAft>
              <a:buClrTx/>
              <a:buSzTx/>
              <a:buFontTx/>
              <a:buNone/>
              <a:defRPr/>
            </a:pP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8. He has a plan to _______(</a:t>
            </a:r>
            <a:r>
              <a:rPr lang="zh-CN" altLang="en-US" sz="2800" b="1" i="1" kern="100" dirty="0">
                <a:latin typeface="Calibri" panose="020F0502020204030204" pitchFamily="34" charset="0"/>
                <a:ea typeface="宋体" panose="02010600030101010101" pitchFamily="2" charset="-122"/>
                <a:cs typeface="Calibri" panose="020F0502020204030204" pitchFamily="34" charset="0"/>
              </a:rPr>
              <a:t>恢复</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traditional peach orchards on Navajo land as one of the “community builders” who ______(</a:t>
            </a:r>
            <a:r>
              <a:rPr kumimoji="0" lang="zh-CN" altLang="en-US"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试图</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bring people together.</a:t>
            </a:r>
            <a:endPar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4" name="文本框 3"/>
          <p:cNvSpPr txBox="1"/>
          <p:nvPr/>
        </p:nvSpPr>
        <p:spPr>
          <a:xfrm>
            <a:off x="9547860" y="133648"/>
            <a:ext cx="1516626"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holding</a:t>
            </a:r>
            <a:endParaRPr lang="zh-CN" altLang="en-US" dirty="0">
              <a:solidFill>
                <a:srgbClr val="FF0000"/>
              </a:solidFill>
            </a:endParaRPr>
          </a:p>
        </p:txBody>
      </p:sp>
      <p:sp>
        <p:nvSpPr>
          <p:cNvPr id="6" name="文本框 5"/>
          <p:cNvSpPr txBox="1"/>
          <p:nvPr/>
        </p:nvSpPr>
        <p:spPr>
          <a:xfrm>
            <a:off x="8470490" y="577315"/>
            <a:ext cx="2980649"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connected</a:t>
            </a:r>
            <a:endParaRPr lang="zh-CN" altLang="en-US" dirty="0">
              <a:solidFill>
                <a:srgbClr val="FF0000"/>
              </a:solidFill>
            </a:endParaRPr>
          </a:p>
        </p:txBody>
      </p:sp>
      <p:sp>
        <p:nvSpPr>
          <p:cNvPr id="8" name="文本框 7"/>
          <p:cNvSpPr txBox="1"/>
          <p:nvPr/>
        </p:nvSpPr>
        <p:spPr>
          <a:xfrm>
            <a:off x="9499435" y="1897653"/>
            <a:ext cx="2067232"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transformed</a:t>
            </a:r>
            <a:endParaRPr lang="zh-CN" altLang="en-US" dirty="0">
              <a:solidFill>
                <a:srgbClr val="FF0000"/>
              </a:solidFill>
            </a:endParaRPr>
          </a:p>
        </p:txBody>
      </p:sp>
      <p:sp>
        <p:nvSpPr>
          <p:cNvPr id="10" name="文本框 9"/>
          <p:cNvSpPr txBox="1"/>
          <p:nvPr/>
        </p:nvSpPr>
        <p:spPr>
          <a:xfrm>
            <a:off x="5340391" y="2790628"/>
            <a:ext cx="6110748"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enthusiasts</a:t>
            </a:r>
            <a:endParaRPr lang="zh-CN" altLang="en-US" dirty="0">
              <a:solidFill>
                <a:srgbClr val="FF0000"/>
              </a:solidFill>
            </a:endParaRPr>
          </a:p>
        </p:txBody>
      </p:sp>
      <p:sp>
        <p:nvSpPr>
          <p:cNvPr id="12" name="文本框 11"/>
          <p:cNvSpPr txBox="1"/>
          <p:nvPr/>
        </p:nvSpPr>
        <p:spPr>
          <a:xfrm>
            <a:off x="243349" y="3717205"/>
            <a:ext cx="6110748"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motivated</a:t>
            </a:r>
            <a:endParaRPr lang="zh-CN" altLang="en-US" dirty="0">
              <a:solidFill>
                <a:srgbClr val="FF0000"/>
              </a:solidFill>
            </a:endParaRPr>
          </a:p>
        </p:txBody>
      </p:sp>
      <p:sp>
        <p:nvSpPr>
          <p:cNvPr id="14" name="文本框 13"/>
          <p:cNvSpPr txBox="1"/>
          <p:nvPr/>
        </p:nvSpPr>
        <p:spPr>
          <a:xfrm>
            <a:off x="10638006" y="4570681"/>
            <a:ext cx="1386348"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which</a:t>
            </a:r>
            <a:endParaRPr lang="zh-CN" altLang="en-US" dirty="0">
              <a:solidFill>
                <a:srgbClr val="FF0000"/>
              </a:solidFill>
            </a:endParaRPr>
          </a:p>
        </p:txBody>
      </p:sp>
      <p:sp>
        <p:nvSpPr>
          <p:cNvPr id="16" name="文本框 15"/>
          <p:cNvSpPr txBox="1"/>
          <p:nvPr/>
        </p:nvSpPr>
        <p:spPr>
          <a:xfrm>
            <a:off x="3048000" y="5645457"/>
            <a:ext cx="6096000"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restore</a:t>
            </a:r>
            <a:endParaRPr lang="zh-CN" altLang="en-US" dirty="0">
              <a:solidFill>
                <a:srgbClr val="FF0000"/>
              </a:solidFill>
            </a:endParaRPr>
          </a:p>
        </p:txBody>
      </p:sp>
      <p:sp>
        <p:nvSpPr>
          <p:cNvPr id="18" name="文本框 17"/>
          <p:cNvSpPr txBox="1"/>
          <p:nvPr/>
        </p:nvSpPr>
        <p:spPr>
          <a:xfrm>
            <a:off x="6104360" y="6087234"/>
            <a:ext cx="1663124"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seek to </a:t>
            </a:r>
            <a:endParaRPr lang="zh-CN"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P spid="14"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srcRect l="5595" t="31459" r="23686" b="26230"/>
          <a:stretch>
            <a:fillRect/>
          </a:stretch>
        </p:blipFill>
        <p:spPr>
          <a:xfrm>
            <a:off x="0" y="0"/>
            <a:ext cx="12192000" cy="6858000"/>
          </a:xfrm>
          <a:prstGeom prst="rect">
            <a:avLst/>
          </a:prstGeom>
        </p:spPr>
      </p:pic>
      <p:pic>
        <p:nvPicPr>
          <p:cNvPr id="28" name="图片 27"/>
          <p:cNvPicPr>
            <a:picLocks noChangeAspect="1"/>
          </p:cNvPicPr>
          <p:nvPr/>
        </p:nvPicPr>
        <p:blipFill>
          <a:blip r:embed="rId2"/>
          <a:stretch>
            <a:fillRect/>
          </a:stretch>
        </p:blipFill>
        <p:spPr>
          <a:xfrm>
            <a:off x="1353064" y="587223"/>
            <a:ext cx="1440233" cy="1344881"/>
          </a:xfrm>
          <a:prstGeom prst="rect">
            <a:avLst/>
          </a:prstGeom>
        </p:spPr>
      </p:pic>
      <p:sp>
        <p:nvSpPr>
          <p:cNvPr id="29" name="文本框 28"/>
          <p:cNvSpPr txBox="1"/>
          <p:nvPr/>
        </p:nvSpPr>
        <p:spPr>
          <a:xfrm flipH="1">
            <a:off x="1086874" y="2200747"/>
            <a:ext cx="9178003" cy="1938992"/>
          </a:xfrm>
          <a:prstGeom prst="rect">
            <a:avLst/>
          </a:prstGeom>
          <a:noFill/>
        </p:spPr>
        <p:txBody>
          <a:bodyPr wrap="square" rtlCol="0">
            <a:spAutoFit/>
          </a:bodyPr>
          <a:lstStyle/>
          <a:p>
            <a:pPr defTabSz="914400">
              <a:defRPr/>
            </a:pPr>
            <a:r>
              <a:rPr lang="zh-CN" altLang="en-US" sz="4000" b="1" dirty="0">
                <a:solidFill>
                  <a:srgbClr val="498089"/>
                </a:solidFill>
                <a:latin typeface="Cambria" panose="02040503050406030204" pitchFamily="18" charset="0"/>
                <a:cs typeface="+mn-ea"/>
                <a:sym typeface="+mn-lt"/>
              </a:rPr>
              <a:t>人与社会：</a:t>
            </a:r>
            <a:endParaRPr lang="en-US" altLang="zh-CN" sz="4000" b="1" dirty="0">
              <a:solidFill>
                <a:srgbClr val="498089"/>
              </a:solidFill>
              <a:latin typeface="Cambria" panose="02040503050406030204" pitchFamily="18" charset="0"/>
              <a:cs typeface="+mn-ea"/>
              <a:sym typeface="+mn-lt"/>
            </a:endParaRPr>
          </a:p>
          <a:p>
            <a:pPr defTabSz="914400">
              <a:defRPr/>
            </a:pPr>
            <a:r>
              <a:rPr lang="en-US" altLang="zh-CN" sz="4000" b="1" dirty="0">
                <a:solidFill>
                  <a:srgbClr val="498089"/>
                </a:solidFill>
                <a:latin typeface="Cambria" panose="02040503050406030204" pitchFamily="18" charset="0"/>
                <a:ea typeface="Cambria" panose="02040503050406030204" pitchFamily="18" charset="0"/>
                <a:cs typeface="+mn-ea"/>
                <a:sym typeface="+mn-lt"/>
              </a:rPr>
              <a:t>Apple’s new design to deal with motion sickness</a:t>
            </a:r>
            <a:endParaRPr lang="en-US" altLang="zh-CN" sz="4000" b="1" dirty="0">
              <a:solidFill>
                <a:srgbClr val="498089"/>
              </a:solidFill>
              <a:latin typeface="Cambria" panose="02040503050406030204" pitchFamily="18" charset="0"/>
              <a:ea typeface="Cambria" panose="02040503050406030204" pitchFamily="18" charset="0"/>
              <a:cs typeface="+mn-ea"/>
              <a:sym typeface="+mn-lt"/>
            </a:endParaRPr>
          </a:p>
        </p:txBody>
      </p:sp>
      <p:sp>
        <p:nvSpPr>
          <p:cNvPr id="33" name="矩形 32"/>
          <p:cNvSpPr/>
          <p:nvPr/>
        </p:nvSpPr>
        <p:spPr>
          <a:xfrm>
            <a:off x="1694711" y="659498"/>
            <a:ext cx="756938" cy="1200329"/>
          </a:xfrm>
          <a:prstGeom prst="rect">
            <a:avLst/>
          </a:prstGeom>
        </p:spPr>
        <p:txBody>
          <a:bodyPr wrap="none">
            <a:spAutoFit/>
          </a:bodyPr>
          <a:lstStyle/>
          <a:p>
            <a:pPr algn="ctr"/>
            <a:r>
              <a:rPr lang="en-US" altLang="zh-CN" sz="7200" dirty="0">
                <a:solidFill>
                  <a:schemeClr val="bg1"/>
                </a:solidFill>
                <a:cs typeface="+mn-ea"/>
                <a:sym typeface="+mn-lt"/>
              </a:rPr>
              <a:t>C</a:t>
            </a:r>
            <a:endParaRPr lang="zh-CN" altLang="en-US" sz="7200" dirty="0">
              <a:solidFill>
                <a:schemeClr val="bg1"/>
              </a:solidFill>
              <a:cs typeface="+mn-ea"/>
              <a:sym typeface="+mn-lt"/>
            </a:endParaRPr>
          </a:p>
        </p:txBody>
      </p:sp>
      <p:grpSp>
        <p:nvGrpSpPr>
          <p:cNvPr id="7" name="组合 6"/>
          <p:cNvGrpSpPr/>
          <p:nvPr/>
        </p:nvGrpSpPr>
        <p:grpSpPr>
          <a:xfrm>
            <a:off x="1210836" y="4371933"/>
            <a:ext cx="5927383" cy="2483302"/>
            <a:chOff x="1535301" y="3333751"/>
            <a:chExt cx="8023584" cy="3557934"/>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697" y="3333751"/>
              <a:ext cx="2643188" cy="352425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rcRect r="18135"/>
            <a:stretch>
              <a:fillRect/>
            </a:stretch>
          </p:blipFill>
          <p:spPr>
            <a:xfrm>
              <a:off x="1535301" y="3367435"/>
              <a:ext cx="5380396" cy="3524250"/>
            </a:xfrm>
            <a:prstGeom prst="rect">
              <a:avLst/>
            </a:prstGeom>
          </p:spPr>
        </p:pic>
      </p:grpSp>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7"/>
          <p:cNvSpPr>
            <a:spLocks noChangeArrowheads="1"/>
          </p:cNvSpPr>
          <p:nvPr/>
        </p:nvSpPr>
        <p:spPr bwMode="auto">
          <a:xfrm>
            <a:off x="0" y="0"/>
            <a:ext cx="643040" cy="646353"/>
          </a:xfrm>
          <a:prstGeom prst="ellipse">
            <a:avLst/>
          </a:prstGeom>
          <a:blipFill>
            <a:blip r:embed="rId1"/>
            <a:stretch>
              <a:fillRect/>
            </a:stretch>
          </a:blipFill>
          <a:ln>
            <a:noFill/>
          </a:ln>
        </p:spPr>
        <p:txBody>
          <a:bodyPr vert="horz" wrap="square" lIns="121888" tIns="60944" rIns="121888" bIns="60944" numCol="1" anchor="t" anchorCtr="0" compatLnSpc="1"/>
          <a:lstStyle/>
          <a:p>
            <a:endParaRPr lang="zh-CN" altLang="en-US" sz="3200" b="1">
              <a:cs typeface="+mn-ea"/>
              <a:sym typeface="+mn-lt"/>
            </a:endParaRPr>
          </a:p>
        </p:txBody>
      </p:sp>
      <p:sp>
        <p:nvSpPr>
          <p:cNvPr id="6" name="矩形 5"/>
          <p:cNvSpPr/>
          <p:nvPr/>
        </p:nvSpPr>
        <p:spPr>
          <a:xfrm>
            <a:off x="144228" y="97532"/>
            <a:ext cx="354584" cy="420884"/>
          </a:xfrm>
          <a:prstGeom prst="rect">
            <a:avLst/>
          </a:prstGeom>
        </p:spPr>
        <p:txBody>
          <a:bodyPr wrap="none">
            <a:spAutoFit/>
          </a:bodyPr>
          <a:lstStyle/>
          <a:p>
            <a:pPr algn="ctr"/>
            <a:r>
              <a:rPr lang="en-US" altLang="zh-CN" sz="2135" b="1" dirty="0">
                <a:solidFill>
                  <a:schemeClr val="bg1"/>
                </a:solidFill>
                <a:cs typeface="+mn-ea"/>
                <a:sym typeface="+mn-lt"/>
              </a:rPr>
              <a:t>C</a:t>
            </a:r>
            <a:endParaRPr lang="zh-CN" altLang="en-US" sz="2135" b="1" dirty="0">
              <a:solidFill>
                <a:schemeClr val="bg1"/>
              </a:solidFill>
              <a:cs typeface="+mn-ea"/>
              <a:sym typeface="+mn-lt"/>
            </a:endParaRPr>
          </a:p>
        </p:txBody>
      </p:sp>
      <p:sp>
        <p:nvSpPr>
          <p:cNvPr id="7" name="文本框 6"/>
          <p:cNvSpPr txBox="1"/>
          <p:nvPr/>
        </p:nvSpPr>
        <p:spPr>
          <a:xfrm>
            <a:off x="73316" y="79945"/>
            <a:ext cx="7389368" cy="6740307"/>
          </a:xfrm>
          <a:prstGeom prst="rect">
            <a:avLst/>
          </a:prstGeom>
          <a:noFill/>
        </p:spPr>
        <p:txBody>
          <a:bodyPr wrap="square">
            <a:spAutoFit/>
          </a:bodyPr>
          <a:lstStyle/>
          <a:p>
            <a:pPr marL="0" marR="0" lvl="0" indent="457200" algn="l" defTabSz="914400" rtl="0" eaLnBrk="1" fontAlgn="auto" latinLnBrk="0" hangingPunct="1">
              <a:spcBef>
                <a:spcPts val="0"/>
              </a:spcBef>
              <a:spcAft>
                <a:spcPts val="0"/>
              </a:spcAft>
              <a:buClrTx/>
              <a:buSzTx/>
              <a:buFontTx/>
              <a:buNone/>
              <a:defRPr/>
            </a:pP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For many, travel isn't just about the destination-it's about </a:t>
            </a:r>
            <a:r>
              <a:rPr kumimoji="0" lang="en-US" altLang="zh-CN" sz="1600" b="1" i="1" u="sng" strike="noStrike" kern="100" cap="none" spc="0" normalizeH="0" baseline="0" noProof="0" dirty="0">
                <a:ln>
                  <a:noFill/>
                </a:ln>
                <a:uLnTx/>
                <a:uFillTx/>
                <a:latin typeface="Calibri" panose="020F0502020204030204" pitchFamily="34" charset="0"/>
                <a:ea typeface="宋体" panose="02010600030101010101" pitchFamily="2" charset="-122"/>
                <a:cs typeface="Calibri" panose="020F0502020204030204" pitchFamily="34" charset="0"/>
              </a:rPr>
              <a:t>making the most of the journey</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16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However</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for a lot of people, the journey is often ruined by an uncomfortable experience often accompanied by </a:t>
            </a:r>
            <a:r>
              <a:rPr kumimoji="0" lang="en-US" altLang="zh-CN"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vomiting</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known as </a:t>
            </a:r>
            <a:r>
              <a:rPr kumimoji="0" lang="en-US" altLang="zh-CN"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motion sickness</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If you've ever felt the unwelcome urge to vomit while reading or using your device in a moving vehicle, you're not alone. Recognizing this common issue, </a:t>
            </a:r>
            <a:r>
              <a:rPr kumimoji="0" lang="en-US" altLang="zh-CN" sz="16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Apple has stepped up to offer a revolutionary solution: the Vehicle Motion Cues feature for iPhones and iPads. </a:t>
            </a:r>
            <a:endParaRPr kumimoji="0" lang="en-US" altLang="zh-CN" sz="16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Motion sickness occurs when there is a disconnect between what your eyes see and what your body feels. When you're in a moving vehicle, your body senses motion through its vestibular system(the inner ear),but if your eyes are focused on a still screen that doesn't reflect this movement, the brain receives mixed signals. This sensory conflict can lead to dizziness, nausea, and overall discomfort-symptoms all too familiar to motion sickness sufferers. </a:t>
            </a:r>
            <a:endPar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Apple's new Vehicle Motion Cues feature is designed to bridge this gap and bring relief to those likely to experience motion sickness. This revolutionary </a:t>
            </a:r>
            <a:r>
              <a:rPr kumimoji="0" lang="en-US" altLang="zh-CN" sz="1600" b="1" i="1" u="none" strike="noStrike" kern="100" cap="none" spc="0" normalizeH="0" baseline="0" noProof="0" dirty="0">
                <a:ln>
                  <a:noFill/>
                </a:ln>
                <a:effectLst/>
                <a:highlight>
                  <a:srgbClr val="FFFF00"/>
                </a:highlight>
                <a:uLnTx/>
                <a:uFillTx/>
                <a:latin typeface="Calibri" panose="020F0502020204030204" pitchFamily="34" charset="0"/>
                <a:ea typeface="宋体" panose="02010600030101010101" pitchFamily="2" charset="-122"/>
                <a:cs typeface="Calibri" panose="020F0502020204030204" pitchFamily="34" charset="0"/>
              </a:rPr>
              <a:t>feature</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works by displaying animated dots, around the edges of your screen, which move at the same time and speed as the motion of your vehicle. </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These moving cues help keep the motion your body feels in line with what your eyes see, effectively reducing the sensory mismatch that causes motion sickness. </a:t>
            </a:r>
            <a:endPar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The magic lies in the </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simplicity and effectiveness</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The animated dots move inconsistency with the vehicle's motion, providing a visual representation of the movement your body is experiencing. By matching the visual input with the physical sensations of motion, your brain is </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less likely to experience the confusion </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that leads to sickness. </a:t>
            </a:r>
            <a:endPar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Early reports and user </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feedback</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indicate that Vehicle Motion Cues is </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receiving</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high praise for </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its effectiveness. So next time you embark on a journey, whether short or long, remember that Apple's </a:t>
            </a:r>
            <a:r>
              <a:rPr kumimoji="0" lang="en-US" altLang="zh-CN" sz="1600" b="1" i="1" u="none" strike="noStrike" kern="100" cap="none" spc="0" normalizeH="0" baseline="0" noProof="0" dirty="0">
                <a:ln>
                  <a:noFill/>
                </a:ln>
                <a:effectLst/>
                <a:highlight>
                  <a:srgbClr val="FFFF00"/>
                </a:highlight>
                <a:uLnTx/>
                <a:uFillTx/>
                <a:latin typeface="Calibri" panose="020F0502020204030204" pitchFamily="34" charset="0"/>
                <a:ea typeface="宋体" panose="02010600030101010101" pitchFamily="2" charset="-122"/>
                <a:cs typeface="Calibri" panose="020F0502020204030204" pitchFamily="34" charset="0"/>
              </a:rPr>
              <a:t>got your back </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-or rather, your brain-helping you make the most of every mile with ease and comfort.    </a:t>
            </a:r>
            <a:endPar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3" name="流程图: 可选过程 2"/>
          <p:cNvSpPr/>
          <p:nvPr/>
        </p:nvSpPr>
        <p:spPr>
          <a:xfrm>
            <a:off x="7462684" y="6268723"/>
            <a:ext cx="3238636" cy="322196"/>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sz="1400" dirty="0">
                <a:solidFill>
                  <a:schemeClr val="tx1"/>
                </a:solidFill>
                <a:latin typeface="Rockwell" panose="02060603020205020403"/>
                <a:ea typeface="方正姚体" panose="02010601030101010101" pitchFamily="2" charset="-122"/>
              </a:rPr>
              <a:t>介绍了苹果针对晕车推出的新功能</a:t>
            </a:r>
            <a:endParaRPr lang="zh-CN" altLang="en-US" sz="1400" dirty="0">
              <a:solidFill>
                <a:schemeClr val="tx1"/>
              </a:solidFill>
              <a:latin typeface="Rockwell" panose="02060603020205020403"/>
              <a:ea typeface="方正姚体" panose="02010601030101010101" pitchFamily="2" charset="-122"/>
            </a:endParaRPr>
          </a:p>
        </p:txBody>
      </p:sp>
      <p:sp>
        <p:nvSpPr>
          <p:cNvPr id="4" name="文本框 3"/>
          <p:cNvSpPr txBox="1"/>
          <p:nvPr/>
        </p:nvSpPr>
        <p:spPr>
          <a:xfrm>
            <a:off x="7462684" y="37748"/>
            <a:ext cx="4656000" cy="6001643"/>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r>
              <a:rPr lang="en-US" altLang="zh-CN" sz="1600" b="1" i="1" dirty="0">
                <a:latin typeface="Calibri" panose="020F0502020204030204" pitchFamily="34" charset="0"/>
                <a:cs typeface="Calibri" panose="020F0502020204030204" pitchFamily="34" charset="0"/>
              </a:rPr>
              <a:t>28. Which type of people can be interested in Vehicle Motion Cues?</a:t>
            </a:r>
            <a:br>
              <a:rPr lang="en-US" altLang="zh-CN" sz="1600" b="1"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A. Frequent travelers. B. Book lovers.</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C. Vehicle operators.   D. Sport scientists.</a:t>
            </a:r>
            <a:br>
              <a:rPr lang="en-US" altLang="zh-CN" sz="1600" i="1" dirty="0">
                <a:latin typeface="Calibri" panose="020F0502020204030204" pitchFamily="34" charset="0"/>
                <a:cs typeface="Calibri" panose="020F0502020204030204" pitchFamily="34" charset="0"/>
              </a:rPr>
            </a:br>
            <a:r>
              <a:rPr lang="en-US" altLang="zh-CN" sz="1600" b="1" i="1" dirty="0">
                <a:latin typeface="Calibri" panose="020F0502020204030204" pitchFamily="34" charset="0"/>
                <a:cs typeface="Calibri" panose="020F0502020204030204" pitchFamily="34" charset="0"/>
              </a:rPr>
              <a:t>29. What is paragraph 2 mainly about?</a:t>
            </a:r>
            <a:br>
              <a:rPr lang="en-US" altLang="zh-CN" sz="1600" b="1"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A. The principle of Apple's new design.</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B. The cause of motion sickness.</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C. The functions of Apple's new design.</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D. The symptoms of motion sickness.</a:t>
            </a:r>
            <a:endParaRPr lang="en-US" altLang="zh-CN" sz="1600" i="1" dirty="0">
              <a:latin typeface="Calibri" panose="020F0502020204030204" pitchFamily="34" charset="0"/>
              <a:cs typeface="Calibri" panose="020F0502020204030204" pitchFamily="34" charset="0"/>
            </a:endParaRPr>
          </a:p>
          <a:p>
            <a:r>
              <a:rPr lang="en-US" altLang="zh-CN" sz="1600" b="1" i="1" dirty="0">
                <a:latin typeface="Calibri" panose="020F0502020204030204" pitchFamily="34" charset="0"/>
                <a:cs typeface="Calibri" panose="020F0502020204030204" pitchFamily="34" charset="0"/>
              </a:rPr>
              <a:t>30. By displaying animated dots around the screen, Apple's Vehicle Motion Cues is able to</a:t>
            </a:r>
            <a:br>
              <a:rPr lang="en-US" altLang="zh-CN" sz="1600" b="1"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A. </a:t>
            </a:r>
            <a:r>
              <a:rPr lang="en-US" altLang="zh-CN" sz="1600" b="1" i="1" dirty="0">
                <a:latin typeface="Calibri" panose="020F0502020204030204" pitchFamily="34" charset="0"/>
                <a:cs typeface="Calibri" panose="020F0502020204030204" pitchFamily="34" charset="0"/>
              </a:rPr>
              <a:t>ease</a:t>
            </a:r>
            <a:r>
              <a:rPr lang="en-US" altLang="zh-CN" sz="1600" i="1" dirty="0">
                <a:latin typeface="Calibri" panose="020F0502020204030204" pitchFamily="34" charset="0"/>
                <a:cs typeface="Calibri" panose="020F0502020204030204" pitchFamily="34" charset="0"/>
              </a:rPr>
              <a:t> sensory </a:t>
            </a:r>
            <a:r>
              <a:rPr lang="en-US" altLang="zh-CN" sz="1600" b="1" i="1" dirty="0">
                <a:latin typeface="Calibri" panose="020F0502020204030204" pitchFamily="34" charset="0"/>
                <a:cs typeface="Calibri" panose="020F0502020204030204" pitchFamily="34" charset="0"/>
              </a:rPr>
              <a:t>conflicts</a:t>
            </a:r>
            <a:r>
              <a:rPr lang="en-US" altLang="zh-CN" sz="1600" i="1" dirty="0">
                <a:latin typeface="Calibri" panose="020F0502020204030204" pitchFamily="34" charset="0"/>
                <a:cs typeface="Calibri" panose="020F0502020204030204" pitchFamily="34" charset="0"/>
              </a:rPr>
              <a:t> in the brain</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B. tell the mismatched physical sensations</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C. balance the movement of our eyes and body</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D. increase the effectiveness of vehicle motion</a:t>
            </a:r>
            <a:br>
              <a:rPr lang="en-US" altLang="zh-CN" sz="1600" b="1" i="1" dirty="0">
                <a:latin typeface="Calibri" panose="020F0502020204030204" pitchFamily="34" charset="0"/>
                <a:cs typeface="Calibri" panose="020F0502020204030204" pitchFamily="34" charset="0"/>
              </a:rPr>
            </a:br>
            <a:r>
              <a:rPr lang="en-US" altLang="zh-CN" sz="1600" b="1" i="1" dirty="0">
                <a:latin typeface="Calibri" panose="020F0502020204030204" pitchFamily="34" charset="0"/>
                <a:cs typeface="Calibri" panose="020F0502020204030204" pitchFamily="34" charset="0"/>
              </a:rPr>
              <a:t>31. Which can be the best title of the passage?</a:t>
            </a:r>
            <a:br>
              <a:rPr lang="en-US" altLang="zh-CN" sz="1600" b="1"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A. Make the Most of Your Journey: Apple Bridges the Gap</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B. Find the Magic of a Moving Vehicle: Apple's Got Your Back</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C. Enjoy Your Reading: Apple Offers a Revolutionary Solution</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D. Say Goodbye to </a:t>
            </a:r>
            <a:r>
              <a:rPr lang="en-US" altLang="zh-CN" sz="1600" b="1" i="1" dirty="0">
                <a:latin typeface="Calibri" panose="020F0502020204030204" pitchFamily="34" charset="0"/>
                <a:cs typeface="Calibri" panose="020F0502020204030204" pitchFamily="34" charset="0"/>
              </a:rPr>
              <a:t>Motion Sickness</a:t>
            </a:r>
            <a:r>
              <a:rPr lang="en-US" altLang="zh-CN" sz="1600" i="1" dirty="0">
                <a:latin typeface="Calibri" panose="020F0502020204030204" pitchFamily="34" charset="0"/>
                <a:cs typeface="Calibri" panose="020F0502020204030204" pitchFamily="34" charset="0"/>
              </a:rPr>
              <a:t>: Apple Introduces Its </a:t>
            </a:r>
            <a:r>
              <a:rPr lang="en-US" altLang="zh-CN" sz="1600" b="1" i="1" dirty="0">
                <a:latin typeface="Calibri" panose="020F0502020204030204" pitchFamily="34" charset="0"/>
                <a:cs typeface="Calibri" panose="020F0502020204030204" pitchFamily="34" charset="0"/>
              </a:rPr>
              <a:t>New Design</a:t>
            </a:r>
            <a:endParaRPr lang="en-US" altLang="zh-CN" sz="1600" b="1" i="1" dirty="0">
              <a:latin typeface="Calibri" panose="020F0502020204030204" pitchFamily="34" charset="0"/>
              <a:cs typeface="Calibri" panose="020F0502020204030204" pitchFamily="34" charset="0"/>
            </a:endParaRPr>
          </a:p>
        </p:txBody>
      </p:sp>
      <p:sp>
        <p:nvSpPr>
          <p:cNvPr id="8" name="椭圆 7"/>
          <p:cNvSpPr/>
          <p:nvPr/>
        </p:nvSpPr>
        <p:spPr>
          <a:xfrm flipH="1" flipV="1">
            <a:off x="2836907" y="617435"/>
            <a:ext cx="3511585" cy="31895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9" name="直接箭头连接符 8"/>
          <p:cNvCxnSpPr/>
          <p:nvPr/>
        </p:nvCxnSpPr>
        <p:spPr>
          <a:xfrm flipH="1" flipV="1">
            <a:off x="5122606" y="936388"/>
            <a:ext cx="4326194" cy="4550012"/>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flipH="1" flipV="1">
            <a:off x="128177" y="1314400"/>
            <a:ext cx="2708730" cy="31895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13" name="直接箭头连接符 12"/>
          <p:cNvCxnSpPr/>
          <p:nvPr/>
        </p:nvCxnSpPr>
        <p:spPr>
          <a:xfrm flipH="1" flipV="1">
            <a:off x="2774942" y="1473876"/>
            <a:ext cx="5543148" cy="4248498"/>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a:off x="6870649" y="735221"/>
            <a:ext cx="749681" cy="192306"/>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flipH="1">
            <a:off x="3312080" y="867647"/>
            <a:ext cx="3865468" cy="31895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17" name="椭圆 16"/>
          <p:cNvSpPr/>
          <p:nvPr/>
        </p:nvSpPr>
        <p:spPr>
          <a:xfrm flipH="1">
            <a:off x="144228" y="1143480"/>
            <a:ext cx="643041" cy="31895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20" name="椭圆 19"/>
          <p:cNvSpPr/>
          <p:nvPr/>
        </p:nvSpPr>
        <p:spPr>
          <a:xfrm flipH="1">
            <a:off x="5352969" y="113154"/>
            <a:ext cx="2180627" cy="31895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21" name="椭圆 20"/>
          <p:cNvSpPr/>
          <p:nvPr/>
        </p:nvSpPr>
        <p:spPr>
          <a:xfrm flipH="1">
            <a:off x="112083" y="300484"/>
            <a:ext cx="643041" cy="31895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22" name="直接箭头连接符 21"/>
          <p:cNvCxnSpPr/>
          <p:nvPr/>
        </p:nvCxnSpPr>
        <p:spPr>
          <a:xfrm flipH="1" flipV="1">
            <a:off x="7069051" y="440968"/>
            <a:ext cx="505717" cy="285392"/>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流程图: 可选过程 23"/>
          <p:cNvSpPr/>
          <p:nvPr/>
        </p:nvSpPr>
        <p:spPr>
          <a:xfrm>
            <a:off x="0" y="-36763"/>
            <a:ext cx="2300476" cy="377505"/>
          </a:xfrm>
          <a:prstGeom prst="flowChartAlternateProcess">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rPr>
              <a:t>Introduce the topic</a:t>
            </a:r>
            <a:endParaRPr kumimoji="0" lang="en-US" altLang="zh-CN" sz="1800" b="0"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endParaRPr>
          </a:p>
        </p:txBody>
      </p:sp>
      <p:sp>
        <p:nvSpPr>
          <p:cNvPr id="25" name="流程图: 可选过程 24"/>
          <p:cNvSpPr/>
          <p:nvPr/>
        </p:nvSpPr>
        <p:spPr>
          <a:xfrm>
            <a:off x="-14757" y="1933551"/>
            <a:ext cx="3442044" cy="377505"/>
          </a:xfrm>
          <a:prstGeom prst="flowChartAlternateProcess">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rPr>
              <a:t>The cause of motion</a:t>
            </a:r>
            <a:r>
              <a:rPr kumimoji="0" lang="en-US" altLang="zh-CN" sz="1800" b="0" i="0" u="none" strike="noStrike" kern="1200" cap="none" spc="0" normalizeH="0" noProof="0" dirty="0">
                <a:ln>
                  <a:noFill/>
                </a:ln>
                <a:solidFill>
                  <a:schemeClr val="tx1"/>
                </a:solidFill>
                <a:effectLst/>
                <a:uLnTx/>
                <a:uFillTx/>
                <a:latin typeface="Rockwell" panose="02060603020205020403"/>
                <a:ea typeface="方正姚体" panose="02010601030101010101" pitchFamily="2" charset="-122"/>
                <a:cs typeface="+mn-cs"/>
              </a:rPr>
              <a:t> sickness</a:t>
            </a:r>
            <a:endParaRPr kumimoji="0" lang="en-US" altLang="zh-CN" sz="1800" b="0"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endParaRPr>
          </a:p>
        </p:txBody>
      </p:sp>
      <p:sp>
        <p:nvSpPr>
          <p:cNvPr id="26" name="椭圆 25"/>
          <p:cNvSpPr/>
          <p:nvPr/>
        </p:nvSpPr>
        <p:spPr>
          <a:xfrm flipH="1">
            <a:off x="1877770" y="1548889"/>
            <a:ext cx="739526" cy="40481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27" name="直接箭头连接符 26"/>
          <p:cNvCxnSpPr/>
          <p:nvPr/>
        </p:nvCxnSpPr>
        <p:spPr>
          <a:xfrm flipH="1">
            <a:off x="2617296" y="1675550"/>
            <a:ext cx="4957472" cy="159478"/>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椭圆 27"/>
          <p:cNvSpPr/>
          <p:nvPr/>
        </p:nvSpPr>
        <p:spPr>
          <a:xfrm flipH="1">
            <a:off x="1112779" y="2545955"/>
            <a:ext cx="739526" cy="40481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31" name="流程图: 可选过程 30"/>
          <p:cNvSpPr/>
          <p:nvPr/>
        </p:nvSpPr>
        <p:spPr>
          <a:xfrm>
            <a:off x="-16176" y="2740584"/>
            <a:ext cx="4180357" cy="377505"/>
          </a:xfrm>
          <a:prstGeom prst="flowChartAlternateProcess">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CN" dirty="0">
                <a:solidFill>
                  <a:schemeClr val="tx1"/>
                </a:solidFill>
                <a:latin typeface="Rockwell" panose="02060603020205020403"/>
                <a:ea typeface="方正姚体" panose="02010601030101010101" pitchFamily="2" charset="-122"/>
              </a:rPr>
              <a:t>The principle of Apple's new design</a:t>
            </a:r>
            <a:endParaRPr kumimoji="0" lang="en-US" altLang="zh-CN" sz="1800" b="0"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endParaRPr>
          </a:p>
        </p:txBody>
      </p:sp>
      <p:sp>
        <p:nvSpPr>
          <p:cNvPr id="32" name="流程图: 可选过程 31"/>
          <p:cNvSpPr/>
          <p:nvPr/>
        </p:nvSpPr>
        <p:spPr>
          <a:xfrm>
            <a:off x="2455" y="4528746"/>
            <a:ext cx="4180357" cy="377505"/>
          </a:xfrm>
          <a:prstGeom prst="flowChartAlternateProcess">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CN" dirty="0">
                <a:solidFill>
                  <a:schemeClr val="tx1"/>
                </a:solidFill>
                <a:latin typeface="Rockwell" panose="02060603020205020403"/>
                <a:ea typeface="方正姚体" panose="02010601030101010101" pitchFamily="2" charset="-122"/>
              </a:rPr>
              <a:t>The functions of Apple's new design.</a:t>
            </a:r>
            <a:endParaRPr kumimoji="0" lang="en-US" altLang="zh-CN" sz="1800" b="0"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endParaRPr>
          </a:p>
        </p:txBody>
      </p:sp>
      <p:sp>
        <p:nvSpPr>
          <p:cNvPr id="33" name="流程图: 可选过程 32"/>
          <p:cNvSpPr/>
          <p:nvPr/>
        </p:nvSpPr>
        <p:spPr>
          <a:xfrm>
            <a:off x="-6285" y="5486400"/>
            <a:ext cx="3081280" cy="377505"/>
          </a:xfrm>
          <a:prstGeom prst="flowChartAlternateProcess">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CN" dirty="0">
                <a:solidFill>
                  <a:schemeClr val="tx1"/>
                </a:solidFill>
                <a:latin typeface="Rockwell" panose="02060603020205020403"/>
                <a:ea typeface="方正姚体" panose="02010601030101010101" pitchFamily="2" charset="-122"/>
              </a:rPr>
              <a:t>The influence/ conclusion</a:t>
            </a:r>
            <a:endParaRPr kumimoji="0" lang="en-US" altLang="zh-CN" sz="1800" b="0"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endParaRPr>
          </a:p>
        </p:txBody>
      </p:sp>
      <p:sp>
        <p:nvSpPr>
          <p:cNvPr id="34" name="椭圆 33"/>
          <p:cNvSpPr/>
          <p:nvPr/>
        </p:nvSpPr>
        <p:spPr>
          <a:xfrm flipH="1">
            <a:off x="-6286" y="3276337"/>
            <a:ext cx="761410" cy="37410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35" name="直接箭头连接符 34"/>
          <p:cNvCxnSpPr/>
          <p:nvPr/>
        </p:nvCxnSpPr>
        <p:spPr>
          <a:xfrm flipH="1">
            <a:off x="666202" y="2920551"/>
            <a:ext cx="7218915" cy="480885"/>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flipH="1">
            <a:off x="5583653" y="3996392"/>
            <a:ext cx="748070" cy="330679"/>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38" name="椭圆 37"/>
          <p:cNvSpPr/>
          <p:nvPr/>
        </p:nvSpPr>
        <p:spPr>
          <a:xfrm flipH="1">
            <a:off x="-68457" y="4230592"/>
            <a:ext cx="1181236" cy="330679"/>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40" name="直接箭头连接符 39"/>
          <p:cNvCxnSpPr/>
          <p:nvPr/>
        </p:nvCxnSpPr>
        <p:spPr>
          <a:xfrm flipH="1">
            <a:off x="6096000" y="2969635"/>
            <a:ext cx="1827731" cy="1108449"/>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flipH="1">
            <a:off x="799683" y="2978443"/>
            <a:ext cx="8441044" cy="1301670"/>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nodeType="after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38"/>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5"/>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6" grpId="0" animBg="1"/>
      <p:bldP spid="17" grpId="0" animBg="1"/>
      <p:bldP spid="20" grpId="0" animBg="1"/>
      <p:bldP spid="21" grpId="0" animBg="1"/>
      <p:bldP spid="24" grpId="0" animBg="1"/>
      <p:bldP spid="25" grpId="0" bldLvl="0" animBg="1"/>
      <p:bldP spid="26" grpId="0" animBg="1"/>
      <p:bldP spid="28" grpId="0" animBg="1"/>
      <p:bldP spid="31" grpId="0" bldLvl="0" animBg="1"/>
      <p:bldP spid="32" grpId="0" bldLvl="0" animBg="1"/>
      <p:bldP spid="33" grpId="0" bldLvl="0" animBg="1"/>
      <p:bldP spid="34" grpId="0" animBg="1"/>
      <p:bldP spid="37" grpId="0"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412789"/>
            <a:ext cx="11880312" cy="6032421"/>
          </a:xfrm>
          <a:prstGeom prst="rect">
            <a:avLst/>
          </a:prstGeom>
          <a:noFill/>
        </p:spPr>
        <p:txBody>
          <a:bodyPr wrap="square">
            <a:spAutoFit/>
          </a:bodyPr>
          <a:lstStyle/>
          <a:p>
            <a:pPr marL="0" marR="0" lvl="0" algn="l" defTabSz="914400" rtl="0" eaLnBrk="1" fontAlgn="auto" latinLnBrk="0" hangingPunct="1">
              <a:spcBef>
                <a:spcPts val="1200"/>
              </a:spcBef>
              <a:spcAft>
                <a:spcPts val="0"/>
              </a:spcAft>
              <a:buClrTx/>
              <a:buSzTx/>
              <a:buFontTx/>
              <a:buNone/>
              <a:defRPr/>
            </a:pPr>
            <a:r>
              <a:rPr kumimoji="0" lang="en-US" altLang="zh-CN" sz="24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1. If you‘ve ever felt__________________(</a:t>
            </a:r>
            <a:r>
              <a:rPr kumimoji="0" lang="zh-CN" altLang="en-US" sz="24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令人讨厌的冲动</a:t>
            </a:r>
            <a:r>
              <a:rPr kumimoji="0" lang="en-US" altLang="zh-CN" sz="24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to vomit while reading or using your device in a moving vehicle, you're not alone. _____________(recognize) this common issue, Apple has </a:t>
            </a:r>
            <a:r>
              <a:rPr kumimoji="0" lang="en-US" altLang="zh-CN" sz="2400" b="1" i="1" u="none" strike="noStrike" kern="100" cap="none" spc="0" normalizeH="0" baseline="0" noProof="0" dirty="0">
                <a:ln>
                  <a:noFill/>
                </a:ln>
                <a:effectLst/>
                <a:highlight>
                  <a:srgbClr val="FFFF00"/>
                </a:highlight>
                <a:uLnTx/>
                <a:uFillTx/>
                <a:latin typeface="Calibri" panose="020F0502020204030204" pitchFamily="34" charset="0"/>
                <a:ea typeface="宋体" panose="02010600030101010101" pitchFamily="2" charset="-122"/>
                <a:cs typeface="Calibri" panose="020F0502020204030204" pitchFamily="34" charset="0"/>
              </a:rPr>
              <a:t>stepped up </a:t>
            </a:r>
            <a:r>
              <a:rPr kumimoji="0" lang="en-US" altLang="zh-CN" sz="24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to offer a revolutionary solution.</a:t>
            </a:r>
            <a:endParaRPr kumimoji="0" lang="en-US" altLang="zh-CN" sz="24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algn="l" defTabSz="914400" rtl="0" eaLnBrk="1" fontAlgn="auto" latinLnBrk="0" hangingPunct="1">
              <a:spcBef>
                <a:spcPts val="1200"/>
              </a:spcBef>
              <a:spcAft>
                <a:spcPts val="0"/>
              </a:spcAft>
              <a:buClrTx/>
              <a:buSzTx/>
              <a:buFontTx/>
              <a:buNone/>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2. Apple’s new Vehicle Motion Cues </a:t>
            </a:r>
            <a:r>
              <a:rPr lang="en-US" altLang="zh-CN" sz="2400" b="1" i="1" kern="100" dirty="0">
                <a:highlight>
                  <a:srgbClr val="FFFF00"/>
                </a:highlight>
                <a:latin typeface="Calibri" panose="020F0502020204030204" pitchFamily="34" charset="0"/>
                <a:ea typeface="宋体" panose="02010600030101010101" pitchFamily="2" charset="-122"/>
                <a:cs typeface="Calibri" panose="020F0502020204030204" pitchFamily="34" charset="0"/>
              </a:rPr>
              <a:t>feature</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 is designed to __________(</a:t>
            </a:r>
            <a:r>
              <a:rPr lang="zh-CN" altLang="en-US" sz="2400" b="1" i="1" kern="100" dirty="0">
                <a:latin typeface="Calibri" panose="020F0502020204030204" pitchFamily="34" charset="0"/>
                <a:ea typeface="宋体" panose="02010600030101010101" pitchFamily="2" charset="-122"/>
                <a:cs typeface="Calibri" panose="020F0502020204030204" pitchFamily="34" charset="0"/>
              </a:rPr>
              <a:t>缩小</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 this gap and </a:t>
            </a:r>
            <a:r>
              <a:rPr lang="en-US" altLang="zh-CN" sz="2400" b="1" i="1" u="sng" kern="100" dirty="0">
                <a:solidFill>
                  <a:srgbClr val="FF0000"/>
                </a:solidFill>
                <a:latin typeface="Calibri" panose="020F0502020204030204" pitchFamily="34" charset="0"/>
                <a:ea typeface="宋体" panose="02010600030101010101" pitchFamily="2" charset="-122"/>
                <a:cs typeface="Calibri" panose="020F0502020204030204" pitchFamily="34" charset="0"/>
              </a:rPr>
              <a:t>bring relief to </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(=________) those likely to experience motion sickness. </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a:p>
            <a:pPr marL="0" marR="0" lvl="0" algn="l" defTabSz="914400" rtl="0" eaLnBrk="1" fontAlgn="auto" latinLnBrk="0" hangingPunct="1">
              <a:spcBef>
                <a:spcPts val="1200"/>
              </a:spcBef>
              <a:spcAft>
                <a:spcPts val="0"/>
              </a:spcAft>
              <a:buClrTx/>
              <a:buSzTx/>
              <a:buFontTx/>
              <a:buNone/>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-This revolutionary </a:t>
            </a:r>
            <a:r>
              <a:rPr lang="en-US" altLang="zh-CN" sz="2400" b="1" i="1" kern="100" dirty="0">
                <a:highlight>
                  <a:srgbClr val="FFFF00"/>
                </a:highlight>
                <a:latin typeface="Calibri" panose="020F0502020204030204" pitchFamily="34" charset="0"/>
                <a:ea typeface="宋体" panose="02010600030101010101" pitchFamily="2" charset="-122"/>
                <a:cs typeface="Calibri" panose="020F0502020204030204" pitchFamily="34" charset="0"/>
              </a:rPr>
              <a:t>feature</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 ______(work) by displaying animated dots</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a:p>
            <a:pPr marL="0" marR="0" lvl="0" algn="l" defTabSz="914400" rtl="0" eaLnBrk="1" fontAlgn="auto" latinLnBrk="0" hangingPunct="1">
              <a:spcBef>
                <a:spcPts val="1200"/>
              </a:spcBef>
              <a:spcAft>
                <a:spcPts val="0"/>
              </a:spcAft>
              <a:buClrTx/>
              <a:buSzTx/>
              <a:buFontTx/>
              <a:buNone/>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3. These moving cues help keep the motion your body feels </a:t>
            </a:r>
            <a:r>
              <a:rPr lang="en-US" altLang="zh-CN" sz="2400" b="1" i="1" kern="100" dirty="0">
                <a:highlight>
                  <a:srgbClr val="FFFF00"/>
                </a:highlight>
                <a:latin typeface="Calibri" panose="020F0502020204030204" pitchFamily="34" charset="0"/>
                <a:ea typeface="宋体" panose="02010600030101010101" pitchFamily="2" charset="-122"/>
                <a:cs typeface="Calibri" panose="020F0502020204030204" pitchFamily="34" charset="0"/>
              </a:rPr>
              <a:t>in line with </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_______your eyes see, effectively __________(reduce) the sensory mismatch _______ causes motion sickness. </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a:p>
            <a:pPr marL="0" marR="0" lvl="0" algn="l" defTabSz="914400" rtl="0" eaLnBrk="1" fontAlgn="auto" latinLnBrk="0" hangingPunct="1">
              <a:spcBef>
                <a:spcPts val="1200"/>
              </a:spcBef>
              <a:spcAft>
                <a:spcPts val="0"/>
              </a:spcAft>
              <a:buClrTx/>
              <a:buSzTx/>
              <a:buFontTx/>
              <a:buNone/>
              <a:defRPr/>
            </a:pPr>
            <a:r>
              <a:rPr kumimoji="0" lang="en-US" altLang="zh-CN" sz="24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4. The magic lies in the __________(simple) and ____________(effective). The animated dots move </a:t>
            </a:r>
            <a:r>
              <a:rPr kumimoji="0" lang="en-US" altLang="zh-CN" sz="2400" b="1" i="1" u="none" strike="noStrike" kern="100" cap="none" spc="0" normalizeH="0" baseline="0" noProof="0" dirty="0">
                <a:ln>
                  <a:noFill/>
                </a:ln>
                <a:effectLst/>
                <a:highlight>
                  <a:srgbClr val="FFFF00"/>
                </a:highlight>
                <a:uLnTx/>
                <a:uFillTx/>
                <a:latin typeface="Calibri" panose="020F0502020204030204" pitchFamily="34" charset="0"/>
                <a:ea typeface="宋体" panose="02010600030101010101" pitchFamily="2" charset="-122"/>
                <a:cs typeface="Calibri" panose="020F0502020204030204" pitchFamily="34" charset="0"/>
              </a:rPr>
              <a:t>in consistency with </a:t>
            </a:r>
            <a:r>
              <a:rPr kumimoji="0" lang="en-US" altLang="zh-CN" sz="24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the vehicle's motion, ___________(provide) a visual _____________(represent) of the movement your body is experiencing. </a:t>
            </a:r>
            <a:endParaRPr kumimoji="0" lang="en-US" altLang="zh-CN" sz="24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algn="l" defTabSz="914400" rtl="0" eaLnBrk="1" fontAlgn="auto" latinLnBrk="0" hangingPunct="1">
              <a:spcBef>
                <a:spcPts val="1200"/>
              </a:spcBef>
              <a:spcAft>
                <a:spcPts val="0"/>
              </a:spcAft>
              <a:buClrTx/>
              <a:buSzTx/>
              <a:buFontTx/>
              <a:buNone/>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5. So next time you _____________(</a:t>
            </a:r>
            <a:r>
              <a:rPr lang="zh-CN" altLang="en-US" sz="2400" b="1" i="1" kern="100" dirty="0">
                <a:latin typeface="Calibri" panose="020F0502020204030204" pitchFamily="34" charset="0"/>
                <a:ea typeface="宋体" panose="02010600030101010101" pitchFamily="2" charset="-122"/>
                <a:cs typeface="Calibri" panose="020F0502020204030204" pitchFamily="34" charset="0"/>
              </a:rPr>
              <a:t>开始</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 a journey, whether short or long, remember that Apple‘s </a:t>
            </a:r>
            <a:r>
              <a:rPr lang="en-US" altLang="zh-CN" sz="2400" b="1" i="1" kern="100" dirty="0">
                <a:highlight>
                  <a:srgbClr val="FFFF00"/>
                </a:highlight>
                <a:latin typeface="Calibri" panose="020F0502020204030204" pitchFamily="34" charset="0"/>
                <a:ea typeface="宋体" panose="02010600030101010101" pitchFamily="2" charset="-122"/>
                <a:cs typeface="Calibri" panose="020F0502020204030204" pitchFamily="34" charset="0"/>
              </a:rPr>
              <a:t>got your back </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 __________(</a:t>
            </a:r>
            <a:r>
              <a:rPr lang="zh-CN" altLang="en-US" sz="2400" b="1" i="1" kern="100" dirty="0">
                <a:latin typeface="Calibri" panose="020F0502020204030204" pitchFamily="34" charset="0"/>
                <a:ea typeface="宋体" panose="02010600030101010101" pitchFamily="2" charset="-122"/>
                <a:cs typeface="Calibri" panose="020F0502020204030204" pitchFamily="34" charset="0"/>
              </a:rPr>
              <a:t>更确切地说</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 your brain-helping you _______________ (</a:t>
            </a:r>
            <a:r>
              <a:rPr lang="zh-CN" altLang="en-US" sz="2400" b="1" i="1" kern="100" dirty="0">
                <a:latin typeface="Calibri" panose="020F0502020204030204" pitchFamily="34" charset="0"/>
                <a:ea typeface="宋体" panose="02010600030101010101" pitchFamily="2" charset="-122"/>
                <a:cs typeface="Calibri" panose="020F0502020204030204" pitchFamily="34" charset="0"/>
              </a:rPr>
              <a:t>充分利用</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 every mile with ease and comfort. </a:t>
            </a:r>
            <a:endParaRPr kumimoji="0" lang="en-US" altLang="zh-CN" sz="24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4" name="文本框 3"/>
          <p:cNvSpPr txBox="1"/>
          <p:nvPr/>
        </p:nvSpPr>
        <p:spPr>
          <a:xfrm>
            <a:off x="2658476" y="412789"/>
            <a:ext cx="6096000"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the unwelcome urge </a:t>
            </a:r>
            <a:endParaRPr lang="zh-CN" altLang="en-US" sz="1600" dirty="0">
              <a:solidFill>
                <a:srgbClr val="FF0000"/>
              </a:solidFill>
            </a:endParaRPr>
          </a:p>
        </p:txBody>
      </p:sp>
      <p:sp>
        <p:nvSpPr>
          <p:cNvPr id="6" name="文本框 5"/>
          <p:cNvSpPr txBox="1"/>
          <p:nvPr/>
        </p:nvSpPr>
        <p:spPr>
          <a:xfrm>
            <a:off x="6448156" y="782120"/>
            <a:ext cx="2042160"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Recognizing</a:t>
            </a:r>
            <a:endParaRPr lang="zh-CN" altLang="en-US" dirty="0">
              <a:solidFill>
                <a:srgbClr val="FF0000"/>
              </a:solidFill>
            </a:endParaRPr>
          </a:p>
        </p:txBody>
      </p:sp>
      <p:sp>
        <p:nvSpPr>
          <p:cNvPr id="7" name="文本框 6"/>
          <p:cNvSpPr txBox="1"/>
          <p:nvPr/>
        </p:nvSpPr>
        <p:spPr>
          <a:xfrm>
            <a:off x="7897592" y="1151451"/>
            <a:ext cx="2743200"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realizing/ Aware of</a:t>
            </a:r>
            <a:endParaRPr lang="zh-CN" altLang="en-US" dirty="0">
              <a:solidFill>
                <a:srgbClr val="FF0000"/>
              </a:solidFill>
            </a:endParaRPr>
          </a:p>
        </p:txBody>
      </p:sp>
      <p:sp>
        <p:nvSpPr>
          <p:cNvPr id="9" name="文本框 8"/>
          <p:cNvSpPr txBox="1"/>
          <p:nvPr/>
        </p:nvSpPr>
        <p:spPr>
          <a:xfrm>
            <a:off x="2658476" y="1450187"/>
            <a:ext cx="6096000" cy="369332"/>
          </a:xfrm>
          <a:prstGeom prst="rect">
            <a:avLst/>
          </a:prstGeom>
          <a:noFill/>
        </p:spPr>
        <p:txBody>
          <a:bodyPr wrap="square">
            <a:spAutoFit/>
          </a:bodyPr>
          <a:lstStyle/>
          <a:p>
            <a:r>
              <a:rPr lang="zh-CN" altLang="en-US" b="1" dirty="0">
                <a:solidFill>
                  <a:srgbClr val="FF0000"/>
                </a:solidFill>
              </a:rPr>
              <a:t>站出来，挺身而出</a:t>
            </a:r>
            <a:endParaRPr lang="zh-CN" altLang="en-US" b="1" dirty="0">
              <a:solidFill>
                <a:srgbClr val="FF0000"/>
              </a:solidFill>
            </a:endParaRPr>
          </a:p>
        </p:txBody>
      </p:sp>
      <p:sp>
        <p:nvSpPr>
          <p:cNvPr id="10" name="文本框 9"/>
          <p:cNvSpPr txBox="1"/>
          <p:nvPr/>
        </p:nvSpPr>
        <p:spPr>
          <a:xfrm>
            <a:off x="5117196" y="1460702"/>
            <a:ext cx="6096000" cy="369332"/>
          </a:xfrm>
          <a:prstGeom prst="rect">
            <a:avLst/>
          </a:prstGeom>
          <a:noFill/>
        </p:spPr>
        <p:txBody>
          <a:bodyPr wrap="square">
            <a:spAutoFit/>
          </a:bodyPr>
          <a:lstStyle/>
          <a:p>
            <a:r>
              <a:rPr lang="zh-CN" altLang="en-US" b="1" dirty="0">
                <a:solidFill>
                  <a:srgbClr val="FF0000"/>
                </a:solidFill>
              </a:rPr>
              <a:t>功能</a:t>
            </a:r>
            <a:endParaRPr lang="zh-CN" altLang="en-US" b="1" dirty="0">
              <a:solidFill>
                <a:srgbClr val="FF0000"/>
              </a:solidFill>
            </a:endParaRPr>
          </a:p>
        </p:txBody>
      </p:sp>
      <p:sp>
        <p:nvSpPr>
          <p:cNvPr id="12" name="文本框 11"/>
          <p:cNvSpPr txBox="1"/>
          <p:nvPr/>
        </p:nvSpPr>
        <p:spPr>
          <a:xfrm>
            <a:off x="7670634" y="1645368"/>
            <a:ext cx="1276882"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bridge</a:t>
            </a:r>
            <a:endParaRPr lang="zh-CN" altLang="en-US" dirty="0">
              <a:solidFill>
                <a:srgbClr val="FF0000"/>
              </a:solidFill>
            </a:endParaRPr>
          </a:p>
        </p:txBody>
      </p:sp>
      <p:sp>
        <p:nvSpPr>
          <p:cNvPr id="13" name="文本框 12"/>
          <p:cNvSpPr txBox="1"/>
          <p:nvPr/>
        </p:nvSpPr>
        <p:spPr>
          <a:xfrm>
            <a:off x="2316969" y="2025921"/>
            <a:ext cx="1276882"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relieve</a:t>
            </a:r>
            <a:endParaRPr lang="zh-CN" altLang="en-US" dirty="0">
              <a:solidFill>
                <a:srgbClr val="FF0000"/>
              </a:solidFill>
            </a:endParaRPr>
          </a:p>
        </p:txBody>
      </p:sp>
      <p:sp>
        <p:nvSpPr>
          <p:cNvPr id="17" name="文本框 16"/>
          <p:cNvSpPr txBox="1"/>
          <p:nvPr/>
        </p:nvSpPr>
        <p:spPr>
          <a:xfrm>
            <a:off x="3472259" y="2552572"/>
            <a:ext cx="6096000"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works</a:t>
            </a:r>
            <a:endParaRPr lang="zh-CN" altLang="en-US" dirty="0">
              <a:solidFill>
                <a:srgbClr val="FF0000"/>
              </a:solidFill>
            </a:endParaRPr>
          </a:p>
        </p:txBody>
      </p:sp>
      <p:sp>
        <p:nvSpPr>
          <p:cNvPr id="19" name="文本框 18"/>
          <p:cNvSpPr txBox="1"/>
          <p:nvPr/>
        </p:nvSpPr>
        <p:spPr>
          <a:xfrm>
            <a:off x="8947516" y="3014237"/>
            <a:ext cx="966019"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what</a:t>
            </a:r>
            <a:endParaRPr lang="zh-CN" altLang="en-US" dirty="0">
              <a:solidFill>
                <a:srgbClr val="FF0000"/>
              </a:solidFill>
            </a:endParaRPr>
          </a:p>
        </p:txBody>
      </p:sp>
      <p:sp>
        <p:nvSpPr>
          <p:cNvPr id="21" name="文本框 20"/>
          <p:cNvSpPr txBox="1"/>
          <p:nvPr/>
        </p:nvSpPr>
        <p:spPr>
          <a:xfrm>
            <a:off x="1540222" y="3408220"/>
            <a:ext cx="4399934"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reducing</a:t>
            </a:r>
            <a:endParaRPr lang="zh-CN" altLang="en-US" dirty="0">
              <a:solidFill>
                <a:srgbClr val="FF0000"/>
              </a:solidFill>
            </a:endParaRPr>
          </a:p>
        </p:txBody>
      </p:sp>
      <p:sp>
        <p:nvSpPr>
          <p:cNvPr id="23" name="文本框 22"/>
          <p:cNvSpPr txBox="1"/>
          <p:nvPr/>
        </p:nvSpPr>
        <p:spPr>
          <a:xfrm>
            <a:off x="6980739" y="3425936"/>
            <a:ext cx="857864"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that</a:t>
            </a:r>
            <a:endParaRPr lang="zh-CN" altLang="en-US" dirty="0">
              <a:solidFill>
                <a:srgbClr val="FF0000"/>
              </a:solidFill>
            </a:endParaRPr>
          </a:p>
        </p:txBody>
      </p:sp>
      <p:sp>
        <p:nvSpPr>
          <p:cNvPr id="25" name="文本框 24"/>
          <p:cNvSpPr txBox="1"/>
          <p:nvPr/>
        </p:nvSpPr>
        <p:spPr>
          <a:xfrm>
            <a:off x="3067167" y="3887601"/>
            <a:ext cx="1958589"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simplicity</a:t>
            </a:r>
            <a:endParaRPr lang="zh-CN" altLang="en-US" dirty="0">
              <a:solidFill>
                <a:srgbClr val="FF0000"/>
              </a:solidFill>
            </a:endParaRPr>
          </a:p>
        </p:txBody>
      </p:sp>
      <p:sp>
        <p:nvSpPr>
          <p:cNvPr id="27" name="文本框 26"/>
          <p:cNvSpPr txBox="1"/>
          <p:nvPr/>
        </p:nvSpPr>
        <p:spPr>
          <a:xfrm>
            <a:off x="6205049" y="3890502"/>
            <a:ext cx="2104026"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effectiveness</a:t>
            </a:r>
            <a:endParaRPr lang="zh-CN" altLang="en-US" dirty="0">
              <a:solidFill>
                <a:srgbClr val="FF0000"/>
              </a:solidFill>
            </a:endParaRPr>
          </a:p>
        </p:txBody>
      </p:sp>
      <p:cxnSp>
        <p:nvCxnSpPr>
          <p:cNvPr id="28" name="直接箭头连接符 27"/>
          <p:cNvCxnSpPr/>
          <p:nvPr/>
        </p:nvCxnSpPr>
        <p:spPr>
          <a:xfrm flipH="1">
            <a:off x="3067167" y="3475902"/>
            <a:ext cx="4882499" cy="96592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6669505" y="4255822"/>
            <a:ext cx="2547251"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providing</a:t>
            </a:r>
            <a:endParaRPr lang="zh-CN" altLang="en-US" dirty="0">
              <a:solidFill>
                <a:srgbClr val="FF0000"/>
              </a:solidFill>
            </a:endParaRPr>
          </a:p>
        </p:txBody>
      </p:sp>
      <p:sp>
        <p:nvSpPr>
          <p:cNvPr id="33" name="文本框 32"/>
          <p:cNvSpPr txBox="1"/>
          <p:nvPr/>
        </p:nvSpPr>
        <p:spPr>
          <a:xfrm>
            <a:off x="12779" y="4629327"/>
            <a:ext cx="6507480"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representation</a:t>
            </a:r>
            <a:endParaRPr lang="zh-CN" altLang="en-US" dirty="0">
              <a:solidFill>
                <a:srgbClr val="FF0000"/>
              </a:solidFill>
            </a:endParaRPr>
          </a:p>
        </p:txBody>
      </p:sp>
      <p:sp>
        <p:nvSpPr>
          <p:cNvPr id="35" name="文本框 34"/>
          <p:cNvSpPr txBox="1"/>
          <p:nvPr/>
        </p:nvSpPr>
        <p:spPr>
          <a:xfrm>
            <a:off x="2761712" y="5166463"/>
            <a:ext cx="1817004"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embark on </a:t>
            </a:r>
            <a:endParaRPr lang="zh-CN" altLang="en-US" dirty="0">
              <a:solidFill>
                <a:srgbClr val="FF0000"/>
              </a:solidFill>
            </a:endParaRPr>
          </a:p>
        </p:txBody>
      </p:sp>
      <p:sp>
        <p:nvSpPr>
          <p:cNvPr id="37" name="文本框 36"/>
          <p:cNvSpPr txBox="1"/>
          <p:nvPr/>
        </p:nvSpPr>
        <p:spPr>
          <a:xfrm>
            <a:off x="3311828" y="5481694"/>
            <a:ext cx="1419288"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or rather</a:t>
            </a:r>
            <a:endParaRPr lang="zh-CN" altLang="en-US" dirty="0">
              <a:solidFill>
                <a:srgbClr val="FF0000"/>
              </a:solidFill>
            </a:endParaRPr>
          </a:p>
        </p:txBody>
      </p:sp>
      <p:sp>
        <p:nvSpPr>
          <p:cNvPr id="39" name="文本框 38"/>
          <p:cNvSpPr txBox="1"/>
          <p:nvPr/>
        </p:nvSpPr>
        <p:spPr>
          <a:xfrm>
            <a:off x="9430525" y="5462877"/>
            <a:ext cx="2605631"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make the most of </a:t>
            </a:r>
            <a:endParaRPr lang="zh-CN" altLang="en-US" dirty="0">
              <a:solidFill>
                <a:srgbClr val="FF0000"/>
              </a:solidFill>
            </a:endParaRPr>
          </a:p>
        </p:txBody>
      </p:sp>
      <p:sp>
        <p:nvSpPr>
          <p:cNvPr id="40" name="文本框 39"/>
          <p:cNvSpPr txBox="1"/>
          <p:nvPr/>
        </p:nvSpPr>
        <p:spPr>
          <a:xfrm>
            <a:off x="5671741" y="4549676"/>
            <a:ext cx="6520259" cy="2308324"/>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pPr marL="285750" indent="-285750">
              <a:buFont typeface="Arial" panose="020B0604020202020204" pitchFamily="34" charset="0"/>
              <a:buChar char="•"/>
            </a:pPr>
            <a:r>
              <a:rPr lang="en-US" altLang="zh-CN" b="1" i="1" dirty="0">
                <a:latin typeface="Calibri" panose="020F0502020204030204" pitchFamily="34" charset="0"/>
                <a:cs typeface="Calibri" panose="020F0502020204030204" pitchFamily="34" charset="0"/>
              </a:rPr>
              <a:t>She stepped </a:t>
            </a:r>
            <a:r>
              <a:rPr lang="en-US" altLang="zh-CN" b="1" i="1" u="sng" dirty="0">
                <a:solidFill>
                  <a:srgbClr val="FF0000"/>
                </a:solidFill>
                <a:highlight>
                  <a:srgbClr val="FFFF00"/>
                </a:highlight>
                <a:latin typeface="Calibri" panose="020F0502020204030204" pitchFamily="34" charset="0"/>
                <a:cs typeface="Calibri" panose="020F0502020204030204" pitchFamily="34" charset="0"/>
              </a:rPr>
              <a:t>back</a:t>
            </a:r>
            <a:r>
              <a:rPr lang="en-US" altLang="zh-CN" b="1" i="1" dirty="0">
                <a:latin typeface="Calibri" panose="020F0502020204030204" pitchFamily="34" charset="0"/>
                <a:cs typeface="Calibri" panose="020F0502020204030204" pitchFamily="34" charset="0"/>
              </a:rPr>
              <a:t> from the door expectantly.</a:t>
            </a:r>
            <a:endParaRPr lang="en-US" altLang="zh-CN"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latin typeface="Calibri" panose="020F0502020204030204" pitchFamily="34" charset="0"/>
                <a:cs typeface="Calibri" panose="020F0502020204030204" pitchFamily="34" charset="0"/>
              </a:rPr>
              <a:t>I'll be </a:t>
            </a:r>
            <a:r>
              <a:rPr lang="en-US" altLang="zh-CN" b="1" i="1" u="sng" dirty="0">
                <a:solidFill>
                  <a:srgbClr val="FF0000"/>
                </a:solidFill>
                <a:highlight>
                  <a:srgbClr val="FFFF00"/>
                </a:highlight>
                <a:latin typeface="Calibri" panose="020F0502020204030204" pitchFamily="34" charset="0"/>
                <a:cs typeface="Calibri" panose="020F0502020204030204" pitchFamily="34" charset="0"/>
              </a:rPr>
              <a:t>back</a:t>
            </a:r>
            <a:r>
              <a:rPr lang="en-US" altLang="zh-CN" b="1" i="1" dirty="0">
                <a:latin typeface="Calibri" panose="020F0502020204030204" pitchFamily="34" charset="0"/>
                <a:cs typeface="Calibri" panose="020F0502020204030204" pitchFamily="34" charset="0"/>
              </a:rPr>
              <a:t> as soon as I can.</a:t>
            </a:r>
            <a:endParaRPr lang="en-US" altLang="zh-CN"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latin typeface="Calibri" panose="020F0502020204030204" pitchFamily="34" charset="0"/>
                <a:cs typeface="Calibri" panose="020F0502020204030204" pitchFamily="34" charset="0"/>
              </a:rPr>
              <a:t>It expected services to get slowly </a:t>
            </a:r>
            <a:r>
              <a:rPr lang="en-US" altLang="zh-CN" b="1" i="1" u="sng" dirty="0">
                <a:solidFill>
                  <a:srgbClr val="FF0000"/>
                </a:solidFill>
                <a:highlight>
                  <a:srgbClr val="FFFF00"/>
                </a:highlight>
                <a:latin typeface="Calibri" panose="020F0502020204030204" pitchFamily="34" charset="0"/>
                <a:cs typeface="Calibri" panose="020F0502020204030204" pitchFamily="34" charset="0"/>
              </a:rPr>
              <a:t>back</a:t>
            </a:r>
            <a:r>
              <a:rPr lang="en-US" altLang="zh-CN" b="1" i="1" dirty="0">
                <a:latin typeface="Calibri" panose="020F0502020204030204" pitchFamily="34" charset="0"/>
                <a:cs typeface="Calibri" panose="020F0502020204030204" pitchFamily="34" charset="0"/>
              </a:rPr>
              <a:t> to normal.</a:t>
            </a:r>
            <a:endParaRPr lang="en-US" altLang="zh-CN"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latin typeface="Calibri" panose="020F0502020204030204" pitchFamily="34" charset="0"/>
                <a:cs typeface="Calibri" panose="020F0502020204030204" pitchFamily="34" charset="0"/>
              </a:rPr>
              <a:t>They wrote </a:t>
            </a:r>
            <a:r>
              <a:rPr lang="en-US" altLang="zh-CN" b="1" i="1" u="sng" dirty="0">
                <a:solidFill>
                  <a:srgbClr val="FF0000"/>
                </a:solidFill>
                <a:highlight>
                  <a:srgbClr val="FFFF00"/>
                </a:highlight>
                <a:latin typeface="Calibri" panose="020F0502020204030204" pitchFamily="34" charset="0"/>
                <a:cs typeface="Calibri" panose="020F0502020204030204" pitchFamily="34" charset="0"/>
              </a:rPr>
              <a:t>back</a:t>
            </a:r>
            <a:r>
              <a:rPr lang="en-US" altLang="zh-CN" b="1" i="1" dirty="0">
                <a:latin typeface="Calibri" panose="020F0502020204030204" pitchFamily="34" charset="0"/>
                <a:cs typeface="Calibri" panose="020F0502020204030204" pitchFamily="34" charset="0"/>
              </a:rPr>
              <a:t> to me and told me I didn't have to do it.</a:t>
            </a:r>
            <a:endParaRPr lang="en-US" altLang="zh-CN"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latin typeface="Calibri" panose="020F0502020204030204" pitchFamily="34" charset="0"/>
                <a:cs typeface="Calibri" panose="020F0502020204030204" pitchFamily="34" charset="0"/>
              </a:rPr>
              <a:t>Her son was lying peacefully on his </a:t>
            </a:r>
            <a:r>
              <a:rPr lang="en-US" altLang="zh-CN" b="1" i="1" u="sng" dirty="0">
                <a:solidFill>
                  <a:srgbClr val="FF0000"/>
                </a:solidFill>
                <a:highlight>
                  <a:srgbClr val="FFFF00"/>
                </a:highlight>
                <a:latin typeface="Calibri" panose="020F0502020204030204" pitchFamily="34" charset="0"/>
                <a:cs typeface="Calibri" panose="020F0502020204030204" pitchFamily="34" charset="0"/>
              </a:rPr>
              <a:t>back</a:t>
            </a:r>
            <a:r>
              <a:rPr lang="en-US" altLang="zh-CN" b="1" i="1" dirty="0">
                <a:latin typeface="Calibri" panose="020F0502020204030204" pitchFamily="34" charset="0"/>
                <a:cs typeface="Calibri" panose="020F0502020204030204" pitchFamily="34" charset="0"/>
              </a:rPr>
              <a:t>.</a:t>
            </a:r>
            <a:endParaRPr lang="en-US" altLang="zh-CN"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latin typeface="Calibri" panose="020F0502020204030204" pitchFamily="34" charset="0"/>
                <a:cs typeface="Calibri" panose="020F0502020204030204" pitchFamily="34" charset="0"/>
              </a:rPr>
              <a:t>He opened the </a:t>
            </a:r>
            <a:r>
              <a:rPr lang="en-US" altLang="zh-CN" b="1" i="1" u="sng" dirty="0">
                <a:solidFill>
                  <a:srgbClr val="FF0000"/>
                </a:solidFill>
                <a:highlight>
                  <a:srgbClr val="FFFF00"/>
                </a:highlight>
                <a:latin typeface="Calibri" panose="020F0502020204030204" pitchFamily="34" charset="0"/>
                <a:cs typeface="Calibri" panose="020F0502020204030204" pitchFamily="34" charset="0"/>
              </a:rPr>
              <a:t>back</a:t>
            </a:r>
            <a:r>
              <a:rPr lang="en-US" altLang="zh-CN" b="1" i="1" dirty="0">
                <a:latin typeface="Calibri" panose="020F0502020204030204" pitchFamily="34" charset="0"/>
                <a:cs typeface="Calibri" panose="020F0502020204030204" pitchFamily="34" charset="0"/>
              </a:rPr>
              <a:t> door.</a:t>
            </a:r>
            <a:endParaRPr lang="en-US" altLang="zh-CN"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latin typeface="Calibri" panose="020F0502020204030204" pitchFamily="34" charset="0"/>
                <a:cs typeface="Calibri" panose="020F0502020204030204" pitchFamily="34" charset="0"/>
              </a:rPr>
              <a:t>He </a:t>
            </a:r>
            <a:r>
              <a:rPr lang="en-US" altLang="zh-CN" b="1" i="1" u="sng" dirty="0">
                <a:solidFill>
                  <a:srgbClr val="FF0000"/>
                </a:solidFill>
                <a:highlight>
                  <a:srgbClr val="FFFF00"/>
                </a:highlight>
                <a:latin typeface="Calibri" panose="020F0502020204030204" pitchFamily="34" charset="0"/>
                <a:cs typeface="Calibri" panose="020F0502020204030204" pitchFamily="34" charset="0"/>
              </a:rPr>
              <a:t>backed</a:t>
            </a:r>
            <a:r>
              <a:rPr lang="en-US" altLang="zh-CN" b="1" i="1" dirty="0">
                <a:latin typeface="Calibri" panose="020F0502020204030204" pitchFamily="34" charset="0"/>
                <a:cs typeface="Calibri" panose="020F0502020204030204" pitchFamily="34" charset="0"/>
              </a:rPr>
              <a:t> his car out of the drive(</a:t>
            </a:r>
            <a:r>
              <a:rPr lang="zh-CN" altLang="en-US" b="1" i="1" dirty="0">
                <a:latin typeface="Calibri" panose="020F0502020204030204" pitchFamily="34" charset="0"/>
                <a:cs typeface="Calibri" panose="020F0502020204030204" pitchFamily="34" charset="0"/>
              </a:rPr>
              <a:t>车道</a:t>
            </a:r>
            <a:r>
              <a:rPr lang="en-US" altLang="zh-CN" b="1" i="1" dirty="0">
                <a:latin typeface="Calibri" panose="020F0502020204030204" pitchFamily="34" charset="0"/>
                <a:cs typeface="Calibri" panose="020F0502020204030204" pitchFamily="34" charset="0"/>
              </a:rPr>
              <a:t>).</a:t>
            </a:r>
            <a:endParaRPr lang="en-US" altLang="zh-CN"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zh-CN" b="1" i="1" dirty="0">
                <a:latin typeface="Calibri" panose="020F0502020204030204" pitchFamily="34" charset="0"/>
                <a:cs typeface="Calibri" panose="020F0502020204030204" pitchFamily="34" charset="0"/>
              </a:rPr>
              <a:t>It has found a new witness to </a:t>
            </a:r>
            <a:r>
              <a:rPr lang="en-US" altLang="zh-CN" b="1" i="1" u="sng" dirty="0">
                <a:solidFill>
                  <a:srgbClr val="FF0000"/>
                </a:solidFill>
                <a:highlight>
                  <a:srgbClr val="FFFF00"/>
                </a:highlight>
                <a:latin typeface="Calibri" panose="020F0502020204030204" pitchFamily="34" charset="0"/>
                <a:cs typeface="Calibri" panose="020F0502020204030204" pitchFamily="34" charset="0"/>
              </a:rPr>
              <a:t>back</a:t>
            </a:r>
            <a:r>
              <a:rPr lang="en-US" altLang="zh-CN" b="1" i="1" dirty="0">
                <a:latin typeface="Calibri" panose="020F0502020204030204" pitchFamily="34" charset="0"/>
                <a:cs typeface="Calibri" panose="020F0502020204030204" pitchFamily="34" charset="0"/>
              </a:rPr>
              <a:t> his claim that he is a victim</a:t>
            </a:r>
            <a:endParaRPr lang="zh-CN" altLang="en-US" b="1" i="1" dirty="0">
              <a:latin typeface="Calibri" panose="020F0502020204030204" pitchFamily="34" charset="0"/>
              <a:cs typeface="Calibri" panose="020F0502020204030204" pitchFamily="34" charset="0"/>
            </a:endParaRPr>
          </a:p>
        </p:txBody>
      </p:sp>
      <p:sp>
        <p:nvSpPr>
          <p:cNvPr id="41" name="文本框 40"/>
          <p:cNvSpPr txBox="1"/>
          <p:nvPr/>
        </p:nvSpPr>
        <p:spPr>
          <a:xfrm>
            <a:off x="1091541" y="6351529"/>
            <a:ext cx="1323750" cy="369332"/>
          </a:xfrm>
          <a:prstGeom prst="rect">
            <a:avLst/>
          </a:prstGeom>
          <a:noFill/>
        </p:spPr>
        <p:txBody>
          <a:bodyPr wrap="square">
            <a:spAutoFit/>
          </a:bodyPr>
          <a:lstStyle/>
          <a:p>
            <a:r>
              <a:rPr lang="en-US" altLang="zh-CN" b="1" dirty="0">
                <a:solidFill>
                  <a:srgbClr val="FF0000"/>
                </a:solidFill>
              </a:rPr>
              <a:t>=back up</a:t>
            </a:r>
            <a:endParaRPr lang="zh-CN" altLang="en-US" b="1" dirty="0">
              <a:solidFill>
                <a:srgbClr val="FF0000"/>
              </a:solidFill>
            </a:endParaRPr>
          </a:p>
        </p:txBody>
      </p:sp>
      <p:sp>
        <p:nvSpPr>
          <p:cNvPr id="3" name="流程图: 可选过程 2"/>
          <p:cNvSpPr/>
          <p:nvPr/>
        </p:nvSpPr>
        <p:spPr>
          <a:xfrm>
            <a:off x="1" y="199474"/>
            <a:ext cx="1769806" cy="217484"/>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lnSpc>
                <a:spcPts val="1000"/>
              </a:lnSpc>
              <a:defRPr/>
            </a:pPr>
            <a:r>
              <a:rPr lang="zh-CN" altLang="en-US" sz="2800" b="1" dirty="0">
                <a:solidFill>
                  <a:srgbClr val="000000"/>
                </a:solidFill>
                <a:latin typeface="微软雅黑" panose="020B0503020204020204" pitchFamily="34" charset="-122"/>
                <a:ea typeface="微软雅黑" panose="020B0503020204020204" pitchFamily="34" charset="-122"/>
              </a:rPr>
              <a:t>文本再现</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arn(inVertical)">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barn(inVertical)">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barn(inVertical)">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barn(inVertical)">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barn(inVertic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barn(inVertical)">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barn(inVertical)">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barn(inVertic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barn(inVertical)">
                                      <p:cBhvr>
                                        <p:cTn id="10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P spid="12" grpId="0"/>
      <p:bldP spid="13" grpId="0"/>
      <p:bldP spid="17" grpId="0"/>
      <p:bldP spid="19" grpId="0"/>
      <p:bldP spid="21" grpId="0"/>
      <p:bldP spid="23" grpId="0"/>
      <p:bldP spid="25" grpId="0"/>
      <p:bldP spid="27" grpId="0"/>
      <p:bldP spid="31" grpId="0"/>
      <p:bldP spid="33" grpId="0"/>
      <p:bldP spid="35" grpId="0"/>
      <p:bldP spid="37" grpId="0"/>
      <p:bldP spid="39" grpId="0"/>
      <p:bldP spid="40" grpId="0" animBg="1"/>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srcRect l="5595" t="31459" r="23686" b="26230"/>
          <a:stretch>
            <a:fillRect/>
          </a:stretch>
        </p:blipFill>
        <p:spPr>
          <a:xfrm>
            <a:off x="0" y="0"/>
            <a:ext cx="12192000" cy="6858000"/>
          </a:xfrm>
          <a:prstGeom prst="rect">
            <a:avLst/>
          </a:prstGeom>
        </p:spPr>
      </p:pic>
      <p:pic>
        <p:nvPicPr>
          <p:cNvPr id="28" name="图片 27"/>
          <p:cNvPicPr>
            <a:picLocks noChangeAspect="1"/>
          </p:cNvPicPr>
          <p:nvPr/>
        </p:nvPicPr>
        <p:blipFill>
          <a:blip r:embed="rId2"/>
          <a:stretch>
            <a:fillRect/>
          </a:stretch>
        </p:blipFill>
        <p:spPr>
          <a:xfrm>
            <a:off x="1353064" y="587223"/>
            <a:ext cx="1440233" cy="1344881"/>
          </a:xfrm>
          <a:prstGeom prst="rect">
            <a:avLst/>
          </a:prstGeom>
        </p:spPr>
      </p:pic>
      <p:sp>
        <p:nvSpPr>
          <p:cNvPr id="29" name="文本框 28"/>
          <p:cNvSpPr txBox="1"/>
          <p:nvPr/>
        </p:nvSpPr>
        <p:spPr>
          <a:xfrm flipH="1">
            <a:off x="1086871" y="2200747"/>
            <a:ext cx="10682341" cy="1815882"/>
          </a:xfrm>
          <a:prstGeom prst="rect">
            <a:avLst/>
          </a:prstGeom>
          <a:noFill/>
        </p:spPr>
        <p:txBody>
          <a:bodyPr wrap="square" rtlCol="0">
            <a:spAutoFit/>
          </a:bodyPr>
          <a:lstStyle/>
          <a:p>
            <a:pPr defTabSz="914400">
              <a:defRPr/>
            </a:pPr>
            <a:r>
              <a:rPr lang="zh-CN" altLang="en-US" sz="4000" b="1" dirty="0">
                <a:solidFill>
                  <a:srgbClr val="498089"/>
                </a:solidFill>
                <a:latin typeface="Cambria" panose="02040503050406030204" pitchFamily="18" charset="0"/>
                <a:cs typeface="+mn-ea"/>
                <a:sym typeface="+mn-lt"/>
              </a:rPr>
              <a:t>人与社会：</a:t>
            </a:r>
            <a:endParaRPr lang="en-US" altLang="zh-CN" sz="4000" b="1" dirty="0">
              <a:solidFill>
                <a:srgbClr val="498089"/>
              </a:solidFill>
              <a:latin typeface="Cambria" panose="02040503050406030204" pitchFamily="18" charset="0"/>
              <a:cs typeface="+mn-ea"/>
              <a:sym typeface="+mn-lt"/>
            </a:endParaRPr>
          </a:p>
          <a:p>
            <a:pPr defTabSz="914400">
              <a:defRPr/>
            </a:pPr>
            <a:r>
              <a:rPr lang="en-US" altLang="zh-CN" sz="3600" b="1" dirty="0">
                <a:solidFill>
                  <a:srgbClr val="498089"/>
                </a:solidFill>
                <a:latin typeface="Cambria" panose="02040503050406030204" pitchFamily="18" charset="0"/>
                <a:ea typeface="Cambria" panose="02040503050406030204" pitchFamily="18" charset="0"/>
                <a:cs typeface="+mn-ea"/>
                <a:sym typeface="+mn-lt"/>
              </a:rPr>
              <a:t>AI’s limitation of not helping language understanding and cultural competency fostering</a:t>
            </a:r>
            <a:endParaRPr lang="en-US" altLang="zh-CN" sz="3600" b="1" dirty="0">
              <a:solidFill>
                <a:srgbClr val="498089"/>
              </a:solidFill>
              <a:latin typeface="Cambria" panose="02040503050406030204" pitchFamily="18" charset="0"/>
              <a:ea typeface="Cambria" panose="02040503050406030204" pitchFamily="18" charset="0"/>
              <a:cs typeface="+mn-ea"/>
              <a:sym typeface="+mn-lt"/>
            </a:endParaRPr>
          </a:p>
        </p:txBody>
      </p:sp>
      <p:sp>
        <p:nvSpPr>
          <p:cNvPr id="33" name="矩形 32"/>
          <p:cNvSpPr/>
          <p:nvPr/>
        </p:nvSpPr>
        <p:spPr>
          <a:xfrm>
            <a:off x="1663452" y="659498"/>
            <a:ext cx="819456" cy="1200329"/>
          </a:xfrm>
          <a:prstGeom prst="rect">
            <a:avLst/>
          </a:prstGeom>
        </p:spPr>
        <p:txBody>
          <a:bodyPr wrap="none">
            <a:spAutoFit/>
          </a:bodyPr>
          <a:lstStyle/>
          <a:p>
            <a:pPr algn="ctr"/>
            <a:r>
              <a:rPr lang="en-US" altLang="zh-CN" sz="7200" dirty="0">
                <a:solidFill>
                  <a:schemeClr val="bg1"/>
                </a:solidFill>
                <a:cs typeface="+mn-ea"/>
                <a:sym typeface="+mn-lt"/>
              </a:rPr>
              <a:t>D</a:t>
            </a:r>
            <a:endParaRPr lang="zh-CN" altLang="en-US" sz="7200" dirty="0">
              <a:solidFill>
                <a:schemeClr val="bg1"/>
              </a:solidFill>
              <a:cs typeface="+mn-ea"/>
              <a:sym typeface="+mn-lt"/>
            </a:endParaRPr>
          </a:p>
        </p:txBody>
      </p:sp>
      <p:pic>
        <p:nvPicPr>
          <p:cNvPr id="2" name="图片 1"/>
          <p:cNvPicPr>
            <a:picLocks noChangeAspect="1"/>
          </p:cNvPicPr>
          <p:nvPr/>
        </p:nvPicPr>
        <p:blipFill>
          <a:blip r:embed="rId3"/>
          <a:stretch>
            <a:fillRect/>
          </a:stretch>
        </p:blipFill>
        <p:spPr>
          <a:xfrm>
            <a:off x="1238646" y="4132851"/>
            <a:ext cx="4072002" cy="2411054"/>
          </a:xfrm>
          <a:prstGeom prst="rect">
            <a:avLst/>
          </a:prstGeom>
        </p:spPr>
      </p:pic>
      <p:pic>
        <p:nvPicPr>
          <p:cNvPr id="4" name="图片 3"/>
          <p:cNvPicPr>
            <a:picLocks noChangeAspect="1"/>
          </p:cNvPicPr>
          <p:nvPr/>
        </p:nvPicPr>
        <p:blipFill>
          <a:blip r:embed="rId4"/>
          <a:stretch>
            <a:fillRect/>
          </a:stretch>
        </p:blipFill>
        <p:spPr>
          <a:xfrm>
            <a:off x="5310648" y="4118947"/>
            <a:ext cx="3902178" cy="2438861"/>
          </a:xfrm>
          <a:prstGeom prst="rect">
            <a:avLst/>
          </a:prstGeom>
        </p:spPr>
      </p:pic>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7"/>
          <p:cNvSpPr>
            <a:spLocks noChangeArrowheads="1"/>
          </p:cNvSpPr>
          <p:nvPr/>
        </p:nvSpPr>
        <p:spPr bwMode="auto">
          <a:xfrm>
            <a:off x="0" y="0"/>
            <a:ext cx="643040" cy="646353"/>
          </a:xfrm>
          <a:prstGeom prst="ellipse">
            <a:avLst/>
          </a:prstGeom>
          <a:blipFill>
            <a:blip r:embed="rId1"/>
            <a:stretch>
              <a:fillRect/>
            </a:stretch>
          </a:blipFill>
          <a:ln>
            <a:noFill/>
          </a:ln>
        </p:spPr>
        <p:txBody>
          <a:bodyPr vert="horz" wrap="square" lIns="121888" tIns="60944" rIns="121888" bIns="60944" numCol="1" anchor="t" anchorCtr="0" compatLnSpc="1"/>
          <a:lstStyle/>
          <a:p>
            <a:endParaRPr lang="zh-CN" altLang="en-US" sz="3200" b="1">
              <a:cs typeface="+mn-ea"/>
              <a:sym typeface="+mn-lt"/>
            </a:endParaRPr>
          </a:p>
        </p:txBody>
      </p:sp>
      <p:sp>
        <p:nvSpPr>
          <p:cNvPr id="6" name="矩形 5"/>
          <p:cNvSpPr/>
          <p:nvPr/>
        </p:nvSpPr>
        <p:spPr>
          <a:xfrm>
            <a:off x="130602" y="97532"/>
            <a:ext cx="381836" cy="420884"/>
          </a:xfrm>
          <a:prstGeom prst="rect">
            <a:avLst/>
          </a:prstGeom>
        </p:spPr>
        <p:txBody>
          <a:bodyPr wrap="none">
            <a:spAutoFit/>
          </a:bodyPr>
          <a:lstStyle/>
          <a:p>
            <a:pPr algn="ctr"/>
            <a:r>
              <a:rPr lang="en-US" altLang="zh-CN" sz="2135" b="1" dirty="0">
                <a:solidFill>
                  <a:schemeClr val="bg1"/>
                </a:solidFill>
                <a:cs typeface="+mn-ea"/>
                <a:sym typeface="+mn-lt"/>
              </a:rPr>
              <a:t>D</a:t>
            </a:r>
            <a:endParaRPr lang="zh-CN" altLang="en-US" sz="2135" b="1" dirty="0">
              <a:solidFill>
                <a:schemeClr val="bg1"/>
              </a:solidFill>
              <a:cs typeface="+mn-ea"/>
              <a:sym typeface="+mn-lt"/>
            </a:endParaRPr>
          </a:p>
        </p:txBody>
      </p:sp>
      <p:sp>
        <p:nvSpPr>
          <p:cNvPr id="7" name="文本框 6"/>
          <p:cNvSpPr txBox="1"/>
          <p:nvPr/>
        </p:nvSpPr>
        <p:spPr>
          <a:xfrm>
            <a:off x="-40288" y="7043"/>
            <a:ext cx="7687002" cy="7232749"/>
          </a:xfrm>
          <a:prstGeom prst="rect">
            <a:avLst/>
          </a:prstGeom>
          <a:noFill/>
        </p:spPr>
        <p:txBody>
          <a:bodyPr wrap="square">
            <a:spAutoFit/>
          </a:bodyPr>
          <a:lstStyle/>
          <a:p>
            <a:pPr marL="0" marR="0" lvl="0" indent="457200" algn="l" defTabSz="914400" rtl="0" eaLnBrk="1" fontAlgn="auto" latinLnBrk="0" hangingPunct="1">
              <a:spcBef>
                <a:spcPts val="0"/>
              </a:spcBef>
              <a:spcAft>
                <a:spcPts val="0"/>
              </a:spcAft>
              <a:buClrTx/>
              <a:buSzTx/>
              <a:buFontTx/>
              <a:buNone/>
              <a:defRPr/>
            </a:pP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 few days ago, I watched a video of myself talking in perfect Chinese. I've been studying the language </a:t>
            </a:r>
            <a:r>
              <a:rPr kumimoji="0" lang="en-US" altLang="zh-CN" sz="1600" b="1" i="1" u="none" strike="noStrike" kern="100" cap="none" spc="0" normalizeH="0" baseline="0" noProof="0" dirty="0">
                <a:ln>
                  <a:noFill/>
                </a:ln>
                <a:effectLst/>
                <a:highlight>
                  <a:srgbClr val="FFFF00"/>
                </a:highlight>
                <a:uLnTx/>
                <a:uFillTx/>
                <a:latin typeface="Calibri" panose="020F0502020204030204" pitchFamily="34" charset="0"/>
                <a:ea typeface="宋体" panose="02010600030101010101" pitchFamily="2" charset="-122"/>
                <a:cs typeface="Calibri" panose="020F0502020204030204" pitchFamily="34" charset="0"/>
              </a:rPr>
              <a:t>on and off </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for only a few years, and I'm </a:t>
            </a:r>
            <a:r>
              <a:rPr kumimoji="0" lang="en-US" altLang="zh-CN" sz="1600" b="1" i="1" u="none" strike="noStrike" kern="100" cap="none" spc="0" normalizeH="0" baseline="0" noProof="0" dirty="0">
                <a:ln>
                  <a:noFill/>
                </a:ln>
                <a:effectLst/>
                <a:highlight>
                  <a:srgbClr val="FFFF00"/>
                </a:highlight>
                <a:uLnTx/>
                <a:uFillTx/>
                <a:latin typeface="Calibri" panose="020F0502020204030204" pitchFamily="34" charset="0"/>
                <a:ea typeface="宋体" panose="02010600030101010101" pitchFamily="2" charset="-122"/>
                <a:cs typeface="Calibri" panose="020F0502020204030204" pitchFamily="34" charset="0"/>
              </a:rPr>
              <a:t>far from fluent</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But there I was, pronouncing each character just as a native speaker would. “My favorite food </a:t>
            </a:r>
            <a:r>
              <a:rPr kumimoji="0" lang="en-US" altLang="zh-CN" sz="1600" i="1" u="none" strike="noStrike" kern="100" cap="none" spc="0" normalizeH="0" baseline="0" noProof="0" dirty="0" err="1">
                <a:ln>
                  <a:noFill/>
                </a:ln>
                <a:effectLst/>
                <a:uLnTx/>
                <a:uFillTx/>
                <a:latin typeface="Calibri" panose="020F0502020204030204" pitchFamily="34" charset="0"/>
                <a:ea typeface="宋体" panose="02010600030101010101" pitchFamily="2" charset="-122"/>
                <a:cs typeface="Calibri" panose="020F0502020204030204" pitchFamily="34" charset="0"/>
              </a:rPr>
              <a:t>issushi</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I said-wo </a:t>
            </a:r>
            <a:r>
              <a:rPr kumimoji="0" lang="en-US" altLang="zh-CN" sz="1600" i="1" u="none" strike="noStrike" kern="100" cap="none" spc="0" normalizeH="0" baseline="0" noProof="0" dirty="0" err="1">
                <a:ln>
                  <a:noFill/>
                </a:ln>
                <a:effectLst/>
                <a:uLnTx/>
                <a:uFillTx/>
                <a:latin typeface="Calibri" panose="020F0502020204030204" pitchFamily="34" charset="0"/>
                <a:ea typeface="宋体" panose="02010600030101010101" pitchFamily="2" charset="-122"/>
                <a:cs typeface="Calibri" panose="020F0502020204030204" pitchFamily="34" charset="0"/>
              </a:rPr>
              <a:t>zui</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1600" i="1" u="none" strike="noStrike" kern="100" cap="none" spc="0" normalizeH="0" baseline="0" noProof="0" dirty="0" err="1">
                <a:ln>
                  <a:noFill/>
                </a:ln>
                <a:effectLst/>
                <a:uLnTx/>
                <a:uFillTx/>
                <a:latin typeface="Calibri" panose="020F0502020204030204" pitchFamily="34" charset="0"/>
                <a:ea typeface="宋体" panose="02010600030101010101" pitchFamily="2" charset="-122"/>
                <a:cs typeface="Calibri" panose="020F0502020204030204" pitchFamily="34" charset="0"/>
              </a:rPr>
              <a:t>xihuan</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de </a:t>
            </a:r>
            <a:r>
              <a:rPr kumimoji="0" lang="en-US" altLang="zh-CN" sz="1600" i="1" u="none" strike="noStrike" kern="100" cap="none" spc="0" normalizeH="0" baseline="0" noProof="0" dirty="0" err="1">
                <a:ln>
                  <a:noFill/>
                </a:ln>
                <a:effectLst/>
                <a:uLnTx/>
                <a:uFillTx/>
                <a:latin typeface="Calibri" panose="020F0502020204030204" pitchFamily="34" charset="0"/>
                <a:ea typeface="宋体" panose="02010600030101010101" pitchFamily="2" charset="-122"/>
                <a:cs typeface="Calibri" panose="020F0502020204030204" pitchFamily="34" charset="0"/>
              </a:rPr>
              <a:t>shiwu</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1600" i="1" u="none" strike="noStrike" kern="100" cap="none" spc="0" normalizeH="0" baseline="0" noProof="0" dirty="0" err="1">
                <a:ln>
                  <a:noFill/>
                </a:ln>
                <a:effectLst/>
                <a:uLnTx/>
                <a:uFillTx/>
                <a:latin typeface="Calibri" panose="020F0502020204030204" pitchFamily="34" charset="0"/>
                <a:ea typeface="宋体" panose="02010600030101010101" pitchFamily="2" charset="-122"/>
                <a:cs typeface="Calibri" panose="020F0502020204030204" pitchFamily="34" charset="0"/>
              </a:rPr>
              <a:t>shi</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1600" i="1" u="none" strike="noStrike" kern="100" cap="none" spc="0" normalizeH="0" baseline="0" noProof="0" dirty="0" err="1">
                <a:ln>
                  <a:noFill/>
                </a:ln>
                <a:effectLst/>
                <a:uLnTx/>
                <a:uFillTx/>
                <a:latin typeface="Calibri" panose="020F0502020204030204" pitchFamily="34" charset="0"/>
                <a:ea typeface="宋体" panose="02010600030101010101" pitchFamily="2" charset="-122"/>
                <a:cs typeface="Calibri" panose="020F0502020204030204" pitchFamily="34" charset="0"/>
              </a:rPr>
              <a:t>shousi</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endPar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I'd created the video using software from a Los Angeles-based artificial-intelligence start-up called </a:t>
            </a:r>
            <a:r>
              <a:rPr kumimoji="0" lang="en-US" altLang="zh-CN" sz="1600" i="1" u="none" strike="noStrike" kern="100" cap="none" spc="0" normalizeH="0" baseline="0" noProof="0" dirty="0" err="1">
                <a:ln>
                  <a:noFill/>
                </a:ln>
                <a:effectLst/>
                <a:uLnTx/>
                <a:uFillTx/>
                <a:latin typeface="Calibri" panose="020F0502020204030204" pitchFamily="34" charset="0"/>
                <a:ea typeface="宋体" panose="02010600030101010101" pitchFamily="2" charset="-122"/>
                <a:cs typeface="Calibri" panose="020F0502020204030204" pitchFamily="34" charset="0"/>
              </a:rPr>
              <a:t>HeyGen</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The technology, which only needs a single selfie and a script to generate deepfake videos of real people </a:t>
            </a:r>
            <a:r>
              <a:rPr kumimoji="0" lang="zh-CN" altLang="en-US"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saying” almost anything</a:t>
            </a:r>
            <a:r>
              <a:rPr kumimoji="0" lang="zh-CN" altLang="en-US"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is </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 testament</a:t>
            </a:r>
            <a:r>
              <a:rPr kumimoji="0" lang="zh-CN" altLang="en-US"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（证明）</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to the </a:t>
            </a:r>
            <a:r>
              <a:rPr kumimoji="0" lang="en-US" altLang="zh-CN" sz="16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advancements</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in AI language tools. </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This got me thinking about the </a:t>
            </a:r>
            <a:r>
              <a:rPr kumimoji="0" lang="en-US" altLang="zh-CN" sz="16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declining</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lang="en-US" altLang="zh-CN" sz="16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interest</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lang="en-US" altLang="zh-CN" sz="16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in language learning </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with fewer students enrolling in foreign language courses and </a:t>
            </a:r>
            <a:r>
              <a:rPr lang="en-US" altLang="zh-CN" sz="16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the decrease of English proficiency </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among young people in some places.</a:t>
            </a:r>
            <a:endPar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AI translation, integrated into social media and messaging platforms, seems to be everywhere. Even language-learning apps are using AI-generated content in their marketing. </a:t>
            </a:r>
            <a:r>
              <a:rPr kumimoji="0" lang="en-US" altLang="zh-CN" sz="1600" i="1" u="none" strike="noStrike" kern="100" cap="none" spc="0" normalizeH="0" baseline="0" noProof="0" dirty="0">
                <a:ln>
                  <a:noFill/>
                </a:ln>
                <a:effectLst/>
                <a:highlight>
                  <a:srgbClr val="FF00FF"/>
                </a:highlight>
                <a:uLnTx/>
                <a:uFillTx/>
                <a:latin typeface="Calibri" panose="020F0502020204030204" pitchFamily="34" charset="0"/>
                <a:ea typeface="宋体" panose="02010600030101010101" pitchFamily="2" charset="-122"/>
                <a:cs typeface="Calibri" panose="020F0502020204030204" pitchFamily="34" charset="0"/>
              </a:rPr>
              <a:t>However</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16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language translation is an art rather than a science</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Something enormous will be lost in exchange for that convenience.</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As Anne, a Chinese translator said, “</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Building a ladder between widely different languages, such as Chinese and English, is sometimes as difficult as a doctor building a bridge in a patient‘s heart</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t>
            </a:r>
            <a:r>
              <a:rPr lang="en-US" altLang="zh-CN" sz="1600" i="1" kern="100" dirty="0">
                <a:latin typeface="Calibri" panose="020F0502020204030204" pitchFamily="34" charset="0"/>
                <a:ea typeface="宋体" panose="02010600030101010101" pitchFamily="2" charset="-122"/>
                <a:cs typeface="Calibri" panose="020F0502020204030204" pitchFamily="34" charset="0"/>
              </a:rPr>
              <a:t>”</a:t>
            </a:r>
            <a:r>
              <a:rPr lang="zh-CN" altLang="en-US" sz="1600" i="1" kern="100" dirty="0">
                <a:latin typeface="Calibri" panose="020F0502020204030204" pitchFamily="34" charset="0"/>
                <a:ea typeface="宋体" panose="02010600030101010101" pitchFamily="2" charset="-122"/>
                <a:cs typeface="Calibri" panose="020F0502020204030204" pitchFamily="34" charset="0"/>
              </a:rPr>
              <a:t> </a:t>
            </a:r>
            <a:endParaRPr lang="en-US" altLang="zh-CN" sz="1600" i="1" kern="100" dirty="0">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Language learning </a:t>
            </a:r>
            <a:r>
              <a:rPr kumimoji="0" lang="en-US" altLang="zh-CN" sz="16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fosters cultural competency</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 skill that AI cannot simply copy. Learning a different way to speak, read, and write helps people </a:t>
            </a:r>
            <a:r>
              <a:rPr lang="en-US" altLang="zh-CN" sz="16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discover new ways to see the world</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No machine can replace such </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 profoundly human experience</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Deborah Cohn, a language professor, </a:t>
            </a:r>
            <a:r>
              <a:rPr kumimoji="0" lang="en-US" altLang="zh-CN" sz="1600" b="1" i="1" u="sng"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emphasizes</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that language learning is actually about </a:t>
            </a:r>
            <a:r>
              <a:rPr kumimoji="0" lang="en-US" altLang="zh-CN" sz="16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understanding and connecting with different cultures</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Instead of </a:t>
            </a:r>
            <a:r>
              <a:rPr kumimoji="0" lang="en-US" altLang="zh-CN" sz="1600" b="1" i="1" u="none" strike="noStrike" kern="100" cap="none" spc="0" normalizeH="0" baseline="0" noProof="0" dirty="0">
                <a:ln>
                  <a:noFill/>
                </a:ln>
                <a:effectLst/>
                <a:highlight>
                  <a:srgbClr val="FFFF00"/>
                </a:highlight>
                <a:uLnTx/>
                <a:uFillTx/>
                <a:latin typeface="Calibri" panose="020F0502020204030204" pitchFamily="34" charset="0"/>
                <a:ea typeface="宋体" panose="02010600030101010101" pitchFamily="2" charset="-122"/>
                <a:cs typeface="Calibri" panose="020F0502020204030204" pitchFamily="34" charset="0"/>
              </a:rPr>
              <a:t>abandoning</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language courses in favor of AI, some educators </a:t>
            </a:r>
            <a:r>
              <a:rPr kumimoji="0" lang="en-US" altLang="zh-CN" sz="1600" b="1" i="1" u="none" strike="noStrike" kern="100" cap="none" spc="0" normalizeH="0" baseline="0" noProof="0" dirty="0">
                <a:ln>
                  <a:noFill/>
                </a:ln>
                <a:effectLst/>
                <a:highlight>
                  <a:srgbClr val="FFFF00"/>
                </a:highlight>
                <a:uLnTx/>
                <a:uFillTx/>
                <a:latin typeface="Calibri" panose="020F0502020204030204" pitchFamily="34" charset="0"/>
                <a:ea typeface="宋体" panose="02010600030101010101" pitchFamily="2" charset="-122"/>
                <a:cs typeface="Calibri" panose="020F0502020204030204" pitchFamily="34" charset="0"/>
              </a:rPr>
              <a:t>advocate for </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emphasizing </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the </a:t>
            </a:r>
            <a:r>
              <a:rPr kumimoji="0" lang="en-US" altLang="zh-CN" sz="16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intercultural</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aspects of language learning</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Paula Krebs of the MLA </a:t>
            </a:r>
            <a:r>
              <a:rPr kumimoji="0" lang="en-US" altLang="zh-CN" sz="1600" b="1" i="1" u="sng"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points out</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that even with a “universal translator”, sometimes,</a:t>
            </a:r>
            <a:r>
              <a:rPr kumimoji="0" lang="zh-CN" altLang="en-US"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the </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greater meaning of people</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s utterance</a:t>
            </a:r>
            <a:r>
              <a:rPr kumimoji="0" lang="zh-CN" altLang="en-US"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（言辞）</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remains a mystery</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t>
            </a:r>
            <a:endPar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kumimoji="0" lang="en-US" altLang="zh-CN" sz="1600" b="1" i="1" u="none" strike="noStrike" kern="100" cap="none" spc="0" normalizeH="0" baseline="0" noProof="0" dirty="0">
                <a:ln>
                  <a:noFill/>
                </a:ln>
                <a:effectLst/>
                <a:highlight>
                  <a:srgbClr val="FFFF00"/>
                </a:highlight>
                <a:uLnTx/>
                <a:uFillTx/>
                <a:latin typeface="Calibri" panose="020F0502020204030204" pitchFamily="34" charset="0"/>
                <a:ea typeface="宋体" panose="02010600030101010101" pitchFamily="2" charset="-122"/>
                <a:cs typeface="Calibri" panose="020F0502020204030204" pitchFamily="34" charset="0"/>
              </a:rPr>
              <a:t>In essence</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1600" i="1" u="none" strike="noStrike" kern="100" cap="none" spc="0" normalizeH="0" baseline="0" noProof="0" dirty="0">
                <a:ln>
                  <a:noFill/>
                </a:ln>
                <a:effectLst/>
                <a:highlight>
                  <a:srgbClr val="FF00FF"/>
                </a:highlight>
                <a:uLnTx/>
                <a:uFillTx/>
                <a:latin typeface="Calibri" panose="020F0502020204030204" pitchFamily="34" charset="0"/>
                <a:ea typeface="宋体" panose="02010600030101010101" pitchFamily="2" charset="-122"/>
                <a:cs typeface="Calibri" panose="020F0502020204030204" pitchFamily="34" charset="0"/>
              </a:rPr>
              <a:t>while</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AI language tools offer convenience, </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they lack the depth and cultural insight that comes from human language learning</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The challenge and beauty of learning a language are in understanding the cultural tapestry</a:t>
            </a:r>
            <a:r>
              <a:rPr kumimoji="0" lang="zh-CN" altLang="en-US"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（织锦）</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that weaves through words, </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something AI has </a:t>
            </a:r>
            <a:r>
              <a:rPr kumimoji="0" lang="en-US" altLang="zh-CN" sz="1600" i="1" u="none" strike="noStrike" kern="100" cap="none" spc="0" normalizeH="0" baseline="0" noProof="0" dirty="0">
                <a:ln>
                  <a:noFill/>
                </a:ln>
                <a:effectLst/>
                <a:highlight>
                  <a:srgbClr val="FF00FF"/>
                </a:highlight>
                <a:uLnTx/>
                <a:uFillTx/>
                <a:latin typeface="Calibri" panose="020F0502020204030204" pitchFamily="34" charset="0"/>
                <a:ea typeface="宋体" panose="02010600030101010101" pitchFamily="2" charset="-122"/>
                <a:cs typeface="Calibri" panose="020F0502020204030204" pitchFamily="34" charset="0"/>
              </a:rPr>
              <a:t>yet</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to achieve</a:t>
            </a:r>
            <a:r>
              <a:rPr kumimoji="0" lang="en-US" altLang="zh-CN" sz="1600" i="1" u="none" strike="noStrike" kern="100" cap="none" spc="0" normalizeH="0" baseline="0" noProof="0">
                <a:ln>
                  <a:noFill/>
                </a:ln>
                <a:effectLst/>
                <a:uLnTx/>
                <a:uFillTx/>
                <a:latin typeface="Calibri" panose="020F0502020204030204" pitchFamily="34" charset="0"/>
                <a:ea typeface="宋体" panose="02010600030101010101" pitchFamily="2" charset="-122"/>
                <a:cs typeface="Calibri" panose="020F0502020204030204" pitchFamily="34" charset="0"/>
              </a:rPr>
              <a:t>.</a:t>
            </a:r>
            <a:r>
              <a:rPr kumimoji="0" lang="en-US" altLang="zh-CN" sz="1400" i="1" u="none" strike="noStrike" kern="100" cap="none" spc="0" normalizeH="0" baseline="0" noProof="0">
                <a:ln>
                  <a:noFill/>
                </a:ln>
                <a:effectLst/>
                <a:highlight>
                  <a:srgbClr val="FFFF00"/>
                </a:highlight>
                <a:uLnTx/>
                <a:uFillTx/>
                <a:latin typeface="Calibri" panose="020F0502020204030204" pitchFamily="34" charset="0"/>
                <a:ea typeface="宋体" panose="02010600030101010101" pitchFamily="2" charset="-122"/>
                <a:cs typeface="Calibri" panose="020F0502020204030204" pitchFamily="34" charset="0"/>
              </a:rPr>
              <a:t> </a:t>
            </a:r>
            <a:endParaRPr kumimoji="0" lang="en-US" altLang="zh-CN" sz="1600" i="1" u="none" strike="noStrike" kern="100" cap="none" spc="0" normalizeH="0" baseline="0" noProof="0" dirty="0">
              <a:ln>
                <a:noFill/>
              </a:ln>
              <a:effectLst/>
              <a:highlight>
                <a:srgbClr val="FFFF00"/>
              </a:highlight>
              <a:uLnTx/>
              <a:uFillTx/>
              <a:latin typeface="Calibri" panose="020F0502020204030204" pitchFamily="34" charset="0"/>
              <a:ea typeface="宋体" panose="02010600030101010101" pitchFamily="2" charset="-122"/>
              <a:cs typeface="Calibri" panose="020F0502020204030204" pitchFamily="34" charset="0"/>
            </a:endParaRPr>
          </a:p>
        </p:txBody>
      </p:sp>
      <p:sp>
        <p:nvSpPr>
          <p:cNvPr id="3" name="流程图: 可选过程 2"/>
          <p:cNvSpPr/>
          <p:nvPr/>
        </p:nvSpPr>
        <p:spPr>
          <a:xfrm>
            <a:off x="7852339" y="-14222"/>
            <a:ext cx="3238636" cy="322196"/>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sz="1400" dirty="0">
                <a:solidFill>
                  <a:schemeClr val="tx1"/>
                </a:solidFill>
                <a:latin typeface="Rockwell" panose="02060603020205020403"/>
                <a:ea typeface="方正姚体" panose="02010601030101010101" pitchFamily="2" charset="-122"/>
              </a:rPr>
              <a:t>表达了对</a:t>
            </a:r>
            <a:r>
              <a:rPr lang="en-US" altLang="zh-CN" sz="1400" dirty="0">
                <a:solidFill>
                  <a:schemeClr val="tx1"/>
                </a:solidFill>
                <a:latin typeface="Rockwell" panose="02060603020205020403"/>
                <a:ea typeface="方正姚体" panose="02010601030101010101" pitchFamily="2" charset="-122"/>
              </a:rPr>
              <a:t>AI</a:t>
            </a:r>
            <a:r>
              <a:rPr lang="zh-CN" altLang="en-US" sz="1400" dirty="0">
                <a:solidFill>
                  <a:schemeClr val="tx1"/>
                </a:solidFill>
                <a:latin typeface="Rockwell" panose="02060603020205020403"/>
                <a:ea typeface="方正姚体" panose="02010601030101010101" pitchFamily="2" charset="-122"/>
              </a:rPr>
              <a:t>在语言翻译中的角色的思考</a:t>
            </a:r>
            <a:endParaRPr lang="zh-CN" altLang="en-US" sz="1400" dirty="0">
              <a:solidFill>
                <a:schemeClr val="tx1"/>
              </a:solidFill>
              <a:latin typeface="Rockwell" panose="02060603020205020403"/>
              <a:ea typeface="方正姚体" panose="02010601030101010101" pitchFamily="2" charset="-122"/>
            </a:endParaRPr>
          </a:p>
        </p:txBody>
      </p:sp>
      <p:sp>
        <p:nvSpPr>
          <p:cNvPr id="4" name="文本框 3"/>
          <p:cNvSpPr txBox="1"/>
          <p:nvPr/>
        </p:nvSpPr>
        <p:spPr>
          <a:xfrm>
            <a:off x="7649497" y="307776"/>
            <a:ext cx="4542503" cy="6494085"/>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r>
              <a:rPr lang="en-US" altLang="zh-CN" sz="1600" b="1" i="1" dirty="0">
                <a:latin typeface="Calibri" panose="020F0502020204030204" pitchFamily="34" charset="0"/>
                <a:cs typeface="Calibri" panose="020F0502020204030204" pitchFamily="34" charset="0"/>
              </a:rPr>
              <a:t>32.Why does the author give the example in paragraph 1?</a:t>
            </a:r>
            <a:br>
              <a:rPr lang="en-US" altLang="zh-CN" sz="1600" b="1"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A. To promote the language software.</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B. To show off his Chinese language skills.</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C. To prove learning a language is a wasted effort.</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D. To encourage critical thinking about AI language tools.</a:t>
            </a:r>
            <a:br>
              <a:rPr lang="en-US" altLang="zh-CN" sz="1600" b="1" i="1" dirty="0">
                <a:latin typeface="Calibri" panose="020F0502020204030204" pitchFamily="34" charset="0"/>
                <a:cs typeface="Calibri" panose="020F0502020204030204" pitchFamily="34" charset="0"/>
              </a:rPr>
            </a:br>
            <a:r>
              <a:rPr lang="en-US" altLang="zh-CN" sz="1600" b="1" i="1" dirty="0">
                <a:latin typeface="Calibri" panose="020F0502020204030204" pitchFamily="34" charset="0"/>
                <a:cs typeface="Calibri" panose="020F0502020204030204" pitchFamily="34" charset="0"/>
              </a:rPr>
              <a:t>33. What can we learn from paragraph 3?</a:t>
            </a:r>
            <a:br>
              <a:rPr lang="en-US" altLang="zh-CN" sz="1600" b="1"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A. AI translation deserves more attention.</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B. Language apps play a key role in marketing.</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C. Language translation is far beyond technology.</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D. Learning a different language is an uphill battle.</a:t>
            </a:r>
            <a:br>
              <a:rPr lang="en-US" altLang="zh-CN" sz="1600" b="1" i="1" dirty="0">
                <a:latin typeface="Calibri" panose="020F0502020204030204" pitchFamily="34" charset="0"/>
                <a:cs typeface="Calibri" panose="020F0502020204030204" pitchFamily="34" charset="0"/>
              </a:rPr>
            </a:br>
            <a:r>
              <a:rPr lang="en-US" altLang="zh-CN" sz="1600" b="1" i="1" dirty="0">
                <a:latin typeface="Calibri" panose="020F0502020204030204" pitchFamily="34" charset="0"/>
                <a:cs typeface="Calibri" panose="020F0502020204030204" pitchFamily="34" charset="0"/>
              </a:rPr>
              <a:t>34. What is the key benefit of learning a language according to the passage?</a:t>
            </a:r>
            <a:br>
              <a:rPr lang="en-US" altLang="zh-CN" sz="1600" b="1"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A. Better digital literacy.</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B. Improved translation skills.</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C. Deeper cultural confidence.</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D. Effective </a:t>
            </a:r>
            <a:r>
              <a:rPr lang="en-US" altLang="zh-CN" sz="1600" b="1" i="1" u="sng" dirty="0">
                <a:solidFill>
                  <a:srgbClr val="FF0000"/>
                </a:solidFill>
                <a:latin typeface="Calibri" panose="020F0502020204030204" pitchFamily="34" charset="0"/>
                <a:cs typeface="Calibri" panose="020F0502020204030204" pitchFamily="34" charset="0"/>
              </a:rPr>
              <a:t>intercultural</a:t>
            </a:r>
            <a:r>
              <a:rPr lang="en-US" altLang="zh-CN" sz="1600" i="1" dirty="0">
                <a:latin typeface="Calibri" panose="020F0502020204030204" pitchFamily="34" charset="0"/>
                <a:cs typeface="Calibri" panose="020F0502020204030204" pitchFamily="34" charset="0"/>
              </a:rPr>
              <a:t> interaction.</a:t>
            </a:r>
            <a:br>
              <a:rPr lang="en-US" altLang="zh-CN" sz="1600" b="1" i="1" dirty="0">
                <a:latin typeface="Calibri" panose="020F0502020204030204" pitchFamily="34" charset="0"/>
                <a:cs typeface="Calibri" panose="020F0502020204030204" pitchFamily="34" charset="0"/>
              </a:rPr>
            </a:br>
            <a:r>
              <a:rPr lang="en-US" altLang="zh-CN" sz="1600" b="1" i="1" dirty="0">
                <a:latin typeface="Calibri" panose="020F0502020204030204" pitchFamily="34" charset="0"/>
                <a:cs typeface="Calibri" panose="020F0502020204030204" pitchFamily="34" charset="0"/>
              </a:rPr>
              <a:t>35.What does the author imply in the last paragraph?</a:t>
            </a:r>
            <a:br>
              <a:rPr lang="en-US" altLang="zh-CN" sz="1600" b="1"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A.AI language tools offer convenience.</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B.AI facilitates language learning in terms of culture.</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C. AI is far from perfect in helping language understanding.</a:t>
            </a:r>
            <a:br>
              <a:rPr lang="en-US" altLang="zh-CN" sz="1600" i="1" dirty="0">
                <a:latin typeface="Calibri" panose="020F0502020204030204" pitchFamily="34" charset="0"/>
                <a:cs typeface="Calibri" panose="020F0502020204030204" pitchFamily="34" charset="0"/>
              </a:rPr>
            </a:br>
            <a:r>
              <a:rPr lang="en-US" altLang="zh-CN" sz="1600" i="1" dirty="0">
                <a:latin typeface="Calibri" panose="020F0502020204030204" pitchFamily="34" charset="0"/>
                <a:cs typeface="Calibri" panose="020F0502020204030204" pitchFamily="34" charset="0"/>
              </a:rPr>
              <a:t>D. AI has achieved success in the development of language learning tools.</a:t>
            </a:r>
            <a:endParaRPr lang="en-US" altLang="zh-CN" sz="1600" i="1" dirty="0">
              <a:latin typeface="Calibri" panose="020F0502020204030204" pitchFamily="34" charset="0"/>
              <a:cs typeface="Calibri" panose="020F0502020204030204" pitchFamily="34" charset="0"/>
            </a:endParaRPr>
          </a:p>
        </p:txBody>
      </p:sp>
      <p:sp>
        <p:nvSpPr>
          <p:cNvPr id="8" name="椭圆 7"/>
          <p:cNvSpPr/>
          <p:nvPr/>
        </p:nvSpPr>
        <p:spPr>
          <a:xfrm>
            <a:off x="130602" y="1538747"/>
            <a:ext cx="7646714" cy="104858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10" name="椭圆 9"/>
          <p:cNvSpPr/>
          <p:nvPr/>
        </p:nvSpPr>
        <p:spPr>
          <a:xfrm>
            <a:off x="9041318" y="1538747"/>
            <a:ext cx="1380764" cy="40312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11" name="直接箭头连接符 10"/>
          <p:cNvCxnSpPr>
            <a:stCxn id="8" idx="6"/>
          </p:cNvCxnSpPr>
          <p:nvPr/>
        </p:nvCxnSpPr>
        <p:spPr>
          <a:xfrm flipV="1">
            <a:off x="7777316" y="1740309"/>
            <a:ext cx="1264002" cy="322733"/>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a:off x="9858202" y="2715256"/>
            <a:ext cx="1960172" cy="40312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21" name="椭圆 20"/>
          <p:cNvSpPr/>
          <p:nvPr/>
        </p:nvSpPr>
        <p:spPr>
          <a:xfrm>
            <a:off x="1968417" y="2895112"/>
            <a:ext cx="4262286" cy="40312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22" name="直接箭头连接符 21"/>
          <p:cNvCxnSpPr>
            <a:endCxn id="21" idx="6"/>
          </p:cNvCxnSpPr>
          <p:nvPr/>
        </p:nvCxnSpPr>
        <p:spPr>
          <a:xfrm flipH="1">
            <a:off x="6230703" y="3008671"/>
            <a:ext cx="3719542" cy="88002"/>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flipH="1">
            <a:off x="7625084" y="4470324"/>
            <a:ext cx="3317082" cy="28980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26" name="椭圆 25"/>
          <p:cNvSpPr/>
          <p:nvPr/>
        </p:nvSpPr>
        <p:spPr>
          <a:xfrm flipH="1">
            <a:off x="1968416" y="3828877"/>
            <a:ext cx="2664118" cy="404819"/>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27" name="椭圆 26"/>
          <p:cNvSpPr/>
          <p:nvPr/>
        </p:nvSpPr>
        <p:spPr>
          <a:xfrm flipH="1">
            <a:off x="0" y="4819085"/>
            <a:ext cx="3346675" cy="404819"/>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28" name="直接箭头连接符 27"/>
          <p:cNvCxnSpPr/>
          <p:nvPr/>
        </p:nvCxnSpPr>
        <p:spPr>
          <a:xfrm flipH="1" flipV="1">
            <a:off x="4434348" y="4080387"/>
            <a:ext cx="3125120" cy="585390"/>
          </a:xfrm>
          <a:prstGeom prst="straightConnector1">
            <a:avLst/>
          </a:prstGeom>
          <a:ln w="3810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a:off x="3057832" y="4665777"/>
            <a:ext cx="4588882" cy="348675"/>
          </a:xfrm>
          <a:prstGeom prst="straightConnector1">
            <a:avLst/>
          </a:prstGeom>
          <a:ln w="3810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a:off x="4957219" y="5830062"/>
            <a:ext cx="1762558" cy="40481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33" name="椭圆 32"/>
          <p:cNvSpPr/>
          <p:nvPr/>
        </p:nvSpPr>
        <p:spPr>
          <a:xfrm>
            <a:off x="7646714" y="5687869"/>
            <a:ext cx="4070570" cy="54701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34" name="直接箭头连接符 33"/>
          <p:cNvCxnSpPr>
            <a:stCxn id="33" idx="2"/>
            <a:endCxn id="32" idx="6"/>
          </p:cNvCxnSpPr>
          <p:nvPr/>
        </p:nvCxnSpPr>
        <p:spPr>
          <a:xfrm flipH="1">
            <a:off x="6719777" y="5961375"/>
            <a:ext cx="926937" cy="71097"/>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1384804" y="6542345"/>
            <a:ext cx="2895120" cy="40481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36" name="椭圆 35"/>
          <p:cNvSpPr/>
          <p:nvPr/>
        </p:nvSpPr>
        <p:spPr>
          <a:xfrm>
            <a:off x="0" y="6050016"/>
            <a:ext cx="1762558" cy="40481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2" name="对话气泡: 圆角矩形 1"/>
          <p:cNvSpPr/>
          <p:nvPr/>
        </p:nvSpPr>
        <p:spPr>
          <a:xfrm>
            <a:off x="3327736" y="764694"/>
            <a:ext cx="4293870" cy="345440"/>
          </a:xfrm>
          <a:prstGeom prst="wedgeRoundRectCallout">
            <a:avLst>
              <a:gd name="adj1" fmla="val -58094"/>
              <a:gd name="adj2" fmla="val 83823"/>
              <a:gd name="adj3" fmla="val 16667"/>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p1</a:t>
            </a:r>
            <a:r>
              <a:rPr lang="zh-CN" altLang="en-US" b="1" dirty="0">
                <a:solidFill>
                  <a:schemeClr val="tx1"/>
                </a:solidFill>
              </a:rPr>
              <a:t>导入话题</a:t>
            </a:r>
            <a:r>
              <a:rPr lang="en-US" altLang="zh-CN" b="1" dirty="0">
                <a:solidFill>
                  <a:schemeClr val="tx1"/>
                </a:solidFill>
              </a:rPr>
              <a:t>+  p2 </a:t>
            </a:r>
            <a:r>
              <a:rPr lang="zh-CN" altLang="en-US" b="1" dirty="0">
                <a:solidFill>
                  <a:srgbClr val="FF0000"/>
                </a:solidFill>
              </a:rPr>
              <a:t>总起句</a:t>
            </a:r>
            <a:r>
              <a:rPr lang="zh-CN" altLang="en-US" b="1" dirty="0">
                <a:solidFill>
                  <a:schemeClr val="tx1"/>
                </a:solidFill>
              </a:rPr>
              <a:t>引发思考</a:t>
            </a:r>
            <a:endParaRPr lang="zh-CN" altLang="en-US" b="1" dirty="0">
              <a:solidFill>
                <a:schemeClr val="tx1"/>
              </a:solidFill>
            </a:endParaRPr>
          </a:p>
        </p:txBody>
      </p:sp>
      <p:sp>
        <p:nvSpPr>
          <p:cNvPr id="12" name="流程图: 可选过程 11"/>
          <p:cNvSpPr/>
          <p:nvPr/>
        </p:nvSpPr>
        <p:spPr>
          <a:xfrm>
            <a:off x="0" y="-40904"/>
            <a:ext cx="4720590" cy="493395"/>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kumimoji="0" lang="en-US" altLang="zh-CN" sz="1800" b="1"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rPr>
              <a:t>P1</a:t>
            </a:r>
            <a:r>
              <a:rPr kumimoji="0" lang="zh-CN" altLang="en-US" sz="1800" b="1"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rPr>
              <a:t>：</a:t>
            </a:r>
            <a:r>
              <a:rPr kumimoji="0" lang="en-US" altLang="zh-CN" sz="1800" b="1"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rPr>
              <a:t>lead in </a:t>
            </a:r>
            <a:r>
              <a:rPr kumimoji="0" lang="zh-CN" altLang="en-US" sz="1800" b="1"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rPr>
              <a:t>：</a:t>
            </a:r>
            <a:r>
              <a:rPr lang="zh-CN" altLang="en-US" b="1" dirty="0">
                <a:solidFill>
                  <a:srgbClr val="000000"/>
                </a:solidFill>
                <a:effectLst/>
                <a:latin typeface="微软雅黑" panose="020B0503020204020204" pitchFamily="34" charset="-122"/>
                <a:ea typeface="微软雅黑" panose="020B0503020204020204" pitchFamily="34" charset="-122"/>
                <a:sym typeface="+mn-ea"/>
              </a:rPr>
              <a:t>作者用</a:t>
            </a:r>
            <a:r>
              <a:rPr lang="en-US" altLang="zh-CN" b="1" dirty="0">
                <a:solidFill>
                  <a:srgbClr val="000000"/>
                </a:solidFill>
                <a:effectLst/>
                <a:latin typeface="微软雅黑" panose="020B0503020204020204" pitchFamily="34" charset="-122"/>
                <a:ea typeface="微软雅黑" panose="020B0503020204020204" pitchFamily="34" charset="-122"/>
                <a:sym typeface="+mn-ea"/>
              </a:rPr>
              <a:t>AI</a:t>
            </a:r>
            <a:r>
              <a:rPr lang="zh-CN" altLang="en-US" b="1" dirty="0">
                <a:solidFill>
                  <a:srgbClr val="000000"/>
                </a:solidFill>
                <a:effectLst/>
                <a:latin typeface="微软雅黑" panose="020B0503020204020204" pitchFamily="34" charset="-122"/>
                <a:ea typeface="微软雅黑" panose="020B0503020204020204" pitchFamily="34" charset="-122"/>
                <a:sym typeface="+mn-ea"/>
              </a:rPr>
              <a:t>制作中文视频引入</a:t>
            </a:r>
            <a:endParaRPr kumimoji="0" lang="zh-CN" altLang="en-US" sz="1800" b="1"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endParaRPr>
          </a:p>
        </p:txBody>
      </p:sp>
      <p:sp>
        <p:nvSpPr>
          <p:cNvPr id="13" name="流程图: 可选过程 12"/>
          <p:cNvSpPr/>
          <p:nvPr/>
        </p:nvSpPr>
        <p:spPr>
          <a:xfrm>
            <a:off x="-5662" y="2481693"/>
            <a:ext cx="2632710" cy="493395"/>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kumimoji="0" lang="en-US" altLang="zh-CN" sz="1800" b="1"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rPr>
              <a:t>P3</a:t>
            </a:r>
            <a:r>
              <a:rPr kumimoji="0" lang="zh-CN" altLang="en-US" sz="1800" b="1"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rPr>
              <a:t>：语言翻译不是技术</a:t>
            </a:r>
            <a:endParaRPr kumimoji="0" lang="zh-CN" altLang="en-US" sz="1800" b="1"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endParaRPr>
          </a:p>
        </p:txBody>
      </p:sp>
      <p:sp>
        <p:nvSpPr>
          <p:cNvPr id="14" name="流程图: 可选过程 13"/>
          <p:cNvSpPr/>
          <p:nvPr/>
        </p:nvSpPr>
        <p:spPr>
          <a:xfrm>
            <a:off x="-40288" y="3912269"/>
            <a:ext cx="3154680" cy="493395"/>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kumimoji="0" lang="en-US" altLang="zh-CN" sz="1800" b="1"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rPr>
              <a:t>P4</a:t>
            </a:r>
            <a:r>
              <a:rPr kumimoji="0" lang="zh-CN" altLang="en-US" sz="1800" b="1"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rPr>
              <a:t>：语言学习培养文化素养</a:t>
            </a:r>
            <a:endParaRPr kumimoji="0" lang="zh-CN" altLang="en-US" sz="1800" b="1"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endParaRPr>
          </a:p>
        </p:txBody>
      </p:sp>
      <p:sp>
        <p:nvSpPr>
          <p:cNvPr id="15" name="流程图: 可选过程 14"/>
          <p:cNvSpPr/>
          <p:nvPr/>
        </p:nvSpPr>
        <p:spPr>
          <a:xfrm>
            <a:off x="-30128" y="5846608"/>
            <a:ext cx="4310052" cy="493395"/>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l" defTabSz="457200">
              <a:buClrTx/>
              <a:buSzTx/>
              <a:buFontTx/>
              <a:defRPr/>
            </a:pPr>
            <a:r>
              <a:rPr kumimoji="0" lang="zh-CN" altLang="en-US" sz="1800" b="1"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rPr>
              <a:t>P5：结论：</a:t>
            </a:r>
            <a:r>
              <a:rPr lang="zh-CN" altLang="en-US" b="1" noProof="0" dirty="0">
                <a:ln>
                  <a:noFill/>
                </a:ln>
                <a:solidFill>
                  <a:schemeClr val="tx1"/>
                </a:solidFill>
                <a:effectLst/>
                <a:uLnTx/>
                <a:uFillTx/>
                <a:latin typeface="Rockwell" panose="02060603020205020403"/>
                <a:ea typeface="方正姚体" panose="02010601030101010101" pitchFamily="2" charset="-122"/>
                <a:sym typeface="+mn-ea"/>
              </a:rPr>
              <a:t>AI提供了便利，但无法替代。</a:t>
            </a:r>
            <a:endParaRPr kumimoji="0" lang="zh-CN" altLang="en-US" sz="1800" b="1"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endParaRPr>
          </a:p>
        </p:txBody>
      </p:sp>
      <p:cxnSp>
        <p:nvCxnSpPr>
          <p:cNvPr id="9" name="直接箭头连接符 8"/>
          <p:cNvCxnSpPr/>
          <p:nvPr/>
        </p:nvCxnSpPr>
        <p:spPr>
          <a:xfrm flipV="1">
            <a:off x="4342327" y="864269"/>
            <a:ext cx="400354" cy="945836"/>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par>
                          <p:cTn id="52" fill="hold">
                            <p:stCondLst>
                              <p:cond delay="0"/>
                            </p:stCondLst>
                            <p:childTnLst>
                              <p:par>
                                <p:cTn id="53" presetID="2" presetClass="entr" presetSubtype="4"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par>
                          <p:cTn id="77" fill="hold">
                            <p:stCondLst>
                              <p:cond delay="0"/>
                            </p:stCondLst>
                            <p:childTnLst>
                              <p:par>
                                <p:cTn id="78" presetID="2" presetClass="entr" presetSubtype="4" fill="hold" grpId="0" nodeType="afterEffect">
                                  <p:stCondLst>
                                    <p:cond delay="0"/>
                                  </p:stCondLst>
                                  <p:childTnLst>
                                    <p:set>
                                      <p:cBhvr>
                                        <p:cTn id="79" dur="1" fill="hold">
                                          <p:stCondLst>
                                            <p:cond delay="0"/>
                                          </p:stCondLst>
                                        </p:cTn>
                                        <p:tgtEl>
                                          <p:spTgt spid="25"/>
                                        </p:tgtEl>
                                        <p:attrNameLst>
                                          <p:attrName>style.visibility</p:attrName>
                                        </p:attrNameLst>
                                      </p:cBhvr>
                                      <p:to>
                                        <p:strVal val="visible"/>
                                      </p:to>
                                    </p:set>
                                    <p:anim calcmode="lin" valueType="num">
                                      <p:cBhvr additive="base">
                                        <p:cTn id="80" dur="500" fill="hold"/>
                                        <p:tgtEl>
                                          <p:spTgt spid="25"/>
                                        </p:tgtEl>
                                        <p:attrNameLst>
                                          <p:attrName>ppt_x</p:attrName>
                                        </p:attrNameLst>
                                      </p:cBhvr>
                                      <p:tavLst>
                                        <p:tav tm="0">
                                          <p:val>
                                            <p:strVal val="#ppt_x"/>
                                          </p:val>
                                        </p:tav>
                                        <p:tav tm="100000">
                                          <p:val>
                                            <p:strVal val="#ppt_x"/>
                                          </p:val>
                                        </p:tav>
                                      </p:tavLst>
                                    </p:anim>
                                    <p:anim calcmode="lin" valueType="num">
                                      <p:cBhvr additive="base">
                                        <p:cTn id="8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additive="base">
                                        <p:cTn id="86" dur="500" fill="hold"/>
                                        <p:tgtEl>
                                          <p:spTgt spid="14"/>
                                        </p:tgtEl>
                                        <p:attrNameLst>
                                          <p:attrName>ppt_x</p:attrName>
                                        </p:attrNameLst>
                                      </p:cBhvr>
                                      <p:tavLst>
                                        <p:tav tm="0">
                                          <p:val>
                                            <p:strVal val="#ppt_x"/>
                                          </p:val>
                                        </p:tav>
                                        <p:tav tm="100000">
                                          <p:val>
                                            <p:strVal val="#ppt_x"/>
                                          </p:val>
                                        </p:tav>
                                      </p:tavLst>
                                    </p:anim>
                                    <p:anim calcmode="lin" valueType="num">
                                      <p:cBhvr additive="base">
                                        <p:cTn id="8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anim calcmode="lin" valueType="num">
                                      <p:cBhvr additive="base">
                                        <p:cTn id="92" dur="500" fill="hold"/>
                                        <p:tgtEl>
                                          <p:spTgt spid="32"/>
                                        </p:tgtEl>
                                        <p:attrNameLst>
                                          <p:attrName>ppt_x</p:attrName>
                                        </p:attrNameLst>
                                      </p:cBhvr>
                                      <p:tavLst>
                                        <p:tav tm="0">
                                          <p:val>
                                            <p:strVal val="#ppt_x"/>
                                          </p:val>
                                        </p:tav>
                                        <p:tav tm="100000">
                                          <p:val>
                                            <p:strVal val="#ppt_x"/>
                                          </p:val>
                                        </p:tav>
                                      </p:tavLst>
                                    </p:anim>
                                    <p:anim calcmode="lin" valueType="num">
                                      <p:cBhvr additive="base">
                                        <p:cTn id="9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 calcmode="lin" valueType="num">
                                      <p:cBhvr additive="base">
                                        <p:cTn id="98" dur="500" fill="hold"/>
                                        <p:tgtEl>
                                          <p:spTgt spid="36"/>
                                        </p:tgtEl>
                                        <p:attrNameLst>
                                          <p:attrName>ppt_x</p:attrName>
                                        </p:attrNameLst>
                                      </p:cBhvr>
                                      <p:tavLst>
                                        <p:tav tm="0">
                                          <p:val>
                                            <p:strVal val="#ppt_x"/>
                                          </p:val>
                                        </p:tav>
                                        <p:tav tm="100000">
                                          <p:val>
                                            <p:strVal val="#ppt_x"/>
                                          </p:val>
                                        </p:tav>
                                      </p:tavLst>
                                    </p:anim>
                                    <p:anim calcmode="lin" valueType="num">
                                      <p:cBhvr additive="base">
                                        <p:cTn id="9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500" fill="hold"/>
                                        <p:tgtEl>
                                          <p:spTgt spid="35"/>
                                        </p:tgtEl>
                                        <p:attrNameLst>
                                          <p:attrName>ppt_x</p:attrName>
                                        </p:attrNameLst>
                                      </p:cBhvr>
                                      <p:tavLst>
                                        <p:tav tm="0">
                                          <p:val>
                                            <p:strVal val="#ppt_x"/>
                                          </p:val>
                                        </p:tav>
                                        <p:tav tm="100000">
                                          <p:val>
                                            <p:strVal val="#ppt_x"/>
                                          </p:val>
                                        </p:tav>
                                      </p:tavLst>
                                    </p:anim>
                                    <p:anim calcmode="lin" valueType="num">
                                      <p:cBhvr additive="base">
                                        <p:cTn id="10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34"/>
                                        </p:tgtEl>
                                        <p:attrNameLst>
                                          <p:attrName>style.visibility</p:attrName>
                                        </p:attrNameLst>
                                      </p:cBhvr>
                                      <p:to>
                                        <p:strVal val="visible"/>
                                      </p:to>
                                    </p:set>
                                  </p:childTnLst>
                                </p:cTn>
                              </p:par>
                            </p:childTnLst>
                          </p:cTn>
                        </p:par>
                        <p:par>
                          <p:cTn id="110" fill="hold">
                            <p:stCondLst>
                              <p:cond delay="0"/>
                            </p:stCondLst>
                            <p:childTnLst>
                              <p:par>
                                <p:cTn id="111" presetID="2" presetClass="entr" presetSubtype="4" fill="hold" grpId="0" nodeType="after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500" fill="hold"/>
                                        <p:tgtEl>
                                          <p:spTgt spid="33"/>
                                        </p:tgtEl>
                                        <p:attrNameLst>
                                          <p:attrName>ppt_x</p:attrName>
                                        </p:attrNameLst>
                                      </p:cBhvr>
                                      <p:tavLst>
                                        <p:tav tm="0">
                                          <p:val>
                                            <p:strVal val="#ppt_x"/>
                                          </p:val>
                                        </p:tav>
                                        <p:tav tm="100000">
                                          <p:val>
                                            <p:strVal val="#ppt_x"/>
                                          </p:val>
                                        </p:tav>
                                      </p:tavLst>
                                    </p:anim>
                                    <p:anim calcmode="lin" valueType="num">
                                      <p:cBhvr additive="base">
                                        <p:cTn id="1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anim calcmode="lin" valueType="num">
                                      <p:cBhvr additive="base">
                                        <p:cTn id="119" dur="500" fill="hold"/>
                                        <p:tgtEl>
                                          <p:spTgt spid="15"/>
                                        </p:tgtEl>
                                        <p:attrNameLst>
                                          <p:attrName>ppt_x</p:attrName>
                                        </p:attrNameLst>
                                      </p:cBhvr>
                                      <p:tavLst>
                                        <p:tav tm="0">
                                          <p:val>
                                            <p:strVal val="#ppt_x"/>
                                          </p:val>
                                        </p:tav>
                                        <p:tav tm="100000">
                                          <p:val>
                                            <p:strVal val="#ppt_x"/>
                                          </p:val>
                                        </p:tav>
                                      </p:tavLst>
                                    </p:anim>
                                    <p:anim calcmode="lin" valueType="num">
                                      <p:cBhvr additive="base">
                                        <p:cTn id="1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20" grpId="0" animBg="1"/>
      <p:bldP spid="21" grpId="0" animBg="1"/>
      <p:bldP spid="25" grpId="0" animBg="1"/>
      <p:bldP spid="26" grpId="0" bldLvl="0" animBg="1"/>
      <p:bldP spid="27" grpId="0" bldLvl="0" animBg="1"/>
      <p:bldP spid="32" grpId="0" animBg="1"/>
      <p:bldP spid="33" grpId="0" animBg="1"/>
      <p:bldP spid="35" grpId="0" animBg="1"/>
      <p:bldP spid="36" grpId="0" animBg="1"/>
      <p:bldP spid="2" grpId="0" animBg="1"/>
      <p:bldP spid="2" grpId="1" animBg="1"/>
      <p:bldP spid="12" grpId="0" animBg="1"/>
      <p:bldP spid="12" grpId="1" animBg="1"/>
      <p:bldP spid="13" grpId="0" animBg="1"/>
      <p:bldP spid="13" grpId="1" animBg="1"/>
      <p:bldP spid="14" grpId="0" animBg="1"/>
      <p:bldP spid="14" grpId="1" animBg="1"/>
      <p:bldP spid="15" grpId="0" bldLvl="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395" y="520619"/>
            <a:ext cx="12083209" cy="6196568"/>
          </a:xfrm>
          <a:prstGeom prst="rect">
            <a:avLst/>
          </a:prstGeom>
          <a:noFill/>
        </p:spPr>
        <p:txBody>
          <a:bodyPr wrap="square">
            <a:spAutoFit/>
          </a:bodyPr>
          <a:lstStyle/>
          <a:p>
            <a:pPr fontAlgn="auto">
              <a:lnSpc>
                <a:spcPts val="2800"/>
              </a:lnSpc>
            </a:pP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1. I __________________(study) the language </a:t>
            </a:r>
            <a:r>
              <a:rPr lang="en-US" altLang="zh-CN" sz="2400" b="1" kern="100" dirty="0">
                <a:highlight>
                  <a:srgbClr val="FFFF00"/>
                </a:highlight>
                <a:latin typeface="Times New Roman" panose="02020603050405020304" pitchFamily="18" charset="0"/>
                <a:ea typeface="宋体" panose="02010600030101010101" pitchFamily="2" charset="-122"/>
                <a:cs typeface="Times New Roman" panose="02020603050405020304" pitchFamily="18" charset="0"/>
              </a:rPr>
              <a:t>on and off </a:t>
            </a: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for only a few years.</a:t>
            </a: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2800"/>
              </a:lnSpc>
            </a:pP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2800"/>
              </a:lnSpc>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2.The technology, which only needs a single selfie and a script ____________( generate) deepfake videos of real people “saying” almost anything, ______(be) a testament(</a:t>
            </a:r>
            <a:r>
              <a:rPr lang="en-US" altLang="zh-CN" sz="2400" kern="100" dirty="0" err="1">
                <a:effectLst/>
                <a:latin typeface="Times New Roman" panose="02020603050405020304" pitchFamily="18" charset="0"/>
                <a:ea typeface="宋体" panose="02010600030101010101" pitchFamily="2" charset="-122"/>
                <a:cs typeface="Times New Roman" panose="02020603050405020304" pitchFamily="18" charset="0"/>
              </a:rPr>
              <a:t>证明</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2800"/>
              </a:lnSpc>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to the _______________(advance) in AI language tools.</a:t>
            </a: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2800"/>
              </a:lnSpc>
            </a:pP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2800"/>
              </a:lnSpc>
            </a:pP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3.</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This got me thinking about the declining interest in language learning with fewer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students _________ (enroll) in foreign language' courses and the decrease of English proficiency </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among</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young people in some places.</a:t>
            </a: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2800"/>
              </a:lnSpc>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2800"/>
              </a:lnSpc>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4. AI translation,_________(integrate) into social media and messaging platforms, seems to be everywhere.</a:t>
            </a: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2800"/>
              </a:lnSpc>
            </a:pP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2800"/>
              </a:lnSpc>
            </a:pP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5.Language learning fosters cultural competency, ___ skill that AI cannot simply copy. </a:t>
            </a: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2800"/>
              </a:lnSpc>
            </a:pP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2800"/>
              </a:lnSpc>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6. In essence, ______AI language tools offer convenience</a:t>
            </a: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 they lack the ______(deep) and cultural </a:t>
            </a:r>
            <a:r>
              <a:rPr lang="en-US" altLang="zh-CN" sz="24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insight</a:t>
            </a: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 that comes from human language learning . </a:t>
            </a: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p:cNvSpPr txBox="1"/>
          <p:nvPr/>
        </p:nvSpPr>
        <p:spPr>
          <a:xfrm>
            <a:off x="7973970" y="1138216"/>
            <a:ext cx="1976429" cy="461665"/>
          </a:xfrm>
          <a:prstGeom prst="rect">
            <a:avLst/>
          </a:prstGeom>
          <a:noFill/>
        </p:spPr>
        <p:txBody>
          <a:bodyPr wrap="square">
            <a:spAutoFit/>
          </a:bodyPr>
          <a:lstStyle/>
          <a:p>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to generate </a:t>
            </a:r>
            <a:endParaRPr lang="zh-CN" altLang="en-US" sz="2400" b="1" dirty="0">
              <a:solidFill>
                <a:srgbClr val="FF0000"/>
              </a:solidFill>
            </a:endParaRPr>
          </a:p>
        </p:txBody>
      </p:sp>
      <p:sp>
        <p:nvSpPr>
          <p:cNvPr id="4" name="文本框 3"/>
          <p:cNvSpPr txBox="1"/>
          <p:nvPr/>
        </p:nvSpPr>
        <p:spPr>
          <a:xfrm>
            <a:off x="7423523" y="1538441"/>
            <a:ext cx="546005" cy="461665"/>
          </a:xfrm>
          <a:prstGeom prst="rect">
            <a:avLst/>
          </a:prstGeom>
          <a:noFill/>
        </p:spPr>
        <p:txBody>
          <a:bodyPr wrap="square">
            <a:spAutoFit/>
          </a:bodyPr>
          <a:lstStyle/>
          <a:p>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is</a:t>
            </a:r>
            <a:endParaRPr lang="zh-CN" altLang="en-US" sz="2400" b="1" dirty="0">
              <a:solidFill>
                <a:srgbClr val="FF0000"/>
              </a:solidFill>
            </a:endParaRPr>
          </a:p>
        </p:txBody>
      </p:sp>
      <p:sp>
        <p:nvSpPr>
          <p:cNvPr id="5" name="文本框 4"/>
          <p:cNvSpPr txBox="1"/>
          <p:nvPr/>
        </p:nvSpPr>
        <p:spPr>
          <a:xfrm>
            <a:off x="54395" y="2977702"/>
            <a:ext cx="1502320" cy="461665"/>
          </a:xfrm>
          <a:prstGeom prst="rect">
            <a:avLst/>
          </a:prstGeom>
          <a:noFill/>
        </p:spPr>
        <p:txBody>
          <a:bodyPr wrap="square">
            <a:spAutoFit/>
          </a:bodyPr>
          <a:lstStyle/>
          <a:p>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enrolling</a:t>
            </a:r>
            <a:endParaRPr lang="zh-CN" altLang="en-US" sz="2400" b="1" dirty="0">
              <a:solidFill>
                <a:srgbClr val="FF0000"/>
              </a:solidFill>
            </a:endParaRPr>
          </a:p>
        </p:txBody>
      </p:sp>
      <p:sp>
        <p:nvSpPr>
          <p:cNvPr id="6" name="文本框 5"/>
          <p:cNvSpPr txBox="1"/>
          <p:nvPr/>
        </p:nvSpPr>
        <p:spPr>
          <a:xfrm>
            <a:off x="2104272" y="4040329"/>
            <a:ext cx="1824666" cy="461665"/>
          </a:xfrm>
          <a:prstGeom prst="rect">
            <a:avLst/>
          </a:prstGeom>
          <a:noFill/>
        </p:spPr>
        <p:txBody>
          <a:bodyPr wrap="square">
            <a:spAutoFit/>
          </a:bodyPr>
          <a:lstStyle/>
          <a:p>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integrated </a:t>
            </a:r>
            <a:endParaRPr lang="zh-CN" altLang="en-US" sz="2400" b="1" dirty="0">
              <a:solidFill>
                <a:srgbClr val="FF0000"/>
              </a:solidFill>
            </a:endParaRPr>
          </a:p>
        </p:txBody>
      </p:sp>
      <p:sp>
        <p:nvSpPr>
          <p:cNvPr id="7" name="文本框 6"/>
          <p:cNvSpPr txBox="1"/>
          <p:nvPr/>
        </p:nvSpPr>
        <p:spPr>
          <a:xfrm>
            <a:off x="6260189" y="5037182"/>
            <a:ext cx="481388" cy="461665"/>
          </a:xfrm>
          <a:prstGeom prst="rect">
            <a:avLst/>
          </a:prstGeom>
          <a:noFill/>
        </p:spPr>
        <p:txBody>
          <a:bodyPr wrap="square">
            <a:spAutoFit/>
          </a:bodyPr>
          <a:lstStyle/>
          <a:p>
            <a:r>
              <a:rPr lang="en-US" altLang="zh-CN" sz="2400" b="1" kern="100" dirty="0">
                <a:solidFill>
                  <a:srgbClr val="FF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a:t>
            </a:r>
            <a:endParaRPr lang="zh-CN" altLang="en-US" sz="2400" b="1" dirty="0">
              <a:solidFill>
                <a:srgbClr val="FF0000"/>
              </a:solidFill>
            </a:endParaRPr>
          </a:p>
        </p:txBody>
      </p:sp>
      <p:sp>
        <p:nvSpPr>
          <p:cNvPr id="8" name="文本框 7"/>
          <p:cNvSpPr txBox="1"/>
          <p:nvPr/>
        </p:nvSpPr>
        <p:spPr>
          <a:xfrm>
            <a:off x="1940750" y="5800750"/>
            <a:ext cx="1075855" cy="461665"/>
          </a:xfrm>
          <a:prstGeom prst="rect">
            <a:avLst/>
          </a:prstGeom>
          <a:noFill/>
        </p:spPr>
        <p:txBody>
          <a:bodyPr wrap="square">
            <a:spAutoFit/>
          </a:bodyPr>
          <a:lstStyle/>
          <a:p>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while</a:t>
            </a:r>
            <a:endParaRPr lang="zh-CN" altLang="en-US" sz="2400" b="1" dirty="0">
              <a:solidFill>
                <a:srgbClr val="FF0000"/>
              </a:solidFill>
            </a:endParaRPr>
          </a:p>
        </p:txBody>
      </p:sp>
      <p:sp>
        <p:nvSpPr>
          <p:cNvPr id="9" name="文本框 8"/>
          <p:cNvSpPr txBox="1"/>
          <p:nvPr/>
        </p:nvSpPr>
        <p:spPr>
          <a:xfrm>
            <a:off x="3843613" y="3403228"/>
            <a:ext cx="3866442" cy="461665"/>
          </a:xfrm>
          <a:prstGeom prst="rect">
            <a:avLst/>
          </a:prstGeom>
          <a:noFill/>
        </p:spPr>
        <p:txBody>
          <a:bodyPr wrap="square">
            <a:spAutoFit/>
          </a:bodyPr>
          <a:lstStyle/>
          <a:p>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sign up for/ register for</a:t>
            </a:r>
            <a:endParaRPr lang="zh-CN" altLang="en-US" sz="2400" b="1" dirty="0">
              <a:solidFill>
                <a:srgbClr val="FF0000"/>
              </a:solidFill>
            </a:endParaRPr>
          </a:p>
        </p:txBody>
      </p:sp>
      <p:sp>
        <p:nvSpPr>
          <p:cNvPr id="11" name="文本框 10"/>
          <p:cNvSpPr txBox="1"/>
          <p:nvPr/>
        </p:nvSpPr>
        <p:spPr>
          <a:xfrm>
            <a:off x="786088" y="496871"/>
            <a:ext cx="6115050"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have been studying </a:t>
            </a:r>
            <a:endParaRPr lang="zh-CN" altLang="en-US" b="1" dirty="0">
              <a:solidFill>
                <a:srgbClr val="FF0000"/>
              </a:solidFill>
            </a:endParaRPr>
          </a:p>
        </p:txBody>
      </p:sp>
      <p:sp>
        <p:nvSpPr>
          <p:cNvPr id="13" name="文本框 12"/>
          <p:cNvSpPr txBox="1"/>
          <p:nvPr/>
        </p:nvSpPr>
        <p:spPr>
          <a:xfrm>
            <a:off x="1170043" y="1956986"/>
            <a:ext cx="6253480"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advancements</a:t>
            </a:r>
            <a:endParaRPr lang="zh-CN" altLang="en-US" b="1" dirty="0">
              <a:solidFill>
                <a:srgbClr val="FF0000"/>
              </a:solidFill>
            </a:endParaRPr>
          </a:p>
        </p:txBody>
      </p:sp>
      <p:sp>
        <p:nvSpPr>
          <p:cNvPr id="15" name="文本框 14"/>
          <p:cNvSpPr txBox="1"/>
          <p:nvPr/>
        </p:nvSpPr>
        <p:spPr>
          <a:xfrm>
            <a:off x="9050020" y="5800749"/>
            <a:ext cx="1031833" cy="461665"/>
          </a:xfrm>
          <a:prstGeom prst="rect">
            <a:avLst/>
          </a:prstGeom>
          <a:noFill/>
        </p:spPr>
        <p:txBody>
          <a:bodyPr wrap="square">
            <a:spAutoFit/>
          </a:bodyPr>
          <a:lstStyle/>
          <a:p>
            <a:r>
              <a:rPr kumimoji="0" lang="en-US" altLang="zh-CN" sz="24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depth</a:t>
            </a:r>
            <a:endParaRPr lang="zh-CN" altLang="en-US" b="1" dirty="0">
              <a:solidFill>
                <a:srgbClr val="FF0000"/>
              </a:solidFill>
            </a:endParaRPr>
          </a:p>
        </p:txBody>
      </p:sp>
      <p:sp>
        <p:nvSpPr>
          <p:cNvPr id="10" name="文本框 9"/>
          <p:cNvSpPr txBox="1"/>
          <p:nvPr/>
        </p:nvSpPr>
        <p:spPr>
          <a:xfrm>
            <a:off x="8376234" y="6428800"/>
            <a:ext cx="3148330" cy="368300"/>
          </a:xfrm>
          <a:prstGeom prst="rect">
            <a:avLst/>
          </a:prstGeom>
          <a:noFill/>
        </p:spPr>
        <p:txBody>
          <a:bodyPr wrap="none" rtlCol="0" anchor="t">
            <a:spAutoFit/>
          </a:bodyPr>
          <a:lstStyle/>
          <a:p>
            <a:r>
              <a:rPr lang="en-US" altLang="zh-CN"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depth   height    width    length</a:t>
            </a:r>
            <a:endParaRPr lang="en-US" altLang="zh-CN"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2" name="流程图: 可选过程 11"/>
          <p:cNvSpPr/>
          <p:nvPr/>
        </p:nvSpPr>
        <p:spPr>
          <a:xfrm>
            <a:off x="1" y="199474"/>
            <a:ext cx="1769806" cy="217484"/>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lnSpc>
                <a:spcPts val="1000"/>
              </a:lnSpc>
              <a:defRPr/>
            </a:pPr>
            <a:r>
              <a:rPr lang="zh-CN" altLang="en-US" sz="2800" b="1" dirty="0">
                <a:solidFill>
                  <a:srgbClr val="000000"/>
                </a:solidFill>
                <a:latin typeface="微软雅黑" panose="020B0503020204020204" pitchFamily="34" charset="-122"/>
                <a:ea typeface="微软雅黑" panose="020B0503020204020204" pitchFamily="34" charset="-122"/>
              </a:rPr>
              <a:t>文本再现</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animBg="1"/>
      <p:bldP spid="9" grpId="0" animBg="1"/>
      <p:bldP spid="11" grpId="0"/>
      <p:bldP spid="13" grpId="0"/>
      <p:bldP spid="15" grpId="0"/>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1752" y="541702"/>
            <a:ext cx="11880312" cy="5201424"/>
          </a:xfrm>
          <a:prstGeom prst="rect">
            <a:avLst/>
          </a:prstGeom>
          <a:noFill/>
        </p:spPr>
        <p:txBody>
          <a:bodyPr wrap="square">
            <a:spAutoFit/>
          </a:bodyPr>
          <a:lstStyle/>
          <a:p>
            <a:pPr marL="457200" marR="0" lvl="0" indent="-457200" algn="l" defTabSz="914400" rtl="0" eaLnBrk="1" fontAlgn="auto" latinLnBrk="0" hangingPunct="1">
              <a:spcBef>
                <a:spcPts val="1200"/>
              </a:spcBef>
              <a:spcAft>
                <a:spcPts val="0"/>
              </a:spcAft>
              <a:buClrTx/>
              <a:buSzTx/>
              <a:buFont typeface="Arial" panose="020B0604020202020204" pitchFamily="34" charset="0"/>
              <a:buChar char="•"/>
              <a:defRPr/>
            </a:pP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far _____ fluent/ perfect		</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far _______ technology</a:t>
            </a:r>
            <a:endPar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457200" marR="0" lvl="0" indent="-457200" algn="l" defTabSz="914400" rtl="0" eaLnBrk="1" fontAlgn="auto" latinLnBrk="0" hangingPunct="1">
              <a:spcBef>
                <a:spcPts val="1200"/>
              </a:spcBef>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the ________ interest			 the _________ of English proficiency</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457200" marR="0" lvl="0" indent="-457200" algn="l" defTabSz="914400" rtl="0" eaLnBrk="1" fontAlgn="auto" latinLnBrk="0" hangingPunct="1">
              <a:spcBef>
                <a:spcPts val="1200"/>
              </a:spcBef>
              <a:spcAft>
                <a:spcPts val="0"/>
              </a:spcAft>
              <a:buClrTx/>
              <a:buSzTx/>
              <a:buFont typeface="Arial" panose="020B0604020202020204" pitchFamily="34" charset="0"/>
              <a:buChar char="•"/>
              <a:defRPr/>
            </a:pP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English _________(</a:t>
            </a:r>
            <a:r>
              <a:rPr kumimoji="0" lang="zh-CN" altLang="en-US"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熟练</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r>
              <a:rPr kumimoji="0" lang="zh-CN" altLang="en-US"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能力</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 cultural ___________(</a:t>
            </a:r>
            <a:r>
              <a:rPr kumimoji="0" lang="zh-CN" altLang="en-US"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能力</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endPar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457200" marR="0" lvl="0" indent="-457200" algn="l" defTabSz="914400" rtl="0" eaLnBrk="1" fontAlgn="auto" latinLnBrk="0" hangingPunct="1">
              <a:spcBef>
                <a:spcPts val="1200"/>
              </a:spcBef>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______(</a:t>
            </a:r>
            <a:r>
              <a:rPr lang="zh-CN" altLang="en-US" sz="2800" b="1" i="1" kern="100" dirty="0">
                <a:latin typeface="Calibri" panose="020F0502020204030204" pitchFamily="34" charset="0"/>
                <a:ea typeface="宋体" panose="02010600030101010101" pitchFamily="2" charset="-122"/>
                <a:cs typeface="Calibri" panose="020F0502020204030204" pitchFamily="34" charset="0"/>
              </a:rPr>
              <a:t>培养</a:t>
            </a:r>
            <a:r>
              <a:rPr lang="en-US" altLang="zh-CN" sz="2800" b="1" i="1" kern="100" dirty="0">
                <a:latin typeface="Calibri" panose="020F0502020204030204" pitchFamily="34" charset="0"/>
                <a:ea typeface="宋体" panose="02010600030101010101" pitchFamily="2" charset="-122"/>
                <a:cs typeface="Calibri" panose="020F0502020204030204" pitchFamily="34" charset="0"/>
              </a:rPr>
              <a:t>)cultural competency</a:t>
            </a:r>
            <a:r>
              <a:rPr lang="en-US" altLang="zh-CN"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__________(</a:t>
            </a:r>
            <a:r>
              <a:rPr lang="zh-CN" altLang="en-US"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促进</a:t>
            </a:r>
            <a:r>
              <a:rPr lang="en-US" altLang="zh-CN"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)language learning</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457200" marR="0" lvl="0" indent="-457200" algn="l" defTabSz="914400" rtl="0" eaLnBrk="1" fontAlgn="auto" latinLnBrk="0" hangingPunct="1">
              <a:spcBef>
                <a:spcPts val="1200"/>
              </a:spcBef>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in ________of				 ________ for</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457200" marR="0" lvl="0" indent="-457200" algn="l" defTabSz="914400" rtl="0" eaLnBrk="1" fontAlgn="auto" latinLnBrk="0" hangingPunct="1">
              <a:spcBef>
                <a:spcPts val="1200"/>
              </a:spcBef>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in ________ of</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457200" marR="0" lvl="0" indent="-457200" algn="l" defTabSz="914400" rtl="0" eaLnBrk="1" fontAlgn="auto" latinLnBrk="0" hangingPunct="1">
              <a:spcBef>
                <a:spcPts val="1200"/>
              </a:spcBef>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in _________</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457200" marR="0" lvl="0" indent="-457200" algn="l" defTabSz="914400" rtl="0" eaLnBrk="1" fontAlgn="auto" latinLnBrk="0" hangingPunct="1">
              <a:spcBef>
                <a:spcPts val="1200"/>
              </a:spcBef>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in ________ of</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L="457200" marR="0" lvl="0" indent="-457200" algn="l" defTabSz="914400" rtl="0" eaLnBrk="1" fontAlgn="auto" latinLnBrk="0" hangingPunct="1">
              <a:spcBef>
                <a:spcPts val="1200"/>
              </a:spcBef>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inter-</a:t>
            </a:r>
            <a:r>
              <a:rPr lang="zh-CN" altLang="en-US"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前缀</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4" name="文本框 3"/>
          <p:cNvSpPr txBox="1"/>
          <p:nvPr/>
        </p:nvSpPr>
        <p:spPr>
          <a:xfrm>
            <a:off x="1186588" y="446415"/>
            <a:ext cx="1278194"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from</a:t>
            </a:r>
            <a:endParaRPr lang="zh-CN" altLang="en-US" dirty="0">
              <a:solidFill>
                <a:srgbClr val="FF0000"/>
              </a:solidFill>
            </a:endParaRPr>
          </a:p>
        </p:txBody>
      </p:sp>
      <p:sp>
        <p:nvSpPr>
          <p:cNvPr id="6" name="文本框 5"/>
          <p:cNvSpPr txBox="1"/>
          <p:nvPr/>
        </p:nvSpPr>
        <p:spPr>
          <a:xfrm>
            <a:off x="6584249" y="436332"/>
            <a:ext cx="2471741"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beyond</a:t>
            </a:r>
            <a:endParaRPr lang="zh-CN" altLang="en-US" dirty="0">
              <a:solidFill>
                <a:srgbClr val="FF0000"/>
              </a:solidFill>
            </a:endParaRPr>
          </a:p>
        </p:txBody>
      </p:sp>
      <p:sp>
        <p:nvSpPr>
          <p:cNvPr id="8" name="文本框 7"/>
          <p:cNvSpPr txBox="1"/>
          <p:nvPr/>
        </p:nvSpPr>
        <p:spPr>
          <a:xfrm>
            <a:off x="1247548" y="1064922"/>
            <a:ext cx="6339840"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declining</a:t>
            </a:r>
            <a:endParaRPr lang="zh-CN" altLang="en-US" dirty="0">
              <a:solidFill>
                <a:srgbClr val="FF0000"/>
              </a:solidFill>
            </a:endParaRPr>
          </a:p>
        </p:txBody>
      </p:sp>
      <p:sp>
        <p:nvSpPr>
          <p:cNvPr id="10" name="文本框 9"/>
          <p:cNvSpPr txBox="1"/>
          <p:nvPr/>
        </p:nvSpPr>
        <p:spPr>
          <a:xfrm>
            <a:off x="6796378" y="1009177"/>
            <a:ext cx="6339840"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decrease</a:t>
            </a:r>
            <a:endParaRPr lang="zh-CN" altLang="en-US" dirty="0">
              <a:solidFill>
                <a:srgbClr val="FF0000"/>
              </a:solidFill>
            </a:endParaRPr>
          </a:p>
        </p:txBody>
      </p:sp>
      <p:sp>
        <p:nvSpPr>
          <p:cNvPr id="12" name="文本框 11"/>
          <p:cNvSpPr txBox="1"/>
          <p:nvPr/>
        </p:nvSpPr>
        <p:spPr>
          <a:xfrm>
            <a:off x="1679348" y="1668764"/>
            <a:ext cx="6573520"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proficiency</a:t>
            </a:r>
            <a:endParaRPr lang="zh-CN" altLang="en-US" dirty="0">
              <a:solidFill>
                <a:srgbClr val="FF0000"/>
              </a:solidFill>
            </a:endParaRPr>
          </a:p>
        </p:txBody>
      </p:sp>
      <p:sp>
        <p:nvSpPr>
          <p:cNvPr id="14" name="文本框 13"/>
          <p:cNvSpPr txBox="1"/>
          <p:nvPr/>
        </p:nvSpPr>
        <p:spPr>
          <a:xfrm>
            <a:off x="7333142" y="1588142"/>
            <a:ext cx="2215126"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competency</a:t>
            </a:r>
            <a:endParaRPr lang="zh-CN" altLang="en-US" dirty="0">
              <a:solidFill>
                <a:srgbClr val="FF0000"/>
              </a:solidFill>
            </a:endParaRPr>
          </a:p>
        </p:txBody>
      </p:sp>
      <p:sp>
        <p:nvSpPr>
          <p:cNvPr id="16" name="文本框 15"/>
          <p:cNvSpPr txBox="1"/>
          <p:nvPr/>
        </p:nvSpPr>
        <p:spPr>
          <a:xfrm>
            <a:off x="759622" y="2191984"/>
            <a:ext cx="3769606"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foster</a:t>
            </a:r>
            <a:endParaRPr lang="zh-CN" altLang="en-US" dirty="0">
              <a:solidFill>
                <a:srgbClr val="FF0000"/>
              </a:solidFill>
            </a:endParaRPr>
          </a:p>
        </p:txBody>
      </p:sp>
      <p:sp>
        <p:nvSpPr>
          <p:cNvPr id="18" name="文本框 17"/>
          <p:cNvSpPr txBox="1"/>
          <p:nvPr/>
        </p:nvSpPr>
        <p:spPr>
          <a:xfrm>
            <a:off x="6325577" y="2191315"/>
            <a:ext cx="6573520"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facilitate</a:t>
            </a:r>
            <a:endParaRPr lang="zh-CN" altLang="en-US" dirty="0">
              <a:solidFill>
                <a:srgbClr val="FF0000"/>
              </a:solidFill>
            </a:endParaRPr>
          </a:p>
        </p:txBody>
      </p:sp>
      <p:sp>
        <p:nvSpPr>
          <p:cNvPr id="19" name="文本框 18"/>
          <p:cNvSpPr txBox="1"/>
          <p:nvPr/>
        </p:nvSpPr>
        <p:spPr>
          <a:xfrm>
            <a:off x="4473348" y="618646"/>
            <a:ext cx="1323750" cy="369332"/>
          </a:xfrm>
          <a:prstGeom prst="rect">
            <a:avLst/>
          </a:prstGeom>
          <a:noFill/>
        </p:spPr>
        <p:txBody>
          <a:bodyPr wrap="square">
            <a:spAutoFit/>
          </a:bodyPr>
          <a:lstStyle/>
          <a:p>
            <a:r>
              <a:rPr lang="zh-CN" altLang="en-US" b="1" dirty="0">
                <a:solidFill>
                  <a:srgbClr val="FF0000"/>
                </a:solidFill>
              </a:rPr>
              <a:t>远非</a:t>
            </a:r>
            <a:endParaRPr lang="zh-CN" altLang="en-US" b="1" dirty="0">
              <a:solidFill>
                <a:srgbClr val="FF0000"/>
              </a:solidFill>
            </a:endParaRPr>
          </a:p>
        </p:txBody>
      </p:sp>
      <p:sp>
        <p:nvSpPr>
          <p:cNvPr id="20" name="文本框 19"/>
          <p:cNvSpPr txBox="1"/>
          <p:nvPr/>
        </p:nvSpPr>
        <p:spPr>
          <a:xfrm>
            <a:off x="9877152" y="581834"/>
            <a:ext cx="1323750" cy="369332"/>
          </a:xfrm>
          <a:prstGeom prst="rect">
            <a:avLst/>
          </a:prstGeom>
          <a:noFill/>
        </p:spPr>
        <p:txBody>
          <a:bodyPr wrap="square">
            <a:spAutoFit/>
          </a:bodyPr>
          <a:lstStyle/>
          <a:p>
            <a:r>
              <a:rPr lang="zh-CN" altLang="en-US" b="1" dirty="0">
                <a:solidFill>
                  <a:srgbClr val="FF0000"/>
                </a:solidFill>
              </a:rPr>
              <a:t>远超</a:t>
            </a:r>
            <a:endParaRPr lang="zh-CN" altLang="en-US" b="1" dirty="0">
              <a:solidFill>
                <a:srgbClr val="FF0000"/>
              </a:solidFill>
            </a:endParaRPr>
          </a:p>
        </p:txBody>
      </p:sp>
      <p:sp>
        <p:nvSpPr>
          <p:cNvPr id="21" name="文本框 20"/>
          <p:cNvSpPr txBox="1"/>
          <p:nvPr/>
        </p:nvSpPr>
        <p:spPr>
          <a:xfrm>
            <a:off x="4249496" y="1188032"/>
            <a:ext cx="1547601" cy="369332"/>
          </a:xfrm>
          <a:prstGeom prst="rect">
            <a:avLst/>
          </a:prstGeom>
          <a:noFill/>
        </p:spPr>
        <p:txBody>
          <a:bodyPr wrap="square">
            <a:spAutoFit/>
          </a:bodyPr>
          <a:lstStyle/>
          <a:p>
            <a:r>
              <a:rPr lang="zh-CN" altLang="en-US" b="1" dirty="0">
                <a:solidFill>
                  <a:srgbClr val="FF0000"/>
                </a:solidFill>
              </a:rPr>
              <a:t>不断下降的</a:t>
            </a:r>
            <a:endParaRPr lang="zh-CN" altLang="en-US" b="1" dirty="0">
              <a:solidFill>
                <a:srgbClr val="FF0000"/>
              </a:solidFill>
            </a:endParaRPr>
          </a:p>
        </p:txBody>
      </p:sp>
      <p:sp>
        <p:nvSpPr>
          <p:cNvPr id="22" name="文本框 21"/>
          <p:cNvSpPr txBox="1"/>
          <p:nvPr/>
        </p:nvSpPr>
        <p:spPr>
          <a:xfrm>
            <a:off x="11504964" y="1020415"/>
            <a:ext cx="691294" cy="369332"/>
          </a:xfrm>
          <a:prstGeom prst="rect">
            <a:avLst/>
          </a:prstGeom>
          <a:noFill/>
        </p:spPr>
        <p:txBody>
          <a:bodyPr wrap="square">
            <a:spAutoFit/>
          </a:bodyPr>
          <a:lstStyle/>
          <a:p>
            <a:r>
              <a:rPr lang="zh-CN" altLang="en-US" b="1" dirty="0">
                <a:solidFill>
                  <a:srgbClr val="FF0000"/>
                </a:solidFill>
              </a:rPr>
              <a:t>下降</a:t>
            </a:r>
            <a:endParaRPr lang="zh-CN" altLang="en-US" b="1" dirty="0">
              <a:solidFill>
                <a:srgbClr val="FF0000"/>
              </a:solidFill>
            </a:endParaRPr>
          </a:p>
        </p:txBody>
      </p:sp>
      <p:sp>
        <p:nvSpPr>
          <p:cNvPr id="23" name="文本框 22"/>
          <p:cNvSpPr txBox="1"/>
          <p:nvPr/>
        </p:nvSpPr>
        <p:spPr>
          <a:xfrm>
            <a:off x="4249497" y="2882848"/>
            <a:ext cx="808052" cy="369332"/>
          </a:xfrm>
          <a:prstGeom prst="rect">
            <a:avLst/>
          </a:prstGeom>
          <a:noFill/>
        </p:spPr>
        <p:txBody>
          <a:bodyPr wrap="square">
            <a:spAutoFit/>
          </a:bodyPr>
          <a:lstStyle/>
          <a:p>
            <a:r>
              <a:rPr lang="zh-CN" altLang="en-US" b="1" dirty="0">
                <a:solidFill>
                  <a:srgbClr val="FF0000"/>
                </a:solidFill>
              </a:rPr>
              <a:t>支持</a:t>
            </a:r>
            <a:endParaRPr lang="zh-CN" altLang="en-US" b="1" dirty="0">
              <a:solidFill>
                <a:srgbClr val="FF0000"/>
              </a:solidFill>
            </a:endParaRPr>
          </a:p>
        </p:txBody>
      </p:sp>
      <p:sp>
        <p:nvSpPr>
          <p:cNvPr id="24" name="文本框 23"/>
          <p:cNvSpPr txBox="1"/>
          <p:nvPr/>
        </p:nvSpPr>
        <p:spPr>
          <a:xfrm>
            <a:off x="8357242" y="2972564"/>
            <a:ext cx="808052" cy="369332"/>
          </a:xfrm>
          <a:prstGeom prst="rect">
            <a:avLst/>
          </a:prstGeom>
          <a:noFill/>
        </p:spPr>
        <p:txBody>
          <a:bodyPr wrap="square">
            <a:spAutoFit/>
          </a:bodyPr>
          <a:lstStyle/>
          <a:p>
            <a:r>
              <a:rPr lang="zh-CN" altLang="en-US" b="1" dirty="0">
                <a:solidFill>
                  <a:srgbClr val="FF0000"/>
                </a:solidFill>
              </a:rPr>
              <a:t>倡导</a:t>
            </a:r>
            <a:endParaRPr lang="zh-CN" altLang="en-US" b="1" dirty="0">
              <a:solidFill>
                <a:srgbClr val="FF0000"/>
              </a:solidFill>
            </a:endParaRPr>
          </a:p>
        </p:txBody>
      </p:sp>
      <p:sp>
        <p:nvSpPr>
          <p:cNvPr id="26" name="文本框 25"/>
          <p:cNvSpPr txBox="1"/>
          <p:nvPr/>
        </p:nvSpPr>
        <p:spPr>
          <a:xfrm>
            <a:off x="1186588" y="2795826"/>
            <a:ext cx="2911167"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favor</a:t>
            </a:r>
            <a:endParaRPr lang="zh-CN" altLang="en-US" dirty="0">
              <a:solidFill>
                <a:srgbClr val="FF0000"/>
              </a:solidFill>
            </a:endParaRPr>
          </a:p>
        </p:txBody>
      </p:sp>
      <p:sp>
        <p:nvSpPr>
          <p:cNvPr id="28" name="文本框 27"/>
          <p:cNvSpPr txBox="1"/>
          <p:nvPr/>
        </p:nvSpPr>
        <p:spPr>
          <a:xfrm>
            <a:off x="6096000" y="2776774"/>
            <a:ext cx="6573520"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advocate</a:t>
            </a:r>
            <a:endParaRPr lang="zh-CN" altLang="en-US" dirty="0">
              <a:solidFill>
                <a:srgbClr val="FF0000"/>
              </a:solidFill>
            </a:endParaRPr>
          </a:p>
        </p:txBody>
      </p:sp>
      <p:sp>
        <p:nvSpPr>
          <p:cNvPr id="30" name="文本框 29"/>
          <p:cNvSpPr txBox="1"/>
          <p:nvPr/>
        </p:nvSpPr>
        <p:spPr>
          <a:xfrm>
            <a:off x="1013868" y="3398999"/>
            <a:ext cx="6573520"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exchange</a:t>
            </a:r>
            <a:endParaRPr lang="zh-CN" altLang="en-US" dirty="0">
              <a:solidFill>
                <a:srgbClr val="FF0000"/>
              </a:solidFill>
            </a:endParaRPr>
          </a:p>
        </p:txBody>
      </p:sp>
      <p:sp>
        <p:nvSpPr>
          <p:cNvPr id="31" name="文本框 30"/>
          <p:cNvSpPr txBox="1"/>
          <p:nvPr/>
        </p:nvSpPr>
        <p:spPr>
          <a:xfrm>
            <a:off x="4215244" y="3539273"/>
            <a:ext cx="808052" cy="369332"/>
          </a:xfrm>
          <a:prstGeom prst="rect">
            <a:avLst/>
          </a:prstGeom>
          <a:noFill/>
        </p:spPr>
        <p:txBody>
          <a:bodyPr wrap="square">
            <a:spAutoFit/>
          </a:bodyPr>
          <a:lstStyle/>
          <a:p>
            <a:r>
              <a:rPr lang="zh-CN" altLang="en-US" b="1" dirty="0">
                <a:solidFill>
                  <a:srgbClr val="FF0000"/>
                </a:solidFill>
              </a:rPr>
              <a:t>交换</a:t>
            </a:r>
            <a:endParaRPr lang="zh-CN" altLang="en-US" b="1" dirty="0">
              <a:solidFill>
                <a:srgbClr val="FF0000"/>
              </a:solidFill>
            </a:endParaRPr>
          </a:p>
        </p:txBody>
      </p:sp>
      <p:sp>
        <p:nvSpPr>
          <p:cNvPr id="32" name="文本框 31"/>
          <p:cNvSpPr txBox="1"/>
          <p:nvPr/>
        </p:nvSpPr>
        <p:spPr>
          <a:xfrm>
            <a:off x="4215244" y="4039326"/>
            <a:ext cx="974384" cy="369332"/>
          </a:xfrm>
          <a:prstGeom prst="rect">
            <a:avLst/>
          </a:prstGeom>
          <a:noFill/>
        </p:spPr>
        <p:txBody>
          <a:bodyPr wrap="square">
            <a:spAutoFit/>
          </a:bodyPr>
          <a:lstStyle/>
          <a:p>
            <a:r>
              <a:rPr lang="zh-CN" altLang="en-US" b="1" dirty="0">
                <a:solidFill>
                  <a:srgbClr val="FF0000"/>
                </a:solidFill>
              </a:rPr>
              <a:t>事实上</a:t>
            </a:r>
            <a:endParaRPr lang="zh-CN" altLang="en-US" b="1" dirty="0">
              <a:solidFill>
                <a:srgbClr val="FF0000"/>
              </a:solidFill>
            </a:endParaRPr>
          </a:p>
        </p:txBody>
      </p:sp>
      <p:sp>
        <p:nvSpPr>
          <p:cNvPr id="33" name="文本框 32"/>
          <p:cNvSpPr txBox="1"/>
          <p:nvPr/>
        </p:nvSpPr>
        <p:spPr>
          <a:xfrm>
            <a:off x="4215244" y="4606014"/>
            <a:ext cx="1238544" cy="369332"/>
          </a:xfrm>
          <a:prstGeom prst="rect">
            <a:avLst/>
          </a:prstGeom>
          <a:noFill/>
        </p:spPr>
        <p:txBody>
          <a:bodyPr wrap="square">
            <a:spAutoFit/>
          </a:bodyPr>
          <a:lstStyle/>
          <a:p>
            <a:r>
              <a:rPr lang="zh-CN" altLang="en-US" b="1" dirty="0">
                <a:solidFill>
                  <a:srgbClr val="FF0000"/>
                </a:solidFill>
              </a:rPr>
              <a:t>就</a:t>
            </a:r>
            <a:r>
              <a:rPr lang="en-US" altLang="zh-CN" b="1" dirty="0">
                <a:solidFill>
                  <a:srgbClr val="FF0000"/>
                </a:solidFill>
              </a:rPr>
              <a:t>…</a:t>
            </a:r>
            <a:r>
              <a:rPr lang="zh-CN" altLang="en-US" b="1" dirty="0">
                <a:solidFill>
                  <a:srgbClr val="FF0000"/>
                </a:solidFill>
              </a:rPr>
              <a:t>而言</a:t>
            </a:r>
            <a:endParaRPr lang="zh-CN" altLang="en-US" b="1" dirty="0">
              <a:solidFill>
                <a:srgbClr val="FF0000"/>
              </a:solidFill>
            </a:endParaRPr>
          </a:p>
        </p:txBody>
      </p:sp>
      <p:sp>
        <p:nvSpPr>
          <p:cNvPr id="35" name="文本框 34"/>
          <p:cNvSpPr txBox="1"/>
          <p:nvPr/>
        </p:nvSpPr>
        <p:spPr>
          <a:xfrm>
            <a:off x="1130708" y="3967555"/>
            <a:ext cx="2445439"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essence</a:t>
            </a:r>
            <a:endParaRPr lang="zh-CN" altLang="en-US" dirty="0">
              <a:solidFill>
                <a:srgbClr val="FF0000"/>
              </a:solidFill>
            </a:endParaRPr>
          </a:p>
        </p:txBody>
      </p:sp>
      <p:sp>
        <p:nvSpPr>
          <p:cNvPr id="37" name="文本框 36"/>
          <p:cNvSpPr txBox="1"/>
          <p:nvPr/>
        </p:nvSpPr>
        <p:spPr>
          <a:xfrm>
            <a:off x="1242468" y="4537969"/>
            <a:ext cx="1772920"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terms</a:t>
            </a:r>
            <a:endParaRPr lang="zh-CN" altLang="en-US" dirty="0">
              <a:solidFill>
                <a:srgbClr val="FF0000"/>
              </a:solidFill>
            </a:endParaRPr>
          </a:p>
        </p:txBody>
      </p:sp>
      <p:sp>
        <p:nvSpPr>
          <p:cNvPr id="38" name="文本框 37"/>
          <p:cNvSpPr txBox="1"/>
          <p:nvPr/>
        </p:nvSpPr>
        <p:spPr>
          <a:xfrm>
            <a:off x="2375878" y="5189904"/>
            <a:ext cx="2119921"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intercultural</a:t>
            </a:r>
            <a:endParaRPr lang="zh-CN" altLang="en-US" dirty="0">
              <a:solidFill>
                <a:srgbClr val="FF0000"/>
              </a:solidFill>
            </a:endParaRPr>
          </a:p>
        </p:txBody>
      </p:sp>
      <p:sp>
        <p:nvSpPr>
          <p:cNvPr id="39" name="文本框 38"/>
          <p:cNvSpPr txBox="1"/>
          <p:nvPr/>
        </p:nvSpPr>
        <p:spPr>
          <a:xfrm>
            <a:off x="5091795" y="5189904"/>
            <a:ext cx="2119921"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interaction</a:t>
            </a:r>
            <a:endParaRPr lang="zh-CN" altLang="en-US" dirty="0">
              <a:solidFill>
                <a:srgbClr val="FF0000"/>
              </a:solidFill>
            </a:endParaRPr>
          </a:p>
        </p:txBody>
      </p:sp>
      <p:sp>
        <p:nvSpPr>
          <p:cNvPr id="40" name="文本框 39"/>
          <p:cNvSpPr txBox="1"/>
          <p:nvPr/>
        </p:nvSpPr>
        <p:spPr>
          <a:xfrm>
            <a:off x="863600" y="5743126"/>
            <a:ext cx="11257280" cy="954107"/>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interview/ intermedia/ international/ interchange/ interconnection/ interdependence/ intercompany/ </a:t>
            </a:r>
            <a:r>
              <a:rPr lang="en-US" altLang="zh-CN" sz="2800" b="1" i="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interdisciplinary/ interpersonal</a:t>
            </a:r>
            <a:endParaRPr lang="zh-CN" altLang="en-US" dirty="0">
              <a:solidFill>
                <a:srgbClr val="FF0000"/>
              </a:solidFill>
            </a:endParaRPr>
          </a:p>
        </p:txBody>
      </p:sp>
      <p:sp>
        <p:nvSpPr>
          <p:cNvPr id="3" name="文本框 2"/>
          <p:cNvSpPr txBox="1"/>
          <p:nvPr/>
        </p:nvSpPr>
        <p:spPr>
          <a:xfrm>
            <a:off x="5409760" y="3932724"/>
            <a:ext cx="5606627" cy="523220"/>
          </a:xfrm>
          <a:prstGeom prst="rect">
            <a:avLst/>
          </a:prstGeom>
          <a:noFill/>
        </p:spPr>
        <p:txBody>
          <a:bodyPr wrap="square">
            <a:spAutoFit/>
          </a:bodyPr>
          <a:lstStyle/>
          <a:p>
            <a:r>
              <a:rPr lang="en-US" altLang="zh-CN" sz="28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skin care essence; essential/ crucial </a:t>
            </a:r>
            <a:endParaRPr lang="zh-CN" altLang="en-US" dirty="0"/>
          </a:p>
        </p:txBody>
      </p:sp>
      <p:sp>
        <p:nvSpPr>
          <p:cNvPr id="5" name="流程图: 可选过程 4"/>
          <p:cNvSpPr/>
          <p:nvPr/>
        </p:nvSpPr>
        <p:spPr>
          <a:xfrm>
            <a:off x="0" y="199474"/>
            <a:ext cx="2464782" cy="261606"/>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lnSpc>
                <a:spcPts val="1000"/>
              </a:lnSpc>
              <a:defRPr/>
            </a:pPr>
            <a:r>
              <a:rPr lang="zh-CN" altLang="en-US" sz="2800" b="1" dirty="0">
                <a:solidFill>
                  <a:srgbClr val="000000"/>
                </a:solidFill>
                <a:latin typeface="微软雅黑" panose="020B0503020204020204" pitchFamily="34" charset="-122"/>
                <a:ea typeface="微软雅黑" panose="020B0503020204020204" pitchFamily="34" charset="-122"/>
              </a:rPr>
              <a:t>文本词汇拓展</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arn(inVertical)">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arn(inVertical)">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barn(inVertical)">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barn(inVertical)">
                                      <p:cBhvr>
                                        <p:cTn id="77" dur="500"/>
                                        <p:tgtEl>
                                          <p:spTgt spid="38"/>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barn(inVertic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barn(inVertical)">
                                      <p:cBhvr>
                                        <p:cTn id="8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P spid="14" grpId="0"/>
      <p:bldP spid="16" grpId="0"/>
      <p:bldP spid="18" grpId="0"/>
      <p:bldP spid="26" grpId="0"/>
      <p:bldP spid="28" grpId="0"/>
      <p:bldP spid="30" grpId="0"/>
      <p:bldP spid="35" grpId="0"/>
      <p:bldP spid="37" grpId="0"/>
      <p:bldP spid="38" grpId="0"/>
      <p:bldP spid="39" grpId="0"/>
      <p:bldP spid="40"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表格 1"/>
          <p:cNvGraphicFramePr/>
          <p:nvPr/>
        </p:nvGraphicFramePr>
        <p:xfrm>
          <a:off x="635" y="718878"/>
          <a:ext cx="12191365" cy="5911215"/>
        </p:xfrm>
        <a:graphic>
          <a:graphicData uri="http://schemas.openxmlformats.org/drawingml/2006/table">
            <a:tbl>
              <a:tblPr firstRow="1" bandRow="1">
                <a:tableStyleId>{7DF18680-E054-41AD-8BC1-D1AEF772440D}</a:tableStyleId>
              </a:tblPr>
              <a:tblGrid>
                <a:gridCol w="993140"/>
                <a:gridCol w="4305812"/>
                <a:gridCol w="3037963"/>
                <a:gridCol w="3854450"/>
              </a:tblGrid>
              <a:tr h="424815">
                <a:tc>
                  <a:txBody>
                    <a:bodyPr/>
                    <a:lstStyle/>
                    <a:p>
                      <a:pPr>
                        <a:buNone/>
                      </a:pPr>
                      <a:r>
                        <a:rPr lang="en-US" altLang="zh-CN" dirty="0"/>
                        <a:t> </a:t>
                      </a:r>
                      <a:endParaRPr lang="en-US" altLang="zh-CN" dirty="0"/>
                    </a:p>
                  </a:txBody>
                  <a:tcPr/>
                </a:tc>
                <a:tc>
                  <a:txBody>
                    <a:bodyPr/>
                    <a:lstStyle/>
                    <a:p>
                      <a:pPr algn="ctr">
                        <a:buNone/>
                      </a:pPr>
                      <a:r>
                        <a:rPr lang="en-US" altLang="zh-CN"/>
                        <a:t>main content</a:t>
                      </a:r>
                      <a:endParaRPr lang="en-US" altLang="zh-CN"/>
                    </a:p>
                  </a:txBody>
                  <a:tcPr/>
                </a:tc>
                <a:tc gridSpan="2">
                  <a:txBody>
                    <a:bodyPr/>
                    <a:lstStyle/>
                    <a:p>
                      <a:pPr algn="ctr">
                        <a:buNone/>
                      </a:pPr>
                      <a:r>
                        <a:rPr lang="en-US" altLang="zh-CN" dirty="0"/>
                        <a:t>               </a:t>
                      </a:r>
                      <a:r>
                        <a:rPr lang="zh-CN" altLang="en-US" dirty="0"/>
                        <a:t>主旨题</a:t>
                      </a:r>
                      <a:endParaRPr lang="zh-CN" altLang="en-US" dirty="0"/>
                    </a:p>
                  </a:txBody>
                  <a:tcPr/>
                </a:tc>
                <a:tc hMerge="1">
                  <a:tcPr/>
                </a:tc>
              </a:tr>
              <a:tr h="365760">
                <a:tc>
                  <a:txBody>
                    <a:bodyPr/>
                    <a:lstStyle/>
                    <a:p>
                      <a:pPr algn="ctr">
                        <a:buNone/>
                      </a:pPr>
                      <a:r>
                        <a:rPr lang="zh-CN" altLang="en-US" b="1" dirty="0">
                          <a:solidFill>
                            <a:srgbClr val="000000"/>
                          </a:solidFill>
                          <a:effectLst/>
                        </a:rPr>
                        <a:t> A</a:t>
                      </a:r>
                      <a:endParaRPr lang="zh-CN" altLang="en-US" b="1" dirty="0">
                        <a:solidFill>
                          <a:srgbClr val="000000"/>
                        </a:solidFill>
                        <a:effectLst/>
                        <a:latin typeface="微软雅黑" panose="020B0503020204020204" pitchFamily="34" charset="-122"/>
                        <a:ea typeface="微软雅黑" panose="020B0503020204020204" pitchFamily="34" charset="-122"/>
                      </a:endParaRPr>
                    </a:p>
                  </a:txBody>
                  <a:tcPr/>
                </a:tc>
                <a:tc>
                  <a:txBody>
                    <a:bodyPr/>
                    <a:lstStyle/>
                    <a:p>
                      <a:pPr>
                        <a:buNone/>
                      </a:pPr>
                      <a:r>
                        <a:rPr lang="en-US" altLang="zh-CN" sz="1600" b="1" dirty="0">
                          <a:solidFill>
                            <a:srgbClr val="000000"/>
                          </a:solidFill>
                          <a:effectLst/>
                          <a:sym typeface="+mn-ea"/>
                        </a:rPr>
                        <a:t>2024</a:t>
                      </a:r>
                      <a:r>
                        <a:rPr lang="zh-CN" altLang="en-US" sz="1600" b="1" dirty="0">
                          <a:solidFill>
                            <a:srgbClr val="000000"/>
                          </a:solidFill>
                          <a:effectLst/>
                          <a:sym typeface="+mn-ea"/>
                        </a:rPr>
                        <a:t>年</a:t>
                      </a:r>
                      <a:r>
                        <a:rPr lang="en-US" altLang="zh-CN" sz="1600" b="1" dirty="0">
                          <a:solidFill>
                            <a:srgbClr val="000000"/>
                          </a:solidFill>
                          <a:effectLst/>
                          <a:sym typeface="+mn-ea"/>
                        </a:rPr>
                        <a:t>4</a:t>
                      </a:r>
                      <a:r>
                        <a:rPr lang="zh-CN" altLang="en-US" sz="1600" b="1" dirty="0">
                          <a:solidFill>
                            <a:srgbClr val="000000"/>
                          </a:solidFill>
                          <a:effectLst/>
                          <a:sym typeface="+mn-ea"/>
                        </a:rPr>
                        <a:t>部最新创作的</a:t>
                      </a:r>
                      <a:r>
                        <a:rPr lang="en-US" altLang="zh-CN" sz="1600" b="1" dirty="0">
                          <a:solidFill>
                            <a:srgbClr val="000000"/>
                          </a:solidFill>
                          <a:effectLst/>
                          <a:sym typeface="+mn-ea"/>
                        </a:rPr>
                        <a:t>4</a:t>
                      </a:r>
                      <a:r>
                        <a:rPr lang="zh-CN" altLang="en-US" sz="1600" b="1" dirty="0">
                          <a:solidFill>
                            <a:srgbClr val="000000"/>
                          </a:solidFill>
                          <a:effectLst/>
                          <a:sym typeface="+mn-ea"/>
                        </a:rPr>
                        <a:t>部电影以及它们的特色。</a:t>
                      </a:r>
                      <a:endParaRPr lang="zh-CN" altLang="en-US" sz="1600" dirty="0"/>
                    </a:p>
                  </a:txBody>
                  <a:tcPr/>
                </a:tc>
                <a:tc>
                  <a:txBody>
                    <a:bodyPr/>
                    <a:lstStyle/>
                    <a:p>
                      <a:pPr>
                        <a:buNone/>
                      </a:pPr>
                      <a:endParaRPr lang="zh-CN" altLang="en-US"/>
                    </a:p>
                  </a:txBody>
                  <a:tcPr/>
                </a:tc>
                <a:tc>
                  <a:txBody>
                    <a:bodyPr/>
                    <a:lstStyle/>
                    <a:p>
                      <a:pPr>
                        <a:buNone/>
                      </a:pPr>
                      <a:endParaRPr lang="zh-CN" altLang="en-US"/>
                    </a:p>
                  </a:txBody>
                  <a:tcPr/>
                </a:tc>
              </a:tr>
              <a:tr h="1188720">
                <a:tc>
                  <a:txBody>
                    <a:bodyPr/>
                    <a:lstStyle/>
                    <a:p>
                      <a:pPr algn="ctr">
                        <a:buNone/>
                      </a:pPr>
                      <a:r>
                        <a:rPr lang="zh-CN" altLang="en-US" b="1" dirty="0">
                          <a:solidFill>
                            <a:srgbClr val="000000"/>
                          </a:solidFill>
                          <a:effectLst/>
                        </a:rPr>
                        <a:t>B</a:t>
                      </a:r>
                      <a:endParaRPr lang="zh-CN" altLang="en-US" b="1" dirty="0">
                        <a:solidFill>
                          <a:srgbClr val="000000"/>
                        </a:solidFill>
                        <a:effectLst/>
                        <a:latin typeface="微软雅黑" panose="020B0503020204020204" pitchFamily="34" charset="-122"/>
                        <a:ea typeface="微软雅黑" panose="020B0503020204020204" pitchFamily="34" charset="-122"/>
                      </a:endParaRPr>
                    </a:p>
                  </a:txBody>
                  <a:tcPr/>
                </a:tc>
                <a:tc>
                  <a:txBody>
                    <a:bodyPr/>
                    <a:lstStyle/>
                    <a:p>
                      <a:pPr>
                        <a:buNone/>
                      </a:pPr>
                      <a:r>
                        <a:rPr lang="zh-CN" altLang="en-US" sz="1600" b="1" dirty="0">
                          <a:solidFill>
                            <a:srgbClr val="FF0000"/>
                          </a:solidFill>
                          <a:effectLst/>
                          <a:sym typeface="+mn-ea"/>
                        </a:rPr>
                        <a:t>介绍</a:t>
                      </a:r>
                      <a:r>
                        <a:rPr lang="en-US" altLang="zh-CN" sz="1600" b="1" dirty="0">
                          <a:solidFill>
                            <a:srgbClr val="FF0000"/>
                          </a:solidFill>
                          <a:effectLst/>
                          <a:sym typeface="+mn-ea"/>
                        </a:rPr>
                        <a:t>Amy Stewart </a:t>
                      </a:r>
                      <a:r>
                        <a:rPr lang="zh-CN" altLang="en-US" sz="1600" b="1" dirty="0">
                          <a:solidFill>
                            <a:srgbClr val="FF0000"/>
                          </a:solidFill>
                          <a:effectLst/>
                          <a:sym typeface="+mn-ea"/>
                        </a:rPr>
                        <a:t>的新书</a:t>
                      </a:r>
                      <a:r>
                        <a:rPr lang="en-US" altLang="zh-CN" sz="1600" b="1" dirty="0">
                          <a:solidFill>
                            <a:srgbClr val="FF0000"/>
                          </a:solidFill>
                          <a:effectLst/>
                          <a:sym typeface="+mn-ea"/>
                        </a:rPr>
                        <a:t>The Tree Collectors </a:t>
                      </a:r>
                      <a:r>
                        <a:rPr lang="en-US" altLang="zh-CN" sz="1600" b="1" dirty="0">
                          <a:solidFill>
                            <a:srgbClr val="000000"/>
                          </a:solidFill>
                          <a:effectLst/>
                          <a:sym typeface="+mn-ea"/>
                        </a:rPr>
                        <a:t>: Tales of Arboreal Obsession, </a:t>
                      </a:r>
                      <a:r>
                        <a:rPr lang="zh-CN" altLang="en-US" sz="1600" b="1" dirty="0">
                          <a:solidFill>
                            <a:srgbClr val="000000"/>
                          </a:solidFill>
                          <a:effectLst/>
                          <a:sym typeface="+mn-ea"/>
                        </a:rPr>
                        <a:t>通过讲述不同人对于树的热爱来说明一个共同的话题，即树能链接人和人，包括人和祖先，家人，甚至是陌生人。</a:t>
                      </a:r>
                      <a:endParaRPr lang="zh-CN" altLang="en-US" sz="1600" dirty="0"/>
                    </a:p>
                  </a:txBody>
                  <a:tcPr/>
                </a:tc>
                <a:tc>
                  <a:txBody>
                    <a:bodyPr/>
                    <a:lstStyle/>
                    <a:p>
                      <a:pPr>
                        <a:buNone/>
                      </a:pPr>
                      <a:r>
                        <a:rPr lang="zh-CN" altLang="en-US" sz="1600" dirty="0">
                          <a:latin typeface="Calibri" panose="020F0502020204030204" pitchFamily="34" charset="0"/>
                          <a:cs typeface="Calibri" panose="020F0502020204030204" pitchFamily="34" charset="0"/>
                        </a:rPr>
                        <a:t>27. What does the writer think of the book?</a:t>
                      </a:r>
                      <a:endParaRPr lang="zh-CN" altLang="en-US" sz="1600" dirty="0">
                        <a:latin typeface="Calibri" panose="020F0502020204030204" pitchFamily="34" charset="0"/>
                        <a:cs typeface="Calibri" panose="020F0502020204030204" pitchFamily="34" charset="0"/>
                      </a:endParaRPr>
                    </a:p>
                  </a:txBody>
                  <a:tcPr/>
                </a:tc>
                <a:tc>
                  <a:txBody>
                    <a:bodyPr/>
                    <a:lstStyle/>
                    <a:p>
                      <a:pPr>
                        <a:buNone/>
                      </a:pPr>
                      <a:r>
                        <a:rPr lang="zh-CN" altLang="en-US" sz="1600">
                          <a:latin typeface="Calibri" panose="020F0502020204030204" pitchFamily="34" charset="0"/>
                          <a:cs typeface="Calibri" panose="020F0502020204030204" pitchFamily="34" charset="0"/>
                          <a:sym typeface="+mn-ea"/>
                        </a:rPr>
                        <a:t>A. Complicated</a:t>
                      </a:r>
                      <a:endParaRPr lang="zh-CN" altLang="en-US" sz="1600">
                        <a:latin typeface="Calibri" panose="020F0502020204030204" pitchFamily="34" charset="0"/>
                        <a:cs typeface="Calibri" panose="020F0502020204030204" pitchFamily="34" charset="0"/>
                        <a:sym typeface="+mn-ea"/>
                      </a:endParaRPr>
                    </a:p>
                    <a:p>
                      <a:pPr>
                        <a:buNone/>
                      </a:pPr>
                      <a:r>
                        <a:rPr lang="zh-CN" altLang="en-US" sz="1600">
                          <a:latin typeface="Calibri" panose="020F0502020204030204" pitchFamily="34" charset="0"/>
                          <a:cs typeface="Calibri" panose="020F0502020204030204" pitchFamily="34" charset="0"/>
                          <a:sym typeface="+mn-ea"/>
                        </a:rPr>
                        <a:t>B. Conventional.</a:t>
                      </a:r>
                      <a:endParaRPr lang="zh-CN" altLang="en-US" sz="1600">
                        <a:latin typeface="Calibri" panose="020F0502020204030204" pitchFamily="34" charset="0"/>
                        <a:cs typeface="Calibri" panose="020F0502020204030204" pitchFamily="34" charset="0"/>
                        <a:sym typeface="+mn-ea"/>
                      </a:endParaRPr>
                    </a:p>
                    <a:p>
                      <a:pPr>
                        <a:buNone/>
                      </a:pPr>
                      <a:r>
                        <a:rPr lang="zh-CN" altLang="en-US" sz="1600">
                          <a:solidFill>
                            <a:srgbClr val="FF0000"/>
                          </a:solidFill>
                          <a:latin typeface="Calibri" panose="020F0502020204030204" pitchFamily="34" charset="0"/>
                          <a:cs typeface="Calibri" panose="020F0502020204030204" pitchFamily="34" charset="0"/>
                          <a:sym typeface="+mn-ea"/>
                        </a:rPr>
                        <a:t>C. Inspiring</a:t>
                      </a:r>
                      <a:endParaRPr lang="zh-CN" altLang="en-US" sz="1600">
                        <a:latin typeface="Calibri" panose="020F0502020204030204" pitchFamily="34" charset="0"/>
                        <a:cs typeface="Calibri" panose="020F0502020204030204" pitchFamily="34" charset="0"/>
                        <a:sym typeface="+mn-ea"/>
                      </a:endParaRPr>
                    </a:p>
                    <a:p>
                      <a:pPr>
                        <a:buNone/>
                      </a:pPr>
                      <a:r>
                        <a:rPr lang="zh-CN" altLang="en-US" sz="1600">
                          <a:latin typeface="Calibri" panose="020F0502020204030204" pitchFamily="34" charset="0"/>
                          <a:cs typeface="Calibri" panose="020F0502020204030204" pitchFamily="34" charset="0"/>
                          <a:sym typeface="+mn-ea"/>
                        </a:rPr>
                        <a:t>D. Intense.</a:t>
                      </a:r>
                      <a:endParaRPr lang="zh-CN" altLang="en-US" sz="1600">
                        <a:latin typeface="Calibri" panose="020F0502020204030204" pitchFamily="34" charset="0"/>
                        <a:cs typeface="Calibri" panose="020F0502020204030204" pitchFamily="34" charset="0"/>
                        <a:sym typeface="+mn-ea"/>
                      </a:endParaRPr>
                    </a:p>
                  </a:txBody>
                  <a:tcPr/>
                </a:tc>
              </a:tr>
              <a:tr h="2042160">
                <a:tc>
                  <a:txBody>
                    <a:bodyPr/>
                    <a:lstStyle/>
                    <a:p>
                      <a:pPr algn="ctr">
                        <a:buNone/>
                      </a:pPr>
                      <a:r>
                        <a:rPr lang="zh-CN" altLang="en-US" b="1" dirty="0">
                          <a:solidFill>
                            <a:srgbClr val="000000"/>
                          </a:solidFill>
                          <a:effectLst/>
                        </a:rPr>
                        <a:t>C</a:t>
                      </a:r>
                      <a:endParaRPr lang="zh-CN" altLang="en-US" b="1" dirty="0">
                        <a:solidFill>
                          <a:srgbClr val="000000"/>
                        </a:solidFill>
                        <a:effectLst/>
                        <a:latin typeface="微软雅黑" panose="020B0503020204020204" pitchFamily="34" charset="-122"/>
                        <a:ea typeface="微软雅黑" panose="020B0503020204020204" pitchFamily="34" charset="-122"/>
                      </a:endParaRPr>
                    </a:p>
                  </a:txBody>
                  <a:tcPr/>
                </a:tc>
                <a:tc>
                  <a:txBody>
                    <a:bodyPr/>
                    <a:lstStyle/>
                    <a:p>
                      <a:pPr>
                        <a:buNone/>
                      </a:pPr>
                      <a:r>
                        <a:rPr lang="zh-CN" altLang="en-US" sz="1600" b="1" dirty="0">
                          <a:solidFill>
                            <a:srgbClr val="FF0000"/>
                          </a:solidFill>
                          <a:effectLst/>
                          <a:sym typeface="+mn-ea"/>
                        </a:rPr>
                        <a:t>介绍苹果针对晕车推出的新功能</a:t>
                      </a:r>
                      <a:r>
                        <a:rPr lang="zh-CN" altLang="en-US" sz="1600" b="1" dirty="0">
                          <a:solidFill>
                            <a:srgbClr val="000000"/>
                          </a:solidFill>
                          <a:effectLst/>
                          <a:sym typeface="+mn-ea"/>
                        </a:rPr>
                        <a:t>。该功能通过在手机屏幕侧边加入与车辆震动频率相似的 动画点，有效减缓因为眼视与体感不统一导致的晕车。该功能推出后，大受好评。</a:t>
                      </a:r>
                      <a:endParaRPr lang="zh-CN" altLang="en-US" sz="1600" dirty="0"/>
                    </a:p>
                  </a:txBody>
                  <a:tcPr/>
                </a:tc>
                <a:tc>
                  <a:txBody>
                    <a:bodyPr/>
                    <a:lstStyle/>
                    <a:p>
                      <a:pPr algn="l">
                        <a:buClrTx/>
                        <a:buSzTx/>
                        <a:buNone/>
                      </a:pPr>
                      <a:r>
                        <a:rPr lang="en-US" altLang="zh-CN" sz="1600" b="0" kern="100" dirty="0">
                          <a:effectLst/>
                          <a:latin typeface="Calibri" panose="020F0502020204030204" pitchFamily="34" charset="0"/>
                          <a:cs typeface="Calibri" panose="020F0502020204030204" pitchFamily="34" charset="0"/>
                          <a:sym typeface="+mn-ea"/>
                        </a:rPr>
                        <a:t>31. Which can be </a:t>
                      </a:r>
                      <a:r>
                        <a:rPr lang="en-US" altLang="zh-CN" sz="1600" b="0" kern="100" dirty="0">
                          <a:solidFill>
                            <a:srgbClr val="FF0000"/>
                          </a:solidFill>
                          <a:effectLst/>
                          <a:latin typeface="Calibri" panose="020F0502020204030204" pitchFamily="34" charset="0"/>
                          <a:cs typeface="Calibri" panose="020F0502020204030204" pitchFamily="34" charset="0"/>
                          <a:sym typeface="+mn-ea"/>
                        </a:rPr>
                        <a:t>the best title </a:t>
                      </a:r>
                      <a:r>
                        <a:rPr lang="en-US" altLang="zh-CN" sz="1600" b="0" kern="100" dirty="0">
                          <a:effectLst/>
                          <a:latin typeface="Calibri" panose="020F0502020204030204" pitchFamily="34" charset="0"/>
                          <a:cs typeface="Calibri" panose="020F0502020204030204" pitchFamily="34" charset="0"/>
                          <a:sym typeface="+mn-ea"/>
                        </a:rPr>
                        <a:t>of the passage?</a:t>
                      </a:r>
                      <a:endParaRPr lang="en-US" altLang="zh-CN" sz="1600" b="0" kern="100" dirty="0">
                        <a:effectLst/>
                        <a:latin typeface="Calibri" panose="020F0502020204030204" pitchFamily="34" charset="0"/>
                        <a:cs typeface="Calibri" panose="020F0502020204030204" pitchFamily="34" charset="0"/>
                      </a:endParaRPr>
                    </a:p>
                    <a:p>
                      <a:pPr>
                        <a:buNone/>
                      </a:pPr>
                      <a:endParaRPr lang="zh-CN" altLang="en-US" sz="1600" b="0" dirty="0">
                        <a:latin typeface="Calibri" panose="020F0502020204030204" pitchFamily="34" charset="0"/>
                        <a:cs typeface="Calibri" panose="020F0502020204030204" pitchFamily="34" charset="0"/>
                      </a:endParaRPr>
                    </a:p>
                  </a:txBody>
                  <a:tcPr/>
                </a:tc>
                <a:tc>
                  <a:txBody>
                    <a:bodyPr/>
                    <a:lstStyle/>
                    <a:p>
                      <a:pPr algn="l">
                        <a:buClrTx/>
                        <a:buSzTx/>
                        <a:buNone/>
                      </a:pPr>
                      <a:r>
                        <a:rPr lang="zh-CN" altLang="en-US" sz="1600" b="0" dirty="0">
                          <a:latin typeface="Calibri" panose="020F0502020204030204" pitchFamily="34" charset="0"/>
                          <a:cs typeface="Calibri" panose="020F0502020204030204" pitchFamily="34" charset="0"/>
                          <a:sym typeface="+mn-ea"/>
                        </a:rPr>
                        <a:t>A. Make the Most of Your Journey:</a:t>
                      </a:r>
                      <a:endParaRPr lang="zh-CN" altLang="en-US" sz="1600" b="0" dirty="0">
                        <a:latin typeface="Calibri" panose="020F0502020204030204" pitchFamily="34" charset="0"/>
                        <a:cs typeface="Calibri" panose="020F0502020204030204" pitchFamily="34" charset="0"/>
                        <a:sym typeface="+mn-ea"/>
                      </a:endParaRPr>
                    </a:p>
                    <a:p>
                      <a:pPr algn="l">
                        <a:buClrTx/>
                        <a:buSzTx/>
                        <a:buNone/>
                      </a:pPr>
                      <a:r>
                        <a:rPr lang="zh-CN" altLang="en-US" sz="1600" b="0" dirty="0">
                          <a:latin typeface="Calibri" panose="020F0502020204030204" pitchFamily="34" charset="0"/>
                          <a:cs typeface="Calibri" panose="020F0502020204030204" pitchFamily="34" charset="0"/>
                          <a:sym typeface="+mn-ea"/>
                        </a:rPr>
                        <a:t>Apple Bridges the Gap</a:t>
                      </a:r>
                      <a:endParaRPr lang="zh-CN" altLang="en-US" sz="1600" b="0" dirty="0">
                        <a:latin typeface="Calibri" panose="020F0502020204030204" pitchFamily="34" charset="0"/>
                        <a:cs typeface="Calibri" panose="020F0502020204030204" pitchFamily="34" charset="0"/>
                      </a:endParaRPr>
                    </a:p>
                    <a:p>
                      <a:pPr algn="l">
                        <a:buClrTx/>
                        <a:buSzTx/>
                        <a:buNone/>
                      </a:pPr>
                      <a:r>
                        <a:rPr lang="zh-CN" altLang="en-US" sz="1600" b="0" dirty="0">
                          <a:latin typeface="Calibri" panose="020F0502020204030204" pitchFamily="34" charset="0"/>
                          <a:cs typeface="Calibri" panose="020F0502020204030204" pitchFamily="34" charset="0"/>
                          <a:sym typeface="+mn-ea"/>
                        </a:rPr>
                        <a:t>B. Find the Magic of a Moving Vehicle: Apple's Got Your Back</a:t>
                      </a:r>
                      <a:endParaRPr lang="zh-CN" altLang="en-US" sz="1600" b="0" dirty="0">
                        <a:latin typeface="Calibri" panose="020F0502020204030204" pitchFamily="34" charset="0"/>
                        <a:cs typeface="Calibri" panose="020F0502020204030204" pitchFamily="34" charset="0"/>
                      </a:endParaRPr>
                    </a:p>
                    <a:p>
                      <a:pPr algn="l">
                        <a:buClrTx/>
                        <a:buSzTx/>
                        <a:buNone/>
                      </a:pPr>
                      <a:r>
                        <a:rPr lang="zh-CN" altLang="en-US" sz="1600" b="0" dirty="0">
                          <a:latin typeface="Calibri" panose="020F0502020204030204" pitchFamily="34" charset="0"/>
                          <a:cs typeface="Calibri" panose="020F0502020204030204" pitchFamily="34" charset="0"/>
                          <a:sym typeface="+mn-ea"/>
                        </a:rPr>
                        <a:t>C. Enjoy Your Reading: Apple Offers a Revolutionary Solution</a:t>
                      </a:r>
                      <a:endParaRPr lang="zh-CN" altLang="en-US" sz="1600" b="0" dirty="0">
                        <a:latin typeface="Calibri" panose="020F0502020204030204" pitchFamily="34" charset="0"/>
                        <a:cs typeface="Calibri" panose="020F0502020204030204" pitchFamily="34" charset="0"/>
                      </a:endParaRPr>
                    </a:p>
                    <a:p>
                      <a:pPr algn="l">
                        <a:buClrTx/>
                        <a:buSzTx/>
                        <a:buNone/>
                      </a:pPr>
                      <a:r>
                        <a:rPr lang="zh-CN" altLang="en-US" sz="1600" b="0" dirty="0">
                          <a:solidFill>
                            <a:srgbClr val="FF0000"/>
                          </a:solidFill>
                          <a:latin typeface="Calibri" panose="020F0502020204030204" pitchFamily="34" charset="0"/>
                          <a:cs typeface="Calibri" panose="020F0502020204030204" pitchFamily="34" charset="0"/>
                          <a:sym typeface="+mn-ea"/>
                        </a:rPr>
                        <a:t>D. </a:t>
                      </a:r>
                      <a:r>
                        <a:rPr lang="zh-CN" altLang="en-US" sz="1600" b="1" dirty="0">
                          <a:solidFill>
                            <a:srgbClr val="FF0000"/>
                          </a:solidFill>
                          <a:latin typeface="Calibri" panose="020F0502020204030204" pitchFamily="34" charset="0"/>
                          <a:cs typeface="Calibri" panose="020F0502020204030204" pitchFamily="34" charset="0"/>
                          <a:sym typeface="+mn-ea"/>
                        </a:rPr>
                        <a:t>Say Goodbye to </a:t>
                      </a:r>
                      <a:r>
                        <a:rPr lang="zh-CN" altLang="en-US" sz="1600" b="0" dirty="0">
                          <a:solidFill>
                            <a:srgbClr val="FF0000"/>
                          </a:solidFill>
                          <a:latin typeface="Calibri" panose="020F0502020204030204" pitchFamily="34" charset="0"/>
                          <a:cs typeface="Calibri" panose="020F0502020204030204" pitchFamily="34" charset="0"/>
                          <a:sym typeface="+mn-ea"/>
                        </a:rPr>
                        <a:t>Motion Sickness: Apple Introduces Its New Design</a:t>
                      </a:r>
                      <a:endParaRPr lang="zh-CN" altLang="en-US" sz="1600" b="0" kern="100" dirty="0">
                        <a:solidFill>
                          <a:srgbClr val="FF0000"/>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tc>
              </a:tr>
              <a:tr h="968375">
                <a:tc>
                  <a:txBody>
                    <a:bodyPr/>
                    <a:lstStyle/>
                    <a:p>
                      <a:pPr algn="ctr">
                        <a:buNone/>
                      </a:pPr>
                      <a:r>
                        <a:rPr lang="zh-CN" altLang="en-US" b="1" dirty="0">
                          <a:solidFill>
                            <a:srgbClr val="000000"/>
                          </a:solidFill>
                          <a:effectLst/>
                        </a:rPr>
                        <a:t>D</a:t>
                      </a:r>
                      <a:endParaRPr lang="zh-CN" altLang="en-US" b="1" dirty="0">
                        <a:solidFill>
                          <a:srgbClr val="000000"/>
                        </a:solidFill>
                        <a:effectLst/>
                        <a:latin typeface="微软雅黑" panose="020B0503020204020204" pitchFamily="34" charset="-122"/>
                        <a:ea typeface="微软雅黑" panose="020B0503020204020204" pitchFamily="34" charset="-122"/>
                      </a:endParaRPr>
                    </a:p>
                  </a:txBody>
                  <a:tcPr/>
                </a:tc>
                <a:tc>
                  <a:txBody>
                    <a:bodyPr/>
                    <a:lstStyle/>
                    <a:p>
                      <a:pPr>
                        <a:buNone/>
                      </a:pPr>
                      <a:r>
                        <a:rPr lang="zh-CN" altLang="en-US" sz="1600" b="1" dirty="0">
                          <a:solidFill>
                            <a:srgbClr val="000000"/>
                          </a:solidFill>
                          <a:effectLst/>
                          <a:sym typeface="+mn-ea"/>
                        </a:rPr>
                        <a:t>以作者用</a:t>
                      </a:r>
                      <a:r>
                        <a:rPr lang="en-US" altLang="zh-CN" sz="1600" b="1" dirty="0">
                          <a:solidFill>
                            <a:srgbClr val="000000"/>
                          </a:solidFill>
                          <a:effectLst/>
                          <a:sym typeface="+mn-ea"/>
                        </a:rPr>
                        <a:t>AI</a:t>
                      </a:r>
                      <a:r>
                        <a:rPr lang="zh-CN" altLang="en-US" sz="1600" b="1" dirty="0">
                          <a:solidFill>
                            <a:srgbClr val="000000"/>
                          </a:solidFill>
                          <a:effectLst/>
                          <a:sym typeface="+mn-ea"/>
                        </a:rPr>
                        <a:t>制作中文视频引入，</a:t>
                      </a:r>
                      <a:r>
                        <a:rPr lang="zh-CN" altLang="en-US" sz="1600" b="1" dirty="0">
                          <a:solidFill>
                            <a:srgbClr val="FF0000"/>
                          </a:solidFill>
                          <a:effectLst/>
                          <a:sym typeface="+mn-ea"/>
                        </a:rPr>
                        <a:t>表达作者对</a:t>
                      </a:r>
                      <a:r>
                        <a:rPr lang="en-US" altLang="zh-CN" sz="1600" b="1" dirty="0">
                          <a:solidFill>
                            <a:srgbClr val="FF0000"/>
                          </a:solidFill>
                          <a:effectLst/>
                          <a:sym typeface="+mn-ea"/>
                        </a:rPr>
                        <a:t>AI</a:t>
                      </a:r>
                      <a:r>
                        <a:rPr lang="zh-CN" altLang="en-US" sz="1600" b="1" dirty="0">
                          <a:solidFill>
                            <a:srgbClr val="FF0000"/>
                          </a:solidFill>
                          <a:effectLst/>
                          <a:sym typeface="+mn-ea"/>
                        </a:rPr>
                        <a:t>在语言翻译中的角色的思考</a:t>
                      </a:r>
                      <a:r>
                        <a:rPr lang="en-US" altLang="zh-CN" sz="1600" b="1" dirty="0">
                          <a:solidFill>
                            <a:srgbClr val="000000"/>
                          </a:solidFill>
                          <a:effectLst/>
                          <a:sym typeface="+mn-ea"/>
                        </a:rPr>
                        <a:t>——</a:t>
                      </a:r>
                      <a:r>
                        <a:rPr lang="zh-CN" altLang="en-US" sz="1600" b="1" dirty="0">
                          <a:solidFill>
                            <a:srgbClr val="000000"/>
                          </a:solidFill>
                          <a:effectLst/>
                          <a:sym typeface="+mn-ea"/>
                        </a:rPr>
                        <a:t>虽然</a:t>
                      </a:r>
                      <a:r>
                        <a:rPr lang="en-US" altLang="zh-CN" sz="1600" b="1" dirty="0">
                          <a:solidFill>
                            <a:srgbClr val="000000"/>
                          </a:solidFill>
                          <a:effectLst/>
                          <a:sym typeface="+mn-ea"/>
                        </a:rPr>
                        <a:t>AI</a:t>
                      </a:r>
                      <a:r>
                        <a:rPr lang="zh-CN" altLang="en-US" sz="1600" b="1" dirty="0">
                          <a:solidFill>
                            <a:srgbClr val="000000"/>
                          </a:solidFill>
                          <a:effectLst/>
                          <a:sym typeface="+mn-ea"/>
                        </a:rPr>
                        <a:t>为翻译提供了便利，但无法替代语言学习中文化素养的培养。</a:t>
                      </a:r>
                      <a:endParaRPr lang="zh-CN" altLang="en-US" sz="1600" dirty="0"/>
                    </a:p>
                  </a:txBody>
                  <a:tcPr/>
                </a:tc>
                <a:tc>
                  <a:txBody>
                    <a:bodyPr/>
                    <a:lstStyle/>
                    <a:p>
                      <a:pPr>
                        <a:buNone/>
                      </a:pPr>
                      <a:r>
                        <a:rPr lang="zh-CN" altLang="en-US" sz="1600" b="0" dirty="0">
                          <a:latin typeface="Calibri" panose="020F0502020204030204" pitchFamily="34" charset="0"/>
                          <a:cs typeface="Calibri" panose="020F0502020204030204" pitchFamily="34" charset="0"/>
                          <a:sym typeface="+mn-ea"/>
                        </a:rPr>
                        <a:t>3</a:t>
                      </a:r>
                      <a:r>
                        <a:rPr lang="en-US" altLang="zh-CN" sz="1600" b="0" kern="100" dirty="0">
                          <a:effectLst/>
                          <a:latin typeface="Calibri" panose="020F0502020204030204" pitchFamily="34" charset="0"/>
                          <a:cs typeface="Calibri" panose="020F0502020204030204" pitchFamily="34" charset="0"/>
                          <a:sym typeface="+mn-ea"/>
                        </a:rPr>
                        <a:t>2.Why does the author give the example </a:t>
                      </a:r>
                      <a:r>
                        <a:rPr lang="en-US" altLang="zh-CN" sz="1600" b="0" kern="100" dirty="0">
                          <a:solidFill>
                            <a:srgbClr val="FF0000"/>
                          </a:solidFill>
                          <a:effectLst/>
                          <a:latin typeface="Calibri" panose="020F0502020204030204" pitchFamily="34" charset="0"/>
                          <a:cs typeface="Calibri" panose="020F0502020204030204" pitchFamily="34" charset="0"/>
                          <a:sym typeface="+mn-ea"/>
                        </a:rPr>
                        <a:t>in Para.1?</a:t>
                      </a:r>
                      <a:endParaRPr lang="en-US" altLang="zh-CN" sz="1600" b="0" kern="100" dirty="0">
                        <a:solidFill>
                          <a:srgbClr val="FF0000"/>
                        </a:solidFill>
                        <a:effectLst/>
                        <a:latin typeface="Calibri" panose="020F0502020204030204" pitchFamily="34" charset="0"/>
                        <a:cs typeface="Calibri" panose="020F0502020204030204" pitchFamily="34" charset="0"/>
                      </a:endParaRPr>
                    </a:p>
                    <a:p>
                      <a:pPr>
                        <a:buNone/>
                      </a:pPr>
                      <a:r>
                        <a:rPr lang="en-US" altLang="zh-CN" sz="1600" kern="100" dirty="0">
                          <a:effectLst/>
                          <a:latin typeface="Calibri" panose="020F0502020204030204" pitchFamily="34" charset="0"/>
                          <a:cs typeface="Calibri" panose="020F0502020204030204" pitchFamily="34" charset="0"/>
                          <a:sym typeface="+mn-ea"/>
                        </a:rPr>
                        <a:t> </a:t>
                      </a:r>
                      <a:endParaRPr lang="zh-CN" altLang="en-US" sz="1600" dirty="0">
                        <a:latin typeface="Calibri" panose="020F0502020204030204" pitchFamily="34" charset="0"/>
                        <a:cs typeface="Calibri" panose="020F0502020204030204" pitchFamily="34" charset="0"/>
                      </a:endParaRPr>
                    </a:p>
                  </a:txBody>
                  <a:tcPr/>
                </a:tc>
                <a:tc>
                  <a:txBody>
                    <a:bodyPr/>
                    <a:lstStyle/>
                    <a:p>
                      <a:pPr>
                        <a:buNone/>
                      </a:pPr>
                      <a:r>
                        <a:rPr lang="en-US" altLang="zh-CN" sz="1600" kern="100" dirty="0">
                          <a:effectLst/>
                          <a:latin typeface="Calibri" panose="020F0502020204030204" pitchFamily="34" charset="0"/>
                          <a:cs typeface="Calibri" panose="020F0502020204030204" pitchFamily="34" charset="0"/>
                          <a:sym typeface="+mn-ea"/>
                        </a:rPr>
                        <a:t>A. To </a:t>
                      </a:r>
                      <a:r>
                        <a:rPr lang="en-US" altLang="zh-CN" sz="1600" kern="100" dirty="0">
                          <a:solidFill>
                            <a:schemeClr val="tx1"/>
                          </a:solidFill>
                          <a:effectLst/>
                          <a:latin typeface="Calibri" panose="020F0502020204030204" pitchFamily="34" charset="0"/>
                          <a:cs typeface="Calibri" panose="020F0502020204030204" pitchFamily="34" charset="0"/>
                          <a:sym typeface="+mn-ea"/>
                        </a:rPr>
                        <a:t>promote the language software.</a:t>
                      </a:r>
                      <a:endParaRPr lang="en-US" altLang="zh-CN" sz="1600" kern="100" dirty="0">
                        <a:solidFill>
                          <a:schemeClr val="tx1"/>
                        </a:solidFill>
                        <a:effectLst/>
                        <a:latin typeface="Calibri" panose="020F0502020204030204" pitchFamily="34" charset="0"/>
                        <a:cs typeface="Calibri" panose="020F0502020204030204" pitchFamily="34" charset="0"/>
                      </a:endParaRPr>
                    </a:p>
                    <a:p>
                      <a:pPr>
                        <a:buNone/>
                      </a:pPr>
                      <a:r>
                        <a:rPr lang="en-US" altLang="zh-CN" sz="1600" kern="100" dirty="0">
                          <a:solidFill>
                            <a:schemeClr val="tx1"/>
                          </a:solidFill>
                          <a:effectLst/>
                          <a:latin typeface="Calibri" panose="020F0502020204030204" pitchFamily="34" charset="0"/>
                          <a:cs typeface="Calibri" panose="020F0502020204030204" pitchFamily="34" charset="0"/>
                          <a:sym typeface="+mn-ea"/>
                        </a:rPr>
                        <a:t>B. To show off </a:t>
                      </a:r>
                      <a:r>
                        <a:rPr lang="en-US" altLang="zh-CN" sz="1600" kern="100" dirty="0">
                          <a:effectLst/>
                          <a:latin typeface="Calibri" panose="020F0502020204030204" pitchFamily="34" charset="0"/>
                          <a:cs typeface="Calibri" panose="020F0502020204030204" pitchFamily="34" charset="0"/>
                          <a:sym typeface="+mn-ea"/>
                        </a:rPr>
                        <a:t>his Chinese language skills.</a:t>
                      </a:r>
                      <a:endParaRPr lang="en-US" altLang="zh-CN" sz="1600" kern="100" dirty="0">
                        <a:effectLst/>
                        <a:latin typeface="Calibri" panose="020F0502020204030204" pitchFamily="34" charset="0"/>
                        <a:cs typeface="Calibri" panose="020F0502020204030204" pitchFamily="34" charset="0"/>
                      </a:endParaRPr>
                    </a:p>
                    <a:p>
                      <a:pPr>
                        <a:buNone/>
                      </a:pPr>
                      <a:r>
                        <a:rPr lang="en-US" altLang="zh-CN" sz="1600" kern="100" dirty="0">
                          <a:effectLst/>
                          <a:latin typeface="Calibri" panose="020F0502020204030204" pitchFamily="34" charset="0"/>
                          <a:cs typeface="Calibri" panose="020F0502020204030204" pitchFamily="34" charset="0"/>
                          <a:sym typeface="+mn-ea"/>
                        </a:rPr>
                        <a:t>C. To prove learning a language is a wasted effort.</a:t>
                      </a:r>
                      <a:endParaRPr lang="en-US" altLang="zh-CN" sz="1600" kern="100" dirty="0">
                        <a:effectLst/>
                        <a:latin typeface="Calibri" panose="020F0502020204030204" pitchFamily="34" charset="0"/>
                        <a:cs typeface="Calibri" panose="020F0502020204030204" pitchFamily="34" charset="0"/>
                      </a:endParaRPr>
                    </a:p>
                    <a:p>
                      <a:pPr>
                        <a:buNone/>
                      </a:pPr>
                      <a:r>
                        <a:rPr lang="en-US" altLang="zh-CN" sz="1600" b="0" kern="100" dirty="0">
                          <a:solidFill>
                            <a:srgbClr val="FF0000"/>
                          </a:solidFill>
                          <a:effectLst/>
                          <a:latin typeface="Calibri" panose="020F0502020204030204" pitchFamily="34" charset="0"/>
                          <a:cs typeface="Calibri" panose="020F0502020204030204" pitchFamily="34" charset="0"/>
                          <a:sym typeface="+mn-ea"/>
                        </a:rPr>
                        <a:t>D. To </a:t>
                      </a:r>
                      <a:r>
                        <a:rPr lang="en-US" altLang="zh-CN" sz="1600" b="1" kern="100" dirty="0">
                          <a:solidFill>
                            <a:srgbClr val="FF0000"/>
                          </a:solidFill>
                          <a:effectLst/>
                          <a:latin typeface="Calibri" panose="020F0502020204030204" pitchFamily="34" charset="0"/>
                          <a:cs typeface="Calibri" panose="020F0502020204030204" pitchFamily="34" charset="0"/>
                          <a:sym typeface="+mn-ea"/>
                        </a:rPr>
                        <a:t>encourage critical thinking </a:t>
                      </a:r>
                      <a:r>
                        <a:rPr lang="en-US" altLang="zh-CN" sz="1600" b="0" kern="100" dirty="0">
                          <a:solidFill>
                            <a:srgbClr val="FF0000"/>
                          </a:solidFill>
                          <a:effectLst/>
                          <a:latin typeface="Calibri" panose="020F0502020204030204" pitchFamily="34" charset="0"/>
                          <a:cs typeface="Calibri" panose="020F0502020204030204" pitchFamily="34" charset="0"/>
                          <a:sym typeface="+mn-ea"/>
                        </a:rPr>
                        <a:t>about AI    language tools.</a:t>
                      </a:r>
                      <a:endParaRPr lang="en-US" altLang="zh-CN" sz="1600" b="0" kern="100" dirty="0">
                        <a:solidFill>
                          <a:srgbClr val="FF0000"/>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tc>
              </a:tr>
            </a:tbl>
          </a:graphicData>
        </a:graphic>
      </p:graphicFrame>
      <p:sp>
        <p:nvSpPr>
          <p:cNvPr id="3" name="流程图: 可选过程 2"/>
          <p:cNvSpPr/>
          <p:nvPr/>
        </p:nvSpPr>
        <p:spPr>
          <a:xfrm>
            <a:off x="0" y="167634"/>
            <a:ext cx="10183092" cy="463410"/>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sz="2800" b="1" dirty="0">
                <a:solidFill>
                  <a:srgbClr val="000000"/>
                </a:solidFill>
                <a:latin typeface="微软雅黑" panose="020B0503020204020204" pitchFamily="34" charset="-122"/>
                <a:ea typeface="微软雅黑" panose="020B0503020204020204" pitchFamily="34" charset="-122"/>
              </a:rPr>
              <a:t>阅读总结：如何快速定位主旨题？</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sp>
        <p:nvSpPr>
          <p:cNvPr id="4" name="流程图: 可选过程 3"/>
          <p:cNvSpPr/>
          <p:nvPr/>
        </p:nvSpPr>
        <p:spPr>
          <a:xfrm>
            <a:off x="5384279" y="223748"/>
            <a:ext cx="4933893" cy="351182"/>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CN" sz="2000" b="1" dirty="0">
                <a:solidFill>
                  <a:schemeClr val="tx1"/>
                </a:solidFill>
                <a:latin typeface="微软雅黑" panose="020B0503020204020204" pitchFamily="34" charset="-122"/>
                <a:ea typeface="微软雅黑" panose="020B0503020204020204" pitchFamily="34" charset="-122"/>
              </a:rPr>
              <a:t>Step1</a:t>
            </a:r>
            <a:r>
              <a:rPr lang="zh-CN" altLang="en-US" sz="2000" b="1" dirty="0">
                <a:solidFill>
                  <a:schemeClr val="tx1"/>
                </a:solidFill>
                <a:latin typeface="微软雅黑" panose="020B0503020204020204" pitchFamily="34" charset="-122"/>
                <a:ea typeface="微软雅黑" panose="020B0503020204020204" pitchFamily="34" charset="-122"/>
              </a:rPr>
              <a:t>关键词锁定；</a:t>
            </a:r>
            <a:r>
              <a:rPr lang="en-US" altLang="zh-CN" sz="2000" b="1" dirty="0">
                <a:solidFill>
                  <a:schemeClr val="tx1"/>
                </a:solidFill>
                <a:latin typeface="微软雅黑" panose="020B0503020204020204" pitchFamily="34" charset="-122"/>
                <a:ea typeface="微软雅黑" panose="020B0503020204020204" pitchFamily="34" charset="-122"/>
              </a:rPr>
              <a:t>Step2 </a:t>
            </a:r>
            <a:r>
              <a:rPr lang="zh-CN" altLang="en-US" sz="2000" b="1" dirty="0">
                <a:solidFill>
                  <a:schemeClr val="tx1"/>
                </a:solidFill>
                <a:latin typeface="微软雅黑" panose="020B0503020204020204" pitchFamily="34" charset="-122"/>
                <a:ea typeface="微软雅黑" panose="020B0503020204020204" pitchFamily="34" charset="-122"/>
              </a:rPr>
              <a:t>文本大意概括</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overrideClrMapping bg1="lt1" tx1="dk1" bg2="lt2" tx2="dk2" accent1="accent1" accent2="accent2" accent3="accent3" accent4="accent4" accent5="accent5" accent6="accent6" hlink="hlink" folHlink="folHlink"/>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srcRect l="5595" t="31459" r="23686" b="26230"/>
          <a:stretch>
            <a:fillRect/>
          </a:stretch>
        </p:blipFill>
        <p:spPr>
          <a:xfrm>
            <a:off x="0" y="0"/>
            <a:ext cx="12192000" cy="6858000"/>
          </a:xfrm>
          <a:prstGeom prst="rect">
            <a:avLst/>
          </a:prstGeom>
        </p:spPr>
      </p:pic>
      <p:pic>
        <p:nvPicPr>
          <p:cNvPr id="28" name="图片 27"/>
          <p:cNvPicPr>
            <a:picLocks noChangeAspect="1"/>
          </p:cNvPicPr>
          <p:nvPr/>
        </p:nvPicPr>
        <p:blipFill>
          <a:blip r:embed="rId2"/>
          <a:stretch>
            <a:fillRect/>
          </a:stretch>
        </p:blipFill>
        <p:spPr>
          <a:xfrm>
            <a:off x="1353064" y="587223"/>
            <a:ext cx="1440233" cy="1344881"/>
          </a:xfrm>
          <a:prstGeom prst="rect">
            <a:avLst/>
          </a:prstGeom>
        </p:spPr>
      </p:pic>
      <p:sp>
        <p:nvSpPr>
          <p:cNvPr id="29" name="文本框 28"/>
          <p:cNvSpPr txBox="1"/>
          <p:nvPr/>
        </p:nvSpPr>
        <p:spPr>
          <a:xfrm flipH="1">
            <a:off x="1086870" y="2200747"/>
            <a:ext cx="9640123" cy="1815882"/>
          </a:xfrm>
          <a:prstGeom prst="rect">
            <a:avLst/>
          </a:prstGeom>
          <a:noFill/>
        </p:spPr>
        <p:txBody>
          <a:bodyPr wrap="square" rtlCol="0">
            <a:spAutoFit/>
          </a:bodyPr>
          <a:lstStyle/>
          <a:p>
            <a:pPr defTabSz="914400">
              <a:defRPr/>
            </a:pPr>
            <a:r>
              <a:rPr lang="zh-CN" altLang="en-US" sz="4000" b="1" dirty="0">
                <a:solidFill>
                  <a:srgbClr val="498089"/>
                </a:solidFill>
                <a:latin typeface="Cambria" panose="02040503050406030204" pitchFamily="18" charset="0"/>
                <a:cs typeface="+mn-ea"/>
                <a:sym typeface="+mn-lt"/>
              </a:rPr>
              <a:t>人与自我：</a:t>
            </a:r>
            <a:endParaRPr lang="en-US" altLang="zh-CN" sz="4000" b="1" dirty="0">
              <a:solidFill>
                <a:srgbClr val="498089"/>
              </a:solidFill>
              <a:latin typeface="Cambria" panose="02040503050406030204" pitchFamily="18" charset="0"/>
              <a:cs typeface="+mn-ea"/>
              <a:sym typeface="+mn-lt"/>
            </a:endParaRPr>
          </a:p>
          <a:p>
            <a:pPr defTabSz="914400">
              <a:defRPr/>
            </a:pPr>
            <a:r>
              <a:rPr lang="en-US" altLang="zh-CN" sz="3600" b="1" dirty="0">
                <a:solidFill>
                  <a:srgbClr val="498089"/>
                </a:solidFill>
                <a:latin typeface="Cambria" panose="02040503050406030204" pitchFamily="18" charset="0"/>
                <a:ea typeface="Cambria" panose="02040503050406030204" pitchFamily="18" charset="0"/>
                <a:cs typeface="+mn-ea"/>
                <a:sym typeface="+mn-lt"/>
              </a:rPr>
              <a:t>An introduction on loneliness and the ways to overcome it</a:t>
            </a:r>
            <a:endParaRPr lang="en-US" altLang="zh-CN" sz="3600" b="1" dirty="0">
              <a:solidFill>
                <a:srgbClr val="498089"/>
              </a:solidFill>
              <a:latin typeface="Cambria" panose="02040503050406030204" pitchFamily="18" charset="0"/>
              <a:ea typeface="Cambria" panose="02040503050406030204" pitchFamily="18" charset="0"/>
              <a:cs typeface="+mn-ea"/>
              <a:sym typeface="+mn-lt"/>
            </a:endParaRPr>
          </a:p>
        </p:txBody>
      </p:sp>
      <p:sp>
        <p:nvSpPr>
          <p:cNvPr id="33" name="矩形 32"/>
          <p:cNvSpPr/>
          <p:nvPr/>
        </p:nvSpPr>
        <p:spPr>
          <a:xfrm>
            <a:off x="1211405" y="877227"/>
            <a:ext cx="1723549" cy="707886"/>
          </a:xfrm>
          <a:prstGeom prst="rect">
            <a:avLst/>
          </a:prstGeom>
        </p:spPr>
        <p:txBody>
          <a:bodyPr wrap="none">
            <a:spAutoFit/>
          </a:bodyPr>
          <a:lstStyle/>
          <a:p>
            <a:pPr algn="ctr"/>
            <a:r>
              <a:rPr lang="zh-CN" altLang="en-US" sz="4000" b="1" dirty="0">
                <a:solidFill>
                  <a:schemeClr val="bg1"/>
                </a:solidFill>
                <a:cs typeface="+mn-ea"/>
                <a:sym typeface="+mn-lt"/>
              </a:rPr>
              <a:t>七选五</a:t>
            </a:r>
            <a:endParaRPr lang="zh-CN" altLang="en-US" sz="4000" b="1" dirty="0">
              <a:solidFill>
                <a:schemeClr val="bg1"/>
              </a:solidFill>
              <a:cs typeface="+mn-ea"/>
              <a:sym typeface="+mn-lt"/>
            </a:endParaRPr>
          </a:p>
        </p:txBody>
      </p:sp>
      <p:pic>
        <p:nvPicPr>
          <p:cNvPr id="3" name="图片 2"/>
          <p:cNvPicPr>
            <a:picLocks noChangeAspect="1"/>
          </p:cNvPicPr>
          <p:nvPr/>
        </p:nvPicPr>
        <p:blipFill>
          <a:blip r:embed="rId3"/>
          <a:stretch>
            <a:fillRect/>
          </a:stretch>
        </p:blipFill>
        <p:spPr>
          <a:xfrm>
            <a:off x="1086870" y="4016004"/>
            <a:ext cx="3580478" cy="2841649"/>
          </a:xfrm>
          <a:prstGeom prst="rect">
            <a:avLst/>
          </a:prstGeom>
        </p:spPr>
      </p:pic>
      <p:pic>
        <p:nvPicPr>
          <p:cNvPr id="5" name="图片 4"/>
          <p:cNvPicPr>
            <a:picLocks noChangeAspect="1"/>
          </p:cNvPicPr>
          <p:nvPr/>
        </p:nvPicPr>
        <p:blipFill>
          <a:blip r:embed="rId4"/>
          <a:stretch>
            <a:fillRect/>
          </a:stretch>
        </p:blipFill>
        <p:spPr>
          <a:xfrm>
            <a:off x="4667348" y="4016004"/>
            <a:ext cx="1993238" cy="2841788"/>
          </a:xfrm>
          <a:prstGeom prst="rect">
            <a:avLst/>
          </a:prstGeom>
        </p:spPr>
      </p:pic>
      <p:pic>
        <p:nvPicPr>
          <p:cNvPr id="7" name="图片 6"/>
          <p:cNvPicPr>
            <a:picLocks noChangeAspect="1"/>
          </p:cNvPicPr>
          <p:nvPr/>
        </p:nvPicPr>
        <p:blipFill>
          <a:blip r:embed="rId5"/>
          <a:srcRect l="19871" t="5498" r="18377"/>
          <a:stretch>
            <a:fillRect/>
          </a:stretch>
        </p:blipFill>
        <p:spPr>
          <a:xfrm>
            <a:off x="6660587" y="4032023"/>
            <a:ext cx="2674110" cy="282562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l="22850" t="18010" r="10518" b="43225"/>
          <a:stretch>
            <a:fillRect/>
          </a:stretch>
        </p:blipFill>
        <p:spPr>
          <a:xfrm>
            <a:off x="0" y="1"/>
            <a:ext cx="12192000" cy="6858000"/>
          </a:xfrm>
          <a:prstGeom prst="rect">
            <a:avLst/>
          </a:prstGeom>
        </p:spPr>
      </p:pic>
      <p:pic>
        <p:nvPicPr>
          <p:cNvPr id="14" name="图片 13"/>
          <p:cNvPicPr>
            <a:picLocks noChangeAspect="1"/>
          </p:cNvPicPr>
          <p:nvPr/>
        </p:nvPicPr>
        <p:blipFill>
          <a:blip r:embed="rId2"/>
          <a:stretch>
            <a:fillRect/>
          </a:stretch>
        </p:blipFill>
        <p:spPr>
          <a:xfrm>
            <a:off x="1860650" y="2199173"/>
            <a:ext cx="9217951" cy="1938696"/>
          </a:xfrm>
          <a:prstGeom prst="rect">
            <a:avLst/>
          </a:prstGeom>
        </p:spPr>
      </p:pic>
      <p:sp>
        <p:nvSpPr>
          <p:cNvPr id="2" name="文本框 1"/>
          <p:cNvSpPr txBox="1"/>
          <p:nvPr/>
        </p:nvSpPr>
        <p:spPr>
          <a:xfrm flipH="1">
            <a:off x="4488839" y="4398348"/>
            <a:ext cx="3819419" cy="707886"/>
          </a:xfrm>
          <a:prstGeom prst="rect">
            <a:avLst/>
          </a:prstGeom>
          <a:noFill/>
        </p:spPr>
        <p:txBody>
          <a:bodyPr wrap="square" rtlCol="0">
            <a:spAutoFit/>
          </a:bodyPr>
          <a:lstStyle/>
          <a:p>
            <a:pPr defTabSz="914400">
              <a:defRPr/>
            </a:pPr>
            <a:r>
              <a:rPr lang="zh-CN" altLang="en-US" sz="4000" b="1" dirty="0">
                <a:solidFill>
                  <a:srgbClr val="498089"/>
                </a:solidFill>
                <a:latin typeface="微软雅黑" panose="020B0503020204020204" pitchFamily="34" charset="-122"/>
                <a:ea typeface="微软雅黑" panose="020B0503020204020204" pitchFamily="34" charset="-122"/>
                <a:cs typeface="+mn-ea"/>
                <a:sym typeface="+mn-lt"/>
              </a:rPr>
              <a:t>阅读客观题分析</a:t>
            </a:r>
            <a:endParaRPr lang="en-US" altLang="zh-CN" sz="4000" b="1" dirty="0">
              <a:solidFill>
                <a:srgbClr val="498089"/>
              </a:solidFill>
              <a:latin typeface="微软雅黑" panose="020B0503020204020204" pitchFamily="34" charset="-122"/>
              <a:ea typeface="微软雅黑" panose="020B0503020204020204" pitchFamily="34" charset="-122"/>
              <a:cs typeface="+mn-ea"/>
              <a:sym typeface="+mn-lt"/>
            </a:endParaRPr>
          </a:p>
        </p:txBody>
      </p:sp>
      <p:sp>
        <p:nvSpPr>
          <p:cNvPr id="3" name="文本框 2"/>
          <p:cNvSpPr txBox="1"/>
          <p:nvPr/>
        </p:nvSpPr>
        <p:spPr>
          <a:xfrm flipH="1">
            <a:off x="5222830" y="5258842"/>
            <a:ext cx="2662641" cy="369332"/>
          </a:xfrm>
          <a:prstGeom prst="rect">
            <a:avLst/>
          </a:prstGeom>
          <a:noFill/>
        </p:spPr>
        <p:txBody>
          <a:bodyPr wrap="square" rtlCol="0">
            <a:spAutoFit/>
          </a:bodyPr>
          <a:lstStyle/>
          <a:p>
            <a:pPr defTabSz="914400">
              <a:defRPr/>
            </a:pPr>
            <a:r>
              <a:rPr lang="zh-CN" altLang="en-US" b="1" dirty="0">
                <a:latin typeface="微软雅黑" panose="020B0503020204020204" pitchFamily="34" charset="-122"/>
                <a:ea typeface="微软雅黑" panose="020B0503020204020204" pitchFamily="34" charset="-122"/>
                <a:cs typeface="+mn-ea"/>
                <a:sym typeface="+mn-lt"/>
              </a:rPr>
              <a:t>北师大嘉兴附中 吴晨华</a:t>
            </a:r>
            <a:endParaRPr lang="en-US" altLang="zh-CN" b="1" dirty="0">
              <a:latin typeface="微软雅黑" panose="020B0503020204020204" pitchFamily="34" charset="-122"/>
              <a:ea typeface="微软雅黑" panose="020B0503020204020204" pitchFamily="34" charset="-122"/>
              <a:cs typeface="+mn-ea"/>
              <a:sym typeface="+mn-lt"/>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108152"/>
            <a:ext cx="12192000" cy="7171194"/>
          </a:xfrm>
          <a:prstGeom prst="rect">
            <a:avLst/>
          </a:prstGeom>
          <a:noFill/>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How Loneliness Is Killing Us</a:t>
            </a:r>
            <a:endPar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     </a:t>
            </a:r>
            <a:r>
              <a:rPr kumimoji="0" lang="en-US" altLang="zh-CN" sz="24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Loneliness</a:t>
            </a: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is absolutely an epidemic(流行病) in our society, but it's been growing for decades. Loneliness is the sense that “</a:t>
            </a:r>
            <a:r>
              <a:rPr kumimoji="0" lang="en-US" altLang="zh-CN" sz="24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I am less connected to other people than I want to be</a:t>
            </a: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36______. </a:t>
            </a:r>
            <a:r>
              <a:rPr kumimoji="0" lang="en-US" altLang="zh-CN" sz="2400" b="0" i="0" u="none" strike="noStrike" kern="100" cap="none" spc="0" normalizeH="0" baseline="0" noProof="0" dirty="0">
                <a:ln>
                  <a:noFill/>
                </a:ln>
                <a:effectLst/>
                <a:highlight>
                  <a:srgbClr val="FF00FF"/>
                </a:highlight>
                <a:uLnTx/>
                <a:uFillTx/>
                <a:latin typeface="Times New Roman" panose="02020603050405020304" pitchFamily="18" charset="0"/>
                <a:ea typeface="宋体" panose="02010600030101010101" pitchFamily="2" charset="-122"/>
              </a:rPr>
              <a:t>And that </a:t>
            </a: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makes it different from </a:t>
            </a:r>
            <a:r>
              <a:rPr kumimoji="0" lang="en-US" altLang="zh-CN" sz="24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isolation</a:t>
            </a: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独处). </a:t>
            </a:r>
            <a:r>
              <a:rPr kumimoji="0" lang="en-US" altLang="zh-CN" sz="24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I can deliberately isolate myself and feel great about that, but only you can tell if you’re lonely.</a:t>
            </a:r>
            <a:endParaRPr kumimoji="0" lang="en-US" altLang="zh-CN" sz="24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37</a:t>
            </a: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sym typeface="+mn-ea"/>
              </a:rPr>
              <a:t>_______. </a:t>
            </a: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In some studies, as many as 60% of people will say that they  feel lonely much of the time. Young adults aged 16 to 24 are the loneliest age group.</a:t>
            </a:r>
            <a:endPar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a:t>
            </a:r>
            <a:r>
              <a:rPr kumimoji="0" lang="en-US" altLang="zh-CN" sz="24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There are many factors that are responsible for that.</a:t>
            </a: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Loneliness was on the rise from the 1950s in part because of the rise of private cars. We’ve become a much more  mobile society where the networks of family and friends get loose as people move for  jobs and other kinds of opportunities like education.</a:t>
            </a:r>
            <a:endPar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38</a:t>
            </a: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sym typeface="+mn-ea"/>
              </a:rPr>
              <a:t>_______. </a:t>
            </a:r>
            <a:r>
              <a:rPr kumimoji="0" lang="en-US" altLang="zh-CN" sz="2400" b="0" i="0" u="none" strike="noStrike" kern="100" cap="none" spc="0" normalizeH="0" baseline="0" noProof="0" dirty="0">
                <a:ln>
                  <a:noFill/>
                </a:ln>
                <a:effectLst/>
                <a:highlight>
                  <a:srgbClr val="FF00FF"/>
                </a:highlight>
                <a:uLnTx/>
                <a:uFillTx/>
                <a:latin typeface="Times New Roman" panose="02020603050405020304" pitchFamily="18" charset="0"/>
                <a:ea typeface="宋体" panose="02010600030101010101" pitchFamily="2" charset="-122"/>
              </a:rPr>
              <a:t>But then </a:t>
            </a: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it tears us away from the communities we are bom into and spend much of our lives creating. When television came into the American home, there was more of a decline in investing in our communities. And that was made worse as the digital revolution gave us more and more screens to look at.</a:t>
            </a:r>
            <a:endPar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Research finds loneliness is </a:t>
            </a:r>
            <a:r>
              <a:rPr kumimoji="0" lang="en-US" altLang="zh-CN" sz="24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dangerous to our health</a:t>
            </a: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39 ____________. </a:t>
            </a:r>
            <a:r>
              <a:rPr kumimoji="0" lang="en-US" altLang="zh-CN" sz="2400" b="0" i="0" u="none" strike="noStrike" kern="100" cap="none" spc="0" normalizeH="0" baseline="0" noProof="0" dirty="0">
                <a:ln>
                  <a:noFill/>
                </a:ln>
                <a:effectLst/>
                <a:highlight>
                  <a:srgbClr val="FF00FF"/>
                </a:highlight>
                <a:uLnTx/>
                <a:uFillTx/>
                <a:latin typeface="Times New Roman" panose="02020603050405020304" pitchFamily="18" charset="0"/>
                <a:ea typeface="宋体" panose="02010600030101010101" pitchFamily="2" charset="-122"/>
              </a:rPr>
              <a:t>In addition</a:t>
            </a: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people who are lonely in late life have more rapid brain decline.</a:t>
            </a:r>
            <a:endPar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The choice we can make to keep us on a good path of well-being is to </a:t>
            </a:r>
            <a:r>
              <a:rPr kumimoji="0" lang="en-US" altLang="zh-CN" sz="24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invest in our relationships with other people</a:t>
            </a:r>
            <a:r>
              <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40___________You belong. You matter. You're connected.</a:t>
            </a:r>
            <a:endParaRPr kumimoji="0" lang="en-US" altLang="zh-CN" sz="24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endParaRPr>
          </a:p>
        </p:txBody>
      </p:sp>
      <p:sp>
        <p:nvSpPr>
          <p:cNvPr id="3" name="文本框 2"/>
          <p:cNvSpPr txBox="1"/>
          <p:nvPr/>
        </p:nvSpPr>
        <p:spPr>
          <a:xfrm>
            <a:off x="10744164" y="89418"/>
            <a:ext cx="1307744" cy="369332"/>
          </a:xfrm>
          <a:prstGeom prst="rect">
            <a:avLst/>
          </a:prstGeom>
          <a:solidFill>
            <a:schemeClr val="accent4"/>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b="1" dirty="0">
                <a:latin typeface="Cambria" panose="02040503050406030204" pitchFamily="18" charset="0"/>
                <a:ea typeface="Cambria" panose="02040503050406030204" pitchFamily="18" charset="0"/>
              </a:rPr>
              <a:t>definition </a:t>
            </a:r>
            <a:endParaRPr lang="zh-CN" altLang="en-US" b="1" dirty="0">
              <a:latin typeface="Cambria" panose="02040503050406030204" pitchFamily="18" charset="0"/>
            </a:endParaRPr>
          </a:p>
        </p:txBody>
      </p:sp>
      <p:sp>
        <p:nvSpPr>
          <p:cNvPr id="4" name="文本框 3"/>
          <p:cNvSpPr txBox="1"/>
          <p:nvPr/>
        </p:nvSpPr>
        <p:spPr>
          <a:xfrm>
            <a:off x="10739114" y="1487843"/>
            <a:ext cx="1307744" cy="369332"/>
          </a:xfrm>
          <a:prstGeom prst="rect">
            <a:avLst/>
          </a:prstGeom>
          <a:solidFill>
            <a:schemeClr val="accent4"/>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b="1" dirty="0">
                <a:latin typeface="Cambria" panose="02040503050406030204" pitchFamily="18" charset="0"/>
                <a:ea typeface="Cambria" panose="02040503050406030204" pitchFamily="18" charset="0"/>
              </a:rPr>
              <a:t>situation</a:t>
            </a:r>
            <a:endParaRPr lang="zh-CN" altLang="en-US" b="1" dirty="0">
              <a:latin typeface="Cambria" panose="02040503050406030204" pitchFamily="18" charset="0"/>
            </a:endParaRPr>
          </a:p>
        </p:txBody>
      </p:sp>
      <p:sp>
        <p:nvSpPr>
          <p:cNvPr id="5" name="文本框 4"/>
          <p:cNvSpPr txBox="1"/>
          <p:nvPr/>
        </p:nvSpPr>
        <p:spPr>
          <a:xfrm>
            <a:off x="10739114" y="2225742"/>
            <a:ext cx="1307744" cy="369332"/>
          </a:xfrm>
          <a:prstGeom prst="rect">
            <a:avLst/>
          </a:prstGeom>
          <a:solidFill>
            <a:schemeClr val="accent4"/>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b="1" dirty="0">
                <a:latin typeface="Cambria" panose="02040503050406030204" pitchFamily="18" charset="0"/>
                <a:ea typeface="Cambria" panose="02040503050406030204" pitchFamily="18" charset="0"/>
              </a:rPr>
              <a:t> causes</a:t>
            </a:r>
            <a:endParaRPr lang="zh-CN" altLang="en-US" b="1" dirty="0">
              <a:latin typeface="Cambria" panose="02040503050406030204" pitchFamily="18" charset="0"/>
            </a:endParaRPr>
          </a:p>
        </p:txBody>
      </p:sp>
      <p:sp>
        <p:nvSpPr>
          <p:cNvPr id="6" name="文本框 5"/>
          <p:cNvSpPr txBox="1"/>
          <p:nvPr/>
        </p:nvSpPr>
        <p:spPr>
          <a:xfrm>
            <a:off x="10739114" y="5040446"/>
            <a:ext cx="1307744" cy="369332"/>
          </a:xfrm>
          <a:prstGeom prst="rect">
            <a:avLst/>
          </a:prstGeom>
          <a:solidFill>
            <a:schemeClr val="accent4"/>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b="1" dirty="0">
                <a:latin typeface="Cambria" panose="02040503050406030204" pitchFamily="18" charset="0"/>
                <a:ea typeface="Cambria" panose="02040503050406030204" pitchFamily="18" charset="0"/>
              </a:rPr>
              <a:t>effect </a:t>
            </a:r>
            <a:endParaRPr lang="zh-CN" altLang="en-US" b="1" dirty="0">
              <a:latin typeface="Cambria" panose="02040503050406030204" pitchFamily="18" charset="0"/>
            </a:endParaRPr>
          </a:p>
        </p:txBody>
      </p:sp>
      <p:sp>
        <p:nvSpPr>
          <p:cNvPr id="7" name="文本框 6"/>
          <p:cNvSpPr txBox="1"/>
          <p:nvPr/>
        </p:nvSpPr>
        <p:spPr>
          <a:xfrm>
            <a:off x="10739114" y="6082917"/>
            <a:ext cx="1307744" cy="369332"/>
          </a:xfrm>
          <a:prstGeom prst="rect">
            <a:avLst/>
          </a:prstGeom>
          <a:solidFill>
            <a:schemeClr val="accent4"/>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b="1" dirty="0">
                <a:latin typeface="Cambria" panose="02040503050406030204" pitchFamily="18" charset="0"/>
                <a:ea typeface="Cambria" panose="02040503050406030204" pitchFamily="18" charset="0"/>
              </a:rPr>
              <a:t>advice </a:t>
            </a:r>
            <a:endParaRPr lang="zh-CN" altLang="en-US" b="1" dirty="0">
              <a:latin typeface="Cambria" panose="02040503050406030204" pitchFamily="18" charset="0"/>
            </a:endParaRPr>
          </a:p>
        </p:txBody>
      </p:sp>
      <p:sp>
        <p:nvSpPr>
          <p:cNvPr id="8" name="Oval 7"/>
          <p:cNvSpPr>
            <a:spLocks noChangeArrowheads="1"/>
          </p:cNvSpPr>
          <p:nvPr/>
        </p:nvSpPr>
        <p:spPr bwMode="auto">
          <a:xfrm>
            <a:off x="0" y="0"/>
            <a:ext cx="643040" cy="646353"/>
          </a:xfrm>
          <a:prstGeom prst="ellipse">
            <a:avLst/>
          </a:prstGeom>
          <a:blipFill>
            <a:blip r:embed="rId1"/>
            <a:stretch>
              <a:fillRect/>
            </a:stretch>
          </a:blipFill>
          <a:ln>
            <a:noFill/>
          </a:ln>
        </p:spPr>
        <p:txBody>
          <a:bodyPr vert="horz" wrap="square" lIns="121888" tIns="60944" rIns="121888" bIns="60944" numCol="1" anchor="t" anchorCtr="0" compatLnSpc="1"/>
          <a:lstStyle/>
          <a:p>
            <a:endParaRPr lang="zh-CN" altLang="en-US" sz="3200" b="1">
              <a:cs typeface="+mn-ea"/>
              <a:sym typeface="+mn-lt"/>
            </a:endParaRPr>
          </a:p>
        </p:txBody>
      </p:sp>
      <p:sp>
        <p:nvSpPr>
          <p:cNvPr id="9" name="矩形 8"/>
          <p:cNvSpPr/>
          <p:nvPr/>
        </p:nvSpPr>
        <p:spPr>
          <a:xfrm>
            <a:off x="-60156" y="97532"/>
            <a:ext cx="763351" cy="420884"/>
          </a:xfrm>
          <a:prstGeom prst="rect">
            <a:avLst/>
          </a:prstGeom>
        </p:spPr>
        <p:txBody>
          <a:bodyPr wrap="none">
            <a:spAutoFit/>
          </a:bodyPr>
          <a:lstStyle/>
          <a:p>
            <a:pPr algn="ctr"/>
            <a:r>
              <a:rPr lang="en-US" altLang="zh-CN" sz="2135" b="1" dirty="0">
                <a:solidFill>
                  <a:schemeClr val="bg1"/>
                </a:solidFill>
                <a:cs typeface="+mn-ea"/>
                <a:sym typeface="+mn-lt"/>
              </a:rPr>
              <a:t>7</a:t>
            </a:r>
            <a:r>
              <a:rPr lang="zh-CN" altLang="en-US" sz="2135" b="1" dirty="0">
                <a:solidFill>
                  <a:schemeClr val="bg1"/>
                </a:solidFill>
                <a:cs typeface="+mn-ea"/>
                <a:sym typeface="+mn-lt"/>
              </a:rPr>
              <a:t>选</a:t>
            </a:r>
            <a:r>
              <a:rPr lang="en-US" altLang="zh-CN" sz="2135" b="1" dirty="0">
                <a:solidFill>
                  <a:schemeClr val="bg1"/>
                </a:solidFill>
                <a:cs typeface="+mn-ea"/>
                <a:sym typeface="+mn-lt"/>
              </a:rPr>
              <a:t>5</a:t>
            </a:r>
            <a:endParaRPr lang="zh-CN" altLang="en-US" sz="2135" b="1" dirty="0">
              <a:solidFill>
                <a:schemeClr val="bg1"/>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bldLvl="0" animBg="1"/>
      <p:bldP spid="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6142" y="501425"/>
            <a:ext cx="11965858" cy="4851585"/>
          </a:xfrm>
          <a:prstGeom prst="rect">
            <a:avLst/>
          </a:prstGeom>
          <a:noFill/>
        </p:spPr>
        <p:txBody>
          <a:bodyPr wrap="square" rtlCol="0" anchor="t">
            <a:spAutoFit/>
          </a:bodyPr>
          <a:lstStyle/>
          <a:p>
            <a:pPr>
              <a:lnSpc>
                <a:spcPct val="140000"/>
              </a:lnSpc>
            </a:pPr>
            <a:r>
              <a:rPr lang="en-US" altLang="zh-CN" sz="2800" b="1" kern="100" dirty="0">
                <a:latin typeface="Times New Roman" panose="02020603050405020304" pitchFamily="18" charset="0"/>
                <a:ea typeface="宋体" panose="02010600030101010101" pitchFamily="2" charset="-122"/>
                <a:sym typeface="+mn-ea"/>
              </a:rPr>
              <a:t>A. </a:t>
            </a:r>
            <a:r>
              <a:rPr lang="en-US" altLang="zh-CN" sz="2800" b="1" kern="100" dirty="0">
                <a:highlight>
                  <a:srgbClr val="FFFF00"/>
                </a:highlight>
                <a:latin typeface="Times New Roman" panose="02020603050405020304" pitchFamily="18" charset="0"/>
                <a:ea typeface="宋体" panose="02010600030101010101" pitchFamily="2" charset="-122"/>
                <a:sym typeface="+mn-ea"/>
              </a:rPr>
              <a:t>It</a:t>
            </a:r>
            <a:r>
              <a:rPr lang="en-US" altLang="zh-CN" sz="2800" b="1" kern="100" dirty="0">
                <a:latin typeface="Times New Roman" panose="02020603050405020304" pitchFamily="18" charset="0"/>
                <a:ea typeface="宋体" panose="02010600030101010101" pitchFamily="2" charset="-122"/>
                <a:sym typeface="+mn-ea"/>
              </a:rPr>
              <a:t>’s a very </a:t>
            </a:r>
            <a:r>
              <a:rPr lang="en-US" altLang="zh-CN" sz="2800" b="1" kern="100" dirty="0">
                <a:highlight>
                  <a:srgbClr val="00FF00"/>
                </a:highlight>
                <a:latin typeface="Times New Roman" panose="02020603050405020304" pitchFamily="18" charset="0"/>
                <a:ea typeface="宋体" panose="02010600030101010101" pitchFamily="2" charset="-122"/>
                <a:sym typeface="+mn-ea"/>
              </a:rPr>
              <a:t>subjective experience</a:t>
            </a:r>
            <a:r>
              <a:rPr lang="en-US" altLang="zh-CN" sz="2800" b="1" kern="100" dirty="0">
                <a:latin typeface="Times New Roman" panose="02020603050405020304" pitchFamily="18" charset="0"/>
                <a:ea typeface="宋体" panose="02010600030101010101" pitchFamily="2" charset="-122"/>
                <a:sym typeface="+mn-ea"/>
              </a:rPr>
              <a:t>.</a:t>
            </a:r>
            <a:endParaRPr lang="en-US" altLang="zh-CN" sz="2800" b="1" kern="100" dirty="0">
              <a:latin typeface="Times New Roman" panose="02020603050405020304" pitchFamily="18" charset="0"/>
              <a:ea typeface="宋体" panose="02010600030101010101" pitchFamily="2" charset="-122"/>
            </a:endParaRPr>
          </a:p>
          <a:p>
            <a:pPr>
              <a:lnSpc>
                <a:spcPct val="140000"/>
              </a:lnSpc>
            </a:pPr>
            <a:r>
              <a:rPr lang="en-US" altLang="zh-CN" sz="2800" b="1" kern="100" dirty="0">
                <a:latin typeface="Times New Roman" panose="02020603050405020304" pitchFamily="18" charset="0"/>
                <a:ea typeface="宋体" panose="02010600030101010101" pitchFamily="2" charset="-122"/>
                <a:sym typeface="+mn-ea"/>
              </a:rPr>
              <a:t>B. All of </a:t>
            </a:r>
            <a:r>
              <a:rPr lang="en-US" altLang="zh-CN" sz="2800" b="1" kern="100" dirty="0">
                <a:highlight>
                  <a:srgbClr val="FFFF00"/>
                </a:highlight>
                <a:latin typeface="Times New Roman" panose="02020603050405020304" pitchFamily="18" charset="0"/>
                <a:ea typeface="宋体" panose="02010600030101010101" pitchFamily="2" charset="-122"/>
                <a:sym typeface="+mn-ea"/>
              </a:rPr>
              <a:t>that</a:t>
            </a:r>
            <a:r>
              <a:rPr lang="en-US" altLang="zh-CN" sz="2800" b="1" kern="100" dirty="0">
                <a:latin typeface="Times New Roman" panose="02020603050405020304" pitchFamily="18" charset="0"/>
                <a:ea typeface="宋体" panose="02010600030101010101" pitchFamily="2" charset="-122"/>
                <a:sym typeface="+mn-ea"/>
              </a:rPr>
              <a:t> is good </a:t>
            </a:r>
            <a:r>
              <a:rPr lang="en-US" altLang="zh-CN" sz="2800" b="1" kern="100" dirty="0">
                <a:highlight>
                  <a:srgbClr val="00FF00"/>
                </a:highlight>
                <a:latin typeface="Times New Roman" panose="02020603050405020304" pitchFamily="18" charset="0"/>
                <a:ea typeface="宋体" panose="02010600030101010101" pitchFamily="2" charset="-122"/>
                <a:sym typeface="+mn-ea"/>
              </a:rPr>
              <a:t>on the one hand</a:t>
            </a:r>
            <a:r>
              <a:rPr lang="en-US" altLang="zh-CN" sz="2800" b="1" kern="100" dirty="0">
                <a:latin typeface="Times New Roman" panose="02020603050405020304" pitchFamily="18" charset="0"/>
                <a:ea typeface="宋体" panose="02010600030101010101" pitchFamily="2" charset="-122"/>
                <a:sym typeface="+mn-ea"/>
              </a:rPr>
              <a:t>.</a:t>
            </a:r>
            <a:endParaRPr lang="en-US" altLang="zh-CN" sz="2800" b="1" kern="100" dirty="0">
              <a:latin typeface="Times New Roman" panose="02020603050405020304" pitchFamily="18" charset="0"/>
              <a:ea typeface="宋体" panose="02010600030101010101" pitchFamily="2" charset="-122"/>
            </a:endParaRPr>
          </a:p>
          <a:p>
            <a:pPr>
              <a:lnSpc>
                <a:spcPct val="140000"/>
              </a:lnSpc>
            </a:pPr>
            <a:r>
              <a:rPr lang="en-US" altLang="zh-CN" sz="2800" b="1" kern="100" dirty="0">
                <a:latin typeface="Times New Roman" panose="02020603050405020304" pitchFamily="18" charset="0"/>
                <a:ea typeface="宋体" panose="02010600030101010101" pitchFamily="2" charset="-122"/>
                <a:sym typeface="+mn-ea"/>
              </a:rPr>
              <a:t>C. </a:t>
            </a:r>
            <a:r>
              <a:rPr lang="en-US" altLang="zh-CN" sz="2800" b="1" kern="100" dirty="0">
                <a:highlight>
                  <a:srgbClr val="FFFF00"/>
                </a:highlight>
                <a:latin typeface="Times New Roman" panose="02020603050405020304" pitchFamily="18" charset="0"/>
                <a:ea typeface="宋体" panose="02010600030101010101" pitchFamily="2" charset="-122"/>
                <a:sym typeface="+mn-ea"/>
              </a:rPr>
              <a:t>You</a:t>
            </a:r>
            <a:r>
              <a:rPr lang="en-US" altLang="zh-CN" sz="2800" b="1" kern="100" dirty="0">
                <a:latin typeface="Times New Roman" panose="02020603050405020304" pitchFamily="18" charset="0"/>
                <a:ea typeface="宋体" panose="02010600030101010101" pitchFamily="2" charset="-122"/>
                <a:sym typeface="+mn-ea"/>
              </a:rPr>
              <a:t> may feel </a:t>
            </a:r>
            <a:r>
              <a:rPr lang="en-US" altLang="zh-CN" sz="2800" b="1" kern="100" dirty="0">
                <a:highlight>
                  <a:srgbClr val="00FF00"/>
                </a:highlight>
                <a:latin typeface="Times New Roman" panose="02020603050405020304" pitchFamily="18" charset="0"/>
                <a:ea typeface="宋体" panose="02010600030101010101" pitchFamily="2" charset="-122"/>
                <a:sym typeface="+mn-ea"/>
              </a:rPr>
              <a:t>lost</a:t>
            </a:r>
            <a:r>
              <a:rPr lang="en-US" altLang="zh-CN" sz="2800" b="1" kern="100" dirty="0">
                <a:latin typeface="Times New Roman" panose="02020603050405020304" pitchFamily="18" charset="0"/>
                <a:ea typeface="宋体" panose="02010600030101010101" pitchFamily="2" charset="-122"/>
                <a:sym typeface="+mn-ea"/>
              </a:rPr>
              <a:t> and may have </a:t>
            </a:r>
            <a:r>
              <a:rPr lang="en-US" altLang="zh-CN" sz="2800" b="1" kern="100" dirty="0">
                <a:highlight>
                  <a:srgbClr val="00FF00"/>
                </a:highlight>
                <a:latin typeface="Times New Roman" panose="02020603050405020304" pitchFamily="18" charset="0"/>
                <a:ea typeface="宋体" panose="02010600030101010101" pitchFamily="2" charset="-122"/>
                <a:sym typeface="+mn-ea"/>
              </a:rPr>
              <a:t>low confidence</a:t>
            </a:r>
            <a:r>
              <a:rPr lang="en-US" altLang="zh-CN" sz="2800" b="1" kern="100" dirty="0">
                <a:latin typeface="Times New Roman" panose="02020603050405020304" pitchFamily="18" charset="0"/>
                <a:ea typeface="宋体" panose="02010600030101010101" pitchFamily="2" charset="-122"/>
                <a:sym typeface="+mn-ea"/>
              </a:rPr>
              <a:t>..</a:t>
            </a:r>
            <a:endParaRPr lang="en-US" altLang="zh-CN" sz="2800" b="1" kern="100" dirty="0">
              <a:latin typeface="Times New Roman" panose="02020603050405020304" pitchFamily="18" charset="0"/>
              <a:ea typeface="宋体" panose="02010600030101010101" pitchFamily="2" charset="-122"/>
            </a:endParaRPr>
          </a:p>
          <a:p>
            <a:pPr>
              <a:lnSpc>
                <a:spcPct val="140000"/>
              </a:lnSpc>
            </a:pPr>
            <a:r>
              <a:rPr lang="en-US" altLang="zh-CN" sz="2800" b="1" kern="100" dirty="0">
                <a:latin typeface="Times New Roman" panose="02020603050405020304" pitchFamily="18" charset="0"/>
                <a:ea typeface="宋体" panose="02010600030101010101" pitchFamily="2" charset="-122"/>
                <a:sym typeface="+mn-ea"/>
              </a:rPr>
              <a:t>D. </a:t>
            </a:r>
            <a:r>
              <a:rPr lang="en-US" altLang="zh-CN" sz="2800" b="1" kern="100" dirty="0">
                <a:highlight>
                  <a:srgbClr val="00FF00"/>
                </a:highlight>
                <a:latin typeface="Times New Roman" panose="02020603050405020304" pitchFamily="18" charset="0"/>
                <a:ea typeface="宋体" panose="02010600030101010101" pitchFamily="2" charset="-122"/>
                <a:sym typeface="+mn-ea"/>
              </a:rPr>
              <a:t>Stress</a:t>
            </a:r>
            <a:r>
              <a:rPr lang="en-US" altLang="zh-CN" sz="2800" b="1" kern="100" dirty="0">
                <a:latin typeface="Times New Roman" panose="02020603050405020304" pitchFamily="18" charset="0"/>
                <a:ea typeface="宋体" panose="02010600030101010101" pitchFamily="2" charset="-122"/>
                <a:sym typeface="+mn-ea"/>
              </a:rPr>
              <a:t> coming from loneliness causes </a:t>
            </a:r>
            <a:r>
              <a:rPr lang="en-US" altLang="zh-CN" sz="2800" b="1" kern="100" dirty="0">
                <a:highlight>
                  <a:srgbClr val="00FF00"/>
                </a:highlight>
                <a:latin typeface="Times New Roman" panose="02020603050405020304" pitchFamily="18" charset="0"/>
                <a:ea typeface="宋体" panose="02010600030101010101" pitchFamily="2" charset="-122"/>
                <a:sym typeface="+mn-ea"/>
              </a:rPr>
              <a:t>physical breakdown</a:t>
            </a:r>
            <a:r>
              <a:rPr lang="en-US" altLang="zh-CN" sz="2800" b="1" kern="100" dirty="0">
                <a:latin typeface="Times New Roman" panose="02020603050405020304" pitchFamily="18" charset="0"/>
                <a:ea typeface="宋体" panose="02010600030101010101" pitchFamily="2" charset="-122"/>
                <a:sym typeface="+mn-ea"/>
              </a:rPr>
              <a:t>.</a:t>
            </a:r>
            <a:endParaRPr lang="en-US" altLang="zh-CN" sz="2800" b="1" kern="100" dirty="0">
              <a:latin typeface="Times New Roman" panose="02020603050405020304" pitchFamily="18" charset="0"/>
              <a:ea typeface="宋体" panose="02010600030101010101" pitchFamily="2" charset="-122"/>
            </a:endParaRPr>
          </a:p>
          <a:p>
            <a:pPr>
              <a:lnSpc>
                <a:spcPct val="140000"/>
              </a:lnSpc>
            </a:pPr>
            <a:r>
              <a:rPr lang="en-US" altLang="zh-CN" sz="2800" b="1" kern="100" dirty="0">
                <a:latin typeface="Times New Roman" panose="02020603050405020304" pitchFamily="18" charset="0"/>
                <a:ea typeface="宋体" panose="02010600030101010101" pitchFamily="2" charset="-122"/>
                <a:sym typeface="+mn-ea"/>
              </a:rPr>
              <a:t>E. </a:t>
            </a:r>
            <a:r>
              <a:rPr lang="en-US" altLang="zh-CN" sz="2800" b="1" kern="100" dirty="0">
                <a:highlight>
                  <a:srgbClr val="FF00FF"/>
                </a:highlight>
                <a:latin typeface="Times New Roman" panose="02020603050405020304" pitchFamily="18" charset="0"/>
                <a:ea typeface="宋体" panose="02010600030101010101" pitchFamily="2" charset="-122"/>
                <a:sym typeface="+mn-ea"/>
              </a:rPr>
              <a:t>Since the 1950s</a:t>
            </a:r>
            <a:r>
              <a:rPr lang="en-US" altLang="zh-CN" sz="2800" b="1" kern="100" dirty="0">
                <a:latin typeface="Times New Roman" panose="02020603050405020304" pitchFamily="18" charset="0"/>
                <a:ea typeface="宋体" panose="02010600030101010101" pitchFamily="2" charset="-122"/>
                <a:sym typeface="+mn-ea"/>
              </a:rPr>
              <a:t>, </a:t>
            </a:r>
            <a:r>
              <a:rPr lang="en-US" altLang="zh-CN" sz="2800" b="1" kern="100" dirty="0">
                <a:highlight>
                  <a:srgbClr val="FFFF00"/>
                </a:highlight>
                <a:latin typeface="Times New Roman" panose="02020603050405020304" pitchFamily="18" charset="0"/>
                <a:ea typeface="宋体" panose="02010600030101010101" pitchFamily="2" charset="-122"/>
                <a:sym typeface="+mn-ea"/>
              </a:rPr>
              <a:t>people</a:t>
            </a:r>
            <a:r>
              <a:rPr lang="en-US" altLang="zh-CN" sz="2800" b="1" kern="100" dirty="0">
                <a:latin typeface="Times New Roman" panose="02020603050405020304" pitchFamily="18" charset="0"/>
                <a:ea typeface="宋体" panose="02010600030101010101" pitchFamily="2" charset="-122"/>
                <a:sym typeface="+mn-ea"/>
              </a:rPr>
              <a:t> have been </a:t>
            </a:r>
            <a:r>
              <a:rPr lang="en-US" altLang="zh-CN" sz="2800" b="1" kern="100" dirty="0">
                <a:highlight>
                  <a:srgbClr val="00FF00"/>
                </a:highlight>
                <a:latin typeface="Times New Roman" panose="02020603050405020304" pitchFamily="18" charset="0"/>
                <a:ea typeface="宋体" panose="02010600030101010101" pitchFamily="2" charset="-122"/>
                <a:sym typeface="+mn-ea"/>
              </a:rPr>
              <a:t>less and less invested in </a:t>
            </a:r>
            <a:r>
              <a:rPr lang="en-US" altLang="zh-CN" sz="2800" b="1" kern="100" dirty="0">
                <a:highlight>
                  <a:srgbClr val="FFFF00"/>
                </a:highlight>
                <a:latin typeface="Times New Roman" panose="02020603050405020304" pitchFamily="18" charset="0"/>
                <a:ea typeface="宋体" panose="02010600030101010101" pitchFamily="2" charset="-122"/>
                <a:sym typeface="+mn-ea"/>
              </a:rPr>
              <a:t>other people</a:t>
            </a:r>
            <a:r>
              <a:rPr lang="en-US" altLang="zh-CN" sz="2800" b="1" kern="100" dirty="0">
                <a:latin typeface="Times New Roman" panose="02020603050405020304" pitchFamily="18" charset="0"/>
                <a:ea typeface="宋体" panose="02010600030101010101" pitchFamily="2" charset="-122"/>
                <a:sym typeface="+mn-ea"/>
              </a:rPr>
              <a:t>.</a:t>
            </a:r>
            <a:endParaRPr lang="en-US" altLang="zh-CN" sz="2800" b="1" kern="100" dirty="0">
              <a:latin typeface="Times New Roman" panose="02020603050405020304" pitchFamily="18" charset="0"/>
              <a:ea typeface="宋体" panose="02010600030101010101" pitchFamily="2" charset="-122"/>
            </a:endParaRPr>
          </a:p>
          <a:p>
            <a:pPr>
              <a:lnSpc>
                <a:spcPct val="140000"/>
              </a:lnSpc>
            </a:pPr>
            <a:r>
              <a:rPr lang="en-US" altLang="zh-CN" sz="2800" b="1" kern="100" dirty="0">
                <a:latin typeface="Times New Roman" panose="02020603050405020304" pitchFamily="18" charset="0"/>
                <a:ea typeface="宋体" panose="02010600030101010101" pitchFamily="2" charset="-122"/>
                <a:sym typeface="+mn-ea"/>
              </a:rPr>
              <a:t>F. </a:t>
            </a:r>
            <a:r>
              <a:rPr lang="en-US" altLang="zh-CN" sz="2800" b="1" kern="100" dirty="0">
                <a:highlight>
                  <a:srgbClr val="FFFF00"/>
                </a:highlight>
                <a:latin typeface="Times New Roman" panose="02020603050405020304" pitchFamily="18" charset="0"/>
                <a:ea typeface="宋体" panose="02010600030101010101" pitchFamily="2" charset="-122"/>
                <a:sym typeface="+mn-ea"/>
              </a:rPr>
              <a:t>People</a:t>
            </a:r>
            <a:r>
              <a:rPr lang="en-US" altLang="zh-CN" sz="2800" b="1" kern="100" dirty="0">
                <a:latin typeface="Times New Roman" panose="02020603050405020304" pitchFamily="18" charset="0"/>
                <a:ea typeface="宋体" panose="02010600030101010101" pitchFamily="2" charset="-122"/>
                <a:sym typeface="+mn-ea"/>
              </a:rPr>
              <a:t> go to </a:t>
            </a:r>
            <a:r>
              <a:rPr lang="en-US" altLang="zh-CN" sz="2800" b="1" kern="100" dirty="0">
                <a:highlight>
                  <a:srgbClr val="00FF00"/>
                </a:highlight>
                <a:latin typeface="Times New Roman" panose="02020603050405020304" pitchFamily="18" charset="0"/>
                <a:ea typeface="宋体" panose="02010600030101010101" pitchFamily="2" charset="-122"/>
                <a:sym typeface="+mn-ea"/>
              </a:rPr>
              <a:t>faraway</a:t>
            </a:r>
            <a:r>
              <a:rPr lang="en-US" altLang="zh-CN" sz="2800" b="1" kern="100" dirty="0">
                <a:latin typeface="Times New Roman" panose="02020603050405020304" pitchFamily="18" charset="0"/>
                <a:ea typeface="宋体" panose="02010600030101010101" pitchFamily="2" charset="-122"/>
                <a:sym typeface="+mn-ea"/>
              </a:rPr>
              <a:t> colleges and only get in touch with families </a:t>
            </a:r>
            <a:r>
              <a:rPr lang="en-US" altLang="zh-CN" sz="2800" b="1" kern="100" dirty="0">
                <a:highlight>
                  <a:srgbClr val="00FF00"/>
                </a:highlight>
                <a:latin typeface="Times New Roman" panose="02020603050405020304" pitchFamily="18" charset="0"/>
                <a:ea typeface="宋体" panose="02010600030101010101" pitchFamily="2" charset="-122"/>
                <a:sym typeface="+mn-ea"/>
              </a:rPr>
              <a:t>on screen</a:t>
            </a:r>
            <a:r>
              <a:rPr lang="en-US" altLang="zh-CN" sz="2800" b="1" kern="100" dirty="0">
                <a:latin typeface="Times New Roman" panose="02020603050405020304" pitchFamily="18" charset="0"/>
                <a:ea typeface="宋体" panose="02010600030101010101" pitchFamily="2" charset="-122"/>
                <a:sym typeface="+mn-ea"/>
              </a:rPr>
              <a:t>.</a:t>
            </a:r>
            <a:endParaRPr lang="en-US" altLang="zh-CN" sz="2800" b="1" kern="100" dirty="0">
              <a:latin typeface="Times New Roman" panose="02020603050405020304" pitchFamily="18" charset="0"/>
              <a:ea typeface="宋体" panose="02010600030101010101" pitchFamily="2" charset="-122"/>
            </a:endParaRPr>
          </a:p>
          <a:p>
            <a:pPr>
              <a:lnSpc>
                <a:spcPct val="140000"/>
              </a:lnSpc>
            </a:pPr>
            <a:r>
              <a:rPr lang="en-US" altLang="zh-CN" sz="2800" b="1" kern="100" dirty="0">
                <a:latin typeface="Times New Roman" panose="02020603050405020304" pitchFamily="18" charset="0"/>
                <a:ea typeface="宋体" panose="02010600030101010101" pitchFamily="2" charset="-122"/>
                <a:sym typeface="+mn-ea"/>
              </a:rPr>
              <a:t>G. </a:t>
            </a:r>
            <a:r>
              <a:rPr lang="en-US" altLang="zh-CN" sz="2800" b="1" kern="100" dirty="0">
                <a:highlight>
                  <a:srgbClr val="00FF00"/>
                </a:highlight>
                <a:latin typeface="Times New Roman" panose="02020603050405020304" pitchFamily="18" charset="0"/>
                <a:ea typeface="宋体" panose="02010600030101010101" pitchFamily="2" charset="-122"/>
                <a:sym typeface="+mn-ea"/>
              </a:rPr>
              <a:t>A good way </a:t>
            </a:r>
            <a:r>
              <a:rPr lang="en-US" altLang="zh-CN" sz="2800" b="1" kern="100" dirty="0">
                <a:latin typeface="Times New Roman" panose="02020603050405020304" pitchFamily="18" charset="0"/>
                <a:ea typeface="宋体" panose="02010600030101010101" pitchFamily="2" charset="-122"/>
                <a:sym typeface="+mn-ea"/>
              </a:rPr>
              <a:t>is to find an activity around </a:t>
            </a:r>
            <a:r>
              <a:rPr lang="en-US" altLang="zh-CN" sz="2800" b="1" kern="100" dirty="0">
                <a:highlight>
                  <a:srgbClr val="FFFF00"/>
                </a:highlight>
                <a:latin typeface="Times New Roman" panose="02020603050405020304" pitchFamily="18" charset="0"/>
                <a:ea typeface="宋体" panose="02010600030101010101" pitchFamily="2" charset="-122"/>
                <a:sym typeface="+mn-ea"/>
              </a:rPr>
              <a:t>other people </a:t>
            </a:r>
            <a:r>
              <a:rPr lang="en-US" altLang="zh-CN" sz="2800" b="1" kern="100" dirty="0">
                <a:latin typeface="Times New Roman" panose="02020603050405020304" pitchFamily="18" charset="0"/>
                <a:ea typeface="宋体" panose="02010600030101010101" pitchFamily="2" charset="-122"/>
                <a:sym typeface="+mn-ea"/>
              </a:rPr>
              <a:t>where </a:t>
            </a:r>
            <a:r>
              <a:rPr lang="en-US" altLang="zh-CN" sz="2800" b="1" kern="100" dirty="0">
                <a:highlight>
                  <a:srgbClr val="FFFF00"/>
                </a:highlight>
                <a:latin typeface="Times New Roman" panose="02020603050405020304" pitchFamily="18" charset="0"/>
                <a:ea typeface="宋体" panose="02010600030101010101" pitchFamily="2" charset="-122"/>
                <a:sym typeface="+mn-ea"/>
              </a:rPr>
              <a:t>you</a:t>
            </a:r>
            <a:r>
              <a:rPr lang="en-US" altLang="zh-CN" sz="2800" b="1" kern="100" dirty="0">
                <a:latin typeface="Times New Roman" panose="02020603050405020304" pitchFamily="18" charset="0"/>
                <a:ea typeface="宋体" panose="02010600030101010101" pitchFamily="2" charset="-122"/>
                <a:sym typeface="+mn-ea"/>
              </a:rPr>
              <a:t> are comfortable.</a:t>
            </a:r>
            <a:endParaRPr lang="en-US" altLang="zh-CN" sz="2800" b="1" kern="100" dirty="0">
              <a:latin typeface="Times New Roman" panose="02020603050405020304" pitchFamily="18" charset="0"/>
              <a:ea typeface="宋体" panose="02010600030101010101"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192000" cy="2677656"/>
          </a:xfrm>
          <a:prstGeom prst="rect">
            <a:avLst/>
          </a:prstGeom>
          <a:noFill/>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How Loneliness Is Killing Us</a:t>
            </a:r>
            <a:endParaRPr kumimoji="0" lang="en-US"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     </a:t>
            </a:r>
            <a:r>
              <a:rPr kumimoji="0" lang="en-US" altLang="zh-CN" sz="28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Loneliness</a:t>
            </a: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is absolutely an epidemic(流行病) in our society, but it's been growing for decades. Loneliness is the sense that “</a:t>
            </a:r>
            <a:r>
              <a:rPr kumimoji="0" lang="en-US" altLang="zh-CN" sz="28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I am less connected to other people than I want to be</a:t>
            </a: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36______. </a:t>
            </a:r>
            <a:r>
              <a:rPr kumimoji="0" lang="en-US" altLang="zh-CN" sz="2800" b="0" i="0" u="none" strike="noStrike" kern="100" cap="none" spc="0" normalizeH="0" baseline="0" noProof="0" dirty="0">
                <a:ln>
                  <a:noFill/>
                </a:ln>
                <a:effectLst/>
                <a:highlight>
                  <a:srgbClr val="FF00FF"/>
                </a:highlight>
                <a:uLnTx/>
                <a:uFillTx/>
                <a:latin typeface="Times New Roman" panose="02020603050405020304" pitchFamily="18" charset="0"/>
                <a:ea typeface="宋体" panose="02010600030101010101" pitchFamily="2" charset="-122"/>
              </a:rPr>
              <a:t>And that </a:t>
            </a: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makes it different from </a:t>
            </a:r>
            <a:r>
              <a:rPr kumimoji="0" lang="en-US" altLang="zh-CN" sz="28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isolation</a:t>
            </a: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独处). </a:t>
            </a:r>
            <a:r>
              <a:rPr kumimoji="0" lang="en-US" altLang="zh-CN" sz="28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I can deliberately isolate myself and feel great about that, </a:t>
            </a:r>
            <a:r>
              <a:rPr kumimoji="0" lang="en-US" altLang="zh-CN" sz="2800" b="1" i="0" u="none" strike="noStrike" kern="100" cap="none" spc="0" normalizeH="0" baseline="0" noProof="0" dirty="0">
                <a:ln>
                  <a:noFill/>
                </a:ln>
                <a:effectLst/>
                <a:highlight>
                  <a:srgbClr val="00FF00"/>
                </a:highlight>
                <a:uLnTx/>
                <a:uFillTx/>
                <a:latin typeface="Times New Roman" panose="02020603050405020304" pitchFamily="18" charset="0"/>
                <a:ea typeface="宋体" panose="02010600030101010101" pitchFamily="2" charset="-122"/>
              </a:rPr>
              <a:t>but only you can tell if you’re lonely.</a:t>
            </a:r>
            <a:endParaRPr kumimoji="0" lang="en-US" altLang="zh-CN" sz="2800" b="1" i="0" u="none" strike="noStrike" kern="100" cap="none" spc="0" normalizeH="0" baseline="0" noProof="0" dirty="0">
              <a:ln>
                <a:noFill/>
              </a:ln>
              <a:effectLst/>
              <a:highlight>
                <a:srgbClr val="00FF00"/>
              </a:highlight>
              <a:uLnTx/>
              <a:uFillTx/>
              <a:latin typeface="Times New Roman" panose="02020603050405020304" pitchFamily="18" charset="0"/>
              <a:ea typeface="宋体" panose="02010600030101010101" pitchFamily="2" charset="-122"/>
            </a:endParaRPr>
          </a:p>
        </p:txBody>
      </p:sp>
      <p:sp>
        <p:nvSpPr>
          <p:cNvPr id="3" name="文本框 2"/>
          <p:cNvSpPr txBox="1"/>
          <p:nvPr/>
        </p:nvSpPr>
        <p:spPr>
          <a:xfrm>
            <a:off x="319660" y="3041337"/>
            <a:ext cx="11297376" cy="2677656"/>
          </a:xfrm>
          <a:prstGeom prst="rect">
            <a:avLst/>
          </a:prstGeom>
          <a:solidFill>
            <a:schemeClr val="bg1"/>
          </a:solidFill>
        </p:spPr>
        <p:txBody>
          <a:bodyPr wrap="square" rtlCol="0" anchor="t">
            <a:spAutoFit/>
          </a:bodyPr>
          <a:lstStyle/>
          <a:p>
            <a:r>
              <a:rPr lang="en-US" altLang="zh-CN" sz="2400" b="1" kern="100" dirty="0">
                <a:latin typeface="Times New Roman" panose="02020603050405020304" pitchFamily="18" charset="0"/>
                <a:ea typeface="宋体" panose="02010600030101010101" pitchFamily="2" charset="-122"/>
                <a:sym typeface="+mn-ea"/>
              </a:rPr>
              <a:t>A. </a:t>
            </a:r>
            <a:r>
              <a:rPr lang="en-US" altLang="zh-CN" sz="2400" b="1" kern="100" dirty="0">
                <a:highlight>
                  <a:srgbClr val="FFFF00"/>
                </a:highlight>
                <a:latin typeface="Times New Roman" panose="02020603050405020304" pitchFamily="18" charset="0"/>
                <a:ea typeface="宋体" panose="02010600030101010101" pitchFamily="2" charset="-122"/>
                <a:sym typeface="+mn-ea"/>
              </a:rPr>
              <a:t>It</a:t>
            </a:r>
            <a:r>
              <a:rPr lang="en-US" altLang="zh-CN" sz="2400" b="1" kern="100" dirty="0">
                <a:latin typeface="Times New Roman" panose="02020603050405020304" pitchFamily="18" charset="0"/>
                <a:ea typeface="宋体" panose="02010600030101010101" pitchFamily="2" charset="-122"/>
                <a:sym typeface="+mn-ea"/>
              </a:rPr>
              <a:t>’s a very </a:t>
            </a:r>
            <a:r>
              <a:rPr lang="en-US" altLang="zh-CN" sz="2400" b="1" kern="100" dirty="0">
                <a:highlight>
                  <a:srgbClr val="00FF00"/>
                </a:highlight>
                <a:latin typeface="Times New Roman" panose="02020603050405020304" pitchFamily="18" charset="0"/>
                <a:ea typeface="宋体" panose="02010600030101010101" pitchFamily="2" charset="-122"/>
                <a:sym typeface="+mn-ea"/>
              </a:rPr>
              <a:t>subjective experience</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B. All of </a:t>
            </a:r>
            <a:r>
              <a:rPr lang="en-US" altLang="zh-CN" sz="2400" b="1" kern="100" dirty="0">
                <a:highlight>
                  <a:srgbClr val="FFFF00"/>
                </a:highlight>
                <a:latin typeface="Times New Roman" panose="02020603050405020304" pitchFamily="18" charset="0"/>
                <a:ea typeface="宋体" panose="02010600030101010101" pitchFamily="2" charset="-122"/>
                <a:sym typeface="+mn-ea"/>
              </a:rPr>
              <a:t>that</a:t>
            </a:r>
            <a:r>
              <a:rPr lang="en-US" altLang="zh-CN" sz="2400" b="1" kern="100" dirty="0">
                <a:latin typeface="Times New Roman" panose="02020603050405020304" pitchFamily="18" charset="0"/>
                <a:ea typeface="宋体" panose="02010600030101010101" pitchFamily="2" charset="-122"/>
                <a:sym typeface="+mn-ea"/>
              </a:rPr>
              <a:t> is good </a:t>
            </a:r>
            <a:r>
              <a:rPr lang="en-US" altLang="zh-CN" sz="2400" b="1" kern="100" dirty="0">
                <a:highlight>
                  <a:srgbClr val="00FF00"/>
                </a:highlight>
                <a:latin typeface="Times New Roman" panose="02020603050405020304" pitchFamily="18" charset="0"/>
                <a:ea typeface="宋体" panose="02010600030101010101" pitchFamily="2" charset="-122"/>
                <a:sym typeface="+mn-ea"/>
              </a:rPr>
              <a:t>on the one hand</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C. </a:t>
            </a:r>
            <a:r>
              <a:rPr lang="en-US" altLang="zh-CN" sz="2400" b="1" kern="100" dirty="0">
                <a:highlight>
                  <a:srgbClr val="FFFF00"/>
                </a:highlight>
                <a:latin typeface="Times New Roman" panose="02020603050405020304" pitchFamily="18" charset="0"/>
                <a:ea typeface="宋体" panose="02010600030101010101" pitchFamily="2" charset="-122"/>
                <a:sym typeface="+mn-ea"/>
              </a:rPr>
              <a:t>You</a:t>
            </a:r>
            <a:r>
              <a:rPr lang="en-US" altLang="zh-CN" sz="2400" b="1" kern="100" dirty="0">
                <a:latin typeface="Times New Roman" panose="02020603050405020304" pitchFamily="18" charset="0"/>
                <a:ea typeface="宋体" panose="02010600030101010101" pitchFamily="2" charset="-122"/>
                <a:sym typeface="+mn-ea"/>
              </a:rPr>
              <a:t> may feel </a:t>
            </a:r>
            <a:r>
              <a:rPr lang="en-US" altLang="zh-CN" sz="2400" b="1" kern="100" dirty="0">
                <a:highlight>
                  <a:srgbClr val="00FF00"/>
                </a:highlight>
                <a:latin typeface="Times New Roman" panose="02020603050405020304" pitchFamily="18" charset="0"/>
                <a:ea typeface="宋体" panose="02010600030101010101" pitchFamily="2" charset="-122"/>
                <a:sym typeface="+mn-ea"/>
              </a:rPr>
              <a:t>lost</a:t>
            </a:r>
            <a:r>
              <a:rPr lang="en-US" altLang="zh-CN" sz="2400" b="1" kern="100" dirty="0">
                <a:latin typeface="Times New Roman" panose="02020603050405020304" pitchFamily="18" charset="0"/>
                <a:ea typeface="宋体" panose="02010600030101010101" pitchFamily="2" charset="-122"/>
                <a:sym typeface="+mn-ea"/>
              </a:rPr>
              <a:t> and may have </a:t>
            </a:r>
            <a:r>
              <a:rPr lang="en-US" altLang="zh-CN" sz="2400" b="1" kern="100" dirty="0">
                <a:highlight>
                  <a:srgbClr val="00FF00"/>
                </a:highlight>
                <a:latin typeface="Times New Roman" panose="02020603050405020304" pitchFamily="18" charset="0"/>
                <a:ea typeface="宋体" panose="02010600030101010101" pitchFamily="2" charset="-122"/>
                <a:sym typeface="+mn-ea"/>
              </a:rPr>
              <a:t>low confidence</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D. </a:t>
            </a:r>
            <a:r>
              <a:rPr lang="en-US" altLang="zh-CN" sz="2400" b="1" kern="100" dirty="0">
                <a:highlight>
                  <a:srgbClr val="00FF00"/>
                </a:highlight>
                <a:latin typeface="Times New Roman" panose="02020603050405020304" pitchFamily="18" charset="0"/>
                <a:ea typeface="宋体" panose="02010600030101010101" pitchFamily="2" charset="-122"/>
                <a:sym typeface="+mn-ea"/>
              </a:rPr>
              <a:t>Stress</a:t>
            </a:r>
            <a:r>
              <a:rPr lang="en-US" altLang="zh-CN" sz="2400" b="1" kern="100" dirty="0">
                <a:latin typeface="Times New Roman" panose="02020603050405020304" pitchFamily="18" charset="0"/>
                <a:ea typeface="宋体" panose="02010600030101010101" pitchFamily="2" charset="-122"/>
                <a:sym typeface="+mn-ea"/>
              </a:rPr>
              <a:t> coming from loneliness causes </a:t>
            </a:r>
            <a:r>
              <a:rPr lang="en-US" altLang="zh-CN" sz="2400" b="1" kern="100" dirty="0">
                <a:highlight>
                  <a:srgbClr val="00FF00"/>
                </a:highlight>
                <a:latin typeface="Times New Roman" panose="02020603050405020304" pitchFamily="18" charset="0"/>
                <a:ea typeface="宋体" panose="02010600030101010101" pitchFamily="2" charset="-122"/>
                <a:sym typeface="+mn-ea"/>
              </a:rPr>
              <a:t>physical breakdown</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E. </a:t>
            </a:r>
            <a:r>
              <a:rPr lang="en-US" altLang="zh-CN" sz="2400" b="1" kern="100" dirty="0">
                <a:highlight>
                  <a:srgbClr val="FF00FF"/>
                </a:highlight>
                <a:latin typeface="Times New Roman" panose="02020603050405020304" pitchFamily="18" charset="0"/>
                <a:ea typeface="宋体" panose="02010600030101010101" pitchFamily="2" charset="-122"/>
                <a:sym typeface="+mn-ea"/>
              </a:rPr>
              <a:t>Since the 1950s</a:t>
            </a:r>
            <a:r>
              <a:rPr lang="en-US" altLang="zh-CN" sz="2400" b="1" kern="100" dirty="0">
                <a:latin typeface="Times New Roman" panose="02020603050405020304" pitchFamily="18" charset="0"/>
                <a:ea typeface="宋体" panose="02010600030101010101" pitchFamily="2" charset="-122"/>
                <a:sym typeface="+mn-ea"/>
              </a:rPr>
              <a:t>, </a:t>
            </a:r>
            <a:r>
              <a:rPr lang="en-US" altLang="zh-CN" sz="2400" b="1" kern="100" dirty="0">
                <a:highlight>
                  <a:srgbClr val="FFFF00"/>
                </a:highlight>
                <a:latin typeface="Times New Roman" panose="02020603050405020304" pitchFamily="18" charset="0"/>
                <a:ea typeface="宋体" panose="02010600030101010101" pitchFamily="2" charset="-122"/>
                <a:sym typeface="+mn-ea"/>
              </a:rPr>
              <a:t>people</a:t>
            </a:r>
            <a:r>
              <a:rPr lang="en-US" altLang="zh-CN" sz="2400" b="1" kern="100" dirty="0">
                <a:latin typeface="Times New Roman" panose="02020603050405020304" pitchFamily="18" charset="0"/>
                <a:ea typeface="宋体" panose="02010600030101010101" pitchFamily="2" charset="-122"/>
                <a:sym typeface="+mn-ea"/>
              </a:rPr>
              <a:t> have been </a:t>
            </a:r>
            <a:r>
              <a:rPr lang="en-US" altLang="zh-CN" sz="2400" b="1" kern="100" dirty="0">
                <a:highlight>
                  <a:srgbClr val="00FF00"/>
                </a:highlight>
                <a:latin typeface="Times New Roman" panose="02020603050405020304" pitchFamily="18" charset="0"/>
                <a:ea typeface="宋体" panose="02010600030101010101" pitchFamily="2" charset="-122"/>
                <a:sym typeface="+mn-ea"/>
              </a:rPr>
              <a:t>less and less invested in </a:t>
            </a:r>
            <a:r>
              <a:rPr lang="en-US" altLang="zh-CN" sz="2400" b="1" kern="100" dirty="0">
                <a:highlight>
                  <a:srgbClr val="FFFF00"/>
                </a:highlight>
                <a:latin typeface="Times New Roman" panose="02020603050405020304" pitchFamily="18" charset="0"/>
                <a:ea typeface="宋体" panose="02010600030101010101" pitchFamily="2" charset="-122"/>
                <a:sym typeface="+mn-ea"/>
              </a:rPr>
              <a:t>other people</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F. </a:t>
            </a:r>
            <a:r>
              <a:rPr lang="en-US" altLang="zh-CN" sz="2400" b="1" kern="100" dirty="0">
                <a:highlight>
                  <a:srgbClr val="FFFF00"/>
                </a:highlight>
                <a:latin typeface="Times New Roman" panose="02020603050405020304" pitchFamily="18" charset="0"/>
                <a:ea typeface="宋体" panose="02010600030101010101" pitchFamily="2" charset="-122"/>
                <a:sym typeface="+mn-ea"/>
              </a:rPr>
              <a:t>People</a:t>
            </a:r>
            <a:r>
              <a:rPr lang="en-US" altLang="zh-CN" sz="2400" b="1" kern="100" dirty="0">
                <a:latin typeface="Times New Roman" panose="02020603050405020304" pitchFamily="18" charset="0"/>
                <a:ea typeface="宋体" panose="02010600030101010101" pitchFamily="2" charset="-122"/>
                <a:sym typeface="+mn-ea"/>
              </a:rPr>
              <a:t> go to </a:t>
            </a:r>
            <a:r>
              <a:rPr lang="en-US" altLang="zh-CN" sz="2400" b="1" kern="100" dirty="0">
                <a:highlight>
                  <a:srgbClr val="00FF00"/>
                </a:highlight>
                <a:latin typeface="Times New Roman" panose="02020603050405020304" pitchFamily="18" charset="0"/>
                <a:ea typeface="宋体" panose="02010600030101010101" pitchFamily="2" charset="-122"/>
                <a:sym typeface="+mn-ea"/>
              </a:rPr>
              <a:t>faraway</a:t>
            </a:r>
            <a:r>
              <a:rPr lang="en-US" altLang="zh-CN" sz="2400" b="1" kern="100" dirty="0">
                <a:latin typeface="Times New Roman" panose="02020603050405020304" pitchFamily="18" charset="0"/>
                <a:ea typeface="宋体" panose="02010600030101010101" pitchFamily="2" charset="-122"/>
                <a:sym typeface="+mn-ea"/>
              </a:rPr>
              <a:t> colleges and only get in touch with families </a:t>
            </a:r>
            <a:r>
              <a:rPr lang="en-US" altLang="zh-CN" sz="2400" b="1" kern="100" dirty="0">
                <a:highlight>
                  <a:srgbClr val="00FF00"/>
                </a:highlight>
                <a:latin typeface="Times New Roman" panose="02020603050405020304" pitchFamily="18" charset="0"/>
                <a:ea typeface="宋体" panose="02010600030101010101" pitchFamily="2" charset="-122"/>
                <a:sym typeface="+mn-ea"/>
              </a:rPr>
              <a:t>on screen</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G. </a:t>
            </a:r>
            <a:r>
              <a:rPr lang="en-US" altLang="zh-CN" sz="2400" b="1" kern="100" dirty="0">
                <a:highlight>
                  <a:srgbClr val="00FF00"/>
                </a:highlight>
                <a:latin typeface="Times New Roman" panose="02020603050405020304" pitchFamily="18" charset="0"/>
                <a:ea typeface="宋体" panose="02010600030101010101" pitchFamily="2" charset="-122"/>
                <a:sym typeface="+mn-ea"/>
              </a:rPr>
              <a:t>A good way </a:t>
            </a:r>
            <a:r>
              <a:rPr lang="en-US" altLang="zh-CN" sz="2400" b="1" kern="100" dirty="0">
                <a:latin typeface="Times New Roman" panose="02020603050405020304" pitchFamily="18" charset="0"/>
                <a:ea typeface="宋体" panose="02010600030101010101" pitchFamily="2" charset="-122"/>
                <a:sym typeface="+mn-ea"/>
              </a:rPr>
              <a:t>is to find an activity around </a:t>
            </a:r>
            <a:r>
              <a:rPr lang="en-US" altLang="zh-CN" sz="2400" b="1" kern="100" dirty="0">
                <a:highlight>
                  <a:srgbClr val="FFFF00"/>
                </a:highlight>
                <a:latin typeface="Times New Roman" panose="02020603050405020304" pitchFamily="18" charset="0"/>
                <a:ea typeface="宋体" panose="02010600030101010101" pitchFamily="2" charset="-122"/>
                <a:sym typeface="+mn-ea"/>
              </a:rPr>
              <a:t>other people </a:t>
            </a:r>
            <a:r>
              <a:rPr lang="en-US" altLang="zh-CN" sz="2400" b="1" kern="100" dirty="0">
                <a:latin typeface="Times New Roman" panose="02020603050405020304" pitchFamily="18" charset="0"/>
                <a:ea typeface="宋体" panose="02010600030101010101" pitchFamily="2" charset="-122"/>
                <a:sym typeface="+mn-ea"/>
              </a:rPr>
              <a:t>where </a:t>
            </a:r>
            <a:r>
              <a:rPr lang="en-US" altLang="zh-CN" sz="2400" b="1" kern="100" dirty="0">
                <a:highlight>
                  <a:srgbClr val="FFFF00"/>
                </a:highlight>
                <a:latin typeface="Times New Roman" panose="02020603050405020304" pitchFamily="18" charset="0"/>
                <a:ea typeface="宋体" panose="02010600030101010101" pitchFamily="2" charset="-122"/>
                <a:sym typeface="+mn-ea"/>
              </a:rPr>
              <a:t>you</a:t>
            </a:r>
            <a:r>
              <a:rPr lang="en-US" altLang="zh-CN" sz="2400" b="1" kern="100" dirty="0">
                <a:latin typeface="Times New Roman" panose="02020603050405020304" pitchFamily="18" charset="0"/>
                <a:ea typeface="宋体" panose="02010600030101010101" pitchFamily="2" charset="-122"/>
                <a:sym typeface="+mn-ea"/>
              </a:rPr>
              <a:t> are comfortable.</a:t>
            </a:r>
            <a:endParaRPr lang="en-US" altLang="zh-CN" sz="2400" b="1" kern="100" dirty="0">
              <a:latin typeface="Times New Roman" panose="02020603050405020304" pitchFamily="18" charset="0"/>
              <a:ea typeface="宋体" panose="02010600030101010101" pitchFamily="2" charset="-122"/>
            </a:endParaRPr>
          </a:p>
        </p:txBody>
      </p:sp>
      <p:sp>
        <p:nvSpPr>
          <p:cNvPr id="4" name="流程图: 可选过程 3"/>
          <p:cNvSpPr/>
          <p:nvPr/>
        </p:nvSpPr>
        <p:spPr>
          <a:xfrm>
            <a:off x="1170038" y="961638"/>
            <a:ext cx="5776340" cy="377190"/>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b="1" dirty="0">
                <a:solidFill>
                  <a:schemeClr val="tx1"/>
                </a:solidFill>
                <a:latin typeface="Rockwell" panose="02060603020205020403"/>
                <a:ea typeface="方正姚体" panose="02010601030101010101" pitchFamily="2" charset="-122"/>
              </a:rPr>
              <a:t>代词</a:t>
            </a:r>
            <a:r>
              <a:rPr lang="zh-CN" altLang="en-US" b="1" dirty="0">
                <a:solidFill>
                  <a:srgbClr val="C00000"/>
                </a:solidFill>
                <a:latin typeface="Rockwell" panose="02060603020205020403"/>
                <a:ea typeface="方正姚体" panose="02010601030101010101" pitchFamily="2" charset="-122"/>
              </a:rPr>
              <a:t> </a:t>
            </a:r>
            <a:r>
              <a:rPr lang="en-US" altLang="zh-CN" b="1" dirty="0">
                <a:solidFill>
                  <a:schemeClr val="tx1"/>
                </a:solidFill>
                <a:latin typeface="Rockwell" panose="02060603020205020403"/>
                <a:ea typeface="方正姚体" panose="02010601030101010101" pitchFamily="2" charset="-122"/>
              </a:rPr>
              <a:t> 36</a:t>
            </a:r>
            <a:r>
              <a:rPr lang="en-US" altLang="zh-CN" b="1" dirty="0">
                <a:solidFill>
                  <a:srgbClr val="FF0000"/>
                </a:solidFill>
                <a:latin typeface="Rockwell" panose="02060603020205020403"/>
                <a:ea typeface="方正姚体" panose="02010601030101010101" pitchFamily="2" charset="-122"/>
              </a:rPr>
              <a:t>A</a:t>
            </a:r>
            <a:r>
              <a:rPr lang="en-US" altLang="zh-CN" b="1" dirty="0">
                <a:solidFill>
                  <a:schemeClr val="tx1"/>
                </a:solidFill>
                <a:latin typeface="Rockwell" panose="02060603020205020403"/>
                <a:ea typeface="方正姚体" panose="02010601030101010101" pitchFamily="2" charset="-122"/>
              </a:rPr>
              <a:t>  </a:t>
            </a:r>
            <a:r>
              <a:rPr lang="zh-CN" altLang="en-US" b="1" dirty="0">
                <a:solidFill>
                  <a:schemeClr val="tx1"/>
                </a:solidFill>
                <a:latin typeface="Rockwell" panose="02060603020205020403"/>
                <a:ea typeface="方正姚体" panose="02010601030101010101" pitchFamily="2" charset="-122"/>
              </a:rPr>
              <a:t>词汇主题  </a:t>
            </a:r>
            <a:r>
              <a:rPr lang="en-US" altLang="zh-CN" b="1" dirty="0">
                <a:solidFill>
                  <a:schemeClr val="tx1"/>
                </a:solidFill>
                <a:latin typeface="Rockwell" panose="02060603020205020403"/>
                <a:ea typeface="方正姚体" panose="02010601030101010101" pitchFamily="2" charset="-122"/>
              </a:rPr>
              <a:t>subjective experience</a:t>
            </a:r>
            <a:r>
              <a:rPr lang="zh-CN" altLang="en-US" b="1" dirty="0">
                <a:solidFill>
                  <a:schemeClr val="tx1"/>
                </a:solidFill>
                <a:latin typeface="Rockwell" panose="02060603020205020403"/>
                <a:ea typeface="方正姚体" panose="02010601030101010101" pitchFamily="2" charset="-122"/>
              </a:rPr>
              <a:t>主观经验</a:t>
            </a:r>
            <a:endParaRPr kumimoji="0" lang="zh-CN" altLang="en-US" sz="1800" b="1" i="0" u="none" strike="noStrike" kern="1200" cap="none" spc="0" normalizeH="0" baseline="0" noProof="0" dirty="0">
              <a:ln>
                <a:noFill/>
              </a:ln>
              <a:solidFill>
                <a:srgbClr val="C00000"/>
              </a:solidFill>
              <a:effectLst/>
              <a:uLnTx/>
              <a:uFillTx/>
              <a:latin typeface="Rockwell" panose="02060603020205020403"/>
              <a:ea typeface="方正姚体" panose="02010601030101010101" pitchFamily="2" charset="-122"/>
              <a:cs typeface="+mn-cs"/>
            </a:endParaRPr>
          </a:p>
        </p:txBody>
      </p:sp>
      <p:cxnSp>
        <p:nvCxnSpPr>
          <p:cNvPr id="5" name="直接箭头连接符 4"/>
          <p:cNvCxnSpPr/>
          <p:nvPr/>
        </p:nvCxnSpPr>
        <p:spPr>
          <a:xfrm flipH="1" flipV="1">
            <a:off x="2979174" y="2585884"/>
            <a:ext cx="776749" cy="644048"/>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a:off x="4058208" y="1558413"/>
            <a:ext cx="1673998" cy="0"/>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1120" y="437803"/>
            <a:ext cx="12192000" cy="2677656"/>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37</a:t>
            </a: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sym typeface="+mn-ea"/>
              </a:rPr>
              <a:t>_______. </a:t>
            </a: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In some studies, as many as 60% of people will say that they feel lonely much of the time. Young adults aged 16 to 24 are the loneliest age group.</a:t>
            </a:r>
            <a:endPar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a:t>
            </a:r>
            <a:r>
              <a:rPr kumimoji="0" lang="en-US" altLang="zh-CN" sz="28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There are many factors that are responsible for that.</a:t>
            </a: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Loneliness was on the rise </a:t>
            </a:r>
            <a:r>
              <a:rPr kumimoji="0" lang="en-US" altLang="zh-CN" sz="2800" b="1" i="0" u="none" strike="noStrike" kern="100" cap="none" spc="0" normalizeH="0" baseline="0" noProof="0" dirty="0">
                <a:ln>
                  <a:noFill/>
                </a:ln>
                <a:effectLst/>
                <a:highlight>
                  <a:srgbClr val="FF00FF"/>
                </a:highlight>
                <a:uLnTx/>
                <a:uFillTx/>
                <a:latin typeface="Times New Roman" panose="02020603050405020304" pitchFamily="18" charset="0"/>
                <a:ea typeface="宋体" panose="02010600030101010101" pitchFamily="2" charset="-122"/>
              </a:rPr>
              <a:t>from the 1950s </a:t>
            </a: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in part because of the rise of private cars. We’ve become a much more  mobile society where the networks of family and friends get loose as people move for  jobs and other kinds of opportunities like education.</a:t>
            </a:r>
            <a:endPar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endParaRPr>
          </a:p>
        </p:txBody>
      </p:sp>
      <p:sp>
        <p:nvSpPr>
          <p:cNvPr id="4" name="文本框 3"/>
          <p:cNvSpPr txBox="1"/>
          <p:nvPr/>
        </p:nvSpPr>
        <p:spPr>
          <a:xfrm>
            <a:off x="433960" y="3103683"/>
            <a:ext cx="11297376" cy="2677656"/>
          </a:xfrm>
          <a:prstGeom prst="rect">
            <a:avLst/>
          </a:prstGeom>
          <a:solidFill>
            <a:schemeClr val="bg1"/>
          </a:solidFill>
        </p:spPr>
        <p:txBody>
          <a:bodyPr wrap="square" rtlCol="0" anchor="t">
            <a:spAutoFit/>
          </a:bodyPr>
          <a:lstStyle/>
          <a:p>
            <a:r>
              <a:rPr lang="en-US" altLang="zh-CN" sz="2400" b="1" strike="sngStrike" kern="100" dirty="0">
                <a:solidFill>
                  <a:schemeClr val="bg2"/>
                </a:solidFill>
                <a:latin typeface="Times New Roman" panose="02020603050405020304" pitchFamily="18" charset="0"/>
                <a:ea typeface="宋体" panose="02010600030101010101" pitchFamily="2" charset="-122"/>
                <a:sym typeface="+mn-ea"/>
              </a:rPr>
              <a:t>A. It’s a very subjective experience.</a:t>
            </a:r>
            <a:endParaRPr lang="en-US" altLang="zh-CN" sz="2400" b="1" strike="sngStrike" kern="100" dirty="0">
              <a:solidFill>
                <a:schemeClr val="bg2"/>
              </a:solidFill>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B. All of </a:t>
            </a:r>
            <a:r>
              <a:rPr lang="en-US" altLang="zh-CN" sz="2400" b="1" kern="100" dirty="0">
                <a:highlight>
                  <a:srgbClr val="FFFF00"/>
                </a:highlight>
                <a:latin typeface="Times New Roman" panose="02020603050405020304" pitchFamily="18" charset="0"/>
                <a:ea typeface="宋体" panose="02010600030101010101" pitchFamily="2" charset="-122"/>
                <a:sym typeface="+mn-ea"/>
              </a:rPr>
              <a:t>that</a:t>
            </a:r>
            <a:r>
              <a:rPr lang="en-US" altLang="zh-CN" sz="2400" b="1" kern="100" dirty="0">
                <a:latin typeface="Times New Roman" panose="02020603050405020304" pitchFamily="18" charset="0"/>
                <a:ea typeface="宋体" panose="02010600030101010101" pitchFamily="2" charset="-122"/>
                <a:sym typeface="+mn-ea"/>
              </a:rPr>
              <a:t> is good </a:t>
            </a:r>
            <a:r>
              <a:rPr lang="en-US" altLang="zh-CN" sz="2400" b="1" kern="100" dirty="0">
                <a:highlight>
                  <a:srgbClr val="00FF00"/>
                </a:highlight>
                <a:latin typeface="Times New Roman" panose="02020603050405020304" pitchFamily="18" charset="0"/>
                <a:ea typeface="宋体" panose="02010600030101010101" pitchFamily="2" charset="-122"/>
                <a:sym typeface="+mn-ea"/>
              </a:rPr>
              <a:t>on the one hand</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C. </a:t>
            </a:r>
            <a:r>
              <a:rPr lang="en-US" altLang="zh-CN" sz="2400" b="1" kern="100" dirty="0">
                <a:highlight>
                  <a:srgbClr val="FFFF00"/>
                </a:highlight>
                <a:latin typeface="Times New Roman" panose="02020603050405020304" pitchFamily="18" charset="0"/>
                <a:ea typeface="宋体" panose="02010600030101010101" pitchFamily="2" charset="-122"/>
                <a:sym typeface="+mn-ea"/>
              </a:rPr>
              <a:t>You</a:t>
            </a:r>
            <a:r>
              <a:rPr lang="en-US" altLang="zh-CN" sz="2400" b="1" kern="100" dirty="0">
                <a:latin typeface="Times New Roman" panose="02020603050405020304" pitchFamily="18" charset="0"/>
                <a:ea typeface="宋体" panose="02010600030101010101" pitchFamily="2" charset="-122"/>
                <a:sym typeface="+mn-ea"/>
              </a:rPr>
              <a:t> may feel </a:t>
            </a:r>
            <a:r>
              <a:rPr lang="en-US" altLang="zh-CN" sz="2400" b="1" kern="100" dirty="0">
                <a:highlight>
                  <a:srgbClr val="00FF00"/>
                </a:highlight>
                <a:latin typeface="Times New Roman" panose="02020603050405020304" pitchFamily="18" charset="0"/>
                <a:ea typeface="宋体" panose="02010600030101010101" pitchFamily="2" charset="-122"/>
                <a:sym typeface="+mn-ea"/>
              </a:rPr>
              <a:t>lost</a:t>
            </a:r>
            <a:r>
              <a:rPr lang="en-US" altLang="zh-CN" sz="2400" b="1" kern="100" dirty="0">
                <a:latin typeface="Times New Roman" panose="02020603050405020304" pitchFamily="18" charset="0"/>
                <a:ea typeface="宋体" panose="02010600030101010101" pitchFamily="2" charset="-122"/>
                <a:sym typeface="+mn-ea"/>
              </a:rPr>
              <a:t> and may have </a:t>
            </a:r>
            <a:r>
              <a:rPr lang="en-US" altLang="zh-CN" sz="2400" b="1" kern="100" dirty="0">
                <a:highlight>
                  <a:srgbClr val="00FF00"/>
                </a:highlight>
                <a:latin typeface="Times New Roman" panose="02020603050405020304" pitchFamily="18" charset="0"/>
                <a:ea typeface="宋体" panose="02010600030101010101" pitchFamily="2" charset="-122"/>
                <a:sym typeface="+mn-ea"/>
              </a:rPr>
              <a:t>low confidence</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D. </a:t>
            </a:r>
            <a:r>
              <a:rPr lang="en-US" altLang="zh-CN" sz="2400" b="1" kern="100" dirty="0">
                <a:highlight>
                  <a:srgbClr val="00FF00"/>
                </a:highlight>
                <a:latin typeface="Times New Roman" panose="02020603050405020304" pitchFamily="18" charset="0"/>
                <a:ea typeface="宋体" panose="02010600030101010101" pitchFamily="2" charset="-122"/>
                <a:sym typeface="+mn-ea"/>
              </a:rPr>
              <a:t>Stress</a:t>
            </a:r>
            <a:r>
              <a:rPr lang="en-US" altLang="zh-CN" sz="2400" b="1" kern="100" dirty="0">
                <a:latin typeface="Times New Roman" panose="02020603050405020304" pitchFamily="18" charset="0"/>
                <a:ea typeface="宋体" panose="02010600030101010101" pitchFamily="2" charset="-122"/>
                <a:sym typeface="+mn-ea"/>
              </a:rPr>
              <a:t> coming from loneliness causes </a:t>
            </a:r>
            <a:r>
              <a:rPr lang="en-US" altLang="zh-CN" sz="2400" b="1" kern="100" dirty="0">
                <a:highlight>
                  <a:srgbClr val="00FF00"/>
                </a:highlight>
                <a:latin typeface="Times New Roman" panose="02020603050405020304" pitchFamily="18" charset="0"/>
                <a:ea typeface="宋体" panose="02010600030101010101" pitchFamily="2" charset="-122"/>
                <a:sym typeface="+mn-ea"/>
              </a:rPr>
              <a:t>physical breakdown</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E. </a:t>
            </a:r>
            <a:r>
              <a:rPr lang="en-US" altLang="zh-CN" sz="2400" b="1" kern="100" dirty="0">
                <a:highlight>
                  <a:srgbClr val="FF00FF"/>
                </a:highlight>
                <a:latin typeface="Times New Roman" panose="02020603050405020304" pitchFamily="18" charset="0"/>
                <a:ea typeface="宋体" panose="02010600030101010101" pitchFamily="2" charset="-122"/>
                <a:sym typeface="+mn-ea"/>
              </a:rPr>
              <a:t>Since the 1950s</a:t>
            </a:r>
            <a:r>
              <a:rPr lang="en-US" altLang="zh-CN" sz="2400" b="1" kern="100" dirty="0">
                <a:latin typeface="Times New Roman" panose="02020603050405020304" pitchFamily="18" charset="0"/>
                <a:ea typeface="宋体" panose="02010600030101010101" pitchFamily="2" charset="-122"/>
                <a:sym typeface="+mn-ea"/>
              </a:rPr>
              <a:t>, </a:t>
            </a:r>
            <a:r>
              <a:rPr lang="en-US" altLang="zh-CN" sz="2400" b="1" kern="100" dirty="0">
                <a:highlight>
                  <a:srgbClr val="FFFF00"/>
                </a:highlight>
                <a:latin typeface="Times New Roman" panose="02020603050405020304" pitchFamily="18" charset="0"/>
                <a:ea typeface="宋体" panose="02010600030101010101" pitchFamily="2" charset="-122"/>
                <a:sym typeface="+mn-ea"/>
              </a:rPr>
              <a:t>people</a:t>
            </a:r>
            <a:r>
              <a:rPr lang="en-US" altLang="zh-CN" sz="2400" b="1" kern="100" dirty="0">
                <a:latin typeface="Times New Roman" panose="02020603050405020304" pitchFamily="18" charset="0"/>
                <a:ea typeface="宋体" panose="02010600030101010101" pitchFamily="2" charset="-122"/>
                <a:sym typeface="+mn-ea"/>
              </a:rPr>
              <a:t> have been </a:t>
            </a:r>
            <a:r>
              <a:rPr lang="en-US" altLang="zh-CN" sz="2400" b="1" kern="100" dirty="0">
                <a:highlight>
                  <a:srgbClr val="00FF00"/>
                </a:highlight>
                <a:latin typeface="Times New Roman" panose="02020603050405020304" pitchFamily="18" charset="0"/>
                <a:ea typeface="宋体" panose="02010600030101010101" pitchFamily="2" charset="-122"/>
                <a:sym typeface="+mn-ea"/>
              </a:rPr>
              <a:t>less and less invested in </a:t>
            </a:r>
            <a:r>
              <a:rPr lang="en-US" altLang="zh-CN" sz="2400" b="1" kern="100" dirty="0">
                <a:highlight>
                  <a:srgbClr val="FFFF00"/>
                </a:highlight>
                <a:latin typeface="Times New Roman" panose="02020603050405020304" pitchFamily="18" charset="0"/>
                <a:ea typeface="宋体" panose="02010600030101010101" pitchFamily="2" charset="-122"/>
                <a:sym typeface="+mn-ea"/>
              </a:rPr>
              <a:t>other people</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F. </a:t>
            </a:r>
            <a:r>
              <a:rPr lang="en-US" altLang="zh-CN" sz="2400" b="1" kern="100" dirty="0">
                <a:highlight>
                  <a:srgbClr val="FFFF00"/>
                </a:highlight>
                <a:latin typeface="Times New Roman" panose="02020603050405020304" pitchFamily="18" charset="0"/>
                <a:ea typeface="宋体" panose="02010600030101010101" pitchFamily="2" charset="-122"/>
                <a:sym typeface="+mn-ea"/>
              </a:rPr>
              <a:t>People</a:t>
            </a:r>
            <a:r>
              <a:rPr lang="en-US" altLang="zh-CN" sz="2400" b="1" kern="100" dirty="0">
                <a:latin typeface="Times New Roman" panose="02020603050405020304" pitchFamily="18" charset="0"/>
                <a:ea typeface="宋体" panose="02010600030101010101" pitchFamily="2" charset="-122"/>
                <a:sym typeface="+mn-ea"/>
              </a:rPr>
              <a:t> go to </a:t>
            </a:r>
            <a:r>
              <a:rPr lang="en-US" altLang="zh-CN" sz="2400" b="1" kern="100" dirty="0">
                <a:highlight>
                  <a:srgbClr val="00FF00"/>
                </a:highlight>
                <a:latin typeface="Times New Roman" panose="02020603050405020304" pitchFamily="18" charset="0"/>
                <a:ea typeface="宋体" panose="02010600030101010101" pitchFamily="2" charset="-122"/>
                <a:sym typeface="+mn-ea"/>
              </a:rPr>
              <a:t>faraway</a:t>
            </a:r>
            <a:r>
              <a:rPr lang="en-US" altLang="zh-CN" sz="2400" b="1" kern="100" dirty="0">
                <a:latin typeface="Times New Roman" panose="02020603050405020304" pitchFamily="18" charset="0"/>
                <a:ea typeface="宋体" panose="02010600030101010101" pitchFamily="2" charset="-122"/>
                <a:sym typeface="+mn-ea"/>
              </a:rPr>
              <a:t> colleges and only get in touch with families </a:t>
            </a:r>
            <a:r>
              <a:rPr lang="en-US" altLang="zh-CN" sz="2400" b="1" kern="100" dirty="0">
                <a:highlight>
                  <a:srgbClr val="00FF00"/>
                </a:highlight>
                <a:latin typeface="Times New Roman" panose="02020603050405020304" pitchFamily="18" charset="0"/>
                <a:ea typeface="宋体" panose="02010600030101010101" pitchFamily="2" charset="-122"/>
                <a:sym typeface="+mn-ea"/>
              </a:rPr>
              <a:t>on screen</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G. </a:t>
            </a:r>
            <a:r>
              <a:rPr lang="en-US" altLang="zh-CN" sz="2400" b="1" kern="100" dirty="0">
                <a:highlight>
                  <a:srgbClr val="00FF00"/>
                </a:highlight>
                <a:latin typeface="Times New Roman" panose="02020603050405020304" pitchFamily="18" charset="0"/>
                <a:ea typeface="宋体" panose="02010600030101010101" pitchFamily="2" charset="-122"/>
                <a:sym typeface="+mn-ea"/>
              </a:rPr>
              <a:t>A good way </a:t>
            </a:r>
            <a:r>
              <a:rPr lang="en-US" altLang="zh-CN" sz="2400" b="1" kern="100" dirty="0">
                <a:latin typeface="Times New Roman" panose="02020603050405020304" pitchFamily="18" charset="0"/>
                <a:ea typeface="宋体" panose="02010600030101010101" pitchFamily="2" charset="-122"/>
                <a:sym typeface="+mn-ea"/>
              </a:rPr>
              <a:t>is to find an activity around </a:t>
            </a:r>
            <a:r>
              <a:rPr lang="en-US" altLang="zh-CN" sz="2400" b="1" kern="100" dirty="0">
                <a:highlight>
                  <a:srgbClr val="FFFF00"/>
                </a:highlight>
                <a:latin typeface="Times New Roman" panose="02020603050405020304" pitchFamily="18" charset="0"/>
                <a:ea typeface="宋体" panose="02010600030101010101" pitchFamily="2" charset="-122"/>
                <a:sym typeface="+mn-ea"/>
              </a:rPr>
              <a:t>other people </a:t>
            </a:r>
            <a:r>
              <a:rPr lang="en-US" altLang="zh-CN" sz="2400" b="1" kern="100" dirty="0">
                <a:latin typeface="Times New Roman" panose="02020603050405020304" pitchFamily="18" charset="0"/>
                <a:ea typeface="宋体" panose="02010600030101010101" pitchFamily="2" charset="-122"/>
                <a:sym typeface="+mn-ea"/>
              </a:rPr>
              <a:t>where </a:t>
            </a:r>
            <a:r>
              <a:rPr lang="en-US" altLang="zh-CN" sz="2400" b="1" kern="100" dirty="0">
                <a:highlight>
                  <a:srgbClr val="FFFF00"/>
                </a:highlight>
                <a:latin typeface="Times New Roman" panose="02020603050405020304" pitchFamily="18" charset="0"/>
                <a:ea typeface="宋体" panose="02010600030101010101" pitchFamily="2" charset="-122"/>
                <a:sym typeface="+mn-ea"/>
              </a:rPr>
              <a:t>you</a:t>
            </a:r>
            <a:r>
              <a:rPr lang="en-US" altLang="zh-CN" sz="2400" b="1" kern="100" dirty="0">
                <a:latin typeface="Times New Roman" panose="02020603050405020304" pitchFamily="18" charset="0"/>
                <a:ea typeface="宋体" panose="02010600030101010101" pitchFamily="2" charset="-122"/>
                <a:sym typeface="+mn-ea"/>
              </a:rPr>
              <a:t> are comfortable.</a:t>
            </a:r>
            <a:endParaRPr lang="en-US" altLang="zh-CN" sz="2400" b="1" kern="100" dirty="0">
              <a:latin typeface="Times New Roman" panose="02020603050405020304" pitchFamily="18" charset="0"/>
              <a:ea typeface="宋体" panose="02010600030101010101" pitchFamily="2" charset="-122"/>
            </a:endParaRPr>
          </a:p>
        </p:txBody>
      </p:sp>
      <p:cxnSp>
        <p:nvCxnSpPr>
          <p:cNvPr id="5" name="直接箭头连接符 4"/>
          <p:cNvCxnSpPr/>
          <p:nvPr/>
        </p:nvCxnSpPr>
        <p:spPr>
          <a:xfrm flipH="1">
            <a:off x="1850759" y="694779"/>
            <a:ext cx="570270" cy="0"/>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流程图: 可选过程 6"/>
          <p:cNvSpPr/>
          <p:nvPr/>
        </p:nvSpPr>
        <p:spPr>
          <a:xfrm>
            <a:off x="147811" y="189101"/>
            <a:ext cx="2900189" cy="377190"/>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b="1" dirty="0">
                <a:solidFill>
                  <a:schemeClr val="tx1"/>
                </a:solidFill>
                <a:latin typeface="Rockwell" panose="02060603020205020403"/>
                <a:ea typeface="方正姚体" panose="02010601030101010101" pitchFamily="2" charset="-122"/>
              </a:rPr>
              <a:t>主旨（观点）</a:t>
            </a:r>
            <a:r>
              <a:rPr lang="zh-CN" altLang="en-US" b="1" dirty="0">
                <a:solidFill>
                  <a:srgbClr val="C00000"/>
                </a:solidFill>
                <a:latin typeface="Rockwell" panose="02060603020205020403"/>
                <a:ea typeface="方正姚体" panose="02010601030101010101" pitchFamily="2" charset="-122"/>
              </a:rPr>
              <a:t> </a:t>
            </a:r>
            <a:r>
              <a:rPr lang="en-US" altLang="zh-CN" b="1" dirty="0">
                <a:solidFill>
                  <a:schemeClr val="tx1"/>
                </a:solidFill>
                <a:latin typeface="Rockwell" panose="02060603020205020403"/>
                <a:ea typeface="方正姚体" panose="02010601030101010101" pitchFamily="2" charset="-122"/>
              </a:rPr>
              <a:t> 37</a:t>
            </a:r>
            <a:r>
              <a:rPr lang="en-US" altLang="zh-CN" b="1" dirty="0">
                <a:solidFill>
                  <a:srgbClr val="FF0000"/>
                </a:solidFill>
                <a:latin typeface="Rockwell" panose="02060603020205020403"/>
                <a:ea typeface="方正姚体" panose="02010601030101010101" pitchFamily="2" charset="-122"/>
              </a:rPr>
              <a:t>E</a:t>
            </a:r>
            <a:r>
              <a:rPr lang="en-US" altLang="zh-CN" b="1" dirty="0">
                <a:solidFill>
                  <a:schemeClr val="tx1"/>
                </a:solidFill>
                <a:latin typeface="Rockwell" panose="02060603020205020403"/>
                <a:ea typeface="方正姚体" panose="02010601030101010101" pitchFamily="2" charset="-122"/>
              </a:rPr>
              <a:t>   </a:t>
            </a:r>
            <a:r>
              <a:rPr lang="zh-CN" altLang="en-US" b="1" dirty="0">
                <a:solidFill>
                  <a:schemeClr val="tx1"/>
                </a:solidFill>
                <a:latin typeface="Rockwell" panose="02060603020205020403"/>
                <a:ea typeface="方正姚体" panose="02010601030101010101" pitchFamily="2" charset="-122"/>
              </a:rPr>
              <a:t>例证</a:t>
            </a:r>
            <a:endParaRPr kumimoji="0" lang="zh-CN" altLang="en-US" sz="1800" b="1" i="0" u="none" strike="noStrike" kern="1200" cap="none" spc="0" normalizeH="0" baseline="0" noProof="0" dirty="0">
              <a:ln>
                <a:noFill/>
              </a:ln>
              <a:solidFill>
                <a:srgbClr val="C00000"/>
              </a:solidFill>
              <a:effectLst/>
              <a:uLnTx/>
              <a:uFillTx/>
              <a:latin typeface="Rockwell" panose="02060603020205020403"/>
              <a:ea typeface="方正姚体" panose="02010601030101010101" pitchFamily="2" charset="-122"/>
              <a:cs typeface="+mn-cs"/>
            </a:endParaRPr>
          </a:p>
        </p:txBody>
      </p:sp>
      <p:cxnSp>
        <p:nvCxnSpPr>
          <p:cNvPr id="8" name="直接箭头连接符 7"/>
          <p:cNvCxnSpPr/>
          <p:nvPr/>
        </p:nvCxnSpPr>
        <p:spPr>
          <a:xfrm>
            <a:off x="6646279" y="782320"/>
            <a:ext cx="0" cy="3976459"/>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1972514" y="823268"/>
            <a:ext cx="5840526" cy="599132"/>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a:off x="1666240" y="2171417"/>
            <a:ext cx="651714" cy="2410743"/>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6290514" y="2158789"/>
            <a:ext cx="295801" cy="2599990"/>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472734"/>
            <a:ext cx="12192000" cy="1815882"/>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38</a:t>
            </a: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sym typeface="+mn-ea"/>
              </a:rPr>
              <a:t>_______. </a:t>
            </a:r>
            <a:r>
              <a:rPr kumimoji="0" lang="en-US" altLang="zh-CN" sz="2800" b="0" i="0" u="none" strike="noStrike" kern="100" cap="none" spc="0" normalizeH="0" baseline="0" noProof="0" dirty="0">
                <a:ln>
                  <a:noFill/>
                </a:ln>
                <a:effectLst/>
                <a:highlight>
                  <a:srgbClr val="FF00FF"/>
                </a:highlight>
                <a:uLnTx/>
                <a:uFillTx/>
                <a:latin typeface="Times New Roman" panose="02020603050405020304" pitchFamily="18" charset="0"/>
                <a:ea typeface="宋体" panose="02010600030101010101" pitchFamily="2" charset="-122"/>
              </a:rPr>
              <a:t>But then </a:t>
            </a:r>
            <a:r>
              <a:rPr kumimoji="0" lang="en-US" altLang="zh-CN" sz="2800" b="0" i="0" u="none" strike="noStrike" kern="1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rPr>
              <a:t>it</a:t>
            </a: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a:t>
            </a:r>
            <a:r>
              <a:rPr kumimoji="0" lang="en-US" altLang="zh-CN" sz="2800" b="0" i="0" u="none" strike="noStrike" kern="100" cap="none" spc="0" normalizeH="0" baseline="0" noProof="0" dirty="0">
                <a:ln>
                  <a:noFill/>
                </a:ln>
                <a:effectLst/>
                <a:highlight>
                  <a:srgbClr val="00FF00"/>
                </a:highlight>
                <a:uLnTx/>
                <a:uFillTx/>
                <a:latin typeface="Times New Roman" panose="02020603050405020304" pitchFamily="18" charset="0"/>
                <a:ea typeface="宋体" panose="02010600030101010101" pitchFamily="2" charset="-122"/>
              </a:rPr>
              <a:t>tears us away </a:t>
            </a: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from the communities we are born into and spend much of our lives creating. When television came into the American home, there was more of </a:t>
            </a:r>
            <a:r>
              <a:rPr kumimoji="0" lang="en-US" altLang="zh-CN" sz="2800" b="0" i="0" u="none" strike="noStrike" kern="100" cap="none" spc="0" normalizeH="0" baseline="0" noProof="0" dirty="0">
                <a:ln>
                  <a:noFill/>
                </a:ln>
                <a:effectLst/>
                <a:highlight>
                  <a:srgbClr val="00FF00"/>
                </a:highlight>
                <a:uLnTx/>
                <a:uFillTx/>
                <a:latin typeface="Times New Roman" panose="02020603050405020304" pitchFamily="18" charset="0"/>
                <a:ea typeface="宋体" panose="02010600030101010101" pitchFamily="2" charset="-122"/>
              </a:rPr>
              <a:t>a decline in investing </a:t>
            </a: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in our communities. And that was made worse as the digital revolution gave us more and more screens to look at.</a:t>
            </a:r>
            <a:endPar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endParaRPr>
          </a:p>
        </p:txBody>
      </p:sp>
      <p:sp>
        <p:nvSpPr>
          <p:cNvPr id="4" name="文本框 3"/>
          <p:cNvSpPr txBox="1"/>
          <p:nvPr/>
        </p:nvSpPr>
        <p:spPr>
          <a:xfrm>
            <a:off x="433960" y="3103683"/>
            <a:ext cx="11297376" cy="2677656"/>
          </a:xfrm>
          <a:prstGeom prst="rect">
            <a:avLst/>
          </a:prstGeom>
          <a:solidFill>
            <a:schemeClr val="bg1"/>
          </a:solidFill>
        </p:spPr>
        <p:txBody>
          <a:bodyPr wrap="square" rtlCol="0" anchor="t">
            <a:spAutoFit/>
          </a:bodyPr>
          <a:lstStyle/>
          <a:p>
            <a:r>
              <a:rPr lang="en-US" altLang="zh-CN" sz="2400" b="1" strike="sngStrike" kern="100" dirty="0">
                <a:solidFill>
                  <a:schemeClr val="bg2"/>
                </a:solidFill>
                <a:latin typeface="Times New Roman" panose="02020603050405020304" pitchFamily="18" charset="0"/>
                <a:ea typeface="宋体" panose="02010600030101010101" pitchFamily="2" charset="-122"/>
                <a:sym typeface="+mn-ea"/>
              </a:rPr>
              <a:t>A. It’s a very subjective experience.</a:t>
            </a:r>
            <a:endParaRPr lang="en-US" altLang="zh-CN" sz="2400" b="1" strike="sngStrike" kern="100" dirty="0">
              <a:solidFill>
                <a:schemeClr val="bg2"/>
              </a:solidFill>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B. All of </a:t>
            </a:r>
            <a:r>
              <a:rPr lang="en-US" altLang="zh-CN" sz="2400" b="1" kern="100" dirty="0">
                <a:highlight>
                  <a:srgbClr val="FFFF00"/>
                </a:highlight>
                <a:latin typeface="Times New Roman" panose="02020603050405020304" pitchFamily="18" charset="0"/>
                <a:ea typeface="宋体" panose="02010600030101010101" pitchFamily="2" charset="-122"/>
                <a:sym typeface="+mn-ea"/>
              </a:rPr>
              <a:t>that</a:t>
            </a:r>
            <a:r>
              <a:rPr lang="en-US" altLang="zh-CN" sz="2400" b="1" kern="100" dirty="0">
                <a:latin typeface="Times New Roman" panose="02020603050405020304" pitchFamily="18" charset="0"/>
                <a:ea typeface="宋体" panose="02010600030101010101" pitchFamily="2" charset="-122"/>
                <a:sym typeface="+mn-ea"/>
              </a:rPr>
              <a:t> is good </a:t>
            </a:r>
            <a:r>
              <a:rPr lang="en-US" altLang="zh-CN" sz="2400" b="1" kern="100" dirty="0">
                <a:highlight>
                  <a:srgbClr val="00FF00"/>
                </a:highlight>
                <a:latin typeface="Times New Roman" panose="02020603050405020304" pitchFamily="18" charset="0"/>
                <a:ea typeface="宋体" panose="02010600030101010101" pitchFamily="2" charset="-122"/>
                <a:sym typeface="+mn-ea"/>
              </a:rPr>
              <a:t>on the one hand</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C. </a:t>
            </a:r>
            <a:r>
              <a:rPr lang="en-US" altLang="zh-CN" sz="2400" b="1" kern="100" dirty="0">
                <a:highlight>
                  <a:srgbClr val="FFFF00"/>
                </a:highlight>
                <a:latin typeface="Times New Roman" panose="02020603050405020304" pitchFamily="18" charset="0"/>
                <a:ea typeface="宋体" panose="02010600030101010101" pitchFamily="2" charset="-122"/>
                <a:sym typeface="+mn-ea"/>
              </a:rPr>
              <a:t>You</a:t>
            </a:r>
            <a:r>
              <a:rPr lang="en-US" altLang="zh-CN" sz="2400" b="1" kern="100" dirty="0">
                <a:latin typeface="Times New Roman" panose="02020603050405020304" pitchFamily="18" charset="0"/>
                <a:ea typeface="宋体" panose="02010600030101010101" pitchFamily="2" charset="-122"/>
                <a:sym typeface="+mn-ea"/>
              </a:rPr>
              <a:t> may feel </a:t>
            </a:r>
            <a:r>
              <a:rPr lang="en-US" altLang="zh-CN" sz="2400" b="1" kern="100" dirty="0">
                <a:highlight>
                  <a:srgbClr val="00FF00"/>
                </a:highlight>
                <a:latin typeface="Times New Roman" panose="02020603050405020304" pitchFamily="18" charset="0"/>
                <a:ea typeface="宋体" panose="02010600030101010101" pitchFamily="2" charset="-122"/>
                <a:sym typeface="+mn-ea"/>
              </a:rPr>
              <a:t>lost</a:t>
            </a:r>
            <a:r>
              <a:rPr lang="en-US" altLang="zh-CN" sz="2400" b="1" kern="100" dirty="0">
                <a:latin typeface="Times New Roman" panose="02020603050405020304" pitchFamily="18" charset="0"/>
                <a:ea typeface="宋体" panose="02010600030101010101" pitchFamily="2" charset="-122"/>
                <a:sym typeface="+mn-ea"/>
              </a:rPr>
              <a:t> and may have </a:t>
            </a:r>
            <a:r>
              <a:rPr lang="en-US" altLang="zh-CN" sz="2400" b="1" kern="100" dirty="0">
                <a:highlight>
                  <a:srgbClr val="00FF00"/>
                </a:highlight>
                <a:latin typeface="Times New Roman" panose="02020603050405020304" pitchFamily="18" charset="0"/>
                <a:ea typeface="宋体" panose="02010600030101010101" pitchFamily="2" charset="-122"/>
                <a:sym typeface="+mn-ea"/>
              </a:rPr>
              <a:t>low confidence</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D. </a:t>
            </a:r>
            <a:r>
              <a:rPr lang="en-US" altLang="zh-CN" sz="2400" b="1" kern="100" dirty="0">
                <a:highlight>
                  <a:srgbClr val="00FF00"/>
                </a:highlight>
                <a:latin typeface="Times New Roman" panose="02020603050405020304" pitchFamily="18" charset="0"/>
                <a:ea typeface="宋体" panose="02010600030101010101" pitchFamily="2" charset="-122"/>
                <a:sym typeface="+mn-ea"/>
              </a:rPr>
              <a:t>Stress</a:t>
            </a:r>
            <a:r>
              <a:rPr lang="en-US" altLang="zh-CN" sz="2400" b="1" kern="100" dirty="0">
                <a:latin typeface="Times New Roman" panose="02020603050405020304" pitchFamily="18" charset="0"/>
                <a:ea typeface="宋体" panose="02010600030101010101" pitchFamily="2" charset="-122"/>
                <a:sym typeface="+mn-ea"/>
              </a:rPr>
              <a:t> coming from loneliness causes </a:t>
            </a:r>
            <a:r>
              <a:rPr lang="en-US" altLang="zh-CN" sz="2400" b="1" kern="100" dirty="0">
                <a:highlight>
                  <a:srgbClr val="00FF00"/>
                </a:highlight>
                <a:latin typeface="Times New Roman" panose="02020603050405020304" pitchFamily="18" charset="0"/>
                <a:ea typeface="宋体" panose="02010600030101010101" pitchFamily="2" charset="-122"/>
                <a:sym typeface="+mn-ea"/>
              </a:rPr>
              <a:t>physical breakdown</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strike="sngStrike" kern="100" dirty="0">
                <a:solidFill>
                  <a:schemeClr val="bg2"/>
                </a:solidFill>
                <a:latin typeface="Times New Roman" panose="02020603050405020304" pitchFamily="18" charset="0"/>
                <a:ea typeface="宋体" panose="02010600030101010101" pitchFamily="2" charset="-122"/>
                <a:sym typeface="+mn-ea"/>
              </a:rPr>
              <a:t>E. Since the 1950s, people have been less and less invested in other people.</a:t>
            </a:r>
            <a:endParaRPr lang="en-US" altLang="zh-CN" sz="2400" b="1" strike="sngStrike" kern="100" dirty="0">
              <a:solidFill>
                <a:schemeClr val="bg2"/>
              </a:solidFill>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F. </a:t>
            </a:r>
            <a:r>
              <a:rPr lang="en-US" altLang="zh-CN" sz="2400" b="1" kern="100" dirty="0">
                <a:highlight>
                  <a:srgbClr val="FFFF00"/>
                </a:highlight>
                <a:latin typeface="Times New Roman" panose="02020603050405020304" pitchFamily="18" charset="0"/>
                <a:ea typeface="宋体" panose="02010600030101010101" pitchFamily="2" charset="-122"/>
                <a:sym typeface="+mn-ea"/>
              </a:rPr>
              <a:t>People</a:t>
            </a:r>
            <a:r>
              <a:rPr lang="en-US" altLang="zh-CN" sz="2400" b="1" kern="100" dirty="0">
                <a:latin typeface="Times New Roman" panose="02020603050405020304" pitchFamily="18" charset="0"/>
                <a:ea typeface="宋体" panose="02010600030101010101" pitchFamily="2" charset="-122"/>
                <a:sym typeface="+mn-ea"/>
              </a:rPr>
              <a:t> go to </a:t>
            </a:r>
            <a:r>
              <a:rPr lang="en-US" altLang="zh-CN" sz="2400" b="1" kern="100" dirty="0">
                <a:highlight>
                  <a:srgbClr val="00FF00"/>
                </a:highlight>
                <a:latin typeface="Times New Roman" panose="02020603050405020304" pitchFamily="18" charset="0"/>
                <a:ea typeface="宋体" panose="02010600030101010101" pitchFamily="2" charset="-122"/>
                <a:sym typeface="+mn-ea"/>
              </a:rPr>
              <a:t>faraway</a:t>
            </a:r>
            <a:r>
              <a:rPr lang="en-US" altLang="zh-CN" sz="2400" b="1" kern="100" dirty="0">
                <a:latin typeface="Times New Roman" panose="02020603050405020304" pitchFamily="18" charset="0"/>
                <a:ea typeface="宋体" panose="02010600030101010101" pitchFamily="2" charset="-122"/>
                <a:sym typeface="+mn-ea"/>
              </a:rPr>
              <a:t> colleges and only get in touch with families </a:t>
            </a:r>
            <a:r>
              <a:rPr lang="en-US" altLang="zh-CN" sz="2400" b="1" kern="100" dirty="0">
                <a:highlight>
                  <a:srgbClr val="00FF00"/>
                </a:highlight>
                <a:latin typeface="Times New Roman" panose="02020603050405020304" pitchFamily="18" charset="0"/>
                <a:ea typeface="宋体" panose="02010600030101010101" pitchFamily="2" charset="-122"/>
                <a:sym typeface="+mn-ea"/>
              </a:rPr>
              <a:t>on screen</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G. </a:t>
            </a:r>
            <a:r>
              <a:rPr lang="en-US" altLang="zh-CN" sz="2400" b="1" kern="100" dirty="0">
                <a:highlight>
                  <a:srgbClr val="00FF00"/>
                </a:highlight>
                <a:latin typeface="Times New Roman" panose="02020603050405020304" pitchFamily="18" charset="0"/>
                <a:ea typeface="宋体" panose="02010600030101010101" pitchFamily="2" charset="-122"/>
                <a:sym typeface="+mn-ea"/>
              </a:rPr>
              <a:t>A good way </a:t>
            </a:r>
            <a:r>
              <a:rPr lang="en-US" altLang="zh-CN" sz="2400" b="1" kern="100" dirty="0">
                <a:latin typeface="Times New Roman" panose="02020603050405020304" pitchFamily="18" charset="0"/>
                <a:ea typeface="宋体" panose="02010600030101010101" pitchFamily="2" charset="-122"/>
                <a:sym typeface="+mn-ea"/>
              </a:rPr>
              <a:t>is to find an activity around </a:t>
            </a:r>
            <a:r>
              <a:rPr lang="en-US" altLang="zh-CN" sz="2400" b="1" kern="100" dirty="0">
                <a:highlight>
                  <a:srgbClr val="FFFF00"/>
                </a:highlight>
                <a:latin typeface="Times New Roman" panose="02020603050405020304" pitchFamily="18" charset="0"/>
                <a:ea typeface="宋体" panose="02010600030101010101" pitchFamily="2" charset="-122"/>
                <a:sym typeface="+mn-ea"/>
              </a:rPr>
              <a:t>other people </a:t>
            </a:r>
            <a:r>
              <a:rPr lang="en-US" altLang="zh-CN" sz="2400" b="1" kern="100" dirty="0">
                <a:latin typeface="Times New Roman" panose="02020603050405020304" pitchFamily="18" charset="0"/>
                <a:ea typeface="宋体" panose="02010600030101010101" pitchFamily="2" charset="-122"/>
                <a:sym typeface="+mn-ea"/>
              </a:rPr>
              <a:t>where </a:t>
            </a:r>
            <a:r>
              <a:rPr lang="en-US" altLang="zh-CN" sz="2400" b="1" kern="100" dirty="0">
                <a:highlight>
                  <a:srgbClr val="FFFF00"/>
                </a:highlight>
                <a:latin typeface="Times New Roman" panose="02020603050405020304" pitchFamily="18" charset="0"/>
                <a:ea typeface="宋体" panose="02010600030101010101" pitchFamily="2" charset="-122"/>
                <a:sym typeface="+mn-ea"/>
              </a:rPr>
              <a:t>you</a:t>
            </a:r>
            <a:r>
              <a:rPr lang="en-US" altLang="zh-CN" sz="2400" b="1" kern="100" dirty="0">
                <a:latin typeface="Times New Roman" panose="02020603050405020304" pitchFamily="18" charset="0"/>
                <a:ea typeface="宋体" panose="02010600030101010101" pitchFamily="2" charset="-122"/>
                <a:sym typeface="+mn-ea"/>
              </a:rPr>
              <a:t> are comfortable.</a:t>
            </a:r>
            <a:endParaRPr lang="en-US" altLang="zh-CN" sz="2400" b="1" kern="100" dirty="0">
              <a:latin typeface="Times New Roman" panose="02020603050405020304" pitchFamily="18" charset="0"/>
              <a:ea typeface="宋体" panose="02010600030101010101" pitchFamily="2" charset="-122"/>
            </a:endParaRPr>
          </a:p>
        </p:txBody>
      </p:sp>
      <p:sp>
        <p:nvSpPr>
          <p:cNvPr id="5" name="流程图: 可选过程 4"/>
          <p:cNvSpPr/>
          <p:nvPr/>
        </p:nvSpPr>
        <p:spPr>
          <a:xfrm>
            <a:off x="5119250" y="95544"/>
            <a:ext cx="1926796" cy="377190"/>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CN" b="1" dirty="0">
                <a:solidFill>
                  <a:schemeClr val="tx1"/>
                </a:solidFill>
                <a:latin typeface="Rockwell" panose="02060603020205020403"/>
                <a:ea typeface="方正姚体" panose="02010601030101010101" pitchFamily="2" charset="-122"/>
              </a:rPr>
              <a:t>disadvantages</a:t>
            </a:r>
            <a:endParaRPr kumimoji="0" lang="zh-CN" altLang="en-US" sz="1800" b="1" i="0" u="none" strike="noStrike" kern="1200" cap="none" spc="0" normalizeH="0" baseline="0" noProof="0" dirty="0">
              <a:ln>
                <a:noFill/>
              </a:ln>
              <a:solidFill>
                <a:srgbClr val="C00000"/>
              </a:solidFill>
              <a:effectLst/>
              <a:uLnTx/>
              <a:uFillTx/>
              <a:latin typeface="Rockwell" panose="02060603020205020403"/>
              <a:ea typeface="方正姚体" panose="02010601030101010101" pitchFamily="2" charset="-122"/>
              <a:cs typeface="+mn-cs"/>
            </a:endParaRPr>
          </a:p>
        </p:txBody>
      </p:sp>
      <p:sp>
        <p:nvSpPr>
          <p:cNvPr id="6" name="流程图: 可选过程 5"/>
          <p:cNvSpPr/>
          <p:nvPr/>
        </p:nvSpPr>
        <p:spPr>
          <a:xfrm>
            <a:off x="565683" y="86497"/>
            <a:ext cx="1518756" cy="377190"/>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CN" b="1" dirty="0">
                <a:solidFill>
                  <a:schemeClr val="tx1"/>
                </a:solidFill>
                <a:latin typeface="Rockwell" panose="02060603020205020403"/>
                <a:ea typeface="方正姚体" panose="02010601030101010101" pitchFamily="2" charset="-122"/>
              </a:rPr>
              <a:t>advantages</a:t>
            </a:r>
            <a:endParaRPr kumimoji="0" lang="zh-CN" altLang="en-US" sz="1800" b="1" i="0" u="none" strike="noStrike" kern="1200" cap="none" spc="0" normalizeH="0" baseline="0" noProof="0" dirty="0">
              <a:ln>
                <a:noFill/>
              </a:ln>
              <a:solidFill>
                <a:srgbClr val="C00000"/>
              </a:solidFill>
              <a:effectLst/>
              <a:uLnTx/>
              <a:uFillTx/>
              <a:latin typeface="Rockwell" panose="02060603020205020403"/>
              <a:ea typeface="方正姚体" panose="02010601030101010101" pitchFamily="2" charset="-122"/>
              <a:cs typeface="+mn-cs"/>
            </a:endParaRPr>
          </a:p>
        </p:txBody>
      </p:sp>
      <p:sp>
        <p:nvSpPr>
          <p:cNvPr id="7" name="流程图: 可选过程 6"/>
          <p:cNvSpPr/>
          <p:nvPr/>
        </p:nvSpPr>
        <p:spPr>
          <a:xfrm>
            <a:off x="2189819" y="86497"/>
            <a:ext cx="2531036" cy="377190"/>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b="1" dirty="0">
                <a:solidFill>
                  <a:schemeClr val="tx1"/>
                </a:solidFill>
                <a:latin typeface="Rockwell" panose="02060603020205020403"/>
                <a:ea typeface="方正姚体" panose="02010601030101010101" pitchFamily="2" charset="-122"/>
              </a:rPr>
              <a:t>承上  代词  </a:t>
            </a:r>
            <a:r>
              <a:rPr lang="en-US" altLang="zh-CN" b="1" dirty="0">
                <a:solidFill>
                  <a:schemeClr val="tx1"/>
                </a:solidFill>
                <a:latin typeface="Rockwell" panose="02060603020205020403"/>
                <a:ea typeface="方正姚体" panose="02010601030101010101" pitchFamily="2" charset="-122"/>
              </a:rPr>
              <a:t>38</a:t>
            </a:r>
            <a:r>
              <a:rPr lang="en-US" altLang="zh-CN" b="1" dirty="0">
                <a:solidFill>
                  <a:srgbClr val="FF0000"/>
                </a:solidFill>
                <a:latin typeface="Rockwell" panose="02060603020205020403"/>
                <a:ea typeface="方正姚体" panose="02010601030101010101" pitchFamily="2" charset="-122"/>
              </a:rPr>
              <a:t>B</a:t>
            </a:r>
            <a:r>
              <a:rPr lang="en-US" altLang="zh-CN" b="1" dirty="0">
                <a:solidFill>
                  <a:schemeClr val="tx1"/>
                </a:solidFill>
                <a:latin typeface="Rockwell" panose="02060603020205020403"/>
                <a:ea typeface="方正姚体" panose="02010601030101010101" pitchFamily="2" charset="-122"/>
              </a:rPr>
              <a:t>   </a:t>
            </a:r>
            <a:r>
              <a:rPr lang="zh-CN" altLang="en-US" b="1" dirty="0">
                <a:solidFill>
                  <a:schemeClr val="tx1"/>
                </a:solidFill>
                <a:latin typeface="Rockwell" panose="02060603020205020403"/>
                <a:ea typeface="方正姚体" panose="02010601030101010101" pitchFamily="2" charset="-122"/>
              </a:rPr>
              <a:t>转折  </a:t>
            </a:r>
            <a:endParaRPr kumimoji="0" lang="zh-CN" altLang="en-US" sz="1800" b="1" i="0" u="none" strike="noStrike" kern="1200" cap="none" spc="0" normalizeH="0" baseline="0" noProof="0" dirty="0">
              <a:ln>
                <a:noFill/>
              </a:ln>
              <a:solidFill>
                <a:srgbClr val="C00000"/>
              </a:solidFill>
              <a:effectLst/>
              <a:uLnTx/>
              <a:uFillTx/>
              <a:latin typeface="Rockwell" panose="02060603020205020403"/>
              <a:ea typeface="方正姚体" panose="02010601030101010101" pitchFamily="2" charset="-122"/>
              <a:cs typeface="+mn-cs"/>
            </a:endParaRPr>
          </a:p>
        </p:txBody>
      </p:sp>
      <p:cxnSp>
        <p:nvCxnSpPr>
          <p:cNvPr id="8" name="直接箭头连接符 7"/>
          <p:cNvCxnSpPr/>
          <p:nvPr/>
        </p:nvCxnSpPr>
        <p:spPr>
          <a:xfrm>
            <a:off x="2668772" y="840877"/>
            <a:ext cx="134851" cy="2848620"/>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P spid="7" grpId="0" bldLvl="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614979"/>
            <a:ext cx="12192000" cy="2246769"/>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Research finds loneliness is </a:t>
            </a:r>
            <a:r>
              <a:rPr kumimoji="0" lang="en-US" altLang="zh-CN" sz="28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dangerous to our </a:t>
            </a:r>
            <a:r>
              <a:rPr kumimoji="0" lang="en-US" altLang="zh-CN" sz="2800" b="1" i="0" u="none" strike="noStrike" kern="100" cap="none" spc="0" normalizeH="0" baseline="0" noProof="0" dirty="0">
                <a:ln>
                  <a:noFill/>
                </a:ln>
                <a:solidFill>
                  <a:srgbClr val="FF0000"/>
                </a:solidFill>
                <a:effectLst/>
                <a:highlight>
                  <a:srgbClr val="00FF00"/>
                </a:highlight>
                <a:uLnTx/>
                <a:uFillTx/>
                <a:latin typeface="Times New Roman" panose="02020603050405020304" pitchFamily="18" charset="0"/>
                <a:ea typeface="宋体" panose="02010600030101010101" pitchFamily="2" charset="-122"/>
              </a:rPr>
              <a:t>health</a:t>
            </a: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39 ____________. </a:t>
            </a:r>
            <a:r>
              <a:rPr kumimoji="0" lang="en-US" altLang="zh-CN" sz="2800" b="0" i="0" u="none" strike="noStrike" kern="100" cap="none" spc="0" normalizeH="0" baseline="0" noProof="0" dirty="0">
                <a:ln>
                  <a:noFill/>
                </a:ln>
                <a:effectLst/>
                <a:highlight>
                  <a:srgbClr val="FF00FF"/>
                </a:highlight>
                <a:uLnTx/>
                <a:uFillTx/>
                <a:latin typeface="Times New Roman" panose="02020603050405020304" pitchFamily="18" charset="0"/>
                <a:ea typeface="宋体" panose="02010600030101010101" pitchFamily="2" charset="-122"/>
              </a:rPr>
              <a:t>In addition</a:t>
            </a: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people who are lonely in late life have </a:t>
            </a:r>
            <a:r>
              <a:rPr kumimoji="0" lang="en-US" altLang="zh-CN" sz="28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more rapid brain decline</a:t>
            </a: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a:t>
            </a:r>
            <a:endPar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The choice we can make to keep us on a good path of well-being is to </a:t>
            </a:r>
            <a:r>
              <a:rPr kumimoji="0" lang="en-US" altLang="zh-CN" sz="28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rPr>
              <a:t>invest in our relationships with other people</a:t>
            </a:r>
            <a:r>
              <a:rPr kumimoji="0" lang="en-US"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rPr>
              <a:t>. 40___________</a:t>
            </a:r>
            <a:r>
              <a:rPr kumimoji="0" lang="en-US" altLang="zh-CN" sz="2800" b="0" i="0" u="none" strike="noStrike" kern="100" cap="none" spc="0" normalizeH="0" baseline="0" noProof="0" dirty="0">
                <a:ln>
                  <a:noFill/>
                </a:ln>
                <a:effectLst/>
                <a:highlight>
                  <a:srgbClr val="00FF00"/>
                </a:highlight>
                <a:uLnTx/>
                <a:uFillTx/>
                <a:latin typeface="Times New Roman" panose="02020603050405020304" pitchFamily="18" charset="0"/>
                <a:ea typeface="宋体" panose="02010600030101010101" pitchFamily="2" charset="-122"/>
              </a:rPr>
              <a:t>You belong. You matter. You're connected.</a:t>
            </a:r>
            <a:endParaRPr kumimoji="0" lang="en-US" altLang="zh-CN" sz="2800" b="0" i="0" u="none" strike="noStrike" kern="100" cap="none" spc="0" normalizeH="0" baseline="0" noProof="0" dirty="0">
              <a:ln>
                <a:noFill/>
              </a:ln>
              <a:effectLst/>
              <a:highlight>
                <a:srgbClr val="00FF00"/>
              </a:highlight>
              <a:uLnTx/>
              <a:uFillTx/>
              <a:latin typeface="Times New Roman" panose="02020603050405020304" pitchFamily="18" charset="0"/>
              <a:ea typeface="宋体" panose="02010600030101010101" pitchFamily="2" charset="-122"/>
            </a:endParaRPr>
          </a:p>
        </p:txBody>
      </p:sp>
      <p:sp>
        <p:nvSpPr>
          <p:cNvPr id="4" name="文本框 3"/>
          <p:cNvSpPr txBox="1"/>
          <p:nvPr/>
        </p:nvSpPr>
        <p:spPr>
          <a:xfrm>
            <a:off x="433960" y="3103683"/>
            <a:ext cx="11297376" cy="2677656"/>
          </a:xfrm>
          <a:prstGeom prst="rect">
            <a:avLst/>
          </a:prstGeom>
          <a:solidFill>
            <a:schemeClr val="bg1"/>
          </a:solidFill>
        </p:spPr>
        <p:txBody>
          <a:bodyPr wrap="square" rtlCol="0" anchor="t">
            <a:spAutoFit/>
          </a:bodyPr>
          <a:lstStyle/>
          <a:p>
            <a:r>
              <a:rPr lang="en-US" altLang="zh-CN" sz="2400" b="1" strike="sngStrike" kern="100" dirty="0">
                <a:solidFill>
                  <a:schemeClr val="bg2"/>
                </a:solidFill>
                <a:latin typeface="Times New Roman" panose="02020603050405020304" pitchFamily="18" charset="0"/>
                <a:ea typeface="宋体" panose="02010600030101010101" pitchFamily="2" charset="-122"/>
                <a:sym typeface="+mn-ea"/>
              </a:rPr>
              <a:t>A. It’s a very subjective experience.</a:t>
            </a:r>
            <a:endParaRPr lang="en-US" altLang="zh-CN" sz="2400" b="1" strike="sngStrike" kern="100" dirty="0">
              <a:solidFill>
                <a:schemeClr val="bg2"/>
              </a:solidFill>
              <a:latin typeface="Times New Roman" panose="02020603050405020304" pitchFamily="18" charset="0"/>
              <a:ea typeface="宋体" panose="02010600030101010101" pitchFamily="2" charset="-122"/>
            </a:endParaRPr>
          </a:p>
          <a:p>
            <a:r>
              <a:rPr lang="en-US" altLang="zh-CN" sz="2400" b="1" strike="sngStrike" kern="100" dirty="0">
                <a:solidFill>
                  <a:schemeClr val="bg2"/>
                </a:solidFill>
                <a:latin typeface="Times New Roman" panose="02020603050405020304" pitchFamily="18" charset="0"/>
                <a:ea typeface="宋体" panose="02010600030101010101" pitchFamily="2" charset="-122"/>
                <a:sym typeface="+mn-ea"/>
              </a:rPr>
              <a:t>B. All of that is good on the one hand.</a:t>
            </a:r>
            <a:endParaRPr lang="en-US" altLang="zh-CN" sz="2400" b="1" strike="sngStrike" kern="100" dirty="0">
              <a:solidFill>
                <a:schemeClr val="bg2"/>
              </a:solidFill>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C. </a:t>
            </a:r>
            <a:r>
              <a:rPr lang="en-US" altLang="zh-CN" sz="2400" b="1" kern="100" dirty="0">
                <a:highlight>
                  <a:srgbClr val="FFFF00"/>
                </a:highlight>
                <a:latin typeface="Times New Roman" panose="02020603050405020304" pitchFamily="18" charset="0"/>
                <a:ea typeface="宋体" panose="02010600030101010101" pitchFamily="2" charset="-122"/>
                <a:sym typeface="+mn-ea"/>
              </a:rPr>
              <a:t>You</a:t>
            </a:r>
            <a:r>
              <a:rPr lang="en-US" altLang="zh-CN" sz="2400" b="1" kern="100" dirty="0">
                <a:latin typeface="Times New Roman" panose="02020603050405020304" pitchFamily="18" charset="0"/>
                <a:ea typeface="宋体" panose="02010600030101010101" pitchFamily="2" charset="-122"/>
                <a:sym typeface="+mn-ea"/>
              </a:rPr>
              <a:t> may feel </a:t>
            </a:r>
            <a:r>
              <a:rPr lang="en-US" altLang="zh-CN" sz="2400" b="1" kern="100" dirty="0">
                <a:highlight>
                  <a:srgbClr val="00FF00"/>
                </a:highlight>
                <a:latin typeface="Times New Roman" panose="02020603050405020304" pitchFamily="18" charset="0"/>
                <a:ea typeface="宋体" panose="02010600030101010101" pitchFamily="2" charset="-122"/>
                <a:sym typeface="+mn-ea"/>
              </a:rPr>
              <a:t>lost</a:t>
            </a:r>
            <a:r>
              <a:rPr lang="en-US" altLang="zh-CN" sz="2400" b="1" kern="100" dirty="0">
                <a:latin typeface="Times New Roman" panose="02020603050405020304" pitchFamily="18" charset="0"/>
                <a:ea typeface="宋体" panose="02010600030101010101" pitchFamily="2" charset="-122"/>
                <a:sym typeface="+mn-ea"/>
              </a:rPr>
              <a:t> and may have </a:t>
            </a:r>
            <a:r>
              <a:rPr lang="en-US" altLang="zh-CN" sz="2400" b="1" kern="100" dirty="0">
                <a:highlight>
                  <a:srgbClr val="00FF00"/>
                </a:highlight>
                <a:latin typeface="Times New Roman" panose="02020603050405020304" pitchFamily="18" charset="0"/>
                <a:ea typeface="宋体" panose="02010600030101010101" pitchFamily="2" charset="-122"/>
                <a:sym typeface="+mn-ea"/>
              </a:rPr>
              <a:t>low confidence</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D. </a:t>
            </a:r>
            <a:r>
              <a:rPr lang="en-US" altLang="zh-CN" sz="2400" b="1" kern="100" dirty="0">
                <a:highlight>
                  <a:srgbClr val="00FF00"/>
                </a:highlight>
                <a:latin typeface="Times New Roman" panose="02020603050405020304" pitchFamily="18" charset="0"/>
                <a:ea typeface="宋体" panose="02010600030101010101" pitchFamily="2" charset="-122"/>
                <a:sym typeface="+mn-ea"/>
              </a:rPr>
              <a:t>Stress</a:t>
            </a:r>
            <a:r>
              <a:rPr lang="en-US" altLang="zh-CN" sz="2400" b="1" kern="100" dirty="0">
                <a:latin typeface="Times New Roman" panose="02020603050405020304" pitchFamily="18" charset="0"/>
                <a:ea typeface="宋体" panose="02010600030101010101" pitchFamily="2" charset="-122"/>
                <a:sym typeface="+mn-ea"/>
              </a:rPr>
              <a:t> coming from loneliness causes </a:t>
            </a:r>
            <a:r>
              <a:rPr lang="en-US" altLang="zh-CN" sz="2400" b="1" kern="100" dirty="0">
                <a:highlight>
                  <a:srgbClr val="00FF00"/>
                </a:highlight>
                <a:latin typeface="Times New Roman" panose="02020603050405020304" pitchFamily="18" charset="0"/>
                <a:ea typeface="宋体" panose="02010600030101010101" pitchFamily="2" charset="-122"/>
                <a:sym typeface="+mn-ea"/>
              </a:rPr>
              <a:t>physical breakdown</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strike="sngStrike" kern="100" dirty="0">
                <a:solidFill>
                  <a:schemeClr val="bg2"/>
                </a:solidFill>
                <a:latin typeface="Times New Roman" panose="02020603050405020304" pitchFamily="18" charset="0"/>
                <a:ea typeface="宋体" panose="02010600030101010101" pitchFamily="2" charset="-122"/>
                <a:sym typeface="+mn-ea"/>
              </a:rPr>
              <a:t>E. Since the 1950s, people have been less and less invested in other people.</a:t>
            </a:r>
            <a:endParaRPr lang="en-US" altLang="zh-CN" sz="2400" b="1" strike="sngStrike" kern="100" dirty="0">
              <a:solidFill>
                <a:schemeClr val="bg2"/>
              </a:solidFill>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F. </a:t>
            </a:r>
            <a:r>
              <a:rPr lang="en-US" altLang="zh-CN" sz="2400" b="1" kern="100" dirty="0">
                <a:highlight>
                  <a:srgbClr val="FFFF00"/>
                </a:highlight>
                <a:latin typeface="Times New Roman" panose="02020603050405020304" pitchFamily="18" charset="0"/>
                <a:ea typeface="宋体" panose="02010600030101010101" pitchFamily="2" charset="-122"/>
                <a:sym typeface="+mn-ea"/>
              </a:rPr>
              <a:t>People</a:t>
            </a:r>
            <a:r>
              <a:rPr lang="en-US" altLang="zh-CN" sz="2400" b="1" kern="100" dirty="0">
                <a:latin typeface="Times New Roman" panose="02020603050405020304" pitchFamily="18" charset="0"/>
                <a:ea typeface="宋体" panose="02010600030101010101" pitchFamily="2" charset="-122"/>
                <a:sym typeface="+mn-ea"/>
              </a:rPr>
              <a:t> go to </a:t>
            </a:r>
            <a:r>
              <a:rPr lang="en-US" altLang="zh-CN" sz="2400" b="1" kern="100" dirty="0">
                <a:highlight>
                  <a:srgbClr val="00FF00"/>
                </a:highlight>
                <a:latin typeface="Times New Roman" panose="02020603050405020304" pitchFamily="18" charset="0"/>
                <a:ea typeface="宋体" panose="02010600030101010101" pitchFamily="2" charset="-122"/>
                <a:sym typeface="+mn-ea"/>
              </a:rPr>
              <a:t>faraway</a:t>
            </a:r>
            <a:r>
              <a:rPr lang="en-US" altLang="zh-CN" sz="2400" b="1" kern="100" dirty="0">
                <a:latin typeface="Times New Roman" panose="02020603050405020304" pitchFamily="18" charset="0"/>
                <a:ea typeface="宋体" panose="02010600030101010101" pitchFamily="2" charset="-122"/>
                <a:sym typeface="+mn-ea"/>
              </a:rPr>
              <a:t> colleges and only get in touch with families </a:t>
            </a:r>
            <a:r>
              <a:rPr lang="en-US" altLang="zh-CN" sz="2400" b="1" kern="100" dirty="0">
                <a:highlight>
                  <a:srgbClr val="00FF00"/>
                </a:highlight>
                <a:latin typeface="Times New Roman" panose="02020603050405020304" pitchFamily="18" charset="0"/>
                <a:ea typeface="宋体" panose="02010600030101010101" pitchFamily="2" charset="-122"/>
                <a:sym typeface="+mn-ea"/>
              </a:rPr>
              <a:t>on screen</a:t>
            </a:r>
            <a:r>
              <a:rPr lang="en-US" altLang="zh-CN" sz="2400" b="1" kern="100" dirty="0">
                <a:latin typeface="Times New Roman" panose="02020603050405020304" pitchFamily="18" charset="0"/>
                <a:ea typeface="宋体" panose="02010600030101010101" pitchFamily="2" charset="-122"/>
                <a:sym typeface="+mn-ea"/>
              </a:rPr>
              <a:t>.</a:t>
            </a:r>
            <a:endParaRPr lang="en-US" altLang="zh-CN" sz="2400" b="1" kern="100" dirty="0">
              <a:latin typeface="Times New Roman" panose="02020603050405020304" pitchFamily="18" charset="0"/>
              <a:ea typeface="宋体" panose="02010600030101010101" pitchFamily="2" charset="-122"/>
            </a:endParaRPr>
          </a:p>
          <a:p>
            <a:r>
              <a:rPr lang="en-US" altLang="zh-CN" sz="2400" b="1" kern="100" dirty="0">
                <a:latin typeface="Times New Roman" panose="02020603050405020304" pitchFamily="18" charset="0"/>
                <a:ea typeface="宋体" panose="02010600030101010101" pitchFamily="2" charset="-122"/>
                <a:sym typeface="+mn-ea"/>
              </a:rPr>
              <a:t>G. </a:t>
            </a:r>
            <a:r>
              <a:rPr lang="en-US" altLang="zh-CN" sz="2400" b="1" kern="100" dirty="0">
                <a:highlight>
                  <a:srgbClr val="00FF00"/>
                </a:highlight>
                <a:latin typeface="Times New Roman" panose="02020603050405020304" pitchFamily="18" charset="0"/>
                <a:ea typeface="宋体" panose="02010600030101010101" pitchFamily="2" charset="-122"/>
                <a:sym typeface="+mn-ea"/>
              </a:rPr>
              <a:t>A good way </a:t>
            </a:r>
            <a:r>
              <a:rPr lang="en-US" altLang="zh-CN" sz="2400" b="1" kern="100" dirty="0">
                <a:latin typeface="Times New Roman" panose="02020603050405020304" pitchFamily="18" charset="0"/>
                <a:ea typeface="宋体" panose="02010600030101010101" pitchFamily="2" charset="-122"/>
                <a:sym typeface="+mn-ea"/>
              </a:rPr>
              <a:t>is to find an activity around </a:t>
            </a:r>
            <a:r>
              <a:rPr lang="en-US" altLang="zh-CN" sz="2400" b="1" kern="100" dirty="0">
                <a:highlight>
                  <a:srgbClr val="FFFF00"/>
                </a:highlight>
                <a:latin typeface="Times New Roman" panose="02020603050405020304" pitchFamily="18" charset="0"/>
                <a:ea typeface="宋体" panose="02010600030101010101" pitchFamily="2" charset="-122"/>
                <a:sym typeface="+mn-ea"/>
              </a:rPr>
              <a:t>other people </a:t>
            </a:r>
            <a:r>
              <a:rPr lang="en-US" altLang="zh-CN" sz="2400" b="1" kern="100" dirty="0">
                <a:latin typeface="Times New Roman" panose="02020603050405020304" pitchFamily="18" charset="0"/>
                <a:ea typeface="宋体" panose="02010600030101010101" pitchFamily="2" charset="-122"/>
                <a:sym typeface="+mn-ea"/>
              </a:rPr>
              <a:t>where </a:t>
            </a:r>
            <a:r>
              <a:rPr lang="en-US" altLang="zh-CN" sz="2400" b="1" kern="100" dirty="0">
                <a:highlight>
                  <a:srgbClr val="FFFF00"/>
                </a:highlight>
                <a:latin typeface="Times New Roman" panose="02020603050405020304" pitchFamily="18" charset="0"/>
                <a:ea typeface="宋体" panose="02010600030101010101" pitchFamily="2" charset="-122"/>
                <a:sym typeface="+mn-ea"/>
              </a:rPr>
              <a:t>you</a:t>
            </a:r>
            <a:r>
              <a:rPr lang="en-US" altLang="zh-CN" sz="2400" b="1" kern="100" dirty="0">
                <a:latin typeface="Times New Roman" panose="02020603050405020304" pitchFamily="18" charset="0"/>
                <a:ea typeface="宋体" panose="02010600030101010101" pitchFamily="2" charset="-122"/>
                <a:sym typeface="+mn-ea"/>
              </a:rPr>
              <a:t> are comfortable.</a:t>
            </a:r>
            <a:endParaRPr lang="en-US" altLang="zh-CN" sz="2400" b="1" kern="100" dirty="0">
              <a:latin typeface="Times New Roman" panose="02020603050405020304" pitchFamily="18" charset="0"/>
              <a:ea typeface="宋体" panose="02010600030101010101" pitchFamily="2" charset="-122"/>
            </a:endParaRPr>
          </a:p>
        </p:txBody>
      </p:sp>
      <p:cxnSp>
        <p:nvCxnSpPr>
          <p:cNvPr id="5" name="直接箭头连接符 4"/>
          <p:cNvCxnSpPr/>
          <p:nvPr/>
        </p:nvCxnSpPr>
        <p:spPr>
          <a:xfrm flipH="1">
            <a:off x="7612912" y="1005512"/>
            <a:ext cx="467832" cy="3321939"/>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流程图: 可选过程 6"/>
          <p:cNvSpPr/>
          <p:nvPr/>
        </p:nvSpPr>
        <p:spPr>
          <a:xfrm>
            <a:off x="8080744" y="305417"/>
            <a:ext cx="4072758" cy="377190"/>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b="1" dirty="0">
                <a:solidFill>
                  <a:schemeClr val="tx1"/>
                </a:solidFill>
                <a:latin typeface="Rockwell" panose="02060603020205020403"/>
                <a:ea typeface="方正姚体" panose="02010601030101010101" pitchFamily="2" charset="-122"/>
              </a:rPr>
              <a:t>总分（论点</a:t>
            </a:r>
            <a:r>
              <a:rPr lang="en-US" altLang="zh-CN" b="1" dirty="0">
                <a:solidFill>
                  <a:schemeClr val="tx1"/>
                </a:solidFill>
                <a:latin typeface="Rockwell" panose="02060603020205020403"/>
                <a:ea typeface="方正姚体" panose="02010601030101010101" pitchFamily="2" charset="-122"/>
              </a:rPr>
              <a:t>1</a:t>
            </a:r>
            <a:r>
              <a:rPr lang="zh-CN" altLang="en-US" b="1" dirty="0">
                <a:solidFill>
                  <a:schemeClr val="tx1"/>
                </a:solidFill>
                <a:latin typeface="Rockwell" panose="02060603020205020403"/>
                <a:ea typeface="方正姚体" panose="02010601030101010101" pitchFamily="2" charset="-122"/>
              </a:rPr>
              <a:t>） </a:t>
            </a:r>
            <a:r>
              <a:rPr lang="en-US" altLang="zh-CN" b="1" dirty="0">
                <a:solidFill>
                  <a:schemeClr val="tx1"/>
                </a:solidFill>
                <a:latin typeface="Rockwell" panose="02060603020205020403"/>
                <a:ea typeface="方正姚体" panose="02010601030101010101" pitchFamily="2" charset="-122"/>
              </a:rPr>
              <a:t>39 </a:t>
            </a:r>
            <a:r>
              <a:rPr lang="en-US" altLang="zh-CN" b="1" dirty="0">
                <a:solidFill>
                  <a:srgbClr val="FF0000"/>
                </a:solidFill>
                <a:latin typeface="Rockwell" panose="02060603020205020403"/>
                <a:ea typeface="方正姚体" panose="02010601030101010101" pitchFamily="2" charset="-122"/>
              </a:rPr>
              <a:t>D </a:t>
            </a:r>
            <a:r>
              <a:rPr lang="en-US" altLang="zh-CN" b="1" dirty="0">
                <a:solidFill>
                  <a:schemeClr val="tx1"/>
                </a:solidFill>
                <a:latin typeface="Rockwell" panose="02060603020205020403"/>
                <a:ea typeface="方正姚体" panose="02010601030101010101" pitchFamily="2" charset="-122"/>
              </a:rPr>
              <a:t>  </a:t>
            </a:r>
            <a:r>
              <a:rPr lang="zh-CN" altLang="en-US" b="1" dirty="0">
                <a:solidFill>
                  <a:schemeClr val="tx1"/>
                </a:solidFill>
                <a:latin typeface="Rockwell" panose="02060603020205020403"/>
                <a:ea typeface="方正姚体" panose="02010601030101010101" pitchFamily="2" charset="-122"/>
              </a:rPr>
              <a:t>并列 </a:t>
            </a:r>
            <a:r>
              <a:rPr lang="en-US" altLang="zh-CN" b="1" dirty="0">
                <a:solidFill>
                  <a:schemeClr val="tx1"/>
                </a:solidFill>
                <a:latin typeface="Rockwell" panose="02060603020205020403"/>
                <a:ea typeface="方正姚体" panose="02010601030101010101" pitchFamily="2" charset="-122"/>
              </a:rPr>
              <a:t>+</a:t>
            </a:r>
            <a:r>
              <a:rPr lang="zh-CN" altLang="en-US" b="1" dirty="0">
                <a:solidFill>
                  <a:schemeClr val="tx1"/>
                </a:solidFill>
                <a:latin typeface="Rockwell" panose="02060603020205020403"/>
                <a:ea typeface="方正姚体" panose="02010601030101010101" pitchFamily="2" charset="-122"/>
              </a:rPr>
              <a:t>词汇转换</a:t>
            </a:r>
            <a:endParaRPr kumimoji="0" lang="zh-CN" altLang="en-US" sz="1800" b="1" i="0" u="none" strike="noStrike" kern="1200" cap="none" spc="0" normalizeH="0" baseline="0" noProof="0" dirty="0">
              <a:ln>
                <a:noFill/>
              </a:ln>
              <a:solidFill>
                <a:srgbClr val="C00000"/>
              </a:solidFill>
              <a:effectLst/>
              <a:uLnTx/>
              <a:uFillTx/>
              <a:latin typeface="Rockwell" panose="02060603020205020403"/>
              <a:ea typeface="方正姚体" panose="02010601030101010101" pitchFamily="2" charset="-122"/>
              <a:cs typeface="+mn-cs"/>
            </a:endParaRPr>
          </a:p>
        </p:txBody>
      </p:sp>
      <p:cxnSp>
        <p:nvCxnSpPr>
          <p:cNvPr id="9" name="直接箭头连接符 8"/>
          <p:cNvCxnSpPr/>
          <p:nvPr/>
        </p:nvCxnSpPr>
        <p:spPr>
          <a:xfrm flipH="1">
            <a:off x="7729870" y="1321746"/>
            <a:ext cx="1392865" cy="2931277"/>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2524991" y="2861748"/>
            <a:ext cx="4045930" cy="2600143"/>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流程图: 可选过程 13"/>
          <p:cNvSpPr/>
          <p:nvPr/>
        </p:nvSpPr>
        <p:spPr>
          <a:xfrm>
            <a:off x="5576533" y="2521772"/>
            <a:ext cx="2964794" cy="377190"/>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b="1" dirty="0">
                <a:solidFill>
                  <a:schemeClr val="tx1"/>
                </a:solidFill>
                <a:latin typeface="Rockwell" panose="02060603020205020403"/>
                <a:ea typeface="方正姚体" panose="02010601030101010101" pitchFamily="2" charset="-122"/>
              </a:rPr>
              <a:t>并列 </a:t>
            </a:r>
            <a:r>
              <a:rPr lang="en-US" altLang="zh-CN" b="1" dirty="0">
                <a:solidFill>
                  <a:schemeClr val="tx1"/>
                </a:solidFill>
                <a:latin typeface="Rockwell" panose="02060603020205020403"/>
                <a:ea typeface="方正姚体" panose="02010601030101010101" pitchFamily="2" charset="-122"/>
              </a:rPr>
              <a:t>40</a:t>
            </a:r>
            <a:r>
              <a:rPr lang="en-US" altLang="zh-CN" b="1" dirty="0">
                <a:solidFill>
                  <a:srgbClr val="FF0000"/>
                </a:solidFill>
                <a:latin typeface="Rockwell" panose="02060603020205020403"/>
                <a:ea typeface="方正姚体" panose="02010601030101010101" pitchFamily="2" charset="-122"/>
              </a:rPr>
              <a:t> G   </a:t>
            </a:r>
            <a:r>
              <a:rPr lang="zh-CN" altLang="en-US" b="1" dirty="0">
                <a:solidFill>
                  <a:schemeClr val="tx1"/>
                </a:solidFill>
                <a:latin typeface="Rockwell" panose="02060603020205020403"/>
                <a:ea typeface="方正姚体" panose="02010601030101010101" pitchFamily="2" charset="-122"/>
              </a:rPr>
              <a:t>词汇主题语境</a:t>
            </a:r>
            <a:endParaRPr lang="zh-CN" altLang="en-US" b="1" dirty="0">
              <a:solidFill>
                <a:srgbClr val="C00000"/>
              </a:solidFill>
              <a:latin typeface="Rockwell" panose="02060603020205020403"/>
              <a:ea typeface="方正姚体" panose="02010601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4" grpId="0" bldLvl="0" animBg="1"/>
      <p:bldP spid="1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7649" y="366623"/>
            <a:ext cx="7278815" cy="6124754"/>
          </a:xfrm>
          <a:prstGeom prst="rect">
            <a:avLst/>
          </a:prstGeom>
          <a:noFill/>
        </p:spPr>
        <p:txBody>
          <a:bodyPr wrap="square">
            <a:spAutoFit/>
          </a:bodyPr>
          <a:lstStyle/>
          <a:p>
            <a:pPr marL="457200" marR="0" lvl="0" indent="-457200" algn="l" defTabSz="914400" rtl="0" eaLnBrk="1" fontAlgn="auto" latinLnBrk="0" hangingPunct="1">
              <a:spcAft>
                <a:spcPts val="0"/>
              </a:spcAft>
              <a:buClrTx/>
              <a:buSzTx/>
              <a:buFont typeface="Arial" panose="020B0604020202020204" pitchFamily="34" charset="0"/>
              <a:buChar char="•"/>
              <a:defRPr/>
            </a:pP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on the rise = growing</a:t>
            </a:r>
            <a:endPar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457200" marR="0" lvl="0" indent="-457200" algn="l" defTabSz="914400" rtl="0" eaLnBrk="1" fontAlgn="auto" latinLnBrk="0" hangingPunct="1">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in part</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marL="457200" marR="0" lvl="0" indent="-457200" algn="l" defTabSz="914400" rtl="0" eaLnBrk="1" fontAlgn="auto" latinLnBrk="0" hangingPunct="1">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get loose</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marL="457200" marR="0" lvl="0" indent="-457200" algn="l" defTabSz="914400" rtl="0" eaLnBrk="1" fontAlgn="auto" latinLnBrk="0" hangingPunct="1">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tear away from</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marL="457200" marR="0" lvl="0" indent="-457200" algn="l" defTabSz="914400" rtl="0" eaLnBrk="1" fontAlgn="auto" latinLnBrk="0" hangingPunct="1">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be born into</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marL="457200" marR="0" lvl="0" indent="-457200" algn="l" defTabSz="914400" rtl="0" eaLnBrk="1" fontAlgn="auto" latinLnBrk="0" hangingPunct="1">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more of a decline in</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marL="457200" marR="0" lvl="0" indent="-457200" algn="l" defTabSz="914400" rtl="0" eaLnBrk="1" fontAlgn="auto" latinLnBrk="0" hangingPunct="1">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in addition</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marL="457200" marR="0" lvl="0" indent="-457200" algn="l" defTabSz="914400" rtl="0" eaLnBrk="1" fontAlgn="auto" latinLnBrk="0" hangingPunct="1">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rapid brain decline</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marL="457200" marR="0" lvl="0" indent="-457200" algn="l" defTabSz="914400" rtl="0" eaLnBrk="1" fontAlgn="auto" latinLnBrk="0" hangingPunct="1">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subjective experience</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marL="457200" marR="0" lvl="0" indent="-457200" algn="l" defTabSz="914400" rtl="0" eaLnBrk="1" fontAlgn="auto" latinLnBrk="0" hangingPunct="1">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on the one hand…on the other hand</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marL="457200" marR="0" lvl="0" indent="-457200" algn="l" defTabSz="914400" rtl="0" eaLnBrk="1" fontAlgn="auto" latinLnBrk="0" hangingPunct="1">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have low confidence</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marL="457200" marR="0" lvl="0" indent="-457200" algn="l" defTabSz="914400" rtl="0" eaLnBrk="1" fontAlgn="auto" latinLnBrk="0" hangingPunct="1">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physical breakdown</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marL="457200" marR="0" lvl="0" indent="-457200" algn="l" defTabSz="914400" rtl="0" eaLnBrk="1" fontAlgn="auto" latinLnBrk="0" hangingPunct="1">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get in touch with</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marL="457200" marR="0" lvl="0" indent="-457200" algn="l" defTabSz="914400" rtl="0" eaLnBrk="1" fontAlgn="auto" latinLnBrk="0" hangingPunct="1">
              <a:spcAft>
                <a:spcPts val="0"/>
              </a:spcAft>
              <a:buClrTx/>
              <a:buSzTx/>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You belong. You matter. You’re connected.</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3" name="文本框 2"/>
          <p:cNvSpPr txBox="1"/>
          <p:nvPr/>
        </p:nvSpPr>
        <p:spPr>
          <a:xfrm>
            <a:off x="145473" y="366623"/>
            <a:ext cx="5237650" cy="6201698"/>
          </a:xfrm>
          <a:prstGeom prst="rect">
            <a:avLst/>
          </a:prstGeom>
          <a:noFill/>
        </p:spPr>
        <p:txBody>
          <a:bodyPr wrap="square">
            <a:spAutoFit/>
          </a:bodyPr>
          <a:lstStyle/>
          <a:p>
            <a:pPr marL="514350" marR="0" lvl="0" indent="-514350" algn="l" defTabSz="914400" rtl="0" eaLnBrk="1" fontAlgn="auto" latinLnBrk="0" hangingPunct="1">
              <a:spcBef>
                <a:spcPts val="600"/>
              </a:spcBef>
              <a:spcAft>
                <a:spcPts val="0"/>
              </a:spcAft>
              <a:buClrTx/>
              <a:buSzTx/>
              <a:buFont typeface="+mj-lt"/>
              <a:buAutoNum type="arabicPeriod"/>
              <a:defRPr/>
            </a:pPr>
            <a:r>
              <a:rPr kumimoji="0" lang="zh-CN" altLang="en-US"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呈上升趋势</a:t>
            </a:r>
            <a:endParaRPr kumimoji="0" lang="en-US" altLang="zh-CN"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514350" marR="0" lvl="0" indent="-514350" algn="l" defTabSz="914400" rtl="0" eaLnBrk="1" fontAlgn="auto" latinLnBrk="0" hangingPunct="1">
              <a:spcBef>
                <a:spcPts val="600"/>
              </a:spcBef>
              <a:spcAft>
                <a:spcPts val="0"/>
              </a:spcAft>
              <a:buClrTx/>
              <a:buSzTx/>
              <a:buFont typeface="+mj-lt"/>
              <a:buAutoNum type="arabicPeriod"/>
              <a:defRPr/>
            </a:pPr>
            <a:r>
              <a:rPr kumimoji="0" lang="zh-CN" altLang="en-US"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部分地</a:t>
            </a:r>
            <a:endParaRPr kumimoji="0" lang="en-US" altLang="zh-CN"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514350" marR="0" lvl="0" indent="-514350" algn="l" defTabSz="914400" rtl="0" eaLnBrk="1" fontAlgn="auto" latinLnBrk="0" hangingPunct="1">
              <a:spcBef>
                <a:spcPts val="600"/>
              </a:spcBef>
              <a:spcAft>
                <a:spcPts val="0"/>
              </a:spcAft>
              <a:buClrTx/>
              <a:buSzTx/>
              <a:buFont typeface="+mj-lt"/>
              <a:buAutoNum type="arabicPeriod"/>
              <a:defRPr/>
            </a:pPr>
            <a:r>
              <a:rPr kumimoji="0" lang="zh-CN" altLang="en-US"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关系疏远</a:t>
            </a:r>
            <a:endParaRPr kumimoji="0" lang="en-US" altLang="zh-CN"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514350" marR="0" lvl="0" indent="-514350" algn="l" defTabSz="914400" rtl="0" eaLnBrk="1" fontAlgn="auto" latinLnBrk="0" hangingPunct="1">
              <a:spcBef>
                <a:spcPts val="600"/>
              </a:spcBef>
              <a:spcAft>
                <a:spcPts val="0"/>
              </a:spcAft>
              <a:buClrTx/>
              <a:buSzTx/>
              <a:buFont typeface="+mj-lt"/>
              <a:buAutoNum type="arabicPeriod"/>
              <a:defRPr/>
            </a:pPr>
            <a:r>
              <a:rPr kumimoji="0" lang="zh-CN" altLang="en-US"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使</a:t>
            </a:r>
            <a:r>
              <a:rPr kumimoji="0" lang="en-US" altLang="zh-CN"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t>
            </a:r>
            <a:r>
              <a:rPr kumimoji="0" lang="zh-CN" altLang="en-US"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远离</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marL="514350" marR="0" lvl="0" indent="-514350" algn="l" defTabSz="914400" rtl="0" eaLnBrk="1" fontAlgn="auto" latinLnBrk="0" hangingPunct="1">
              <a:spcBef>
                <a:spcPts val="600"/>
              </a:spcBef>
              <a:spcAft>
                <a:spcPts val="0"/>
              </a:spcAft>
              <a:buClrTx/>
              <a:buSzTx/>
              <a:buFont typeface="+mj-lt"/>
              <a:buAutoNum type="arabicPeriod"/>
              <a:defRPr/>
            </a:pPr>
            <a:r>
              <a:rPr kumimoji="0" lang="zh-CN" altLang="en-US"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出生于</a:t>
            </a:r>
            <a:r>
              <a:rPr kumimoji="0" lang="en-US" altLang="zh-CN"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t>
            </a:r>
            <a:endParaRPr kumimoji="0" lang="en-US" altLang="zh-CN"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514350" marR="0" lvl="0" indent="-514350" algn="l" defTabSz="914400" rtl="0" eaLnBrk="1" fontAlgn="auto" latinLnBrk="0" hangingPunct="1">
              <a:spcBef>
                <a:spcPts val="600"/>
              </a:spcBef>
              <a:spcAft>
                <a:spcPts val="0"/>
              </a:spcAft>
              <a:buClrTx/>
              <a:buSzTx/>
              <a:buFont typeface="+mj-lt"/>
              <a:buAutoNum type="arabicPeriod"/>
              <a:defRPr/>
            </a:pPr>
            <a:r>
              <a:rPr kumimoji="0" lang="zh-CN" altLang="en-US"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更多的是下降</a:t>
            </a:r>
            <a:endParaRPr kumimoji="0" lang="en-US" altLang="zh-CN"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514350" marR="0" lvl="0" indent="-514350" algn="l" defTabSz="914400" rtl="0" eaLnBrk="1" fontAlgn="auto" latinLnBrk="0" hangingPunct="1">
              <a:spcBef>
                <a:spcPts val="600"/>
              </a:spcBef>
              <a:spcAft>
                <a:spcPts val="0"/>
              </a:spcAft>
              <a:buClrTx/>
              <a:buSzTx/>
              <a:buFont typeface="+mj-lt"/>
              <a:buAutoNum type="arabicPeriod"/>
              <a:defRPr/>
            </a:pPr>
            <a:r>
              <a:rPr kumimoji="0" lang="zh-CN" altLang="en-US"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除了</a:t>
            </a:r>
            <a:endParaRPr kumimoji="0" lang="en-US" altLang="zh-CN"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514350" marR="0" lvl="0" indent="-514350" algn="l" defTabSz="914400" rtl="0" eaLnBrk="1" fontAlgn="auto" latinLnBrk="0" hangingPunct="1">
              <a:spcBef>
                <a:spcPts val="600"/>
              </a:spcBef>
              <a:spcAft>
                <a:spcPts val="0"/>
              </a:spcAft>
              <a:buClrTx/>
              <a:buSzTx/>
              <a:buFont typeface="+mj-lt"/>
              <a:buAutoNum type="arabicPeriod"/>
              <a:defRPr/>
            </a:pPr>
            <a:r>
              <a:rPr kumimoji="0" lang="zh-CN" altLang="en-US"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大脑快速衰退</a:t>
            </a:r>
            <a:endParaRPr kumimoji="0" lang="en-US" altLang="zh-CN"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514350" marR="0" lvl="0" indent="-514350" algn="l" defTabSz="914400" rtl="0" eaLnBrk="1" fontAlgn="auto" latinLnBrk="0" hangingPunct="1">
              <a:spcBef>
                <a:spcPts val="600"/>
              </a:spcBef>
              <a:spcAft>
                <a:spcPts val="0"/>
              </a:spcAft>
              <a:buClrTx/>
              <a:buSzTx/>
              <a:buFont typeface="+mj-lt"/>
              <a:buAutoNum type="arabicPeriod"/>
              <a:defRPr/>
            </a:pPr>
            <a:r>
              <a:rPr kumimoji="0" lang="zh-CN" altLang="en-US"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主观体验</a:t>
            </a:r>
            <a:endParaRPr kumimoji="0" lang="en-US" altLang="zh-CN"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514350" marR="0" lvl="0" indent="-514350" algn="l" defTabSz="914400" rtl="0" eaLnBrk="1" fontAlgn="auto" latinLnBrk="0" hangingPunct="1">
              <a:spcBef>
                <a:spcPts val="600"/>
              </a:spcBef>
              <a:spcAft>
                <a:spcPts val="0"/>
              </a:spcAft>
              <a:buClrTx/>
              <a:buSzTx/>
              <a:buFont typeface="+mj-lt"/>
              <a:buAutoNum type="arabicPeriod"/>
              <a:defRPr/>
            </a:pPr>
            <a:r>
              <a:rPr kumimoji="0" lang="zh-CN" altLang="en-US"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一方面</a:t>
            </a:r>
            <a:r>
              <a:rPr kumimoji="0" lang="en-US" altLang="zh-CN"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t>
            </a:r>
            <a:r>
              <a:rPr kumimoji="0" lang="zh-CN" altLang="en-US"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另一方面</a:t>
            </a:r>
            <a:endParaRPr kumimoji="0" lang="en-US" altLang="zh-CN"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514350" marR="0" lvl="0" indent="-514350" algn="l" defTabSz="914400" rtl="0" eaLnBrk="1" fontAlgn="auto" latinLnBrk="0" hangingPunct="1">
              <a:spcBef>
                <a:spcPts val="600"/>
              </a:spcBef>
              <a:spcAft>
                <a:spcPts val="0"/>
              </a:spcAft>
              <a:buClrTx/>
              <a:buSzTx/>
              <a:buFont typeface="+mj-lt"/>
              <a:buAutoNum type="arabicPeriod"/>
              <a:defRPr/>
            </a:pPr>
            <a:r>
              <a:rPr kumimoji="0" lang="zh-CN" altLang="en-US"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缺乏自信</a:t>
            </a:r>
            <a:endParaRPr kumimoji="0" lang="en-US" altLang="zh-CN"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514350" marR="0" lvl="0" indent="-514350" algn="l" defTabSz="914400" rtl="0" eaLnBrk="1" fontAlgn="auto" latinLnBrk="0" hangingPunct="1">
              <a:spcBef>
                <a:spcPts val="600"/>
              </a:spcBef>
              <a:spcAft>
                <a:spcPts val="0"/>
              </a:spcAft>
              <a:buClrTx/>
              <a:buSzTx/>
              <a:buFont typeface="+mj-lt"/>
              <a:buAutoNum type="arabicPeriod"/>
              <a:defRPr/>
            </a:pPr>
            <a:r>
              <a:rPr kumimoji="0" lang="zh-CN" altLang="en-US"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身体崩溃</a:t>
            </a:r>
            <a:endParaRPr kumimoji="0" lang="en-US" altLang="zh-CN"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514350" marR="0" lvl="0" indent="-514350" algn="l" defTabSz="914400" rtl="0" eaLnBrk="1" fontAlgn="auto" latinLnBrk="0" hangingPunct="1">
              <a:spcBef>
                <a:spcPts val="600"/>
              </a:spcBef>
              <a:spcAft>
                <a:spcPts val="0"/>
              </a:spcAft>
              <a:buClrTx/>
              <a:buSzTx/>
              <a:buFont typeface="+mj-lt"/>
              <a:buAutoNum type="arabicPeriod"/>
              <a:defRPr/>
            </a:pPr>
            <a:r>
              <a:rPr kumimoji="0" lang="zh-CN" altLang="en-US"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与</a:t>
            </a:r>
            <a:r>
              <a:rPr kumimoji="0" lang="en-US" altLang="zh-CN"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t>
            </a:r>
            <a:r>
              <a:rPr kumimoji="0" lang="zh-CN" altLang="en-US"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取得联系</a:t>
            </a:r>
            <a:endParaRPr kumimoji="0" lang="en-US" altLang="zh-CN" sz="24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514350" marR="0" lvl="0" indent="-514350" algn="l" defTabSz="914400" rtl="0" eaLnBrk="1" fontAlgn="auto" latinLnBrk="0" hangingPunct="1">
              <a:spcBef>
                <a:spcPts val="600"/>
              </a:spcBef>
              <a:spcAft>
                <a:spcPts val="0"/>
              </a:spcAft>
              <a:buClrTx/>
              <a:buSzTx/>
              <a:buFont typeface="+mj-lt"/>
              <a:buAutoNum type="arabicPeriod"/>
              <a:defRPr/>
            </a:pPr>
            <a:r>
              <a:rPr kumimoji="0" lang="zh-CN" altLang="en-US" sz="20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你有归属</a:t>
            </a:r>
            <a:r>
              <a:rPr kumimoji="0" lang="en-US" altLang="zh-CN" sz="20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t>
            </a:r>
            <a:r>
              <a:rPr kumimoji="0" lang="zh-CN" altLang="en-US" sz="20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你很重要</a:t>
            </a:r>
            <a:r>
              <a:rPr kumimoji="0" lang="en-US" altLang="zh-CN" sz="20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t>
            </a:r>
            <a:r>
              <a:rPr kumimoji="0" lang="zh-CN" altLang="en-US" sz="2000" b="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你是与他人相联的。 </a:t>
            </a:r>
            <a:endParaRPr lang="en-US" altLang="zh-CN" sz="2000" b="1" kern="100" dirty="0">
              <a:latin typeface="Calibri" panose="020F0502020204030204" pitchFamily="34" charset="0"/>
              <a:ea typeface="宋体" panose="02010600030101010101" pitchFamily="2" charset="-122"/>
              <a:cs typeface="Calibri" panose="020F0502020204030204" pitchFamily="34" charset="0"/>
            </a:endParaRPr>
          </a:p>
        </p:txBody>
      </p:sp>
      <p:sp>
        <p:nvSpPr>
          <p:cNvPr id="4" name="流程图: 可选过程 3"/>
          <p:cNvSpPr/>
          <p:nvPr/>
        </p:nvSpPr>
        <p:spPr>
          <a:xfrm>
            <a:off x="0" y="199475"/>
            <a:ext cx="2448232" cy="167148"/>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lnSpc>
                <a:spcPts val="1000"/>
              </a:lnSpc>
              <a:defRPr/>
            </a:pPr>
            <a:r>
              <a:rPr lang="zh-CN" altLang="en-US" sz="2800" b="1" dirty="0">
                <a:solidFill>
                  <a:srgbClr val="000000"/>
                </a:solidFill>
                <a:latin typeface="微软雅黑" panose="020B0503020204020204" pitchFamily="34" charset="-122"/>
                <a:ea typeface="微软雅黑" panose="020B0503020204020204" pitchFamily="34" charset="-122"/>
              </a:rPr>
              <a:t>好词好句整理</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arn(inVertical)">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barn(inVertical)">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barn(inVertical)">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barn(inVertical)">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barn(inVertical)">
                                      <p:cBhvr>
                                        <p:cTn id="62" dur="500"/>
                                        <p:tgtEl>
                                          <p:spTgt spid="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
                                            <p:txEl>
                                              <p:pRg st="12" end="12"/>
                                            </p:txEl>
                                          </p:spTgt>
                                        </p:tgtEl>
                                        <p:attrNameLst>
                                          <p:attrName>style.visibility</p:attrName>
                                        </p:attrNameLst>
                                      </p:cBhvr>
                                      <p:to>
                                        <p:strVal val="visible"/>
                                      </p:to>
                                    </p:set>
                                    <p:animEffect transition="in" filter="barn(inVertical)">
                                      <p:cBhvr>
                                        <p:cTn id="67" dur="500"/>
                                        <p:tgtEl>
                                          <p:spTgt spid="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
                                            <p:txEl>
                                              <p:pRg st="13" end="13"/>
                                            </p:txEl>
                                          </p:spTgt>
                                        </p:tgtEl>
                                        <p:attrNameLst>
                                          <p:attrName>style.visibility</p:attrName>
                                        </p:attrNameLst>
                                      </p:cBhvr>
                                      <p:to>
                                        <p:strVal val="visible"/>
                                      </p:to>
                                    </p:set>
                                    <p:animEffect transition="in" filter="barn(inVertical)">
                                      <p:cBhvr>
                                        <p:cTn id="72"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srcRect l="5595" t="31459" r="23686" b="26230"/>
          <a:stretch>
            <a:fillRect/>
          </a:stretch>
        </p:blipFill>
        <p:spPr>
          <a:xfrm>
            <a:off x="0" y="0"/>
            <a:ext cx="12192000" cy="6858000"/>
          </a:xfrm>
          <a:prstGeom prst="rect">
            <a:avLst/>
          </a:prstGeom>
        </p:spPr>
      </p:pic>
      <p:pic>
        <p:nvPicPr>
          <p:cNvPr id="28" name="图片 27"/>
          <p:cNvPicPr>
            <a:picLocks noChangeAspect="1"/>
          </p:cNvPicPr>
          <p:nvPr/>
        </p:nvPicPr>
        <p:blipFill>
          <a:blip r:embed="rId2"/>
          <a:stretch>
            <a:fillRect/>
          </a:stretch>
        </p:blipFill>
        <p:spPr>
          <a:xfrm>
            <a:off x="1235077" y="1334474"/>
            <a:ext cx="1440233" cy="1344881"/>
          </a:xfrm>
          <a:prstGeom prst="rect">
            <a:avLst/>
          </a:prstGeom>
        </p:spPr>
      </p:pic>
      <p:sp>
        <p:nvSpPr>
          <p:cNvPr id="29" name="文本框 28"/>
          <p:cNvSpPr txBox="1"/>
          <p:nvPr/>
        </p:nvSpPr>
        <p:spPr>
          <a:xfrm flipH="1">
            <a:off x="968883" y="2947998"/>
            <a:ext cx="9640123" cy="1815882"/>
          </a:xfrm>
          <a:prstGeom prst="rect">
            <a:avLst/>
          </a:prstGeom>
          <a:noFill/>
        </p:spPr>
        <p:txBody>
          <a:bodyPr wrap="square" rtlCol="0">
            <a:spAutoFit/>
          </a:bodyPr>
          <a:lstStyle/>
          <a:p>
            <a:pPr defTabSz="914400">
              <a:defRPr/>
            </a:pPr>
            <a:r>
              <a:rPr lang="zh-CN" altLang="en-US" sz="4000" b="1" dirty="0">
                <a:solidFill>
                  <a:srgbClr val="498089"/>
                </a:solidFill>
                <a:latin typeface="Cambria" panose="02040503050406030204" pitchFamily="18" charset="0"/>
                <a:cs typeface="+mn-ea"/>
                <a:sym typeface="+mn-lt"/>
              </a:rPr>
              <a:t>人与社会：</a:t>
            </a:r>
            <a:endParaRPr lang="en-US" altLang="zh-CN" sz="4000" b="1" dirty="0">
              <a:solidFill>
                <a:srgbClr val="498089"/>
              </a:solidFill>
              <a:latin typeface="Cambria" panose="02040503050406030204" pitchFamily="18" charset="0"/>
              <a:cs typeface="+mn-ea"/>
              <a:sym typeface="+mn-lt"/>
            </a:endParaRPr>
          </a:p>
          <a:p>
            <a:pPr defTabSz="914400">
              <a:defRPr/>
            </a:pPr>
            <a:r>
              <a:rPr lang="en-US" altLang="zh-CN" sz="3600" b="1" dirty="0">
                <a:solidFill>
                  <a:srgbClr val="498089"/>
                </a:solidFill>
                <a:latin typeface="Cambria" panose="02040503050406030204" pitchFamily="18" charset="0"/>
                <a:ea typeface="Cambria" panose="02040503050406030204" pitchFamily="18" charset="0"/>
                <a:cs typeface="+mn-ea"/>
                <a:sym typeface="+mn-lt"/>
              </a:rPr>
              <a:t>Call on people to be a corner person and be connected in the community</a:t>
            </a:r>
            <a:endParaRPr lang="en-US" altLang="zh-CN" sz="3600" b="1" dirty="0">
              <a:solidFill>
                <a:srgbClr val="498089"/>
              </a:solidFill>
              <a:latin typeface="Cambria" panose="02040503050406030204" pitchFamily="18" charset="0"/>
              <a:ea typeface="Cambria" panose="02040503050406030204" pitchFamily="18" charset="0"/>
              <a:cs typeface="+mn-ea"/>
              <a:sym typeface="+mn-lt"/>
            </a:endParaRPr>
          </a:p>
        </p:txBody>
      </p:sp>
      <p:sp>
        <p:nvSpPr>
          <p:cNvPr id="33" name="矩形 32"/>
          <p:cNvSpPr/>
          <p:nvPr/>
        </p:nvSpPr>
        <p:spPr>
          <a:xfrm>
            <a:off x="1235077" y="1345194"/>
            <a:ext cx="1552302" cy="1323439"/>
          </a:xfrm>
          <a:prstGeom prst="rect">
            <a:avLst/>
          </a:prstGeom>
        </p:spPr>
        <p:txBody>
          <a:bodyPr wrap="square">
            <a:spAutoFit/>
          </a:bodyPr>
          <a:lstStyle/>
          <a:p>
            <a:pPr algn="ctr"/>
            <a:r>
              <a:rPr lang="zh-CN" altLang="en-US" sz="4000" b="1" dirty="0">
                <a:solidFill>
                  <a:schemeClr val="bg1"/>
                </a:solidFill>
                <a:cs typeface="+mn-ea"/>
                <a:sym typeface="+mn-lt"/>
              </a:rPr>
              <a:t>完型填空</a:t>
            </a:r>
            <a:endParaRPr lang="zh-CN" altLang="en-US" sz="4000" b="1" dirty="0">
              <a:solidFill>
                <a:schemeClr val="bg1"/>
              </a:solidFill>
              <a:cs typeface="+mn-ea"/>
              <a:sym typeface="+mn-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7"/>
          <p:cNvSpPr>
            <a:spLocks noChangeArrowheads="1"/>
          </p:cNvSpPr>
          <p:nvPr/>
        </p:nvSpPr>
        <p:spPr bwMode="auto">
          <a:xfrm>
            <a:off x="0" y="0"/>
            <a:ext cx="643040" cy="646353"/>
          </a:xfrm>
          <a:prstGeom prst="ellipse">
            <a:avLst/>
          </a:prstGeom>
          <a:blipFill>
            <a:blip r:embed="rId1"/>
            <a:stretch>
              <a:fillRect/>
            </a:stretch>
          </a:blipFill>
          <a:ln>
            <a:noFill/>
          </a:ln>
        </p:spPr>
        <p:txBody>
          <a:bodyPr vert="horz" wrap="square" lIns="121888" tIns="60944" rIns="121888" bIns="60944" numCol="1" anchor="t" anchorCtr="0" compatLnSpc="1"/>
          <a:lstStyle/>
          <a:p>
            <a:endParaRPr lang="zh-CN" altLang="en-US" sz="3200" b="1">
              <a:cs typeface="+mn-ea"/>
              <a:sym typeface="+mn-lt"/>
            </a:endParaRPr>
          </a:p>
        </p:txBody>
      </p:sp>
      <p:sp>
        <p:nvSpPr>
          <p:cNvPr id="3" name="矩形 2"/>
          <p:cNvSpPr/>
          <p:nvPr/>
        </p:nvSpPr>
        <p:spPr>
          <a:xfrm>
            <a:off x="-44927" y="97532"/>
            <a:ext cx="732893" cy="420884"/>
          </a:xfrm>
          <a:prstGeom prst="rect">
            <a:avLst/>
          </a:prstGeom>
        </p:spPr>
        <p:txBody>
          <a:bodyPr wrap="none">
            <a:spAutoFit/>
          </a:bodyPr>
          <a:lstStyle/>
          <a:p>
            <a:pPr algn="ctr"/>
            <a:r>
              <a:rPr lang="zh-CN" altLang="en-US" sz="2135" b="1" dirty="0">
                <a:solidFill>
                  <a:schemeClr val="bg1"/>
                </a:solidFill>
                <a:cs typeface="+mn-ea"/>
                <a:sym typeface="+mn-lt"/>
              </a:rPr>
              <a:t>完型</a:t>
            </a:r>
            <a:endParaRPr lang="zh-CN" altLang="en-US" sz="2135" b="1" dirty="0">
              <a:solidFill>
                <a:schemeClr val="bg1"/>
              </a:solidFill>
              <a:cs typeface="+mn-ea"/>
              <a:sym typeface="+mn-lt"/>
            </a:endParaRPr>
          </a:p>
        </p:txBody>
      </p:sp>
      <p:sp>
        <p:nvSpPr>
          <p:cNvPr id="4" name="流程图: 可选过程 3"/>
          <p:cNvSpPr/>
          <p:nvPr/>
        </p:nvSpPr>
        <p:spPr>
          <a:xfrm>
            <a:off x="8754533" y="76269"/>
            <a:ext cx="3437467" cy="570084"/>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sz="2800" b="1" dirty="0">
                <a:solidFill>
                  <a:srgbClr val="000000"/>
                </a:solidFill>
                <a:latin typeface="微软雅黑" panose="020B0503020204020204" pitchFamily="34" charset="-122"/>
                <a:ea typeface="微软雅黑" panose="020B0503020204020204" pitchFamily="34" charset="-122"/>
              </a:rPr>
              <a:t>扫清选项词汇障碍</a:t>
            </a:r>
            <a:endParaRPr lang="zh-CN" altLang="en-US" sz="2800" b="1" dirty="0">
              <a:solidFill>
                <a:srgbClr val="00000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321519" y="880533"/>
            <a:ext cx="11565681" cy="5632311"/>
          </a:xfrm>
          <a:prstGeom prst="rect">
            <a:avLst/>
          </a:prstGeom>
          <a:noFill/>
        </p:spPr>
        <p:txBody>
          <a:bodyPr wrap="square" rtlCol="0" anchor="t">
            <a:spAutoFit/>
          </a:bodyPr>
          <a:lstStyle/>
          <a:p>
            <a:pPr fontAlgn="auto"/>
            <a:r>
              <a:rPr lang="zh-CN" altLang="en-US" sz="2400" dirty="0"/>
              <a:t>4</a:t>
            </a:r>
            <a:r>
              <a:rPr lang="en-US" sz="2400" dirty="0">
                <a:latin typeface="Times New Roman" panose="02020603050405020304" pitchFamily="18" charset="0"/>
                <a:ea typeface="宋体" panose="02010600030101010101" pitchFamily="2" charset="-122"/>
              </a:rPr>
              <a:t>1.  A. turned off	B. pulled into 		C. checked out   	D. zoomed past</a:t>
            </a:r>
            <a:endParaRPr lang="en-US" sz="2400" dirty="0">
              <a:latin typeface="Times New Roman" panose="02020603050405020304" pitchFamily="18" charset="0"/>
              <a:ea typeface="宋体" panose="02010600030101010101" pitchFamily="2" charset="-122"/>
            </a:endParaRPr>
          </a:p>
          <a:p>
            <a:pPr fontAlgn="auto"/>
            <a:r>
              <a:rPr lang="en-US" sz="2400" dirty="0">
                <a:latin typeface="Times New Roman" panose="02020603050405020304" pitchFamily="18" charset="0"/>
                <a:ea typeface="宋体" panose="02010600030101010101" pitchFamily="2" charset="-122"/>
              </a:rPr>
              <a:t>42. A. welcome         	B. doubt		C. review             	D. invent</a:t>
            </a:r>
            <a:endParaRPr lang="en-US" sz="2400" dirty="0">
              <a:latin typeface="Times New Roman" panose="02020603050405020304" pitchFamily="18" charset="0"/>
              <a:ea typeface="宋体" panose="02010600030101010101" pitchFamily="2" charset="-122"/>
            </a:endParaRPr>
          </a:p>
          <a:p>
            <a:pPr fontAlgn="auto"/>
            <a:r>
              <a:rPr lang="en-US" sz="2400" dirty="0">
                <a:latin typeface="Times New Roman" panose="02020603050405020304" pitchFamily="18" charset="0"/>
                <a:ea typeface="宋体" panose="02010600030101010101" pitchFamily="2" charset="-122"/>
              </a:rPr>
              <a:t>43. A. imaginations   	B. sales 		C. connections   	D. responsibilities</a:t>
            </a:r>
            <a:endParaRPr lang="en-US" sz="2400" dirty="0">
              <a:latin typeface="Times New Roman" panose="02020603050405020304" pitchFamily="18" charset="0"/>
              <a:ea typeface="宋体" panose="02010600030101010101" pitchFamily="2" charset="-122"/>
            </a:endParaRPr>
          </a:p>
          <a:p>
            <a:pPr fontAlgn="auto"/>
            <a:r>
              <a:rPr lang="en-US" sz="2400" dirty="0">
                <a:latin typeface="Times New Roman" panose="02020603050405020304" pitchFamily="18" charset="0"/>
                <a:ea typeface="宋体" panose="02010600030101010101" pitchFamily="2" charset="-122"/>
              </a:rPr>
              <a:t>44. A. Friends           	B. Hosts		C. Relatives         	D. Neighbors</a:t>
            </a:r>
            <a:endParaRPr lang="en-US" sz="2400" dirty="0">
              <a:latin typeface="Times New Roman" panose="02020603050405020304" pitchFamily="18" charset="0"/>
              <a:ea typeface="宋体" panose="02010600030101010101" pitchFamily="2" charset="-122"/>
            </a:endParaRPr>
          </a:p>
          <a:p>
            <a:pPr fontAlgn="auto"/>
            <a:r>
              <a:rPr lang="en-US" sz="2400" dirty="0">
                <a:latin typeface="Times New Roman" panose="02020603050405020304" pitchFamily="18" charset="0"/>
                <a:ea typeface="宋体" panose="02010600030101010101" pitchFamily="2" charset="-122"/>
              </a:rPr>
              <a:t>45. A. even               	B. never		C. always            	D. sometimes</a:t>
            </a:r>
            <a:endParaRPr lang="en-US" sz="2400" dirty="0">
              <a:latin typeface="Times New Roman" panose="02020603050405020304" pitchFamily="18" charset="0"/>
              <a:ea typeface="宋体" panose="02010600030101010101" pitchFamily="2" charset="-122"/>
            </a:endParaRPr>
          </a:p>
          <a:p>
            <a:pPr fontAlgn="auto"/>
            <a:r>
              <a:rPr lang="en-US" sz="2400" dirty="0">
                <a:latin typeface="Times New Roman" panose="02020603050405020304" pitchFamily="18" charset="0"/>
                <a:ea typeface="宋体" panose="02010600030101010101" pitchFamily="2" charset="-122"/>
              </a:rPr>
              <a:t>46. A. labeled           	B. delivered		C. finished           	D. diversified</a:t>
            </a:r>
            <a:endParaRPr lang="en-US" sz="2400" dirty="0">
              <a:latin typeface="Times New Roman" panose="02020603050405020304" pitchFamily="18" charset="0"/>
              <a:ea typeface="宋体" panose="02010600030101010101" pitchFamily="2" charset="-122"/>
            </a:endParaRPr>
          </a:p>
          <a:p>
            <a:pPr fontAlgn="auto"/>
            <a:r>
              <a:rPr lang="en-US" sz="2400" dirty="0">
                <a:latin typeface="Times New Roman" panose="02020603050405020304" pitchFamily="18" charset="0"/>
                <a:ea typeface="宋体" panose="02010600030101010101" pitchFamily="2" charset="-122"/>
              </a:rPr>
              <a:t>47. A. acts                	B. jokes		C. pictures         	D. conversations</a:t>
            </a:r>
            <a:endParaRPr lang="en-US" sz="2400" dirty="0">
              <a:latin typeface="Times New Roman" panose="02020603050405020304" pitchFamily="18" charset="0"/>
              <a:ea typeface="宋体" panose="02010600030101010101" pitchFamily="2" charset="-122"/>
            </a:endParaRPr>
          </a:p>
          <a:p>
            <a:pPr fontAlgn="auto"/>
            <a:r>
              <a:rPr lang="en-US" sz="2400" dirty="0">
                <a:latin typeface="Times New Roman" panose="02020603050405020304" pitchFamily="18" charset="0"/>
                <a:ea typeface="宋体" panose="02010600030101010101" pitchFamily="2" charset="-122"/>
              </a:rPr>
              <a:t>48. A. job                 	B. story		C. project          	D. experiment</a:t>
            </a:r>
            <a:endParaRPr lang="en-US" sz="2400" dirty="0">
              <a:latin typeface="Times New Roman" panose="02020603050405020304" pitchFamily="18" charset="0"/>
              <a:ea typeface="宋体" panose="02010600030101010101" pitchFamily="2" charset="-122"/>
            </a:endParaRPr>
          </a:p>
          <a:p>
            <a:pPr fontAlgn="auto"/>
            <a:r>
              <a:rPr lang="en-US" sz="2400" dirty="0">
                <a:latin typeface="Times New Roman" panose="02020603050405020304" pitchFamily="18" charset="0"/>
                <a:ea typeface="宋体" panose="02010600030101010101" pitchFamily="2" charset="-122"/>
              </a:rPr>
              <a:t>49. A. warming        	B. sign			C. suggestion     	D. poster</a:t>
            </a:r>
            <a:endParaRPr lang="en-US" sz="2400" dirty="0">
              <a:latin typeface="Times New Roman" panose="02020603050405020304" pitchFamily="18" charset="0"/>
              <a:ea typeface="宋体" panose="02010600030101010101" pitchFamily="2" charset="-122"/>
            </a:endParaRPr>
          </a:p>
          <a:p>
            <a:pPr fontAlgn="auto"/>
            <a:r>
              <a:rPr lang="en-US" sz="2400" dirty="0">
                <a:latin typeface="Times New Roman" panose="02020603050405020304" pitchFamily="18" charset="0"/>
                <a:ea typeface="宋体" panose="02010600030101010101" pitchFamily="2" charset="-122"/>
              </a:rPr>
              <a:t>50. A. laugh             	B. estimate		C. quarrel           	D. complain</a:t>
            </a:r>
            <a:endParaRPr lang="en-US" sz="2400" dirty="0">
              <a:latin typeface="Times New Roman" panose="02020603050405020304" pitchFamily="18" charset="0"/>
              <a:ea typeface="宋体" panose="02010600030101010101" pitchFamily="2" charset="-122"/>
            </a:endParaRPr>
          </a:p>
          <a:p>
            <a:pPr fontAlgn="auto"/>
            <a:r>
              <a:rPr lang="en-US" sz="2400" dirty="0">
                <a:latin typeface="Times New Roman" panose="02020603050405020304" pitchFamily="18" charset="0"/>
                <a:ea typeface="宋体" panose="02010600030101010101" pitchFamily="2" charset="-122"/>
              </a:rPr>
              <a:t>51. A. shop              	B. holiday		C. car                 	D. back</a:t>
            </a:r>
            <a:endParaRPr lang="en-US" sz="2400" dirty="0">
              <a:latin typeface="Times New Roman" panose="02020603050405020304" pitchFamily="18" charset="0"/>
              <a:ea typeface="宋体" panose="02010600030101010101" pitchFamily="2" charset="-122"/>
            </a:endParaRPr>
          </a:p>
          <a:p>
            <a:pPr fontAlgn="auto"/>
            <a:r>
              <a:rPr lang="en-US" sz="2400" dirty="0">
                <a:latin typeface="Times New Roman" panose="02020603050405020304" pitchFamily="18" charset="0"/>
                <a:ea typeface="宋体" panose="02010600030101010101" pitchFamily="2" charset="-122"/>
              </a:rPr>
              <a:t>52. A. morning        	B. afternoon		C. darkness        	D. daylight</a:t>
            </a:r>
            <a:endParaRPr lang="en-US" sz="2400" dirty="0">
              <a:latin typeface="Times New Roman" panose="02020603050405020304" pitchFamily="18" charset="0"/>
              <a:ea typeface="宋体" panose="02010600030101010101" pitchFamily="2" charset="-122"/>
            </a:endParaRPr>
          </a:p>
          <a:p>
            <a:pPr fontAlgn="auto"/>
            <a:r>
              <a:rPr lang="en-US" sz="2400" dirty="0">
                <a:latin typeface="Times New Roman" panose="02020603050405020304" pitchFamily="18" charset="0"/>
                <a:ea typeface="宋体" panose="02010600030101010101" pitchFamily="2" charset="-122"/>
              </a:rPr>
              <a:t>53. A. joy                 	B. generosity		C. colors            	D. decorations</a:t>
            </a:r>
            <a:endParaRPr lang="en-US" sz="2400" dirty="0">
              <a:latin typeface="Times New Roman" panose="02020603050405020304" pitchFamily="18" charset="0"/>
              <a:ea typeface="宋体" panose="02010600030101010101" pitchFamily="2" charset="-122"/>
            </a:endParaRPr>
          </a:p>
          <a:p>
            <a:pPr fontAlgn="auto"/>
            <a:r>
              <a:rPr lang="en-US" sz="2400" dirty="0">
                <a:latin typeface="Times New Roman" panose="02020603050405020304" pitchFamily="18" charset="0"/>
                <a:ea typeface="宋体" panose="02010600030101010101" pitchFamily="2" charset="-122"/>
              </a:rPr>
              <a:t>54. A. paints            	B. remembers		C. considers       	D. illustrates</a:t>
            </a:r>
            <a:endParaRPr lang="en-US" sz="2400" dirty="0">
              <a:latin typeface="Times New Roman" panose="02020603050405020304" pitchFamily="18" charset="0"/>
              <a:ea typeface="宋体" panose="02010600030101010101" pitchFamily="2" charset="-122"/>
            </a:endParaRPr>
          </a:p>
          <a:p>
            <a:pPr fontAlgn="auto"/>
            <a:r>
              <a:rPr lang="en-US" sz="2400" dirty="0">
                <a:latin typeface="Times New Roman" panose="02020603050405020304" pitchFamily="18" charset="0"/>
                <a:ea typeface="宋体" panose="02010600030101010101" pitchFamily="2" charset="-122"/>
              </a:rPr>
              <a:t>55. A. desire             	B. vote			C. need                	D. volunteer</a:t>
            </a:r>
            <a:endParaRPr lang="en-US" sz="2400" dirty="0">
              <a:latin typeface="Times New Roman" panose="02020603050405020304" pitchFamily="18" charset="0"/>
              <a:ea typeface="宋体" panose="02010600030101010101" pitchFamily="2" charset="-122"/>
            </a:endParaRPr>
          </a:p>
        </p:txBody>
      </p:sp>
      <p:sp>
        <p:nvSpPr>
          <p:cNvPr id="6" name="文本框 5"/>
          <p:cNvSpPr txBox="1"/>
          <p:nvPr/>
        </p:nvSpPr>
        <p:spPr>
          <a:xfrm>
            <a:off x="4712113" y="880533"/>
            <a:ext cx="1392246" cy="369332"/>
          </a:xfrm>
          <a:prstGeom prst="rect">
            <a:avLst/>
          </a:prstGeom>
          <a:noFill/>
        </p:spPr>
        <p:txBody>
          <a:bodyPr wrap="square">
            <a:spAutoFit/>
          </a:bodyPr>
          <a:lstStyle/>
          <a:p>
            <a:r>
              <a:rPr lang="zh-CN" altLang="en-US" b="1" dirty="0">
                <a:solidFill>
                  <a:srgbClr val="FF0000"/>
                </a:solidFill>
              </a:rPr>
              <a:t>到达，驶入</a:t>
            </a:r>
            <a:endParaRPr lang="zh-CN" altLang="en-US" b="1" dirty="0">
              <a:solidFill>
                <a:srgbClr val="FF0000"/>
              </a:solidFill>
            </a:endParaRPr>
          </a:p>
        </p:txBody>
      </p:sp>
      <p:sp>
        <p:nvSpPr>
          <p:cNvPr id="7" name="文本框 6"/>
          <p:cNvSpPr txBox="1"/>
          <p:nvPr/>
        </p:nvSpPr>
        <p:spPr>
          <a:xfrm>
            <a:off x="10577055" y="880533"/>
            <a:ext cx="1392246" cy="369332"/>
          </a:xfrm>
          <a:prstGeom prst="rect">
            <a:avLst/>
          </a:prstGeom>
          <a:noFill/>
        </p:spPr>
        <p:txBody>
          <a:bodyPr wrap="square">
            <a:spAutoFit/>
          </a:bodyPr>
          <a:lstStyle/>
          <a:p>
            <a:r>
              <a:rPr lang="zh-CN" altLang="en-US" b="1" dirty="0">
                <a:solidFill>
                  <a:srgbClr val="FF0000"/>
                </a:solidFill>
              </a:rPr>
              <a:t>飞驰而过</a:t>
            </a:r>
            <a:endParaRPr lang="zh-CN" altLang="en-US" b="1" dirty="0">
              <a:solidFill>
                <a:srgbClr val="FF0000"/>
              </a:solidFill>
            </a:endParaRPr>
          </a:p>
        </p:txBody>
      </p:sp>
      <p:sp>
        <p:nvSpPr>
          <p:cNvPr id="8" name="文本框 7"/>
          <p:cNvSpPr txBox="1"/>
          <p:nvPr/>
        </p:nvSpPr>
        <p:spPr>
          <a:xfrm>
            <a:off x="2047572" y="2763411"/>
            <a:ext cx="1392246" cy="369332"/>
          </a:xfrm>
          <a:prstGeom prst="rect">
            <a:avLst/>
          </a:prstGeom>
          <a:noFill/>
        </p:spPr>
        <p:txBody>
          <a:bodyPr wrap="square">
            <a:spAutoFit/>
          </a:bodyPr>
          <a:lstStyle/>
          <a:p>
            <a:r>
              <a:rPr lang="zh-CN" altLang="en-US" b="1" dirty="0">
                <a:solidFill>
                  <a:srgbClr val="FF0000"/>
                </a:solidFill>
              </a:rPr>
              <a:t>贴标签</a:t>
            </a:r>
            <a:endParaRPr lang="zh-CN" altLang="en-US" b="1" dirty="0">
              <a:solidFill>
                <a:srgbClr val="FF0000"/>
              </a:solidFill>
            </a:endParaRPr>
          </a:p>
        </p:txBody>
      </p:sp>
      <p:sp>
        <p:nvSpPr>
          <p:cNvPr id="9" name="文本框 8"/>
          <p:cNvSpPr txBox="1"/>
          <p:nvPr/>
        </p:nvSpPr>
        <p:spPr>
          <a:xfrm>
            <a:off x="10400075" y="2763411"/>
            <a:ext cx="1569226" cy="369332"/>
          </a:xfrm>
          <a:prstGeom prst="rect">
            <a:avLst/>
          </a:prstGeom>
          <a:noFill/>
        </p:spPr>
        <p:txBody>
          <a:bodyPr wrap="square">
            <a:spAutoFit/>
          </a:bodyPr>
          <a:lstStyle/>
          <a:p>
            <a:r>
              <a:rPr lang="zh-CN" altLang="en-US" b="1" dirty="0">
                <a:solidFill>
                  <a:srgbClr val="FF0000"/>
                </a:solidFill>
              </a:rPr>
              <a:t>使</a:t>
            </a:r>
            <a:r>
              <a:rPr lang="en-US" altLang="zh-CN" b="1" dirty="0">
                <a:solidFill>
                  <a:srgbClr val="FF0000"/>
                </a:solidFill>
              </a:rPr>
              <a:t>……</a:t>
            </a:r>
            <a:r>
              <a:rPr lang="zh-CN" altLang="en-US" b="1" dirty="0">
                <a:solidFill>
                  <a:srgbClr val="FF0000"/>
                </a:solidFill>
              </a:rPr>
              <a:t>多样化</a:t>
            </a:r>
            <a:endParaRPr lang="zh-CN" altLang="en-US" b="1" dirty="0">
              <a:solidFill>
                <a:srgbClr val="FF0000"/>
              </a:solidFill>
            </a:endParaRPr>
          </a:p>
        </p:txBody>
      </p:sp>
      <p:sp>
        <p:nvSpPr>
          <p:cNvPr id="10" name="文本框 9"/>
          <p:cNvSpPr txBox="1"/>
          <p:nvPr/>
        </p:nvSpPr>
        <p:spPr>
          <a:xfrm>
            <a:off x="4128592" y="4056354"/>
            <a:ext cx="2025930" cy="369332"/>
          </a:xfrm>
          <a:prstGeom prst="rect">
            <a:avLst/>
          </a:prstGeom>
          <a:noFill/>
        </p:spPr>
        <p:txBody>
          <a:bodyPr wrap="square">
            <a:spAutoFit/>
          </a:bodyPr>
          <a:lstStyle/>
          <a:p>
            <a:r>
              <a:rPr lang="zh-CN" altLang="en-US" b="1" dirty="0">
                <a:solidFill>
                  <a:srgbClr val="FF0000"/>
                </a:solidFill>
              </a:rPr>
              <a:t>估计；判断，评价</a:t>
            </a:r>
            <a:endParaRPr lang="zh-CN" altLang="en-US" b="1" dirty="0">
              <a:solidFill>
                <a:srgbClr val="FF0000"/>
              </a:solidFill>
            </a:endParaRPr>
          </a:p>
        </p:txBody>
      </p:sp>
      <p:sp>
        <p:nvSpPr>
          <p:cNvPr id="11" name="文本框 10"/>
          <p:cNvSpPr txBox="1"/>
          <p:nvPr/>
        </p:nvSpPr>
        <p:spPr>
          <a:xfrm>
            <a:off x="10136078" y="4233334"/>
            <a:ext cx="1569226" cy="369332"/>
          </a:xfrm>
          <a:prstGeom prst="rect">
            <a:avLst/>
          </a:prstGeom>
          <a:noFill/>
        </p:spPr>
        <p:txBody>
          <a:bodyPr wrap="square">
            <a:spAutoFit/>
          </a:bodyPr>
          <a:lstStyle/>
          <a:p>
            <a:r>
              <a:rPr lang="zh-CN" altLang="en-US" b="1" dirty="0">
                <a:solidFill>
                  <a:srgbClr val="FF0000"/>
                </a:solidFill>
              </a:rPr>
              <a:t>抱怨</a:t>
            </a:r>
            <a:endParaRPr lang="zh-CN" altLang="en-US" b="1" dirty="0">
              <a:solidFill>
                <a:srgbClr val="FF0000"/>
              </a:solidFill>
            </a:endParaRPr>
          </a:p>
        </p:txBody>
      </p:sp>
      <p:sp>
        <p:nvSpPr>
          <p:cNvPr id="12" name="文本框 11"/>
          <p:cNvSpPr txBox="1"/>
          <p:nvPr/>
        </p:nvSpPr>
        <p:spPr>
          <a:xfrm>
            <a:off x="4712113" y="5284599"/>
            <a:ext cx="1569226" cy="369332"/>
          </a:xfrm>
          <a:prstGeom prst="rect">
            <a:avLst/>
          </a:prstGeom>
          <a:noFill/>
        </p:spPr>
        <p:txBody>
          <a:bodyPr wrap="square">
            <a:spAutoFit/>
          </a:bodyPr>
          <a:lstStyle/>
          <a:p>
            <a:r>
              <a:rPr lang="zh-CN" altLang="en-US" b="1" dirty="0">
                <a:solidFill>
                  <a:srgbClr val="FF0000"/>
                </a:solidFill>
              </a:rPr>
              <a:t>慷慨，大方</a:t>
            </a:r>
            <a:endParaRPr lang="zh-CN" altLang="en-US" b="1" dirty="0">
              <a:solidFill>
                <a:srgbClr val="FF0000"/>
              </a:solidFill>
            </a:endParaRPr>
          </a:p>
        </p:txBody>
      </p:sp>
      <p:sp>
        <p:nvSpPr>
          <p:cNvPr id="13" name="文本框 12"/>
          <p:cNvSpPr txBox="1"/>
          <p:nvPr/>
        </p:nvSpPr>
        <p:spPr>
          <a:xfrm>
            <a:off x="10171722" y="5634792"/>
            <a:ext cx="2025931" cy="646331"/>
          </a:xfrm>
          <a:prstGeom prst="rect">
            <a:avLst/>
          </a:prstGeom>
          <a:noFill/>
        </p:spPr>
        <p:txBody>
          <a:bodyPr wrap="square">
            <a:spAutoFit/>
          </a:bodyPr>
          <a:lstStyle/>
          <a:p>
            <a:r>
              <a:rPr lang="zh-CN" altLang="en-US" b="1" dirty="0">
                <a:solidFill>
                  <a:srgbClr val="FF0000"/>
                </a:solidFill>
              </a:rPr>
              <a:t>阐明；举例说明；给</a:t>
            </a:r>
            <a:r>
              <a:rPr lang="en-US" altLang="zh-CN" b="1" dirty="0">
                <a:solidFill>
                  <a:srgbClr val="FF0000"/>
                </a:solidFill>
              </a:rPr>
              <a:t>……</a:t>
            </a:r>
            <a:r>
              <a:rPr lang="zh-CN" altLang="en-US" b="1" dirty="0">
                <a:solidFill>
                  <a:srgbClr val="FF0000"/>
                </a:solidFill>
              </a:rPr>
              <a:t>加插图</a:t>
            </a:r>
            <a:endParaRPr lang="zh-CN" altLang="en-US" b="1" dirty="0">
              <a:solidFill>
                <a:srgbClr val="FF0000"/>
              </a:solidFill>
            </a:endParaRPr>
          </a:p>
        </p:txBody>
      </p:sp>
      <p:sp>
        <p:nvSpPr>
          <p:cNvPr id="14" name="文本框 13"/>
          <p:cNvSpPr txBox="1"/>
          <p:nvPr/>
        </p:nvSpPr>
        <p:spPr>
          <a:xfrm>
            <a:off x="3994442" y="6100693"/>
            <a:ext cx="2025931" cy="369332"/>
          </a:xfrm>
          <a:prstGeom prst="rect">
            <a:avLst/>
          </a:prstGeom>
          <a:noFill/>
        </p:spPr>
        <p:txBody>
          <a:bodyPr wrap="square">
            <a:spAutoFit/>
          </a:bodyPr>
          <a:lstStyle/>
          <a:p>
            <a:r>
              <a:rPr lang="zh-CN" altLang="en-US" b="1" dirty="0">
                <a:solidFill>
                  <a:srgbClr val="FF0000"/>
                </a:solidFill>
              </a:rPr>
              <a:t>投票</a:t>
            </a:r>
            <a:endParaRPr lang="zh-CN" altLang="en-US" b="1" dirty="0">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1974941" y="6166022"/>
            <a:ext cx="2698044" cy="377190"/>
          </a:xfrm>
          <a:prstGeom prst="rect">
            <a:avLst/>
          </a:prstGeom>
          <a:solidFill>
            <a:srgbClr val="C00000">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6858000" y="5426696"/>
            <a:ext cx="4384964" cy="377190"/>
          </a:xfrm>
          <a:prstGeom prst="rect">
            <a:avLst/>
          </a:prstGeom>
          <a:solidFill>
            <a:srgbClr val="C00000">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91980" y="5776451"/>
            <a:ext cx="2304164" cy="377190"/>
          </a:xfrm>
          <a:prstGeom prst="rect">
            <a:avLst/>
          </a:prstGeom>
          <a:solidFill>
            <a:srgbClr val="C00000">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7854074" y="2872356"/>
            <a:ext cx="3575925" cy="377190"/>
          </a:xfrm>
          <a:prstGeom prst="rect">
            <a:avLst/>
          </a:prstGeom>
          <a:solidFill>
            <a:srgbClr val="C00000">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7462684" y="1771592"/>
            <a:ext cx="3057832" cy="377190"/>
          </a:xfrm>
          <a:prstGeom prst="rect">
            <a:avLst/>
          </a:prstGeom>
          <a:solidFill>
            <a:srgbClr val="C00000">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Oval 7"/>
          <p:cNvSpPr>
            <a:spLocks noChangeArrowheads="1"/>
          </p:cNvSpPr>
          <p:nvPr/>
        </p:nvSpPr>
        <p:spPr bwMode="auto">
          <a:xfrm>
            <a:off x="0" y="0"/>
            <a:ext cx="643040" cy="646353"/>
          </a:xfrm>
          <a:prstGeom prst="ellipse">
            <a:avLst/>
          </a:prstGeom>
          <a:blipFill>
            <a:blip r:embed="rId1"/>
            <a:stretch>
              <a:fillRect/>
            </a:stretch>
          </a:blipFill>
          <a:ln>
            <a:noFill/>
          </a:ln>
        </p:spPr>
        <p:txBody>
          <a:bodyPr vert="horz" wrap="square" lIns="121888" tIns="60944" rIns="121888" bIns="60944" numCol="1" anchor="t" anchorCtr="0" compatLnSpc="1"/>
          <a:lstStyle/>
          <a:p>
            <a:endParaRPr lang="zh-CN" altLang="en-US" sz="3200" b="1">
              <a:cs typeface="+mn-ea"/>
              <a:sym typeface="+mn-lt"/>
            </a:endParaRPr>
          </a:p>
        </p:txBody>
      </p:sp>
      <p:sp>
        <p:nvSpPr>
          <p:cNvPr id="3" name="矩形 2"/>
          <p:cNvSpPr/>
          <p:nvPr/>
        </p:nvSpPr>
        <p:spPr>
          <a:xfrm>
            <a:off x="-44927" y="97532"/>
            <a:ext cx="732893" cy="420884"/>
          </a:xfrm>
          <a:prstGeom prst="rect">
            <a:avLst/>
          </a:prstGeom>
        </p:spPr>
        <p:txBody>
          <a:bodyPr wrap="none">
            <a:spAutoFit/>
          </a:bodyPr>
          <a:lstStyle/>
          <a:p>
            <a:pPr algn="ctr"/>
            <a:r>
              <a:rPr lang="zh-CN" altLang="en-US" sz="2135" b="1" dirty="0">
                <a:solidFill>
                  <a:schemeClr val="bg1"/>
                </a:solidFill>
                <a:cs typeface="+mn-ea"/>
                <a:sym typeface="+mn-lt"/>
              </a:rPr>
              <a:t>完型</a:t>
            </a:r>
            <a:endParaRPr lang="zh-CN" altLang="en-US" sz="2135" b="1" dirty="0">
              <a:solidFill>
                <a:schemeClr val="bg1"/>
              </a:solidFill>
              <a:cs typeface="+mn-ea"/>
              <a:sym typeface="+mn-lt"/>
            </a:endParaRPr>
          </a:p>
        </p:txBody>
      </p:sp>
      <p:sp>
        <p:nvSpPr>
          <p:cNvPr id="4" name="流程图: 可选过程 3"/>
          <p:cNvSpPr/>
          <p:nvPr/>
        </p:nvSpPr>
        <p:spPr>
          <a:xfrm>
            <a:off x="5825067" y="76269"/>
            <a:ext cx="6366933" cy="570084"/>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sz="2800" b="1" dirty="0">
                <a:solidFill>
                  <a:srgbClr val="000000"/>
                </a:solidFill>
                <a:latin typeface="微软雅黑" panose="020B0503020204020204" pitchFamily="34" charset="-122"/>
                <a:ea typeface="微软雅黑" panose="020B0503020204020204" pitchFamily="34" charset="-122"/>
              </a:rPr>
              <a:t>利用词汇衔接（复现、同现）助力解题</a:t>
            </a:r>
            <a:endParaRPr lang="zh-CN" altLang="en-US" sz="2800" b="1" dirty="0">
              <a:solidFill>
                <a:srgbClr val="00000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0" y="615948"/>
            <a:ext cx="12192000" cy="6370975"/>
          </a:xfrm>
          <a:prstGeom prst="rect">
            <a:avLst/>
          </a:prstGeom>
          <a:noFill/>
        </p:spPr>
        <p:txBody>
          <a:bodyPr wrap="square" rtlCol="0" anchor="t">
            <a:spAutoFit/>
          </a:bodyPr>
          <a:lstStyle/>
          <a:p>
            <a:pPr algn="l" fontAlgn="auto">
              <a:lnSpc>
                <a:spcPct val="100000"/>
              </a:lnSpc>
              <a:buClrTx/>
              <a:buSzTx/>
              <a:buNone/>
            </a:pPr>
            <a:r>
              <a:rPr lang="en-US" altLang="zh-CN" dirty="0"/>
              <a:t>    </a:t>
            </a:r>
            <a:r>
              <a:rPr lang="en-US" altLang="zh-CN" sz="2400" dirty="0"/>
              <a:t> </a:t>
            </a:r>
            <a:r>
              <a:rPr lang="zh-CN" altLang="en-US" sz="2400" dirty="0"/>
              <a:t>“</a:t>
            </a:r>
            <a:r>
              <a:rPr lang="en-US" sz="2400" dirty="0">
                <a:latin typeface="Times New Roman" panose="02020603050405020304" pitchFamily="18" charset="0"/>
                <a:ea typeface="宋体" panose="02010600030101010101" pitchFamily="2" charset="-122"/>
              </a:rPr>
              <a:t>You’re a corner person? I’m a </a:t>
            </a:r>
            <a:r>
              <a:rPr lang="en-US" sz="2400" b="1" dirty="0">
                <a:solidFill>
                  <a:srgbClr val="C00000"/>
                </a:solidFill>
                <a:latin typeface="Times New Roman" panose="02020603050405020304" pitchFamily="18" charset="0"/>
                <a:ea typeface="宋体" panose="02010600030101010101" pitchFamily="2" charset="-122"/>
              </a:rPr>
              <a:t>corner person</a:t>
            </a:r>
            <a:r>
              <a:rPr lang="en-US" sz="2400" dirty="0">
                <a:latin typeface="Times New Roman" panose="02020603050405020304" pitchFamily="18" charset="0"/>
                <a:ea typeface="宋体" panose="02010600030101010101" pitchFamily="2" charset="-122"/>
              </a:rPr>
              <a:t>, too!” My friend said with a grin as he  </a:t>
            </a:r>
            <a:r>
              <a:rPr lang="en-US" sz="2400" b="1" dirty="0">
                <a:highlight>
                  <a:srgbClr val="C0C0C0"/>
                </a:highlight>
                <a:latin typeface="Times New Roman" panose="02020603050405020304" pitchFamily="18" charset="0"/>
                <a:ea typeface="宋体" panose="02010600030101010101" pitchFamily="2" charset="-122"/>
              </a:rPr>
              <a:t>41 pulled into </a:t>
            </a:r>
            <a:r>
              <a:rPr lang="en-US" sz="2400" dirty="0">
                <a:latin typeface="Times New Roman" panose="02020603050405020304" pitchFamily="18" charset="0"/>
                <a:ea typeface="宋体" panose="02010600030101010101" pitchFamily="2" charset="-122"/>
              </a:rPr>
              <a:t>my corner-house driveway. </a:t>
            </a:r>
            <a:r>
              <a:rPr lang="en-US" sz="2400" dirty="0">
                <a:highlight>
                  <a:srgbClr val="FF00FF"/>
                </a:highlight>
                <a:latin typeface="Times New Roman" panose="02020603050405020304" pitchFamily="18" charset="0"/>
                <a:ea typeface="宋体" panose="02010600030101010101" pitchFamily="2" charset="-122"/>
              </a:rPr>
              <a:t>While</a:t>
            </a:r>
            <a:r>
              <a:rPr lang="en-US" sz="2400" dirty="0">
                <a:latin typeface="Times New Roman" panose="02020603050405020304" pitchFamily="18" charset="0"/>
                <a:ea typeface="宋体" panose="02010600030101010101" pitchFamily="2" charset="-122"/>
              </a:rPr>
              <a:t> many people avoid corner lots, I actually  </a:t>
            </a:r>
            <a:r>
              <a:rPr lang="en-US" sz="2400" b="1" dirty="0">
                <a:highlight>
                  <a:srgbClr val="C0C0C0"/>
                </a:highlight>
                <a:latin typeface="Times New Roman" panose="02020603050405020304" pitchFamily="18" charset="0"/>
                <a:ea typeface="宋体" panose="02010600030101010101" pitchFamily="2" charset="-122"/>
              </a:rPr>
              <a:t>42</a:t>
            </a:r>
            <a:r>
              <a:rPr lang="en-US" sz="2400" b="1" dirty="0">
                <a:highlight>
                  <a:srgbClr val="C0C0C0"/>
                </a:highlight>
                <a:latin typeface="Times New Roman" panose="02020603050405020304" pitchFamily="18" charset="0"/>
                <a:ea typeface="宋体" panose="02010600030101010101" pitchFamily="2" charset="-122"/>
                <a:sym typeface="+mn-ea"/>
              </a:rPr>
              <a:t> welcome</a:t>
            </a:r>
            <a:r>
              <a:rPr lang="en-US" sz="2400" b="1" dirty="0">
                <a:highlight>
                  <a:srgbClr val="C0C0C0"/>
                </a:highlight>
                <a:latin typeface="Times New Roman" panose="02020603050405020304" pitchFamily="18" charset="0"/>
                <a:ea typeface="宋体" panose="02010600030101010101" pitchFamily="2" charset="-122"/>
              </a:rPr>
              <a:t> </a:t>
            </a:r>
            <a:r>
              <a:rPr lang="en-US" sz="2400" dirty="0">
                <a:latin typeface="Times New Roman" panose="02020603050405020304" pitchFamily="18" charset="0"/>
                <a:ea typeface="宋体" panose="02010600030101010101" pitchFamily="2" charset="-122"/>
              </a:rPr>
              <a:t>the idea of a corner house.</a:t>
            </a:r>
            <a:endParaRPr lang="en-US" sz="2400" dirty="0">
              <a:latin typeface="Times New Roman" panose="02020603050405020304" pitchFamily="18" charset="0"/>
              <a:ea typeface="宋体" panose="02010600030101010101" pitchFamily="2" charset="-122"/>
            </a:endParaRPr>
          </a:p>
          <a:p>
            <a:pPr algn="l" fontAlgn="auto">
              <a:lnSpc>
                <a:spcPct val="100000"/>
              </a:lnSpc>
              <a:buClrTx/>
              <a:buSzTx/>
              <a:buNone/>
            </a:pPr>
            <a:r>
              <a:rPr lang="en-US" sz="2400" dirty="0">
                <a:latin typeface="Times New Roman" panose="02020603050405020304" pitchFamily="18" charset="0"/>
                <a:ea typeface="宋体" panose="02010600030101010101" pitchFamily="2" charset="-122"/>
              </a:rPr>
              <a:t>       You can enrich the lives of neighbors and passers-by by creating  </a:t>
            </a:r>
            <a:r>
              <a:rPr lang="en-US" sz="2400" b="1" dirty="0">
                <a:highlight>
                  <a:srgbClr val="C0C0C0"/>
                </a:highlight>
                <a:latin typeface="Times New Roman" panose="02020603050405020304" pitchFamily="18" charset="0"/>
                <a:ea typeface="宋体" panose="02010600030101010101" pitchFamily="2" charset="-122"/>
                <a:sym typeface="+mn-ea"/>
              </a:rPr>
              <a:t>43 connections</a:t>
            </a:r>
            <a:r>
              <a:rPr lang="en-US" sz="2400" dirty="0">
                <a:latin typeface="Times New Roman" panose="02020603050405020304" pitchFamily="18" charset="0"/>
                <a:ea typeface="宋体" panose="02010600030101010101" pitchFamily="2" charset="-122"/>
                <a:sym typeface="+mn-ea"/>
              </a:rPr>
              <a:t>. </a:t>
            </a:r>
            <a:r>
              <a:rPr lang="en-US" sz="2400" dirty="0">
                <a:latin typeface="Times New Roman" panose="02020603050405020304" pitchFamily="18" charset="0"/>
                <a:ea typeface="宋体" panose="02010600030101010101" pitchFamily="2" charset="-122"/>
              </a:rPr>
              <a:t>Over the years, I've </a:t>
            </a:r>
            <a:r>
              <a:rPr lang="en-US" sz="2400" dirty="0">
                <a:highlight>
                  <a:srgbClr val="FFFF00"/>
                </a:highlight>
                <a:latin typeface="Times New Roman" panose="02020603050405020304" pitchFamily="18" charset="0"/>
                <a:ea typeface="宋体" panose="02010600030101010101" pitchFamily="2" charset="-122"/>
              </a:rPr>
              <a:t>grown many different herbs </a:t>
            </a:r>
            <a:r>
              <a:rPr lang="en-US" sz="2400" dirty="0">
                <a:latin typeface="Times New Roman" panose="02020603050405020304" pitchFamily="18" charset="0"/>
                <a:ea typeface="宋体" panose="02010600030101010101" pitchFamily="2" charset="-122"/>
              </a:rPr>
              <a:t>(</a:t>
            </a:r>
            <a:r>
              <a:rPr lang="en-US" sz="2400" dirty="0" err="1">
                <a:latin typeface="Times New Roman" panose="02020603050405020304" pitchFamily="18" charset="0"/>
                <a:ea typeface="宋体" panose="02010600030101010101" pitchFamily="2" charset="-122"/>
              </a:rPr>
              <a:t>香草</a:t>
            </a:r>
            <a:r>
              <a:rPr lang="en-US" sz="2400" dirty="0">
                <a:latin typeface="Times New Roman" panose="02020603050405020304" pitchFamily="18" charset="0"/>
                <a:ea typeface="宋体" panose="02010600030101010101" pitchFamily="2" charset="-122"/>
              </a:rPr>
              <a:t>), in pots and containers at the edge of my driveway. </a:t>
            </a:r>
            <a:r>
              <a:rPr lang="en-US" sz="2400" b="1" dirty="0">
                <a:highlight>
                  <a:srgbClr val="C0C0C0"/>
                </a:highlight>
                <a:latin typeface="Times New Roman" panose="02020603050405020304" pitchFamily="18" charset="0"/>
                <a:ea typeface="宋体" panose="02010600030101010101" pitchFamily="2" charset="-122"/>
              </a:rPr>
              <a:t>44</a:t>
            </a:r>
            <a:r>
              <a:rPr lang="en-US" sz="2400" b="1" dirty="0">
                <a:highlight>
                  <a:srgbClr val="C0C0C0"/>
                </a:highlight>
                <a:latin typeface="Times New Roman" panose="02020603050405020304" pitchFamily="18" charset="0"/>
                <a:ea typeface="宋体" panose="02010600030101010101" pitchFamily="2" charset="-122"/>
                <a:sym typeface="+mn-ea"/>
              </a:rPr>
              <a:t> Neighbors </a:t>
            </a:r>
            <a:r>
              <a:rPr lang="en-US" sz="2400" dirty="0">
                <a:latin typeface="Times New Roman" panose="02020603050405020304" pitchFamily="18" charset="0"/>
                <a:ea typeface="宋体" panose="02010600030101010101" pitchFamily="2" charset="-122"/>
              </a:rPr>
              <a:t>walk by and stop to take a few for their dinner plans, and later they may </a:t>
            </a:r>
            <a:r>
              <a:rPr lang="en-US" sz="2400" b="1" dirty="0">
                <a:highlight>
                  <a:srgbClr val="C0C0C0"/>
                </a:highlight>
                <a:latin typeface="Times New Roman" panose="02020603050405020304" pitchFamily="18" charset="0"/>
                <a:ea typeface="宋体" panose="02010600030101010101" pitchFamily="2" charset="-122"/>
              </a:rPr>
              <a:t>45 even </a:t>
            </a:r>
            <a:r>
              <a:rPr lang="en-US" sz="2400" dirty="0">
                <a:latin typeface="Times New Roman" panose="02020603050405020304" pitchFamily="18" charset="0"/>
                <a:ea typeface="宋体" panose="02010600030101010101" pitchFamily="2" charset="-122"/>
              </a:rPr>
              <a:t>give me a serving of the </a:t>
            </a:r>
            <a:r>
              <a:rPr lang="en-US" sz="2400" b="1" dirty="0">
                <a:highlight>
                  <a:srgbClr val="C0C0C0"/>
                </a:highlight>
                <a:latin typeface="Times New Roman" panose="02020603050405020304" pitchFamily="18" charset="0"/>
                <a:ea typeface="宋体" panose="02010600030101010101" pitchFamily="2" charset="-122"/>
              </a:rPr>
              <a:t>46</a:t>
            </a:r>
            <a:r>
              <a:rPr lang="en-US" sz="2400" b="1" dirty="0">
                <a:highlight>
                  <a:srgbClr val="C0C0C0"/>
                </a:highlight>
                <a:latin typeface="Times New Roman" panose="02020603050405020304" pitchFamily="18" charset="0"/>
                <a:ea typeface="宋体" panose="02010600030101010101" pitchFamily="2" charset="-122"/>
                <a:sym typeface="+mn-ea"/>
              </a:rPr>
              <a:t> finished</a:t>
            </a:r>
            <a:r>
              <a:rPr lang="en-US" sz="2400" b="1" dirty="0">
                <a:highlight>
                  <a:srgbClr val="C0C0C0"/>
                </a:highlight>
                <a:latin typeface="Times New Roman" panose="02020603050405020304" pitchFamily="18" charset="0"/>
                <a:ea typeface="宋体" panose="02010600030101010101" pitchFamily="2" charset="-122"/>
              </a:rPr>
              <a:t> </a:t>
            </a:r>
            <a:r>
              <a:rPr lang="en-US" sz="2400" dirty="0">
                <a:latin typeface="Times New Roman" panose="02020603050405020304" pitchFamily="18" charset="0"/>
                <a:ea typeface="宋体" panose="02010600030101010101" pitchFamily="2" charset="-122"/>
              </a:rPr>
              <a:t>product. The herb idea has led to many </a:t>
            </a:r>
            <a:r>
              <a:rPr lang="en-US" sz="2400" b="1" dirty="0">
                <a:highlight>
                  <a:srgbClr val="C0C0C0"/>
                </a:highlight>
                <a:latin typeface="Times New Roman" panose="02020603050405020304" pitchFamily="18" charset="0"/>
                <a:ea typeface="宋体" panose="02010600030101010101" pitchFamily="2" charset="-122"/>
                <a:sym typeface="+mn-ea"/>
              </a:rPr>
              <a:t>47coversations</a:t>
            </a:r>
            <a:r>
              <a:rPr lang="en-US" sz="2400" dirty="0">
                <a:latin typeface="Times New Roman" panose="02020603050405020304" pitchFamily="18" charset="0"/>
                <a:ea typeface="宋体" panose="02010600030101010101" pitchFamily="2" charset="-122"/>
                <a:sym typeface="+mn-ea"/>
              </a:rPr>
              <a:t> as well </a:t>
            </a:r>
            <a:r>
              <a:rPr lang="en-US" sz="2400" dirty="0">
                <a:latin typeface="Times New Roman" panose="02020603050405020304" pitchFamily="18" charset="0"/>
                <a:ea typeface="宋体" panose="02010600030101010101" pitchFamily="2" charset="-122"/>
              </a:rPr>
              <a:t>as Christmas gifts.</a:t>
            </a:r>
            <a:endParaRPr lang="en-US" sz="2400" dirty="0">
              <a:latin typeface="Times New Roman" panose="02020603050405020304" pitchFamily="18" charset="0"/>
              <a:ea typeface="宋体" panose="02010600030101010101" pitchFamily="2" charset="-122"/>
            </a:endParaRPr>
          </a:p>
          <a:p>
            <a:pPr algn="l" fontAlgn="auto">
              <a:lnSpc>
                <a:spcPct val="100000"/>
              </a:lnSpc>
              <a:buClrTx/>
              <a:buSzTx/>
              <a:buNone/>
            </a:pPr>
            <a:r>
              <a:rPr lang="en-US" sz="2400" dirty="0">
                <a:latin typeface="Times New Roman" panose="02020603050405020304" pitchFamily="18" charset="0"/>
                <a:ea typeface="宋体" panose="02010600030101010101" pitchFamily="2" charset="-122"/>
              </a:rPr>
              <a:t>       I also </a:t>
            </a:r>
            <a:r>
              <a:rPr lang="en-US" sz="2400" dirty="0">
                <a:highlight>
                  <a:srgbClr val="FFFF00"/>
                </a:highlight>
                <a:latin typeface="Times New Roman" panose="02020603050405020304" pitchFamily="18" charset="0"/>
                <a:ea typeface="宋体" panose="02010600030101010101" pitchFamily="2" charset="-122"/>
              </a:rPr>
              <a:t>began a newspaper </a:t>
            </a:r>
            <a:r>
              <a:rPr lang="en-US" sz="2400" b="1" dirty="0">
                <a:highlight>
                  <a:srgbClr val="FFFF00"/>
                </a:highlight>
                <a:latin typeface="Times New Roman" panose="02020603050405020304" pitchFamily="18" charset="0"/>
                <a:ea typeface="宋体" panose="02010600030101010101" pitchFamily="2" charset="-122"/>
              </a:rPr>
              <a:t>48</a:t>
            </a:r>
            <a:r>
              <a:rPr lang="en-US" sz="2400" b="1" dirty="0">
                <a:highlight>
                  <a:srgbClr val="FFFF00"/>
                </a:highlight>
                <a:latin typeface="Times New Roman" panose="02020603050405020304" pitchFamily="18" charset="0"/>
                <a:ea typeface="宋体" panose="02010600030101010101" pitchFamily="2" charset="-122"/>
                <a:sym typeface="+mn-ea"/>
              </a:rPr>
              <a:t> project </a:t>
            </a:r>
            <a:r>
              <a:rPr lang="en-US" sz="2400" dirty="0">
                <a:latin typeface="Times New Roman" panose="02020603050405020304" pitchFamily="18" charset="0"/>
                <a:ea typeface="宋体" panose="02010600030101010101" pitchFamily="2" charset="-122"/>
              </a:rPr>
              <a:t>out the front years ago. After reading the papers myself, I put them out on a little table with a(n) </a:t>
            </a:r>
            <a:r>
              <a:rPr lang="en-US" sz="2400" b="1" dirty="0">
                <a:highlight>
                  <a:srgbClr val="C0C0C0"/>
                </a:highlight>
                <a:latin typeface="Times New Roman" panose="02020603050405020304" pitchFamily="18" charset="0"/>
                <a:ea typeface="宋体" panose="02010600030101010101" pitchFamily="2" charset="-122"/>
              </a:rPr>
              <a:t>49 </a:t>
            </a:r>
            <a:r>
              <a:rPr lang="en-US" sz="2400" b="1" dirty="0">
                <a:highlight>
                  <a:srgbClr val="C0C0C0"/>
                </a:highlight>
                <a:latin typeface="Times New Roman" panose="02020603050405020304" pitchFamily="18" charset="0"/>
                <a:ea typeface="宋体" panose="02010600030101010101" pitchFamily="2" charset="-122"/>
                <a:sym typeface="+mn-ea"/>
              </a:rPr>
              <a:t>sign</a:t>
            </a:r>
            <a:r>
              <a:rPr lang="en-US" sz="2400" dirty="0">
                <a:latin typeface="Times New Roman" panose="02020603050405020304" pitchFamily="18" charset="0"/>
                <a:ea typeface="宋体" panose="02010600030101010101" pitchFamily="2" charset="-122"/>
                <a:sym typeface="+mn-ea"/>
              </a:rPr>
              <a:t>,</a:t>
            </a:r>
            <a:r>
              <a:rPr lang="en-US" sz="2400" dirty="0">
                <a:latin typeface="Times New Roman" panose="02020603050405020304" pitchFamily="18" charset="0"/>
                <a:ea typeface="宋体" panose="02010600030101010101" pitchFamily="2" charset="-122"/>
              </a:rPr>
              <a:t> “Help yourself to a newspaper.” Many come for the papers. I've even heard people </a:t>
            </a:r>
            <a:r>
              <a:rPr lang="en-US" sz="2400" b="1" dirty="0">
                <a:highlight>
                  <a:srgbClr val="C0C0C0"/>
                </a:highlight>
                <a:latin typeface="Times New Roman" panose="02020603050405020304" pitchFamily="18" charset="0"/>
                <a:ea typeface="宋体" panose="02010600030101010101" pitchFamily="2" charset="-122"/>
              </a:rPr>
              <a:t>50</a:t>
            </a:r>
            <a:r>
              <a:rPr lang="en-US" sz="2400" b="1" dirty="0">
                <a:highlight>
                  <a:srgbClr val="C0C0C0"/>
                </a:highlight>
                <a:latin typeface="Times New Roman" panose="02020603050405020304" pitchFamily="18" charset="0"/>
                <a:ea typeface="宋体" panose="02010600030101010101" pitchFamily="2" charset="-122"/>
                <a:sym typeface="+mn-ea"/>
              </a:rPr>
              <a:t> estimate </a:t>
            </a:r>
            <a:r>
              <a:rPr lang="en-US" sz="2400" dirty="0">
                <a:latin typeface="Times New Roman" panose="02020603050405020304" pitchFamily="18" charset="0"/>
                <a:ea typeface="宋体" panose="02010600030101010101" pitchFamily="2" charset="-122"/>
              </a:rPr>
              <a:t>at what time my papers will be out on the table.</a:t>
            </a:r>
            <a:endParaRPr lang="en-US" sz="2400" dirty="0">
              <a:latin typeface="Times New Roman" panose="02020603050405020304" pitchFamily="18" charset="0"/>
              <a:ea typeface="宋体" panose="02010600030101010101" pitchFamily="2" charset="-122"/>
            </a:endParaRPr>
          </a:p>
          <a:p>
            <a:pPr algn="l" fontAlgn="auto">
              <a:lnSpc>
                <a:spcPct val="100000"/>
              </a:lnSpc>
              <a:buClrTx/>
              <a:buSzTx/>
              <a:buNone/>
            </a:pPr>
            <a:r>
              <a:rPr lang="en-US" sz="2400" dirty="0">
                <a:latin typeface="Times New Roman" panose="02020603050405020304" pitchFamily="18" charset="0"/>
                <a:ea typeface="宋体" panose="02010600030101010101" pitchFamily="2" charset="-122"/>
              </a:rPr>
              <a:t>       </a:t>
            </a:r>
            <a:r>
              <a:rPr lang="en-US" sz="2400" dirty="0">
                <a:highlight>
                  <a:srgbClr val="FFFF00"/>
                </a:highlight>
                <a:latin typeface="Times New Roman" panose="02020603050405020304" pitchFamily="18" charset="0"/>
                <a:ea typeface="宋体" panose="02010600030101010101" pitchFamily="2" charset="-122"/>
              </a:rPr>
              <a:t>Every Christmas evening</a:t>
            </a:r>
            <a:r>
              <a:rPr lang="en-US" sz="2400" dirty="0">
                <a:latin typeface="Times New Roman" panose="02020603050405020304" pitchFamily="18" charset="0"/>
                <a:ea typeface="宋体" panose="02010600030101010101" pitchFamily="2" charset="-122"/>
              </a:rPr>
              <a:t>,  my “corner person” friend would create a magical </a:t>
            </a:r>
            <a:r>
              <a:rPr lang="en-US" sz="2400" b="1" dirty="0">
                <a:highlight>
                  <a:srgbClr val="C0C0C0"/>
                </a:highlight>
                <a:latin typeface="Times New Roman" panose="02020603050405020304" pitchFamily="18" charset="0"/>
                <a:ea typeface="宋体" panose="02010600030101010101" pitchFamily="2" charset="-122"/>
              </a:rPr>
              <a:t>51</a:t>
            </a:r>
            <a:r>
              <a:rPr lang="en-US" sz="2400" b="1" dirty="0">
                <a:highlight>
                  <a:srgbClr val="C0C0C0"/>
                </a:highlight>
                <a:latin typeface="Times New Roman" panose="02020603050405020304" pitchFamily="18" charset="0"/>
                <a:ea typeface="宋体" panose="02010600030101010101" pitchFamily="2" charset="-122"/>
                <a:sym typeface="+mn-ea"/>
              </a:rPr>
              <a:t> holiday</a:t>
            </a:r>
            <a:endParaRPr lang="en-US" sz="2400" b="1" dirty="0">
              <a:highlight>
                <a:srgbClr val="C0C0C0"/>
              </a:highlight>
              <a:latin typeface="Times New Roman" panose="02020603050405020304" pitchFamily="18" charset="0"/>
              <a:ea typeface="宋体" panose="02010600030101010101" pitchFamily="2" charset="-122"/>
              <a:sym typeface="+mn-ea"/>
            </a:endParaRPr>
          </a:p>
          <a:p>
            <a:pPr algn="l" fontAlgn="auto">
              <a:lnSpc>
                <a:spcPct val="100000"/>
              </a:lnSpc>
              <a:buClrTx/>
              <a:buSzTx/>
              <a:buNone/>
            </a:pPr>
            <a:r>
              <a:rPr lang="en-US" sz="2400" dirty="0">
                <a:latin typeface="Times New Roman" panose="02020603050405020304" pitchFamily="18" charset="0"/>
                <a:ea typeface="宋体" panose="02010600030101010101" pitchFamily="2" charset="-122"/>
              </a:rPr>
              <a:t>window in his neighborhood, which includes a slide show of the season’s favorite music videos. As people walk by his corner in the </a:t>
            </a:r>
            <a:r>
              <a:rPr lang="en-US" sz="2400" b="1" dirty="0">
                <a:highlight>
                  <a:srgbClr val="C0C0C0"/>
                </a:highlight>
                <a:latin typeface="Times New Roman" panose="02020603050405020304" pitchFamily="18" charset="0"/>
                <a:ea typeface="宋体" panose="02010600030101010101" pitchFamily="2" charset="-122"/>
              </a:rPr>
              <a:t>52</a:t>
            </a:r>
            <a:r>
              <a:rPr lang="en-US" sz="2400" b="1" dirty="0">
                <a:highlight>
                  <a:srgbClr val="C0C0C0"/>
                </a:highlight>
                <a:latin typeface="Times New Roman" panose="02020603050405020304" pitchFamily="18" charset="0"/>
                <a:ea typeface="宋体" panose="02010600030101010101" pitchFamily="2" charset="-122"/>
                <a:sym typeface="+mn-ea"/>
              </a:rPr>
              <a:t> darkness</a:t>
            </a:r>
            <a:r>
              <a:rPr lang="en-US" sz="2400" dirty="0">
                <a:latin typeface="Times New Roman" panose="02020603050405020304" pitchFamily="18" charset="0"/>
                <a:ea typeface="宋体" panose="02010600030101010101" pitchFamily="2" charset="-122"/>
                <a:sym typeface="+mn-ea"/>
              </a:rPr>
              <a:t>, </a:t>
            </a:r>
            <a:r>
              <a:rPr lang="en-US" sz="2400" dirty="0">
                <a:latin typeface="Times New Roman" panose="02020603050405020304" pitchFamily="18" charset="0"/>
                <a:ea typeface="宋体" panose="02010600030101010101" pitchFamily="2" charset="-122"/>
              </a:rPr>
              <a:t>their lives are brightened by this creative display of </a:t>
            </a:r>
            <a:r>
              <a:rPr lang="en-US" sz="2400" b="1" dirty="0">
                <a:highlight>
                  <a:srgbClr val="C0C0C0"/>
                </a:highlight>
                <a:latin typeface="Times New Roman" panose="02020603050405020304" pitchFamily="18" charset="0"/>
                <a:ea typeface="宋体" panose="02010600030101010101" pitchFamily="2" charset="-122"/>
              </a:rPr>
              <a:t>53 joy</a:t>
            </a:r>
            <a:r>
              <a:rPr lang="en-US" sz="2400" dirty="0">
                <a:latin typeface="Times New Roman" panose="02020603050405020304" pitchFamily="18" charset="0"/>
                <a:ea typeface="宋体" panose="02010600030101010101" pitchFamily="2" charset="-122"/>
              </a:rPr>
              <a:t>.</a:t>
            </a:r>
            <a:endParaRPr lang="en-US" sz="2400" dirty="0">
              <a:latin typeface="Times New Roman" panose="02020603050405020304" pitchFamily="18" charset="0"/>
              <a:ea typeface="宋体" panose="02010600030101010101" pitchFamily="2" charset="-122"/>
            </a:endParaRPr>
          </a:p>
          <a:p>
            <a:pPr algn="l" fontAlgn="auto">
              <a:lnSpc>
                <a:spcPct val="100000"/>
              </a:lnSpc>
              <a:buClrTx/>
              <a:buSzTx/>
              <a:buNone/>
            </a:pPr>
            <a:r>
              <a:rPr lang="en-US" sz="2400" dirty="0">
                <a:latin typeface="Times New Roman" panose="02020603050405020304" pitchFamily="18" charset="0"/>
                <a:ea typeface="宋体" panose="02010600030101010101" pitchFamily="2" charset="-122"/>
              </a:rPr>
              <a:t>        Cities can bring people together, and the corner lot person </a:t>
            </a:r>
            <a:r>
              <a:rPr lang="en-US" sz="2400" b="1" dirty="0">
                <a:highlight>
                  <a:srgbClr val="C0C0C0"/>
                </a:highlight>
                <a:latin typeface="Times New Roman" panose="02020603050405020304" pitchFamily="18" charset="0"/>
                <a:ea typeface="宋体" panose="02010600030101010101" pitchFamily="2" charset="-122"/>
              </a:rPr>
              <a:t>54</a:t>
            </a:r>
            <a:r>
              <a:rPr lang="en-US" sz="2400" b="1" dirty="0">
                <a:highlight>
                  <a:srgbClr val="C0C0C0"/>
                </a:highlight>
                <a:latin typeface="Times New Roman" panose="02020603050405020304" pitchFamily="18" charset="0"/>
                <a:ea typeface="宋体" panose="02010600030101010101" pitchFamily="2" charset="-122"/>
                <a:sym typeface="+mn-ea"/>
              </a:rPr>
              <a:t> illustrates </a:t>
            </a:r>
            <a:r>
              <a:rPr lang="en-US" sz="2400" dirty="0">
                <a:latin typeface="Times New Roman" panose="02020603050405020304" pitchFamily="18" charset="0"/>
                <a:ea typeface="宋体" panose="02010600030101010101" pitchFamily="2" charset="-122"/>
                <a:sym typeface="+mn-ea"/>
              </a:rPr>
              <a:t>this beautifully. </a:t>
            </a:r>
            <a:r>
              <a:rPr lang="en-US" sz="2400" dirty="0">
                <a:latin typeface="Times New Roman" panose="02020603050405020304" pitchFamily="18" charset="0"/>
                <a:ea typeface="宋体" panose="02010600030101010101" pitchFamily="2" charset="-122"/>
              </a:rPr>
              <a:t>Do you now  </a:t>
            </a:r>
            <a:r>
              <a:rPr lang="en-US" sz="2400" b="1" dirty="0">
                <a:highlight>
                  <a:srgbClr val="C0C0C0"/>
                </a:highlight>
                <a:latin typeface="Times New Roman" panose="02020603050405020304" pitchFamily="18" charset="0"/>
                <a:ea typeface="宋体" panose="02010600030101010101" pitchFamily="2" charset="-122"/>
              </a:rPr>
              <a:t>55</a:t>
            </a:r>
            <a:r>
              <a:rPr lang="en-US" sz="2400" b="1" dirty="0">
                <a:highlight>
                  <a:srgbClr val="C0C0C0"/>
                </a:highlight>
                <a:latin typeface="Times New Roman" panose="02020603050405020304" pitchFamily="18" charset="0"/>
                <a:ea typeface="宋体" panose="02010600030101010101" pitchFamily="2" charset="-122"/>
                <a:sym typeface="+mn-ea"/>
              </a:rPr>
              <a:t> desire </a:t>
            </a:r>
            <a:r>
              <a:rPr lang="en-US" sz="2400" dirty="0">
                <a:latin typeface="Times New Roman" panose="02020603050405020304" pitchFamily="18" charset="0"/>
                <a:ea typeface="宋体" panose="02010600030101010101" pitchFamily="2" charset="-122"/>
              </a:rPr>
              <a:t>to be a </a:t>
            </a:r>
            <a:r>
              <a:rPr lang="en-US" sz="2400" b="1" dirty="0">
                <a:solidFill>
                  <a:srgbClr val="C00000"/>
                </a:solidFill>
                <a:latin typeface="Times New Roman" panose="02020603050405020304" pitchFamily="18" charset="0"/>
                <a:ea typeface="宋体" panose="02010600030101010101" pitchFamily="2" charset="-122"/>
              </a:rPr>
              <a:t>corner person</a:t>
            </a:r>
            <a:r>
              <a:rPr lang="en-US" sz="2400" dirty="0">
                <a:latin typeface="Times New Roman" panose="02020603050405020304" pitchFamily="18" charset="0"/>
                <a:ea typeface="宋体" panose="02010600030101010101" pitchFamily="2" charset="-122"/>
              </a:rPr>
              <a:t>? Let's meet at my corner to discuss further!</a:t>
            </a:r>
            <a:endParaRPr lang="en-US" sz="2400" dirty="0">
              <a:latin typeface="Times New Roman" panose="02020603050405020304" pitchFamily="18" charset="0"/>
              <a:ea typeface="宋体" panose="02010600030101010101" pitchFamily="2" charset="-122"/>
            </a:endParaRPr>
          </a:p>
        </p:txBody>
      </p:sp>
      <p:sp>
        <p:nvSpPr>
          <p:cNvPr id="8" name="矩形: 圆角 7"/>
          <p:cNvSpPr/>
          <p:nvPr/>
        </p:nvSpPr>
        <p:spPr>
          <a:xfrm>
            <a:off x="7374194" y="1081548"/>
            <a:ext cx="786580" cy="275304"/>
          </a:xfrm>
          <a:prstGeom prst="roundRect">
            <a:avLst/>
          </a:prstGeom>
          <a:noFill/>
          <a:ln w="38100">
            <a:solidFill>
              <a:srgbClr val="6BA1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3667431" y="1081548"/>
            <a:ext cx="1150375" cy="275304"/>
          </a:xfrm>
          <a:prstGeom prst="roundRect">
            <a:avLst/>
          </a:prstGeom>
          <a:noFill/>
          <a:ln w="38100">
            <a:solidFill>
              <a:srgbClr val="6BA1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流程图: 可选过程 18"/>
          <p:cNvSpPr/>
          <p:nvPr/>
        </p:nvSpPr>
        <p:spPr>
          <a:xfrm>
            <a:off x="6277671" y="1394402"/>
            <a:ext cx="3489784" cy="377190"/>
          </a:xfrm>
          <a:prstGeom prst="flowChartAlternateProcess">
            <a:avLst/>
          </a:prstGeom>
          <a:solidFill>
            <a:srgbClr val="6B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CN" b="1" dirty="0">
                <a:solidFill>
                  <a:schemeClr val="bg1"/>
                </a:solidFill>
                <a:latin typeface="Rockwell" panose="02060603020205020403"/>
                <a:ea typeface="方正姚体" panose="02010601030101010101" pitchFamily="2" charset="-122"/>
              </a:rPr>
              <a:t>avoid – </a:t>
            </a:r>
            <a:r>
              <a:rPr lang="en-US" altLang="zh-CN" b="1" dirty="0">
                <a:solidFill>
                  <a:srgbClr val="FF0000"/>
                </a:solidFill>
                <a:latin typeface="Rockwell" panose="02060603020205020403"/>
                <a:ea typeface="方正姚体" panose="02010601030101010101" pitchFamily="2" charset="-122"/>
              </a:rPr>
              <a:t>while</a:t>
            </a:r>
            <a:r>
              <a:rPr lang="zh-CN" altLang="en-US" b="1" dirty="0">
                <a:solidFill>
                  <a:srgbClr val="FF0000"/>
                </a:solidFill>
                <a:latin typeface="Rockwell" panose="02060603020205020403"/>
                <a:ea typeface="方正姚体" panose="02010601030101010101" pitchFamily="2" charset="-122"/>
              </a:rPr>
              <a:t>转折</a:t>
            </a:r>
            <a:r>
              <a:rPr lang="en-US" altLang="zh-CN" b="1" dirty="0">
                <a:solidFill>
                  <a:schemeClr val="bg1"/>
                </a:solidFill>
                <a:latin typeface="Rockwell" panose="02060603020205020403"/>
                <a:ea typeface="方正姚体" panose="02010601030101010101" pitchFamily="2" charset="-122"/>
              </a:rPr>
              <a:t>– welcome</a:t>
            </a:r>
            <a:endParaRPr lang="zh-CN" altLang="en-US" b="1" dirty="0">
              <a:solidFill>
                <a:schemeClr val="bg1"/>
              </a:solidFill>
              <a:latin typeface="Rockwell" panose="02060603020205020403"/>
              <a:ea typeface="方正姚体" panose="02010601030101010101" pitchFamily="2" charset="-122"/>
            </a:endParaRPr>
          </a:p>
        </p:txBody>
      </p:sp>
      <p:sp>
        <p:nvSpPr>
          <p:cNvPr id="21" name="矩形: 圆角 20"/>
          <p:cNvSpPr/>
          <p:nvPr/>
        </p:nvSpPr>
        <p:spPr>
          <a:xfrm>
            <a:off x="3902958" y="1793849"/>
            <a:ext cx="3183642" cy="377190"/>
          </a:xfrm>
          <a:prstGeom prst="roundRect">
            <a:avLst/>
          </a:prstGeom>
          <a:noFill/>
          <a:ln w="38100">
            <a:solidFill>
              <a:srgbClr val="6BA1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p:cNvSpPr/>
          <p:nvPr/>
        </p:nvSpPr>
        <p:spPr>
          <a:xfrm>
            <a:off x="8337085" y="2550809"/>
            <a:ext cx="599097" cy="346022"/>
          </a:xfrm>
          <a:prstGeom prst="roundRect">
            <a:avLst/>
          </a:prstGeom>
          <a:noFill/>
          <a:ln w="38100">
            <a:solidFill>
              <a:srgbClr val="6BA1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流程图: 可选过程 22"/>
          <p:cNvSpPr/>
          <p:nvPr/>
        </p:nvSpPr>
        <p:spPr>
          <a:xfrm>
            <a:off x="10179241" y="2184996"/>
            <a:ext cx="1943486" cy="377190"/>
          </a:xfrm>
          <a:prstGeom prst="flowChartAlternateProcess">
            <a:avLst/>
          </a:prstGeom>
          <a:solidFill>
            <a:srgbClr val="6B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CN" b="1" dirty="0">
                <a:solidFill>
                  <a:schemeClr val="bg1"/>
                </a:solidFill>
                <a:latin typeface="Rockwell" panose="02060603020205020403"/>
                <a:ea typeface="方正姚体" panose="02010601030101010101" pitchFamily="2" charset="-122"/>
              </a:rPr>
              <a:t>and – </a:t>
            </a:r>
            <a:r>
              <a:rPr lang="en-US" altLang="zh-CN" b="1" dirty="0">
                <a:solidFill>
                  <a:srgbClr val="FF0000"/>
                </a:solidFill>
                <a:latin typeface="Rockwell" panose="02060603020205020403"/>
                <a:ea typeface="方正姚体" panose="02010601030101010101" pitchFamily="2" charset="-122"/>
              </a:rPr>
              <a:t>even </a:t>
            </a:r>
            <a:r>
              <a:rPr lang="zh-CN" altLang="en-US" b="1" dirty="0">
                <a:solidFill>
                  <a:srgbClr val="FF0000"/>
                </a:solidFill>
                <a:latin typeface="Rockwell" panose="02060603020205020403"/>
                <a:ea typeface="方正姚体" panose="02010601030101010101" pitchFamily="2" charset="-122"/>
              </a:rPr>
              <a:t>递进</a:t>
            </a:r>
            <a:endParaRPr lang="zh-CN" altLang="en-US" b="1" dirty="0">
              <a:solidFill>
                <a:srgbClr val="FF0000"/>
              </a:solidFill>
              <a:latin typeface="Rockwell" panose="02060603020205020403"/>
              <a:ea typeface="方正姚体" panose="02010601030101010101" pitchFamily="2" charset="-122"/>
            </a:endParaRPr>
          </a:p>
        </p:txBody>
      </p:sp>
      <p:sp>
        <p:nvSpPr>
          <p:cNvPr id="24" name="矩形: 圆角 23"/>
          <p:cNvSpPr/>
          <p:nvPr/>
        </p:nvSpPr>
        <p:spPr>
          <a:xfrm>
            <a:off x="4279042" y="2535502"/>
            <a:ext cx="3988770" cy="377190"/>
          </a:xfrm>
          <a:prstGeom prst="roundRect">
            <a:avLst/>
          </a:prstGeom>
          <a:noFill/>
          <a:ln w="38100">
            <a:solidFill>
              <a:srgbClr val="6BA1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箭头连接符 24"/>
          <p:cNvCxnSpPr/>
          <p:nvPr/>
        </p:nvCxnSpPr>
        <p:spPr>
          <a:xfrm flipH="1">
            <a:off x="1905605" y="2171039"/>
            <a:ext cx="2304164" cy="391147"/>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H="1">
            <a:off x="4672985" y="2896831"/>
            <a:ext cx="1021233" cy="194782"/>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流程图: 可选过程 29"/>
          <p:cNvSpPr/>
          <p:nvPr/>
        </p:nvSpPr>
        <p:spPr>
          <a:xfrm>
            <a:off x="2488735" y="5776452"/>
            <a:ext cx="9770917" cy="377190"/>
          </a:xfrm>
          <a:prstGeom prst="flowChartAlternateProcess">
            <a:avLst/>
          </a:prstGeom>
          <a:solidFill>
            <a:srgbClr val="6B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CN" b="1" dirty="0">
                <a:solidFill>
                  <a:schemeClr val="bg1"/>
                </a:solidFill>
                <a:latin typeface="Rockwell" panose="02060603020205020403"/>
                <a:ea typeface="方正姚体" panose="02010601030101010101" pitchFamily="2" charset="-122"/>
              </a:rPr>
              <a:t>Christmas Evening – holiday window – in the darkness – lives  are brightened by joy </a:t>
            </a:r>
            <a:endParaRPr lang="zh-CN" altLang="en-US" b="1" dirty="0">
              <a:solidFill>
                <a:schemeClr val="bg1"/>
              </a:solidFill>
              <a:latin typeface="Rockwell" panose="02060603020205020403"/>
              <a:ea typeface="方正姚体" panose="02010601030101010101" pitchFamily="2" charset="-122"/>
            </a:endParaRPr>
          </a:p>
        </p:txBody>
      </p:sp>
      <p:sp>
        <p:nvSpPr>
          <p:cNvPr id="31" name="矩形: 圆角 30"/>
          <p:cNvSpPr/>
          <p:nvPr/>
        </p:nvSpPr>
        <p:spPr>
          <a:xfrm>
            <a:off x="7854074" y="5433562"/>
            <a:ext cx="1404226" cy="342889"/>
          </a:xfrm>
          <a:prstGeom prst="roundRect">
            <a:avLst/>
          </a:prstGeom>
          <a:noFill/>
          <a:ln w="38100">
            <a:solidFill>
              <a:srgbClr val="6BA1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箭头连接符 31"/>
          <p:cNvCxnSpPr>
            <a:stCxn id="31" idx="1"/>
          </p:cNvCxnSpPr>
          <p:nvPr/>
        </p:nvCxnSpPr>
        <p:spPr>
          <a:xfrm flipH="1">
            <a:off x="6065367" y="5605007"/>
            <a:ext cx="1788707" cy="10284"/>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a:off x="9957415" y="2016568"/>
            <a:ext cx="328980" cy="957750"/>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V="1">
            <a:off x="4672985" y="6314803"/>
            <a:ext cx="4969051" cy="39814"/>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矩形: 圆角 40"/>
          <p:cNvSpPr/>
          <p:nvPr/>
        </p:nvSpPr>
        <p:spPr>
          <a:xfrm>
            <a:off x="9546718" y="6162918"/>
            <a:ext cx="632524" cy="340479"/>
          </a:xfrm>
          <a:prstGeom prst="roundRect">
            <a:avLst/>
          </a:prstGeom>
          <a:noFill/>
          <a:ln w="38100">
            <a:solidFill>
              <a:srgbClr val="6BA1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p:cNvSpPr/>
          <p:nvPr/>
        </p:nvSpPr>
        <p:spPr>
          <a:xfrm>
            <a:off x="611843" y="6153641"/>
            <a:ext cx="3993489" cy="340479"/>
          </a:xfrm>
          <a:prstGeom prst="roundRect">
            <a:avLst/>
          </a:prstGeom>
          <a:noFill/>
          <a:ln w="38100">
            <a:solidFill>
              <a:srgbClr val="6BA1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下 42"/>
          <p:cNvSpPr/>
          <p:nvPr/>
        </p:nvSpPr>
        <p:spPr>
          <a:xfrm>
            <a:off x="8936182" y="2275840"/>
            <a:ext cx="328980" cy="547663"/>
          </a:xfrm>
          <a:prstGeom prst="downArrow">
            <a:avLst/>
          </a:prstGeom>
          <a:solidFill>
            <a:srgbClr val="C000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箭头: 下 44"/>
          <p:cNvSpPr/>
          <p:nvPr/>
        </p:nvSpPr>
        <p:spPr>
          <a:xfrm>
            <a:off x="9019307" y="3324438"/>
            <a:ext cx="328980" cy="1960344"/>
          </a:xfrm>
          <a:prstGeom prst="downArrow">
            <a:avLst/>
          </a:prstGeom>
          <a:solidFill>
            <a:srgbClr val="C000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箭头: 下 45"/>
          <p:cNvSpPr/>
          <p:nvPr/>
        </p:nvSpPr>
        <p:spPr>
          <a:xfrm rot="4599918">
            <a:off x="6024987" y="5173469"/>
            <a:ext cx="328980" cy="1960344"/>
          </a:xfrm>
          <a:prstGeom prst="downArrow">
            <a:avLst/>
          </a:prstGeom>
          <a:solidFill>
            <a:srgbClr val="C000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箭头: 下 46"/>
          <p:cNvSpPr/>
          <p:nvPr/>
        </p:nvSpPr>
        <p:spPr>
          <a:xfrm>
            <a:off x="4676868" y="943271"/>
            <a:ext cx="328980" cy="5596492"/>
          </a:xfrm>
          <a:prstGeom prst="downArrow">
            <a:avLst/>
          </a:prstGeom>
          <a:solidFill>
            <a:srgbClr val="C0000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1"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ppt_x"/>
                                          </p:val>
                                        </p:tav>
                                        <p:tav tm="100000">
                                          <p:val>
                                            <p:strVal val="#ppt_x"/>
                                          </p:val>
                                        </p:tav>
                                      </p:tavLst>
                                    </p:anim>
                                    <p:anim calcmode="lin" valueType="num">
                                      <p:cBhvr additive="base">
                                        <p:cTn id="4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1"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barn(inVertical)">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additive="base">
                                        <p:cTn id="64" dur="500" fill="hold"/>
                                        <p:tgtEl>
                                          <p:spTgt spid="32"/>
                                        </p:tgtEl>
                                        <p:attrNameLst>
                                          <p:attrName>ppt_x</p:attrName>
                                        </p:attrNameLst>
                                      </p:cBhvr>
                                      <p:tavLst>
                                        <p:tav tm="0">
                                          <p:val>
                                            <p:strVal val="#ppt_x"/>
                                          </p:val>
                                        </p:tav>
                                        <p:tav tm="100000">
                                          <p:val>
                                            <p:strVal val="#ppt_x"/>
                                          </p:val>
                                        </p:tav>
                                      </p:tavLst>
                                    </p:anim>
                                    <p:anim calcmode="lin" valueType="num">
                                      <p:cBhvr additive="base">
                                        <p:cTn id="6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additive="base">
                                        <p:cTn id="70" dur="500" fill="hold"/>
                                        <p:tgtEl>
                                          <p:spTgt spid="37"/>
                                        </p:tgtEl>
                                        <p:attrNameLst>
                                          <p:attrName>ppt_x</p:attrName>
                                        </p:attrNameLst>
                                      </p:cBhvr>
                                      <p:tavLst>
                                        <p:tav tm="0">
                                          <p:val>
                                            <p:strVal val="#ppt_x"/>
                                          </p:val>
                                        </p:tav>
                                        <p:tav tm="100000">
                                          <p:val>
                                            <p:strVal val="#ppt_x"/>
                                          </p:val>
                                        </p:tav>
                                      </p:tavLst>
                                    </p:anim>
                                    <p:anim calcmode="lin" valueType="num">
                                      <p:cBhvr additive="base">
                                        <p:cTn id="7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barn(inVertical)">
                                      <p:cBhvr>
                                        <p:cTn id="76" dur="500"/>
                                        <p:tgtEl>
                                          <p:spTgt spid="41"/>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additive="base">
                                        <p:cTn id="81" dur="500" fill="hold"/>
                                        <p:tgtEl>
                                          <p:spTgt spid="39"/>
                                        </p:tgtEl>
                                        <p:attrNameLst>
                                          <p:attrName>ppt_x</p:attrName>
                                        </p:attrNameLst>
                                      </p:cBhvr>
                                      <p:tavLst>
                                        <p:tav tm="0">
                                          <p:val>
                                            <p:strVal val="#ppt_x"/>
                                          </p:val>
                                        </p:tav>
                                        <p:tav tm="100000">
                                          <p:val>
                                            <p:strVal val="#ppt_x"/>
                                          </p:val>
                                        </p:tav>
                                      </p:tavLst>
                                    </p:anim>
                                    <p:anim calcmode="lin" valueType="num">
                                      <p:cBhvr additive="base">
                                        <p:cTn id="82" dur="500" fill="hold"/>
                                        <p:tgtEl>
                                          <p:spTgt spid="39"/>
                                        </p:tgtEl>
                                        <p:attrNameLst>
                                          <p:attrName>ppt_y</p:attrName>
                                        </p:attrNameLst>
                                      </p:cBhvr>
                                      <p:tavLst>
                                        <p:tav tm="0">
                                          <p:val>
                                            <p:strVal val="1+#ppt_h/2"/>
                                          </p:val>
                                        </p:tav>
                                        <p:tav tm="100000">
                                          <p:val>
                                            <p:strVal val="#ppt_y"/>
                                          </p:val>
                                        </p:tav>
                                      </p:tavLst>
                                    </p:anim>
                                  </p:childTnLst>
                                </p:cTn>
                              </p:par>
                            </p:childTnLst>
                          </p:cTn>
                        </p:par>
                        <p:par>
                          <p:cTn id="83" fill="hold">
                            <p:stCondLst>
                              <p:cond delay="500"/>
                            </p:stCondLst>
                            <p:childTnLst>
                              <p:par>
                                <p:cTn id="84" presetID="16" presetClass="entr" presetSubtype="21" fill="hold" grpId="0" nodeType="after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barn(inVertical)">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barn(inVertical)">
                                      <p:cBhvr>
                                        <p:cTn id="91" dur="500"/>
                                        <p:tgtEl>
                                          <p:spTgt spid="20"/>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grpId="0" nodeType="click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wipe(up)">
                                      <p:cBhvr>
                                        <p:cTn id="96" dur="500"/>
                                        <p:tgtEl>
                                          <p:spTgt spid="43"/>
                                        </p:tgtEl>
                                      </p:cBhvr>
                                    </p:animEffect>
                                  </p:childTnLst>
                                </p:cTn>
                              </p:par>
                            </p:childTnLst>
                          </p:cTn>
                        </p:par>
                        <p:par>
                          <p:cTn id="97" fill="hold">
                            <p:stCondLst>
                              <p:cond delay="500"/>
                            </p:stCondLst>
                            <p:childTnLst>
                              <p:par>
                                <p:cTn id="98" presetID="16" presetClass="entr" presetSubtype="21" fill="hold" grpId="0" nodeType="after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barn(inVertical)">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grpId="0" nodeType="click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wipe(up)">
                                      <p:cBhvr>
                                        <p:cTn id="105" dur="500"/>
                                        <p:tgtEl>
                                          <p:spTgt spid="45"/>
                                        </p:tgtEl>
                                      </p:cBhvr>
                                    </p:animEffect>
                                  </p:childTnLst>
                                </p:cTn>
                              </p:par>
                            </p:childTnLst>
                          </p:cTn>
                        </p:par>
                        <p:par>
                          <p:cTn id="106" fill="hold">
                            <p:stCondLst>
                              <p:cond delay="500"/>
                            </p:stCondLst>
                            <p:childTnLst>
                              <p:par>
                                <p:cTn id="107" presetID="16" presetClass="entr" presetSubtype="21" fill="hold" grpId="0" nodeType="after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barn(inVertical)">
                                      <p:cBhvr>
                                        <p:cTn id="109" dur="500"/>
                                        <p:tgtEl>
                                          <p:spTgt spid="34"/>
                                        </p:tgtEl>
                                      </p:cBhvr>
                                    </p:animEffect>
                                  </p:childTnLst>
                                </p:cTn>
                              </p:par>
                            </p:childTnLst>
                          </p:cTn>
                        </p:par>
                        <p:par>
                          <p:cTn id="110" fill="hold">
                            <p:stCondLst>
                              <p:cond delay="1000"/>
                            </p:stCondLst>
                            <p:childTnLst>
                              <p:par>
                                <p:cTn id="111" presetID="16" presetClass="entr" presetSubtype="21" fill="hold" grpId="0" nodeType="after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barn(inVertical)">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1" fill="hold" grpId="0" nodeType="clickEffect">
                                  <p:stCondLst>
                                    <p:cond delay="0"/>
                                  </p:stCondLst>
                                  <p:childTnLst>
                                    <p:set>
                                      <p:cBhvr>
                                        <p:cTn id="117" dur="1" fill="hold">
                                          <p:stCondLst>
                                            <p:cond delay="0"/>
                                          </p:stCondLst>
                                        </p:cTn>
                                        <p:tgtEl>
                                          <p:spTgt spid="46"/>
                                        </p:tgtEl>
                                        <p:attrNameLst>
                                          <p:attrName>style.visibility</p:attrName>
                                        </p:attrNameLst>
                                      </p:cBhvr>
                                      <p:to>
                                        <p:strVal val="visible"/>
                                      </p:to>
                                    </p:set>
                                    <p:animEffect transition="in" filter="wipe(up)">
                                      <p:cBhvr>
                                        <p:cTn id="118" dur="500"/>
                                        <p:tgtEl>
                                          <p:spTgt spid="46"/>
                                        </p:tgtEl>
                                      </p:cBhvr>
                                    </p:animEffect>
                                  </p:childTnLst>
                                </p:cTn>
                              </p:par>
                            </p:childTnLst>
                          </p:cTn>
                        </p:par>
                        <p:par>
                          <p:cTn id="119" fill="hold">
                            <p:stCondLst>
                              <p:cond delay="500"/>
                            </p:stCondLst>
                            <p:childTnLst>
                              <p:par>
                                <p:cTn id="120" presetID="16" presetClass="entr" presetSubtype="21" fill="hold" grpId="0" nodeType="afterEffect">
                                  <p:stCondLst>
                                    <p:cond delay="0"/>
                                  </p:stCondLst>
                                  <p:childTnLst>
                                    <p:set>
                                      <p:cBhvr>
                                        <p:cTn id="121" dur="1" fill="hold">
                                          <p:stCondLst>
                                            <p:cond delay="0"/>
                                          </p:stCondLst>
                                        </p:cTn>
                                        <p:tgtEl>
                                          <p:spTgt spid="36"/>
                                        </p:tgtEl>
                                        <p:attrNameLst>
                                          <p:attrName>style.visibility</p:attrName>
                                        </p:attrNameLst>
                                      </p:cBhvr>
                                      <p:to>
                                        <p:strVal val="visible"/>
                                      </p:to>
                                    </p:set>
                                    <p:animEffect transition="in" filter="barn(inVertical)">
                                      <p:cBhvr>
                                        <p:cTn id="122" dur="500"/>
                                        <p:tgtEl>
                                          <p:spTgt spid="36"/>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wipe(up)">
                                      <p:cBhvr>
                                        <p:cTn id="1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4" grpId="0" animBg="1"/>
      <p:bldP spid="35" grpId="0" animBg="1"/>
      <p:bldP spid="29" grpId="0" animBg="1"/>
      <p:bldP spid="20" grpId="0" animBg="1"/>
      <p:bldP spid="8" grpId="0" animBg="1"/>
      <p:bldP spid="10" grpId="0" animBg="1"/>
      <p:bldP spid="19" grpId="0" animBg="1"/>
      <p:bldP spid="19" grpId="1" animBg="1"/>
      <p:bldP spid="21" grpId="0" animBg="1"/>
      <p:bldP spid="22" grpId="0" animBg="1"/>
      <p:bldP spid="23" grpId="0" animBg="1"/>
      <p:bldP spid="23" grpId="1" animBg="1"/>
      <p:bldP spid="24" grpId="0" animBg="1"/>
      <p:bldP spid="30" grpId="0" animBg="1"/>
      <p:bldP spid="30" grpId="1" animBg="1"/>
      <p:bldP spid="31" grpId="0" animBg="1"/>
      <p:bldP spid="41" grpId="0" animBg="1"/>
      <p:bldP spid="42" grpId="0" animBg="1"/>
      <p:bldP spid="43" grpId="0" animBg="1"/>
      <p:bldP spid="45" grpId="0" animBg="1"/>
      <p:bldP spid="46" grpId="0" animBg="1"/>
      <p:bldP spid="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nvGraphicFramePr>
        <p:xfrm>
          <a:off x="635" y="187936"/>
          <a:ext cx="12191366" cy="6458405"/>
        </p:xfrm>
        <a:graphic>
          <a:graphicData uri="http://schemas.openxmlformats.org/drawingml/2006/table">
            <a:tbl>
              <a:tblPr firstRow="1" bandRow="1">
                <a:tableStyleId>{7DF18680-E054-41AD-8BC1-D1AEF772440D}</a:tableStyleId>
              </a:tblPr>
              <a:tblGrid>
                <a:gridCol w="1611855"/>
                <a:gridCol w="6794091"/>
                <a:gridCol w="2290916"/>
                <a:gridCol w="1494504"/>
              </a:tblGrid>
              <a:tr h="424815">
                <a:tc>
                  <a:txBody>
                    <a:bodyPr/>
                    <a:lstStyle/>
                    <a:p>
                      <a:pPr algn="ctr">
                        <a:buNone/>
                      </a:pPr>
                      <a:r>
                        <a:rPr lang="en-US" altLang="zh-CN" sz="2400" b="1" dirty="0">
                          <a:latin typeface="Calibri" panose="020F0502020204030204" pitchFamily="34" charset="0"/>
                          <a:cs typeface="Calibri" panose="020F0502020204030204" pitchFamily="34" charset="0"/>
                        </a:rPr>
                        <a:t> </a:t>
                      </a:r>
                      <a:r>
                        <a:rPr lang="zh-CN" altLang="en-US" sz="2400" b="1" dirty="0">
                          <a:latin typeface="Calibri" panose="020F0502020204030204" pitchFamily="34" charset="0"/>
                          <a:cs typeface="Calibri" panose="020F0502020204030204" pitchFamily="34" charset="0"/>
                        </a:rPr>
                        <a:t>题型</a:t>
                      </a:r>
                      <a:endParaRPr lang="en-US" altLang="zh-CN"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话题</a:t>
                      </a:r>
                      <a:endParaRPr lang="en-US" altLang="zh-CN"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体裁</a:t>
                      </a:r>
                      <a:endParaRPr lang="zh-CN" altLang="en-US" sz="2400" b="1" dirty="0">
                        <a:latin typeface="Calibri" panose="020F0502020204030204" pitchFamily="34" charset="0"/>
                        <a:cs typeface="Calibri" panose="020F0502020204030204" pitchFamily="34" charset="0"/>
                      </a:endParaRPr>
                    </a:p>
                  </a:txBody>
                  <a:tcPr/>
                </a:tc>
                <a:tc>
                  <a:txBody>
                    <a:bodyPr/>
                    <a:lstStyle/>
                    <a:p>
                      <a:pPr algn="ctr"/>
                      <a:r>
                        <a:rPr lang="zh-CN" altLang="en-US" sz="2400" b="1" dirty="0">
                          <a:latin typeface="Calibri" panose="020F0502020204030204" pitchFamily="34" charset="0"/>
                          <a:cs typeface="Calibri" panose="020F0502020204030204" pitchFamily="34" charset="0"/>
                        </a:rPr>
                        <a:t>词数</a:t>
                      </a:r>
                      <a:endParaRPr lang="zh-CN" sz="2400" b="1" dirty="0">
                        <a:latin typeface="Calibri" panose="020F0502020204030204" pitchFamily="34" charset="0"/>
                        <a:cs typeface="Calibri" panose="020F0502020204030204" pitchFamily="34" charset="0"/>
                      </a:endParaRPr>
                    </a:p>
                  </a:txBody>
                  <a:tcPr/>
                </a:tc>
              </a:tr>
              <a:tr h="635946">
                <a:tc>
                  <a:txBody>
                    <a:bodyPr/>
                    <a:lstStyle/>
                    <a:p>
                      <a:pPr algn="ctr">
                        <a:buNone/>
                      </a:pPr>
                      <a:r>
                        <a:rPr lang="zh-CN" altLang="en-US" sz="2400" b="1" dirty="0">
                          <a:solidFill>
                            <a:srgbClr val="000000"/>
                          </a:solidFill>
                          <a:effectLst/>
                          <a:latin typeface="Calibri" panose="020F0502020204030204" pitchFamily="34" charset="0"/>
                          <a:cs typeface="Calibri" panose="020F0502020204030204" pitchFamily="34" charset="0"/>
                        </a:rPr>
                        <a:t> 阅读A</a:t>
                      </a:r>
                      <a:endParaRPr lang="zh-CN" altLang="en-US" sz="2400" b="1"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A guide of the 4 Best Movies of 2024</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应用文</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en-US" altLang="zh-CN" sz="2400" b="1" dirty="0">
                          <a:latin typeface="Calibri" panose="020F0502020204030204" pitchFamily="34" charset="0"/>
                          <a:cs typeface="Calibri" panose="020F0502020204030204" pitchFamily="34" charset="0"/>
                        </a:rPr>
                        <a:t>259</a:t>
                      </a:r>
                      <a:endParaRPr lang="zh-CN" altLang="en-US" sz="2400" b="1" dirty="0">
                        <a:latin typeface="Calibri" panose="020F0502020204030204" pitchFamily="34" charset="0"/>
                        <a:cs typeface="Calibri" panose="020F0502020204030204" pitchFamily="34" charset="0"/>
                      </a:endParaRPr>
                    </a:p>
                  </a:txBody>
                  <a:tcPr/>
                </a:tc>
              </a:tr>
              <a:tr h="816077">
                <a:tc>
                  <a:txBody>
                    <a:bodyPr/>
                    <a:lstStyle/>
                    <a:p>
                      <a:pPr algn="ctr">
                        <a:buNone/>
                      </a:pPr>
                      <a:r>
                        <a:rPr lang="zh-CN" altLang="en-US" sz="2400" b="1" dirty="0">
                          <a:solidFill>
                            <a:srgbClr val="000000"/>
                          </a:solidFill>
                          <a:effectLst/>
                          <a:latin typeface="Calibri" panose="020F0502020204030204" pitchFamily="34" charset="0"/>
                          <a:cs typeface="Calibri" panose="020F0502020204030204" pitchFamily="34" charset="0"/>
                        </a:rPr>
                        <a:t>阅读B</a:t>
                      </a:r>
                      <a:endParaRPr lang="zh-CN" altLang="en-US" sz="2400" b="1"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An</a:t>
                      </a:r>
                      <a:r>
                        <a:rPr lang="zh-CN" altLang="en-US" sz="2400" b="1" dirty="0">
                          <a:latin typeface="Calibri" panose="020F0502020204030204" pitchFamily="34" charset="0"/>
                          <a:cs typeface="Calibri" panose="020F0502020204030204" pitchFamily="34" charset="0"/>
                        </a:rPr>
                        <a:t> </a:t>
                      </a:r>
                      <a:r>
                        <a:rPr lang="en-US" altLang="zh-CN" sz="2400" b="1" dirty="0">
                          <a:latin typeface="Calibri" panose="020F0502020204030204" pitchFamily="34" charset="0"/>
                          <a:cs typeface="Calibri" panose="020F0502020204030204" pitchFamily="34" charset="0"/>
                        </a:rPr>
                        <a:t>introduction on a book and various attitudes towards tree-planting</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说明文</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en-US" altLang="zh-CN" sz="2400" b="1" dirty="0">
                          <a:latin typeface="Calibri" panose="020F0502020204030204" pitchFamily="34" charset="0"/>
                          <a:cs typeface="Calibri" panose="020F0502020204030204" pitchFamily="34" charset="0"/>
                          <a:sym typeface="+mn-ea"/>
                        </a:rPr>
                        <a:t>350</a:t>
                      </a:r>
                      <a:endParaRPr lang="zh-CN" altLang="en-US" sz="2400" b="1" dirty="0">
                        <a:latin typeface="Calibri" panose="020F0502020204030204" pitchFamily="34" charset="0"/>
                        <a:cs typeface="Calibri" panose="020F0502020204030204" pitchFamily="34" charset="0"/>
                        <a:sym typeface="+mn-ea"/>
                      </a:endParaRPr>
                    </a:p>
                  </a:txBody>
                  <a:tcPr/>
                </a:tc>
              </a:tr>
              <a:tr h="855407">
                <a:tc>
                  <a:txBody>
                    <a:bodyPr/>
                    <a:lstStyle/>
                    <a:p>
                      <a:pPr algn="ctr">
                        <a:buNone/>
                      </a:pPr>
                      <a:r>
                        <a:rPr lang="zh-CN" altLang="en-US" sz="2400" b="1" dirty="0">
                          <a:solidFill>
                            <a:srgbClr val="000000"/>
                          </a:solidFill>
                          <a:effectLst/>
                          <a:latin typeface="Calibri" panose="020F0502020204030204" pitchFamily="34" charset="0"/>
                          <a:cs typeface="Calibri" panose="020F0502020204030204" pitchFamily="34" charset="0"/>
                        </a:rPr>
                        <a:t>阅读C</a:t>
                      </a:r>
                      <a:endParaRPr lang="zh-CN" altLang="en-US" sz="2400" b="1"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Apple’s new design to deal with motion sickness</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说明文</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ClrTx/>
                        <a:buSzTx/>
                        <a:buNone/>
                      </a:pPr>
                      <a:r>
                        <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331</a:t>
                      </a:r>
                      <a:endParaRPr lang="zh-CN" altLang="en-US"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tc>
              </a:tr>
              <a:tr h="835742">
                <a:tc>
                  <a:txBody>
                    <a:bodyPr/>
                    <a:lstStyle/>
                    <a:p>
                      <a:pPr algn="ctr">
                        <a:buNone/>
                      </a:pPr>
                      <a:r>
                        <a:rPr lang="zh-CN" altLang="en-US" sz="2400" b="1" dirty="0">
                          <a:solidFill>
                            <a:srgbClr val="000000"/>
                          </a:solidFill>
                          <a:effectLst/>
                          <a:latin typeface="Calibri" panose="020F0502020204030204" pitchFamily="34" charset="0"/>
                          <a:cs typeface="Calibri" panose="020F0502020204030204" pitchFamily="34" charset="0"/>
                        </a:rPr>
                        <a:t>阅读D</a:t>
                      </a:r>
                      <a:endParaRPr lang="zh-CN" altLang="en-US" sz="2400" b="1"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AI’s limitation of not helping language understanding and cultural competency fostering</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说明文</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365</a:t>
                      </a:r>
                      <a:endPar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tc>
              </a:tr>
              <a:tr h="914400">
                <a:tc>
                  <a:txBody>
                    <a:bodyPr/>
                    <a:lstStyle/>
                    <a:p>
                      <a:pPr marL="0" algn="ctr" defTabSz="914400" rtl="0" eaLnBrk="1" latinLnBrk="0" hangingPunct="1">
                        <a:buNone/>
                      </a:pPr>
                      <a:r>
                        <a:rPr lang="zh-CN" altLang="en-US" sz="2400" b="1" kern="1200" dirty="0">
                          <a:solidFill>
                            <a:srgbClr val="000000"/>
                          </a:solidFill>
                          <a:effectLst/>
                          <a:latin typeface="Calibri" panose="020F0502020204030204" pitchFamily="34" charset="0"/>
                          <a:ea typeface="+mn-ea"/>
                          <a:cs typeface="Calibri" panose="020F0502020204030204" pitchFamily="34" charset="0"/>
                        </a:rPr>
                        <a:t>七选五</a:t>
                      </a:r>
                      <a:endParaRPr lang="zh-CN" altLang="en-US" sz="2400" b="1" kern="1200" dirty="0">
                        <a:solidFill>
                          <a:srgbClr val="000000"/>
                        </a:solidFill>
                        <a:effectLst/>
                        <a:latin typeface="Calibri" panose="020F0502020204030204" pitchFamily="34" charset="0"/>
                        <a:ea typeface="+mn-ea"/>
                        <a:cs typeface="Calibri" panose="020F0502020204030204" pitchFamily="34" charset="0"/>
                      </a:endParaRPr>
                    </a:p>
                  </a:txBody>
                  <a:tcPr/>
                </a:tc>
                <a:tc>
                  <a:txBody>
                    <a:bodyPr/>
                    <a:lstStyle/>
                    <a:p>
                      <a:pPr algn="l">
                        <a:buNone/>
                      </a:pPr>
                      <a:r>
                        <a:rPr lang="zh-CN" altLang="en-US" sz="2400" b="1" dirty="0">
                          <a:latin typeface="Calibri" panose="020F0502020204030204" pitchFamily="34" charset="0"/>
                          <a:cs typeface="Calibri" panose="020F0502020204030204" pitchFamily="34" charset="0"/>
                        </a:rPr>
                        <a:t>人与自我：</a:t>
                      </a:r>
                      <a:r>
                        <a:rPr lang="en-US" altLang="zh-CN" sz="2400" b="1" dirty="0">
                          <a:latin typeface="Calibri" panose="020F0502020204030204" pitchFamily="34" charset="0"/>
                          <a:cs typeface="Calibri" panose="020F0502020204030204" pitchFamily="34" charset="0"/>
                        </a:rPr>
                        <a:t>An introduction on loneliness and the ways to overcome it</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说明文</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264</a:t>
                      </a:r>
                      <a:endPar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tc>
              </a:tr>
              <a:tr h="968375">
                <a:tc>
                  <a:txBody>
                    <a:bodyPr/>
                    <a:lstStyle/>
                    <a:p>
                      <a:pPr marL="0" algn="ctr" defTabSz="914400" rtl="0" eaLnBrk="1" latinLnBrk="0" hangingPunct="1">
                        <a:buNone/>
                      </a:pPr>
                      <a:r>
                        <a:rPr lang="zh-CN" altLang="en-US" sz="2400" b="1" kern="1200" dirty="0">
                          <a:solidFill>
                            <a:srgbClr val="000000"/>
                          </a:solidFill>
                          <a:effectLst/>
                          <a:latin typeface="Calibri" panose="020F0502020204030204" pitchFamily="34" charset="0"/>
                          <a:ea typeface="+mn-ea"/>
                          <a:cs typeface="Calibri" panose="020F0502020204030204" pitchFamily="34" charset="0"/>
                        </a:rPr>
                        <a:t>完型填空</a:t>
                      </a:r>
                      <a:endParaRPr lang="zh-CN" altLang="en-US" sz="2400" b="1" kern="1200" dirty="0">
                        <a:solidFill>
                          <a:srgbClr val="000000"/>
                        </a:solidFill>
                        <a:effectLst/>
                        <a:latin typeface="Calibri" panose="020F0502020204030204" pitchFamily="34" charset="0"/>
                        <a:ea typeface="+mn-ea"/>
                        <a:cs typeface="Calibri" panose="020F0502020204030204" pitchFamily="34" charset="0"/>
                      </a:endParaRPr>
                    </a:p>
                  </a:txBody>
                  <a:tcPr/>
                </a:tc>
                <a:tc>
                  <a:txBody>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Call on people to be a corner person and be connected in the community</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记叙文</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254</a:t>
                      </a:r>
                      <a:endPar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tc>
              </a:tr>
              <a:tr h="968375">
                <a:tc>
                  <a:txBody>
                    <a:bodyPr/>
                    <a:lstStyle/>
                    <a:p>
                      <a:pPr marL="0" algn="ctr" defTabSz="914400" rtl="0" eaLnBrk="1" latinLnBrk="0" hangingPunct="1">
                        <a:buNone/>
                      </a:pPr>
                      <a:r>
                        <a:rPr lang="zh-CN" altLang="en-US" sz="2400" b="1" kern="1200" dirty="0">
                          <a:solidFill>
                            <a:srgbClr val="000000"/>
                          </a:solidFill>
                          <a:effectLst/>
                          <a:latin typeface="Calibri" panose="020F0502020204030204" pitchFamily="34" charset="0"/>
                          <a:ea typeface="+mn-ea"/>
                          <a:cs typeface="Calibri" panose="020F0502020204030204" pitchFamily="34" charset="0"/>
                        </a:rPr>
                        <a:t>语法填空</a:t>
                      </a:r>
                      <a:endParaRPr lang="zh-CN" altLang="en-US" sz="2400" b="1" kern="1200" dirty="0">
                        <a:solidFill>
                          <a:srgbClr val="000000"/>
                        </a:solidFill>
                        <a:effectLst/>
                        <a:latin typeface="Calibri" panose="020F0502020204030204" pitchFamily="34" charset="0"/>
                        <a:ea typeface="+mn-ea"/>
                        <a:cs typeface="Calibri" panose="020F0502020204030204" pitchFamily="34" charset="0"/>
                      </a:endParaRPr>
                    </a:p>
                  </a:txBody>
                  <a:tcPr/>
                </a:tc>
                <a:tc>
                  <a:txBody>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the deep bond between Nice, France and Hangzhou, China as sister cities</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说明文</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254</a:t>
                      </a:r>
                      <a:endPar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tc>
              </a:tr>
            </a:tbl>
          </a:graphicData>
        </a:graphic>
      </p:graphicFrame>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可选过程 1"/>
          <p:cNvSpPr/>
          <p:nvPr/>
        </p:nvSpPr>
        <p:spPr>
          <a:xfrm>
            <a:off x="-1" y="199473"/>
            <a:ext cx="2472267" cy="257727"/>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lnSpc>
                <a:spcPts val="1000"/>
              </a:lnSpc>
              <a:defRPr/>
            </a:pPr>
            <a:r>
              <a:rPr lang="zh-CN" altLang="en-US" sz="2800" b="1" dirty="0">
                <a:solidFill>
                  <a:srgbClr val="000000"/>
                </a:solidFill>
                <a:latin typeface="微软雅黑" panose="020B0503020204020204" pitchFamily="34" charset="-122"/>
                <a:ea typeface="微软雅黑" panose="020B0503020204020204" pitchFamily="34" charset="-122"/>
              </a:rPr>
              <a:t>文本词汇整理</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44021" y="670590"/>
            <a:ext cx="2472266" cy="461665"/>
          </a:xfrm>
          <a:prstGeom prst="rect">
            <a:avLst/>
          </a:prstGeom>
          <a:noFill/>
        </p:spPr>
        <p:txBody>
          <a:bodyPr wrap="square">
            <a:spAutoFit/>
          </a:bodyPr>
          <a:lstStyle/>
          <a:p>
            <a:pPr marL="342900" lvl="0" indent="-3429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“pull in/into”</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4" name="文本框 3"/>
          <p:cNvSpPr txBox="1"/>
          <p:nvPr/>
        </p:nvSpPr>
        <p:spPr>
          <a:xfrm>
            <a:off x="3801152" y="549382"/>
            <a:ext cx="7273248" cy="830997"/>
          </a:xfrm>
          <a:prstGeom prst="rect">
            <a:avLst/>
          </a:prstGeom>
          <a:noFill/>
        </p:spPr>
        <p:txBody>
          <a:bodyPr wrap="square">
            <a:spAutoFit/>
          </a:bodyPr>
          <a:lstStyle/>
          <a:p>
            <a:pPr lvl="0">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If a vehicle pulls in or pulls into somewhere, it moves in that direction and stops there. </a:t>
            </a:r>
            <a:r>
              <a:rPr lang="zh-CN" altLang="en-US" sz="2400" b="1" i="1" kern="100" dirty="0">
                <a:latin typeface="Calibri" panose="020F0502020204030204" pitchFamily="34" charset="0"/>
                <a:ea typeface="宋体" panose="02010600030101010101" pitchFamily="2" charset="-122"/>
                <a:cs typeface="Calibri" panose="020F0502020204030204" pitchFamily="34" charset="0"/>
              </a:rPr>
              <a:t>（车辆）驶进，驶向</a:t>
            </a:r>
            <a:endParaRPr lang="zh-CN" altLang="en-US" sz="24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5" name="文本框 4"/>
          <p:cNvSpPr txBox="1"/>
          <p:nvPr/>
        </p:nvSpPr>
        <p:spPr>
          <a:xfrm>
            <a:off x="344021" y="1547754"/>
            <a:ext cx="2472266" cy="461665"/>
          </a:xfrm>
          <a:prstGeom prst="rect">
            <a:avLst/>
          </a:prstGeom>
          <a:noFill/>
        </p:spPr>
        <p:txBody>
          <a:bodyPr wrap="square">
            <a:spAutoFit/>
          </a:bodyPr>
          <a:lstStyle/>
          <a:p>
            <a:pPr marL="342900" lvl="0" indent="-3429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“pull up”</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6" name="文本框 5"/>
          <p:cNvSpPr txBox="1"/>
          <p:nvPr/>
        </p:nvSpPr>
        <p:spPr>
          <a:xfrm>
            <a:off x="3784217" y="1426546"/>
            <a:ext cx="8407783" cy="830997"/>
          </a:xfrm>
          <a:prstGeom prst="rect">
            <a:avLst/>
          </a:prstGeom>
          <a:noFill/>
        </p:spPr>
        <p:txBody>
          <a:bodyPr wrap="square">
            <a:spAutoFit/>
          </a:bodyPr>
          <a:lstStyle/>
          <a:p>
            <a:pPr lvl="0">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When a car or sb driving a car pulls up, the driver stops the car, often for a short time.  </a:t>
            </a:r>
            <a:r>
              <a:rPr lang="zh-CN" altLang="en-US" sz="2400" b="1" i="1" kern="100" dirty="0">
                <a:latin typeface="Calibri" panose="020F0502020204030204" pitchFamily="34" charset="0"/>
                <a:ea typeface="宋体" panose="02010600030101010101" pitchFamily="2" charset="-122"/>
                <a:cs typeface="Calibri" panose="020F0502020204030204" pitchFamily="34" charset="0"/>
              </a:rPr>
              <a:t>（车）停下；（某人）把车停下</a:t>
            </a:r>
            <a:endParaRPr lang="zh-CN" altLang="en-US" sz="24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7" name="文本框 6"/>
          <p:cNvSpPr txBox="1"/>
          <p:nvPr/>
        </p:nvSpPr>
        <p:spPr>
          <a:xfrm>
            <a:off x="344021" y="2378750"/>
            <a:ext cx="2472266" cy="461665"/>
          </a:xfrm>
          <a:prstGeom prst="rect">
            <a:avLst/>
          </a:prstGeom>
          <a:noFill/>
        </p:spPr>
        <p:txBody>
          <a:bodyPr wrap="square">
            <a:spAutoFit/>
          </a:bodyPr>
          <a:lstStyle/>
          <a:p>
            <a:pPr marL="342900" lvl="0" indent="-3429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“zoom past”</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8" name="文本框 7"/>
          <p:cNvSpPr txBox="1"/>
          <p:nvPr/>
        </p:nvSpPr>
        <p:spPr>
          <a:xfrm>
            <a:off x="3801152" y="2442209"/>
            <a:ext cx="9068183" cy="461665"/>
          </a:xfrm>
          <a:prstGeom prst="rect">
            <a:avLst/>
          </a:prstGeom>
          <a:noFill/>
        </p:spPr>
        <p:txBody>
          <a:bodyPr wrap="square">
            <a:spAutoFit/>
          </a:bodyPr>
          <a:lstStyle/>
          <a:p>
            <a:pPr lvl="0">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To zoom means  to move very quickly</a:t>
            </a:r>
            <a:endParaRPr lang="zh-CN" altLang="en-US" sz="24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9" name="文本框 8"/>
          <p:cNvSpPr txBox="1"/>
          <p:nvPr/>
        </p:nvSpPr>
        <p:spPr>
          <a:xfrm>
            <a:off x="344020" y="3198167"/>
            <a:ext cx="3719979" cy="461665"/>
          </a:xfrm>
          <a:prstGeom prst="rect">
            <a:avLst/>
          </a:prstGeom>
          <a:noFill/>
        </p:spPr>
        <p:txBody>
          <a:bodyPr wrap="square">
            <a:spAutoFit/>
          </a:bodyPr>
          <a:lstStyle/>
          <a:p>
            <a:pPr marL="342900" lvl="0" indent="-3429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“check in /check out ”</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10" name="文本框 9"/>
          <p:cNvSpPr txBox="1"/>
          <p:nvPr/>
        </p:nvSpPr>
        <p:spPr>
          <a:xfrm>
            <a:off x="3784217" y="3198166"/>
            <a:ext cx="9068183" cy="461665"/>
          </a:xfrm>
          <a:prstGeom prst="rect">
            <a:avLst/>
          </a:prstGeom>
          <a:noFill/>
        </p:spPr>
        <p:txBody>
          <a:bodyPr wrap="square">
            <a:spAutoFit/>
          </a:bodyPr>
          <a:lstStyle/>
          <a:p>
            <a:pPr lvl="0">
              <a:defRPr/>
            </a:pPr>
            <a:r>
              <a:rPr lang="zh-CN" altLang="en-US" sz="2400" b="1" i="1" kern="100" dirty="0">
                <a:latin typeface="Calibri" panose="020F0502020204030204" pitchFamily="34" charset="0"/>
                <a:ea typeface="宋体" panose="02010600030101010101" pitchFamily="2" charset="-122"/>
                <a:cs typeface="Calibri" panose="020F0502020204030204" pitchFamily="34" charset="0"/>
              </a:rPr>
              <a:t>登记入住</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a:t>
            </a:r>
            <a:r>
              <a:rPr lang="zh-CN" altLang="en-US" sz="2400" b="1" i="1" kern="100" dirty="0">
                <a:latin typeface="Calibri" panose="020F0502020204030204" pitchFamily="34" charset="0"/>
                <a:ea typeface="宋体" panose="02010600030101010101" pitchFamily="2" charset="-122"/>
                <a:cs typeface="Calibri" panose="020F0502020204030204" pitchFamily="34" charset="0"/>
              </a:rPr>
              <a:t>退房</a:t>
            </a:r>
            <a:endParaRPr lang="zh-CN" altLang="en-US" sz="24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12" name="文本框 11"/>
          <p:cNvSpPr txBox="1"/>
          <p:nvPr/>
        </p:nvSpPr>
        <p:spPr>
          <a:xfrm>
            <a:off x="256676" y="3715017"/>
            <a:ext cx="11678647"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rPr>
              <a:t>Practice:</a:t>
            </a:r>
            <a:endPar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rPr>
              <a:t>1. I pulled ______the empty parking space.     </a:t>
            </a:r>
            <a:r>
              <a:rPr kumimoji="0" lang="zh-CN" altLang="en-US"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rPr>
              <a:t>我把车开进了空车位。</a:t>
            </a:r>
            <a:endParaRPr kumimoji="0" lang="zh-CN" altLang="en-US"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rPr>
              <a:t>2. A car pulled ____ outside my house.             </a:t>
            </a:r>
            <a:r>
              <a:rPr kumimoji="0" lang="zh-CN" altLang="en-US"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rPr>
              <a:t>一辆轿车在我家门外停了下来。</a:t>
            </a:r>
            <a:endPar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rPr>
              <a:t>3. They got into the car and </a:t>
            </a: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rPr>
              <a:t>zoomed off</a:t>
            </a:r>
            <a:r>
              <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rPr>
              <a:t>.         </a:t>
            </a:r>
            <a:endPar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rPr>
              <a:t>4. In the last few meters of the race, she suddenly </a:t>
            </a: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rPr>
              <a:t>zoomed ahead</a:t>
            </a:r>
            <a:r>
              <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rPr>
              <a:t>.</a:t>
            </a:r>
            <a:endPar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effectLst/>
                <a:uLnTx/>
                <a:uFillTx/>
                <a:latin typeface="Calibri" panose="020F0502020204030204" pitchFamily="34" charset="0"/>
                <a:ea typeface="Arial" panose="020B0604020202020204" pitchFamily="34" charset="0"/>
                <a:cs typeface="Calibri" panose="020F0502020204030204" pitchFamily="34" charset="0"/>
              </a:rPr>
              <a:t>5.</a:t>
            </a:r>
            <a:r>
              <a:rPr kumimoji="0" lang="zh-CN" altLang="en-US" sz="2400" b="1" i="1" u="none" strike="noStrike" kern="1200" cap="none" spc="0" normalizeH="0" baseline="0" noProof="0" dirty="0">
                <a:ln>
                  <a:noFill/>
                </a:ln>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rPr>
              <a:t>They said the operation had been successful and they expected his wife to </a:t>
            </a: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rPr>
              <a:t>pull through</a:t>
            </a:r>
            <a:r>
              <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rPr>
              <a:t>. </a:t>
            </a:r>
            <a:endPar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rPr>
              <a:t>6.</a:t>
            </a:r>
            <a:r>
              <a:rPr kumimoji="0" lang="zh-CN" altLang="en-US"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rPr>
              <a:t>  </a:t>
            </a:r>
            <a:r>
              <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rPr>
              <a:t>He'd never have managed on his own, but his colleagues have </a:t>
            </a: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rPr>
              <a:t>pulled</a:t>
            </a:r>
            <a:r>
              <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rPr>
              <a:t> him </a:t>
            </a:r>
            <a:r>
              <a:rPr kumimoji="0" lang="en-US" altLang="zh-CN" sz="2400" b="1" i="1"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rPr>
              <a:t>through</a:t>
            </a:r>
            <a:r>
              <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rPr>
              <a:t>.</a:t>
            </a:r>
            <a:endParaRPr kumimoji="0" lang="en-US" altLang="zh-CN" sz="2400" b="1" i="1" u="none" strike="noStrike" kern="1200" cap="none" spc="0" normalizeH="0" baseline="0" noProof="0" dirty="0">
              <a:ln>
                <a:noFill/>
              </a:ln>
              <a:effectLst/>
              <a:uLnTx/>
              <a:uFillTx/>
              <a:latin typeface="Calibri" panose="020F0502020204030204" pitchFamily="34" charset="0"/>
              <a:ea typeface="等线" panose="02010600030101010101" charset="-122"/>
              <a:cs typeface="Calibri" panose="020F0502020204030204" pitchFamily="34" charset="0"/>
            </a:endParaRPr>
          </a:p>
        </p:txBody>
      </p:sp>
      <p:sp>
        <p:nvSpPr>
          <p:cNvPr id="13" name="文本框 12"/>
          <p:cNvSpPr txBox="1"/>
          <p:nvPr/>
        </p:nvSpPr>
        <p:spPr>
          <a:xfrm>
            <a:off x="1700106" y="3983471"/>
            <a:ext cx="767080" cy="461665"/>
          </a:xfrm>
          <a:prstGeom prst="rect">
            <a:avLst/>
          </a:prstGeom>
          <a:noFill/>
        </p:spPr>
        <p:txBody>
          <a:bodyPr wrap="square">
            <a:spAutoFit/>
          </a:bodyPr>
          <a:lstStyle/>
          <a:p>
            <a:r>
              <a:rPr lang="en-US" altLang="zh-CN" sz="2400" b="1" i="1" dirty="0">
                <a:solidFill>
                  <a:srgbClr val="FF0000"/>
                </a:solidFill>
                <a:effectLst/>
                <a:latin typeface="Calibri" panose="020F0502020204030204" pitchFamily="34" charset="0"/>
                <a:cs typeface="Calibri" panose="020F0502020204030204" pitchFamily="34" charset="0"/>
              </a:rPr>
              <a:t>into </a:t>
            </a:r>
            <a:endParaRPr lang="zh-CN" altLang="en-US" sz="2400" b="1" i="1" dirty="0">
              <a:latin typeface="Calibri" panose="020F0502020204030204" pitchFamily="34" charset="0"/>
              <a:cs typeface="Calibri" panose="020F0502020204030204" pitchFamily="34" charset="0"/>
            </a:endParaRPr>
          </a:p>
        </p:txBody>
      </p:sp>
      <p:sp>
        <p:nvSpPr>
          <p:cNvPr id="14" name="文本框 13"/>
          <p:cNvSpPr txBox="1"/>
          <p:nvPr/>
        </p:nvSpPr>
        <p:spPr>
          <a:xfrm>
            <a:off x="2124286" y="4315180"/>
            <a:ext cx="695960" cy="461665"/>
          </a:xfrm>
          <a:prstGeom prst="rect">
            <a:avLst/>
          </a:prstGeom>
          <a:noFill/>
        </p:spPr>
        <p:txBody>
          <a:bodyPr wrap="square">
            <a:spAutoFit/>
          </a:bodyPr>
          <a:lstStyle/>
          <a:p>
            <a:r>
              <a:rPr lang="en-US" altLang="zh-CN" sz="2400" b="1" i="1" dirty="0">
                <a:solidFill>
                  <a:srgbClr val="FF0000"/>
                </a:solidFill>
                <a:effectLst/>
                <a:latin typeface="Calibri" panose="020F0502020204030204" pitchFamily="34" charset="0"/>
                <a:cs typeface="Calibri" panose="020F0502020204030204" pitchFamily="34" charset="0"/>
              </a:rPr>
              <a:t>up</a:t>
            </a:r>
            <a:endParaRPr lang="zh-CN" altLang="en-US" sz="2400" b="1" i="1" dirty="0">
              <a:solidFill>
                <a:srgbClr val="FF0000"/>
              </a:solidFill>
              <a:latin typeface="Calibri" panose="020F0502020204030204" pitchFamily="34" charset="0"/>
              <a:cs typeface="Calibri" panose="020F0502020204030204" pitchFamily="34" charset="0"/>
            </a:endParaRPr>
          </a:p>
        </p:txBody>
      </p:sp>
      <p:sp>
        <p:nvSpPr>
          <p:cNvPr id="16" name="文本框 15"/>
          <p:cNvSpPr txBox="1"/>
          <p:nvPr/>
        </p:nvSpPr>
        <p:spPr>
          <a:xfrm>
            <a:off x="5958347" y="4869179"/>
            <a:ext cx="6489290" cy="369332"/>
          </a:xfrm>
          <a:prstGeom prst="rect">
            <a:avLst/>
          </a:prstGeom>
          <a:noFill/>
        </p:spPr>
        <p:txBody>
          <a:bodyPr wrap="square">
            <a:spAutoFit/>
          </a:bodyPr>
          <a:lstStyle/>
          <a:p>
            <a:r>
              <a:rPr lang="zh-CN" altLang="en-US" b="1" dirty="0">
                <a:solidFill>
                  <a:srgbClr val="FF0000"/>
                </a:solidFill>
              </a:rPr>
              <a:t>飞驰而去</a:t>
            </a:r>
            <a:endParaRPr lang="zh-CN" altLang="en-US" b="1" dirty="0">
              <a:solidFill>
                <a:srgbClr val="FF0000"/>
              </a:solidFill>
            </a:endParaRPr>
          </a:p>
        </p:txBody>
      </p:sp>
      <p:sp>
        <p:nvSpPr>
          <p:cNvPr id="18" name="文本框 17"/>
          <p:cNvSpPr txBox="1"/>
          <p:nvPr/>
        </p:nvSpPr>
        <p:spPr>
          <a:xfrm>
            <a:off x="8690678" y="5231360"/>
            <a:ext cx="1845242" cy="369332"/>
          </a:xfrm>
          <a:prstGeom prst="rect">
            <a:avLst/>
          </a:prstGeom>
          <a:noFill/>
        </p:spPr>
        <p:txBody>
          <a:bodyPr wrap="square">
            <a:spAutoFit/>
          </a:bodyPr>
          <a:lstStyle/>
          <a:p>
            <a:r>
              <a:rPr lang="zh-CN" altLang="en-US" b="1" dirty="0">
                <a:solidFill>
                  <a:srgbClr val="FF0000"/>
                </a:solidFill>
              </a:rPr>
              <a:t>飞速前进</a:t>
            </a:r>
            <a:endParaRPr lang="zh-CN" altLang="en-US" b="1" dirty="0">
              <a:solidFill>
                <a:srgbClr val="FF0000"/>
              </a:solidFill>
            </a:endParaRPr>
          </a:p>
        </p:txBody>
      </p:sp>
      <p:sp>
        <p:nvSpPr>
          <p:cNvPr id="20" name="文本框 19"/>
          <p:cNvSpPr txBox="1"/>
          <p:nvPr/>
        </p:nvSpPr>
        <p:spPr>
          <a:xfrm>
            <a:off x="10323871" y="5246788"/>
            <a:ext cx="1431249" cy="369332"/>
          </a:xfrm>
          <a:prstGeom prst="rect">
            <a:avLst/>
          </a:prstGeom>
          <a:noFill/>
        </p:spPr>
        <p:txBody>
          <a:bodyPr wrap="square">
            <a:spAutoFit/>
          </a:bodyPr>
          <a:lstStyle/>
          <a:p>
            <a:r>
              <a:rPr lang="zh-CN" altLang="en-US" b="1" dirty="0">
                <a:solidFill>
                  <a:srgbClr val="FF0000"/>
                </a:solidFill>
              </a:rPr>
              <a:t>渡过困境</a:t>
            </a:r>
            <a:endParaRPr lang="zh-CN" altLang="en-US" b="1" dirty="0">
              <a:solidFill>
                <a:srgbClr val="FF0000"/>
              </a:solidFill>
            </a:endParaRPr>
          </a:p>
        </p:txBody>
      </p:sp>
      <p:sp>
        <p:nvSpPr>
          <p:cNvPr id="22" name="文本框 21"/>
          <p:cNvSpPr txBox="1"/>
          <p:nvPr/>
        </p:nvSpPr>
        <p:spPr>
          <a:xfrm>
            <a:off x="8812980" y="6263192"/>
            <a:ext cx="2261420" cy="369332"/>
          </a:xfrm>
          <a:prstGeom prst="rect">
            <a:avLst/>
          </a:prstGeom>
          <a:noFill/>
        </p:spPr>
        <p:txBody>
          <a:bodyPr wrap="square">
            <a:spAutoFit/>
          </a:bodyPr>
          <a:lstStyle/>
          <a:p>
            <a:r>
              <a:rPr lang="zh-CN" altLang="en-US" b="1" dirty="0">
                <a:solidFill>
                  <a:srgbClr val="FF0000"/>
                </a:solidFill>
              </a:rPr>
              <a:t>帮助某人度过难关</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20"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srcRect l="5595" t="31459" r="23686" b="26230"/>
          <a:stretch>
            <a:fillRect/>
          </a:stretch>
        </p:blipFill>
        <p:spPr>
          <a:xfrm>
            <a:off x="0" y="0"/>
            <a:ext cx="12192000" cy="6858000"/>
          </a:xfrm>
          <a:prstGeom prst="rect">
            <a:avLst/>
          </a:prstGeom>
        </p:spPr>
      </p:pic>
      <p:pic>
        <p:nvPicPr>
          <p:cNvPr id="28" name="图片 27"/>
          <p:cNvPicPr>
            <a:picLocks noChangeAspect="1"/>
          </p:cNvPicPr>
          <p:nvPr/>
        </p:nvPicPr>
        <p:blipFill>
          <a:blip r:embed="rId2"/>
          <a:stretch>
            <a:fillRect/>
          </a:stretch>
        </p:blipFill>
        <p:spPr>
          <a:xfrm>
            <a:off x="1136755" y="636384"/>
            <a:ext cx="1440233" cy="1344881"/>
          </a:xfrm>
          <a:prstGeom prst="rect">
            <a:avLst/>
          </a:prstGeom>
        </p:spPr>
      </p:pic>
      <p:sp>
        <p:nvSpPr>
          <p:cNvPr id="29" name="文本框 28"/>
          <p:cNvSpPr txBox="1"/>
          <p:nvPr/>
        </p:nvSpPr>
        <p:spPr>
          <a:xfrm flipH="1">
            <a:off x="870561" y="2249908"/>
            <a:ext cx="9640123" cy="1815882"/>
          </a:xfrm>
          <a:prstGeom prst="rect">
            <a:avLst/>
          </a:prstGeom>
          <a:noFill/>
        </p:spPr>
        <p:txBody>
          <a:bodyPr wrap="square" rtlCol="0">
            <a:spAutoFit/>
          </a:bodyPr>
          <a:lstStyle/>
          <a:p>
            <a:pPr defTabSz="914400">
              <a:defRPr/>
            </a:pPr>
            <a:r>
              <a:rPr lang="zh-CN" altLang="en-US" sz="4000" b="1" dirty="0">
                <a:solidFill>
                  <a:srgbClr val="498089"/>
                </a:solidFill>
                <a:latin typeface="Cambria" panose="02040503050406030204" pitchFamily="18" charset="0"/>
                <a:cs typeface="+mn-ea"/>
                <a:sym typeface="+mn-lt"/>
              </a:rPr>
              <a:t>人与社会：</a:t>
            </a:r>
            <a:endParaRPr lang="en-US" altLang="zh-CN" sz="4000" b="1" dirty="0">
              <a:solidFill>
                <a:srgbClr val="498089"/>
              </a:solidFill>
              <a:latin typeface="Cambria" panose="02040503050406030204" pitchFamily="18" charset="0"/>
              <a:cs typeface="+mn-ea"/>
              <a:sym typeface="+mn-lt"/>
            </a:endParaRPr>
          </a:p>
          <a:p>
            <a:pPr defTabSz="914400">
              <a:defRPr/>
            </a:pPr>
            <a:r>
              <a:rPr lang="en-US" altLang="zh-CN" sz="3600" b="1" dirty="0">
                <a:solidFill>
                  <a:srgbClr val="498089"/>
                </a:solidFill>
                <a:latin typeface="Cambria" panose="02040503050406030204" pitchFamily="18" charset="0"/>
                <a:ea typeface="Cambria" panose="02040503050406030204" pitchFamily="18" charset="0"/>
                <a:cs typeface="+mn-ea"/>
                <a:sym typeface="+mn-lt"/>
              </a:rPr>
              <a:t>the deep bond between Nice, France and Hangzhou, China as sister cities</a:t>
            </a:r>
            <a:endParaRPr lang="en-US" altLang="zh-CN" sz="3600" b="1" dirty="0">
              <a:solidFill>
                <a:srgbClr val="498089"/>
              </a:solidFill>
              <a:latin typeface="Cambria" panose="02040503050406030204" pitchFamily="18" charset="0"/>
              <a:ea typeface="Cambria" panose="02040503050406030204" pitchFamily="18" charset="0"/>
              <a:cs typeface="+mn-ea"/>
              <a:sym typeface="+mn-lt"/>
            </a:endParaRPr>
          </a:p>
        </p:txBody>
      </p:sp>
      <p:sp>
        <p:nvSpPr>
          <p:cNvPr id="33" name="矩形 32"/>
          <p:cNvSpPr/>
          <p:nvPr/>
        </p:nvSpPr>
        <p:spPr>
          <a:xfrm>
            <a:off x="1240996" y="657826"/>
            <a:ext cx="1335992" cy="1323439"/>
          </a:xfrm>
          <a:prstGeom prst="rect">
            <a:avLst/>
          </a:prstGeom>
        </p:spPr>
        <p:txBody>
          <a:bodyPr wrap="square">
            <a:spAutoFit/>
          </a:bodyPr>
          <a:lstStyle/>
          <a:p>
            <a:pPr algn="ctr"/>
            <a:r>
              <a:rPr lang="zh-CN" altLang="en-US" sz="4000" b="1" dirty="0">
                <a:solidFill>
                  <a:schemeClr val="bg1"/>
                </a:solidFill>
                <a:cs typeface="+mn-ea"/>
                <a:sym typeface="+mn-lt"/>
              </a:rPr>
              <a:t>语法填空</a:t>
            </a:r>
            <a:endParaRPr lang="zh-CN" altLang="en-US" sz="4000" b="1" dirty="0">
              <a:solidFill>
                <a:schemeClr val="bg1"/>
              </a:solidFill>
              <a:cs typeface="+mn-ea"/>
              <a:sym typeface="+mn-lt"/>
            </a:endParaRPr>
          </a:p>
        </p:txBody>
      </p:sp>
      <p:grpSp>
        <p:nvGrpSpPr>
          <p:cNvPr id="4" name="组合 3"/>
          <p:cNvGrpSpPr/>
          <p:nvPr/>
        </p:nvGrpSpPr>
        <p:grpSpPr>
          <a:xfrm>
            <a:off x="708856" y="4355875"/>
            <a:ext cx="8848099" cy="2523567"/>
            <a:chOff x="463049" y="4065790"/>
            <a:chExt cx="9554888" cy="2792210"/>
          </a:xfrm>
        </p:grpSpPr>
        <p:pic>
          <p:nvPicPr>
            <p:cNvPr id="2" name="图片 1"/>
            <p:cNvPicPr>
              <a:picLocks noChangeAspect="1"/>
            </p:cNvPicPr>
            <p:nvPr/>
          </p:nvPicPr>
          <p:blipFill>
            <a:blip r:embed="rId3"/>
            <a:stretch>
              <a:fillRect/>
            </a:stretch>
          </p:blipFill>
          <p:spPr>
            <a:xfrm>
              <a:off x="463049" y="4065790"/>
              <a:ext cx="4586871" cy="2792210"/>
            </a:xfrm>
            <a:prstGeom prst="rect">
              <a:avLst/>
            </a:prstGeom>
          </p:spPr>
        </p:pic>
        <p:pic>
          <p:nvPicPr>
            <p:cNvPr id="3" name="图片 2"/>
            <p:cNvPicPr>
              <a:picLocks noChangeAspect="1"/>
            </p:cNvPicPr>
            <p:nvPr/>
          </p:nvPicPr>
          <p:blipFill>
            <a:blip r:embed="rId4"/>
            <a:stretch>
              <a:fillRect/>
            </a:stretch>
          </p:blipFill>
          <p:spPr>
            <a:xfrm>
              <a:off x="5049920" y="4065790"/>
              <a:ext cx="4968017" cy="2792210"/>
            </a:xfrm>
            <a:prstGeom prst="rect">
              <a:avLst/>
            </a:prstGeom>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0"/>
            <a:ext cx="12288520" cy="680186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“Nice” to Meet You, Hangzhou</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Nice, France and Hangzhou, China have been developing a unique bond since  their official declaration 56________sister cities in 1998, connecting the two </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vibrant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cultures separated by 9</a:t>
            </a:r>
            <a:r>
              <a:rPr lang="en-US" altLang="zh-CN" sz="2400" dirty="0">
                <a:solidFill>
                  <a:prstClr val="black"/>
                </a:solidFill>
                <a:latin typeface="Times New Roman" panose="02020603050405020304" pitchFamily="18" charset="0"/>
                <a:ea typeface="等线" panose="02010600030101010101" charset="-122"/>
                <a:cs typeface="Times New Roman" panose="02020603050405020304" pitchFamily="18" charset="0"/>
              </a:rPr>
              <a: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300 kilometers through numerous 57___________ ( initiative) . To Rudy Salles, deputy chairman of the Nice Tourist Office</a:t>
            </a:r>
            <a:r>
              <a:rPr lang="en-US" altLang="zh-CN" sz="2400" dirty="0">
                <a:solidFill>
                  <a:prstClr val="black"/>
                </a:solidFill>
                <a:latin typeface="Times New Roman" panose="02020603050405020304" pitchFamily="18" charset="0"/>
                <a:ea typeface="等线" panose="02010600030101010101" charset="-122"/>
                <a:cs typeface="Times New Roman" panose="02020603050405020304" pitchFamily="18" charset="0"/>
              </a:rPr>
              <a: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the sister-city relationship between the two is a perfect match.</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Having visited Hangzhou several times, Salles describes it as “a very well- organized and  58</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sym typeface="+mn-ea"/>
              </a:rPr>
              <a:t>___________</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 welcome) city”. He recalls a Nice food festival at the Dragon  Hotel Hangzhou, </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where</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traditional food</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1" i="1"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such as salade nicoise</a:t>
            </a:r>
            <a:r>
              <a:rPr kumimoji="0" lang="en-US" altLang="zh-CN" sz="2400" b="1" i="0"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一59</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sym typeface="+mn-ea"/>
              </a:rPr>
              <a:t>____________</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 make)  from tomatoes, hard-boiled eggs and olives and dressed with olive oil, </a:t>
            </a:r>
            <a:r>
              <a:rPr kumimoji="0" lang="en-US" altLang="zh-CN" sz="2400" b="1" i="1" u="sng"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and pan Bagnet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60</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sym typeface="+mn-ea"/>
              </a:rPr>
              <a:t>_________</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sandwich made from whole wheat bread enclosing the classic salade nicoise, </a:t>
            </a:r>
            <a:r>
              <a:rPr kumimoji="0" lang="en-US" altLang="zh-CN" sz="2400" b="1" i="0" u="sng"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was served</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The cultural exchange between the two cities reached a new 61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sym typeface="+mn-ea"/>
              </a:rPr>
              <a:t>________</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high) in 2017 when Hangzhou Opera and Dance Drama Theater</a:t>
            </a:r>
            <a:r>
              <a:rPr kumimoji="0" lang="en-US" altLang="zh-CN" sz="2400" b="0" i="0" u="none" strike="noStrike" kern="1200" cap="none" spc="0" normalizeH="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62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sym typeface="+mn-ea"/>
              </a:rPr>
              <a:t>_________</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stage) the show To Meet the Grand Canal in Nice, at the invitation of the Nice government. In addition to the formal show, Chinese performers organized flash events on the streets of Nice 63</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sym typeface="+mn-ea"/>
              </a:rPr>
              <a:t>_________</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 engage) more people.</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In 2014 the Grand Canal was listed as a</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UNESCO</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World Heritage Site. At the news, the Nice government approached Hangzhou, keen to learn from its experience, as Nice was seeking a similar status. In 2021,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UNESCO</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added the city of Nice to its World Heritage List. '“Our </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candidacy</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for UNESCO 64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sym typeface="+mn-ea"/>
              </a:rPr>
              <a:t>________</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 support) by China, for 65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sym typeface="+mn-ea"/>
              </a:rPr>
              <a:t>________</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we are so grateful, ”says Salles. .</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4" name="文本框 13"/>
          <p:cNvSpPr txBox="1"/>
          <p:nvPr/>
        </p:nvSpPr>
        <p:spPr>
          <a:xfrm>
            <a:off x="1764307" y="747653"/>
            <a:ext cx="6712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 as </a:t>
            </a:r>
            <a:endParaRPr kumimoji="0" lang="en-US" altLang="zh-CN" sz="24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endParaRPr>
          </a:p>
        </p:txBody>
      </p:sp>
      <p:sp>
        <p:nvSpPr>
          <p:cNvPr id="7" name="文本框 6"/>
          <p:cNvSpPr txBox="1"/>
          <p:nvPr/>
        </p:nvSpPr>
        <p:spPr>
          <a:xfrm>
            <a:off x="4775199" y="1209318"/>
            <a:ext cx="22492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initiatives </a:t>
            </a:r>
            <a:endParaRPr kumimoji="0" lang="en-US" altLang="zh-CN" sz="24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endParaRPr>
          </a:p>
        </p:txBody>
      </p:sp>
      <p:sp>
        <p:nvSpPr>
          <p:cNvPr id="8" name="文本框 7"/>
          <p:cNvSpPr txBox="1"/>
          <p:nvPr/>
        </p:nvSpPr>
        <p:spPr>
          <a:xfrm>
            <a:off x="413590" y="2213938"/>
            <a:ext cx="18099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welcoming </a:t>
            </a:r>
            <a:endParaRPr kumimoji="0" lang="en-US" altLang="zh-CN" sz="24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endParaRPr>
          </a:p>
        </p:txBody>
      </p:sp>
      <p:sp>
        <p:nvSpPr>
          <p:cNvPr id="9" name="文本框 8"/>
          <p:cNvSpPr txBox="1"/>
          <p:nvPr/>
        </p:nvSpPr>
        <p:spPr>
          <a:xfrm>
            <a:off x="6799806" y="2618943"/>
            <a:ext cx="14669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made</a:t>
            </a:r>
            <a:endParaRPr kumimoji="0" lang="en-US" altLang="zh-CN" sz="24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endParaRPr>
          </a:p>
        </p:txBody>
      </p:sp>
      <p:sp>
        <p:nvSpPr>
          <p:cNvPr id="10" name="文本框 9"/>
          <p:cNvSpPr txBox="1"/>
          <p:nvPr/>
        </p:nvSpPr>
        <p:spPr>
          <a:xfrm>
            <a:off x="8782050" y="3031490"/>
            <a:ext cx="9185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FF0000"/>
                </a:solidFill>
                <a:effectLst/>
                <a:uLnTx/>
                <a:uFillTx/>
                <a:latin typeface="等线" panose="02010600030101010101" charset="-122"/>
                <a:ea typeface="等线" panose="02010600030101010101" charset="-122"/>
                <a:cs typeface="+mn-cs"/>
              </a:rPr>
              <a:t>  a</a:t>
            </a:r>
            <a:endParaRPr kumimoji="0" lang="en-US" altLang="zh-CN" sz="2400" b="1" i="0" u="none" strike="noStrike" kern="1200" cap="none" spc="0" normalizeH="0" baseline="0" noProof="0">
              <a:ln>
                <a:noFill/>
              </a:ln>
              <a:solidFill>
                <a:srgbClr val="FF0000"/>
              </a:solidFill>
              <a:effectLst/>
              <a:uLnTx/>
              <a:uFillTx/>
              <a:latin typeface="等线" panose="02010600030101010101" charset="-122"/>
              <a:ea typeface="等线" panose="02010600030101010101" charset="-122"/>
              <a:cs typeface="+mn-cs"/>
            </a:endParaRPr>
          </a:p>
        </p:txBody>
      </p:sp>
      <p:sp>
        <p:nvSpPr>
          <p:cNvPr id="11" name="文本框 10"/>
          <p:cNvSpPr txBox="1"/>
          <p:nvPr/>
        </p:nvSpPr>
        <p:spPr>
          <a:xfrm>
            <a:off x="8339455" y="3752215"/>
            <a:ext cx="11944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FF0000"/>
                </a:solidFill>
                <a:effectLst/>
                <a:uLnTx/>
                <a:uFillTx/>
                <a:latin typeface="等线" panose="02010600030101010101" charset="-122"/>
                <a:ea typeface="等线" panose="02010600030101010101" charset="-122"/>
                <a:cs typeface="+mn-cs"/>
              </a:rPr>
              <a:t>height </a:t>
            </a:r>
            <a:endParaRPr kumimoji="0" lang="en-US" altLang="zh-CN" sz="2400" b="1" i="0" u="none" strike="noStrike" kern="1200" cap="none" spc="0" normalizeH="0" baseline="0" noProof="0">
              <a:ln>
                <a:noFill/>
              </a:ln>
              <a:solidFill>
                <a:srgbClr val="FF0000"/>
              </a:solidFill>
              <a:effectLst/>
              <a:uLnTx/>
              <a:uFillTx/>
              <a:latin typeface="等线" panose="02010600030101010101" charset="-122"/>
              <a:ea typeface="等线" panose="02010600030101010101" charset="-122"/>
              <a:cs typeface="+mn-cs"/>
            </a:endParaRPr>
          </a:p>
        </p:txBody>
      </p:sp>
      <p:sp>
        <p:nvSpPr>
          <p:cNvPr id="12" name="文本框 11"/>
          <p:cNvSpPr txBox="1"/>
          <p:nvPr/>
        </p:nvSpPr>
        <p:spPr>
          <a:xfrm>
            <a:off x="5899804" y="4070883"/>
            <a:ext cx="22492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FF0000"/>
                </a:solidFill>
                <a:effectLst/>
                <a:uLnTx/>
                <a:uFillTx/>
                <a:latin typeface="等线" panose="02010600030101010101" charset="-122"/>
                <a:ea typeface="等线" panose="02010600030101010101" charset="-122"/>
                <a:cs typeface="+mn-cs"/>
              </a:rPr>
              <a:t>staged </a:t>
            </a:r>
            <a:endParaRPr kumimoji="0" lang="en-US" altLang="zh-CN" sz="2400" b="1" i="0" u="none" strike="noStrike" kern="1200" cap="none" spc="0" normalizeH="0" baseline="0" noProof="0">
              <a:ln>
                <a:noFill/>
              </a:ln>
              <a:solidFill>
                <a:srgbClr val="FF0000"/>
              </a:solidFill>
              <a:effectLst/>
              <a:uLnTx/>
              <a:uFillTx/>
              <a:latin typeface="等线" panose="02010600030101010101" charset="-122"/>
              <a:ea typeface="等线" panose="02010600030101010101" charset="-122"/>
              <a:cs typeface="+mn-cs"/>
            </a:endParaRPr>
          </a:p>
        </p:txBody>
      </p:sp>
      <p:sp>
        <p:nvSpPr>
          <p:cNvPr id="13" name="文本框 12"/>
          <p:cNvSpPr txBox="1"/>
          <p:nvPr/>
        </p:nvSpPr>
        <p:spPr>
          <a:xfrm>
            <a:off x="7284719" y="4865370"/>
            <a:ext cx="22492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FF0000"/>
                </a:solidFill>
                <a:effectLst/>
                <a:uLnTx/>
                <a:uFillTx/>
                <a:latin typeface="等线" panose="02010600030101010101" charset="-122"/>
                <a:ea typeface="等线" panose="02010600030101010101" charset="-122"/>
                <a:cs typeface="+mn-cs"/>
              </a:rPr>
              <a:t>to engage </a:t>
            </a:r>
            <a:endParaRPr kumimoji="0" lang="en-US" altLang="zh-CN" sz="2400" b="1" i="0" u="none" strike="noStrike" kern="1200" cap="none" spc="0" normalizeH="0" baseline="0" noProof="0">
              <a:ln>
                <a:noFill/>
              </a:ln>
              <a:solidFill>
                <a:srgbClr val="FF0000"/>
              </a:solidFill>
              <a:effectLst/>
              <a:uLnTx/>
              <a:uFillTx/>
              <a:latin typeface="等线" panose="02010600030101010101" charset="-122"/>
              <a:ea typeface="等线" panose="02010600030101010101" charset="-122"/>
              <a:cs typeface="+mn-cs"/>
            </a:endParaRPr>
          </a:p>
        </p:txBody>
      </p:sp>
      <p:sp>
        <p:nvSpPr>
          <p:cNvPr id="15" name="文本框 14"/>
          <p:cNvSpPr txBox="1"/>
          <p:nvPr/>
        </p:nvSpPr>
        <p:spPr>
          <a:xfrm>
            <a:off x="1953402" y="6119217"/>
            <a:ext cx="26278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was supported </a:t>
            </a:r>
            <a:endParaRPr kumimoji="0" lang="en-US" altLang="zh-CN" sz="24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endParaRPr>
          </a:p>
        </p:txBody>
      </p:sp>
      <p:sp>
        <p:nvSpPr>
          <p:cNvPr id="16" name="文本框 15"/>
          <p:cNvSpPr txBox="1"/>
          <p:nvPr/>
        </p:nvSpPr>
        <p:spPr>
          <a:xfrm>
            <a:off x="6924039" y="6290310"/>
            <a:ext cx="22492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FF0000"/>
                </a:solidFill>
                <a:effectLst/>
                <a:uLnTx/>
                <a:uFillTx/>
                <a:latin typeface="等线" panose="02010600030101010101" charset="-122"/>
                <a:ea typeface="等线" panose="02010600030101010101" charset="-122"/>
                <a:cs typeface="+mn-cs"/>
              </a:rPr>
              <a:t>which</a:t>
            </a:r>
            <a:endParaRPr kumimoji="0" lang="en-US" altLang="zh-CN" sz="2400" b="1" i="0" u="none" strike="noStrike" kern="1200" cap="none" spc="0" normalizeH="0" baseline="0" noProof="0">
              <a:ln>
                <a:noFill/>
              </a:ln>
              <a:solidFill>
                <a:srgbClr val="FF0000"/>
              </a:solidFill>
              <a:effectLst/>
              <a:uLnTx/>
              <a:uFillTx/>
              <a:latin typeface="等线" panose="02010600030101010101" charset="-122"/>
              <a:ea typeface="等线" panose="02010600030101010101" charset="-122"/>
              <a:cs typeface="+mn-cs"/>
            </a:endParaRPr>
          </a:p>
        </p:txBody>
      </p:sp>
      <p:sp>
        <p:nvSpPr>
          <p:cNvPr id="4" name="流程图: 可选过程 3"/>
          <p:cNvSpPr/>
          <p:nvPr/>
        </p:nvSpPr>
        <p:spPr>
          <a:xfrm>
            <a:off x="2323004" y="817443"/>
            <a:ext cx="695996" cy="377190"/>
          </a:xfrm>
          <a:prstGeom prst="flowChartAlternateProcess">
            <a:avLst/>
          </a:prstGeom>
          <a:solidFill>
            <a:srgbClr val="6B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b="1" dirty="0">
                <a:solidFill>
                  <a:schemeClr val="bg1"/>
                </a:solidFill>
                <a:latin typeface="Rockwell" panose="02060603020205020403"/>
                <a:ea typeface="方正姚体" panose="02010601030101010101" pitchFamily="2" charset="-122"/>
              </a:rPr>
              <a:t>介词</a:t>
            </a:r>
            <a:endParaRPr lang="zh-CN" altLang="en-US" b="1" dirty="0">
              <a:solidFill>
                <a:schemeClr val="bg1"/>
              </a:solidFill>
              <a:latin typeface="Rockwell" panose="02060603020205020403"/>
              <a:ea typeface="方正姚体" panose="02010601030101010101" pitchFamily="2" charset="-122"/>
            </a:endParaRPr>
          </a:p>
        </p:txBody>
      </p:sp>
      <p:sp>
        <p:nvSpPr>
          <p:cNvPr id="20" name="流程图: 可选过程 19"/>
          <p:cNvSpPr/>
          <p:nvPr/>
        </p:nvSpPr>
        <p:spPr>
          <a:xfrm>
            <a:off x="6222466" y="1236293"/>
            <a:ext cx="1604011" cy="377190"/>
          </a:xfrm>
          <a:prstGeom prst="flowChartAlternateProcess">
            <a:avLst/>
          </a:prstGeom>
          <a:solidFill>
            <a:srgbClr val="6B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b="1" dirty="0">
                <a:solidFill>
                  <a:schemeClr val="bg1"/>
                </a:solidFill>
                <a:latin typeface="Rockwell" panose="02060603020205020403"/>
                <a:ea typeface="方正姚体" panose="02010601030101010101" pitchFamily="2" charset="-122"/>
              </a:rPr>
              <a:t>可数名词复数</a:t>
            </a:r>
            <a:endParaRPr lang="zh-CN" altLang="en-US" b="1" dirty="0">
              <a:solidFill>
                <a:schemeClr val="bg1"/>
              </a:solidFill>
              <a:latin typeface="Rockwell" panose="02060603020205020403"/>
              <a:ea typeface="方正姚体" panose="02010601030101010101" pitchFamily="2" charset="-122"/>
            </a:endParaRPr>
          </a:p>
        </p:txBody>
      </p:sp>
      <p:sp>
        <p:nvSpPr>
          <p:cNvPr id="21" name="流程图: 可选过程 20"/>
          <p:cNvSpPr/>
          <p:nvPr/>
        </p:nvSpPr>
        <p:spPr>
          <a:xfrm>
            <a:off x="0" y="1956971"/>
            <a:ext cx="3422037" cy="377190"/>
          </a:xfrm>
          <a:prstGeom prst="flowChartAlternateProcess">
            <a:avLst/>
          </a:prstGeom>
          <a:solidFill>
            <a:srgbClr val="6B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b="1" dirty="0">
                <a:solidFill>
                  <a:schemeClr val="bg1"/>
                </a:solidFill>
                <a:latin typeface="Rockwell" panose="02060603020205020403"/>
                <a:ea typeface="方正姚体" panose="02010601030101010101" pitchFamily="2" charset="-122"/>
              </a:rPr>
              <a:t>缺形容词，区分</a:t>
            </a:r>
            <a:r>
              <a:rPr lang="en-US" altLang="zh-CN" b="1" dirty="0">
                <a:solidFill>
                  <a:schemeClr val="bg1"/>
                </a:solidFill>
                <a:latin typeface="Rockwell" panose="02060603020205020403"/>
                <a:ea typeface="方正姚体" panose="02010601030101010101" pitchFamily="2" charset="-122"/>
              </a:rPr>
              <a:t>welcome</a:t>
            </a:r>
            <a:r>
              <a:rPr lang="zh-CN" altLang="en-US" b="1" dirty="0">
                <a:solidFill>
                  <a:schemeClr val="bg1"/>
                </a:solidFill>
                <a:latin typeface="Rockwell" panose="02060603020205020403"/>
                <a:ea typeface="方正姚体" panose="02010601030101010101" pitchFamily="2" charset="-122"/>
              </a:rPr>
              <a:t>词义</a:t>
            </a:r>
            <a:endParaRPr lang="zh-CN" altLang="en-US" b="1" dirty="0">
              <a:solidFill>
                <a:schemeClr val="bg1"/>
              </a:solidFill>
              <a:latin typeface="Rockwell" panose="02060603020205020403"/>
              <a:ea typeface="方正姚体" panose="02010601030101010101" pitchFamily="2" charset="-122"/>
            </a:endParaRPr>
          </a:p>
        </p:txBody>
      </p:sp>
      <p:sp>
        <p:nvSpPr>
          <p:cNvPr id="22" name="流程图: 可选过程 21"/>
          <p:cNvSpPr/>
          <p:nvPr/>
        </p:nvSpPr>
        <p:spPr>
          <a:xfrm>
            <a:off x="6272529" y="2258633"/>
            <a:ext cx="2249210" cy="377190"/>
          </a:xfrm>
          <a:prstGeom prst="flowChartAlternateProcess">
            <a:avLst/>
          </a:prstGeom>
          <a:solidFill>
            <a:srgbClr val="6B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CN" b="1" dirty="0">
                <a:solidFill>
                  <a:schemeClr val="bg1"/>
                </a:solidFill>
                <a:latin typeface="Rockwell" panose="02060603020205020403"/>
                <a:ea typeface="方正姚体" panose="02010601030101010101" pitchFamily="2" charset="-122"/>
              </a:rPr>
              <a:t>=(which is) made</a:t>
            </a:r>
            <a:endParaRPr lang="zh-CN" altLang="en-US" b="1" dirty="0">
              <a:solidFill>
                <a:schemeClr val="bg1"/>
              </a:solidFill>
              <a:latin typeface="Rockwell" panose="02060603020205020403"/>
              <a:ea typeface="方正姚体" panose="02010601030101010101" pitchFamily="2" charset="-122"/>
            </a:endParaRPr>
          </a:p>
        </p:txBody>
      </p:sp>
      <p:sp>
        <p:nvSpPr>
          <p:cNvPr id="23" name="流程图: 可选过程 22"/>
          <p:cNvSpPr/>
          <p:nvPr/>
        </p:nvSpPr>
        <p:spPr>
          <a:xfrm>
            <a:off x="9241335" y="3441710"/>
            <a:ext cx="2527878" cy="377190"/>
          </a:xfrm>
          <a:prstGeom prst="flowChartAlternateProcess">
            <a:avLst/>
          </a:prstGeom>
          <a:solidFill>
            <a:srgbClr val="6B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b="1" dirty="0">
                <a:solidFill>
                  <a:schemeClr val="bg1"/>
                </a:solidFill>
                <a:latin typeface="Rockwell" panose="02060603020205020403"/>
                <a:ea typeface="方正姚体" panose="02010601030101010101" pitchFamily="2" charset="-122"/>
              </a:rPr>
              <a:t>同位语；可数名词单数</a:t>
            </a:r>
            <a:endParaRPr lang="zh-CN" altLang="en-US" b="1" dirty="0">
              <a:solidFill>
                <a:schemeClr val="bg1"/>
              </a:solidFill>
              <a:latin typeface="Rockwell" panose="02060603020205020403"/>
              <a:ea typeface="方正姚体" panose="02010601030101010101" pitchFamily="2" charset="-122"/>
            </a:endParaRPr>
          </a:p>
        </p:txBody>
      </p:sp>
      <p:cxnSp>
        <p:nvCxnSpPr>
          <p:cNvPr id="24" name="直接箭头连接符 23"/>
          <p:cNvCxnSpPr/>
          <p:nvPr/>
        </p:nvCxnSpPr>
        <p:spPr>
          <a:xfrm>
            <a:off x="8023123" y="2880852"/>
            <a:ext cx="3500283" cy="324464"/>
          </a:xfrm>
          <a:prstGeom prst="straightConnector1">
            <a:avLst/>
          </a:prstGeom>
          <a:ln w="38100">
            <a:solidFill>
              <a:srgbClr val="477E8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流程图: 可选过程 26"/>
          <p:cNvSpPr/>
          <p:nvPr/>
        </p:nvSpPr>
        <p:spPr>
          <a:xfrm>
            <a:off x="4616444" y="3802093"/>
            <a:ext cx="3269637" cy="377190"/>
          </a:xfrm>
          <a:prstGeom prst="flowChartAlternateProcess">
            <a:avLst/>
          </a:prstGeom>
          <a:solidFill>
            <a:srgbClr val="6B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b="1" dirty="0">
                <a:solidFill>
                  <a:schemeClr val="bg1"/>
                </a:solidFill>
                <a:latin typeface="Rockwell" panose="02060603020205020403"/>
                <a:ea typeface="方正姚体" panose="02010601030101010101" pitchFamily="2" charset="-122"/>
              </a:rPr>
              <a:t>缺名词，注意错误书写</a:t>
            </a:r>
            <a:r>
              <a:rPr lang="en-US" altLang="zh-CN" b="1" dirty="0" err="1">
                <a:solidFill>
                  <a:schemeClr val="bg1"/>
                </a:solidFill>
                <a:latin typeface="Rockwell" panose="02060603020205020403"/>
                <a:ea typeface="方正姚体" panose="02010601030101010101" pitchFamily="2" charset="-122"/>
              </a:rPr>
              <a:t>hight</a:t>
            </a:r>
            <a:endParaRPr lang="zh-CN" altLang="en-US" b="1" dirty="0">
              <a:solidFill>
                <a:schemeClr val="bg1"/>
              </a:solidFill>
              <a:latin typeface="Rockwell" panose="02060603020205020403"/>
              <a:ea typeface="方正姚体" panose="02010601030101010101" pitchFamily="2" charset="-122"/>
            </a:endParaRPr>
          </a:p>
        </p:txBody>
      </p:sp>
      <p:sp>
        <p:nvSpPr>
          <p:cNvPr id="29" name="流程图: 可选过程 28"/>
          <p:cNvSpPr/>
          <p:nvPr/>
        </p:nvSpPr>
        <p:spPr>
          <a:xfrm>
            <a:off x="3019000" y="4471957"/>
            <a:ext cx="3695711" cy="377190"/>
          </a:xfrm>
          <a:prstGeom prst="flowChartAlternateProcess">
            <a:avLst/>
          </a:prstGeom>
          <a:solidFill>
            <a:srgbClr val="6B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b="1" dirty="0">
                <a:solidFill>
                  <a:schemeClr val="bg1"/>
                </a:solidFill>
                <a:latin typeface="Rockwell" panose="02060603020205020403"/>
                <a:ea typeface="方正姚体" panose="02010601030101010101" pitchFamily="2" charset="-122"/>
              </a:rPr>
              <a:t>谓语动词：时态、语态、主谓一致</a:t>
            </a:r>
            <a:endParaRPr lang="zh-CN" altLang="en-US" b="1" dirty="0">
              <a:solidFill>
                <a:schemeClr val="bg1"/>
              </a:solidFill>
              <a:latin typeface="Rockwell" panose="02060603020205020403"/>
              <a:ea typeface="方正姚体" panose="02010601030101010101" pitchFamily="2" charset="-122"/>
            </a:endParaRPr>
          </a:p>
        </p:txBody>
      </p:sp>
      <p:sp>
        <p:nvSpPr>
          <p:cNvPr id="30" name="流程图: 可选过程 29"/>
          <p:cNvSpPr/>
          <p:nvPr/>
        </p:nvSpPr>
        <p:spPr>
          <a:xfrm>
            <a:off x="8486834" y="5242887"/>
            <a:ext cx="1213787" cy="377190"/>
          </a:xfrm>
          <a:prstGeom prst="flowChartAlternateProcess">
            <a:avLst/>
          </a:prstGeom>
          <a:solidFill>
            <a:srgbClr val="6B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b="1" dirty="0">
                <a:solidFill>
                  <a:schemeClr val="bg1"/>
                </a:solidFill>
                <a:latin typeface="Rockwell" panose="02060603020205020403"/>
                <a:ea typeface="方正姚体" panose="02010601030101010101" pitchFamily="2" charset="-122"/>
              </a:rPr>
              <a:t>表示目的</a:t>
            </a:r>
            <a:endParaRPr lang="zh-CN" altLang="en-US" b="1" dirty="0">
              <a:solidFill>
                <a:schemeClr val="bg1"/>
              </a:solidFill>
              <a:latin typeface="Rockwell" panose="02060603020205020403"/>
              <a:ea typeface="方正姚体" panose="02010601030101010101" pitchFamily="2" charset="-122"/>
            </a:endParaRPr>
          </a:p>
        </p:txBody>
      </p:sp>
      <p:cxnSp>
        <p:nvCxnSpPr>
          <p:cNvPr id="31" name="直接箭头连接符 30"/>
          <p:cNvCxnSpPr/>
          <p:nvPr/>
        </p:nvCxnSpPr>
        <p:spPr>
          <a:xfrm flipH="1">
            <a:off x="4178710" y="6238888"/>
            <a:ext cx="6489045" cy="199028"/>
          </a:xfrm>
          <a:prstGeom prst="straightConnector1">
            <a:avLst/>
          </a:prstGeom>
          <a:ln w="38100">
            <a:solidFill>
              <a:srgbClr val="477E8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流程图: 可选过程 34"/>
          <p:cNvSpPr/>
          <p:nvPr/>
        </p:nvSpPr>
        <p:spPr>
          <a:xfrm>
            <a:off x="1419493" y="5861698"/>
            <a:ext cx="3695711" cy="377190"/>
          </a:xfrm>
          <a:prstGeom prst="flowChartAlternateProcess">
            <a:avLst/>
          </a:prstGeom>
          <a:solidFill>
            <a:srgbClr val="6B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b="1" dirty="0">
                <a:solidFill>
                  <a:schemeClr val="bg1"/>
                </a:solidFill>
                <a:latin typeface="Rockwell" panose="02060603020205020403"/>
                <a:ea typeface="方正姚体" panose="02010601030101010101" pitchFamily="2" charset="-122"/>
              </a:rPr>
              <a:t>谓语动词：时态、语态、主谓一致</a:t>
            </a:r>
            <a:endParaRPr lang="zh-CN" altLang="en-US" b="1" dirty="0">
              <a:solidFill>
                <a:schemeClr val="bg1"/>
              </a:solidFill>
              <a:latin typeface="Rockwell" panose="02060603020205020403"/>
              <a:ea typeface="方正姚体" panose="02010601030101010101" pitchFamily="2" charset="-122"/>
            </a:endParaRPr>
          </a:p>
        </p:txBody>
      </p:sp>
      <p:sp>
        <p:nvSpPr>
          <p:cNvPr id="36" name="流程图: 可选过程 35"/>
          <p:cNvSpPr/>
          <p:nvPr/>
        </p:nvSpPr>
        <p:spPr>
          <a:xfrm>
            <a:off x="8840419" y="6255853"/>
            <a:ext cx="3351581" cy="603467"/>
          </a:xfrm>
          <a:prstGeom prst="flowChartAlternateProcess">
            <a:avLst/>
          </a:prstGeom>
          <a:solidFill>
            <a:srgbClr val="6BA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zh-CN" altLang="en-US" b="1" dirty="0">
                <a:solidFill>
                  <a:schemeClr val="bg1"/>
                </a:solidFill>
                <a:latin typeface="Rockwell" panose="02060603020205020403"/>
                <a:ea typeface="方正姚体" panose="02010601030101010101" pitchFamily="2" charset="-122"/>
              </a:rPr>
              <a:t>定语从句，</a:t>
            </a:r>
            <a:r>
              <a:rPr lang="en-US" altLang="zh-CN" b="1" dirty="0">
                <a:solidFill>
                  <a:schemeClr val="bg1"/>
                </a:solidFill>
                <a:latin typeface="Rockwell" panose="02060603020205020403"/>
                <a:ea typeface="方正姚体" panose="02010601030101010101" pitchFamily="2" charset="-122"/>
              </a:rPr>
              <a:t>be grateful for…/ </a:t>
            </a:r>
            <a:r>
              <a:rPr lang="zh-CN" altLang="en-US" b="1" dirty="0">
                <a:solidFill>
                  <a:schemeClr val="bg1"/>
                </a:solidFill>
                <a:latin typeface="Rockwell" panose="02060603020205020403"/>
                <a:ea typeface="方正姚体" panose="02010601030101010101" pitchFamily="2" charset="-122"/>
              </a:rPr>
              <a:t>易错答案：</a:t>
            </a:r>
            <a:r>
              <a:rPr lang="en-US" altLang="zh-CN" b="1" dirty="0">
                <a:solidFill>
                  <a:schemeClr val="bg1"/>
                </a:solidFill>
                <a:latin typeface="Rockwell" panose="02060603020205020403"/>
                <a:ea typeface="方正姚体" panose="02010601030101010101" pitchFamily="2" charset="-122"/>
              </a:rPr>
              <a:t>what</a:t>
            </a:r>
            <a:endParaRPr lang="zh-CN" altLang="en-US" b="1" dirty="0">
              <a:solidFill>
                <a:schemeClr val="bg1"/>
              </a:solidFill>
              <a:latin typeface="Rockwell" panose="02060603020205020403"/>
              <a:ea typeface="方正姚体" panose="02010601030101010101" pitchFamily="2" charset="-122"/>
            </a:endParaRPr>
          </a:p>
        </p:txBody>
      </p:sp>
      <p:sp>
        <p:nvSpPr>
          <p:cNvPr id="37" name="Oval 7"/>
          <p:cNvSpPr>
            <a:spLocks noChangeArrowheads="1"/>
          </p:cNvSpPr>
          <p:nvPr/>
        </p:nvSpPr>
        <p:spPr bwMode="auto">
          <a:xfrm>
            <a:off x="0" y="0"/>
            <a:ext cx="643040" cy="646353"/>
          </a:xfrm>
          <a:prstGeom prst="ellipse">
            <a:avLst/>
          </a:prstGeom>
          <a:blipFill>
            <a:blip r:embed="rId1"/>
            <a:stretch>
              <a:fillRect/>
            </a:stretch>
          </a:blipFill>
          <a:ln>
            <a:noFill/>
          </a:ln>
        </p:spPr>
        <p:txBody>
          <a:bodyPr vert="horz" wrap="square" lIns="121888" tIns="60944" rIns="121888" bIns="60944" numCol="1" anchor="t" anchorCtr="0" compatLnSpc="1"/>
          <a:lstStyle/>
          <a:p>
            <a:endParaRPr lang="zh-CN" altLang="en-US" sz="3200" b="1">
              <a:cs typeface="+mn-ea"/>
              <a:sym typeface="+mn-lt"/>
            </a:endParaRPr>
          </a:p>
        </p:txBody>
      </p:sp>
      <p:sp>
        <p:nvSpPr>
          <p:cNvPr id="38" name="矩形 37"/>
          <p:cNvSpPr/>
          <p:nvPr/>
        </p:nvSpPr>
        <p:spPr>
          <a:xfrm>
            <a:off x="-44928" y="97532"/>
            <a:ext cx="732893" cy="420884"/>
          </a:xfrm>
          <a:prstGeom prst="rect">
            <a:avLst/>
          </a:prstGeom>
        </p:spPr>
        <p:txBody>
          <a:bodyPr wrap="none">
            <a:spAutoFit/>
          </a:bodyPr>
          <a:lstStyle/>
          <a:p>
            <a:pPr algn="ctr"/>
            <a:r>
              <a:rPr lang="zh-CN" altLang="en-US" sz="2135" b="1" dirty="0">
                <a:solidFill>
                  <a:schemeClr val="bg1"/>
                </a:solidFill>
                <a:cs typeface="+mn-ea"/>
                <a:sym typeface="+mn-lt"/>
              </a:rPr>
              <a:t>语法</a:t>
            </a:r>
            <a:endParaRPr lang="zh-CN" altLang="en-US" sz="2135" b="1" dirty="0">
              <a:solidFill>
                <a:schemeClr val="bg1"/>
              </a:solidFill>
              <a:cs typeface="+mn-ea"/>
              <a:sym typeface="+mn-lt"/>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2"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2"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2"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2"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2"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2"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2"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2"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2"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arn(inVertical)">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2"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arn(inVertical)">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2"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arn(inVertical)">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2"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barn(inVertical)">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2"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barn(inVertical)">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2"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barn(inVertical)">
                                      <p:cBhvr>
                                        <p:cTn id="87" dur="500"/>
                                        <p:tgtEl>
                                          <p:spTgt spid="13"/>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barn(inVertical)">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2"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barn(inVertical)">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2" nodeType="click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barn(inVertical)">
                                      <p:cBhvr>
                                        <p:cTn id="102" dur="500"/>
                                        <p:tgtEl>
                                          <p:spTgt spid="15"/>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2" nodeType="click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barn(inVertical)">
                                      <p:cBhvr>
                                        <p:cTn id="107" dur="500"/>
                                        <p:tgtEl>
                                          <p:spTgt spid="16"/>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2" nodeType="click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barn(inVertical)">
                                      <p:cBhvr>
                                        <p:cTn id="1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4" grpId="2"/>
      <p:bldP spid="7" grpId="1"/>
      <p:bldP spid="7" grpId="2"/>
      <p:bldP spid="8" grpId="1"/>
      <p:bldP spid="8" grpId="2"/>
      <p:bldP spid="9" grpId="1"/>
      <p:bldP spid="9" grpId="2"/>
      <p:bldP spid="10" grpId="1"/>
      <p:bldP spid="10" grpId="2"/>
      <p:bldP spid="11" grpId="1"/>
      <p:bldP spid="11" grpId="2"/>
      <p:bldP spid="12" grpId="1"/>
      <p:bldP spid="12" grpId="2"/>
      <p:bldP spid="13" grpId="1"/>
      <p:bldP spid="13" grpId="2"/>
      <p:bldP spid="15" grpId="1"/>
      <p:bldP spid="15" grpId="2"/>
      <p:bldP spid="16" grpId="1"/>
      <p:bldP spid="16" grpId="2"/>
      <p:bldP spid="4" grpId="1" animBg="1"/>
      <p:bldP spid="4" grpId="2" animBg="1"/>
      <p:bldP spid="20" grpId="1" animBg="1"/>
      <p:bldP spid="20" grpId="2" animBg="1"/>
      <p:bldP spid="21" grpId="1" animBg="1"/>
      <p:bldP spid="21" grpId="2" animBg="1"/>
      <p:bldP spid="22" grpId="1" animBg="1"/>
      <p:bldP spid="22" grpId="2" animBg="1"/>
      <p:bldP spid="23" grpId="1" animBg="1"/>
      <p:bldP spid="23" grpId="2" animBg="1"/>
      <p:bldP spid="27" grpId="1" animBg="1"/>
      <p:bldP spid="27" grpId="2" animBg="1"/>
      <p:bldP spid="29" grpId="1" animBg="1"/>
      <p:bldP spid="29" grpId="2" animBg="1"/>
      <p:bldP spid="30" grpId="1" animBg="1"/>
      <p:bldP spid="30" grpId="2" animBg="1"/>
      <p:bldP spid="35" grpId="1" animBg="1"/>
      <p:bldP spid="35" grpId="2" animBg="1"/>
      <p:bldP spid="36" grpId="1" animBg="1"/>
      <p:bldP spid="36"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可选过程 1"/>
          <p:cNvSpPr/>
          <p:nvPr/>
        </p:nvSpPr>
        <p:spPr>
          <a:xfrm>
            <a:off x="-1" y="199473"/>
            <a:ext cx="2421467" cy="325460"/>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lnSpc>
                <a:spcPts val="1000"/>
              </a:lnSpc>
              <a:defRPr/>
            </a:pPr>
            <a:r>
              <a:rPr lang="zh-CN" altLang="en-US" sz="2800" b="1" dirty="0">
                <a:solidFill>
                  <a:srgbClr val="000000"/>
                </a:solidFill>
                <a:latin typeface="微软雅黑" panose="020B0503020204020204" pitchFamily="34" charset="-122"/>
                <a:ea typeface="微软雅黑" panose="020B0503020204020204" pitchFamily="34" charset="-122"/>
              </a:rPr>
              <a:t>文本词汇细查</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44021" y="670590"/>
            <a:ext cx="1733422" cy="461665"/>
          </a:xfrm>
          <a:prstGeom prst="rect">
            <a:avLst/>
          </a:prstGeom>
          <a:noFill/>
        </p:spPr>
        <p:txBody>
          <a:bodyPr wrap="square">
            <a:spAutoFit/>
          </a:bodyPr>
          <a:lstStyle/>
          <a:p>
            <a:pPr marL="342900" lvl="0" indent="-3429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“engage”</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4" name="文本框 3"/>
          <p:cNvSpPr txBox="1"/>
          <p:nvPr/>
        </p:nvSpPr>
        <p:spPr>
          <a:xfrm>
            <a:off x="2209418" y="618561"/>
            <a:ext cx="3310847" cy="461665"/>
          </a:xfrm>
          <a:prstGeom prst="rect">
            <a:avLst/>
          </a:prstGeom>
          <a:noFill/>
        </p:spPr>
        <p:txBody>
          <a:bodyPr wrap="square">
            <a:spAutoFit/>
          </a:bodyPr>
          <a:lstStyle/>
          <a:p>
            <a:pPr lvl="0">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to engage more people</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5" name="文本框 4"/>
          <p:cNvSpPr txBox="1"/>
          <p:nvPr/>
        </p:nvSpPr>
        <p:spPr>
          <a:xfrm>
            <a:off x="417817" y="1103027"/>
            <a:ext cx="11356366" cy="1200329"/>
          </a:xfrm>
          <a:prstGeom prst="rect">
            <a:avLst/>
          </a:prstGeom>
          <a:noFill/>
        </p:spPr>
        <p:txBody>
          <a:bodyPr wrap="square" rtlCol="0" anchor="t">
            <a:spAutoFit/>
          </a:bodyPr>
          <a:lstStyle/>
          <a:p>
            <a:r>
              <a:rPr lang="en-US" altLang="zh-CN" sz="2400" dirty="0">
                <a:latin typeface="Times New Roman" panose="02020603050405020304" pitchFamily="18" charset="0"/>
                <a:cs typeface="Times New Roman" panose="02020603050405020304" pitchFamily="18" charset="0"/>
              </a:rPr>
              <a:t>A. </a:t>
            </a:r>
            <a:r>
              <a:rPr lang="zh-CN" altLang="en-US" sz="2400" b="1" dirty="0">
                <a:latin typeface="Times New Roman" panose="02020603050405020304" pitchFamily="18" charset="0"/>
                <a:cs typeface="Times New Roman" panose="02020603050405020304" pitchFamily="18" charset="0"/>
              </a:rPr>
              <a:t>engage sth</a:t>
            </a:r>
            <a:r>
              <a:rPr lang="en-US" altLang="zh-CN" sz="24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to </a:t>
            </a:r>
            <a:r>
              <a:rPr lang="zh-CN" altLang="en-US" sz="2400" dirty="0">
                <a:latin typeface="Times New Roman" panose="02020603050405020304" pitchFamily="18" charset="0"/>
                <a:cs typeface="Times New Roman" panose="02020603050405020304" pitchFamily="18" charset="0"/>
              </a:rPr>
              <a:t>suc</a:t>
            </a:r>
            <a:r>
              <a:rPr lang="en-US" altLang="zh-CN" sz="2400" dirty="0">
                <a:latin typeface="Times New Roman" panose="02020603050405020304" pitchFamily="18" charset="0"/>
                <a:cs typeface="Times New Roman" panose="02020603050405020304" pitchFamily="18" charset="0"/>
              </a:rPr>
              <a:t>c</a:t>
            </a:r>
            <a:r>
              <a:rPr lang="zh-CN" altLang="en-US" sz="2400" dirty="0">
                <a:latin typeface="Times New Roman" panose="02020603050405020304" pitchFamily="18" charset="0"/>
                <a:cs typeface="Times New Roman" panose="02020603050405020304" pitchFamily="18" charset="0"/>
              </a:rPr>
              <a:t>e</a:t>
            </a:r>
            <a:r>
              <a:rPr lang="en-US" altLang="zh-CN" sz="2400" dirty="0">
                <a:latin typeface="Times New Roman" panose="02020603050405020304" pitchFamily="18" charset="0"/>
                <a:cs typeface="Times New Roman" panose="02020603050405020304" pitchFamily="18" charset="0"/>
              </a:rPr>
              <a:t>e</a:t>
            </a:r>
            <a:r>
              <a:rPr lang="zh-CN" altLang="en-US" sz="2400" dirty="0">
                <a:latin typeface="Times New Roman" panose="02020603050405020304" pitchFamily="18" charset="0"/>
                <a:cs typeface="Times New Roman" panose="02020603050405020304" pitchFamily="18" charset="0"/>
              </a:rPr>
              <a:t>d in at</a:t>
            </a:r>
            <a:r>
              <a:rPr lang="en-US" altLang="zh-CN" sz="2400" dirty="0">
                <a:latin typeface="Times New Roman" panose="02020603050405020304" pitchFamily="18" charset="0"/>
                <a:cs typeface="Times New Roman" panose="02020603050405020304" pitchFamily="18" charset="0"/>
              </a:rPr>
              <a:t>t</a:t>
            </a:r>
            <a:r>
              <a:rPr lang="zh-CN" altLang="en-US" sz="2400" dirty="0">
                <a:latin typeface="Times New Roman" panose="02020603050405020304" pitchFamily="18" charset="0"/>
                <a:cs typeface="Times New Roman" panose="02020603050405020304" pitchFamily="18" charset="0"/>
              </a:rPr>
              <a:t>racting</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and keeping sb's </a:t>
            </a:r>
            <a:r>
              <a:rPr lang="en-US" altLang="zh-CN" sz="2000" b="1" dirty="0">
                <a:latin typeface="Times New Roman" panose="02020603050405020304" pitchFamily="18" charset="0"/>
                <a:cs typeface="Times New Roman" panose="02020603050405020304" pitchFamily="18" charset="0"/>
              </a:rPr>
              <a:t>attention </a:t>
            </a:r>
            <a:r>
              <a:rPr lang="zh-CN" altLang="en-US" sz="2400" dirty="0">
                <a:latin typeface="Times New Roman" panose="02020603050405020304" pitchFamily="18" charset="0"/>
                <a:cs typeface="Times New Roman" panose="02020603050405020304" pitchFamily="18" charset="0"/>
              </a:rPr>
              <a:t>and interest</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B. </a:t>
            </a:r>
            <a:r>
              <a:rPr lang="zh-CN" altLang="en-US" sz="2400" b="1" dirty="0">
                <a:latin typeface="Times New Roman" panose="02020603050405020304" pitchFamily="18" charset="0"/>
                <a:cs typeface="Times New Roman" panose="02020603050405020304" pitchFamily="18" charset="0"/>
              </a:rPr>
              <a:t>engage sb</a:t>
            </a:r>
            <a:r>
              <a:rPr lang="zh-CN" altLang="en-US" sz="2400" dirty="0">
                <a:latin typeface="Times New Roman" panose="02020603050405020304" pitchFamily="18" charset="0"/>
                <a:cs typeface="Times New Roman" panose="02020603050405020304" pitchFamily="18" charset="0"/>
              </a:rPr>
              <a:t> (as sth</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to do sth</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to employ sb to do a partioular job</a:t>
            </a:r>
            <a:r>
              <a:rPr lang="en-US" altLang="zh-CN"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C. </a:t>
            </a:r>
            <a:r>
              <a:rPr lang="zh-CN" altLang="en-US" sz="2400" b="1" dirty="0">
                <a:latin typeface="Times New Roman" panose="02020603050405020304" pitchFamily="18" charset="0"/>
                <a:cs typeface="Times New Roman" panose="02020603050405020304" pitchFamily="18" charset="0"/>
              </a:rPr>
              <a:t>engage</a:t>
            </a:r>
            <a:r>
              <a:rPr lang="en-US" altLang="zh-CN" sz="2400" b="1" dirty="0">
                <a:latin typeface="Times New Roman" panose="02020603050405020304" pitchFamily="18" charset="0"/>
                <a:cs typeface="Times New Roman" panose="02020603050405020304" pitchFamily="18" charset="0"/>
              </a:rPr>
              <a:t> </a:t>
            </a:r>
            <a:r>
              <a:rPr lang="zh-CN" altLang="en-US" sz="2400" b="1" dirty="0">
                <a:latin typeface="Times New Roman" panose="02020603050405020304" pitchFamily="18" charset="0"/>
                <a:cs typeface="Times New Roman" panose="02020603050405020304" pitchFamily="18" charset="0"/>
              </a:rPr>
              <a:t>with sth/sb</a:t>
            </a:r>
            <a:r>
              <a:rPr lang="en-US" altLang="zh-CN" sz="2400" b="1"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to become involved</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with and try to understand sth/sb</a:t>
            </a:r>
            <a:endParaRPr kumimoji="0" lang="en-US" altLang="zh-CN"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文本框 5"/>
          <p:cNvSpPr txBox="1"/>
          <p:nvPr/>
        </p:nvSpPr>
        <p:spPr>
          <a:xfrm>
            <a:off x="383349" y="2283252"/>
            <a:ext cx="10943411" cy="1569660"/>
          </a:xfrm>
          <a:prstGeom prst="rect">
            <a:avLst/>
          </a:prstGeom>
          <a:noFill/>
        </p:spPr>
        <p:txBody>
          <a:bodyPr wrap="square" rtlCol="0" anchor="t">
            <a:spAutoFit/>
          </a:bodyPr>
          <a:lstStyle/>
          <a:p>
            <a:pPr lvl="0"/>
            <a:r>
              <a:rPr kumimoji="0" lang="zh-CN" alt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a:t>
            </a:r>
            <a:r>
              <a:rPr kumimoji="0" lang="en-US" altLang="zh-CN"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zh-CN" alt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zh-CN" altLang="en-US" sz="2400" kern="0" dirty="0">
                <a:solidFill>
                  <a:prstClr val="black"/>
                </a:solidFill>
                <a:latin typeface="Times New Roman" panose="02020603050405020304" pitchFamily="18" charset="0"/>
                <a:cs typeface="Times New Roman" panose="02020603050405020304" pitchFamily="18" charset="0"/>
              </a:rPr>
              <a:t>She has the ability to</a:t>
            </a:r>
            <a:r>
              <a:rPr lang="zh-CN" altLang="en-US" sz="2400" kern="0" dirty="0">
                <a:solidFill>
                  <a:srgbClr val="C00000"/>
                </a:solidFill>
                <a:latin typeface="Times New Roman" panose="02020603050405020304" pitchFamily="18" charset="0"/>
                <a:cs typeface="Times New Roman" panose="02020603050405020304" pitchFamily="18" charset="0"/>
              </a:rPr>
              <a:t> </a:t>
            </a:r>
            <a:r>
              <a:rPr lang="zh-CN" altLang="en-US" sz="2400" b="1" kern="0" dirty="0">
                <a:solidFill>
                  <a:srgbClr val="FF0000"/>
                </a:solidFill>
                <a:latin typeface="Times New Roman" panose="02020603050405020304" pitchFamily="18" charset="0"/>
                <a:cs typeface="Times New Roman" panose="02020603050405020304" pitchFamily="18" charset="0"/>
              </a:rPr>
              <a:t>engage with </a:t>
            </a:r>
            <a:r>
              <a:rPr lang="zh-CN" altLang="en-US" sz="2400" kern="0" dirty="0">
                <a:solidFill>
                  <a:prstClr val="black"/>
                </a:solidFill>
                <a:latin typeface="Times New Roman" panose="02020603050405020304" pitchFamily="18" charset="0"/>
                <a:cs typeface="Times New Roman" panose="02020603050405020304" pitchFamily="18" charset="0"/>
              </a:rPr>
              <a:t>young minds.</a:t>
            </a:r>
            <a:r>
              <a:rPr lang="en-US" altLang="zh-CN" sz="2400" kern="0" dirty="0">
                <a:solidFill>
                  <a:prstClr val="black"/>
                </a:solidFill>
                <a:latin typeface="Times New Roman" panose="02020603050405020304" pitchFamily="18" charset="0"/>
                <a:cs typeface="Times New Roman" panose="02020603050405020304" pitchFamily="18" charset="0"/>
              </a:rPr>
              <a:t> </a:t>
            </a:r>
            <a:r>
              <a:rPr kumimoji="0" lang="en-US" altLang="zh-CN"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______</a:t>
            </a:r>
            <a:endParaRPr kumimoji="0" lang="zh-CN" alt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r>
              <a:rPr kumimoji="0" lang="zh-CN" alt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en-US" altLang="zh-CN"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zh-CN" alt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He </a:t>
            </a:r>
            <a:r>
              <a:rPr lang="zh-CN" altLang="en-US" sz="2400" b="1" kern="0" dirty="0">
                <a:solidFill>
                  <a:srgbClr val="FF0000"/>
                </a:solidFill>
                <a:latin typeface="Times New Roman" panose="02020603050405020304" pitchFamily="18" charset="0"/>
                <a:cs typeface="Times New Roman" panose="02020603050405020304" pitchFamily="18" charset="0"/>
              </a:rPr>
              <a:t>is</a:t>
            </a:r>
            <a:r>
              <a:rPr kumimoji="0" lang="zh-CN" alt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a:t>
            </a:r>
            <a:r>
              <a:rPr kumimoji="0" lang="en-US" altLang="zh-CN"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a:t>
            </a:r>
            <a:r>
              <a:rPr kumimoji="0" lang="zh-CN" alt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rrently </a:t>
            </a:r>
            <a:r>
              <a:rPr lang="zh-CN" altLang="en-US" sz="2400" b="1" kern="0" dirty="0">
                <a:solidFill>
                  <a:srgbClr val="FF0000"/>
                </a:solidFill>
                <a:latin typeface="Times New Roman" panose="02020603050405020304" pitchFamily="18" charset="0"/>
                <a:cs typeface="Times New Roman" panose="02020603050405020304" pitchFamily="18" charset="0"/>
              </a:rPr>
              <a:t>engaged as </a:t>
            </a:r>
            <a:r>
              <a:rPr kumimoji="0" lang="zh-CN" alt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consultant.</a:t>
            </a:r>
            <a:r>
              <a:rPr lang="en-US" altLang="zh-CN" sz="2400" kern="0" dirty="0">
                <a:solidFill>
                  <a:prstClr val="black"/>
                </a:solidFill>
                <a:latin typeface="Times New Roman" panose="02020603050405020304" pitchFamily="18" charset="0"/>
                <a:cs typeface="Times New Roman" panose="02020603050405020304" pitchFamily="18" charset="0"/>
              </a:rPr>
              <a:t>					______</a:t>
            </a:r>
            <a:endParaRPr kumimoji="0" lang="zh-CN" alt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r>
              <a:rPr kumimoji="0" lang="zh-CN" alt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lang="zh-CN" altLang="en-US" sz="2400" kern="0" dirty="0">
                <a:solidFill>
                  <a:prstClr val="black"/>
                </a:solidFill>
                <a:latin typeface="Times New Roman" panose="02020603050405020304" pitchFamily="18" charset="0"/>
                <a:cs typeface="Times New Roman" panose="02020603050405020304" pitchFamily="18" charset="0"/>
              </a:rPr>
              <a:t>It is a movie that </a:t>
            </a:r>
            <a:r>
              <a:rPr lang="zh-CN" altLang="en-US" sz="2400" b="1" kern="0" dirty="0">
                <a:solidFill>
                  <a:srgbClr val="FF0000"/>
                </a:solidFill>
                <a:latin typeface="Times New Roman" panose="02020603050405020304" pitchFamily="18" charset="0"/>
                <a:cs typeface="Times New Roman" panose="02020603050405020304" pitchFamily="18" charset="0"/>
              </a:rPr>
              <a:t>engages</a:t>
            </a:r>
            <a:r>
              <a:rPr lang="zh-CN" altLang="en-US" sz="2400" kern="0" dirty="0">
                <a:solidFill>
                  <a:prstClr val="black"/>
                </a:solidFill>
                <a:latin typeface="Times New Roman" panose="02020603050405020304" pitchFamily="18" charset="0"/>
                <a:cs typeface="Times New Roman" panose="02020603050405020304" pitchFamily="18" charset="0"/>
              </a:rPr>
              <a:t> both the mind and the eye. </a:t>
            </a:r>
            <a:r>
              <a:rPr lang="en-US" altLang="zh-CN" sz="2400" kern="0" dirty="0">
                <a:solidFill>
                  <a:prstClr val="black"/>
                </a:solidFill>
                <a:latin typeface="Times New Roman" panose="02020603050405020304" pitchFamily="18" charset="0"/>
                <a:cs typeface="Times New Roman" panose="02020603050405020304" pitchFamily="18" charset="0"/>
              </a:rPr>
              <a:t>			______</a:t>
            </a:r>
            <a:endParaRPr kumimoji="0" lang="zh-CN" alt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4. </a:t>
            </a:r>
            <a:r>
              <a:rPr lang="en-US" altLang="zh-CN" sz="2400" b="1" kern="0" dirty="0">
                <a:solidFill>
                  <a:srgbClr val="FF0000"/>
                </a:solidFill>
                <a:latin typeface="Times New Roman" panose="02020603050405020304" pitchFamily="18" charset="0"/>
                <a:cs typeface="Times New Roman" panose="02020603050405020304" pitchFamily="18" charset="0"/>
              </a:rPr>
              <a:t>get engaged in </a:t>
            </a:r>
            <a:r>
              <a:rPr kumimoji="0" lang="en-US" altLang="zh-CN"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get involved in = participate in </a:t>
            </a:r>
            <a:endParaRPr kumimoji="0" lang="en-US" altLang="zh-CN"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文本框 6"/>
          <p:cNvSpPr txBox="1"/>
          <p:nvPr/>
        </p:nvSpPr>
        <p:spPr>
          <a:xfrm>
            <a:off x="9635610" y="2198338"/>
            <a:ext cx="2015613" cy="461665"/>
          </a:xfrm>
          <a:prstGeom prst="rect">
            <a:avLst/>
          </a:prstGeom>
          <a:noFill/>
        </p:spPr>
        <p:txBody>
          <a:bodyPr wrap="square">
            <a:spAutoFit/>
          </a:bodyPr>
          <a:lstStyle/>
          <a:p>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B</a:t>
            </a:r>
            <a:endParaRPr lang="zh-CN" altLang="en-US" dirty="0"/>
          </a:p>
        </p:txBody>
      </p:sp>
      <p:sp>
        <p:nvSpPr>
          <p:cNvPr id="8" name="文本框 7"/>
          <p:cNvSpPr txBox="1"/>
          <p:nvPr/>
        </p:nvSpPr>
        <p:spPr>
          <a:xfrm>
            <a:off x="9635610" y="2682804"/>
            <a:ext cx="2015613" cy="461665"/>
          </a:xfrm>
          <a:prstGeom prst="rect">
            <a:avLst/>
          </a:prstGeom>
          <a:noFill/>
        </p:spPr>
        <p:txBody>
          <a:bodyPr wrap="square">
            <a:spAutoFit/>
          </a:bodyPr>
          <a:lstStyle/>
          <a:p>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C</a:t>
            </a:r>
            <a:endParaRPr lang="zh-CN" altLang="en-US" dirty="0"/>
          </a:p>
        </p:txBody>
      </p:sp>
      <p:sp>
        <p:nvSpPr>
          <p:cNvPr id="9" name="文本框 8"/>
          <p:cNvSpPr txBox="1"/>
          <p:nvPr/>
        </p:nvSpPr>
        <p:spPr>
          <a:xfrm>
            <a:off x="9635610" y="3032616"/>
            <a:ext cx="2015613" cy="461665"/>
          </a:xfrm>
          <a:prstGeom prst="rect">
            <a:avLst/>
          </a:prstGeom>
          <a:noFill/>
        </p:spPr>
        <p:txBody>
          <a:bodyPr wrap="square">
            <a:spAutoFit/>
          </a:bodyPr>
          <a:lstStyle/>
          <a:p>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A</a:t>
            </a:r>
            <a:endParaRPr lang="zh-CN" altLang="en-US" dirty="0"/>
          </a:p>
        </p:txBody>
      </p:sp>
      <p:sp>
        <p:nvSpPr>
          <p:cNvPr id="10" name="文本框 9"/>
          <p:cNvSpPr txBox="1"/>
          <p:nvPr/>
        </p:nvSpPr>
        <p:spPr>
          <a:xfrm>
            <a:off x="336647" y="3998932"/>
            <a:ext cx="4211046" cy="461665"/>
          </a:xfrm>
          <a:prstGeom prst="rect">
            <a:avLst/>
          </a:prstGeom>
          <a:noFill/>
        </p:spPr>
        <p:txBody>
          <a:bodyPr wrap="square">
            <a:spAutoFit/>
          </a:bodyPr>
          <a:lstStyle/>
          <a:p>
            <a:pPr marL="342900" lvl="0" indent="-3429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“welcome” vs “welcoming”</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11" name="文本框 10"/>
          <p:cNvSpPr txBox="1"/>
          <p:nvPr/>
        </p:nvSpPr>
        <p:spPr>
          <a:xfrm>
            <a:off x="580815" y="4425188"/>
            <a:ext cx="10943411" cy="830997"/>
          </a:xfrm>
          <a:prstGeom prst="rect">
            <a:avLst/>
          </a:prstGeom>
          <a:noFill/>
        </p:spPr>
        <p:txBody>
          <a:bodyPr wrap="square" rtlCol="0" anchor="t">
            <a:spAutoFit/>
          </a:bodyPr>
          <a:lstStyle/>
          <a:p>
            <a:pPr lvl="0"/>
            <a:r>
              <a:rPr lang="en-US" altLang="zh-CN" sz="2400" kern="0" dirty="0">
                <a:solidFill>
                  <a:prstClr val="black"/>
                </a:solidFill>
                <a:latin typeface="Times New Roman" panose="02020603050405020304" pitchFamily="18" charset="0"/>
                <a:cs typeface="Times New Roman" panose="02020603050405020304" pitchFamily="18" charset="0"/>
              </a:rPr>
              <a:t>1. She gave everyone a _____________(welcome) smile. </a:t>
            </a:r>
            <a:endParaRPr lang="en-US" altLang="zh-CN" sz="2400" kern="0" dirty="0">
              <a:solidFill>
                <a:prstClr val="black"/>
              </a:solidFill>
              <a:latin typeface="Times New Roman" panose="02020603050405020304" pitchFamily="18" charset="0"/>
              <a:cs typeface="Times New Roman" panose="02020603050405020304" pitchFamily="18" charset="0"/>
            </a:endParaRPr>
          </a:p>
          <a:p>
            <a:pPr lvl="0"/>
            <a:r>
              <a:rPr lang="en-US" altLang="zh-CN" sz="2400" kern="0" dirty="0">
                <a:solidFill>
                  <a:prstClr val="black"/>
                </a:solidFill>
                <a:latin typeface="Times New Roman" panose="02020603050405020304" pitchFamily="18" charset="0"/>
                <a:cs typeface="Times New Roman" panose="02020603050405020304" pitchFamily="18" charset="0"/>
              </a:rPr>
              <a:t>2. The holiday was a__________( welcome) change/break/relief.</a:t>
            </a:r>
            <a:endParaRPr lang="en-US" altLang="zh-CN" sz="2400" kern="0" dirty="0">
              <a:solidFill>
                <a:prstClr val="black"/>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3784054" y="4299657"/>
            <a:ext cx="2015613" cy="461665"/>
          </a:xfrm>
          <a:prstGeom prst="rect">
            <a:avLst/>
          </a:prstGeom>
          <a:noFill/>
        </p:spPr>
        <p:txBody>
          <a:bodyPr wrap="square">
            <a:spAutoFit/>
          </a:bodyPr>
          <a:lstStyle/>
          <a:p>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welcoming</a:t>
            </a:r>
            <a:endParaRPr lang="zh-CN" altLang="en-US" dirty="0"/>
          </a:p>
        </p:txBody>
      </p:sp>
      <p:sp>
        <p:nvSpPr>
          <p:cNvPr id="13" name="文本框 12"/>
          <p:cNvSpPr txBox="1"/>
          <p:nvPr/>
        </p:nvSpPr>
        <p:spPr>
          <a:xfrm>
            <a:off x="3326854" y="4814662"/>
            <a:ext cx="2015613" cy="461665"/>
          </a:xfrm>
          <a:prstGeom prst="rect">
            <a:avLst/>
          </a:prstGeom>
          <a:noFill/>
        </p:spPr>
        <p:txBody>
          <a:bodyPr wrap="square">
            <a:spAutoFit/>
          </a:bodyPr>
          <a:lstStyle/>
          <a:p>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welcome</a:t>
            </a:r>
            <a:endParaRPr lang="zh-CN" altLang="en-US" dirty="0"/>
          </a:p>
        </p:txBody>
      </p:sp>
      <p:sp>
        <p:nvSpPr>
          <p:cNvPr id="14" name="文本框 13"/>
          <p:cNvSpPr txBox="1"/>
          <p:nvPr/>
        </p:nvSpPr>
        <p:spPr>
          <a:xfrm>
            <a:off x="336647" y="5461396"/>
            <a:ext cx="10901079" cy="461665"/>
          </a:xfrm>
          <a:prstGeom prst="rect">
            <a:avLst/>
          </a:prstGeom>
          <a:noFill/>
        </p:spPr>
        <p:txBody>
          <a:bodyPr wrap="square">
            <a:spAutoFit/>
          </a:bodyPr>
          <a:lstStyle/>
          <a:p>
            <a:pPr marL="342900" lvl="0" indent="-3429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“candidate”  </a:t>
            </a:r>
            <a:r>
              <a:rPr lang="en-US" altLang="zh-CN" sz="24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n. </a:t>
            </a:r>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candidacy</a:t>
            </a:r>
            <a:r>
              <a:rPr lang="en-US" altLang="zh-CN" sz="24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refers to the fact of being a </a:t>
            </a:r>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candidate</a:t>
            </a:r>
            <a:r>
              <a:rPr lang="en-US" altLang="zh-CN" sz="2400" b="1" i="1"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in an election</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15" name="文本框 14"/>
          <p:cNvSpPr txBox="1"/>
          <p:nvPr/>
        </p:nvSpPr>
        <p:spPr>
          <a:xfrm>
            <a:off x="538484" y="5940704"/>
            <a:ext cx="10943411" cy="830997"/>
          </a:xfrm>
          <a:prstGeom prst="rect">
            <a:avLst/>
          </a:prstGeom>
          <a:noFill/>
        </p:spPr>
        <p:txBody>
          <a:bodyPr wrap="square" rtlCol="0" anchor="t">
            <a:spAutoFit/>
          </a:bodyPr>
          <a:lstStyle/>
          <a:p>
            <a:pPr lvl="0"/>
            <a:r>
              <a:rPr lang="en-US" altLang="zh-CN" sz="2400" kern="0" dirty="0">
                <a:solidFill>
                  <a:prstClr val="black"/>
                </a:solidFill>
                <a:latin typeface="Times New Roman" panose="02020603050405020304" pitchFamily="18" charset="0"/>
                <a:cs typeface="Times New Roman" panose="02020603050405020304" pitchFamily="18" charset="0"/>
              </a:rPr>
              <a:t>1. ___________ must write their names on the top page of the exam paper.</a:t>
            </a:r>
            <a:endParaRPr lang="en-US" altLang="zh-CN" sz="2400" kern="0" dirty="0">
              <a:solidFill>
                <a:prstClr val="black"/>
              </a:solidFill>
              <a:latin typeface="Times New Roman" panose="02020603050405020304" pitchFamily="18" charset="0"/>
              <a:cs typeface="Times New Roman" panose="02020603050405020304" pitchFamily="18" charset="0"/>
            </a:endParaRPr>
          </a:p>
          <a:p>
            <a:pPr lvl="0"/>
            <a:r>
              <a:rPr lang="en-US" altLang="zh-CN" sz="2400" kern="0" dirty="0">
                <a:solidFill>
                  <a:prstClr val="black"/>
                </a:solidFill>
                <a:latin typeface="Times New Roman" panose="02020603050405020304" pitchFamily="18" charset="0"/>
                <a:cs typeface="Times New Roman" panose="02020603050405020304" pitchFamily="18" charset="0"/>
              </a:rPr>
              <a:t>2. She is expected to announce officially her __________for president early next week.</a:t>
            </a:r>
            <a:endParaRPr lang="en-US" altLang="zh-CN" sz="2400" kern="0" dirty="0">
              <a:solidFill>
                <a:prstClr val="black"/>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1067895" y="5883248"/>
            <a:ext cx="2015613" cy="461665"/>
          </a:xfrm>
          <a:prstGeom prst="rect">
            <a:avLst/>
          </a:prstGeom>
          <a:noFill/>
        </p:spPr>
        <p:txBody>
          <a:bodyPr wrap="square">
            <a:spAutoFit/>
          </a:bodyPr>
          <a:lstStyle/>
          <a:p>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Candidates</a:t>
            </a:r>
            <a:endParaRPr lang="zh-CN" altLang="en-US" dirty="0"/>
          </a:p>
        </p:txBody>
      </p:sp>
      <p:sp>
        <p:nvSpPr>
          <p:cNvPr id="17" name="文本框 16"/>
          <p:cNvSpPr txBox="1"/>
          <p:nvPr/>
        </p:nvSpPr>
        <p:spPr>
          <a:xfrm>
            <a:off x="6274895" y="6310036"/>
            <a:ext cx="2015613" cy="461665"/>
          </a:xfrm>
          <a:prstGeom prst="rect">
            <a:avLst/>
          </a:prstGeom>
          <a:noFill/>
        </p:spPr>
        <p:txBody>
          <a:bodyPr wrap="square">
            <a:spAutoFit/>
          </a:bodyPr>
          <a:lstStyle/>
          <a:p>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candidacy</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barn(inVertical)">
                                      <p:cBhvr>
                                        <p:cTn id="44" dur="500"/>
                                        <p:tgtEl>
                                          <p:spTgt spid="1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4">
                                            <p:txEl>
                                              <p:pRg st="0" end="0"/>
                                            </p:txEl>
                                          </p:spTgt>
                                        </p:tgtEl>
                                        <p:attrNameLst>
                                          <p:attrName>style.visibility</p:attrName>
                                        </p:attrNameLst>
                                      </p:cBhvr>
                                      <p:to>
                                        <p:strVal val="visible"/>
                                      </p:to>
                                    </p:set>
                                    <p:animEffect transition="in" filter="barn(inVertical)">
                                      <p:cBhvr>
                                        <p:cTn id="65" dur="500"/>
                                        <p:tgtEl>
                                          <p:spTgt spid="14">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barn(inVertical)">
                                      <p:cBhvr>
                                        <p:cTn id="76" dur="5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barn(inVertical)">
                                      <p:cBhvr>
                                        <p:cTn id="8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8" grpId="0"/>
      <p:bldP spid="9" grpId="0"/>
      <p:bldP spid="11" grpId="0"/>
      <p:bldP spid="11" grpId="1"/>
      <p:bldP spid="12" grpId="0"/>
      <p:bldP spid="13" grpId="0"/>
      <p:bldP spid="15" grpId="0"/>
      <p:bldP spid="15" grpId="1"/>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可选过程 1"/>
          <p:cNvSpPr/>
          <p:nvPr/>
        </p:nvSpPr>
        <p:spPr>
          <a:xfrm>
            <a:off x="-1" y="199473"/>
            <a:ext cx="2421467" cy="325460"/>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lnSpc>
                <a:spcPts val="1000"/>
              </a:lnSpc>
              <a:defRPr/>
            </a:pPr>
            <a:r>
              <a:rPr lang="zh-CN" altLang="en-US" sz="2800" b="1" dirty="0">
                <a:solidFill>
                  <a:srgbClr val="000000"/>
                </a:solidFill>
                <a:latin typeface="微软雅黑" panose="020B0503020204020204" pitchFamily="34" charset="-122"/>
                <a:ea typeface="微软雅黑" panose="020B0503020204020204" pitchFamily="34" charset="-122"/>
              </a:rPr>
              <a:t>文本词汇整理</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5237649" y="572267"/>
            <a:ext cx="7278815" cy="4154984"/>
          </a:xfrm>
          <a:prstGeom prst="rect">
            <a:avLst/>
          </a:prstGeom>
          <a:noFill/>
        </p:spPr>
        <p:txBody>
          <a:bodyPr wrap="square">
            <a:spAutoFit/>
          </a:bodyPr>
          <a:lstStyle/>
          <a:p>
            <a:pPr marL="457200" lvl="0" indent="-4572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develop a unique bond                   </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a:p>
            <a:pPr marL="457200" lvl="0" indent="-4572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official declaration as sister cities   </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a:p>
            <a:pPr marL="457200" lvl="0" indent="-4572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numerous initiatives                     </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a:p>
            <a:pPr marL="457200" lvl="0" indent="-4572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a perfect match</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a:p>
            <a:pPr marL="457200" lvl="0" indent="-4572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a very well-organized and welcoming city</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a:p>
            <a:pPr marL="457200" lvl="0" indent="-4572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reach a new height                                 </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a:p>
            <a:pPr marL="457200" lvl="0" indent="-4572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at the invitation of government</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a:p>
            <a:pPr marL="457200" lvl="0" indent="-4572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seek a similar status</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a:p>
            <a:pPr marL="457200" lvl="0" indent="-4572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add the city to its World Heritage List       </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a:p>
            <a:pPr marL="457200" lvl="0" indent="-457200">
              <a:buFont typeface="Arial" panose="020B0604020202020204" pitchFamily="34" charset="0"/>
              <a:buChar char="•"/>
              <a:defRPr/>
            </a:pPr>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stage/organize/launch </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the show </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a:p>
            <a:pPr marL="457200" lvl="0" indent="-457200">
              <a:buFont typeface="Arial" panose="020B0604020202020204" pitchFamily="34" charset="0"/>
              <a:buChar char="•"/>
              <a:defRPr/>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our candidacy for UNESCO </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4" name="文本框 3"/>
          <p:cNvSpPr txBox="1"/>
          <p:nvPr/>
        </p:nvSpPr>
        <p:spPr>
          <a:xfrm>
            <a:off x="619434" y="479934"/>
            <a:ext cx="4827638" cy="4247317"/>
          </a:xfrm>
          <a:prstGeom prst="rect">
            <a:avLst/>
          </a:prstGeom>
          <a:noFill/>
        </p:spPr>
        <p:txBody>
          <a:bodyPr wrap="square">
            <a:spAutoFit/>
          </a:bodyPr>
          <a:lstStyle/>
          <a:p>
            <a:pPr marL="514350" lvl="0" indent="-514350">
              <a:spcBef>
                <a:spcPts val="600"/>
              </a:spcBef>
              <a:buFont typeface="+mj-lt"/>
              <a:buAutoNum type="arabicPeriod"/>
              <a:defRPr/>
            </a:pPr>
            <a:r>
              <a:rPr lang="zh-CN" altLang="en-US" sz="2000" b="1" kern="100" dirty="0">
                <a:latin typeface="Calibri" panose="020F0502020204030204" pitchFamily="34" charset="0"/>
                <a:ea typeface="宋体" panose="02010600030101010101" pitchFamily="2" charset="-122"/>
                <a:cs typeface="Calibri" panose="020F0502020204030204" pitchFamily="34" charset="0"/>
              </a:rPr>
              <a:t>建立独特的联系</a:t>
            </a:r>
            <a:endParaRPr lang="en-US" altLang="zh-CN" sz="2000" b="1" kern="100" dirty="0">
              <a:latin typeface="Calibri" panose="020F0502020204030204" pitchFamily="34" charset="0"/>
              <a:ea typeface="宋体" panose="02010600030101010101" pitchFamily="2" charset="-122"/>
              <a:cs typeface="Calibri" panose="020F0502020204030204" pitchFamily="34" charset="0"/>
            </a:endParaRPr>
          </a:p>
          <a:p>
            <a:pPr marL="514350" lvl="0" indent="-514350">
              <a:spcBef>
                <a:spcPts val="600"/>
              </a:spcBef>
              <a:buFont typeface="+mj-lt"/>
              <a:buAutoNum type="arabicPeriod"/>
              <a:defRPr/>
            </a:pPr>
            <a:r>
              <a:rPr lang="zh-CN" altLang="en-US" sz="2000" b="1" kern="100" dirty="0">
                <a:latin typeface="Calibri" panose="020F0502020204030204" pitchFamily="34" charset="0"/>
                <a:ea typeface="宋体" panose="02010600030101010101" pitchFamily="2" charset="-122"/>
                <a:cs typeface="Calibri" panose="020F0502020204030204" pitchFamily="34" charset="0"/>
              </a:rPr>
              <a:t>正式宣布为姊妹城市</a:t>
            </a:r>
            <a:endParaRPr lang="en-US" altLang="zh-CN" sz="2000" b="1" kern="100" dirty="0">
              <a:latin typeface="Calibri" panose="020F0502020204030204" pitchFamily="34" charset="0"/>
              <a:ea typeface="宋体" panose="02010600030101010101" pitchFamily="2" charset="-122"/>
              <a:cs typeface="Calibri" panose="020F0502020204030204" pitchFamily="34" charset="0"/>
            </a:endParaRPr>
          </a:p>
          <a:p>
            <a:pPr marL="514350" lvl="0" indent="-514350">
              <a:spcBef>
                <a:spcPts val="600"/>
              </a:spcBef>
              <a:buFont typeface="+mj-lt"/>
              <a:buAutoNum type="arabicPeriod"/>
              <a:defRPr/>
            </a:pPr>
            <a:r>
              <a:rPr lang="zh-CN" altLang="en-US" sz="2000" b="1" kern="100" dirty="0">
                <a:latin typeface="Calibri" panose="020F0502020204030204" pitchFamily="34" charset="0"/>
                <a:ea typeface="宋体" panose="02010600030101010101" pitchFamily="2" charset="-122"/>
                <a:cs typeface="Calibri" panose="020F0502020204030204" pitchFamily="34" charset="0"/>
              </a:rPr>
              <a:t>众多倡议</a:t>
            </a:r>
            <a:endParaRPr lang="en-US" altLang="zh-CN" sz="2000" b="1" kern="100" dirty="0">
              <a:latin typeface="Calibri" panose="020F0502020204030204" pitchFamily="34" charset="0"/>
              <a:ea typeface="宋体" panose="02010600030101010101" pitchFamily="2" charset="-122"/>
              <a:cs typeface="Calibri" panose="020F0502020204030204" pitchFamily="34" charset="0"/>
            </a:endParaRPr>
          </a:p>
          <a:p>
            <a:pPr marL="514350" lvl="0" indent="-514350">
              <a:spcBef>
                <a:spcPts val="600"/>
              </a:spcBef>
              <a:buFont typeface="+mj-lt"/>
              <a:buAutoNum type="arabicPeriod"/>
              <a:defRPr/>
            </a:pPr>
            <a:r>
              <a:rPr lang="zh-CN" altLang="en-US" sz="2000" b="1" kern="100" dirty="0">
                <a:latin typeface="Calibri" panose="020F0502020204030204" pitchFamily="34" charset="0"/>
                <a:ea typeface="宋体" panose="02010600030101010101" pitchFamily="2" charset="-122"/>
                <a:cs typeface="Calibri" panose="020F0502020204030204" pitchFamily="34" charset="0"/>
              </a:rPr>
              <a:t>完美匹配</a:t>
            </a:r>
            <a:endParaRPr lang="en-US" altLang="zh-CN" sz="2000" b="1" kern="100" dirty="0">
              <a:latin typeface="Calibri" panose="020F0502020204030204" pitchFamily="34" charset="0"/>
              <a:ea typeface="宋体" panose="02010600030101010101" pitchFamily="2" charset="-122"/>
              <a:cs typeface="Calibri" panose="020F0502020204030204" pitchFamily="34" charset="0"/>
            </a:endParaRPr>
          </a:p>
          <a:p>
            <a:pPr marL="514350" lvl="0" indent="-514350">
              <a:spcBef>
                <a:spcPts val="600"/>
              </a:spcBef>
              <a:buFont typeface="+mj-lt"/>
              <a:buAutoNum type="arabicPeriod"/>
              <a:defRPr/>
            </a:pPr>
            <a:r>
              <a:rPr lang="zh-CN" altLang="en-US" sz="2000" b="1" kern="100" dirty="0">
                <a:latin typeface="Calibri" panose="020F0502020204030204" pitchFamily="34" charset="0"/>
                <a:ea typeface="宋体" panose="02010600030101010101" pitchFamily="2" charset="-122"/>
                <a:cs typeface="Calibri" panose="020F0502020204030204" pitchFamily="34" charset="0"/>
              </a:rPr>
              <a:t>这是一个组织良好、热情好客的城市</a:t>
            </a:r>
            <a:endParaRPr lang="en-US" altLang="zh-CN" sz="2000" b="1" kern="100" dirty="0">
              <a:latin typeface="Calibri" panose="020F0502020204030204" pitchFamily="34" charset="0"/>
              <a:ea typeface="宋体" panose="02010600030101010101" pitchFamily="2" charset="-122"/>
              <a:cs typeface="Calibri" panose="020F0502020204030204" pitchFamily="34" charset="0"/>
            </a:endParaRPr>
          </a:p>
          <a:p>
            <a:pPr marL="514350" lvl="0" indent="-514350">
              <a:spcBef>
                <a:spcPts val="600"/>
              </a:spcBef>
              <a:buFont typeface="+mj-lt"/>
              <a:buAutoNum type="arabicPeriod"/>
              <a:defRPr/>
            </a:pPr>
            <a:r>
              <a:rPr lang="zh-CN" altLang="en-US" sz="2000" b="1" kern="100" dirty="0">
                <a:latin typeface="Calibri" panose="020F0502020204030204" pitchFamily="34" charset="0"/>
                <a:ea typeface="宋体" panose="02010600030101010101" pitchFamily="2" charset="-122"/>
                <a:cs typeface="Calibri" panose="020F0502020204030204" pitchFamily="34" charset="0"/>
              </a:rPr>
              <a:t>达到新的高度</a:t>
            </a:r>
            <a:endParaRPr lang="en-US" altLang="zh-CN" sz="2000" b="1" kern="100" dirty="0">
              <a:latin typeface="Calibri" panose="020F0502020204030204" pitchFamily="34" charset="0"/>
              <a:ea typeface="宋体" panose="02010600030101010101" pitchFamily="2" charset="-122"/>
              <a:cs typeface="Calibri" panose="020F0502020204030204" pitchFamily="34" charset="0"/>
            </a:endParaRPr>
          </a:p>
          <a:p>
            <a:pPr marL="514350" lvl="0" indent="-514350">
              <a:spcBef>
                <a:spcPts val="600"/>
              </a:spcBef>
              <a:buFont typeface="+mj-lt"/>
              <a:buAutoNum type="arabicPeriod"/>
              <a:defRPr/>
            </a:pPr>
            <a:r>
              <a:rPr lang="zh-CN" altLang="en-US" sz="2000" b="1" kern="100" dirty="0">
                <a:latin typeface="Calibri" panose="020F0502020204030204" pitchFamily="34" charset="0"/>
                <a:ea typeface="宋体" panose="02010600030101010101" pitchFamily="2" charset="-122"/>
                <a:cs typeface="Calibri" panose="020F0502020204030204" pitchFamily="34" charset="0"/>
              </a:rPr>
              <a:t>应政府的邀请</a:t>
            </a:r>
            <a:endParaRPr lang="en-US" altLang="zh-CN" sz="2000" b="1" kern="100" dirty="0">
              <a:latin typeface="Calibri" panose="020F0502020204030204" pitchFamily="34" charset="0"/>
              <a:ea typeface="宋体" panose="02010600030101010101" pitchFamily="2" charset="-122"/>
              <a:cs typeface="Calibri" panose="020F0502020204030204" pitchFamily="34" charset="0"/>
            </a:endParaRPr>
          </a:p>
          <a:p>
            <a:pPr marL="514350" lvl="0" indent="-514350">
              <a:spcBef>
                <a:spcPts val="600"/>
              </a:spcBef>
              <a:buFont typeface="+mj-lt"/>
              <a:buAutoNum type="arabicPeriod"/>
              <a:defRPr/>
            </a:pPr>
            <a:r>
              <a:rPr lang="zh-CN" altLang="en-US" sz="2000" b="1" kern="100" dirty="0">
                <a:latin typeface="Calibri" panose="020F0502020204030204" pitchFamily="34" charset="0"/>
                <a:ea typeface="宋体" panose="02010600030101010101" pitchFamily="2" charset="-122"/>
                <a:cs typeface="Calibri" panose="020F0502020204030204" pitchFamily="34" charset="0"/>
              </a:rPr>
              <a:t>寻求类似的地位</a:t>
            </a:r>
            <a:endParaRPr lang="en-US" altLang="zh-CN" sz="2000" b="1" kern="100" dirty="0">
              <a:latin typeface="Calibri" panose="020F0502020204030204" pitchFamily="34" charset="0"/>
              <a:ea typeface="宋体" panose="02010600030101010101" pitchFamily="2" charset="-122"/>
              <a:cs typeface="Calibri" panose="020F0502020204030204" pitchFamily="34" charset="0"/>
            </a:endParaRPr>
          </a:p>
          <a:p>
            <a:pPr marL="514350" lvl="0" indent="-514350">
              <a:spcBef>
                <a:spcPts val="600"/>
              </a:spcBef>
              <a:buFont typeface="+mj-lt"/>
              <a:buAutoNum type="arabicPeriod"/>
              <a:defRPr/>
            </a:pPr>
            <a:r>
              <a:rPr lang="zh-CN" altLang="en-US" sz="2000" b="1" kern="100" dirty="0">
                <a:latin typeface="Calibri" panose="020F0502020204030204" pitchFamily="34" charset="0"/>
                <a:ea typeface="宋体" panose="02010600030101010101" pitchFamily="2" charset="-122"/>
                <a:cs typeface="Calibri" panose="020F0502020204030204" pitchFamily="34" charset="0"/>
              </a:rPr>
              <a:t>把这个城市列入世界遗产名录</a:t>
            </a:r>
            <a:endParaRPr lang="en-US" altLang="zh-CN" sz="2000" b="1" kern="100" dirty="0">
              <a:latin typeface="Calibri" panose="020F0502020204030204" pitchFamily="34" charset="0"/>
              <a:ea typeface="宋体" panose="02010600030101010101" pitchFamily="2" charset="-122"/>
              <a:cs typeface="Calibri" panose="020F0502020204030204" pitchFamily="34" charset="0"/>
            </a:endParaRPr>
          </a:p>
          <a:p>
            <a:pPr marL="514350" lvl="0" indent="-514350">
              <a:spcBef>
                <a:spcPts val="600"/>
              </a:spcBef>
              <a:buFont typeface="+mj-lt"/>
              <a:buAutoNum type="arabicPeriod"/>
              <a:defRPr/>
            </a:pPr>
            <a:r>
              <a:rPr lang="zh-CN" altLang="en-US" sz="2000" b="1" kern="100" dirty="0">
                <a:latin typeface="Calibri" panose="020F0502020204030204" pitchFamily="34" charset="0"/>
                <a:ea typeface="宋体" panose="02010600030101010101" pitchFamily="2" charset="-122"/>
                <a:cs typeface="Calibri" panose="020F0502020204030204" pitchFamily="34" charset="0"/>
              </a:rPr>
              <a:t>策划</a:t>
            </a:r>
            <a:r>
              <a:rPr lang="en-US" altLang="zh-CN" sz="2000" b="1" kern="100" dirty="0">
                <a:latin typeface="Calibri" panose="020F0502020204030204" pitchFamily="34" charset="0"/>
                <a:ea typeface="宋体" panose="02010600030101010101" pitchFamily="2" charset="-122"/>
                <a:cs typeface="Calibri" panose="020F0502020204030204" pitchFamily="34" charset="0"/>
              </a:rPr>
              <a:t>/</a:t>
            </a:r>
            <a:r>
              <a:rPr lang="zh-CN" altLang="en-US" sz="2000" b="1" kern="100" dirty="0">
                <a:latin typeface="Calibri" panose="020F0502020204030204" pitchFamily="34" charset="0"/>
                <a:ea typeface="宋体" panose="02010600030101010101" pitchFamily="2" charset="-122"/>
                <a:cs typeface="Calibri" panose="020F0502020204030204" pitchFamily="34" charset="0"/>
              </a:rPr>
              <a:t>组织</a:t>
            </a:r>
            <a:r>
              <a:rPr lang="en-US" altLang="zh-CN" sz="2000" b="1" kern="100" dirty="0">
                <a:latin typeface="Calibri" panose="020F0502020204030204" pitchFamily="34" charset="0"/>
                <a:ea typeface="宋体" panose="02010600030101010101" pitchFamily="2" charset="-122"/>
                <a:cs typeface="Calibri" panose="020F0502020204030204" pitchFamily="34" charset="0"/>
              </a:rPr>
              <a:t>/</a:t>
            </a:r>
            <a:r>
              <a:rPr lang="zh-CN" altLang="en-US" sz="2000" b="1" kern="100" dirty="0">
                <a:latin typeface="Calibri" panose="020F0502020204030204" pitchFamily="34" charset="0"/>
                <a:ea typeface="宋体" panose="02010600030101010101" pitchFamily="2" charset="-122"/>
                <a:cs typeface="Calibri" panose="020F0502020204030204" pitchFamily="34" charset="0"/>
              </a:rPr>
              <a:t>启动演出</a:t>
            </a:r>
            <a:endParaRPr lang="en-US" altLang="zh-CN" sz="2000" b="1" kern="100" dirty="0">
              <a:latin typeface="Calibri" panose="020F0502020204030204" pitchFamily="34" charset="0"/>
              <a:ea typeface="宋体" panose="02010600030101010101" pitchFamily="2" charset="-122"/>
              <a:cs typeface="Calibri" panose="020F0502020204030204" pitchFamily="34" charset="0"/>
            </a:endParaRPr>
          </a:p>
          <a:p>
            <a:pPr marL="514350" lvl="0" indent="-514350">
              <a:spcBef>
                <a:spcPts val="600"/>
              </a:spcBef>
              <a:buFont typeface="+mj-lt"/>
              <a:buAutoNum type="arabicPeriod"/>
              <a:defRPr/>
            </a:pPr>
            <a:r>
              <a:rPr lang="zh-CN" altLang="en-US" sz="2000" b="1" kern="100" dirty="0">
                <a:latin typeface="Calibri" panose="020F0502020204030204" pitchFamily="34" charset="0"/>
                <a:ea typeface="宋体" panose="02010600030101010101" pitchFamily="2" charset="-122"/>
                <a:cs typeface="Calibri" panose="020F0502020204030204" pitchFamily="34" charset="0"/>
              </a:rPr>
              <a:t>我们的联合国教科文组织候选资格</a:t>
            </a:r>
            <a:endParaRPr lang="en-US" altLang="zh-CN" sz="2000" b="1" kern="100" dirty="0">
              <a:latin typeface="Calibri" panose="020F0502020204030204" pitchFamily="34" charset="0"/>
              <a:ea typeface="宋体" panose="02010600030101010101" pitchFamily="2" charset="-122"/>
              <a:cs typeface="Calibri" panose="020F0502020204030204" pitchFamily="34" charset="0"/>
            </a:endParaRPr>
          </a:p>
        </p:txBody>
      </p:sp>
      <p:sp>
        <p:nvSpPr>
          <p:cNvPr id="8" name="文本框 7"/>
          <p:cNvSpPr txBox="1"/>
          <p:nvPr/>
        </p:nvSpPr>
        <p:spPr>
          <a:xfrm>
            <a:off x="619434" y="4819584"/>
            <a:ext cx="6312310" cy="110799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1200"/>
              </a:spcBef>
              <a:spcAft>
                <a:spcPts val="0"/>
              </a:spcAft>
              <a:buClrTx/>
              <a:buSzTx/>
              <a:buFont typeface="Arial" panose="020B0604020202020204" pitchFamily="34" charset="0"/>
              <a:buChar char="•"/>
              <a:defRPr/>
            </a:pPr>
            <a:r>
              <a:rPr kumimoji="0" lang="en-US" altLang="zh-CN" sz="2800" b="1" u="none" strike="noStrike" kern="1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en</a:t>
            </a:r>
            <a:r>
              <a:rPr kumimoji="0" lang="en-US" altLang="zh-CN" sz="2800" b="1"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r>
              <a:rPr kumimoji="0" lang="zh-CN" altLang="en-US" sz="2800" b="1"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前缀、</a:t>
            </a:r>
            <a:r>
              <a:rPr kumimoji="0" lang="en-US" altLang="zh-CN" sz="2800" b="1"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r>
              <a:rPr kumimoji="0" lang="en-US" altLang="zh-CN" sz="2800" b="1" u="none" strike="noStrike" kern="1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en</a:t>
            </a:r>
            <a:r>
              <a:rPr kumimoji="0" lang="zh-CN" altLang="en-US" sz="2800" b="1"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后缀 </a:t>
            </a:r>
            <a:endParaRPr kumimoji="0" lang="en-US" altLang="zh-CN" sz="2800" b="1"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endParaRPr>
          </a:p>
          <a:p>
            <a:pPr marR="0" lvl="0" algn="l" defTabSz="914400" rtl="0" eaLnBrk="1" fontAlgn="auto" latinLnBrk="0" hangingPunct="1">
              <a:lnSpc>
                <a:spcPct val="100000"/>
              </a:lnSpc>
              <a:spcBef>
                <a:spcPts val="1200"/>
              </a:spcBef>
              <a:spcAft>
                <a:spcPts val="0"/>
              </a:spcAft>
              <a:buClrTx/>
              <a:buSzTx/>
              <a:defRPr/>
            </a:pPr>
            <a:r>
              <a:rPr lang="en-US" altLang="zh-CN" sz="2800" b="1" i="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      </a:t>
            </a:r>
            <a:r>
              <a:rPr lang="zh-CN" altLang="en-US" sz="2800" b="1"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文中</a:t>
            </a:r>
            <a:r>
              <a:rPr lang="en-US" altLang="zh-CN" sz="28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enclose/ enslave</a:t>
            </a:r>
            <a:endParaRPr kumimoji="0" lang="en-US" altLang="zh-CN" sz="2800" b="1"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12" name="文本框 11"/>
          <p:cNvSpPr txBox="1"/>
          <p:nvPr/>
        </p:nvSpPr>
        <p:spPr>
          <a:xfrm>
            <a:off x="5260256" y="4779505"/>
            <a:ext cx="3254479" cy="1938992"/>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courage</a:t>
            </a:r>
            <a:r>
              <a:rPr kumimoji="0" lang="en-US" altLang="zh-CN" sz="2400" b="1" i="1" u="none" strike="noStrike" kern="100" cap="none" spc="0" normalizeH="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 – encourage</a:t>
            </a:r>
            <a:endParaRPr kumimoji="0" lang="en-US" altLang="zh-CN" sz="2400" b="1" i="1" u="none" strike="noStrike" kern="100" cap="none" spc="0" normalizeH="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endParaRPr>
          </a:p>
          <a:p>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danger – endanger </a:t>
            </a:r>
            <a:endPar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rich – enrich</a:t>
            </a:r>
            <a:endPar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able – enable </a:t>
            </a:r>
            <a:endPar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sure – ensure</a:t>
            </a:r>
            <a:endParaRPr lang="zh-CN" altLang="en-US" sz="1600" dirty="0"/>
          </a:p>
        </p:txBody>
      </p:sp>
      <p:sp>
        <p:nvSpPr>
          <p:cNvPr id="13" name="文本框 12"/>
          <p:cNvSpPr txBox="1"/>
          <p:nvPr/>
        </p:nvSpPr>
        <p:spPr>
          <a:xfrm>
            <a:off x="8318087" y="4765784"/>
            <a:ext cx="3254479" cy="1938992"/>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short</a:t>
            </a:r>
            <a:r>
              <a:rPr kumimoji="0" lang="en-US" altLang="zh-CN" sz="2400" b="1" i="1" u="none" strike="noStrike" kern="100" cap="none" spc="0" normalizeH="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 – shorten</a:t>
            </a:r>
            <a:endParaRPr kumimoji="0" lang="en-US" altLang="zh-CN" sz="2400" b="1" i="1" u="none" strike="noStrike" kern="100" cap="none" spc="0" normalizeH="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endParaRPr>
          </a:p>
          <a:p>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strength – strengthen</a:t>
            </a:r>
            <a:endPar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broad – broaden</a:t>
            </a:r>
            <a:endPar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wide – widen</a:t>
            </a:r>
            <a:endPar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light – ? </a:t>
            </a:r>
            <a:endParaRPr lang="zh-CN" altLang="en-US" sz="1600" dirty="0"/>
          </a:p>
        </p:txBody>
      </p:sp>
      <p:sp>
        <p:nvSpPr>
          <p:cNvPr id="15" name="文本框 14"/>
          <p:cNvSpPr txBox="1"/>
          <p:nvPr/>
        </p:nvSpPr>
        <p:spPr>
          <a:xfrm>
            <a:off x="9556953" y="6197015"/>
            <a:ext cx="2015613" cy="461665"/>
          </a:xfrm>
          <a:prstGeom prst="rect">
            <a:avLst/>
          </a:prstGeom>
          <a:noFill/>
        </p:spPr>
        <p:txBody>
          <a:bodyPr wrap="square">
            <a:spAutoFit/>
          </a:bodyPr>
          <a:lstStyle/>
          <a:p>
            <a:r>
              <a:rPr lang="en-US" altLang="zh-CN" sz="24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enlighten</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arn(inVertic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arn(inVertic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barn(inVertical)">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inVertical)">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arn(inVertical)">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可选过程 3"/>
          <p:cNvSpPr/>
          <p:nvPr/>
        </p:nvSpPr>
        <p:spPr>
          <a:xfrm>
            <a:off x="0" y="199473"/>
            <a:ext cx="2133600" cy="301971"/>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lnSpc>
                <a:spcPts val="1000"/>
              </a:lnSpc>
              <a:defRPr/>
            </a:pPr>
            <a:r>
              <a:rPr lang="zh-CN" altLang="en-US" sz="2800" b="1" dirty="0">
                <a:solidFill>
                  <a:srgbClr val="000000"/>
                </a:solidFill>
                <a:latin typeface="微软雅黑" panose="020B0503020204020204" pitchFamily="34" charset="-122"/>
                <a:ea typeface="微软雅黑" panose="020B0503020204020204" pitchFamily="34" charset="-122"/>
              </a:rPr>
              <a:t>文本再填空</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60960" y="0"/>
            <a:ext cx="12415520" cy="680186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strike="noStrike" kern="1200" cap="none" spc="0" normalizeH="0" baseline="0" noProof="0" dirty="0">
                <a:ln>
                  <a:noFill/>
                </a:ln>
                <a:effectLst/>
                <a:uLnTx/>
                <a:uFillTx/>
                <a:latin typeface="等线" panose="02010600030101010101" charset="-122"/>
                <a:ea typeface="等线" panose="02010600030101010101" charset="-122"/>
                <a:cs typeface="+mn-cs"/>
              </a:rPr>
              <a:t>                                   </a:t>
            </a:r>
            <a:r>
              <a:rPr kumimoji="0" lang="en-US" altLang="zh-CN" sz="2400" strike="noStrike" kern="1200" cap="none" spc="0" normalizeH="0" baseline="0" noProof="0" dirty="0">
                <a:ln>
                  <a:noFill/>
                </a:ln>
                <a:effectLst/>
                <a:uLnTx/>
                <a:uFillTx/>
                <a:latin typeface="等线" panose="02010600030101010101" charset="-122"/>
                <a:ea typeface="等线" panose="02010600030101010101" charset="-122"/>
                <a:cs typeface="+mn-cs"/>
              </a:rPr>
              <a:t>          </a:t>
            </a:r>
            <a:r>
              <a:rPr kumimoji="0" lang="en-US" altLang="zh-CN" sz="2800" strike="noStrike" kern="1200" cap="none" spc="0" normalizeH="0" baseline="0" noProof="0" dirty="0">
                <a:ln>
                  <a:noFill/>
                </a:ln>
                <a:effectLst/>
                <a:uLnTx/>
                <a:uFillTx/>
                <a:latin typeface="等线" panose="02010600030101010101" charset="-122"/>
                <a:ea typeface="等线" panose="02010600030101010101" charset="-122"/>
                <a:cs typeface="+mn-cs"/>
              </a:rPr>
              <a:t>     </a:t>
            </a:r>
            <a:r>
              <a:rPr kumimoji="0" lang="en-US" altLang="zh-CN" sz="2400" b="1"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“Nice” to Meet You, Hangzhou</a:t>
            </a:r>
            <a:endParaRPr kumimoji="0" lang="en-US" altLang="zh-CN" sz="2400" b="1"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Nice, France and Hangzhou, China have been developing 1. ______ unique bond since their official 2. ___________(declare) as sister cities in 1998, 3. ___________(connect) the two vibrant cultures separated by 9</a:t>
            </a:r>
            <a:r>
              <a:rPr lang="en-US" altLang="zh-CN" sz="2400" dirty="0">
                <a:latin typeface="Times New Roman" panose="02020603050405020304" pitchFamily="18" charset="0"/>
                <a:ea typeface="等线" panose="02010600030101010101" charset="-122"/>
                <a:cs typeface="Times New Roman" panose="02020603050405020304" pitchFamily="18" charset="0"/>
              </a:rPr>
              <a:t>,</a:t>
            </a:r>
            <a:r>
              <a:rPr kumimoji="0" lang="en-US" altLang="zh-CN" sz="24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300 kilometers through numerous initiatives. To Rudy Salles, deputy chairman of the Nice Tourist Office</a:t>
            </a:r>
            <a:r>
              <a:rPr lang="en-US" altLang="zh-CN" sz="2400" dirty="0">
                <a:latin typeface="Times New Roman" panose="02020603050405020304" pitchFamily="18" charset="0"/>
                <a:ea typeface="等线" panose="02010600030101010101" charset="-122"/>
                <a:cs typeface="Times New Roman" panose="02020603050405020304" pitchFamily="18" charset="0"/>
              </a:rPr>
              <a:t>,</a:t>
            </a:r>
            <a:r>
              <a:rPr kumimoji="0" lang="en-US" altLang="zh-CN" sz="24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the sister-city relationship between the two is a perfect match.</a:t>
            </a:r>
            <a:endParaRPr kumimoji="0" lang="en-US" altLang="zh-CN" sz="24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4. ____________(visit) Hangzhou several times, Salles describes it as “a very well-organized and  welcoming city”. He recalls a Nice food festival at the Dragon Hotel Hangzhou, 5.______ traditional food, such as salade nicoise –</a:t>
            </a:r>
            <a:r>
              <a:rPr lang="en-US" altLang="zh-CN" sz="2400" dirty="0">
                <a:latin typeface="Times New Roman" panose="02020603050405020304" pitchFamily="18" charset="0"/>
                <a:ea typeface="等线" panose="02010600030101010101" charset="-122"/>
                <a:cs typeface="Times New Roman" panose="02020603050405020304" pitchFamily="18" charset="0"/>
              </a:rPr>
              <a:t>made </a:t>
            </a:r>
            <a:r>
              <a:rPr kumimoji="0" lang="en-US" altLang="zh-CN" sz="24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from tomatoes, hard-boiled eggs and olives and dressed with olive oil, and pan Bagnet, a sandwich made from whole wheat bread enclosing the classic salade nicoise, 6.______________(serve).</a:t>
            </a:r>
            <a:endParaRPr kumimoji="0" lang="en-US" altLang="zh-CN" sz="24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The cultural exchange between the two cities reached a new </a:t>
            </a:r>
            <a:r>
              <a:rPr lang="en-US" altLang="zh-CN" sz="2400" dirty="0">
                <a:latin typeface="Times New Roman" panose="02020603050405020304" pitchFamily="18" charset="0"/>
                <a:ea typeface="等线" panose="02010600030101010101" charset="-122"/>
                <a:cs typeface="Times New Roman" panose="02020603050405020304" pitchFamily="18" charset="0"/>
              </a:rPr>
              <a:t>height </a:t>
            </a:r>
            <a:r>
              <a:rPr kumimoji="0" lang="en-US" altLang="zh-CN" sz="24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in 2017 when Hangzhou Opera and Dance Drama Theater</a:t>
            </a:r>
            <a:r>
              <a:rPr kumimoji="0" lang="en-US" altLang="zh-CN" sz="2400" strike="noStrike" kern="1200" cap="none" spc="0" normalizeH="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4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staged the show To Meet the Grand Canal in Nice, at the invitation of the Nice government. In addition to the formal show, Chinese 7. __________(perform) organized flash events on the streets of Nice to engage more people.</a:t>
            </a:r>
            <a:endParaRPr kumimoji="0" lang="en-US" altLang="zh-CN" sz="24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In 2014 the Grand Canal was listed as a</a:t>
            </a:r>
            <a:r>
              <a:rPr kumimoji="0" lang="en-US" altLang="zh-CN" sz="18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UNESCO</a:t>
            </a:r>
            <a:r>
              <a:rPr kumimoji="0" lang="en-US" altLang="zh-CN" sz="24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World Heritage Site. At the news, the Nice government approached Hangzhou, keen to learn from its experience, as Nice was seeking a similar status. In 2021, </a:t>
            </a:r>
            <a:r>
              <a:rPr kumimoji="0" lang="en-US" altLang="zh-CN" sz="18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UNESCO</a:t>
            </a:r>
            <a:r>
              <a:rPr kumimoji="0" lang="en-US" altLang="zh-CN" sz="24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added the city of Nice 8.____ its World Heritage List. “Our candidacy for UNESCO was support</a:t>
            </a:r>
            <a:r>
              <a:rPr lang="en-US" altLang="zh-CN" sz="2400" dirty="0">
                <a:latin typeface="Times New Roman" panose="02020603050405020304" pitchFamily="18" charset="0"/>
                <a:ea typeface="等线" panose="02010600030101010101" charset="-122"/>
                <a:cs typeface="Times New Roman" panose="02020603050405020304" pitchFamily="18" charset="0"/>
              </a:rPr>
              <a:t>ed</a:t>
            </a:r>
            <a:r>
              <a:rPr kumimoji="0" lang="en-US" altLang="zh-CN" sz="24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by China, for which we are so grateful, ”says Salles. .</a:t>
            </a:r>
            <a:endParaRPr kumimoji="0" lang="en-US" altLang="zh-CN" sz="24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9" name="文本框 8"/>
          <p:cNvSpPr txBox="1"/>
          <p:nvPr/>
        </p:nvSpPr>
        <p:spPr>
          <a:xfrm>
            <a:off x="8487697" y="350458"/>
            <a:ext cx="676623"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a</a:t>
            </a:r>
            <a:endParaRPr lang="zh-CN" altLang="en-US" b="1" dirty="0">
              <a:solidFill>
                <a:srgbClr val="FF0000"/>
              </a:solidFill>
            </a:endParaRPr>
          </a:p>
        </p:txBody>
      </p:sp>
      <p:sp>
        <p:nvSpPr>
          <p:cNvPr id="11" name="文本框 10"/>
          <p:cNvSpPr txBox="1"/>
          <p:nvPr/>
        </p:nvSpPr>
        <p:spPr>
          <a:xfrm>
            <a:off x="1394460" y="812123"/>
            <a:ext cx="3512820"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declaration</a:t>
            </a:r>
            <a:endParaRPr lang="zh-CN" altLang="en-US" b="1" dirty="0">
              <a:solidFill>
                <a:srgbClr val="FF0000"/>
              </a:solidFill>
            </a:endParaRPr>
          </a:p>
        </p:txBody>
      </p:sp>
      <p:sp>
        <p:nvSpPr>
          <p:cNvPr id="13" name="文本框 12"/>
          <p:cNvSpPr txBox="1"/>
          <p:nvPr/>
        </p:nvSpPr>
        <p:spPr>
          <a:xfrm>
            <a:off x="7350760" y="805750"/>
            <a:ext cx="1610360"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connecting</a:t>
            </a:r>
            <a:endParaRPr lang="zh-CN" altLang="en-US" b="1" dirty="0">
              <a:solidFill>
                <a:srgbClr val="FF0000"/>
              </a:solidFill>
            </a:endParaRPr>
          </a:p>
        </p:txBody>
      </p:sp>
      <p:sp>
        <p:nvSpPr>
          <p:cNvPr id="15" name="文本框 14"/>
          <p:cNvSpPr txBox="1"/>
          <p:nvPr/>
        </p:nvSpPr>
        <p:spPr>
          <a:xfrm>
            <a:off x="942340" y="1855078"/>
            <a:ext cx="2725420"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Having visited </a:t>
            </a:r>
            <a:endParaRPr lang="zh-CN" altLang="en-US" b="1" dirty="0">
              <a:solidFill>
                <a:srgbClr val="FF0000"/>
              </a:solidFill>
            </a:endParaRPr>
          </a:p>
        </p:txBody>
      </p:sp>
      <p:sp>
        <p:nvSpPr>
          <p:cNvPr id="17" name="文本框 16"/>
          <p:cNvSpPr txBox="1"/>
          <p:nvPr/>
        </p:nvSpPr>
        <p:spPr>
          <a:xfrm>
            <a:off x="10745470" y="2308816"/>
            <a:ext cx="1008380"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where</a:t>
            </a:r>
            <a:endParaRPr lang="zh-CN" altLang="en-US" b="1" dirty="0">
              <a:solidFill>
                <a:srgbClr val="FF0000"/>
              </a:solidFill>
            </a:endParaRPr>
          </a:p>
        </p:txBody>
      </p:sp>
      <p:sp>
        <p:nvSpPr>
          <p:cNvPr id="19" name="文本框 18"/>
          <p:cNvSpPr txBox="1"/>
          <p:nvPr/>
        </p:nvSpPr>
        <p:spPr>
          <a:xfrm>
            <a:off x="3238500" y="3338954"/>
            <a:ext cx="2857500"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was served</a:t>
            </a:r>
            <a:endParaRPr lang="zh-CN" altLang="en-US" b="1" dirty="0">
              <a:solidFill>
                <a:srgbClr val="FF0000"/>
              </a:solidFill>
            </a:endParaRPr>
          </a:p>
        </p:txBody>
      </p:sp>
      <p:sp>
        <p:nvSpPr>
          <p:cNvPr id="21" name="文本框 20"/>
          <p:cNvSpPr txBox="1"/>
          <p:nvPr/>
        </p:nvSpPr>
        <p:spPr>
          <a:xfrm>
            <a:off x="6096000" y="5867505"/>
            <a:ext cx="642620"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to</a:t>
            </a:r>
            <a:endParaRPr lang="zh-CN" altLang="en-US" b="1" dirty="0">
              <a:solidFill>
                <a:srgbClr val="FF0000"/>
              </a:solidFill>
            </a:endParaRPr>
          </a:p>
        </p:txBody>
      </p:sp>
      <p:sp>
        <p:nvSpPr>
          <p:cNvPr id="23" name="文本框 22"/>
          <p:cNvSpPr txBox="1"/>
          <p:nvPr/>
        </p:nvSpPr>
        <p:spPr>
          <a:xfrm>
            <a:off x="8308340" y="4407208"/>
            <a:ext cx="1739900"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performers</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9" grpId="0"/>
      <p:bldP spid="21"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可选过程 3"/>
          <p:cNvSpPr/>
          <p:nvPr/>
        </p:nvSpPr>
        <p:spPr>
          <a:xfrm>
            <a:off x="0" y="199473"/>
            <a:ext cx="2133600" cy="301971"/>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lnSpc>
                <a:spcPts val="1000"/>
              </a:lnSpc>
              <a:defRPr/>
            </a:pPr>
            <a:r>
              <a:rPr lang="zh-CN" altLang="en-US" sz="2800" b="1" dirty="0">
                <a:solidFill>
                  <a:srgbClr val="000000"/>
                </a:solidFill>
                <a:latin typeface="微软雅黑" panose="020B0503020204020204" pitchFamily="34" charset="-122"/>
                <a:ea typeface="微软雅黑" panose="020B0503020204020204" pitchFamily="34" charset="-122"/>
              </a:rPr>
              <a:t>文本再填空</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0" y="350458"/>
            <a:ext cx="12212320" cy="618630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strike="noStrike" kern="1200" cap="none" spc="0" normalizeH="0" baseline="0" noProof="0" dirty="0">
                <a:ln>
                  <a:noFill/>
                </a:ln>
                <a:effectLst/>
                <a:uLnTx/>
                <a:uFillTx/>
                <a:latin typeface="等线" panose="02010600030101010101" charset="-122"/>
                <a:ea typeface="等线" panose="02010600030101010101" charset="-122"/>
                <a:cs typeface="+mn-cs"/>
              </a:rPr>
              <a:t>                                                  </a:t>
            </a:r>
            <a:r>
              <a:rPr kumimoji="0" lang="en-US" altLang="zh-CN" sz="2200" b="1"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“Nice” to Meet You, Hangzhou</a:t>
            </a:r>
            <a:endParaRPr kumimoji="0" lang="en-US" altLang="zh-CN" sz="2200" b="1"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Nice, France and Hangzhou, China 1. _______________________(develop) a unique bond since their official declaration as sister cities in 1998, connecting the two vibrant cultures 2.________ (separate) by 9</a:t>
            </a:r>
            <a:r>
              <a:rPr lang="en-US" altLang="zh-CN" sz="2200" dirty="0">
                <a:latin typeface="Times New Roman" panose="02020603050405020304" pitchFamily="18" charset="0"/>
                <a:ea typeface="等线" panose="02010600030101010101" charset="-122"/>
                <a:cs typeface="Times New Roman" panose="02020603050405020304" pitchFamily="18" charset="0"/>
              </a:rPr>
              <a:t>,</a:t>
            </a:r>
            <a:r>
              <a:rPr kumimoji="0" lang="en-US" altLang="zh-CN" sz="22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300 kilometers through numerous initiatives. To Rudy Salles, deputy chairman of the Nice Tourist Office</a:t>
            </a:r>
            <a:r>
              <a:rPr lang="en-US" altLang="zh-CN" sz="2200" dirty="0">
                <a:latin typeface="Times New Roman" panose="02020603050405020304" pitchFamily="18" charset="0"/>
                <a:ea typeface="等线" panose="02010600030101010101" charset="-122"/>
                <a:cs typeface="Times New Roman" panose="02020603050405020304" pitchFamily="18" charset="0"/>
              </a:rPr>
              <a:t>,</a:t>
            </a:r>
            <a:r>
              <a:rPr kumimoji="0" lang="en-US" altLang="zh-CN" sz="22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the sister-city relationship between the two is a perfect match.</a:t>
            </a:r>
            <a:endParaRPr kumimoji="0" lang="en-US" altLang="zh-CN" sz="22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Having visited Hangzhou several times, Salles describes it 3. ______“a very well-organized and  welcoming city”. He recalls a Nice food festival at the Dragon Hotel Hangzhou, where traditional food, such as salade nicoise –</a:t>
            </a:r>
            <a:r>
              <a:rPr lang="en-US" altLang="zh-CN" sz="2200" dirty="0">
                <a:latin typeface="Times New Roman" panose="02020603050405020304" pitchFamily="18" charset="0"/>
                <a:ea typeface="等线" panose="02010600030101010101" charset="-122"/>
                <a:cs typeface="Times New Roman" panose="02020603050405020304" pitchFamily="18" charset="0"/>
              </a:rPr>
              <a:t>made </a:t>
            </a:r>
            <a:r>
              <a:rPr kumimoji="0" lang="en-US" altLang="zh-CN" sz="22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from tomatoes, hard-boiled eggs and olives and dressed with olive oil, 4._______ pan Bagnet, a sandwich made from whole wheat bread enclosing the classic salade nicoise, was served.</a:t>
            </a:r>
            <a:endParaRPr kumimoji="0" lang="en-US" altLang="zh-CN" sz="22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The cultural exchange between the two cities reached a new </a:t>
            </a:r>
            <a:r>
              <a:rPr lang="en-US" altLang="zh-CN" sz="2200" dirty="0">
                <a:latin typeface="Times New Roman" panose="02020603050405020304" pitchFamily="18" charset="0"/>
                <a:ea typeface="等线" panose="02010600030101010101" charset="-122"/>
                <a:cs typeface="Times New Roman" panose="02020603050405020304" pitchFamily="18" charset="0"/>
              </a:rPr>
              <a:t>height </a:t>
            </a:r>
            <a:r>
              <a:rPr kumimoji="0" lang="en-US" altLang="zh-CN" sz="22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in 2017 5. ______ Hangzhou Opera and Dance Drama Theater</a:t>
            </a:r>
            <a:r>
              <a:rPr kumimoji="0" lang="en-US" altLang="zh-CN" sz="2200" strike="noStrike" kern="1200" cap="none" spc="0" normalizeH="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a:t>
            </a:r>
            <a:r>
              <a:rPr kumimoji="0" lang="en-US" altLang="zh-CN" sz="22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staged the show To Meet the Grand Canal in Nice, at the invitation of the Nice government. In addition to the formal show, Chinese performers organized flash events on the streets of Nice to engage more people.</a:t>
            </a:r>
            <a:endParaRPr kumimoji="0" lang="en-US" altLang="zh-CN" sz="22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In 2014 the Grand Canal 6.____________(list) as a UNESCO World Heritage Site. 7.______ the news, the Nice government approached Hangzhou, keen to learn from its experience, 8._________________ Nice was seeking a similar status. In 2021, UNESCO added the city of Nice to its World Heritage List. “Our candidacy for UNESCO was support</a:t>
            </a:r>
            <a:r>
              <a:rPr lang="en-US" altLang="zh-CN" sz="2200" dirty="0">
                <a:latin typeface="Times New Roman" panose="02020603050405020304" pitchFamily="18" charset="0"/>
                <a:ea typeface="等线" panose="02010600030101010101" charset="-122"/>
                <a:cs typeface="Times New Roman" panose="02020603050405020304" pitchFamily="18" charset="0"/>
              </a:rPr>
              <a:t>ed</a:t>
            </a:r>
            <a:r>
              <a:rPr kumimoji="0" lang="en-US" altLang="zh-CN" sz="22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rPr>
              <a:t> by China, 9._____ which we are so grateful, ”says Salles. </a:t>
            </a:r>
            <a:endParaRPr kumimoji="0" lang="en-US" altLang="zh-CN" sz="2200" strike="noStrike" kern="1200" cap="none" spc="0" normalizeH="0" baseline="0" noProof="0" dirty="0">
              <a:ln>
                <a:noFill/>
              </a:ln>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3" name="文本框 2"/>
          <p:cNvSpPr txBox="1"/>
          <p:nvPr/>
        </p:nvSpPr>
        <p:spPr>
          <a:xfrm>
            <a:off x="4662593" y="570864"/>
            <a:ext cx="6350000"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have been developing</a:t>
            </a:r>
            <a:r>
              <a:rPr lang="en-US" altLang="zh-CN" sz="2400" b="1" dirty="0">
                <a:solidFill>
                  <a:srgbClr val="FF0000"/>
                </a:solidFill>
                <a:latin typeface="Times New Roman" panose="02020603050405020304" pitchFamily="18" charset="0"/>
                <a:ea typeface="等线" panose="02010600030101010101" charset="-122"/>
                <a:cs typeface="Times New Roman" panose="02020603050405020304" pitchFamily="18" charset="0"/>
              </a:rPr>
              <a:t>/ have developed</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 </a:t>
            </a:r>
            <a:endParaRPr lang="zh-CN" altLang="en-US" b="1" dirty="0">
              <a:solidFill>
                <a:srgbClr val="FF0000"/>
              </a:solidFill>
            </a:endParaRPr>
          </a:p>
        </p:txBody>
      </p:sp>
      <p:sp>
        <p:nvSpPr>
          <p:cNvPr id="7" name="文本框 6"/>
          <p:cNvSpPr txBox="1"/>
          <p:nvPr/>
        </p:nvSpPr>
        <p:spPr>
          <a:xfrm>
            <a:off x="9570270" y="913985"/>
            <a:ext cx="1646820"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separated</a:t>
            </a:r>
            <a:endParaRPr lang="zh-CN" altLang="en-US" b="1" dirty="0">
              <a:solidFill>
                <a:srgbClr val="FF0000"/>
              </a:solidFill>
            </a:endParaRPr>
          </a:p>
        </p:txBody>
      </p:sp>
      <p:sp>
        <p:nvSpPr>
          <p:cNvPr id="10" name="文本框 9"/>
          <p:cNvSpPr txBox="1"/>
          <p:nvPr/>
        </p:nvSpPr>
        <p:spPr>
          <a:xfrm>
            <a:off x="7824894" y="1983936"/>
            <a:ext cx="1166706"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as</a:t>
            </a:r>
            <a:endParaRPr lang="zh-CN" altLang="en-US" b="1" dirty="0">
              <a:solidFill>
                <a:srgbClr val="FF0000"/>
              </a:solidFill>
            </a:endParaRPr>
          </a:p>
        </p:txBody>
      </p:sp>
      <p:sp>
        <p:nvSpPr>
          <p:cNvPr id="14" name="文本框 13"/>
          <p:cNvSpPr txBox="1"/>
          <p:nvPr/>
        </p:nvSpPr>
        <p:spPr>
          <a:xfrm>
            <a:off x="607907" y="2955829"/>
            <a:ext cx="2795693"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and</a:t>
            </a:r>
            <a:endParaRPr lang="zh-CN" altLang="en-US" b="1" dirty="0">
              <a:solidFill>
                <a:srgbClr val="FF0000"/>
              </a:solidFill>
            </a:endParaRPr>
          </a:p>
        </p:txBody>
      </p:sp>
      <p:sp>
        <p:nvSpPr>
          <p:cNvPr id="18" name="文本框 17"/>
          <p:cNvSpPr txBox="1"/>
          <p:nvPr/>
        </p:nvSpPr>
        <p:spPr>
          <a:xfrm>
            <a:off x="9281160" y="3643340"/>
            <a:ext cx="1112520"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when</a:t>
            </a:r>
            <a:endParaRPr lang="zh-CN" altLang="en-US" b="1" dirty="0">
              <a:solidFill>
                <a:srgbClr val="FF0000"/>
              </a:solidFill>
            </a:endParaRPr>
          </a:p>
        </p:txBody>
      </p:sp>
      <p:sp>
        <p:nvSpPr>
          <p:cNvPr id="22" name="文本框 21"/>
          <p:cNvSpPr txBox="1"/>
          <p:nvPr/>
        </p:nvSpPr>
        <p:spPr>
          <a:xfrm>
            <a:off x="3841327" y="4961052"/>
            <a:ext cx="4656666"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was listed </a:t>
            </a:r>
            <a:endParaRPr lang="zh-CN" altLang="en-US" b="1" dirty="0">
              <a:solidFill>
                <a:srgbClr val="FF0000"/>
              </a:solidFill>
            </a:endParaRPr>
          </a:p>
        </p:txBody>
      </p:sp>
      <p:sp>
        <p:nvSpPr>
          <p:cNvPr id="25" name="文本框 24"/>
          <p:cNvSpPr txBox="1"/>
          <p:nvPr/>
        </p:nvSpPr>
        <p:spPr>
          <a:xfrm>
            <a:off x="10517293" y="4961052"/>
            <a:ext cx="990600"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At</a:t>
            </a:r>
            <a:endParaRPr lang="zh-CN" altLang="en-US" b="1" dirty="0">
              <a:solidFill>
                <a:srgbClr val="FF0000"/>
              </a:solidFill>
            </a:endParaRPr>
          </a:p>
        </p:txBody>
      </p:sp>
      <p:sp>
        <p:nvSpPr>
          <p:cNvPr id="27" name="文本框 26"/>
          <p:cNvSpPr txBox="1"/>
          <p:nvPr/>
        </p:nvSpPr>
        <p:spPr>
          <a:xfrm>
            <a:off x="9281160" y="5287244"/>
            <a:ext cx="2778760"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as/ since/ because</a:t>
            </a:r>
            <a:endParaRPr lang="zh-CN" altLang="en-US" b="1" dirty="0">
              <a:solidFill>
                <a:srgbClr val="FF0000"/>
              </a:solidFill>
            </a:endParaRPr>
          </a:p>
        </p:txBody>
      </p:sp>
      <p:sp>
        <p:nvSpPr>
          <p:cNvPr id="29" name="文本框 28"/>
          <p:cNvSpPr txBox="1"/>
          <p:nvPr/>
        </p:nvSpPr>
        <p:spPr>
          <a:xfrm>
            <a:off x="6679353" y="6004023"/>
            <a:ext cx="1864360"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charset="-122"/>
                <a:cs typeface="Times New Roman" panose="02020603050405020304" pitchFamily="18" charset="0"/>
              </a:rPr>
              <a:t>for</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P spid="14" grpId="0"/>
      <p:bldP spid="18" grpId="0"/>
      <p:bldP spid="22" grpId="0"/>
      <p:bldP spid="25" grpId="0"/>
      <p:bldP spid="27"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srcRect l="5595" t="31459" r="23686" b="26230"/>
          <a:stretch>
            <a:fillRect/>
          </a:stretch>
        </p:blipFill>
        <p:spPr>
          <a:xfrm>
            <a:off x="0" y="0"/>
            <a:ext cx="12192000" cy="6858000"/>
          </a:xfrm>
          <a:prstGeom prst="rect">
            <a:avLst/>
          </a:prstGeom>
        </p:spPr>
      </p:pic>
      <p:pic>
        <p:nvPicPr>
          <p:cNvPr id="28" name="图片 27"/>
          <p:cNvPicPr>
            <a:picLocks noChangeAspect="1"/>
          </p:cNvPicPr>
          <p:nvPr/>
        </p:nvPicPr>
        <p:blipFill>
          <a:blip r:embed="rId2"/>
          <a:stretch>
            <a:fillRect/>
          </a:stretch>
        </p:blipFill>
        <p:spPr>
          <a:xfrm>
            <a:off x="1402226" y="1153756"/>
            <a:ext cx="1440233" cy="1344881"/>
          </a:xfrm>
          <a:prstGeom prst="rect">
            <a:avLst/>
          </a:prstGeom>
        </p:spPr>
      </p:pic>
      <p:sp>
        <p:nvSpPr>
          <p:cNvPr id="29" name="文本框 28"/>
          <p:cNvSpPr txBox="1"/>
          <p:nvPr/>
        </p:nvSpPr>
        <p:spPr>
          <a:xfrm flipH="1">
            <a:off x="1136039" y="2767280"/>
            <a:ext cx="9001018" cy="1323439"/>
          </a:xfrm>
          <a:prstGeom prst="rect">
            <a:avLst/>
          </a:prstGeom>
          <a:noFill/>
        </p:spPr>
        <p:txBody>
          <a:bodyPr wrap="square" rtlCol="0">
            <a:spAutoFit/>
          </a:bodyPr>
          <a:lstStyle/>
          <a:p>
            <a:pPr defTabSz="914400">
              <a:defRPr/>
            </a:pPr>
            <a:r>
              <a:rPr lang="zh-CN" altLang="en-US" sz="4000" b="1" dirty="0">
                <a:solidFill>
                  <a:srgbClr val="498089"/>
                </a:solidFill>
                <a:latin typeface="Cambria" panose="02040503050406030204" pitchFamily="18" charset="0"/>
                <a:cs typeface="+mn-ea"/>
                <a:sym typeface="+mn-lt"/>
              </a:rPr>
              <a:t>人与社会：</a:t>
            </a:r>
            <a:endParaRPr lang="en-US" altLang="zh-CN" sz="4000" b="1" dirty="0">
              <a:solidFill>
                <a:srgbClr val="498089"/>
              </a:solidFill>
              <a:latin typeface="Cambria" panose="02040503050406030204" pitchFamily="18" charset="0"/>
              <a:cs typeface="+mn-ea"/>
              <a:sym typeface="+mn-lt"/>
            </a:endParaRPr>
          </a:p>
          <a:p>
            <a:pPr defTabSz="914400">
              <a:defRPr/>
            </a:pPr>
            <a:r>
              <a:rPr lang="en-US" altLang="zh-CN" sz="4000" b="1" dirty="0">
                <a:solidFill>
                  <a:srgbClr val="498089"/>
                </a:solidFill>
                <a:latin typeface="Cambria" panose="02040503050406030204" pitchFamily="18" charset="0"/>
                <a:ea typeface="Cambria" panose="02040503050406030204" pitchFamily="18" charset="0"/>
                <a:cs typeface="+mn-ea"/>
                <a:sym typeface="+mn-lt"/>
              </a:rPr>
              <a:t>A guide of the 4 Best Movies of 2024</a:t>
            </a:r>
            <a:endParaRPr lang="en-US" altLang="zh-CN" sz="4000" b="1" dirty="0">
              <a:solidFill>
                <a:srgbClr val="498089"/>
              </a:solidFill>
              <a:latin typeface="Cambria" panose="02040503050406030204" pitchFamily="18" charset="0"/>
              <a:ea typeface="Cambria" panose="02040503050406030204" pitchFamily="18" charset="0"/>
              <a:cs typeface="+mn-ea"/>
              <a:sym typeface="+mn-lt"/>
            </a:endParaRPr>
          </a:p>
        </p:txBody>
      </p:sp>
      <p:sp>
        <p:nvSpPr>
          <p:cNvPr id="33" name="矩形 32"/>
          <p:cNvSpPr/>
          <p:nvPr/>
        </p:nvSpPr>
        <p:spPr>
          <a:xfrm>
            <a:off x="1736659" y="1226031"/>
            <a:ext cx="771365" cy="1200329"/>
          </a:xfrm>
          <a:prstGeom prst="rect">
            <a:avLst/>
          </a:prstGeom>
        </p:spPr>
        <p:txBody>
          <a:bodyPr wrap="none">
            <a:spAutoFit/>
          </a:bodyPr>
          <a:lstStyle/>
          <a:p>
            <a:pPr algn="ctr"/>
            <a:r>
              <a:rPr lang="en-US" altLang="zh-CN" sz="7200" dirty="0">
                <a:solidFill>
                  <a:schemeClr val="bg1"/>
                </a:solidFill>
                <a:cs typeface="+mn-ea"/>
                <a:sym typeface="+mn-lt"/>
              </a:rPr>
              <a:t>A</a:t>
            </a:r>
            <a:endParaRPr lang="zh-CN" altLang="en-US" sz="7200" dirty="0">
              <a:solidFill>
                <a:schemeClr val="bg1"/>
              </a:solidFill>
              <a:cs typeface="+mn-ea"/>
              <a:sym typeface="+mn-lt"/>
            </a:endParaRPr>
          </a:p>
        </p:txBody>
      </p:sp>
      <p:grpSp>
        <p:nvGrpSpPr>
          <p:cNvPr id="11" name="组合 10"/>
          <p:cNvGrpSpPr/>
          <p:nvPr/>
        </p:nvGrpSpPr>
        <p:grpSpPr>
          <a:xfrm>
            <a:off x="117988" y="4626620"/>
            <a:ext cx="11267768" cy="2010697"/>
            <a:chOff x="0" y="4593301"/>
            <a:chExt cx="13715806" cy="2264699"/>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93303"/>
              <a:ext cx="3976603" cy="2264696"/>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603" y="4593302"/>
              <a:ext cx="1509797" cy="2264696"/>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4593301"/>
              <a:ext cx="4203274" cy="2264695"/>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9674" y="4593301"/>
              <a:ext cx="4026132" cy="2264699"/>
            </a:xfrm>
            <a:prstGeom prst="rect">
              <a:avLst/>
            </a:prstGeom>
          </p:spPr>
        </p:pic>
      </p:grpSp>
      <p:pic>
        <p:nvPicPr>
          <p:cNvPr id="5124" name="图片 6" descr="logo横版 png"/>
          <p:cNvPicPr>
            <a:picLocks noChangeAspect="1"/>
          </p:cNvPicPr>
          <p:nvPr/>
        </p:nvPicPr>
        <p:blipFill>
          <a:blip r:embed="rId7"/>
          <a:stretch>
            <a:fillRect/>
          </a:stretch>
        </p:blipFill>
        <p:spPr>
          <a:xfrm>
            <a:off x="11477625" y="82550"/>
            <a:ext cx="608013" cy="642938"/>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7"/>
          <p:cNvSpPr>
            <a:spLocks noChangeArrowheads="1"/>
          </p:cNvSpPr>
          <p:nvPr/>
        </p:nvSpPr>
        <p:spPr bwMode="auto">
          <a:xfrm>
            <a:off x="0" y="0"/>
            <a:ext cx="643040" cy="646353"/>
          </a:xfrm>
          <a:prstGeom prst="ellipse">
            <a:avLst/>
          </a:prstGeom>
          <a:blipFill>
            <a:blip r:embed="rId1"/>
            <a:stretch>
              <a:fillRect/>
            </a:stretch>
          </a:blipFill>
          <a:ln>
            <a:noFill/>
          </a:ln>
        </p:spPr>
        <p:txBody>
          <a:bodyPr vert="horz" wrap="square" lIns="121888" tIns="60944" rIns="121888" bIns="60944" numCol="1" anchor="t" anchorCtr="0" compatLnSpc="1"/>
          <a:lstStyle/>
          <a:p>
            <a:endParaRPr lang="zh-CN" altLang="en-US" sz="3200" b="1">
              <a:cs typeface="+mn-ea"/>
              <a:sym typeface="+mn-lt"/>
            </a:endParaRPr>
          </a:p>
        </p:txBody>
      </p:sp>
      <p:sp>
        <p:nvSpPr>
          <p:cNvPr id="6" name="矩形 5"/>
          <p:cNvSpPr/>
          <p:nvPr/>
        </p:nvSpPr>
        <p:spPr>
          <a:xfrm>
            <a:off x="137014" y="97532"/>
            <a:ext cx="369012" cy="420884"/>
          </a:xfrm>
          <a:prstGeom prst="rect">
            <a:avLst/>
          </a:prstGeom>
        </p:spPr>
        <p:txBody>
          <a:bodyPr wrap="none">
            <a:spAutoFit/>
          </a:bodyPr>
          <a:lstStyle/>
          <a:p>
            <a:pPr algn="ctr"/>
            <a:r>
              <a:rPr lang="en-US" altLang="zh-CN" sz="2135" b="1" dirty="0">
                <a:solidFill>
                  <a:schemeClr val="bg1"/>
                </a:solidFill>
                <a:cs typeface="+mn-ea"/>
                <a:sym typeface="+mn-lt"/>
              </a:rPr>
              <a:t>A</a:t>
            </a:r>
            <a:endParaRPr lang="zh-CN" altLang="en-US" sz="2135" b="1" dirty="0">
              <a:solidFill>
                <a:schemeClr val="bg1"/>
              </a:solidFill>
              <a:cs typeface="+mn-ea"/>
              <a:sym typeface="+mn-lt"/>
            </a:endParaRPr>
          </a:p>
        </p:txBody>
      </p:sp>
      <p:sp>
        <p:nvSpPr>
          <p:cNvPr id="7" name="文本框 6"/>
          <p:cNvSpPr txBox="1"/>
          <p:nvPr/>
        </p:nvSpPr>
        <p:spPr>
          <a:xfrm>
            <a:off x="321520" y="0"/>
            <a:ext cx="7364361" cy="7017306"/>
          </a:xfrm>
          <a:prstGeom prst="rect">
            <a:avLst/>
          </a:prstGeom>
          <a:noFill/>
        </p:spPr>
        <p:txBody>
          <a:bodyPr wrap="square">
            <a:spAutoFit/>
          </a:bodyPr>
          <a:lstStyle/>
          <a:p>
            <a:pPr marL="0" marR="0" lvl="0" indent="457200" algn="l" defTabSz="914400" rtl="0" eaLnBrk="1" fontAlgn="auto" latinLnBrk="0" hangingPunct="1">
              <a:spcBef>
                <a:spcPts val="0"/>
              </a:spcBef>
              <a:spcAft>
                <a:spcPts val="0"/>
              </a:spcAft>
              <a:buClrTx/>
              <a:buSzTx/>
              <a:buFontTx/>
              <a:buNone/>
              <a:defRPr/>
            </a:pPr>
            <a:r>
              <a:rPr kumimoji="0" lang="en-US" altLang="zh-CN"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Welcome to our guide of the Best Movies of 2024, </a:t>
            </a:r>
            <a:r>
              <a:rPr kumimoji="0" lang="en-US" altLang="zh-CN"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featuring</a:t>
            </a:r>
            <a:r>
              <a:rPr kumimoji="0" lang="en-US" altLang="zh-CN"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every </a:t>
            </a:r>
            <a:r>
              <a:rPr kumimoji="0" lang="en-US" altLang="zh-CN"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Certified</a:t>
            </a:r>
            <a:r>
              <a:rPr kumimoji="0" lang="en-US" altLang="zh-CN"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Fresh movie as they come in </a:t>
            </a:r>
            <a:r>
              <a:rPr kumimoji="0" lang="en-US" altLang="zh-CN"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week by week</a:t>
            </a:r>
            <a:r>
              <a:rPr kumimoji="0" lang="en-US" altLang="zh-CN"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t>
            </a:r>
            <a:endParaRPr kumimoji="0" lang="en-US" altLang="zh-CN"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kumimoji="0" lang="en-US" altLang="zh-CN"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Joker: Folie à Deux (Oct. 4)</a:t>
            </a:r>
            <a:endParaRPr kumimoji="0" lang="en-US" altLang="zh-CN"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kumimoji="0" lang="en-US" altLang="zh-CN"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The first Joker </a:t>
            </a:r>
            <a:r>
              <a:rPr kumimoji="0" lang="en-US" altLang="zh-CN"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stunned</a:t>
            </a:r>
            <a:r>
              <a:rPr kumimoji="0" lang="en-US" altLang="zh-CN"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Hollywood by becoming a $1 billion </a:t>
            </a:r>
            <a:r>
              <a:rPr lang="en-US" altLang="zh-CN"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hit</a:t>
            </a:r>
            <a:r>
              <a:rPr kumimoji="0" lang="en-US" altLang="zh-CN"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despite being R-rated and </a:t>
            </a:r>
            <a:r>
              <a:rPr lang="en-US" altLang="zh-CN"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having a modest budget for </a:t>
            </a:r>
            <a:r>
              <a:rPr kumimoji="0" lang="en-US" altLang="zh-CN"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 comic book movie. The sequel</a:t>
            </a:r>
            <a:r>
              <a:rPr kumimoji="0" lang="zh-CN" altLang="en-US"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（续作）</a:t>
            </a:r>
            <a:r>
              <a:rPr kumimoji="0" lang="en-US" altLang="zh-CN"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comes at a challenging time for the comic book genre, but can Joker 2 have the last laugh? Joaquin Phoenix </a:t>
            </a:r>
            <a:r>
              <a:rPr kumimoji="0" lang="en-US" altLang="zh-CN" b="1" i="1" u="none" strike="noStrike" kern="100" cap="none" spc="0" normalizeH="0" baseline="0" noProof="0" dirty="0">
                <a:ln>
                  <a:noFill/>
                </a:ln>
                <a:effectLst/>
                <a:highlight>
                  <a:srgbClr val="FF00FF"/>
                </a:highlight>
                <a:uLnTx/>
                <a:uFillTx/>
                <a:latin typeface="Calibri" panose="020F0502020204030204" pitchFamily="34" charset="0"/>
                <a:ea typeface="宋体" panose="02010600030101010101" pitchFamily="2" charset="-122"/>
                <a:cs typeface="Calibri" panose="020F0502020204030204" pitchFamily="34" charset="0"/>
              </a:rPr>
              <a:t>reprises</a:t>
            </a:r>
            <a:r>
              <a:rPr kumimoji="0" lang="en-US" altLang="zh-CN"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his Oscar-winning role as Arthur Fleck, with Lady Gaga joining as co-lead in this musical in filmmaker Todd Phillips' </a:t>
            </a:r>
            <a:r>
              <a:rPr lang="en-US" altLang="zh-CN"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feature</a:t>
            </a:r>
            <a:r>
              <a:rPr kumimoji="0" lang="en-US" altLang="zh-CN"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t>
            </a:r>
            <a:endParaRPr kumimoji="0" lang="en-US" altLang="zh-CN"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kumimoji="0" lang="en-US" altLang="zh-CN"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Twisters (July 19)</a:t>
            </a:r>
            <a:endParaRPr kumimoji="0" lang="en-US" altLang="zh-CN"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indent="457200">
              <a:defRPr/>
            </a:pPr>
            <a:r>
              <a:rPr lang="en-US" altLang="zh-CN" i="1" kern="100" dirty="0">
                <a:latin typeface="Calibri" panose="020F0502020204030204" pitchFamily="34" charset="0"/>
                <a:ea typeface="宋体" panose="02010600030101010101" pitchFamily="2" charset="-122"/>
                <a:cs typeface="Calibri" panose="020F0502020204030204" pitchFamily="34" charset="0"/>
              </a:rPr>
              <a:t>The new version of the '90s movie Twister stars Daisy Edgar-Jones, Glen Powell and Anthony Ramos. Minari's Lee Isaac Chung directs. The original </a:t>
            </a:r>
            <a:r>
              <a:rPr lang="en-US" altLang="zh-CN" b="1" i="1" kern="100" dirty="0">
                <a:latin typeface="Calibri" panose="020F0502020204030204" pitchFamily="34" charset="0"/>
                <a:ea typeface="宋体" panose="02010600030101010101" pitchFamily="2" charset="-122"/>
                <a:cs typeface="Calibri" panose="020F0502020204030204" pitchFamily="34" charset="0"/>
              </a:rPr>
              <a:t>followed</a:t>
            </a:r>
            <a:r>
              <a:rPr lang="en-US" altLang="zh-CN" i="1" kern="100" dirty="0">
                <a:latin typeface="Calibri" panose="020F0502020204030204" pitchFamily="34" charset="0"/>
                <a:ea typeface="宋体" panose="02010600030101010101" pitchFamily="2" charset="-122"/>
                <a:cs typeface="Calibri" panose="020F0502020204030204" pitchFamily="34" charset="0"/>
              </a:rPr>
              <a:t> storm-chasers in Oklahoma and </a:t>
            </a:r>
            <a:r>
              <a:rPr lang="en-US" altLang="zh-CN" b="1" i="1" kern="100" dirty="0">
                <a:latin typeface="Calibri" panose="020F0502020204030204" pitchFamily="34" charset="0"/>
                <a:ea typeface="宋体" panose="02010600030101010101" pitchFamily="2" charset="-122"/>
                <a:cs typeface="Calibri" panose="020F0502020204030204" pitchFamily="34" charset="0"/>
              </a:rPr>
              <a:t>was known for </a:t>
            </a:r>
            <a:r>
              <a:rPr lang="en-US" altLang="zh-CN" i="1" kern="100" dirty="0">
                <a:latin typeface="Calibri" panose="020F0502020204030204" pitchFamily="34" charset="0"/>
                <a:ea typeface="宋体" panose="02010600030101010101" pitchFamily="2" charset="-122"/>
                <a:cs typeface="Calibri" panose="020F0502020204030204" pitchFamily="34" charset="0"/>
              </a:rPr>
              <a:t>its inventive special effects that brought tornadoes to the big screen.</a:t>
            </a:r>
            <a:endParaRPr lang="en-US" altLang="zh-CN" i="1" kern="100" dirty="0">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kumimoji="0" lang="en-US" altLang="zh-CN"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Inside Out 2(June 14)</a:t>
            </a:r>
            <a:endParaRPr kumimoji="0" lang="en-US" altLang="zh-CN"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R="0" lvl="0" indent="457200" fontAlgn="auto">
              <a:spcBef>
                <a:spcPts val="0"/>
              </a:spcBef>
              <a:spcAft>
                <a:spcPts val="0"/>
              </a:spcAft>
              <a:buClrTx/>
              <a:buSzTx/>
              <a:buFontTx/>
              <a:buNone/>
              <a:defRPr/>
            </a:pPr>
            <a:r>
              <a:rPr lang="en-US" altLang="zh-CN"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The gang </a:t>
            </a:r>
            <a:r>
              <a:rPr lang="en-US" altLang="zh-CN" i="1" kern="100" dirty="0">
                <a:latin typeface="Calibri" panose="020F0502020204030204" pitchFamily="34" charset="0"/>
                <a:ea typeface="宋体" panose="02010600030101010101" pitchFamily="2" charset="-122"/>
                <a:cs typeface="Calibri" panose="020F0502020204030204" pitchFamily="34" charset="0"/>
              </a:rPr>
              <a:t>is back together in this animated follow-up to the beloved Pixar movie that follows the anthropomorphized</a:t>
            </a:r>
            <a:r>
              <a:rPr lang="zh-CN" altLang="en-US" i="1" kern="100" dirty="0">
                <a:latin typeface="Calibri" panose="020F0502020204030204" pitchFamily="34" charset="0"/>
                <a:ea typeface="宋体" panose="02010600030101010101" pitchFamily="2" charset="-122"/>
                <a:cs typeface="Calibri" panose="020F0502020204030204" pitchFamily="34" charset="0"/>
              </a:rPr>
              <a:t>（人格化）</a:t>
            </a:r>
            <a:r>
              <a:rPr lang="en-US" altLang="zh-CN" i="1" kern="100" dirty="0">
                <a:latin typeface="Calibri" panose="020F0502020204030204" pitchFamily="34" charset="0"/>
                <a:ea typeface="宋体" panose="02010600030101010101" pitchFamily="2" charset="-122"/>
                <a:cs typeface="Calibri" panose="020F0502020204030204" pitchFamily="34" charset="0"/>
              </a:rPr>
              <a:t>emotions of a young girl led by Amy Poehler's Joy. Joining for this round is Anxiety, voiced by Maya Hawke.</a:t>
            </a:r>
            <a:endParaRPr lang="en-US" altLang="zh-CN" i="1" kern="100" dirty="0">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kumimoji="0" lang="en-US" altLang="zh-CN"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Mufasa: The Lion King (Dec.20)</a:t>
            </a:r>
            <a:endParaRPr kumimoji="0" lang="en-US" altLang="zh-CN"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lang="en-US" altLang="zh-CN" i="1" kern="100" dirty="0">
                <a:latin typeface="Calibri" panose="020F0502020204030204" pitchFamily="34" charset="0"/>
                <a:ea typeface="宋体" panose="02010600030101010101" pitchFamily="2" charset="-122"/>
                <a:cs typeface="Calibri" panose="020F0502020204030204" pitchFamily="34" charset="0"/>
              </a:rPr>
              <a:t>After Jon Favreau's The Lion King remake made more than $ 1 billion at the box office in 2019</a:t>
            </a:r>
            <a:r>
              <a:rPr lang="zh-CN" altLang="en-US" i="1" kern="100" dirty="0">
                <a:latin typeface="Calibri" panose="020F0502020204030204" pitchFamily="34" charset="0"/>
                <a:ea typeface="宋体" panose="02010600030101010101" pitchFamily="2" charset="-122"/>
                <a:cs typeface="Calibri" panose="020F0502020204030204" pitchFamily="34" charset="0"/>
              </a:rPr>
              <a:t>，</a:t>
            </a:r>
            <a:r>
              <a:rPr lang="en-US" altLang="zh-CN" i="1" kern="100" dirty="0">
                <a:latin typeface="Calibri" panose="020F0502020204030204" pitchFamily="34" charset="0"/>
                <a:ea typeface="宋体" panose="02010600030101010101" pitchFamily="2" charset="-122"/>
                <a:cs typeface="Calibri" panose="020F0502020204030204" pitchFamily="34" charset="0"/>
              </a:rPr>
              <a:t>Disney was </a:t>
            </a:r>
            <a:r>
              <a:rPr lang="en-US" altLang="zh-CN"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keen</a:t>
            </a:r>
            <a:r>
              <a:rPr lang="en-US" altLang="zh-CN" i="1" kern="100" dirty="0">
                <a:latin typeface="Calibri" panose="020F0502020204030204" pitchFamily="34" charset="0"/>
                <a:ea typeface="宋体" panose="02010600030101010101" pitchFamily="2" charset="-122"/>
                <a:cs typeface="Calibri" panose="020F0502020204030204" pitchFamily="34" charset="0"/>
              </a:rPr>
              <a:t> to return to the world with a prequel</a:t>
            </a:r>
            <a:r>
              <a:rPr lang="zh-CN" altLang="en-US" i="1" kern="100" dirty="0">
                <a:latin typeface="Calibri" panose="020F0502020204030204" pitchFamily="34" charset="0"/>
                <a:ea typeface="宋体" panose="02010600030101010101" pitchFamily="2" charset="-122"/>
                <a:cs typeface="Calibri" panose="020F0502020204030204" pitchFamily="34" charset="0"/>
              </a:rPr>
              <a:t>（前传）</a:t>
            </a:r>
            <a:r>
              <a:rPr lang="en-US" altLang="zh-CN" i="1" kern="100" dirty="0">
                <a:latin typeface="Calibri" panose="020F0502020204030204" pitchFamily="34" charset="0"/>
                <a:ea typeface="宋体" panose="02010600030101010101" pitchFamily="2" charset="-122"/>
                <a:cs typeface="Calibri" panose="020F0502020204030204" pitchFamily="34" charset="0"/>
              </a:rPr>
              <a:t>focusing on Mufasa. This time, Barry Jenkins directs the cartoon with Aaron Pierre voicing Mufasa, a role made famous by James Earl Jones in the 1994 animated </a:t>
            </a:r>
            <a:r>
              <a:rPr lang="en-US" altLang="zh-CN"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feature</a:t>
            </a:r>
            <a:r>
              <a:rPr kumimoji="0" lang="en-US" altLang="zh-CN"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t>
            </a:r>
            <a:endParaRPr kumimoji="0" lang="en-US" altLang="zh-CN"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2" name="文本框 1"/>
          <p:cNvSpPr txBox="1"/>
          <p:nvPr/>
        </p:nvSpPr>
        <p:spPr>
          <a:xfrm>
            <a:off x="7570839" y="844837"/>
            <a:ext cx="4483510" cy="4524315"/>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r>
              <a:rPr lang="en-US" altLang="zh-CN" b="1" i="1" dirty="0">
                <a:latin typeface="Calibri" panose="020F0502020204030204" pitchFamily="34" charset="0"/>
                <a:cs typeface="Calibri" panose="020F0502020204030204" pitchFamily="34" charset="0"/>
              </a:rPr>
              <a:t>21. Which movie is a </a:t>
            </a:r>
            <a:r>
              <a:rPr lang="en-US" altLang="zh-CN" b="1" i="1" dirty="0">
                <a:highlight>
                  <a:srgbClr val="FF00FF"/>
                </a:highlight>
                <a:latin typeface="Calibri" panose="020F0502020204030204" pitchFamily="34" charset="0"/>
                <a:cs typeface="Calibri" panose="020F0502020204030204" pitchFamily="34" charset="0"/>
              </a:rPr>
              <a:t>remake</a:t>
            </a:r>
            <a:r>
              <a:rPr lang="en-US" altLang="zh-CN" b="1" i="1" dirty="0">
                <a:latin typeface="Calibri" panose="020F0502020204030204" pitchFamily="34" charset="0"/>
                <a:cs typeface="Calibri" panose="020F0502020204030204" pitchFamily="34" charset="0"/>
              </a:rPr>
              <a:t>?</a:t>
            </a:r>
            <a:br>
              <a:rPr lang="en-US" altLang="zh-CN" dirty="0">
                <a:latin typeface="Calibri" panose="020F0502020204030204" pitchFamily="34" charset="0"/>
                <a:cs typeface="Calibri" panose="020F0502020204030204" pitchFamily="34" charset="0"/>
              </a:rPr>
            </a:br>
            <a:r>
              <a:rPr lang="en-US" altLang="zh-CN" dirty="0">
                <a:latin typeface="Calibri" panose="020F0502020204030204" pitchFamily="34" charset="0"/>
                <a:cs typeface="Calibri" panose="020F0502020204030204" pitchFamily="34" charset="0"/>
              </a:rPr>
              <a:t>A. Joker: Folie à Deux.	</a:t>
            </a:r>
            <a:endParaRPr lang="en-US" altLang="zh-CN" dirty="0">
              <a:latin typeface="Calibri" panose="020F0502020204030204" pitchFamily="34" charset="0"/>
              <a:cs typeface="Calibri" panose="020F0502020204030204" pitchFamily="34" charset="0"/>
            </a:endParaRPr>
          </a:p>
          <a:p>
            <a:r>
              <a:rPr lang="en-US" altLang="zh-CN" dirty="0">
                <a:latin typeface="Calibri" panose="020F0502020204030204" pitchFamily="34" charset="0"/>
                <a:cs typeface="Calibri" panose="020F0502020204030204" pitchFamily="34" charset="0"/>
              </a:rPr>
              <a:t>B. Twisters.</a:t>
            </a:r>
            <a:br>
              <a:rPr lang="en-US" altLang="zh-CN" dirty="0">
                <a:latin typeface="Calibri" panose="020F0502020204030204" pitchFamily="34" charset="0"/>
                <a:cs typeface="Calibri" panose="020F0502020204030204" pitchFamily="34" charset="0"/>
              </a:rPr>
            </a:br>
            <a:r>
              <a:rPr lang="en-US" altLang="zh-CN" dirty="0">
                <a:latin typeface="Calibri" panose="020F0502020204030204" pitchFamily="34" charset="0"/>
                <a:cs typeface="Calibri" panose="020F0502020204030204" pitchFamily="34" charset="0"/>
              </a:rPr>
              <a:t>C. Inside Out 2.</a:t>
            </a:r>
            <a:br>
              <a:rPr lang="en-US" altLang="zh-CN" dirty="0">
                <a:latin typeface="Calibri" panose="020F0502020204030204" pitchFamily="34" charset="0"/>
                <a:cs typeface="Calibri" panose="020F0502020204030204" pitchFamily="34" charset="0"/>
              </a:rPr>
            </a:br>
            <a:r>
              <a:rPr lang="en-US" altLang="zh-CN" dirty="0">
                <a:latin typeface="Calibri" panose="020F0502020204030204" pitchFamily="34" charset="0"/>
                <a:cs typeface="Calibri" panose="020F0502020204030204" pitchFamily="34" charset="0"/>
              </a:rPr>
              <a:t>D. Mufasa: The Lion King.</a:t>
            </a:r>
            <a:br>
              <a:rPr lang="en-US" altLang="zh-CN" dirty="0">
                <a:latin typeface="Calibri" panose="020F0502020204030204" pitchFamily="34" charset="0"/>
                <a:cs typeface="Calibri" panose="020F0502020204030204" pitchFamily="34" charset="0"/>
              </a:rPr>
            </a:br>
            <a:r>
              <a:rPr lang="en-US" altLang="zh-CN" b="1" i="1" dirty="0">
                <a:latin typeface="Calibri" panose="020F0502020204030204" pitchFamily="34" charset="0"/>
                <a:cs typeface="Calibri" panose="020F0502020204030204" pitchFamily="34" charset="0"/>
              </a:rPr>
              <a:t>22. What do Inside Out 2 and Mufasa: The Lion King have in common?</a:t>
            </a:r>
            <a:br>
              <a:rPr lang="en-US" altLang="zh-CN" b="1" i="1" dirty="0">
                <a:latin typeface="Calibri" panose="020F0502020204030204" pitchFamily="34" charset="0"/>
                <a:cs typeface="Calibri" panose="020F0502020204030204" pitchFamily="34" charset="0"/>
              </a:rPr>
            </a:br>
            <a:r>
              <a:rPr lang="en-US" altLang="zh-CN" dirty="0">
                <a:latin typeface="Calibri" panose="020F0502020204030204" pitchFamily="34" charset="0"/>
                <a:cs typeface="Calibri" panose="020F0502020204030204" pitchFamily="34" charset="0"/>
              </a:rPr>
              <a:t>A. Both are animated films.</a:t>
            </a:r>
            <a:br>
              <a:rPr lang="en-US" altLang="zh-CN" dirty="0">
                <a:latin typeface="Calibri" panose="020F0502020204030204" pitchFamily="34" charset="0"/>
                <a:cs typeface="Calibri" panose="020F0502020204030204" pitchFamily="34" charset="0"/>
              </a:rPr>
            </a:br>
            <a:r>
              <a:rPr lang="en-US" altLang="zh-CN" dirty="0">
                <a:latin typeface="Calibri" panose="020F0502020204030204" pitchFamily="34" charset="0"/>
                <a:cs typeface="Calibri" panose="020F0502020204030204" pitchFamily="34" charset="0"/>
              </a:rPr>
              <a:t>B. Both introduce new characters.</a:t>
            </a:r>
            <a:br>
              <a:rPr lang="en-US" altLang="zh-CN" dirty="0">
                <a:latin typeface="Calibri" panose="020F0502020204030204" pitchFamily="34" charset="0"/>
                <a:cs typeface="Calibri" panose="020F0502020204030204" pitchFamily="34" charset="0"/>
              </a:rPr>
            </a:br>
            <a:r>
              <a:rPr lang="en-US" altLang="zh-CN" dirty="0">
                <a:latin typeface="Calibri" panose="020F0502020204030204" pitchFamily="34" charset="0"/>
                <a:cs typeface="Calibri" panose="020F0502020204030204" pitchFamily="34" charset="0"/>
              </a:rPr>
              <a:t>C. Both are made by new directors.</a:t>
            </a:r>
            <a:br>
              <a:rPr lang="en-US" altLang="zh-CN" dirty="0">
                <a:latin typeface="Calibri" panose="020F0502020204030204" pitchFamily="34" charset="0"/>
                <a:cs typeface="Calibri" panose="020F0502020204030204" pitchFamily="34" charset="0"/>
              </a:rPr>
            </a:br>
            <a:r>
              <a:rPr lang="en-US" altLang="zh-CN" dirty="0">
                <a:latin typeface="Calibri" panose="020F0502020204030204" pitchFamily="34" charset="0"/>
                <a:cs typeface="Calibri" panose="020F0502020204030204" pitchFamily="34" charset="0"/>
              </a:rPr>
              <a:t>D. Both are financially successful.</a:t>
            </a:r>
            <a:br>
              <a:rPr lang="en-US" altLang="zh-CN" dirty="0">
                <a:latin typeface="Calibri" panose="020F0502020204030204" pitchFamily="34" charset="0"/>
                <a:cs typeface="Calibri" panose="020F0502020204030204" pitchFamily="34" charset="0"/>
              </a:rPr>
            </a:br>
            <a:r>
              <a:rPr lang="en-US" altLang="zh-CN" b="1" i="1" dirty="0">
                <a:latin typeface="Calibri" panose="020F0502020204030204" pitchFamily="34" charset="0"/>
                <a:cs typeface="Calibri" panose="020F0502020204030204" pitchFamily="34" charset="0"/>
              </a:rPr>
              <a:t>23. Where is the text probably from?</a:t>
            </a:r>
            <a:br>
              <a:rPr lang="en-US" altLang="zh-CN" b="1" i="1" dirty="0">
                <a:latin typeface="Calibri" panose="020F0502020204030204" pitchFamily="34" charset="0"/>
                <a:cs typeface="Calibri" panose="020F0502020204030204" pitchFamily="34" charset="0"/>
              </a:rPr>
            </a:br>
            <a:r>
              <a:rPr lang="en-US" altLang="zh-CN" dirty="0">
                <a:latin typeface="Calibri" panose="020F0502020204030204" pitchFamily="34" charset="0"/>
                <a:cs typeface="Calibri" panose="020F0502020204030204" pitchFamily="34" charset="0"/>
              </a:rPr>
              <a:t>A. A journal on film studies.</a:t>
            </a:r>
            <a:br>
              <a:rPr lang="en-US" altLang="zh-CN" dirty="0">
                <a:latin typeface="Calibri" panose="020F0502020204030204" pitchFamily="34" charset="0"/>
                <a:cs typeface="Calibri" panose="020F0502020204030204" pitchFamily="34" charset="0"/>
              </a:rPr>
            </a:br>
            <a:r>
              <a:rPr lang="en-US" altLang="zh-CN" dirty="0">
                <a:latin typeface="Calibri" panose="020F0502020204030204" pitchFamily="34" charset="0"/>
                <a:cs typeface="Calibri" panose="020F0502020204030204" pitchFamily="34" charset="0"/>
              </a:rPr>
              <a:t>B. An entertainment website.</a:t>
            </a:r>
            <a:br>
              <a:rPr lang="en-US" altLang="zh-CN" dirty="0">
                <a:latin typeface="Calibri" panose="020F0502020204030204" pitchFamily="34" charset="0"/>
                <a:cs typeface="Calibri" panose="020F0502020204030204" pitchFamily="34" charset="0"/>
              </a:rPr>
            </a:br>
            <a:r>
              <a:rPr lang="en-US" altLang="zh-CN" dirty="0">
                <a:latin typeface="Calibri" panose="020F0502020204030204" pitchFamily="34" charset="0"/>
                <a:cs typeface="Calibri" panose="020F0502020204030204" pitchFamily="34" charset="0"/>
              </a:rPr>
              <a:t>C. A textbook on movie history.</a:t>
            </a:r>
            <a:br>
              <a:rPr lang="en-US" altLang="zh-CN" dirty="0">
                <a:latin typeface="Calibri" panose="020F0502020204030204" pitchFamily="34" charset="0"/>
                <a:cs typeface="Calibri" panose="020F0502020204030204" pitchFamily="34" charset="0"/>
              </a:rPr>
            </a:br>
            <a:r>
              <a:rPr lang="en-US" altLang="zh-CN" dirty="0">
                <a:latin typeface="Calibri" panose="020F0502020204030204" pitchFamily="34" charset="0"/>
                <a:cs typeface="Calibri" panose="020F0502020204030204" pitchFamily="34" charset="0"/>
              </a:rPr>
              <a:t>D. A daily newspaper on global news.</a:t>
            </a:r>
            <a:endParaRPr lang="zh-CN" altLang="en-US" dirty="0">
              <a:latin typeface="Calibri" panose="020F0502020204030204" pitchFamily="34" charset="0"/>
              <a:cs typeface="Calibri" panose="020F0502020204030204" pitchFamily="34" charset="0"/>
            </a:endParaRPr>
          </a:p>
        </p:txBody>
      </p:sp>
      <p:cxnSp>
        <p:nvCxnSpPr>
          <p:cNvPr id="3" name="直接箭头连接符 2"/>
          <p:cNvCxnSpPr/>
          <p:nvPr/>
        </p:nvCxnSpPr>
        <p:spPr>
          <a:xfrm flipH="1">
            <a:off x="2438399" y="1130710"/>
            <a:ext cx="7374195" cy="1754516"/>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flipH="1">
            <a:off x="841550" y="2682817"/>
            <a:ext cx="1596849" cy="40481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9" name="椭圆 8"/>
          <p:cNvSpPr/>
          <p:nvPr/>
        </p:nvSpPr>
        <p:spPr>
          <a:xfrm flipH="1">
            <a:off x="6089032" y="2980132"/>
            <a:ext cx="1236000" cy="40481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10" name="直接箭头连接符 9"/>
          <p:cNvCxnSpPr/>
          <p:nvPr/>
        </p:nvCxnSpPr>
        <p:spPr>
          <a:xfrm flipH="1">
            <a:off x="7074309" y="1130710"/>
            <a:ext cx="2728451" cy="1754516"/>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flipH="1">
            <a:off x="1318412" y="5524880"/>
            <a:ext cx="2673483" cy="31548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14" name="直接箭头连接符 13"/>
          <p:cNvCxnSpPr/>
          <p:nvPr/>
        </p:nvCxnSpPr>
        <p:spPr>
          <a:xfrm flipH="1">
            <a:off x="3624561" y="1130710"/>
            <a:ext cx="6178199" cy="438210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flipH="1">
            <a:off x="3524045" y="4064725"/>
            <a:ext cx="1303136" cy="40481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17" name="椭圆 16"/>
          <p:cNvSpPr/>
          <p:nvPr/>
        </p:nvSpPr>
        <p:spPr>
          <a:xfrm flipH="1">
            <a:off x="1911440" y="6600621"/>
            <a:ext cx="1303136" cy="315481"/>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18" name="直接箭头连接符 17"/>
          <p:cNvCxnSpPr>
            <a:endCxn id="16" idx="1"/>
          </p:cNvCxnSpPr>
          <p:nvPr/>
        </p:nvCxnSpPr>
        <p:spPr>
          <a:xfrm flipH="1">
            <a:off x="4636341" y="3009389"/>
            <a:ext cx="3049540" cy="1114620"/>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a:off x="3019647" y="3087636"/>
            <a:ext cx="4666234" cy="3604673"/>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flipH="1" flipV="1">
            <a:off x="752162" y="23891"/>
            <a:ext cx="4744286" cy="36126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25" name="直接箭头连接符 24"/>
          <p:cNvCxnSpPr/>
          <p:nvPr/>
        </p:nvCxnSpPr>
        <p:spPr>
          <a:xfrm flipH="1" flipV="1">
            <a:off x="5295481" y="261257"/>
            <a:ext cx="2390400" cy="438210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流程图: 可选过程 27"/>
          <p:cNvSpPr/>
          <p:nvPr/>
        </p:nvSpPr>
        <p:spPr>
          <a:xfrm>
            <a:off x="7305040" y="97790"/>
            <a:ext cx="3986530" cy="643890"/>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CN" dirty="0">
                <a:solidFill>
                  <a:schemeClr val="tx1"/>
                </a:solidFill>
                <a:latin typeface="Rockwell" panose="02060603020205020403"/>
                <a:ea typeface="方正姚体" panose="02010601030101010101" pitchFamily="2" charset="-122"/>
              </a:rPr>
              <a:t>2024</a:t>
            </a:r>
            <a:r>
              <a:rPr lang="zh-CN" altLang="en-US" dirty="0">
                <a:solidFill>
                  <a:schemeClr val="tx1"/>
                </a:solidFill>
                <a:latin typeface="Rockwell" panose="02060603020205020403"/>
                <a:ea typeface="方正姚体" panose="02010601030101010101" pitchFamily="2" charset="-122"/>
              </a:rPr>
              <a:t>年</a:t>
            </a:r>
            <a:r>
              <a:rPr lang="en-US" altLang="zh-CN" dirty="0">
                <a:solidFill>
                  <a:schemeClr val="tx1"/>
                </a:solidFill>
                <a:latin typeface="Rockwell" panose="02060603020205020403"/>
                <a:ea typeface="方正姚体" panose="02010601030101010101" pitchFamily="2" charset="-122"/>
              </a:rPr>
              <a:t>4</a:t>
            </a:r>
            <a:r>
              <a:rPr lang="zh-CN" altLang="en-US" dirty="0">
                <a:solidFill>
                  <a:schemeClr val="tx1"/>
                </a:solidFill>
                <a:latin typeface="Rockwell" panose="02060603020205020403"/>
                <a:ea typeface="方正姚体" panose="02010601030101010101" pitchFamily="2" charset="-122"/>
              </a:rPr>
              <a:t>部最新创作的</a:t>
            </a:r>
            <a:r>
              <a:rPr lang="en-US" altLang="zh-CN" dirty="0">
                <a:solidFill>
                  <a:schemeClr val="tx1"/>
                </a:solidFill>
                <a:latin typeface="Rockwell" panose="02060603020205020403"/>
                <a:ea typeface="方正姚体" panose="02010601030101010101" pitchFamily="2" charset="-122"/>
              </a:rPr>
              <a:t>4</a:t>
            </a:r>
            <a:r>
              <a:rPr lang="zh-CN" altLang="en-US" dirty="0">
                <a:solidFill>
                  <a:schemeClr val="tx1"/>
                </a:solidFill>
                <a:latin typeface="Rockwell" panose="02060603020205020403"/>
                <a:ea typeface="方正姚体" panose="02010601030101010101" pitchFamily="2" charset="-122"/>
              </a:rPr>
              <a:t>部电影以及它们的特色</a:t>
            </a:r>
            <a:endParaRPr kumimoji="0" lang="en-US" altLang="zh-CN" sz="1800" b="0" i="0" u="none" strike="noStrike" kern="1200" cap="none" spc="0" normalizeH="0" baseline="0" noProof="0" dirty="0">
              <a:ln>
                <a:noFill/>
              </a:ln>
              <a:solidFill>
                <a:schemeClr val="tx1"/>
              </a:solidFill>
              <a:effectLst/>
              <a:uLnTx/>
              <a:uFillTx/>
              <a:latin typeface="Rockwell" panose="02060603020205020403"/>
              <a:ea typeface="方正姚体" panose="02010601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animBg="1"/>
      <p:bldP spid="16" grpId="0" animBg="1"/>
      <p:bldP spid="17" grpId="0" animBg="1"/>
      <p:bldP spid="24" grpId="0" animBg="1"/>
      <p:bldP spid="2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5844" y="792405"/>
            <a:ext cx="11880312" cy="5878532"/>
          </a:xfrm>
          <a:prstGeom prst="rect">
            <a:avLst/>
          </a:prstGeom>
          <a:noFill/>
        </p:spPr>
        <p:txBody>
          <a:bodyPr wrap="square">
            <a:spAutoFit/>
          </a:bodyPr>
          <a:lstStyle/>
          <a:p>
            <a:pPr marL="0" marR="0" lvl="0" algn="l" defTabSz="914400" rtl="0" eaLnBrk="1" fontAlgn="auto" latinLnBrk="0" hangingPunct="1">
              <a:spcBef>
                <a:spcPts val="600"/>
              </a:spcBef>
              <a:spcAft>
                <a:spcPts val="0"/>
              </a:spcAft>
              <a:buClrTx/>
              <a:buSzTx/>
              <a:buFontTx/>
              <a:buNone/>
              <a:defRPr/>
            </a:pP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1. Welcome to our guide of the Best Movies of 2024, </a:t>
            </a:r>
            <a:r>
              <a:rPr lang="en-US" altLang="zh-CN" sz="2800" b="1" i="1" kern="100" dirty="0">
                <a:latin typeface="Calibri" panose="020F0502020204030204" pitchFamily="34" charset="0"/>
                <a:ea typeface="宋体" panose="02010600030101010101" pitchFamily="2" charset="-122"/>
                <a:cs typeface="Calibri" panose="020F0502020204030204" pitchFamily="34" charset="0"/>
              </a:rPr>
              <a:t>_____________(feature) </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every _________(certify) Fresh movie as they come in </a:t>
            </a:r>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week by week</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t>
            </a:r>
            <a:endPar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457200" indent="-457200">
              <a:spcBef>
                <a:spcPts val="600"/>
              </a:spcBef>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in filmmaker Todd Phillips' </a:t>
            </a:r>
            <a:r>
              <a:rPr lang="en-US" altLang="zh-CN" sz="2800" b="1" i="1" kern="100" dirty="0">
                <a:highlight>
                  <a:srgbClr val="FFFF00"/>
                </a:highlight>
                <a:latin typeface="Calibri" panose="020F0502020204030204" pitchFamily="34" charset="0"/>
                <a:ea typeface="宋体" panose="02010600030101010101" pitchFamily="2" charset="-122"/>
                <a:cs typeface="Calibri" panose="020F0502020204030204" pitchFamily="34" charset="0"/>
              </a:rPr>
              <a:t>feature</a:t>
            </a:r>
            <a:endParaRPr lang="en-US" altLang="zh-CN" sz="2800" b="1" i="1" kern="100" dirty="0">
              <a:highlight>
                <a:srgbClr val="FFFF00"/>
              </a:highlight>
              <a:latin typeface="Calibri" panose="020F0502020204030204" pitchFamily="34" charset="0"/>
              <a:ea typeface="宋体" panose="02010600030101010101" pitchFamily="2" charset="-122"/>
              <a:cs typeface="Calibri" panose="020F0502020204030204" pitchFamily="34" charset="0"/>
            </a:endParaRPr>
          </a:p>
          <a:p>
            <a:pPr marL="457200" indent="-457200">
              <a:spcBef>
                <a:spcPts val="600"/>
              </a:spcBef>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in the 1994 animated </a:t>
            </a:r>
            <a:r>
              <a:rPr lang="en-US" altLang="zh-CN" sz="2800" b="1" i="1" kern="100" dirty="0">
                <a:highlight>
                  <a:srgbClr val="FFFF00"/>
                </a:highlight>
                <a:latin typeface="Calibri" panose="020F0502020204030204" pitchFamily="34" charset="0"/>
                <a:ea typeface="宋体" panose="02010600030101010101" pitchFamily="2" charset="-122"/>
                <a:cs typeface="Calibri" panose="020F0502020204030204" pitchFamily="34" charset="0"/>
              </a:rPr>
              <a:t>feature</a:t>
            </a:r>
            <a:endParaRPr lang="en-US" altLang="zh-CN" sz="2800" b="1" i="1" kern="100" dirty="0">
              <a:highlight>
                <a:srgbClr val="FFFF00"/>
              </a:highlight>
              <a:latin typeface="Calibri" panose="020F0502020204030204" pitchFamily="34" charset="0"/>
              <a:ea typeface="宋体" panose="02010600030101010101" pitchFamily="2" charset="-122"/>
              <a:cs typeface="Calibri" panose="020F0502020204030204" pitchFamily="34" charset="0"/>
            </a:endParaRPr>
          </a:p>
          <a:p>
            <a:pPr marL="457200" indent="-457200">
              <a:spcBef>
                <a:spcPts val="600"/>
              </a:spcBef>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The software has no particular distinguishing </a:t>
            </a:r>
            <a:r>
              <a:rPr lang="en-US" altLang="zh-CN" sz="2800" b="1" i="1" kern="100" dirty="0">
                <a:highlight>
                  <a:srgbClr val="FFFF00"/>
                </a:highlight>
                <a:latin typeface="Calibri" panose="020F0502020204030204" pitchFamily="34" charset="0"/>
                <a:ea typeface="宋体" panose="02010600030101010101" pitchFamily="2" charset="-122"/>
                <a:cs typeface="Calibri" panose="020F0502020204030204" pitchFamily="34" charset="0"/>
              </a:rPr>
              <a:t>features</a:t>
            </a:r>
            <a:r>
              <a:rPr lang="en-US" altLang="zh-CN" sz="2800" b="1" i="1" kern="100" dirty="0">
                <a:latin typeface="Calibri" panose="020F0502020204030204" pitchFamily="34" charset="0"/>
                <a:ea typeface="宋体" panose="02010600030101010101" pitchFamily="2" charset="-122"/>
                <a:cs typeface="Calibri" panose="020F0502020204030204" pitchFamily="34" charset="0"/>
              </a:rPr>
              <a:t>.</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marL="457200" indent="-457200">
              <a:spcBef>
                <a:spcPts val="600"/>
              </a:spcBef>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Her eyes are her most striking </a:t>
            </a:r>
            <a:r>
              <a:rPr lang="en-US" altLang="zh-CN" sz="2800" b="1" i="1" kern="100" dirty="0">
                <a:highlight>
                  <a:srgbClr val="FFFF00"/>
                </a:highlight>
                <a:latin typeface="Calibri" panose="020F0502020204030204" pitchFamily="34" charset="0"/>
                <a:ea typeface="宋体" panose="02010600030101010101" pitchFamily="2" charset="-122"/>
                <a:cs typeface="Calibri" panose="020F0502020204030204" pitchFamily="34" charset="0"/>
              </a:rPr>
              <a:t>feature</a:t>
            </a:r>
            <a:r>
              <a:rPr lang="en-US" altLang="zh-CN" sz="2800" b="1" i="1" kern="100" dirty="0">
                <a:latin typeface="Calibri" panose="020F0502020204030204" pitchFamily="34" charset="0"/>
                <a:ea typeface="宋体" panose="02010600030101010101" pitchFamily="2" charset="-122"/>
                <a:cs typeface="Calibri" panose="020F0502020204030204" pitchFamily="34" charset="0"/>
              </a:rPr>
              <a:t>.</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marL="457200" indent="-457200">
              <a:spcBef>
                <a:spcPts val="600"/>
              </a:spcBef>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The film </a:t>
            </a:r>
            <a:r>
              <a:rPr lang="en-US" altLang="zh-CN" sz="2800" b="1" i="1" kern="100" dirty="0">
                <a:highlight>
                  <a:srgbClr val="FFFF00"/>
                </a:highlight>
                <a:latin typeface="Calibri" panose="020F0502020204030204" pitchFamily="34" charset="0"/>
                <a:ea typeface="宋体" panose="02010600030101010101" pitchFamily="2" charset="-122"/>
                <a:cs typeface="Calibri" panose="020F0502020204030204" pitchFamily="34" charset="0"/>
              </a:rPr>
              <a:t>features</a:t>
            </a:r>
            <a:r>
              <a:rPr lang="en-US" altLang="zh-CN" sz="2800" b="1" i="1" kern="100" dirty="0">
                <a:latin typeface="Calibri" panose="020F0502020204030204" pitchFamily="34" charset="0"/>
                <a:ea typeface="宋体" panose="02010600030101010101" pitchFamily="2" charset="-122"/>
                <a:cs typeface="Calibri" panose="020F0502020204030204" pitchFamily="34" charset="0"/>
              </a:rPr>
              <a:t> Cary Grant as a professor.</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marL="457200" indent="-457200">
              <a:spcBef>
                <a:spcPts val="600"/>
              </a:spcBef>
              <a:buFont typeface="Arial" panose="020B0604020202020204" pitchFamily="34" charset="0"/>
              <a:buChar char="•"/>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Jon </a:t>
            </a:r>
            <a:r>
              <a:rPr lang="en-US" altLang="zh-CN" sz="2800" b="1" i="1" kern="100" dirty="0">
                <a:highlight>
                  <a:srgbClr val="FFFF00"/>
                </a:highlight>
                <a:latin typeface="Calibri" panose="020F0502020204030204" pitchFamily="34" charset="0"/>
                <a:ea typeface="宋体" panose="02010600030101010101" pitchFamily="2" charset="-122"/>
                <a:cs typeface="Calibri" panose="020F0502020204030204" pitchFamily="34" charset="0"/>
              </a:rPr>
              <a:t>featured</a:t>
            </a:r>
            <a:r>
              <a:rPr lang="en-US" altLang="zh-CN" sz="2800" b="1" i="1" kern="100" dirty="0">
                <a:latin typeface="Calibri" panose="020F0502020204030204" pitchFamily="34" charset="0"/>
                <a:ea typeface="宋体" panose="02010600030101010101" pitchFamily="2" charset="-122"/>
                <a:cs typeface="Calibri" panose="020F0502020204030204" pitchFamily="34" charset="0"/>
              </a:rPr>
              <a:t> in one of the show's most thrilling episodes.</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a:spcBef>
                <a:spcPts val="600"/>
              </a:spcBef>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2. </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The first Joker ___________(</a:t>
            </a:r>
            <a:r>
              <a:rPr kumimoji="0" lang="zh-CN" altLang="en-US"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同义词：</a:t>
            </a:r>
            <a:r>
              <a:rPr lang="en-US" altLang="zh-CN" sz="2800" b="1" i="1" kern="100" dirty="0">
                <a:latin typeface="Calibri" panose="020F0502020204030204" pitchFamily="34" charset="0"/>
                <a:ea typeface="宋体" panose="02010600030101010101" pitchFamily="2" charset="-122"/>
                <a:cs typeface="Calibri" panose="020F0502020204030204" pitchFamily="34" charset="0"/>
              </a:rPr>
              <a:t>shock</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Hollywood by becoming a $1 billion </a:t>
            </a:r>
            <a:r>
              <a:rPr lang="en-US" altLang="zh-CN" sz="28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hit</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despite being R-rated and ___________________________(</a:t>
            </a:r>
            <a:r>
              <a:rPr kumimoji="0" lang="zh-CN" altLang="en-US"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预算低</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 comic book movie. </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a:spcBef>
                <a:spcPts val="600"/>
              </a:spcBef>
              <a:defRPr/>
            </a:pPr>
            <a:r>
              <a:rPr lang="en-US" altLang="zh-CN" sz="2800" b="1" i="1" kern="100" dirty="0">
                <a:latin typeface="Calibri" panose="020F0502020204030204" pitchFamily="34" charset="0"/>
                <a:ea typeface="宋体" panose="02010600030101010101" pitchFamily="2" charset="-122"/>
                <a:cs typeface="Calibri" panose="020F0502020204030204" pitchFamily="34" charset="0"/>
              </a:rPr>
              <a:t>3. __________(join) for this round is Anxiety, ________(voice) by Maya Hawke.</a:t>
            </a: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5" name="文本框 4"/>
          <p:cNvSpPr txBox="1"/>
          <p:nvPr/>
        </p:nvSpPr>
        <p:spPr>
          <a:xfrm>
            <a:off x="8516208" y="682287"/>
            <a:ext cx="2285672"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featuring</a:t>
            </a:r>
            <a:endParaRPr lang="zh-CN" altLang="en-US" dirty="0"/>
          </a:p>
        </p:txBody>
      </p:sp>
      <p:sp>
        <p:nvSpPr>
          <p:cNvPr id="7" name="文本框 6"/>
          <p:cNvSpPr txBox="1"/>
          <p:nvPr/>
        </p:nvSpPr>
        <p:spPr>
          <a:xfrm>
            <a:off x="1191175" y="1205507"/>
            <a:ext cx="6096000"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Certified</a:t>
            </a:r>
            <a:endParaRPr lang="zh-CN" altLang="en-US" dirty="0"/>
          </a:p>
        </p:txBody>
      </p:sp>
      <p:sp>
        <p:nvSpPr>
          <p:cNvPr id="9" name="文本框 8"/>
          <p:cNvSpPr txBox="1"/>
          <p:nvPr/>
        </p:nvSpPr>
        <p:spPr>
          <a:xfrm>
            <a:off x="3048000" y="4690943"/>
            <a:ext cx="6096000"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stunned</a:t>
            </a:r>
            <a:endParaRPr lang="zh-CN" altLang="en-US" dirty="0"/>
          </a:p>
        </p:txBody>
      </p:sp>
      <p:sp>
        <p:nvSpPr>
          <p:cNvPr id="11" name="文本框 10"/>
          <p:cNvSpPr txBox="1"/>
          <p:nvPr/>
        </p:nvSpPr>
        <p:spPr>
          <a:xfrm>
            <a:off x="5978750" y="5062671"/>
            <a:ext cx="4611328"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having a modest budget for </a:t>
            </a:r>
            <a:endParaRPr lang="zh-CN" altLang="en-US" dirty="0"/>
          </a:p>
        </p:txBody>
      </p:sp>
      <p:sp>
        <p:nvSpPr>
          <p:cNvPr id="13" name="文本框 12"/>
          <p:cNvSpPr txBox="1"/>
          <p:nvPr/>
        </p:nvSpPr>
        <p:spPr>
          <a:xfrm>
            <a:off x="898180" y="5981630"/>
            <a:ext cx="6096000"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Joining</a:t>
            </a:r>
            <a:endParaRPr lang="zh-CN" altLang="en-US" dirty="0">
              <a:solidFill>
                <a:srgbClr val="FF0000"/>
              </a:solidFill>
            </a:endParaRPr>
          </a:p>
        </p:txBody>
      </p:sp>
      <p:sp>
        <p:nvSpPr>
          <p:cNvPr id="15" name="文本框 14"/>
          <p:cNvSpPr txBox="1"/>
          <p:nvPr/>
        </p:nvSpPr>
        <p:spPr>
          <a:xfrm>
            <a:off x="6952879" y="6079759"/>
            <a:ext cx="1563329"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voiced</a:t>
            </a:r>
            <a:endParaRPr lang="zh-CN" altLang="en-US" dirty="0">
              <a:solidFill>
                <a:srgbClr val="FF0000"/>
              </a:solidFill>
            </a:endParaRPr>
          </a:p>
        </p:txBody>
      </p:sp>
      <p:sp>
        <p:nvSpPr>
          <p:cNvPr id="16" name="文本框 15"/>
          <p:cNvSpPr txBox="1"/>
          <p:nvPr/>
        </p:nvSpPr>
        <p:spPr>
          <a:xfrm>
            <a:off x="6405216" y="1748985"/>
            <a:ext cx="4396664" cy="461665"/>
          </a:xfrm>
          <a:prstGeom prst="rect">
            <a:avLst/>
          </a:prstGeom>
          <a:noFill/>
        </p:spPr>
        <p:txBody>
          <a:bodyPr wrap="square">
            <a:spAutoFit/>
          </a:bodyPr>
          <a:lstStyle/>
          <a:p>
            <a:r>
              <a:rPr kumimoji="0" lang="zh-CN" altLang="en-US" sz="2400" b="1" u="none" strike="noStrike" kern="100" cap="none" spc="0" normalizeH="0" baseline="0" noProof="0" dirty="0">
                <a:ln>
                  <a:noFill/>
                </a:ln>
                <a:solidFill>
                  <a:prstClr val="black"/>
                </a:solidFill>
                <a:effectLst/>
                <a:highlight>
                  <a:srgbClr val="00FF00"/>
                </a:highlight>
                <a:uLnTx/>
                <a:uFillTx/>
                <a:latin typeface="Calibri" panose="020F0502020204030204" pitchFamily="34" charset="0"/>
                <a:ea typeface="宋体" panose="02010600030101010101" pitchFamily="2" charset="-122"/>
                <a:cs typeface="Calibri" panose="020F0502020204030204" pitchFamily="34" charset="0"/>
              </a:rPr>
              <a:t>（电影的）正片，故事片</a:t>
            </a:r>
            <a:endParaRPr lang="zh-CN" altLang="en-US" sz="1600" dirty="0">
              <a:highlight>
                <a:srgbClr val="00FF00"/>
              </a:highlight>
            </a:endParaRPr>
          </a:p>
        </p:txBody>
      </p:sp>
      <p:sp>
        <p:nvSpPr>
          <p:cNvPr id="18" name="文本框 17"/>
          <p:cNvSpPr txBox="1"/>
          <p:nvPr/>
        </p:nvSpPr>
        <p:spPr>
          <a:xfrm>
            <a:off x="6331474" y="2275715"/>
            <a:ext cx="4611328" cy="461665"/>
          </a:xfrm>
          <a:prstGeom prst="rect">
            <a:avLst/>
          </a:prstGeom>
          <a:noFill/>
        </p:spPr>
        <p:txBody>
          <a:bodyPr wrap="square">
            <a:spAutoFit/>
          </a:bodyPr>
          <a:lstStyle/>
          <a:p>
            <a:r>
              <a:rPr kumimoji="0" lang="zh-CN" altLang="en-US" sz="2400" b="1" u="none" strike="noStrike" kern="100" cap="none" spc="0" normalizeH="0" baseline="0" noProof="0" dirty="0">
                <a:ln>
                  <a:noFill/>
                </a:ln>
                <a:solidFill>
                  <a:prstClr val="black"/>
                </a:solidFill>
                <a:effectLst/>
                <a:highlight>
                  <a:srgbClr val="00FF00"/>
                </a:highlight>
                <a:uLnTx/>
                <a:uFillTx/>
                <a:latin typeface="Calibri" panose="020F0502020204030204" pitchFamily="34" charset="0"/>
                <a:ea typeface="宋体" panose="02010600030101010101" pitchFamily="2" charset="-122"/>
                <a:cs typeface="Calibri" panose="020F0502020204030204" pitchFamily="34" charset="0"/>
              </a:rPr>
              <a:t>（电影的）正片，故事片</a:t>
            </a:r>
            <a:endParaRPr lang="zh-CN" altLang="en-US" sz="1600" dirty="0">
              <a:highlight>
                <a:srgbClr val="00FF00"/>
              </a:highlight>
            </a:endParaRPr>
          </a:p>
        </p:txBody>
      </p:sp>
      <p:sp>
        <p:nvSpPr>
          <p:cNvPr id="20" name="文本框 19"/>
          <p:cNvSpPr txBox="1"/>
          <p:nvPr/>
        </p:nvSpPr>
        <p:spPr>
          <a:xfrm>
            <a:off x="8877379" y="2787817"/>
            <a:ext cx="3142057" cy="461665"/>
          </a:xfrm>
          <a:prstGeom prst="rect">
            <a:avLst/>
          </a:prstGeom>
          <a:noFill/>
        </p:spPr>
        <p:txBody>
          <a:bodyPr wrap="square">
            <a:spAutoFit/>
          </a:bodyPr>
          <a:lstStyle/>
          <a:p>
            <a:r>
              <a:rPr kumimoji="0" lang="zh-CN" altLang="en-US" sz="2400" b="1" u="none" strike="noStrike" kern="100" cap="none" spc="0" normalizeH="0" baseline="0" noProof="0" dirty="0">
                <a:ln>
                  <a:noFill/>
                </a:ln>
                <a:solidFill>
                  <a:prstClr val="black"/>
                </a:solidFill>
                <a:effectLst/>
                <a:highlight>
                  <a:srgbClr val="00FF00"/>
                </a:highlight>
                <a:uLnTx/>
                <a:uFillTx/>
                <a:latin typeface="Calibri" panose="020F0502020204030204" pitchFamily="34" charset="0"/>
                <a:ea typeface="宋体" panose="02010600030101010101" pitchFamily="2" charset="-122"/>
                <a:cs typeface="Calibri" panose="020F0502020204030204" pitchFamily="34" charset="0"/>
              </a:rPr>
              <a:t>特色；特征；特点</a:t>
            </a:r>
            <a:endParaRPr lang="zh-CN" altLang="en-US" sz="1600" dirty="0">
              <a:highlight>
                <a:srgbClr val="00FF00"/>
              </a:highlight>
            </a:endParaRPr>
          </a:p>
        </p:txBody>
      </p:sp>
      <p:sp>
        <p:nvSpPr>
          <p:cNvPr id="21" name="文本框 20"/>
          <p:cNvSpPr txBox="1"/>
          <p:nvPr/>
        </p:nvSpPr>
        <p:spPr>
          <a:xfrm>
            <a:off x="6530253" y="3257937"/>
            <a:ext cx="5191432" cy="461665"/>
          </a:xfrm>
          <a:prstGeom prst="rect">
            <a:avLst/>
          </a:prstGeom>
          <a:noFill/>
        </p:spPr>
        <p:txBody>
          <a:bodyPr wrap="square">
            <a:spAutoFit/>
          </a:bodyPr>
          <a:lstStyle/>
          <a:p>
            <a:r>
              <a:rPr kumimoji="0" lang="zh-CN" altLang="en-US" sz="2400" b="1" u="none" strike="noStrike" kern="100" cap="none" spc="0" normalizeH="0" baseline="0" noProof="0" dirty="0">
                <a:ln>
                  <a:noFill/>
                </a:ln>
                <a:solidFill>
                  <a:prstClr val="black"/>
                </a:solidFill>
                <a:effectLst/>
                <a:highlight>
                  <a:srgbClr val="00FF00"/>
                </a:highlight>
                <a:uLnTx/>
                <a:uFillTx/>
                <a:latin typeface="Calibri" panose="020F0502020204030204" pitchFamily="34" charset="0"/>
                <a:ea typeface="宋体" panose="02010600030101010101" pitchFamily="2" charset="-122"/>
                <a:cs typeface="Calibri" panose="020F0502020204030204" pitchFamily="34" charset="0"/>
              </a:rPr>
              <a:t>面容的一部分（如鼻、口、眼）</a:t>
            </a:r>
            <a:endParaRPr lang="zh-CN" altLang="en-US" sz="1600" dirty="0">
              <a:highlight>
                <a:srgbClr val="00FF00"/>
              </a:highlight>
            </a:endParaRPr>
          </a:p>
        </p:txBody>
      </p:sp>
      <p:sp>
        <p:nvSpPr>
          <p:cNvPr id="23" name="文本框 22"/>
          <p:cNvSpPr txBox="1"/>
          <p:nvPr/>
        </p:nvSpPr>
        <p:spPr>
          <a:xfrm>
            <a:off x="7206706" y="3774983"/>
            <a:ext cx="4514979" cy="461665"/>
          </a:xfrm>
          <a:prstGeom prst="rect">
            <a:avLst/>
          </a:prstGeom>
          <a:noFill/>
        </p:spPr>
        <p:txBody>
          <a:bodyPr wrap="square">
            <a:spAutoFit/>
          </a:bodyPr>
          <a:lstStyle/>
          <a:p>
            <a:r>
              <a:rPr kumimoji="0" lang="zh-CN" altLang="en-US" sz="2400" b="1" u="none" strike="noStrike" kern="100" cap="none" spc="0" normalizeH="0" baseline="0" noProof="0" dirty="0">
                <a:ln>
                  <a:noFill/>
                </a:ln>
                <a:solidFill>
                  <a:prstClr val="black"/>
                </a:solidFill>
                <a:effectLst/>
                <a:highlight>
                  <a:srgbClr val="00FF00"/>
                </a:highlight>
                <a:uLnTx/>
                <a:uFillTx/>
                <a:latin typeface="Calibri" panose="020F0502020204030204" pitchFamily="34" charset="0"/>
                <a:ea typeface="宋体" panose="02010600030101010101" pitchFamily="2" charset="-122"/>
                <a:cs typeface="Calibri" panose="020F0502020204030204" pitchFamily="34" charset="0"/>
              </a:rPr>
              <a:t>以</a:t>
            </a:r>
            <a:r>
              <a:rPr kumimoji="0" lang="en-US" altLang="zh-CN" sz="2400" b="1" u="none" strike="noStrike" kern="100" cap="none" spc="0" normalizeH="0" baseline="0" noProof="0" dirty="0">
                <a:ln>
                  <a:noFill/>
                </a:ln>
                <a:solidFill>
                  <a:prstClr val="black"/>
                </a:solidFill>
                <a:effectLst/>
                <a:highlight>
                  <a:srgbClr val="00FF00"/>
                </a:highlight>
                <a:uLnTx/>
                <a:uFillTx/>
                <a:latin typeface="Calibri" panose="020F0502020204030204" pitchFamily="34" charset="0"/>
                <a:ea typeface="宋体" panose="02010600030101010101" pitchFamily="2" charset="-122"/>
                <a:cs typeface="Calibri" panose="020F0502020204030204" pitchFamily="34" charset="0"/>
              </a:rPr>
              <a:t>…</a:t>
            </a:r>
            <a:r>
              <a:rPr kumimoji="0" lang="zh-CN" altLang="en-US" sz="2400" b="1" u="none" strike="noStrike" kern="100" cap="none" spc="0" normalizeH="0" baseline="0" noProof="0" dirty="0">
                <a:ln>
                  <a:noFill/>
                </a:ln>
                <a:solidFill>
                  <a:prstClr val="black"/>
                </a:solidFill>
                <a:effectLst/>
                <a:highlight>
                  <a:srgbClr val="00FF00"/>
                </a:highlight>
                <a:uLnTx/>
                <a:uFillTx/>
                <a:latin typeface="Calibri" panose="020F0502020204030204" pitchFamily="34" charset="0"/>
                <a:ea typeface="宋体" panose="02010600030101010101" pitchFamily="2" charset="-122"/>
                <a:cs typeface="Calibri" panose="020F0502020204030204" pitchFamily="34" charset="0"/>
              </a:rPr>
              <a:t>为特色；由</a:t>
            </a:r>
            <a:r>
              <a:rPr kumimoji="0" lang="en-US" altLang="zh-CN" sz="2400" b="1" u="none" strike="noStrike" kern="100" cap="none" spc="0" normalizeH="0" baseline="0" noProof="0" dirty="0">
                <a:ln>
                  <a:noFill/>
                </a:ln>
                <a:solidFill>
                  <a:prstClr val="black"/>
                </a:solidFill>
                <a:effectLst/>
                <a:highlight>
                  <a:srgbClr val="00FF00"/>
                </a:highlight>
                <a:uLnTx/>
                <a:uFillTx/>
                <a:latin typeface="Calibri" panose="020F0502020204030204" pitchFamily="34" charset="0"/>
                <a:ea typeface="宋体" panose="02010600030101010101" pitchFamily="2" charset="-122"/>
                <a:cs typeface="Calibri" panose="020F0502020204030204" pitchFamily="34" charset="0"/>
              </a:rPr>
              <a:t>…</a:t>
            </a:r>
            <a:r>
              <a:rPr kumimoji="0" lang="zh-CN" altLang="en-US" sz="2400" b="1" u="none" strike="noStrike" kern="100" cap="none" spc="0" normalizeH="0" baseline="0" noProof="0" dirty="0">
                <a:ln>
                  <a:noFill/>
                </a:ln>
                <a:solidFill>
                  <a:prstClr val="black"/>
                </a:solidFill>
                <a:effectLst/>
                <a:highlight>
                  <a:srgbClr val="00FF00"/>
                </a:highlight>
                <a:uLnTx/>
                <a:uFillTx/>
                <a:latin typeface="Calibri" panose="020F0502020204030204" pitchFamily="34" charset="0"/>
                <a:ea typeface="宋体" panose="02010600030101010101" pitchFamily="2" charset="-122"/>
                <a:cs typeface="Calibri" panose="020F0502020204030204" pitchFamily="34" charset="0"/>
              </a:rPr>
              <a:t>主演</a:t>
            </a:r>
            <a:endParaRPr lang="zh-CN" altLang="en-US" sz="1600" dirty="0">
              <a:highlight>
                <a:srgbClr val="00FF00"/>
              </a:highlight>
            </a:endParaRPr>
          </a:p>
        </p:txBody>
      </p:sp>
      <p:sp>
        <p:nvSpPr>
          <p:cNvPr id="24" name="文本框 23"/>
          <p:cNvSpPr txBox="1"/>
          <p:nvPr/>
        </p:nvSpPr>
        <p:spPr>
          <a:xfrm>
            <a:off x="9258216" y="4346766"/>
            <a:ext cx="1971695" cy="461665"/>
          </a:xfrm>
          <a:prstGeom prst="rect">
            <a:avLst/>
          </a:prstGeom>
          <a:noFill/>
        </p:spPr>
        <p:txBody>
          <a:bodyPr wrap="square">
            <a:spAutoFit/>
          </a:bodyPr>
          <a:lstStyle/>
          <a:p>
            <a:r>
              <a:rPr kumimoji="0" lang="zh-CN" altLang="en-US" sz="2400" b="1" u="none" strike="noStrike" kern="100" cap="none" spc="0" normalizeH="0" baseline="0" noProof="0" dirty="0">
                <a:ln>
                  <a:noFill/>
                </a:ln>
                <a:solidFill>
                  <a:prstClr val="black"/>
                </a:solidFill>
                <a:effectLst/>
                <a:highlight>
                  <a:srgbClr val="00FF00"/>
                </a:highlight>
                <a:uLnTx/>
                <a:uFillTx/>
                <a:latin typeface="Calibri" panose="020F0502020204030204" pitchFamily="34" charset="0"/>
                <a:ea typeface="宋体" panose="02010600030101010101" pitchFamily="2" charset="-122"/>
                <a:cs typeface="Calibri" panose="020F0502020204030204" pitchFamily="34" charset="0"/>
              </a:rPr>
              <a:t>担任主演</a:t>
            </a:r>
            <a:endParaRPr lang="zh-CN" altLang="en-US" sz="1600" dirty="0">
              <a:highlight>
                <a:srgbClr val="00FF00"/>
              </a:highlight>
            </a:endParaRPr>
          </a:p>
        </p:txBody>
      </p:sp>
      <p:sp>
        <p:nvSpPr>
          <p:cNvPr id="3" name="流程图: 可选过程 2"/>
          <p:cNvSpPr/>
          <p:nvPr/>
        </p:nvSpPr>
        <p:spPr>
          <a:xfrm>
            <a:off x="1" y="199474"/>
            <a:ext cx="1769806" cy="217484"/>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lnSpc>
                <a:spcPts val="1000"/>
              </a:lnSpc>
              <a:defRPr/>
            </a:pPr>
            <a:r>
              <a:rPr lang="zh-CN" altLang="en-US" sz="2800" b="1" dirty="0">
                <a:solidFill>
                  <a:srgbClr val="000000"/>
                </a:solidFill>
                <a:latin typeface="微软雅黑" panose="020B0503020204020204" pitchFamily="34" charset="-122"/>
                <a:ea typeface="微软雅黑" panose="020B0503020204020204" pitchFamily="34" charset="-122"/>
              </a:rPr>
              <a:t>文本再现</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arn(inVertical)">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6" grpId="0"/>
      <p:bldP spid="18" grpId="0"/>
      <p:bldP spid="20" grpId="0"/>
      <p:bldP spid="21"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srcRect l="5595" t="31459" r="23686" b="26230"/>
          <a:stretch>
            <a:fillRect/>
          </a:stretch>
        </p:blipFill>
        <p:spPr>
          <a:xfrm>
            <a:off x="0" y="0"/>
            <a:ext cx="12192000" cy="6858000"/>
          </a:xfrm>
          <a:prstGeom prst="rect">
            <a:avLst/>
          </a:prstGeom>
        </p:spPr>
      </p:pic>
      <p:pic>
        <p:nvPicPr>
          <p:cNvPr id="28" name="图片 27"/>
          <p:cNvPicPr>
            <a:picLocks noChangeAspect="1"/>
          </p:cNvPicPr>
          <p:nvPr/>
        </p:nvPicPr>
        <p:blipFill>
          <a:blip r:embed="rId2"/>
          <a:stretch>
            <a:fillRect/>
          </a:stretch>
        </p:blipFill>
        <p:spPr>
          <a:xfrm>
            <a:off x="1402226" y="1153756"/>
            <a:ext cx="1440233" cy="1344881"/>
          </a:xfrm>
          <a:prstGeom prst="rect">
            <a:avLst/>
          </a:prstGeom>
        </p:spPr>
      </p:pic>
      <p:sp>
        <p:nvSpPr>
          <p:cNvPr id="29" name="文本框 28"/>
          <p:cNvSpPr txBox="1"/>
          <p:nvPr/>
        </p:nvSpPr>
        <p:spPr>
          <a:xfrm flipH="1">
            <a:off x="1136038" y="2767280"/>
            <a:ext cx="10131729" cy="1938992"/>
          </a:xfrm>
          <a:prstGeom prst="rect">
            <a:avLst/>
          </a:prstGeom>
          <a:noFill/>
        </p:spPr>
        <p:txBody>
          <a:bodyPr wrap="square" rtlCol="0">
            <a:spAutoFit/>
          </a:bodyPr>
          <a:lstStyle/>
          <a:p>
            <a:pPr defTabSz="914400">
              <a:defRPr/>
            </a:pPr>
            <a:r>
              <a:rPr lang="zh-CN" altLang="en-US" sz="4000" b="1" dirty="0">
                <a:solidFill>
                  <a:srgbClr val="498089"/>
                </a:solidFill>
                <a:latin typeface="Cambria" panose="02040503050406030204" pitchFamily="18" charset="0"/>
                <a:cs typeface="+mn-ea"/>
                <a:sym typeface="+mn-lt"/>
              </a:rPr>
              <a:t>人与社会：</a:t>
            </a:r>
            <a:endParaRPr lang="en-US" altLang="zh-CN" sz="4000" b="1" dirty="0">
              <a:solidFill>
                <a:srgbClr val="498089"/>
              </a:solidFill>
              <a:latin typeface="Cambria" panose="02040503050406030204" pitchFamily="18" charset="0"/>
              <a:cs typeface="+mn-ea"/>
              <a:sym typeface="+mn-lt"/>
            </a:endParaRPr>
          </a:p>
          <a:p>
            <a:pPr defTabSz="914400">
              <a:defRPr/>
            </a:pPr>
            <a:r>
              <a:rPr lang="en-US" altLang="zh-CN" sz="4000" b="1" dirty="0">
                <a:solidFill>
                  <a:srgbClr val="498089"/>
                </a:solidFill>
                <a:latin typeface="Cambria" panose="02040503050406030204" pitchFamily="18" charset="0"/>
                <a:ea typeface="Cambria" panose="02040503050406030204" pitchFamily="18" charset="0"/>
                <a:cs typeface="+mn-ea"/>
                <a:sym typeface="+mn-lt"/>
              </a:rPr>
              <a:t>An introduction on a book and various attitudes towards tree-planting</a:t>
            </a:r>
            <a:endParaRPr lang="en-US" altLang="zh-CN" sz="4000" b="1" dirty="0">
              <a:solidFill>
                <a:srgbClr val="498089"/>
              </a:solidFill>
              <a:latin typeface="Cambria" panose="02040503050406030204" pitchFamily="18" charset="0"/>
              <a:ea typeface="Cambria" panose="02040503050406030204" pitchFamily="18" charset="0"/>
              <a:cs typeface="+mn-ea"/>
              <a:sym typeface="+mn-lt"/>
            </a:endParaRPr>
          </a:p>
        </p:txBody>
      </p:sp>
      <p:sp>
        <p:nvSpPr>
          <p:cNvPr id="33" name="矩形 32"/>
          <p:cNvSpPr/>
          <p:nvPr/>
        </p:nvSpPr>
        <p:spPr>
          <a:xfrm>
            <a:off x="1771925" y="1226031"/>
            <a:ext cx="700833" cy="1200329"/>
          </a:xfrm>
          <a:prstGeom prst="rect">
            <a:avLst/>
          </a:prstGeom>
        </p:spPr>
        <p:txBody>
          <a:bodyPr wrap="none">
            <a:spAutoFit/>
          </a:bodyPr>
          <a:lstStyle/>
          <a:p>
            <a:pPr algn="ctr"/>
            <a:r>
              <a:rPr lang="en-US" altLang="zh-CN" sz="7200" dirty="0">
                <a:solidFill>
                  <a:schemeClr val="bg1"/>
                </a:solidFill>
                <a:cs typeface="+mn-ea"/>
                <a:sym typeface="+mn-lt"/>
              </a:rPr>
              <a:t>B</a:t>
            </a:r>
            <a:endParaRPr lang="zh-CN" altLang="en-US" sz="7200" dirty="0">
              <a:solidFill>
                <a:schemeClr val="bg1"/>
              </a:solidFill>
              <a:cs typeface="+mn-ea"/>
              <a:sym typeface="+mn-lt"/>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7"/>
          <p:cNvSpPr>
            <a:spLocks noChangeArrowheads="1"/>
          </p:cNvSpPr>
          <p:nvPr/>
        </p:nvSpPr>
        <p:spPr bwMode="auto">
          <a:xfrm>
            <a:off x="0" y="0"/>
            <a:ext cx="643040" cy="646353"/>
          </a:xfrm>
          <a:prstGeom prst="ellipse">
            <a:avLst/>
          </a:prstGeom>
          <a:blipFill>
            <a:blip r:embed="rId1"/>
            <a:stretch>
              <a:fillRect/>
            </a:stretch>
          </a:blipFill>
          <a:ln>
            <a:noFill/>
          </a:ln>
        </p:spPr>
        <p:txBody>
          <a:bodyPr vert="horz" wrap="square" lIns="121888" tIns="60944" rIns="121888" bIns="60944" numCol="1" anchor="t" anchorCtr="0" compatLnSpc="1"/>
          <a:lstStyle/>
          <a:p>
            <a:endParaRPr lang="zh-CN" altLang="en-US" sz="3200" b="1">
              <a:cs typeface="+mn-ea"/>
              <a:sym typeface="+mn-lt"/>
            </a:endParaRPr>
          </a:p>
        </p:txBody>
      </p:sp>
      <p:sp>
        <p:nvSpPr>
          <p:cNvPr id="6" name="矩形 5"/>
          <p:cNvSpPr/>
          <p:nvPr/>
        </p:nvSpPr>
        <p:spPr>
          <a:xfrm>
            <a:off x="146632" y="97532"/>
            <a:ext cx="349775" cy="420884"/>
          </a:xfrm>
          <a:prstGeom prst="rect">
            <a:avLst/>
          </a:prstGeom>
        </p:spPr>
        <p:txBody>
          <a:bodyPr wrap="none">
            <a:spAutoFit/>
          </a:bodyPr>
          <a:lstStyle/>
          <a:p>
            <a:pPr algn="ctr"/>
            <a:r>
              <a:rPr lang="en-US" altLang="zh-CN" sz="2135" b="1" dirty="0">
                <a:solidFill>
                  <a:schemeClr val="bg1"/>
                </a:solidFill>
                <a:cs typeface="+mn-ea"/>
                <a:sym typeface="+mn-lt"/>
              </a:rPr>
              <a:t>B</a:t>
            </a:r>
            <a:endParaRPr lang="zh-CN" altLang="en-US" sz="2135" b="1" dirty="0">
              <a:solidFill>
                <a:schemeClr val="bg1"/>
              </a:solidFill>
              <a:cs typeface="+mn-ea"/>
              <a:sym typeface="+mn-lt"/>
            </a:endParaRPr>
          </a:p>
        </p:txBody>
      </p:sp>
      <p:sp>
        <p:nvSpPr>
          <p:cNvPr id="7" name="文本框 6"/>
          <p:cNvSpPr txBox="1"/>
          <p:nvPr/>
        </p:nvSpPr>
        <p:spPr>
          <a:xfrm>
            <a:off x="146633" y="97532"/>
            <a:ext cx="7502864" cy="6801862"/>
          </a:xfrm>
          <a:prstGeom prst="rect">
            <a:avLst/>
          </a:prstGeom>
          <a:noFill/>
        </p:spPr>
        <p:txBody>
          <a:bodyPr wrap="square">
            <a:spAutoFit/>
          </a:bodyPr>
          <a:lstStyle/>
          <a:p>
            <a:pPr marL="0" marR="0" lvl="0" indent="457200" algn="l" defTabSz="914400" rtl="0" eaLnBrk="1" fontAlgn="auto" latinLnBrk="0" hangingPunct="1">
              <a:spcBef>
                <a:spcPts val="0"/>
              </a:spcBef>
              <a:spcAft>
                <a:spcPts val="0"/>
              </a:spcAft>
              <a:buClrTx/>
              <a:buSzTx/>
              <a:buFontTx/>
              <a:buNone/>
              <a:defRPr/>
            </a:pP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Growing fruit trees is a very simple way </a:t>
            </a:r>
            <a:r>
              <a:rPr kumimoji="0" lang="en-US" altLang="zh-CN" sz="20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to stay in love with our world</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says Vivian Keh, playwright and daughter of immigrants, holding a basket of persimmons</a:t>
            </a:r>
            <a:r>
              <a:rPr kumimoji="0" lang="zh-CN" altLang="en-US"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（柿子）</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she’s </a:t>
            </a:r>
            <a:r>
              <a:rPr kumimoji="0" lang="en-US" altLang="zh-CN" sz="16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cultivated</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to feel connected to her Korean ancestors</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Keh is just one of the 50 remarkable subjects in naturalist writer Amy Stewart's The Tree Collectors: Tales of Arboreal Obsession, a collection of portraits of people </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transformed by their love of trees. </a:t>
            </a:r>
            <a:endParaRPr lang="en-US" altLang="zh-CN" sz="1600" b="1" i="1" kern="100" dirty="0">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lang="en-US" altLang="zh-CN" sz="16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Initially</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trees </a:t>
            </a:r>
            <a:r>
              <a:rPr lang="en-US" altLang="zh-CN" sz="16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struck</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Stewart </a:t>
            </a:r>
            <a:r>
              <a:rPr lang="en-US" altLang="zh-CN" sz="16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as</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an odd thing to </a:t>
            </a:r>
            <a:r>
              <a:rPr kumimoji="0" lang="en-US" altLang="zh-CN" sz="1600" b="1" i="1"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collect</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lang="en-US" altLang="zh-CN" sz="16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Intrigued</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lang="en-US" altLang="zh-CN" sz="16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by</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this community of </a:t>
            </a:r>
            <a:r>
              <a:rPr lang="en-US" altLang="zh-CN" sz="16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enthusiasts</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she discovered educators, preservationists and visionaries, all </a:t>
            </a:r>
            <a:r>
              <a:rPr lang="en-US" altLang="zh-CN" sz="16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draw to a kind of </a:t>
            </a:r>
            <a:r>
              <a:rPr lang="en-US" altLang="zh-CN" sz="1600" b="1" i="1" u="sng" kern="100" dirty="0">
                <a:solidFill>
                  <a:srgbClr val="FF0000"/>
                </a:solidFill>
                <a:latin typeface="Calibri" panose="020F0502020204030204" pitchFamily="34" charset="0"/>
                <a:ea typeface="宋体" panose="02010600030101010101" pitchFamily="2" charset="-122"/>
                <a:cs typeface="Calibri" panose="020F0502020204030204" pitchFamily="34" charset="0"/>
              </a:rPr>
              <a:t>curation</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t>
            </a:r>
            <a:r>
              <a:rPr lang="en-US" altLang="zh-CN" sz="16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motivated</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by reasons as diverse as their projects. They plant trees in public and private spaces both modest and expansive, nurturing</a:t>
            </a:r>
            <a:r>
              <a:rPr kumimoji="0" lang="zh-CN" altLang="en-US"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（培育）</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their collections to honor beloved dead, attract wildlife, preserve rare species, connect to history, invest in the future, grow food and create beauty.</a:t>
            </a:r>
            <a:endPar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Steward </a:t>
            </a:r>
            <a:r>
              <a:rPr lang="en-US" altLang="zh-CN" sz="16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categorizes</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these tree collectors according to their sense of purpose. </a:t>
            </a:r>
            <a:r>
              <a:rPr kumimoji="0" lang="en-US" altLang="zh-CN" sz="1600" b="1" i="1" u="sng"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Kenneth </a:t>
            </a:r>
            <a:r>
              <a:rPr kumimoji="0" lang="en-US" altLang="zh-CN" sz="1600" b="1" i="1" u="sng" strike="noStrike" kern="100" cap="none" spc="0" normalizeH="0" baseline="0" noProof="0" dirty="0" err="1">
                <a:ln>
                  <a:noFill/>
                </a:ln>
                <a:effectLst/>
                <a:uLnTx/>
                <a:uFillTx/>
                <a:latin typeface="Calibri" panose="020F0502020204030204" pitchFamily="34" charset="0"/>
                <a:ea typeface="宋体" panose="02010600030101010101" pitchFamily="2" charset="-122"/>
                <a:cs typeface="Calibri" panose="020F0502020204030204" pitchFamily="34" charset="0"/>
              </a:rPr>
              <a:t>Hoegh</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one of the book's “ecologists”, tests which cold-loving species might grow in a warming and historically treeless Greenland. </a:t>
            </a:r>
            <a:r>
              <a:rPr lang="en-US" altLang="zh-CN" sz="1600" b="1" i="1" u="sng" kern="100" dirty="0">
                <a:latin typeface="Calibri" panose="020F0502020204030204" pitchFamily="34" charset="0"/>
                <a:ea typeface="宋体" panose="02010600030101010101" pitchFamily="2" charset="-122"/>
                <a:cs typeface="Calibri" panose="020F0502020204030204" pitchFamily="34" charset="0"/>
              </a:rPr>
              <a:t>“Healer” Joe Hamilton </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plants loblolly pines on a parcel of land he got from his </a:t>
            </a:r>
            <a:r>
              <a:rPr kumimoji="0" lang="en-US" altLang="zh-CN" sz="16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enslaved</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ancestors with an eye toward long-term sustainable forestry which he hopes will establish a source of generational wealth for his family. </a:t>
            </a:r>
            <a:r>
              <a:rPr lang="en-US" altLang="zh-CN" sz="1600" b="1" i="1" u="sng" kern="100" dirty="0">
                <a:latin typeface="Calibri" panose="020F0502020204030204" pitchFamily="34" charset="0"/>
                <a:ea typeface="宋体" panose="02010600030101010101" pitchFamily="2" charset="-122"/>
                <a:cs typeface="Calibri" panose="020F0502020204030204" pitchFamily="34" charset="0"/>
              </a:rPr>
              <a:t>Reagan </a:t>
            </a:r>
            <a:r>
              <a:rPr lang="en-US" altLang="zh-CN" sz="1600" b="1" i="1" u="sng" kern="100" dirty="0" err="1">
                <a:latin typeface="Calibri" panose="020F0502020204030204" pitchFamily="34" charset="0"/>
                <a:ea typeface="宋体" panose="02010600030101010101" pitchFamily="2" charset="-122"/>
                <a:cs typeface="Calibri" panose="020F0502020204030204" pitchFamily="34" charset="0"/>
              </a:rPr>
              <a:t>Wytsalucy</a:t>
            </a:r>
            <a:r>
              <a:rPr lang="en-US" altLang="zh-CN" sz="1600" b="1" i="1" u="sng" kern="100" dirty="0">
                <a:latin typeface="Calibri" panose="020F0502020204030204" pitchFamily="34" charset="0"/>
                <a:ea typeface="宋体" panose="02010600030101010101" pitchFamily="2" charset="-122"/>
                <a:cs typeface="Calibri" panose="020F0502020204030204" pitchFamily="34" charset="0"/>
              </a:rPr>
              <a:t> </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has a plan to restore traditional peach orchards on Navajo land as one of the "community builders” who seek to bring people together.</a:t>
            </a:r>
            <a:endPar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Adding to the book's charm are Stewart's watercolor illustrations-she gives us a look at each of her human subjects while also cataloging the most wonderful qualities of </a:t>
            </a:r>
            <a:r>
              <a:rPr kumimoji="0" lang="en-US" altLang="zh-CN" sz="16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featured</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trees, such as Seussian eucalyptus seed pods and delicate camellia blossoms. </a:t>
            </a:r>
            <a:endPar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457200" algn="l" defTabSz="914400" rtl="0" eaLnBrk="1" fontAlgn="auto" latinLnBrk="0" hangingPunct="1">
              <a:spcBef>
                <a:spcPts val="0"/>
              </a:spcBef>
              <a:spcAft>
                <a:spcPts val="0"/>
              </a:spcAft>
              <a:buClrTx/>
              <a:buSzTx/>
              <a:buFontTx/>
              <a:buNone/>
              <a:defRPr/>
            </a:pP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After spending time in this varied commonwealth, you'll undoubtedly experience an </a:t>
            </a:r>
            <a:r>
              <a:rPr kumimoji="0" lang="en-US" altLang="zh-CN" sz="16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intense</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desire to rest under the shade of a leafy oak. But something even deeper is happening here: by creating a space for people to talk about something they love. "</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How often do any of us get a chance to pour our hearts out to a stranger?” </a:t>
            </a:r>
            <a:r>
              <a:rPr kumimoji="0" lang="en-US" altLang="zh-CN" sz="1600"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she writes. </a:t>
            </a:r>
            <a:r>
              <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“Somehow, talking about trees made it possible.”</a:t>
            </a:r>
            <a:endParaRPr kumimoji="0" lang="en-US" altLang="zh-CN" sz="16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2" name="文本框 1"/>
          <p:cNvSpPr txBox="1"/>
          <p:nvPr/>
        </p:nvSpPr>
        <p:spPr>
          <a:xfrm>
            <a:off x="7708490" y="1236305"/>
            <a:ext cx="4483510" cy="5355312"/>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r>
              <a:rPr lang="en-US" altLang="zh-CN" b="1" i="1" dirty="0">
                <a:latin typeface="Calibri" panose="020F0502020204030204" pitchFamily="34" charset="0"/>
                <a:cs typeface="Calibri" panose="020F0502020204030204" pitchFamily="34" charset="0"/>
              </a:rPr>
              <a:t>24. What does the underlined word "curation" in paragraph 2 mean?</a:t>
            </a:r>
            <a:br>
              <a:rPr lang="en-US" altLang="zh-CN" b="1" i="1" dirty="0">
                <a:latin typeface="Calibri" panose="020F0502020204030204" pitchFamily="34" charset="0"/>
                <a:cs typeface="Calibri" panose="020F0502020204030204" pitchFamily="34" charset="0"/>
              </a:rPr>
            </a:br>
            <a:r>
              <a:rPr lang="en-US" altLang="zh-CN" i="1" dirty="0">
                <a:latin typeface="Calibri" panose="020F0502020204030204" pitchFamily="34" charset="0"/>
                <a:cs typeface="Calibri" panose="020F0502020204030204" pitchFamily="34" charset="0"/>
              </a:rPr>
              <a:t>A. Connection.	B. Collection.</a:t>
            </a:r>
            <a:br>
              <a:rPr lang="en-US" altLang="zh-CN" i="1" dirty="0">
                <a:latin typeface="Calibri" panose="020F0502020204030204" pitchFamily="34" charset="0"/>
                <a:cs typeface="Calibri" panose="020F0502020204030204" pitchFamily="34" charset="0"/>
              </a:rPr>
            </a:br>
            <a:r>
              <a:rPr lang="en-US" altLang="zh-CN" i="1" dirty="0">
                <a:latin typeface="Calibri" panose="020F0502020204030204" pitchFamily="34" charset="0"/>
                <a:cs typeface="Calibri" panose="020F0502020204030204" pitchFamily="34" charset="0"/>
              </a:rPr>
              <a:t>C. Treatment.	D. Transformation.</a:t>
            </a:r>
            <a:br>
              <a:rPr lang="en-US" altLang="zh-CN" b="1" i="1" dirty="0">
                <a:latin typeface="Calibri" panose="020F0502020204030204" pitchFamily="34" charset="0"/>
                <a:cs typeface="Calibri" panose="020F0502020204030204" pitchFamily="34" charset="0"/>
              </a:rPr>
            </a:br>
            <a:r>
              <a:rPr lang="en-US" altLang="zh-CN" b="1" i="1" dirty="0">
                <a:latin typeface="Calibri" panose="020F0502020204030204" pitchFamily="34" charset="0"/>
                <a:cs typeface="Calibri" panose="020F0502020204030204" pitchFamily="34" charset="0"/>
              </a:rPr>
              <a:t>25. What purpose of planting trees is mentioned in paragraph 3?</a:t>
            </a:r>
            <a:br>
              <a:rPr lang="en-US" altLang="zh-CN" b="1" i="1" dirty="0">
                <a:latin typeface="Calibri" panose="020F0502020204030204" pitchFamily="34" charset="0"/>
                <a:cs typeface="Calibri" panose="020F0502020204030204" pitchFamily="34" charset="0"/>
              </a:rPr>
            </a:br>
            <a:r>
              <a:rPr lang="en-US" altLang="zh-CN" i="1" dirty="0">
                <a:latin typeface="Calibri" panose="020F0502020204030204" pitchFamily="34" charset="0"/>
                <a:cs typeface="Calibri" panose="020F0502020204030204" pitchFamily="34" charset="0"/>
              </a:rPr>
              <a:t>A. To preserve rare species.</a:t>
            </a:r>
            <a:br>
              <a:rPr lang="en-US" altLang="zh-CN" i="1" dirty="0">
                <a:latin typeface="Calibri" panose="020F0502020204030204" pitchFamily="34" charset="0"/>
                <a:cs typeface="Calibri" panose="020F0502020204030204" pitchFamily="34" charset="0"/>
              </a:rPr>
            </a:br>
            <a:r>
              <a:rPr lang="en-US" altLang="zh-CN" i="1" dirty="0">
                <a:latin typeface="Calibri" panose="020F0502020204030204" pitchFamily="34" charset="0"/>
                <a:cs typeface="Calibri" panose="020F0502020204030204" pitchFamily="34" charset="0"/>
              </a:rPr>
              <a:t>B. To honor beloved dead.</a:t>
            </a:r>
            <a:br>
              <a:rPr lang="en-US" altLang="zh-CN" i="1" dirty="0">
                <a:latin typeface="Calibri" panose="020F0502020204030204" pitchFamily="34" charset="0"/>
                <a:cs typeface="Calibri" panose="020F0502020204030204" pitchFamily="34" charset="0"/>
              </a:rPr>
            </a:br>
            <a:r>
              <a:rPr lang="en-US" altLang="zh-CN" i="1" dirty="0">
                <a:latin typeface="Calibri" panose="020F0502020204030204" pitchFamily="34" charset="0"/>
                <a:cs typeface="Calibri" panose="020F0502020204030204" pitchFamily="34" charset="0"/>
              </a:rPr>
              <a:t>C. To develop new varieties.</a:t>
            </a:r>
            <a:br>
              <a:rPr lang="en-US" altLang="zh-CN" i="1" dirty="0">
                <a:latin typeface="Calibri" panose="020F0502020204030204" pitchFamily="34" charset="0"/>
                <a:cs typeface="Calibri" panose="020F0502020204030204" pitchFamily="34" charset="0"/>
              </a:rPr>
            </a:br>
            <a:r>
              <a:rPr lang="en-US" altLang="zh-CN" i="1" dirty="0">
                <a:latin typeface="Calibri" panose="020F0502020204030204" pitchFamily="34" charset="0"/>
                <a:cs typeface="Calibri" panose="020F0502020204030204" pitchFamily="34" charset="0"/>
              </a:rPr>
              <a:t>D. To strengthen social bonds.</a:t>
            </a:r>
            <a:br>
              <a:rPr lang="en-US" altLang="zh-CN" i="1" dirty="0">
                <a:latin typeface="Calibri" panose="020F0502020204030204" pitchFamily="34" charset="0"/>
                <a:cs typeface="Calibri" panose="020F0502020204030204" pitchFamily="34" charset="0"/>
              </a:rPr>
            </a:br>
            <a:r>
              <a:rPr lang="en-US" altLang="zh-CN" b="1" i="1" dirty="0">
                <a:latin typeface="Calibri" panose="020F0502020204030204" pitchFamily="34" charset="0"/>
                <a:cs typeface="Calibri" panose="020F0502020204030204" pitchFamily="34" charset="0"/>
              </a:rPr>
              <a:t>26. What does the quote in the last paragraph suggest about discussing trees?</a:t>
            </a:r>
            <a:br>
              <a:rPr lang="en-US" altLang="zh-CN" b="1" i="1" dirty="0">
                <a:latin typeface="Calibri" panose="020F0502020204030204" pitchFamily="34" charset="0"/>
                <a:cs typeface="Calibri" panose="020F0502020204030204" pitchFamily="34" charset="0"/>
              </a:rPr>
            </a:br>
            <a:r>
              <a:rPr lang="en-US" altLang="zh-CN" i="1" dirty="0">
                <a:latin typeface="Calibri" panose="020F0502020204030204" pitchFamily="34" charset="0"/>
                <a:cs typeface="Calibri" panose="020F0502020204030204" pitchFamily="34" charset="0"/>
              </a:rPr>
              <a:t>A. It inspires new ideas.</a:t>
            </a:r>
            <a:br>
              <a:rPr lang="en-US" altLang="zh-CN" i="1" dirty="0">
                <a:latin typeface="Calibri" panose="020F0502020204030204" pitchFamily="34" charset="0"/>
                <a:cs typeface="Calibri" panose="020F0502020204030204" pitchFamily="34" charset="0"/>
              </a:rPr>
            </a:br>
            <a:r>
              <a:rPr lang="en-US" altLang="zh-CN" i="1" dirty="0">
                <a:latin typeface="Calibri" panose="020F0502020204030204" pitchFamily="34" charset="0"/>
                <a:cs typeface="Calibri" panose="020F0502020204030204" pitchFamily="34" charset="0"/>
              </a:rPr>
              <a:t>B. It rarely happens in public.</a:t>
            </a:r>
            <a:br>
              <a:rPr lang="en-US" altLang="zh-CN" i="1" dirty="0">
                <a:latin typeface="Calibri" panose="020F0502020204030204" pitchFamily="34" charset="0"/>
                <a:cs typeface="Calibri" panose="020F0502020204030204" pitchFamily="34" charset="0"/>
              </a:rPr>
            </a:br>
            <a:r>
              <a:rPr lang="en-US" altLang="zh-CN" i="1" dirty="0">
                <a:latin typeface="Calibri" panose="020F0502020204030204" pitchFamily="34" charset="0"/>
                <a:cs typeface="Calibri" panose="020F0502020204030204" pitchFamily="34" charset="0"/>
              </a:rPr>
              <a:t>C. It allows deep emotional sharing.</a:t>
            </a:r>
            <a:br>
              <a:rPr lang="en-US" altLang="zh-CN" i="1" dirty="0">
                <a:latin typeface="Calibri" panose="020F0502020204030204" pitchFamily="34" charset="0"/>
                <a:cs typeface="Calibri" panose="020F0502020204030204" pitchFamily="34" charset="0"/>
              </a:rPr>
            </a:br>
            <a:r>
              <a:rPr lang="en-US" altLang="zh-CN" i="1" dirty="0">
                <a:latin typeface="Calibri" panose="020F0502020204030204" pitchFamily="34" charset="0"/>
                <a:cs typeface="Calibri" panose="020F0502020204030204" pitchFamily="34" charset="0"/>
              </a:rPr>
              <a:t>D. It helps resolve environmental issues.</a:t>
            </a:r>
            <a:br>
              <a:rPr lang="en-US" altLang="zh-CN" i="1" dirty="0">
                <a:latin typeface="Calibri" panose="020F0502020204030204" pitchFamily="34" charset="0"/>
                <a:cs typeface="Calibri" panose="020F0502020204030204" pitchFamily="34" charset="0"/>
              </a:rPr>
            </a:br>
            <a:r>
              <a:rPr lang="en-US" altLang="zh-CN" b="1" i="1" dirty="0">
                <a:latin typeface="Calibri" panose="020F0502020204030204" pitchFamily="34" charset="0"/>
                <a:cs typeface="Calibri" panose="020F0502020204030204" pitchFamily="34" charset="0"/>
              </a:rPr>
              <a:t>27. What does the writer think of the book?</a:t>
            </a:r>
            <a:br>
              <a:rPr lang="en-US" altLang="zh-CN" b="1" i="1" dirty="0">
                <a:latin typeface="Calibri" panose="020F0502020204030204" pitchFamily="34" charset="0"/>
                <a:cs typeface="Calibri" panose="020F0502020204030204" pitchFamily="34" charset="0"/>
              </a:rPr>
            </a:br>
            <a:r>
              <a:rPr lang="en-US" altLang="zh-CN" i="1" dirty="0">
                <a:latin typeface="Calibri" panose="020F0502020204030204" pitchFamily="34" charset="0"/>
                <a:cs typeface="Calibri" panose="020F0502020204030204" pitchFamily="34" charset="0"/>
              </a:rPr>
              <a:t>A. Complicated. 	B. Conventional.</a:t>
            </a:r>
            <a:br>
              <a:rPr lang="en-US" altLang="zh-CN" i="1" dirty="0">
                <a:latin typeface="Calibri" panose="020F0502020204030204" pitchFamily="34" charset="0"/>
                <a:cs typeface="Calibri" panose="020F0502020204030204" pitchFamily="34" charset="0"/>
              </a:rPr>
            </a:br>
            <a:r>
              <a:rPr lang="en-US" altLang="zh-CN" i="1" dirty="0">
                <a:latin typeface="Calibri" panose="020F0502020204030204" pitchFamily="34" charset="0"/>
                <a:cs typeface="Calibri" panose="020F0502020204030204" pitchFamily="34" charset="0"/>
              </a:rPr>
              <a:t>C. Inspiring.	D. </a:t>
            </a:r>
            <a:r>
              <a:rPr lang="en-US" altLang="zh-CN" b="1" i="1" dirty="0">
                <a:solidFill>
                  <a:srgbClr val="FF0000"/>
                </a:solidFill>
                <a:latin typeface="Calibri" panose="020F0502020204030204" pitchFamily="34" charset="0"/>
                <a:cs typeface="Calibri" panose="020F0502020204030204" pitchFamily="34" charset="0"/>
              </a:rPr>
              <a:t>Intense</a:t>
            </a:r>
            <a:r>
              <a:rPr lang="en-US" altLang="zh-CN" i="1" dirty="0">
                <a:latin typeface="Calibri" panose="020F0502020204030204" pitchFamily="34" charset="0"/>
                <a:cs typeface="Calibri" panose="020F0502020204030204" pitchFamily="34" charset="0"/>
              </a:rPr>
              <a:t>.</a:t>
            </a:r>
            <a:endParaRPr lang="en-US" altLang="zh-CN" i="1" dirty="0">
              <a:latin typeface="Calibri" panose="020F0502020204030204" pitchFamily="34" charset="0"/>
              <a:cs typeface="Calibri" panose="020F0502020204030204" pitchFamily="34" charset="0"/>
            </a:endParaRPr>
          </a:p>
        </p:txBody>
      </p:sp>
      <p:cxnSp>
        <p:nvCxnSpPr>
          <p:cNvPr id="3" name="直接箭头连接符 2"/>
          <p:cNvCxnSpPr/>
          <p:nvPr/>
        </p:nvCxnSpPr>
        <p:spPr>
          <a:xfrm flipH="1">
            <a:off x="2310809" y="1877961"/>
            <a:ext cx="2423750" cy="273229"/>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flipH="1">
            <a:off x="1639974" y="2151190"/>
            <a:ext cx="911840" cy="27303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9" name="直接箭头连接符 8"/>
          <p:cNvCxnSpPr/>
          <p:nvPr/>
        </p:nvCxnSpPr>
        <p:spPr>
          <a:xfrm flipH="1" flipV="1">
            <a:off x="5171768" y="1877961"/>
            <a:ext cx="4471962" cy="112034"/>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flipH="1">
            <a:off x="187120" y="2654464"/>
            <a:ext cx="911840" cy="27303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12" name="直接箭头连接符 11"/>
          <p:cNvCxnSpPr/>
          <p:nvPr/>
        </p:nvCxnSpPr>
        <p:spPr>
          <a:xfrm flipV="1">
            <a:off x="924202" y="2424224"/>
            <a:ext cx="887605" cy="23024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a:off x="1098960" y="2087527"/>
            <a:ext cx="8544770" cy="737058"/>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flipH="1">
            <a:off x="4068208" y="3296020"/>
            <a:ext cx="3226671" cy="40481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18" name="椭圆 17"/>
          <p:cNvSpPr/>
          <p:nvPr/>
        </p:nvSpPr>
        <p:spPr>
          <a:xfrm flipH="1">
            <a:off x="145419" y="3570464"/>
            <a:ext cx="4589140" cy="40481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19" name="椭圆 18"/>
          <p:cNvSpPr/>
          <p:nvPr/>
        </p:nvSpPr>
        <p:spPr>
          <a:xfrm flipH="1">
            <a:off x="4382138" y="4019044"/>
            <a:ext cx="3004181" cy="3113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20" name="椭圆 19"/>
          <p:cNvSpPr/>
          <p:nvPr/>
        </p:nvSpPr>
        <p:spPr>
          <a:xfrm flipH="1">
            <a:off x="87640" y="4248172"/>
            <a:ext cx="1842760" cy="40481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21" name="直接箭头连接符 20"/>
          <p:cNvCxnSpPr/>
          <p:nvPr/>
        </p:nvCxnSpPr>
        <p:spPr>
          <a:xfrm flipH="1" flipV="1">
            <a:off x="5954233" y="3570464"/>
            <a:ext cx="1835618" cy="256469"/>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H="1">
            <a:off x="5663552" y="3975283"/>
            <a:ext cx="2174807" cy="84621"/>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H="1">
            <a:off x="7298800" y="3975283"/>
            <a:ext cx="539559" cy="719573"/>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flipH="1">
            <a:off x="4571001" y="4356475"/>
            <a:ext cx="3004180" cy="26177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28" name="椭圆 27"/>
          <p:cNvSpPr/>
          <p:nvPr/>
        </p:nvSpPr>
        <p:spPr>
          <a:xfrm flipH="1">
            <a:off x="4359697" y="4567772"/>
            <a:ext cx="3004180" cy="29290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30" name="椭圆 29"/>
          <p:cNvSpPr/>
          <p:nvPr/>
        </p:nvSpPr>
        <p:spPr>
          <a:xfrm flipH="1">
            <a:off x="3085285" y="6309789"/>
            <a:ext cx="2868948" cy="28182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31" name="椭圆 30"/>
          <p:cNvSpPr/>
          <p:nvPr/>
        </p:nvSpPr>
        <p:spPr>
          <a:xfrm flipH="1">
            <a:off x="3225639" y="6020304"/>
            <a:ext cx="3770583" cy="37410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32" name="直接箭头连接符 31"/>
          <p:cNvCxnSpPr/>
          <p:nvPr/>
        </p:nvCxnSpPr>
        <p:spPr>
          <a:xfrm flipH="1">
            <a:off x="6811821" y="5315141"/>
            <a:ext cx="978030" cy="830347"/>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flipH="1" flipV="1">
            <a:off x="713141" y="917005"/>
            <a:ext cx="1098665" cy="31895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35" name="椭圆 34"/>
          <p:cNvSpPr/>
          <p:nvPr/>
        </p:nvSpPr>
        <p:spPr>
          <a:xfrm flipH="1" flipV="1">
            <a:off x="2310808" y="4860681"/>
            <a:ext cx="696551" cy="21462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36" name="椭圆 35"/>
          <p:cNvSpPr/>
          <p:nvPr/>
        </p:nvSpPr>
        <p:spPr>
          <a:xfrm flipH="1" flipV="1">
            <a:off x="5605956" y="5040530"/>
            <a:ext cx="987584" cy="36459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sp>
        <p:nvSpPr>
          <p:cNvPr id="37" name="椭圆 36"/>
          <p:cNvSpPr/>
          <p:nvPr/>
        </p:nvSpPr>
        <p:spPr>
          <a:xfrm flipH="1" flipV="1">
            <a:off x="5300948" y="5484634"/>
            <a:ext cx="1079531" cy="36459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ckwell" panose="02060603020205020403"/>
              <a:ea typeface="方正姚体" panose="02010601030101010101" pitchFamily="2" charset="-122"/>
              <a:cs typeface="+mn-cs"/>
            </a:endParaRPr>
          </a:p>
        </p:txBody>
      </p:sp>
      <p:cxnSp>
        <p:nvCxnSpPr>
          <p:cNvPr id="38" name="直接箭头连接符 37"/>
          <p:cNvCxnSpPr/>
          <p:nvPr/>
        </p:nvCxnSpPr>
        <p:spPr>
          <a:xfrm flipH="1" flipV="1">
            <a:off x="1757231" y="1135838"/>
            <a:ext cx="6006812" cy="5071519"/>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flipH="1" flipV="1">
            <a:off x="3085285" y="5040530"/>
            <a:ext cx="4753074" cy="1264359"/>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flipH="1" flipV="1">
            <a:off x="6380479" y="5502658"/>
            <a:ext cx="1328011" cy="722338"/>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流程图: 可选过程 7"/>
          <p:cNvSpPr/>
          <p:nvPr/>
        </p:nvSpPr>
        <p:spPr>
          <a:xfrm>
            <a:off x="7649497" y="97532"/>
            <a:ext cx="4559707" cy="1074983"/>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defRPr/>
            </a:pPr>
            <a:r>
              <a:rPr lang="en-US" altLang="zh-CN" sz="1400" dirty="0">
                <a:solidFill>
                  <a:schemeClr val="tx1"/>
                </a:solidFill>
                <a:latin typeface="Rockwell" panose="02060603020205020403"/>
                <a:ea typeface="方正姚体" panose="02010601030101010101" pitchFamily="2" charset="-122"/>
              </a:rPr>
              <a:t>Amy Stewart </a:t>
            </a:r>
            <a:r>
              <a:rPr lang="zh-CN" altLang="en-US" sz="1400" dirty="0">
                <a:solidFill>
                  <a:schemeClr val="tx1"/>
                </a:solidFill>
                <a:latin typeface="Rockwell" panose="02060603020205020403"/>
                <a:ea typeface="方正姚体" panose="02010601030101010101" pitchFamily="2" charset="-122"/>
              </a:rPr>
              <a:t>的新书</a:t>
            </a:r>
            <a:r>
              <a:rPr lang="en-US" altLang="zh-CN" sz="1400" dirty="0">
                <a:solidFill>
                  <a:schemeClr val="tx1"/>
                </a:solidFill>
                <a:latin typeface="Rockwell" panose="02060603020205020403"/>
                <a:ea typeface="方正姚体" panose="02010601030101010101" pitchFamily="2" charset="-122"/>
              </a:rPr>
              <a:t>The Tree Collectors : Tales of Arboreal Obsession, </a:t>
            </a:r>
            <a:r>
              <a:rPr lang="zh-CN" altLang="en-US" sz="1400" dirty="0">
                <a:solidFill>
                  <a:schemeClr val="tx1"/>
                </a:solidFill>
                <a:latin typeface="Rockwell" panose="02060603020205020403"/>
                <a:ea typeface="方正姚体" panose="02010601030101010101" pitchFamily="2" charset="-122"/>
              </a:rPr>
              <a:t>这本书通过讲述不同人对于树的热爱来说明一个共同的话题，即树能链接人和人，包括人和祖先，家人，甚至是陌生人。</a:t>
            </a:r>
            <a:endParaRPr lang="zh-CN" altLang="en-US" sz="1400" dirty="0">
              <a:solidFill>
                <a:schemeClr val="tx1"/>
              </a:solidFill>
              <a:latin typeface="Rockwell" panose="02060603020205020403"/>
              <a:ea typeface="方正姚体" panose="02010601030101010101" pitchFamily="2" charset="-122"/>
            </a:endParaRPr>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nodeType="afterEffect">
                                  <p:stCondLst>
                                    <p:cond delay="0"/>
                                  </p:stCondLst>
                                  <p:childTnLst>
                                    <p:set>
                                      <p:cBhvr>
                                        <p:cTn id="85" dur="1" fill="hold">
                                          <p:stCondLst>
                                            <p:cond delay="0"/>
                                          </p:stCondLst>
                                        </p:cTn>
                                        <p:tgtEl>
                                          <p:spTgt spid="38"/>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par>
                          <p:cTn id="89" fill="hold">
                            <p:stCondLst>
                              <p:cond delay="0"/>
                            </p:stCondLst>
                            <p:childTnLst>
                              <p:par>
                                <p:cTn id="90" presetID="1" presetClass="entr" presetSubtype="0" fill="hold" nodeType="afterEffect">
                                  <p:stCondLst>
                                    <p:cond delay="0"/>
                                  </p:stCondLst>
                                  <p:childTnLst>
                                    <p:set>
                                      <p:cBhvr>
                                        <p:cTn id="9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7" grpId="0" animBg="1"/>
      <p:bldP spid="18" grpId="0" animBg="1"/>
      <p:bldP spid="19" grpId="0" animBg="1"/>
      <p:bldP spid="20" grpId="0" animBg="1"/>
      <p:bldP spid="27" grpId="0" animBg="1"/>
      <p:bldP spid="28" grpId="0" animBg="1"/>
      <p:bldP spid="30" grpId="0" animBg="1"/>
      <p:bldP spid="31" grpId="0" animBg="1"/>
      <p:bldP spid="34" grpId="0" animBg="1"/>
      <p:bldP spid="35" grpId="0" animBg="1"/>
      <p:bldP spid="36" grpId="0" animBg="1"/>
      <p:bldP spid="3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5844" y="762397"/>
            <a:ext cx="11880312" cy="5755422"/>
          </a:xfrm>
          <a:prstGeom prst="rect">
            <a:avLst/>
          </a:prstGeom>
          <a:noFill/>
        </p:spPr>
        <p:txBody>
          <a:bodyPr wrap="square">
            <a:spAutoFit/>
          </a:bodyPr>
          <a:lstStyle/>
          <a:p>
            <a:pPr marL="0" marR="0" lvl="0" algn="l" defTabSz="914400" rtl="0" eaLnBrk="1" fontAlgn="auto" latinLnBrk="0" hangingPunct="1">
              <a:spcBef>
                <a:spcPts val="1200"/>
              </a:spcBef>
              <a:spcAft>
                <a:spcPts val="0"/>
              </a:spcAft>
              <a:buClrTx/>
              <a:buSzTx/>
              <a:buFontTx/>
              <a:buNone/>
              <a:defRPr/>
            </a:pP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1. </a:t>
            </a:r>
            <a:r>
              <a:rPr kumimoji="0" lang="en-US" altLang="zh-CN" sz="2800" b="1" i="1"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rPr>
              <a:t>Adding </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to the book's charm ____ Stewart's watercolor illustrations -she gives us a look at each of her human subjects while also __________(catalog) the most wonderful qualities of ________(feature) trees.</a:t>
            </a:r>
            <a:endPar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a:spcBef>
                <a:spcPts val="1200"/>
              </a:spcBef>
              <a:defRPr/>
            </a:pP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2. _________(initial), trees </a:t>
            </a:r>
            <a:r>
              <a:rPr kumimoji="0" lang="en-US" altLang="zh-CN" sz="2800" b="1" i="1" u="none" strike="noStrike" kern="100" cap="none" spc="0" normalizeH="0" baseline="0" noProof="0" dirty="0">
                <a:ln>
                  <a:noFill/>
                </a:ln>
                <a:effectLst/>
                <a:highlight>
                  <a:srgbClr val="00FF00"/>
                </a:highlight>
                <a:uLnTx/>
                <a:uFillTx/>
                <a:latin typeface="Calibri" panose="020F0502020204030204" pitchFamily="34" charset="0"/>
                <a:ea typeface="宋体" panose="02010600030101010101" pitchFamily="2" charset="-122"/>
                <a:cs typeface="Calibri" panose="020F0502020204030204" pitchFamily="34" charset="0"/>
              </a:rPr>
              <a:t>struck</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Stewart as an </a:t>
            </a:r>
            <a:r>
              <a:rPr kumimoji="0" lang="en-US" altLang="zh-CN" sz="2800" b="1" i="1" u="none" strike="noStrike" kern="100" cap="none" spc="0" normalizeH="0" baseline="0" noProof="0" dirty="0">
                <a:ln>
                  <a:noFill/>
                </a:ln>
                <a:effectLst/>
                <a:highlight>
                  <a:srgbClr val="00FF00"/>
                </a:highlight>
                <a:uLnTx/>
                <a:uFillTx/>
                <a:latin typeface="Calibri" panose="020F0502020204030204" pitchFamily="34" charset="0"/>
                <a:ea typeface="宋体" panose="02010600030101010101" pitchFamily="2" charset="-122"/>
                <a:cs typeface="Calibri" panose="020F0502020204030204" pitchFamily="34" charset="0"/>
              </a:rPr>
              <a:t>odd</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thing to collect.</a:t>
            </a:r>
            <a:endPar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a:spcBef>
                <a:spcPts val="1200"/>
              </a:spcBef>
              <a:defRPr/>
            </a:pPr>
            <a:endParaRPr lang="en-US" altLang="zh-CN" sz="2800" b="1" i="1" kern="100" dirty="0">
              <a:latin typeface="Calibri" panose="020F0502020204030204" pitchFamily="34" charset="0"/>
              <a:ea typeface="宋体" panose="02010600030101010101" pitchFamily="2" charset="-122"/>
              <a:cs typeface="Calibri" panose="020F0502020204030204" pitchFamily="34" charset="0"/>
            </a:endParaRPr>
          </a:p>
          <a:p>
            <a:pPr>
              <a:spcBef>
                <a:spcPts val="1200"/>
              </a:spcBef>
              <a:defRPr/>
            </a:pP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3. After spending time in this </a:t>
            </a:r>
            <a:r>
              <a:rPr kumimoji="0" lang="en-US" altLang="zh-CN" sz="2800" b="1" i="1" u="none" strike="noStrike" kern="100" cap="none" spc="0" normalizeH="0" baseline="0" noProof="0" dirty="0">
                <a:ln>
                  <a:noFill/>
                </a:ln>
                <a:effectLst/>
                <a:highlight>
                  <a:srgbClr val="00FF00"/>
                </a:highlight>
                <a:uLnTx/>
                <a:uFillTx/>
                <a:latin typeface="Calibri" panose="020F0502020204030204" pitchFamily="34" charset="0"/>
                <a:ea typeface="宋体" panose="02010600030101010101" pitchFamily="2" charset="-122"/>
                <a:cs typeface="Calibri" panose="020F0502020204030204" pitchFamily="34" charset="0"/>
              </a:rPr>
              <a:t>varied</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commonwealth, you’ll ___________(not doubt) experience an </a:t>
            </a:r>
            <a:r>
              <a:rPr kumimoji="0" lang="en-US" altLang="zh-CN" sz="2800" b="1" i="1" u="none" strike="noStrike" kern="100" cap="none" spc="0" normalizeH="0" baseline="0" noProof="0" dirty="0">
                <a:ln>
                  <a:noFill/>
                </a:ln>
                <a:solidFill>
                  <a:schemeClr val="bg1"/>
                </a:solidFill>
                <a:effectLst/>
                <a:highlight>
                  <a:srgbClr val="FF00FF"/>
                </a:highlight>
                <a:uLnTx/>
                <a:uFillTx/>
                <a:latin typeface="Calibri" panose="020F0502020204030204" pitchFamily="34" charset="0"/>
                <a:ea typeface="宋体" panose="02010600030101010101" pitchFamily="2" charset="-122"/>
                <a:cs typeface="Calibri" panose="020F0502020204030204" pitchFamily="34" charset="0"/>
              </a:rPr>
              <a:t>intense</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desire to rest under the shade of a leafy oak.</a:t>
            </a:r>
            <a:endPar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457200" indent="-457200">
              <a:spcBef>
                <a:spcPts val="1200"/>
              </a:spcBef>
              <a:buFont typeface="Arial" panose="020B0604020202020204" pitchFamily="34" charset="0"/>
              <a:buChar char="•"/>
              <a:defRPr/>
            </a:pPr>
            <a:r>
              <a:rPr lang="en-US" altLang="zh-CN" sz="2800" b="1" i="1" dirty="0">
                <a:latin typeface="Calibri" panose="020F0502020204030204" pitchFamily="34" charset="0"/>
                <a:cs typeface="Calibri" panose="020F0502020204030204" pitchFamily="34" charset="0"/>
              </a:rPr>
              <a:t>What does the writer think of the book?</a:t>
            </a:r>
            <a:br>
              <a:rPr lang="en-US" altLang="zh-CN" sz="2800" b="1" i="1" dirty="0">
                <a:latin typeface="Calibri" panose="020F0502020204030204" pitchFamily="34" charset="0"/>
                <a:cs typeface="Calibri" panose="020F0502020204030204" pitchFamily="34" charset="0"/>
              </a:rPr>
            </a:br>
            <a:r>
              <a:rPr lang="en-US" altLang="zh-CN" sz="2800" i="1" dirty="0">
                <a:latin typeface="Calibri" panose="020F0502020204030204" pitchFamily="34" charset="0"/>
                <a:cs typeface="Calibri" panose="020F0502020204030204" pitchFamily="34" charset="0"/>
              </a:rPr>
              <a:t>A. Complicated. 	B. Conventional.	C. Inspiring.	D. </a:t>
            </a:r>
            <a:r>
              <a:rPr lang="en-US" altLang="zh-CN" sz="2800" b="1" i="1" kern="100" dirty="0">
                <a:solidFill>
                  <a:schemeClr val="bg1"/>
                </a:solidFill>
                <a:highlight>
                  <a:srgbClr val="FF00FF"/>
                </a:highlight>
                <a:latin typeface="Calibri" panose="020F0502020204030204" pitchFamily="34" charset="0"/>
                <a:ea typeface="宋体" panose="02010600030101010101" pitchFamily="2" charset="-122"/>
                <a:cs typeface="Calibri" panose="020F0502020204030204" pitchFamily="34" charset="0"/>
              </a:rPr>
              <a:t>Intense</a:t>
            </a:r>
            <a:r>
              <a:rPr lang="en-US" altLang="zh-CN" sz="2800" i="1" dirty="0">
                <a:latin typeface="Calibri" panose="020F0502020204030204" pitchFamily="34" charset="0"/>
                <a:cs typeface="Calibri" panose="020F0502020204030204" pitchFamily="34" charset="0"/>
              </a:rPr>
              <a:t>.</a:t>
            </a:r>
            <a:endPar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457200" marR="0" lvl="0" indent="-457200" algn="l" defTabSz="914400" rtl="0" eaLnBrk="1" fontAlgn="auto" latinLnBrk="0" hangingPunct="1">
              <a:spcBef>
                <a:spcPts val="1200"/>
              </a:spcBef>
              <a:spcAft>
                <a:spcPts val="0"/>
              </a:spcAft>
              <a:buClrTx/>
              <a:buSzTx/>
              <a:buFont typeface="Arial" panose="020B0604020202020204" pitchFamily="34" charset="0"/>
              <a:buChar char="•"/>
              <a:defRPr/>
            </a:pP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I felt so self-conscious under Luke's mother's </a:t>
            </a:r>
            <a:r>
              <a:rPr lang="en-US" altLang="zh-CN" sz="2800" b="1" i="1" kern="100" dirty="0">
                <a:solidFill>
                  <a:schemeClr val="bg1"/>
                </a:solidFill>
                <a:highlight>
                  <a:srgbClr val="FF00FF"/>
                </a:highlight>
                <a:latin typeface="Calibri" panose="020F0502020204030204" pitchFamily="34" charset="0"/>
                <a:ea typeface="宋体" panose="02010600030101010101" pitchFamily="2" charset="-122"/>
                <a:cs typeface="Calibri" panose="020F0502020204030204" pitchFamily="34" charset="0"/>
              </a:rPr>
              <a:t>intense</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gaze.</a:t>
            </a:r>
            <a:endPar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a:p>
            <a:pPr marL="457200" marR="0" lvl="0" indent="-457200" algn="l" defTabSz="914400" rtl="0" eaLnBrk="1" fontAlgn="auto" latinLnBrk="0" hangingPunct="1">
              <a:spcBef>
                <a:spcPts val="1200"/>
              </a:spcBef>
              <a:spcAft>
                <a:spcPts val="0"/>
              </a:spcAft>
              <a:buClrTx/>
              <a:buSzTx/>
              <a:buFont typeface="Arial" panose="020B0604020202020204" pitchFamily="34" charset="0"/>
              <a:buChar char="•"/>
              <a:defRPr/>
            </a:pP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His </a:t>
            </a:r>
            <a:r>
              <a:rPr lang="en-US" altLang="zh-CN" sz="2800" b="1" i="1" kern="100" dirty="0">
                <a:solidFill>
                  <a:schemeClr val="bg1"/>
                </a:solidFill>
                <a:highlight>
                  <a:srgbClr val="FF00FF"/>
                </a:highlight>
                <a:latin typeface="Calibri" panose="020F0502020204030204" pitchFamily="34" charset="0"/>
                <a:ea typeface="宋体" panose="02010600030101010101" pitchFamily="2" charset="-122"/>
                <a:cs typeface="Calibri" panose="020F0502020204030204" pitchFamily="34" charset="0"/>
              </a:rPr>
              <a:t>intensity</a:t>
            </a:r>
            <a:r>
              <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rPr>
              <a:t> alarmed me.</a:t>
            </a:r>
            <a:endParaRPr kumimoji="0" lang="en-US" altLang="zh-CN" sz="2800" b="1" i="1" u="none" strike="noStrike" kern="1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7" name="文本框 6"/>
          <p:cNvSpPr txBox="1"/>
          <p:nvPr/>
        </p:nvSpPr>
        <p:spPr>
          <a:xfrm>
            <a:off x="4815184" y="670064"/>
            <a:ext cx="1198880"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are</a:t>
            </a:r>
            <a:endParaRPr lang="zh-CN" altLang="en-US" dirty="0">
              <a:solidFill>
                <a:srgbClr val="FF0000"/>
              </a:solidFill>
            </a:endParaRPr>
          </a:p>
        </p:txBody>
      </p:sp>
      <p:sp>
        <p:nvSpPr>
          <p:cNvPr id="9" name="文本框 8"/>
          <p:cNvSpPr txBox="1"/>
          <p:nvPr/>
        </p:nvSpPr>
        <p:spPr>
          <a:xfrm>
            <a:off x="8617480" y="1193284"/>
            <a:ext cx="2438400"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cataloging</a:t>
            </a:r>
            <a:endParaRPr lang="zh-CN" altLang="en-US" dirty="0">
              <a:solidFill>
                <a:srgbClr val="FF0000"/>
              </a:solidFill>
            </a:endParaRPr>
          </a:p>
        </p:txBody>
      </p:sp>
      <p:sp>
        <p:nvSpPr>
          <p:cNvPr id="11" name="文本框 10"/>
          <p:cNvSpPr txBox="1"/>
          <p:nvPr/>
        </p:nvSpPr>
        <p:spPr>
          <a:xfrm>
            <a:off x="4961556" y="1624171"/>
            <a:ext cx="2832964"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featured</a:t>
            </a:r>
            <a:endParaRPr lang="zh-CN" altLang="en-US" dirty="0">
              <a:solidFill>
                <a:srgbClr val="FF0000"/>
              </a:solidFill>
            </a:endParaRPr>
          </a:p>
        </p:txBody>
      </p:sp>
      <p:sp>
        <p:nvSpPr>
          <p:cNvPr id="13" name="文本框 12"/>
          <p:cNvSpPr txBox="1"/>
          <p:nvPr/>
        </p:nvSpPr>
        <p:spPr>
          <a:xfrm>
            <a:off x="719920" y="2066111"/>
            <a:ext cx="3173160"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Initially</a:t>
            </a:r>
            <a:endParaRPr lang="zh-CN" altLang="en-US" dirty="0">
              <a:solidFill>
                <a:srgbClr val="FF0000"/>
              </a:solidFill>
            </a:endParaRPr>
          </a:p>
        </p:txBody>
      </p:sp>
      <p:sp>
        <p:nvSpPr>
          <p:cNvPr id="14" name="文本框 13"/>
          <p:cNvSpPr txBox="1"/>
          <p:nvPr/>
        </p:nvSpPr>
        <p:spPr>
          <a:xfrm>
            <a:off x="445600" y="2895917"/>
            <a:ext cx="2390840" cy="523220"/>
          </a:xfrm>
          <a:prstGeom prst="rect">
            <a:avLst/>
          </a:prstGeom>
          <a:noFill/>
        </p:spPr>
        <p:txBody>
          <a:bodyPr wrap="square">
            <a:spAutoFit/>
          </a:bodyPr>
          <a:lstStyle/>
          <a:p>
            <a:r>
              <a:rPr lang="en-US" altLang="zh-CN" sz="28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adj. </a:t>
            </a:r>
            <a:r>
              <a:rPr lang="en-US" altLang="zh-CN" sz="2800" b="1" i="1" kern="100" dirty="0" err="1">
                <a:solidFill>
                  <a:srgbClr val="FF0000"/>
                </a:solidFill>
                <a:latin typeface="Calibri" panose="020F0502020204030204" pitchFamily="34" charset="0"/>
                <a:ea typeface="宋体" panose="02010600030101010101" pitchFamily="2" charset="-122"/>
                <a:cs typeface="Calibri" panose="020F0502020204030204" pitchFamily="34" charset="0"/>
              </a:rPr>
              <a:t>i</a:t>
            </a:r>
            <a:r>
              <a:rPr kumimoji="0" lang="en-US" altLang="zh-CN" sz="2800" b="1" i="1" u="none" strike="noStrike" kern="100" cap="none" spc="0" normalizeH="0" baseline="0" noProof="0" dirty="0" err="1">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nitial</a:t>
            </a:r>
            <a:endParaRPr lang="zh-CN" altLang="en-US" dirty="0">
              <a:solidFill>
                <a:srgbClr val="FF0000"/>
              </a:solidFill>
            </a:endParaRPr>
          </a:p>
        </p:txBody>
      </p:sp>
      <p:sp>
        <p:nvSpPr>
          <p:cNvPr id="15" name="文本框 14"/>
          <p:cNvSpPr txBox="1"/>
          <p:nvPr/>
        </p:nvSpPr>
        <p:spPr>
          <a:xfrm>
            <a:off x="2572500" y="2854999"/>
            <a:ext cx="2390840" cy="523220"/>
          </a:xfrm>
          <a:prstGeom prst="rect">
            <a:avLst/>
          </a:prstGeom>
          <a:noFill/>
        </p:spPr>
        <p:txBody>
          <a:bodyPr wrap="square">
            <a:spAutoFit/>
          </a:bodyPr>
          <a:lstStyle/>
          <a:p>
            <a:r>
              <a:rPr lang="en-US" altLang="zh-CN" sz="28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v. </a:t>
            </a:r>
            <a:r>
              <a:rPr lang="en-US" altLang="zh-CN" sz="2800" b="1" i="1" kern="100" dirty="0" err="1">
                <a:solidFill>
                  <a:srgbClr val="FF0000"/>
                </a:solidFill>
                <a:latin typeface="Calibri" panose="020F0502020204030204" pitchFamily="34" charset="0"/>
                <a:ea typeface="宋体" panose="02010600030101010101" pitchFamily="2" charset="-122"/>
                <a:cs typeface="Calibri" panose="020F0502020204030204" pitchFamily="34" charset="0"/>
              </a:rPr>
              <a:t>i</a:t>
            </a:r>
            <a:r>
              <a:rPr kumimoji="0" lang="en-US" altLang="zh-CN" sz="2800" b="1" i="1" u="none" strike="noStrike" kern="100" cap="none" spc="0" normalizeH="0" baseline="0" noProof="0" dirty="0" err="1">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nitiate</a:t>
            </a:r>
            <a:endParaRPr lang="zh-CN" altLang="en-US" dirty="0">
              <a:solidFill>
                <a:srgbClr val="FF0000"/>
              </a:solidFill>
            </a:endParaRPr>
          </a:p>
        </p:txBody>
      </p:sp>
      <p:sp>
        <p:nvSpPr>
          <p:cNvPr id="16" name="文本框 15"/>
          <p:cNvSpPr txBox="1"/>
          <p:nvPr/>
        </p:nvSpPr>
        <p:spPr>
          <a:xfrm>
            <a:off x="4699400" y="2875458"/>
            <a:ext cx="2390840" cy="523220"/>
          </a:xfrm>
          <a:prstGeom prst="rect">
            <a:avLst/>
          </a:prstGeom>
          <a:noFill/>
        </p:spPr>
        <p:txBody>
          <a:bodyPr wrap="square">
            <a:spAutoFit/>
          </a:bodyPr>
          <a:lstStyle/>
          <a:p>
            <a:r>
              <a:rPr lang="en-US" altLang="zh-CN" sz="28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n. initiative</a:t>
            </a:r>
            <a:endParaRPr lang="zh-CN" altLang="en-US" dirty="0">
              <a:solidFill>
                <a:srgbClr val="FF0000"/>
              </a:solidFill>
            </a:endParaRPr>
          </a:p>
        </p:txBody>
      </p:sp>
      <p:sp>
        <p:nvSpPr>
          <p:cNvPr id="18" name="文本框 17"/>
          <p:cNvSpPr txBox="1"/>
          <p:nvPr/>
        </p:nvSpPr>
        <p:spPr>
          <a:xfrm>
            <a:off x="8946720" y="3274050"/>
            <a:ext cx="2235200"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undoubtedly</a:t>
            </a:r>
            <a:endParaRPr lang="zh-CN" altLang="en-US" dirty="0">
              <a:solidFill>
                <a:srgbClr val="FF0000"/>
              </a:solidFill>
            </a:endParaRPr>
          </a:p>
        </p:txBody>
      </p:sp>
      <p:sp>
        <p:nvSpPr>
          <p:cNvPr id="3" name="流程图: 可选过程 2"/>
          <p:cNvSpPr/>
          <p:nvPr/>
        </p:nvSpPr>
        <p:spPr>
          <a:xfrm>
            <a:off x="1" y="199474"/>
            <a:ext cx="1769806" cy="217484"/>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lnSpc>
                <a:spcPts val="1000"/>
              </a:lnSpc>
              <a:defRPr/>
            </a:pPr>
            <a:r>
              <a:rPr lang="zh-CN" altLang="en-US" sz="2800" b="1" dirty="0">
                <a:solidFill>
                  <a:srgbClr val="000000"/>
                </a:solidFill>
                <a:latin typeface="微软雅黑" panose="020B0503020204020204" pitchFamily="34" charset="-122"/>
                <a:ea typeface="微软雅黑" panose="020B0503020204020204" pitchFamily="34" charset="-122"/>
              </a:rPr>
              <a:t>文本再现</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4" grpId="0"/>
      <p:bldP spid="15" grpId="0"/>
      <p:bldP spid="16" grpId="0"/>
      <p:bldP spid="18" grpId="0"/>
    </p:bldLst>
  </p:timing>
</p:sld>
</file>

<file path=ppt/tags/tag1.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35050</Words>
  <Application>WPS 演示</Application>
  <PresentationFormat>宽屏</PresentationFormat>
  <Paragraphs>867</Paragraphs>
  <Slides>36</Slides>
  <Notes>9</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36</vt:i4>
      </vt:variant>
    </vt:vector>
  </HeadingPairs>
  <TitlesOfParts>
    <vt:vector size="53" baseType="lpstr">
      <vt:lpstr>Arial</vt:lpstr>
      <vt:lpstr>宋体</vt:lpstr>
      <vt:lpstr>Wingdings</vt:lpstr>
      <vt:lpstr>微软雅黑</vt:lpstr>
      <vt:lpstr>Calibri</vt:lpstr>
      <vt:lpstr>Cambria</vt:lpstr>
      <vt:lpstr>Rockwell</vt:lpstr>
      <vt:lpstr>方正姚体</vt:lpstr>
      <vt:lpstr>Arial Unicode MS</vt:lpstr>
      <vt:lpstr>等线 Light</vt:lpstr>
      <vt:lpstr>等线</vt:lpstr>
      <vt:lpstr>Times New Roman</vt:lpstr>
      <vt:lpstr>HelveticaNeue</vt:lpstr>
      <vt:lpstr>华文新魏</vt:lpstr>
      <vt:lpstr>Segoe Print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晨华 吴</dc:creator>
  <cp:lastModifiedBy>Administrator</cp:lastModifiedBy>
  <cp:revision>52</cp:revision>
  <dcterms:created xsi:type="dcterms:W3CDTF">2024-11-05T07:17:00Z</dcterms:created>
  <dcterms:modified xsi:type="dcterms:W3CDTF">2024-11-07T05:59:32Z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