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360" r:id="rId3"/>
    <p:sldId id="256" r:id="rId4"/>
    <p:sldId id="275" r:id="rId5"/>
    <p:sldId id="257" r:id="rId6"/>
    <p:sldId id="263" r:id="rId7"/>
    <p:sldId id="318" r:id="rId8"/>
    <p:sldId id="295" r:id="rId9"/>
    <p:sldId id="303" r:id="rId10"/>
    <p:sldId id="304" r:id="rId11"/>
    <p:sldId id="319" r:id="rId12"/>
    <p:sldId id="352" r:id="rId13"/>
    <p:sldId id="353" r:id="rId14"/>
    <p:sldId id="315" r:id="rId15"/>
    <p:sldId id="260" r:id="rId16"/>
    <p:sldId id="344" r:id="rId17"/>
    <p:sldId id="345" r:id="rId18"/>
    <p:sldId id="346" r:id="rId19"/>
    <p:sldId id="261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34340" y="146685"/>
            <a:ext cx="395351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Appreciate the language: </a:t>
            </a:r>
            <a:endParaRPr lang="en-US" altLang="zh-CN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4340" y="724535"/>
            <a:ext cx="4152265" cy="216916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p>
            <a:pPr algn="l">
              <a:lnSpc>
                <a:spcPct val="90000"/>
              </a:lnSpc>
            </a:pPr>
            <a:r>
              <a: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✮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Emma</a:t>
            </a: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: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a remote village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</a:t>
            </a: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           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90000"/>
              </a:lnSpc>
            </a:pP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             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prefers knitting</a:t>
            </a:r>
            <a:endParaRPr lang="en-US" altLang="zh-CN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90000"/>
              </a:lnSpc>
            </a:pP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</a:t>
            </a:r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H</a:t>
            </a:r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er classmates</a:t>
            </a:r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:</a:t>
            </a:r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endParaRPr lang="zh-CN" altLang="en-US" sz="24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90000"/>
              </a:lnSpc>
            </a:pP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            </a:t>
            </a:r>
            <a:r>
              <a:rPr lang="zh-CN" altLang="en-US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New York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endParaRPr lang="zh-CN" altLang="en-US" sz="2400" b="1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90000"/>
              </a:lnSpc>
            </a:pP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are addicted to</a:t>
            </a:r>
            <a:endParaRPr lang="zh-CN" altLang="en-US" sz="2400" b="1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90000"/>
              </a:lnSpc>
            </a:pP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       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high- tech</a:t>
            </a: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things </a:t>
            </a:r>
            <a:endParaRPr lang="en-US" altLang="zh-CN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左右箭头 22"/>
          <p:cNvSpPr/>
          <p:nvPr/>
        </p:nvSpPr>
        <p:spPr>
          <a:xfrm>
            <a:off x="5014595" y="1924685"/>
            <a:ext cx="2285365" cy="303530"/>
          </a:xfrm>
          <a:prstGeom prst="leftRightArrow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5302885" y="1329055"/>
            <a:ext cx="1708785" cy="5219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800" b="1">
                <a:latin typeface="Arial" panose="020B0604020202020204" pitchFamily="34" charset="0"/>
                <a:ea typeface="微软雅黑" panose="020B0503020204020204" charset="-122"/>
              </a:rPr>
              <a:t>Contrast</a:t>
            </a:r>
            <a:endParaRPr lang="en-US" altLang="zh-CN" sz="28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680585" y="2358390"/>
            <a:ext cx="3194050" cy="1252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traditinal</a:t>
            </a:r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-</a:t>
            </a: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man-made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trendy</a:t>
            </a:r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- </a:t>
            </a: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high-tech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 simple</a:t>
            </a:r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-</a:t>
            </a: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 beautiful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379970" y="542290"/>
            <a:ext cx="3980180" cy="156845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pPr algn="l"/>
            <a:r>
              <a: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✮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Her mother:</a:t>
            </a: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can</a:t>
            </a:r>
            <a:r>
              <a:rPr lang="zh-CN" altLang="en-US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create all </a:t>
            </a:r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kinds of beautiful things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with a pair of </a:t>
            </a:r>
            <a:r>
              <a:rPr lang="zh-CN" altLang="en-US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simple needles.</a:t>
            </a:r>
            <a:endParaRPr lang="zh-CN" altLang="en-US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22605" y="3930650"/>
            <a:ext cx="3115945" cy="1188720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p>
            <a:pPr algn="l"/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A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homeless man：</a:t>
            </a:r>
            <a:endParaRPr lang="zh-CN" altLang="en-US" sz="2400" b="1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/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looked particularly </a:t>
            </a: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miserable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.</a:t>
            </a: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2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156075" y="5190490"/>
            <a:ext cx="3923030" cy="13220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The man:  his eyes brightened and a big smile appeared on his face. </a:t>
            </a: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(excited, grateful, hopeful)</a:t>
            </a:r>
            <a:endParaRPr lang="en-US" altLang="zh-CN" sz="20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4" name="右箭头 33"/>
          <p:cNvSpPr/>
          <p:nvPr/>
        </p:nvSpPr>
        <p:spPr>
          <a:xfrm>
            <a:off x="3638550" y="4361180"/>
            <a:ext cx="377825" cy="24511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4016375" y="3825240"/>
            <a:ext cx="4128770" cy="12871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p>
            <a:pPr algn="l">
              <a:buClrTx/>
              <a:buSzTx/>
              <a:buNone/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Emma ：approached the man and presented her scarf to the homeless man, following in her mother’s footsteps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buClrTx/>
              <a:buSzTx/>
              <a:buNone/>
            </a:pP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8" name="右箭头 37"/>
          <p:cNvSpPr/>
          <p:nvPr/>
        </p:nvSpPr>
        <p:spPr>
          <a:xfrm>
            <a:off x="8202930" y="4015740"/>
            <a:ext cx="469900" cy="24574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8730615" y="3769995"/>
            <a:ext cx="1878330" cy="706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/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T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he man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: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endParaRPr lang="zh-CN" altLang="en-US" sz="2000" b="1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/>
            <a:r>
              <a:rPr lang="zh-CN" altLang="en-US" sz="20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in surprise</a:t>
            </a:r>
            <a:endParaRPr lang="zh-CN" altLang="en-US" sz="20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40" name="右箭头 39"/>
          <p:cNvSpPr/>
          <p:nvPr/>
        </p:nvSpPr>
        <p:spPr>
          <a:xfrm rot="5400000">
            <a:off x="9303385" y="4693285"/>
            <a:ext cx="650875" cy="21780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8596630" y="5190490"/>
            <a:ext cx="3004185" cy="13220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None/>
            </a:pP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Emma:  was wrapping the scarf around the poor man's neck. </a:t>
            </a: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(generous)</a:t>
            </a:r>
            <a:endParaRPr lang="en-US" altLang="zh-CN" sz="20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42" name="右箭头 41"/>
          <p:cNvSpPr/>
          <p:nvPr/>
        </p:nvSpPr>
        <p:spPr>
          <a:xfrm rot="10800000">
            <a:off x="8102600" y="5607685"/>
            <a:ext cx="470535" cy="23050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72135" y="2266950"/>
            <a:ext cx="9395460" cy="4399280"/>
            <a:chOff x="901" y="3570"/>
            <a:chExt cx="14796" cy="6928"/>
          </a:xfrm>
        </p:grpSpPr>
        <p:sp>
          <p:nvSpPr>
            <p:cNvPr id="44" name="心形 43"/>
            <p:cNvSpPr/>
            <p:nvPr/>
          </p:nvSpPr>
          <p:spPr>
            <a:xfrm>
              <a:off x="13263" y="3570"/>
              <a:ext cx="2435" cy="2121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3432" y="3844"/>
              <a:ext cx="2098" cy="130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/>
              <a:r>
                <a:rPr lang="en-US" altLang="zh-CN" sz="2400">
                  <a:latin typeface="Arial" panose="020B0604020202020204" pitchFamily="34" charset="0"/>
                  <a:ea typeface="微软雅黑" panose="020B0503020204020204" charset="-122"/>
                </a:rPr>
                <a:t>  </a:t>
              </a:r>
              <a:r>
                <a:rPr lang="en-US" altLang="zh-CN" sz="2400" b="1">
                  <a:latin typeface="Arial" panose="020B0604020202020204" pitchFamily="34" charset="0"/>
                  <a:ea typeface="微软雅黑" panose="020B0503020204020204" charset="-122"/>
                </a:rPr>
                <a:t>Love     warmth</a:t>
              </a:r>
              <a:endParaRPr lang="en-US" altLang="zh-CN" sz="2400" b="1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01" y="8174"/>
              <a:ext cx="4751" cy="232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p>
              <a:pPr algn="l"/>
              <a:r>
                <a:rPr lang="zh-CN" altLang="en-US" b="1"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E</a:t>
              </a:r>
              <a:r>
                <a:rPr lang="en-US" altLang="zh-CN" b="1"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mma shared the idea of setting up a knitting club with some of her "high- tech" classmates.</a:t>
              </a:r>
              <a:endParaRPr lang="en-US" altLang="zh-CN" b="1"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  <a:p>
              <a:pPr algn="l"/>
              <a:r>
                <a:rPr lang="en-US" altLang="zh-CN" sz="1800" b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(expectant, eager)</a:t>
              </a:r>
              <a:endParaRPr lang="en-US" altLang="zh-CN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5" name="右箭头 4"/>
          <p:cNvSpPr/>
          <p:nvPr/>
        </p:nvSpPr>
        <p:spPr>
          <a:xfrm rot="10800000">
            <a:off x="3685540" y="5734685"/>
            <a:ext cx="470535" cy="23050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993005" y="524510"/>
            <a:ext cx="2306955" cy="73088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p>
            <a:pPr algn="l"/>
            <a:r>
              <a:rPr lang="zh-CN" altLang="en-US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情节协同；情感协同</a:t>
            </a:r>
            <a:endParaRPr lang="zh-CN" altLang="en-US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/>
            <a:r>
              <a:rPr lang="zh-CN" altLang="en-US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主题协同；语言协同</a:t>
            </a:r>
            <a:endParaRPr lang="zh-CN" altLang="en-US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3" grpId="0" animBg="1"/>
      <p:bldP spid="31" grpId="0" animBg="1"/>
      <p:bldP spid="25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33" grpId="0" animBg="1"/>
      <p:bldP spid="5" grpId="0" animBg="1"/>
      <p:bldP spid="6" grpId="0" animBg="1"/>
      <p:bldP spid="24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91135" y="0"/>
            <a:ext cx="3413125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Extend the language: </a:t>
            </a:r>
            <a:endParaRPr lang="en-US" altLang="zh-CN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68850" y="460375"/>
            <a:ext cx="2121535" cy="39878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pPr algn="l"/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表示同情</a:t>
            </a: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的块词</a:t>
            </a: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：</a:t>
            </a:r>
            <a:endParaRPr lang="zh-CN" altLang="en-US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67105" y="563880"/>
            <a:ext cx="2249805" cy="39878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pPr algn="l"/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表示感动的词块：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7655" y="1032510"/>
            <a:ext cx="3665855" cy="56311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1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.can't help crying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  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2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.Can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’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t contain oneself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          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3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.be touched to the core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         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4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. have a lump in one's throat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5.be moved to tears          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6.weep for joy                                 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7.shed tears of gratitude     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8.throw one's arms around Sb.      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9.Tears welled up in his eyes.    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10.A lump came to his throat.    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11.His eyes moistened with tears of gratitude.  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12. A warmth filled his heart.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13. He felt a deep sense of appreciation and humility（潮湿）.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55110" y="962660"/>
            <a:ext cx="4230370" cy="5704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120000"/>
              </a:lnSpc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1. be/feel  sorry to hear/ see that... 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2. have /show pity on...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3. be sympathetic  to Sb.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4. sympathize with Sb.</a:t>
            </a:r>
            <a:endParaRPr lang="zh-CN" altLang="en-US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5.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 She pressed my hand in sympathy.</a:t>
            </a:r>
            <a:endParaRPr lang="zh-CN" altLang="en-US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6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. His painful eyes seem to beg me to spare. </a:t>
            </a:r>
            <a:endParaRPr lang="zh-CN" altLang="en-US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7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. 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He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stood silently, torn by sorrow and compassion, weighing what to say.</a:t>
            </a:r>
            <a:endParaRPr lang="zh-CN" altLang="en-US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8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. Seeing h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is c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ondition, 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she immediately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 felt a huge sympathy for 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him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. It was coming deep from within my heart.</a:t>
            </a:r>
            <a:endParaRPr lang="zh-CN" altLang="en-US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53755" y="962660"/>
            <a:ext cx="3613785" cy="5622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1. Sometimes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, a small act of kindness may be</a:t>
            </a:r>
            <a:endParaRPr lang="zh-CN" altLang="en-US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powerful enough to make a great difference. We should pass on the kind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i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ness.</a:t>
            </a:r>
            <a:endParaRPr lang="zh-CN" altLang="en-US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2.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It occurred to me that</a:t>
            </a:r>
            <a:endParaRPr lang="zh-CN" altLang="en-US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a simple act could make the world so much better.</a:t>
            </a:r>
            <a:endParaRPr lang="zh-CN" altLang="en-US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3.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Although the 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snowstorm</a:t>
            </a:r>
            <a:endParaRPr lang="zh-CN" altLang="en-US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still 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was going on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outside, a warm current rose in my heart.</a:t>
            </a:r>
            <a:endParaRPr lang="zh-CN" altLang="en-US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4. Knitting scarves and gloves is knitting love and warmth.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5. It occurred to me that a simple act could make the world so much better. 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743315" y="368300"/>
            <a:ext cx="2627630" cy="39878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pPr algn="l"/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表示爱的传递的</a:t>
            </a: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词块</a:t>
            </a: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：</a:t>
            </a:r>
            <a:endParaRPr lang="zh-CN" altLang="en-US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732655" y="563880"/>
            <a:ext cx="2122805" cy="39878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pPr algn="l"/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表示喜悦的语块：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5295" y="666115"/>
            <a:ext cx="243586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/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表示惊讶的词块：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96960" y="165100"/>
            <a:ext cx="2176780" cy="39878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pPr algn="l"/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表示希望的语块：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2410" y="1167130"/>
            <a:ext cx="3662045" cy="52298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1.It gave sb. a shock/surprise when...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2. He froze, with his mouth hanging open.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3. ... jumped to  one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’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s feet and stepped back in no time, completely at a loss.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4.Sb. gasped in astonishment as...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endParaRPr lang="zh-CN" altLang="en-US" sz="2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64000" y="1167130"/>
            <a:ext cx="3879850" cy="52622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p>
            <a:pPr algn="l">
              <a:lnSpc>
                <a:spcPct val="120000"/>
              </a:lnSpc>
            </a:pP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1. H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is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smile bloomed like a flower.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2. A bright smile spread across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one's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face.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3. He was in high spirits, and felt like being on top of the world.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4.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He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laughed,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his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eyes shining / twinkling with excitement.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113395" y="666115"/>
            <a:ext cx="3954145" cy="61239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1.A spark of hope kindled in their hearts.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2. Life bloomed with happiness and hope.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3. Hope was the star that guided them through the darkest night, a beacon that promised a brighter tomorrow.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4.In the face of despair, hope flickered like a candle, its gentle light refusing to be extinguished.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2760" y="54610"/>
            <a:ext cx="5804535" cy="6766560"/>
          </a:xfrm>
          <a:prstGeom prst="round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520" y="4835525"/>
            <a:ext cx="2174875" cy="1744345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567295" y="1222375"/>
            <a:ext cx="4250690" cy="3535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160000"/>
              </a:lnSpc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第四档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分）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60000"/>
              </a:lnSpc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续写与所给短文融合度较高，与所提供段落的段首句衔接较为合理；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60000"/>
              </a:lnSpc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语言表达较丰富，能够使用过渡词使文章连贯，情节发展合理；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60000"/>
              </a:lnSpc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句型多样，有些许错误，但不影响理解。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6685" y="216535"/>
            <a:ext cx="1616075" cy="6889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Analyze the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 Ss’ writing</a:t>
            </a:r>
            <a:endParaRPr lang="en-US" altLang="zh-CN" sz="28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45095" y="489585"/>
            <a:ext cx="1763395" cy="469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zh-CN" altLang="en-US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学生作品</a:t>
            </a:r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1</a:t>
            </a:r>
            <a:r>
              <a:rPr lang="zh-CN" altLang="en-US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：</a:t>
            </a:r>
            <a:endParaRPr lang="zh-CN" altLang="en-US" sz="2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8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00" y="145415"/>
            <a:ext cx="5989955" cy="6588125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60000">
            <a:off x="10354310" y="320675"/>
            <a:ext cx="1126490" cy="1691005"/>
          </a:xfrm>
          <a:prstGeom prst="ellipse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545070" y="398780"/>
            <a:ext cx="1763395" cy="469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zh-CN" altLang="en-US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学生作品</a:t>
            </a:r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2</a:t>
            </a:r>
            <a:r>
              <a:rPr lang="zh-CN" altLang="en-US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：</a:t>
            </a:r>
            <a:endParaRPr lang="zh-CN" altLang="en-US" sz="2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8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80300" y="1652905"/>
            <a:ext cx="3151505" cy="360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160000"/>
              </a:lnSpc>
            </a:pP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第四档（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16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分）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60000"/>
              </a:lnSpc>
            </a:pP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续写部分与原文语境融合度较高。故事发展比较合理，但续写内容不够饱满，句型结构不够丰富，有些词汇运用不准确，须在词汇识记、语法运用、句型转换方面多下功夫。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565" y="74295"/>
            <a:ext cx="1616075" cy="6889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Analyze the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 Ss’ writing</a:t>
            </a:r>
            <a:endParaRPr lang="en-US" altLang="zh-CN" sz="28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10540" y="118745"/>
            <a:ext cx="1950720" cy="5111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教师下水作文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:</a:t>
            </a:r>
            <a:r>
              <a:rPr lang="en-US" altLang="zh-CN" sz="32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32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0540" y="698500"/>
            <a:ext cx="11436985" cy="5723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Instantly, the man's eyes brightened and a big smile appeared on his face.  Watching such a warm scene, a flood of 1__________(happy)  filled her mind. 2________ heavy snowstorm, 3____________(encourage) by her mother’s generous spirit, Emma didn’t feel cold without a scarf. She suddenly realized how 4____________ (significance) knitting is for those in need as well as herself. Therefore, it 5__________ (occur) to her that a knitting club would be set up in the school, 6_______ the classmates fond of knitting could create scarves and gloves.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Emma shared the idea of setting up a knitting club with some of her "high- tech" classmates.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7________(hear) her words, the classmates were both 8____________ (enthusiasm) and hesitant because the idea was novel and needed skills. 9_____________ (immediate) Emma promised to teach them knitting, the classmates were active 10_______ (join) the club. Their spare time for High-tech things 11___________ (make) full use of to make scarves and gloves. Winter 12_____________ (approach), scarves and gloves were distributed to the homeless.  Love is like a ripple, spreading from a home to those in need.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  <a:p>
            <a:endParaRPr lang="en-US" altLang="zh-CN" sz="240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18230" y="1107440"/>
            <a:ext cx="149479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happiness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01685" y="1107440"/>
            <a:ext cx="118491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Despite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9935" y="1506855"/>
            <a:ext cx="18091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encouraged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73980" y="1908175"/>
            <a:ext cx="156972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significant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27015" y="2368550"/>
            <a:ext cx="13696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occurred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71570" y="2707640"/>
            <a:ext cx="11804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where 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49935" y="3931285"/>
            <a:ext cx="1296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Hearing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91095" y="3931285"/>
            <a:ext cx="17322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enthusiastic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491095" y="4391660"/>
            <a:ext cx="18478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Immediately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98180" y="4751070"/>
            <a:ext cx="11601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to join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42915" y="5165725"/>
            <a:ext cx="14852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was made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340100" y="5537200"/>
            <a:ext cx="183388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approaching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1145" y="120650"/>
            <a:ext cx="11691620" cy="67005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>
              <a:lnSpc>
                <a:spcPct val="110000"/>
              </a:lnSpc>
            </a:pPr>
            <a:endParaRPr lang="zh-CN" altLang="en-US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Instantly, the man's eyes brightened and a big smile appeared on his face. At that moment, Emma realized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that 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what she presented was not just a scarf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1_____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a sign of love and hope.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2________ (inspire)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, she determined to bring that spark of hope to more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3_________ (home) 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people. On her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4_______ (arrive) 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at the school, an idea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5_________ (occur) 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to her. "Why not set up a knitting club to bring more warmth and hope to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6_______(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th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at)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in need?" she wondered.</a:t>
            </a:r>
            <a:endParaRPr lang="zh-CN" altLang="en-US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Emma shared the idea of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setting up a knitting club with some ofher "high- tech" classmates. At first, she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7_____________(worry) 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that they might laugh at her "low- tech" idea. To her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8 ____________ (amaze) 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, they responded to her proposal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9_______________(enthusiasm) 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. In a few days, the club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10______________(found) 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and more and more students joined them. Some of them started learning the traditional skill and others used social media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11_________ (seek)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help online. By the end of winter, the club distributed more than two thousand hand- knitted items. Never did the kids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12_________ (realize)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the marriage of high- tech and low- tech could be so magic!</a:t>
            </a:r>
            <a:endParaRPr lang="zh-CN" altLang="en-US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11135" y="1005840"/>
            <a:ext cx="730250" cy="427990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but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75" y="1517015"/>
            <a:ext cx="1266190" cy="524510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Inspired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348470" y="1433830"/>
            <a:ext cx="1477645" cy="427990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homeless</a:t>
            </a:r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</a:t>
            </a:r>
            <a:endParaRPr lang="en-US" altLang="zh-CN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01570" y="1861820"/>
            <a:ext cx="11677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arrival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35215" y="1861820"/>
            <a:ext cx="14814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occurred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88605" y="2322195"/>
            <a:ext cx="9563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those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32965" y="3603625"/>
            <a:ext cx="17976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was worried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9105" y="4064000"/>
            <a:ext cx="17710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amazement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521575" y="4126865"/>
            <a:ext cx="21983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enthusiastically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02635" y="4519930"/>
            <a:ext cx="20066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was founded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391140" y="4857750"/>
            <a:ext cx="12420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to seek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68215" y="5744210"/>
            <a:ext cx="13277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realize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endParaRPr lang="zh-CN" altLang="en-US" sz="28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07670" y="120650"/>
            <a:ext cx="1523365" cy="469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官方范文：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7955" y="584200"/>
            <a:ext cx="11678920" cy="62064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>
              <a:lnSpc>
                <a:spcPct val="130000"/>
              </a:lnSpc>
            </a:pP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Instantly, the man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’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s eyes brightened and a big smile appeared on his face. His hands trembled slightly as he 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1_____ (hold) 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 the scarf, clutching it as if it were a treasure. “Thank you, miss. This means 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2_______(much) 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 than you can imagine,” he said, his voice choked with 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3__________ (grateful) 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. Emma felt a warm bloom in her chest, a feeling deeper than simple 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4__________(kind) 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. It was at this moment 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5_______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she realized her knitting could serve a greater purpose. She thought of her mother, who had always knitted for neighbors and family, 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6________ (give) 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love through every creation. If only more people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7____________ (feel) 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 the warmth of a simple scarf, she thought, a newfound determination growing within her. Inspired, she decided to turn her passion 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8_______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 something larger, something that could bring comfort to others in need.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 Emma shared the idea of setting up a knitting club with some of her “high-tech” classmates. At first, they were 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9__________(hesitate)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, casting doubtful looks as if knitting couldn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’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t 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10______________ (compare) be 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compare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d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 to the thrill of their gadgets. Little did they expect that knitting could make such 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11___ 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impact. Emma passionately shared her experience with the homeless man, 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12___________ (explain) 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 how a single scarf had brought him comfort. Her story painted a vivid image, and one by one, her classmates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’ 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skepticism faded, 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13__________ (replace)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 by genuine interest. Soon, a few classmates volunteered to give it a try, excited by the thought of creating something meaningful. With each new member joining, the club's influence grew 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14_________ (steady) 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. As students gathered after school to knit scarves, gloves, and hats, Emma watched with pride as her simple idea 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15____________(blossom) 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 into a shared mission to spread warmth and compassion.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7955" y="69215"/>
            <a:ext cx="1523365" cy="469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网络范文：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5765" y="985520"/>
            <a:ext cx="731520" cy="377825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zh-CN" altLang="en-US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held</a:t>
            </a:r>
            <a:endParaRPr lang="zh-CN" altLang="en-US" sz="1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75825" y="985520"/>
            <a:ext cx="795655" cy="377825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zh-CN" altLang="en-US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more</a:t>
            </a:r>
            <a:endParaRPr lang="zh-CN" altLang="en-US" sz="1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12180" y="1363345"/>
            <a:ext cx="120713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gratitude</a:t>
            </a:r>
            <a:endParaRPr lang="zh-CN" altLang="en-US" sz="1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53205" y="1731645"/>
            <a:ext cx="120713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kindness</a:t>
            </a:r>
            <a:endParaRPr lang="zh-CN" altLang="en-US" sz="1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5300" y="2414270"/>
            <a:ext cx="91503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giving</a:t>
            </a:r>
            <a:endParaRPr lang="en-US" altLang="zh-CN" sz="1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56120" y="2414270"/>
            <a:ext cx="131572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zh-CN" altLang="en-US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could feel</a:t>
            </a:r>
            <a:endParaRPr lang="zh-CN" altLang="en-US" sz="1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53755" y="1721485"/>
            <a:ext cx="68897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that</a:t>
            </a:r>
            <a:endParaRPr lang="en-US" altLang="zh-CN" sz="1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5300" y="3129280"/>
            <a:ext cx="68897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into</a:t>
            </a:r>
            <a:endParaRPr lang="en-US" altLang="zh-CN" sz="1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05765" y="3844290"/>
            <a:ext cx="111379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hesitant</a:t>
            </a:r>
            <a:endParaRPr lang="zh-CN" altLang="en-US" sz="1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402195" y="3844290"/>
            <a:ext cx="167703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be compared</a:t>
            </a:r>
            <a:endParaRPr lang="en-US" altLang="zh-CN" sz="1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453755" y="4215765"/>
            <a:ext cx="51435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an</a:t>
            </a:r>
            <a:endParaRPr lang="en-US" altLang="zh-CN" sz="1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01615" y="4513580"/>
            <a:ext cx="137223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explaining</a:t>
            </a:r>
            <a:endParaRPr lang="en-US" altLang="zh-CN" sz="1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859010" y="4881880"/>
            <a:ext cx="127190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en-US" altLang="zh-CN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replaced</a:t>
            </a:r>
            <a:endParaRPr lang="en-US" altLang="zh-CN" sz="1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596755" y="5640070"/>
            <a:ext cx="11544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zh-CN" altLang="en-US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steadily</a:t>
            </a:r>
            <a:endParaRPr lang="zh-CN" altLang="en-US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38480" y="6303645"/>
            <a:ext cx="143891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blossomed</a:t>
            </a:r>
            <a:endParaRPr lang="zh-CN" altLang="en-US" sz="1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2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心形 2"/>
          <p:cNvSpPr/>
          <p:nvPr/>
        </p:nvSpPr>
        <p:spPr>
          <a:xfrm>
            <a:off x="3143250" y="1577975"/>
            <a:ext cx="5523865" cy="4378960"/>
          </a:xfrm>
          <a:prstGeom prst="heart">
            <a:avLst/>
          </a:prstGeom>
          <a:solidFill>
            <a:schemeClr val="accent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微信图片_202404270654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715" y="5883275"/>
            <a:ext cx="667385" cy="887095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50715" y="2606040"/>
            <a:ext cx="3025140" cy="2207260"/>
          </a:xfrm>
          <a:prstGeom prst="rect">
            <a:avLst/>
          </a:prstGeom>
        </p:spPr>
        <p:txBody>
          <a:bodyPr>
            <a:noAutofit/>
          </a:bodyPr>
          <a:p>
            <a:pPr algn="l"/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家风是一种无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言的教育，润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物无声地影响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孩子的心灵。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3390" y="744220"/>
            <a:ext cx="5092700" cy="4438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p>
            <a:pPr algn="l"/>
            <a:r>
              <a:rPr lang="en-US" altLang="zh-CN"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Edit and polish your writing.</a:t>
            </a:r>
            <a:endParaRPr lang="zh-CN" altLang="en-US" sz="28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28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3055" y="54610"/>
            <a:ext cx="1989455" cy="4972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Homework</a:t>
            </a:r>
            <a:endParaRPr lang="en-US" altLang="zh-CN" sz="24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638810" y="401955"/>
            <a:ext cx="3106420" cy="1310640"/>
            <a:chOff x="209" y="726"/>
            <a:chExt cx="4892" cy="2064"/>
          </a:xfrm>
        </p:grpSpPr>
        <p:sp>
          <p:nvSpPr>
            <p:cNvPr id="13" name="椭圆 12"/>
            <p:cNvSpPr/>
            <p:nvPr/>
          </p:nvSpPr>
          <p:spPr>
            <a:xfrm>
              <a:off x="209" y="726"/>
              <a:ext cx="4893" cy="206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00" y="902"/>
              <a:ext cx="3671" cy="1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l"/>
              <a:r>
                <a:rPr lang="en-US" altLang="zh-CN" sz="1800">
                  <a:latin typeface="Arial" panose="020B0604020202020204" pitchFamily="34" charset="0"/>
                  <a:ea typeface="微软雅黑" panose="020B0503020204020204" charset="-122"/>
                </a:rPr>
                <a:t> </a:t>
              </a:r>
              <a:r>
                <a:rPr lang="zh-CN" altLang="en-US" sz="2400" b="1"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九省联考</a:t>
              </a:r>
              <a:r>
                <a:rPr lang="en-US" altLang="zh-CN" sz="2400" b="1">
                  <a:latin typeface="Arial" panose="020B0604020202020204" pitchFamily="34" charset="0"/>
                  <a:ea typeface="微软雅黑" panose="020B0503020204020204" charset="-122"/>
                </a:rPr>
                <a:t>2025</a:t>
              </a:r>
              <a:endParaRPr lang="en-US" altLang="zh-CN" sz="2400" b="1">
                <a:latin typeface="Arial" panose="020B0604020202020204" pitchFamily="34" charset="0"/>
                <a:ea typeface="微软雅黑" panose="020B0503020204020204" charset="-122"/>
              </a:endParaRPr>
            </a:p>
            <a:p>
              <a:pPr algn="l"/>
              <a:r>
                <a:rPr lang="en-US" altLang="zh-CN" sz="2400" b="1">
                  <a:latin typeface="Arial" panose="020B0604020202020204" pitchFamily="34" charset="0"/>
                  <a:ea typeface="微软雅黑" panose="020B0503020204020204" charset="-122"/>
                </a:rPr>
                <a:t> </a:t>
              </a:r>
              <a:r>
                <a:rPr lang="zh-CN" altLang="en-US" sz="2400" b="1">
                  <a:latin typeface="Arial" panose="020B0604020202020204" pitchFamily="34" charset="0"/>
                  <a:ea typeface="微软雅黑" panose="020B0503020204020204" charset="-122"/>
                </a:rPr>
                <a:t>届高三</a:t>
              </a:r>
              <a:r>
                <a:rPr lang="en-US" altLang="zh-CN" sz="2400" b="1">
                  <a:latin typeface="Arial" panose="020B0604020202020204" pitchFamily="34" charset="0"/>
                  <a:ea typeface="微软雅黑" panose="020B0503020204020204" charset="-122"/>
                </a:rPr>
                <a:t>10</a:t>
              </a:r>
              <a:r>
                <a:rPr lang="zh-CN" altLang="en-US" sz="2400" b="1">
                  <a:latin typeface="Arial" panose="020B0604020202020204" pitchFamily="34" charset="0"/>
                  <a:ea typeface="微软雅黑" panose="020B0503020204020204" charset="-122"/>
                </a:rPr>
                <a:t>月联</a:t>
              </a:r>
              <a:endParaRPr lang="zh-CN" altLang="en-US" sz="2400" b="1">
                <a:latin typeface="Arial" panose="020B0604020202020204" pitchFamily="34" charset="0"/>
                <a:ea typeface="微软雅黑" panose="020B0503020204020204" charset="-122"/>
              </a:endParaRPr>
            </a:p>
            <a:p>
              <a:pPr algn="l"/>
              <a:r>
                <a:rPr lang="zh-CN" altLang="en-US" sz="2400" b="1">
                  <a:latin typeface="Arial" panose="020B0604020202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b="1">
                  <a:latin typeface="Arial" panose="020B0604020202020204" pitchFamily="34" charset="0"/>
                  <a:ea typeface="微软雅黑" panose="020B0503020204020204" charset="-122"/>
                </a:rPr>
                <a:t> </a:t>
              </a:r>
              <a:r>
                <a:rPr lang="zh-CN" altLang="en-US" sz="2400" b="1">
                  <a:latin typeface="Arial" panose="020B0604020202020204" pitchFamily="34" charset="0"/>
                  <a:ea typeface="微软雅黑" panose="020B0503020204020204" charset="-122"/>
                </a:rPr>
                <a:t>考读后续写</a:t>
              </a:r>
              <a:endParaRPr lang="zh-CN" altLang="en-US" sz="2400" b="1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243070" y="513715"/>
            <a:ext cx="3742055" cy="116522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p>
            <a:pPr algn="l"/>
            <a:r>
              <a:rPr lang="en-US" altLang="zh-CN" sz="32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Continuation Writing</a:t>
            </a:r>
            <a:endParaRPr lang="en-US" altLang="zh-CN" sz="32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r>
              <a:rPr lang="en-US" altLang="zh-CN" sz="32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</a:t>
            </a:r>
            <a:r>
              <a:rPr lang="zh-CN" altLang="en-US" sz="32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小围巾，大之爱</a:t>
            </a:r>
            <a:endParaRPr lang="zh-CN" altLang="en-US" sz="32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80890" y="1759585"/>
            <a:ext cx="306641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</a:rPr>
              <a:t>文本解构与写作训练</a:t>
            </a:r>
            <a:endParaRPr lang="zh-CN" altLang="en-US" sz="2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l="3227" t="9360" r="1840" b="6373"/>
          <a:stretch>
            <a:fillRect/>
          </a:stretch>
        </p:blipFill>
        <p:spPr>
          <a:xfrm>
            <a:off x="4042410" y="3143885"/>
            <a:ext cx="4329430" cy="3189605"/>
          </a:xfrm>
          <a:prstGeom prst="ellipse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656455" y="2361565"/>
            <a:ext cx="3047365" cy="4603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p>
            <a:r>
              <a:rPr lang="en-US" altLang="zh-CN" sz="2400" b="1" noProof="1"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 </a:t>
            </a:r>
            <a:r>
              <a:rPr lang="zh-CN" altLang="en-US" b="1" noProof="1"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礼泉教育局教研室</a:t>
            </a:r>
            <a:r>
              <a:rPr lang="en-US" altLang="zh-CN" b="1" noProof="1"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   </a:t>
            </a:r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高小聪</a:t>
            </a:r>
            <a:endParaRPr lang="zh-CN" altLang="en-US" b="1" noProof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5" name="图片 14" descr="微信图片_202404270654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5" y="5883275"/>
            <a:ext cx="667385" cy="887095"/>
          </a:xfrm>
          <a:prstGeom prst="ellipse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49630" y="364490"/>
            <a:ext cx="1649730" cy="583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3200" b="1">
                <a:latin typeface="Arial" panose="020B0604020202020204" pitchFamily="34" charset="0"/>
                <a:ea typeface="微软雅黑" panose="020B0503020204020204" charset="-122"/>
              </a:rPr>
              <a:t>Lead-in</a:t>
            </a:r>
            <a:endParaRPr lang="en-US" altLang="zh-CN" sz="32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5195" y="3285490"/>
            <a:ext cx="2546985" cy="3086100"/>
          </a:xfrm>
          <a:prstGeom prst="round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43965" y="1165860"/>
            <a:ext cx="4852035" cy="513207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pPr algn="l">
              <a:lnSpc>
                <a:spcPct val="130000"/>
              </a:lnSpc>
            </a:pPr>
            <a:r>
              <a:rPr lang="en-US" altLang="zh-CN" sz="3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1. What do you often </a:t>
            </a:r>
            <a:endParaRPr lang="en-US" altLang="zh-CN" sz="36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3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do in your spare time?</a:t>
            </a:r>
            <a:endParaRPr lang="en-US" altLang="zh-CN" sz="36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3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2. What are they doing </a:t>
            </a:r>
            <a:endParaRPr lang="en-US" altLang="zh-CN" sz="36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3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in the pictures?</a:t>
            </a:r>
            <a:endParaRPr lang="en-US" altLang="zh-CN" sz="36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3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3. How do you find the items knitted with love by your mother?</a:t>
            </a:r>
            <a:endParaRPr lang="zh-CN" altLang="en-US" sz="36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15" name="图片 14" descr="微信图片_202404270654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5" y="5883275"/>
            <a:ext cx="667385" cy="887095"/>
          </a:xfrm>
          <a:prstGeom prst="ellipse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015" y="707390"/>
            <a:ext cx="4251960" cy="2445385"/>
          </a:xfrm>
          <a:prstGeom prst="round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0985" y="635635"/>
            <a:ext cx="11675110" cy="61296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110000"/>
              </a:lnSpc>
            </a:pP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第二节（满分25分）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阅读下面材料，根据其内容和所给段落开头语续写两段，使之构成一篇完整的短文。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10000"/>
              </a:lnSpc>
            </a:pP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P1.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Emma comes from a remote village surrounded by mountains. Unlike her trendy classmates in New York who are addicted to such high- tech things as smartphones and social media, she prefers knitting(编织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).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10000"/>
              </a:lnSpc>
            </a:pP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P2.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Emma's love for the traditional skill is deeply influenced by her mother, who can create all kinds of beautiful things with a pair of simple needles. Whenever she is free, she will sit down and start knitting all kinds of things for her children and neighbors. Whether it is a mini bag or a scarf, each item is a unique gift full of love and warmth.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And they are deeply loved by the receivers.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10000"/>
              </a:lnSpc>
            </a:pP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P3.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Her mother's passion for knitting and generous spirit of helping others have inspired Emma to follow in her footsteps and she has taken up knitting as a hobby, too. By the age of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14, Emma has become especially good at making scarves and gloves. With beauty and practicality, Emma's hand- made gifts never fail to impress her friends as well as her relatives.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1290" y="113665"/>
            <a:ext cx="382905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Present the writing task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5905" y="637540"/>
            <a:ext cx="11716385" cy="60661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90000"/>
              </a:lnSpc>
            </a:pP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P4.</a:t>
            </a:r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Last week, the city was hit by a heavy snowstorm, which left many, particularly the homeless, in a desperate situation. As Emma made her way to school, she noticed a man shaking under the bridge near her school. It was a homeless man she often saw on the route. But today he looked particularly miserable.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His face was half -hidden under a piece of worn cloth that hardly served as protection against the cold. Touched by the sight, Emma approached the man and presented her scarf to the homeless man.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90000"/>
              </a:lnSpc>
            </a:pP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P5.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"For me, Miss?" asked the man in surprise. "It is too expensive!"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90000"/>
              </a:lnSpc>
            </a:pP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P6.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"Please don't mind it. I have made it for myself and I can make another one in a few days!" Emma replied while she was wrapping the scarf around the poor man's neck. "I hope it might keep you away from the terrible cold."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90000"/>
              </a:lnSpc>
            </a:pP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注意：1．续写词数应为150个左右；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90000"/>
              </a:lnSpc>
            </a:pP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2．请按如下格式在答题卡的相应位置作答。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90000"/>
              </a:lnSpc>
            </a:pP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P1.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Instantly, the man's eyes brightened and a big smile appeared on his face.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90000"/>
              </a:lnSpc>
            </a:pP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___________________________________________________________________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90000"/>
              </a:lnSpc>
            </a:pP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P2.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Emma shared the idea of setting up a knitting club with some of her "high- tech" classmates.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___________________________________________________________________________________________________________________________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90000"/>
              </a:lnSpc>
            </a:pP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9100" y="115570"/>
            <a:ext cx="4222750" cy="5219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800" b="1">
                <a:latin typeface="Arial" panose="020B0604020202020204" pitchFamily="34" charset="0"/>
                <a:ea typeface="微软雅黑" panose="020B0503020204020204" charset="-122"/>
              </a:rPr>
              <a:t>Present the writing task</a:t>
            </a:r>
            <a:endParaRPr lang="en-US" altLang="zh-CN" sz="28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80415" y="2650490"/>
            <a:ext cx="1960245" cy="8299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Small scarf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Great Love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左大括号 5"/>
          <p:cNvSpPr/>
          <p:nvPr/>
        </p:nvSpPr>
        <p:spPr>
          <a:xfrm>
            <a:off x="2909570" y="927735"/>
            <a:ext cx="268605" cy="4079240"/>
          </a:xfrm>
          <a:prstGeom prst="leftBrace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178175" y="730885"/>
            <a:ext cx="1588770" cy="3689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Characters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186430" y="4735195"/>
            <a:ext cx="795020" cy="4591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Plot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19755" y="2085975"/>
            <a:ext cx="1232535" cy="7632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ctr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Settings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（P1-P3）</a:t>
            </a:r>
            <a:endParaRPr lang="zh-CN" altLang="en-US" sz="2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978400" y="332105"/>
            <a:ext cx="6685915" cy="132207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pPr algn="l"/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Emma: </a:t>
            </a:r>
            <a:r>
              <a:rPr lang="en-US" altLang="zh-CN" sz="16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simple, traditional, unique</a:t>
            </a:r>
            <a:endParaRPr lang="en-US" altLang="zh-CN" sz="16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Her classmates:</a:t>
            </a:r>
            <a:r>
              <a:rPr lang="en-US" altLang="zh-CN" sz="16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trendy</a:t>
            </a:r>
            <a:endParaRPr lang="en-US" altLang="zh-CN" sz="16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Emma’s mother:</a:t>
            </a:r>
            <a:r>
              <a:rPr lang="en-US" altLang="zh-CN" sz="16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 kind, helpful, skillful in knitting</a:t>
            </a:r>
            <a:endParaRPr lang="en-US" altLang="zh-CN" sz="16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Her neighbors, her friends and relatives:</a:t>
            </a:r>
            <a:r>
              <a:rPr lang="en-US" altLang="zh-CN" sz="16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 grateful</a:t>
            </a:r>
            <a:r>
              <a:rPr lang="zh-CN" altLang="en-US" sz="16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，</a:t>
            </a:r>
            <a:r>
              <a:rPr lang="en-US" altLang="zh-CN" sz="16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appreciative</a:t>
            </a:r>
            <a:endParaRPr lang="en-US" altLang="zh-CN" sz="16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A homeless man: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desperate, miserable </a:t>
            </a:r>
            <a:endParaRPr lang="en-US" altLang="zh-CN" sz="16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1" name="左大括号 20"/>
          <p:cNvSpPr/>
          <p:nvPr/>
        </p:nvSpPr>
        <p:spPr>
          <a:xfrm>
            <a:off x="4070350" y="3620135"/>
            <a:ext cx="220980" cy="2740025"/>
          </a:xfrm>
          <a:prstGeom prst="leftBrace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313555" y="3488690"/>
            <a:ext cx="1883410" cy="4305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en-US" altLang="zh-CN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Beginning（P4）</a:t>
            </a: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291330" y="4223385"/>
            <a:ext cx="1573530" cy="5676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en-US" altLang="zh-CN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   Middle（P5+</a:t>
            </a:r>
            <a:r>
              <a:rPr lang="en-US" altLang="zh-CN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P6</a:t>
            </a:r>
            <a:r>
              <a:rPr lang="en-US" altLang="zh-CN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）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352290" y="5812790"/>
            <a:ext cx="1567815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80000"/>
              </a:lnSpc>
              <a:buClrTx/>
              <a:buSzTx/>
              <a:buFontTx/>
              <a:buNone/>
            </a:pP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    </a:t>
            </a:r>
            <a:r>
              <a:rPr lang="en-US" altLang="zh-CN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 Ending</a:t>
            </a:r>
            <a:endParaRPr lang="en-US" altLang="zh-CN" sz="1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80000"/>
              </a:lnSpc>
              <a:buClrTx/>
              <a:buSzTx/>
              <a:buFontTx/>
              <a:buNone/>
            </a:pPr>
            <a:r>
              <a:rPr lang="en-US" altLang="zh-CN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（</a:t>
            </a:r>
            <a:r>
              <a:rPr lang="en-US" altLang="zh-CN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续写第二段</a:t>
            </a:r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）</a:t>
            </a: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219190" y="3413125"/>
            <a:ext cx="5366385" cy="5835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/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... on the way to school, Emma saw a homeless man trembling with cold under the bridge near the school.</a:t>
            </a:r>
            <a:endParaRPr lang="zh-CN" altLang="en-US" sz="16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135370" y="4223385"/>
            <a:ext cx="5175885" cy="3371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/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She wrapped the scarf around the poor man's neck. </a:t>
            </a:r>
            <a:endParaRPr lang="zh-CN" altLang="en-US" sz="16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002655" y="4864735"/>
            <a:ext cx="5445760" cy="6972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p>
            <a:pPr algn="l">
              <a:buClrTx/>
              <a:buSzTx/>
              <a:buFontTx/>
            </a:pPr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Instantly, the man's eyes brightened and a big smile appeared on his face.  </a:t>
            </a:r>
            <a:endParaRPr lang="zh-CN" altLang="en-US" sz="1600" b="1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>
              <a:buClrTx/>
              <a:buSzTx/>
              <a:buFontTx/>
            </a:pPr>
            <a:endParaRPr lang="zh-CN" altLang="en-US" sz="16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057265" y="5786120"/>
            <a:ext cx="5391150" cy="5835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None/>
            </a:pPr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Emma shared the idea of setting up a knitting club with some of her "high- tech" classmates.</a:t>
            </a:r>
            <a:endParaRPr lang="zh-CN" altLang="en-US" sz="16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左大括号 2"/>
          <p:cNvSpPr/>
          <p:nvPr/>
        </p:nvSpPr>
        <p:spPr>
          <a:xfrm>
            <a:off x="4352290" y="2036445"/>
            <a:ext cx="231140" cy="977900"/>
          </a:xfrm>
          <a:prstGeom prst="leftBrace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左大括号 6"/>
          <p:cNvSpPr/>
          <p:nvPr/>
        </p:nvSpPr>
        <p:spPr>
          <a:xfrm>
            <a:off x="4766945" y="326390"/>
            <a:ext cx="211455" cy="1257935"/>
          </a:xfrm>
          <a:prstGeom prst="leftBrace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583430" y="1824355"/>
            <a:ext cx="878205" cy="449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80000"/>
              </a:lnSpc>
            </a:pPr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Social setting </a:t>
            </a:r>
            <a:endParaRPr lang="en-US" altLang="zh-CN" sz="16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08830" y="2623185"/>
            <a:ext cx="897255" cy="5613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80000"/>
              </a:lnSpc>
            </a:pPr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Natural</a:t>
            </a:r>
            <a:endParaRPr lang="en-US" altLang="zh-CN" sz="16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80000"/>
              </a:lnSpc>
            </a:pPr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setting </a:t>
            </a:r>
            <a:endParaRPr lang="en-US" altLang="zh-CN" sz="16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31485" y="1791970"/>
            <a:ext cx="6384290" cy="5835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/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Her mother's passion for knitting and generous spirit of helping others have inspired Emma to follow in her footsteps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...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endParaRPr lang="en-US" altLang="zh-CN" sz="16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31485" y="2623820"/>
            <a:ext cx="6119495" cy="5835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/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Last week, the city was hit by a heavy snowstorm, which left many, particularly the homeless, in a desperate situation. </a:t>
            </a:r>
            <a:endParaRPr lang="zh-CN" altLang="en-US" sz="16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13555" y="4906010"/>
            <a:ext cx="1551305" cy="6108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80000"/>
              </a:lnSpc>
              <a:buClrTx/>
              <a:buSzTx/>
              <a:buNone/>
            </a:pP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   </a:t>
            </a:r>
            <a:r>
              <a:rPr lang="en-US" altLang="zh-CN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Climax</a:t>
            </a:r>
            <a:endParaRPr lang="en-US" altLang="zh-CN" sz="1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80000"/>
              </a:lnSpc>
              <a:buClrTx/>
              <a:buSzTx/>
              <a:buNone/>
            </a:pPr>
            <a:r>
              <a:rPr lang="en-US" altLang="zh-CN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 (续写第一段）</a:t>
            </a:r>
            <a:endParaRPr lang="en-US" altLang="zh-CN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720" y="24130"/>
            <a:ext cx="2979420" cy="7067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Analyse the three elements of the story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12" grpId="0" bldLvl="0" animBg="1"/>
      <p:bldP spid="18" grpId="0" bldLvl="0" animBg="1"/>
      <p:bldP spid="14" grpId="0" bldLvl="0" animBg="1"/>
      <p:bldP spid="19" grpId="0" bldLvl="0" animBg="1"/>
      <p:bldP spid="21" grpId="0" bldLvl="0" animBg="1"/>
      <p:bldP spid="22" grpId="0" bldLvl="0" animBg="1"/>
      <p:bldP spid="26" grpId="0" bldLvl="0" animBg="1"/>
      <p:bldP spid="23" grpId="0" bldLvl="0" animBg="1"/>
      <p:bldP spid="27" grpId="0" bldLvl="0" animBg="1"/>
      <p:bldP spid="28" grpId="0" bldLvl="0" animBg="1"/>
      <p:bldP spid="24" grpId="0" bldLvl="0" animBg="1"/>
      <p:bldP spid="29" grpId="0" bldLvl="0" animBg="1"/>
      <p:bldP spid="3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3" grpId="0" bldLvl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91465" y="194945"/>
            <a:ext cx="491744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Predict the continuation writing</a:t>
            </a:r>
            <a:endParaRPr lang="en-US" altLang="zh-CN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8970" y="663575"/>
            <a:ext cx="1091057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p>
            <a:pPr algn="l"/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What details must be mentioned in the 1st paragraph of the continuation writing?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1360" y="1064260"/>
            <a:ext cx="10558780" cy="771525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Para1.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Instantly, the man's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eyes brightened and a big smile 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appeared on his face. </a:t>
            </a:r>
            <a:endParaRPr lang="zh-CN" altLang="en-US" sz="20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18845" y="2662555"/>
            <a:ext cx="1180465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Action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1360" y="3789680"/>
            <a:ext cx="1703705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Response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5975" y="4994910"/>
            <a:ext cx="1524000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Emotion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1435735" y="3286760"/>
            <a:ext cx="0" cy="44577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>
            <a:off x="1418590" y="4399280"/>
            <a:ext cx="4445" cy="50355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下箭头 12"/>
          <p:cNvSpPr/>
          <p:nvPr/>
        </p:nvSpPr>
        <p:spPr>
          <a:xfrm flipH="1">
            <a:off x="2479675" y="2461895"/>
            <a:ext cx="349250" cy="336740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851150" y="2571750"/>
            <a:ext cx="3402330" cy="1014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1.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How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 would Emma respond to the homeless man’s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emoji changes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?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83535" y="4107815"/>
            <a:ext cx="3429000" cy="7683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None/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2.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What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 would Emma do to help the homeless? 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883535" y="5614670"/>
            <a:ext cx="3267710" cy="3987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3.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Why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 would she do so?</a:t>
            </a:r>
            <a:endParaRPr lang="en-US" altLang="zh-CN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12535" y="2539365"/>
            <a:ext cx="4572635" cy="706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particularly miserable; brightened eyes; a big smile; 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367145" y="5455285"/>
            <a:ext cx="5494020" cy="10147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Family spirit is passed from generation to generation: kindness, generosity, selflessness...</a:t>
            </a:r>
            <a:endParaRPr lang="zh-CN" altLang="en-US" sz="20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17155" y="1907540"/>
            <a:ext cx="987425" cy="3987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Hints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95955" y="1888490"/>
            <a:ext cx="1517650" cy="3987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Problems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" name="左右箭头 18"/>
          <p:cNvSpPr/>
          <p:nvPr/>
        </p:nvSpPr>
        <p:spPr>
          <a:xfrm>
            <a:off x="4791075" y="1969770"/>
            <a:ext cx="2758440" cy="236220"/>
          </a:xfrm>
          <a:prstGeom prst="leftRightArrow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6367145" y="3479165"/>
            <a:ext cx="5394960" cy="185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She prefers knitting. By the age of 14, Emma has become especially good at making scarves and gloves. With beauty and practicality, Emma's hand- made gifts never fail to impress her friends as well as her relatives.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000" b="1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34255" y="1601470"/>
            <a:ext cx="262509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情节协同与情感协同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2" grpId="0" bldLvl="0" animBg="1"/>
      <p:bldP spid="20" grpId="0" animBg="1"/>
      <p:bldP spid="14" grpId="0" bldLvl="0" animBg="1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48970" y="603885"/>
            <a:ext cx="1091057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What details must be mentioned in the 2nd paragraph of the continuation writing?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8030" y="1065530"/>
            <a:ext cx="10333355" cy="710565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Para2.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E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mma shared the idea of setting up a knitting club with some of her "high- tech" classmates.</a:t>
            </a:r>
            <a:endParaRPr lang="zh-CN" altLang="en-US" sz="20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5975" y="2432050"/>
            <a:ext cx="1180465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Action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H="1">
            <a:off x="1343025" y="3018790"/>
            <a:ext cx="9525" cy="61595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495935" y="3665855"/>
            <a:ext cx="1703705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Response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1339215" y="4288790"/>
            <a:ext cx="3810" cy="66421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85470" y="5057140"/>
            <a:ext cx="1524000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Emotion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882265" y="1827530"/>
            <a:ext cx="1596390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Problems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" name="左右箭头 18"/>
          <p:cNvSpPr/>
          <p:nvPr/>
        </p:nvSpPr>
        <p:spPr>
          <a:xfrm>
            <a:off x="4660265" y="1876425"/>
            <a:ext cx="2610485" cy="212725"/>
          </a:xfrm>
          <a:prstGeom prst="leftRightArrow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310120" y="1687830"/>
            <a:ext cx="987425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Hints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99690" y="2557145"/>
            <a:ext cx="2585720" cy="13220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1.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How 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did her high-tech classmates react to Emma’s idea?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69845" y="4042410"/>
            <a:ext cx="2635885" cy="1014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2.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What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 did the members in the club do?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599690" y="5220335"/>
            <a:ext cx="2576195" cy="1014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3.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What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 difference did they make to the homeless?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70500" y="2286635"/>
            <a:ext cx="4153535" cy="41573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120000"/>
              </a:lnSpc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1.Whether it is a mini bag or a scarf, each item is a unique gift full of love and warmth. And they are deeply loved by the receivers.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2. 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With beauty and practicality, Emma's hand- made gifts never fail to impress her friends as well as her relatives.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3.I hope it might keep you away from the terrible cold.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下箭头 1"/>
          <p:cNvSpPr/>
          <p:nvPr/>
        </p:nvSpPr>
        <p:spPr>
          <a:xfrm flipH="1">
            <a:off x="2242820" y="2657475"/>
            <a:ext cx="223520" cy="307721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959340" y="3134995"/>
            <a:ext cx="1771650" cy="19380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Family spirit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and skillful skills are passed from Mother to Emma.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" name="左右箭头 19"/>
          <p:cNvSpPr/>
          <p:nvPr/>
        </p:nvSpPr>
        <p:spPr>
          <a:xfrm>
            <a:off x="9424035" y="3913505"/>
            <a:ext cx="535940" cy="212725"/>
          </a:xfrm>
          <a:prstGeom prst="leftRightArrow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620895" y="1543050"/>
            <a:ext cx="258572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情节协同与情感协同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8030" y="128905"/>
            <a:ext cx="4836795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Predict the continuation writing</a:t>
            </a:r>
            <a:endParaRPr lang="en-US" altLang="zh-CN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4" grpId="0" bldLvl="0" animBg="1"/>
      <p:bldP spid="15" grpId="0" bldLvl="0" animBg="1"/>
      <p:bldP spid="16" grpId="0" bldLvl="0" animBg="1"/>
      <p:bldP spid="20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32740" y="107315"/>
            <a:ext cx="3550920" cy="5956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Think about the theme</a:t>
            </a:r>
            <a:r>
              <a:rPr lang="en-US" altLang="zh-CN" sz="32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32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323455" y="2145665"/>
            <a:ext cx="4309110" cy="3307715"/>
            <a:chOff x="9365" y="2289"/>
            <a:chExt cx="8566" cy="658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rcRect r="-164" b="7951"/>
            <a:stretch>
              <a:fillRect/>
            </a:stretch>
          </p:blipFill>
          <p:spPr>
            <a:xfrm>
              <a:off x="9855" y="2362"/>
              <a:ext cx="3938" cy="3468"/>
            </a:xfrm>
            <a:prstGeom prst="round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57" y="2289"/>
              <a:ext cx="3159" cy="3261"/>
            </a:xfrm>
            <a:prstGeom prst="round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rcRect l="6741" t="2346" r="2389" b="7871"/>
            <a:stretch>
              <a:fillRect/>
            </a:stretch>
          </p:blipFill>
          <p:spPr>
            <a:xfrm>
              <a:off x="13957" y="5809"/>
              <a:ext cx="3974" cy="2945"/>
            </a:xfrm>
            <a:prstGeom prst="round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5" y="5920"/>
              <a:ext cx="4428" cy="2953"/>
            </a:xfrm>
            <a:prstGeom prst="round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7536180" y="646430"/>
            <a:ext cx="3049905" cy="9531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  </a:t>
            </a: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Man and Self; </a:t>
            </a:r>
            <a:endParaRPr lang="en-US" altLang="zh-CN" sz="2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Man and Society</a:t>
            </a:r>
            <a:endParaRPr lang="en-US" altLang="zh-CN" sz="2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43555" y="1118870"/>
            <a:ext cx="4023360" cy="15703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Love Loves to Love  Love.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</a:rPr>
              <a:t>因为爱所以爱。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                --- James Joyce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047365" y="2852420"/>
            <a:ext cx="3907155" cy="13519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Small scarves and gloves made with love warm the whole winter.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47365" y="4403090"/>
            <a:ext cx="3965575" cy="1327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Love is like a ripple, spreading from a home to those in need.</a:t>
            </a:r>
            <a:endParaRPr lang="en-US" altLang="zh-CN" sz="28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2740" y="2306320"/>
            <a:ext cx="2345690" cy="24612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Her mother’s love for knitting and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generous spirit of helping others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have inspired Emma to follow in her footsteps. 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左中括号 11"/>
          <p:cNvSpPr/>
          <p:nvPr/>
        </p:nvSpPr>
        <p:spPr>
          <a:xfrm>
            <a:off x="2727960" y="1440815"/>
            <a:ext cx="154940" cy="3542030"/>
          </a:xfrm>
          <a:prstGeom prst="leftBracket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68350" y="1711960"/>
            <a:ext cx="131191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主题协同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17" grpId="0" bldLvl="0" animBg="1"/>
      <p:bldP spid="10" grpId="0" bldLvl="0" animBg="1"/>
      <p:bldP spid="13" grpId="0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12939</Words>
  <Application>WPS 演示</Application>
  <PresentationFormat>宽屏</PresentationFormat>
  <Paragraphs>415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Times New Roman</vt:lpstr>
      <vt:lpstr>楷体</vt:lpstr>
      <vt:lpstr>Arial Unicode MS</vt:lpstr>
      <vt:lpstr>Calibri</vt:lpstr>
      <vt:lpstr>HelveticaNeue</vt:lpstr>
      <vt:lpstr>华文新魏</vt:lpstr>
      <vt:lpstr>Segoe Print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</dc:creator>
  <cp:lastModifiedBy>Administrator</cp:lastModifiedBy>
  <cp:revision>57</cp:revision>
  <dcterms:created xsi:type="dcterms:W3CDTF">2023-08-09T12:44:00Z</dcterms:created>
  <dcterms:modified xsi:type="dcterms:W3CDTF">2024-11-07T06:30:34Z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2052-11.8.2.7978</vt:lpwstr>
  </property>
</Properties>
</file>