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26" r:id="rId3"/>
    <p:sldId id="270" r:id="rId4"/>
    <p:sldId id="416" r:id="rId5"/>
    <p:sldId id="417" r:id="rId6"/>
    <p:sldId id="495" r:id="rId8"/>
    <p:sldId id="441" r:id="rId9"/>
    <p:sldId id="468" r:id="rId10"/>
    <p:sldId id="510" r:id="rId11"/>
    <p:sldId id="511" r:id="rId12"/>
    <p:sldId id="512" r:id="rId13"/>
    <p:sldId id="513" r:id="rId14"/>
    <p:sldId id="514" r:id="rId15"/>
    <p:sldId id="515" r:id="rId16"/>
    <p:sldId id="516" r:id="rId17"/>
    <p:sldId id="517" r:id="rId18"/>
    <p:sldId id="502" r:id="rId19"/>
    <p:sldId id="503" r:id="rId20"/>
    <p:sldId id="504" r:id="rId21"/>
    <p:sldId id="505" r:id="rId22"/>
    <p:sldId id="454" r:id="rId23"/>
    <p:sldId id="277" r:id="rId24"/>
    <p:sldId id="439" r:id="rId25"/>
    <p:sldId id="399" r:id="rId26"/>
  </p:sldIdLst>
  <p:sldSz cx="12192000" cy="6858000"/>
  <p:notesSz cx="6858000" cy="9144000"/>
  <p:embeddedFontLst>
    <p:embeddedFont>
      <p:font typeface="Trebuchet MS" panose="020B0603020202020204"/>
      <p:regular r:id="rId31"/>
      <p:bold r:id="rId32"/>
      <p:italic r:id="rId33"/>
      <p:boldItalic r:id="rId34"/>
    </p:embeddedFont>
    <p:embeddedFont>
      <p:font typeface="微软雅黑" panose="020B0503020204020204" charset="-122"/>
      <p:regular r:id="rId35"/>
    </p:embeddedFont>
    <p:embeddedFont>
      <p:font typeface="华文中宋" panose="02010600040101010101" charset="-122"/>
      <p:regular r:id="rId36"/>
    </p:embeddedFont>
    <p:embeddedFont>
      <p:font typeface="Calibri" panose="020F050202020403020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27"/>
        <p:guide pos="387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0" Type="http://schemas.openxmlformats.org/officeDocument/2006/relationships/notesSlide" Target="../notesSlides/notesSlide4.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notesSlide" Target="../notesSlides/notesSlide5.xml"/><Relationship Id="rId1" Type="http://schemas.openxmlformats.org/officeDocument/2006/relationships/tags" Target="../tags/tag30.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vulnerable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weak and easily hurt physically or emotionally （身体上或感情上）脆弱的，易受…伤害的 </a:t>
            </a:r>
            <a:r>
              <a:rPr lang="en-US"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She looked very vulnerable standing there on her own.                                                           她独自站在那里，看上去弱不禁风。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collaboration</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the act of working with another person or group of people to create or produce sth 合作；协作</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She wrote the book in collaboration with one of her students.</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她和她的一个学生合写了这本书。</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58318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086100"/>
            <a:ext cx="92735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Old people are particularly vulnerable members of our society.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61075"/>
            <a:ext cx="1133856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It was a collaboration that produced extremely useful results.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566670"/>
            <a:ext cx="7722870" cy="521970"/>
          </a:xfrm>
          <a:prstGeom prst="rect">
            <a:avLst/>
          </a:prstGeom>
          <a:noFill/>
        </p:spPr>
        <p:txBody>
          <a:bodyPr wrap="square" rtlCol="0" anchor="t">
            <a:spAutoFit/>
          </a:bodyPr>
          <a:lstStyle/>
          <a:p>
            <a:r>
              <a:rPr lang="zh-CN" altLang="en-US" sz="2800">
                <a:ea typeface="华文中宋" panose="02010600040101010101" charset="-122"/>
              </a:rPr>
              <a:t> 老人是我们社会中特别容易受到伤害的成员。</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575050"/>
            <a:ext cx="9128125"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26530"/>
            <a:ext cx="8795385" cy="508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6"/>
            </p:custDataLst>
          </p:nvPr>
        </p:nvSpPr>
        <p:spPr>
          <a:xfrm>
            <a:off x="2528570" y="5539740"/>
            <a:ext cx="6435090" cy="521970"/>
          </a:xfrm>
          <a:prstGeom prst="rect">
            <a:avLst/>
          </a:prstGeom>
          <a:noFill/>
        </p:spPr>
        <p:txBody>
          <a:bodyPr wrap="square" rtlCol="0" anchor="t">
            <a:spAutoFit/>
          </a:bodyPr>
          <a:p>
            <a:r>
              <a:rPr lang="zh-CN" altLang="en-US" sz="2800">
                <a:ea typeface="华文中宋" panose="02010600040101010101" charset="-122"/>
              </a:rPr>
              <a:t>这是一次带来极其有益的成果的合作。</a:t>
            </a:r>
            <a:endParaRPr lang="zh-CN" altLang="en-US" sz="2800">
              <a:ea typeface="华文中宋" panose="02010600040101010101" charset="-122"/>
            </a:endParaRPr>
          </a:p>
        </p:txBody>
      </p:sp>
      <p:sp>
        <p:nvSpPr>
          <p:cNvPr id="2" name="文本框 1"/>
          <p:cNvSpPr txBox="1"/>
          <p:nvPr>
            <p:custDataLst>
              <p:tags r:id="rId7"/>
            </p:custDataLst>
          </p:nvPr>
        </p:nvSpPr>
        <p:spPr>
          <a:xfrm>
            <a:off x="269875" y="551688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983615"/>
            <a:ext cx="11597640" cy="22993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42900" y="1056005"/>
            <a:ext cx="11398250" cy="128333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Finding tiny flowers in the middle of the desert is hard but its far easier if you can search from above. Desert ecosystems are generally delicate and inaccessible and off-road vehicles can damage the fragile habitats.</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292735" y="2322830"/>
            <a:ext cx="1154176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在沙漠中寻找微小的花朵很难，但如果你能从上面搜索，就容易多了。沙漠生态系统通常是脆弱的，难以进入，越野车辆会破坏脆弱的栖息地。</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87800"/>
            <a:ext cx="11588115" cy="234505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4041140"/>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Our study shows that through an exciting collaboration, today’s extreme sports enthusiasts can work alongside scientists to help monitor ecosystems and gather crucial environmental data, protect species and aid conservation efforts</a:t>
            </a:r>
            <a:r>
              <a:rPr lang="en-US" sz="2600">
                <a:latin typeface="Times New Roman" panose="02020603050405020304" charset="0"/>
                <a:cs typeface="Times New Roman" panose="02020603050405020304" charset="0"/>
                <a:sym typeface="+mn-ea"/>
              </a:rPr>
              <a:t>.</a:t>
            </a:r>
            <a:endParaRPr lang="en-US"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292735" y="5332730"/>
            <a:ext cx="114484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我们的研究表明，通过令人兴奋的合作，今天的极限运动爱好者可以与科学家一起帮助监测生态系统，收集重要的环境数据，保护物种并帮助保护工作</a:t>
            </a:r>
            <a:r>
              <a:rPr lang="zh-CN" sz="2400">
                <a:latin typeface="Times New Roman" panose="02020603050405020304" charset="0"/>
                <a:ea typeface="华文中宋" panose="02010600040101010101" charset="-122"/>
                <a:cs typeface="Times New Roman" panose="02020603050405020304" charset="0"/>
              </a:rPr>
              <a:t>。</a:t>
            </a:r>
            <a:endParaRPr lang="zh-CN"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3. HOW MUCH SUGAR IS TOO MUCH?</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摄入多少糖算多？  </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2"/>
          <a:stretch>
            <a:fillRect/>
          </a:stretch>
        </p:blipFill>
        <p:spPr>
          <a:xfrm>
            <a:off x="1647999" y="1362075"/>
            <a:ext cx="8896003" cy="5004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86360" y="536575"/>
            <a:ext cx="12007215" cy="6232525"/>
          </a:xfrm>
          <a:prstGeom prst="rect">
            <a:avLst/>
          </a:prstGeom>
          <a:noFill/>
        </p:spPr>
        <p:txBody>
          <a:bodyPr wrap="square" rtlCol="0" anchor="t">
            <a:noAutofit/>
          </a:bodyPr>
          <a:p>
            <a:pPr indent="0" fontAlgn="auto">
              <a:lnSpc>
                <a:spcPts val="2680"/>
              </a:lnSpc>
            </a:pPr>
            <a:r>
              <a:rPr lang="en-US" altLang="zh-CN" sz="2300">
                <a:latin typeface="Times New Roman" panose="02020603050405020304" charset="0"/>
                <a:cs typeface="Times New Roman" panose="02020603050405020304" charset="0"/>
              </a:rPr>
              <a:t>    </a:t>
            </a:r>
            <a:r>
              <a:rPr lang="zh-CN" altLang="en-US" sz="2300">
                <a:latin typeface="Times New Roman" panose="02020603050405020304" charset="0"/>
                <a:cs typeface="Times New Roman" panose="02020603050405020304" charset="0"/>
              </a:rPr>
              <a:t>Sugar </a:t>
            </a:r>
            <a:r>
              <a:rPr lang="en-US" altLang="zh-CN" sz="2300">
                <a:latin typeface="Times New Roman" panose="02020603050405020304" charset="0"/>
                <a:cs typeface="Times New Roman" panose="02020603050405020304" charset="0"/>
              </a:rPr>
              <a:t>______ (occur) </a:t>
            </a:r>
            <a:r>
              <a:rPr lang="zh-CN" altLang="en-US" sz="2300">
                <a:solidFill>
                  <a:schemeClr val="tx1"/>
                </a:solidFill>
                <a:latin typeface="Times New Roman" panose="02020603050405020304" charset="0"/>
                <a:cs typeface="Times New Roman" panose="02020603050405020304" charset="0"/>
              </a:rPr>
              <a:t>naturally </a:t>
            </a:r>
            <a:r>
              <a:rPr lang="zh-CN" altLang="en-US" sz="2300">
                <a:latin typeface="Times New Roman" panose="02020603050405020304" charset="0"/>
                <a:cs typeface="Times New Roman" panose="02020603050405020304" charset="0"/>
              </a:rPr>
              <a:t>in small quantities in foods like fruits,</a:t>
            </a:r>
            <a:r>
              <a:rPr lang="en-US" altLang="zh-CN" sz="2300">
                <a:latin typeface="Times New Roman" panose="02020603050405020304" charset="0"/>
                <a:cs typeface="Times New Roman" panose="02020603050405020304" charset="0"/>
              </a:rPr>
              <a:t> </a:t>
            </a:r>
            <a:r>
              <a:rPr lang="zh-CN" altLang="en-US" sz="2300">
                <a:latin typeface="Times New Roman" panose="02020603050405020304" charset="0"/>
                <a:cs typeface="Times New Roman" panose="02020603050405020304" charset="0"/>
              </a:rPr>
              <a:t>vegetables and milk,</a:t>
            </a:r>
            <a:r>
              <a:rPr lang="en-US" altLang="zh-CN" sz="2300">
                <a:latin typeface="Times New Roman" panose="02020603050405020304" charset="0"/>
                <a:cs typeface="Times New Roman" panose="02020603050405020304" charset="0"/>
              </a:rPr>
              <a:t> </a:t>
            </a:r>
            <a:r>
              <a:rPr lang="zh-CN" altLang="en-US" sz="2300">
                <a:latin typeface="Times New Roman" panose="02020603050405020304" charset="0"/>
                <a:cs typeface="Times New Roman" panose="02020603050405020304" charset="0"/>
              </a:rPr>
              <a:t>along with other useful nutrients. Our </a:t>
            </a:r>
            <a:r>
              <a:rPr lang="zh-CN" altLang="en-US" sz="2300">
                <a:solidFill>
                  <a:schemeClr val="tx1"/>
                </a:solidFill>
                <a:latin typeface="Times New Roman" panose="02020603050405020304" charset="0"/>
                <a:cs typeface="Times New Roman" panose="02020603050405020304" charset="0"/>
              </a:rPr>
              <a:t>bodies </a:t>
            </a:r>
            <a:r>
              <a:rPr lang="zh-CN" altLang="en-US" sz="2300">
                <a:latin typeface="Times New Roman" panose="02020603050405020304" charset="0"/>
                <a:cs typeface="Times New Roman" panose="02020603050405020304" charset="0"/>
              </a:rPr>
              <a:t>break down this sugar </a:t>
            </a:r>
            <a:r>
              <a:rPr lang="en-US" altLang="zh-CN" sz="2300">
                <a:latin typeface="Times New Roman" panose="02020603050405020304" charset="0"/>
                <a:cs typeface="Times New Roman" panose="02020603050405020304" charset="0"/>
              </a:rPr>
              <a:t>____ </a:t>
            </a:r>
            <a:r>
              <a:rPr lang="zh-CN" altLang="en-US" sz="2300">
                <a:latin typeface="Times New Roman" panose="02020603050405020304" charset="0"/>
                <a:cs typeface="Times New Roman" panose="02020603050405020304" charset="0"/>
              </a:rPr>
              <a:t>energy</a:t>
            </a:r>
            <a:r>
              <a:rPr lang="en-US" altLang="zh-CN" sz="2300">
                <a:latin typeface="Times New Roman" panose="02020603050405020304" charset="0"/>
                <a:cs typeface="Times New Roman" panose="02020603050405020304" charset="0"/>
              </a:rPr>
              <a:t> </a:t>
            </a:r>
            <a:r>
              <a:rPr lang="zh-CN" altLang="en-US" sz="2300">
                <a:latin typeface="Times New Roman" panose="02020603050405020304" charset="0"/>
                <a:cs typeface="Times New Roman" panose="02020603050405020304" charset="0"/>
              </a:rPr>
              <a:t>and food with natural sugar doesn</a:t>
            </a:r>
            <a:r>
              <a:rPr lang="en-US" altLang="zh-CN" sz="2300">
                <a:latin typeface="Times New Roman" panose="02020603050405020304" charset="0"/>
                <a:cs typeface="Times New Roman" panose="02020603050405020304" charset="0"/>
              </a:rPr>
              <a:t>’</a:t>
            </a:r>
            <a:r>
              <a:rPr lang="zh-CN" altLang="en-US" sz="2300">
                <a:latin typeface="Times New Roman" panose="02020603050405020304" charset="0"/>
                <a:cs typeface="Times New Roman" panose="02020603050405020304" charset="0"/>
              </a:rPr>
              <a:t>t seem to do much damage. It</a:t>
            </a:r>
            <a:r>
              <a:rPr lang="en-US" altLang="zh-CN" sz="2300">
                <a:latin typeface="Times New Roman" panose="02020603050405020304" charset="0"/>
                <a:cs typeface="Times New Roman" panose="02020603050405020304" charset="0"/>
              </a:rPr>
              <a:t>’</a:t>
            </a:r>
            <a:r>
              <a:rPr lang="zh-CN" altLang="en-US" sz="2300">
                <a:latin typeface="Times New Roman" panose="02020603050405020304" charset="0"/>
                <a:cs typeface="Times New Roman" panose="02020603050405020304" charset="0"/>
              </a:rPr>
              <a:t>s when we consume diets full </a:t>
            </a:r>
            <a:r>
              <a:rPr lang="en-US" altLang="zh-CN" sz="2300">
                <a:latin typeface="Times New Roman" panose="02020603050405020304" charset="0"/>
                <a:cs typeface="Times New Roman" panose="02020603050405020304" charset="0"/>
                <a:sym typeface="+mn-ea"/>
              </a:rPr>
              <a:t>“free” </a:t>
            </a:r>
            <a:r>
              <a:rPr lang="zh-CN" altLang="en-US" sz="2300">
                <a:latin typeface="Times New Roman" panose="02020603050405020304" charset="0"/>
                <a:cs typeface="Times New Roman" panose="02020603050405020304" charset="0"/>
              </a:rPr>
              <a:t>of </a:t>
            </a:r>
            <a:r>
              <a:rPr lang="zh-CN" altLang="en-US" sz="2300">
                <a:latin typeface="Times New Roman" panose="02020603050405020304" charset="0"/>
                <a:cs typeface="Times New Roman" panose="02020603050405020304" charset="0"/>
                <a:sym typeface="+mn-ea"/>
              </a:rPr>
              <a:t>sugars and take in more than we can use </a:t>
            </a:r>
            <a:r>
              <a:rPr lang="en-US" altLang="zh-CN" sz="2300">
                <a:latin typeface="Times New Roman" panose="02020603050405020304" charset="0"/>
                <a:cs typeface="Times New Roman" panose="02020603050405020304" charset="0"/>
                <a:sym typeface="+mn-ea"/>
              </a:rPr>
              <a:t>____ </a:t>
            </a:r>
            <a:r>
              <a:rPr lang="zh-CN" altLang="en-US" sz="2300">
                <a:latin typeface="Times New Roman" panose="02020603050405020304" charset="0"/>
                <a:cs typeface="Times New Roman" panose="02020603050405020304" charset="0"/>
                <a:sym typeface="+mn-ea"/>
              </a:rPr>
              <a:t>we begin to see the negative health effects.</a:t>
            </a:r>
            <a:r>
              <a:rPr lang="en-US" altLang="zh-CN" sz="2300">
                <a:latin typeface="Times New Roman" panose="02020603050405020304" charset="0"/>
                <a:cs typeface="Times New Roman" panose="02020603050405020304" charset="0"/>
                <a:sym typeface="+mn-ea"/>
              </a:rPr>
              <a:t> </a:t>
            </a:r>
            <a:r>
              <a:rPr lang="zh-CN" altLang="en-US" sz="2300">
                <a:latin typeface="Times New Roman" panose="02020603050405020304" charset="0"/>
                <a:cs typeface="Times New Roman" panose="02020603050405020304" charset="0"/>
                <a:sym typeface="+mn-ea"/>
              </a:rPr>
              <a:t>Free sugars are sugars </a:t>
            </a:r>
            <a:r>
              <a:rPr lang="en-US" altLang="zh-CN" sz="2300">
                <a:latin typeface="Times New Roman" panose="02020603050405020304" charset="0"/>
                <a:cs typeface="Times New Roman" panose="02020603050405020304" charset="0"/>
                <a:sym typeface="+mn-ea"/>
              </a:rPr>
              <a:t>______ (add) </a:t>
            </a:r>
            <a:r>
              <a:rPr lang="zh-CN" altLang="en-US" sz="2300">
                <a:latin typeface="Times New Roman" panose="02020603050405020304" charset="0"/>
                <a:cs typeface="Times New Roman" panose="02020603050405020304" charset="0"/>
                <a:sym typeface="+mn-ea"/>
              </a:rPr>
              <a:t>to food to enhance their taste or extend their shelf life,</a:t>
            </a:r>
            <a:r>
              <a:rPr lang="en-US" altLang="zh-CN" sz="2300">
                <a:latin typeface="Times New Roman" panose="02020603050405020304" charset="0"/>
                <a:cs typeface="Times New Roman" panose="02020603050405020304" charset="0"/>
                <a:sym typeface="+mn-ea"/>
              </a:rPr>
              <a:t> </a:t>
            </a:r>
            <a:r>
              <a:rPr lang="zh-CN" altLang="en-US" sz="2300">
                <a:latin typeface="Times New Roman" panose="02020603050405020304" charset="0"/>
                <a:cs typeface="Times New Roman" panose="02020603050405020304" charset="0"/>
                <a:sym typeface="+mn-ea"/>
              </a:rPr>
              <a:t>as well as those found in syrups,</a:t>
            </a:r>
            <a:r>
              <a:rPr lang="en-US" altLang="zh-CN" sz="2300">
                <a:latin typeface="Times New Roman" panose="02020603050405020304" charset="0"/>
                <a:cs typeface="Times New Roman" panose="02020603050405020304" charset="0"/>
                <a:sym typeface="+mn-ea"/>
              </a:rPr>
              <a:t> </a:t>
            </a:r>
            <a:r>
              <a:rPr lang="zh-CN" altLang="en-US" sz="2300">
                <a:latin typeface="Times New Roman" panose="02020603050405020304" charset="0"/>
                <a:cs typeface="Times New Roman" panose="02020603050405020304" charset="0"/>
                <a:sym typeface="+mn-ea"/>
              </a:rPr>
              <a:t>honey and fruit juice -</a:t>
            </a:r>
            <a:r>
              <a:rPr lang="en-US" altLang="zh-CN" sz="2300">
                <a:latin typeface="Times New Roman" panose="02020603050405020304" charset="0"/>
                <a:cs typeface="Times New Roman" panose="02020603050405020304" charset="0"/>
                <a:sym typeface="+mn-ea"/>
              </a:rPr>
              <a:t> </a:t>
            </a:r>
            <a:r>
              <a:rPr lang="zh-CN" altLang="en-US" sz="2300">
                <a:latin typeface="Times New Roman" panose="02020603050405020304" charset="0"/>
                <a:cs typeface="Times New Roman" panose="02020603050405020304" charset="0"/>
                <a:sym typeface="+mn-ea"/>
              </a:rPr>
              <a:t>in short,</a:t>
            </a:r>
            <a:r>
              <a:rPr lang="en-US" altLang="zh-CN" sz="2300">
                <a:latin typeface="Times New Roman" panose="02020603050405020304" charset="0"/>
                <a:cs typeface="Times New Roman" panose="02020603050405020304" charset="0"/>
                <a:sym typeface="+mn-ea"/>
              </a:rPr>
              <a:t> </a:t>
            </a:r>
            <a:r>
              <a:rPr lang="zh-CN" altLang="en-US" sz="2300">
                <a:latin typeface="Times New Roman" panose="02020603050405020304" charset="0"/>
                <a:cs typeface="Times New Roman" panose="02020603050405020304" charset="0"/>
                <a:sym typeface="+mn-ea"/>
              </a:rPr>
              <a:t>sugars that have been in any way refined or freed from the cells of the organism they were created in.</a:t>
            </a:r>
            <a:endParaRPr lang="zh-CN" altLang="en-US" sz="2300">
              <a:latin typeface="Times New Roman" panose="02020603050405020304" charset="0"/>
              <a:cs typeface="Times New Roman" panose="02020603050405020304" charset="0"/>
            </a:endParaRPr>
          </a:p>
          <a:p>
            <a:pPr indent="0" fontAlgn="auto">
              <a:lnSpc>
                <a:spcPts val="2680"/>
              </a:lnSpc>
            </a:pPr>
            <a:r>
              <a:rPr lang="en-US" altLang="zh-CN" sz="2300">
                <a:latin typeface="Times New Roman" panose="02020603050405020304" charset="0"/>
                <a:cs typeface="Times New Roman" panose="02020603050405020304" charset="0"/>
                <a:sym typeface="+mn-ea"/>
              </a:rPr>
              <a:t>    </a:t>
            </a:r>
            <a:r>
              <a:rPr lang="zh-CN" altLang="en-US" sz="2300">
                <a:latin typeface="Times New Roman" panose="02020603050405020304" charset="0"/>
                <a:cs typeface="Times New Roman" panose="02020603050405020304" charset="0"/>
                <a:sym typeface="+mn-ea"/>
              </a:rPr>
              <a:t>Foods that naturally contain unrefined sugars, also provide important vitamins and minerals, but added sugar offers nothing </a:t>
            </a:r>
            <a:r>
              <a:rPr lang="en-US" altLang="zh-CN" sz="2300">
                <a:latin typeface="Times New Roman" panose="02020603050405020304" charset="0"/>
                <a:cs typeface="Times New Roman" panose="02020603050405020304" charset="0"/>
                <a:sym typeface="+mn-ea"/>
              </a:rPr>
              <a:t>___ </a:t>
            </a:r>
            <a:r>
              <a:rPr lang="zh-CN" altLang="en-US" sz="2300">
                <a:latin typeface="Times New Roman" panose="02020603050405020304" charset="0"/>
                <a:cs typeface="Times New Roman" panose="02020603050405020304" charset="0"/>
                <a:sym typeface="+mn-ea"/>
              </a:rPr>
              <a:t>extra energy. It</a:t>
            </a:r>
            <a:r>
              <a:rPr lang="en-US" altLang="zh-CN" sz="2300">
                <a:latin typeface="Times New Roman" panose="02020603050405020304" charset="0"/>
                <a:cs typeface="Times New Roman" panose="02020603050405020304" charset="0"/>
                <a:sym typeface="+mn-ea"/>
              </a:rPr>
              <a:t>’</a:t>
            </a:r>
            <a:r>
              <a:rPr lang="zh-CN" altLang="en-US" sz="2300">
                <a:latin typeface="Times New Roman" panose="02020603050405020304" charset="0"/>
                <a:cs typeface="Times New Roman" panose="02020603050405020304" charset="0"/>
                <a:sym typeface="+mn-ea"/>
              </a:rPr>
              <a:t>s currently recommended that added sugar should make up no more than five per cent of an adult</a:t>
            </a:r>
            <a:r>
              <a:rPr lang="en-US" altLang="zh-CN" sz="2300">
                <a:latin typeface="Times New Roman" panose="02020603050405020304" charset="0"/>
                <a:cs typeface="Times New Roman" panose="02020603050405020304" charset="0"/>
                <a:sym typeface="+mn-ea"/>
              </a:rPr>
              <a:t>’</a:t>
            </a:r>
            <a:r>
              <a:rPr lang="zh-CN" altLang="en-US" sz="2300">
                <a:latin typeface="Times New Roman" panose="02020603050405020304" charset="0"/>
                <a:cs typeface="Times New Roman" panose="02020603050405020304" charset="0"/>
                <a:sym typeface="+mn-ea"/>
              </a:rPr>
              <a:t>s daily calorie intake </a:t>
            </a:r>
            <a:r>
              <a:rPr lang="en-US" altLang="zh-CN" sz="2300">
                <a:latin typeface="Times New Roman" panose="02020603050405020304" charset="0"/>
                <a:cs typeface="Times New Roman" panose="02020603050405020304" charset="0"/>
                <a:sym typeface="+mn-ea"/>
              </a:rPr>
              <a:t>___________ </a:t>
            </a:r>
            <a:r>
              <a:rPr lang="zh-CN" altLang="en-US" sz="2300">
                <a:latin typeface="Times New Roman" panose="02020603050405020304" charset="0"/>
                <a:cs typeface="Times New Roman" panose="02020603050405020304" charset="0"/>
                <a:sym typeface="+mn-ea"/>
              </a:rPr>
              <a:t>is approximately around 30 grams a day, </a:t>
            </a:r>
            <a:r>
              <a:rPr lang="en-US" altLang="zh-CN" sz="2300">
                <a:latin typeface="Times New Roman" panose="02020603050405020304" charset="0"/>
                <a:cs typeface="Times New Roman" panose="02020603050405020304" charset="0"/>
                <a:sym typeface="+mn-ea"/>
              </a:rPr>
              <a:t>_______ (rough) </a:t>
            </a:r>
            <a:r>
              <a:rPr lang="zh-CN" altLang="en-US" sz="2300">
                <a:solidFill>
                  <a:srgbClr val="0000FF"/>
                </a:solidFill>
                <a:latin typeface="Times New Roman" panose="02020603050405020304" charset="0"/>
                <a:cs typeface="Times New Roman" panose="02020603050405020304" charset="0"/>
                <a:sym typeface="+mn-ea"/>
              </a:rPr>
              <a:t>equivalent </a:t>
            </a:r>
            <a:r>
              <a:rPr lang="zh-CN" altLang="en-US" sz="2300">
                <a:latin typeface="Times New Roman" panose="02020603050405020304" charset="0"/>
                <a:cs typeface="Times New Roman" panose="02020603050405020304" charset="0"/>
                <a:sym typeface="+mn-ea"/>
              </a:rPr>
              <a:t>to seven sugar cubes.</a:t>
            </a:r>
            <a:r>
              <a:rPr lang="en-US" altLang="zh-CN" sz="2300">
                <a:latin typeface="Times New Roman" panose="02020603050405020304" charset="0"/>
                <a:cs typeface="Times New Roman" panose="02020603050405020304" charset="0"/>
                <a:sym typeface="+mn-ea"/>
              </a:rPr>
              <a:t> </a:t>
            </a:r>
            <a:r>
              <a:rPr lang="zh-CN" altLang="en-US" sz="2300">
                <a:latin typeface="Times New Roman" panose="02020603050405020304" charset="0"/>
                <a:cs typeface="Times New Roman" panose="02020603050405020304" charset="0"/>
                <a:sym typeface="+mn-ea"/>
              </a:rPr>
              <a:t>However</a:t>
            </a:r>
            <a:r>
              <a:rPr lang="en-US" altLang="zh-CN" sz="2300">
                <a:latin typeface="Times New Roman" panose="02020603050405020304" charset="0"/>
                <a:cs typeface="Times New Roman" panose="02020603050405020304" charset="0"/>
                <a:sym typeface="+mn-ea"/>
              </a:rPr>
              <a:t>,</a:t>
            </a:r>
            <a:r>
              <a:rPr lang="zh-CN" altLang="en-US" sz="2300">
                <a:latin typeface="Times New Roman" panose="02020603050405020304" charset="0"/>
                <a:cs typeface="Times New Roman" panose="02020603050405020304" charset="0"/>
                <a:sym typeface="+mn-ea"/>
              </a:rPr>
              <a:t> studies show the average adult in the UK consumes double that amount every day.</a:t>
            </a:r>
            <a:r>
              <a:rPr lang="en-US" altLang="zh-CN" sz="2300">
                <a:latin typeface="Times New Roman" panose="02020603050405020304" charset="0"/>
                <a:cs typeface="Times New Roman" panose="02020603050405020304" charset="0"/>
                <a:sym typeface="+mn-ea"/>
              </a:rPr>
              <a:t> </a:t>
            </a:r>
            <a:r>
              <a:rPr lang="zh-CN" altLang="en-US" sz="2300">
                <a:latin typeface="Times New Roman" panose="02020603050405020304" charset="0"/>
                <a:cs typeface="Times New Roman" panose="02020603050405020304" charset="0"/>
                <a:sym typeface="+mn-ea"/>
              </a:rPr>
              <a:t>The guidelines for children between the </a:t>
            </a:r>
            <a:r>
              <a:rPr lang="en-US" altLang="zh-CN" sz="2300">
                <a:latin typeface="Times New Roman" panose="02020603050405020304" charset="0"/>
                <a:cs typeface="Times New Roman" panose="02020603050405020304" charset="0"/>
                <a:sym typeface="+mn-ea"/>
              </a:rPr>
              <a:t>_____ (age) </a:t>
            </a:r>
            <a:r>
              <a:rPr lang="zh-CN" altLang="en-US" sz="2300">
                <a:latin typeface="Times New Roman" panose="02020603050405020304" charset="0"/>
                <a:cs typeface="Times New Roman" panose="02020603050405020304" charset="0"/>
                <a:sym typeface="+mn-ea"/>
              </a:rPr>
              <a:t>of four and six suggest they should consume no more than 19 grams of added sugar a day, which is </a:t>
            </a:r>
            <a:r>
              <a:rPr lang="zh-CN" altLang="en-US" sz="2300">
                <a:solidFill>
                  <a:srgbClr val="0000FF"/>
                </a:solidFill>
                <a:latin typeface="Times New Roman" panose="02020603050405020304" charset="0"/>
                <a:cs typeface="Times New Roman" panose="02020603050405020304" charset="0"/>
                <a:sym typeface="+mn-ea"/>
              </a:rPr>
              <a:t>equivalent </a:t>
            </a:r>
            <a:r>
              <a:rPr lang="zh-CN" altLang="en-US" sz="2300">
                <a:latin typeface="Times New Roman" panose="02020603050405020304" charset="0"/>
                <a:cs typeface="Times New Roman" panose="02020603050405020304" charset="0"/>
                <a:sym typeface="+mn-ea"/>
              </a:rPr>
              <a:t>to five sugar cubes.</a:t>
            </a:r>
            <a:r>
              <a:rPr lang="en-US" altLang="zh-CN" sz="2300">
                <a:latin typeface="Times New Roman" panose="02020603050405020304" charset="0"/>
                <a:cs typeface="Times New Roman" panose="02020603050405020304" charset="0"/>
              </a:rPr>
              <a:t>                                                                                                                                                                                                                                                                                                                                                                                                                                                                                                                        </a:t>
            </a:r>
            <a:endParaRPr lang="en-US" altLang="zh-CN" sz="2300">
              <a:latin typeface="Times New Roman" panose="02020603050405020304" charset="0"/>
              <a:cs typeface="Times New Roman" panose="02020603050405020304" charset="0"/>
            </a:endParaRPr>
          </a:p>
          <a:p>
            <a:pPr indent="0" fontAlgn="auto">
              <a:lnSpc>
                <a:spcPts val="2680"/>
              </a:lnSpc>
            </a:pPr>
            <a:r>
              <a:rPr lang="en-US" altLang="zh-CN" sz="2300">
                <a:latin typeface="Times New Roman" panose="02020603050405020304" charset="0"/>
                <a:cs typeface="Times New Roman" panose="02020603050405020304" charset="0"/>
              </a:rPr>
              <a:t>   </a:t>
            </a:r>
            <a:r>
              <a:rPr lang="zh-CN" altLang="en-US" sz="2300">
                <a:latin typeface="Times New Roman" panose="02020603050405020304" charset="0"/>
                <a:cs typeface="Times New Roman" panose="02020603050405020304" charset="0"/>
              </a:rPr>
              <a:t>Many people believe that brown sugars,</a:t>
            </a:r>
            <a:r>
              <a:rPr lang="en-US" altLang="zh-CN" sz="2300">
                <a:latin typeface="Times New Roman" panose="02020603050405020304" charset="0"/>
                <a:cs typeface="Times New Roman" panose="02020603050405020304" charset="0"/>
              </a:rPr>
              <a:t> </a:t>
            </a:r>
            <a:r>
              <a:rPr lang="zh-CN" altLang="en-US" sz="2300">
                <a:latin typeface="Times New Roman" panose="02020603050405020304" charset="0"/>
                <a:cs typeface="Times New Roman" panose="02020603050405020304" charset="0"/>
              </a:rPr>
              <a:t>syrups and nectars are </a:t>
            </a:r>
            <a:r>
              <a:rPr lang="en-US" altLang="zh-CN" sz="2300">
                <a:latin typeface="Times New Roman" panose="02020603050405020304" charset="0"/>
                <a:cs typeface="Times New Roman" panose="02020603050405020304" charset="0"/>
              </a:rPr>
              <a:t>______ (good) </a:t>
            </a:r>
            <a:r>
              <a:rPr lang="zh-CN" altLang="en-US" sz="2300">
                <a:latin typeface="Times New Roman" panose="02020603050405020304" charset="0"/>
                <a:cs typeface="Times New Roman" panose="02020603050405020304" charset="0"/>
              </a:rPr>
              <a:t>for the body than white sugar, but experts suggest there</a:t>
            </a:r>
            <a:r>
              <a:rPr lang="en-US" altLang="zh-CN" sz="2300">
                <a:latin typeface="Times New Roman" panose="02020603050405020304" charset="0"/>
                <a:cs typeface="Times New Roman" panose="02020603050405020304" charset="0"/>
              </a:rPr>
              <a:t>’</a:t>
            </a:r>
            <a:r>
              <a:rPr lang="zh-CN" altLang="en-US" sz="2300">
                <a:latin typeface="Times New Roman" panose="02020603050405020304" charset="0"/>
                <a:cs typeface="Times New Roman" panose="02020603050405020304" charset="0"/>
              </a:rPr>
              <a:t>s no such thing </a:t>
            </a:r>
            <a:r>
              <a:rPr lang="en-US" altLang="zh-CN" sz="2300">
                <a:solidFill>
                  <a:schemeClr val="tx1"/>
                </a:solidFill>
                <a:latin typeface="Times New Roman" panose="02020603050405020304" charset="0"/>
                <a:cs typeface="Times New Roman" panose="02020603050405020304" charset="0"/>
              </a:rPr>
              <a:t>___</a:t>
            </a:r>
            <a:r>
              <a:rPr lang="en-US" altLang="zh-CN" sz="2300">
                <a:solidFill>
                  <a:srgbClr val="FF0000"/>
                </a:solidFill>
                <a:latin typeface="Times New Roman" panose="02020603050405020304" charset="0"/>
                <a:cs typeface="Times New Roman" panose="02020603050405020304" charset="0"/>
              </a:rPr>
              <a:t> </a:t>
            </a:r>
            <a:r>
              <a:rPr lang="en-US" altLang="zh-CN" sz="2300">
                <a:latin typeface="Times New Roman" panose="02020603050405020304" charset="0"/>
                <a:cs typeface="Times New Roman" panose="02020603050405020304" charset="0"/>
              </a:rPr>
              <a:t>“</a:t>
            </a:r>
            <a:r>
              <a:rPr lang="zh-CN" altLang="en-US" sz="2300">
                <a:latin typeface="Times New Roman" panose="02020603050405020304" charset="0"/>
                <a:cs typeface="Times New Roman" panose="02020603050405020304" charset="0"/>
              </a:rPr>
              <a:t>good</a:t>
            </a:r>
            <a:r>
              <a:rPr lang="en-US" altLang="zh-CN" sz="2300">
                <a:latin typeface="Times New Roman" panose="02020603050405020304" charset="0"/>
                <a:cs typeface="Times New Roman" panose="02020603050405020304" charset="0"/>
              </a:rPr>
              <a:t>”</a:t>
            </a:r>
            <a:r>
              <a:rPr lang="zh-CN" altLang="en-US" sz="2300">
                <a:latin typeface="Times New Roman" panose="02020603050405020304" charset="0"/>
                <a:cs typeface="Times New Roman" panose="02020603050405020304" charset="0"/>
              </a:rPr>
              <a:t> or </a:t>
            </a:r>
            <a:r>
              <a:rPr lang="en-US" altLang="zh-CN" sz="2300">
                <a:latin typeface="Times New Roman" panose="02020603050405020304" charset="0"/>
                <a:cs typeface="Times New Roman" panose="02020603050405020304" charset="0"/>
              </a:rPr>
              <a:t>“</a:t>
            </a:r>
            <a:r>
              <a:rPr lang="zh-CN" altLang="en-US" sz="2300">
                <a:latin typeface="Times New Roman" panose="02020603050405020304" charset="0"/>
                <a:cs typeface="Times New Roman" panose="02020603050405020304" charset="0"/>
              </a:rPr>
              <a:t>bad</a:t>
            </a:r>
            <a:r>
              <a:rPr lang="en-US" altLang="zh-CN" sz="2300">
                <a:latin typeface="Times New Roman" panose="02020603050405020304" charset="0"/>
                <a:cs typeface="Times New Roman" panose="02020603050405020304" charset="0"/>
              </a:rPr>
              <a:t>”</a:t>
            </a:r>
            <a:r>
              <a:rPr lang="zh-CN" altLang="en-US" sz="2300">
                <a:latin typeface="Times New Roman" panose="02020603050405020304" charset="0"/>
                <a:cs typeface="Times New Roman" panose="02020603050405020304" charset="0"/>
              </a:rPr>
              <a:t> when it comes to added sugar.</a:t>
            </a:r>
            <a:r>
              <a:rPr lang="en-US" altLang="zh-CN" sz="2300">
                <a:latin typeface="Times New Roman" panose="02020603050405020304" charset="0"/>
                <a:cs typeface="Times New Roman" panose="02020603050405020304" charset="0"/>
              </a:rPr>
              <a:t> </a:t>
            </a:r>
            <a:r>
              <a:rPr lang="zh-CN" altLang="en-US" sz="2300">
                <a:latin typeface="Times New Roman" panose="02020603050405020304" charset="0"/>
                <a:cs typeface="Times New Roman" panose="02020603050405020304" charset="0"/>
              </a:rPr>
              <a:t>Some forms of sugar or natural sweetener may be less processed or contain small </a:t>
            </a:r>
            <a:r>
              <a:rPr lang="zh-CN" altLang="en-US" sz="2300">
                <a:solidFill>
                  <a:schemeClr val="tx1"/>
                </a:solidFill>
                <a:latin typeface="Times New Roman" panose="02020603050405020304" charset="0"/>
                <a:cs typeface="Times New Roman" panose="02020603050405020304" charset="0"/>
              </a:rPr>
              <a:t>quantities </a:t>
            </a:r>
            <a:r>
              <a:rPr lang="zh-CN" altLang="en-US" sz="2300">
                <a:latin typeface="Times New Roman" panose="02020603050405020304" charset="0"/>
                <a:cs typeface="Times New Roman" panose="02020603050405020304" charset="0"/>
              </a:rPr>
              <a:t>of vitamins and minerals,</a:t>
            </a:r>
            <a:r>
              <a:rPr lang="en-US" altLang="zh-CN" sz="2300">
                <a:latin typeface="Times New Roman" panose="02020603050405020304" charset="0"/>
                <a:cs typeface="Times New Roman" panose="02020603050405020304" charset="0"/>
              </a:rPr>
              <a:t> </a:t>
            </a:r>
            <a:r>
              <a:rPr lang="zh-CN" altLang="en-US" sz="2300">
                <a:latin typeface="Times New Roman" panose="02020603050405020304" charset="0"/>
                <a:cs typeface="Times New Roman" panose="02020603050405020304" charset="0"/>
              </a:rPr>
              <a:t>but </a:t>
            </a:r>
            <a:r>
              <a:rPr lang="zh-CN" altLang="en-US" sz="2300">
                <a:solidFill>
                  <a:srgbClr val="0000FF"/>
                </a:solidFill>
                <a:latin typeface="Times New Roman" panose="02020603050405020304" charset="0"/>
                <a:cs typeface="Times New Roman" panose="02020603050405020304" charset="0"/>
              </a:rPr>
              <a:t>ultimately </a:t>
            </a:r>
            <a:r>
              <a:rPr lang="zh-CN" altLang="en-US" sz="2300">
                <a:latin typeface="Times New Roman" panose="02020603050405020304" charset="0"/>
                <a:cs typeface="Times New Roman" panose="02020603050405020304" charset="0"/>
              </a:rPr>
              <a:t>they still have the potential to cause the same amount of harm.</a:t>
            </a:r>
            <a:endParaRPr lang="zh-CN" altLang="en-US" sz="23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86066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Unprocess</a:t>
            </a: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 </a:t>
            </a: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Your</a:t>
            </a: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 </a:t>
            </a: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Diet</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 </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October</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 9</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2024 P</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39</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173480" y="536575"/>
            <a:ext cx="1047115" cy="445135"/>
          </a:xfrm>
          <a:prstGeom prst="rect">
            <a:avLst/>
          </a:prstGeom>
          <a:noFill/>
        </p:spPr>
        <p:txBody>
          <a:bodyPr wrap="square" rtlCol="0" anchor="t">
            <a:spAutoFit/>
          </a:bodyPr>
          <a:p>
            <a:r>
              <a:rPr lang="zh-CN" altLang="en-US" sz="2300">
                <a:solidFill>
                  <a:srgbClr val="FF0000"/>
                </a:solidFill>
                <a:latin typeface="Times New Roman" panose="02020603050405020304" charset="0"/>
                <a:cs typeface="Times New Roman" panose="02020603050405020304" charset="0"/>
                <a:sym typeface="+mn-ea"/>
              </a:rPr>
              <a:t>occurs </a:t>
            </a:r>
            <a:endParaRPr lang="zh-CN" altLang="en-US" sz="23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7409180" y="842010"/>
            <a:ext cx="581025" cy="445135"/>
          </a:xfrm>
          <a:prstGeom prst="rect">
            <a:avLst/>
          </a:prstGeom>
          <a:noFill/>
        </p:spPr>
        <p:txBody>
          <a:bodyPr wrap="square" rtlCol="0" anchor="t">
            <a:spAutoFit/>
          </a:bodyPr>
          <a:p>
            <a:r>
              <a:rPr lang="zh-CN" altLang="en-US" sz="2300">
                <a:solidFill>
                  <a:srgbClr val="FF0000"/>
                </a:solidFill>
                <a:latin typeface="Times New Roman" panose="02020603050405020304" charset="0"/>
                <a:cs typeface="Times New Roman" panose="02020603050405020304" charset="0"/>
                <a:sym typeface="+mn-ea"/>
              </a:rPr>
              <a:t>for </a:t>
            </a:r>
            <a:endParaRPr lang="zh-CN" altLang="en-US" sz="23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2748280" y="1539240"/>
            <a:ext cx="717550" cy="445135"/>
          </a:xfrm>
          <a:prstGeom prst="rect">
            <a:avLst/>
          </a:prstGeom>
          <a:noFill/>
        </p:spPr>
        <p:txBody>
          <a:bodyPr wrap="square" rtlCol="0" anchor="t">
            <a:spAutoFit/>
          </a:bodyPr>
          <a:p>
            <a:r>
              <a:rPr lang="zh-CN" altLang="en-US" sz="2300">
                <a:solidFill>
                  <a:srgbClr val="FF0000"/>
                </a:solidFill>
                <a:latin typeface="Times New Roman" panose="02020603050405020304" charset="0"/>
                <a:cs typeface="Times New Roman" panose="02020603050405020304" charset="0"/>
                <a:sym typeface="+mn-ea"/>
              </a:rPr>
              <a:t>that </a:t>
            </a:r>
            <a:endParaRPr lang="zh-CN" altLang="en-US" sz="23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70180" y="1849755"/>
            <a:ext cx="911225" cy="445135"/>
          </a:xfrm>
          <a:prstGeom prst="rect">
            <a:avLst/>
          </a:prstGeom>
          <a:noFill/>
        </p:spPr>
        <p:txBody>
          <a:bodyPr wrap="square" rtlCol="0" anchor="t">
            <a:spAutoFit/>
          </a:bodyPr>
          <a:p>
            <a:r>
              <a:rPr lang="zh-CN" altLang="en-US" sz="2300">
                <a:solidFill>
                  <a:srgbClr val="FF0000"/>
                </a:solidFill>
                <a:latin typeface="Times New Roman" panose="02020603050405020304" charset="0"/>
                <a:cs typeface="Times New Roman" panose="02020603050405020304" charset="0"/>
                <a:sym typeface="+mn-ea"/>
              </a:rPr>
              <a:t>added </a:t>
            </a:r>
            <a:endParaRPr lang="zh-CN" altLang="en-US" sz="23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290570" y="3244215"/>
            <a:ext cx="572770" cy="445135"/>
          </a:xfrm>
          <a:prstGeom prst="rect">
            <a:avLst/>
          </a:prstGeom>
          <a:noFill/>
        </p:spPr>
        <p:txBody>
          <a:bodyPr wrap="square" rtlCol="0" anchor="t">
            <a:spAutoFit/>
          </a:bodyPr>
          <a:p>
            <a:r>
              <a:rPr lang="zh-CN" altLang="en-US" sz="2300">
                <a:solidFill>
                  <a:srgbClr val="FF0000"/>
                </a:solidFill>
                <a:latin typeface="Times New Roman" panose="02020603050405020304" charset="0"/>
                <a:cs typeface="Times New Roman" panose="02020603050405020304" charset="0"/>
                <a:sym typeface="+mn-ea"/>
              </a:rPr>
              <a:t>but </a:t>
            </a:r>
            <a:endParaRPr lang="zh-CN" altLang="en-US" sz="23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261985" y="3573780"/>
            <a:ext cx="1715770" cy="445135"/>
          </a:xfrm>
          <a:prstGeom prst="rect">
            <a:avLst/>
          </a:prstGeom>
          <a:noFill/>
        </p:spPr>
        <p:txBody>
          <a:bodyPr wrap="square" rtlCol="0" anchor="t">
            <a:spAutoFit/>
          </a:bodyPr>
          <a:p>
            <a:r>
              <a:rPr lang="zh-CN" altLang="en-US" sz="2300">
                <a:solidFill>
                  <a:srgbClr val="FF0000"/>
                </a:solidFill>
                <a:latin typeface="Times New Roman" panose="02020603050405020304" charset="0"/>
                <a:cs typeface="Times New Roman" panose="02020603050405020304" charset="0"/>
                <a:sym typeface="+mn-ea"/>
              </a:rPr>
              <a:t>which </a:t>
            </a:r>
            <a:r>
              <a:rPr lang="en-US" altLang="zh-CN" sz="2300">
                <a:solidFill>
                  <a:srgbClr val="FF0000"/>
                </a:solidFill>
                <a:latin typeface="Times New Roman" panose="02020603050405020304" charset="0"/>
                <a:cs typeface="Times New Roman" panose="02020603050405020304" charset="0"/>
                <a:sym typeface="+mn-ea"/>
              </a:rPr>
              <a:t>/ that</a:t>
            </a:r>
            <a:endParaRPr lang="en-US" altLang="zh-CN" sz="23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936875" y="3903345"/>
            <a:ext cx="1115695" cy="445135"/>
          </a:xfrm>
          <a:prstGeom prst="rect">
            <a:avLst/>
          </a:prstGeom>
          <a:noFill/>
        </p:spPr>
        <p:txBody>
          <a:bodyPr wrap="square" rtlCol="0" anchor="t">
            <a:spAutoFit/>
          </a:bodyPr>
          <a:p>
            <a:r>
              <a:rPr lang="zh-CN" altLang="en-US" sz="2300">
                <a:solidFill>
                  <a:srgbClr val="FF0000"/>
                </a:solidFill>
                <a:latin typeface="Times New Roman" panose="02020603050405020304" charset="0"/>
                <a:cs typeface="Times New Roman" panose="02020603050405020304" charset="0"/>
                <a:sym typeface="+mn-ea"/>
              </a:rPr>
              <a:t>roughly </a:t>
            </a:r>
            <a:endParaRPr lang="zh-CN" altLang="en-US" sz="23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806690" y="5270500"/>
            <a:ext cx="911225" cy="445135"/>
          </a:xfrm>
          <a:prstGeom prst="rect">
            <a:avLst/>
          </a:prstGeom>
          <a:noFill/>
        </p:spPr>
        <p:txBody>
          <a:bodyPr wrap="square" rtlCol="0" anchor="t">
            <a:spAutoFit/>
          </a:bodyPr>
          <a:p>
            <a:r>
              <a:rPr lang="zh-CN" altLang="en-US" sz="2300">
                <a:solidFill>
                  <a:srgbClr val="FF0000"/>
                </a:solidFill>
                <a:latin typeface="Times New Roman" panose="02020603050405020304" charset="0"/>
                <a:cs typeface="Times New Roman" panose="02020603050405020304" charset="0"/>
                <a:sym typeface="+mn-ea"/>
              </a:rPr>
              <a:t>better </a:t>
            </a:r>
            <a:endParaRPr lang="zh-CN" altLang="en-US" sz="23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6459855" y="5618480"/>
            <a:ext cx="640080" cy="445135"/>
          </a:xfrm>
          <a:prstGeom prst="rect">
            <a:avLst/>
          </a:prstGeom>
          <a:noFill/>
        </p:spPr>
        <p:txBody>
          <a:bodyPr wrap="square" rtlCol="0" anchor="t">
            <a:spAutoFit/>
          </a:bodyPr>
          <a:p>
            <a:r>
              <a:rPr lang="zh-CN" altLang="en-US" sz="2300">
                <a:solidFill>
                  <a:srgbClr val="FF0000"/>
                </a:solidFill>
                <a:latin typeface="Times New Roman" panose="02020603050405020304" charset="0"/>
                <a:cs typeface="Times New Roman" panose="02020603050405020304" charset="0"/>
                <a:sym typeface="+mn-ea"/>
              </a:rPr>
              <a:t>as </a:t>
            </a:r>
            <a:endParaRPr lang="zh-CN" altLang="en-US" sz="23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632585" y="4582160"/>
            <a:ext cx="737235" cy="445135"/>
          </a:xfrm>
          <a:prstGeom prst="rect">
            <a:avLst/>
          </a:prstGeom>
          <a:noFill/>
        </p:spPr>
        <p:txBody>
          <a:bodyPr wrap="square" rtlCol="0" anchor="t">
            <a:spAutoFit/>
          </a:bodyPr>
          <a:p>
            <a:r>
              <a:rPr lang="zh-CN" altLang="en-US" sz="2300">
                <a:solidFill>
                  <a:srgbClr val="FF0000"/>
                </a:solidFill>
                <a:latin typeface="Times New Roman" panose="02020603050405020304" charset="0"/>
                <a:cs typeface="Times New Roman" panose="02020603050405020304" charset="0"/>
                <a:sym typeface="+mn-ea"/>
              </a:rPr>
              <a:t>ages </a:t>
            </a:r>
            <a:endParaRPr lang="zh-CN" altLang="en-US" sz="23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13" grpId="0"/>
      <p:bldP spid="2" grpId="1"/>
      <p:bldP spid="3" grpId="1"/>
      <p:bldP spid="5" grpId="1"/>
      <p:bldP spid="6" grpId="1"/>
      <p:bldP spid="7" grpId="1"/>
      <p:bldP spid="8" grpId="1"/>
      <p:bldP spid="9" grpId="1"/>
      <p:bldP spid="11" grpId="1"/>
      <p:bldP spid="12" grpId="1"/>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equivalent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equal in value, amount, meaning, importance, etc. （价值、数量、意义、重要性等）相等的，相同的 </a:t>
            </a:r>
            <a:r>
              <a:rPr lang="en-US"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Eight kilometres is roughly equivalent to five miles.                                                           八公里约等于五英里。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ultimately</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in the end; finally 最终；最后；终归</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Ultimately, you'll have to make the decision yourself.</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最终你还是得自己拿主意</a:t>
            </a:r>
            <a:r>
              <a:rPr 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58318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086100"/>
            <a:ext cx="1152715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She’s doing the equivalent job in the new company but for more money.</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61075"/>
            <a:ext cx="1133856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A poor diet will ultimately lead to illness.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566670"/>
            <a:ext cx="7722870" cy="521970"/>
          </a:xfrm>
          <a:prstGeom prst="rect">
            <a:avLst/>
          </a:prstGeom>
          <a:noFill/>
        </p:spPr>
        <p:txBody>
          <a:bodyPr wrap="square" rtlCol="0" anchor="t">
            <a:spAutoFit/>
          </a:bodyPr>
          <a:lstStyle/>
          <a:p>
            <a:r>
              <a:rPr lang="zh-CN" altLang="en-US" sz="2800">
                <a:ea typeface="华文中宋" panose="02010600040101010101" charset="-122"/>
              </a:rPr>
              <a:t>她在那家新公司做同样的工作，但薪水更高。 </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575050"/>
            <a:ext cx="10382885"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26530"/>
            <a:ext cx="6022975" cy="425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6"/>
            </p:custDataLst>
          </p:nvPr>
        </p:nvSpPr>
        <p:spPr>
          <a:xfrm>
            <a:off x="2528570" y="5539740"/>
            <a:ext cx="4565650" cy="521970"/>
          </a:xfrm>
          <a:prstGeom prst="rect">
            <a:avLst/>
          </a:prstGeom>
          <a:noFill/>
        </p:spPr>
        <p:txBody>
          <a:bodyPr wrap="square" rtlCol="0" anchor="t">
            <a:spAutoFit/>
          </a:bodyPr>
          <a:p>
            <a:r>
              <a:rPr lang="zh-CN" altLang="en-US" sz="2800">
                <a:ea typeface="华文中宋" panose="02010600040101010101" charset="-122"/>
              </a:rPr>
              <a:t>糟糕的饮食终将导致疾病。</a:t>
            </a:r>
            <a:endParaRPr lang="zh-CN" altLang="en-US" sz="2800">
              <a:ea typeface="华文中宋" panose="02010600040101010101" charset="-122"/>
            </a:endParaRPr>
          </a:p>
        </p:txBody>
      </p:sp>
      <p:sp>
        <p:nvSpPr>
          <p:cNvPr id="2" name="文本框 1"/>
          <p:cNvSpPr txBox="1"/>
          <p:nvPr>
            <p:custDataLst>
              <p:tags r:id="rId7"/>
            </p:custDataLst>
          </p:nvPr>
        </p:nvSpPr>
        <p:spPr>
          <a:xfrm>
            <a:off x="269875" y="551688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1033145"/>
            <a:ext cx="11597640" cy="248158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42900" y="1204595"/>
            <a:ext cx="11398250" cy="1301750"/>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Sugar occurs naturally in small quantities in foods like fruits, vegetables and milk, along with other useful nutrients. Our bodies break down this sugar for energy and food with natural sugar doesn’t seem to do much damage.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42900" y="2543175"/>
            <a:ext cx="1139888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糖自然存在于水果、蔬菜和牛奶等食物中，含量很少，还有其他有用的营养物质。我们的身体会将这种糖分解为能量，而含有天然糖的食物似乎不会造成太大的损害。</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844290"/>
            <a:ext cx="11588115" cy="244348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292735" y="3960495"/>
            <a:ext cx="116217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It’s currently recommended that added sugar should make up no more than five per cent of an adult’s daily calorie intake which is approximately around 30 grams a day, roughly equivalent to seven sugar cubes.</a:t>
            </a:r>
            <a:endParaRPr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42265" y="5321935"/>
            <a:ext cx="1122934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目前建议，添加糖不应超过成年人每日卡路里摄入量的5%，即每天约30克，大致相当于7块方糖。</a:t>
            </a:r>
            <a:endParaRPr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90805"/>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a:t>
            </a:r>
            <a:r>
              <a:rPr lang="en-US" altLang="zh-CN" sz="3000" b="1">
                <a:latin typeface="Times New Roman" panose="02020603050405020304" charset="0"/>
                <a:cs typeface="Times New Roman" panose="02020603050405020304" charset="0"/>
                <a:sym typeface="+mn-ea"/>
              </a:rPr>
              <a:t>Smoking leaves a trace in bones for centuries</a:t>
            </a:r>
            <a:r>
              <a:rPr lang="en-US" sz="3000" b="1">
                <a:latin typeface="Times New Roman" panose="02020603050405020304" charset="0"/>
                <a:cs typeface="Times New Roman" panose="02020603050405020304" charset="0"/>
              </a:rPr>
              <a:t> </a:t>
            </a:r>
            <a:r>
              <a:rPr lang="en-US" sz="3600" b="1"/>
              <a:t>                                   </a:t>
            </a:r>
            <a:r>
              <a:rPr sz="3000" b="1">
                <a:solidFill>
                  <a:srgbClr val="ED7D31"/>
                </a:solidFill>
                <a:latin typeface="微软雅黑" panose="020B0503020204020204" charset="-122"/>
                <a:ea typeface="微软雅黑" panose="020B0503020204020204" charset="-122"/>
                <a:cs typeface="微软雅黑" panose="020B0503020204020204" charset="-122"/>
              </a:rPr>
              <a:t>吸烟在骨头上留下的痕迹</a:t>
            </a:r>
            <a:r>
              <a:rPr lang="zh-CN" sz="3000" b="1">
                <a:solidFill>
                  <a:srgbClr val="ED7D31"/>
                </a:solidFill>
                <a:latin typeface="微软雅黑" panose="020B0503020204020204" charset="-122"/>
                <a:ea typeface="微软雅黑" panose="020B0503020204020204" charset="-122"/>
                <a:cs typeface="微软雅黑" panose="020B0503020204020204" charset="-122"/>
              </a:rPr>
              <a:t>会持续几个世纪</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3166745" y="1638300"/>
            <a:ext cx="5857875" cy="3581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45135"/>
            <a:ext cx="12192000" cy="6682740"/>
          </a:xfrm>
          <a:prstGeom prst="rect">
            <a:avLst/>
          </a:prstGeom>
          <a:noFill/>
        </p:spPr>
        <p:txBody>
          <a:bodyPr wrap="square" rtlCol="0" anchor="t">
            <a:spAutoFit/>
          </a:bodyPr>
          <a:p>
            <a:pPr indent="0" algn="just" fontAlgn="auto">
              <a:lnSpc>
                <a:spcPts val="2100"/>
              </a:lnSpc>
            </a:pPr>
            <a:r>
              <a:rPr lang="en-US" sz="19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Tobacco leaves traces in smokers’bones for the rest of their lives and for centuries after their deaths, archaeologists have found, providing a way to reveal the smoking habits of skeletons___ the first time.</a:t>
            </a:r>
            <a:endParaRPr lang="en-US" sz="2400">
              <a:latin typeface="Times New Roman" panose="02020603050405020304" charset="0"/>
              <a:cs typeface="Times New Roman" panose="02020603050405020304" charset="0"/>
            </a:endParaRPr>
          </a:p>
          <a:p>
            <a:pPr indent="0" algn="just" fontAlgn="auto">
              <a:lnSpc>
                <a:spcPts val="2100"/>
              </a:lnSpc>
            </a:pPr>
            <a:r>
              <a:rPr lang="en-US" sz="2400">
                <a:latin typeface="Times New Roman" panose="02020603050405020304" charset="0"/>
                <a:cs typeface="Times New Roman" panose="02020603050405020304" charset="0"/>
              </a:rPr>
              <a:t>     The research from the University of Leicester, based on human remains buried in Britain between the 12th and19th centuries, _______ (show) the long-lasting impact of tobacco on a smoker’s bones and helps to illustrate the link between smoking and bone-related conditions, such as ____ increased risk of fractures.</a:t>
            </a:r>
            <a:endParaRPr lang="en-US" sz="2400">
              <a:latin typeface="Times New Roman" panose="02020603050405020304" charset="0"/>
              <a:cs typeface="Times New Roman" panose="02020603050405020304" charset="0"/>
            </a:endParaRPr>
          </a:p>
          <a:p>
            <a:pPr indent="0" algn="just" fontAlgn="auto">
              <a:lnSpc>
                <a:spcPts val="2100"/>
              </a:lnSpc>
            </a:pPr>
            <a:r>
              <a:rPr lang="en-US" sz="2400">
                <a:latin typeface="Times New Roman" panose="02020603050405020304" charset="0"/>
                <a:cs typeface="Times New Roman" panose="02020603050405020304" charset="0"/>
              </a:rPr>
              <a:t>     The University of Leicester team examined the cortical bone — the </a:t>
            </a:r>
            <a:r>
              <a:rPr lang="en-US" altLang="zh-CN" sz="2400">
                <a:solidFill>
                  <a:srgbClr val="0000FF"/>
                </a:solidFill>
                <a:latin typeface="Times New Roman" panose="02020603050405020304" charset="0"/>
                <a:cs typeface="Times New Roman" panose="02020603050405020304" charset="0"/>
              </a:rPr>
              <a:t>dense</a:t>
            </a:r>
            <a:r>
              <a:rPr lang="en-US" sz="2400">
                <a:latin typeface="Times New Roman" panose="02020603050405020304" charset="0"/>
                <a:cs typeface="Times New Roman" panose="02020603050405020304" charset="0"/>
              </a:rPr>
              <a:t> tissue ___________  makes up the outer layer of bones and provides strength — in human skeletons. They examined 323 sets of remains, some of them from known tobacco users _____  others with unknown smoking statuses.</a:t>
            </a:r>
            <a:endParaRPr lang="en-US" sz="2400">
              <a:latin typeface="Times New Roman" panose="02020603050405020304" charset="0"/>
              <a:cs typeface="Times New Roman" panose="02020603050405020304" charset="0"/>
            </a:endParaRPr>
          </a:p>
          <a:p>
            <a:pPr indent="0" algn="just" fontAlgn="auto">
              <a:lnSpc>
                <a:spcPts val="2100"/>
              </a:lnSpc>
            </a:pPr>
            <a:r>
              <a:rPr lang="en-US" sz="2400">
                <a:latin typeface="Times New Roman" panose="02020603050405020304" charset="0"/>
                <a:cs typeface="Times New Roman" panose="02020603050405020304" charset="0"/>
              </a:rPr>
              <a:t>    The researchers used mass spectroscopy to analyse the molecular make-up of the bones, and found 45 molecular _______ (feature) that differed between the bones of smokers and non smokers. The study, published in the journal Science Advances, concluded:“Tobacco consumption leaves a metabolic record in human bone </a:t>
            </a:r>
            <a:r>
              <a:rPr lang="en-US" altLang="zh-CN" sz="2400">
                <a:solidFill>
                  <a:srgbClr val="0000FF"/>
                </a:solidFill>
                <a:latin typeface="Times New Roman" panose="02020603050405020304" charset="0"/>
                <a:cs typeface="Times New Roman" panose="02020603050405020304" charset="0"/>
              </a:rPr>
              <a:t>distinctive</a:t>
            </a:r>
            <a:r>
              <a:rPr lang="en-US" sz="2400">
                <a:latin typeface="Times New Roman" panose="02020603050405020304" charset="0"/>
                <a:cs typeface="Times New Roman" panose="02020603050405020304" charset="0"/>
              </a:rPr>
              <a:t> enough __________ (identify) its use in individuals of unknown tobacco consumption.”</a:t>
            </a:r>
            <a:endParaRPr lang="en-US" sz="2400">
              <a:latin typeface="Times New Roman" panose="02020603050405020304" charset="0"/>
              <a:cs typeface="Times New Roman" panose="02020603050405020304" charset="0"/>
            </a:endParaRPr>
          </a:p>
          <a:p>
            <a:pPr indent="0" algn="just" fontAlgn="auto">
              <a:lnSpc>
                <a:spcPts val="2100"/>
              </a:lnSpc>
            </a:pPr>
            <a:r>
              <a:rPr lang="en-US" sz="2400">
                <a:latin typeface="Times New Roman" panose="02020603050405020304" charset="0"/>
                <a:cs typeface="Times New Roman" panose="02020603050405020304" charset="0"/>
              </a:rPr>
              <a:t>     The study noted that the physical harm _______ (cause) by smoking is well documented but that its impact has ________ (main) been seen in soft tissue and organs in the increased risks of lung, bladder, and throat cancers as well as stroke and coronary artery disease.</a:t>
            </a:r>
            <a:endParaRPr lang="en-US" sz="2400">
              <a:latin typeface="Times New Roman" panose="02020603050405020304" charset="0"/>
              <a:cs typeface="Times New Roman" panose="02020603050405020304" charset="0"/>
            </a:endParaRPr>
          </a:p>
          <a:p>
            <a:pPr indent="0" algn="just" fontAlgn="auto">
              <a:lnSpc>
                <a:spcPts val="2100"/>
              </a:lnSpc>
            </a:pPr>
            <a:r>
              <a:rPr lang="en-US" sz="2400">
                <a:latin typeface="Times New Roman" panose="02020603050405020304" charset="0"/>
                <a:cs typeface="Times New Roman" panose="02020603050405020304" charset="0"/>
              </a:rPr>
              <a:t>     It added that smoking had also been linked with bone-related conditions such as low bone density, an increased risk of fractures and periodontitis, ________ (note): “Archaeological human skeletal remains … have the potential to provide direct evidence that can be used to study past pathological and health conditions, including diseases associated with tobacco use.”     </a:t>
            </a:r>
            <a:endParaRPr lang="en-US" sz="2300">
              <a:latin typeface="Times New Roman" panose="02020603050405020304" charset="0"/>
              <a:cs typeface="Times New Roman" panose="02020603050405020304" charset="0"/>
            </a:endParaRPr>
          </a:p>
          <a:p>
            <a:pPr indent="0" algn="just" fontAlgn="auto">
              <a:lnSpc>
                <a:spcPts val="3100"/>
              </a:lnSpc>
            </a:pPr>
            <a:endParaRPr sz="23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86025" y="24765"/>
            <a:ext cx="9386570" cy="460375"/>
          </a:xfrm>
          <a:prstGeom prst="rect">
            <a:avLst/>
          </a:prstGeom>
          <a:noFill/>
        </p:spPr>
        <p:txBody>
          <a:bodyPr wrap="square" rtlCol="0">
            <a:spAutoFit/>
          </a:bodyPr>
          <a:p>
            <a:pPr algn="l">
              <a:buClrTx/>
              <a:buSzTx/>
              <a:buFontTx/>
            </a:pPr>
            <a:r>
              <a:rPr lang="en-US" altLang="zh-CN" sz="2400" b="1" i="1">
                <a:solidFill>
                  <a:srgbClr val="ED7D31"/>
                </a:solidFill>
                <a:latin typeface="微软雅黑" panose="020B0503020204020204" charset="-122"/>
                <a:ea typeface="微软雅黑" panose="020B0503020204020204" charset="-122"/>
                <a:cs typeface="微软雅黑" panose="020B0503020204020204" charset="-122"/>
              </a:rPr>
              <a:t>The Times </a:t>
            </a:r>
            <a:r>
              <a:rPr sz="2400" b="1" i="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a:t>
            </a:r>
            <a:r>
              <a:rPr sz="2400" b="1">
                <a:solidFill>
                  <a:srgbClr val="ED7D31"/>
                </a:solidFill>
                <a:latin typeface="微软雅黑" panose="020B0503020204020204" charset="-122"/>
                <a:ea typeface="微软雅黑" panose="020B0503020204020204" charset="-122"/>
                <a:cs typeface="微软雅黑" panose="020B0503020204020204" charset="-122"/>
                <a:sym typeface="+mn-ea"/>
              </a:rPr>
              <a:t>October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16</a:t>
            </a:r>
            <a:r>
              <a:rPr sz="2400" b="1">
                <a:solidFill>
                  <a:srgbClr val="ED7D31"/>
                </a:solidFill>
                <a:latin typeface="微软雅黑" panose="020B0503020204020204" charset="-122"/>
                <a:ea typeface="微软雅黑" panose="020B0503020204020204" charset="-122"/>
                <a:cs typeface="微软雅黑" panose="020B0503020204020204" charset="-122"/>
                <a:sym typeface="+mn-ea"/>
              </a:rPr>
              <a:t>, 202</a:t>
            </a:r>
            <a:r>
              <a:rPr sz="2400" b="1">
                <a:solidFill>
                  <a:srgbClr val="ED7D31"/>
                </a:solidFill>
                <a:latin typeface="微软雅黑" panose="020B0503020204020204" charset="-122"/>
                <a:ea typeface="微软雅黑" panose="020B0503020204020204" charset="-122"/>
                <a:cs typeface="微软雅黑" panose="020B0503020204020204" charset="-122"/>
              </a:rPr>
              <a:t>4  </a:t>
            </a:r>
            <a:r>
              <a:rPr lang="en-US" sz="2400" b="1">
                <a:solidFill>
                  <a:srgbClr val="ED7D31"/>
                </a:solidFill>
                <a:latin typeface="微软雅黑" panose="020B0503020204020204" charset="-122"/>
                <a:ea typeface="微软雅黑" panose="020B0503020204020204" charset="-122"/>
                <a:cs typeface="微软雅黑" panose="020B0503020204020204" charset="-122"/>
              </a:rPr>
              <a:t>P14)</a:t>
            </a:r>
            <a:endParaRPr lang="en-US"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11652885" y="731520"/>
            <a:ext cx="134302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for</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4975225" y="1503045"/>
            <a:ext cx="102806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shows</a:t>
            </a:r>
            <a:endParaRPr 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520700" y="2020570"/>
            <a:ext cx="130365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a:t>
            </a:r>
            <a:r>
              <a:rPr lang="en-US" sz="2400">
                <a:solidFill>
                  <a:srgbClr val="FF0000"/>
                </a:solidFill>
                <a:latin typeface="Times New Roman" panose="02020603050405020304" charset="0"/>
                <a:cs typeface="Times New Roman" panose="02020603050405020304" charset="0"/>
                <a:sym typeface="+mn-ea"/>
              </a:rPr>
              <a:t>n</a:t>
            </a:r>
            <a:endParaRPr 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0403205" y="2254885"/>
            <a:ext cx="167386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that\ which</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451850" y="2844800"/>
            <a:ext cx="115887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and</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823210" y="3602355"/>
            <a:ext cx="106299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features</a:t>
            </a:r>
            <a:endParaRPr lang="en-US" sz="24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7962265" y="4114165"/>
            <a:ext cx="164846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 to identify</a:t>
            </a:r>
            <a:endParaRPr lang="en-US"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471160" y="4648200"/>
            <a:ext cx="141732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 </a:t>
            </a:r>
            <a:r>
              <a:rPr lang="en-US" sz="2400">
                <a:solidFill>
                  <a:srgbClr val="FF0000"/>
                </a:solidFill>
                <a:latin typeface="Times New Roman" panose="02020603050405020304" charset="0"/>
                <a:cs typeface="Times New Roman" panose="02020603050405020304" charset="0"/>
                <a:sym typeface="+mn-ea"/>
              </a:rPr>
              <a:t>caused</a:t>
            </a:r>
            <a:endParaRPr lang="en-US"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2560320" y="4912995"/>
            <a:ext cx="158940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 mainly</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7127875" y="5735320"/>
            <a:ext cx="107696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n</a:t>
            </a:r>
            <a:r>
              <a:rPr lang="en-US" sz="2400">
                <a:solidFill>
                  <a:srgbClr val="FF0000"/>
                </a:solidFill>
                <a:latin typeface="Times New Roman" panose="02020603050405020304" charset="0"/>
                <a:cs typeface="Times New Roman" panose="02020603050405020304" charset="0"/>
                <a:sym typeface="+mn-ea"/>
              </a:rPr>
              <a:t>oting</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521335"/>
            <a:ext cx="11944350" cy="53606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dense</a:t>
            </a:r>
            <a:r>
              <a:rPr sz="2800">
                <a:latin typeface="Times New Roman" panose="02020603050405020304" charset="0"/>
                <a:cs typeface="Times New Roman" panose="02020603050405020304" charset="0"/>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containing a lot of people, things, plants, etc. with little space between them    </a:t>
            </a:r>
            <a:r>
              <a:rPr lang="zh-CN" sz="2800">
                <a:latin typeface="Times New Roman" panose="02020603050405020304" charset="0"/>
                <a:ea typeface="华文中宋" panose="02010600040101010101" charset="-122"/>
                <a:cs typeface="Times New Roman" panose="02020603050405020304" charset="0"/>
                <a:sym typeface="+mn-ea"/>
              </a:rPr>
              <a:t>密集的；稠密的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Where Bucharest now stands, there once was a large, dense forest.                </a:t>
            </a:r>
            <a:r>
              <a:rPr sz="2800">
                <a:latin typeface="Times New Roman" panose="02020603050405020304" charset="0"/>
                <a:ea typeface="华文中宋" panose="02010600040101010101" charset="-122"/>
                <a:cs typeface="Times New Roman" panose="02020603050405020304" charset="0"/>
              </a:rPr>
              <a:t>现在的布加勒斯特所在地曾经是一片茂密的大森林</a:t>
            </a:r>
            <a:r>
              <a:rPr 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a:t>
            </a:r>
            <a:r>
              <a:rPr lang="en-US" altLang="zh-CN" sz="3200">
                <a:solidFill>
                  <a:srgbClr val="0000FF"/>
                </a:solidFill>
                <a:latin typeface="Times New Roman" panose="02020603050405020304" charset="0"/>
                <a:cs typeface="Times New Roman" panose="02020603050405020304" charset="0"/>
                <a:sym typeface="+mn-ea"/>
              </a:rPr>
              <a:t>distinctive</a:t>
            </a:r>
            <a:r>
              <a:rPr lang="en-US" altLang="zh-CN" sz="2800"/>
              <a:t>: </a:t>
            </a:r>
            <a:r>
              <a:rPr lang="en-US" sz="2800">
                <a:latin typeface="Times New Roman" panose="02020603050405020304" charset="0"/>
                <a:ea typeface="华文中宋" panose="02010600040101010101" charset="-122"/>
                <a:cs typeface="Times New Roman" panose="02020603050405020304" charset="0"/>
              </a:rPr>
              <a:t>having a quality or characteristic that makes sth different and easily noticed    </a:t>
            </a:r>
            <a:r>
              <a:rPr lang="zh-CN" altLang="en-US" sz="2800">
                <a:latin typeface="Times New Roman" panose="02020603050405020304" charset="0"/>
                <a:ea typeface="华文中宋" panose="02010600040101010101" charset="-122"/>
                <a:cs typeface="Times New Roman" panose="02020603050405020304" charset="0"/>
              </a:rPr>
              <a:t>独特的；特别的；有特色的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When Miles Davis died jazz was robbed of its most distinctive voice.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 当迈尔斯•戴维斯去世时，爵士乐里最具特色的声音也被夺走了。</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76530" y="3126740"/>
            <a:ext cx="82105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We fought our way through the dense vegetation.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76530" y="6253480"/>
            <a:ext cx="992568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male bird has distinctive white markings on its head.</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41880" y="2604770"/>
            <a:ext cx="9491980" cy="521970"/>
          </a:xfrm>
          <a:prstGeom prst="rect">
            <a:avLst/>
          </a:prstGeom>
          <a:noFill/>
        </p:spPr>
        <p:txBody>
          <a:bodyPr wrap="square" rtlCol="0" anchor="t">
            <a:spAutoFit/>
          </a:bodyPr>
          <a:lstStyle/>
          <a:p>
            <a:r>
              <a:rPr lang="zh-CN" sz="2800">
                <a:ea typeface="华文中宋" panose="02010600040101010101" charset="-122"/>
              </a:rPr>
              <a:t>我们在茂密的植被中开出一条通路</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94100"/>
            <a:ext cx="7104380"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11455" y="6745605"/>
            <a:ext cx="8580120"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781040"/>
            <a:ext cx="8297545" cy="521970"/>
          </a:xfrm>
          <a:prstGeom prst="rect">
            <a:avLst/>
          </a:prstGeom>
          <a:noFill/>
        </p:spPr>
        <p:txBody>
          <a:bodyPr wrap="square" rtlCol="0" anchor="t">
            <a:spAutoFit/>
          </a:bodyPr>
          <a:p>
            <a:r>
              <a:rPr lang="zh-CN" altLang="en-US" sz="2800">
                <a:ea typeface="华文中宋" panose="02010600040101010101" charset="-122"/>
              </a:rPr>
              <a:t>雄鸟的头上有明显的白色斑纹。</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222123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 </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5841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77977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43776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2590" y="832485"/>
            <a:ext cx="11502390" cy="156845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The research from the University of Leicester, based on human remains buried in Britain between the 12th and19th centuries, shows the long-lasting impact of tobacco on a smoker’s bones and helps to illustrate the link between smoking and bone-related conditions, such as an increased risk of fractures.</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377190" y="2400935"/>
            <a:ext cx="11470640" cy="79883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莱斯特大学的这项研究基于12世纪至19世纪埋在英国的人类遗骸，显示了烟草对吸烟者骨骼的长期影响，并有助于说明吸烟与骨骼相关疾病（如骨折风险增加）之间的联系。</a:t>
            </a:r>
            <a:endParaRPr sz="23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69875" y="3441700"/>
            <a:ext cx="11751310" cy="29476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534670" y="3523615"/>
            <a:ext cx="11486515" cy="156845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It added that smoking had also been linked with bone-related conditions such as low bone density, an increased risk of fractures and periodontitis, noting: “Archaeological human skeletal</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remains … have the potential to provide direct evidence that can be used to study past pathological and health conditions, including diseases associated with tobacco use.” </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534670" y="5078730"/>
            <a:ext cx="11411585" cy="115316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研究补充说，吸烟也与骨骼相关的疾病有关，如骨密度低、骨折和牙周炎的风险增加，并指出：“考古人类骨骼遗骸……有可能提供直接证据，用于研究过去的病理和健康状况，包括与吸烟有关的疾病。”</a:t>
            </a:r>
            <a:endParaRPr sz="23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October 16th</a:t>
            </a:r>
            <a:r>
              <a:t>-</a:t>
            </a:r>
            <a:r>
              <a:rPr lang="en-US"/>
              <a:t>31st</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10</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69850" y="478155"/>
            <a:ext cx="12052300" cy="609155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1950">
                <a:latin typeface="Times New Roman" panose="02020603050405020304" charset="0"/>
                <a:cs typeface="Times New Roman" panose="02020603050405020304" charset="0"/>
              </a:rPr>
              <a:t>     </a:t>
            </a:r>
            <a:r>
              <a:rPr sz="1950">
                <a:latin typeface="Times New Roman" panose="02020603050405020304" charset="0"/>
                <a:cs typeface="Times New Roman" panose="02020603050405020304" charset="0"/>
              </a:rPr>
              <a:t>There have been multiple </a:t>
            </a:r>
            <a:r>
              <a:rPr lang="en-US" sz="1950">
                <a:latin typeface="Times New Roman" panose="02020603050405020304" charset="0"/>
                <a:cs typeface="Times New Roman" panose="02020603050405020304" charset="0"/>
              </a:rPr>
              <a:t>_________ </a:t>
            </a:r>
            <a:r>
              <a:rPr sz="1950">
                <a:latin typeface="Times New Roman" panose="02020603050405020304" charset="0"/>
                <a:cs typeface="Times New Roman" panose="02020603050405020304" charset="0"/>
              </a:rPr>
              <a:t>across the southern suburbs of the Lebanese capital Beirut, where the Israeli military has targeted branches of a bank it accuses of helping to finance Hezbollah. Those living near the bank</a:t>
            </a:r>
            <a:r>
              <a:rPr lang="en-US" sz="1950">
                <a:latin typeface="Times New Roman" panose="02020603050405020304" charset="0"/>
                <a:cs typeface="Times New Roman" panose="02020603050405020304" charset="0"/>
              </a:rPr>
              <a:t>’</a:t>
            </a:r>
            <a:r>
              <a:rPr sz="1950">
                <a:latin typeface="Times New Roman" panose="02020603050405020304" charset="0"/>
                <a:cs typeface="Times New Roman" panose="02020603050405020304" charset="0"/>
              </a:rPr>
              <a:t>s offices have been told to leave and streets were soon filled with people seeking </a:t>
            </a:r>
            <a:r>
              <a:rPr lang="en-US" sz="1950">
                <a:latin typeface="Times New Roman" panose="02020603050405020304" charset="0"/>
                <a:cs typeface="Times New Roman" panose="02020603050405020304" charset="0"/>
              </a:rPr>
              <a:t>__________________</a:t>
            </a:r>
            <a:r>
              <a:rPr sz="1950">
                <a:latin typeface="Times New Roman" panose="02020603050405020304" charset="0"/>
                <a:cs typeface="Times New Roman" panose="02020603050405020304" charset="0"/>
              </a:rPr>
              <a:t>. There</a:t>
            </a:r>
            <a:r>
              <a:rPr lang="en-US" sz="1950">
                <a:latin typeface="Times New Roman" panose="02020603050405020304" charset="0"/>
                <a:cs typeface="Times New Roman" panose="02020603050405020304" charset="0"/>
              </a:rPr>
              <a:t>’</a:t>
            </a:r>
            <a:r>
              <a:rPr sz="1950">
                <a:latin typeface="Times New Roman" panose="02020603050405020304" charset="0"/>
                <a:cs typeface="Times New Roman" panose="02020603050405020304" charset="0"/>
              </a:rPr>
              <a:t>s been similar strikes in Hezbollah</a:t>
            </a:r>
            <a:r>
              <a:rPr lang="en-US" sz="1950">
                <a:latin typeface="Times New Roman" panose="02020603050405020304" charset="0"/>
                <a:cs typeface="Times New Roman" panose="02020603050405020304" charset="0"/>
              </a:rPr>
              <a:t>’</a:t>
            </a:r>
            <a:r>
              <a:rPr sz="1950">
                <a:latin typeface="Times New Roman" panose="02020603050405020304" charset="0"/>
                <a:cs typeface="Times New Roman" panose="02020603050405020304" charset="0"/>
              </a:rPr>
              <a:t>s strongholds in the south and east of Lebanon. Our correspondent Jonathan Head is in Beirut.</a:t>
            </a:r>
            <a:endParaRPr sz="19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1950">
                <a:latin typeface="Times New Roman" panose="02020603050405020304" charset="0"/>
                <a:cs typeface="Times New Roman" panose="02020603050405020304" charset="0"/>
              </a:rPr>
              <a:t>     </a:t>
            </a:r>
            <a:r>
              <a:rPr sz="1950">
                <a:latin typeface="Times New Roman" panose="02020603050405020304" charset="0"/>
                <a:cs typeface="Times New Roman" panose="02020603050405020304" charset="0"/>
              </a:rPr>
              <a:t>“The warnings issued to people in Lebanon by the Israeli military were unusually blunt and </a:t>
            </a:r>
            <a:r>
              <a:rPr lang="en-US" sz="1950">
                <a:latin typeface="Times New Roman" panose="02020603050405020304" charset="0"/>
                <a:cs typeface="Times New Roman" panose="02020603050405020304" charset="0"/>
              </a:rPr>
              <a:t>_________</a:t>
            </a:r>
            <a:r>
              <a:rPr sz="1950">
                <a:latin typeface="Times New Roman" panose="02020603050405020304" charset="0"/>
                <a:cs typeface="Times New Roman" panose="02020603050405020304" charset="0"/>
              </a:rPr>
              <a:t>. We will strike several targets in the coming hours, it read, and additional targets through the night. People in 25 locations were warned to leave. Shortly after that, loud explosions were heard in southern Beirut one after the other. The main focus of these attacks appears to be the Hezbollah bank called Al-Qard al-Hassan, which Israel accuses of </a:t>
            </a:r>
            <a:r>
              <a:rPr lang="en-US" altLang="zh-CN" sz="1950">
                <a:solidFill>
                  <a:srgbClr val="0000FF"/>
                </a:solidFill>
                <a:latin typeface="Times New Roman" panose="02020603050405020304" charset="0"/>
                <a:ea typeface="+mn-ea"/>
                <a:cs typeface="Times New Roman" panose="02020603050405020304" charset="0"/>
              </a:rPr>
              <a:t>funnel</a:t>
            </a:r>
            <a:r>
              <a:rPr sz="1950">
                <a:latin typeface="Times New Roman" panose="02020603050405020304" charset="0"/>
                <a:cs typeface="Times New Roman" panose="02020603050405020304" charset="0"/>
              </a:rPr>
              <a:t>ing Iranian money to the group to fund buying and storing weapons and to </a:t>
            </a:r>
            <a:r>
              <a:rPr lang="en-US" sz="1950">
                <a:latin typeface="Times New Roman" panose="02020603050405020304" charset="0"/>
                <a:cs typeface="Times New Roman" panose="02020603050405020304" charset="0"/>
              </a:rPr>
              <a:t>_____________</a:t>
            </a:r>
            <a:r>
              <a:rPr sz="1950">
                <a:latin typeface="Times New Roman" panose="02020603050405020304" charset="0"/>
                <a:cs typeface="Times New Roman" panose="02020603050405020304" charset="0"/>
              </a:rPr>
              <a:t> of its members.”</a:t>
            </a:r>
            <a:endParaRPr sz="19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1950">
                <a:latin typeface="Times New Roman" panose="02020603050405020304" charset="0"/>
                <a:cs typeface="Times New Roman" panose="02020603050405020304" charset="0"/>
              </a:rPr>
              <a:t>     </a:t>
            </a:r>
            <a:r>
              <a:rPr sz="1950">
                <a:latin typeface="Times New Roman" panose="02020603050405020304" charset="0"/>
                <a:cs typeface="Times New Roman" panose="02020603050405020304" charset="0"/>
              </a:rPr>
              <a:t>The UN peacekeeping mission in southern Lebanon says an Israeli bulldozer has destroyed a watchtower and the perimeter fence of one of its positions. It</a:t>
            </a:r>
            <a:r>
              <a:rPr lang="en-US" sz="1950">
                <a:latin typeface="Times New Roman" panose="02020603050405020304" charset="0"/>
                <a:cs typeface="Times New Roman" panose="02020603050405020304" charset="0"/>
              </a:rPr>
              <a:t>’</a:t>
            </a:r>
            <a:r>
              <a:rPr sz="1950">
                <a:latin typeface="Times New Roman" panose="02020603050405020304" charset="0"/>
                <a:cs typeface="Times New Roman" panose="02020603050405020304" charset="0"/>
              </a:rPr>
              <a:t>s the latest in a series of incidents that have followed Israel</a:t>
            </a:r>
            <a:r>
              <a:rPr lang="en-US" sz="1950">
                <a:latin typeface="Times New Roman" panose="02020603050405020304" charset="0"/>
                <a:cs typeface="Times New Roman" panose="02020603050405020304" charset="0"/>
              </a:rPr>
              <a:t>’</a:t>
            </a:r>
            <a:r>
              <a:rPr sz="1950">
                <a:latin typeface="Times New Roman" panose="02020603050405020304" charset="0"/>
                <a:cs typeface="Times New Roman" panose="02020603050405020304" charset="0"/>
              </a:rPr>
              <a:t>s call for UNIFIL troops to </a:t>
            </a:r>
            <a:r>
              <a:rPr lang="en-US" sz="1950">
                <a:latin typeface="Times New Roman" panose="02020603050405020304" charset="0"/>
                <a:cs typeface="Times New Roman" panose="02020603050405020304" charset="0"/>
              </a:rPr>
              <a:t>________</a:t>
            </a:r>
            <a:r>
              <a:rPr sz="1950">
                <a:latin typeface="Times New Roman" panose="02020603050405020304" charset="0"/>
                <a:cs typeface="Times New Roman" panose="02020603050405020304" charset="0"/>
              </a:rPr>
              <a:t>. Blue helmets in another southern village have not received any food or water </a:t>
            </a:r>
            <a:r>
              <a:rPr lang="en-US" sz="1950">
                <a:latin typeface="Times New Roman" panose="02020603050405020304" charset="0"/>
                <a:cs typeface="Times New Roman" panose="02020603050405020304" charset="0"/>
              </a:rPr>
              <a:t>_______ </a:t>
            </a:r>
            <a:r>
              <a:rPr sz="1950">
                <a:latin typeface="Times New Roman" panose="02020603050405020304" charset="0"/>
                <a:cs typeface="Times New Roman" panose="02020603050405020304" charset="0"/>
              </a:rPr>
              <a:t>in 3 weeks.</a:t>
            </a:r>
            <a:endParaRPr sz="19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1950">
                <a:latin typeface="Times New Roman" panose="02020603050405020304" charset="0"/>
                <a:cs typeface="Times New Roman" panose="02020603050405020304" charset="0"/>
              </a:rPr>
              <a:t>     </a:t>
            </a:r>
            <a:r>
              <a:rPr sz="1950">
                <a:latin typeface="Times New Roman" panose="02020603050405020304" charset="0"/>
                <a:cs typeface="Times New Roman" panose="02020603050405020304" charset="0"/>
              </a:rPr>
              <a:t>The Moldovan president says an unprecedented assault on democracy is to </a:t>
            </a:r>
            <a:r>
              <a:rPr lang="en-US" sz="1950">
                <a:latin typeface="Times New Roman" panose="02020603050405020304" charset="0"/>
                <a:cs typeface="Times New Roman" panose="02020603050405020304" charset="0"/>
              </a:rPr>
              <a:t>______ </a:t>
            </a:r>
            <a:r>
              <a:rPr sz="1950">
                <a:latin typeface="Times New Roman" panose="02020603050405020304" charset="0"/>
                <a:cs typeface="Times New Roman" panose="02020603050405020304" charset="0"/>
              </a:rPr>
              <a:t>for the poor showing of her camp in Sunday</a:t>
            </a:r>
            <a:r>
              <a:rPr lang="en-US" sz="1950">
                <a:latin typeface="Times New Roman" panose="02020603050405020304" charset="0"/>
                <a:cs typeface="Times New Roman" panose="02020603050405020304" charset="0"/>
              </a:rPr>
              <a:t>’</a:t>
            </a:r>
            <a:r>
              <a:rPr sz="1950">
                <a:latin typeface="Times New Roman" panose="02020603050405020304" charset="0"/>
                <a:cs typeface="Times New Roman" panose="02020603050405020304" charset="0"/>
              </a:rPr>
              <a:t>s presidential election and referendum on ties with Europe. Maia Sandu topped the poll, but by a much lower margin than </a:t>
            </a:r>
            <a:r>
              <a:rPr lang="en-US" sz="1950">
                <a:latin typeface="Times New Roman" panose="02020603050405020304" charset="0"/>
                <a:cs typeface="Times New Roman" panose="02020603050405020304" charset="0"/>
              </a:rPr>
              <a:t>________ </a:t>
            </a:r>
            <a:r>
              <a:rPr sz="1950">
                <a:latin typeface="Times New Roman" panose="02020603050405020304" charset="0"/>
                <a:cs typeface="Times New Roman" panose="02020603050405020304" charset="0"/>
              </a:rPr>
              <a:t>and will face a second round next month. There have been multiple allegations that Russia has tried to buy votes and of mounting a campaign of disinformation. Ms. Sandu also said criminal gangs had undermined the democratic process.</a:t>
            </a:r>
            <a:endParaRPr sz="19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1950">
                <a:latin typeface="Times New Roman" panose="02020603050405020304" charset="0"/>
                <a:cs typeface="Times New Roman" panose="02020603050405020304" charset="0"/>
              </a:rPr>
              <a:t>     </a:t>
            </a:r>
            <a:r>
              <a:rPr sz="1950">
                <a:latin typeface="Times New Roman" panose="02020603050405020304" charset="0"/>
                <a:cs typeface="Times New Roman" panose="02020603050405020304" charset="0"/>
              </a:rPr>
              <a:t>“Criminal groups working together with foreign forces </a:t>
            </a:r>
            <a:r>
              <a:rPr lang="en-US" altLang="zh-CN" sz="1950">
                <a:solidFill>
                  <a:srgbClr val="0000FF"/>
                </a:solidFill>
                <a:latin typeface="Times New Roman" panose="02020603050405020304" charset="0"/>
                <a:ea typeface="+mn-ea"/>
                <a:cs typeface="Times New Roman" panose="02020603050405020304" charset="0"/>
              </a:rPr>
              <a:t>hostile </a:t>
            </a:r>
            <a:r>
              <a:rPr sz="1950">
                <a:latin typeface="Times New Roman" panose="02020603050405020304" charset="0"/>
                <a:cs typeface="Times New Roman" panose="02020603050405020304" charset="0"/>
              </a:rPr>
              <a:t>to our national interests have attacked our country with tens of millions of </a:t>
            </a:r>
            <a:r>
              <a:rPr lang="en-US" sz="1950">
                <a:latin typeface="Times New Roman" panose="02020603050405020304" charset="0"/>
                <a:cs typeface="Times New Roman" panose="02020603050405020304" charset="0"/>
              </a:rPr>
              <a:t>E</a:t>
            </a:r>
            <a:r>
              <a:rPr sz="1950">
                <a:latin typeface="Times New Roman" panose="02020603050405020304" charset="0"/>
                <a:cs typeface="Times New Roman" panose="02020603050405020304" charset="0"/>
              </a:rPr>
              <a:t>uros, lies and propaganda, using their most </a:t>
            </a:r>
            <a:r>
              <a:rPr lang="en-US" sz="1950">
                <a:latin typeface="Times New Roman" panose="02020603050405020304" charset="0"/>
                <a:cs typeface="Times New Roman" panose="02020603050405020304" charset="0"/>
              </a:rPr>
              <a:t>__________ </a:t>
            </a:r>
            <a:r>
              <a:rPr sz="1950">
                <a:latin typeface="Times New Roman" panose="02020603050405020304" charset="0"/>
                <a:cs typeface="Times New Roman" panose="02020603050405020304" charset="0"/>
              </a:rPr>
              <a:t>means to keep our citizens and our nation trapped in uncertainty and </a:t>
            </a:r>
            <a:r>
              <a:rPr lang="en-US" sz="1950">
                <a:latin typeface="Times New Roman" panose="02020603050405020304" charset="0"/>
                <a:cs typeface="Times New Roman" panose="02020603050405020304" charset="0"/>
              </a:rPr>
              <a:t>_________</a:t>
            </a:r>
            <a:r>
              <a:rPr sz="1950">
                <a:latin typeface="Times New Roman" panose="02020603050405020304" charset="0"/>
                <a:cs typeface="Times New Roman" panose="02020603050405020304" charset="0"/>
              </a:rPr>
              <a:t>.”</a:t>
            </a:r>
            <a:endParaRPr sz="195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3091815" y="519430"/>
            <a:ext cx="1981200" cy="2997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50">
                <a:solidFill>
                  <a:srgbClr val="FF0000"/>
                </a:solidFill>
                <a:latin typeface="Times New Roman" panose="02020603050405020304" charset="0"/>
                <a:cs typeface="Times New Roman" panose="02020603050405020304" charset="0"/>
                <a:sym typeface="+mn-ea"/>
              </a:rPr>
              <a:t>air strikes</a:t>
            </a:r>
            <a:endParaRPr kumimoji="0" lang="zh-CN" altLang="en-US" sz="19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6443345" y="2886710"/>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1950">
                <a:solidFill>
                  <a:srgbClr val="FF0000"/>
                </a:solidFill>
                <a:latin typeface="Times New Roman" panose="02020603050405020304" charset="0"/>
                <a:cs typeface="Times New Roman" panose="02020603050405020304" charset="0"/>
                <a:sym typeface="+mn-ea"/>
              </a:rPr>
              <a:t>pay the salaries</a:t>
            </a:r>
            <a:endParaRPr sz="195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9895840" y="3792220"/>
            <a:ext cx="1069340" cy="2997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50">
                <a:solidFill>
                  <a:srgbClr val="FF0000"/>
                </a:solidFill>
                <a:latin typeface="Times New Roman" panose="02020603050405020304" charset="0"/>
                <a:cs typeface="Times New Roman" panose="02020603050405020304" charset="0"/>
                <a:sym typeface="+mn-ea"/>
              </a:rPr>
              <a:t>supplies </a:t>
            </a:r>
            <a:endParaRPr lang="zh-CN" sz="195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7956550" y="4091940"/>
            <a:ext cx="655955" cy="2997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50">
                <a:solidFill>
                  <a:srgbClr val="FF0000"/>
                </a:solidFill>
                <a:latin typeface="Times New Roman" panose="02020603050405020304" charset="0"/>
                <a:cs typeface="Times New Roman" panose="02020603050405020304" charset="0"/>
                <a:sym typeface="+mn-ea"/>
              </a:rPr>
              <a:t>blame </a:t>
            </a:r>
            <a:endParaRPr sz="195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7028815" y="5868035"/>
            <a:ext cx="2346325" cy="2997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50">
                <a:solidFill>
                  <a:srgbClr val="FF0000"/>
                </a:solidFill>
                <a:latin typeface="Times New Roman" panose="02020603050405020304" charset="0"/>
                <a:cs typeface="Times New Roman" panose="02020603050405020304" charset="0"/>
                <a:sym typeface="+mn-ea"/>
              </a:rPr>
              <a:t>disgraceful </a:t>
            </a:r>
            <a:endParaRPr kumimoji="0" lang="en-US" sz="19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3496310" y="6184265"/>
            <a:ext cx="3696970" cy="2997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50">
                <a:solidFill>
                  <a:srgbClr val="FF0000"/>
                </a:solidFill>
                <a:latin typeface="Times New Roman" panose="02020603050405020304" charset="0"/>
                <a:cs typeface="Times New Roman" panose="02020603050405020304" charset="0"/>
                <a:sym typeface="+mn-ea"/>
              </a:rPr>
              <a:t>instability</a:t>
            </a:r>
            <a:endParaRPr kumimoji="0" lang="en-US" sz="19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422400" y="4685665"/>
            <a:ext cx="966470" cy="2997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50">
                <a:solidFill>
                  <a:srgbClr val="FF0000"/>
                </a:solidFill>
                <a:latin typeface="Times New Roman" panose="02020603050405020304" charset="0"/>
                <a:cs typeface="Times New Roman" panose="02020603050405020304" charset="0"/>
                <a:sym typeface="+mn-ea"/>
              </a:rPr>
              <a:t>expected </a:t>
            </a:r>
            <a:endParaRPr kumimoji="0" lang="en-US" sz="19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078865" y="3792220"/>
            <a:ext cx="2337435" cy="2997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50">
                <a:solidFill>
                  <a:srgbClr val="FF0000"/>
                </a:solidFill>
                <a:latin typeface="Times New Roman" panose="02020603050405020304" charset="0"/>
                <a:cs typeface="Times New Roman" panose="02020603050405020304" charset="0"/>
                <a:sym typeface="+mn-ea"/>
              </a:rPr>
              <a:t>withdraw</a:t>
            </a:r>
            <a:endParaRPr sz="195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9614535" y="1711960"/>
            <a:ext cx="1211580" cy="2997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50">
                <a:solidFill>
                  <a:srgbClr val="FF0000"/>
                </a:solidFill>
                <a:latin typeface="Times New Roman" panose="02020603050405020304" charset="0"/>
                <a:cs typeface="Times New Roman" panose="02020603050405020304" charset="0"/>
                <a:sym typeface="+mn-ea"/>
              </a:rPr>
              <a:t>sweeping</a:t>
            </a:r>
            <a:endParaRPr sz="195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7378065" y="1126490"/>
            <a:ext cx="2414905" cy="2997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50">
                <a:solidFill>
                  <a:srgbClr val="FF0000"/>
                </a:solidFill>
                <a:latin typeface="Times New Roman" panose="02020603050405020304" charset="0"/>
                <a:cs typeface="Times New Roman" panose="02020603050405020304" charset="0"/>
                <a:sym typeface="+mn-ea"/>
              </a:rPr>
              <a:t>safer neighborhoods</a:t>
            </a:r>
            <a:endParaRPr sz="1950">
              <a:solidFill>
                <a:srgbClr val="FF0000"/>
              </a:solidFill>
              <a:latin typeface="Times New Roman" panose="02020603050405020304" charset="0"/>
              <a:cs typeface="Times New Roman" panose="02020603050405020304" charset="0"/>
              <a:sym typeface="+mn-ea"/>
            </a:endParaRPr>
          </a:p>
        </p:txBody>
      </p:sp>
      <p:pic>
        <p:nvPicPr>
          <p:cNvPr id="5" name="BBC.10.21.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57940" y="6238875"/>
            <a:ext cx="492760" cy="49720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5"/>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funnel</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move or make sth move through a narrow space, or as if through a funel    </a:t>
            </a:r>
            <a:r>
              <a:rPr lang="zh-CN" sz="2800">
                <a:latin typeface="Times New Roman" panose="02020603050405020304" charset="0"/>
                <a:ea typeface="华文中宋" panose="02010600040101010101" charset="-122"/>
                <a:cs typeface="Times New Roman" panose="02020603050405020304" charset="0"/>
                <a:sym typeface="+mn-ea"/>
              </a:rPr>
              <a:t>（使）流经狭窄空间，经过漏斗形口子</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High tides in the North Sea were funnelled down into the English Channel by a storm.       </a:t>
            </a:r>
            <a:r>
              <a:rPr sz="2800">
                <a:latin typeface="Times New Roman" panose="02020603050405020304" charset="0"/>
                <a:ea typeface="华文中宋" panose="02010600040101010101" charset="-122"/>
                <a:cs typeface="Times New Roman" panose="02020603050405020304" charset="0"/>
              </a:rPr>
              <a:t>北海高涨的潮水被一场风暴推涌进英吉利海峡</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hostile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very unfriendly or aggressive and ready to argue or fight</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敌对的；敌意的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West has gradually relaxed its hostile attitude to this influential state.              </a:t>
            </a:r>
            <a:r>
              <a:rPr sz="2800">
                <a:latin typeface="华文中宋" panose="02010600040101010101" charset="-122"/>
                <a:ea typeface="华文中宋" panose="02010600040101010101" charset="-122"/>
                <a:cs typeface="华文中宋" panose="02010600040101010101" charset="-122"/>
              </a:rPr>
              <a:t>西方对这个颇具影响力的国家的敌视态度已逐渐缓和。</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47320" y="2957195"/>
            <a:ext cx="712533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Huge pipes funnel water down the mountainside.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75895" y="6146165"/>
            <a:ext cx="63919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was openly hostile towards her parents.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462530"/>
            <a:ext cx="9491980" cy="521970"/>
          </a:xfrm>
          <a:prstGeom prst="rect">
            <a:avLst/>
          </a:prstGeom>
          <a:noFill/>
        </p:spPr>
        <p:txBody>
          <a:bodyPr wrap="square" rtlCol="0" anchor="t">
            <a:spAutoFit/>
          </a:bodyPr>
          <a:lstStyle/>
          <a:p>
            <a:r>
              <a:rPr lang="zh-CN" sz="2800">
                <a:ea typeface="华文中宋" panose="02010600040101010101" charset="-122"/>
              </a:rPr>
              <a:t>巨大的管道把水沿山坡输送下山</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454400"/>
            <a:ext cx="7078345"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54635" y="6621145"/>
            <a:ext cx="636206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564505"/>
            <a:ext cx="8297545" cy="521970"/>
          </a:xfrm>
          <a:prstGeom prst="rect">
            <a:avLst/>
          </a:prstGeom>
          <a:noFill/>
        </p:spPr>
        <p:txBody>
          <a:bodyPr wrap="square" rtlCol="0" anchor="t">
            <a:spAutoFit/>
          </a:bodyPr>
          <a:p>
            <a:r>
              <a:rPr lang="zh-CN" altLang="en-US" sz="2800">
                <a:ea typeface="华文中宋" panose="02010600040101010101" charset="-122"/>
              </a:rPr>
              <a:t>她公然对抗她的父母。</a:t>
            </a:r>
            <a:endParaRPr lang="zh-CN" altLang="en-US" sz="2800">
              <a:ea typeface="华文中宋" panose="02010600040101010101" charset="-122"/>
            </a:endParaRPr>
          </a:p>
        </p:txBody>
      </p:sp>
      <p:sp>
        <p:nvSpPr>
          <p:cNvPr id="5" name="文本框 1"/>
          <p:cNvSpPr txBox="1"/>
          <p:nvPr>
            <p:custDataLst>
              <p:tags r:id="rId1"/>
            </p:custDataLst>
          </p:nvPr>
        </p:nvSpPr>
        <p:spPr>
          <a:xfrm>
            <a:off x="126365" y="243459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564505"/>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8"/>
                                        </p:tgtEl>
                                        <p:attrNameLst>
                                          <p:attrName>style.visibility</p:attrName>
                                        </p:attrNameLst>
                                      </p:cBhvr>
                                      <p:to>
                                        <p:strVal val="visible"/>
                                      </p:to>
                                    </p:set>
                                    <p:animEffect transition="in" filter="blinds(horizontal)">
                                      <p:cBhvr>
                                        <p:cTn id="12" dur="500"/>
                                        <p:tgtEl>
                                          <p:spTgt spid="1048608"/>
                                        </p:tgtEl>
                                      </p:cBhvr>
                                    </p:animEffect>
                                  </p:childTnLst>
                                </p:cTn>
                              </p:par>
                              <p:par>
                                <p:cTn id="13" presetID="3" presetClass="entr" presetSubtype="10" fill="hold" nodeType="withEffect">
                                  <p:stCondLst>
                                    <p:cond delay="0"/>
                                  </p:stCondLst>
                                  <p:childTnLst>
                                    <p:set>
                                      <p:cBhvr>
                                        <p:cTn id="14" dur="1" fill="hold">
                                          <p:stCondLst>
                                            <p:cond delay="0"/>
                                          </p:stCondLst>
                                        </p:cTn>
                                        <p:tgtEl>
                                          <p:spTgt spid="3145728"/>
                                        </p:tgtEl>
                                        <p:attrNameLst>
                                          <p:attrName>style.visibility</p:attrName>
                                        </p:attrNameLst>
                                      </p:cBhvr>
                                      <p:to>
                                        <p:strVal val="visible"/>
                                      </p:to>
                                    </p:set>
                                    <p:animEffect transition="in" filter="blinds(horizontal)">
                                      <p:cBhvr>
                                        <p:cTn id="15" dur="500"/>
                                        <p:tgtEl>
                                          <p:spTgt spid="31457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45729"/>
                                        </p:tgtEl>
                                        <p:attrNameLst>
                                          <p:attrName>style.visibility</p:attrName>
                                        </p:attrNameLst>
                                      </p:cBhvr>
                                      <p:to>
                                        <p:strVal val="visible"/>
                                      </p:to>
                                    </p:set>
                                    <p:animEffect transition="in" filter="wipe(down)">
                                      <p:cBhvr>
                                        <p:cTn id="33" dur="500"/>
                                        <p:tgtEl>
                                          <p:spTgt spid="314572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15975"/>
            <a:ext cx="11502390" cy="1506855"/>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There have been multiple air strikes across the southern suburbs of the Lebanese capital Beirut, where the Israeli military has targeted branches of a bank it accuses of helping to finance Hezbollah. Those living near the bank’s offices have been told to leave and streets were soon filled with people seeking safer neighborhoods.</a:t>
            </a:r>
            <a:endParaRPr lang="en-US" altLang="zh-CN" sz="2300">
              <a:latin typeface="Times New Roman" panose="02020603050405020304" charset="0"/>
              <a:cs typeface="Times New Roman" panose="02020603050405020304" charset="0"/>
              <a:sym typeface="+mn-ea"/>
            </a:endParaRPr>
          </a:p>
        </p:txBody>
      </p:sp>
      <p:sp>
        <p:nvSpPr>
          <p:cNvPr id="10" name="文本框 9"/>
          <p:cNvSpPr txBox="1"/>
          <p:nvPr/>
        </p:nvSpPr>
        <p:spPr>
          <a:xfrm>
            <a:off x="408940" y="2279650"/>
            <a:ext cx="11470640"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黎巴嫩首都贝鲁特南郊发生多起空袭，以色列军方袭击了一家银行的分支机构，并指责该银行为真主党提供资金。住在银行办公室附近的人被告知要离开，街道上很快就挤满了寻求更安全社区的人。</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506855"/>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The Moldovan president says an unprecedented assault on democracy is to blame for the poor showing of her camp in Sunday</a:t>
            </a:r>
            <a:r>
              <a:rPr lang="en-US" sz="2300">
                <a:latin typeface="Times New Roman" panose="02020603050405020304" charset="0"/>
                <a:cs typeface="Times New Roman" panose="02020603050405020304" charset="0"/>
                <a:sym typeface="+mn-ea"/>
              </a:rPr>
              <a:t>’</a:t>
            </a:r>
            <a:r>
              <a:rPr sz="2300">
                <a:latin typeface="Times New Roman" panose="02020603050405020304" charset="0"/>
                <a:cs typeface="Times New Roman" panose="02020603050405020304" charset="0"/>
                <a:sym typeface="+mn-ea"/>
              </a:rPr>
              <a:t>s presidential election and referendum on ties with Europe. Maia Sandu topped the poll, but by a much lower margin than expected and will face a second round next month.</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401955" y="5323205"/>
            <a:ext cx="11411585"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摩尔多瓦总统说，她的阵营在星期天的总统选举和与欧洲关系的全民公决中表现不佳，这要归咎于对民主前所未有的攻击。Maia Sandu在民意调查中名列前茅，但领先优势远低于预期，下个月将面临第二轮选举。</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82550"/>
            <a:ext cx="11864975" cy="55308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World Watch    </a:t>
            </a:r>
            <a:r>
              <a:rPr sz="3000" b="1">
                <a:solidFill>
                  <a:srgbClr val="ED7D31"/>
                </a:solidFill>
                <a:latin typeface="微软雅黑" panose="020B0503020204020204" charset="-122"/>
                <a:ea typeface="微软雅黑" panose="020B0503020204020204" charset="-122"/>
                <a:cs typeface="微软雅黑" panose="020B0503020204020204" charset="-122"/>
              </a:rPr>
              <a:t>世界观察</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381000" y="857250"/>
            <a:ext cx="11430000" cy="60007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890" y="346075"/>
            <a:ext cx="12107545" cy="6452235"/>
          </a:xfrm>
          <a:prstGeom prst="rect">
            <a:avLst/>
          </a:prstGeom>
          <a:noFill/>
        </p:spPr>
        <p:txBody>
          <a:bodyPr wrap="square" rtlCol="0" anchor="t">
            <a:spAutoFit/>
          </a:bodyPr>
          <a:p>
            <a:pPr indent="0" fontAlgn="auto">
              <a:lnSpc>
                <a:spcPts val="3100"/>
              </a:lnSpc>
            </a:pPr>
            <a:r>
              <a:rPr sz="1900" b="1">
                <a:latin typeface="Times New Roman" panose="02020603050405020304" charset="0"/>
                <a:cs typeface="Times New Roman" panose="02020603050405020304" charset="0"/>
              </a:rPr>
              <a:t>IMF: Soft Landing Seen, But Tepid Growth</a:t>
            </a:r>
            <a:endParaRPr sz="1900" b="1">
              <a:latin typeface="Times New Roman" panose="02020603050405020304" charset="0"/>
              <a:cs typeface="Times New Roman" panose="02020603050405020304" charset="0"/>
            </a:endParaRPr>
          </a:p>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Inflation rates are falling and the </a:t>
            </a:r>
            <a:r>
              <a:rPr lang="en-US" sz="1900">
                <a:latin typeface="Times New Roman" panose="02020603050405020304" charset="0"/>
                <a:cs typeface="Times New Roman" panose="02020603050405020304" charset="0"/>
              </a:rPr>
              <a:t>______ (globe) </a:t>
            </a:r>
            <a:r>
              <a:rPr sz="1900">
                <a:latin typeface="Times New Roman" panose="02020603050405020304" charset="0"/>
                <a:cs typeface="Times New Roman" panose="02020603050405020304" charset="0"/>
              </a:rPr>
              <a:t>economy is on track for a soft landing, but the outlook for growth is </a:t>
            </a:r>
            <a:r>
              <a:rPr lang="en-US" altLang="zh-CN" sz="1900">
                <a:solidFill>
                  <a:srgbClr val="0000FF"/>
                </a:solidFill>
                <a:latin typeface="Times New Roman" panose="02020603050405020304" charset="0"/>
                <a:cs typeface="Times New Roman" panose="02020603050405020304" charset="0"/>
              </a:rPr>
              <a:t>tepid </a:t>
            </a:r>
            <a:r>
              <a:rPr sz="1900">
                <a:latin typeface="Times New Roman" panose="02020603050405020304" charset="0"/>
                <a:cs typeface="Times New Roman" panose="02020603050405020304" charset="0"/>
              </a:rPr>
              <a:t>and rising trade barriers are a headwind, the head of the International Monetary Fund said on Thursday. In a speech ahead of the fund’s annual meetings in Washington, D.C., next week, IMF Managing Director Kristalina Georgieva said governments should act quickly </a:t>
            </a:r>
            <a:r>
              <a:rPr lang="en-US" sz="1900">
                <a:latin typeface="Times New Roman" panose="02020603050405020304" charset="0"/>
                <a:cs typeface="Times New Roman" panose="02020603050405020304" charset="0"/>
              </a:rPr>
              <a:t>______ (halt) </a:t>
            </a:r>
            <a:r>
              <a:rPr sz="1900">
                <a:latin typeface="Times New Roman" panose="02020603050405020304" charset="0"/>
                <a:cs typeface="Times New Roman" panose="02020603050405020304" charset="0"/>
              </a:rPr>
              <a:t>a sharp rise in their debts, and work together to resolve </a:t>
            </a:r>
            <a:r>
              <a:rPr lang="en-US" sz="1900">
                <a:latin typeface="Times New Roman" panose="02020603050405020304" charset="0"/>
                <a:cs typeface="Times New Roman" panose="02020603050405020304" charset="0"/>
              </a:rPr>
              <a:t>________ (grow) </a:t>
            </a:r>
            <a:r>
              <a:rPr sz="1900">
                <a:latin typeface="Times New Roman" panose="02020603050405020304" charset="0"/>
                <a:cs typeface="Times New Roman" panose="02020603050405020304" charset="0"/>
              </a:rPr>
              <a:t>trade tensions. Figures </a:t>
            </a:r>
            <a:r>
              <a:rPr lang="en-US" sz="1900">
                <a:latin typeface="Times New Roman" panose="02020603050405020304" charset="0"/>
                <a:cs typeface="Times New Roman" panose="02020603050405020304" charset="0"/>
              </a:rPr>
              <a:t>________ (release) </a:t>
            </a:r>
            <a:r>
              <a:rPr sz="1900">
                <a:latin typeface="Times New Roman" panose="02020603050405020304" charset="0"/>
                <a:cs typeface="Times New Roman" panose="02020603050405020304" charset="0"/>
              </a:rPr>
              <a:t>by the European Union’s statistics agency on Thursday showed the annual rate of inflation fell to 1.7% in September, below the European Central Bank’s 2% target for the first time since June 2021. In the U.K., inflation also fell to 1.7%, </a:t>
            </a:r>
            <a:r>
              <a:rPr lang="en-US" sz="1900">
                <a:latin typeface="Times New Roman" panose="02020603050405020304" charset="0"/>
                <a:cs typeface="Times New Roman" panose="02020603050405020304" charset="0"/>
              </a:rPr>
              <a:t>______ </a:t>
            </a:r>
            <a:r>
              <a:rPr sz="1900">
                <a:latin typeface="Times New Roman" panose="02020603050405020304" charset="0"/>
                <a:cs typeface="Times New Roman" panose="02020603050405020304" charset="0"/>
              </a:rPr>
              <a:t>in the U.S. prices rose by 2.4%.</a:t>
            </a:r>
            <a:endParaRPr sz="1900">
              <a:latin typeface="Times New Roman" panose="02020603050405020304" charset="0"/>
              <a:cs typeface="Times New Roman" panose="02020603050405020304" charset="0"/>
            </a:endParaRPr>
          </a:p>
          <a:p>
            <a:pPr indent="0" fontAlgn="auto">
              <a:lnSpc>
                <a:spcPts val="3100"/>
              </a:lnSpc>
            </a:pPr>
            <a:r>
              <a:rPr sz="1900" b="1">
                <a:latin typeface="Times New Roman" panose="02020603050405020304" charset="0"/>
                <a:cs typeface="Times New Roman" panose="02020603050405020304" charset="0"/>
              </a:rPr>
              <a:t>BANGLADESH: Court Seeks Arrest Of Former Premier</a:t>
            </a:r>
            <a:endParaRPr sz="1900" b="1">
              <a:latin typeface="Times New Roman" panose="02020603050405020304" charset="0"/>
              <a:cs typeface="Times New Roman" panose="02020603050405020304" charset="0"/>
            </a:endParaRPr>
          </a:p>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A special court in Bangladesh issued arrest warrants on Thursday for former Prime Minister Sheikh Hasina and 45 others, including her close </a:t>
            </a:r>
            <a:r>
              <a:rPr lang="en-US" altLang="zh-CN" sz="1900">
                <a:solidFill>
                  <a:srgbClr val="0000FF"/>
                </a:solidFill>
                <a:latin typeface="Times New Roman" panose="02020603050405020304" charset="0"/>
                <a:cs typeface="Times New Roman" panose="02020603050405020304" charset="0"/>
              </a:rPr>
              <a:t>aide</a:t>
            </a:r>
            <a:r>
              <a:rPr sz="1900">
                <a:latin typeface="Times New Roman" panose="02020603050405020304" charset="0"/>
                <a:cs typeface="Times New Roman" panose="02020603050405020304" charset="0"/>
              </a:rPr>
              <a:t>s, on charges of crimes </a:t>
            </a:r>
            <a:r>
              <a:rPr lang="en-US" sz="1900">
                <a:latin typeface="Times New Roman" panose="02020603050405020304" charset="0"/>
                <a:cs typeface="Times New Roman" panose="02020603050405020304" charset="0"/>
              </a:rPr>
              <a:t>______ </a:t>
            </a:r>
            <a:r>
              <a:rPr sz="1900">
                <a:latin typeface="Times New Roman" panose="02020603050405020304" charset="0"/>
                <a:cs typeface="Times New Roman" panose="02020603050405020304" charset="0"/>
              </a:rPr>
              <a:t>humanity during a student-led uprising in July and August that forced her to flee the country, </a:t>
            </a:r>
            <a:r>
              <a:rPr lang="en-US" sz="1900">
                <a:latin typeface="Times New Roman" panose="02020603050405020304" charset="0"/>
                <a:cs typeface="Times New Roman" panose="02020603050405020304" charset="0"/>
              </a:rPr>
              <a:t>___ </a:t>
            </a:r>
            <a:r>
              <a:rPr sz="1900">
                <a:latin typeface="Times New Roman" panose="02020603050405020304" charset="0"/>
                <a:cs typeface="Times New Roman" panose="02020603050405020304" charset="0"/>
              </a:rPr>
              <a:t>prosecutor said. Prosecutor B.M. Sultan Mahmud said the Dhaka-based International Crimes Tribunal under Nobel laureate Muhammad Yunus, the country’s interim leader, issued the warrants in response to two petitions by the prosecution. There was no </a:t>
            </a:r>
            <a:r>
              <a:rPr lang="en-US" sz="1900">
                <a:latin typeface="Times New Roman" panose="02020603050405020304" charset="0"/>
                <a:cs typeface="Times New Roman" panose="02020603050405020304" charset="0"/>
              </a:rPr>
              <a:t>_______ (react) </a:t>
            </a:r>
            <a:r>
              <a:rPr sz="1900">
                <a:latin typeface="Times New Roman" panose="02020603050405020304" charset="0"/>
                <a:cs typeface="Times New Roman" panose="02020603050405020304" charset="0"/>
              </a:rPr>
              <a:t>from Hasina’s Bangladesh Awami League party. Hasina </a:t>
            </a:r>
            <a:r>
              <a:rPr lang="en-US" sz="1900">
                <a:latin typeface="Times New Roman" panose="02020603050405020304" charset="0"/>
                <a:cs typeface="Times New Roman" panose="02020603050405020304" charset="0"/>
              </a:rPr>
              <a:t>____ (flee) </a:t>
            </a:r>
            <a:r>
              <a:rPr sz="1900">
                <a:latin typeface="Times New Roman" panose="02020603050405020304" charset="0"/>
                <a:cs typeface="Times New Roman" panose="02020603050405020304" charset="0"/>
              </a:rPr>
              <a:t>to India on Aug. 5 after weeks of protests over government job quotas in </a:t>
            </a:r>
            <a:r>
              <a:rPr lang="en-US" sz="1900">
                <a:latin typeface="Times New Roman" panose="02020603050405020304" charset="0"/>
                <a:cs typeface="Times New Roman" panose="02020603050405020304" charset="0"/>
              </a:rPr>
              <a:t>______ </a:t>
            </a:r>
            <a:r>
              <a:rPr sz="1900">
                <a:latin typeface="Times New Roman" panose="02020603050405020304" charset="0"/>
                <a:cs typeface="Times New Roman" panose="02020603050405020304" charset="0"/>
              </a:rPr>
              <a:t>hundreds of people died. Prosecutors said Hasina, her close aides and security agencies were responsible for killing the protesters and others.</a:t>
            </a:r>
            <a:endParaRPr sz="19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7200265"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The Wall Street Journal</a:t>
            </a:r>
            <a:r>
              <a:rPr sz="2400" b="1">
                <a:solidFill>
                  <a:srgbClr val="ED7D31"/>
                </a:solidFill>
                <a:latin typeface="微软雅黑" panose="020B0503020204020204" charset="-122"/>
                <a:ea typeface="微软雅黑" panose="020B0503020204020204" charset="-122"/>
                <a:cs typeface="微软雅黑" panose="020B0503020204020204" charset="-122"/>
              </a:rPr>
              <a:t> (Oct</a:t>
            </a:r>
            <a:r>
              <a:rPr lang="en-US" sz="2400" b="1">
                <a:solidFill>
                  <a:srgbClr val="ED7D31"/>
                </a:solidFill>
                <a:latin typeface="微软雅黑" panose="020B0503020204020204" charset="-122"/>
                <a:ea typeface="微软雅黑" panose="020B0503020204020204" charset="-122"/>
                <a:cs typeface="微软雅黑" panose="020B0503020204020204" charset="-122"/>
              </a:rPr>
              <a:t>o</a:t>
            </a:r>
            <a:r>
              <a:rPr sz="2400" b="1">
                <a:solidFill>
                  <a:srgbClr val="ED7D31"/>
                </a:solidFill>
                <a:latin typeface="微软雅黑" panose="020B0503020204020204" charset="-122"/>
                <a:ea typeface="微软雅黑" panose="020B0503020204020204" charset="-122"/>
                <a:cs typeface="微软雅黑" panose="020B0503020204020204" charset="-122"/>
              </a:rPr>
              <a:t>ber 18, 2024  A8)</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3686810" y="880110"/>
            <a:ext cx="8572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global </a:t>
            </a:r>
            <a:endParaRPr sz="19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3281680" y="205549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to halt</a:t>
            </a:r>
            <a:endParaRPr sz="19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0069195" y="2047240"/>
            <a:ext cx="104965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growing </a:t>
            </a:r>
            <a:endParaRPr sz="19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416175" y="244729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released </a:t>
            </a:r>
            <a:endParaRPr sz="19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711575" y="323913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while </a:t>
            </a:r>
            <a:endParaRPr sz="19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5414010" y="4422140"/>
            <a:ext cx="152146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against </a:t>
            </a:r>
            <a:endParaRPr sz="19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855335" y="5598160"/>
            <a:ext cx="92710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reaction </a:t>
            </a:r>
            <a:endParaRPr sz="19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882650" y="5989320"/>
            <a:ext cx="59436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fled </a:t>
            </a:r>
            <a:endParaRPr sz="19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552825" y="4815840"/>
            <a:ext cx="18351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a </a:t>
            </a:r>
            <a:endParaRPr sz="19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063990" y="5997575"/>
            <a:ext cx="85661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which </a:t>
            </a:r>
            <a:endParaRPr sz="19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168275" y="1969770"/>
            <a:ext cx="11784330" cy="2988310"/>
          </a:xfrm>
          <a:prstGeom prst="rect">
            <a:avLst/>
          </a:prstGeom>
          <a:solidFill>
            <a:schemeClr val="accent2">
              <a:lumMod val="20000"/>
              <a:lumOff val="80000"/>
            </a:schemeClr>
          </a:solidFill>
          <a:ln w="34925" cmpd="sng">
            <a:noFill/>
            <a:prstDash val="sysDash"/>
          </a:ln>
        </p:spPr>
        <p:txBody>
          <a:bodyPr wrap="square">
            <a:spAutoFit/>
          </a:bodyPr>
          <a:p>
            <a:pPr lvl="0" algn="just">
              <a:lnSpc>
                <a:spcPct val="150000"/>
              </a:lnSpc>
              <a:buClrTx/>
              <a:buSzTx/>
              <a:buFontTx/>
            </a:pPr>
            <a:r>
              <a:rPr lang="en-US" sz="2550" smtClean="0">
                <a:latin typeface="Times New Roman" panose="02020603050405020304" charset="0"/>
                <a:ea typeface="华文中宋" panose="02010600040101010101" charset="-122"/>
                <a:cs typeface="Times New Roman" panose="02020603050405020304" charset="0"/>
                <a:sym typeface="+mn-ea"/>
              </a:rPr>
              <a:t>Which of the following statements is correct according to the text? </a:t>
            </a:r>
            <a:endParaRPr lang="en-US" sz="255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The global economy is recovering swiftly according to the IMF head.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Inflation rate in the U.K. was below the </a:t>
            </a:r>
            <a:r>
              <a:rPr sz="2500">
                <a:latin typeface="Times New Roman" panose="02020603050405020304" charset="0"/>
                <a:cs typeface="Times New Roman" panose="02020603050405020304" charset="0"/>
                <a:sym typeface="+mn-ea"/>
              </a:rPr>
              <a:t>2% target</a:t>
            </a:r>
            <a:r>
              <a:rPr lang="en-US" sz="2500" smtClean="0">
                <a:latin typeface="Times New Roman" panose="02020603050405020304" charset="0"/>
                <a:ea typeface="华文中宋" panose="02010600040101010101" charset="-122"/>
                <a:cs typeface="Times New Roman" panose="02020603050405020304" charset="0"/>
                <a:sym typeface="+mn-ea"/>
              </a:rPr>
              <a:t> for the first time in three years.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Former Bangladesh Prime Minister were arrested for her crimes against humanity.</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Protesters were killed during the </a:t>
            </a:r>
            <a:r>
              <a:rPr sz="2500">
                <a:latin typeface="Times New Roman" panose="02020603050405020304" charset="0"/>
                <a:cs typeface="Times New Roman" panose="02020603050405020304" charset="0"/>
                <a:sym typeface="+mn-ea"/>
              </a:rPr>
              <a:t>student-led uprising in July and August</a:t>
            </a:r>
            <a:r>
              <a:rPr lang="en-US" sz="2500">
                <a:latin typeface="Times New Roman" panose="02020603050405020304" charset="0"/>
                <a:cs typeface="Times New Roman" panose="02020603050405020304" charset="0"/>
                <a:sym typeface="+mn-ea"/>
              </a:rPr>
              <a:t> in </a:t>
            </a:r>
            <a:r>
              <a:rPr lang="en-US" sz="2500" smtClean="0">
                <a:latin typeface="Times New Roman" panose="02020603050405020304" charset="0"/>
                <a:ea typeface="华文中宋" panose="02010600040101010101" charset="-122"/>
                <a:cs typeface="Times New Roman" panose="02020603050405020304" charset="0"/>
                <a:sym typeface="+mn-ea"/>
              </a:rPr>
              <a:t>Bangladesh.</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4" name="图片 3"/>
          <p:cNvPicPr>
            <a:picLocks noChangeAspect="1"/>
          </p:cNvPicPr>
          <p:nvPr/>
        </p:nvPicPr>
        <p:blipFill>
          <a:blip r:embed="rId1"/>
          <a:stretch>
            <a:fillRect/>
          </a:stretch>
        </p:blipFill>
        <p:spPr>
          <a:xfrm>
            <a:off x="168275" y="4439920"/>
            <a:ext cx="734695" cy="386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tepid</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slightly warm, sometimes in a way that is not pleasant    </a:t>
            </a:r>
            <a:r>
              <a:rPr lang="zh-CN" altLang="en-US" sz="2800">
                <a:latin typeface="Times New Roman" panose="02020603050405020304" charset="0"/>
                <a:ea typeface="华文中宋" panose="02010600040101010101" charset="-122"/>
                <a:cs typeface="Times New Roman" panose="02020603050405020304" charset="0"/>
                <a:sym typeface="+mn-ea"/>
              </a:rPr>
              <a:t>不冷不热的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             not enthusiastic    </a:t>
            </a:r>
            <a:r>
              <a:rPr lang="zh-CN" altLang="en-US" sz="2800">
                <a:latin typeface="Times New Roman" panose="02020603050405020304" charset="0"/>
                <a:ea typeface="华文中宋" panose="02010600040101010101" charset="-122"/>
                <a:cs typeface="Times New Roman" panose="02020603050405020304" charset="0"/>
                <a:sym typeface="+mn-ea"/>
              </a:rPr>
              <a:t>不热情的；不热烈的</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She bent her mouth to the tap and drank the tepid water.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她把嘴伸到水龙头底下去喝那微温的水</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aide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person who helps another person, especially a politician, in their job</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（尤指从政者的）助手</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He is a close aide to the Prime Minister.</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 他是首相的亲密助手。</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230245"/>
            <a:ext cx="620585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play was greeted with tepid applause.</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263005"/>
            <a:ext cx="822896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President picked up his phone and spoke to an aide.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708275"/>
            <a:ext cx="9491980" cy="521970"/>
          </a:xfrm>
          <a:prstGeom prst="rect">
            <a:avLst/>
          </a:prstGeom>
          <a:noFill/>
        </p:spPr>
        <p:txBody>
          <a:bodyPr wrap="square" rtlCol="0" anchor="t">
            <a:spAutoFit/>
          </a:bodyPr>
          <a:lstStyle/>
          <a:p>
            <a:r>
              <a:rPr lang="zh-CN" sz="2800">
                <a:ea typeface="华文中宋" panose="02010600040101010101" charset="-122"/>
              </a:rPr>
              <a:t>这台戏只得到了零落的掌声</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690620"/>
            <a:ext cx="6185535" cy="158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708140"/>
            <a:ext cx="8167370"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789295"/>
            <a:ext cx="8297545" cy="521970"/>
          </a:xfrm>
          <a:prstGeom prst="rect">
            <a:avLst/>
          </a:prstGeom>
          <a:noFill/>
        </p:spPr>
        <p:txBody>
          <a:bodyPr wrap="square" rtlCol="0" anchor="t">
            <a:spAutoFit/>
          </a:bodyPr>
          <a:p>
            <a:r>
              <a:rPr lang="zh-CN" altLang="en-US" sz="2800">
                <a:ea typeface="华文中宋" panose="02010600040101010101" charset="-122"/>
              </a:rPr>
              <a:t>总统拿起电话，给一个助手发话。</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69049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79628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4706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28295" y="692150"/>
            <a:ext cx="11612880" cy="1753235"/>
          </a:xfrm>
          <a:prstGeom prst="rect">
            <a:avLst/>
          </a:prstGeom>
          <a:noFill/>
        </p:spPr>
        <p:txBody>
          <a:bodyPr wrap="square">
            <a:spAutoFit/>
          </a:bodyPr>
          <a:lstStyle/>
          <a:p>
            <a:pPr algn="l"/>
            <a:r>
              <a:rPr lang="en-US" altLang="zh-CN" sz="2700">
                <a:latin typeface="Times New Roman" panose="02020603050405020304" charset="0"/>
                <a:cs typeface="Times New Roman" panose="02020603050405020304" charset="0"/>
                <a:sym typeface="+mn-ea"/>
              </a:rPr>
              <a:t>Figures released by the European Union’s statistics agency on Thursday showed the annual rate of inflation fell to 1.7% in September, below the European Central Bank’s 2% target for the first time since June 2021. In the U.K., inflation also fell to 1.7%, while in the U.S. prices rose by 2.4%.</a:t>
            </a:r>
            <a:endParaRPr lang="en-US" altLang="zh-CN" sz="2700">
              <a:latin typeface="Times New Roman" panose="02020603050405020304" charset="0"/>
              <a:cs typeface="Times New Roman" panose="02020603050405020304" charset="0"/>
              <a:sym typeface="+mn-ea"/>
            </a:endParaRPr>
          </a:p>
        </p:txBody>
      </p:sp>
      <p:sp>
        <p:nvSpPr>
          <p:cNvPr id="10" name="文本框 9"/>
          <p:cNvSpPr txBox="1"/>
          <p:nvPr/>
        </p:nvSpPr>
        <p:spPr>
          <a:xfrm>
            <a:off x="326390" y="2395220"/>
            <a:ext cx="11615420" cy="79883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欧盟统计机构周四发布的数据显示，9月份的年通胀率降至1.7%，自2021年6月以来首次低于欧洲央行2%的目标。英国的通货膨胀率也降至1.7%，而美国的</a:t>
            </a:r>
            <a:r>
              <a:rPr lang="zh-CN" sz="2300">
                <a:latin typeface="Times New Roman" panose="02020603050405020304" charset="0"/>
                <a:ea typeface="华文中宋" panose="02010600040101010101" charset="-122"/>
                <a:cs typeface="Times New Roman" panose="02020603050405020304" charset="0"/>
              </a:rPr>
              <a:t>物价</a:t>
            </a:r>
            <a:r>
              <a:rPr sz="2300">
                <a:latin typeface="Times New Roman" panose="02020603050405020304" charset="0"/>
                <a:ea typeface="华文中宋" panose="02010600040101010101" charset="-122"/>
                <a:cs typeface="Times New Roman" panose="02020603050405020304" charset="0"/>
              </a:rPr>
              <a:t>上涨了2.4%。</a:t>
            </a:r>
            <a:endParaRPr sz="23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54000" y="3521075"/>
            <a:ext cx="11751310" cy="319595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42900" y="3576320"/>
            <a:ext cx="11623675" cy="1753235"/>
          </a:xfrm>
          <a:prstGeom prst="rect">
            <a:avLst/>
          </a:prstGeom>
          <a:noFill/>
        </p:spPr>
        <p:txBody>
          <a:bodyPr wrap="square">
            <a:spAutoFit/>
          </a:bodyPr>
          <a:lstStyle/>
          <a:p>
            <a:pPr algn="l"/>
            <a:r>
              <a:rPr sz="2700">
                <a:latin typeface="Times New Roman" panose="02020603050405020304" charset="0"/>
                <a:cs typeface="Times New Roman" panose="02020603050405020304" charset="0"/>
                <a:sym typeface="+mn-ea"/>
              </a:rPr>
              <a:t>A special court in Bangladesh issued arrest warrants on Thursday for former Prime Minister Sheikh Hasina and 45 others, including her close aides, on charges of crimes against humanity during a student-led uprising in July and August that forced her to flee the country, a prosecutor said.</a:t>
            </a:r>
            <a:endParaRPr sz="2700">
              <a:latin typeface="Times New Roman" panose="02020603050405020304" charset="0"/>
              <a:cs typeface="Times New Roman" panose="02020603050405020304" charset="0"/>
              <a:sym typeface="+mn-ea"/>
            </a:endParaRPr>
          </a:p>
        </p:txBody>
      </p:sp>
      <p:sp>
        <p:nvSpPr>
          <p:cNvPr id="14" name="文本框 13"/>
          <p:cNvSpPr txBox="1"/>
          <p:nvPr/>
        </p:nvSpPr>
        <p:spPr>
          <a:xfrm>
            <a:off x="336550" y="5300345"/>
            <a:ext cx="11511915"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孟加拉国一名检察官说，周四，孟加拉国一个特别法庭对前总理谢赫·哈西娜和其他45人发出逮捕令，其中包括她的亲密助手。他们被控在7月和8月学生领导的起义中犯下反人类罪，这场起义迫使哈西娜逃离该国。</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l="308" b="19857"/>
          <a:stretch>
            <a:fillRect/>
          </a:stretch>
        </p:blipFill>
        <p:spPr>
          <a:xfrm>
            <a:off x="2596515" y="1249680"/>
            <a:ext cx="6580505" cy="5328285"/>
          </a:xfrm>
          <a:prstGeom prst="rect">
            <a:avLst/>
          </a:prstGeom>
        </p:spPr>
      </p:pic>
      <p:sp>
        <p:nvSpPr>
          <p:cNvPr id="6" name="文本框 5"/>
          <p:cNvSpPr txBox="1"/>
          <p:nvPr>
            <p:custDataLst>
              <p:tags r:id="rId2"/>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2. The botanists studying plants from the sky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植物学家从空中研究植物</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86995" y="584200"/>
            <a:ext cx="12052300" cy="5934075"/>
          </a:xfrm>
          <a:prstGeom prst="rect">
            <a:avLst/>
          </a:prstGeom>
          <a:noFill/>
        </p:spPr>
        <p:txBody>
          <a:bodyPr wrap="square" rtlCol="0" anchor="t">
            <a:spAutoFit/>
          </a:bodyPr>
          <a:p>
            <a:pPr indent="0" fontAlgn="auto">
              <a:lnSpc>
                <a:spcPts val="26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Finding tiny flowers in the middle of the desert is hard but its far </a:t>
            </a:r>
            <a:r>
              <a:rPr lang="en-US" altLang="zh-CN" sz="2400">
                <a:latin typeface="Times New Roman" panose="02020603050405020304" charset="0"/>
                <a:cs typeface="Times New Roman" panose="02020603050405020304" charset="0"/>
              </a:rPr>
              <a:t>______ (easy) </a:t>
            </a:r>
            <a:r>
              <a:rPr lang="zh-CN" altLang="en-US" sz="2400">
                <a:latin typeface="Times New Roman" panose="02020603050405020304" charset="0"/>
                <a:cs typeface="Times New Roman" panose="02020603050405020304" charset="0"/>
              </a:rPr>
              <a:t>if you can search from above. Desert ecosystems are generally delicate and </a:t>
            </a:r>
            <a:r>
              <a:rPr lang="en-US" altLang="zh-CN" sz="2400">
                <a:latin typeface="Times New Roman" panose="02020603050405020304" charset="0"/>
                <a:cs typeface="Times New Roman" panose="02020603050405020304" charset="0"/>
              </a:rPr>
              <a:t>__________ (access) </a:t>
            </a:r>
            <a:r>
              <a:rPr lang="zh-CN" altLang="en-US" sz="2400">
                <a:latin typeface="Times New Roman" panose="02020603050405020304" charset="0"/>
                <a:cs typeface="Times New Roman" panose="02020603050405020304" charset="0"/>
              </a:rPr>
              <a:t>and off-road vehicles can damage the fragile habitats.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That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a:t>
            </a:r>
            <a:r>
              <a:rPr lang="en-US" altLang="zh-CN" sz="2400">
                <a:latin typeface="Times New Roman" panose="02020603050405020304" charset="0"/>
                <a:cs typeface="Times New Roman" panose="02020603050405020304" charset="0"/>
              </a:rPr>
              <a:t>_____ </a:t>
            </a:r>
            <a:r>
              <a:rPr lang="zh-CN" altLang="en-US" sz="2400">
                <a:latin typeface="Times New Roman" panose="02020603050405020304" charset="0"/>
                <a:cs typeface="Times New Roman" panose="02020603050405020304" charset="0"/>
              </a:rPr>
              <a:t>scientists from the Royal Botanic Gardens, Kew</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turned to para-motorists (paragliders powered by motors) to help in their conservation efforts in the deserts of Peru.</a:t>
            </a:r>
            <a:endParaRPr lang="zh-CN" altLang="en-US"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Scientists from Kew have been studying plants in parts of the desert </a:t>
            </a:r>
            <a:r>
              <a:rPr lang="en-US" altLang="zh-CN" sz="2400">
                <a:latin typeface="Times New Roman" panose="02020603050405020304" charset="0"/>
                <a:cs typeface="Times New Roman" panose="02020603050405020304" charset="0"/>
              </a:rPr>
              <a:t>_______ (know) </a:t>
            </a:r>
            <a:r>
              <a:rPr lang="zh-CN" altLang="en-US" sz="2400">
                <a:latin typeface="Times New Roman" panose="02020603050405020304" charset="0"/>
                <a:cs typeface="Times New Roman" panose="02020603050405020304" charset="0"/>
              </a:rPr>
              <a:t>as lomases [oases fed not by rain, but by fog) for almost a century.</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There </a:t>
            </a:r>
            <a:r>
              <a:rPr lang="en-US" altLang="zh-CN" sz="2400">
                <a:latin typeface="Times New Roman" panose="02020603050405020304" charset="0"/>
                <a:cs typeface="Times New Roman" panose="02020603050405020304" charset="0"/>
              </a:rPr>
              <a:t>____ (be) </a:t>
            </a:r>
            <a:r>
              <a:rPr lang="zh-CN" altLang="en-US" sz="2400">
                <a:latin typeface="Times New Roman" panose="02020603050405020304" charset="0"/>
                <a:cs typeface="Times New Roman" panose="02020603050405020304" charset="0"/>
              </a:rPr>
              <a:t>over 1,700 plant species in the lomases, but they remain </a:t>
            </a:r>
            <a:r>
              <a:rPr lang="zh-CN" altLang="en-US" sz="2400">
                <a:solidFill>
                  <a:schemeClr val="tx1"/>
                </a:solidFill>
                <a:latin typeface="Times New Roman" panose="02020603050405020304" charset="0"/>
                <a:cs typeface="Times New Roman" panose="02020603050405020304" charset="0"/>
              </a:rPr>
              <a:t>incredibly </a:t>
            </a:r>
            <a:r>
              <a:rPr lang="zh-CN" altLang="en-US" sz="2400">
                <a:latin typeface="Times New Roman" panose="02020603050405020304" charset="0"/>
                <a:cs typeface="Times New Roman" panose="02020603050405020304" charset="0"/>
              </a:rPr>
              <a:t>hard to map</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some only flower once a decade and the areas are </a:t>
            </a:r>
            <a:r>
              <a:rPr lang="en-US" altLang="zh-CN" sz="2400">
                <a:latin typeface="Times New Roman" panose="02020603050405020304" charset="0"/>
                <a:cs typeface="Times New Roman" panose="02020603050405020304" charset="0"/>
              </a:rPr>
              <a:t>_________ (extreme) </a:t>
            </a:r>
            <a:r>
              <a:rPr lang="zh-CN" altLang="en-US" sz="2400">
                <a:solidFill>
                  <a:srgbClr val="0000FF"/>
                </a:solidFill>
                <a:latin typeface="Times New Roman" panose="02020603050405020304" charset="0"/>
                <a:cs typeface="Times New Roman" panose="02020603050405020304" charset="0"/>
              </a:rPr>
              <a:t>vulnerable </a:t>
            </a:r>
            <a:r>
              <a:rPr lang="zh-CN" altLang="en-US" sz="2400">
                <a:latin typeface="Times New Roman" panose="02020603050405020304" charset="0"/>
                <a:cs typeface="Times New Roman" panose="02020603050405020304" charset="0"/>
              </a:rPr>
              <a:t>to climate change and human activity.</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with Peruvian scientists from Huarango Nature, RBG Kew helped train paramotorists to identify, collect, geo-reference and preserve plants for taxonomic study.</a:t>
            </a:r>
            <a:endParaRPr lang="zh-CN" altLang="en-US"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Our study shows that through </a:t>
            </a:r>
            <a:r>
              <a:rPr lang="en-US" altLang="zh-CN" sz="2400">
                <a:latin typeface="Times New Roman" panose="02020603050405020304" charset="0"/>
                <a:cs typeface="Times New Roman" panose="02020603050405020304" charset="0"/>
              </a:rPr>
              <a:t>____ </a:t>
            </a:r>
            <a:r>
              <a:rPr lang="zh-CN" altLang="en-US" sz="2400">
                <a:latin typeface="Times New Roman" panose="02020603050405020304" charset="0"/>
                <a:cs typeface="Times New Roman" panose="02020603050405020304" charset="0"/>
              </a:rPr>
              <a:t>exciting </a:t>
            </a:r>
            <a:r>
              <a:rPr lang="zh-CN" altLang="en-US" sz="2400">
                <a:solidFill>
                  <a:srgbClr val="0000FF"/>
                </a:solidFill>
                <a:latin typeface="Times New Roman" panose="02020603050405020304" charset="0"/>
                <a:cs typeface="Times New Roman" panose="02020603050405020304" charset="0"/>
              </a:rPr>
              <a:t>collaboration</a:t>
            </a:r>
            <a:r>
              <a:rPr lang="zh-CN" altLang="en-US" sz="2400">
                <a:latin typeface="Times New Roman" panose="02020603050405020304" charset="0"/>
                <a:cs typeface="Times New Roman" panose="02020603050405020304" charset="0"/>
              </a:rPr>
              <a:t>, today</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extreme sports enthusiasts can work alongside scientists </a:t>
            </a:r>
            <a:r>
              <a:rPr lang="zh-CN" altLang="en-US" sz="2400">
                <a:solidFill>
                  <a:schemeClr val="tx1"/>
                </a:solidFill>
                <a:latin typeface="Times New Roman" panose="02020603050405020304" charset="0"/>
                <a:cs typeface="Times New Roman" panose="02020603050405020304" charset="0"/>
              </a:rPr>
              <a:t>to help</a:t>
            </a:r>
            <a:r>
              <a:rPr lang="zh-CN" altLang="en-US" sz="2400">
                <a:latin typeface="Times New Roman" panose="02020603050405020304" charset="0"/>
                <a:cs typeface="Times New Roman" panose="02020603050405020304" charset="0"/>
              </a:rPr>
              <a:t> monitor ecosystems </a:t>
            </a:r>
            <a:r>
              <a:rPr lang="en-US" altLang="zh-CN" sz="2400">
                <a:latin typeface="Times New Roman" panose="02020603050405020304" charset="0"/>
                <a:cs typeface="Times New Roman" panose="02020603050405020304" charset="0"/>
              </a:rPr>
              <a:t>_____ </a:t>
            </a:r>
            <a:r>
              <a:rPr lang="zh-CN" altLang="en-US" sz="2400">
                <a:latin typeface="Times New Roman" panose="02020603050405020304" charset="0"/>
                <a:cs typeface="Times New Roman" panose="02020603050405020304" charset="0"/>
              </a:rPr>
              <a:t>gather crucial environmental data, protect species and aid conservation efforts,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said Oliver Whaley., Honorary Research Associate at RBG Kew.</a:t>
            </a:r>
            <a:endParaRPr lang="zh-CN" altLang="en-US"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a:t>
            </a:r>
            <a:r>
              <a:rPr lang="zh-CN" altLang="en-US" sz="2400">
                <a:solidFill>
                  <a:srgbClr val="0000FF"/>
                </a:solidFill>
                <a:latin typeface="Times New Roman" panose="02020603050405020304" charset="0"/>
                <a:cs typeface="Times New Roman" panose="02020603050405020304" charset="0"/>
              </a:rPr>
              <a:t>collaboration </a:t>
            </a:r>
            <a:r>
              <a:rPr lang="zh-CN" altLang="en-US" sz="2400">
                <a:latin typeface="Times New Roman" panose="02020603050405020304" charset="0"/>
                <a:cs typeface="Times New Roman" panose="02020603050405020304" charset="0"/>
              </a:rPr>
              <a:t>has led the Peruvian Government </a:t>
            </a:r>
            <a:r>
              <a:rPr lang="en-US" altLang="zh-CN" sz="2400">
                <a:latin typeface="Times New Roman" panose="02020603050405020304" charset="0"/>
                <a:cs typeface="Times New Roman" panose="02020603050405020304" charset="0"/>
              </a:rPr>
              <a:t>_________ (protect)</a:t>
            </a:r>
            <a:r>
              <a:rPr lang="zh-CN" altLang="en-US" sz="2400">
                <a:latin typeface="Times New Roman" panose="02020603050405020304" charset="0"/>
                <a:cs typeface="Times New Roman" panose="02020603050405020304" charset="0"/>
              </a:rPr>
              <a:t> a 63km² (15,689 acre) area of desert on the coast of Peru and designate </a:t>
            </a:r>
            <a:r>
              <a:rPr lang="en-US" altLang="zh-CN" sz="2400">
                <a:latin typeface="Times New Roman" panose="02020603050405020304" charset="0"/>
                <a:cs typeface="Times New Roman" panose="02020603050405020304" charset="0"/>
              </a:rPr>
              <a:t>___</a:t>
            </a:r>
            <a:r>
              <a:rPr lang="zh-CN" altLang="en-US" sz="2400">
                <a:solidFill>
                  <a:srgbClr val="FF0000"/>
                </a:solidFill>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 conservation reserve.</a:t>
            </a:r>
            <a:endParaRPr lang="zh-CN" altLang="en-US"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62706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BBC Science Focus</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（October, 2024 P25)</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8455660" y="559435"/>
            <a:ext cx="99441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easier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6638925" y="1224280"/>
            <a:ext cx="81915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why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8050530" y="901065"/>
            <a:ext cx="177165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inaccessible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8876030" y="2252345"/>
            <a:ext cx="108966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known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851265" y="2606675"/>
            <a:ext cx="63563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are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3186430" y="3263265"/>
            <a:ext cx="147447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extremely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279900" y="4288790"/>
            <a:ext cx="49593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an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849110" y="5634355"/>
            <a:ext cx="143129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to protect</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6149340" y="5985510"/>
            <a:ext cx="40068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it</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7210425" y="4652010"/>
            <a:ext cx="70866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and </a:t>
            </a:r>
            <a:endParaRPr lang="zh-CN" altLang="en-US"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2" grpId="1"/>
      <p:bldP spid="3" grpId="1"/>
      <p:bldP spid="5" grpId="1"/>
      <p:bldP spid="6" grpId="1"/>
      <p:bldP spid="7" grpId="1"/>
      <p:bldP spid="8" grpId="1"/>
      <p:bldP spid="9" grpId="1"/>
      <p:bldP spid="11" grpId="1"/>
      <p:bldP spid="12" grpId="1"/>
      <p:bldP spid="13" grpId="0"/>
      <p:bldP spid="13"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350.2,&quot;left&quot;:14.6,&quot;top&quot;:202.1,&quot;width&quot;:899.4}"/>
</p:tagLst>
</file>

<file path=ppt/tags/tag13.xml><?xml version="1.0" encoding="utf-8"?>
<p:tagLst xmlns:p="http://schemas.openxmlformats.org/presentationml/2006/main">
  <p:tag name="KSO_WM_DIAGRAM_VIRTUALLY_FRAME" val="{&quot;height&quot;:350.2,&quot;left&quot;:14.6,&quot;top&quot;:202.1,&quot;width&quot;:899.4}"/>
</p:tagLst>
</file>

<file path=ppt/tags/tag14.xml><?xml version="1.0" encoding="utf-8"?>
<p:tagLst xmlns:p="http://schemas.openxmlformats.org/presentationml/2006/main">
  <p:tag name="KSO_WM_DIAGRAM_VIRTUALLY_FRAME" val="{&quot;height&quot;:350.2,&quot;left&quot;:14.6,&quot;top&quot;:202.1,&quot;width&quot;:899.4}"/>
</p:tagLst>
</file>

<file path=ppt/tags/tag15.xml><?xml version="1.0" encoding="utf-8"?>
<p:tagLst xmlns:p="http://schemas.openxmlformats.org/presentationml/2006/main">
  <p:tag name="KSO_WM_DIAGRAM_VIRTUALLY_FRAME" val="{&quot;height&quot;:350.2,&quot;left&quot;:14.6,&quot;top&quot;:202.1,&quot;width&quot;:899.4}"/>
</p:tagLst>
</file>

<file path=ppt/tags/tag16.xml><?xml version="1.0" encoding="utf-8"?>
<p:tagLst xmlns:p="http://schemas.openxmlformats.org/presentationml/2006/main">
  <p:tag name="KSO_WM_DIAGRAM_VIRTUALLY_FRAME" val="{&quot;height&quot;:350.2,&quot;left&quot;:14.6,&quot;top&quot;:202.1,&quot;width&quot;:899.4}"/>
</p:tagLst>
</file>

<file path=ppt/tags/tag17.xml><?xml version="1.0" encoding="utf-8"?>
<p:tagLst xmlns:p="http://schemas.openxmlformats.org/presentationml/2006/main">
  <p:tag name="KSO_WM_DIAGRAM_VIRTUALLY_FRAME" val="{&quot;height&quot;:350.2,&quot;left&quot;:14.6,&quot;top&quot;:202.1,&quot;width&quot;:899.4}"/>
</p:tagLst>
</file>

<file path=ppt/tags/tag18.xml><?xml version="1.0" encoding="utf-8"?>
<p:tagLst xmlns:p="http://schemas.openxmlformats.org/presentationml/2006/main">
  <p:tag name="KSO_WM_BEAUTIFY_FLAG" val=""/>
  <p:tag name="KSO_WM_DIAGRAM_VIRTUALLY_FRAME" val="{&quot;height&quot;:350.2,&quot;left&quot;:14.6,&quot;top&quot;:202.1,&quot;width&quot;:899.4}"/>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437.8,&quot;left&quot;:18.6,&quot;top&quot;:67.05,&quot;width&quot;:925.8}"/>
</p:tagLst>
</file>

<file path=ppt/tags/tag21.xml><?xml version="1.0" encoding="utf-8"?>
<p:tagLst xmlns:p="http://schemas.openxmlformats.org/presentationml/2006/main">
  <p:tag name="KSO_WM_DIAGRAM_VIRTUALLY_FRAME" val="{&quot;height&quot;:437.8,&quot;left&quot;:18.6,&quot;top&quot;:67.05,&quot;width&quot;:925.8}"/>
</p:tagLst>
</file>

<file path=ppt/tags/tag22.xml><?xml version="1.0" encoding="utf-8"?>
<p:tagLst xmlns:p="http://schemas.openxmlformats.org/presentationml/2006/main">
  <p:tag name="KSO_WM_DIAGRAM_VIRTUALLY_FRAME" val="{&quot;height&quot;:437.8,&quot;left&quot;:18.6,&quot;top&quot;:67.05,&quot;width&quot;:925.8}"/>
</p:tagLst>
</file>

<file path=ppt/tags/tag23.xml><?xml version="1.0" encoding="utf-8"?>
<p:tagLst xmlns:p="http://schemas.openxmlformats.org/presentationml/2006/main">
  <p:tag name="KSO_WM_DIAGRAM_VIRTUALLY_FRAME" val="{&quot;height&quot;:437.8,&quot;left&quot;:18.6,&quot;top&quot;:67.05,&quot;width&quot;:925.8}"/>
</p:tagLst>
</file>

<file path=ppt/tags/tag24.xml><?xml version="1.0" encoding="utf-8"?>
<p:tagLst xmlns:p="http://schemas.openxmlformats.org/presentationml/2006/main">
  <p:tag name="KSO_WM_DIAGRAM_VIRTUALLY_FRAME" val="{&quot;height&quot;:437.8,&quot;left&quot;:18.6,&quot;top&quot;:67.05,&quot;width&quot;:925.8}"/>
</p:tagLst>
</file>

<file path=ppt/tags/tag25.xml><?xml version="1.0" encoding="utf-8"?>
<p:tagLst xmlns:p="http://schemas.openxmlformats.org/presentationml/2006/main">
  <p:tag name="KSO_WM_DIAGRAM_VIRTUALLY_FRAME" val="{&quot;height&quot;:437.8,&quot;left&quot;:18.6,&quot;top&quot;:67.05,&quot;width&quot;:925.8}"/>
</p:tagLst>
</file>

<file path=ppt/tags/tag26.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50.2,&quot;left&quot;:14.6,&quot;top&quot;:202.1,&quot;width&quot;:913.5}"/>
</p:tagLst>
</file>

<file path=ppt/tags/tag31.xml><?xml version="1.0" encoding="utf-8"?>
<p:tagLst xmlns:p="http://schemas.openxmlformats.org/presentationml/2006/main">
  <p:tag name="KSO_WM_DIAGRAM_VIRTUALLY_FRAME" val="{&quot;height&quot;:350.2,&quot;left&quot;:14.6,&quot;top&quot;:202.1,&quot;width&quot;:913.5}"/>
</p:tagLst>
</file>

<file path=ppt/tags/tag32.xml><?xml version="1.0" encoding="utf-8"?>
<p:tagLst xmlns:p="http://schemas.openxmlformats.org/presentationml/2006/main">
  <p:tag name="KSO_WM_DIAGRAM_VIRTUALLY_FRAME" val="{&quot;height&quot;:350.2,&quot;left&quot;:14.6,&quot;top&quot;:202.1,&quot;width&quot;:913.5}"/>
</p:tagLst>
</file>

<file path=ppt/tags/tag33.xml><?xml version="1.0" encoding="utf-8"?>
<p:tagLst xmlns:p="http://schemas.openxmlformats.org/presentationml/2006/main">
  <p:tag name="KSO_WM_DIAGRAM_VIRTUALLY_FRAME" val="{&quot;height&quot;:350.2,&quot;left&quot;:14.6,&quot;top&quot;:202.1,&quot;width&quot;:913.5}"/>
</p:tagLst>
</file>

<file path=ppt/tags/tag34.xml><?xml version="1.0" encoding="utf-8"?>
<p:tagLst xmlns:p="http://schemas.openxmlformats.org/presentationml/2006/main">
  <p:tag name="KSO_WM_DIAGRAM_VIRTUALLY_FRAME" val="{&quot;height&quot;:350.2,&quot;left&quot;:14.6,&quot;top&quot;:202.1,&quot;width&quot;:913.5}"/>
</p:tagLst>
</file>

<file path=ppt/tags/tag35.xml><?xml version="1.0" encoding="utf-8"?>
<p:tagLst xmlns:p="http://schemas.openxmlformats.org/presentationml/2006/main">
  <p:tag name="KSO_WM_DIAGRAM_VIRTUALLY_FRAME" val="{&quot;height&quot;:350.2,&quot;left&quot;:14.6,&quot;top&quot;:202.1,&quot;width&quot;:913.5}"/>
</p:tagLst>
</file>

<file path=ppt/tags/tag36.xml><?xml version="1.0" encoding="utf-8"?>
<p:tagLst xmlns:p="http://schemas.openxmlformats.org/presentationml/2006/main">
  <p:tag name="KSO_WM_BEAUTIFY_FLAG" val=""/>
  <p:tag name="KSO_WM_DIAGRAM_VIRTUALLY_FRAME" val="{&quot;height&quot;:350.2,&quot;left&quot;:14.6,&quot;top&quot;:202.1,&quot;width&quot;:913.5}"/>
</p:tagLst>
</file>

<file path=ppt/tags/tag37.xml><?xml version="1.0" encoding="utf-8"?>
<p:tagLst xmlns:p="http://schemas.openxmlformats.org/presentationml/2006/main">
  <p:tag name="KSO_WM_SPECIAL_SOURCE" val="bdnull"/>
</p:tagLst>
</file>

<file path=ppt/tags/tag38.xml><?xml version="1.0" encoding="utf-8"?>
<p:tagLst xmlns:p="http://schemas.openxmlformats.org/presentationml/2006/main">
  <p:tag name="KSO_WM_DIAGRAM_VIRTUALLY_FRAME" val="{&quot;height&quot;:437.8,&quot;left&quot;:18.6,&quot;top&quot;:67.05,&quot;width&quot;:925.8}"/>
</p:tagLst>
</file>

<file path=ppt/tags/tag39.xml><?xml version="1.0" encoding="utf-8"?>
<p:tagLst xmlns:p="http://schemas.openxmlformats.org/presentationml/2006/main">
  <p:tag name="KSO_WM_DIAGRAM_VIRTUALLY_FRAME" val="{&quot;height&quot;:437.8,&quot;left&quot;:18.6,&quot;top&quot;:67.05,&quot;width&quot;:925.8}"/>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437.8,&quot;left&quot;:18.6,&quot;top&quot;:67.05,&quot;width&quot;:925.8}"/>
</p:tagLst>
</file>

<file path=ppt/tags/tag41.xml><?xml version="1.0" encoding="utf-8"?>
<p:tagLst xmlns:p="http://schemas.openxmlformats.org/presentationml/2006/main">
  <p:tag name="KSO_WM_DIAGRAM_VIRTUALLY_FRAME" val="{&quot;height&quot;:437.8,&quot;left&quot;:18.6,&quot;top&quot;:67.05,&quot;width&quot;:925.8}"/>
</p:tagLst>
</file>

<file path=ppt/tags/tag42.xml><?xml version="1.0" encoding="utf-8"?>
<p:tagLst xmlns:p="http://schemas.openxmlformats.org/presentationml/2006/main">
  <p:tag name="KSO_WM_DIAGRAM_VIRTUALLY_FRAME" val="{&quot;height&quot;:437.8,&quot;left&quot;:18.6,&quot;top&quot;:67.05,&quot;width&quot;:925.8}"/>
</p:tagLst>
</file>

<file path=ppt/tags/tag43.xml><?xml version="1.0" encoding="utf-8"?>
<p:tagLst xmlns:p="http://schemas.openxmlformats.org/presentationml/2006/main">
  <p:tag name="KSO_WM_DIAGRAM_VIRTUALLY_FRAME" val="{&quot;height&quot;:437.8,&quot;left&quot;:18.6,&quot;top&quot;:67.05,&quot;width&quot;:925.8}"/>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SPECIAL_SOURCE" val="bdnul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17958</Words>
  <Application>WPS 演示</Application>
  <PresentationFormat>宽屏</PresentationFormat>
  <Paragraphs>339</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699</cp:revision>
  <dcterms:created xsi:type="dcterms:W3CDTF">2024-11-06T00:08:00Z</dcterms:created>
  <dcterms:modified xsi:type="dcterms:W3CDTF">2024-11-08T08:16:26Z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E07E3037087645E7AC6D7EBAE800581B_13</vt:lpwstr>
  </property>
</Properties>
</file>