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590" r:id="rId3"/>
    <p:sldId id="256" r:id="rId4"/>
    <p:sldId id="553" r:id="rId6"/>
    <p:sldId id="260" r:id="rId7"/>
    <p:sldId id="283" r:id="rId8"/>
    <p:sldId id="284" r:id="rId9"/>
    <p:sldId id="285" r:id="rId10"/>
    <p:sldId id="287" r:id="rId11"/>
    <p:sldId id="286" r:id="rId12"/>
    <p:sldId id="288" r:id="rId13"/>
    <p:sldId id="289" r:id="rId14"/>
    <p:sldId id="290" r:id="rId15"/>
    <p:sldId id="291" r:id="rId16"/>
    <p:sldId id="292" r:id="rId17"/>
    <p:sldId id="293" r:id="rId18"/>
    <p:sldId id="294" r:id="rId19"/>
    <p:sldId id="295" r:id="rId20"/>
    <p:sldId id="297" r:id="rId21"/>
    <p:sldId id="296" r:id="rId22"/>
    <p:sldId id="298" r:id="rId23"/>
    <p:sldId id="299" r:id="rId24"/>
    <p:sldId id="301" r:id="rId25"/>
    <p:sldId id="300" r:id="rId26"/>
    <p:sldId id="302" r:id="rId27"/>
    <p:sldId id="303" r:id="rId28"/>
    <p:sldId id="304" r:id="rId29"/>
    <p:sldId id="305" r:id="rId30"/>
    <p:sldId id="306" r:id="rId31"/>
    <p:sldId id="307" r:id="rId32"/>
    <p:sldId id="308" r:id="rId33"/>
    <p:sldId id="560" r:id="rId34"/>
    <p:sldId id="561" r:id="rId35"/>
    <p:sldId id="564" r:id="rId36"/>
    <p:sldId id="563" r:id="rId37"/>
    <p:sldId id="557" r:id="rId38"/>
    <p:sldId id="309" r:id="rId39"/>
    <p:sldId id="559" r:id="rId40"/>
    <p:sldId id="558" r:id="rId41"/>
    <p:sldId id="25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EF2EB"/>
    <a:srgbClr val="FF9933"/>
    <a:srgbClr val="9DD8C4"/>
    <a:srgbClr val="001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1" autoAdjust="0"/>
    <p:restoredTop sz="94660"/>
  </p:normalViewPr>
  <p:slideViewPr>
    <p:cSldViewPr snapToGrid="0" showGuides="1">
      <p:cViewPr varScale="1">
        <p:scale>
          <a:sx n="82" d="100"/>
          <a:sy n="82" d="100"/>
        </p:scale>
        <p:origin x="547"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AE094-AAE9-4017-A6F0-DE7F653B64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2BCB7-C82B-4A8D-BC5A-CFF605476E4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2BCB7-C82B-4A8D-BC5A-CFF605476E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2BCB7-C82B-4A8D-BC5A-CFF605476E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2BCB7-C82B-4A8D-BC5A-CFF605476E4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12BCB7-C82B-4A8D-BC5A-CFF605476E4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12BCB7-C82B-4A8D-BC5A-CFF605476E4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12BCB7-C82B-4A8D-BC5A-CFF605476E4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12BCB7-C82B-4A8D-BC5A-CFF605476E4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812BCB7-C82B-4A8D-BC5A-CFF605476E4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2BCB7-C82B-4A8D-BC5A-CFF605476E4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1AFA6A3-E9DE-4916-9DBC-479D295F4C0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4B3792C-6A73-4553-9A1D-B29C5D34C6A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2943628" y="2522373"/>
            <a:ext cx="6312131" cy="1384995"/>
          </a:xfrm>
          <a:prstGeom prst="rect">
            <a:avLst/>
          </a:prstGeom>
        </p:spPr>
        <p:txBody>
          <a:bodyPr wrap="square">
            <a:spAutoFit/>
          </a:bodyPr>
          <a:lstStyle/>
          <a:p>
            <a:pPr algn="ctr">
              <a:lnSpc>
                <a:spcPct val="200000"/>
              </a:lnSpc>
            </a:pPr>
            <a:r>
              <a:rPr lang="zh-CN" altLang="en-US"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感谢您下载包图网平台上提供的</a:t>
            </a:r>
            <a:r>
              <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PPT</a:t>
            </a:r>
            <a:r>
              <a:rPr lang="zh-CN" altLang="en-US"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Auraka方黑檀" panose="02020700000000000000" pitchFamily="18" charset="-128"/>
              <a:ea typeface="Auraka方黑檀" panose="02020700000000000000" pitchFamily="18" charset="-128"/>
              <a:sym typeface="逐浪细阁体" panose="03000509000000000000" pitchFamily="65" charset="-122"/>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microsoft.com/office/2007/relationships/hdphoto" Target="../media/image6.wdp"/><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6.jpeg"/><Relationship Id="rId2" Type="http://schemas.microsoft.com/office/2007/relationships/hdphoto" Target="../media/image6.wdp"/><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microsoft.com/office/2007/relationships/hdphoto" Target="../media/image6.wdp"/><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0.png"/><Relationship Id="rId2" Type="http://schemas.microsoft.com/office/2007/relationships/hdphoto" Target="../media/image6.wdp"/><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21.jpeg"/><Relationship Id="rId2" Type="http://schemas.microsoft.com/office/2007/relationships/hdphoto" Target="../media/image6.wdp"/><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hemeOverride" Target="../theme/themeOverride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jpeg"/><Relationship Id="rId2" Type="http://schemas.microsoft.com/office/2007/relationships/hdphoto" Target="../media/image6.wdp"/><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文本再现</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19" name="文本框 18"/>
          <p:cNvSpPr txBox="1"/>
          <p:nvPr/>
        </p:nvSpPr>
        <p:spPr>
          <a:xfrm>
            <a:off x="46230" y="570859"/>
            <a:ext cx="12192000" cy="6169381"/>
          </a:xfrm>
          <a:prstGeom prst="rect">
            <a:avLst/>
          </a:prstGeom>
          <a:noFill/>
        </p:spPr>
        <p:txBody>
          <a:bodyPr wrap="square">
            <a:spAutoFit/>
          </a:bodyPr>
          <a:lstStyle/>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1. Crowded by _________(</a:t>
            </a:r>
            <a:r>
              <a:rPr lang="zh-CN" altLang="en-US" sz="2000" kern="100" dirty="0">
                <a:latin typeface="Calibri" panose="020F0502020204030204" pitchFamily="34" charset="0"/>
                <a:ea typeface="宋体" panose="02010600030101010101" pitchFamily="2" charset="-122"/>
                <a:cs typeface="Calibri" panose="020F0502020204030204" pitchFamily="34" charset="0"/>
              </a:rPr>
              <a:t>防守球员</a:t>
            </a:r>
            <a:r>
              <a:rPr lang="en-US" altLang="zh-CN" sz="2000" kern="100" dirty="0">
                <a:latin typeface="Calibri" panose="020F0502020204030204" pitchFamily="34" charset="0"/>
                <a:ea typeface="宋体" panose="02010600030101010101" pitchFamily="2" charset="-122"/>
                <a:cs typeface="Calibri" panose="020F0502020204030204" pitchFamily="34" charset="0"/>
              </a:rPr>
              <a:t>), Charlie Villanueva _______(leap) toward the basket. One hand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lifts the ball high</a:t>
            </a:r>
            <a:r>
              <a:rPr lang="en-US" altLang="zh-CN" sz="2000" kern="100" dirty="0">
                <a:latin typeface="Calibri" panose="020F0502020204030204" pitchFamily="34" charset="0"/>
                <a:ea typeface="宋体" panose="02010600030101010101" pitchFamily="2" charset="-122"/>
                <a:cs typeface="Calibri" panose="020F0502020204030204" pitchFamily="34" charset="0"/>
              </a:rPr>
              <a:t>, and for a moment he seems to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hang in the air</a:t>
            </a:r>
            <a:r>
              <a:rPr lang="en-US" altLang="zh-CN" sz="2000" kern="100" dirty="0">
                <a:latin typeface="Calibri" panose="020F0502020204030204" pitchFamily="34" charset="0"/>
                <a:ea typeface="宋体" panose="02010600030101010101" pitchFamily="2" charset="-122"/>
                <a:cs typeface="Calibri" panose="020F0502020204030204" pitchFamily="34" charset="0"/>
              </a:rPr>
              <a:t>. Then he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hammers the ball through the rim</a:t>
            </a:r>
            <a:r>
              <a:rPr lang="en-US" altLang="zh-CN" sz="2000" kern="100" dirty="0">
                <a:latin typeface="Calibri" panose="020F0502020204030204" pitchFamily="34" charset="0"/>
                <a:ea typeface="宋体" panose="02010600030101010101" pitchFamily="2" charset="-122"/>
                <a:cs typeface="Calibri" panose="020F0502020204030204" pitchFamily="34" charset="0"/>
              </a:rPr>
              <a:t>. </a:t>
            </a:r>
            <a:r>
              <a:rPr lang="en-US" altLang="zh-CN" sz="2000" u="sng" kern="100" dirty="0">
                <a:solidFill>
                  <a:srgbClr val="FF0000"/>
                </a:solidFill>
                <a:latin typeface="Calibri" panose="020F0502020204030204" pitchFamily="34" charset="0"/>
                <a:ea typeface="宋体" panose="02010600030101010101" pitchFamily="2" charset="-122"/>
                <a:cs typeface="Calibri" panose="020F0502020204030204" pitchFamily="34" charset="0"/>
              </a:rPr>
              <a:t>Slam dunk</a:t>
            </a:r>
            <a:r>
              <a:rPr lang="en-US" altLang="zh-CN" sz="2000" u="sng" kern="100" dirty="0">
                <a:latin typeface="Calibri" panose="020F0502020204030204" pitchFamily="34" charset="0"/>
                <a:ea typeface="宋体" panose="02010600030101010101" pitchFamily="2" charset="-122"/>
                <a:cs typeface="Calibri" panose="020F0502020204030204" pitchFamily="34" charset="0"/>
              </a:rPr>
              <a:t>! </a:t>
            </a:r>
            <a:endParaRPr lang="en-US" altLang="zh-CN" sz="2000" u="sng"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(1) He passed the ball ahead to Mr. Love, who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slam-dunked</a:t>
            </a:r>
            <a:r>
              <a:rPr lang="en-US" altLang="zh-CN" sz="2000" kern="100" dirty="0">
                <a:latin typeface="Calibri" panose="020F0502020204030204" pitchFamily="34" charset="0"/>
                <a:ea typeface="宋体" panose="02010600030101010101" pitchFamily="2" charset="-122"/>
                <a:cs typeface="Calibri" panose="020F0502020204030204" pitchFamily="34" charset="0"/>
              </a:rPr>
              <a:t> it.                                                             _______________</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(2) I can’t help but compare him to Quin, who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slam-dunked</a:t>
            </a:r>
            <a:r>
              <a:rPr lang="en-US" altLang="zh-CN" sz="2000" kern="100" dirty="0">
                <a:latin typeface="Calibri" panose="020F0502020204030204" pitchFamily="34" charset="0"/>
                <a:ea typeface="宋体" panose="02010600030101010101" pitchFamily="2" charset="-122"/>
                <a:cs typeface="Calibri" panose="020F0502020204030204" pitchFamily="34" charset="0"/>
              </a:rPr>
              <a:t> the role the first two times around.________________</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(3) He was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slam-dunked</a:t>
            </a:r>
            <a:r>
              <a:rPr lang="en-US" altLang="zh-CN" sz="2000" kern="100" dirty="0">
                <a:latin typeface="Calibri" panose="020F0502020204030204" pitchFamily="34" charset="0"/>
                <a:ea typeface="宋体" panose="02010600030101010101" pitchFamily="2" charset="-122"/>
                <a:cs typeface="Calibri" panose="020F0502020204030204" pitchFamily="34" charset="0"/>
              </a:rPr>
              <a:t> from his radio </a:t>
            </a:r>
            <a:r>
              <a:rPr lang="en-US" altLang="zh-CN" sz="2000" kern="100" dirty="0" err="1">
                <a:latin typeface="Calibri" panose="020F0502020204030204" pitchFamily="34" charset="0"/>
                <a:ea typeface="宋体" panose="02010600030101010101" pitchFamily="2" charset="-122"/>
                <a:cs typeface="Calibri" panose="020F0502020204030204" pitchFamily="34" charset="0"/>
              </a:rPr>
              <a:t>programme</a:t>
            </a:r>
            <a:r>
              <a:rPr lang="en-US" altLang="zh-CN" sz="2000" kern="100" dirty="0">
                <a:latin typeface="Calibri" panose="020F0502020204030204" pitchFamily="34" charset="0"/>
                <a:ea typeface="宋体" panose="02010600030101010101" pitchFamily="2" charset="-122"/>
                <a:cs typeface="Calibri" panose="020F0502020204030204" pitchFamily="34" charset="0"/>
              </a:rPr>
              <a:t> for making racist comments.                           ________________</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(4)</a:t>
            </a:r>
            <a:r>
              <a:rPr lang="zh-CN" altLang="en-US" sz="2000" kern="100" dirty="0">
                <a:latin typeface="Calibri" panose="020F0502020204030204" pitchFamily="34" charset="0"/>
                <a:ea typeface="宋体" panose="02010600030101010101" pitchFamily="2" charset="-122"/>
                <a:cs typeface="Calibri" panose="020F0502020204030204" pitchFamily="34" charset="0"/>
              </a:rPr>
              <a:t> </a:t>
            </a:r>
            <a:r>
              <a:rPr lang="en-US" altLang="zh-CN" sz="2000" kern="100" dirty="0">
                <a:latin typeface="Calibri" panose="020F0502020204030204" pitchFamily="34" charset="0"/>
                <a:ea typeface="宋体" panose="02010600030101010101" pitchFamily="2" charset="-122"/>
                <a:cs typeface="Calibri" panose="020F0502020204030204" pitchFamily="34" charset="0"/>
              </a:rPr>
              <a:t>Although he's a strong candidate, he's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not a slam dunk</a:t>
            </a:r>
            <a:r>
              <a:rPr lang="en-US" altLang="zh-CN" sz="2000" kern="100" dirty="0">
                <a:latin typeface="Calibri" panose="020F0502020204030204" pitchFamily="34" charset="0"/>
                <a:ea typeface="宋体" panose="02010600030101010101" pitchFamily="2" charset="-122"/>
                <a:cs typeface="Calibri" panose="020F0502020204030204" pitchFamily="34" charset="0"/>
              </a:rPr>
              <a:t>.                                                                  ________________</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2. His success is _____ ______(because of/</a:t>
            </a:r>
            <a:r>
              <a:rPr lang="en-US" altLang="zh-CN" sz="20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owing</a:t>
            </a:r>
            <a:r>
              <a:rPr lang="zh-CN" altLang="en-US" sz="20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 </a:t>
            </a:r>
            <a:r>
              <a:rPr lang="en-US" altLang="zh-CN" sz="20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to</a:t>
            </a:r>
            <a:r>
              <a:rPr lang="en-US" altLang="zh-CN" sz="2000" kern="100" dirty="0">
                <a:latin typeface="Calibri" panose="020F0502020204030204" pitchFamily="34" charset="0"/>
                <a:ea typeface="宋体" panose="02010600030101010101" pitchFamily="2" charset="-122"/>
                <a:cs typeface="Calibri" panose="020F0502020204030204" pitchFamily="34" charset="0"/>
              </a:rPr>
              <a:t>)more than his ability to play basketball and he </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Calibri" panose="020F0502020204030204" pitchFamily="34" charset="0"/>
              </a:rPr>
              <a:t>owes</a:t>
            </a:r>
            <a:r>
              <a:rPr lang="en-US" altLang="zh-CN" sz="2000" kern="100" dirty="0">
                <a:solidFill>
                  <a:srgbClr val="FF0000"/>
                </a:solidFill>
                <a:latin typeface="Calibri" panose="020F0502020204030204" pitchFamily="34" charset="0"/>
                <a:ea typeface="宋体" panose="02010600030101010101" pitchFamily="2" charset="-122"/>
                <a:cs typeface="Calibri" panose="020F0502020204030204" pitchFamily="34" charset="0"/>
              </a:rPr>
              <a:t> </a:t>
            </a:r>
            <a:r>
              <a:rPr lang="en-US" altLang="zh-CN" sz="2000" kern="100" dirty="0">
                <a:latin typeface="Calibri" panose="020F0502020204030204" pitchFamily="34" charset="0"/>
                <a:ea typeface="宋体" panose="02010600030101010101" pitchFamily="2" charset="-122"/>
                <a:cs typeface="Calibri" panose="020F0502020204030204" pitchFamily="34" charset="0"/>
              </a:rPr>
              <a:t>much of ____   he is today </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Calibri" panose="020F0502020204030204" pitchFamily="34" charset="0"/>
              </a:rPr>
              <a:t>to</a:t>
            </a:r>
            <a:r>
              <a:rPr lang="en-US" altLang="zh-CN" sz="2000" kern="100" dirty="0">
                <a:latin typeface="Calibri" panose="020F0502020204030204" pitchFamily="34" charset="0"/>
                <a:ea typeface="宋体" panose="02010600030101010101" pitchFamily="2" charset="-122"/>
                <a:cs typeface="Calibri" panose="020F0502020204030204" pitchFamily="34" charset="0"/>
              </a:rPr>
              <a:t> </a:t>
            </a:r>
            <a:r>
              <a:rPr lang="en-US" altLang="zh-CN" sz="2000" kern="100" dirty="0">
                <a:solidFill>
                  <a:srgbClr val="FF0000"/>
                </a:solidFill>
                <a:latin typeface="Calibri" panose="020F0502020204030204" pitchFamily="34" charset="0"/>
                <a:ea typeface="宋体" panose="02010600030101010101" pitchFamily="2" charset="-122"/>
                <a:cs typeface="Calibri" panose="020F0502020204030204" pitchFamily="34" charset="0"/>
              </a:rPr>
              <a:t>a skin disease </a:t>
            </a:r>
            <a:r>
              <a:rPr lang="en-US" altLang="zh-CN" sz="2000" kern="100" dirty="0">
                <a:latin typeface="Calibri" panose="020F0502020204030204" pitchFamily="34" charset="0"/>
                <a:ea typeface="宋体" panose="02010600030101010101" pitchFamily="2" charset="-122"/>
                <a:cs typeface="Calibri" panose="020F0502020204030204" pitchFamily="34" charset="0"/>
              </a:rPr>
              <a:t>called alopecia areata, which is not infectious but is caused by an error in the immune system that </a:t>
            </a:r>
            <a:r>
              <a:rPr lang="en-US" altLang="zh-CN" sz="2000" b="1" u="sng" kern="100" dirty="0">
                <a:latin typeface="Calibri" panose="020F0502020204030204" pitchFamily="34" charset="0"/>
                <a:ea typeface="宋体" panose="02010600030101010101" pitchFamily="2" charset="-122"/>
                <a:cs typeface="Calibri" panose="020F0502020204030204" pitchFamily="34" charset="0"/>
              </a:rPr>
              <a:t>triggers</a:t>
            </a:r>
            <a:r>
              <a:rPr lang="en-US" altLang="zh-CN" sz="2000" kern="100" dirty="0">
                <a:latin typeface="Calibri" panose="020F0502020204030204" pitchFamily="34" charset="0"/>
                <a:ea typeface="宋体" panose="02010600030101010101" pitchFamily="2" charset="-122"/>
                <a:cs typeface="Calibri" panose="020F0502020204030204" pitchFamily="34" charset="0"/>
              </a:rPr>
              <a:t>( </a:t>
            </a:r>
            <a:r>
              <a:rPr lang="zh-CN" altLang="en-US" sz="2000" kern="100" dirty="0">
                <a:latin typeface="Calibri" panose="020F0502020204030204" pitchFamily="34" charset="0"/>
                <a:ea typeface="宋体" panose="02010600030101010101" pitchFamily="2" charset="-122"/>
                <a:cs typeface="Calibri" panose="020F0502020204030204" pitchFamily="34" charset="0"/>
              </a:rPr>
              <a:t>扳机</a:t>
            </a:r>
            <a:r>
              <a:rPr lang="en-US" altLang="zh-CN" sz="2000" kern="100" dirty="0">
                <a:latin typeface="Calibri" panose="020F0502020204030204" pitchFamily="34" charset="0"/>
                <a:ea typeface="宋体" panose="02010600030101010101" pitchFamily="2" charset="-122"/>
                <a:cs typeface="Calibri" panose="020F0502020204030204" pitchFamily="34" charset="0"/>
              </a:rPr>
              <a:t>,                 ) germ-fighting cells ________(attack) the body’s hair-growing cells. </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3. This made him </a:t>
            </a:r>
            <a:r>
              <a:rPr lang="en-US" altLang="zh-CN" sz="2000" kern="100" dirty="0">
                <a:solidFill>
                  <a:srgbClr val="FF0000"/>
                </a:solidFill>
                <a:latin typeface="Calibri" panose="020F0502020204030204" pitchFamily="34" charset="0"/>
                <a:ea typeface="宋体" panose="02010600030101010101" pitchFamily="2" charset="-122"/>
                <a:cs typeface="Calibri" panose="020F0502020204030204" pitchFamily="34" charset="0"/>
              </a:rPr>
              <a:t>a target for </a:t>
            </a:r>
            <a:r>
              <a:rPr lang="en-US"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bullying</a:t>
            </a:r>
            <a:r>
              <a:rPr lang="en-US" altLang="zh-CN" sz="2000" kern="100" dirty="0">
                <a:latin typeface="Calibri" panose="020F0502020204030204" pitchFamily="34" charset="0"/>
                <a:ea typeface="宋体" panose="02010600030101010101" pitchFamily="2" charset="-122"/>
                <a:cs typeface="Calibri" panose="020F0502020204030204" pitchFamily="34" charset="0"/>
              </a:rPr>
              <a:t>, leading him to</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 </a:t>
            </a:r>
            <a:r>
              <a:rPr lang="en-US"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withdraw</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 </a:t>
            </a:r>
            <a:r>
              <a:rPr lang="en-US" altLang="zh-CN" sz="2000" kern="100" dirty="0">
                <a:latin typeface="Calibri" panose="020F0502020204030204" pitchFamily="34" charset="0"/>
                <a:ea typeface="宋体" panose="02010600030101010101" pitchFamily="2" charset="-122"/>
                <a:cs typeface="Calibri" panose="020F0502020204030204" pitchFamily="34" charset="0"/>
              </a:rPr>
              <a:t>and hide under caps and hoods.</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(1) She had to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withdraw</a:t>
            </a:r>
            <a:r>
              <a:rPr lang="en-US" altLang="zh-CN" sz="2000" kern="100" dirty="0">
                <a:latin typeface="Calibri" panose="020F0502020204030204" pitchFamily="34" charset="0"/>
                <a:ea typeface="宋体" panose="02010600030101010101" pitchFamily="2" charset="-122"/>
                <a:cs typeface="Calibri" panose="020F0502020204030204" pitchFamily="34" charset="0"/>
              </a:rPr>
              <a:t> from the competition because of a leg injury.                                 __________________</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(2) After the accident, he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withdrew</a:t>
            </a:r>
            <a:r>
              <a:rPr lang="en-US" altLang="zh-CN" sz="2000" kern="100" dirty="0">
                <a:latin typeface="Calibri" panose="020F0502020204030204" pitchFamily="34" charset="0"/>
                <a:ea typeface="宋体" panose="02010600030101010101" pitchFamily="2" charset="-122"/>
                <a:cs typeface="Calibri" panose="020F0502020204030204" pitchFamily="34" charset="0"/>
              </a:rPr>
              <a:t> into himself and refused to talk to family or friends __________________</a:t>
            </a:r>
            <a:endParaRPr lang="zh-CN"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4.He </a:t>
            </a:r>
            <a:r>
              <a:rPr lang="en-US"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channeled </a:t>
            </a:r>
            <a:r>
              <a:rPr lang="en-US" altLang="zh-CN" sz="2000" kern="100" dirty="0">
                <a:latin typeface="Calibri" panose="020F0502020204030204" pitchFamily="34" charset="0"/>
                <a:ea typeface="宋体" panose="02010600030101010101" pitchFamily="2" charset="-122"/>
                <a:cs typeface="Calibri" panose="020F0502020204030204" pitchFamily="34" charset="0"/>
              </a:rPr>
              <a:t>his frustrations and stress into motivation, improving his skills to the point _______ his talent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overshadowed</a:t>
            </a:r>
            <a:r>
              <a:rPr lang="en-US" altLang="zh-CN" sz="2000" kern="100" dirty="0">
                <a:latin typeface="Calibri" panose="020F0502020204030204" pitchFamily="34" charset="0"/>
                <a:ea typeface="宋体" panose="02010600030101010101" pitchFamily="2" charset="-122"/>
                <a:cs typeface="Calibri" panose="020F0502020204030204" pitchFamily="34" charset="0"/>
              </a:rPr>
              <a:t> his condition. </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(1) My happiness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was overshadowed </a:t>
            </a:r>
            <a:r>
              <a:rPr lang="en-US" altLang="zh-CN" sz="2000" kern="100" dirty="0">
                <a:latin typeface="Calibri" panose="020F0502020204030204" pitchFamily="34" charset="0"/>
                <a:ea typeface="宋体" panose="02010600030101010101" pitchFamily="2" charset="-122"/>
                <a:cs typeface="Calibri" panose="020F0502020204030204" pitchFamily="34" charset="0"/>
              </a:rPr>
              <a:t>by the bad news     __________________________</a:t>
            </a:r>
            <a:endParaRPr lang="zh-CN" altLang="en-US"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(2) channel: to direct something into a particular place or situation</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Ditches were constructed to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channel</a:t>
            </a:r>
            <a:r>
              <a:rPr lang="en-US" altLang="zh-CN" sz="2000" kern="100" dirty="0">
                <a:latin typeface="Calibri" panose="020F0502020204030204" pitchFamily="34" charset="0"/>
                <a:ea typeface="宋体" panose="02010600030101010101" pitchFamily="2" charset="-122"/>
                <a:cs typeface="Calibri" panose="020F0502020204030204" pitchFamily="34" charset="0"/>
              </a:rPr>
              <a:t> water away from the buildings.</a:t>
            </a:r>
            <a:r>
              <a:rPr lang="zh-CN" altLang="en-US" sz="2000" kern="100" dirty="0">
                <a:latin typeface="Calibri" panose="020F0502020204030204" pitchFamily="34" charset="0"/>
                <a:ea typeface="宋体" panose="02010600030101010101" pitchFamily="2" charset="-122"/>
                <a:cs typeface="Calibri" panose="020F0502020204030204" pitchFamily="34" charset="0"/>
              </a:rPr>
              <a:t>      </a:t>
            </a:r>
            <a:r>
              <a:rPr lang="en-US" altLang="zh-CN" sz="2000" kern="100" dirty="0">
                <a:latin typeface="Calibri" panose="020F0502020204030204" pitchFamily="34" charset="0"/>
                <a:ea typeface="宋体" panose="02010600030101010101" pitchFamily="2" charset="-122"/>
                <a:cs typeface="Calibri" panose="020F0502020204030204" pitchFamily="34" charset="0"/>
              </a:rPr>
              <a:t>________________________</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10000"/>
              </a:lnSpc>
              <a:defRPr/>
            </a:pPr>
            <a:r>
              <a:rPr lang="en-US" altLang="zh-CN" sz="2000" kern="100" dirty="0">
                <a:latin typeface="Calibri" panose="020F0502020204030204" pitchFamily="34" charset="0"/>
                <a:ea typeface="宋体" panose="02010600030101010101" pitchFamily="2" charset="-122"/>
                <a:cs typeface="Calibri" panose="020F0502020204030204" pitchFamily="34" charset="0"/>
              </a:rPr>
              <a:t>      If only she could </a:t>
            </a:r>
            <a:r>
              <a:rPr lang="en-US" altLang="zh-CN" sz="2000" b="1" kern="100" dirty="0">
                <a:latin typeface="Calibri" panose="020F0502020204030204" pitchFamily="34" charset="0"/>
                <a:ea typeface="宋体" panose="02010600030101010101" pitchFamily="2" charset="-122"/>
                <a:cs typeface="Calibri" panose="020F0502020204030204" pitchFamily="34" charset="0"/>
              </a:rPr>
              <a:t>channel</a:t>
            </a:r>
            <a:r>
              <a:rPr lang="en-US" altLang="zh-CN" sz="2000" kern="100" dirty="0">
                <a:latin typeface="Calibri" panose="020F0502020204030204" pitchFamily="34" charset="0"/>
                <a:ea typeface="宋体" panose="02010600030101010101" pitchFamily="2" charset="-122"/>
                <a:cs typeface="Calibri" panose="020F0502020204030204" pitchFamily="34" charset="0"/>
              </a:rPr>
              <a:t> all that energy into something useful.              __________________________</a:t>
            </a:r>
            <a:endParaRPr lang="zh-CN" altLang="zh-CN" sz="2000" kern="100" dirty="0">
              <a:latin typeface="Calibri" panose="020F0502020204030204" pitchFamily="34" charset="0"/>
              <a:ea typeface="宋体" panose="02010600030101010101" pitchFamily="2" charset="-122"/>
              <a:cs typeface="Calibri" panose="020F0502020204030204" pitchFamily="34" charset="0"/>
            </a:endParaRPr>
          </a:p>
        </p:txBody>
      </p:sp>
      <p:sp>
        <p:nvSpPr>
          <p:cNvPr id="20" name="文本框 19"/>
          <p:cNvSpPr txBox="1"/>
          <p:nvPr/>
        </p:nvSpPr>
        <p:spPr>
          <a:xfrm>
            <a:off x="1961062" y="2588736"/>
            <a:ext cx="1467465" cy="400110"/>
          </a:xfrm>
          <a:prstGeom prst="rect">
            <a:avLst/>
          </a:prstGeom>
          <a:noFill/>
        </p:spPr>
        <p:txBody>
          <a:bodyPr wrap="square">
            <a:spAutoFit/>
          </a:bodyPr>
          <a:lstStyle/>
          <a:p>
            <a:r>
              <a:rPr lang="en-US"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due    to </a:t>
            </a:r>
            <a:endParaRPr lang="zh-CN" altLang="en-US" sz="2000" b="1" dirty="0">
              <a:solidFill>
                <a:srgbClr val="FF0000"/>
              </a:solidFill>
            </a:endParaRPr>
          </a:p>
        </p:txBody>
      </p:sp>
      <p:sp>
        <p:nvSpPr>
          <p:cNvPr id="21" name="文本框 20"/>
          <p:cNvSpPr txBox="1"/>
          <p:nvPr/>
        </p:nvSpPr>
        <p:spPr>
          <a:xfrm>
            <a:off x="135951" y="2923937"/>
            <a:ext cx="710379" cy="400110"/>
          </a:xfrm>
          <a:prstGeom prst="rect">
            <a:avLst/>
          </a:prstGeom>
          <a:noFill/>
        </p:spPr>
        <p:txBody>
          <a:bodyPr wrap="square">
            <a:spAutoFit/>
          </a:bodyPr>
          <a:lstStyle/>
          <a:p>
            <a:r>
              <a:rPr lang="en-US"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who</a:t>
            </a:r>
            <a:endParaRPr lang="zh-CN" altLang="en-US" sz="2000" b="1" dirty="0">
              <a:solidFill>
                <a:srgbClr val="FF0000"/>
              </a:solidFill>
            </a:endParaRPr>
          </a:p>
        </p:txBody>
      </p:sp>
      <p:sp>
        <p:nvSpPr>
          <p:cNvPr id="22" name="文本框 21"/>
          <p:cNvSpPr txBox="1"/>
          <p:nvPr/>
        </p:nvSpPr>
        <p:spPr>
          <a:xfrm>
            <a:off x="6866130" y="3241602"/>
            <a:ext cx="1133168" cy="369332"/>
          </a:xfrm>
          <a:prstGeom prst="rect">
            <a:avLst/>
          </a:prstGeom>
          <a:noFill/>
        </p:spPr>
        <p:txBody>
          <a:bodyPr wrap="square">
            <a:spAutoFit/>
          </a:bodyPr>
          <a:lstStyle/>
          <a:p>
            <a:r>
              <a:rPr lang="en-US" altLang="zh-CN"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to attack </a:t>
            </a:r>
            <a:endParaRPr lang="zh-CN" altLang="en-US" b="1" dirty="0">
              <a:solidFill>
                <a:srgbClr val="FF0000"/>
              </a:solidFill>
            </a:endParaRPr>
          </a:p>
        </p:txBody>
      </p:sp>
      <p:sp>
        <p:nvSpPr>
          <p:cNvPr id="23" name="文本框 22"/>
          <p:cNvSpPr txBox="1"/>
          <p:nvPr/>
        </p:nvSpPr>
        <p:spPr>
          <a:xfrm>
            <a:off x="9453244" y="4641000"/>
            <a:ext cx="1034364" cy="369332"/>
          </a:xfrm>
          <a:prstGeom prst="rect">
            <a:avLst/>
          </a:prstGeom>
          <a:noFill/>
        </p:spPr>
        <p:txBody>
          <a:bodyPr wrap="square">
            <a:spAutoFit/>
          </a:bodyPr>
          <a:lstStyle/>
          <a:p>
            <a:r>
              <a:rPr lang="en-US" altLang="zh-CN" b="1" i="0" strike="noStrike" dirty="0">
                <a:solidFill>
                  <a:srgbClr val="FF0000"/>
                </a:solidFill>
                <a:effectLst/>
                <a:latin typeface="Arial" panose="020B0604020202020204" pitchFamily="34" charset="0"/>
              </a:rPr>
              <a:t>where</a:t>
            </a:r>
            <a:endParaRPr lang="zh-CN" altLang="en-US" b="1" dirty="0">
              <a:solidFill>
                <a:srgbClr val="FF0000"/>
              </a:solidFill>
            </a:endParaRPr>
          </a:p>
        </p:txBody>
      </p:sp>
      <p:sp>
        <p:nvSpPr>
          <p:cNvPr id="24" name="文本框 23"/>
          <p:cNvSpPr txBox="1"/>
          <p:nvPr/>
        </p:nvSpPr>
        <p:spPr>
          <a:xfrm>
            <a:off x="1646430" y="585667"/>
            <a:ext cx="1467465" cy="369332"/>
          </a:xfrm>
          <a:prstGeom prst="rect">
            <a:avLst/>
          </a:prstGeom>
          <a:noFill/>
        </p:spPr>
        <p:txBody>
          <a:bodyPr wrap="square">
            <a:spAutoFit/>
          </a:bodyPr>
          <a:lstStyle/>
          <a:p>
            <a:r>
              <a:rPr lang="en-US" altLang="zh-CN"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defenders  </a:t>
            </a:r>
            <a:endParaRPr lang="zh-CN" altLang="en-US" b="1" dirty="0">
              <a:solidFill>
                <a:srgbClr val="FF0000"/>
              </a:solidFill>
            </a:endParaRPr>
          </a:p>
        </p:txBody>
      </p:sp>
      <p:sp>
        <p:nvSpPr>
          <p:cNvPr id="25" name="文本框 24"/>
          <p:cNvSpPr txBox="1"/>
          <p:nvPr/>
        </p:nvSpPr>
        <p:spPr>
          <a:xfrm>
            <a:off x="6016869" y="585667"/>
            <a:ext cx="849261" cy="369332"/>
          </a:xfrm>
          <a:prstGeom prst="rect">
            <a:avLst/>
          </a:prstGeom>
          <a:noFill/>
        </p:spPr>
        <p:txBody>
          <a:bodyPr wrap="square">
            <a:spAutoFit/>
          </a:bodyPr>
          <a:lstStyle/>
          <a:p>
            <a:r>
              <a:rPr lang="en-US" altLang="zh-CN"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leaps  </a:t>
            </a:r>
            <a:endParaRPr lang="zh-CN" altLang="en-US" b="1" dirty="0">
              <a:solidFill>
                <a:srgbClr val="FF0000"/>
              </a:solidFill>
            </a:endParaRPr>
          </a:p>
        </p:txBody>
      </p:sp>
      <p:sp>
        <p:nvSpPr>
          <p:cNvPr id="26" name="文本框 25"/>
          <p:cNvSpPr txBox="1"/>
          <p:nvPr/>
        </p:nvSpPr>
        <p:spPr>
          <a:xfrm>
            <a:off x="3743609" y="3287030"/>
            <a:ext cx="1236407" cy="369332"/>
          </a:xfrm>
          <a:prstGeom prst="rect">
            <a:avLst/>
          </a:prstGeom>
          <a:noFill/>
        </p:spPr>
        <p:txBody>
          <a:bodyPr wrap="square">
            <a:spAutoFit/>
          </a:bodyPr>
          <a:lstStyle/>
          <a:p>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触发</a:t>
            </a:r>
            <a:r>
              <a:rPr lang="en-US" altLang="zh-CN"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a:t>
            </a:r>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引发</a:t>
            </a:r>
            <a:r>
              <a:rPr lang="en-US" altLang="zh-CN"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 </a:t>
            </a:r>
            <a:endParaRPr lang="zh-CN" altLang="en-US" b="1" dirty="0">
              <a:solidFill>
                <a:srgbClr val="FF0000"/>
              </a:solidFill>
            </a:endParaRPr>
          </a:p>
        </p:txBody>
      </p:sp>
      <p:sp>
        <p:nvSpPr>
          <p:cNvPr id="27" name="文本框 26"/>
          <p:cNvSpPr txBox="1"/>
          <p:nvPr/>
        </p:nvSpPr>
        <p:spPr>
          <a:xfrm>
            <a:off x="10281611" y="3879400"/>
            <a:ext cx="1032795" cy="369332"/>
          </a:xfrm>
          <a:prstGeom prst="rect">
            <a:avLst/>
          </a:prstGeom>
          <a:noFill/>
        </p:spPr>
        <p:txBody>
          <a:bodyPr wrap="square">
            <a:spAutoFit/>
          </a:bodyPr>
          <a:lstStyle/>
          <a:p>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退出</a:t>
            </a:r>
            <a:endParaRPr lang="zh-CN" altLang="en-US" b="1" dirty="0">
              <a:solidFill>
                <a:srgbClr val="FF0000"/>
              </a:solidFill>
            </a:endParaRPr>
          </a:p>
        </p:txBody>
      </p:sp>
      <p:sp>
        <p:nvSpPr>
          <p:cNvPr id="28" name="文本框 27"/>
          <p:cNvSpPr txBox="1"/>
          <p:nvPr/>
        </p:nvSpPr>
        <p:spPr>
          <a:xfrm>
            <a:off x="6251614" y="5218891"/>
            <a:ext cx="3013684" cy="369332"/>
          </a:xfrm>
          <a:prstGeom prst="rect">
            <a:avLst/>
          </a:prstGeom>
          <a:noFill/>
        </p:spPr>
        <p:txBody>
          <a:bodyPr wrap="square">
            <a:spAutoFit/>
          </a:bodyPr>
          <a:lstStyle/>
          <a:p>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使黯然失色；使蒙上阴影</a:t>
            </a:r>
            <a:endParaRPr lang="zh-CN" altLang="en-US" b="1" dirty="0">
              <a:solidFill>
                <a:srgbClr val="FF0000"/>
              </a:solidFill>
            </a:endParaRPr>
          </a:p>
        </p:txBody>
      </p:sp>
      <p:sp>
        <p:nvSpPr>
          <p:cNvPr id="29" name="文本框 28"/>
          <p:cNvSpPr txBox="1"/>
          <p:nvPr/>
        </p:nvSpPr>
        <p:spPr>
          <a:xfrm>
            <a:off x="10076690" y="1255265"/>
            <a:ext cx="1643216" cy="369332"/>
          </a:xfrm>
          <a:prstGeom prst="rect">
            <a:avLst/>
          </a:prstGeom>
          <a:noFill/>
        </p:spPr>
        <p:txBody>
          <a:bodyPr wrap="square">
            <a:spAutoFit/>
          </a:bodyPr>
          <a:lstStyle/>
          <a:p>
            <a:r>
              <a:rPr lang="zh-CN" altLang="en-US" b="1" i="0" u="none" strike="noStrike" dirty="0">
                <a:solidFill>
                  <a:srgbClr val="FF0000"/>
                </a:solidFill>
                <a:effectLst/>
                <a:latin typeface="Arial" panose="020B0604020202020204" pitchFamily="34" charset="0"/>
              </a:rPr>
              <a:t>灌篮</a:t>
            </a:r>
            <a:r>
              <a:rPr lang="en-US" altLang="zh-CN" b="1" i="0" u="none" strike="noStrike" dirty="0">
                <a:solidFill>
                  <a:srgbClr val="FF0000"/>
                </a:solidFill>
                <a:effectLst/>
                <a:latin typeface="Arial" panose="020B0604020202020204" pitchFamily="34" charset="0"/>
              </a:rPr>
              <a:t>,</a:t>
            </a:r>
            <a:r>
              <a:rPr lang="zh-CN" altLang="en-US" b="1" i="0" u="none" strike="noStrike" dirty="0">
                <a:solidFill>
                  <a:srgbClr val="FF0000"/>
                </a:solidFill>
                <a:effectLst/>
                <a:latin typeface="Arial" panose="020B0604020202020204" pitchFamily="34" charset="0"/>
              </a:rPr>
              <a:t>扣篮</a:t>
            </a:r>
            <a:endParaRPr lang="zh-CN" altLang="en-US" b="1" dirty="0">
              <a:solidFill>
                <a:srgbClr val="FF0000"/>
              </a:solidFill>
            </a:endParaRPr>
          </a:p>
        </p:txBody>
      </p:sp>
      <p:sp>
        <p:nvSpPr>
          <p:cNvPr id="30" name="文本框 29"/>
          <p:cNvSpPr txBox="1"/>
          <p:nvPr/>
        </p:nvSpPr>
        <p:spPr>
          <a:xfrm>
            <a:off x="10076690" y="1616644"/>
            <a:ext cx="2405380" cy="369332"/>
          </a:xfrm>
          <a:prstGeom prst="rect">
            <a:avLst/>
          </a:prstGeom>
          <a:noFill/>
        </p:spPr>
        <p:txBody>
          <a:bodyPr wrap="square">
            <a:spAutoFit/>
          </a:bodyPr>
          <a:lstStyle/>
          <a:p>
            <a:r>
              <a:rPr lang="zh-CN" altLang="en-US" b="1" i="0" u="none" strike="noStrike" dirty="0">
                <a:solidFill>
                  <a:srgbClr val="FF0000"/>
                </a:solidFill>
                <a:effectLst/>
                <a:latin typeface="Arial" panose="020B0604020202020204" pitchFamily="34" charset="0"/>
              </a:rPr>
              <a:t>轻松获胜</a:t>
            </a:r>
            <a:r>
              <a:rPr lang="en-US" altLang="zh-CN" b="1" i="0" dirty="0">
                <a:solidFill>
                  <a:srgbClr val="FF0000"/>
                </a:solidFill>
                <a:effectLst/>
                <a:latin typeface="Arial" panose="020B0604020202020204" pitchFamily="34" charset="0"/>
              </a:rPr>
              <a:t>;</a:t>
            </a:r>
            <a:r>
              <a:rPr lang="zh-CN" altLang="en-US" b="1" i="0" u="none" strike="noStrike" dirty="0">
                <a:solidFill>
                  <a:srgbClr val="FF0000"/>
                </a:solidFill>
                <a:effectLst/>
                <a:latin typeface="Arial" panose="020B0604020202020204" pitchFamily="34" charset="0"/>
              </a:rPr>
              <a:t>成功做到</a:t>
            </a:r>
            <a:endParaRPr lang="zh-CN" altLang="en-US" b="1" dirty="0">
              <a:solidFill>
                <a:srgbClr val="FF0000"/>
              </a:solidFill>
            </a:endParaRPr>
          </a:p>
        </p:txBody>
      </p:sp>
      <p:sp>
        <p:nvSpPr>
          <p:cNvPr id="31" name="文本框 30"/>
          <p:cNvSpPr txBox="1"/>
          <p:nvPr/>
        </p:nvSpPr>
        <p:spPr>
          <a:xfrm>
            <a:off x="9989347" y="1934682"/>
            <a:ext cx="2269203" cy="369332"/>
          </a:xfrm>
          <a:prstGeom prst="rect">
            <a:avLst/>
          </a:prstGeom>
          <a:noFill/>
        </p:spPr>
        <p:txBody>
          <a:bodyPr wrap="square">
            <a:spAutoFit/>
          </a:bodyPr>
          <a:lstStyle/>
          <a:p>
            <a:r>
              <a:rPr lang="zh-CN" altLang="en-US" b="1" i="0" u="none" strike="noStrike" dirty="0">
                <a:solidFill>
                  <a:srgbClr val="FF0000"/>
                </a:solidFill>
                <a:effectLst/>
                <a:latin typeface="Arial" panose="020B0604020202020204" pitchFamily="34" charset="0"/>
              </a:rPr>
              <a:t>果断拒绝</a:t>
            </a:r>
            <a:r>
              <a:rPr lang="zh-CN" altLang="en-US" b="1" i="0" dirty="0">
                <a:solidFill>
                  <a:srgbClr val="FF0000"/>
                </a:solidFill>
                <a:effectLst/>
                <a:latin typeface="Arial" panose="020B0604020202020204" pitchFamily="34" charset="0"/>
              </a:rPr>
              <a:t>，</a:t>
            </a:r>
            <a:r>
              <a:rPr lang="zh-CN" altLang="en-US" b="1" i="0" u="none" strike="noStrike" dirty="0">
                <a:solidFill>
                  <a:srgbClr val="FF0000"/>
                </a:solidFill>
                <a:effectLst/>
                <a:latin typeface="Arial" panose="020B0604020202020204" pitchFamily="34" charset="0"/>
              </a:rPr>
              <a:t>立刻停止</a:t>
            </a:r>
            <a:endParaRPr lang="zh-CN" altLang="en-US" b="1" dirty="0">
              <a:solidFill>
                <a:srgbClr val="FF0000"/>
              </a:solidFill>
            </a:endParaRPr>
          </a:p>
        </p:txBody>
      </p:sp>
      <p:sp>
        <p:nvSpPr>
          <p:cNvPr id="32" name="文本框 31"/>
          <p:cNvSpPr txBox="1"/>
          <p:nvPr/>
        </p:nvSpPr>
        <p:spPr>
          <a:xfrm>
            <a:off x="9989347" y="2282679"/>
            <a:ext cx="2269203" cy="369332"/>
          </a:xfrm>
          <a:prstGeom prst="rect">
            <a:avLst/>
          </a:prstGeom>
          <a:noFill/>
        </p:spPr>
        <p:txBody>
          <a:bodyPr wrap="square">
            <a:spAutoFit/>
          </a:bodyPr>
          <a:lstStyle/>
          <a:p>
            <a:r>
              <a:rPr lang="zh-CN" altLang="en-US" b="1" dirty="0">
                <a:solidFill>
                  <a:srgbClr val="FF0000"/>
                </a:solidFill>
                <a:latin typeface="Arial" panose="020B0604020202020204" pitchFamily="34" charset="0"/>
              </a:rPr>
              <a:t>成为必胜者</a:t>
            </a:r>
            <a:r>
              <a:rPr lang="en-US" altLang="zh-CN" b="1" dirty="0">
                <a:solidFill>
                  <a:srgbClr val="FF0000"/>
                </a:solidFill>
                <a:latin typeface="Arial" panose="020B0604020202020204" pitchFamily="34" charset="0"/>
              </a:rPr>
              <a:t>(n.)</a:t>
            </a:r>
            <a:endParaRPr lang="zh-CN" altLang="en-US" b="1" dirty="0">
              <a:solidFill>
                <a:srgbClr val="FF0000"/>
              </a:solidFill>
            </a:endParaRPr>
          </a:p>
        </p:txBody>
      </p:sp>
      <p:sp>
        <p:nvSpPr>
          <p:cNvPr id="33" name="文本框 32"/>
          <p:cNvSpPr txBox="1"/>
          <p:nvPr/>
        </p:nvSpPr>
        <p:spPr>
          <a:xfrm>
            <a:off x="9332634" y="4225094"/>
            <a:ext cx="2651596" cy="369332"/>
          </a:xfrm>
          <a:prstGeom prst="rect">
            <a:avLst/>
          </a:prstGeom>
          <a:noFill/>
        </p:spPr>
        <p:txBody>
          <a:bodyPr wrap="square">
            <a:spAutoFit/>
          </a:bodyPr>
          <a:lstStyle/>
          <a:p>
            <a:r>
              <a:rPr lang="zh-CN" altLang="en-US" b="1" i="0" u="none" strike="noStrike" dirty="0">
                <a:solidFill>
                  <a:srgbClr val="FF0000"/>
                </a:solidFill>
                <a:effectLst/>
                <a:latin typeface="Arial" panose="020B0604020202020204" pitchFamily="34" charset="0"/>
              </a:rPr>
              <a:t>不再说话</a:t>
            </a:r>
            <a:r>
              <a:rPr lang="en-US" altLang="zh-CN" b="1" i="0" dirty="0">
                <a:solidFill>
                  <a:srgbClr val="FF0000"/>
                </a:solidFill>
                <a:effectLst/>
                <a:latin typeface="Arial" panose="020B0604020202020204" pitchFamily="34" charset="0"/>
              </a:rPr>
              <a:t>;</a:t>
            </a:r>
            <a:r>
              <a:rPr lang="zh-CN" altLang="en-US" b="1" i="0" u="none" strike="noStrike" dirty="0">
                <a:solidFill>
                  <a:srgbClr val="FF0000"/>
                </a:solidFill>
                <a:effectLst/>
                <a:latin typeface="Arial" panose="020B0604020202020204" pitchFamily="34" charset="0"/>
              </a:rPr>
              <a:t>不与人交流</a:t>
            </a:r>
            <a:endParaRPr lang="zh-CN" altLang="en-US" b="1" dirty="0">
              <a:solidFill>
                <a:srgbClr val="FF0000"/>
              </a:solidFill>
            </a:endParaRPr>
          </a:p>
        </p:txBody>
      </p:sp>
      <p:sp>
        <p:nvSpPr>
          <p:cNvPr id="34" name="文本框 33"/>
          <p:cNvSpPr txBox="1"/>
          <p:nvPr/>
        </p:nvSpPr>
        <p:spPr>
          <a:xfrm>
            <a:off x="8154340" y="5975051"/>
            <a:ext cx="3079718" cy="377283"/>
          </a:xfrm>
          <a:prstGeom prst="rect">
            <a:avLst/>
          </a:prstGeom>
          <a:noFill/>
        </p:spPr>
        <p:txBody>
          <a:bodyPr wrap="square">
            <a:spAutoFit/>
          </a:bodyPr>
          <a:lstStyle/>
          <a:p>
            <a:pPr>
              <a:lnSpc>
                <a:spcPct val="110000"/>
              </a:lnSpc>
              <a:defRPr/>
            </a:pPr>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修造了沟渠把水引离建筑物。</a:t>
            </a:r>
            <a:endPar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
        <p:nvSpPr>
          <p:cNvPr id="35" name="文本框 34"/>
          <p:cNvSpPr txBox="1"/>
          <p:nvPr/>
        </p:nvSpPr>
        <p:spPr>
          <a:xfrm>
            <a:off x="8099266" y="6306246"/>
            <a:ext cx="2143562" cy="369332"/>
          </a:xfrm>
          <a:prstGeom prst="rect">
            <a:avLst/>
          </a:prstGeom>
          <a:noFill/>
        </p:spPr>
        <p:txBody>
          <a:bodyPr wrap="square">
            <a:spAutoFit/>
          </a:bodyPr>
          <a:lstStyle/>
          <a:p>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都倾注到</a:t>
            </a:r>
            <a:r>
              <a:rPr lang="en-US" altLang="zh-CN"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a:t>
            </a:r>
            <a:r>
              <a:rPr lang="zh-CN" altLang="en-US" sz="18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引导到 </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20" name="文本框 19"/>
          <p:cNvSpPr txBox="1"/>
          <p:nvPr/>
        </p:nvSpPr>
        <p:spPr>
          <a:xfrm>
            <a:off x="46230" y="632738"/>
            <a:ext cx="12044516" cy="6047105"/>
          </a:xfrm>
          <a:prstGeom prst="rect">
            <a:avLst/>
          </a:prstGeom>
          <a:noFill/>
        </p:spPr>
        <p:txBody>
          <a:bodyPr wrap="square">
            <a:spAutoFit/>
          </a:bodyPr>
          <a:lstStyle/>
          <a:p>
            <a:pPr>
              <a:lnSpc>
                <a:spcPct val="150000"/>
              </a:lnSpc>
            </a:pPr>
            <a:r>
              <a:rPr lang="en-US" altLang="zh-CN" sz="2000" dirty="0"/>
              <a:t>1.</a:t>
            </a:r>
            <a:r>
              <a:rPr lang="zh-CN" altLang="en-US" sz="2000" dirty="0"/>
              <a:t>被防守球员围堵        </a:t>
            </a:r>
            <a:endParaRPr lang="en-US" altLang="zh-CN" sz="2000" dirty="0"/>
          </a:p>
          <a:p>
            <a:pPr>
              <a:lnSpc>
                <a:spcPct val="150000"/>
              </a:lnSpc>
            </a:pPr>
            <a:r>
              <a:rPr lang="en-US" altLang="zh-CN" sz="2000" dirty="0"/>
              <a:t>2.</a:t>
            </a:r>
            <a:r>
              <a:rPr lang="zh-CN" altLang="en-US" sz="2000" dirty="0"/>
              <a:t>朝着篮筐跃起</a:t>
            </a:r>
            <a:endParaRPr lang="en-US" altLang="zh-CN" sz="2000" dirty="0"/>
          </a:p>
          <a:p>
            <a:pPr>
              <a:lnSpc>
                <a:spcPct val="150000"/>
              </a:lnSpc>
            </a:pPr>
            <a:r>
              <a:rPr lang="en-US" altLang="zh-CN" sz="2000" dirty="0"/>
              <a:t>3.</a:t>
            </a:r>
            <a:r>
              <a:rPr lang="zh-CN" altLang="en-US" sz="2000" dirty="0"/>
              <a:t>高高举起篮球</a:t>
            </a:r>
            <a:endParaRPr lang="en-US" altLang="zh-CN" sz="2000" dirty="0"/>
          </a:p>
          <a:p>
            <a:pPr>
              <a:lnSpc>
                <a:spcPct val="150000"/>
              </a:lnSpc>
            </a:pPr>
            <a:r>
              <a:rPr lang="en-US" altLang="zh-CN" sz="2000" dirty="0"/>
              <a:t>4.</a:t>
            </a:r>
            <a:r>
              <a:rPr lang="zh-CN" altLang="en-US" sz="2000" dirty="0"/>
              <a:t>仿佛悬停在空中</a:t>
            </a:r>
            <a:endParaRPr lang="en-US" altLang="zh-CN" sz="2000" dirty="0"/>
          </a:p>
          <a:p>
            <a:pPr>
              <a:lnSpc>
                <a:spcPct val="150000"/>
              </a:lnSpc>
            </a:pPr>
            <a:r>
              <a:rPr lang="en-US" altLang="zh-CN" sz="2000" dirty="0"/>
              <a:t>5.</a:t>
            </a:r>
            <a:r>
              <a:rPr lang="zh-CN" altLang="en-US" sz="2000" dirty="0"/>
              <a:t>用力将球砸进篮筐</a:t>
            </a:r>
            <a:endParaRPr lang="en-US" altLang="zh-CN" sz="2000" dirty="0"/>
          </a:p>
          <a:p>
            <a:pPr>
              <a:lnSpc>
                <a:spcPct val="150000"/>
              </a:lnSpc>
              <a:defRPr/>
            </a:pPr>
            <a:r>
              <a:rPr lang="en-US" altLang="zh-CN" sz="2000" dirty="0"/>
              <a:t>5.</a:t>
            </a:r>
            <a:r>
              <a:rPr lang="zh-CN" altLang="en-US" sz="2000" dirty="0"/>
              <a:t>在篮球中找到了庇护（所）</a:t>
            </a:r>
            <a:endParaRPr lang="en-US" altLang="zh-CN" sz="2000" dirty="0"/>
          </a:p>
          <a:p>
            <a:pPr>
              <a:lnSpc>
                <a:spcPct val="150000"/>
              </a:lnSpc>
              <a:defRPr/>
            </a:pPr>
            <a:r>
              <a:rPr lang="en-US" altLang="zh-CN" sz="2000" dirty="0"/>
              <a:t>6.</a:t>
            </a:r>
            <a:r>
              <a:rPr lang="zh-CN" altLang="en-US" sz="2000" dirty="0"/>
              <a:t>将挫败感和压力转化（引入）动力</a:t>
            </a:r>
            <a:endParaRPr lang="en-US" altLang="zh-CN" sz="2000" dirty="0"/>
          </a:p>
          <a:p>
            <a:pPr>
              <a:lnSpc>
                <a:spcPct val="150000"/>
              </a:lnSpc>
              <a:defRPr/>
            </a:pPr>
            <a:r>
              <a:rPr lang="en-US" altLang="zh-CN" sz="2000" dirty="0"/>
              <a:t>7.</a:t>
            </a:r>
            <a:r>
              <a:rPr lang="zh-CN" altLang="en-US" sz="2000" dirty="0"/>
              <a:t>他的才华让他的病情相形见拙</a:t>
            </a:r>
            <a:endParaRPr lang="en-US" altLang="zh-CN" sz="2000" dirty="0"/>
          </a:p>
          <a:p>
            <a:pPr>
              <a:lnSpc>
                <a:spcPct val="150000"/>
              </a:lnSpc>
              <a:defRPr/>
            </a:pPr>
            <a:r>
              <a:rPr lang="en-US" altLang="zh-CN" sz="2000" dirty="0"/>
              <a:t>8.(</a:t>
            </a:r>
            <a:r>
              <a:rPr lang="zh-CN" altLang="en-US" sz="2000" dirty="0"/>
              <a:t>事业）腾飞</a:t>
            </a:r>
            <a:endParaRPr lang="en-US" altLang="zh-CN" sz="2000" dirty="0"/>
          </a:p>
          <a:p>
            <a:pPr>
              <a:lnSpc>
                <a:spcPct val="150000"/>
              </a:lnSpc>
              <a:defRPr/>
            </a:pPr>
            <a:r>
              <a:rPr lang="en-US" altLang="zh-CN" sz="2000" dirty="0"/>
              <a:t>9.</a:t>
            </a:r>
            <a:r>
              <a:rPr lang="zh-CN" altLang="en-US" sz="2000" dirty="0"/>
              <a:t>始终致力于帮助他人</a:t>
            </a:r>
            <a:endParaRPr lang="en-US" altLang="zh-CN" sz="2000" dirty="0"/>
          </a:p>
          <a:p>
            <a:pPr>
              <a:lnSpc>
                <a:spcPct val="150000"/>
              </a:lnSpc>
              <a:defRPr/>
            </a:pPr>
            <a:r>
              <a:rPr lang="en-US" altLang="zh-CN" sz="2000" dirty="0"/>
              <a:t>10.</a:t>
            </a:r>
            <a:r>
              <a:rPr lang="zh-CN" altLang="en-US" sz="2000" kern="100" dirty="0">
                <a:latin typeface="Calibri" panose="020F0502020204030204" pitchFamily="34" charset="0"/>
                <a:ea typeface="宋体" panose="02010600030101010101" pitchFamily="2" charset="-122"/>
                <a:cs typeface="Calibri" panose="020F0502020204030204" pitchFamily="34" charset="0"/>
              </a:rPr>
              <a:t>接纳</a:t>
            </a:r>
            <a:r>
              <a:rPr lang="en-US" altLang="zh-CN" sz="2000" kern="100" dirty="0">
                <a:latin typeface="Calibri" panose="020F0502020204030204" pitchFamily="34" charset="0"/>
                <a:ea typeface="宋体" panose="02010600030101010101" pitchFamily="2" charset="-122"/>
                <a:cs typeface="Calibri" panose="020F0502020204030204" pitchFamily="34" charset="0"/>
              </a:rPr>
              <a:t>/</a:t>
            </a:r>
            <a:r>
              <a:rPr lang="zh-CN" altLang="en-US" sz="2000" kern="100" dirty="0">
                <a:latin typeface="Calibri" panose="020F0502020204030204" pitchFamily="34" charset="0"/>
                <a:ea typeface="宋体" panose="02010600030101010101" pitchFamily="2" charset="-122"/>
                <a:cs typeface="Calibri" panose="020F0502020204030204" pitchFamily="34" charset="0"/>
              </a:rPr>
              <a:t>拥抱个性并</a:t>
            </a:r>
            <a:r>
              <a:rPr lang="zh-CN" altLang="en-US" sz="2000" dirty="0"/>
              <a:t>相信自己</a:t>
            </a:r>
            <a:endParaRPr lang="en-US" altLang="zh-CN" sz="2000" dirty="0"/>
          </a:p>
          <a:p>
            <a:pPr>
              <a:lnSpc>
                <a:spcPct val="150000"/>
              </a:lnSpc>
              <a:defRPr/>
            </a:pPr>
            <a:r>
              <a:rPr lang="en-US" altLang="zh-CN" sz="2000" dirty="0"/>
              <a:t>12.</a:t>
            </a:r>
            <a:r>
              <a:rPr lang="zh-CN" altLang="en-US" sz="2000" dirty="0"/>
              <a:t>凭借奉献精神和自信，任何梦想都触手可及</a:t>
            </a:r>
            <a:endParaRPr lang="en-US" altLang="zh-CN" sz="2000" kern="100" dirty="0">
              <a:latin typeface="Calibri" panose="020F0502020204030204" pitchFamily="34" charset="0"/>
              <a:ea typeface="宋体" panose="02010600030101010101" pitchFamily="2" charset="-122"/>
              <a:cs typeface="Calibri" panose="020F0502020204030204" pitchFamily="34" charset="0"/>
            </a:endParaRPr>
          </a:p>
          <a:p>
            <a:pPr>
              <a:lnSpc>
                <a:spcPct val="150000"/>
              </a:lnSpc>
            </a:pPr>
            <a:r>
              <a:rPr lang="en-US" altLang="zh-CN" sz="2000" dirty="0"/>
              <a:t>13.</a:t>
            </a:r>
            <a:r>
              <a:rPr lang="zh-CN" altLang="en-US" dirty="0"/>
              <a:t>成就今天的他很大程度上归功于他的努力和坚持    </a:t>
            </a:r>
            <a:endParaRPr lang="zh-CN" altLang="en-US" sz="2000" dirty="0"/>
          </a:p>
        </p:txBody>
      </p:sp>
      <p:sp>
        <p:nvSpPr>
          <p:cNvPr id="21" name="文本框 20"/>
          <p:cNvSpPr txBox="1"/>
          <p:nvPr/>
        </p:nvSpPr>
        <p:spPr>
          <a:xfrm>
            <a:off x="4827235" y="654826"/>
            <a:ext cx="8662219" cy="6370975"/>
          </a:xfrm>
          <a:prstGeom prst="rect">
            <a:avLst/>
          </a:prstGeom>
          <a:noFill/>
        </p:spPr>
        <p:txBody>
          <a:bodyPr wrap="square">
            <a:spAutoFit/>
          </a:bodyPr>
          <a:lstStyle/>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crowded by defenders</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leap toward the basket. One hand      </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lift the ball high</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seem to hang in the air </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hammer the ball through the rim</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find </a:t>
            </a:r>
            <a:r>
              <a:rPr lang="en-US" altLang="zh-CN" sz="20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refuge</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 in basketball</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channel his frustrations and stress into motivation </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His talent overshadowed his condition</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(career) take off</a:t>
            </a:r>
            <a:endParaRPr lang="zh-CN"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consistently </a:t>
            </a:r>
            <a:r>
              <a:rPr lang="en-US" altLang="zh-CN" sz="20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dedicate</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 himself to helping others</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 embrace  </a:t>
            </a:r>
            <a:r>
              <a:rPr lang="en-US" altLang="zh-CN" sz="20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individuality</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 and have confidence in themselves    </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With  dedication and self-belief, any dream is within reach</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lnSpc>
                <a:spcPct val="150000"/>
              </a:lnSpc>
              <a:defRPr/>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He </a:t>
            </a:r>
            <a:r>
              <a:rPr lang="en-US" altLang="zh-CN" sz="20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owe</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s much of who he is today </a:t>
            </a:r>
            <a:r>
              <a:rPr lang="en-US" altLang="zh-CN" sz="20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to</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 his efforts and perseverance</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endParaRPr lang="zh-CN" altLang="zh-CN" b="1" i="1" kern="1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 calcmode="lin" valueType="num">
                                      <p:cBhvr additive="base">
                                        <p:cTn id="3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 calcmode="lin" valueType="num">
                                      <p:cBhvr additive="base">
                                        <p:cTn id="37"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6" end="6"/>
                                            </p:txEl>
                                          </p:spTgt>
                                        </p:tgtEl>
                                        <p:attrNameLst>
                                          <p:attrName>style.visibility</p:attrName>
                                        </p:attrNameLst>
                                      </p:cBhvr>
                                      <p:to>
                                        <p:strVal val="visible"/>
                                      </p:to>
                                    </p:set>
                                    <p:anim calcmode="lin" valueType="num">
                                      <p:cBhvr additive="base">
                                        <p:cTn id="43"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7" end="7"/>
                                            </p:txEl>
                                          </p:spTgt>
                                        </p:tgtEl>
                                        <p:attrNameLst>
                                          <p:attrName>style.visibility</p:attrName>
                                        </p:attrNameLst>
                                      </p:cBhvr>
                                      <p:to>
                                        <p:strVal val="visible"/>
                                      </p:to>
                                    </p:set>
                                    <p:anim calcmode="lin" valueType="num">
                                      <p:cBhvr additive="base">
                                        <p:cTn id="49"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xEl>
                                              <p:pRg st="8" end="8"/>
                                            </p:txEl>
                                          </p:spTgt>
                                        </p:tgtEl>
                                        <p:attrNameLst>
                                          <p:attrName>style.visibility</p:attrName>
                                        </p:attrNameLst>
                                      </p:cBhvr>
                                      <p:to>
                                        <p:strVal val="visible"/>
                                      </p:to>
                                    </p:set>
                                    <p:anim calcmode="lin" valueType="num">
                                      <p:cBhvr additive="base">
                                        <p:cTn id="55"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9" end="9"/>
                                            </p:txEl>
                                          </p:spTgt>
                                        </p:tgtEl>
                                        <p:attrNameLst>
                                          <p:attrName>style.visibility</p:attrName>
                                        </p:attrNameLst>
                                      </p:cBhvr>
                                      <p:to>
                                        <p:strVal val="visible"/>
                                      </p:to>
                                    </p:set>
                                    <p:anim calcmode="lin" valueType="num">
                                      <p:cBhvr additive="base">
                                        <p:cTn id="61"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xEl>
                                              <p:pRg st="10" end="10"/>
                                            </p:txEl>
                                          </p:spTgt>
                                        </p:tgtEl>
                                        <p:attrNameLst>
                                          <p:attrName>style.visibility</p:attrName>
                                        </p:attrNameLst>
                                      </p:cBhvr>
                                      <p:to>
                                        <p:strVal val="visible"/>
                                      </p:to>
                                    </p:set>
                                    <p:anim calcmode="lin" valueType="num">
                                      <p:cBhvr additive="base">
                                        <p:cTn id="67"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xEl>
                                              <p:pRg st="11" end="11"/>
                                            </p:txEl>
                                          </p:spTgt>
                                        </p:tgtEl>
                                        <p:attrNameLst>
                                          <p:attrName>style.visibility</p:attrName>
                                        </p:attrNameLst>
                                      </p:cBhvr>
                                      <p:to>
                                        <p:strVal val="visible"/>
                                      </p:to>
                                    </p:set>
                                    <p:anim calcmode="lin" valueType="num">
                                      <p:cBhvr additive="base">
                                        <p:cTn id="73"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1">
                                            <p:txEl>
                                              <p:pRg st="12" end="12"/>
                                            </p:txEl>
                                          </p:spTgt>
                                        </p:tgtEl>
                                        <p:attrNameLst>
                                          <p:attrName>style.visibility</p:attrName>
                                        </p:attrNameLst>
                                      </p:cBhvr>
                                      <p:to>
                                        <p:strVal val="visible"/>
                                      </p:to>
                                    </p:set>
                                    <p:anim calcmode="lin" valueType="num">
                                      <p:cBhvr additive="base">
                                        <p:cTn id="79" dur="500" fill="hold"/>
                                        <p:tgtEl>
                                          <p:spTgt spid="21">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18706"/>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en Sans" panose="020B0606030504020204" pitchFamily="34" charset="0"/>
              <a:ea typeface="书体坊郭小语钢笔楷体" panose="02010601030101010101" pitchFamily="2" charset="-122"/>
              <a:cs typeface="+mn-cs"/>
              <a:sym typeface="Open Sans" panose="020B0606030504020204" pitchFamily="34" charset="0"/>
            </a:endParaRPr>
          </a:p>
        </p:txBody>
      </p:sp>
      <p:grpSp>
        <p:nvGrpSpPr>
          <p:cNvPr id="21" name="组合 20"/>
          <p:cNvGrpSpPr/>
          <p:nvPr/>
        </p:nvGrpSpPr>
        <p:grpSpPr>
          <a:xfrm>
            <a:off x="5709920" y="2382855"/>
            <a:ext cx="5964556" cy="3593055"/>
            <a:chOff x="5709920" y="2382855"/>
            <a:chExt cx="5964556" cy="3593055"/>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5709920" y="2393015"/>
              <a:ext cx="5964556" cy="3582895"/>
              <a:chOff x="6370048" y="1637899"/>
              <a:chExt cx="5964556" cy="3582895"/>
            </a:xfrm>
          </p:grpSpPr>
          <p:sp>
            <p:nvSpPr>
              <p:cNvPr id="25" name="文本框 24"/>
              <p:cNvSpPr txBox="1"/>
              <p:nvPr/>
            </p:nvSpPr>
            <p:spPr>
              <a:xfrm>
                <a:off x="9863184" y="1637899"/>
                <a:ext cx="247142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C</a:t>
                </a:r>
                <a:endParaRPr kumimoji="0" lang="zh-CN" altLang="en-US" sz="13800" b="0"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370048" y="3651134"/>
                <a:ext cx="585279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Reasons of </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a:t>
                </a:r>
                <a:r>
                  <a:rPr kumimoji="0" lang="en-US" altLang="zh-CN" sz="3200" b="1" i="0" u="none" strike="noStrike" kern="1200" cap="none" spc="-150" normalizeH="0" baseline="0" noProof="0" dirty="0">
                    <a:ln>
                      <a:noFill/>
                    </a:ln>
                    <a:solidFill>
                      <a:srgbClr val="FF0000"/>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job hopping </a:t>
                </a:r>
                <a:r>
                  <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of</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a:t>
                </a:r>
                <a:r>
                  <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millennials</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96000" cy="3429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b="10735"/>
          <a:stretch>
            <a:fillRect/>
          </a:stretch>
        </p:blipFill>
        <p:spPr>
          <a:xfrm>
            <a:off x="0" y="3397825"/>
            <a:ext cx="6075680" cy="3460176"/>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8846"/>
            <a:ext cx="8136082" cy="6740307"/>
          </a:xfrm>
          <a:prstGeom prst="rect">
            <a:avLst/>
          </a:prstGeom>
          <a:noFill/>
        </p:spPr>
        <p:txBody>
          <a:bodyPr wrap="square">
            <a:spAutoFit/>
          </a:bodyPr>
          <a:lstStyle/>
          <a:p>
            <a:pPr indent="266700" algn="just"/>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Among bearing a reputation for various characteristics ranging from the good to the bad,          millennials(</a:t>
            </a:r>
            <a:r>
              <a:rPr lang="zh-CN" altLang="zh-CN" sz="1600" i="1" kern="100" dirty="0">
                <a:effectLst/>
                <a:latin typeface="Calibri" panose="020F0502020204030204" pitchFamily="34" charset="0"/>
                <a:ea typeface="宋体" panose="02010600030101010101" pitchFamily="2" charset="-122"/>
                <a:cs typeface="Calibri" panose="020F0502020204030204" pitchFamily="34" charset="0"/>
              </a:rPr>
              <a:t>千禧一代</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have notably been labeled the “job-hopping” generation. A Deloitte survey revealed that 49% of millennials might quit their jobs within the next two years. While some from older generations may interpret this as a sign of laziness, a deeper look suggests more complex motivations.</a:t>
            </a:r>
            <a:endParaRPr lang="zh-CN" altLang="zh-CN" sz="1600" i="1" kern="100" dirty="0">
              <a:latin typeface="Calibri" panose="020F0502020204030204" pitchFamily="34" charset="0"/>
              <a:cs typeface="Calibri" panose="020F0502020204030204" pitchFamily="34" charset="0"/>
            </a:endParaRPr>
          </a:p>
          <a:p>
            <a:pPr indent="266700" algn="just"/>
            <a:r>
              <a:rPr lang="en-US" altLang="zh-CN" sz="1600" i="1" kern="100" dirty="0">
                <a:latin typeface="Calibri" panose="020F0502020204030204" pitchFamily="34" charset="0"/>
                <a:ea typeface="Calibri" panose="020F0502020204030204" pitchFamily="34" charset="0"/>
                <a:cs typeface="Calibri" panose="020F0502020204030204" pitchFamily="34" charset="0"/>
              </a:rPr>
              <a:t>At first glance, there are a variety of reasons and circumstances </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that may lead a person to job hop occasionally. However, beyond the conventional reasons like obtaining better salaries or greater job stability, many millennials have been increasingly motivated by value-driven goals. Surveys show that some go to the extent of suffering pay cuts to pursue positions that provide better learning opportunities. Additionally, some even quit their positions for companies which </a:t>
            </a:r>
            <a:r>
              <a:rPr lang="en-US" altLang="zh-CN" sz="1600" i="1" u="sng" kern="100" dirty="0">
                <a:effectLst/>
                <a:latin typeface="Calibri" panose="020F0502020204030204" pitchFamily="34" charset="0"/>
                <a:ea typeface="Calibri" panose="020F0502020204030204" pitchFamily="34" charset="0"/>
                <a:cs typeface="Calibri" panose="020F0502020204030204" pitchFamily="34" charset="0"/>
              </a:rPr>
              <a:t>are aligned with</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their value system better. In response to such a trend, employers are taking steps to improve workplace culture and to pay more attention to the professional growth and development of individuals.</a:t>
            </a:r>
            <a:endParaRPr lang="zh-CN"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Visibly, Millennials’ boldness in pursuing new job opportunities is also shaped by emerging economic trends and novel business models, such as the gig economy, where self-employed and temporary work caters to those who value flexibility and work-life balance. Additionally, social media has created new career paths, from blogging to content creation, leading more millennials to leave traditional desk jobs for unconventional careers. Hence, one can’t say for certain that job-hopping indicates laziness. Instead, it shows millennials’ wandering off the beaten track to explore new opportunities and development. </a:t>
            </a:r>
            <a:endParaRPr lang="zh-CN"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However, job-hopping remains controversial. Some employers appreciate the diversity in experience and skills job-hopping brings about, while others view it negatively, seeing it as a lack of commitment. There is concern that millennials, raised in relatively prosperous times, may possess less patience and resilience. Yet, </a:t>
            </a:r>
            <a:r>
              <a:rPr lang="en-US" altLang="zh-CN" sz="1600" i="1" kern="100" dirty="0" err="1">
                <a:effectLst/>
                <a:latin typeface="Calibri" panose="020F0502020204030204" pitchFamily="34" charset="0"/>
                <a:ea typeface="Calibri" panose="020F0502020204030204" pitchFamily="34" charset="0"/>
                <a:cs typeface="Calibri" panose="020F0502020204030204" pitchFamily="34" charset="0"/>
              </a:rPr>
              <a:t>adidast</a:t>
            </a:r>
            <a:r>
              <a:rPr lang="en-US" altLang="zh-CN" sz="1600" i="1" kern="100" dirty="0">
                <a:latin typeface="Calibri" panose="020F0502020204030204" pitchFamily="34" charset="0"/>
                <a:ea typeface="Calibri" panose="020F0502020204030204" pitchFamily="34" charset="0"/>
                <a:cs typeface="Calibri" panose="020F0502020204030204" pitchFamily="34" charset="0"/>
              </a:rPr>
              <a:t> </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a materialistic society, millennial generation’s pursuit of meaning in their careers offers inspiration. They should never be discouraged to define new horizons of success when their career decisions are driven by healthy ambition and an appetite for upskilling.</a:t>
            </a:r>
            <a:endParaRPr lang="zh-CN" altLang="zh-CN" sz="1600" i="1" kern="1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8136082" y="1287995"/>
            <a:ext cx="4055918" cy="5016758"/>
          </a:xfrm>
          <a:prstGeom prst="rect">
            <a:avLst/>
          </a:prstGeom>
          <a:solidFill>
            <a:srgbClr val="DEF2EB"/>
          </a:solidFill>
          <a:effectLst>
            <a:outerShdw blurRad="50800" dist="38100" dir="5400000" algn="t" rotWithShape="0">
              <a:prstClr val="black">
                <a:alpha val="40000"/>
              </a:prstClr>
            </a:outerShdw>
          </a:effectLst>
        </p:spPr>
        <p:txBody>
          <a:bodyPr wrap="square">
            <a:spAutoFit/>
          </a:bodyPr>
          <a:lstStyle/>
          <a:p>
            <a:pPr algn="just"/>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28. What phenomenon does the first paragraph describe?</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A.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Millennials switch jobs frequently.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B. Millennials </a:t>
            </a:r>
            <a:r>
              <a:rPr lang="en-US" altLang="zh-CN" sz="1600" b="1" i="1" u="sng" kern="100" dirty="0">
                <a:effectLst/>
                <a:latin typeface="Calibri" panose="020F0502020204030204" pitchFamily="34" charset="0"/>
                <a:ea typeface="宋体" panose="02010600030101010101" pitchFamily="2" charset="-122"/>
                <a:cs typeface="Calibri" panose="020F0502020204030204" pitchFamily="34" charset="0"/>
              </a:rPr>
              <a:t>are reluctant to</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seek jobs.</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C.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Millennials have fewer job opportunities.     D</a:t>
            </a:r>
            <a:r>
              <a:rPr lang="en-US" altLang="zh-CN" sz="1600" i="1" kern="100" dirty="0">
                <a:latin typeface="Calibri" panose="020F0502020204030204" pitchFamily="34" charset="0"/>
                <a:ea typeface="宋体" panose="02010600030101010101" pitchFamily="2" charset="-122"/>
                <a:cs typeface="Calibri" panose="020F0502020204030204" pitchFamily="34" charset="0"/>
              </a:rPr>
              <a:t>.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Millennials </a:t>
            </a:r>
            <a:r>
              <a:rPr lang="en-US" altLang="zh-CN" sz="1600" b="1" i="1" u="sng" kern="100" dirty="0">
                <a:effectLst/>
                <a:latin typeface="Calibri" panose="020F0502020204030204" pitchFamily="34" charset="0"/>
                <a:ea typeface="宋体" panose="02010600030101010101" pitchFamily="2" charset="-122"/>
                <a:cs typeface="Calibri" panose="020F0502020204030204" pitchFamily="34" charset="0"/>
              </a:rPr>
              <a:t>are particular about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their jobs.</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29. The underlined phrase “are aligned with” in Paragraph 2 can be replaced by </a:t>
            </a:r>
            <a:r>
              <a:rPr lang="en-US" altLang="zh-CN" sz="1600" b="1" i="1" u="sng"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A. go beyond               	B. correspond to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C. conflict with     	D. compete against</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30. The emerging gig economy attracts Millennials </a:t>
            </a:r>
            <a:r>
              <a:rPr lang="en-US" altLang="zh-CN" sz="1600" b="1" i="1" kern="100" dirty="0">
                <a:effectLst/>
                <a:highlight>
                  <a:srgbClr val="FFFF00"/>
                </a:highlight>
                <a:latin typeface="Calibri" panose="020F0502020204030204" pitchFamily="34" charset="0"/>
                <a:ea typeface="宋体" panose="02010600030101010101" pitchFamily="2" charset="-122"/>
                <a:cs typeface="Calibri" panose="020F0502020204030204" pitchFamily="34" charset="0"/>
              </a:rPr>
              <a:t>in that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it allows for </a:t>
            </a:r>
            <a:r>
              <a:rPr lang="en-US" altLang="zh-CN" sz="1600" b="1" i="1" u="sng"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A. decent income	 B. high social status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C. definite freedom   	D. self-paced schedule</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31. What is the author’s view on the job-hopping generation?</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A.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They are characterized by laziness.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B. They lack diverse work experience.</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C.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They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prioritize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individual fulfillment.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algn="just"/>
            <a:r>
              <a:rPr lang="en-US" altLang="zh-CN" sz="1600" i="1" kern="100" dirty="0">
                <a:latin typeface="Calibri" panose="020F0502020204030204" pitchFamily="34" charset="0"/>
                <a:ea typeface="宋体" panose="02010600030101010101" pitchFamily="2" charset="-122"/>
                <a:cs typeface="Calibri" panose="020F0502020204030204" pitchFamily="34" charset="0"/>
              </a:rPr>
              <a:t>D.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They should bear more responsibility.</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0" y="0"/>
            <a:ext cx="8136082" cy="6740307"/>
          </a:xfrm>
          <a:prstGeom prst="rect">
            <a:avLst/>
          </a:prstGeom>
          <a:solidFill>
            <a:schemeClr val="bg1"/>
          </a:solidFill>
        </p:spPr>
        <p:txBody>
          <a:bodyPr wrap="square">
            <a:spAutoFit/>
          </a:bodyPr>
          <a:lstStyle/>
          <a:p>
            <a:pPr indent="266700" algn="just"/>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Among bearing a reputation for various characteristics ranging from the good to the bad,          millennials(</a:t>
            </a:r>
            <a:r>
              <a:rPr lang="zh-CN" altLang="zh-CN" sz="1600" i="1" kern="100" dirty="0">
                <a:effectLst/>
                <a:latin typeface="Calibri" panose="020F0502020204030204" pitchFamily="34" charset="0"/>
                <a:ea typeface="宋体" panose="02010600030101010101" pitchFamily="2" charset="-122"/>
                <a:cs typeface="Calibri" panose="020F0502020204030204" pitchFamily="34" charset="0"/>
              </a:rPr>
              <a:t>千禧一代</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have notably been labeled the “job-hopping” generation. A Deloitte survey revealed that 49% of millennials might quit their jobs within the next two years. </a:t>
            </a:r>
            <a:r>
              <a:rPr lang="en-US" altLang="zh-CN" sz="1600" i="1" kern="100"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While</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some from older generations may interpret this as a sign of laziness, a deeper look suggests more complex motivations.</a:t>
            </a:r>
            <a:endParaRPr lang="zh-CN" altLang="zh-CN" sz="1600" i="1" kern="100" dirty="0">
              <a:latin typeface="Calibri" panose="020F0502020204030204" pitchFamily="34" charset="0"/>
              <a:cs typeface="Calibri" panose="020F0502020204030204" pitchFamily="34" charset="0"/>
            </a:endParaRPr>
          </a:p>
          <a:p>
            <a:pPr indent="266700" algn="just"/>
            <a:r>
              <a:rPr lang="en-US" altLang="zh-CN" sz="1600" i="1" kern="100" dirty="0">
                <a:latin typeface="Calibri" panose="020F0502020204030204" pitchFamily="34" charset="0"/>
                <a:ea typeface="Calibri" panose="020F0502020204030204" pitchFamily="34" charset="0"/>
                <a:cs typeface="Calibri" panose="020F0502020204030204" pitchFamily="34" charset="0"/>
              </a:rPr>
              <a:t>At first glance, there are a variety of </a:t>
            </a:r>
            <a:r>
              <a:rPr lang="en-US" altLang="zh-CN" sz="16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reasons and circumstances </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that may lead a person to job hop occasionally. </a:t>
            </a:r>
            <a:r>
              <a:rPr lang="en-US" altLang="zh-CN" sz="1600" i="1" kern="100" dirty="0">
                <a:highlight>
                  <a:srgbClr val="FF00FF"/>
                </a:highlight>
                <a:latin typeface="Calibri" panose="020F0502020204030204" pitchFamily="34" charset="0"/>
                <a:ea typeface="Calibri" panose="020F0502020204030204" pitchFamily="34" charset="0"/>
                <a:cs typeface="Calibri" panose="020F0502020204030204" pitchFamily="34" charset="0"/>
              </a:rPr>
              <a:t>However</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beyond the </a:t>
            </a:r>
            <a:r>
              <a:rPr lang="en-US" altLang="zh-CN" sz="16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conventional reasons </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like obtaining better salaries or greater job stability, many millennials have been increasingly motivated by </a:t>
            </a:r>
            <a:r>
              <a:rPr lang="en-US" altLang="zh-CN" sz="16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value-driven goals</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Surveys show that some go to the extent of suffering pay cuts to </a:t>
            </a:r>
            <a:r>
              <a:rPr lang="en-US" altLang="zh-CN" sz="1600" b="1" i="1" kern="100" dirty="0">
                <a:effectLst/>
                <a:latin typeface="Calibri" panose="020F0502020204030204" pitchFamily="34" charset="0"/>
                <a:ea typeface="Calibri" panose="020F0502020204030204" pitchFamily="34" charset="0"/>
                <a:cs typeface="Calibri" panose="020F0502020204030204" pitchFamily="34" charset="0"/>
              </a:rPr>
              <a:t>pursue positions that provide better learning opportunities.</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1600" i="1" kern="1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Additionally</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some even quit their positions for companies which </a:t>
            </a:r>
            <a:r>
              <a:rPr lang="en-US" altLang="zh-CN" sz="1600" b="1" i="1" u="sng" kern="100" dirty="0">
                <a:effectLst/>
                <a:latin typeface="Calibri" panose="020F0502020204030204" pitchFamily="34" charset="0"/>
                <a:ea typeface="Calibri" panose="020F0502020204030204" pitchFamily="34" charset="0"/>
                <a:cs typeface="Calibri" panose="020F0502020204030204" pitchFamily="34" charset="0"/>
              </a:rPr>
              <a:t>are aligned with</a:t>
            </a:r>
            <a:r>
              <a:rPr lang="en-US" altLang="zh-CN" sz="1600" b="1" i="1" kern="100" dirty="0">
                <a:effectLst/>
                <a:latin typeface="Calibri" panose="020F0502020204030204" pitchFamily="34" charset="0"/>
                <a:ea typeface="Calibri" panose="020F0502020204030204" pitchFamily="34" charset="0"/>
                <a:cs typeface="Calibri" panose="020F0502020204030204" pitchFamily="34" charset="0"/>
              </a:rPr>
              <a:t> their value system better</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In response to such a trend, employers are taking steps to </a:t>
            </a:r>
            <a:r>
              <a:rPr lang="en-US" altLang="zh-CN" sz="1600" b="1" i="1" kern="100" dirty="0">
                <a:effectLst/>
                <a:latin typeface="Calibri" panose="020F0502020204030204" pitchFamily="34" charset="0"/>
                <a:ea typeface="Calibri" panose="020F0502020204030204" pitchFamily="34" charset="0"/>
                <a:cs typeface="Calibri" panose="020F0502020204030204" pitchFamily="34" charset="0"/>
              </a:rPr>
              <a:t>improve workplace culture </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and to </a:t>
            </a:r>
            <a:r>
              <a:rPr lang="en-US" altLang="zh-CN" sz="1600" b="1" i="1" kern="100" dirty="0">
                <a:effectLst/>
                <a:latin typeface="Calibri" panose="020F0502020204030204" pitchFamily="34" charset="0"/>
                <a:ea typeface="Calibri" panose="020F0502020204030204" pitchFamily="34" charset="0"/>
                <a:cs typeface="Calibri" panose="020F0502020204030204" pitchFamily="34" charset="0"/>
              </a:rPr>
              <a:t>pay more attention to the professional growth and development of individuals.</a:t>
            </a:r>
            <a:endParaRPr lang="zh-CN" altLang="zh-CN" sz="1600" b="1" i="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Visibly, Millennials’ boldness in pursuing new job opportunities is </a:t>
            </a:r>
            <a:r>
              <a:rPr lang="en-US" altLang="zh-CN" sz="1600" i="1" kern="100" dirty="0">
                <a:highlight>
                  <a:srgbClr val="00FF00"/>
                </a:highlight>
                <a:latin typeface="Calibri" panose="020F0502020204030204" pitchFamily="34" charset="0"/>
                <a:ea typeface="Calibri" panose="020F0502020204030204" pitchFamily="34" charset="0"/>
                <a:cs typeface="Calibri" panose="020F0502020204030204" pitchFamily="34" charset="0"/>
              </a:rPr>
              <a:t>also</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shaped by </a:t>
            </a:r>
            <a:r>
              <a:rPr lang="en-US" altLang="zh-CN" sz="16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emerging</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16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economic trends and novel business models</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such as the gig economy, where self-employed and temporary work caters to those who value flexibility and work-life balance. </a:t>
            </a:r>
            <a:r>
              <a:rPr lang="en-US" altLang="zh-CN" sz="1600" i="1" kern="100" dirty="0">
                <a:highlight>
                  <a:srgbClr val="00FF00"/>
                </a:highlight>
                <a:latin typeface="Calibri" panose="020F0502020204030204" pitchFamily="34" charset="0"/>
                <a:ea typeface="Calibri" panose="020F0502020204030204" pitchFamily="34" charset="0"/>
                <a:cs typeface="Calibri" panose="020F0502020204030204" pitchFamily="34" charset="0"/>
              </a:rPr>
              <a:t>Additionally</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social media has </a:t>
            </a:r>
            <a:r>
              <a:rPr lang="en-US" altLang="zh-CN" sz="16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created new career paths</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from blogging to content creation, leading more millennials to leave traditional desk jobs for unconventional careers. </a:t>
            </a:r>
            <a:r>
              <a:rPr lang="en-US" altLang="zh-CN" sz="1600" i="1" kern="100" dirty="0">
                <a:highlight>
                  <a:srgbClr val="00FF00"/>
                </a:highlight>
                <a:latin typeface="Calibri" panose="020F0502020204030204" pitchFamily="34" charset="0"/>
                <a:ea typeface="Calibri" panose="020F0502020204030204" pitchFamily="34" charset="0"/>
                <a:cs typeface="Calibri" panose="020F0502020204030204" pitchFamily="34" charset="0"/>
              </a:rPr>
              <a:t>Hence</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one can’t say for certain that job-hopping indicates laziness. </a:t>
            </a:r>
            <a:r>
              <a:rPr lang="en-US" altLang="zh-CN" sz="1600" i="1" kern="100" dirty="0">
                <a:highlight>
                  <a:srgbClr val="FF00FF"/>
                </a:highlight>
                <a:latin typeface="Calibri" panose="020F0502020204030204" pitchFamily="34" charset="0"/>
                <a:ea typeface="Calibri" panose="020F0502020204030204" pitchFamily="34" charset="0"/>
                <a:cs typeface="Calibri" panose="020F0502020204030204" pitchFamily="34" charset="0"/>
              </a:rPr>
              <a:t>Instead</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it shows millennials’ wandering off the beaten track to </a:t>
            </a:r>
            <a:r>
              <a:rPr lang="en-US" altLang="zh-CN" sz="1600" b="1" i="1" kern="100" dirty="0">
                <a:effectLst/>
                <a:latin typeface="Calibri" panose="020F0502020204030204" pitchFamily="34" charset="0"/>
                <a:ea typeface="Calibri" panose="020F0502020204030204" pitchFamily="34" charset="0"/>
                <a:cs typeface="Calibri" panose="020F0502020204030204" pitchFamily="34" charset="0"/>
              </a:rPr>
              <a:t>explore new opportunities and development</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a:t>
            </a:r>
            <a:endParaRPr lang="zh-CN"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r>
              <a:rPr lang="en-US" altLang="zh-CN" sz="1600" i="1" kern="100" dirty="0">
                <a:highlight>
                  <a:srgbClr val="FF00FF"/>
                </a:highlight>
                <a:latin typeface="Calibri" panose="020F0502020204030204" pitchFamily="34" charset="0"/>
                <a:ea typeface="Calibri" panose="020F0502020204030204" pitchFamily="34" charset="0"/>
                <a:cs typeface="Calibri" panose="020F0502020204030204" pitchFamily="34" charset="0"/>
              </a:rPr>
              <a:t>However</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job-hopping remains controversial. Some employers appreciate the diversity in experience and skills job-hopping brings about, </a:t>
            </a:r>
            <a:r>
              <a:rPr lang="en-US" altLang="zh-CN" sz="1600" i="1" kern="100" dirty="0">
                <a:highlight>
                  <a:srgbClr val="00FF00"/>
                </a:highlight>
                <a:latin typeface="Calibri" panose="020F0502020204030204" pitchFamily="34" charset="0"/>
                <a:ea typeface="Calibri" panose="020F0502020204030204" pitchFamily="34" charset="0"/>
                <a:cs typeface="Calibri" panose="020F0502020204030204" pitchFamily="34" charset="0"/>
              </a:rPr>
              <a:t>while</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others view it negatively, seeing it as a lack of commitment. There is concern that millennials, raised in relatively prosperous times, may possess less patience and resilience. </a:t>
            </a:r>
            <a:r>
              <a:rPr lang="en-US" altLang="zh-CN" sz="1600" i="1" kern="100" dirty="0">
                <a:highlight>
                  <a:srgbClr val="FF00FF"/>
                </a:highlight>
                <a:latin typeface="Calibri" panose="020F0502020204030204" pitchFamily="34" charset="0"/>
                <a:ea typeface="Calibri" panose="020F0502020204030204" pitchFamily="34" charset="0"/>
                <a:cs typeface="Calibri" panose="020F0502020204030204" pitchFamily="34" charset="0"/>
              </a:rPr>
              <a:t>Yet</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1600" i="1" kern="100" dirty="0" err="1">
                <a:effectLst/>
                <a:latin typeface="Calibri" panose="020F0502020204030204" pitchFamily="34" charset="0"/>
                <a:ea typeface="Calibri" panose="020F0502020204030204" pitchFamily="34" charset="0"/>
                <a:cs typeface="Calibri" panose="020F0502020204030204" pitchFamily="34" charset="0"/>
              </a:rPr>
              <a:t>adidast</a:t>
            </a:r>
            <a:r>
              <a:rPr lang="en-US" altLang="zh-CN" sz="1600" i="1" kern="100" dirty="0">
                <a:latin typeface="Calibri" panose="020F0502020204030204" pitchFamily="34" charset="0"/>
                <a:ea typeface="Calibri" panose="020F0502020204030204" pitchFamily="34" charset="0"/>
                <a:cs typeface="Calibri" panose="020F0502020204030204" pitchFamily="34" charset="0"/>
              </a:rPr>
              <a:t> </a:t>
            </a:r>
            <a:r>
              <a:rPr lang="en-US" altLang="zh-CN" sz="1600" i="1" kern="100" dirty="0">
                <a:effectLst/>
                <a:latin typeface="Calibri" panose="020F0502020204030204" pitchFamily="34" charset="0"/>
                <a:ea typeface="Calibri" panose="020F0502020204030204" pitchFamily="34" charset="0"/>
                <a:cs typeface="Calibri" panose="020F0502020204030204" pitchFamily="34" charset="0"/>
              </a:rPr>
              <a:t>a materialistic society, millennial generation’s pursuit of meaning in their careers offers inspiration. They should never be discouraged to define new horizons of success when their career decisions are driven by healthy ambition and an appetite for upskilling.</a:t>
            </a:r>
            <a:endParaRPr lang="zh-CN" altLang="zh-CN" sz="1600" i="1" kern="1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5" name="文本框 4"/>
          <p:cNvSpPr txBox="1"/>
          <p:nvPr/>
        </p:nvSpPr>
        <p:spPr>
          <a:xfrm>
            <a:off x="7121731" y="58846"/>
            <a:ext cx="3042310"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P1 atmosphere of job-hopping</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6" name="文本框 5"/>
          <p:cNvSpPr txBox="1"/>
          <p:nvPr/>
        </p:nvSpPr>
        <p:spPr>
          <a:xfrm>
            <a:off x="7140692" y="949441"/>
            <a:ext cx="3023349"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P2-3. reasons of job-hopping</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8" name="文本框 7"/>
          <p:cNvSpPr txBox="1"/>
          <p:nvPr/>
        </p:nvSpPr>
        <p:spPr>
          <a:xfrm>
            <a:off x="7397271" y="6450253"/>
            <a:ext cx="3043686"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 P4. views on job-hopping</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9" name="矩形: 圆角 8"/>
          <p:cNvSpPr/>
          <p:nvPr/>
        </p:nvSpPr>
        <p:spPr>
          <a:xfrm>
            <a:off x="1867660" y="503960"/>
            <a:ext cx="5634152" cy="33892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4806805" y="237586"/>
            <a:ext cx="1289195" cy="33892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8230248" y="1761586"/>
            <a:ext cx="3023349" cy="33892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箭头连接符 11"/>
          <p:cNvCxnSpPr/>
          <p:nvPr/>
        </p:nvCxnSpPr>
        <p:spPr>
          <a:xfrm flipV="1">
            <a:off x="4080164" y="1474237"/>
            <a:ext cx="435852" cy="131371"/>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4781025" y="1498487"/>
            <a:ext cx="2179612" cy="330313"/>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2015412" y="1949463"/>
            <a:ext cx="4713579" cy="384904"/>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2593910" y="1980203"/>
            <a:ext cx="4697935" cy="606821"/>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1921246" y="2645870"/>
            <a:ext cx="523374" cy="174275"/>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091991" y="1501482"/>
            <a:ext cx="1096151"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reasons</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7070158" y="2194677"/>
            <a:ext cx="1117985"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analysis</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26" name="文本框 25"/>
          <p:cNvSpPr txBox="1"/>
          <p:nvPr/>
        </p:nvSpPr>
        <p:spPr>
          <a:xfrm>
            <a:off x="7052345" y="2941665"/>
            <a:ext cx="1157631"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suggestion</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27" name="矩形: 圆角 26"/>
          <p:cNvSpPr/>
          <p:nvPr/>
        </p:nvSpPr>
        <p:spPr>
          <a:xfrm>
            <a:off x="23077" y="2438071"/>
            <a:ext cx="1521600" cy="297905"/>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10000611" y="3221200"/>
            <a:ext cx="1521600" cy="297905"/>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6451298" y="3408580"/>
            <a:ext cx="1778950" cy="297905"/>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84468" y="3704073"/>
            <a:ext cx="6366830" cy="294410"/>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p:cNvCxnSpPr/>
          <p:nvPr/>
        </p:nvCxnSpPr>
        <p:spPr>
          <a:xfrm>
            <a:off x="3270931" y="3653257"/>
            <a:ext cx="951972" cy="104043"/>
          </a:xfrm>
          <a:prstGeom prst="straightConnector1">
            <a:avLst/>
          </a:prstGeom>
          <a:ln w="38100">
            <a:solidFill>
              <a:srgbClr val="CC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矩形: 圆角 33"/>
          <p:cNvSpPr/>
          <p:nvPr/>
        </p:nvSpPr>
        <p:spPr>
          <a:xfrm>
            <a:off x="9954001" y="4490846"/>
            <a:ext cx="2037973" cy="266649"/>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箭头连接符 34"/>
          <p:cNvCxnSpPr/>
          <p:nvPr/>
        </p:nvCxnSpPr>
        <p:spPr>
          <a:xfrm>
            <a:off x="2791897" y="4167504"/>
            <a:ext cx="246578" cy="473724"/>
          </a:xfrm>
          <a:prstGeom prst="straightConnector1">
            <a:avLst/>
          </a:prstGeom>
          <a:ln w="38100">
            <a:solidFill>
              <a:srgbClr val="CC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矩形: 圆角 36"/>
          <p:cNvSpPr/>
          <p:nvPr/>
        </p:nvSpPr>
        <p:spPr>
          <a:xfrm>
            <a:off x="3015161" y="4874349"/>
            <a:ext cx="1207742" cy="32121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p:cNvSpPr/>
          <p:nvPr/>
        </p:nvSpPr>
        <p:spPr>
          <a:xfrm>
            <a:off x="-1" y="5824771"/>
            <a:ext cx="8084021" cy="31664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0" y="6077689"/>
            <a:ext cx="8120967" cy="31664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圆角 39"/>
          <p:cNvSpPr/>
          <p:nvPr/>
        </p:nvSpPr>
        <p:spPr>
          <a:xfrm>
            <a:off x="-26189" y="6329747"/>
            <a:ext cx="2270626" cy="31664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8162270" y="5664165"/>
            <a:ext cx="3267729" cy="32121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p:nvPr/>
        </p:nvCxnSpPr>
        <p:spPr>
          <a:xfrm flipH="1">
            <a:off x="5421086" y="5908559"/>
            <a:ext cx="3778898" cy="32429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7238662" y="5949260"/>
            <a:ext cx="3778898" cy="32429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1847193" y="5941038"/>
            <a:ext cx="8994978" cy="653093"/>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500"/>
                                        <p:tgtEl>
                                          <p:spTgt spid="33"/>
                                        </p:tgtEl>
                                      </p:cBhvr>
                                    </p:animEffect>
                                  </p:childTnLst>
                                </p:cTn>
                              </p:par>
                            </p:childTnLst>
                          </p:cTn>
                        </p:par>
                        <p:par>
                          <p:cTn id="102" fill="hold">
                            <p:stCondLst>
                              <p:cond delay="1000"/>
                            </p:stCondLst>
                            <p:childTnLst>
                              <p:par>
                                <p:cTn id="103" presetID="1" presetClass="entr" presetSubtype="0" fill="hold" nodeType="after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left)">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left)">
                                      <p:cBhvr>
                                        <p:cTn id="118" dur="500"/>
                                        <p:tgtEl>
                                          <p:spTgt spid="3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left)">
                                      <p:cBhvr>
                                        <p:cTn id="123" dur="500"/>
                                        <p:tgtEl>
                                          <p:spTgt spid="38"/>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left)">
                                      <p:cBhvr>
                                        <p:cTn id="127" dur="500"/>
                                        <p:tgtEl>
                                          <p:spTgt spid="39"/>
                                        </p:tgtEl>
                                      </p:cBhvr>
                                    </p:animEffect>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left)">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wipe(left)">
                                      <p:cBhvr>
                                        <p:cTn id="136" dur="500"/>
                                        <p:tgtEl>
                                          <p:spTgt spid="41"/>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45"/>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nodeType="afterEffect">
                                  <p:stCondLst>
                                    <p:cond delay="0"/>
                                  </p:stCondLst>
                                  <p:childTnLst>
                                    <p:set>
                                      <p:cBhvr>
                                        <p:cTn id="14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24" grpId="0" animBg="1"/>
      <p:bldP spid="25" grpId="0" animBg="1"/>
      <p:bldP spid="26" grpId="0" animBg="1"/>
      <p:bldP spid="27" grpId="0" animBg="1"/>
      <p:bldP spid="28" grpId="0" animBg="1"/>
      <p:bldP spid="29" grpId="0" animBg="1"/>
      <p:bldP spid="33" grpId="0" animBg="1"/>
      <p:bldP spid="34" grpId="0" animBg="1"/>
      <p:bldP spid="37" grpId="0" animBg="1"/>
      <p:bldP spid="38"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46230" y="-17339"/>
            <a:ext cx="3904178" cy="663119"/>
            <a:chOff x="360680" y="260089"/>
            <a:chExt cx="3904178" cy="663119"/>
          </a:xfrm>
        </p:grpSpPr>
        <p:grpSp>
          <p:nvGrpSpPr>
            <p:cNvPr id="56" name="组合 55"/>
            <p:cNvGrpSpPr/>
            <p:nvPr/>
          </p:nvGrpSpPr>
          <p:grpSpPr>
            <a:xfrm>
              <a:off x="360680" y="355599"/>
              <a:ext cx="504350" cy="492689"/>
              <a:chOff x="1468120" y="1722049"/>
              <a:chExt cx="3515360" cy="3434080"/>
            </a:xfrm>
          </p:grpSpPr>
          <p:sp>
            <p:nvSpPr>
              <p:cNvPr id="60" name="矩形 59"/>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1" name="矩形 60"/>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57" name="组合 56"/>
            <p:cNvGrpSpPr/>
            <p:nvPr/>
          </p:nvGrpSpPr>
          <p:grpSpPr>
            <a:xfrm>
              <a:off x="894718" y="260089"/>
              <a:ext cx="3370140" cy="663119"/>
              <a:chOff x="3301426" y="1183416"/>
              <a:chExt cx="2398131" cy="663119"/>
            </a:xfrm>
          </p:grpSpPr>
          <p:sp>
            <p:nvSpPr>
              <p:cNvPr id="58"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文本再现</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59"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2" name="文本框 1"/>
          <p:cNvSpPr txBox="1"/>
          <p:nvPr/>
        </p:nvSpPr>
        <p:spPr>
          <a:xfrm>
            <a:off x="88265" y="766853"/>
            <a:ext cx="12103735" cy="5262979"/>
          </a:xfrm>
          <a:prstGeom prst="rect">
            <a:avLst/>
          </a:prstGeom>
          <a:noFill/>
        </p:spPr>
        <p:txBody>
          <a:bodyPr wrap="square">
            <a:spAutoFit/>
          </a:bodyPr>
          <a:lstStyle/>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1. Among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________________________</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a:t>
            </a:r>
            <a:r>
              <a:rPr lang="zh-CN" altLang="en-US" sz="2400" b="1" i="1" kern="100" dirty="0">
                <a:effectLst/>
                <a:latin typeface="Calibri" panose="020F0502020204030204" pitchFamily="34" charset="0"/>
                <a:ea typeface="Calibri" panose="020F0502020204030204" pitchFamily="34" charset="0"/>
                <a:cs typeface="Calibri" panose="020F0502020204030204" pitchFamily="34" charset="0"/>
              </a:rPr>
              <a:t>享有声誉）</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for various _____________(character) ranging from the good to the bad,  millennials  have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________(notable) </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been labeled the “job-hopping” generation. </a:t>
            </a:r>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2. </a:t>
            </a:r>
            <a:r>
              <a:rPr lang="zh-CN" altLang="en-US" sz="2400" b="1" i="1" kern="100" dirty="0">
                <a:latin typeface="Calibri" panose="020F0502020204030204" pitchFamily="34" charset="0"/>
                <a:ea typeface="Calibri" panose="020F0502020204030204" pitchFamily="34" charset="0"/>
                <a:cs typeface="Calibri" panose="020F0502020204030204" pitchFamily="34" charset="0"/>
              </a:rPr>
              <a:t>研究：</a:t>
            </a:r>
            <a:endParaRPr lang="en-US" altLang="zh-CN" sz="2400" b="1" i="1" kern="100" dirty="0">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a:t>
            </a:r>
            <a:r>
              <a:rPr lang="zh-CN" altLang="en-US" sz="2400" b="1" i="1" kern="100" dirty="0">
                <a:latin typeface="Calibri" panose="020F0502020204030204" pitchFamily="34" charset="0"/>
                <a:ea typeface="Calibri" panose="020F0502020204030204" pitchFamily="34" charset="0"/>
                <a:cs typeface="Calibri" panose="020F0502020204030204" pitchFamily="34" charset="0"/>
              </a:rPr>
              <a:t>发现：</a:t>
            </a:r>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3</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 _______s</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ome from older generations may interpret this ___a sign of laziness, </a:t>
            </a:r>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deeper look suggests more complex motivations.</a:t>
            </a:r>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4. Beyond the conventional reasons like obtaining better salaries or greater job stability, many millennials have been ____________(increase) motivated by value-driven goals.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In response ____ such a trend, employers are taking steps ___________(improve) workplace culture and to pay more attention to the professional growth and development of</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 </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__________(individual).</a:t>
            </a:r>
            <a:endParaRPr lang="zh-CN" altLang="zh-CN" sz="2400" b="1" i="1" kern="1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8233010" y="740390"/>
            <a:ext cx="3339559" cy="461665"/>
          </a:xfrm>
          <a:prstGeom prst="rect">
            <a:avLst/>
          </a:prstGeom>
          <a:noFill/>
        </p:spPr>
        <p:txBody>
          <a:bodyPr wrap="square">
            <a:spAutoFit/>
          </a:bodyPr>
          <a:lstStyle/>
          <a:p>
            <a:r>
              <a:rPr lang="en-US" altLang="zh-CN"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characteristics </a:t>
            </a:r>
            <a:endParaRPr lang="zh-CN" altLang="en-US" sz="2400" b="1" dirty="0">
              <a:solidFill>
                <a:srgbClr val="FF0000"/>
              </a:solidFill>
            </a:endParaRPr>
          </a:p>
        </p:txBody>
      </p:sp>
      <p:sp>
        <p:nvSpPr>
          <p:cNvPr id="4" name="文本框 3"/>
          <p:cNvSpPr txBox="1"/>
          <p:nvPr/>
        </p:nvSpPr>
        <p:spPr>
          <a:xfrm>
            <a:off x="6691150" y="1155323"/>
            <a:ext cx="2306543" cy="461665"/>
          </a:xfrm>
          <a:prstGeom prst="rect">
            <a:avLst/>
          </a:prstGeom>
          <a:noFill/>
        </p:spPr>
        <p:txBody>
          <a:bodyPr wrap="square">
            <a:spAutoFit/>
          </a:bodyPr>
          <a:lstStyle/>
          <a:p>
            <a:r>
              <a:rPr lang="en-US" altLang="zh-CN"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notably</a:t>
            </a:r>
            <a:r>
              <a:rPr lang="en-US" altLang="zh-CN"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zh-CN" altLang="en-US" sz="2400" b="1" dirty="0">
              <a:solidFill>
                <a:srgbClr val="FF0000"/>
              </a:solidFill>
            </a:endParaRPr>
          </a:p>
        </p:txBody>
      </p:sp>
      <p:sp>
        <p:nvSpPr>
          <p:cNvPr id="5" name="文本框 4"/>
          <p:cNvSpPr txBox="1"/>
          <p:nvPr/>
        </p:nvSpPr>
        <p:spPr>
          <a:xfrm>
            <a:off x="1357150" y="740390"/>
            <a:ext cx="4738850" cy="461665"/>
          </a:xfrm>
          <a:prstGeom prst="rect">
            <a:avLst/>
          </a:prstGeom>
          <a:noFill/>
        </p:spPr>
        <p:txBody>
          <a:bodyPr wrap="square">
            <a:spAutoFit/>
          </a:bodyPr>
          <a:lstStyle/>
          <a:p>
            <a:r>
              <a:rPr lang="en-US" altLang="zh-CN"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bearing a reputation</a:t>
            </a:r>
            <a:endParaRPr lang="zh-CN" altLang="en-US" sz="2400" b="1" dirty="0">
              <a:solidFill>
                <a:srgbClr val="FF0000"/>
              </a:solidFill>
            </a:endParaRPr>
          </a:p>
        </p:txBody>
      </p:sp>
      <p:sp>
        <p:nvSpPr>
          <p:cNvPr id="7" name="文本框 6"/>
          <p:cNvSpPr txBox="1"/>
          <p:nvPr/>
        </p:nvSpPr>
        <p:spPr>
          <a:xfrm>
            <a:off x="1221208" y="2204401"/>
            <a:ext cx="11316885"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survey/research/study/ experiment </a:t>
            </a:r>
            <a:endParaRPr lang="zh-CN" altLang="en-US" sz="2400" b="1" dirty="0">
              <a:solidFill>
                <a:srgbClr val="FF0000"/>
              </a:solidFill>
            </a:endParaRPr>
          </a:p>
        </p:txBody>
      </p:sp>
      <p:sp>
        <p:nvSpPr>
          <p:cNvPr id="9" name="文本框 8"/>
          <p:cNvSpPr txBox="1"/>
          <p:nvPr/>
        </p:nvSpPr>
        <p:spPr>
          <a:xfrm>
            <a:off x="1222768" y="2590449"/>
            <a:ext cx="11316885"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revealed/indicated /</a:t>
            </a:r>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mn-ea"/>
              </a:rPr>
              <a:t>show/ found</a:t>
            </a:r>
            <a:r>
              <a:rPr lang="en-US" altLang="zh-CN"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 discovered/ suggested/ shed light on</a:t>
            </a:r>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mn-ea"/>
              </a:rPr>
              <a:t> </a:t>
            </a:r>
            <a:endParaRPr lang="zh-CN" altLang="en-US" sz="2400" b="1" dirty="0">
              <a:solidFill>
                <a:srgbClr val="FF0000"/>
              </a:solidFill>
            </a:endParaRPr>
          </a:p>
        </p:txBody>
      </p:sp>
      <p:sp>
        <p:nvSpPr>
          <p:cNvPr id="10" name="文本框 9"/>
          <p:cNvSpPr txBox="1"/>
          <p:nvPr/>
        </p:nvSpPr>
        <p:spPr>
          <a:xfrm>
            <a:off x="437985" y="3281445"/>
            <a:ext cx="1684425" cy="461665"/>
          </a:xfrm>
          <a:prstGeom prst="rect">
            <a:avLst/>
          </a:prstGeom>
          <a:noFill/>
        </p:spPr>
        <p:txBody>
          <a:bodyPr wrap="square">
            <a:spAutoFit/>
          </a:bodyPr>
          <a:lstStyle/>
          <a:p>
            <a:r>
              <a:rPr lang="en-US" altLang="zh-CN"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While </a:t>
            </a:r>
            <a:endParaRPr lang="zh-CN" altLang="en-US" sz="2400" b="1" kern="100" dirty="0">
              <a:solidFill>
                <a:srgbClr val="FF0000"/>
              </a:solidFill>
              <a:latin typeface="Calibri" panose="020F0502020204030204" pitchFamily="34" charset="0"/>
              <a:cs typeface="Calibri" panose="020F0502020204030204" pitchFamily="34" charset="0"/>
            </a:endParaRPr>
          </a:p>
        </p:txBody>
      </p:sp>
      <p:sp>
        <p:nvSpPr>
          <p:cNvPr id="11" name="文本框 10"/>
          <p:cNvSpPr txBox="1"/>
          <p:nvPr/>
        </p:nvSpPr>
        <p:spPr>
          <a:xfrm>
            <a:off x="7464529" y="3248107"/>
            <a:ext cx="1111615" cy="461665"/>
          </a:xfrm>
          <a:prstGeom prst="rect">
            <a:avLst/>
          </a:prstGeom>
          <a:noFill/>
        </p:spPr>
        <p:txBody>
          <a:bodyPr wrap="square">
            <a:spAutoFit/>
          </a:bodyPr>
          <a:lstStyle/>
          <a:p>
            <a:r>
              <a:rPr lang="en-US" altLang="zh-CN"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a:t>
            </a:r>
            <a:endParaRPr lang="zh-CN" altLang="en-US" sz="2400" b="1" dirty="0">
              <a:solidFill>
                <a:srgbClr val="FF0000"/>
              </a:solidFill>
            </a:endParaRPr>
          </a:p>
        </p:txBody>
      </p:sp>
      <p:sp>
        <p:nvSpPr>
          <p:cNvPr id="13" name="文本框 12"/>
          <p:cNvSpPr txBox="1"/>
          <p:nvPr/>
        </p:nvSpPr>
        <p:spPr>
          <a:xfrm>
            <a:off x="3045230" y="4761802"/>
            <a:ext cx="659329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increasingly</a:t>
            </a:r>
            <a:endParaRPr lang="zh-CN" altLang="en-US" sz="2400" b="1" dirty="0">
              <a:solidFill>
                <a:srgbClr val="FF0000"/>
              </a:solidFill>
            </a:endParaRPr>
          </a:p>
        </p:txBody>
      </p:sp>
      <p:sp>
        <p:nvSpPr>
          <p:cNvPr id="15" name="文本框 14"/>
          <p:cNvSpPr txBox="1"/>
          <p:nvPr/>
        </p:nvSpPr>
        <p:spPr>
          <a:xfrm>
            <a:off x="215319" y="5150272"/>
            <a:ext cx="3677651"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to</a:t>
            </a:r>
            <a:endParaRPr lang="zh-CN" altLang="en-US" sz="2400" b="1" dirty="0">
              <a:solidFill>
                <a:srgbClr val="FF0000"/>
              </a:solidFill>
            </a:endParaRPr>
          </a:p>
        </p:txBody>
      </p:sp>
      <p:sp>
        <p:nvSpPr>
          <p:cNvPr id="17" name="文本框 16"/>
          <p:cNvSpPr txBox="1"/>
          <p:nvPr/>
        </p:nvSpPr>
        <p:spPr>
          <a:xfrm>
            <a:off x="5971050" y="5150272"/>
            <a:ext cx="3308064"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to improve </a:t>
            </a:r>
            <a:endParaRPr lang="zh-CN" altLang="en-US" sz="2400" b="1" dirty="0">
              <a:solidFill>
                <a:srgbClr val="FF0000"/>
              </a:solidFill>
            </a:endParaRPr>
          </a:p>
        </p:txBody>
      </p:sp>
      <p:sp>
        <p:nvSpPr>
          <p:cNvPr id="19" name="文本框 18"/>
          <p:cNvSpPr txBox="1"/>
          <p:nvPr/>
        </p:nvSpPr>
        <p:spPr>
          <a:xfrm>
            <a:off x="9047577" y="5532946"/>
            <a:ext cx="3144423" cy="461665"/>
          </a:xfrm>
          <a:prstGeom prst="rect">
            <a:avLst/>
          </a:prstGeom>
          <a:noFill/>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individuals</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0" grpId="0"/>
      <p:bldP spid="11" grpId="0"/>
      <p:bldP spid="13" grpId="0"/>
      <p:bldP spid="15"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896" y="556415"/>
            <a:ext cx="11921613" cy="5632311"/>
          </a:xfrm>
          <a:prstGeom prst="rect">
            <a:avLst/>
          </a:prstGeom>
          <a:noFill/>
        </p:spPr>
        <p:txBody>
          <a:bodyPr wrap="square">
            <a:spAutoFit/>
          </a:bodyPr>
          <a:lstStyle/>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5.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_________(obviously</a:t>
            </a:r>
            <a:r>
              <a:rPr lang="zh-CN" altLang="en-US" sz="2400" b="1" i="1" kern="100" dirty="0">
                <a:latin typeface="Calibri" panose="020F0502020204030204" pitchFamily="34" charset="0"/>
                <a:ea typeface="Calibri" panose="020F0502020204030204" pitchFamily="34" charset="0"/>
                <a:cs typeface="Calibri" panose="020F0502020204030204" pitchFamily="34" charset="0"/>
              </a:rPr>
              <a:t>同义</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Millennials’ ________(</a:t>
            </a:r>
            <a:r>
              <a:rPr lang="zh-CN" altLang="en-US" sz="2400" b="1" i="1" kern="100" dirty="0">
                <a:latin typeface="Calibri" panose="020F0502020204030204" pitchFamily="34" charset="0"/>
                <a:ea typeface="Calibri" panose="020F0502020204030204" pitchFamily="34" charset="0"/>
                <a:cs typeface="Calibri" panose="020F0502020204030204" pitchFamily="34" charset="0"/>
              </a:rPr>
              <a:t>大胆的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bold</a:t>
            </a:r>
            <a:r>
              <a:rPr lang="zh-CN" altLang="en-US" sz="2400" b="1" i="1" kern="100" dirty="0">
                <a:latin typeface="Calibri" panose="020F0502020204030204" pitchFamily="34" charset="0"/>
                <a:ea typeface="Calibri" panose="020F0502020204030204" pitchFamily="34" charset="0"/>
                <a:cs typeface="Calibri" panose="020F0502020204030204" pitchFamily="34" charset="0"/>
              </a:rPr>
              <a:t>）</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in pursuing new job opportunities is also shaped by emerging economic trends and novel business models, such as the gig economy, ________ self-employed and temporary work </a:t>
            </a:r>
            <a:r>
              <a:rPr lang="en-US" altLang="zh-CN" sz="24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caters</a:t>
            </a:r>
            <a:r>
              <a:rPr lang="en-US" altLang="zh-CN" sz="24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altLang="zh-CN" sz="2400" b="1" i="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to</a:t>
            </a:r>
            <a:r>
              <a:rPr lang="en-US" altLang="zh-CN" sz="24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those who value __________(flexible ) and work-life balance. </a:t>
            </a:r>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endParaRPr lang="en-US" altLang="zh-CN" sz="2400" b="1" i="1" kern="100" dirty="0">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latin typeface="Calibri" panose="020F0502020204030204" pitchFamily="34" charset="0"/>
                <a:ea typeface="Calibri" panose="020F0502020204030204" pitchFamily="34" charset="0"/>
                <a:cs typeface="Calibri" panose="020F0502020204030204" pitchFamily="34" charset="0"/>
              </a:rPr>
              <a:t>6.I</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t shows millennials’ wandering off the ________(beat) track to explore new opportunities and development. </a:t>
            </a:r>
            <a:endParaRPr lang="zh-CN" altLang="zh-CN" sz="2400" b="1" i="1" kern="100" dirty="0">
              <a:effectLst/>
              <a:latin typeface="Calibri" panose="020F0502020204030204" pitchFamily="34" charset="0"/>
              <a:ea typeface="宋体" panose="02010600030101010101" pitchFamily="2" charset="-122"/>
              <a:cs typeface="Calibri" panose="020F0502020204030204" pitchFamily="34" charset="0"/>
            </a:endParaRPr>
          </a:p>
          <a:p>
            <a:pPr indent="0" algn="l" fontAlgn="auto"/>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7.Some employers appreciate the _________(diverse) in experience and skills job-hopping brings about, _______ others view it negatively, ______(see) it as </a:t>
            </a:r>
            <a:r>
              <a:rPr lang="en-US" altLang="zh-CN" sz="2400" b="1" i="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 lack of commitment</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a:t>
            </a:r>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endParaRPr lang="en-US" altLang="zh-CN" sz="2400" b="1" i="1" kern="100" dirty="0">
              <a:latin typeface="Calibri" panose="020F0502020204030204" pitchFamily="34" charset="0"/>
              <a:ea typeface="Calibri" panose="020F0502020204030204" pitchFamily="34" charset="0"/>
              <a:cs typeface="Calibri" panose="020F0502020204030204" pitchFamily="34" charset="0"/>
            </a:endParaRPr>
          </a:p>
          <a:p>
            <a:pPr indent="0" algn="l" fontAlgn="auto"/>
            <a:r>
              <a:rPr lang="en-US" altLang="zh-CN" sz="2400" b="1" i="1" kern="100" dirty="0">
                <a:latin typeface="Calibri" panose="020F0502020204030204" pitchFamily="34" charset="0"/>
                <a:ea typeface="Calibri" panose="020F0502020204030204" pitchFamily="34" charset="0"/>
                <a:cs typeface="Calibri" panose="020F0502020204030204" pitchFamily="34" charset="0"/>
              </a:rPr>
              <a:t>8.</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There is concern that millennials, ________(raise) in relatively prosperous times, may possess less patience and resilience</a:t>
            </a:r>
            <a:r>
              <a:rPr lang="en-US" altLang="zh-CN" b="1" i="1" kern="100" dirty="0">
                <a:effectLst/>
                <a:latin typeface="Calibri" panose="020F0502020204030204" pitchFamily="34" charset="0"/>
                <a:ea typeface="Calibri" panose="020F0502020204030204" pitchFamily="34" charset="0"/>
                <a:cs typeface="Calibri" panose="020F0502020204030204" pitchFamily="34" charset="0"/>
              </a:rPr>
              <a:t>(</a:t>
            </a:r>
            <a:r>
              <a:rPr lang="zh-CN" altLang="en-US" b="1" i="1" kern="100" dirty="0">
                <a:effectLst/>
                <a:latin typeface="Calibri" panose="020F0502020204030204" pitchFamily="34" charset="0"/>
                <a:ea typeface="Calibri" panose="020F0502020204030204" pitchFamily="34" charset="0"/>
                <a:cs typeface="Calibri" panose="020F0502020204030204" pitchFamily="34" charset="0"/>
              </a:rPr>
              <a:t>恢复力</a:t>
            </a:r>
            <a:r>
              <a:rPr lang="en-US" altLang="zh-CN" b="1" i="1"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_____________,at a materialistic society, millennial generation’s _________(pursue) of meaning in their careers offers __________ (inspire). </a:t>
            </a:r>
            <a:endParaRPr lang="en-US" altLang="zh-CN" sz="2400" b="1" i="1"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文本框 2"/>
          <p:cNvSpPr txBox="1"/>
          <p:nvPr/>
        </p:nvSpPr>
        <p:spPr>
          <a:xfrm>
            <a:off x="5601929" y="556415"/>
            <a:ext cx="2970571"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boldness</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4" name="文本框 3"/>
          <p:cNvSpPr txBox="1"/>
          <p:nvPr/>
        </p:nvSpPr>
        <p:spPr>
          <a:xfrm>
            <a:off x="820507" y="556415"/>
            <a:ext cx="2017967" cy="461665"/>
          </a:xfrm>
          <a:prstGeom prst="rect">
            <a:avLst/>
          </a:prstGeom>
          <a:noFill/>
        </p:spPr>
        <p:txBody>
          <a:bodyPr wrap="square" rtlCol="0">
            <a:spAutoFit/>
          </a:bodyPr>
          <a:lstStyle/>
          <a:p>
            <a:r>
              <a:rPr lang="en-US" altLang="zh-CN" sz="2400" b="1" i="1" dirty="0">
                <a:solidFill>
                  <a:srgbClr val="FF0000"/>
                </a:solidFill>
                <a:latin typeface="Calibri" panose="020F0502020204030204" pitchFamily="34" charset="0"/>
                <a:cs typeface="Calibri" panose="020F0502020204030204" pitchFamily="34" charset="0"/>
              </a:rPr>
              <a:t>Visibly </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5" name="文本框 4"/>
          <p:cNvSpPr txBox="1"/>
          <p:nvPr/>
        </p:nvSpPr>
        <p:spPr>
          <a:xfrm>
            <a:off x="3077548" y="1316802"/>
            <a:ext cx="1914831"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where</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6" name="文本框 5"/>
          <p:cNvSpPr txBox="1"/>
          <p:nvPr/>
        </p:nvSpPr>
        <p:spPr>
          <a:xfrm>
            <a:off x="326923" y="1679584"/>
            <a:ext cx="7547141"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flexibility</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7" name="文本框 6"/>
          <p:cNvSpPr txBox="1"/>
          <p:nvPr/>
        </p:nvSpPr>
        <p:spPr>
          <a:xfrm>
            <a:off x="5410200" y="2316293"/>
            <a:ext cx="2914650"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beaten</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8" name="文本框 7"/>
          <p:cNvSpPr txBox="1"/>
          <p:nvPr/>
        </p:nvSpPr>
        <p:spPr>
          <a:xfrm>
            <a:off x="1988575" y="3882255"/>
            <a:ext cx="1951609"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while</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9" name="文本框 8"/>
          <p:cNvSpPr txBox="1"/>
          <p:nvPr/>
        </p:nvSpPr>
        <p:spPr>
          <a:xfrm>
            <a:off x="4581832" y="3433601"/>
            <a:ext cx="6000443"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diversity</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0" name="文本框 9"/>
          <p:cNvSpPr txBox="1"/>
          <p:nvPr/>
        </p:nvSpPr>
        <p:spPr>
          <a:xfrm>
            <a:off x="4771504" y="4522728"/>
            <a:ext cx="6666271"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raised</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1" name="文本框 10"/>
          <p:cNvSpPr txBox="1"/>
          <p:nvPr/>
        </p:nvSpPr>
        <p:spPr>
          <a:xfrm>
            <a:off x="5635517" y="4885509"/>
            <a:ext cx="3066168"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Yet /However </a:t>
            </a:r>
            <a:endParaRPr lang="zh-CN" altLang="en-US" sz="2400" b="1" i="1" dirty="0">
              <a:solidFill>
                <a:srgbClr val="FF0000"/>
              </a:solidFill>
              <a:latin typeface="Calibri" panose="020F0502020204030204" pitchFamily="34" charset="0"/>
              <a:cs typeface="Calibri" panose="020F0502020204030204" pitchFamily="34" charset="0"/>
            </a:endParaRPr>
          </a:p>
        </p:txBody>
      </p:sp>
      <p:sp>
        <p:nvSpPr>
          <p:cNvPr id="12" name="文本框 11"/>
          <p:cNvSpPr txBox="1"/>
          <p:nvPr/>
        </p:nvSpPr>
        <p:spPr>
          <a:xfrm>
            <a:off x="6291101" y="3813652"/>
            <a:ext cx="1592225" cy="461665"/>
          </a:xfrm>
          <a:prstGeom prst="rect">
            <a:avLst/>
          </a:prstGeom>
          <a:noFill/>
        </p:spPr>
        <p:txBody>
          <a:bodyPr wrap="square">
            <a:spAutoFit/>
          </a:bodyPr>
          <a:lstStyle/>
          <a:p>
            <a:r>
              <a:rPr lang="en-US" altLang="zh-CN" sz="24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seeing</a:t>
            </a:r>
            <a:endParaRPr lang="zh-CN" altLang="en-US" sz="2400" b="1" i="1" dirty="0">
              <a:solidFill>
                <a:srgbClr val="FF0000"/>
              </a:solidFill>
              <a:latin typeface="Calibri" panose="020F0502020204030204" pitchFamily="34" charset="0"/>
              <a:cs typeface="Calibri" panose="020F0502020204030204" pitchFamily="34" charset="0"/>
            </a:endParaRPr>
          </a:p>
        </p:txBody>
      </p:sp>
      <p:grpSp>
        <p:nvGrpSpPr>
          <p:cNvPr id="13" name="组合 12"/>
          <p:cNvGrpSpPr/>
          <p:nvPr/>
        </p:nvGrpSpPr>
        <p:grpSpPr>
          <a:xfrm>
            <a:off x="46230" y="-17339"/>
            <a:ext cx="3904178" cy="663119"/>
            <a:chOff x="360680" y="260089"/>
            <a:chExt cx="3904178" cy="663119"/>
          </a:xfrm>
        </p:grpSpPr>
        <p:grpSp>
          <p:nvGrpSpPr>
            <p:cNvPr id="14" name="组合 13"/>
            <p:cNvGrpSpPr/>
            <p:nvPr/>
          </p:nvGrpSpPr>
          <p:grpSpPr>
            <a:xfrm>
              <a:off x="360680" y="355599"/>
              <a:ext cx="504350" cy="492689"/>
              <a:chOff x="1468120" y="1722049"/>
              <a:chExt cx="3515360" cy="3434080"/>
            </a:xfrm>
          </p:grpSpPr>
          <p:sp>
            <p:nvSpPr>
              <p:cNvPr id="18" name="矩形 17"/>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9" name="矩形 18"/>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15" name="组合 14"/>
            <p:cNvGrpSpPr/>
            <p:nvPr/>
          </p:nvGrpSpPr>
          <p:grpSpPr>
            <a:xfrm>
              <a:off x="894718" y="260089"/>
              <a:ext cx="3370140" cy="663119"/>
              <a:chOff x="3301426" y="1183416"/>
              <a:chExt cx="2398131" cy="663119"/>
            </a:xfrm>
          </p:grpSpPr>
          <p:sp>
            <p:nvSpPr>
              <p:cNvPr id="16"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文本再现</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7"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21" name="文本框 20"/>
          <p:cNvSpPr txBox="1"/>
          <p:nvPr/>
        </p:nvSpPr>
        <p:spPr>
          <a:xfrm>
            <a:off x="3422002" y="5248290"/>
            <a:ext cx="3837214"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pursuit</a:t>
            </a:r>
            <a:endParaRPr lang="zh-CN" altLang="en-US" dirty="0">
              <a:solidFill>
                <a:srgbClr val="FF0000"/>
              </a:solidFill>
            </a:endParaRPr>
          </a:p>
        </p:txBody>
      </p:sp>
      <p:sp>
        <p:nvSpPr>
          <p:cNvPr id="23" name="文本框 22"/>
          <p:cNvSpPr txBox="1"/>
          <p:nvPr/>
        </p:nvSpPr>
        <p:spPr>
          <a:xfrm>
            <a:off x="10053837" y="5335611"/>
            <a:ext cx="1722726"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inspiration</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文本框 8"/>
          <p:cNvSpPr txBox="1"/>
          <p:nvPr/>
        </p:nvSpPr>
        <p:spPr>
          <a:xfrm>
            <a:off x="46230" y="471059"/>
            <a:ext cx="4805680" cy="6851106"/>
          </a:xfrm>
          <a:prstGeom prst="rect">
            <a:avLst/>
          </a:prstGeom>
          <a:noFill/>
        </p:spPr>
        <p:txBody>
          <a:bodyPr wrap="square">
            <a:spAutoFit/>
          </a:bodyPr>
          <a:lstStyle/>
          <a:p>
            <a:pPr>
              <a:lnSpc>
                <a:spcPct val="180000"/>
              </a:lnSpc>
            </a:pPr>
            <a:r>
              <a:rPr lang="en-US" altLang="zh-CN" dirty="0"/>
              <a:t>1.</a:t>
            </a:r>
            <a:r>
              <a:rPr lang="zh-CN" altLang="en-US" dirty="0"/>
              <a:t>享有声誉</a:t>
            </a:r>
            <a:endParaRPr lang="en-US" altLang="zh-CN" dirty="0"/>
          </a:p>
          <a:p>
            <a:pPr>
              <a:lnSpc>
                <a:spcPct val="180000"/>
              </a:lnSpc>
            </a:pPr>
            <a:r>
              <a:rPr lang="en-US" altLang="zh-CN" dirty="0"/>
              <a:t>2.</a:t>
            </a:r>
            <a:r>
              <a:rPr lang="zh-CN" altLang="en-US" dirty="0"/>
              <a:t>把</a:t>
            </a:r>
            <a:r>
              <a:rPr lang="en-US" altLang="zh-CN" dirty="0"/>
              <a:t>…</a:t>
            </a:r>
            <a:r>
              <a:rPr lang="zh-CN" altLang="en-US" dirty="0"/>
              <a:t>理解为</a:t>
            </a:r>
            <a:r>
              <a:rPr lang="en-US" altLang="zh-CN" dirty="0"/>
              <a:t>……</a:t>
            </a:r>
            <a:r>
              <a:rPr lang="zh-CN" altLang="en-US" dirty="0"/>
              <a:t>的标志</a:t>
            </a:r>
            <a:endParaRPr lang="en-US" altLang="zh-CN" dirty="0"/>
          </a:p>
          <a:p>
            <a:pPr>
              <a:lnSpc>
                <a:spcPct val="180000"/>
              </a:lnSpc>
            </a:pPr>
            <a:r>
              <a:rPr lang="en-US" altLang="zh-CN" dirty="0"/>
              <a:t>3.</a:t>
            </a:r>
            <a:r>
              <a:rPr lang="zh-CN" altLang="en-US" dirty="0"/>
              <a:t>乍一看</a:t>
            </a:r>
            <a:endParaRPr lang="en-US" altLang="zh-CN" dirty="0"/>
          </a:p>
          <a:p>
            <a:pPr>
              <a:lnSpc>
                <a:spcPct val="180000"/>
              </a:lnSpc>
            </a:pPr>
            <a:r>
              <a:rPr lang="en-US" altLang="zh-CN" dirty="0"/>
              <a:t>4</a:t>
            </a:r>
            <a:r>
              <a:rPr lang="zh-CN" altLang="en-US" dirty="0"/>
              <a:t>越传统原因</a:t>
            </a:r>
            <a:endParaRPr lang="en-US" altLang="zh-CN" dirty="0"/>
          </a:p>
          <a:p>
            <a:pPr>
              <a:lnSpc>
                <a:spcPct val="180000"/>
              </a:lnSpc>
            </a:pPr>
            <a:r>
              <a:rPr lang="en-US" altLang="zh-CN" dirty="0"/>
              <a:t>5</a:t>
            </a:r>
            <a:r>
              <a:rPr lang="zh-CN" altLang="en-US" dirty="0"/>
              <a:t>职业稳定性</a:t>
            </a:r>
            <a:r>
              <a:rPr lang="en-US" altLang="zh-CN" dirty="0"/>
              <a:t>/</a:t>
            </a:r>
            <a:r>
              <a:rPr lang="zh-CN" altLang="en-US" dirty="0"/>
              <a:t>灵活性</a:t>
            </a:r>
            <a:endParaRPr lang="en-US" altLang="zh-CN" dirty="0"/>
          </a:p>
          <a:p>
            <a:pPr>
              <a:lnSpc>
                <a:spcPct val="180000"/>
              </a:lnSpc>
            </a:pPr>
            <a:r>
              <a:rPr lang="en-US" altLang="zh-CN" dirty="0"/>
              <a:t>6</a:t>
            </a:r>
            <a:r>
              <a:rPr lang="zh-CN" altLang="en-US" dirty="0"/>
              <a:t>被价值驱动型目标激励</a:t>
            </a:r>
            <a:endParaRPr lang="en-US" altLang="zh-CN" dirty="0"/>
          </a:p>
          <a:p>
            <a:pPr>
              <a:lnSpc>
                <a:spcPct val="180000"/>
              </a:lnSpc>
            </a:pPr>
            <a:r>
              <a:rPr lang="en-US" altLang="zh-CN" dirty="0"/>
              <a:t>7.</a:t>
            </a:r>
            <a:r>
              <a:rPr lang="zh-CN" altLang="en-US" dirty="0"/>
              <a:t>提供更好的学习机会</a:t>
            </a:r>
            <a:endParaRPr lang="en-US" altLang="zh-CN" dirty="0"/>
          </a:p>
          <a:p>
            <a:pPr>
              <a:lnSpc>
                <a:spcPct val="180000"/>
              </a:lnSpc>
            </a:pPr>
            <a:r>
              <a:rPr lang="en-US" altLang="zh-CN" dirty="0"/>
              <a:t>8.</a:t>
            </a:r>
            <a:r>
              <a:rPr lang="zh-CN" altLang="en-US" dirty="0"/>
              <a:t>与价值观一致</a:t>
            </a:r>
            <a:endParaRPr lang="en-US" altLang="zh-CN" dirty="0"/>
          </a:p>
          <a:p>
            <a:pPr>
              <a:lnSpc>
                <a:spcPct val="180000"/>
              </a:lnSpc>
            </a:pPr>
            <a:r>
              <a:rPr lang="en-US" altLang="zh-CN" dirty="0"/>
              <a:t>9.</a:t>
            </a:r>
            <a:r>
              <a:rPr lang="zh-CN" altLang="en-US" dirty="0"/>
              <a:t>对</a:t>
            </a:r>
            <a:r>
              <a:rPr lang="en-US" altLang="zh-CN" dirty="0"/>
              <a:t>…</a:t>
            </a:r>
            <a:r>
              <a:rPr lang="zh-CN" altLang="en-US" dirty="0"/>
              <a:t>回应．</a:t>
            </a:r>
            <a:endParaRPr lang="en-US" altLang="zh-CN" dirty="0"/>
          </a:p>
          <a:p>
            <a:pPr>
              <a:lnSpc>
                <a:spcPct val="180000"/>
              </a:lnSpc>
            </a:pPr>
            <a:r>
              <a:rPr lang="en-US" altLang="zh-CN" dirty="0"/>
              <a:t>10.</a:t>
            </a:r>
            <a:r>
              <a:rPr lang="zh-CN" altLang="en-US" dirty="0"/>
              <a:t>职业成长和个人发展</a:t>
            </a:r>
            <a:endParaRPr lang="en-US" altLang="zh-CN" dirty="0"/>
          </a:p>
          <a:p>
            <a:pPr>
              <a:lnSpc>
                <a:spcPct val="180000"/>
              </a:lnSpc>
            </a:pPr>
            <a:r>
              <a:rPr lang="en-US" altLang="zh-CN" dirty="0"/>
              <a:t>11.</a:t>
            </a:r>
            <a:r>
              <a:rPr lang="zh-CN" altLang="en-US" dirty="0"/>
              <a:t>被塑造</a:t>
            </a:r>
            <a:endParaRPr lang="en-US" altLang="zh-CN" dirty="0"/>
          </a:p>
          <a:p>
            <a:pPr>
              <a:lnSpc>
                <a:spcPct val="180000"/>
              </a:lnSpc>
            </a:pPr>
            <a:r>
              <a:rPr lang="en-US" altLang="zh-CN" dirty="0"/>
              <a:t>12.</a:t>
            </a:r>
            <a:r>
              <a:rPr lang="zh-CN" altLang="en-US" dirty="0"/>
              <a:t>迎合那些重视灵活性和</a:t>
            </a:r>
            <a:endParaRPr lang="en-US" altLang="zh-CN" dirty="0"/>
          </a:p>
          <a:p>
            <a:pPr>
              <a:lnSpc>
                <a:spcPct val="180000"/>
              </a:lnSpc>
            </a:pPr>
            <a:r>
              <a:rPr lang="en-US" altLang="zh-CN" dirty="0"/>
              <a:t>     </a:t>
            </a:r>
            <a:r>
              <a:rPr lang="zh-CN" altLang="en-US" dirty="0"/>
              <a:t>工作生活平衡的人</a:t>
            </a:r>
            <a:endParaRPr lang="en-US" altLang="zh-CN" dirty="0"/>
          </a:p>
          <a:p>
            <a:endParaRPr lang="en-US" altLang="zh-CN" dirty="0"/>
          </a:p>
        </p:txBody>
      </p:sp>
      <p:sp>
        <p:nvSpPr>
          <p:cNvPr id="10" name="文本框 9"/>
          <p:cNvSpPr txBox="1"/>
          <p:nvPr/>
        </p:nvSpPr>
        <p:spPr>
          <a:xfrm>
            <a:off x="8771452" y="482018"/>
            <a:ext cx="6096000" cy="6011774"/>
          </a:xfrm>
          <a:prstGeom prst="rect">
            <a:avLst/>
          </a:prstGeom>
          <a:noFill/>
        </p:spPr>
        <p:txBody>
          <a:bodyPr wrap="square">
            <a:spAutoFit/>
          </a:bodyPr>
          <a:lstStyle/>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wander off the beaten track</a:t>
            </a:r>
            <a:endParaRPr lang="zh-CN" altLang="zh-CN" sz="1800" b="1" i="1" kern="100" dirty="0">
              <a:effectLst/>
              <a:latin typeface="Calibri" panose="020F0502020204030204" pitchFamily="34" charset="0"/>
              <a:ea typeface="宋体" panose="02010600030101010101" pitchFamily="2" charset="-122"/>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remain controversial</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b="1" i="1" kern="100" dirty="0">
                <a:latin typeface="Calibri" panose="020F0502020204030204" pitchFamily="34" charset="0"/>
                <a:ea typeface="Calibri" panose="020F0502020204030204" pitchFamily="34" charset="0"/>
                <a:cs typeface="Calibri" panose="020F0502020204030204" pitchFamily="34" charset="0"/>
              </a:rPr>
              <a:t>Bring</a:t>
            </a:r>
            <a:r>
              <a:rPr lang="zh-CN" altLang="en-US" b="1" i="1" kern="100" dirty="0">
                <a:latin typeface="Calibri" panose="020F0502020204030204" pitchFamily="34" charset="0"/>
                <a:ea typeface="Calibri" panose="020F0502020204030204" pitchFamily="34" charset="0"/>
                <a:cs typeface="Calibri" panose="020F0502020204030204" pitchFamily="34" charset="0"/>
              </a:rPr>
              <a:t> </a:t>
            </a:r>
            <a:r>
              <a:rPr lang="en-US" altLang="zh-CN" b="1" i="1" kern="100" dirty="0">
                <a:latin typeface="Calibri" panose="020F0502020204030204" pitchFamily="34" charset="0"/>
                <a:ea typeface="Calibri" panose="020F0502020204030204" pitchFamily="34" charset="0"/>
                <a:cs typeface="Calibri" panose="020F0502020204030204" pitchFamily="34" charset="0"/>
              </a:rPr>
              <a:t>about</a:t>
            </a:r>
            <a:r>
              <a:rPr lang="zh-CN" altLang="en-US" b="1" i="1" kern="100" dirty="0">
                <a:latin typeface="Calibri" panose="020F0502020204030204" pitchFamily="34" charset="0"/>
                <a:ea typeface="Calibri" panose="020F0502020204030204" pitchFamily="34" charset="0"/>
                <a:cs typeface="Calibri" panose="020F0502020204030204" pitchFamily="34" charset="0"/>
              </a:rPr>
              <a:t> </a:t>
            </a:r>
            <a:r>
              <a:rPr lang="en-US" altLang="zh-CN" b="1" i="1" kern="100" dirty="0">
                <a:latin typeface="Calibri" panose="020F0502020204030204" pitchFamily="34" charset="0"/>
                <a:ea typeface="Calibri" panose="020F0502020204030204" pitchFamily="34" charset="0"/>
                <a:cs typeface="Calibri" panose="020F0502020204030204" pitchFamily="34" charset="0"/>
              </a:rPr>
              <a:t>diversity</a:t>
            </a:r>
            <a:r>
              <a:rPr lang="zh-CN" altLang="en-US" b="1" i="1" kern="100" dirty="0">
                <a:latin typeface="Calibri" panose="020F0502020204030204" pitchFamily="34" charset="0"/>
                <a:ea typeface="Calibri" panose="020F0502020204030204" pitchFamily="34" charset="0"/>
                <a:cs typeface="Calibri" panose="020F0502020204030204" pitchFamily="34" charset="0"/>
              </a:rPr>
              <a:t> </a:t>
            </a:r>
            <a:endParaRPr lang="en-US" altLang="zh-CN" b="1" i="1"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a lack of commitment.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possess patience and resilience</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 never be discouraged to do</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an appetite for upskilling</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b="1" i="1" kern="100" dirty="0">
                <a:latin typeface="Calibri" panose="020F0502020204030204" pitchFamily="34" charset="0"/>
                <a:ea typeface="Calibri" panose="020F0502020204030204" pitchFamily="34" charset="0"/>
                <a:cs typeface="Calibri" panose="020F0502020204030204" pitchFamily="34" charset="0"/>
              </a:rPr>
              <a:t>Switch jobs frequently</a:t>
            </a:r>
            <a:endParaRPr lang="en-US" altLang="zh-CN" b="1" i="1"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Be </a:t>
            </a:r>
            <a:r>
              <a:rPr lang="en-US" altLang="zh-CN" sz="1800" b="1" i="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reluctant</a:t>
            </a: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 to seek jobs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b="1" i="1" kern="100" dirty="0">
                <a:latin typeface="Calibri" panose="020F0502020204030204" pitchFamily="34" charset="0"/>
                <a:ea typeface="Calibri" panose="020F0502020204030204" pitchFamily="34" charset="0"/>
                <a:cs typeface="Calibri" panose="020F0502020204030204" pitchFamily="34" charset="0"/>
              </a:rPr>
              <a:t>Be particular about jobs </a:t>
            </a:r>
            <a:endParaRPr lang="en-US" altLang="zh-CN" b="1" i="1"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Be characterized by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prioritize</a:t>
            </a:r>
            <a:r>
              <a:rPr lang="en-US" altLang="zh-CN" sz="1800" b="1" i="1" kern="100" dirty="0">
                <a:effectLst/>
                <a:latin typeface="Calibri" panose="020F0502020204030204" pitchFamily="34" charset="0"/>
                <a:ea typeface="宋体" panose="02010600030101010101" pitchFamily="2" charset="-122"/>
                <a:cs typeface="Calibri" panose="020F0502020204030204" pitchFamily="34" charset="0"/>
              </a:rPr>
              <a:t> individual fulfillment</a:t>
            </a:r>
            <a:endParaRPr lang="zh-CN" altLang="zh-CN" sz="1800" b="1" i="1" kern="1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11" name="文本框 10"/>
          <p:cNvSpPr txBox="1"/>
          <p:nvPr/>
        </p:nvSpPr>
        <p:spPr>
          <a:xfrm>
            <a:off x="6256020" y="471059"/>
            <a:ext cx="2565400" cy="6012543"/>
          </a:xfrm>
          <a:prstGeom prst="rect">
            <a:avLst/>
          </a:prstGeom>
          <a:noFill/>
        </p:spPr>
        <p:txBody>
          <a:bodyPr wrap="square">
            <a:spAutoFit/>
          </a:bodyPr>
          <a:lstStyle/>
          <a:p>
            <a:pPr>
              <a:lnSpc>
                <a:spcPct val="180000"/>
              </a:lnSpc>
            </a:pPr>
            <a:r>
              <a:rPr lang="en-US" altLang="zh-CN" dirty="0"/>
              <a:t>13.</a:t>
            </a:r>
            <a:r>
              <a:rPr lang="zh-CN" altLang="en-US" dirty="0"/>
              <a:t>走在人迹罕至的路上</a:t>
            </a:r>
            <a:endParaRPr lang="en-US" altLang="zh-CN" dirty="0"/>
          </a:p>
          <a:p>
            <a:pPr>
              <a:lnSpc>
                <a:spcPct val="180000"/>
              </a:lnSpc>
            </a:pPr>
            <a:r>
              <a:rPr lang="en-US" altLang="zh-CN" dirty="0"/>
              <a:t>14.</a:t>
            </a:r>
            <a:r>
              <a:rPr lang="zh-CN" altLang="en-US" dirty="0"/>
              <a:t>仍然是有争议的</a:t>
            </a:r>
            <a:endParaRPr lang="en-US" altLang="zh-CN" dirty="0"/>
          </a:p>
          <a:p>
            <a:pPr>
              <a:lnSpc>
                <a:spcPct val="180000"/>
              </a:lnSpc>
            </a:pPr>
            <a:r>
              <a:rPr lang="en-US" altLang="zh-CN" dirty="0"/>
              <a:t>15.</a:t>
            </a:r>
            <a:r>
              <a:rPr lang="zh-CN" altLang="en-US" dirty="0"/>
              <a:t>带来多样性</a:t>
            </a:r>
            <a:endParaRPr lang="en-US" altLang="zh-CN" dirty="0"/>
          </a:p>
          <a:p>
            <a:pPr>
              <a:lnSpc>
                <a:spcPct val="180000"/>
              </a:lnSpc>
            </a:pPr>
            <a:r>
              <a:rPr lang="en-US" altLang="zh-CN" dirty="0"/>
              <a:t>16.</a:t>
            </a:r>
            <a:r>
              <a:rPr lang="zh-CN" altLang="en-US" dirty="0"/>
              <a:t>缺少担当</a:t>
            </a:r>
            <a:endParaRPr lang="en-US" altLang="zh-CN" dirty="0"/>
          </a:p>
          <a:p>
            <a:pPr>
              <a:lnSpc>
                <a:spcPct val="180000"/>
              </a:lnSpc>
            </a:pPr>
            <a:r>
              <a:rPr lang="en-US" altLang="zh-CN" dirty="0"/>
              <a:t>17.</a:t>
            </a:r>
            <a:r>
              <a:rPr lang="zh-CN" altLang="en-US" dirty="0"/>
              <a:t>有耐心和韧性</a:t>
            </a:r>
            <a:endParaRPr lang="en-US" altLang="zh-CN" dirty="0"/>
          </a:p>
          <a:p>
            <a:pPr>
              <a:lnSpc>
                <a:spcPct val="180000"/>
              </a:lnSpc>
            </a:pPr>
            <a:r>
              <a:rPr lang="en-US" altLang="zh-CN" dirty="0"/>
              <a:t>18.</a:t>
            </a:r>
            <a:r>
              <a:rPr lang="zh-CN" altLang="en-US" dirty="0"/>
              <a:t>永远不要气馁去做</a:t>
            </a:r>
            <a:endParaRPr lang="en-US" altLang="zh-CN" dirty="0"/>
          </a:p>
          <a:p>
            <a:pPr>
              <a:lnSpc>
                <a:spcPct val="180000"/>
              </a:lnSpc>
            </a:pPr>
            <a:r>
              <a:rPr lang="en-US" altLang="zh-CN" dirty="0"/>
              <a:t>19.</a:t>
            </a:r>
            <a:r>
              <a:rPr lang="zh-CN" altLang="en-US" dirty="0"/>
              <a:t>渴望</a:t>
            </a:r>
            <a:r>
              <a:rPr lang="zh-CN" altLang="en-US" b="1" dirty="0"/>
              <a:t>提升技能</a:t>
            </a:r>
            <a:endParaRPr lang="en-US" altLang="zh-CN" b="1" dirty="0"/>
          </a:p>
          <a:p>
            <a:pPr>
              <a:lnSpc>
                <a:spcPct val="180000"/>
              </a:lnSpc>
            </a:pPr>
            <a:r>
              <a:rPr lang="en-US" altLang="zh-CN" dirty="0"/>
              <a:t>20.</a:t>
            </a:r>
            <a:r>
              <a:rPr lang="zh-CN" altLang="en-US" dirty="0"/>
              <a:t>频繁换工作</a:t>
            </a:r>
            <a:endParaRPr lang="en-US" altLang="zh-CN" dirty="0"/>
          </a:p>
          <a:p>
            <a:pPr>
              <a:lnSpc>
                <a:spcPct val="180000"/>
              </a:lnSpc>
            </a:pPr>
            <a:r>
              <a:rPr lang="en-US" altLang="zh-CN" dirty="0"/>
              <a:t>21.</a:t>
            </a:r>
            <a:r>
              <a:rPr lang="zh-CN" altLang="en-US" dirty="0"/>
              <a:t>不情愿找工作</a:t>
            </a:r>
            <a:endParaRPr lang="en-US" altLang="zh-CN" dirty="0"/>
          </a:p>
          <a:p>
            <a:pPr>
              <a:lnSpc>
                <a:spcPct val="180000"/>
              </a:lnSpc>
            </a:pPr>
            <a:r>
              <a:rPr lang="en-US" altLang="zh-CN" dirty="0"/>
              <a:t>22.</a:t>
            </a:r>
            <a:r>
              <a:rPr lang="zh-CN" altLang="en-US" dirty="0"/>
              <a:t>对工作挑剔</a:t>
            </a:r>
            <a:endParaRPr lang="en-US" altLang="zh-CN" dirty="0"/>
          </a:p>
          <a:p>
            <a:pPr>
              <a:lnSpc>
                <a:spcPct val="180000"/>
              </a:lnSpc>
            </a:pPr>
            <a:r>
              <a:rPr lang="en-US" altLang="zh-CN" dirty="0"/>
              <a:t>23.</a:t>
            </a:r>
            <a:r>
              <a:rPr lang="zh-CN" altLang="en-US" dirty="0"/>
              <a:t>以</a:t>
            </a:r>
            <a:r>
              <a:rPr lang="en-US" altLang="zh-CN" dirty="0"/>
              <a:t>-……</a:t>
            </a:r>
            <a:r>
              <a:rPr lang="zh-CN" altLang="en-US" dirty="0"/>
              <a:t>为特点</a:t>
            </a:r>
            <a:endParaRPr lang="en-US" altLang="zh-CN" dirty="0"/>
          </a:p>
          <a:p>
            <a:pPr>
              <a:lnSpc>
                <a:spcPct val="180000"/>
              </a:lnSpc>
            </a:pPr>
            <a:r>
              <a:rPr lang="en-US" altLang="zh-CN" dirty="0"/>
              <a:t>24.</a:t>
            </a:r>
            <a:r>
              <a:rPr lang="zh-CN" altLang="en-US" dirty="0"/>
              <a:t>优先考虑个人成绩感</a:t>
            </a:r>
            <a:endParaRPr lang="zh-CN" altLang="en-US" dirty="0"/>
          </a:p>
        </p:txBody>
      </p:sp>
      <p:sp>
        <p:nvSpPr>
          <p:cNvPr id="12" name="文本框 11"/>
          <p:cNvSpPr txBox="1"/>
          <p:nvPr/>
        </p:nvSpPr>
        <p:spPr>
          <a:xfrm>
            <a:off x="2718790" y="460869"/>
            <a:ext cx="3914140" cy="6463308"/>
          </a:xfrm>
          <a:prstGeom prst="rect">
            <a:avLst/>
          </a:prstGeom>
          <a:noFill/>
        </p:spPr>
        <p:txBody>
          <a:bodyPr wrap="square">
            <a:spAutoFit/>
          </a:bodyPr>
          <a:lstStyle/>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bear a reputation</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interpret …. as a sign of</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latin typeface="Calibri" panose="020F0502020204030204" pitchFamily="34" charset="0"/>
                <a:ea typeface="Calibri" panose="020F0502020204030204" pitchFamily="34" charset="0"/>
                <a:cs typeface="Calibri" panose="020F0502020204030204" pitchFamily="34" charset="0"/>
              </a:rPr>
              <a:t>At first glance</a:t>
            </a:r>
            <a:endParaRPr lang="en-US" altLang="zh-CN" sz="1800" b="1" i="1" kern="100" dirty="0">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 beyond the conventional reasons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greater job stability/flexibility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b="1" i="1" kern="100" dirty="0">
                <a:latin typeface="Calibri" panose="020F0502020204030204" pitchFamily="34" charset="0"/>
                <a:ea typeface="Calibri" panose="020F0502020204030204" pitchFamily="34" charset="0"/>
                <a:cs typeface="Calibri" panose="020F0502020204030204" pitchFamily="34" charset="0"/>
              </a:rPr>
              <a:t>Be</a:t>
            </a:r>
            <a:r>
              <a:rPr lang="zh-CN" altLang="en-US" b="1" i="1" kern="100" dirty="0">
                <a:latin typeface="Calibri" panose="020F0502020204030204" pitchFamily="34" charset="0"/>
                <a:ea typeface="Calibri" panose="020F0502020204030204" pitchFamily="34" charset="0"/>
                <a:cs typeface="Calibri" panose="020F0502020204030204" pitchFamily="34" charset="0"/>
              </a:rPr>
              <a:t> </a:t>
            </a: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motivated by value-driven goals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 provide better learning opportunities.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Be aligned with sense of  value</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80000"/>
              </a:lnSpc>
            </a:pP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 in response to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professional growth and development</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      of individuals.</a:t>
            </a:r>
            <a:endParaRPr lang="zh-CN" altLang="zh-CN" sz="1800" b="1" i="1" kern="100" dirty="0">
              <a:effectLst/>
              <a:latin typeface="Calibri" panose="020F0502020204030204" pitchFamily="34" charset="0"/>
              <a:ea typeface="宋体" panose="02010600030101010101" pitchFamily="2" charset="-122"/>
              <a:cs typeface="Calibri" panose="020F0502020204030204" pitchFamily="34" charset="0"/>
            </a:endParaRPr>
          </a:p>
          <a:p>
            <a:pPr algn="just">
              <a:lnSpc>
                <a:spcPct val="180000"/>
              </a:lnSpc>
            </a:pPr>
            <a:r>
              <a:rPr lang="en-US" altLang="zh-CN" b="1" i="1" kern="100" dirty="0">
                <a:latin typeface="Calibri" panose="020F0502020204030204" pitchFamily="34" charset="0"/>
                <a:ea typeface="Calibri" panose="020F0502020204030204" pitchFamily="34" charset="0"/>
                <a:cs typeface="Calibri" panose="020F0502020204030204" pitchFamily="34" charset="0"/>
              </a:rPr>
              <a:t>Be </a:t>
            </a: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shaped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cater to those who value flexibility </a:t>
            </a:r>
            <a:endParaRPr lang="en-US" altLang="zh-CN" sz="18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altLang="zh-CN" b="1" i="1" kern="100" dirty="0">
                <a:latin typeface="Calibri" panose="020F0502020204030204" pitchFamily="34" charset="0"/>
                <a:ea typeface="Calibri" panose="020F0502020204030204" pitchFamily="34" charset="0"/>
                <a:cs typeface="Calibri" panose="020F0502020204030204" pitchFamily="34" charset="0"/>
              </a:rPr>
              <a:t>       </a:t>
            </a:r>
            <a:r>
              <a:rPr lang="en-US" altLang="zh-CN" sz="1800" b="1" i="1" kern="100" dirty="0">
                <a:effectLst/>
                <a:latin typeface="Calibri" panose="020F0502020204030204" pitchFamily="34" charset="0"/>
                <a:ea typeface="Calibri" panose="020F0502020204030204" pitchFamily="34" charset="0"/>
                <a:cs typeface="Calibri" panose="020F0502020204030204" pitchFamily="34" charset="0"/>
              </a:rPr>
              <a:t>and work-life balance</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barn(inVertical)">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10" end="10"/>
                                            </p:txEl>
                                          </p:spTgt>
                                        </p:tgtEl>
                                        <p:attrNameLst>
                                          <p:attrName>style.visibility</p:attrName>
                                        </p:attrNameLst>
                                      </p:cBhvr>
                                      <p:to>
                                        <p:strVal val="visible"/>
                                      </p:to>
                                    </p:set>
                                    <p:animEffect transition="in" filter="barn(inVertical)">
                                      <p:cBhvr>
                                        <p:cTn id="52" dur="500"/>
                                        <p:tgtEl>
                                          <p:spTgt spid="1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1" end="11"/>
                                            </p:txEl>
                                          </p:spTgt>
                                        </p:tgtEl>
                                        <p:attrNameLst>
                                          <p:attrName>style.visibility</p:attrName>
                                        </p:attrNameLst>
                                      </p:cBhvr>
                                      <p:to>
                                        <p:strVal val="visible"/>
                                      </p:to>
                                    </p:set>
                                    <p:animEffect transition="in" filter="barn(inVertical)">
                                      <p:cBhvr>
                                        <p:cTn id="57" dur="500"/>
                                        <p:tgtEl>
                                          <p:spTgt spid="1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xEl>
                                              <p:pRg st="12" end="12"/>
                                            </p:txEl>
                                          </p:spTgt>
                                        </p:tgtEl>
                                        <p:attrNameLst>
                                          <p:attrName>style.visibility</p:attrName>
                                        </p:attrNameLst>
                                      </p:cBhvr>
                                      <p:to>
                                        <p:strVal val="visible"/>
                                      </p:to>
                                    </p:set>
                                    <p:animEffect transition="in" filter="barn(inVertical)">
                                      <p:cBhvr>
                                        <p:cTn id="62" dur="500"/>
                                        <p:tgtEl>
                                          <p:spTgt spid="1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xEl>
                                              <p:pRg st="13" end="13"/>
                                            </p:txEl>
                                          </p:spTgt>
                                        </p:tgtEl>
                                        <p:attrNameLst>
                                          <p:attrName>style.visibility</p:attrName>
                                        </p:attrNameLst>
                                      </p:cBhvr>
                                      <p:to>
                                        <p:strVal val="visible"/>
                                      </p:to>
                                    </p:set>
                                    <p:animEffect transition="in" filter="barn(inVertical)">
                                      <p:cBhvr>
                                        <p:cTn id="67" dur="500"/>
                                        <p:tgtEl>
                                          <p:spTgt spid="12">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2">
                                            <p:txEl>
                                              <p:pRg st="14" end="14"/>
                                            </p:txEl>
                                          </p:spTgt>
                                        </p:tgtEl>
                                        <p:attrNameLst>
                                          <p:attrName>style.visibility</p:attrName>
                                        </p:attrNameLst>
                                      </p:cBhvr>
                                      <p:to>
                                        <p:strVal val="visible"/>
                                      </p:to>
                                    </p:set>
                                    <p:animEffect transition="in" filter="barn(inVertical)">
                                      <p:cBhvr>
                                        <p:cTn id="72" dur="500"/>
                                        <p:tgtEl>
                                          <p:spTgt spid="1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barn(inVertical)">
                                      <p:cBhvr>
                                        <p:cTn id="77" dur="500"/>
                                        <p:tgtEl>
                                          <p:spTgt spid="1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0">
                                            <p:txEl>
                                              <p:pRg st="1" end="1"/>
                                            </p:txEl>
                                          </p:spTgt>
                                        </p:tgtEl>
                                        <p:attrNameLst>
                                          <p:attrName>style.visibility</p:attrName>
                                        </p:attrNameLst>
                                      </p:cBhvr>
                                      <p:to>
                                        <p:strVal val="visible"/>
                                      </p:to>
                                    </p:set>
                                    <p:animEffect transition="in" filter="barn(inVertical)">
                                      <p:cBhvr>
                                        <p:cTn id="82" dur="500"/>
                                        <p:tgtEl>
                                          <p:spTgt spid="10">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0">
                                            <p:txEl>
                                              <p:pRg st="2" end="2"/>
                                            </p:txEl>
                                          </p:spTgt>
                                        </p:tgtEl>
                                        <p:attrNameLst>
                                          <p:attrName>style.visibility</p:attrName>
                                        </p:attrNameLst>
                                      </p:cBhvr>
                                      <p:to>
                                        <p:strVal val="visible"/>
                                      </p:to>
                                    </p:set>
                                    <p:animEffect transition="in" filter="barn(inVertical)">
                                      <p:cBhvr>
                                        <p:cTn id="87" dur="500"/>
                                        <p:tgtEl>
                                          <p:spTgt spid="10">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0">
                                            <p:txEl>
                                              <p:pRg st="3" end="3"/>
                                            </p:txEl>
                                          </p:spTgt>
                                        </p:tgtEl>
                                        <p:attrNameLst>
                                          <p:attrName>style.visibility</p:attrName>
                                        </p:attrNameLst>
                                      </p:cBhvr>
                                      <p:to>
                                        <p:strVal val="visible"/>
                                      </p:to>
                                    </p:set>
                                    <p:animEffect transition="in" filter="barn(inVertical)">
                                      <p:cBhvr>
                                        <p:cTn id="92" dur="500"/>
                                        <p:tgtEl>
                                          <p:spTgt spid="10">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0">
                                            <p:txEl>
                                              <p:pRg st="4" end="4"/>
                                            </p:txEl>
                                          </p:spTgt>
                                        </p:tgtEl>
                                        <p:attrNameLst>
                                          <p:attrName>style.visibility</p:attrName>
                                        </p:attrNameLst>
                                      </p:cBhvr>
                                      <p:to>
                                        <p:strVal val="visible"/>
                                      </p:to>
                                    </p:set>
                                    <p:animEffect transition="in" filter="barn(inVertical)">
                                      <p:cBhvr>
                                        <p:cTn id="97" dur="500"/>
                                        <p:tgtEl>
                                          <p:spTgt spid="10">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0">
                                            <p:txEl>
                                              <p:pRg st="5" end="5"/>
                                            </p:txEl>
                                          </p:spTgt>
                                        </p:tgtEl>
                                        <p:attrNameLst>
                                          <p:attrName>style.visibility</p:attrName>
                                        </p:attrNameLst>
                                      </p:cBhvr>
                                      <p:to>
                                        <p:strVal val="visible"/>
                                      </p:to>
                                    </p:set>
                                    <p:animEffect transition="in" filter="barn(inVertical)">
                                      <p:cBhvr>
                                        <p:cTn id="102" dur="500"/>
                                        <p:tgtEl>
                                          <p:spTgt spid="10">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0">
                                            <p:txEl>
                                              <p:pRg st="6" end="6"/>
                                            </p:txEl>
                                          </p:spTgt>
                                        </p:tgtEl>
                                        <p:attrNameLst>
                                          <p:attrName>style.visibility</p:attrName>
                                        </p:attrNameLst>
                                      </p:cBhvr>
                                      <p:to>
                                        <p:strVal val="visible"/>
                                      </p:to>
                                    </p:set>
                                    <p:animEffect transition="in" filter="barn(inVertical)">
                                      <p:cBhvr>
                                        <p:cTn id="107" dur="500"/>
                                        <p:tgtEl>
                                          <p:spTgt spid="10">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0">
                                            <p:txEl>
                                              <p:pRg st="7" end="7"/>
                                            </p:txEl>
                                          </p:spTgt>
                                        </p:tgtEl>
                                        <p:attrNameLst>
                                          <p:attrName>style.visibility</p:attrName>
                                        </p:attrNameLst>
                                      </p:cBhvr>
                                      <p:to>
                                        <p:strVal val="visible"/>
                                      </p:to>
                                    </p:set>
                                    <p:animEffect transition="in" filter="barn(inVertical)">
                                      <p:cBhvr>
                                        <p:cTn id="112" dur="500"/>
                                        <p:tgtEl>
                                          <p:spTgt spid="10">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0">
                                            <p:txEl>
                                              <p:pRg st="8" end="8"/>
                                            </p:txEl>
                                          </p:spTgt>
                                        </p:tgtEl>
                                        <p:attrNameLst>
                                          <p:attrName>style.visibility</p:attrName>
                                        </p:attrNameLst>
                                      </p:cBhvr>
                                      <p:to>
                                        <p:strVal val="visible"/>
                                      </p:to>
                                    </p:set>
                                    <p:animEffect transition="in" filter="barn(inVertical)">
                                      <p:cBhvr>
                                        <p:cTn id="117" dur="500"/>
                                        <p:tgtEl>
                                          <p:spTgt spid="10">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0">
                                            <p:txEl>
                                              <p:pRg st="9" end="9"/>
                                            </p:txEl>
                                          </p:spTgt>
                                        </p:tgtEl>
                                        <p:attrNameLst>
                                          <p:attrName>style.visibility</p:attrName>
                                        </p:attrNameLst>
                                      </p:cBhvr>
                                      <p:to>
                                        <p:strVal val="visible"/>
                                      </p:to>
                                    </p:set>
                                    <p:animEffect transition="in" filter="barn(inVertical)">
                                      <p:cBhvr>
                                        <p:cTn id="122" dur="500"/>
                                        <p:tgtEl>
                                          <p:spTgt spid="10">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0">
                                            <p:txEl>
                                              <p:pRg st="10" end="10"/>
                                            </p:txEl>
                                          </p:spTgt>
                                        </p:tgtEl>
                                        <p:attrNameLst>
                                          <p:attrName>style.visibility</p:attrName>
                                        </p:attrNameLst>
                                      </p:cBhvr>
                                      <p:to>
                                        <p:strVal val="visible"/>
                                      </p:to>
                                    </p:set>
                                    <p:animEffect transition="in" filter="barn(inVertical)">
                                      <p:cBhvr>
                                        <p:cTn id="127" dur="500"/>
                                        <p:tgtEl>
                                          <p:spTgt spid="10">
                                            <p:txEl>
                                              <p:pRg st="10" end="1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0">
                                            <p:txEl>
                                              <p:pRg st="11" end="11"/>
                                            </p:txEl>
                                          </p:spTgt>
                                        </p:tgtEl>
                                        <p:attrNameLst>
                                          <p:attrName>style.visibility</p:attrName>
                                        </p:attrNameLst>
                                      </p:cBhvr>
                                      <p:to>
                                        <p:strVal val="visible"/>
                                      </p:to>
                                    </p:set>
                                    <p:animEffect transition="in" filter="barn(inVertical)">
                                      <p:cBhvr>
                                        <p:cTn id="132"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18706"/>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en Sans" panose="020B0606030504020204" pitchFamily="34" charset="0"/>
              <a:ea typeface="书体坊郭小语钢笔楷体" panose="02010601030101010101" pitchFamily="2" charset="-122"/>
              <a:cs typeface="+mn-cs"/>
              <a:sym typeface="Open Sans" panose="020B0606030504020204" pitchFamily="34" charset="0"/>
            </a:endParaRPr>
          </a:p>
        </p:txBody>
      </p:sp>
      <p:grpSp>
        <p:nvGrpSpPr>
          <p:cNvPr id="21" name="组合 20"/>
          <p:cNvGrpSpPr/>
          <p:nvPr/>
        </p:nvGrpSpPr>
        <p:grpSpPr>
          <a:xfrm>
            <a:off x="5709920" y="2382855"/>
            <a:ext cx="5964556" cy="3593055"/>
            <a:chOff x="5709920" y="2382855"/>
            <a:chExt cx="5964556" cy="3593055"/>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5709920" y="2393015"/>
              <a:ext cx="5964556" cy="3582895"/>
              <a:chOff x="6370048" y="1637899"/>
              <a:chExt cx="5964556" cy="3582895"/>
            </a:xfrm>
          </p:grpSpPr>
          <p:sp>
            <p:nvSpPr>
              <p:cNvPr id="25" name="文本框 24"/>
              <p:cNvSpPr txBox="1"/>
              <p:nvPr/>
            </p:nvSpPr>
            <p:spPr>
              <a:xfrm>
                <a:off x="9863184" y="1637899"/>
                <a:ext cx="247142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D</a:t>
                </a:r>
                <a:endParaRPr kumimoji="0" lang="zh-CN" altLang="en-US" sz="13800" b="0"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370048" y="3651134"/>
                <a:ext cx="5852795"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50" normalizeH="0" baseline="0" noProof="0" dirty="0" err="1">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th</a:t>
                </a:r>
                <a:r>
                  <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e world’s oldest cheese </a:t>
                </a:r>
                <a:endPar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in </a:t>
                </a:r>
                <a:r>
                  <a:rPr lang="en-US" altLang="zh-CN" sz="3200" b="1" spc="-150" dirty="0" err="1">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Xiaohe</a:t>
                </a:r>
                <a:r>
                  <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and </a:t>
                </a:r>
                <a:endPar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3200" b="1" spc="-150" dirty="0">
                    <a:solidFill>
                      <a:srgbClr val="5AA9B3">
                        <a:lumMod val="50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its great significances</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06"/>
            <a:ext cx="5598159" cy="3318548"/>
          </a:xfrm>
          <a:prstGeom prst="rect">
            <a:avLst/>
          </a:prstGeom>
        </p:spPr>
      </p:pic>
      <p:pic>
        <p:nvPicPr>
          <p:cNvPr id="5" name="图片 4"/>
          <p:cNvPicPr>
            <a:picLocks noChangeAspect="1"/>
          </p:cNvPicPr>
          <p:nvPr/>
        </p:nvPicPr>
        <p:blipFill>
          <a:blip r:embed="rId4"/>
          <a:stretch>
            <a:fillRect/>
          </a:stretch>
        </p:blipFill>
        <p:spPr>
          <a:xfrm>
            <a:off x="0" y="3115018"/>
            <a:ext cx="5598159" cy="3740745"/>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93"/>
            <a:ext cx="8220269" cy="6997557"/>
          </a:xfrm>
          <a:prstGeom prst="rect">
            <a:avLst/>
          </a:prstGeom>
          <a:noFill/>
        </p:spPr>
        <p:txBody>
          <a:bodyPr wrap="square">
            <a:spAutoFit/>
          </a:bodyPr>
          <a:lstStyle/>
          <a:p>
            <a:pPr indent="266700"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For thousands of years, the Taklamakan Desert preserved more than the bodies of those     buried in China’s Tarim Basin. Archaeologists found pebble-sized pieces of a yellowish substance: </a:t>
            </a:r>
            <a:r>
              <a:rPr lang="en-US" altLang="zh-CN" sz="1600" b="1" i="1" kern="100" dirty="0">
                <a:solidFill>
                  <a:srgbClr val="C00000"/>
                </a:solidFill>
                <a:latin typeface="Calibri" panose="020F0502020204030204" pitchFamily="34" charset="0"/>
                <a:ea typeface="宋体" panose="02010600030101010101" pitchFamily="2" charset="-122"/>
                <a:cs typeface="Calibri" panose="020F0502020204030204" pitchFamily="34" charset="0"/>
              </a:rPr>
              <a:t>the world’s oldest cheese</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scattering around the necks of some bodies in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Xiaohe</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a Bronze Age cemetery.</a:t>
            </a:r>
            <a:r>
              <a:rPr lang="en-US" altLang="zh-CN" sz="1600" i="1" kern="100" dirty="0">
                <a:latin typeface="Calibri" panose="020F0502020204030204" pitchFamily="34" charset="0"/>
                <a:ea typeface="宋体" panose="02010600030101010101" pitchFamily="2" charset="-122"/>
                <a:cs typeface="Calibri" panose="020F0502020204030204" pitchFamily="34" charset="0"/>
              </a:rPr>
              <a:t> </a:t>
            </a:r>
            <a:r>
              <a:rPr lang="en-US" altLang="zh-CN" sz="1600" b="1" i="1" kern="100" dirty="0">
                <a:highlight>
                  <a:srgbClr val="FFFF00"/>
                </a:highlight>
                <a:latin typeface="Calibri" panose="020F0502020204030204" pitchFamily="34" charset="0"/>
                <a:ea typeface="宋体" panose="02010600030101010101" pitchFamily="2" charset="-122"/>
                <a:cs typeface="Calibri" panose="020F0502020204030204" pitchFamily="34" charset="0"/>
              </a:rPr>
              <a:t>A recent study</a:t>
            </a:r>
            <a:r>
              <a:rPr lang="en-US" altLang="zh-CN" sz="1600" i="1" kern="100" dirty="0">
                <a:latin typeface="Calibri" panose="020F0502020204030204" pitchFamily="34" charset="0"/>
                <a:ea typeface="宋体" panose="02010600030101010101" pitchFamily="2" charset="-122"/>
                <a:cs typeface="Calibri" panose="020F0502020204030204" pitchFamily="34" charset="0"/>
              </a:rPr>
              <a:t>, published in Cell, </a:t>
            </a:r>
            <a:r>
              <a:rPr lang="en-US" altLang="zh-CN" sz="1600" b="1" i="1" kern="100" dirty="0">
                <a:latin typeface="Calibri" panose="020F0502020204030204" pitchFamily="34" charset="0"/>
                <a:ea typeface="宋体" panose="02010600030101010101" pitchFamily="2" charset="-122"/>
                <a:cs typeface="Calibri" panose="020F0502020204030204" pitchFamily="34" charset="0"/>
              </a:rPr>
              <a:t>analyzes the DNA of this ancient dairy, shedding light on </a:t>
            </a:r>
            <a:r>
              <a:rPr lang="en-US" altLang="zh-CN" sz="1600" b="1" i="1" kern="100" dirty="0">
                <a:solidFill>
                  <a:srgbClr val="C00000"/>
                </a:solidFill>
                <a:latin typeface="Calibri" panose="020F0502020204030204" pitchFamily="34" charset="0"/>
                <a:ea typeface="宋体" panose="02010600030101010101" pitchFamily="2" charset="-122"/>
                <a:cs typeface="Calibri" panose="020F0502020204030204" pitchFamily="34" charset="0"/>
              </a:rPr>
              <a:t>how it was made and how its production spread</a:t>
            </a:r>
            <a:endParaRPr lang="zh-CN" altLang="zh-CN" sz="1600" b="1" i="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b="1" i="1" kern="100" dirty="0">
                <a:effectLst/>
                <a:highlight>
                  <a:srgbClr val="FFFF00"/>
                </a:highlight>
                <a:latin typeface="Calibri" panose="020F0502020204030204" pitchFamily="34" charset="0"/>
                <a:ea typeface="宋体" panose="02010600030101010101" pitchFamily="2" charset="-122"/>
                <a:cs typeface="Calibri" panose="020F0502020204030204" pitchFamily="34" charset="0"/>
              </a:rPr>
              <a:t>In a previous study</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researchers took tiny samples of the 3,500-year-old cheese attached to the mummies’ necks.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An analysis of proteins in those bits unveiled the presence of Lactobacillus </a:t>
            </a:r>
            <a:r>
              <a:rPr lang="en-US" altLang="zh-CN" sz="1600" b="1" i="1" kern="100" dirty="0" err="1">
                <a:effectLst/>
                <a:latin typeface="Calibri" panose="020F0502020204030204" pitchFamily="34" charset="0"/>
                <a:ea typeface="宋体" panose="02010600030101010101" pitchFamily="2" charset="-122"/>
                <a:cs typeface="Calibri" panose="020F0502020204030204" pitchFamily="34" charset="0"/>
              </a:rPr>
              <a:t>kefiranofaciens</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 a microbe(</a:t>
            </a:r>
            <a:r>
              <a:rPr lang="zh-CN" altLang="zh-CN" sz="1600" b="1" i="1" kern="100" dirty="0">
                <a:effectLst/>
                <a:latin typeface="Calibri" panose="020F0502020204030204" pitchFamily="34" charset="0"/>
                <a:ea typeface="宋体" panose="02010600030101010101" pitchFamily="2" charset="-122"/>
                <a:cs typeface="Calibri" panose="020F0502020204030204" pitchFamily="34" charset="0"/>
              </a:rPr>
              <a:t>发酵菌</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 used to produce a type of fermented cheese called kefir.</a:t>
            </a:r>
            <a:endParaRPr lang="zh-CN" altLang="zh-CN" sz="1600" b="1"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“That was really amazing”, says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Qiaomei</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Fu, a scientist at Chinese Academy of Sciences in Beijing.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Having worked with ancient human DNA</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she wanted to study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 microbe’s DNA. However, extracting complete DNA from such ancient samples proved challenging, as it broke down over time and mixed with genetic information from the environment.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In 2014</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Fu began designing special molecules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a:t>
            </a:r>
            <a:r>
              <a:rPr lang="zh-CN" altLang="zh-CN" sz="1600" i="1" kern="100" dirty="0">
                <a:effectLst/>
                <a:latin typeface="Calibri" panose="020F0502020204030204" pitchFamily="34" charset="0"/>
                <a:ea typeface="宋体" panose="02010600030101010101" pitchFamily="2" charset="-122"/>
                <a:cs typeface="Calibri" panose="020F0502020204030204" pitchFamily="34" charset="0"/>
              </a:rPr>
              <a:t>分子</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that could efficiently capture the microbe’s ancient DNA from the cheese.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After years of work</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Fu and her team managed to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reconstruct 92 percent of the ancient microbe’s DNA.</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From this microbe’s DNA, the team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could explore </a:t>
            </a:r>
            <a:r>
              <a:rPr lang="en-US" altLang="zh-CN" sz="1600" b="1" i="1" kern="1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the history of the cheese’s production</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Kefir is made by mixing milk with an existing microbe, and as it spread, so did the microbes used to make it. By comparing the DNA from the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Xiaohe</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cheese with that of others, two branches emerged: one from Europe and the Pacific Islands, and the other from Tibet and East Asia, which suggests a possible route for kefir’s spread from Xinjiang to East Asia, possibly through migration. </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 DNA analysis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also pointed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to </a:t>
            </a:r>
            <a:r>
              <a:rPr lang="en-US" altLang="zh-CN" sz="1600" b="1" i="1" kern="1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the interaction of ancient peoples</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It uncovered that samples from cows and goats were found. Interestingly, the goat DNA resembled that of other ancient Central Asian goats, suggesting the mixing of population in Xinjiang with other Bronze Age populations. Researchers anticipate that further analysis of microbes in the cheese, along with other biological samples, could provide deeper insights into interactions between ancient populations.</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8220268" y="2043775"/>
            <a:ext cx="3971732" cy="4031873"/>
          </a:xfrm>
          <a:prstGeom prst="rect">
            <a:avLst/>
          </a:prstGeom>
          <a:solidFill>
            <a:srgbClr val="DEF2EB"/>
          </a:solidFill>
          <a:effectLst>
            <a:outerShdw blurRad="50800" dist="38100" dir="5400000" algn="t" rotWithShape="0">
              <a:prstClr val="black">
                <a:alpha val="40000"/>
              </a:prstClr>
            </a:outerShdw>
          </a:effectLst>
        </p:spPr>
        <p:txBody>
          <a:bodyPr wrap="square">
            <a:spAutoFit/>
          </a:bodyPr>
          <a:lstStyle/>
          <a:p>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32. What’s the significance of the DNA analysis of the ancient cheese?</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A. It reflects the civilization of the Bronze Age.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B. It proves China to be the first to produce dairy products.</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C. It uncovers the mysterious buried bodies in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Xiaohe</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cemetery.</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D.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It reveals production methods and transmission routes of the cheese.</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35. What can be a suitable title for the text?</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A.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What’s in the Oldest Cheese?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B. Can DNA Tell Secrets of Ancient Diets?</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latin typeface="Calibri" panose="020F0502020204030204" pitchFamily="34" charset="0"/>
                <a:ea typeface="宋体" panose="02010600030101010101" pitchFamily="2" charset="-122"/>
                <a:cs typeface="Times New Roman" panose="02020603050405020304" pitchFamily="18" charset="0"/>
              </a:rPr>
              <a:t>C.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Did Ancient Civilizations Perfect Cheese-Making?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D. How Did the Oldest Cheese Connect with Cultural Exchange</a:t>
            </a:r>
            <a:r>
              <a:rPr lang="en-US" altLang="zh-CN" sz="1600" kern="100" dirty="0">
                <a:effectLst/>
                <a:latin typeface="Calibri" panose="020F0502020204030204" pitchFamily="34" charset="0"/>
                <a:ea typeface="宋体" panose="02010600030101010101" pitchFamily="2" charset="-122"/>
                <a:cs typeface="Calibri" panose="020F0502020204030204" pitchFamily="34"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8288058" y="318490"/>
            <a:ext cx="2815371"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P1 topic: the latest founding</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5" name="文本框 4"/>
          <p:cNvSpPr txBox="1"/>
          <p:nvPr/>
        </p:nvSpPr>
        <p:spPr>
          <a:xfrm>
            <a:off x="8288057" y="1319155"/>
            <a:ext cx="2815371"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P2-3 the study process</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6" name="文本框 5"/>
          <p:cNvSpPr txBox="1"/>
          <p:nvPr/>
        </p:nvSpPr>
        <p:spPr>
          <a:xfrm>
            <a:off x="8220268" y="6211095"/>
            <a:ext cx="2815371"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P4-5 the result of the study</a:t>
            </a:r>
            <a:endParaRPr lang="zh-CN" altLang="en-US" sz="1600" b="1" i="1" dirty="0">
              <a:solidFill>
                <a:schemeClr val="bg1"/>
              </a:solidFill>
              <a:latin typeface="Calibri" panose="020F0502020204030204" pitchFamily="34" charset="0"/>
              <a:cs typeface="Calibri" panose="020F0502020204030204" pitchFamily="34" charset="0"/>
            </a:endParaRPr>
          </a:p>
        </p:txBody>
      </p:sp>
      <p:cxnSp>
        <p:nvCxnSpPr>
          <p:cNvPr id="7" name="直接箭头连接符 6"/>
          <p:cNvCxnSpPr/>
          <p:nvPr/>
        </p:nvCxnSpPr>
        <p:spPr>
          <a:xfrm flipH="1" flipV="1">
            <a:off x="1903445" y="1301913"/>
            <a:ext cx="3778898" cy="2757798"/>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3971733" y="1301913"/>
            <a:ext cx="1228846" cy="3904569"/>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746448" y="1043110"/>
            <a:ext cx="4236099" cy="31664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8220269" y="3743070"/>
            <a:ext cx="3368352" cy="558342"/>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a:off x="7616890" y="4261132"/>
            <a:ext cx="2550052" cy="351453"/>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矩形: 圆角 14"/>
          <p:cNvSpPr/>
          <p:nvPr/>
        </p:nvSpPr>
        <p:spPr>
          <a:xfrm>
            <a:off x="68424" y="505683"/>
            <a:ext cx="2329543" cy="316641"/>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V="1">
            <a:off x="6490996" y="4748032"/>
            <a:ext cx="3604726" cy="718632"/>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矩形: 圆角 17"/>
          <p:cNvSpPr/>
          <p:nvPr/>
        </p:nvSpPr>
        <p:spPr>
          <a:xfrm>
            <a:off x="8220267" y="4424570"/>
            <a:ext cx="3368352" cy="323462"/>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93"/>
            <a:ext cx="8220269" cy="6997557"/>
          </a:xfrm>
          <a:prstGeom prst="rect">
            <a:avLst/>
          </a:prstGeom>
          <a:noFill/>
        </p:spPr>
        <p:txBody>
          <a:bodyPr wrap="square">
            <a:spAutoFit/>
          </a:bodyPr>
          <a:lstStyle/>
          <a:p>
            <a:pPr indent="266700" algn="just"/>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For thousands of years, the Taklamakan Desert preserved more than the bodies of those     buried in China’s Tarim Basin. Archaeologists found pebble-sized pieces of a yellowish substance: the world’s oldest cheese, scattering around the necks of some bodies in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Xiaohe</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a Bronze Age cemetery..</a:t>
            </a:r>
            <a:r>
              <a:rPr lang="en-US" altLang="zh-CN" sz="1600" i="1" kern="100" dirty="0">
                <a:latin typeface="Calibri" panose="020F0502020204030204" pitchFamily="34" charset="0"/>
                <a:ea typeface="宋体" panose="02010600030101010101" pitchFamily="2" charset="-122"/>
                <a:cs typeface="Calibri" panose="020F0502020204030204" pitchFamily="34" charset="0"/>
              </a:rPr>
              <a:t> A recent study, published in Cell, analyzes the DNA of this ancient dairy, shedding light on how it was made and how its production spread</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In a previous study, researchers took tiny samples of the 3,500-year-old cheese attached to the mummies’ necks. An analysis of proteins in those bits unveiled the presence of Lactobacillus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kefiranofaciens</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a microbe(</a:t>
            </a:r>
            <a:r>
              <a:rPr lang="zh-CN" altLang="zh-CN" sz="1600" i="1" kern="100" dirty="0">
                <a:effectLst/>
                <a:latin typeface="Calibri" panose="020F0502020204030204" pitchFamily="34" charset="0"/>
                <a:ea typeface="宋体" panose="02010600030101010101" pitchFamily="2" charset="-122"/>
                <a:cs typeface="Calibri" panose="020F0502020204030204" pitchFamily="34" charset="0"/>
              </a:rPr>
              <a:t>发酵菌</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used to produce a type of fermented cheese called kefir.</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“That was really amazing”, says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Qiaomei</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Fu, a scientist at Chinese Academy of Sciences in Beijing. Having worked with ancient human DNA, she wanted to study the microbe’s DNA. </a:t>
            </a:r>
            <a:r>
              <a:rPr lang="en-US" altLang="zh-CN" sz="1600" b="1" i="1" kern="100" dirty="0">
                <a:effectLst/>
                <a:highlight>
                  <a:srgbClr val="FF00FF"/>
                </a:highlight>
                <a:latin typeface="Calibri" panose="020F0502020204030204" pitchFamily="34" charset="0"/>
                <a:ea typeface="宋体" panose="02010600030101010101" pitchFamily="2" charset="-122"/>
                <a:cs typeface="Calibri" panose="020F0502020204030204" pitchFamily="34" charset="0"/>
              </a:rPr>
              <a:t>However</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extracting complete DNA from such ancient samples proved challenging, </a:t>
            </a:r>
            <a:r>
              <a:rPr lang="en-US" altLang="zh-CN" sz="1600" i="1" kern="100" dirty="0">
                <a:effectLst/>
                <a:highlight>
                  <a:srgbClr val="FF00FF"/>
                </a:highlight>
                <a:latin typeface="Calibri" panose="020F0502020204030204" pitchFamily="34" charset="0"/>
                <a:ea typeface="宋体" panose="02010600030101010101" pitchFamily="2" charset="-122"/>
                <a:cs typeface="Calibri" panose="020F0502020204030204" pitchFamily="34" charset="0"/>
              </a:rPr>
              <a:t>as</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it broke down over time and mixed with genetic information from the environment. In 2014, Fu began designing special molecules (</a:t>
            </a:r>
            <a:r>
              <a:rPr lang="zh-CN" altLang="zh-CN" sz="1600" i="1" kern="100" dirty="0">
                <a:effectLst/>
                <a:latin typeface="Calibri" panose="020F0502020204030204" pitchFamily="34" charset="0"/>
                <a:ea typeface="宋体" panose="02010600030101010101" pitchFamily="2" charset="-122"/>
                <a:cs typeface="Calibri" panose="020F0502020204030204" pitchFamily="34" charset="0"/>
              </a:rPr>
              <a:t>分子</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that could efficiently capture the microbe’s ancient DNA from the cheese. After years of work, Fu and her team managed to reconstruct 92 percent of the ancient microbe’s DNA.</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From this microbe’s DNA, the team could explore the history of the cheese’s production. Kefir is made by mixing milk with an existing microbe, and as it spread, so did the microbes used to make it. By comparing the DNA from the </a:t>
            </a:r>
            <a:r>
              <a:rPr lang="en-US" altLang="zh-CN" sz="1600" i="1" kern="100" dirty="0" err="1">
                <a:effectLst/>
                <a:latin typeface="Calibri" panose="020F0502020204030204" pitchFamily="34" charset="0"/>
                <a:ea typeface="宋体" panose="02010600030101010101" pitchFamily="2" charset="-122"/>
                <a:cs typeface="Calibri" panose="020F0502020204030204" pitchFamily="34" charset="0"/>
              </a:rPr>
              <a:t>Xiaohe</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cheese with that of others, two branches emerged: one from Europe and the Pacific Islands, and the other from Tibet and East Asia, which suggests a possible route for kefir’s spread from Xinjiang to East Asia, possibly through migration. </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0000"/>
              </a:lnSpc>
            </a:pP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 DNA analysis also pointed to the interaction of ancient peoples. It uncovered that samples from cows and goats were found. Interestingly, the goat DNA resembled that of other ancient Central Asian goats, suggesting the mixing of population in Xinjiang with other Bronze Age populations. Researchers anticipate that further analysis of microbes in the cheese, along with other biological samples, could provide deeper insights into interactions between ancient populations.</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8220268" y="1287995"/>
            <a:ext cx="3971732" cy="5016758"/>
          </a:xfrm>
          <a:prstGeom prst="rect">
            <a:avLst/>
          </a:prstGeom>
          <a:solidFill>
            <a:srgbClr val="DEF2EB"/>
          </a:solidFill>
          <a:effectLst>
            <a:outerShdw blurRad="50800" dist="38100" dir="5400000" algn="t" rotWithShape="0">
              <a:prstClr val="black">
                <a:alpha val="40000"/>
              </a:prstClr>
            </a:outerShdw>
          </a:effectLst>
        </p:spPr>
        <p:txBody>
          <a:bodyPr wrap="square">
            <a:spAutoFit/>
          </a:bodyPr>
          <a:lstStyle/>
          <a:p>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33. What </a:t>
            </a:r>
            <a:r>
              <a:rPr lang="en-US" altLang="zh-CN" sz="1600" b="1" i="1" kern="1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obstacle</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 did Fu’s team </a:t>
            </a:r>
            <a:r>
              <a:rPr lang="en-US" altLang="zh-CN" sz="1600" b="1" i="1" kern="1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encounter</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 in their study?</a:t>
            </a:r>
            <a:endParaRPr lang="en-US" altLang="zh-CN" sz="1600" b="1"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latin typeface="Calibri" panose="020F0502020204030204" pitchFamily="34" charset="0"/>
                <a:ea typeface="宋体" panose="02010600030101010101" pitchFamily="2" charset="-122"/>
                <a:cs typeface="Calibri" panose="020F0502020204030204" pitchFamily="34" charset="0"/>
              </a:rPr>
              <a:t>A.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 complete set of DNA was hard to obtain.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B. The team lacked working experience with DNA.</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C.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The previous study proved the absence of a microbe.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D. The cheese samples </a:t>
            </a:r>
            <a:r>
              <a:rPr lang="en-US" altLang="zh-CN" sz="1600" b="1" i="1" kern="1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were resistant to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DNA </a:t>
            </a:r>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extraction</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methods.</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1600" b="1" i="1" kern="100" dirty="0">
                <a:effectLst/>
                <a:latin typeface="Calibri" panose="020F0502020204030204" pitchFamily="34" charset="0"/>
                <a:ea typeface="宋体" panose="02010600030101010101" pitchFamily="2" charset="-122"/>
                <a:cs typeface="Calibri" panose="020F0502020204030204" pitchFamily="34" charset="0"/>
              </a:rPr>
              <a:t>34. What can be inferred from the research findings?</a:t>
            </a:r>
            <a:endParaRPr lang="en-US" altLang="zh-CN" sz="16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A. Ancient people migrated typically with cows and goats.   </a:t>
            </a:r>
            <a:endParaRPr lang="en-US" altLang="zh-CN" sz="1600" i="1" kern="1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1600" i="1" kern="100" dirty="0">
                <a:latin typeface="Calibri" panose="020F0502020204030204" pitchFamily="34" charset="0"/>
                <a:ea typeface="宋体" panose="02010600030101010101" pitchFamily="2" charset="-122"/>
                <a:cs typeface="Calibri" panose="020F0502020204030204" pitchFamily="34" charset="0"/>
              </a:rPr>
              <a:t>B.</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 Cheese played an essential role in ancient people’s diets.</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C.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Kefir originated in Europe and spread to Tibet and East Asia.</a:t>
            </a:r>
            <a:endParaRPr lang="en-US" altLang="zh-CN" sz="1600"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1600" i="1" kern="100" dirty="0">
                <a:effectLst/>
                <a:latin typeface="Calibri" panose="020F0502020204030204" pitchFamily="34" charset="0"/>
                <a:ea typeface="宋体" panose="02010600030101010101" pitchFamily="2" charset="-122"/>
                <a:cs typeface="Times New Roman" panose="02020603050405020304" pitchFamily="18" charset="0"/>
              </a:rPr>
              <a:t>D. </a:t>
            </a:r>
            <a:r>
              <a:rPr lang="en-US" altLang="zh-CN" sz="1600" i="1" kern="100" dirty="0">
                <a:effectLst/>
                <a:latin typeface="Calibri" panose="020F0502020204030204" pitchFamily="34" charset="0"/>
                <a:ea typeface="宋体" panose="02010600030101010101" pitchFamily="2" charset="-122"/>
                <a:cs typeface="Calibri" panose="020F0502020204030204" pitchFamily="34" charset="0"/>
              </a:rPr>
              <a:t>Kefir was possibly exchanged between peoples across different regions.</a:t>
            </a:r>
            <a:endParaRPr lang="zh-CN" altLang="zh-CN" sz="1600" i="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圆角 3"/>
          <p:cNvSpPr/>
          <p:nvPr/>
        </p:nvSpPr>
        <p:spPr>
          <a:xfrm>
            <a:off x="948384" y="2587599"/>
            <a:ext cx="6086898" cy="304891"/>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圆角 4"/>
          <p:cNvSpPr/>
          <p:nvPr/>
        </p:nvSpPr>
        <p:spPr>
          <a:xfrm>
            <a:off x="7641770" y="2587599"/>
            <a:ext cx="578499" cy="304891"/>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圆角 5"/>
          <p:cNvSpPr/>
          <p:nvPr/>
        </p:nvSpPr>
        <p:spPr>
          <a:xfrm>
            <a:off x="66641" y="2892490"/>
            <a:ext cx="6380812" cy="304891"/>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圆角 6"/>
          <p:cNvSpPr/>
          <p:nvPr/>
        </p:nvSpPr>
        <p:spPr>
          <a:xfrm>
            <a:off x="8220268" y="1785352"/>
            <a:ext cx="3571682" cy="529223"/>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p:cNvSpPr/>
          <p:nvPr/>
        </p:nvSpPr>
        <p:spPr>
          <a:xfrm>
            <a:off x="4248537" y="4245233"/>
            <a:ext cx="3831434" cy="310142"/>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6641" y="4555375"/>
            <a:ext cx="210165" cy="304891"/>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66641" y="4805625"/>
            <a:ext cx="3058944" cy="212990"/>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581978" y="4806124"/>
            <a:ext cx="3058944" cy="212990"/>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66640" y="5031993"/>
            <a:ext cx="7132181" cy="310142"/>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8220267" y="5747729"/>
            <a:ext cx="3831434" cy="529223"/>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3031697" y="5337723"/>
            <a:ext cx="3064303" cy="316870"/>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00154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7" name="矩形 6"/>
          <p:cNvSpPr/>
          <p:nvPr/>
        </p:nvSpPr>
        <p:spPr>
          <a:xfrm>
            <a:off x="2733090" y="2300534"/>
            <a:ext cx="6725820" cy="2209041"/>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4" name="文本框 13"/>
          <p:cNvSpPr txBox="1">
            <a:spLocks noChangeArrowheads="1"/>
          </p:cNvSpPr>
          <p:nvPr/>
        </p:nvSpPr>
        <p:spPr bwMode="auto">
          <a:xfrm>
            <a:off x="1979951" y="1268189"/>
            <a:ext cx="9039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宁波市</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2024</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学年第一学期高考模拟考试</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PA_文本框 2" descr="e7d195523061f1c03a90ee8e42cb24248e56383cd534985688F9F494128731F165EE95AB4B0C0A38076AAEA07667B1565C446FC45FF01DFB0E885BCDBDF3A284F3DB14DA61DD97F0BAB2E6C668FB4931E215FF6878D5F6B032843CFB47259E248E89D01D575A99CB5DF838081BCE0EDDD238B8F87A796586F5FAC1C06AABE84C4ECC1A989166756AD97A84BABA773466"/>
          <p:cNvSpPr txBox="1"/>
          <p:nvPr>
            <p:custDataLst>
              <p:tags r:id="rId2"/>
            </p:custDataLst>
          </p:nvPr>
        </p:nvSpPr>
        <p:spPr>
          <a:xfrm>
            <a:off x="3390820" y="2727255"/>
            <a:ext cx="5410357" cy="1446550"/>
          </a:xfrm>
          <a:prstGeom prst="rect">
            <a:avLst/>
          </a:prstGeom>
          <a:noFill/>
        </p:spPr>
        <p:txBody>
          <a:bodyPr wrap="square" rtlCol="0">
            <a:spAutoFit/>
          </a:bodyPr>
          <a:lstStyle/>
          <a:p>
            <a:r>
              <a:rPr lang="zh-CN" altLang="en-US" sz="8800" spc="600" dirty="0">
                <a:solidFill>
                  <a:schemeClr val="bg1"/>
                </a:solidFill>
                <a:latin typeface="微软雅黑" panose="020B0503020204020204" pitchFamily="34" charset="-122"/>
                <a:ea typeface="微软雅黑" panose="020B0503020204020204" pitchFamily="34" charset="-122"/>
              </a:rPr>
              <a:t>阅读分析</a:t>
            </a:r>
            <a:endParaRPr lang="zh-CN" altLang="en-US" sz="8800" spc="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260510" y="5284584"/>
            <a:ext cx="5670979" cy="338554"/>
          </a:xfrm>
          <a:prstGeom prst="rect">
            <a:avLst/>
          </a:prstGeom>
        </p:spPr>
        <p:txBody>
          <a:bodyPr wrap="square">
            <a:spAutoFit/>
          </a:bodyPr>
          <a:lstStyle/>
          <a:p>
            <a:pPr algn="ctr">
              <a:buClr>
                <a:srgbClr val="E24848"/>
              </a:buClr>
            </a:pPr>
            <a:r>
              <a:rPr lang="zh-CN" altLang="en-US" sz="1600" b="1" noProof="1">
                <a:solidFill>
                  <a:schemeClr val="bg1"/>
                </a:solidFill>
                <a:latin typeface="Calibri Light" panose="020F0302020204030204" pitchFamily="34" charset="0"/>
                <a:cs typeface="Arial" panose="020B0604020202020204" pitchFamily="34" charset="0"/>
              </a:rPr>
              <a:t>北师大嘉兴附中 吴晨华</a:t>
            </a:r>
            <a:endParaRPr lang="en-US" altLang="zh-CN" sz="1600" b="1" noProof="1">
              <a:solidFill>
                <a:schemeClr val="bg1"/>
              </a:solidFill>
              <a:latin typeface="Calibri Light" panose="020F0302020204030204" pitchFamily="34" charset="0"/>
              <a:cs typeface="Arial" panose="020B0604020202020204" pitchFamily="34"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文本再现</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文本框 8"/>
          <p:cNvSpPr txBox="1"/>
          <p:nvPr/>
        </p:nvSpPr>
        <p:spPr>
          <a:xfrm>
            <a:off x="46230" y="622682"/>
            <a:ext cx="11921613" cy="6247864"/>
          </a:xfrm>
          <a:prstGeom prst="rect">
            <a:avLst/>
          </a:prstGeom>
          <a:noFill/>
        </p:spPr>
        <p:txBody>
          <a:bodyPr wrap="square">
            <a:spAutoFit/>
          </a:bodyPr>
          <a:lstStyle/>
          <a:p>
            <a:pPr indent="0" algn="l" fontAlgn="auto">
              <a:spcBef>
                <a:spcPts val="600"/>
              </a:spcBef>
            </a:pP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1. </a:t>
            </a:r>
            <a:r>
              <a:rPr lang="en-US" altLang="zh-CN" sz="2000" b="1" i="1" u="sng"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Archaeologists</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found pebble-sized pieces of a yellowish substance: the world’s oldest cheese, ___________(scatter) around the necks of some bodies in </a:t>
            </a:r>
            <a:r>
              <a:rPr lang="en-US" altLang="zh-CN" sz="2000" b="1" i="1" kern="100" dirty="0" err="1">
                <a:effectLst/>
                <a:latin typeface="Calibri" panose="020F0502020204030204" pitchFamily="34" charset="0"/>
                <a:ea typeface="Calibri" panose="020F0502020204030204" pitchFamily="34" charset="0"/>
                <a:cs typeface="Calibri" panose="020F0502020204030204" pitchFamily="34" charset="0"/>
              </a:rPr>
              <a:t>Xiaohe</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a Bronze Age cemetery. </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2. A recent study, _________(publish) in Cell, analyzes the DNA of this ancient </a:t>
            </a:r>
            <a:r>
              <a:rPr lang="en-US" altLang="zh-CN" sz="2000" b="1" i="1" u="sng"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dairy</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_________ (shed) light on how it was made and how its production spread</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3. In a previous study, researchers took tiny samples of the 3,500-year-old cheese _______ (attach) to the mummies’ necks. </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4. </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An __________(analyze) of proteins in those bits </a:t>
            </a:r>
            <a:r>
              <a:rPr lang="en-US" altLang="zh-CN" sz="2000" b="1" i="1" u="sng"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unveiled</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the presence of Lactobacillus </a:t>
            </a:r>
            <a:r>
              <a:rPr lang="en-US" altLang="zh-CN" sz="2000" b="1" i="1" kern="100" dirty="0" err="1">
                <a:effectLst/>
                <a:latin typeface="Calibri" panose="020F0502020204030204" pitchFamily="34" charset="0"/>
                <a:ea typeface="Calibri" panose="020F0502020204030204" pitchFamily="34" charset="0"/>
                <a:cs typeface="Calibri" panose="020F0502020204030204" pitchFamily="34" charset="0"/>
              </a:rPr>
              <a:t>kefiranofaciens</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a microbe(</a:t>
            </a:r>
            <a:r>
              <a:rPr lang="zh-CN" altLang="en-US" sz="2000" b="1" i="1" kern="100" dirty="0">
                <a:effectLst/>
                <a:latin typeface="Calibri" panose="020F0502020204030204" pitchFamily="34" charset="0"/>
                <a:ea typeface="Calibri" panose="020F0502020204030204" pitchFamily="34" charset="0"/>
                <a:cs typeface="Calibri" panose="020F0502020204030204" pitchFamily="34" charset="0"/>
              </a:rPr>
              <a:t>发酵菌</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used to produce a type of fermented cheese ______ (call) kefir.</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5. _______________(work) with ancient human DNA, she wanted to study the microbe’s DNA. </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6. </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However, ___________(exact) complete DNA from such ancient samples proved challenging, _____ it broke down over time and mixed with genetic information from the environment.</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7. By comparing the DNA from the </a:t>
            </a:r>
            <a:r>
              <a:rPr lang="en-US" altLang="zh-CN" sz="2000" b="1" i="1" kern="100" dirty="0" err="1">
                <a:effectLst/>
                <a:latin typeface="Calibri" panose="020F0502020204030204" pitchFamily="34" charset="0"/>
                <a:ea typeface="Calibri" panose="020F0502020204030204" pitchFamily="34" charset="0"/>
                <a:cs typeface="Calibri" panose="020F0502020204030204" pitchFamily="34" charset="0"/>
              </a:rPr>
              <a:t>Xiaohe</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 cheese with _____ of others, two branches emerged: one from Europe and the Pacific Islands, and the other from Tibet and East Asia, ______ suggests a possible route for kefir’s spread from Xinjiang to East Asia, possibly through migration. </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8. ____________(interest), the goat DNA resembled _______ of other ancient Central Asian goats, ____________(suggest) the mixing of population in Xinjiang with other Bronze Age populations. </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a:p>
            <a:pPr indent="0" algn="l" fontAlgn="auto">
              <a:spcBef>
                <a:spcPts val="600"/>
              </a:spcBef>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9. </a:t>
            </a:r>
            <a:r>
              <a:rPr lang="en-US" altLang="zh-CN" sz="2000" b="1" i="1" kern="100" dirty="0">
                <a:effectLst/>
                <a:latin typeface="Calibri" panose="020F0502020204030204" pitchFamily="34" charset="0"/>
                <a:ea typeface="Calibri" panose="020F0502020204030204" pitchFamily="34" charset="0"/>
                <a:cs typeface="Calibri" panose="020F0502020204030204" pitchFamily="34" charset="0"/>
              </a:rPr>
              <a:t>Researchers anticipate that further analysis of microbes in the cheese, along with other biological samples, could provide deeper insights ______ interactions between ancient populations.</a:t>
            </a:r>
            <a:endParaRPr lang="en-US" altLang="zh-CN" sz="2000" b="1" i="1"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文本框 10"/>
          <p:cNvSpPr txBox="1"/>
          <p:nvPr/>
        </p:nvSpPr>
        <p:spPr>
          <a:xfrm>
            <a:off x="252252" y="870101"/>
            <a:ext cx="1778924"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scattering</a:t>
            </a:r>
            <a:endParaRPr lang="zh-CN" altLang="en-US" dirty="0">
              <a:solidFill>
                <a:srgbClr val="FF0000"/>
              </a:solidFill>
            </a:endParaRPr>
          </a:p>
        </p:txBody>
      </p:sp>
      <p:sp>
        <p:nvSpPr>
          <p:cNvPr id="13" name="文本框 12"/>
          <p:cNvSpPr txBox="1"/>
          <p:nvPr/>
        </p:nvSpPr>
        <p:spPr>
          <a:xfrm>
            <a:off x="1889856" y="1242261"/>
            <a:ext cx="6118166"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published</a:t>
            </a:r>
            <a:endParaRPr lang="zh-CN" altLang="en-US" dirty="0">
              <a:solidFill>
                <a:srgbClr val="FF0000"/>
              </a:solidFill>
            </a:endParaRPr>
          </a:p>
        </p:txBody>
      </p:sp>
      <p:sp>
        <p:nvSpPr>
          <p:cNvPr id="15" name="文本框 14"/>
          <p:cNvSpPr txBox="1"/>
          <p:nvPr/>
        </p:nvSpPr>
        <p:spPr>
          <a:xfrm>
            <a:off x="8982285" y="1159725"/>
            <a:ext cx="219397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shedding</a:t>
            </a:r>
            <a:endParaRPr lang="zh-CN" altLang="en-US" dirty="0">
              <a:solidFill>
                <a:srgbClr val="FF0000"/>
              </a:solidFill>
            </a:endParaRPr>
          </a:p>
        </p:txBody>
      </p:sp>
      <p:sp>
        <p:nvSpPr>
          <p:cNvPr id="19" name="文本框 18"/>
          <p:cNvSpPr txBox="1"/>
          <p:nvPr/>
        </p:nvSpPr>
        <p:spPr>
          <a:xfrm>
            <a:off x="942205" y="2598809"/>
            <a:ext cx="189530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analysis</a:t>
            </a:r>
            <a:endParaRPr lang="zh-CN" altLang="en-US" dirty="0">
              <a:solidFill>
                <a:srgbClr val="FF0000"/>
              </a:solidFill>
            </a:endParaRPr>
          </a:p>
        </p:txBody>
      </p:sp>
      <p:sp>
        <p:nvSpPr>
          <p:cNvPr id="21" name="文本框 20"/>
          <p:cNvSpPr txBox="1"/>
          <p:nvPr/>
        </p:nvSpPr>
        <p:spPr>
          <a:xfrm>
            <a:off x="6712620" y="2892036"/>
            <a:ext cx="1163781"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called</a:t>
            </a:r>
            <a:endParaRPr lang="zh-CN" altLang="en-US" dirty="0">
              <a:solidFill>
                <a:srgbClr val="FF0000"/>
              </a:solidFill>
            </a:endParaRPr>
          </a:p>
        </p:txBody>
      </p:sp>
      <p:sp>
        <p:nvSpPr>
          <p:cNvPr id="23" name="文本框 22"/>
          <p:cNvSpPr txBox="1"/>
          <p:nvPr/>
        </p:nvSpPr>
        <p:spPr>
          <a:xfrm>
            <a:off x="432262" y="3217687"/>
            <a:ext cx="6118166"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Having worked </a:t>
            </a:r>
            <a:endParaRPr lang="zh-CN" altLang="en-US" dirty="0">
              <a:solidFill>
                <a:srgbClr val="FF0000"/>
              </a:solidFill>
            </a:endParaRPr>
          </a:p>
        </p:txBody>
      </p:sp>
      <p:sp>
        <p:nvSpPr>
          <p:cNvPr id="25" name="文本框 24"/>
          <p:cNvSpPr txBox="1"/>
          <p:nvPr/>
        </p:nvSpPr>
        <p:spPr>
          <a:xfrm>
            <a:off x="1367911" y="3633431"/>
            <a:ext cx="2123434"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extracting</a:t>
            </a:r>
            <a:endParaRPr lang="zh-CN" altLang="en-US" dirty="0">
              <a:solidFill>
                <a:srgbClr val="FF0000"/>
              </a:solidFill>
            </a:endParaRPr>
          </a:p>
        </p:txBody>
      </p:sp>
      <p:sp>
        <p:nvSpPr>
          <p:cNvPr id="27" name="文本框 26"/>
          <p:cNvSpPr txBox="1"/>
          <p:nvPr/>
        </p:nvSpPr>
        <p:spPr>
          <a:xfrm>
            <a:off x="10178276" y="3680093"/>
            <a:ext cx="1015743"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as</a:t>
            </a:r>
            <a:endParaRPr lang="zh-CN" altLang="en-US" dirty="0">
              <a:solidFill>
                <a:srgbClr val="FF0000"/>
              </a:solidFill>
            </a:endParaRPr>
          </a:p>
        </p:txBody>
      </p:sp>
      <p:sp>
        <p:nvSpPr>
          <p:cNvPr id="29" name="文本框 28"/>
          <p:cNvSpPr txBox="1"/>
          <p:nvPr/>
        </p:nvSpPr>
        <p:spPr>
          <a:xfrm>
            <a:off x="5839252" y="4405311"/>
            <a:ext cx="1263534"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that</a:t>
            </a:r>
            <a:endParaRPr lang="zh-CN" altLang="en-US" dirty="0">
              <a:solidFill>
                <a:srgbClr val="FF0000"/>
              </a:solidFill>
            </a:endParaRPr>
          </a:p>
        </p:txBody>
      </p:sp>
      <p:sp>
        <p:nvSpPr>
          <p:cNvPr id="31" name="文本框 30"/>
          <p:cNvSpPr txBox="1"/>
          <p:nvPr/>
        </p:nvSpPr>
        <p:spPr>
          <a:xfrm>
            <a:off x="7553784" y="4648826"/>
            <a:ext cx="196388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which</a:t>
            </a:r>
            <a:endParaRPr lang="zh-CN" altLang="en-US" dirty="0">
              <a:solidFill>
                <a:srgbClr val="FF0000"/>
              </a:solidFill>
            </a:endParaRPr>
          </a:p>
        </p:txBody>
      </p:sp>
      <p:sp>
        <p:nvSpPr>
          <p:cNvPr id="33" name="文本框 32"/>
          <p:cNvSpPr txBox="1"/>
          <p:nvPr/>
        </p:nvSpPr>
        <p:spPr>
          <a:xfrm>
            <a:off x="5344863" y="2337455"/>
            <a:ext cx="1757923" cy="461665"/>
          </a:xfrm>
          <a:prstGeom prst="rect">
            <a:avLst/>
          </a:prstGeom>
          <a:noFill/>
        </p:spPr>
        <p:txBody>
          <a:bodyPr wrap="square">
            <a:spAutoFit/>
          </a:bodyPr>
          <a:lstStyle/>
          <a:p>
            <a:r>
              <a:rPr kumimoji="0" lang="en-US" altLang="zh-CN" sz="2400" b="1" i="1" u="sng" strike="noStrike" kern="100" cap="none" spc="0" normalizeH="0" baseline="0" noProof="0" dirty="0">
                <a:ln>
                  <a:noFill/>
                </a:ln>
                <a:solidFill>
                  <a:srgbClr val="FF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uncovered</a:t>
            </a:r>
            <a:endParaRPr lang="zh-CN" altLang="en-US" dirty="0">
              <a:solidFill>
                <a:srgbClr val="FF0000"/>
              </a:solidFill>
              <a:highlight>
                <a:srgbClr val="FFFF00"/>
              </a:highlight>
            </a:endParaRPr>
          </a:p>
        </p:txBody>
      </p:sp>
      <p:sp>
        <p:nvSpPr>
          <p:cNvPr id="35" name="文本框 34"/>
          <p:cNvSpPr txBox="1"/>
          <p:nvPr/>
        </p:nvSpPr>
        <p:spPr>
          <a:xfrm>
            <a:off x="296191" y="5360793"/>
            <a:ext cx="6093228"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Interestingly</a:t>
            </a:r>
            <a:endParaRPr lang="zh-CN" altLang="en-US" dirty="0">
              <a:solidFill>
                <a:srgbClr val="FF0000"/>
              </a:solidFill>
            </a:endParaRPr>
          </a:p>
        </p:txBody>
      </p:sp>
      <p:sp>
        <p:nvSpPr>
          <p:cNvPr id="37" name="文本框 36"/>
          <p:cNvSpPr txBox="1"/>
          <p:nvPr/>
        </p:nvSpPr>
        <p:spPr>
          <a:xfrm>
            <a:off x="5839252" y="5341322"/>
            <a:ext cx="1126374"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that</a:t>
            </a:r>
            <a:endParaRPr lang="zh-CN" altLang="en-US" dirty="0">
              <a:solidFill>
                <a:srgbClr val="FF0000"/>
              </a:solidFill>
            </a:endParaRPr>
          </a:p>
        </p:txBody>
      </p:sp>
      <p:sp>
        <p:nvSpPr>
          <p:cNvPr id="39" name="文本框 38"/>
          <p:cNvSpPr txBox="1"/>
          <p:nvPr/>
        </p:nvSpPr>
        <p:spPr>
          <a:xfrm>
            <a:off x="158823" y="5643448"/>
            <a:ext cx="2233554"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suggesting</a:t>
            </a:r>
            <a:endParaRPr lang="zh-CN" altLang="en-US" dirty="0">
              <a:solidFill>
                <a:srgbClr val="FF0000"/>
              </a:solidFill>
            </a:endParaRPr>
          </a:p>
        </p:txBody>
      </p:sp>
      <p:sp>
        <p:nvSpPr>
          <p:cNvPr id="41" name="文本框 40"/>
          <p:cNvSpPr txBox="1"/>
          <p:nvPr/>
        </p:nvSpPr>
        <p:spPr>
          <a:xfrm>
            <a:off x="3424405" y="6359282"/>
            <a:ext cx="227331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into</a:t>
            </a:r>
            <a:endParaRPr lang="zh-CN" altLang="en-US" dirty="0">
              <a:solidFill>
                <a:srgbClr val="FF0000"/>
              </a:solidFill>
            </a:endParaRPr>
          </a:p>
        </p:txBody>
      </p:sp>
      <p:sp>
        <p:nvSpPr>
          <p:cNvPr id="42" name="文本框 41"/>
          <p:cNvSpPr txBox="1"/>
          <p:nvPr/>
        </p:nvSpPr>
        <p:spPr>
          <a:xfrm>
            <a:off x="8535725" y="1891478"/>
            <a:ext cx="219397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attached</a:t>
            </a:r>
            <a:endParaRPr lang="zh-CN" altLang="en-US" dirty="0">
              <a:solidFill>
                <a:srgbClr val="FF0000"/>
              </a:solidFill>
            </a:endParaRPr>
          </a:p>
        </p:txBody>
      </p:sp>
      <p:cxnSp>
        <p:nvCxnSpPr>
          <p:cNvPr id="43" name="直接箭头连接符 42"/>
          <p:cNvCxnSpPr/>
          <p:nvPr/>
        </p:nvCxnSpPr>
        <p:spPr>
          <a:xfrm flipV="1">
            <a:off x="1367911" y="5010150"/>
            <a:ext cx="6071114" cy="812308"/>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in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arn(inVertical)">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arn(inVertical)">
                                      <p:cBhvr>
                                        <p:cTn id="8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9" grpId="0"/>
      <p:bldP spid="21" grpId="0"/>
      <p:bldP spid="23" grpId="0"/>
      <p:bldP spid="25" grpId="0"/>
      <p:bldP spid="27" grpId="0"/>
      <p:bldP spid="29" grpId="0"/>
      <p:bldP spid="31" grpId="0"/>
      <p:bldP spid="33" grpId="0"/>
      <p:bldP spid="35" grpId="0"/>
      <p:bldP spid="37" grpId="0"/>
      <p:bldP spid="39"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文本框 8"/>
          <p:cNvSpPr txBox="1"/>
          <p:nvPr/>
        </p:nvSpPr>
        <p:spPr>
          <a:xfrm>
            <a:off x="595067" y="765724"/>
            <a:ext cx="3613039" cy="6032421"/>
          </a:xfrm>
          <a:prstGeom prst="rect">
            <a:avLst/>
          </a:prstGeom>
          <a:noFill/>
        </p:spPr>
        <p:txBody>
          <a:bodyPr wrap="square">
            <a:spAutoFit/>
          </a:bodyPr>
          <a:lstStyle/>
          <a:p>
            <a:pPr marL="342900" indent="-342900">
              <a:spcBef>
                <a:spcPts val="600"/>
              </a:spcBef>
              <a:buAutoNum type="arabicPeriod"/>
            </a:pPr>
            <a:r>
              <a:rPr lang="zh-CN" altLang="en-US" b="1" dirty="0"/>
              <a:t>阐明</a:t>
            </a:r>
            <a:endParaRPr lang="en-US" altLang="zh-CN" b="1" dirty="0"/>
          </a:p>
          <a:p>
            <a:pPr marL="342900" indent="-342900">
              <a:spcBef>
                <a:spcPts val="600"/>
              </a:spcBef>
              <a:buAutoNum type="arabicPeriod"/>
            </a:pPr>
            <a:r>
              <a:rPr lang="zh-CN" altLang="en-US" b="1" dirty="0"/>
              <a:t>揭开</a:t>
            </a:r>
            <a:r>
              <a:rPr lang="en-US" altLang="zh-CN" b="1" dirty="0"/>
              <a:t>…</a:t>
            </a:r>
            <a:r>
              <a:rPr lang="zh-CN" altLang="en-US" b="1" dirty="0"/>
              <a:t>的存在</a:t>
            </a:r>
            <a:endParaRPr lang="en-US" altLang="zh-CN" b="1" dirty="0"/>
          </a:p>
          <a:p>
            <a:pPr marL="342900" indent="-342900">
              <a:spcBef>
                <a:spcPts val="600"/>
              </a:spcBef>
              <a:buAutoNum type="arabicPeriod"/>
            </a:pPr>
            <a:r>
              <a:rPr lang="zh-CN" altLang="en-US" b="1" dirty="0"/>
              <a:t>从</a:t>
            </a:r>
            <a:r>
              <a:rPr lang="en-US" altLang="zh-CN" b="1" dirty="0"/>
              <a:t>…</a:t>
            </a:r>
            <a:r>
              <a:rPr lang="zh-CN" altLang="en-US" b="1" dirty="0"/>
              <a:t>提取方法 </a:t>
            </a:r>
            <a:r>
              <a:rPr lang="en-US" altLang="zh-CN" b="1" dirty="0">
                <a:sym typeface="Wingdings" panose="05000000000000000000" pitchFamily="2" charset="2"/>
              </a:rPr>
              <a:t> </a:t>
            </a:r>
            <a:r>
              <a:rPr lang="zh-CN" altLang="en-US" b="1" dirty="0"/>
              <a:t>提取方法</a:t>
            </a:r>
            <a:endParaRPr lang="en-US" altLang="zh-CN" b="1" dirty="0"/>
          </a:p>
          <a:p>
            <a:pPr marL="342900" indent="-342900">
              <a:spcBef>
                <a:spcPts val="600"/>
              </a:spcBef>
              <a:buAutoNum type="arabicPeriod"/>
            </a:pPr>
            <a:r>
              <a:rPr lang="zh-CN" altLang="en-US" b="1" dirty="0"/>
              <a:t>证明具有挑战性</a:t>
            </a:r>
            <a:endParaRPr lang="en-US" altLang="zh-CN" b="1" dirty="0"/>
          </a:p>
          <a:p>
            <a:pPr marL="342900" indent="-342900">
              <a:spcBef>
                <a:spcPts val="600"/>
              </a:spcBef>
              <a:buAutoNum type="arabicPeriod"/>
            </a:pPr>
            <a:r>
              <a:rPr lang="zh-CN" altLang="en-US" b="1" dirty="0"/>
              <a:t>混合遗传信息</a:t>
            </a:r>
            <a:endParaRPr lang="en-US" altLang="zh-CN" b="1" dirty="0"/>
          </a:p>
          <a:p>
            <a:pPr marL="342900" indent="-342900">
              <a:spcBef>
                <a:spcPts val="600"/>
              </a:spcBef>
              <a:buAutoNum type="arabicPeriod"/>
            </a:pPr>
            <a:r>
              <a:rPr lang="zh-CN" altLang="en-US" b="1" dirty="0"/>
              <a:t>探索</a:t>
            </a:r>
            <a:r>
              <a:rPr lang="en-US" altLang="zh-CN" b="1" dirty="0"/>
              <a:t>…</a:t>
            </a:r>
            <a:r>
              <a:rPr lang="zh-CN" altLang="en-US" b="1" dirty="0"/>
              <a:t>的历史</a:t>
            </a:r>
            <a:endParaRPr lang="en-US" altLang="zh-CN" b="1" dirty="0"/>
          </a:p>
          <a:p>
            <a:pPr marL="342900" indent="-342900">
              <a:spcBef>
                <a:spcPts val="600"/>
              </a:spcBef>
              <a:buAutoNum type="arabicPeriod"/>
            </a:pPr>
            <a:r>
              <a:rPr lang="zh-CN" altLang="en-US" b="1" dirty="0"/>
              <a:t>比较</a:t>
            </a:r>
            <a:r>
              <a:rPr lang="en-US" altLang="zh-CN" b="1" dirty="0"/>
              <a:t>……</a:t>
            </a:r>
            <a:endParaRPr lang="en-US" altLang="zh-CN" b="1" dirty="0"/>
          </a:p>
          <a:p>
            <a:pPr marL="342900" indent="-342900">
              <a:spcBef>
                <a:spcPts val="600"/>
              </a:spcBef>
              <a:buAutoNum type="arabicPeriod"/>
            </a:pPr>
            <a:r>
              <a:rPr lang="zh-CN" altLang="en-US" b="1" dirty="0"/>
              <a:t>可能是</a:t>
            </a:r>
            <a:endParaRPr lang="en-US" altLang="zh-CN" b="1" dirty="0"/>
          </a:p>
          <a:p>
            <a:pPr marL="342900" indent="-342900">
              <a:spcBef>
                <a:spcPts val="600"/>
              </a:spcBef>
              <a:buAutoNum type="arabicPeriod"/>
            </a:pPr>
            <a:r>
              <a:rPr lang="zh-CN" altLang="en-US" b="1" dirty="0"/>
              <a:t>通过迁徙</a:t>
            </a:r>
            <a:endParaRPr lang="en-US" altLang="zh-CN" b="1" dirty="0"/>
          </a:p>
          <a:p>
            <a:pPr marL="342900" indent="-342900">
              <a:spcBef>
                <a:spcPts val="600"/>
              </a:spcBef>
              <a:buAutoNum type="arabicPeriod"/>
            </a:pPr>
            <a:r>
              <a:rPr lang="zh-CN" altLang="en-US" b="1" dirty="0"/>
              <a:t>古代民族的互动</a:t>
            </a:r>
            <a:endParaRPr lang="en-US" altLang="zh-CN" b="1" dirty="0"/>
          </a:p>
          <a:p>
            <a:pPr marL="342900" indent="-342900">
              <a:spcBef>
                <a:spcPts val="600"/>
              </a:spcBef>
              <a:buAutoNum type="arabicPeriod"/>
            </a:pPr>
            <a:r>
              <a:rPr lang="zh-CN" altLang="en-US" b="1" dirty="0"/>
              <a:t>人口的混合</a:t>
            </a:r>
            <a:endParaRPr lang="en-US" altLang="zh-CN" b="1" dirty="0"/>
          </a:p>
          <a:p>
            <a:pPr marL="342900" indent="-342900">
              <a:spcBef>
                <a:spcPts val="600"/>
              </a:spcBef>
              <a:buAutoNum type="arabicPeriod"/>
            </a:pPr>
            <a:r>
              <a:rPr lang="zh-CN" altLang="en-US" b="1" dirty="0"/>
              <a:t>提供更深入的见解</a:t>
            </a:r>
            <a:endParaRPr lang="en-US" altLang="zh-CN" b="1" dirty="0"/>
          </a:p>
          <a:p>
            <a:pPr marL="342900" indent="-342900">
              <a:spcBef>
                <a:spcPts val="600"/>
              </a:spcBef>
              <a:buAutoNum type="arabicPeriod"/>
            </a:pPr>
            <a:r>
              <a:rPr lang="zh-CN" altLang="en-US" b="1" dirty="0"/>
              <a:t>体现文明</a:t>
            </a:r>
            <a:endParaRPr lang="en-US" altLang="zh-CN" b="1" dirty="0"/>
          </a:p>
          <a:p>
            <a:pPr marL="342900" indent="-342900">
              <a:spcBef>
                <a:spcPts val="600"/>
              </a:spcBef>
              <a:buAutoNum type="arabicPeriod"/>
            </a:pPr>
            <a:r>
              <a:rPr lang="zh-CN" altLang="en-US" b="1" dirty="0"/>
              <a:t>揭示传播途径</a:t>
            </a:r>
            <a:endParaRPr lang="en-US" altLang="zh-CN" b="1" dirty="0"/>
          </a:p>
          <a:p>
            <a:pPr marL="342900" indent="-342900">
              <a:spcBef>
                <a:spcPts val="600"/>
              </a:spcBef>
              <a:buAutoNum type="arabicPeriod"/>
            </a:pPr>
            <a:r>
              <a:rPr lang="zh-CN" altLang="en-US" b="1" dirty="0"/>
              <a:t>抵制</a:t>
            </a:r>
            <a:endParaRPr lang="en-US" altLang="zh-CN" b="1" dirty="0"/>
          </a:p>
          <a:p>
            <a:pPr marL="342900" indent="-342900">
              <a:spcBef>
                <a:spcPts val="600"/>
              </a:spcBef>
              <a:buAutoNum type="arabicPeriod"/>
            </a:pPr>
            <a:r>
              <a:rPr lang="zh-CN" altLang="en-US" b="1" dirty="0"/>
              <a:t>在</a:t>
            </a:r>
            <a:r>
              <a:rPr lang="en-US" altLang="zh-CN" b="1" dirty="0"/>
              <a:t>…</a:t>
            </a:r>
            <a:r>
              <a:rPr lang="zh-CN" altLang="en-US" b="1" dirty="0"/>
              <a:t>中扮演重要角色</a:t>
            </a:r>
            <a:endParaRPr lang="en-US" altLang="zh-CN" b="1" dirty="0"/>
          </a:p>
          <a:p>
            <a:pPr marL="342900" indent="-342900">
              <a:spcBef>
                <a:spcPts val="600"/>
              </a:spcBef>
              <a:buAutoNum type="arabicPeriod"/>
            </a:pPr>
            <a:r>
              <a:rPr lang="zh-CN" altLang="en-US" b="1" dirty="0"/>
              <a:t>起源于</a:t>
            </a:r>
            <a:endParaRPr lang="en-US" altLang="zh-CN" b="1" dirty="0"/>
          </a:p>
        </p:txBody>
      </p:sp>
      <p:sp>
        <p:nvSpPr>
          <p:cNvPr id="10" name="文本框 9"/>
          <p:cNvSpPr txBox="1"/>
          <p:nvPr/>
        </p:nvSpPr>
        <p:spPr>
          <a:xfrm>
            <a:off x="4936409" y="715686"/>
            <a:ext cx="5299796" cy="6170920"/>
          </a:xfrm>
          <a:prstGeom prst="rect">
            <a:avLst/>
          </a:prstGeom>
          <a:noFill/>
        </p:spPr>
        <p:txBody>
          <a:bodyPr wrap="square">
            <a:spAutoFit/>
          </a:bodyPr>
          <a:lstStyle/>
          <a:p>
            <a:pPr>
              <a:spcBef>
                <a:spcPts val="600"/>
              </a:spcBef>
            </a:pPr>
            <a:r>
              <a:rPr lang="en-US" altLang="zh-CN" sz="2000" b="1" i="1" dirty="0">
                <a:latin typeface="Calibri" panose="020F0502020204030204" pitchFamily="34" charset="0"/>
                <a:cs typeface="Calibri" panose="020F0502020204030204" pitchFamily="34" charset="0"/>
              </a:rPr>
              <a:t>shed light on</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unveil/ uncover the presence of</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extract from </a:t>
            </a:r>
            <a:r>
              <a:rPr lang="en-US" altLang="zh-CN" sz="2000" b="1" i="1" dirty="0">
                <a:latin typeface="Calibri" panose="020F0502020204030204" pitchFamily="34" charset="0"/>
                <a:cs typeface="Calibri" panose="020F0502020204030204" pitchFamily="34" charset="0"/>
                <a:sym typeface="Wingdings" panose="05000000000000000000" pitchFamily="2" charset="2"/>
              </a:rPr>
              <a:t></a:t>
            </a:r>
            <a:r>
              <a:rPr lang="en-US" altLang="zh-CN" sz="2000" b="1" i="1" dirty="0">
                <a:latin typeface="Calibri" panose="020F0502020204030204" pitchFamily="34" charset="0"/>
                <a:cs typeface="Calibri" panose="020F0502020204030204" pitchFamily="34" charset="0"/>
              </a:rPr>
              <a:t>extraction methods</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 prove challenging</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mix with genetic information</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explore the history of</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compare…with</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possibly through migration</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the interaction of ancient peoples</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the mixing of population</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provide deeper insights into</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reflect the civilization</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reveal transmission routes</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be resistant to</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play an essential role in</a:t>
            </a:r>
            <a:endParaRPr lang="en-US" altLang="zh-CN" sz="2000" b="1" i="1" dirty="0">
              <a:latin typeface="Calibri" panose="020F0502020204030204" pitchFamily="34" charset="0"/>
              <a:cs typeface="Calibri" panose="020F0502020204030204" pitchFamily="34" charset="0"/>
            </a:endParaRPr>
          </a:p>
          <a:p>
            <a:pPr>
              <a:spcBef>
                <a:spcPts val="600"/>
              </a:spcBef>
            </a:pPr>
            <a:r>
              <a:rPr lang="en-US" altLang="zh-CN" sz="2000" b="1" i="1" dirty="0">
                <a:latin typeface="Calibri" panose="020F0502020204030204" pitchFamily="34" charset="0"/>
                <a:cs typeface="Calibri" panose="020F0502020204030204" pitchFamily="34" charset="0"/>
              </a:rPr>
              <a:t>originate in</a:t>
            </a:r>
            <a:endParaRPr lang="en-US" altLang="zh-CN" sz="20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arn(inVertic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arn(inVertical)">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barn(inVertical)">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barn(inVertical)">
                                      <p:cBhvr>
                                        <p:cTn id="52" dur="500"/>
                                        <p:tgtEl>
                                          <p:spTgt spid="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barn(inVertical)">
                                      <p:cBhvr>
                                        <p:cTn id="57" dur="500"/>
                                        <p:tgtEl>
                                          <p:spTgt spid="1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
                                            <p:txEl>
                                              <p:pRg st="11" end="11"/>
                                            </p:txEl>
                                          </p:spTgt>
                                        </p:tgtEl>
                                        <p:attrNameLst>
                                          <p:attrName>style.visibility</p:attrName>
                                        </p:attrNameLst>
                                      </p:cBhvr>
                                      <p:to>
                                        <p:strVal val="visible"/>
                                      </p:to>
                                    </p:set>
                                    <p:animEffect transition="in" filter="barn(inVertical)">
                                      <p:cBhvr>
                                        <p:cTn id="62" dur="500"/>
                                        <p:tgtEl>
                                          <p:spTgt spid="1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
                                            <p:txEl>
                                              <p:pRg st="12" end="12"/>
                                            </p:txEl>
                                          </p:spTgt>
                                        </p:tgtEl>
                                        <p:attrNameLst>
                                          <p:attrName>style.visibility</p:attrName>
                                        </p:attrNameLst>
                                      </p:cBhvr>
                                      <p:to>
                                        <p:strVal val="visible"/>
                                      </p:to>
                                    </p:set>
                                    <p:animEffect transition="in" filter="barn(inVertical)">
                                      <p:cBhvr>
                                        <p:cTn id="67" dur="500"/>
                                        <p:tgtEl>
                                          <p:spTgt spid="1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
                                            <p:txEl>
                                              <p:pRg st="13" end="13"/>
                                            </p:txEl>
                                          </p:spTgt>
                                        </p:tgtEl>
                                        <p:attrNameLst>
                                          <p:attrName>style.visibility</p:attrName>
                                        </p:attrNameLst>
                                      </p:cBhvr>
                                      <p:to>
                                        <p:strVal val="visible"/>
                                      </p:to>
                                    </p:set>
                                    <p:animEffect transition="in" filter="barn(inVertical)">
                                      <p:cBhvr>
                                        <p:cTn id="72" dur="500"/>
                                        <p:tgtEl>
                                          <p:spTgt spid="1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0">
                                            <p:txEl>
                                              <p:pRg st="14" end="14"/>
                                            </p:txEl>
                                          </p:spTgt>
                                        </p:tgtEl>
                                        <p:attrNameLst>
                                          <p:attrName>style.visibility</p:attrName>
                                        </p:attrNameLst>
                                      </p:cBhvr>
                                      <p:to>
                                        <p:strVal val="visible"/>
                                      </p:to>
                                    </p:set>
                                    <p:animEffect transition="in" filter="barn(inVertical)">
                                      <p:cBhvr>
                                        <p:cTn id="77" dur="500"/>
                                        <p:tgtEl>
                                          <p:spTgt spid="1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0">
                                            <p:txEl>
                                              <p:pRg st="15" end="15"/>
                                            </p:txEl>
                                          </p:spTgt>
                                        </p:tgtEl>
                                        <p:attrNameLst>
                                          <p:attrName>style.visibility</p:attrName>
                                        </p:attrNameLst>
                                      </p:cBhvr>
                                      <p:to>
                                        <p:strVal val="visible"/>
                                      </p:to>
                                    </p:set>
                                    <p:animEffect transition="in" filter="barn(inVertical)">
                                      <p:cBhvr>
                                        <p:cTn id="82" dur="5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18706"/>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en Sans" panose="020B0606030504020204" pitchFamily="34" charset="0"/>
              <a:ea typeface="书体坊郭小语钢笔楷体" panose="02010601030101010101" pitchFamily="2" charset="-122"/>
              <a:cs typeface="+mn-cs"/>
              <a:sym typeface="Open Sans" panose="020B0606030504020204" pitchFamily="34" charset="0"/>
            </a:endParaRPr>
          </a:p>
        </p:txBody>
      </p:sp>
      <p:grpSp>
        <p:nvGrpSpPr>
          <p:cNvPr id="21" name="组合 20"/>
          <p:cNvGrpSpPr/>
          <p:nvPr/>
        </p:nvGrpSpPr>
        <p:grpSpPr>
          <a:xfrm>
            <a:off x="6227762" y="2382855"/>
            <a:ext cx="5852795" cy="2684370"/>
            <a:chOff x="6227762" y="2382855"/>
            <a:chExt cx="5852795" cy="2684370"/>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6227762" y="2945099"/>
              <a:ext cx="5852795" cy="2122126"/>
              <a:chOff x="6887890" y="2189983"/>
              <a:chExt cx="5852795" cy="2122126"/>
            </a:xfrm>
          </p:grpSpPr>
          <p:sp>
            <p:nvSpPr>
              <p:cNvPr id="25" name="文本框 24"/>
              <p:cNvSpPr txBox="1"/>
              <p:nvPr/>
            </p:nvSpPr>
            <p:spPr>
              <a:xfrm>
                <a:off x="9854263" y="2189983"/>
                <a:ext cx="24714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七选五</a:t>
                </a:r>
                <a:endParaRPr kumimoji="0" lang="zh-CN" altLang="en-US" sz="5400" b="1"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887890" y="3727334"/>
                <a:ext cx="585279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Positives of Virtual internships</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grpSp>
        <p:nvGrpSpPr>
          <p:cNvPr id="8" name="组合 7"/>
          <p:cNvGrpSpPr/>
          <p:nvPr/>
        </p:nvGrpSpPr>
        <p:grpSpPr>
          <a:xfrm>
            <a:off x="0" y="-18706"/>
            <a:ext cx="5910550" cy="6876706"/>
            <a:chOff x="-1" y="-18706"/>
            <a:chExt cx="6631405" cy="8849912"/>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706"/>
              <a:ext cx="6631405" cy="442495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411376"/>
              <a:ext cx="6631404" cy="4419830"/>
            </a:xfrm>
            <a:prstGeom prst="rect">
              <a:avLst/>
            </a:prstGeom>
          </p:spPr>
        </p:pic>
      </p:gr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2736" y="318490"/>
            <a:ext cx="11835246" cy="7024255"/>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         Virtual internships (</a:t>
            </a:r>
            <a:r>
              <a:rPr lang="zh-CN" altLang="zh-CN" sz="2400" kern="100" dirty="0">
                <a:latin typeface="Calibri" panose="020F0502020204030204" pitchFamily="34" charset="0"/>
                <a:ea typeface="宋体" panose="02010600030101010101" pitchFamily="2" charset="-122"/>
                <a:cs typeface="Calibri" panose="020F0502020204030204" pitchFamily="34" charset="0"/>
              </a:rPr>
              <a:t>实习</a:t>
            </a:r>
            <a:r>
              <a:rPr lang="en-US" altLang="zh-CN" sz="2400" kern="100" dirty="0">
                <a:latin typeface="Calibri" panose="020F0502020204030204" pitchFamily="34" charset="0"/>
                <a:ea typeface="Calibri" panose="020F0502020204030204" pitchFamily="34" charset="0"/>
                <a:cs typeface="Calibri" panose="020F0502020204030204" pitchFamily="34" charset="0"/>
              </a:rPr>
              <a:t>) are now a common occurrence as we adjust to the “new normal” when it </a:t>
            </a:r>
            <a:r>
              <a:rPr lang="en-US" altLang="zh-CN" sz="2400" kern="100" dirty="0">
                <a:solidFill>
                  <a:schemeClr val="bg2"/>
                </a:solidFill>
                <a:latin typeface="Calibri" panose="020F0502020204030204" pitchFamily="34" charset="0"/>
                <a:ea typeface="Calibri" panose="020F0502020204030204" pitchFamily="34" charset="0"/>
                <a:cs typeface="Calibri" panose="020F0502020204030204" pitchFamily="34" charset="0"/>
              </a:rPr>
              <a:t>111</a:t>
            </a:r>
            <a:r>
              <a:rPr lang="en-US" altLang="zh-CN" sz="2400" kern="100" dirty="0">
                <a:latin typeface="Calibri" panose="020F0502020204030204" pitchFamily="34" charset="0"/>
                <a:ea typeface="Calibri" panose="020F0502020204030204" pitchFamily="34" charset="0"/>
                <a:cs typeface="Calibri" panose="020F0502020204030204" pitchFamily="34" charset="0"/>
              </a:rPr>
              <a:t>      comes to working.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36   </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kern="100" dirty="0">
                <a:highlight>
                  <a:srgbClr val="FF00FF"/>
                </a:highlight>
                <a:latin typeface="Calibri" panose="020F0502020204030204" pitchFamily="34" charset="0"/>
                <a:ea typeface="Calibri" panose="020F0502020204030204" pitchFamily="34" charset="0"/>
                <a:cs typeface="Calibri" panose="020F0502020204030204" pitchFamily="34" charset="0"/>
              </a:rPr>
              <a:t>Still, </a:t>
            </a:r>
            <a:r>
              <a:rPr lang="en-US" altLang="zh-CN" sz="2400" kern="100" dirty="0">
                <a:latin typeface="Calibri" panose="020F0502020204030204" pitchFamily="34" charset="0"/>
                <a:ea typeface="Calibri" panose="020F0502020204030204" pitchFamily="34" charset="0"/>
                <a:cs typeface="Calibri" panose="020F0502020204030204" pitchFamily="34" charset="0"/>
              </a:rPr>
              <a:t>there are many positives that can come from virtual internships that you should consider. </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Use it for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resume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building</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buNone/>
            </a:pP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37   </a:t>
            </a:r>
            <a:r>
              <a:rPr lang="en-US" altLang="zh-CN" sz="2400" kern="100" dirty="0">
                <a:latin typeface="Calibri" panose="020F0502020204030204" pitchFamily="34" charset="0"/>
                <a:ea typeface="Calibri" panose="020F0502020204030204" pitchFamily="34" charset="0"/>
                <a:cs typeface="Calibri" panose="020F0502020204030204" pitchFamily="34" charset="0"/>
              </a:rPr>
              <a:t> It showcases your ability to manage your time effectively and handle tasks on your own. Besides, securing glowing recommendations from a remote employer highlights skills you gained through remote work.</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Consider the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cost savings</a:t>
            </a:r>
            <a:endParaRPr lang="zh-CN" altLang="zh-CN" sz="2400" kern="100" dirty="0">
              <a:highlight>
                <a:srgbClr val="FF00FF"/>
              </a:highlight>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Having a job can cost quite a bit when you </a:t>
            </a:r>
            <a:r>
              <a:rPr lang="en-US" altLang="zh-CN" sz="2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take the commute (</a:t>
            </a:r>
            <a:r>
              <a:rPr lang="zh-CN" altLang="zh-CN" sz="2400" kern="100" dirty="0">
                <a:solidFill>
                  <a:srgbClr val="FF0000"/>
                </a:solidFill>
                <a:latin typeface="Calibri" panose="020F0502020204030204" pitchFamily="34" charset="0"/>
                <a:ea typeface="宋体" panose="02010600030101010101" pitchFamily="2" charset="-122"/>
                <a:cs typeface="Calibri" panose="020F0502020204030204" pitchFamily="34" charset="0"/>
              </a:rPr>
              <a:t>通勤</a:t>
            </a:r>
            <a:r>
              <a:rPr lang="en-US" altLang="zh-CN" sz="2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into consideration</a:t>
            </a:r>
            <a:r>
              <a:rPr lang="en-US" altLang="zh-CN" sz="2400" kern="100" dirty="0">
                <a:latin typeface="Calibri" panose="020F0502020204030204" pitchFamily="34" charset="0"/>
                <a:ea typeface="Calibri" panose="020F0502020204030204" pitchFamily="34" charset="0"/>
                <a:cs typeface="Calibri" panose="020F0502020204030204" pitchFamily="34" charset="0"/>
              </a:rPr>
              <a:t>. With remote work, the costs are significantly lower, if they exist at all.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38   </a:t>
            </a:r>
            <a:r>
              <a:rPr lang="en-US" altLang="zh-CN" sz="2400" kern="100" dirty="0">
                <a:latin typeface="Calibri" panose="020F0502020204030204" pitchFamily="34" charset="0"/>
                <a:ea typeface="Calibri" panose="020F0502020204030204" pitchFamily="34" charset="0"/>
                <a:cs typeface="Calibri" panose="020F0502020204030204" pitchFamily="34" charset="0"/>
              </a:rPr>
              <a:t> While being in person has a certain feel difficult to let go of, working from home is arguably one of the best ways to store up some money.</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Make the most of your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time savings</a:t>
            </a:r>
            <a:endParaRPr lang="zh-CN" altLang="zh-CN" sz="2400" kern="100" dirty="0">
              <a:highlight>
                <a:srgbClr val="FF00FF"/>
              </a:highlight>
              <a:latin typeface="Calibri" panose="020F0502020204030204" pitchFamily="34" charset="0"/>
              <a:ea typeface="宋体" panose="02010600030101010101" pitchFamily="2" charset="-122"/>
              <a:cs typeface="Calibri" panose="020F0502020204030204" pitchFamily="34" charset="0"/>
            </a:endParaRPr>
          </a:p>
          <a:p>
            <a:pPr marL="179705"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Additionally, without that commute, you gain some extra time to get things done that you otherwise wouldn’t have been able to. This includes many things, such as watching your favorite shows and cooking homemade meals on a nightly basis.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39</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Treat it as experience</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Lastly, keep in mind that a virtual internship is still an internship. Experience is experience, no matter how you obtain it.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40   </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kern="100" dirty="0">
                <a:highlight>
                  <a:srgbClr val="FF00FF"/>
                </a:highlight>
                <a:latin typeface="Calibri" panose="020F0502020204030204" pitchFamily="34" charset="0"/>
                <a:ea typeface="Calibri" panose="020F0502020204030204" pitchFamily="34" charset="0"/>
                <a:cs typeface="Calibri" panose="020F0502020204030204" pitchFamily="34" charset="0"/>
              </a:rPr>
              <a:t>For that reason</a:t>
            </a:r>
            <a:r>
              <a:rPr lang="en-US" altLang="zh-CN" sz="2400" kern="100" dirty="0">
                <a:latin typeface="Calibri" panose="020F0502020204030204" pitchFamily="34" charset="0"/>
                <a:ea typeface="Calibri" panose="020F0502020204030204" pitchFamily="34" charset="0"/>
                <a:cs typeface="Calibri" panose="020F0502020204030204" pitchFamily="34" charset="0"/>
              </a:rPr>
              <a:t>, understand that. a virtual internship is still experience, and that it’s still a feasible option to include on your resume.</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0" y="0"/>
            <a:ext cx="2076627"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Step1 </a:t>
            </a:r>
            <a:r>
              <a:rPr lang="zh-CN" altLang="en-US" sz="1600" b="1" dirty="0">
                <a:solidFill>
                  <a:schemeClr val="bg1"/>
                </a:solidFill>
                <a:latin typeface="Calibri" panose="020F0502020204030204" pitchFamily="34" charset="0"/>
                <a:cs typeface="Calibri" panose="020F0502020204030204" pitchFamily="34" charset="0"/>
              </a:rPr>
              <a:t>读大意、结构</a:t>
            </a:r>
            <a:endParaRPr lang="zh-CN" altLang="en-US" sz="1600" b="1"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192694"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Step2 </a:t>
            </a:r>
            <a:r>
              <a:rPr lang="zh-CN" altLang="en-US" sz="1600" b="1" dirty="0">
                <a:solidFill>
                  <a:schemeClr val="bg1"/>
                </a:solidFill>
                <a:latin typeface="Calibri" panose="020F0502020204030204" pitchFamily="34" charset="0"/>
                <a:cs typeface="Calibri" panose="020F0502020204030204" pitchFamily="34" charset="0"/>
              </a:rPr>
              <a:t>读选项、圈重点</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内容占位符 2"/>
          <p:cNvSpPr txBox="1"/>
          <p:nvPr/>
        </p:nvSpPr>
        <p:spPr>
          <a:xfrm>
            <a:off x="121227" y="653143"/>
            <a:ext cx="11949545" cy="54210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A. </a:t>
            </a:r>
            <a:r>
              <a:rPr lang="en-US" altLang="zh-CN"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That</a:t>
            </a:r>
            <a:r>
              <a:rPr lang="en-US" altLang="zh-CN" b="1" kern="100" dirty="0">
                <a:latin typeface="Calibri" panose="020F0502020204030204" pitchFamily="34" charset="0"/>
                <a:ea typeface="宋体" panose="02010600030101010101" pitchFamily="2" charset="-122"/>
                <a:cs typeface="Calibri" panose="020F0502020204030204" pitchFamily="34" charset="0"/>
              </a:rPr>
              <a:t> being said, </a:t>
            </a:r>
            <a:r>
              <a:rPr lang="en-US" altLang="zh-CN"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b="1" kern="100" dirty="0">
                <a:latin typeface="Calibri" panose="020F0502020204030204" pitchFamily="34" charset="0"/>
                <a:ea typeface="宋体" panose="02010600030101010101" pitchFamily="2" charset="-122"/>
                <a:cs typeface="Calibri" panose="020F0502020204030204" pitchFamily="34" charset="0"/>
              </a:rPr>
              <a:t> can be easily viewed as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negative</a:t>
            </a:r>
            <a:r>
              <a:rPr lang="en-US" altLang="zh-CN" b="1" kern="100" dirty="0">
                <a:latin typeface="Calibri" panose="020F0502020204030204" pitchFamily="34" charset="0"/>
                <a:ea typeface="宋体" panose="02010600030101010101" pitchFamily="2" charset="-122"/>
                <a:cs typeface="Calibri" panose="020F0502020204030204" pitchFamily="34" charset="0"/>
              </a:rPr>
              <a:t>.</a:t>
            </a:r>
            <a:endParaRPr lang="zh-CN" altLang="zh-CN"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B. You get to work from comfort home,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no commute required</a:t>
            </a:r>
            <a:r>
              <a:rPr lang="en-US" altLang="zh-CN" b="1" kern="100" dirty="0">
                <a:latin typeface="Calibri" panose="020F0502020204030204" pitchFamily="34" charset="0"/>
                <a:ea typeface="宋体" panose="02010600030101010101" pitchFamily="2" charset="-122"/>
                <a:cs typeface="Calibri" panose="020F0502020204030204" pitchFamily="34" charset="0"/>
              </a:rPr>
              <a:t>.</a:t>
            </a:r>
            <a:endParaRPr lang="zh-CN" altLang="zh-CN"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C. </a:t>
            </a:r>
            <a:r>
              <a:rPr lang="en-US" altLang="zh-CN"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b="1" kern="100" dirty="0">
                <a:latin typeface="Calibri" panose="020F0502020204030204" pitchFamily="34" charset="0"/>
                <a:ea typeface="宋体" panose="02010600030101010101" pitchFamily="2" charset="-122"/>
                <a:cs typeface="Calibri" panose="020F0502020204030204" pitchFamily="34" charset="0"/>
              </a:rPr>
              <a:t> is the way of the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b="1" kern="100" dirty="0">
                <a:latin typeface="Calibri" panose="020F0502020204030204" pitchFamily="34" charset="0"/>
                <a:ea typeface="宋体" panose="02010600030101010101" pitchFamily="2" charset="-122"/>
                <a:cs typeface="Calibri" panose="020F0502020204030204" pitchFamily="34" charset="0"/>
              </a:rPr>
              <a:t>, at least, for the foreseeable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b="1" kern="100" dirty="0">
                <a:latin typeface="Calibri" panose="020F0502020204030204" pitchFamily="34" charset="0"/>
                <a:ea typeface="宋体" panose="02010600030101010101" pitchFamily="2" charset="-122"/>
                <a:cs typeface="Calibri" panose="020F0502020204030204" pitchFamily="34" charset="0"/>
              </a:rPr>
              <a:t>.</a:t>
            </a:r>
            <a:endParaRPr lang="zh-CN" altLang="zh-CN"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D.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Gas, parking fees, and even grabbing lunch </a:t>
            </a:r>
            <a:r>
              <a:rPr lang="en-US" altLang="zh-CN" b="1" kern="100" dirty="0">
                <a:latin typeface="Calibri" panose="020F0502020204030204" pitchFamily="34" charset="0"/>
                <a:ea typeface="宋体" panose="02010600030101010101" pitchFamily="2" charset="-122"/>
                <a:cs typeface="Calibri" panose="020F0502020204030204" pitchFamily="34" charset="0"/>
              </a:rPr>
              <a:t>can quickly add up.</a:t>
            </a:r>
            <a:endParaRPr lang="zh-CN" altLang="zh-CN"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E. </a:t>
            </a:r>
            <a:r>
              <a:rPr lang="en-US" altLang="zh-CN"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b="1" kern="100" dirty="0">
                <a:latin typeface="Calibri" panose="020F0502020204030204" pitchFamily="34" charset="0"/>
                <a:ea typeface="宋体" panose="02010600030101010101" pitchFamily="2" charset="-122"/>
                <a:cs typeface="Calibri" panose="020F0502020204030204" pitchFamily="34" charset="0"/>
              </a:rPr>
              <a:t> doesn’t seem like much, but </a:t>
            </a:r>
            <a:r>
              <a:rPr lang="en-US" altLang="zh-CN"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the extra time </a:t>
            </a:r>
            <a:r>
              <a:rPr lang="en-US" altLang="zh-CN" b="1" kern="100" dirty="0">
                <a:latin typeface="Calibri" panose="020F0502020204030204" pitchFamily="34" charset="0"/>
                <a:ea typeface="宋体" panose="02010600030101010101" pitchFamily="2" charset="-122"/>
                <a:cs typeface="Calibri" panose="020F0502020204030204" pitchFamily="34" charset="0"/>
              </a:rPr>
              <a:t>can be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real game-changer</a:t>
            </a:r>
            <a:r>
              <a:rPr lang="en-US" altLang="zh-CN" b="1" kern="100" dirty="0">
                <a:latin typeface="Calibri" panose="020F0502020204030204" pitchFamily="34" charset="0"/>
                <a:ea typeface="宋体" panose="02010600030101010101" pitchFamily="2" charset="-122"/>
                <a:cs typeface="Calibri" panose="020F0502020204030204" pitchFamily="34" charset="0"/>
              </a:rPr>
              <a:t>.</a:t>
            </a:r>
            <a:endParaRPr lang="zh-CN" altLang="zh-CN"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F. </a:t>
            </a:r>
            <a:r>
              <a:rPr lang="en-US" altLang="zh-CN"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While</a:t>
            </a:r>
            <a:r>
              <a:rPr lang="en-US" altLang="zh-CN" b="1" kern="100" dirty="0">
                <a:latin typeface="Calibri" panose="020F0502020204030204" pitchFamily="34" charset="0"/>
                <a:ea typeface="宋体" panose="02010600030101010101" pitchFamily="2" charset="-122"/>
                <a:cs typeface="Calibri" panose="020F0502020204030204" pitchFamily="34" charset="0"/>
              </a:rPr>
              <a:t> it’s easy to dismiss a virtual internship, you’d be missing an opportunity.</a:t>
            </a:r>
            <a:endParaRPr lang="zh-CN" altLang="zh-CN"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spcBef>
                <a:spcPts val="1200"/>
              </a:spcBef>
              <a:buNone/>
            </a:pPr>
            <a:r>
              <a:rPr lang="en-US" altLang="zh-CN" b="1" kern="100" dirty="0">
                <a:latin typeface="Calibri" panose="020F0502020204030204" pitchFamily="34" charset="0"/>
                <a:ea typeface="宋体" panose="02010600030101010101" pitchFamily="2" charset="-122"/>
                <a:cs typeface="Calibri" panose="020F0502020204030204" pitchFamily="34" charset="0"/>
              </a:rPr>
              <a:t>G. As for building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professional profile</a:t>
            </a:r>
            <a:r>
              <a:rPr lang="en-US" altLang="zh-CN" b="1" kern="100" dirty="0">
                <a:latin typeface="Calibri" panose="020F0502020204030204" pitchFamily="34" charset="0"/>
                <a:ea typeface="宋体" panose="02010600030101010101" pitchFamily="2" charset="-122"/>
                <a:cs typeface="Calibri" panose="020F0502020204030204" pitchFamily="34" charset="0"/>
              </a:rPr>
              <a:t>, </a:t>
            </a:r>
            <a:r>
              <a:rPr lang="en-US" altLang="zh-CN"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remote work</a:t>
            </a:r>
            <a:r>
              <a:rPr lang="en-US" altLang="zh-CN" b="1" kern="100" dirty="0">
                <a:latin typeface="Calibri" panose="020F0502020204030204" pitchFamily="34" charset="0"/>
                <a:ea typeface="宋体" panose="02010600030101010101" pitchFamily="2" charset="-122"/>
                <a:cs typeface="Calibri" panose="020F0502020204030204" pitchFamily="34" charset="0"/>
              </a:rPr>
              <a:t> can really sell your experience.</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192694"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Step3 </a:t>
            </a:r>
            <a:r>
              <a:rPr lang="zh-CN" altLang="en-US" sz="1600" b="1" dirty="0">
                <a:solidFill>
                  <a:schemeClr val="bg1"/>
                </a:solidFill>
                <a:latin typeface="Calibri" panose="020F0502020204030204" pitchFamily="34" charset="0"/>
                <a:cs typeface="Calibri" panose="020F0502020204030204" pitchFamily="34" charset="0"/>
              </a:rPr>
              <a:t>想关联、逐一选</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内容占位符 2"/>
          <p:cNvSpPr txBox="1"/>
          <p:nvPr/>
        </p:nvSpPr>
        <p:spPr>
          <a:xfrm>
            <a:off x="72736" y="318491"/>
            <a:ext cx="11835246" cy="34604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         Virtual internships (</a:t>
            </a:r>
            <a:r>
              <a:rPr lang="zh-CN" altLang="zh-CN" sz="2400" kern="100" dirty="0">
                <a:latin typeface="Calibri" panose="020F0502020204030204" pitchFamily="34" charset="0"/>
                <a:ea typeface="宋体" panose="02010600030101010101" pitchFamily="2" charset="-122"/>
                <a:cs typeface="Calibri" panose="020F0502020204030204" pitchFamily="34" charset="0"/>
              </a:rPr>
              <a:t>实习</a:t>
            </a:r>
            <a:r>
              <a:rPr lang="en-US" altLang="zh-CN" sz="2400" kern="100" dirty="0">
                <a:latin typeface="Calibri" panose="020F0502020204030204" pitchFamily="34" charset="0"/>
                <a:ea typeface="Calibri" panose="020F0502020204030204" pitchFamily="34" charset="0"/>
                <a:cs typeface="Calibri" panose="020F0502020204030204" pitchFamily="34" charset="0"/>
              </a:rPr>
              <a:t>) are now a common occurrence as we adjust to the “new normal” when it comes to working.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__ 36__  </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kern="100" dirty="0">
                <a:highlight>
                  <a:srgbClr val="FF00FF"/>
                </a:highlight>
                <a:latin typeface="Calibri" panose="020F0502020204030204" pitchFamily="34" charset="0"/>
                <a:ea typeface="Calibri" panose="020F0502020204030204" pitchFamily="34" charset="0"/>
                <a:cs typeface="Calibri" panose="020F0502020204030204" pitchFamily="34" charset="0"/>
              </a:rPr>
              <a:t>Still, </a:t>
            </a:r>
            <a:r>
              <a:rPr lang="en-US" altLang="zh-CN" sz="2400" kern="100" dirty="0">
                <a:latin typeface="Calibri" panose="020F0502020204030204" pitchFamily="34" charset="0"/>
                <a:ea typeface="Calibri" panose="020F0502020204030204" pitchFamily="34" charset="0"/>
                <a:cs typeface="Calibri" panose="020F0502020204030204" pitchFamily="34" charset="0"/>
              </a:rPr>
              <a:t>there are many positives that can come from virtual internships that you should consider. </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Use it for </a:t>
            </a:r>
            <a:r>
              <a:rPr lang="en-US" altLang="zh-CN" sz="2400" b="1" kern="100" dirty="0">
                <a:highlight>
                  <a:srgbClr val="00FFFF"/>
                </a:highlight>
                <a:latin typeface="Calibri" panose="020F0502020204030204" pitchFamily="34" charset="0"/>
                <a:ea typeface="Calibri" panose="020F0502020204030204" pitchFamily="34" charset="0"/>
                <a:cs typeface="Calibri" panose="020F0502020204030204" pitchFamily="34" charset="0"/>
              </a:rPr>
              <a:t>resume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building</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Consider the </a:t>
            </a:r>
            <a:r>
              <a:rPr lang="en-US" altLang="zh-CN" sz="2400" b="1" kern="100" dirty="0">
                <a:highlight>
                  <a:srgbClr val="00FFFF"/>
                </a:highlight>
                <a:latin typeface="Calibri" panose="020F0502020204030204" pitchFamily="34" charset="0"/>
                <a:cs typeface="Calibri" panose="020F0502020204030204" pitchFamily="34" charset="0"/>
              </a:rPr>
              <a:t>cost savings</a:t>
            </a:r>
            <a:endParaRPr lang="zh-CN" altLang="zh-CN" sz="2400" b="1" kern="100" dirty="0">
              <a:highlight>
                <a:srgbClr val="00FFFF"/>
              </a:highlight>
              <a:latin typeface="Calibri" panose="020F0502020204030204" pitchFamily="34" charset="0"/>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Make the most of your </a:t>
            </a:r>
            <a:r>
              <a:rPr lang="en-US" altLang="zh-CN" sz="2400" b="1" kern="100" dirty="0">
                <a:highlight>
                  <a:srgbClr val="00FFFF"/>
                </a:highlight>
                <a:latin typeface="Calibri" panose="020F0502020204030204" pitchFamily="34" charset="0"/>
                <a:cs typeface="Calibri" panose="020F0502020204030204" pitchFamily="34" charset="0"/>
              </a:rPr>
              <a:t>time savings</a:t>
            </a:r>
            <a:endParaRPr lang="zh-CN" altLang="zh-CN" sz="2400" b="1" kern="100" dirty="0">
              <a:highlight>
                <a:srgbClr val="00FFFF"/>
              </a:highlight>
              <a:latin typeface="Calibri" panose="020F0502020204030204" pitchFamily="34" charset="0"/>
              <a:cs typeface="Calibri" panose="020F0502020204030204" pitchFamily="34" charset="0"/>
            </a:endParaRPr>
          </a:p>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Treat it as experience</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p:txBody>
      </p:sp>
      <p:sp>
        <p:nvSpPr>
          <p:cNvPr id="4" name="内容占位符 2"/>
          <p:cNvSpPr txBox="1"/>
          <p:nvPr/>
        </p:nvSpPr>
        <p:spPr>
          <a:xfrm>
            <a:off x="-41563" y="3946849"/>
            <a:ext cx="11949545" cy="2911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A.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That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being said,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can be easily viewed as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negative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B. You get to work from comfort home,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no commute required</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C.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is the way of the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least, for the foreseeable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D.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Gas, parking fees, and even grabbing lunch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quickly add up.</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E.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doesn’t seem like much, but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the extra time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be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real game-changer</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F. </a:t>
            </a:r>
            <a:r>
              <a:rPr lang="en-US" altLang="zh-CN" sz="2400"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While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it’s easy to dismiss a virtual internship, you’d be missing an opportunity.</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G. As for building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professional profile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remote work</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can really sell your experience.</a:t>
            </a:r>
            <a:endParaRPr lang="zh-CN" altLang="en-US" sz="2400" b="1" dirty="0"/>
          </a:p>
        </p:txBody>
      </p:sp>
      <p:sp>
        <p:nvSpPr>
          <p:cNvPr id="5" name="文本框 4"/>
          <p:cNvSpPr txBox="1"/>
          <p:nvPr/>
        </p:nvSpPr>
        <p:spPr>
          <a:xfrm>
            <a:off x="8759952" y="737833"/>
            <a:ext cx="1354432" cy="461665"/>
          </a:xfrm>
          <a:prstGeom prst="rect">
            <a:avLst/>
          </a:prstGeom>
          <a:noFill/>
        </p:spPr>
        <p:txBody>
          <a:bodyPr wrap="square">
            <a:spAutoFit/>
          </a:bodyPr>
          <a:lstStyle/>
          <a:p>
            <a:r>
              <a:rPr kumimoji="0" lang="en-US" altLang="zh-CN" sz="2400" b="1" i="1" u="sng" strike="noStrike" kern="100" cap="none" spc="0" normalizeH="0" baseline="0" noProof="0" dirty="0">
                <a:ln>
                  <a:noFill/>
                </a:ln>
                <a:solidFill>
                  <a:srgbClr val="FF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positives</a:t>
            </a:r>
            <a:endParaRPr lang="zh-CN" altLang="en-US" dirty="0">
              <a:solidFill>
                <a:srgbClr val="FF0000"/>
              </a:solidFill>
              <a:highlight>
                <a:srgbClr val="FFFF00"/>
              </a:highlight>
            </a:endParaRPr>
          </a:p>
        </p:txBody>
      </p:sp>
      <p:sp>
        <p:nvSpPr>
          <p:cNvPr id="6" name="文本框 5"/>
          <p:cNvSpPr txBox="1"/>
          <p:nvPr/>
        </p:nvSpPr>
        <p:spPr>
          <a:xfrm>
            <a:off x="4893266" y="737834"/>
            <a:ext cx="1354432" cy="461665"/>
          </a:xfrm>
          <a:prstGeom prst="rect">
            <a:avLst/>
          </a:prstGeom>
          <a:noFill/>
        </p:spPr>
        <p:txBody>
          <a:bodyPr wrap="square">
            <a:spAutoFit/>
          </a:bodyPr>
          <a:lstStyle/>
          <a:p>
            <a:r>
              <a:rPr kumimoji="0" lang="en-US" altLang="zh-CN" sz="2400" b="1" i="1" u="sng" strike="noStrike" kern="100" cap="none" spc="0" normalizeH="0" baseline="0" noProof="0" dirty="0">
                <a:ln>
                  <a:noFill/>
                </a:ln>
                <a:solidFill>
                  <a:srgbClr val="FF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negative</a:t>
            </a:r>
            <a:endParaRPr lang="zh-CN" altLang="en-US" dirty="0">
              <a:solidFill>
                <a:srgbClr val="FF0000"/>
              </a:solidFill>
              <a:highlight>
                <a:srgbClr val="FFFF00"/>
              </a:highlight>
            </a:endParaRPr>
          </a:p>
        </p:txBody>
      </p:sp>
      <p:sp>
        <p:nvSpPr>
          <p:cNvPr id="7" name="文本框 6"/>
          <p:cNvSpPr txBox="1"/>
          <p:nvPr/>
        </p:nvSpPr>
        <p:spPr>
          <a:xfrm>
            <a:off x="5045710" y="1199498"/>
            <a:ext cx="944649"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36. </a:t>
            </a:r>
            <a:r>
              <a:rPr lang="zh-CN" altLang="en-US" sz="1600" b="1" dirty="0">
                <a:latin typeface="Calibri" panose="020F0502020204030204" pitchFamily="34" charset="0"/>
                <a:cs typeface="Calibri" panose="020F0502020204030204" pitchFamily="34" charset="0"/>
              </a:rPr>
              <a:t>转折</a:t>
            </a:r>
            <a:endParaRPr lang="zh-CN" altLang="en-US"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192694"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Step3 </a:t>
            </a:r>
            <a:r>
              <a:rPr lang="zh-CN" altLang="en-US" sz="1600" b="1" dirty="0">
                <a:solidFill>
                  <a:schemeClr val="bg1"/>
                </a:solidFill>
                <a:latin typeface="Calibri" panose="020F0502020204030204" pitchFamily="34" charset="0"/>
                <a:cs typeface="Calibri" panose="020F0502020204030204" pitchFamily="34" charset="0"/>
              </a:rPr>
              <a:t>想关联、逐一选</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内容占位符 2"/>
          <p:cNvSpPr txBox="1"/>
          <p:nvPr/>
        </p:nvSpPr>
        <p:spPr>
          <a:xfrm>
            <a:off x="72736" y="432791"/>
            <a:ext cx="11835246" cy="19675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Use it for </a:t>
            </a:r>
            <a:r>
              <a:rPr lang="en-US" altLang="zh-CN" sz="2400" b="1" kern="100" dirty="0">
                <a:highlight>
                  <a:srgbClr val="00FFFF"/>
                </a:highlight>
                <a:latin typeface="Calibri" panose="020F0502020204030204" pitchFamily="34" charset="0"/>
                <a:ea typeface="Calibri" panose="020F0502020204030204" pitchFamily="34" charset="0"/>
                <a:cs typeface="Calibri" panose="020F0502020204030204" pitchFamily="34" charset="0"/>
              </a:rPr>
              <a:t>resume</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 building</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buNone/>
            </a:pP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37   </a:t>
            </a:r>
            <a:r>
              <a:rPr lang="en-US" altLang="zh-CN" sz="2400" kern="100" dirty="0">
                <a:latin typeface="Calibri" panose="020F0502020204030204" pitchFamily="34" charset="0"/>
                <a:ea typeface="Calibri" panose="020F0502020204030204" pitchFamily="34" charset="0"/>
                <a:cs typeface="Calibri" panose="020F0502020204030204" pitchFamily="34" charset="0"/>
              </a:rPr>
              <a:t> It showcases your ability to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manage your time effectively </a:t>
            </a:r>
            <a:r>
              <a:rPr lang="en-US" altLang="zh-CN" sz="2400" kern="100" dirty="0">
                <a:latin typeface="Calibri" panose="020F0502020204030204" pitchFamily="34" charset="0"/>
                <a:ea typeface="Calibri" panose="020F0502020204030204" pitchFamily="34" charset="0"/>
                <a:cs typeface="Calibri" panose="020F0502020204030204" pitchFamily="34" charset="0"/>
              </a:rPr>
              <a:t>and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handle tasks on your own</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kern="100" dirty="0">
                <a:highlight>
                  <a:srgbClr val="FF00FF"/>
                </a:highlight>
                <a:latin typeface="Calibri" panose="020F0502020204030204" pitchFamily="34" charset="0"/>
                <a:ea typeface="Calibri" panose="020F0502020204030204" pitchFamily="34" charset="0"/>
                <a:cs typeface="Calibri" panose="020F0502020204030204" pitchFamily="34" charset="0"/>
              </a:rPr>
              <a:t>Besides</a:t>
            </a:r>
            <a:r>
              <a:rPr lang="en-US" altLang="zh-CN" sz="2400" kern="100" dirty="0">
                <a:latin typeface="Calibri" panose="020F0502020204030204" pitchFamily="34" charset="0"/>
                <a:ea typeface="Calibri" panose="020F0502020204030204" pitchFamily="34" charset="0"/>
                <a:cs typeface="Calibri" panose="020F0502020204030204" pitchFamily="34" charset="0"/>
              </a:rPr>
              <a:t>, securing </a:t>
            </a:r>
            <a:r>
              <a:rPr lang="en-US" altLang="zh-CN" sz="2400" b="1" i="1" u="sng" kern="100" dirty="0">
                <a:latin typeface="Calibri" panose="020F0502020204030204" pitchFamily="34" charset="0"/>
                <a:ea typeface="Calibri" panose="020F0502020204030204" pitchFamily="34" charset="0"/>
                <a:cs typeface="Calibri" panose="020F0502020204030204" pitchFamily="34" charset="0"/>
              </a:rPr>
              <a:t>glowing(</a:t>
            </a:r>
            <a:r>
              <a:rPr lang="zh-CN" altLang="en-US" sz="2400" b="1" i="1" u="sng" kern="100" dirty="0">
                <a:latin typeface="Calibri" panose="020F0502020204030204" pitchFamily="34" charset="0"/>
                <a:ea typeface="Calibri" panose="020F0502020204030204" pitchFamily="34" charset="0"/>
                <a:cs typeface="Calibri" panose="020F0502020204030204" pitchFamily="34" charset="0"/>
              </a:rPr>
              <a:t>赞不绝口的</a:t>
            </a:r>
            <a:r>
              <a:rPr lang="en-US" altLang="zh-CN" sz="2400" b="1" i="1" u="sng" kern="100" dirty="0">
                <a:latin typeface="Calibri" panose="020F0502020204030204" pitchFamily="34" charset="0"/>
                <a:ea typeface="Calibri" panose="020F0502020204030204" pitchFamily="34" charset="0"/>
                <a:cs typeface="Calibri" panose="020F0502020204030204" pitchFamily="34" charset="0"/>
              </a:rPr>
              <a:t>)</a:t>
            </a:r>
            <a:r>
              <a:rPr lang="en-US" altLang="zh-CN" sz="2400" kern="100" dirty="0">
                <a:latin typeface="Calibri" panose="020F0502020204030204" pitchFamily="34" charset="0"/>
                <a:ea typeface="Calibri" panose="020F0502020204030204" pitchFamily="34" charset="0"/>
                <a:cs typeface="Calibri" panose="020F0502020204030204" pitchFamily="34" charset="0"/>
              </a:rPr>
              <a:t> recommendations from a remote employer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highlights skills </a:t>
            </a:r>
            <a:r>
              <a:rPr lang="en-US" altLang="zh-CN" sz="2400" kern="100" dirty="0">
                <a:latin typeface="Calibri" panose="020F0502020204030204" pitchFamily="34" charset="0"/>
                <a:ea typeface="Calibri" panose="020F0502020204030204" pitchFamily="34" charset="0"/>
                <a:cs typeface="Calibri" panose="020F0502020204030204" pitchFamily="34" charset="0"/>
              </a:rPr>
              <a:t>you gained through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remote work</a:t>
            </a:r>
            <a:r>
              <a:rPr lang="en-US" altLang="zh-CN" sz="2400" kern="100" dirty="0">
                <a:latin typeface="Calibri" panose="020F0502020204030204" pitchFamily="34" charset="0"/>
                <a:ea typeface="Calibri" panose="020F0502020204030204" pitchFamily="34" charset="0"/>
                <a:cs typeface="Calibri" panose="020F0502020204030204" pitchFamily="34" charset="0"/>
              </a:rPr>
              <a:t>.</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p:txBody>
      </p:sp>
      <p:sp>
        <p:nvSpPr>
          <p:cNvPr id="4" name="内容占位符 2"/>
          <p:cNvSpPr txBox="1"/>
          <p:nvPr/>
        </p:nvSpPr>
        <p:spPr>
          <a:xfrm>
            <a:off x="-41563" y="3946849"/>
            <a:ext cx="11949545" cy="2911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A. That being said, it can be easily viewed as a negative.</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B. You get to work from comfort home,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no commute required</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C.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is the way of the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least, for the foreseeable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D.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Gas, parking fees, and even grabbing lunch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quickly add up.</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E.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doesn’t seem like much, but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the extra time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be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real game-changer</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F. </a:t>
            </a:r>
            <a:r>
              <a:rPr lang="en-US" altLang="zh-CN" sz="2400"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While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it’s easy to dismiss a virtual internship, you’d be missing an opportunity.</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G. As for building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professional profile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remote work</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can really sell your experience.</a:t>
            </a:r>
            <a:endParaRPr lang="zh-CN" altLang="en-US" sz="2400" b="1" dirty="0"/>
          </a:p>
        </p:txBody>
      </p:sp>
      <p:cxnSp>
        <p:nvCxnSpPr>
          <p:cNvPr id="5" name="直接箭头连接符 4"/>
          <p:cNvCxnSpPr/>
          <p:nvPr/>
        </p:nvCxnSpPr>
        <p:spPr>
          <a:xfrm flipH="1" flipV="1">
            <a:off x="2192694" y="816138"/>
            <a:ext cx="1760181" cy="5365587"/>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7610475" y="1343025"/>
            <a:ext cx="1992890" cy="5000625"/>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9603365" y="1343025"/>
            <a:ext cx="788410" cy="5000625"/>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3609975" y="2162175"/>
            <a:ext cx="2323234" cy="40195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9603365" y="1685925"/>
            <a:ext cx="2001548" cy="4657725"/>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6606" y="816138"/>
            <a:ext cx="1760181"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37. </a:t>
            </a:r>
            <a:r>
              <a:rPr lang="zh-CN" altLang="en-US" sz="1600" b="1" dirty="0">
                <a:latin typeface="Calibri" panose="020F0502020204030204" pitchFamily="34" charset="0"/>
                <a:cs typeface="Calibri" panose="020F0502020204030204" pitchFamily="34" charset="0"/>
              </a:rPr>
              <a:t>总起</a:t>
            </a:r>
            <a:r>
              <a:rPr lang="en-US" altLang="zh-CN" sz="1600" b="1" dirty="0">
                <a:latin typeface="Calibri" panose="020F0502020204030204" pitchFamily="34" charset="0"/>
                <a:cs typeface="Calibri" panose="020F0502020204030204" pitchFamily="34" charset="0"/>
              </a:rPr>
              <a:t>+ </a:t>
            </a:r>
            <a:r>
              <a:rPr lang="zh-CN" altLang="en-US" sz="1600" b="1" dirty="0">
                <a:latin typeface="Calibri" panose="020F0502020204030204" pitchFamily="34" charset="0"/>
                <a:cs typeface="Calibri" panose="020F0502020204030204" pitchFamily="34" charset="0"/>
              </a:rPr>
              <a:t>同义词</a:t>
            </a:r>
            <a:endParaRPr lang="zh-CN" altLang="en-US"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192694"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Step3 </a:t>
            </a:r>
            <a:r>
              <a:rPr lang="zh-CN" altLang="en-US" sz="1600" b="1" dirty="0">
                <a:solidFill>
                  <a:schemeClr val="bg1"/>
                </a:solidFill>
                <a:latin typeface="Calibri" panose="020F0502020204030204" pitchFamily="34" charset="0"/>
                <a:cs typeface="Calibri" panose="020F0502020204030204" pitchFamily="34" charset="0"/>
              </a:rPr>
              <a:t>想关联、逐一选</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内容占位符 2"/>
          <p:cNvSpPr txBox="1"/>
          <p:nvPr/>
        </p:nvSpPr>
        <p:spPr>
          <a:xfrm>
            <a:off x="72736" y="432791"/>
            <a:ext cx="11835246" cy="196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Consider the </a:t>
            </a:r>
            <a:r>
              <a:rPr lang="en-US" altLang="zh-CN" sz="2400" b="1" kern="100" dirty="0">
                <a:highlight>
                  <a:srgbClr val="00FFFF"/>
                </a:highlight>
                <a:latin typeface="Calibri" panose="020F0502020204030204" pitchFamily="34" charset="0"/>
                <a:ea typeface="Calibri" panose="020F0502020204030204" pitchFamily="34" charset="0"/>
                <a:cs typeface="Calibri" panose="020F0502020204030204" pitchFamily="34" charset="0"/>
              </a:rPr>
              <a:t>cost savings</a:t>
            </a:r>
            <a:endParaRPr lang="zh-CN" altLang="zh-CN" sz="2400" kern="100" dirty="0">
              <a:highlight>
                <a:srgbClr val="00FFFF"/>
              </a:highlight>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Having a job can cost quite a bit when you </a:t>
            </a:r>
            <a:r>
              <a:rPr lang="en-US" altLang="zh-CN"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take the commute (</a:t>
            </a:r>
            <a:r>
              <a:rPr lang="zh-CN" altLang="zh-CN" sz="24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通勤</a:t>
            </a:r>
            <a:r>
              <a:rPr lang="en-US" altLang="zh-CN" sz="24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 into consideration</a:t>
            </a:r>
            <a:r>
              <a:rPr lang="en-US" altLang="zh-CN" sz="2400" kern="100" dirty="0">
                <a:latin typeface="Calibri" panose="020F0502020204030204" pitchFamily="34" charset="0"/>
                <a:ea typeface="Calibri" panose="020F0502020204030204" pitchFamily="34" charset="0"/>
                <a:cs typeface="Calibri" panose="020F0502020204030204" pitchFamily="34" charset="0"/>
              </a:rPr>
              <a:t>. With remote work, the costs are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significantly lower</a:t>
            </a:r>
            <a:r>
              <a:rPr lang="en-US" altLang="zh-CN" sz="2400" kern="100" dirty="0">
                <a:latin typeface="Calibri" panose="020F0502020204030204" pitchFamily="34" charset="0"/>
                <a:ea typeface="Calibri" panose="020F0502020204030204" pitchFamily="34" charset="0"/>
                <a:cs typeface="Calibri" panose="020F0502020204030204" pitchFamily="34" charset="0"/>
              </a:rPr>
              <a:t>, if they exist at all.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38   </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While</a:t>
            </a:r>
            <a:r>
              <a:rPr lang="en-US" altLang="zh-CN" sz="2400" kern="100" dirty="0">
                <a:latin typeface="Calibri" panose="020F0502020204030204" pitchFamily="34" charset="0"/>
                <a:ea typeface="Calibri" panose="020F0502020204030204" pitchFamily="34" charset="0"/>
                <a:cs typeface="Calibri" panose="020F0502020204030204" pitchFamily="34" charset="0"/>
              </a:rPr>
              <a:t> being in person has </a:t>
            </a:r>
            <a:r>
              <a:rPr lang="en-US" altLang="zh-CN" sz="2400" b="1" u="sng" kern="100" dirty="0">
                <a:latin typeface="Calibri" panose="020F0502020204030204" pitchFamily="34" charset="0"/>
                <a:ea typeface="Calibri" panose="020F0502020204030204" pitchFamily="34" charset="0"/>
                <a:cs typeface="Calibri" panose="020F0502020204030204" pitchFamily="34" charset="0"/>
              </a:rPr>
              <a:t>a certain feel difficult to let go of, </a:t>
            </a:r>
            <a:r>
              <a:rPr lang="en-US" altLang="zh-CN" sz="2400" kern="100" dirty="0">
                <a:latin typeface="Calibri" panose="020F0502020204030204" pitchFamily="34" charset="0"/>
                <a:ea typeface="Calibri" panose="020F0502020204030204" pitchFamily="34" charset="0"/>
                <a:cs typeface="Calibri" panose="020F0502020204030204" pitchFamily="34" charset="0"/>
              </a:rPr>
              <a:t>working from home is arguably one of </a:t>
            </a:r>
            <a:r>
              <a:rPr lang="en-US" altLang="zh-CN" sz="2400" b="1" u="sng" kern="100" dirty="0">
                <a:latin typeface="Calibri" panose="020F0502020204030204" pitchFamily="34" charset="0"/>
                <a:ea typeface="Calibri" panose="020F0502020204030204" pitchFamily="34" charset="0"/>
                <a:cs typeface="Calibri" panose="020F0502020204030204" pitchFamily="34" charset="0"/>
              </a:rPr>
              <a:t>the best ways to store up some money</a:t>
            </a:r>
            <a:r>
              <a:rPr lang="en-US" altLang="zh-CN" sz="2400" kern="100" dirty="0">
                <a:latin typeface="Calibri" panose="020F0502020204030204" pitchFamily="34" charset="0"/>
                <a:ea typeface="Calibri" panose="020F0502020204030204" pitchFamily="34" charset="0"/>
                <a:cs typeface="Calibri" panose="020F0502020204030204" pitchFamily="34" charset="0"/>
              </a:rPr>
              <a:t>.</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p:txBody>
      </p:sp>
      <p:sp>
        <p:nvSpPr>
          <p:cNvPr id="4" name="内容占位符 2"/>
          <p:cNvSpPr txBox="1"/>
          <p:nvPr/>
        </p:nvSpPr>
        <p:spPr>
          <a:xfrm>
            <a:off x="-41563" y="3946849"/>
            <a:ext cx="11949545" cy="2911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A. That being said, it can be easily viewed as a negative.</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B. You get to work from comfort home,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no commute required</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C.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is the way of the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least, for the foreseeable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D.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Gas, parking fees, and even grabbing lunch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quickly add up.</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E.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doesn’t seem like much, but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the extra time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be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real game-changer</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F. </a:t>
            </a:r>
            <a:r>
              <a:rPr lang="en-US" altLang="zh-CN" sz="2400"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While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it’s easy to dismiss a virtual internship, you’d be missing an opportunity.</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G. As for building a professional profile, remote work can really sell your experience.</a:t>
            </a:r>
            <a:endParaRPr lang="zh-CN" altLang="en-US"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p:txBody>
      </p:sp>
      <p:cxnSp>
        <p:nvCxnSpPr>
          <p:cNvPr id="6" name="直接箭头连接符 5"/>
          <p:cNvCxnSpPr/>
          <p:nvPr/>
        </p:nvCxnSpPr>
        <p:spPr>
          <a:xfrm flipH="1">
            <a:off x="8953500" y="1628775"/>
            <a:ext cx="533400"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945206" y="1414374"/>
            <a:ext cx="1008294"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38. </a:t>
            </a:r>
            <a:r>
              <a:rPr lang="zh-CN" altLang="en-US" sz="1600" b="1" dirty="0">
                <a:latin typeface="Calibri" panose="020F0502020204030204" pitchFamily="34" charset="0"/>
                <a:cs typeface="Calibri" panose="020F0502020204030204" pitchFamily="34" charset="0"/>
              </a:rPr>
              <a:t>解释</a:t>
            </a:r>
            <a:endParaRPr lang="zh-CN" altLang="en-US" sz="1600" b="1" dirty="0">
              <a:latin typeface="Calibri" panose="020F0502020204030204" pitchFamily="34" charset="0"/>
              <a:cs typeface="Calibri" panose="020F0502020204030204" pitchFamily="34" charset="0"/>
            </a:endParaRPr>
          </a:p>
        </p:txBody>
      </p:sp>
      <p:cxnSp>
        <p:nvCxnSpPr>
          <p:cNvPr id="10" name="直接箭头连接符 9"/>
          <p:cNvCxnSpPr/>
          <p:nvPr/>
        </p:nvCxnSpPr>
        <p:spPr>
          <a:xfrm flipH="1">
            <a:off x="5829300" y="1304925"/>
            <a:ext cx="1981200" cy="240626"/>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5894243" y="1752928"/>
            <a:ext cx="228600" cy="2654974"/>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192694"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Step3 </a:t>
            </a:r>
            <a:r>
              <a:rPr lang="zh-CN" altLang="en-US" sz="1600" b="1" dirty="0">
                <a:solidFill>
                  <a:schemeClr val="bg1"/>
                </a:solidFill>
                <a:latin typeface="Calibri" panose="020F0502020204030204" pitchFamily="34" charset="0"/>
                <a:cs typeface="Calibri" panose="020F0502020204030204" pitchFamily="34" charset="0"/>
              </a:rPr>
              <a:t>想关联、逐一选</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内容占位符 2"/>
          <p:cNvSpPr txBox="1"/>
          <p:nvPr/>
        </p:nvSpPr>
        <p:spPr>
          <a:xfrm>
            <a:off x="72736" y="432791"/>
            <a:ext cx="11835246" cy="196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Make the most of your </a:t>
            </a:r>
            <a:r>
              <a:rPr lang="en-US" altLang="zh-CN" sz="2400" b="1" kern="100" dirty="0">
                <a:highlight>
                  <a:srgbClr val="00FFFF"/>
                </a:highlight>
                <a:latin typeface="Calibri" panose="020F0502020204030204" pitchFamily="34" charset="0"/>
                <a:ea typeface="Calibri" panose="020F0502020204030204" pitchFamily="34" charset="0"/>
                <a:cs typeface="Calibri" panose="020F0502020204030204" pitchFamily="34" charset="0"/>
              </a:rPr>
              <a:t>time savings</a:t>
            </a:r>
            <a:endParaRPr lang="zh-CN" altLang="zh-CN" sz="2400" kern="100" dirty="0">
              <a:highlight>
                <a:srgbClr val="00FFFF"/>
              </a:highlight>
              <a:latin typeface="Calibri" panose="020F0502020204030204" pitchFamily="34" charset="0"/>
              <a:ea typeface="宋体" panose="02010600030101010101" pitchFamily="2" charset="-122"/>
              <a:cs typeface="Calibri" panose="020F0502020204030204" pitchFamily="34" charset="0"/>
            </a:endParaRPr>
          </a:p>
          <a:p>
            <a:pPr marL="179705" indent="0" algn="just">
              <a:lnSpc>
                <a:spcPct val="110000"/>
              </a:lnSpc>
              <a:buNone/>
            </a:pPr>
            <a:r>
              <a:rPr lang="en-US" altLang="zh-CN" sz="2400" kern="100" dirty="0">
                <a:highlight>
                  <a:srgbClr val="FF00FF"/>
                </a:highlight>
                <a:latin typeface="Calibri" panose="020F0502020204030204" pitchFamily="34" charset="0"/>
                <a:ea typeface="Calibri" panose="020F0502020204030204" pitchFamily="34" charset="0"/>
                <a:cs typeface="Calibri" panose="020F0502020204030204" pitchFamily="34" charset="0"/>
              </a:rPr>
              <a:t>Additionally</a:t>
            </a:r>
            <a:r>
              <a:rPr lang="en-US" altLang="zh-CN" sz="2400" kern="100" dirty="0">
                <a:latin typeface="Calibri" panose="020F0502020204030204" pitchFamily="34" charset="0"/>
                <a:ea typeface="Calibri" panose="020F0502020204030204" pitchFamily="34" charset="0"/>
                <a:cs typeface="Calibri" panose="020F0502020204030204" pitchFamily="34" charset="0"/>
              </a:rPr>
              <a:t>, without that commute, you gain some extra time to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get things done that you otherwise wouldn’t have been able to</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kern="100" dirty="0">
                <a:highlight>
                  <a:srgbClr val="FFFF00"/>
                </a:highlight>
                <a:latin typeface="Calibri" panose="020F0502020204030204" pitchFamily="34" charset="0"/>
                <a:ea typeface="Calibri" panose="020F0502020204030204" pitchFamily="34" charset="0"/>
                <a:cs typeface="Calibri" panose="020F0502020204030204" pitchFamily="34" charset="0"/>
              </a:rPr>
              <a:t>This</a:t>
            </a:r>
            <a:r>
              <a:rPr lang="en-US" altLang="zh-CN" sz="2400" kern="100" dirty="0">
                <a:latin typeface="Calibri" panose="020F0502020204030204" pitchFamily="34" charset="0"/>
                <a:ea typeface="Calibri" panose="020F0502020204030204" pitchFamily="34" charset="0"/>
                <a:cs typeface="Calibri" panose="020F0502020204030204" pitchFamily="34" charset="0"/>
              </a:rPr>
              <a:t> includes many things, such as watching your favorite shows and cooking homemade meals </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on a nightly basis</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39</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p:txBody>
      </p:sp>
      <p:sp>
        <p:nvSpPr>
          <p:cNvPr id="4" name="内容占位符 2"/>
          <p:cNvSpPr txBox="1"/>
          <p:nvPr/>
        </p:nvSpPr>
        <p:spPr>
          <a:xfrm>
            <a:off x="-41563" y="3946849"/>
            <a:ext cx="11949545" cy="2911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A. That being said, it can be easily viewed as a negative.</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B. You get to work from comfort home, no commute required.</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C.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is the way of the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least, for the foreseeable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D.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Gas, parking fees, and even grabbing lunch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quickly add up.</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E.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doesn’t seem like much, </a:t>
            </a:r>
            <a:r>
              <a:rPr lang="en-US" altLang="zh-CN" sz="2400"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but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the extra time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be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a real game-changer</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F. </a:t>
            </a:r>
            <a:r>
              <a:rPr lang="en-US" altLang="zh-CN" sz="2400"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While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it’s easy to dismiss a virtual internship, you’d be missing an opportunity.</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G. As for building a professional profile, remote work can really sell your experience.</a:t>
            </a:r>
            <a:endParaRPr lang="zh-CN" altLang="en-US"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p:txBody>
      </p:sp>
      <p:cxnSp>
        <p:nvCxnSpPr>
          <p:cNvPr id="5" name="直接箭头连接符 4"/>
          <p:cNvCxnSpPr/>
          <p:nvPr/>
        </p:nvCxnSpPr>
        <p:spPr>
          <a:xfrm flipV="1">
            <a:off x="5829300" y="1323975"/>
            <a:ext cx="3590925" cy="2857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742950" y="2209800"/>
            <a:ext cx="6419850" cy="33909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7086600" y="1257300"/>
            <a:ext cx="276225" cy="7048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029200" y="1291234"/>
            <a:ext cx="2027958" cy="4309466"/>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297629" y="2231024"/>
            <a:ext cx="2208445"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39.</a:t>
            </a:r>
            <a:r>
              <a:rPr lang="zh-CN" altLang="en-US" sz="1600" b="1" dirty="0">
                <a:latin typeface="Calibri" panose="020F0502020204030204" pitchFamily="34" charset="0"/>
                <a:cs typeface="Calibri" panose="020F0502020204030204" pitchFamily="34" charset="0"/>
              </a:rPr>
              <a:t>总结</a:t>
            </a:r>
            <a:r>
              <a:rPr lang="en-US" altLang="zh-CN"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指代</a:t>
            </a:r>
            <a:r>
              <a:rPr lang="en-US" altLang="zh-CN"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同义词</a:t>
            </a:r>
            <a:endParaRPr lang="zh-CN" altLang="en-US"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192694"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Step3 </a:t>
            </a:r>
            <a:r>
              <a:rPr lang="zh-CN" altLang="en-US" sz="1600" b="1" dirty="0">
                <a:solidFill>
                  <a:schemeClr val="bg1"/>
                </a:solidFill>
                <a:latin typeface="Calibri" panose="020F0502020204030204" pitchFamily="34" charset="0"/>
                <a:cs typeface="Calibri" panose="020F0502020204030204" pitchFamily="34" charset="0"/>
              </a:rPr>
              <a:t>想关联、逐一选</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3" name="内容占位符 2"/>
          <p:cNvSpPr txBox="1"/>
          <p:nvPr/>
        </p:nvSpPr>
        <p:spPr>
          <a:xfrm>
            <a:off x="72736" y="432791"/>
            <a:ext cx="11835246" cy="19675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altLang="zh-CN" sz="2400" b="1" kern="100" dirty="0">
                <a:latin typeface="Calibri" panose="020F0502020204030204" pitchFamily="34" charset="0"/>
                <a:ea typeface="Calibri" panose="020F0502020204030204" pitchFamily="34" charset="0"/>
                <a:cs typeface="Calibri" panose="020F0502020204030204" pitchFamily="34" charset="0"/>
              </a:rPr>
              <a:t>Treat it as experience</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10000"/>
              </a:lnSpc>
              <a:buNone/>
            </a:pPr>
            <a:r>
              <a:rPr lang="en-US" altLang="zh-CN" sz="2400" kern="100" dirty="0">
                <a:latin typeface="Calibri" panose="020F0502020204030204" pitchFamily="34" charset="0"/>
                <a:ea typeface="Calibri" panose="020F0502020204030204" pitchFamily="34" charset="0"/>
                <a:cs typeface="Calibri" panose="020F0502020204030204" pitchFamily="34" charset="0"/>
              </a:rPr>
              <a:t>Lastly, keep in mind that a virtual internship is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still</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 an internship</a:t>
            </a:r>
            <a:r>
              <a:rPr lang="en-US" altLang="zh-CN" sz="2400" kern="100" dirty="0">
                <a:latin typeface="Calibri" panose="020F0502020204030204" pitchFamily="34" charset="0"/>
                <a:ea typeface="Calibri" panose="020F0502020204030204" pitchFamily="34" charset="0"/>
                <a:cs typeface="Calibri" panose="020F0502020204030204" pitchFamily="34" charset="0"/>
              </a:rPr>
              <a:t>. Experience is experience, no matter how you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obtain</a:t>
            </a:r>
            <a:r>
              <a:rPr lang="en-US" altLang="zh-CN" sz="2400" kern="100" dirty="0">
                <a:latin typeface="Calibri" panose="020F0502020204030204" pitchFamily="34" charset="0"/>
                <a:ea typeface="Calibri" panose="020F0502020204030204" pitchFamily="34" charset="0"/>
                <a:cs typeface="Calibri" panose="020F0502020204030204" pitchFamily="34" charset="0"/>
              </a:rPr>
              <a:t> it. </a:t>
            </a:r>
            <a:r>
              <a:rPr lang="en-US" altLang="zh-CN" sz="2400" u="sng" kern="100" dirty="0">
                <a:latin typeface="Calibri" panose="020F0502020204030204" pitchFamily="34" charset="0"/>
                <a:ea typeface="Calibri" panose="020F0502020204030204" pitchFamily="34" charset="0"/>
                <a:cs typeface="Calibri" panose="020F0502020204030204" pitchFamily="34" charset="0"/>
              </a:rPr>
              <a:t>   40   </a:t>
            </a:r>
            <a:r>
              <a:rPr lang="en-US" altLang="zh-CN" sz="2400" kern="100" dirty="0">
                <a:latin typeface="Calibri" panose="020F0502020204030204" pitchFamily="34" charset="0"/>
                <a:ea typeface="Calibri" panose="020F0502020204030204" pitchFamily="34" charset="0"/>
                <a:cs typeface="Calibri" panose="020F0502020204030204" pitchFamily="34" charset="0"/>
              </a:rPr>
              <a:t> </a:t>
            </a:r>
            <a:r>
              <a:rPr lang="en-US" altLang="zh-CN" sz="2400" kern="100" dirty="0">
                <a:highlight>
                  <a:srgbClr val="00FFFF"/>
                </a:highlight>
                <a:latin typeface="Calibri" panose="020F0502020204030204" pitchFamily="34" charset="0"/>
                <a:ea typeface="Calibri" panose="020F0502020204030204" pitchFamily="34" charset="0"/>
                <a:cs typeface="Calibri" panose="020F0502020204030204" pitchFamily="34" charset="0"/>
              </a:rPr>
              <a:t>For that reason</a:t>
            </a:r>
            <a:r>
              <a:rPr lang="en-US" altLang="zh-CN" sz="2400" kern="100" dirty="0">
                <a:latin typeface="Calibri" panose="020F0502020204030204" pitchFamily="34" charset="0"/>
                <a:ea typeface="Calibri" panose="020F0502020204030204" pitchFamily="34" charset="0"/>
                <a:cs typeface="Calibri" panose="020F0502020204030204" pitchFamily="34" charset="0"/>
              </a:rPr>
              <a:t>, understand that a virtual internship is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still</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 experience</a:t>
            </a:r>
            <a:r>
              <a:rPr lang="en-US" altLang="zh-CN" sz="2400" kern="100" dirty="0">
                <a:latin typeface="Calibri" panose="020F0502020204030204" pitchFamily="34" charset="0"/>
                <a:ea typeface="Calibri" panose="020F0502020204030204" pitchFamily="34" charset="0"/>
                <a:cs typeface="Calibri" panose="020F0502020204030204" pitchFamily="34" charset="0"/>
              </a:rPr>
              <a:t>, and that it’s </a:t>
            </a:r>
            <a:r>
              <a:rPr lang="en-US" altLang="zh-CN" sz="2400" b="1" kern="100" dirty="0">
                <a:highlight>
                  <a:srgbClr val="FF00FF"/>
                </a:highlight>
                <a:latin typeface="Calibri" panose="020F0502020204030204" pitchFamily="34" charset="0"/>
                <a:ea typeface="Calibri" panose="020F0502020204030204" pitchFamily="34" charset="0"/>
                <a:cs typeface="Calibri" panose="020F0502020204030204" pitchFamily="34" charset="0"/>
              </a:rPr>
              <a:t>still</a:t>
            </a:r>
            <a:r>
              <a:rPr lang="en-US" altLang="zh-CN" sz="2400" b="1" kern="100" dirty="0">
                <a:latin typeface="Calibri" panose="020F0502020204030204" pitchFamily="34" charset="0"/>
                <a:ea typeface="Calibri" panose="020F0502020204030204" pitchFamily="34" charset="0"/>
                <a:cs typeface="Calibri" panose="020F0502020204030204" pitchFamily="34" charset="0"/>
              </a:rPr>
              <a:t> a feasible option </a:t>
            </a:r>
            <a:r>
              <a:rPr lang="en-US" altLang="zh-CN" sz="2400" kern="100" dirty="0">
                <a:latin typeface="Calibri" panose="020F0502020204030204" pitchFamily="34" charset="0"/>
                <a:ea typeface="Calibri" panose="020F0502020204030204" pitchFamily="34" charset="0"/>
                <a:cs typeface="Calibri" panose="020F0502020204030204" pitchFamily="34" charset="0"/>
              </a:rPr>
              <a:t>to include on your </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resume</a:t>
            </a:r>
            <a:r>
              <a:rPr lang="en-US" altLang="zh-CN" sz="2400" kern="100" dirty="0">
                <a:latin typeface="Calibri" panose="020F0502020204030204" pitchFamily="34" charset="0"/>
                <a:ea typeface="Calibri" panose="020F0502020204030204" pitchFamily="34" charset="0"/>
                <a:cs typeface="Calibri" panose="020F0502020204030204" pitchFamily="34" charset="0"/>
              </a:rPr>
              <a:t>.</a:t>
            </a:r>
            <a:endParaRPr lang="zh-CN" altLang="zh-CN" sz="2400" kern="100" dirty="0">
              <a:latin typeface="Calibri" panose="020F0502020204030204" pitchFamily="34" charset="0"/>
              <a:ea typeface="宋体" panose="02010600030101010101" pitchFamily="2" charset="-122"/>
              <a:cs typeface="Calibri" panose="020F0502020204030204" pitchFamily="34" charset="0"/>
            </a:endParaRPr>
          </a:p>
        </p:txBody>
      </p:sp>
      <p:sp>
        <p:nvSpPr>
          <p:cNvPr id="4" name="内容占位符 2"/>
          <p:cNvSpPr txBox="1"/>
          <p:nvPr/>
        </p:nvSpPr>
        <p:spPr>
          <a:xfrm>
            <a:off x="-41563" y="3946849"/>
            <a:ext cx="11949545" cy="2911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A. That being said, it can be easily viewed as a negative.</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B. You get to work from comfort home, no commute required.</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C. </a:t>
            </a:r>
            <a:r>
              <a:rPr lang="en-US" altLang="zh-CN" sz="2400" b="1" kern="100" dirty="0">
                <a:highlight>
                  <a:srgbClr val="FFFF00"/>
                </a:highlight>
                <a:latin typeface="Calibri" panose="020F0502020204030204" pitchFamily="34" charset="0"/>
                <a:ea typeface="宋体" panose="02010600030101010101" pitchFamily="2" charset="-122"/>
                <a:cs typeface="Calibri" panose="020F0502020204030204" pitchFamily="34" charset="0"/>
              </a:rPr>
              <a:t>It</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is the way of the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at least, for the foreseeable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future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D. </a:t>
            </a:r>
            <a:r>
              <a:rPr lang="en-US" altLang="zh-CN" sz="2400" b="1" kern="100" dirty="0">
                <a:highlight>
                  <a:srgbClr val="00FF00"/>
                </a:highlight>
                <a:latin typeface="Calibri" panose="020F0502020204030204" pitchFamily="34" charset="0"/>
                <a:ea typeface="宋体" panose="02010600030101010101" pitchFamily="2" charset="-122"/>
                <a:cs typeface="Calibri" panose="020F0502020204030204" pitchFamily="34" charset="0"/>
              </a:rPr>
              <a:t>Gas, parking fees, and even grabbing lunch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can quickly add up.</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E. It doesn’t seem like much, but the extra time can be a real game-changer.</a:t>
            </a:r>
            <a:endParaRPr lang="zh-CN"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F. </a:t>
            </a:r>
            <a:r>
              <a:rPr lang="en-US" altLang="zh-CN" sz="2400" b="1" kern="100" dirty="0">
                <a:highlight>
                  <a:srgbClr val="FF00FF"/>
                </a:highlight>
                <a:latin typeface="Calibri" panose="020F0502020204030204" pitchFamily="34" charset="0"/>
                <a:ea typeface="宋体" panose="02010600030101010101" pitchFamily="2" charset="-122"/>
                <a:cs typeface="Calibri" panose="020F0502020204030204" pitchFamily="34" charset="0"/>
              </a:rPr>
              <a:t>While</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it’s easy to dismiss a virtual internship, you’d be missing an opportunity.</a:t>
            </a:r>
            <a:endParaRPr lang="zh-CN"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None/>
            </a:pPr>
            <a:r>
              <a:rPr lang="en-US" altLang="zh-CN"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rPr>
              <a:t>G. As for building a professional profile, remote work can really sell your experience.</a:t>
            </a:r>
            <a:endParaRPr lang="zh-CN" altLang="en-US" sz="2400" b="1" strike="sngStrike" kern="100" dirty="0">
              <a:solidFill>
                <a:srgbClr val="DEF2EB"/>
              </a:solidFill>
              <a:latin typeface="Calibri" panose="020F0502020204030204" pitchFamily="34" charset="0"/>
              <a:ea typeface="宋体" panose="02010600030101010101" pitchFamily="2" charset="-122"/>
              <a:cs typeface="Calibri" panose="020F0502020204030204" pitchFamily="34" charset="0"/>
            </a:endParaRPr>
          </a:p>
        </p:txBody>
      </p:sp>
      <p:cxnSp>
        <p:nvCxnSpPr>
          <p:cNvPr id="5" name="直接箭头连接符 4"/>
          <p:cNvCxnSpPr/>
          <p:nvPr/>
        </p:nvCxnSpPr>
        <p:spPr>
          <a:xfrm flipH="1">
            <a:off x="5505450" y="1416546"/>
            <a:ext cx="1095375" cy="174129"/>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9305925" y="2219325"/>
            <a:ext cx="142875" cy="3789271"/>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30404" y="2231024"/>
            <a:ext cx="1398821"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40. </a:t>
            </a:r>
            <a:r>
              <a:rPr lang="zh-CN" altLang="en-US" sz="1600" b="1" dirty="0">
                <a:latin typeface="Calibri" panose="020F0502020204030204" pitchFamily="34" charset="0"/>
                <a:cs typeface="Calibri" panose="020F0502020204030204" pitchFamily="34" charset="0"/>
              </a:rPr>
              <a:t>同义反说</a:t>
            </a:r>
            <a:endParaRPr lang="zh-CN" altLang="en-US" sz="1600" b="1" dirty="0">
              <a:latin typeface="Calibri" panose="020F0502020204030204" pitchFamily="34" charset="0"/>
              <a:cs typeface="Calibri" panose="020F0502020204030204" pitchFamily="34" charset="0"/>
            </a:endParaRPr>
          </a:p>
        </p:txBody>
      </p:sp>
      <p:cxnSp>
        <p:nvCxnSpPr>
          <p:cNvPr id="14" name="直接箭头连接符 13"/>
          <p:cNvCxnSpPr/>
          <p:nvPr/>
        </p:nvCxnSpPr>
        <p:spPr>
          <a:xfrm flipH="1" flipV="1">
            <a:off x="3030304" y="1733550"/>
            <a:ext cx="112946" cy="4275046"/>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nvGraphicFramePr>
        <p:xfrm>
          <a:off x="635" y="187936"/>
          <a:ext cx="12049854" cy="6638536"/>
        </p:xfrm>
        <a:graphic>
          <a:graphicData uri="http://schemas.openxmlformats.org/drawingml/2006/table">
            <a:tbl>
              <a:tblPr firstRow="1" bandRow="1">
                <a:tableStyleId>{7DF18680-E054-41AD-8BC1-D1AEF772440D}</a:tableStyleId>
              </a:tblPr>
              <a:tblGrid>
                <a:gridCol w="1470343"/>
                <a:gridCol w="6794091"/>
                <a:gridCol w="2290916"/>
                <a:gridCol w="1494504"/>
              </a:tblGrid>
              <a:tr h="424815">
                <a:tc>
                  <a:txBody>
                    <a:bodyPr/>
                    <a:lstStyle/>
                    <a:p>
                      <a:pPr algn="ctr">
                        <a:buNone/>
                      </a:pPr>
                      <a:r>
                        <a:rPr lang="en-US" altLang="zh-CN" sz="2400" b="1" dirty="0">
                          <a:latin typeface="Calibri" panose="020F0502020204030204" pitchFamily="34" charset="0"/>
                          <a:cs typeface="Calibri" panose="020F0502020204030204" pitchFamily="34" charset="0"/>
                        </a:rPr>
                        <a:t> </a:t>
                      </a:r>
                      <a:r>
                        <a:rPr lang="zh-CN" altLang="en-US" sz="2400" b="1" dirty="0">
                          <a:latin typeface="Calibri" panose="020F0502020204030204" pitchFamily="34" charset="0"/>
                          <a:cs typeface="Calibri" panose="020F0502020204030204" pitchFamily="34" charset="0"/>
                        </a:rPr>
                        <a:t>题型</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话题</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体裁</a:t>
                      </a:r>
                      <a:endParaRPr lang="zh-CN" altLang="en-US" sz="2400" b="1" dirty="0">
                        <a:latin typeface="Calibri" panose="020F0502020204030204" pitchFamily="34" charset="0"/>
                        <a:cs typeface="Calibri" panose="020F0502020204030204" pitchFamily="34" charset="0"/>
                      </a:endParaRPr>
                    </a:p>
                  </a:txBody>
                  <a:tcPr/>
                </a:tc>
                <a:tc>
                  <a:txBody>
                    <a:bodyPr/>
                    <a:lstStyle/>
                    <a:p>
                      <a:pPr algn="ctr"/>
                      <a:r>
                        <a:rPr lang="zh-CN" altLang="en-US" sz="2400" b="1" dirty="0">
                          <a:latin typeface="Calibri" panose="020F0502020204030204" pitchFamily="34" charset="0"/>
                          <a:cs typeface="Calibri" panose="020F0502020204030204" pitchFamily="34" charset="0"/>
                        </a:rPr>
                        <a:t>词数</a:t>
                      </a:r>
                      <a:endParaRPr lang="zh-CN" sz="2400" b="1" dirty="0">
                        <a:latin typeface="Calibri" panose="020F0502020204030204" pitchFamily="34" charset="0"/>
                        <a:cs typeface="Calibri" panose="020F0502020204030204" pitchFamily="34" charset="0"/>
                      </a:endParaRPr>
                    </a:p>
                  </a:txBody>
                  <a:tcPr/>
                </a:tc>
              </a:tr>
              <a:tr h="635946">
                <a:tc>
                  <a:txBody>
                    <a:body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 阅读A</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A recommendation on 4 newly released books</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a:latin typeface="Calibri" panose="020F0502020204030204" pitchFamily="34" charset="0"/>
                          <a:cs typeface="Calibri" panose="020F0502020204030204" pitchFamily="34" charset="0"/>
                        </a:rPr>
                        <a:t>推荐类说明文</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en-US" altLang="zh-CN" sz="2400" b="1" dirty="0">
                          <a:latin typeface="Calibri" panose="020F0502020204030204" pitchFamily="34" charset="0"/>
                          <a:cs typeface="Calibri" panose="020F0502020204030204" pitchFamily="34" charset="0"/>
                        </a:rPr>
                        <a:t>255</a:t>
                      </a:r>
                      <a:endParaRPr lang="zh-CN" altLang="en-US" sz="2400" b="1" dirty="0">
                        <a:latin typeface="Calibri" panose="020F0502020204030204" pitchFamily="34" charset="0"/>
                        <a:cs typeface="Calibri" panose="020F0502020204030204" pitchFamily="34" charset="0"/>
                      </a:endParaRPr>
                    </a:p>
                  </a:txBody>
                  <a:tcPr/>
                </a:tc>
              </a:tr>
              <a:tr h="816077">
                <a:tc>
                  <a:txBody>
                    <a:body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阅读B</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人与自我：</a:t>
                      </a:r>
                      <a:r>
                        <a:rPr lang="en-US" altLang="zh-CN" sz="2400" b="1" dirty="0">
                          <a:latin typeface="Calibri" panose="020F0502020204030204" pitchFamily="34" charset="0"/>
                          <a:cs typeface="Calibri" panose="020F0502020204030204" pitchFamily="34" charset="0"/>
                        </a:rPr>
                        <a:t>An introduction on Charlie Villanueva</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人物传记</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en-US" altLang="zh-CN" sz="2400" b="1" dirty="0">
                          <a:latin typeface="Calibri" panose="020F0502020204030204" pitchFamily="34" charset="0"/>
                          <a:cs typeface="Calibri" panose="020F0502020204030204" pitchFamily="34" charset="0"/>
                          <a:sym typeface="+mn-ea"/>
                        </a:rPr>
                        <a:t>306</a:t>
                      </a:r>
                      <a:endParaRPr lang="zh-CN" altLang="en-US" sz="2400" b="1" dirty="0">
                        <a:latin typeface="Calibri" panose="020F0502020204030204" pitchFamily="34" charset="0"/>
                        <a:cs typeface="Calibri" panose="020F0502020204030204" pitchFamily="34" charset="0"/>
                        <a:sym typeface="+mn-ea"/>
                      </a:endParaRPr>
                    </a:p>
                  </a:txBody>
                  <a:tcPr/>
                </a:tc>
              </a:tr>
              <a:tr h="855407">
                <a:tc>
                  <a:txBody>
                    <a:body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阅读C</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Reasons of job hopping of millennials</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议论文</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ClrTx/>
                        <a:buSzTx/>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340</a:t>
                      </a:r>
                      <a:endParaRPr lang="zh-CN" altLang="en-US"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835742">
                <a:tc>
                  <a:txBody>
                    <a:bodyPr/>
                    <a:lstStyle/>
                    <a:p>
                      <a:pPr algn="ctr">
                        <a:buNone/>
                      </a:pPr>
                      <a:r>
                        <a:rPr lang="zh-CN" altLang="en-US" sz="2400" b="1" dirty="0">
                          <a:solidFill>
                            <a:srgbClr val="000000"/>
                          </a:solidFill>
                          <a:effectLst/>
                          <a:latin typeface="Calibri" panose="020F0502020204030204" pitchFamily="34" charset="0"/>
                          <a:cs typeface="Calibri" panose="020F0502020204030204" pitchFamily="34" charset="0"/>
                        </a:rPr>
                        <a:t>阅读D</a:t>
                      </a:r>
                      <a:endParaRPr lang="zh-CN" altLang="en-US" sz="24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the world’s oldest cheese in </a:t>
                      </a:r>
                      <a:r>
                        <a:rPr lang="en-US" altLang="zh-CN" sz="2400" b="1" dirty="0" err="1">
                          <a:latin typeface="Calibri" panose="020F0502020204030204" pitchFamily="34" charset="0"/>
                          <a:cs typeface="Calibri" panose="020F0502020204030204" pitchFamily="34" charset="0"/>
                        </a:rPr>
                        <a:t>Xiaohe</a:t>
                      </a:r>
                      <a:r>
                        <a:rPr lang="en-US" altLang="zh-CN" sz="2400" b="1" dirty="0">
                          <a:latin typeface="Calibri" panose="020F0502020204030204" pitchFamily="34" charset="0"/>
                          <a:cs typeface="Calibri" panose="020F0502020204030204" pitchFamily="34" charset="0"/>
                        </a:rPr>
                        <a:t> and </a:t>
                      </a:r>
                      <a:endParaRPr lang="en-US" altLang="zh-CN" sz="2400" b="1" dirty="0">
                        <a:latin typeface="Calibri" panose="020F0502020204030204" pitchFamily="34" charset="0"/>
                        <a:cs typeface="Calibri" panose="020F0502020204030204" pitchFamily="34" charset="0"/>
                      </a:endParaRPr>
                    </a:p>
                    <a:p>
                      <a:pPr algn="l">
                        <a:buNone/>
                      </a:pPr>
                      <a:r>
                        <a:rPr lang="en-US" altLang="zh-CN" sz="2400" b="1" dirty="0">
                          <a:latin typeface="Calibri" panose="020F0502020204030204" pitchFamily="34" charset="0"/>
                          <a:cs typeface="Calibri" panose="020F0502020204030204" pitchFamily="34" charset="0"/>
                        </a:rPr>
                        <a:t>its great significances</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说明文</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359</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914400">
                <a:tc>
                  <a:txBody>
                    <a:bodyPr/>
                    <a:lstStyle/>
                    <a:p>
                      <a:pPr marL="0" algn="ctr" defTabSz="914400" rtl="0" eaLnBrk="1" latinLnBrk="0" hangingPunct="1">
                        <a:buNone/>
                      </a:pPr>
                      <a:r>
                        <a:rPr lang="zh-CN" altLang="en-US" sz="2400" b="1" kern="1200" dirty="0">
                          <a:solidFill>
                            <a:srgbClr val="000000"/>
                          </a:solidFill>
                          <a:effectLst/>
                          <a:latin typeface="Calibri" panose="020F0502020204030204" pitchFamily="34" charset="0"/>
                          <a:ea typeface="+mn-ea"/>
                          <a:cs typeface="Calibri" panose="020F0502020204030204" pitchFamily="34" charset="0"/>
                        </a:rPr>
                        <a:t>七选五</a:t>
                      </a:r>
                      <a:endParaRPr lang="zh-CN" altLang="en-US" sz="2400" b="1"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Positives of Virtual internships</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应用文</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236</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968375">
                <a:tc>
                  <a:txBody>
                    <a:bodyPr/>
                    <a:lstStyle/>
                    <a:p>
                      <a:pPr marL="0" algn="ctr" defTabSz="914400" rtl="0" eaLnBrk="1" latinLnBrk="0" hangingPunct="1">
                        <a:buNone/>
                      </a:pPr>
                      <a:r>
                        <a:rPr lang="zh-CN" altLang="en-US" sz="2400" b="1" kern="1200" dirty="0">
                          <a:solidFill>
                            <a:srgbClr val="000000"/>
                          </a:solidFill>
                          <a:effectLst/>
                          <a:latin typeface="Calibri" panose="020F0502020204030204" pitchFamily="34" charset="0"/>
                          <a:ea typeface="+mn-ea"/>
                          <a:cs typeface="Calibri" panose="020F0502020204030204" pitchFamily="34" charset="0"/>
                        </a:rPr>
                        <a:t>完型填空</a:t>
                      </a:r>
                      <a:endParaRPr lang="zh-CN" altLang="en-US" sz="2400" b="1"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人与自我：</a:t>
                      </a:r>
                      <a:r>
                        <a:rPr lang="en-US" altLang="zh-CN" sz="2400" b="1" dirty="0">
                          <a:latin typeface="Calibri" panose="020F0502020204030204" pitchFamily="34" charset="0"/>
                          <a:cs typeface="Calibri" panose="020F0502020204030204" pitchFamily="34" charset="0"/>
                        </a:rPr>
                        <a:t>A story of a little old lady who pursued and realized her dream of a college education </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记叙文</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218</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968375">
                <a:tc>
                  <a:txBody>
                    <a:bodyPr/>
                    <a:lstStyle/>
                    <a:p>
                      <a:pPr marL="0" algn="ctr" defTabSz="914400" rtl="0" eaLnBrk="1" latinLnBrk="0" hangingPunct="1">
                        <a:buNone/>
                      </a:pPr>
                      <a:r>
                        <a:rPr lang="zh-CN" altLang="en-US" sz="2400" b="1" kern="1200" dirty="0">
                          <a:solidFill>
                            <a:srgbClr val="000000"/>
                          </a:solidFill>
                          <a:effectLst/>
                          <a:latin typeface="Calibri" panose="020F0502020204030204" pitchFamily="34" charset="0"/>
                          <a:ea typeface="+mn-ea"/>
                          <a:cs typeface="Calibri" panose="020F0502020204030204" pitchFamily="34" charset="0"/>
                        </a:rPr>
                        <a:t>语法填空</a:t>
                      </a:r>
                      <a:endParaRPr lang="zh-CN" altLang="en-US" sz="2400" b="1"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algn="l">
                        <a:buNone/>
                      </a:pPr>
                      <a:r>
                        <a:rPr lang="zh-CN" altLang="en-US" sz="2400" b="1" dirty="0">
                          <a:latin typeface="Calibri" panose="020F0502020204030204" pitchFamily="34" charset="0"/>
                          <a:cs typeface="Calibri" panose="020F0502020204030204" pitchFamily="34" charset="0"/>
                        </a:rPr>
                        <a:t>人与社会：</a:t>
                      </a:r>
                      <a:r>
                        <a:rPr lang="en-US" altLang="zh-CN" sz="2400" b="1" dirty="0">
                          <a:latin typeface="Calibri" panose="020F0502020204030204" pitchFamily="34" charset="0"/>
                          <a:cs typeface="Calibri" panose="020F0502020204030204" pitchFamily="34" charset="0"/>
                        </a:rPr>
                        <a:t>Italian Contemporary Art and Artists on the Silk Road</a:t>
                      </a:r>
                      <a:endParaRPr lang="en-US" altLang="zh-CN" sz="24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400" b="1" dirty="0">
                          <a:latin typeface="Calibri" panose="020F0502020204030204" pitchFamily="34" charset="0"/>
                          <a:cs typeface="Calibri" panose="020F0502020204030204" pitchFamily="34" charset="0"/>
                        </a:rPr>
                        <a:t>说明文</a:t>
                      </a:r>
                      <a:endParaRPr lang="zh-CN" altLang="en-US" sz="2400" b="1" dirty="0">
                        <a:latin typeface="Calibri" panose="020F0502020204030204" pitchFamily="34" charset="0"/>
                        <a:cs typeface="Calibri" panose="020F0502020204030204" pitchFamily="34" charset="0"/>
                      </a:endParaRPr>
                    </a:p>
                  </a:txBody>
                  <a:tcPr/>
                </a:tc>
                <a:tc>
                  <a:txBody>
                    <a:bodyPr/>
                    <a:lstStyle/>
                    <a:p>
                      <a:pPr algn="ctr">
                        <a:buNone/>
                      </a:pPr>
                      <a:r>
                        <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238</a:t>
                      </a:r>
                      <a:endParaRPr lang="en-US" altLang="zh-CN" sz="24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230" y="-17339"/>
            <a:ext cx="3904178" cy="663119"/>
            <a:chOff x="360680" y="260089"/>
            <a:chExt cx="3904178" cy="663119"/>
          </a:xfrm>
        </p:grpSpPr>
        <p:grpSp>
          <p:nvGrpSpPr>
            <p:cNvPr id="10" name="组合 9"/>
            <p:cNvGrpSpPr/>
            <p:nvPr/>
          </p:nvGrpSpPr>
          <p:grpSpPr>
            <a:xfrm>
              <a:off x="360680" y="355599"/>
              <a:ext cx="504350" cy="492689"/>
              <a:chOff x="1468120" y="1722049"/>
              <a:chExt cx="3515360" cy="3434080"/>
            </a:xfrm>
          </p:grpSpPr>
          <p:sp>
            <p:nvSpPr>
              <p:cNvPr id="14" name="矩形 13"/>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5" name="矩形 14"/>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11" name="组合 10"/>
            <p:cNvGrpSpPr/>
            <p:nvPr/>
          </p:nvGrpSpPr>
          <p:grpSpPr>
            <a:xfrm>
              <a:off x="894718" y="260089"/>
              <a:ext cx="3370140" cy="663119"/>
              <a:chOff x="3301426" y="1183416"/>
              <a:chExt cx="2398131" cy="663119"/>
            </a:xfrm>
          </p:grpSpPr>
          <p:sp>
            <p:nvSpPr>
              <p:cNvPr id="12"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3"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16" name="文本框 15"/>
          <p:cNvSpPr txBox="1"/>
          <p:nvPr/>
        </p:nvSpPr>
        <p:spPr>
          <a:xfrm>
            <a:off x="595067" y="636748"/>
            <a:ext cx="3613039" cy="5950347"/>
          </a:xfrm>
          <a:prstGeom prst="rect">
            <a:avLst/>
          </a:prstGeom>
          <a:noFill/>
        </p:spPr>
        <p:txBody>
          <a:bodyPr wrap="square">
            <a:spAutoFit/>
          </a:bodyPr>
          <a:lstStyle/>
          <a:p>
            <a:pPr marL="342900" indent="-342900">
              <a:spcBef>
                <a:spcPts val="400"/>
              </a:spcBef>
              <a:buAutoNum type="arabicPeriod"/>
            </a:pPr>
            <a:r>
              <a:rPr lang="zh-CN" altLang="en-US" b="1" dirty="0"/>
              <a:t>常见现象</a:t>
            </a:r>
            <a:endParaRPr lang="en-US" altLang="zh-CN" b="1" dirty="0"/>
          </a:p>
          <a:p>
            <a:pPr marL="342900" indent="-342900">
              <a:spcBef>
                <a:spcPts val="400"/>
              </a:spcBef>
              <a:buAutoNum type="arabicPeriod"/>
            </a:pPr>
            <a:r>
              <a:rPr lang="zh-CN" altLang="en-US" b="1" dirty="0"/>
              <a:t>新常态</a:t>
            </a:r>
            <a:endParaRPr lang="en-US" altLang="zh-CN" b="1" dirty="0"/>
          </a:p>
          <a:p>
            <a:pPr marL="342900" indent="-342900">
              <a:spcBef>
                <a:spcPts val="400"/>
              </a:spcBef>
              <a:buAutoNum type="arabicPeriod"/>
            </a:pPr>
            <a:r>
              <a:rPr lang="zh-CN" altLang="en-US" b="1" dirty="0"/>
              <a:t>打造一个专业的个人简介</a:t>
            </a:r>
            <a:r>
              <a:rPr lang="en-US" altLang="zh-CN" b="1" dirty="0"/>
              <a:t>/</a:t>
            </a:r>
            <a:r>
              <a:rPr lang="zh-CN" altLang="en-US" b="1" dirty="0"/>
              <a:t>简历</a:t>
            </a:r>
            <a:endParaRPr lang="en-US" altLang="zh-CN" b="1" dirty="0"/>
          </a:p>
          <a:p>
            <a:pPr marL="342900" indent="-342900">
              <a:spcBef>
                <a:spcPts val="400"/>
              </a:spcBef>
              <a:buAutoNum type="arabicPeriod"/>
            </a:pPr>
            <a:r>
              <a:rPr lang="zh-CN" altLang="en-US" b="1" dirty="0"/>
              <a:t>展示能力</a:t>
            </a:r>
            <a:endParaRPr lang="en-US" altLang="zh-CN" b="1" dirty="0"/>
          </a:p>
          <a:p>
            <a:pPr marL="342900" indent="-342900">
              <a:spcBef>
                <a:spcPts val="400"/>
              </a:spcBef>
              <a:buAutoNum type="arabicPeriod"/>
            </a:pPr>
            <a:r>
              <a:rPr lang="zh-CN" altLang="en-US" b="1" dirty="0"/>
              <a:t>有效管理时间</a:t>
            </a:r>
            <a:endParaRPr lang="en-US" altLang="zh-CN" b="1" dirty="0"/>
          </a:p>
          <a:p>
            <a:pPr marL="342900" indent="-342900">
              <a:spcBef>
                <a:spcPts val="400"/>
              </a:spcBef>
              <a:buAutoNum type="arabicPeriod"/>
            </a:pPr>
            <a:r>
              <a:rPr lang="zh-CN" altLang="en-US" b="1" dirty="0"/>
              <a:t>独立完成任务</a:t>
            </a:r>
            <a:endParaRPr lang="en-US" altLang="zh-CN" b="1" dirty="0"/>
          </a:p>
          <a:p>
            <a:pPr marL="342900" indent="-342900">
              <a:spcBef>
                <a:spcPts val="400"/>
              </a:spcBef>
              <a:buAutoNum type="arabicPeriod"/>
            </a:pPr>
            <a:r>
              <a:rPr lang="zh-CN" altLang="en-US" b="1" dirty="0"/>
              <a:t>获得赞不绝口的推荐</a:t>
            </a:r>
            <a:endParaRPr lang="en-US" altLang="zh-CN" b="1" dirty="0"/>
          </a:p>
          <a:p>
            <a:pPr marL="342900" indent="-342900">
              <a:spcBef>
                <a:spcPts val="400"/>
              </a:spcBef>
              <a:buAutoNum type="arabicPeriod"/>
            </a:pPr>
            <a:r>
              <a:rPr lang="zh-CN" altLang="en-US" b="1" dirty="0"/>
              <a:t>突出获得的技能</a:t>
            </a:r>
            <a:endParaRPr lang="en-US" altLang="zh-CN" b="1" dirty="0"/>
          </a:p>
          <a:p>
            <a:pPr marL="342900" indent="-342900">
              <a:spcBef>
                <a:spcPts val="400"/>
              </a:spcBef>
              <a:buAutoNum type="arabicPeriod"/>
            </a:pPr>
            <a:r>
              <a:rPr lang="zh-CN" altLang="en-US" b="1" dirty="0"/>
              <a:t>把通勤时间考虑进去</a:t>
            </a:r>
            <a:endParaRPr lang="en-US" altLang="zh-CN" b="1" dirty="0"/>
          </a:p>
          <a:p>
            <a:pPr marL="342900" indent="-342900">
              <a:spcBef>
                <a:spcPts val="400"/>
              </a:spcBef>
              <a:buAutoNum type="arabicPeriod"/>
            </a:pPr>
            <a:r>
              <a:rPr lang="zh-CN" altLang="en-US" b="1" dirty="0"/>
              <a:t>非常低</a:t>
            </a:r>
            <a:endParaRPr lang="en-US" altLang="zh-CN" b="1" dirty="0"/>
          </a:p>
          <a:p>
            <a:pPr marL="342900" indent="-342900">
              <a:spcBef>
                <a:spcPts val="400"/>
              </a:spcBef>
              <a:buAutoNum type="arabicPeriod"/>
            </a:pPr>
            <a:r>
              <a:rPr lang="zh-CN" altLang="en-US" b="1" dirty="0"/>
              <a:t>某种感觉难以释怀</a:t>
            </a:r>
            <a:endParaRPr lang="en-US" altLang="zh-CN" b="1" dirty="0"/>
          </a:p>
          <a:p>
            <a:pPr marL="342900" indent="-342900">
              <a:spcBef>
                <a:spcPts val="400"/>
              </a:spcBef>
              <a:buAutoNum type="arabicPeriod"/>
            </a:pPr>
            <a:r>
              <a:rPr lang="zh-CN" altLang="en-US" b="1" dirty="0"/>
              <a:t>攒钱</a:t>
            </a:r>
            <a:endParaRPr lang="en-US" altLang="zh-CN" b="1" dirty="0"/>
          </a:p>
          <a:p>
            <a:pPr marL="342900" indent="-342900">
              <a:spcBef>
                <a:spcPts val="400"/>
              </a:spcBef>
              <a:buAutoNum type="arabicPeriod"/>
            </a:pPr>
            <a:r>
              <a:rPr lang="zh-CN" altLang="en-US" b="1" dirty="0"/>
              <a:t>每晚</a:t>
            </a:r>
            <a:endParaRPr lang="en-US" altLang="zh-CN" b="1" dirty="0"/>
          </a:p>
          <a:p>
            <a:pPr marL="342900" indent="-342900">
              <a:spcBef>
                <a:spcPts val="400"/>
              </a:spcBef>
              <a:buAutoNum type="arabicPeriod"/>
            </a:pPr>
            <a:r>
              <a:rPr lang="zh-CN" altLang="en-US" b="1" dirty="0"/>
              <a:t>记住</a:t>
            </a:r>
            <a:endParaRPr lang="en-US" altLang="zh-CN" b="1" dirty="0"/>
          </a:p>
          <a:p>
            <a:pPr marL="342900" indent="-342900">
              <a:spcBef>
                <a:spcPts val="400"/>
              </a:spcBef>
              <a:buAutoNum type="arabicPeriod"/>
            </a:pPr>
            <a:r>
              <a:rPr lang="zh-CN" altLang="en-US" b="1" dirty="0"/>
              <a:t>获得</a:t>
            </a:r>
            <a:r>
              <a:rPr lang="en-US" altLang="zh-CN" b="1" dirty="0"/>
              <a:t>/</a:t>
            </a:r>
            <a:r>
              <a:rPr lang="zh-CN" altLang="en-US" b="1" dirty="0"/>
              <a:t>取消实习机会</a:t>
            </a:r>
            <a:endParaRPr lang="en-US" altLang="zh-CN" b="1" dirty="0"/>
          </a:p>
          <a:p>
            <a:pPr marL="342900" indent="-342900">
              <a:spcBef>
                <a:spcPts val="400"/>
              </a:spcBef>
              <a:buAutoNum type="arabicPeriod"/>
            </a:pPr>
            <a:r>
              <a:rPr lang="zh-CN" altLang="en-US" b="1" dirty="0"/>
              <a:t>可行的选择</a:t>
            </a:r>
            <a:endParaRPr lang="en-US" altLang="zh-CN" b="1" dirty="0"/>
          </a:p>
          <a:p>
            <a:pPr marL="342900" indent="-342900">
              <a:spcBef>
                <a:spcPts val="400"/>
              </a:spcBef>
              <a:buAutoNum type="arabicPeriod"/>
            </a:pPr>
            <a:r>
              <a:rPr lang="zh-CN" altLang="en-US" b="1" dirty="0"/>
              <a:t>推销你的经历</a:t>
            </a:r>
            <a:endParaRPr lang="en-US" altLang="zh-CN" b="1" dirty="0"/>
          </a:p>
          <a:p>
            <a:pPr marL="342900" indent="-342900">
              <a:spcBef>
                <a:spcPts val="400"/>
              </a:spcBef>
              <a:buAutoNum type="arabicPeriod"/>
            </a:pPr>
            <a:r>
              <a:rPr lang="zh-CN" altLang="en-US" b="1" dirty="0"/>
              <a:t>在可预见的将来</a:t>
            </a:r>
            <a:endParaRPr lang="en-US" altLang="zh-CN" b="1" dirty="0"/>
          </a:p>
        </p:txBody>
      </p:sp>
      <p:sp>
        <p:nvSpPr>
          <p:cNvPr id="17" name="文本框 16"/>
          <p:cNvSpPr txBox="1"/>
          <p:nvPr/>
        </p:nvSpPr>
        <p:spPr>
          <a:xfrm>
            <a:off x="4936409" y="586710"/>
            <a:ext cx="5299796" cy="6286336"/>
          </a:xfrm>
          <a:prstGeom prst="rect">
            <a:avLst/>
          </a:prstGeom>
          <a:noFill/>
        </p:spPr>
        <p:txBody>
          <a:bodyPr wrap="square">
            <a:spAutoFit/>
          </a:bodyPr>
          <a:lstStyle/>
          <a:p>
            <a:pPr>
              <a:spcBef>
                <a:spcPts val="300"/>
              </a:spcBef>
            </a:pPr>
            <a:r>
              <a:rPr lang="en-US" altLang="zh-CN" sz="2000" b="1" i="1" dirty="0">
                <a:latin typeface="Calibri" panose="020F0502020204030204" pitchFamily="34" charset="0"/>
                <a:cs typeface="Calibri" panose="020F0502020204030204" pitchFamily="34" charset="0"/>
              </a:rPr>
              <a:t>a common occurrence</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a new normal</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build a professional profile/ a resume</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showcase abilities</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manage time effectively</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handle tasks on one’s own</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secure glowing recommendations</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highlight gained skills </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take the commute into consideration</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significantly lower</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a certain feel difficult to let go of</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store up money</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on a nightly basis </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keep in mind</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obtain / dismiss an internship</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a feasible option</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sell your experience</a:t>
            </a:r>
            <a:endParaRPr lang="en-US" altLang="zh-CN" sz="2000" b="1" i="1" dirty="0">
              <a:latin typeface="Calibri" panose="020F0502020204030204" pitchFamily="34" charset="0"/>
              <a:cs typeface="Calibri" panose="020F0502020204030204" pitchFamily="34" charset="0"/>
            </a:endParaRPr>
          </a:p>
          <a:p>
            <a:pPr>
              <a:spcBef>
                <a:spcPts val="300"/>
              </a:spcBef>
            </a:pPr>
            <a:r>
              <a:rPr lang="en-US" altLang="zh-CN" sz="2000" b="1" i="1" dirty="0">
                <a:latin typeface="Calibri" panose="020F0502020204030204" pitchFamily="34" charset="0"/>
                <a:cs typeface="Calibri" panose="020F0502020204030204" pitchFamily="34" charset="0"/>
              </a:rPr>
              <a:t>in the foreseeable future</a:t>
            </a:r>
            <a:endParaRPr lang="en-US" altLang="zh-CN" sz="20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arn(inVertical)">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barn(inVertical)">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barn(inVertical)">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barn(inVertical)">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xEl>
                                              <p:pRg st="8" end="8"/>
                                            </p:txEl>
                                          </p:spTgt>
                                        </p:tgtEl>
                                        <p:attrNameLst>
                                          <p:attrName>style.visibility</p:attrName>
                                        </p:attrNameLst>
                                      </p:cBhvr>
                                      <p:to>
                                        <p:strVal val="visible"/>
                                      </p:to>
                                    </p:set>
                                    <p:animEffect transition="in" filter="barn(inVertical)">
                                      <p:cBhvr>
                                        <p:cTn id="47" dur="500"/>
                                        <p:tgtEl>
                                          <p:spTgt spid="1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xEl>
                                              <p:pRg st="9" end="9"/>
                                            </p:txEl>
                                          </p:spTgt>
                                        </p:tgtEl>
                                        <p:attrNameLst>
                                          <p:attrName>style.visibility</p:attrName>
                                        </p:attrNameLst>
                                      </p:cBhvr>
                                      <p:to>
                                        <p:strVal val="visible"/>
                                      </p:to>
                                    </p:set>
                                    <p:animEffect transition="in" filter="barn(inVertical)">
                                      <p:cBhvr>
                                        <p:cTn id="52" dur="500"/>
                                        <p:tgtEl>
                                          <p:spTgt spid="1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7">
                                            <p:txEl>
                                              <p:pRg st="10" end="10"/>
                                            </p:txEl>
                                          </p:spTgt>
                                        </p:tgtEl>
                                        <p:attrNameLst>
                                          <p:attrName>style.visibility</p:attrName>
                                        </p:attrNameLst>
                                      </p:cBhvr>
                                      <p:to>
                                        <p:strVal val="visible"/>
                                      </p:to>
                                    </p:set>
                                    <p:animEffect transition="in" filter="barn(inVertical)">
                                      <p:cBhvr>
                                        <p:cTn id="57" dur="500"/>
                                        <p:tgtEl>
                                          <p:spTgt spid="1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7">
                                            <p:txEl>
                                              <p:pRg st="11" end="11"/>
                                            </p:txEl>
                                          </p:spTgt>
                                        </p:tgtEl>
                                        <p:attrNameLst>
                                          <p:attrName>style.visibility</p:attrName>
                                        </p:attrNameLst>
                                      </p:cBhvr>
                                      <p:to>
                                        <p:strVal val="visible"/>
                                      </p:to>
                                    </p:set>
                                    <p:animEffect transition="in" filter="barn(inVertical)">
                                      <p:cBhvr>
                                        <p:cTn id="62" dur="500"/>
                                        <p:tgtEl>
                                          <p:spTgt spid="1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7">
                                            <p:txEl>
                                              <p:pRg st="12" end="12"/>
                                            </p:txEl>
                                          </p:spTgt>
                                        </p:tgtEl>
                                        <p:attrNameLst>
                                          <p:attrName>style.visibility</p:attrName>
                                        </p:attrNameLst>
                                      </p:cBhvr>
                                      <p:to>
                                        <p:strVal val="visible"/>
                                      </p:to>
                                    </p:set>
                                    <p:animEffect transition="in" filter="barn(inVertical)">
                                      <p:cBhvr>
                                        <p:cTn id="67" dur="500"/>
                                        <p:tgtEl>
                                          <p:spTgt spid="1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7">
                                            <p:txEl>
                                              <p:pRg st="13" end="13"/>
                                            </p:txEl>
                                          </p:spTgt>
                                        </p:tgtEl>
                                        <p:attrNameLst>
                                          <p:attrName>style.visibility</p:attrName>
                                        </p:attrNameLst>
                                      </p:cBhvr>
                                      <p:to>
                                        <p:strVal val="visible"/>
                                      </p:to>
                                    </p:set>
                                    <p:animEffect transition="in" filter="barn(inVertical)">
                                      <p:cBhvr>
                                        <p:cTn id="72" dur="500"/>
                                        <p:tgtEl>
                                          <p:spTgt spid="1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7">
                                            <p:txEl>
                                              <p:pRg st="14" end="14"/>
                                            </p:txEl>
                                          </p:spTgt>
                                        </p:tgtEl>
                                        <p:attrNameLst>
                                          <p:attrName>style.visibility</p:attrName>
                                        </p:attrNameLst>
                                      </p:cBhvr>
                                      <p:to>
                                        <p:strVal val="visible"/>
                                      </p:to>
                                    </p:set>
                                    <p:animEffect transition="in" filter="barn(inVertical)">
                                      <p:cBhvr>
                                        <p:cTn id="77" dur="500"/>
                                        <p:tgtEl>
                                          <p:spTgt spid="1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7">
                                            <p:txEl>
                                              <p:pRg st="15" end="15"/>
                                            </p:txEl>
                                          </p:spTgt>
                                        </p:tgtEl>
                                        <p:attrNameLst>
                                          <p:attrName>style.visibility</p:attrName>
                                        </p:attrNameLst>
                                      </p:cBhvr>
                                      <p:to>
                                        <p:strVal val="visible"/>
                                      </p:to>
                                    </p:set>
                                    <p:animEffect transition="in" filter="barn(inVertical)">
                                      <p:cBhvr>
                                        <p:cTn id="82" dur="500"/>
                                        <p:tgtEl>
                                          <p:spTgt spid="1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7">
                                            <p:txEl>
                                              <p:pRg st="16" end="16"/>
                                            </p:txEl>
                                          </p:spTgt>
                                        </p:tgtEl>
                                        <p:attrNameLst>
                                          <p:attrName>style.visibility</p:attrName>
                                        </p:attrNameLst>
                                      </p:cBhvr>
                                      <p:to>
                                        <p:strVal val="visible"/>
                                      </p:to>
                                    </p:set>
                                    <p:animEffect transition="in" filter="barn(inVertical)">
                                      <p:cBhvr>
                                        <p:cTn id="87" dur="500"/>
                                        <p:tgtEl>
                                          <p:spTgt spid="17">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7">
                                            <p:txEl>
                                              <p:pRg st="17" end="17"/>
                                            </p:txEl>
                                          </p:spTgt>
                                        </p:tgtEl>
                                        <p:attrNameLst>
                                          <p:attrName>style.visibility</p:attrName>
                                        </p:attrNameLst>
                                      </p:cBhvr>
                                      <p:to>
                                        <p:strVal val="visible"/>
                                      </p:to>
                                    </p:set>
                                    <p:animEffect transition="in" filter="barn(inVertical)">
                                      <p:cBhvr>
                                        <p:cTn id="92" dur="500"/>
                                        <p:tgtEl>
                                          <p:spTgt spid="1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18706"/>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en Sans" panose="020B0606030504020204" pitchFamily="34" charset="0"/>
              <a:ea typeface="书体坊郭小语钢笔楷体" panose="02010601030101010101" pitchFamily="2" charset="-122"/>
              <a:cs typeface="+mn-cs"/>
              <a:sym typeface="Open Sans" panose="020B0606030504020204" pitchFamily="34" charset="0"/>
            </a:endParaRPr>
          </a:p>
        </p:txBody>
      </p:sp>
      <p:grpSp>
        <p:nvGrpSpPr>
          <p:cNvPr id="21" name="组合 20"/>
          <p:cNvGrpSpPr/>
          <p:nvPr/>
        </p:nvGrpSpPr>
        <p:grpSpPr>
          <a:xfrm>
            <a:off x="6227762" y="2382855"/>
            <a:ext cx="5852795" cy="3669255"/>
            <a:chOff x="6227762" y="2382855"/>
            <a:chExt cx="5852795" cy="3669255"/>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6227762" y="2393015"/>
              <a:ext cx="5852795" cy="3659095"/>
              <a:chOff x="6887890" y="1637899"/>
              <a:chExt cx="5852795" cy="3659095"/>
            </a:xfrm>
          </p:grpSpPr>
          <p:sp>
            <p:nvSpPr>
              <p:cNvPr id="25" name="文本框 24"/>
              <p:cNvSpPr txBox="1"/>
              <p:nvPr/>
            </p:nvSpPr>
            <p:spPr>
              <a:xfrm>
                <a:off x="9863184" y="1637899"/>
                <a:ext cx="247142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完型填空</a:t>
                </a:r>
                <a:endParaRPr kumimoji="0" lang="zh-CN" altLang="en-US" sz="6000" b="1"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887890" y="3727334"/>
                <a:ext cx="5852795"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A story of a little old lady who pursued and realized her dream of a college education  </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pic>
        <p:nvPicPr>
          <p:cNvPr id="2" name="图片 1"/>
          <p:cNvPicPr>
            <a:picLocks noChangeAspect="1"/>
          </p:cNvPicPr>
          <p:nvPr/>
        </p:nvPicPr>
        <p:blipFill>
          <a:blip r:embed="rId3"/>
          <a:stretch>
            <a:fillRect/>
          </a:stretch>
        </p:blipFill>
        <p:spPr>
          <a:xfrm>
            <a:off x="0" y="18706"/>
            <a:ext cx="6004877" cy="6858000"/>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419" y="650816"/>
            <a:ext cx="11755581" cy="6197851"/>
          </a:xfrm>
          <a:prstGeom prst="rect">
            <a:avLst/>
          </a:prstGeom>
          <a:noFill/>
        </p:spPr>
        <p:txBody>
          <a:bodyPr wrap="square">
            <a:spAutoFit/>
          </a:bodyPr>
          <a:lstStyle/>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41. A. exhausted		B. wrinkled		C. shaking	                D. demanding</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42. A. enthusiastic</a:t>
            </a:r>
            <a:r>
              <a:rPr lang="en-US" altLang="zh-CN" sz="2000" b="1" u="sng"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ally</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B. sympathetic</a:t>
            </a:r>
            <a:r>
              <a:rPr lang="en-US" altLang="zh-CN" sz="2000" b="1" u="sng" kern="100" dirty="0">
                <a:solidFill>
                  <a:srgbClr val="FF0000"/>
                </a:solidFill>
                <a:latin typeface="Calibri" panose="020F0502020204030204" pitchFamily="34" charset="0"/>
                <a:ea typeface="宋体" panose="02010600030101010101" pitchFamily="2" charset="-122"/>
                <a:cs typeface="Calibri" panose="020F0502020204030204" pitchFamily="34" charset="0"/>
              </a:rPr>
              <a:t>ally</a:t>
            </a:r>
            <a:r>
              <a:rPr lang="zh-CN" altLang="en-US" sz="2000" b="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同情地</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C. cautiously        	                D. determinedly</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43.A. complained about 	B. boasted about  </a:t>
            </a:r>
            <a:r>
              <a:rPr lang="zh-CN" altLang="en-US"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自夸</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C. joked about   	                D. dreamed about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44. A. newly-found      	B. widely-accepted 	C. long-held   	                D. well-designed</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45. A. examined       	B. cleared 		C. tightened      		D. scratched   </a:t>
            </a:r>
            <a:r>
              <a:rPr lang="zh-CN" altLang="en-US" sz="2000" b="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挠抓</a:t>
            </a:r>
            <a:endParaRPr lang="zh-CN"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46. A. messages        	B. lines 			C. reasons    	   	D. secrets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47. A. failures        	B. faults    		C. troubles   	      	D. regrets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48. A. fear           	 	B. defeat  		C. escape     	   	D. face</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49. A. delivered         	B. concluded  </a:t>
            </a:r>
            <a:r>
              <a:rPr lang="zh-CN" altLang="en-US" sz="2000" b="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结束</a:t>
            </a:r>
            <a:r>
              <a:rPr lang="en-US" altLang="zh-CN" sz="2000" b="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 </a:t>
            </a:r>
            <a:r>
              <a:rPr lang="zh-CN" altLang="en-US" sz="2000" b="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推断</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C. prepared   	  	D. repeated</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50. A. lyrics  </a:t>
            </a:r>
            <a:r>
              <a:rPr lang="zh-CN" altLang="en-US"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歌词</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B. tunes        		C. rhythms   	      	D. melodies </a:t>
            </a:r>
            <a:r>
              <a:rPr lang="zh-CN" altLang="en-US"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旋律</a:t>
            </a:r>
            <a:endParaRPr lang="zh-CN"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51. A. struggle          	B. application                	C. degree   	   	D. system</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52. A. dramatic</a:t>
            </a:r>
            <a:r>
              <a:rPr lang="en-US" altLang="zh-CN" sz="2000" b="1" u="sng" kern="100" dirty="0">
                <a:solidFill>
                  <a:srgbClr val="FF0000"/>
                </a:solidFill>
                <a:latin typeface="Calibri" panose="020F0502020204030204" pitchFamily="34" charset="0"/>
                <a:ea typeface="宋体" panose="02010600030101010101" pitchFamily="2" charset="-122"/>
                <a:cs typeface="Calibri" panose="020F0502020204030204" pitchFamily="34" charset="0"/>
              </a:rPr>
              <a:t>ally</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B. tragic</a:t>
            </a:r>
            <a:r>
              <a:rPr lang="en-US" altLang="zh-CN" sz="2000" b="1" u="sng" kern="100" dirty="0">
                <a:solidFill>
                  <a:srgbClr val="FF0000"/>
                </a:solidFill>
                <a:latin typeface="Calibri" panose="020F0502020204030204" pitchFamily="34" charset="0"/>
                <a:ea typeface="宋体" panose="02010600030101010101" pitchFamily="2" charset="-122"/>
                <a:cs typeface="Calibri" panose="020F0502020204030204" pitchFamily="34" charset="0"/>
              </a:rPr>
              <a:t>ally</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C. peacefully  	   	D. courageously</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53. A. miss        		B. mourn   </a:t>
            </a:r>
            <a:r>
              <a:rPr lang="zh-CN" altLang="en-US" sz="2000" b="1" kern="100" dirty="0">
                <a:solidFill>
                  <a:srgbClr val="FF0000"/>
                </a:solidFill>
                <a:effectLst/>
                <a:latin typeface="Calibri" panose="020F0502020204030204" pitchFamily="34" charset="0"/>
                <a:ea typeface="宋体" panose="02010600030101010101" pitchFamily="2" charset="-122"/>
                <a:cs typeface="Calibri" panose="020F0502020204030204" pitchFamily="34" charset="0"/>
              </a:rPr>
              <a:t>哀悼</a:t>
            </a: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  		C. remember                	D. praise</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54. A. on purpose        	B. by chance    		C. by example     	                D. on schedule  </a:t>
            </a:r>
            <a:r>
              <a:rPr lang="zh-CN" altLang="en-US"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rPr>
              <a:t>按期</a:t>
            </a:r>
            <a:endParaRPr lang="zh-CN" altLang="zh-CN" sz="2000" b="1" kern="100" dirty="0">
              <a:solidFill>
                <a:srgbClr val="FF0000"/>
              </a:solidFill>
              <a:latin typeface="Calibri" panose="020F0502020204030204" pitchFamily="34" charset="0"/>
              <a:ea typeface="宋体" panose="02010600030101010101" pitchFamily="2" charset="-122"/>
              <a:cs typeface="Calibri" panose="020F0502020204030204" pitchFamily="34" charset="0"/>
            </a:endParaRPr>
          </a:p>
          <a:p>
            <a:pPr algn="just">
              <a:lnSpc>
                <a:spcPct val="133000"/>
              </a:lnSpc>
            </a:pPr>
            <a:r>
              <a:rPr lang="en-US" altLang="zh-CN" sz="2000" kern="100" dirty="0">
                <a:effectLst/>
                <a:latin typeface="Calibri" panose="020F0502020204030204" pitchFamily="34" charset="0"/>
                <a:ea typeface="宋体" panose="02010600030101010101" pitchFamily="2" charset="-122"/>
                <a:cs typeface="Calibri" panose="020F0502020204030204" pitchFamily="34" charset="0"/>
              </a:rPr>
              <a:t>55. A. possibly          	B. occasionally    		C. noticeably  	 	D. naturally</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46230" y="-17339"/>
            <a:ext cx="3904178" cy="663119"/>
            <a:chOff x="360680" y="260089"/>
            <a:chExt cx="3904178" cy="663119"/>
          </a:xfrm>
        </p:grpSpPr>
        <p:grpSp>
          <p:nvGrpSpPr>
            <p:cNvPr id="5" name="组合 4"/>
            <p:cNvGrpSpPr/>
            <p:nvPr/>
          </p:nvGrpSpPr>
          <p:grpSpPr>
            <a:xfrm>
              <a:off x="360680" y="355599"/>
              <a:ext cx="504350" cy="492689"/>
              <a:chOff x="1468120" y="1722049"/>
              <a:chExt cx="3515360" cy="3434080"/>
            </a:xfrm>
          </p:grpSpPr>
          <p:sp>
            <p:nvSpPr>
              <p:cNvPr id="9" name="矩形 8"/>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0" name="矩形 9"/>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6" name="组合 5"/>
            <p:cNvGrpSpPr/>
            <p:nvPr/>
          </p:nvGrpSpPr>
          <p:grpSpPr>
            <a:xfrm>
              <a:off x="894718" y="260089"/>
              <a:ext cx="3370140" cy="663119"/>
              <a:chOff x="3301426" y="1183416"/>
              <a:chExt cx="2398131" cy="663119"/>
            </a:xfrm>
          </p:grpSpPr>
          <p:sp>
            <p:nvSpPr>
              <p:cNvPr id="7"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扫清选项词汇障碍</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Prepare to read</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636" y="341550"/>
            <a:ext cx="12120465" cy="6309420"/>
          </a:xfrm>
          <a:prstGeom prst="rect">
            <a:avLst/>
          </a:prstGeom>
          <a:noFill/>
        </p:spPr>
        <p:txBody>
          <a:bodyPr wrap="square">
            <a:spAutoFit/>
          </a:bodyPr>
          <a:lstStyle/>
          <a:p>
            <a:pPr marL="228600" marR="0" lvl="0" indent="457200" algn="just" defTabSz="914400" rtl="0" eaLnBrk="1" fontAlgn="auto" latinLnBrk="0" hangingPunct="1">
              <a:spcBef>
                <a:spcPts val="600"/>
              </a:spcBef>
              <a:spcAft>
                <a:spcPts val="0"/>
              </a:spcAft>
              <a:buClrTx/>
              <a:buSzTx/>
              <a:defRPr/>
            </a:pPr>
            <a:r>
              <a:rPr kumimoji="0" lang="en-US"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Calibri" panose="020F0502020204030204" pitchFamily="34" charset="0"/>
              </a:rPr>
              <a:t>The first day of school our professor introduced someone we didn’t know. I looked around to find a(an) 41.________ little lady beaming up at me with a smile that lit up the room. </a:t>
            </a:r>
            <a:endParaRPr kumimoji="0" lang="zh-CN"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Times New Roman" panose="02020603050405020304" pitchFamily="18" charset="0"/>
            </a:endParaRPr>
          </a:p>
          <a:p>
            <a:pPr marL="228600" marR="0" lvl="0" indent="457200" algn="just" defTabSz="914400" rtl="0" eaLnBrk="1" fontAlgn="auto" latinLnBrk="0" hangingPunct="1">
              <a:spcBef>
                <a:spcPts val="600"/>
              </a:spcBef>
              <a:spcAft>
                <a:spcPts val="0"/>
              </a:spcAft>
              <a:buClrTx/>
              <a:buSzTx/>
              <a:defRPr/>
            </a:pPr>
            <a:r>
              <a:rPr kumimoji="0" lang="en-US"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Calibri" panose="020F0502020204030204" pitchFamily="34" charset="0"/>
              </a:rPr>
              <a:t>Her name was Rose and she was eighty-seven years old. She 42.______________ asked me for a giant hug, and 43.________________ her seeking adventure and love in college. Actually, she had a 44.________ purpose — fulfilling her dream of a college education.</a:t>
            </a:r>
            <a:endParaRPr kumimoji="0" lang="zh-CN"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Times New Roman" panose="02020603050405020304" pitchFamily="18" charset="0"/>
            </a:endParaRPr>
          </a:p>
          <a:p>
            <a:pPr marL="228600" marR="0" lvl="0" indent="457200" algn="just" defTabSz="914400" rtl="0" eaLnBrk="1" fontAlgn="auto" latinLnBrk="0" hangingPunct="1">
              <a:spcBef>
                <a:spcPts val="600"/>
              </a:spcBef>
              <a:spcAft>
                <a:spcPts val="0"/>
              </a:spcAft>
              <a:buClrTx/>
              <a:buSzTx/>
              <a:defRPr/>
            </a:pPr>
            <a:r>
              <a:rPr kumimoji="0" lang="en-US"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Calibri" panose="020F0502020204030204" pitchFamily="34" charset="0"/>
              </a:rPr>
              <a:t>At the end of the semester we invited her to speak at our football banquet. She 45.________ her throat and began,“ There are some 46.________ if you want to stay young, be happy and achieve success. You have to laugh and find humor each day. You’ve got to have dreams and no 47.________. The only people who 48.________ death are those with pity and disappointment.”</a:t>
            </a:r>
            <a:endParaRPr kumimoji="0" lang="zh-CN"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Times New Roman" panose="02020603050405020304" pitchFamily="18" charset="0"/>
            </a:endParaRPr>
          </a:p>
          <a:p>
            <a:pPr marL="228600" marR="0" lvl="0" indent="457200" algn="just" defTabSz="914400" rtl="0" eaLnBrk="1" fontAlgn="auto" latinLnBrk="0" hangingPunct="1">
              <a:spcBef>
                <a:spcPts val="600"/>
              </a:spcBef>
              <a:spcAft>
                <a:spcPts val="0"/>
              </a:spcAft>
              <a:buClrTx/>
              <a:buSzTx/>
              <a:defRPr/>
            </a:pPr>
            <a:r>
              <a:rPr kumimoji="0" lang="en-US"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Calibri" panose="020F0502020204030204" pitchFamily="34" charset="0"/>
              </a:rPr>
              <a:t>Eventually, 49.________ her speech by courageously singing “The Rose”. She challenged each of us to study the 50.________ and live them out in our daily lives.</a:t>
            </a:r>
            <a:endParaRPr kumimoji="0" lang="zh-CN"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Times New Roman" panose="02020603050405020304" pitchFamily="18" charset="0"/>
            </a:endParaRPr>
          </a:p>
          <a:p>
            <a:pPr marL="228600" marR="0" lvl="0" indent="457200" algn="just" defTabSz="914400" rtl="0" eaLnBrk="1" fontAlgn="auto" latinLnBrk="0" hangingPunct="1">
              <a:spcBef>
                <a:spcPts val="600"/>
              </a:spcBef>
              <a:spcAft>
                <a:spcPts val="0"/>
              </a:spcAft>
              <a:buClrTx/>
              <a:buSzTx/>
              <a:defRPr/>
            </a:pPr>
            <a:r>
              <a:rPr kumimoji="0" lang="en-US"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Calibri" panose="020F0502020204030204" pitchFamily="34" charset="0"/>
              </a:rPr>
              <a:t>At year’s end, Rose finished the college 51.________ she had begun all those years ago. One week after graduation Rose passed away 52.________ in her sleep. Over two thousand college students attended her funeral to 53.________ the wonderful woman who taught 54________ that it’s never too late to be all you can 55.________ be.</a:t>
            </a:r>
            <a:endParaRPr kumimoji="0" lang="zh-CN" altLang="zh-CN" sz="2400" i="0" u="none" strike="noStrike" kern="100" cap="none" spc="0" normalizeH="0" baseline="0" noProof="0" dirty="0">
              <a:ln>
                <a:noFill/>
              </a:ln>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2024574" y="681643"/>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winkled</a:t>
            </a:r>
            <a:endParaRPr lang="zh-CN" altLang="en-US" dirty="0"/>
          </a:p>
        </p:txBody>
      </p:sp>
      <p:sp>
        <p:nvSpPr>
          <p:cNvPr id="5" name="文本框 4"/>
          <p:cNvSpPr txBox="1"/>
          <p:nvPr/>
        </p:nvSpPr>
        <p:spPr>
          <a:xfrm>
            <a:off x="8900162" y="1143308"/>
            <a:ext cx="2345150"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enthusiastically</a:t>
            </a:r>
            <a:endParaRPr lang="zh-CN" altLang="en-US" dirty="0"/>
          </a:p>
        </p:txBody>
      </p:sp>
      <p:sp>
        <p:nvSpPr>
          <p:cNvPr id="6" name="文本框 5"/>
          <p:cNvSpPr txBox="1"/>
          <p:nvPr/>
        </p:nvSpPr>
        <p:spPr>
          <a:xfrm>
            <a:off x="4061136" y="1529025"/>
            <a:ext cx="2156784"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boasted</a:t>
            </a:r>
            <a:r>
              <a:rPr kumimoji="0" lang="en-US" altLang="zh-CN" sz="2400" b="1" i="0" u="none" strike="noStrike" kern="1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about</a:t>
            </a:r>
            <a:endParaRPr lang="zh-CN" altLang="en-US" dirty="0"/>
          </a:p>
        </p:txBody>
      </p:sp>
      <p:sp>
        <p:nvSpPr>
          <p:cNvPr id="7" name="文本框 6"/>
          <p:cNvSpPr txBox="1"/>
          <p:nvPr/>
        </p:nvSpPr>
        <p:spPr>
          <a:xfrm>
            <a:off x="2662732" y="1883207"/>
            <a:ext cx="1491259"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long-held</a:t>
            </a:r>
            <a:endParaRPr lang="zh-CN" altLang="en-US" dirty="0"/>
          </a:p>
        </p:txBody>
      </p:sp>
      <p:sp>
        <p:nvSpPr>
          <p:cNvPr id="8" name="文本框 7"/>
          <p:cNvSpPr txBox="1"/>
          <p:nvPr/>
        </p:nvSpPr>
        <p:spPr>
          <a:xfrm>
            <a:off x="540188" y="2662618"/>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altLang="zh-CN" sz="2400" b="1" kern="100" dirty="0">
                <a:solidFill>
                  <a:srgbClr val="FF0000"/>
                </a:solidFill>
                <a:latin typeface="Calibri" panose="020F0502020204030204" pitchFamily="34" charset="0"/>
                <a:cs typeface="Calibri" panose="020F0502020204030204" pitchFamily="34" charset="0"/>
              </a:rPr>
              <a:t>cleared</a:t>
            </a:r>
            <a:endParaRPr lang="zh-CN" altLang="en-US" dirty="0"/>
          </a:p>
        </p:txBody>
      </p:sp>
      <p:sp>
        <p:nvSpPr>
          <p:cNvPr id="9" name="文本框 8"/>
          <p:cNvSpPr txBox="1"/>
          <p:nvPr/>
        </p:nvSpPr>
        <p:spPr>
          <a:xfrm>
            <a:off x="7276268" y="2662618"/>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secrets</a:t>
            </a:r>
            <a:endParaRPr lang="zh-CN" altLang="en-US" dirty="0"/>
          </a:p>
        </p:txBody>
      </p:sp>
      <p:sp>
        <p:nvSpPr>
          <p:cNvPr id="10" name="文本框 9"/>
          <p:cNvSpPr txBox="1"/>
          <p:nvPr/>
        </p:nvSpPr>
        <p:spPr>
          <a:xfrm>
            <a:off x="2492663" y="3429000"/>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regrets</a:t>
            </a:r>
            <a:endParaRPr lang="zh-CN" altLang="en-US" dirty="0"/>
          </a:p>
        </p:txBody>
      </p:sp>
      <p:sp>
        <p:nvSpPr>
          <p:cNvPr id="11" name="文本框 10"/>
          <p:cNvSpPr txBox="1"/>
          <p:nvPr/>
        </p:nvSpPr>
        <p:spPr>
          <a:xfrm>
            <a:off x="6951056" y="3428999"/>
            <a:ext cx="7973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fear</a:t>
            </a:r>
            <a:endParaRPr lang="zh-CN" altLang="en-US" dirty="0"/>
          </a:p>
        </p:txBody>
      </p:sp>
      <p:sp>
        <p:nvSpPr>
          <p:cNvPr id="12" name="文本框 11"/>
          <p:cNvSpPr txBox="1"/>
          <p:nvPr/>
        </p:nvSpPr>
        <p:spPr>
          <a:xfrm>
            <a:off x="2276532" y="4062405"/>
            <a:ext cx="1483397"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concluded</a:t>
            </a:r>
            <a:endParaRPr lang="zh-CN" altLang="en-US" dirty="0"/>
          </a:p>
        </p:txBody>
      </p:sp>
      <p:sp>
        <p:nvSpPr>
          <p:cNvPr id="13" name="文本框 12"/>
          <p:cNvSpPr txBox="1"/>
          <p:nvPr/>
        </p:nvSpPr>
        <p:spPr>
          <a:xfrm>
            <a:off x="3678751" y="4595312"/>
            <a:ext cx="1009627"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lyrics</a:t>
            </a:r>
            <a:endParaRPr lang="zh-CN" altLang="en-US" dirty="0"/>
          </a:p>
        </p:txBody>
      </p:sp>
      <p:sp>
        <p:nvSpPr>
          <p:cNvPr id="14" name="文本框 13"/>
          <p:cNvSpPr txBox="1"/>
          <p:nvPr/>
        </p:nvSpPr>
        <p:spPr>
          <a:xfrm>
            <a:off x="6096000" y="4867310"/>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degree</a:t>
            </a:r>
            <a:endParaRPr lang="zh-CN" altLang="en-US" dirty="0"/>
          </a:p>
        </p:txBody>
      </p:sp>
      <p:sp>
        <p:nvSpPr>
          <p:cNvPr id="15" name="文本框 14"/>
          <p:cNvSpPr txBox="1"/>
          <p:nvPr/>
        </p:nvSpPr>
        <p:spPr>
          <a:xfrm>
            <a:off x="6096000" y="5328975"/>
            <a:ext cx="1652422"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altLang="zh-CN" sz="2400" b="1" kern="100" dirty="0">
                <a:solidFill>
                  <a:srgbClr val="FF0000"/>
                </a:solidFill>
                <a:latin typeface="Calibri" panose="020F0502020204030204" pitchFamily="34" charset="0"/>
                <a:cs typeface="Calibri" panose="020F0502020204030204" pitchFamily="34" charset="0"/>
              </a:rPr>
              <a:t>peacefully</a:t>
            </a:r>
            <a:endParaRPr lang="zh-CN" altLang="en-US" dirty="0"/>
          </a:p>
        </p:txBody>
      </p:sp>
      <p:sp>
        <p:nvSpPr>
          <p:cNvPr id="16" name="文本框 15"/>
          <p:cNvSpPr txBox="1"/>
          <p:nvPr/>
        </p:nvSpPr>
        <p:spPr>
          <a:xfrm>
            <a:off x="6009088" y="5750067"/>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mourn</a:t>
            </a:r>
            <a:endParaRPr lang="zh-CN" altLang="en-US" dirty="0"/>
          </a:p>
        </p:txBody>
      </p:sp>
      <p:sp>
        <p:nvSpPr>
          <p:cNvPr id="17" name="文本框 16"/>
          <p:cNvSpPr txBox="1"/>
          <p:nvPr/>
        </p:nvSpPr>
        <p:spPr>
          <a:xfrm>
            <a:off x="0" y="6189305"/>
            <a:ext cx="1657825"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by</a:t>
            </a:r>
            <a:r>
              <a:rPr kumimoji="0" lang="en-US" altLang="zh-CN" sz="2400" b="1" i="0" u="none" strike="noStrike" kern="1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example</a:t>
            </a:r>
            <a:endParaRPr lang="zh-CN" altLang="en-US" dirty="0"/>
          </a:p>
        </p:txBody>
      </p:sp>
      <p:sp>
        <p:nvSpPr>
          <p:cNvPr id="18" name="文本框 17"/>
          <p:cNvSpPr txBox="1"/>
          <p:nvPr/>
        </p:nvSpPr>
        <p:spPr>
          <a:xfrm>
            <a:off x="7114789" y="6285617"/>
            <a:ext cx="1267266"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possibly</a:t>
            </a:r>
            <a:endParaRPr lang="zh-CN" altLang="en-US" dirty="0"/>
          </a:p>
        </p:txBody>
      </p:sp>
      <p:sp>
        <p:nvSpPr>
          <p:cNvPr id="19" name="矩形: 圆角 18"/>
          <p:cNvSpPr/>
          <p:nvPr/>
        </p:nvSpPr>
        <p:spPr>
          <a:xfrm>
            <a:off x="4555963" y="798093"/>
            <a:ext cx="1661957" cy="345216"/>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p:cNvSpPr/>
          <p:nvPr/>
        </p:nvSpPr>
        <p:spPr>
          <a:xfrm>
            <a:off x="6881577" y="764363"/>
            <a:ext cx="1661957" cy="345216"/>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圆角 20"/>
          <p:cNvSpPr/>
          <p:nvPr/>
        </p:nvSpPr>
        <p:spPr>
          <a:xfrm>
            <a:off x="9160786" y="739867"/>
            <a:ext cx="1715733" cy="307129"/>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2" name="直接箭头连接符 21"/>
          <p:cNvCxnSpPr/>
          <p:nvPr/>
        </p:nvCxnSpPr>
        <p:spPr>
          <a:xfrm>
            <a:off x="8112636" y="1076392"/>
            <a:ext cx="1048150" cy="17065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圆角 22"/>
          <p:cNvSpPr/>
          <p:nvPr/>
        </p:nvSpPr>
        <p:spPr>
          <a:xfrm>
            <a:off x="4089382" y="1578632"/>
            <a:ext cx="2006618" cy="412058"/>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4" name="直接箭头连接符 23"/>
          <p:cNvCxnSpPr/>
          <p:nvPr/>
        </p:nvCxnSpPr>
        <p:spPr>
          <a:xfrm flipH="1">
            <a:off x="6320696" y="1436622"/>
            <a:ext cx="2579466" cy="34521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圆角 27"/>
          <p:cNvSpPr/>
          <p:nvPr/>
        </p:nvSpPr>
        <p:spPr>
          <a:xfrm>
            <a:off x="179847" y="3071059"/>
            <a:ext cx="3793457" cy="401266"/>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箭头连接符 28"/>
          <p:cNvCxnSpPr/>
          <p:nvPr/>
        </p:nvCxnSpPr>
        <p:spPr>
          <a:xfrm flipH="1">
            <a:off x="3408361" y="1973173"/>
            <a:ext cx="2064936" cy="132431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2919025" y="3387450"/>
            <a:ext cx="3038571" cy="102459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圆角 33"/>
          <p:cNvSpPr/>
          <p:nvPr/>
        </p:nvSpPr>
        <p:spPr>
          <a:xfrm>
            <a:off x="5762697" y="4329402"/>
            <a:ext cx="1661957" cy="345216"/>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 name="直接箭头连接符 34"/>
          <p:cNvCxnSpPr/>
          <p:nvPr/>
        </p:nvCxnSpPr>
        <p:spPr>
          <a:xfrm flipH="1">
            <a:off x="6320696" y="4811958"/>
            <a:ext cx="694963" cy="51701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圆角 37"/>
          <p:cNvSpPr/>
          <p:nvPr/>
        </p:nvSpPr>
        <p:spPr>
          <a:xfrm>
            <a:off x="4314078" y="5421378"/>
            <a:ext cx="3434344" cy="402574"/>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9" name="直接箭头连接符 38"/>
          <p:cNvCxnSpPr/>
          <p:nvPr/>
        </p:nvCxnSpPr>
        <p:spPr>
          <a:xfrm>
            <a:off x="6684657" y="5759333"/>
            <a:ext cx="1858877" cy="12371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7777142" y="5844089"/>
            <a:ext cx="1661957" cy="345216"/>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4" name="直接箭头连接符 43"/>
          <p:cNvCxnSpPr/>
          <p:nvPr/>
        </p:nvCxnSpPr>
        <p:spPr>
          <a:xfrm>
            <a:off x="3029892" y="1109579"/>
            <a:ext cx="2004384" cy="16637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圆角 44"/>
          <p:cNvSpPr/>
          <p:nvPr/>
        </p:nvSpPr>
        <p:spPr>
          <a:xfrm>
            <a:off x="2005723" y="708313"/>
            <a:ext cx="1401559" cy="401266"/>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矩形: 圆角 46"/>
          <p:cNvSpPr/>
          <p:nvPr/>
        </p:nvSpPr>
        <p:spPr>
          <a:xfrm>
            <a:off x="4987717" y="1174048"/>
            <a:ext cx="2885205" cy="371272"/>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8" name="直接箭头连接符 47"/>
          <p:cNvCxnSpPr/>
          <p:nvPr/>
        </p:nvCxnSpPr>
        <p:spPr>
          <a:xfrm flipH="1">
            <a:off x="3029892" y="1529025"/>
            <a:ext cx="2927704" cy="44414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圆角 51"/>
          <p:cNvSpPr/>
          <p:nvPr/>
        </p:nvSpPr>
        <p:spPr>
          <a:xfrm>
            <a:off x="2646780" y="1989455"/>
            <a:ext cx="1507212" cy="355417"/>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3" name="直接箭头连接符 52"/>
          <p:cNvCxnSpPr/>
          <p:nvPr/>
        </p:nvCxnSpPr>
        <p:spPr>
          <a:xfrm>
            <a:off x="4153991" y="2265165"/>
            <a:ext cx="304940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矩形: 圆角 56"/>
          <p:cNvSpPr/>
          <p:nvPr/>
        </p:nvSpPr>
        <p:spPr>
          <a:xfrm>
            <a:off x="7203392" y="1890497"/>
            <a:ext cx="3743072" cy="412057"/>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8" name="直接箭头连接符 57"/>
          <p:cNvCxnSpPr/>
          <p:nvPr/>
        </p:nvCxnSpPr>
        <p:spPr>
          <a:xfrm flipH="1">
            <a:off x="3585973" y="2364020"/>
            <a:ext cx="5628495" cy="109411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矩形: 圆角 59"/>
          <p:cNvSpPr/>
          <p:nvPr/>
        </p:nvSpPr>
        <p:spPr>
          <a:xfrm>
            <a:off x="136615" y="3476395"/>
            <a:ext cx="3743072" cy="412057"/>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2" name="直接箭头连接符 61"/>
          <p:cNvCxnSpPr/>
          <p:nvPr/>
        </p:nvCxnSpPr>
        <p:spPr>
          <a:xfrm>
            <a:off x="2196386" y="3926828"/>
            <a:ext cx="3822666" cy="102016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圆角 64"/>
          <p:cNvSpPr/>
          <p:nvPr/>
        </p:nvSpPr>
        <p:spPr>
          <a:xfrm>
            <a:off x="3267992" y="4959905"/>
            <a:ext cx="4008276" cy="424422"/>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6" name="直接箭头连接符 65"/>
          <p:cNvCxnSpPr/>
          <p:nvPr/>
        </p:nvCxnSpPr>
        <p:spPr>
          <a:xfrm>
            <a:off x="6729633" y="5404671"/>
            <a:ext cx="1720455" cy="47837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H="1">
            <a:off x="1657825" y="5384327"/>
            <a:ext cx="5071808" cy="80332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a:off x="4674380" y="5404671"/>
            <a:ext cx="2055253" cy="86245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圆角 73"/>
          <p:cNvSpPr/>
          <p:nvPr/>
        </p:nvSpPr>
        <p:spPr>
          <a:xfrm>
            <a:off x="2721357" y="6176357"/>
            <a:ext cx="2477055" cy="374564"/>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矩形: 圆角 74"/>
          <p:cNvSpPr/>
          <p:nvPr/>
        </p:nvSpPr>
        <p:spPr>
          <a:xfrm>
            <a:off x="8932529" y="1247050"/>
            <a:ext cx="2312783" cy="331582"/>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arn(inVertical)">
                                      <p:cBhvr>
                                        <p:cTn id="53" dur="500"/>
                                        <p:tgtEl>
                                          <p:spTgt spid="52"/>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up)">
                                      <p:cBhvr>
                                        <p:cTn id="57" dur="500"/>
                                        <p:tgtEl>
                                          <p:spTgt spid="53"/>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up)">
                                      <p:cBhvr>
                                        <p:cTn id="66" dur="500"/>
                                        <p:tgtEl>
                                          <p:spTgt spid="5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500"/>
                                        <p:tgtEl>
                                          <p:spTgt spid="62"/>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left)">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up)">
                                      <p:cBhvr>
                                        <p:cTn id="84" dur="500"/>
                                        <p:tgtEl>
                                          <p:spTgt spid="2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up)">
                                      <p:cBhvr>
                                        <p:cTn id="92" dur="500"/>
                                        <p:tgtEl>
                                          <p:spTgt spid="31"/>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left)">
                                      <p:cBhvr>
                                        <p:cTn id="96" dur="500"/>
                                        <p:tgtEl>
                                          <p:spTgt spid="34"/>
                                        </p:tgtEl>
                                      </p:cBhvr>
                                    </p:animEffect>
                                  </p:childTnLst>
                                </p:cTn>
                              </p:par>
                            </p:childTnLst>
                          </p:cTn>
                        </p:par>
                        <p:par>
                          <p:cTn id="97" fill="hold">
                            <p:stCondLst>
                              <p:cond delay="2000"/>
                            </p:stCondLst>
                            <p:childTnLst>
                              <p:par>
                                <p:cTn id="98" presetID="22" presetClass="entr" presetSubtype="1"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3000"/>
                            </p:stCondLst>
                            <p:childTnLst>
                              <p:par>
                                <p:cTn id="106" presetID="22" presetClass="entr" presetSubtype="1" fill="hold"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up)">
                                      <p:cBhvr>
                                        <p:cTn id="108" dur="500"/>
                                        <p:tgtEl>
                                          <p:spTgt spid="39"/>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wipe(up)">
                                      <p:cBhvr>
                                        <p:cTn id="117" dur="500"/>
                                        <p:tgtEl>
                                          <p:spTgt spid="68"/>
                                        </p:tgtEl>
                                      </p:cBhvr>
                                    </p:animEffect>
                                  </p:childTnLst>
                                </p:cTn>
                              </p:par>
                              <p:par>
                                <p:cTn id="118" presetID="22" presetClass="entr" presetSubtype="1" fill="hold" nodeType="withEffect">
                                  <p:stCondLst>
                                    <p:cond delay="0"/>
                                  </p:stCondLst>
                                  <p:childTnLst>
                                    <p:set>
                                      <p:cBhvr>
                                        <p:cTn id="119" dur="1" fill="hold">
                                          <p:stCondLst>
                                            <p:cond delay="0"/>
                                          </p:stCondLst>
                                        </p:cTn>
                                        <p:tgtEl>
                                          <p:spTgt spid="71"/>
                                        </p:tgtEl>
                                        <p:attrNameLst>
                                          <p:attrName>style.visibility</p:attrName>
                                        </p:attrNameLst>
                                      </p:cBhvr>
                                      <p:to>
                                        <p:strVal val="visible"/>
                                      </p:to>
                                    </p:set>
                                    <p:animEffect transition="in" filter="wipe(up)">
                                      <p:cBhvr>
                                        <p:cTn id="120" dur="500"/>
                                        <p:tgtEl>
                                          <p:spTgt spid="71"/>
                                        </p:tgtEl>
                                      </p:cBhvr>
                                    </p:animEffect>
                                  </p:childTnLst>
                                </p:cTn>
                              </p:par>
                              <p:par>
                                <p:cTn id="121" presetID="22" presetClass="entr" presetSubtype="1" fill="hold" nodeType="with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wipe(up)">
                                      <p:cBhvr>
                                        <p:cTn id="123" dur="500"/>
                                        <p:tgtEl>
                                          <p:spTgt spid="66"/>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wipe(left)">
                                      <p:cBhvr>
                                        <p:cTn id="1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8" grpId="0" animBg="1"/>
      <p:bldP spid="34" grpId="0" animBg="1"/>
      <p:bldP spid="38" grpId="0" animBg="1"/>
      <p:bldP spid="43" grpId="0" animBg="1"/>
      <p:bldP spid="45" grpId="0" animBg="1"/>
      <p:bldP spid="47" grpId="0" animBg="1"/>
      <p:bldP spid="52" grpId="0" animBg="1"/>
      <p:bldP spid="57" grpId="0" animBg="1"/>
      <p:bldP spid="60" grpId="0" animBg="1"/>
      <p:bldP spid="65" grpId="0" animBg="1"/>
      <p:bldP spid="74" grpId="0" animBg="1"/>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230" y="-17339"/>
            <a:ext cx="3904178" cy="663119"/>
            <a:chOff x="360680" y="260089"/>
            <a:chExt cx="3904178" cy="663119"/>
          </a:xfrm>
        </p:grpSpPr>
        <p:grpSp>
          <p:nvGrpSpPr>
            <p:cNvPr id="10" name="组合 9"/>
            <p:cNvGrpSpPr/>
            <p:nvPr/>
          </p:nvGrpSpPr>
          <p:grpSpPr>
            <a:xfrm>
              <a:off x="360680" y="355599"/>
              <a:ext cx="504350" cy="492689"/>
              <a:chOff x="1468120" y="1722049"/>
              <a:chExt cx="3515360" cy="3434080"/>
            </a:xfrm>
          </p:grpSpPr>
          <p:sp>
            <p:nvSpPr>
              <p:cNvPr id="14" name="矩形 13"/>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5" name="矩形 14"/>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11" name="组合 10"/>
            <p:cNvGrpSpPr/>
            <p:nvPr/>
          </p:nvGrpSpPr>
          <p:grpSpPr>
            <a:xfrm>
              <a:off x="894718" y="260089"/>
              <a:ext cx="3370140" cy="663119"/>
              <a:chOff x="3301426" y="1183416"/>
              <a:chExt cx="2398131" cy="663119"/>
            </a:xfrm>
          </p:grpSpPr>
          <p:sp>
            <p:nvSpPr>
              <p:cNvPr id="12"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13"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16" name="文本框 15"/>
          <p:cNvSpPr txBox="1"/>
          <p:nvPr/>
        </p:nvSpPr>
        <p:spPr>
          <a:xfrm>
            <a:off x="4417145" y="645780"/>
            <a:ext cx="6645852" cy="5816977"/>
          </a:xfrm>
          <a:prstGeom prst="rect">
            <a:avLst/>
          </a:prstGeom>
          <a:noFill/>
        </p:spPr>
        <p:txBody>
          <a:bodyPr wrap="square">
            <a:spAutoFit/>
          </a:bodyPr>
          <a:lstStyle/>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beam up at me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with a smile   lit up the room.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spcBef>
                <a:spcPts val="600"/>
              </a:spcBef>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enthusiastically</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 ask for a giant hug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boast about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have  a long-held purpose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fulfill her dream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clear   her throat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conclude her speech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pass away peacefully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latin typeface="Calibri" panose="020F0502020204030204" pitchFamily="34" charset="0"/>
                <a:ea typeface="宋体" panose="02010600030101010101" pitchFamily="2" charset="-122"/>
                <a:cs typeface="Calibri" panose="020F0502020204030204" pitchFamily="34" charset="0"/>
              </a:rPr>
              <a:t>attend one’s funeral  and  mourn  sb</a:t>
            </a:r>
            <a:endParaRPr lang="en-US" altLang="zh-CN" sz="2400" b="1" kern="100" dirty="0">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live the lyrics out   </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latin typeface="Calibri" panose="020F0502020204030204" pitchFamily="34" charset="0"/>
                <a:ea typeface="宋体" panose="02010600030101010101" pitchFamily="2" charset="-122"/>
                <a:cs typeface="Calibri" panose="020F0502020204030204" pitchFamily="34" charset="0"/>
              </a:rPr>
              <a:t> teach sb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by example</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spcBef>
                <a:spcPts val="600"/>
              </a:spcBef>
            </a:pP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 It’s never too late to be all you can possibly be</a:t>
            </a:r>
            <a:endParaRPr lang="en-US" altLang="zh-CN" sz="2400" b="1" kern="1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17" name="文本框 16"/>
          <p:cNvSpPr txBox="1"/>
          <p:nvPr/>
        </p:nvSpPr>
        <p:spPr>
          <a:xfrm>
            <a:off x="437986" y="760272"/>
            <a:ext cx="4207106" cy="5632311"/>
          </a:xfrm>
          <a:prstGeom prst="rect">
            <a:avLst/>
          </a:prstGeom>
          <a:noFill/>
        </p:spPr>
        <p:txBody>
          <a:bodyPr wrap="square">
            <a:spAutoFit/>
          </a:bodyPr>
          <a:lstStyle/>
          <a:p>
            <a:pPr algn="just">
              <a:spcBef>
                <a:spcPts val="800"/>
              </a:spcBef>
            </a:pPr>
            <a:r>
              <a:rPr lang="en-US" altLang="zh-CN" sz="2000" b="1" dirty="0"/>
              <a:t>1.</a:t>
            </a:r>
            <a:r>
              <a:rPr lang="zh-CN" altLang="en-US" sz="2000" b="1" dirty="0"/>
              <a:t>冲着我笑   </a:t>
            </a:r>
            <a:endParaRPr lang="en-US" altLang="zh-CN" sz="2000" b="1" dirty="0"/>
          </a:p>
          <a:p>
            <a:pPr algn="just">
              <a:spcBef>
                <a:spcPts val="800"/>
              </a:spcBef>
            </a:pPr>
            <a:r>
              <a:rPr lang="en-US" altLang="zh-CN" sz="2000" b="1" dirty="0"/>
              <a:t>2.</a:t>
            </a:r>
            <a:r>
              <a:rPr lang="zh-CN" altLang="en-US" sz="2000" b="1" dirty="0"/>
              <a:t>带着照亮整个房间的笑容 </a:t>
            </a:r>
            <a:endParaRPr lang="en-US" altLang="zh-CN" sz="2000" b="1" dirty="0"/>
          </a:p>
          <a:p>
            <a:pPr algn="just">
              <a:spcBef>
                <a:spcPts val="800"/>
              </a:spcBef>
            </a:pPr>
            <a:r>
              <a:rPr lang="en-US" altLang="zh-CN" sz="2000" b="1" dirty="0"/>
              <a:t>3.</a:t>
            </a:r>
            <a:r>
              <a:rPr lang="zh-CN" altLang="en-US" sz="2000" b="1" dirty="0"/>
              <a:t>热情地要了个大大的拥抱  </a:t>
            </a:r>
            <a:endParaRPr lang="en-US" altLang="zh-CN" sz="2000" b="1" dirty="0"/>
          </a:p>
          <a:p>
            <a:pPr algn="just">
              <a:spcBef>
                <a:spcPts val="800"/>
              </a:spcBef>
            </a:pPr>
            <a:r>
              <a:rPr lang="en-US" altLang="zh-CN" sz="2000" b="1" dirty="0"/>
              <a:t>4.</a:t>
            </a:r>
            <a:r>
              <a:rPr lang="zh-CN" altLang="en-US" sz="2000" b="1" dirty="0"/>
              <a:t>自夸</a:t>
            </a:r>
            <a:r>
              <a:rPr lang="en-US" altLang="zh-CN" sz="2000" b="1" dirty="0"/>
              <a:t>.</a:t>
            </a:r>
            <a:endParaRPr lang="en-US" altLang="zh-CN" sz="2000" b="1" dirty="0"/>
          </a:p>
          <a:p>
            <a:pPr algn="just">
              <a:spcBef>
                <a:spcPts val="800"/>
              </a:spcBef>
            </a:pPr>
            <a:r>
              <a:rPr lang="en-US" altLang="zh-CN" sz="2000" b="1" dirty="0"/>
              <a:t>5.</a:t>
            </a:r>
            <a:r>
              <a:rPr lang="zh-CN" altLang="en-US" sz="2000" b="1" dirty="0"/>
              <a:t>怀有一个长期目标</a:t>
            </a:r>
            <a:endParaRPr lang="en-US" altLang="zh-CN" sz="2000" b="1" dirty="0"/>
          </a:p>
          <a:p>
            <a:pPr algn="just">
              <a:spcBef>
                <a:spcPts val="800"/>
              </a:spcBef>
            </a:pPr>
            <a:r>
              <a:rPr lang="en-US" altLang="zh-CN" sz="2000" b="1" dirty="0"/>
              <a:t>6.</a:t>
            </a:r>
            <a:r>
              <a:rPr lang="zh-CN" altLang="en-US" sz="2000" b="1" dirty="0"/>
              <a:t>实现梦想</a:t>
            </a:r>
            <a:endParaRPr lang="en-US" altLang="zh-CN" sz="2000" b="1" dirty="0"/>
          </a:p>
          <a:p>
            <a:pPr algn="just">
              <a:spcBef>
                <a:spcPts val="800"/>
              </a:spcBef>
            </a:pPr>
            <a:r>
              <a:rPr lang="en-US" altLang="zh-CN" sz="2000" b="1" dirty="0"/>
              <a:t>7.</a:t>
            </a:r>
            <a:r>
              <a:rPr lang="zh-CN" altLang="en-US" sz="2000" b="1" dirty="0"/>
              <a:t>清喉咙  </a:t>
            </a:r>
            <a:endParaRPr lang="en-US" altLang="zh-CN" sz="2000" b="1" dirty="0"/>
          </a:p>
          <a:p>
            <a:pPr algn="just">
              <a:spcBef>
                <a:spcPts val="800"/>
              </a:spcBef>
            </a:pPr>
            <a:r>
              <a:rPr lang="en-US" altLang="zh-CN" sz="2000" b="1" dirty="0"/>
              <a:t>8.</a:t>
            </a:r>
            <a:r>
              <a:rPr lang="zh-CN" altLang="en-US" sz="2000" b="1" dirty="0"/>
              <a:t> 结束演讲    </a:t>
            </a:r>
            <a:endParaRPr lang="en-US" altLang="zh-CN" sz="2000" b="1" dirty="0"/>
          </a:p>
          <a:p>
            <a:pPr algn="just">
              <a:spcBef>
                <a:spcPts val="800"/>
              </a:spcBef>
            </a:pPr>
            <a:r>
              <a:rPr lang="en-US" altLang="zh-CN" sz="2000" b="1" dirty="0"/>
              <a:t>9.</a:t>
            </a:r>
            <a:r>
              <a:rPr lang="zh-CN" altLang="en-US" sz="2000" b="1" dirty="0"/>
              <a:t>平静地过世   </a:t>
            </a:r>
            <a:endParaRPr lang="en-US" altLang="zh-CN" sz="2000" b="1" dirty="0"/>
          </a:p>
          <a:p>
            <a:pPr algn="just">
              <a:spcBef>
                <a:spcPts val="800"/>
              </a:spcBef>
            </a:pPr>
            <a:r>
              <a:rPr lang="en-US" altLang="zh-CN" sz="2000" b="1" dirty="0"/>
              <a:t>10.</a:t>
            </a:r>
            <a:r>
              <a:rPr lang="zh-CN" altLang="en-US" sz="2000" b="1" dirty="0"/>
              <a:t>参加葬礼并为</a:t>
            </a:r>
            <a:r>
              <a:rPr lang="en-US" altLang="zh-CN" sz="2000" b="1" dirty="0"/>
              <a:t>…</a:t>
            </a:r>
            <a:r>
              <a:rPr lang="zh-CN" altLang="en-US" sz="2000" b="1" dirty="0"/>
              <a:t>哀悼  </a:t>
            </a:r>
            <a:endParaRPr lang="en-US" altLang="zh-CN" sz="2000" b="1" dirty="0"/>
          </a:p>
          <a:p>
            <a:pPr algn="just">
              <a:spcBef>
                <a:spcPts val="800"/>
              </a:spcBef>
            </a:pPr>
            <a:r>
              <a:rPr lang="en-US" altLang="zh-CN" sz="2000" b="1" dirty="0"/>
              <a:t>11.</a:t>
            </a:r>
            <a:r>
              <a:rPr lang="zh-CN" altLang="en-US" sz="2000" b="1" dirty="0"/>
              <a:t>将歌词付诸实践</a:t>
            </a:r>
            <a:r>
              <a:rPr lang="en-US" altLang="zh-CN" sz="2000" b="1" dirty="0"/>
              <a:t>/</a:t>
            </a:r>
            <a:r>
              <a:rPr lang="zh-CN" altLang="en-US" sz="2000" b="1" dirty="0"/>
              <a:t> 活出歌词般的日子</a:t>
            </a:r>
            <a:endParaRPr lang="en-US" altLang="zh-CN" sz="2000" b="1" dirty="0"/>
          </a:p>
          <a:p>
            <a:pPr algn="just">
              <a:spcBef>
                <a:spcPts val="800"/>
              </a:spcBef>
            </a:pPr>
            <a:r>
              <a:rPr lang="en-US" altLang="zh-CN" sz="2000" b="1" dirty="0"/>
              <a:t>12.</a:t>
            </a:r>
            <a:r>
              <a:rPr lang="zh-CN" altLang="en-US" sz="2000" b="1" dirty="0"/>
              <a:t>以身作则地教诲</a:t>
            </a:r>
            <a:endParaRPr lang="en-US" altLang="zh-CN" sz="2000" b="1" dirty="0"/>
          </a:p>
          <a:p>
            <a:pPr algn="just">
              <a:spcBef>
                <a:spcPts val="800"/>
              </a:spcBef>
            </a:pPr>
            <a:r>
              <a:rPr lang="en-US" altLang="zh-CN" sz="2000" b="1" dirty="0"/>
              <a:t>13.</a:t>
            </a:r>
            <a:r>
              <a:rPr lang="zh-CN" altLang="en-US" sz="2000" b="1" dirty="0"/>
              <a:t>实现潜能，为时不晚</a:t>
            </a:r>
            <a:endParaRPr lang="en-US" altLang="zh-C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barn(inVertic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barn(inVertical)">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barn(inVertical)">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barn(inVertical)">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barn(inVertical)">
                                      <p:cBhvr>
                                        <p:cTn id="52" dur="500"/>
                                        <p:tgtEl>
                                          <p:spTgt spid="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xEl>
                                              <p:pRg st="10" end="10"/>
                                            </p:txEl>
                                          </p:spTgt>
                                        </p:tgtEl>
                                        <p:attrNameLst>
                                          <p:attrName>style.visibility</p:attrName>
                                        </p:attrNameLst>
                                      </p:cBhvr>
                                      <p:to>
                                        <p:strVal val="visible"/>
                                      </p:to>
                                    </p:set>
                                    <p:animEffect transition="in" filter="barn(inVertical)">
                                      <p:cBhvr>
                                        <p:cTn id="57" dur="500"/>
                                        <p:tgtEl>
                                          <p:spTgt spid="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xEl>
                                              <p:pRg st="11" end="11"/>
                                            </p:txEl>
                                          </p:spTgt>
                                        </p:tgtEl>
                                        <p:attrNameLst>
                                          <p:attrName>style.visibility</p:attrName>
                                        </p:attrNameLst>
                                      </p:cBhvr>
                                      <p:to>
                                        <p:strVal val="visible"/>
                                      </p:to>
                                    </p:set>
                                    <p:animEffect transition="in" filter="barn(inVertical)">
                                      <p:cBhvr>
                                        <p:cTn id="62" dur="500"/>
                                        <p:tgtEl>
                                          <p:spTgt spid="1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6">
                                            <p:txEl>
                                              <p:pRg st="12" end="12"/>
                                            </p:txEl>
                                          </p:spTgt>
                                        </p:tgtEl>
                                        <p:attrNameLst>
                                          <p:attrName>style.visibility</p:attrName>
                                        </p:attrNameLst>
                                      </p:cBhvr>
                                      <p:to>
                                        <p:strVal val="visible"/>
                                      </p:to>
                                    </p:set>
                                    <p:animEffect transition="in" filter="barn(inVertical)">
                                      <p:cBhvr>
                                        <p:cTn id="67"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18706"/>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en Sans" panose="020B0606030504020204" pitchFamily="34" charset="0"/>
              <a:ea typeface="书体坊郭小语钢笔楷体" panose="02010601030101010101" pitchFamily="2" charset="-122"/>
              <a:cs typeface="+mn-cs"/>
              <a:sym typeface="Open Sans" panose="020B0606030504020204" pitchFamily="34" charset="0"/>
            </a:endParaRPr>
          </a:p>
        </p:txBody>
      </p:sp>
      <p:grpSp>
        <p:nvGrpSpPr>
          <p:cNvPr id="21" name="组合 20"/>
          <p:cNvGrpSpPr/>
          <p:nvPr/>
        </p:nvGrpSpPr>
        <p:grpSpPr>
          <a:xfrm>
            <a:off x="6227762" y="2382855"/>
            <a:ext cx="5852795" cy="3176813"/>
            <a:chOff x="6227762" y="2382855"/>
            <a:chExt cx="5852795" cy="3176813"/>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6227762" y="2393015"/>
              <a:ext cx="5852795" cy="3166653"/>
              <a:chOff x="6887890" y="1637899"/>
              <a:chExt cx="5852795" cy="3166653"/>
            </a:xfrm>
          </p:grpSpPr>
          <p:sp>
            <p:nvSpPr>
              <p:cNvPr id="25" name="文本框 24"/>
              <p:cNvSpPr txBox="1"/>
              <p:nvPr/>
            </p:nvSpPr>
            <p:spPr>
              <a:xfrm>
                <a:off x="9863184" y="1637899"/>
                <a:ext cx="247142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000" b="1" spc="300">
                    <a:solidFill>
                      <a:srgbClr val="25776F">
                        <a:lumMod val="75000"/>
                      </a:srgb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语法</a:t>
                </a:r>
                <a:r>
                  <a:rPr kumimoji="0" lang="zh-CN" altLang="en-US" sz="6000" b="1" i="0" u="none" strike="noStrike" kern="1200" cap="none" spc="300" normalizeH="0" baseline="0" noProof="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填空</a:t>
                </a:r>
                <a:endParaRPr kumimoji="0" lang="zh-CN" altLang="en-US" sz="6000" b="1" i="0" u="none" strike="noStrike" kern="1200" cap="none" spc="300" normalizeH="0" baseline="0" noProof="0" dirty="0">
                  <a:ln>
                    <a:noFill/>
                  </a:ln>
                  <a:solidFill>
                    <a:srgbClr val="25776F">
                      <a:lumMod val="75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887890" y="3727334"/>
                <a:ext cx="5852795"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Italian Contemporary Art and Artists on the Silk Road</a:t>
                </a:r>
                <a:endParaRPr kumimoji="0" lang="en-US" altLang="zh-CN" sz="3200" b="1" i="0" u="none" strike="noStrike" kern="1200" cap="none" spc="-150" normalizeH="0" baseline="0" noProof="0" dirty="0">
                  <a:ln>
                    <a:noFill/>
                  </a:ln>
                  <a:solidFill>
                    <a:srgbClr val="5AA9B3">
                      <a:lumMod val="50000"/>
                    </a:srgbClr>
                  </a:solidFill>
                  <a:effectLst/>
                  <a:uLnTx/>
                  <a:uFillTx/>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92100" cy="6858000"/>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9" y="108558"/>
            <a:ext cx="12145241" cy="6758773"/>
          </a:xfrm>
          <a:prstGeom prst="rect">
            <a:avLst/>
          </a:prstGeom>
          <a:noFill/>
        </p:spPr>
        <p:txBody>
          <a:bodyPr wrap="square">
            <a:spAutoFit/>
          </a:bodyPr>
          <a:lstStyle/>
          <a:p>
            <a:pPr indent="266700" algn="dist">
              <a:lnSpc>
                <a:spcPct val="128000"/>
              </a:lnSpc>
            </a:pP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The “Italian Contemporary Art and Artists on the Silk Road” exhibition,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56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(hold) at the Grand Tang Mall in </a:t>
            </a:r>
            <a:endParaRPr lang="zh-CN" altLang="zh-CN" sz="20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28000"/>
              </a:lnSpc>
            </a:pP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Xi’an, drew over 60,000 visitors during its 37-day run. Described by art</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57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(enthusiastic) Zhang Yin, this unique event displayed the integration of Chinese tradition with Western modernity, offering an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58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(appeal) journey transcending time and space. </a:t>
            </a:r>
            <a:endParaRPr lang="zh-CN" altLang="zh-CN" sz="20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28000"/>
              </a:lnSpc>
            </a:pP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The exhibition’s route began in Italy and spanned countries along the Silk Road, ending in Xi’an,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59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route’s origin. Pasquale </a:t>
            </a:r>
            <a:r>
              <a:rPr lang="en-US" altLang="zh-CN" sz="2000" kern="100" dirty="0" err="1">
                <a:solidFill>
                  <a:prstClr val="black"/>
                </a:solidFill>
                <a:latin typeface="Calibri" panose="020F0502020204030204" pitchFamily="34" charset="0"/>
                <a:ea typeface="宋体" panose="02010600030101010101" pitchFamily="2" charset="-122"/>
                <a:cs typeface="Calibri" panose="020F0502020204030204" pitchFamily="34" charset="0"/>
              </a:rPr>
              <a:t>Terracciano</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from Italy’s Ministry of Foreign Affairs, </a:t>
            </a:r>
            <a:r>
              <a:rPr lang="en-US" altLang="zh-CN" sz="2000" kern="100" dirty="0">
                <a:latin typeface="Calibri" panose="020F0502020204030204" pitchFamily="34" charset="0"/>
                <a:ea typeface="宋体" panose="02010600030101010101" pitchFamily="2" charset="-122"/>
                <a:cs typeface="Calibri" panose="020F0502020204030204" pitchFamily="34" charset="0"/>
              </a:rPr>
              <a:t>viewed</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the exhibition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60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a symbol of renewal and dialogue, highlighting the role of art in bridging cultural divides.</a:t>
            </a:r>
            <a:endParaRPr lang="zh-CN" altLang="zh-CN" sz="20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28000"/>
              </a:lnSpc>
            </a:pP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61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(historic),  the Silk Road promoted cultural exchange between China and Italy,  which     </a:t>
            </a:r>
            <a:endPar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indent="266700" algn="just">
              <a:lnSpc>
                <a:spcPct val="128000"/>
              </a:lnSpc>
            </a:pP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62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(evidence) by Marco Polo’s travels and the spread of Chinese culture to Italy. The Xi’an Art Museum, together with Italian peers, preserves this legacy, having previously hosted the “Beyond the Wall: Xi’an Contemporary Art Exhibition” in Florence.</a:t>
            </a:r>
            <a:endParaRPr lang="zh-CN" altLang="zh-CN" sz="20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28000"/>
              </a:lnSpc>
            </a:pP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63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(feature) 31 pieces from 33 Italian artists, the exhibition presented a diverse range of creative expressions, reflecting Italy’s artistic evolution from the 1960s to today. Notable was “What holds it all together,” a chinoiserie-inspired  piece made of porcelain and organic glass, </a:t>
            </a: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64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exemplified the enduring cultural bond between the two nations.</a:t>
            </a:r>
            <a:endParaRPr lang="zh-CN" altLang="zh-CN" sz="20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28000"/>
              </a:lnSpc>
            </a:pP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Though the exhibition closed its doors in Xi’an, the echo of its profound impact on the cultural landscape</a:t>
            </a:r>
            <a:endPar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indent="266700" algn="just">
              <a:lnSpc>
                <a:spcPct val="128000"/>
              </a:lnSpc>
            </a:pPr>
            <a:r>
              <a:rPr lang="en-US" altLang="zh-CN" sz="2000" u="sng" kern="100" dirty="0">
                <a:solidFill>
                  <a:prstClr val="black"/>
                </a:solidFill>
                <a:latin typeface="Calibri" panose="020F0502020204030204" pitchFamily="34" charset="0"/>
                <a:ea typeface="宋体" panose="02010600030101010101" pitchFamily="2" charset="-122"/>
                <a:cs typeface="Calibri" panose="020F0502020204030204" pitchFamily="34" charset="0"/>
              </a:rPr>
              <a:t>                65         </a:t>
            </a:r>
            <a:r>
              <a:rPr lang="en-US" altLang="zh-CN" sz="2000" kern="100" dirty="0">
                <a:solidFill>
                  <a:prstClr val="black"/>
                </a:solidFill>
                <a:latin typeface="Calibri" panose="020F0502020204030204" pitchFamily="34" charset="0"/>
                <a:ea typeface="宋体" panose="02010600030101010101" pitchFamily="2" charset="-122"/>
                <a:cs typeface="Calibri" panose="020F0502020204030204" pitchFamily="34" charset="0"/>
              </a:rPr>
              <a:t>   (continue) to resonate, fostering a new era of creative harmony between China and Italy.</a:t>
            </a:r>
            <a:endParaRPr lang="zh-CN" altLang="zh-CN" sz="20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8042988" y="0"/>
            <a:ext cx="821094"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held</a:t>
            </a:r>
            <a:endParaRPr lang="zh-CN" altLang="en-US" dirty="0"/>
          </a:p>
        </p:txBody>
      </p:sp>
      <p:sp>
        <p:nvSpPr>
          <p:cNvPr id="7" name="文本框 6"/>
          <p:cNvSpPr txBox="1"/>
          <p:nvPr/>
        </p:nvSpPr>
        <p:spPr>
          <a:xfrm>
            <a:off x="7595118" y="434729"/>
            <a:ext cx="1632857"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enthusiast</a:t>
            </a:r>
            <a:endParaRPr lang="zh-CN" altLang="en-US" dirty="0"/>
          </a:p>
        </p:txBody>
      </p:sp>
      <p:sp>
        <p:nvSpPr>
          <p:cNvPr id="8" name="文本框 7"/>
          <p:cNvSpPr txBox="1"/>
          <p:nvPr/>
        </p:nvSpPr>
        <p:spPr>
          <a:xfrm>
            <a:off x="10123714" y="896394"/>
            <a:ext cx="1520890"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appealing</a:t>
            </a:r>
            <a:endParaRPr lang="zh-CN" altLang="en-US" dirty="0"/>
          </a:p>
        </p:txBody>
      </p:sp>
      <p:sp>
        <p:nvSpPr>
          <p:cNvPr id="9" name="文本框 8"/>
          <p:cNvSpPr txBox="1"/>
          <p:nvPr/>
        </p:nvSpPr>
        <p:spPr>
          <a:xfrm>
            <a:off x="10584024" y="1684230"/>
            <a:ext cx="640704"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the</a:t>
            </a:r>
            <a:endParaRPr lang="zh-CN" altLang="en-US" dirty="0"/>
          </a:p>
        </p:txBody>
      </p:sp>
      <p:sp>
        <p:nvSpPr>
          <p:cNvPr id="10" name="文本框 9"/>
          <p:cNvSpPr txBox="1"/>
          <p:nvPr/>
        </p:nvSpPr>
        <p:spPr>
          <a:xfrm>
            <a:off x="10075450" y="2074005"/>
            <a:ext cx="482083"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altLang="zh-CN" sz="2400" b="1" kern="100" dirty="0">
                <a:solidFill>
                  <a:srgbClr val="FF0000"/>
                </a:solidFill>
                <a:latin typeface="Calibri" panose="020F0502020204030204" pitchFamily="34" charset="0"/>
                <a:cs typeface="Calibri" panose="020F0502020204030204" pitchFamily="34" charset="0"/>
              </a:rPr>
              <a:t>as</a:t>
            </a:r>
            <a:endParaRPr lang="zh-CN" altLang="en-US" dirty="0"/>
          </a:p>
        </p:txBody>
      </p:sp>
      <p:sp>
        <p:nvSpPr>
          <p:cNvPr id="11" name="文本框 10"/>
          <p:cNvSpPr txBox="1"/>
          <p:nvPr/>
        </p:nvSpPr>
        <p:spPr>
          <a:xfrm>
            <a:off x="531844" y="2801171"/>
            <a:ext cx="1642190"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altLang="zh-CN" sz="2400" b="1" kern="100" dirty="0">
                <a:solidFill>
                  <a:srgbClr val="FF0000"/>
                </a:solidFill>
                <a:latin typeface="Calibri" panose="020F0502020204030204" pitchFamily="34" charset="0"/>
                <a:cs typeface="Calibri" panose="020F0502020204030204" pitchFamily="34" charset="0"/>
              </a:rPr>
              <a:t>Historically</a:t>
            </a:r>
            <a:endParaRPr lang="zh-CN" altLang="en-US" dirty="0"/>
          </a:p>
        </p:txBody>
      </p:sp>
      <p:sp>
        <p:nvSpPr>
          <p:cNvPr id="12" name="文本框 11"/>
          <p:cNvSpPr txBox="1"/>
          <p:nvPr/>
        </p:nvSpPr>
        <p:spPr>
          <a:xfrm>
            <a:off x="202161" y="3291996"/>
            <a:ext cx="2164704"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was evidenced</a:t>
            </a:r>
            <a:endParaRPr lang="zh-CN" altLang="en-US" dirty="0"/>
          </a:p>
        </p:txBody>
      </p:sp>
      <p:sp>
        <p:nvSpPr>
          <p:cNvPr id="13" name="文本框 12"/>
          <p:cNvSpPr txBox="1"/>
          <p:nvPr/>
        </p:nvSpPr>
        <p:spPr>
          <a:xfrm>
            <a:off x="687354" y="4387259"/>
            <a:ext cx="1486680"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Featuring</a:t>
            </a:r>
            <a:endParaRPr lang="zh-CN" altLang="en-US" dirty="0"/>
          </a:p>
        </p:txBody>
      </p:sp>
      <p:sp>
        <p:nvSpPr>
          <p:cNvPr id="14" name="文本框 13"/>
          <p:cNvSpPr txBox="1"/>
          <p:nvPr/>
        </p:nvSpPr>
        <p:spPr>
          <a:xfrm>
            <a:off x="6905623" y="5192413"/>
            <a:ext cx="957945"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which</a:t>
            </a:r>
            <a:endParaRPr lang="zh-CN" altLang="en-US" dirty="0"/>
          </a:p>
        </p:txBody>
      </p:sp>
      <p:sp>
        <p:nvSpPr>
          <p:cNvPr id="15" name="文本框 14"/>
          <p:cNvSpPr txBox="1"/>
          <p:nvPr/>
        </p:nvSpPr>
        <p:spPr>
          <a:xfrm>
            <a:off x="202162" y="6287776"/>
            <a:ext cx="3315480" cy="46166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r>
              <a:rPr kumimoji="0" lang="en-US" altLang="zh-CN"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continues/ will continue</a:t>
            </a:r>
            <a:endParaRPr lang="zh-CN" altLang="en-US" dirty="0"/>
          </a:p>
        </p:txBody>
      </p:sp>
      <p:sp>
        <p:nvSpPr>
          <p:cNvPr id="17" name="文本框 16"/>
          <p:cNvSpPr txBox="1"/>
          <p:nvPr/>
        </p:nvSpPr>
        <p:spPr>
          <a:xfrm>
            <a:off x="8994704" y="90142"/>
            <a:ext cx="3197296"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56. </a:t>
            </a:r>
            <a:r>
              <a:rPr lang="zh-CN" altLang="en-US" sz="1600" b="1" dirty="0">
                <a:latin typeface="Calibri" panose="020F0502020204030204" pitchFamily="34" charset="0"/>
                <a:cs typeface="Calibri" panose="020F0502020204030204" pitchFamily="34" charset="0"/>
              </a:rPr>
              <a:t>非谓语</a:t>
            </a:r>
            <a:r>
              <a:rPr lang="en-US" altLang="zh-CN"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被动</a:t>
            </a:r>
            <a:r>
              <a:rPr lang="en-US" altLang="zh-CN" sz="1600" b="1" dirty="0">
                <a:latin typeface="Calibri" panose="020F0502020204030204" pitchFamily="34" charset="0"/>
                <a:cs typeface="Calibri" panose="020F0502020204030204" pitchFamily="34" charset="0"/>
              </a:rPr>
              <a:t>-which was held</a:t>
            </a:r>
            <a:endParaRPr lang="zh-CN" altLang="en-US" sz="1600" b="1" dirty="0">
              <a:latin typeface="Calibri" panose="020F0502020204030204" pitchFamily="34" charset="0"/>
              <a:cs typeface="Calibri" panose="020F0502020204030204" pitchFamily="34" charset="0"/>
            </a:endParaRPr>
          </a:p>
        </p:txBody>
      </p:sp>
      <p:sp>
        <p:nvSpPr>
          <p:cNvPr id="20" name="文本框 19"/>
          <p:cNvSpPr txBox="1"/>
          <p:nvPr/>
        </p:nvSpPr>
        <p:spPr>
          <a:xfrm>
            <a:off x="9467760" y="537254"/>
            <a:ext cx="2401138"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57. </a:t>
            </a:r>
            <a:r>
              <a:rPr lang="zh-CN" altLang="en-US" sz="1600" b="1" dirty="0">
                <a:latin typeface="Calibri" panose="020F0502020204030204" pitchFamily="34" charset="0"/>
                <a:cs typeface="Calibri" panose="020F0502020204030204" pitchFamily="34" charset="0"/>
              </a:rPr>
              <a:t>区分名词 </a:t>
            </a:r>
            <a:r>
              <a:rPr lang="en-US" altLang="zh-CN" sz="1600" b="1" dirty="0">
                <a:latin typeface="Calibri" panose="020F0502020204030204" pitchFamily="34" charset="0"/>
                <a:cs typeface="Calibri" panose="020F0502020204030204" pitchFamily="34" charset="0"/>
              </a:rPr>
              <a:t>enthusiasm</a:t>
            </a:r>
            <a:endParaRPr lang="zh-CN" altLang="en-US" sz="1600" b="1" dirty="0">
              <a:latin typeface="Calibri" panose="020F0502020204030204" pitchFamily="34" charset="0"/>
              <a:cs typeface="Calibri" panose="020F0502020204030204" pitchFamily="34" charset="0"/>
            </a:endParaRPr>
          </a:p>
        </p:txBody>
      </p:sp>
      <p:sp>
        <p:nvSpPr>
          <p:cNvPr id="22" name="矩形: 圆角 21"/>
          <p:cNvSpPr/>
          <p:nvPr/>
        </p:nvSpPr>
        <p:spPr>
          <a:xfrm>
            <a:off x="962412" y="1382390"/>
            <a:ext cx="1404453" cy="317887"/>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4714926" y="1756118"/>
            <a:ext cx="933399" cy="317887"/>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366865" y="1146279"/>
            <a:ext cx="2914650" cy="369332"/>
          </a:xfrm>
          <a:prstGeom prst="rect">
            <a:avLst/>
          </a:prstGeom>
          <a:noFill/>
        </p:spPr>
        <p:txBody>
          <a:bodyPr wrap="square">
            <a:spAutoFit/>
          </a:bodyPr>
          <a:lstStyle/>
          <a:p>
            <a:r>
              <a:rPr lang="zh-CN" altLang="en-US"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超出，超越</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25" name="文本框 24"/>
          <p:cNvSpPr txBox="1"/>
          <p:nvPr/>
        </p:nvSpPr>
        <p:spPr>
          <a:xfrm>
            <a:off x="4874952" y="1441602"/>
            <a:ext cx="2914650" cy="369332"/>
          </a:xfrm>
          <a:prstGeom prst="rect">
            <a:avLst/>
          </a:prstGeom>
          <a:noFill/>
        </p:spPr>
        <p:txBody>
          <a:bodyPr wrap="square">
            <a:spAutoFit/>
          </a:bodyPr>
          <a:lstStyle/>
          <a:p>
            <a:r>
              <a:rPr lang="zh-CN" altLang="en-US"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贯穿；包括（广大地区）</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26" name="文本框 25"/>
          <p:cNvSpPr txBox="1"/>
          <p:nvPr/>
        </p:nvSpPr>
        <p:spPr>
          <a:xfrm>
            <a:off x="9949682" y="1441602"/>
            <a:ext cx="1802012"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59. </a:t>
            </a:r>
            <a:r>
              <a:rPr lang="zh-CN" altLang="en-US" sz="1600" b="1" dirty="0">
                <a:latin typeface="Calibri" panose="020F0502020204030204" pitchFamily="34" charset="0"/>
                <a:cs typeface="Calibri" panose="020F0502020204030204" pitchFamily="34" charset="0"/>
              </a:rPr>
              <a:t>同位语，特指</a:t>
            </a:r>
            <a:endParaRPr lang="zh-CN" altLang="en-US" sz="1600" b="1" dirty="0">
              <a:latin typeface="Calibri" panose="020F0502020204030204" pitchFamily="34" charset="0"/>
              <a:cs typeface="Calibri" panose="020F0502020204030204" pitchFamily="34" charset="0"/>
            </a:endParaRPr>
          </a:p>
        </p:txBody>
      </p:sp>
      <p:sp>
        <p:nvSpPr>
          <p:cNvPr id="27" name="文本框 26"/>
          <p:cNvSpPr txBox="1"/>
          <p:nvPr/>
        </p:nvSpPr>
        <p:spPr>
          <a:xfrm>
            <a:off x="10830701" y="2499365"/>
            <a:ext cx="1314540"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60. view…as</a:t>
            </a:r>
            <a:endParaRPr lang="zh-CN" altLang="en-US" sz="1600" b="1" dirty="0">
              <a:latin typeface="Calibri" panose="020F0502020204030204" pitchFamily="34" charset="0"/>
              <a:cs typeface="Calibri" panose="020F0502020204030204" pitchFamily="34" charset="0"/>
            </a:endParaRPr>
          </a:p>
        </p:txBody>
      </p:sp>
      <p:sp>
        <p:nvSpPr>
          <p:cNvPr id="28" name="文本框 27"/>
          <p:cNvSpPr txBox="1"/>
          <p:nvPr/>
        </p:nvSpPr>
        <p:spPr>
          <a:xfrm>
            <a:off x="2023462" y="2573274"/>
            <a:ext cx="6830536"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61. </a:t>
            </a:r>
            <a:r>
              <a:rPr lang="zh-CN" altLang="en-US" sz="1600" b="1" dirty="0">
                <a:latin typeface="Calibri" panose="020F0502020204030204" pitchFamily="34" charset="0"/>
                <a:cs typeface="Calibri" panose="020F0502020204030204" pitchFamily="34" charset="0"/>
              </a:rPr>
              <a:t>副词；</a:t>
            </a:r>
            <a:r>
              <a:rPr lang="en-US" altLang="zh-CN" sz="1600" b="1" dirty="0">
                <a:latin typeface="Calibri" panose="020F0502020204030204" pitchFamily="34" charset="0"/>
                <a:cs typeface="Calibri" panose="020F0502020204030204" pitchFamily="34" charset="0"/>
              </a:rPr>
              <a:t>specific- specifically/ scientific- scientifically/ dramatic- dramatically</a:t>
            </a:r>
            <a:endParaRPr lang="zh-CN" altLang="en-US" sz="1600" b="1" dirty="0">
              <a:latin typeface="Calibri" panose="020F0502020204030204" pitchFamily="34" charset="0"/>
              <a:cs typeface="Calibri" panose="020F0502020204030204" pitchFamily="34" charset="0"/>
            </a:endParaRPr>
          </a:p>
        </p:txBody>
      </p:sp>
      <p:sp>
        <p:nvSpPr>
          <p:cNvPr id="29" name="文本框 28"/>
          <p:cNvSpPr txBox="1"/>
          <p:nvPr/>
        </p:nvSpPr>
        <p:spPr>
          <a:xfrm>
            <a:off x="5853535" y="2965055"/>
            <a:ext cx="6282338"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62. evidence: n.</a:t>
            </a:r>
            <a:r>
              <a:rPr lang="zh-CN" altLang="en-US" sz="1600" b="1" dirty="0">
                <a:latin typeface="Calibri" panose="020F0502020204030204" pitchFamily="34" charset="0"/>
                <a:cs typeface="Calibri" panose="020F0502020204030204" pitchFamily="34" charset="0"/>
              </a:rPr>
              <a:t>证据 </a:t>
            </a:r>
            <a:r>
              <a:rPr lang="en-US" altLang="zh-CN" sz="1600" b="1" dirty="0">
                <a:latin typeface="Calibri" panose="020F0502020204030204" pitchFamily="34" charset="0"/>
                <a:cs typeface="Calibri" panose="020F0502020204030204" pitchFamily="34" charset="0"/>
              </a:rPr>
              <a:t>v. </a:t>
            </a:r>
            <a:r>
              <a:rPr lang="zh-CN" altLang="en-US" sz="1600" b="1" dirty="0">
                <a:latin typeface="Calibri" panose="020F0502020204030204" pitchFamily="34" charset="0"/>
                <a:cs typeface="Calibri" panose="020F0502020204030204" pitchFamily="34" charset="0"/>
              </a:rPr>
              <a:t>证明   从句中的谓语（时态、语态、主谓一致）</a:t>
            </a:r>
            <a:endParaRPr lang="zh-CN" altLang="en-US" sz="1600" b="1" dirty="0">
              <a:latin typeface="Calibri" panose="020F0502020204030204" pitchFamily="34" charset="0"/>
              <a:cs typeface="Calibri" panose="020F0502020204030204" pitchFamily="34" charset="0"/>
            </a:endParaRPr>
          </a:p>
        </p:txBody>
      </p:sp>
      <p:sp>
        <p:nvSpPr>
          <p:cNvPr id="30" name="文本框 29"/>
          <p:cNvSpPr txBox="1"/>
          <p:nvPr/>
        </p:nvSpPr>
        <p:spPr>
          <a:xfrm>
            <a:off x="2023462" y="4100092"/>
            <a:ext cx="2037053"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63. </a:t>
            </a:r>
            <a:r>
              <a:rPr lang="zh-CN" altLang="en-US" sz="1600" b="1" dirty="0">
                <a:latin typeface="Calibri" panose="020F0502020204030204" pitchFamily="34" charset="0"/>
                <a:cs typeface="Calibri" panose="020F0502020204030204" pitchFamily="34" charset="0"/>
              </a:rPr>
              <a:t>非谓语</a:t>
            </a:r>
            <a:r>
              <a:rPr lang="en-US" altLang="zh-CN"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主动</a:t>
            </a:r>
            <a:r>
              <a:rPr lang="en-US" altLang="zh-CN" sz="1600" b="1" dirty="0">
                <a:latin typeface="Calibri" panose="020F0502020204030204" pitchFamily="34" charset="0"/>
                <a:cs typeface="Calibri" panose="020F0502020204030204" pitchFamily="34" charset="0"/>
              </a:rPr>
              <a:t>-</a:t>
            </a:r>
            <a:r>
              <a:rPr lang="en-US" altLang="zh-CN" sz="1600" b="1" dirty="0" err="1">
                <a:latin typeface="Calibri" panose="020F0502020204030204" pitchFamily="34" charset="0"/>
                <a:cs typeface="Calibri" panose="020F0502020204030204" pitchFamily="34" charset="0"/>
              </a:rPr>
              <a:t>ing</a:t>
            </a:r>
            <a:endParaRPr lang="zh-CN" altLang="en-US" sz="1600" b="1" dirty="0">
              <a:latin typeface="Calibri" panose="020F0502020204030204" pitchFamily="34" charset="0"/>
              <a:cs typeface="Calibri" panose="020F0502020204030204" pitchFamily="34" charset="0"/>
            </a:endParaRPr>
          </a:p>
        </p:txBody>
      </p:sp>
      <p:sp>
        <p:nvSpPr>
          <p:cNvPr id="31" name="矩形: 圆角 30"/>
          <p:cNvSpPr/>
          <p:nvPr/>
        </p:nvSpPr>
        <p:spPr>
          <a:xfrm>
            <a:off x="5037214" y="3697750"/>
            <a:ext cx="816322" cy="317887"/>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269906" y="4040446"/>
            <a:ext cx="780999" cy="369332"/>
          </a:xfrm>
          <a:prstGeom prst="rect">
            <a:avLst/>
          </a:prstGeom>
          <a:noFill/>
        </p:spPr>
        <p:txBody>
          <a:bodyPr wrap="square">
            <a:spAutoFit/>
          </a:bodyPr>
          <a:lstStyle/>
          <a:p>
            <a:r>
              <a:rPr lang="zh-CN" altLang="en-US"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遗产</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33" name="矩形: 圆角 32"/>
          <p:cNvSpPr/>
          <p:nvPr/>
        </p:nvSpPr>
        <p:spPr>
          <a:xfrm>
            <a:off x="7595118" y="4865318"/>
            <a:ext cx="4273780" cy="317887"/>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729051" y="4230747"/>
            <a:ext cx="2441262" cy="369332"/>
          </a:xfrm>
          <a:prstGeom prst="rect">
            <a:avLst/>
          </a:prstGeom>
          <a:noFill/>
        </p:spPr>
        <p:txBody>
          <a:bodyPr wrap="square">
            <a:spAutoFit/>
          </a:bodyPr>
          <a:lstStyle/>
          <a:p>
            <a:r>
              <a:rPr lang="zh-CN" altLang="en-US" b="1" kern="100" dirty="0">
                <a:solidFill>
                  <a:srgbClr val="FF0000"/>
                </a:solidFill>
                <a:latin typeface="Calibri" panose="020F0502020204030204" pitchFamily="34" charset="0"/>
                <a:cs typeface="Calibri" panose="020F0502020204030204" pitchFamily="34" charset="0"/>
              </a:rPr>
              <a:t>表语前置，全部倒装</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35" name="文本框 34"/>
          <p:cNvSpPr txBox="1"/>
          <p:nvPr/>
        </p:nvSpPr>
        <p:spPr>
          <a:xfrm>
            <a:off x="3290276" y="5464657"/>
            <a:ext cx="957945" cy="369332"/>
          </a:xfrm>
          <a:prstGeom prst="rect">
            <a:avLst/>
          </a:prstGeom>
          <a:noFill/>
        </p:spPr>
        <p:txBody>
          <a:bodyPr wrap="square">
            <a:spAutoFit/>
          </a:bodyPr>
          <a:lstStyle/>
          <a:p>
            <a:r>
              <a:rPr lang="zh-CN" altLang="en-US" b="1" kern="100" dirty="0">
                <a:solidFill>
                  <a:srgbClr val="FF0000"/>
                </a:solidFill>
                <a:latin typeface="Calibri" panose="020F0502020204030204" pitchFamily="34" charset="0"/>
                <a:cs typeface="Calibri" panose="020F0502020204030204" pitchFamily="34" charset="0"/>
              </a:rPr>
              <a:t>同位语</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37" name="文本框 36"/>
          <p:cNvSpPr txBox="1"/>
          <p:nvPr/>
        </p:nvSpPr>
        <p:spPr>
          <a:xfrm>
            <a:off x="8809174" y="5530314"/>
            <a:ext cx="1314540"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64.</a:t>
            </a:r>
            <a:r>
              <a:rPr lang="zh-CN" altLang="en-US" sz="1600" b="1" dirty="0">
                <a:latin typeface="Calibri" panose="020F0502020204030204" pitchFamily="34" charset="0"/>
                <a:cs typeface="Calibri" panose="020F0502020204030204" pitchFamily="34" charset="0"/>
              </a:rPr>
              <a:t>定语从句</a:t>
            </a:r>
            <a:endParaRPr lang="zh-CN" altLang="en-US" sz="1600" b="1" dirty="0">
              <a:latin typeface="Calibri" panose="020F0502020204030204" pitchFamily="34" charset="0"/>
              <a:cs typeface="Calibri" panose="020F0502020204030204" pitchFamily="34" charset="0"/>
            </a:endParaRPr>
          </a:p>
        </p:txBody>
      </p:sp>
      <p:sp>
        <p:nvSpPr>
          <p:cNvPr id="38" name="文本框 37"/>
          <p:cNvSpPr txBox="1"/>
          <p:nvPr/>
        </p:nvSpPr>
        <p:spPr>
          <a:xfrm>
            <a:off x="8618646" y="1204760"/>
            <a:ext cx="1205102"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58. </a:t>
            </a:r>
            <a:r>
              <a:rPr lang="zh-CN" altLang="en-US" sz="1600" b="1" dirty="0">
                <a:latin typeface="Calibri" panose="020F0502020204030204" pitchFamily="34" charset="0"/>
                <a:cs typeface="Calibri" panose="020F0502020204030204" pitchFamily="34" charset="0"/>
              </a:rPr>
              <a:t>形容词</a:t>
            </a:r>
            <a:endParaRPr lang="zh-CN" altLang="en-US" sz="1600" b="1" dirty="0">
              <a:latin typeface="Calibri" panose="020F0502020204030204" pitchFamily="34" charset="0"/>
              <a:cs typeface="Calibri" panose="020F0502020204030204" pitchFamily="34" charset="0"/>
            </a:endParaRPr>
          </a:p>
        </p:txBody>
      </p:sp>
      <p:sp>
        <p:nvSpPr>
          <p:cNvPr id="39" name="文本框 38"/>
          <p:cNvSpPr txBox="1"/>
          <p:nvPr/>
        </p:nvSpPr>
        <p:spPr>
          <a:xfrm>
            <a:off x="3200794" y="5773270"/>
            <a:ext cx="3028264" cy="338554"/>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r>
              <a:rPr lang="en-US" altLang="zh-CN" sz="1600" b="1" dirty="0">
                <a:latin typeface="Calibri" panose="020F0502020204030204" pitchFamily="34" charset="0"/>
                <a:cs typeface="Calibri" panose="020F0502020204030204" pitchFamily="34" charset="0"/>
              </a:rPr>
              <a:t>65. </a:t>
            </a:r>
            <a:r>
              <a:rPr lang="zh-CN" altLang="en-US" sz="1600" b="1" dirty="0">
                <a:latin typeface="Calibri" panose="020F0502020204030204" pitchFamily="34" charset="0"/>
                <a:cs typeface="Calibri" panose="020F0502020204030204" pitchFamily="34" charset="0"/>
              </a:rPr>
              <a:t>谓语</a:t>
            </a:r>
            <a:r>
              <a:rPr lang="en-US" altLang="zh-CN"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时态、语态、主谓一致</a:t>
            </a:r>
            <a:endParaRPr lang="zh-CN" altLang="en-US" sz="1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500"/>
                            </p:stCondLst>
                            <p:childTnLst>
                              <p:par>
                                <p:cTn id="39" presetID="16" presetClass="entr" presetSubtype="2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inVertical)">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inVertical)">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arn(inVertical)">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500"/>
                            </p:stCondLst>
                            <p:childTnLst>
                              <p:par>
                                <p:cTn id="97" presetID="16" presetClass="entr" presetSubtype="2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barn(inVertical)">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barn(inVertical)">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arn(inVertical)">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par>
                          <p:cTn id="115" fill="hold">
                            <p:stCondLst>
                              <p:cond delay="500"/>
                            </p:stCondLst>
                            <p:childTnLst>
                              <p:par>
                                <p:cTn id="116" presetID="16" presetClass="entr" presetSubtype="21"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barn(inVertical)">
                                      <p:cBhvr>
                                        <p:cTn id="118" dur="500"/>
                                        <p:tgtEl>
                                          <p:spTgt spid="34"/>
                                        </p:tgtEl>
                                      </p:cBhvr>
                                    </p:animEffect>
                                  </p:childTnLst>
                                </p:cTn>
                              </p:par>
                            </p:childTnLst>
                          </p:cTn>
                        </p:par>
                        <p:par>
                          <p:cTn id="119" fill="hold">
                            <p:stCondLst>
                              <p:cond delay="1000"/>
                            </p:stCondLst>
                            <p:childTnLst>
                              <p:par>
                                <p:cTn id="120" presetID="16" presetClass="entr" presetSubtype="21"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barn(inVertical)">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barn(inVertical)">
                                      <p:cBhvr>
                                        <p:cTn id="127" dur="500"/>
                                        <p:tgtEl>
                                          <p:spTgt spid="37"/>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barn(inVertical)">
                                      <p:cBhvr>
                                        <p:cTn id="132" dur="500"/>
                                        <p:tgtEl>
                                          <p:spTgt spid="14"/>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arn(inVertical)">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5"/>
                                        </p:tgtEl>
                                        <p:attrNameLst>
                                          <p:attrName>style.visibility</p:attrName>
                                        </p:attrNameLst>
                                      </p:cBhvr>
                                      <p:to>
                                        <p:strVal val="visible"/>
                                      </p:to>
                                    </p:set>
                                    <p:animEffect transition="in" filter="barn(inVertical)">
                                      <p:cBhvr>
                                        <p:cTn id="1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20" grpId="0" animBg="1"/>
      <p:bldP spid="22" grpId="0" animBg="1"/>
      <p:bldP spid="23" grpId="0" animBg="1"/>
      <p:bldP spid="24" grpId="0"/>
      <p:bldP spid="25" grpId="0"/>
      <p:bldP spid="26" grpId="0" animBg="1"/>
      <p:bldP spid="27" grpId="0" animBg="1"/>
      <p:bldP spid="28" grpId="0" animBg="1"/>
      <p:bldP spid="29" grpId="0" animBg="1"/>
      <p:bldP spid="30" grpId="0" animBg="1"/>
      <p:bldP spid="31" grpId="0" animBg="1"/>
      <p:bldP spid="32" grpId="0"/>
      <p:bldP spid="33" grpId="0" animBg="1"/>
      <p:bldP spid="34" grpId="0"/>
      <p:bldP spid="35" grpId="0"/>
      <p:bldP spid="37" grpId="0" animBg="1"/>
      <p:bldP spid="38" grpId="0" animBg="1"/>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文本再现</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文本框 8"/>
          <p:cNvSpPr txBox="1"/>
          <p:nvPr/>
        </p:nvSpPr>
        <p:spPr>
          <a:xfrm>
            <a:off x="0" y="645780"/>
            <a:ext cx="12145241" cy="5632311"/>
          </a:xfrm>
          <a:prstGeom prst="rect">
            <a:avLst/>
          </a:prstGeom>
          <a:noFill/>
        </p:spPr>
        <p:txBody>
          <a:bodyPr wrap="square">
            <a:spAutoFit/>
          </a:bodyPr>
          <a:lstStyle/>
          <a:p>
            <a:pPr indent="266700" algn="just">
              <a:spcBef>
                <a:spcPts val="600"/>
              </a:spcBef>
            </a:pPr>
            <a:r>
              <a:rPr lang="en-US" altLang="zh-CN" sz="2000" kern="100" dirty="0">
                <a:latin typeface="Calibri" panose="020F0502020204030204" pitchFamily="34" charset="0"/>
                <a:ea typeface="宋体" panose="02010600030101010101" pitchFamily="2" charset="-122"/>
                <a:cs typeface="Calibri" panose="020F0502020204030204" pitchFamily="34" charset="0"/>
              </a:rPr>
              <a:t>     The “Italian Contemporary Art and Artists on the Silk Road” exhibition, held at the Grand Tang Mall in Xi’an, 1_______(draw) over 60,000 visitors during its 37-day run. Described by art  enthusiast Zhang Yin, this unique event displayed the integration of Chinese tradition with Western modernity, 2_______(offer) an   appealing journey transcending time and space. </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spcBef>
                <a:spcPts val="600"/>
              </a:spcBef>
            </a:pPr>
            <a:r>
              <a:rPr lang="en-US" altLang="zh-CN" sz="2000" kern="100" dirty="0">
                <a:latin typeface="Calibri" panose="020F0502020204030204" pitchFamily="34" charset="0"/>
                <a:ea typeface="宋体" panose="02010600030101010101" pitchFamily="2" charset="-122"/>
                <a:cs typeface="Calibri" panose="020F0502020204030204" pitchFamily="34" charset="0"/>
              </a:rPr>
              <a:t>  The exhibition’s route began in Italy 3______ spanned countries along the Silk Road, ending in Xi’an, the route’s origin. Pasquale </a:t>
            </a:r>
            <a:r>
              <a:rPr lang="en-US" altLang="zh-CN" sz="2000" kern="100" dirty="0" err="1">
                <a:latin typeface="Calibri" panose="020F0502020204030204" pitchFamily="34" charset="0"/>
                <a:ea typeface="宋体" panose="02010600030101010101" pitchFamily="2" charset="-122"/>
                <a:cs typeface="Calibri" panose="020F0502020204030204" pitchFamily="34" charset="0"/>
              </a:rPr>
              <a:t>Terracciano</a:t>
            </a:r>
            <a:r>
              <a:rPr lang="en-US" altLang="zh-CN" sz="2000" kern="100" dirty="0">
                <a:latin typeface="Calibri" panose="020F0502020204030204" pitchFamily="34" charset="0"/>
                <a:ea typeface="宋体" panose="02010600030101010101" pitchFamily="2" charset="-122"/>
                <a:cs typeface="Calibri" panose="020F0502020204030204" pitchFamily="34" charset="0"/>
              </a:rPr>
              <a:t>, from Italy’s Ministry of Foreign Affairs,  viewed the exhibition as a symbol of renewal and dialogue, highlighting the role of art in bridging cultural divides.</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spcBef>
                <a:spcPts val="600"/>
              </a:spcBef>
            </a:pPr>
            <a:r>
              <a:rPr lang="en-US" altLang="zh-CN" sz="2000" kern="100" dirty="0">
                <a:latin typeface="Calibri" panose="020F0502020204030204" pitchFamily="34" charset="0"/>
                <a:ea typeface="宋体" panose="02010600030101010101" pitchFamily="2" charset="-122"/>
                <a:cs typeface="Calibri" panose="020F0502020204030204" pitchFamily="34" charset="0"/>
              </a:rPr>
              <a:t>Historically, the Silk Road promoted cultural exchange 4______ China and Italy,  which was evidenced  by Marco Polo’s travels and the spread of Chinese culture to Italy. The Xi’an Art Museum, together with Italian peers, 5_________(preserve) this legacy, having 6________(previous) hosted the “Beyond the Wall: Xi’an Contemporary Art Exhibition” in Florence.</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spcBef>
                <a:spcPts val="600"/>
              </a:spcBef>
            </a:pPr>
            <a:r>
              <a:rPr lang="en-US" altLang="zh-CN" sz="2000" kern="100" dirty="0">
                <a:latin typeface="Calibri" panose="020F0502020204030204" pitchFamily="34" charset="0"/>
                <a:ea typeface="宋体" panose="02010600030101010101" pitchFamily="2" charset="-122"/>
                <a:cs typeface="Calibri" panose="020F0502020204030204" pitchFamily="34" charset="0"/>
              </a:rPr>
              <a:t>  Featuring pieces from 33 Italian artists, the exhibition presented a diverse range of creative expressions, reflecting Italy’s 7______(art) evolution from the 1960s to today. Notable was “What holds it all together,”8_____ chinoiserie-inspired  piece made of porcelain and organic glass, which  exemplified the enduring cultural bond between the two nations.</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spcBef>
                <a:spcPts val="600"/>
              </a:spcBef>
            </a:pPr>
            <a:r>
              <a:rPr lang="en-US" altLang="zh-CN" sz="2000" kern="100" dirty="0">
                <a:latin typeface="Calibri" panose="020F0502020204030204" pitchFamily="34" charset="0"/>
                <a:ea typeface="宋体" panose="02010600030101010101" pitchFamily="2" charset="-122"/>
                <a:cs typeface="Calibri" panose="020F0502020204030204" pitchFamily="34" charset="0"/>
              </a:rPr>
              <a:t>      9__________ the exhibition closed its doors in Xi’an, the echo of its profound impact 10_____ the cultural landscape will continue to resonate, fostering a new era of creative harmony between China and Italy.</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文本框 9"/>
          <p:cNvSpPr txBox="1"/>
          <p:nvPr/>
        </p:nvSpPr>
        <p:spPr>
          <a:xfrm>
            <a:off x="158823" y="939314"/>
            <a:ext cx="774238"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drew</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1" name="文本框 10"/>
          <p:cNvSpPr txBox="1"/>
          <p:nvPr/>
        </p:nvSpPr>
        <p:spPr>
          <a:xfrm>
            <a:off x="8046300" y="1229263"/>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offering</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3" name="文本框 12"/>
          <p:cNvSpPr txBox="1"/>
          <p:nvPr/>
        </p:nvSpPr>
        <p:spPr>
          <a:xfrm>
            <a:off x="4307834" y="1922839"/>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and</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4" name="文本框 13"/>
          <p:cNvSpPr txBox="1"/>
          <p:nvPr/>
        </p:nvSpPr>
        <p:spPr>
          <a:xfrm>
            <a:off x="6072620" y="2877672"/>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between</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5" name="文本框 14"/>
          <p:cNvSpPr txBox="1"/>
          <p:nvPr/>
        </p:nvSpPr>
        <p:spPr>
          <a:xfrm>
            <a:off x="298404" y="3485262"/>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preserves</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6" name="文本框 15"/>
          <p:cNvSpPr txBox="1"/>
          <p:nvPr/>
        </p:nvSpPr>
        <p:spPr>
          <a:xfrm>
            <a:off x="4556274" y="3485262"/>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previously</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7" name="文本框 16"/>
          <p:cNvSpPr txBox="1"/>
          <p:nvPr/>
        </p:nvSpPr>
        <p:spPr>
          <a:xfrm>
            <a:off x="1881498" y="4478735"/>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artistic</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8" name="文本框 17"/>
          <p:cNvSpPr txBox="1"/>
          <p:nvPr/>
        </p:nvSpPr>
        <p:spPr>
          <a:xfrm>
            <a:off x="11560453" y="4478776"/>
            <a:ext cx="326747"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a</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9" name="文本框 18"/>
          <p:cNvSpPr txBox="1"/>
          <p:nvPr/>
        </p:nvSpPr>
        <p:spPr>
          <a:xfrm>
            <a:off x="901959" y="5549354"/>
            <a:ext cx="1163014"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Though</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20" name="文本框 19"/>
          <p:cNvSpPr txBox="1"/>
          <p:nvPr/>
        </p:nvSpPr>
        <p:spPr>
          <a:xfrm>
            <a:off x="10189028" y="5535303"/>
            <a:ext cx="522515" cy="369332"/>
          </a:xfrm>
          <a:prstGeom prst="rect">
            <a:avLst/>
          </a:prstGeom>
          <a:noFill/>
        </p:spPr>
        <p:txBody>
          <a:bodyPr wrap="square">
            <a:spAutoFit/>
          </a:bodyPr>
          <a:lstStyle/>
          <a:p>
            <a:r>
              <a:rPr lang="en-US" altLang="zh-CN"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on</a:t>
            </a:r>
            <a:endParaRPr lang="zh-CN" alt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内容占位符 2"/>
          <p:cNvSpPr txBox="1"/>
          <p:nvPr/>
        </p:nvSpPr>
        <p:spPr>
          <a:xfrm>
            <a:off x="158823" y="680850"/>
            <a:ext cx="10515600" cy="6790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ysClr val="windowText" lastClr="000000"/>
                </a:solidFill>
                <a:effectLst/>
                <a:highlight>
                  <a:srgbClr val="00FF00"/>
                </a:highlight>
                <a:uLnTx/>
                <a:uFillTx/>
                <a:latin typeface="等线" panose="02010600030101010101" charset="-122"/>
                <a:ea typeface="等线" panose="02010600030101010101" charset="-122"/>
                <a:cs typeface="+mn-cs"/>
              </a:rPr>
              <a:t>展览介绍主题词汇</a:t>
            </a:r>
            <a:endParaRPr kumimoji="0" lang="en-US" altLang="zh-CN" sz="1600" b="1" i="0" u="none" strike="noStrike" kern="1200" cap="none" spc="0" normalizeH="0" baseline="0" noProof="0" dirty="0">
              <a:ln>
                <a:noFill/>
              </a:ln>
              <a:solidFill>
                <a:sysClr val="windowText" lastClr="000000"/>
              </a:solidFill>
              <a:effectLst/>
              <a:highlight>
                <a:srgbClr val="00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50000"/>
              </a:lnSpc>
              <a:spcBef>
                <a:spcPts val="0"/>
              </a:spcBef>
              <a:spcAft>
                <a:spcPts val="0"/>
              </a:spcAft>
              <a:buClrTx/>
              <a:buSzTx/>
              <a:buNone/>
              <a:defRPr/>
            </a:pPr>
            <a:r>
              <a:rPr kumimoji="0" lang="zh-CN" altLang="en-US" sz="1600" b="1" i="0" u="none" strike="noStrike" kern="1200" cap="none" spc="0" normalizeH="0" baseline="0" noProof="0" dirty="0">
                <a:ln>
                  <a:noFill/>
                </a:ln>
                <a:solidFill>
                  <a:sysClr val="windowText" lastClr="000000"/>
                </a:solidFill>
                <a:effectLst/>
                <a:highlight>
                  <a:srgbClr val="FFFF00"/>
                </a:highlight>
                <a:uLnTx/>
                <a:uFillTx/>
                <a:latin typeface="等线" panose="02010600030101010101" charset="-122"/>
                <a:ea typeface="等线" panose="02010600030101010101" charset="-122"/>
                <a:cs typeface="+mn-cs"/>
              </a:rPr>
              <a:t>内容</a:t>
            </a:r>
            <a:endParaRPr kumimoji="0" lang="en-US" altLang="zh-CN" sz="1600" b="1" i="0" u="none" strike="noStrike" kern="1200" cap="none" spc="0" normalizeH="0" baseline="0" noProof="0" dirty="0">
              <a:ln>
                <a:noFill/>
              </a:ln>
              <a:solidFill>
                <a:sysClr val="windowText" lastClr="000000"/>
              </a:solidFill>
              <a:effectLst/>
              <a:highlight>
                <a:srgbClr val="FFFF00"/>
              </a:highligh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1.</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吸引了很多艺术热爱者</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2.</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这次独特的活动</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3. </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展示了</a:t>
            </a: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的融合</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4</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．以</a:t>
            </a: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为特点</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5.</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展现了多样化的创意表达形式活动意义</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50000"/>
              </a:lnSpc>
              <a:spcBef>
                <a:spcPts val="0"/>
              </a:spcBef>
              <a:spcAft>
                <a:spcPts val="0"/>
              </a:spcAft>
              <a:buClrTx/>
              <a:buSzTx/>
              <a:buNone/>
              <a:defRPr/>
            </a:pPr>
            <a:r>
              <a:rPr kumimoji="0" lang="zh-CN" altLang="en-US" sz="1600" b="1" i="0" u="none" strike="noStrike" kern="1200" cap="none" spc="0" normalizeH="0" baseline="0" noProof="0" dirty="0">
                <a:ln>
                  <a:noFill/>
                </a:ln>
                <a:solidFill>
                  <a:sysClr val="windowText" lastClr="000000"/>
                </a:solidFill>
                <a:effectLst/>
                <a:highlight>
                  <a:srgbClr val="FFFF00"/>
                </a:highlight>
                <a:uLnTx/>
                <a:uFillTx/>
                <a:latin typeface="等线" panose="02010600030101010101" charset="-122"/>
                <a:ea typeface="等线" panose="02010600030101010101" charset="-122"/>
                <a:cs typeface="+mn-cs"/>
              </a:rPr>
              <a:t>意义</a:t>
            </a:r>
            <a:endParaRPr kumimoji="0" lang="en-US" altLang="zh-CN" sz="1600" b="1" i="0" u="none" strike="noStrike" kern="1200" cap="none" spc="0" normalizeH="0" baseline="0" noProof="0" dirty="0">
              <a:ln>
                <a:noFill/>
              </a:ln>
              <a:solidFill>
                <a:sysClr val="windowText" lastClr="000000"/>
              </a:solidFill>
              <a:effectLst/>
              <a:highlight>
                <a:srgbClr val="FFFF00"/>
              </a:highligh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1.</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提供了一段引人入胜的超时空之旅</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2.</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将展览视为重生与对话的象征</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3.</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突出艺术在</a:t>
            </a: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的重要性</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4.</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弥合文化鸿沟</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5.</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推动文化交流</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6.</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体现了两国之间持久的文化纽带</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对文化景观的深远影响的回声</a:t>
            </a:r>
            <a:endPar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7.</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开创一个</a:t>
            </a:r>
            <a:r>
              <a:rPr kumimoji="0" lang="en-US" altLang="zh-CN"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a:t>
            </a:r>
            <a:r>
              <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rPr>
              <a:t>的新纪元</a:t>
            </a:r>
            <a:endParaRPr kumimoji="0" lang="zh-CN" altLang="en-US" sz="1600" b="1" i="0" u="none" strike="noStrike" kern="1200" cap="none" spc="0" normalizeH="0" baseline="0" noProof="0" dirty="0">
              <a:ln>
                <a:noFill/>
              </a:ln>
              <a:solidFill>
                <a:sysClr val="windowText" lastClr="000000"/>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a:off x="4063001" y="1226067"/>
            <a:ext cx="8365417" cy="5763116"/>
          </a:xfrm>
          <a:prstGeom prst="rect">
            <a:avLst/>
          </a:prstGeom>
          <a:noFill/>
        </p:spPr>
        <p:txBody>
          <a:bodyPr wrap="square">
            <a:spAutoFit/>
          </a:bodyPr>
          <a:lstStyle/>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draw numerous art enthusiasts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this unique event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display the integration of…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feature </a:t>
            </a:r>
            <a:r>
              <a:rPr lang="en-US" altLang="zh-CN" sz="2400" b="1" dirty="0" err="1">
                <a:latin typeface="Calibri" panose="020F0502020204030204" pitchFamily="34" charset="0"/>
                <a:ea typeface="Calibri" panose="020F0502020204030204" pitchFamily="34" charset="0"/>
                <a:cs typeface="Calibri" panose="020F0502020204030204" pitchFamily="34" charset="0"/>
              </a:rPr>
              <a:t>sth</a:t>
            </a:r>
            <a:r>
              <a:rPr lang="en-US" altLang="zh-CN" sz="2400" b="1" dirty="0">
                <a:latin typeface="Calibri" panose="020F0502020204030204" pitchFamily="34" charset="0"/>
                <a:ea typeface="Calibri" panose="020F0502020204030204" pitchFamily="34" charset="0"/>
                <a:cs typeface="Calibri" panose="020F0502020204030204" pitchFamily="34" charset="0"/>
              </a:rPr>
              <a:t>.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present a diverse range of creative expressions</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offer an  appealing journey transcending time and space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 view the exhibition as a symbol of renewal and dialogue</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 highlight the role of art in </a:t>
            </a:r>
            <a:r>
              <a:rPr lang="en-US" altLang="zh-CN" sz="2400" b="1" dirty="0" err="1">
                <a:latin typeface="Calibri" panose="020F0502020204030204" pitchFamily="34" charset="0"/>
                <a:ea typeface="Calibri" panose="020F0502020204030204" pitchFamily="34" charset="0"/>
                <a:cs typeface="Calibri" panose="020F0502020204030204" pitchFamily="34" charset="0"/>
              </a:rPr>
              <a:t>sth</a:t>
            </a:r>
            <a:r>
              <a:rPr lang="en-US" altLang="zh-CN" sz="2400" b="1" dirty="0">
                <a:latin typeface="Calibri" panose="020F0502020204030204" pitchFamily="34" charset="0"/>
                <a:ea typeface="Calibri" panose="020F0502020204030204" pitchFamily="34" charset="0"/>
                <a:cs typeface="Calibri" panose="020F0502020204030204" pitchFamily="34" charset="0"/>
              </a:rPr>
              <a:t>.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bridge cultural divides.</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promote cultural exchange </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exemplify the enduring cultural bond between the two nations</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the echo of its profound impact on the cultural landscape</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a:spcBef>
                <a:spcPts val="300"/>
              </a:spcBef>
            </a:pPr>
            <a:r>
              <a:rPr lang="en-US" altLang="zh-CN" sz="2400" b="1" dirty="0">
                <a:latin typeface="Calibri" panose="020F0502020204030204" pitchFamily="34" charset="0"/>
                <a:ea typeface="Calibri" panose="020F0502020204030204" pitchFamily="34" charset="0"/>
                <a:cs typeface="Calibri" panose="020F0502020204030204" pitchFamily="34" charset="0"/>
              </a:rPr>
              <a:t>foster a new era of…</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arn(inVertic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arn(inVertical)">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arn(inVertical)">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barn(inVertical)">
                                      <p:cBhvr>
                                        <p:cTn id="47" dur="500"/>
                                        <p:tgtEl>
                                          <p:spTgt spid="1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10" end="10"/>
                                            </p:txEl>
                                          </p:spTgt>
                                        </p:tgtEl>
                                        <p:attrNameLst>
                                          <p:attrName>style.visibility</p:attrName>
                                        </p:attrNameLst>
                                      </p:cBhvr>
                                      <p:to>
                                        <p:strVal val="visible"/>
                                      </p:to>
                                    </p:set>
                                    <p:animEffect transition="in" filter="barn(inVertical)">
                                      <p:cBhvr>
                                        <p:cTn id="52" dur="500"/>
                                        <p:tgtEl>
                                          <p:spTgt spid="1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11" end="11"/>
                                            </p:txEl>
                                          </p:spTgt>
                                        </p:tgtEl>
                                        <p:attrNameLst>
                                          <p:attrName>style.visibility</p:attrName>
                                        </p:attrNameLst>
                                      </p:cBhvr>
                                      <p:to>
                                        <p:strVal val="visible"/>
                                      </p:to>
                                    </p:set>
                                    <p:animEffect transition="in" filter="barn(inVertical)">
                                      <p:cBhvr>
                                        <p:cTn id="57" dur="500"/>
                                        <p:tgtEl>
                                          <p:spTgt spid="10">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
                                            <p:txEl>
                                              <p:pRg st="12" end="12"/>
                                            </p:txEl>
                                          </p:spTgt>
                                        </p:tgtEl>
                                        <p:attrNameLst>
                                          <p:attrName>style.visibility</p:attrName>
                                        </p:attrNameLst>
                                      </p:cBhvr>
                                      <p:to>
                                        <p:strVal val="visible"/>
                                      </p:to>
                                    </p:set>
                                    <p:animEffect transition="in" filter="barn(inVertical)">
                                      <p:cBhvr>
                                        <p:cTn id="62" dur="500"/>
                                        <p:tgtEl>
                                          <p:spTgt spid="10">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
                                            <p:txEl>
                                              <p:pRg st="13" end="13"/>
                                            </p:txEl>
                                          </p:spTgt>
                                        </p:tgtEl>
                                        <p:attrNameLst>
                                          <p:attrName>style.visibility</p:attrName>
                                        </p:attrNameLst>
                                      </p:cBhvr>
                                      <p:to>
                                        <p:strVal val="visible"/>
                                      </p:to>
                                    </p:set>
                                    <p:animEffect transition="in" filter="barn(inVertical)">
                                      <p:cBhvr>
                                        <p:cTn id="67"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00154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ea typeface="书体坊郭小语钢笔楷体" panose="02010601030101010101" pitchFamily="2" charset="-122"/>
              <a:sym typeface="Open Sans" panose="020B0606030504020204" pitchFamily="34" charset="0"/>
            </a:endParaRPr>
          </a:p>
        </p:txBody>
      </p:sp>
      <p:grpSp>
        <p:nvGrpSpPr>
          <p:cNvPr id="13" name="组合 12"/>
          <p:cNvGrpSpPr/>
          <p:nvPr/>
        </p:nvGrpSpPr>
        <p:grpSpPr>
          <a:xfrm>
            <a:off x="1371600" y="558800"/>
            <a:ext cx="9458960" cy="5740400"/>
            <a:chOff x="1371600" y="558800"/>
            <a:chExt cx="9458960" cy="5740400"/>
          </a:xfrm>
        </p:grpSpPr>
        <p:sp>
          <p:nvSpPr>
            <p:cNvPr id="7" name="矩形 6"/>
            <p:cNvSpPr/>
            <p:nvPr/>
          </p:nvSpPr>
          <p:spPr>
            <a:xfrm>
              <a:off x="3759200" y="558800"/>
              <a:ext cx="4673600" cy="5740400"/>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ea typeface="书体坊郭小语钢笔楷体" panose="02010601030101010101" pitchFamily="2" charset="-122"/>
                <a:sym typeface="Open Sans" panose="020B0606030504020204" pitchFamily="34" charset="0"/>
              </a:endParaRPr>
            </a:p>
          </p:txBody>
        </p:sp>
        <p:sp useBgFill="1">
          <p:nvSpPr>
            <p:cNvPr id="8" name="文本框 7"/>
            <p:cNvSpPr txBox="1"/>
            <p:nvPr/>
          </p:nvSpPr>
          <p:spPr>
            <a:xfrm>
              <a:off x="1371600" y="2550160"/>
              <a:ext cx="9458960" cy="1107996"/>
            </a:xfrm>
            <a:prstGeom prst="rect">
              <a:avLst/>
            </a:prstGeom>
            <a:effectLst>
              <a:outerShdw blurRad="254000" sx="102000" sy="102000" algn="ctr" rotWithShape="0">
                <a:prstClr val="black">
                  <a:alpha val="22000"/>
                </a:prstClr>
              </a:outerShdw>
            </a:effectLst>
          </p:spPr>
          <p:txBody>
            <a:bodyPr wrap="square" rtlCol="0">
              <a:spAutoFit/>
            </a:bodyPr>
            <a:lstStyle/>
            <a:p>
              <a:pPr algn="ctr"/>
              <a:r>
                <a:rPr lang="en-US" altLang="zh-CN" sz="6600" b="1" spc="600" dirty="0">
                  <a:solidFill>
                    <a:schemeClr val="bg1"/>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THANKS FOR YOU</a:t>
              </a:r>
              <a:endParaRPr lang="zh-CN" altLang="en-US" sz="6600" b="1" spc="600" dirty="0">
                <a:solidFill>
                  <a:schemeClr val="bg1"/>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11" name="文本框 10"/>
            <p:cNvSpPr txBox="1"/>
            <p:nvPr/>
          </p:nvSpPr>
          <p:spPr>
            <a:xfrm>
              <a:off x="3916680" y="3844806"/>
              <a:ext cx="4358640" cy="1200329"/>
            </a:xfrm>
            <a:prstGeom prst="rect">
              <a:avLst/>
            </a:prstGeom>
            <a:noFill/>
          </p:spPr>
          <p:txBody>
            <a:bodyPr wrap="square" rtlCol="0">
              <a:spAutoFit/>
            </a:bodyPr>
            <a:lstStyle/>
            <a:p>
              <a:pPr algn="ctr"/>
              <a:r>
                <a:rPr lang="zh-CN" altLang="en-US" sz="7200" b="1" spc="600" dirty="0">
                  <a:solidFill>
                    <a:schemeClr val="bg1"/>
                  </a:solidFill>
                  <a:latin typeface="Open Sans" panose="020B0606030504020204" pitchFamily="34" charset="0"/>
                  <a:ea typeface="书体坊郭小语钢笔楷体" panose="02010601030101010101" pitchFamily="2" charset="-122"/>
                  <a:sym typeface="Open Sans" panose="020B0606030504020204" pitchFamily="34" charset="0"/>
                </a:rPr>
                <a:t>感谢观看</a:t>
              </a:r>
              <a:endParaRPr lang="zh-CN" altLang="en-US" sz="7200" b="1" spc="600" dirty="0">
                <a:solidFill>
                  <a:schemeClr val="bg1"/>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0"/>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ea typeface="书体坊郭小语钢笔楷体" panose="02010601030101010101" pitchFamily="2" charset="-122"/>
              <a:sym typeface="Open Sans" panose="020B0606030504020204" pitchFamily="34" charset="0"/>
            </a:endParaRPr>
          </a:p>
        </p:txBody>
      </p:sp>
      <p:grpSp>
        <p:nvGrpSpPr>
          <p:cNvPr id="21" name="组合 20"/>
          <p:cNvGrpSpPr/>
          <p:nvPr/>
        </p:nvGrpSpPr>
        <p:grpSpPr>
          <a:xfrm>
            <a:off x="5709920" y="2382855"/>
            <a:ext cx="5964556" cy="3100613"/>
            <a:chOff x="5709920" y="2382855"/>
            <a:chExt cx="5964556" cy="3100613"/>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5709920" y="2393015"/>
              <a:ext cx="5964556" cy="3090453"/>
              <a:chOff x="6370048" y="1637899"/>
              <a:chExt cx="5964556" cy="3090453"/>
            </a:xfrm>
          </p:grpSpPr>
          <p:sp>
            <p:nvSpPr>
              <p:cNvPr id="25" name="文本框 24"/>
              <p:cNvSpPr txBox="1"/>
              <p:nvPr/>
            </p:nvSpPr>
            <p:spPr>
              <a:xfrm>
                <a:off x="9863184" y="1637899"/>
                <a:ext cx="2471420" cy="2215991"/>
              </a:xfrm>
              <a:prstGeom prst="rect">
                <a:avLst/>
              </a:prstGeom>
              <a:noFill/>
            </p:spPr>
            <p:txBody>
              <a:bodyPr wrap="square" rtlCol="0">
                <a:spAutoFit/>
              </a:bodyPr>
              <a:lstStyle/>
              <a:p>
                <a:pPr algn="ctr"/>
                <a:r>
                  <a:rPr lang="en-US" altLang="zh-CN" sz="13800" spc="300" dirty="0">
                    <a:solidFill>
                      <a:schemeClr val="accent1">
                        <a:lumMod val="75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A</a:t>
                </a:r>
                <a:endParaRPr lang="zh-CN" altLang="en-US" sz="13800" spc="300" dirty="0">
                  <a:solidFill>
                    <a:schemeClr val="accent1">
                      <a:lumMod val="75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370048" y="3651134"/>
                <a:ext cx="5852795" cy="1077218"/>
              </a:xfrm>
              <a:prstGeom prst="rect">
                <a:avLst/>
              </a:prstGeom>
              <a:noFill/>
            </p:spPr>
            <p:txBody>
              <a:bodyPr wrap="square" rtlCol="0">
                <a:spAutoFit/>
              </a:bodyPr>
              <a:lstStyle/>
              <a:p>
                <a:r>
                  <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A recommendation </a:t>
                </a:r>
                <a:endPar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a:p>
                <a:r>
                  <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on 4 newly released books</a:t>
                </a:r>
                <a:endPar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grpSp>
        <p:nvGrpSpPr>
          <p:cNvPr id="9" name="组合 8"/>
          <p:cNvGrpSpPr/>
          <p:nvPr/>
        </p:nvGrpSpPr>
        <p:grpSpPr>
          <a:xfrm>
            <a:off x="-41547" y="0"/>
            <a:ext cx="5249893" cy="6932854"/>
            <a:chOff x="-41547" y="0"/>
            <a:chExt cx="5249893" cy="6932854"/>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7" y="0"/>
              <a:ext cx="2800350" cy="431482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651" y="2157412"/>
              <a:ext cx="3475695" cy="47625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8802" y="0"/>
              <a:ext cx="2449543" cy="3701532"/>
            </a:xfrm>
            <a:prstGeom prst="rect">
              <a:avLst/>
            </a:prstGeom>
          </p:spPr>
        </p:pic>
        <p:pic>
          <p:nvPicPr>
            <p:cNvPr id="8" name="图片 7"/>
            <p:cNvPicPr>
              <a:picLocks noChangeAspect="1"/>
            </p:cNvPicPr>
            <p:nvPr/>
          </p:nvPicPr>
          <p:blipFill>
            <a:blip r:embed="rId6"/>
            <a:srcRect l="41204" t="9147" r="19054" b="12623"/>
            <a:stretch>
              <a:fillRect/>
            </a:stretch>
          </p:blipFill>
          <p:spPr>
            <a:xfrm>
              <a:off x="-41547" y="4314825"/>
              <a:ext cx="1774198" cy="2618029"/>
            </a:xfrm>
            <a:prstGeom prst="rect">
              <a:avLst/>
            </a:prstGeom>
          </p:spPr>
        </p:pic>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1537893" y="2075750"/>
            <a:ext cx="1743788" cy="29153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1537893" y="3620070"/>
            <a:ext cx="1743788" cy="29153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456613" y="5164390"/>
            <a:ext cx="1743788" cy="29153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497253" y="6505510"/>
            <a:ext cx="1743788" cy="29153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1393580" y="60960"/>
            <a:ext cx="2914260" cy="291530"/>
          </a:xfrm>
          <a:prstGeom prst="round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3577980" y="352490"/>
            <a:ext cx="4306182" cy="291530"/>
          </a:xfrm>
          <a:prstGeom prst="round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1658" y="531430"/>
            <a:ext cx="1207382" cy="291530"/>
          </a:xfrm>
          <a:prstGeom prst="round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6570626" y="2884515"/>
            <a:ext cx="1022870" cy="291530"/>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35418" y="3137469"/>
            <a:ext cx="1358161" cy="291530"/>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2092118" y="2884515"/>
            <a:ext cx="4003882" cy="291530"/>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1416061" y="3155876"/>
            <a:ext cx="5997693" cy="285254"/>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0" y="-11633"/>
            <a:ext cx="8416212" cy="6894195"/>
          </a:xfrm>
          <a:prstGeom prst="rect">
            <a:avLst/>
          </a:prstGeom>
          <a:noFill/>
        </p:spPr>
        <p:txBody>
          <a:bodyPr wrap="square">
            <a:spAutoFit/>
          </a:bodyPr>
          <a:lstStyle/>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   Are you looking for your next great read? Whether it’s for personal growth, inspiration, or an escape into an imaginative world, these newly released books have something for everyone.</a:t>
            </a:r>
            <a:endParaRPr lang="en-US"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b="1" i="1" kern="100" dirty="0">
                <a:latin typeface="Calibri" panose="020F0502020204030204" pitchFamily="34" charset="0"/>
                <a:ea typeface="宋体" panose="02010600030101010101" pitchFamily="2" charset="-122"/>
                <a:cs typeface="Calibri" panose="020F0502020204030204" pitchFamily="34" charset="0"/>
              </a:rPr>
              <a:t>The Power of Habit by Charles Duhigg</a:t>
            </a:r>
            <a:endParaRPr lang="zh-CN" altLang="zh-CN" sz="1700" b="1"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Charles Duhigg explores how habits shape our lives. Using real-life examples, he presents how understanding the “habit loop” can help improve health, productivity, and relationships. This book offers practical strategies for making lasting changes that lead to remarkable results.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503 pages, 4.47 out of 5 stars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b="1" i="1" kern="100" dirty="0">
                <a:latin typeface="Calibri" panose="020F0502020204030204" pitchFamily="34" charset="0"/>
                <a:ea typeface="宋体" panose="02010600030101010101" pitchFamily="2" charset="-122"/>
                <a:cs typeface="Calibri" panose="020F0502020204030204" pitchFamily="34" charset="0"/>
              </a:rPr>
              <a:t>The Book of Joy by Emma Green and John Reynold</a:t>
            </a:r>
            <a:endParaRPr lang="zh-CN" altLang="zh-CN" sz="1700" b="1"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In this delightful book, Emma Green, a respected life coach, and John Reynold, a renowned psychologist, share insights into finding lasting happiness. Their engaging conversations, filled with wisdom and humor, offer a road map to living a joyful life despite challenges.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291 pages, 4.11 out of 5 stars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b="1" i="1" kern="100" dirty="0">
                <a:latin typeface="Calibri" panose="020F0502020204030204" pitchFamily="34" charset="0"/>
                <a:ea typeface="宋体" panose="02010600030101010101" pitchFamily="2" charset="-122"/>
                <a:cs typeface="Calibri" panose="020F0502020204030204" pitchFamily="34" charset="0"/>
              </a:rPr>
              <a:t>Educated by Tara Westover</a:t>
            </a:r>
            <a:endParaRPr lang="zh-CN" altLang="zh-CN" sz="1700" b="1"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Educated is a powerful memoir that tells the story of Tara Westover, who was raised in a poor rural area and had no formal education until the age of 17. Her determination to educate herself and her journey to earning a PhD from Cambridge University are both inspiring and thought-provoking.</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464 pages,4.19 out of 5 stars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b="1" i="1" kern="100" dirty="0">
                <a:latin typeface="Calibri" panose="020F0502020204030204" pitchFamily="34" charset="0"/>
                <a:ea typeface="宋体" panose="02010600030101010101" pitchFamily="2" charset="-122"/>
                <a:cs typeface="Calibri" panose="020F0502020204030204" pitchFamily="34" charset="0"/>
              </a:rPr>
              <a:t>The Midnight Library by Matt Haig</a:t>
            </a:r>
            <a:endParaRPr lang="zh-CN" altLang="zh-CN" sz="1700" b="1"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Nora Seed finds herself in a magical library where she has the chance to explore different lives she could have lived through each book, learning valuable lessons. This imaginative novel is perfect for readers who enjoy stories about second chances and self-discovery.</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368 pages, 4.15 out of 5 stars</a:t>
            </a:r>
            <a:endParaRPr lang="en-US" altLang="zh-CN" sz="1700" i="1" kern="100" dirty="0">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8416212" y="889843"/>
            <a:ext cx="3775787" cy="5078313"/>
          </a:xfrm>
          <a:prstGeom prst="rect">
            <a:avLst/>
          </a:prstGeom>
          <a:solidFill>
            <a:srgbClr val="DEF2EB"/>
          </a:solidFill>
          <a:effectLst>
            <a:outerShdw blurRad="50800" dist="38100" dir="5400000" algn="t" rotWithShape="0">
              <a:prstClr val="black">
                <a:alpha val="40000"/>
              </a:prstClr>
            </a:outerShdw>
          </a:effectLst>
        </p:spPr>
        <p:txBody>
          <a:bodyPr wrap="square">
            <a:spAutoFit/>
          </a:bodyPr>
          <a:lstStyle/>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21. Which of the following receives the highest rating?</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Educated.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The Book of Joy.</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The Midnight Library.</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The Power of Habit.</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22. Whose book appeals to readers in favor of lively discussions?</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Matt Haig’s.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Tara Westover’s.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Emma Green and John Reynold’s.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Charles Duhigg’s.</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23. What is the writing purpose of this text?</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To advertise some classic books.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To express the author’s preference.</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To recommend some quality books.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To introduce different writing styles.</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p:txBody>
      </p:sp>
      <p:sp>
        <p:nvSpPr>
          <p:cNvPr id="4" name="矩形: 圆角 3"/>
          <p:cNvSpPr/>
          <p:nvPr/>
        </p:nvSpPr>
        <p:spPr>
          <a:xfrm>
            <a:off x="8416212" y="1222310"/>
            <a:ext cx="1847461" cy="279919"/>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8493032" y="5310154"/>
            <a:ext cx="3556728" cy="325535"/>
          </a:xfrm>
          <a:prstGeom prst="round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8456644" y="2310755"/>
            <a:ext cx="2287556" cy="279919"/>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flipV="1">
            <a:off x="5384801" y="581835"/>
            <a:ext cx="4240451" cy="4728319"/>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3463097" y="179940"/>
            <a:ext cx="7357923" cy="5130214"/>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矩形: 圆角 17"/>
          <p:cNvSpPr/>
          <p:nvPr/>
        </p:nvSpPr>
        <p:spPr>
          <a:xfrm>
            <a:off x="11863909" y="2633475"/>
            <a:ext cx="317930" cy="223143"/>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8456644" y="2898682"/>
            <a:ext cx="2627072" cy="279919"/>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8484432" y="3675846"/>
            <a:ext cx="3461031" cy="325535"/>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0" grpId="0" animBg="1"/>
      <p:bldP spid="21" grpId="0" animBg="1"/>
      <p:bldP spid="22" grpId="0" animBg="1"/>
      <p:bldP spid="23" grpId="0" animBg="1"/>
      <p:bldP spid="4" grpId="0" animBg="1"/>
      <p:bldP spid="12" grpId="0" animBg="1"/>
      <p:bldP spid="13" grpId="0" animBg="1"/>
      <p:bldP spid="18" grpId="0" animBg="1"/>
      <p:bldP spid="1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文本再现</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文本框 8"/>
          <p:cNvSpPr txBox="1"/>
          <p:nvPr/>
        </p:nvSpPr>
        <p:spPr>
          <a:xfrm>
            <a:off x="46230" y="582801"/>
            <a:ext cx="12145770" cy="6370975"/>
          </a:xfrm>
          <a:prstGeom prst="rect">
            <a:avLst/>
          </a:prstGeom>
          <a:noFill/>
        </p:spPr>
        <p:txBody>
          <a:bodyPr wrap="square">
            <a:spAutoFit/>
          </a:bodyPr>
          <a:lstStyle/>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1. Look  for your next great _________(</a:t>
            </a:r>
            <a:r>
              <a:rPr lang="zh-CN" altLang="en-US" sz="2400" b="1" i="1" kern="100" dirty="0">
                <a:latin typeface="Calibri" panose="020F0502020204030204" pitchFamily="34" charset="0"/>
                <a:ea typeface="宋体" panose="02010600030101010101" pitchFamily="2" charset="-122"/>
                <a:cs typeface="Calibri" panose="020F0502020204030204" pitchFamily="34" charset="0"/>
              </a:rPr>
              <a:t>好书或文章）</a:t>
            </a:r>
            <a:r>
              <a:rPr lang="en-US" altLang="zh-CN" sz="2400" b="1" i="1" kern="100" dirty="0">
                <a:latin typeface="Calibri" panose="020F0502020204030204" pitchFamily="34" charset="0"/>
                <a:ea typeface="Cambria" panose="02040503050406030204" pitchFamily="18" charset="0"/>
                <a:cs typeface="Calibri" panose="020F0502020204030204" pitchFamily="34" charset="0"/>
              </a:rPr>
              <a:t>.</a:t>
            </a:r>
            <a:endParaRPr lang="en-US" altLang="zh-CN" sz="2400" b="1" i="1" kern="100" dirty="0">
              <a:latin typeface="Calibri" panose="020F0502020204030204" pitchFamily="34" charset="0"/>
              <a:ea typeface="Cambria" panose="02040503050406030204" pitchFamily="18" charset="0"/>
              <a:cs typeface="Calibri" panose="020F0502020204030204" pitchFamily="34" charset="0"/>
            </a:endParaRPr>
          </a:p>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2._________it’s for personal growth, inspiration,  or ____escape into an imaginative world, these newly _________(release) books have something for everyone.</a:t>
            </a:r>
            <a:endParaRPr lang="en-US" altLang="zh-CN" sz="2400" b="1" i="1" kern="100" dirty="0">
              <a:latin typeface="Calibri" panose="020F0502020204030204" pitchFamily="34" charset="0"/>
              <a:ea typeface="Cambria" panose="02040503050406030204" pitchFamily="18" charset="0"/>
              <a:cs typeface="Calibri" panose="020F0502020204030204" pitchFamily="34" charset="0"/>
            </a:endParaRPr>
          </a:p>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3.This book offers ____________(practice) strategies for making _________(last) changes that lead to remarkable results.</a:t>
            </a:r>
            <a:endParaRPr lang="zh-CN" altLang="zh-CN" sz="2400"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4.In this delightful book, Emma Green, a _________(respect) life coach, and John Reynold, a </a:t>
            </a:r>
            <a:r>
              <a:rPr lang="en-US" altLang="zh-CN" sz="2400" b="1" i="1" kern="100" dirty="0">
                <a:highlight>
                  <a:srgbClr val="FFFF00"/>
                </a:highlight>
                <a:latin typeface="Calibri" panose="020F0502020204030204" pitchFamily="34" charset="0"/>
                <a:ea typeface="Cambria" panose="02040503050406030204" pitchFamily="18" charset="0"/>
                <a:cs typeface="Calibri" panose="020F0502020204030204" pitchFamily="34" charset="0"/>
              </a:rPr>
              <a:t>renowned</a:t>
            </a:r>
            <a:r>
              <a:rPr lang="en-US" altLang="zh-CN" sz="2400" b="1" i="1" kern="100" dirty="0">
                <a:latin typeface="Calibri" panose="020F0502020204030204" pitchFamily="34" charset="0"/>
                <a:ea typeface="Cambria" panose="02040503050406030204" pitchFamily="18" charset="0"/>
                <a:cs typeface="Calibri" panose="020F0502020204030204" pitchFamily="34" charset="0"/>
              </a:rPr>
              <a:t> psychologist, share insights _____ finding lasting happiness. Their ____________</a:t>
            </a:r>
            <a:endParaRPr lang="en-US" altLang="zh-CN" sz="2400" b="1" i="1" kern="100" dirty="0">
              <a:latin typeface="Calibri" panose="020F0502020204030204" pitchFamily="34" charset="0"/>
              <a:ea typeface="Cambria" panose="02040503050406030204" pitchFamily="18" charset="0"/>
              <a:cs typeface="Calibri" panose="020F0502020204030204" pitchFamily="34" charset="0"/>
            </a:endParaRPr>
          </a:p>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 </a:t>
            </a:r>
            <a:r>
              <a:rPr lang="zh-CN" altLang="en-US" sz="2400" b="1" i="1" kern="100" dirty="0">
                <a:latin typeface="Calibri" panose="020F0502020204030204" pitchFamily="34" charset="0"/>
                <a:ea typeface="宋体" panose="02010600030101010101" pitchFamily="2" charset="-122"/>
                <a:cs typeface="Calibri" panose="020F0502020204030204" pitchFamily="34" charset="0"/>
              </a:rPr>
              <a:t>引人入胜的）</a:t>
            </a:r>
            <a:r>
              <a:rPr lang="en-US" altLang="zh-CN" sz="2400" b="1" i="1" kern="100" dirty="0">
                <a:latin typeface="Calibri" panose="020F0502020204030204" pitchFamily="34" charset="0"/>
                <a:ea typeface="Cambria" panose="02040503050406030204" pitchFamily="18" charset="0"/>
                <a:cs typeface="Calibri" panose="020F0502020204030204" pitchFamily="34" charset="0"/>
              </a:rPr>
              <a:t>conversations, filled with wisdom and humor, offer a road map to living a joyful life _________ challenges.</a:t>
            </a:r>
            <a:endParaRPr lang="zh-CN" altLang="zh-CN" sz="2400"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5.Educated is a powerful memoir that tells the story of Tara Westover, who __________(raise) in a poor rural area and had no formal education until the age of 17. Her determination to educate herself and her journey to _______(earn) a PhD from Cambridge University are both inspiring and_________________(</a:t>
            </a:r>
            <a:r>
              <a:rPr lang="zh-CN" altLang="en-US" sz="2400" b="1" i="1" kern="100" dirty="0">
                <a:latin typeface="Calibri" panose="020F0502020204030204" pitchFamily="34" charset="0"/>
                <a:ea typeface="宋体" panose="02010600030101010101" pitchFamily="2" charset="-122"/>
                <a:cs typeface="Calibri" panose="020F0502020204030204" pitchFamily="34" charset="0"/>
              </a:rPr>
              <a:t>发人深思的）</a:t>
            </a:r>
            <a:endParaRPr lang="zh-CN" altLang="zh-CN" sz="2400"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2400" b="1" i="1" kern="100" dirty="0">
                <a:latin typeface="Calibri" panose="020F0502020204030204" pitchFamily="34" charset="0"/>
                <a:ea typeface="Cambria" panose="02040503050406030204" pitchFamily="18" charset="0"/>
                <a:cs typeface="Calibri" panose="020F0502020204030204" pitchFamily="34" charset="0"/>
              </a:rPr>
              <a:t>6.Nora Seed finds herself in a magical library _______ she has the chance to explore different lives she could_______________(live) through each book, learning valuable lessons. This imaginative novel is perfect for readers who enjoy stories about second chances and self-discovery.</a:t>
            </a:r>
            <a:endParaRPr lang="zh-CN" altLang="zh-CN" sz="2400" b="1" i="1" kern="100" dirty="0">
              <a:latin typeface="Calibri" panose="020F0502020204030204" pitchFamily="34" charset="0"/>
              <a:ea typeface="宋体" panose="02010600030101010101" pitchFamily="2" charset="-122"/>
              <a:cs typeface="Calibri" panose="020F0502020204030204" pitchFamily="34" charset="0"/>
            </a:endParaRPr>
          </a:p>
        </p:txBody>
      </p:sp>
      <p:sp>
        <p:nvSpPr>
          <p:cNvPr id="10" name="文本框 9"/>
          <p:cNvSpPr txBox="1"/>
          <p:nvPr/>
        </p:nvSpPr>
        <p:spPr>
          <a:xfrm>
            <a:off x="6697906" y="955876"/>
            <a:ext cx="713705"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an </a:t>
            </a:r>
            <a:endParaRPr lang="zh-CN" altLang="en-US" sz="2400" b="1" dirty="0">
              <a:solidFill>
                <a:srgbClr val="FF0000"/>
              </a:solidFill>
            </a:endParaRPr>
          </a:p>
        </p:txBody>
      </p:sp>
      <p:sp>
        <p:nvSpPr>
          <p:cNvPr id="11" name="文本框 10"/>
          <p:cNvSpPr txBox="1"/>
          <p:nvPr/>
        </p:nvSpPr>
        <p:spPr>
          <a:xfrm>
            <a:off x="1624526" y="1290066"/>
            <a:ext cx="1914993"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released</a:t>
            </a:r>
            <a:endParaRPr lang="zh-CN" altLang="en-US" sz="2400" b="1" dirty="0">
              <a:solidFill>
                <a:srgbClr val="FF0000"/>
              </a:solidFill>
            </a:endParaRPr>
          </a:p>
        </p:txBody>
      </p:sp>
      <p:sp>
        <p:nvSpPr>
          <p:cNvPr id="12" name="文本框 11"/>
          <p:cNvSpPr txBox="1"/>
          <p:nvPr/>
        </p:nvSpPr>
        <p:spPr>
          <a:xfrm>
            <a:off x="400915" y="909709"/>
            <a:ext cx="1914993"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Whether </a:t>
            </a:r>
            <a:endParaRPr lang="zh-CN" altLang="en-US" sz="2400" b="1" dirty="0">
              <a:solidFill>
                <a:srgbClr val="FF0000"/>
              </a:solidFill>
            </a:endParaRPr>
          </a:p>
        </p:txBody>
      </p:sp>
      <p:sp>
        <p:nvSpPr>
          <p:cNvPr id="13" name="文本框 12"/>
          <p:cNvSpPr txBox="1"/>
          <p:nvPr/>
        </p:nvSpPr>
        <p:spPr>
          <a:xfrm>
            <a:off x="2561303" y="1694540"/>
            <a:ext cx="1801929"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practical </a:t>
            </a:r>
            <a:endParaRPr lang="zh-CN" altLang="en-US" sz="2400" b="1" dirty="0">
              <a:solidFill>
                <a:srgbClr val="FF0000"/>
              </a:solidFill>
            </a:endParaRPr>
          </a:p>
        </p:txBody>
      </p:sp>
      <p:sp>
        <p:nvSpPr>
          <p:cNvPr id="14" name="文本框 13"/>
          <p:cNvSpPr txBox="1"/>
          <p:nvPr/>
        </p:nvSpPr>
        <p:spPr>
          <a:xfrm>
            <a:off x="8377086" y="1694540"/>
            <a:ext cx="1233445"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lasting </a:t>
            </a:r>
            <a:endParaRPr lang="zh-CN" altLang="en-US" sz="2400" b="1" dirty="0">
              <a:solidFill>
                <a:srgbClr val="FF0000"/>
              </a:solidFill>
            </a:endParaRPr>
          </a:p>
        </p:txBody>
      </p:sp>
      <p:sp>
        <p:nvSpPr>
          <p:cNvPr id="15" name="文本框 14"/>
          <p:cNvSpPr txBox="1"/>
          <p:nvPr/>
        </p:nvSpPr>
        <p:spPr>
          <a:xfrm>
            <a:off x="5244157" y="2379744"/>
            <a:ext cx="1856711"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respected</a:t>
            </a:r>
            <a:endParaRPr lang="zh-CN" altLang="en-US" sz="2400" b="1" dirty="0">
              <a:solidFill>
                <a:srgbClr val="FF0000"/>
              </a:solidFill>
            </a:endParaRPr>
          </a:p>
        </p:txBody>
      </p:sp>
      <p:sp>
        <p:nvSpPr>
          <p:cNvPr id="16" name="文本框 15"/>
          <p:cNvSpPr txBox="1"/>
          <p:nvPr/>
        </p:nvSpPr>
        <p:spPr>
          <a:xfrm>
            <a:off x="4871882" y="2751223"/>
            <a:ext cx="925699"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into</a:t>
            </a:r>
            <a:endParaRPr lang="zh-CN" altLang="en-US" sz="2400" b="1" dirty="0">
              <a:solidFill>
                <a:srgbClr val="FF0000"/>
              </a:solidFill>
            </a:endParaRPr>
          </a:p>
        </p:txBody>
      </p:sp>
      <p:sp>
        <p:nvSpPr>
          <p:cNvPr id="17" name="文本框 16"/>
          <p:cNvSpPr txBox="1"/>
          <p:nvPr/>
        </p:nvSpPr>
        <p:spPr>
          <a:xfrm>
            <a:off x="9930821" y="2751222"/>
            <a:ext cx="2214949"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engaging </a:t>
            </a:r>
            <a:endParaRPr lang="zh-CN" altLang="en-US" sz="2400" b="1" dirty="0">
              <a:solidFill>
                <a:srgbClr val="FF0000"/>
              </a:solidFill>
            </a:endParaRPr>
          </a:p>
        </p:txBody>
      </p:sp>
      <p:sp>
        <p:nvSpPr>
          <p:cNvPr id="18" name="文本框 17"/>
          <p:cNvSpPr txBox="1"/>
          <p:nvPr/>
        </p:nvSpPr>
        <p:spPr>
          <a:xfrm>
            <a:off x="1524000" y="3509775"/>
            <a:ext cx="1801928"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despite</a:t>
            </a:r>
            <a:endParaRPr lang="zh-CN" altLang="en-US" sz="2400" b="1" dirty="0">
              <a:solidFill>
                <a:srgbClr val="FF0000"/>
              </a:solidFill>
            </a:endParaRPr>
          </a:p>
        </p:txBody>
      </p:sp>
      <p:sp>
        <p:nvSpPr>
          <p:cNvPr id="19" name="文本框 18"/>
          <p:cNvSpPr txBox="1"/>
          <p:nvPr/>
        </p:nvSpPr>
        <p:spPr>
          <a:xfrm>
            <a:off x="9560525" y="3808187"/>
            <a:ext cx="2214949"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was raised</a:t>
            </a:r>
            <a:endParaRPr lang="zh-CN" altLang="en-US" sz="2400" b="1" dirty="0">
              <a:solidFill>
                <a:srgbClr val="FF0000"/>
              </a:solidFill>
            </a:endParaRPr>
          </a:p>
        </p:txBody>
      </p:sp>
      <p:sp>
        <p:nvSpPr>
          <p:cNvPr id="20" name="文本框 19"/>
          <p:cNvSpPr txBox="1"/>
          <p:nvPr/>
        </p:nvSpPr>
        <p:spPr>
          <a:xfrm>
            <a:off x="4549719" y="4548166"/>
            <a:ext cx="1247862" cy="461665"/>
          </a:xfrm>
          <a:prstGeom prst="rect">
            <a:avLst/>
          </a:prstGeom>
          <a:noFill/>
        </p:spPr>
        <p:txBody>
          <a:bodyPr wrap="square">
            <a:spAutoFit/>
          </a:bodyPr>
          <a:lstStyle/>
          <a:p>
            <a:r>
              <a:rPr kumimoji="0" lang="en-US" altLang="zh-CN" sz="2400" b="1" i="1"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earning</a:t>
            </a:r>
            <a:endParaRPr lang="zh-CN" altLang="en-US" sz="2400" b="1" dirty="0">
              <a:solidFill>
                <a:srgbClr val="FF0000"/>
              </a:solidFill>
            </a:endParaRPr>
          </a:p>
        </p:txBody>
      </p:sp>
      <p:sp>
        <p:nvSpPr>
          <p:cNvPr id="21" name="文本框 20"/>
          <p:cNvSpPr txBox="1"/>
          <p:nvPr/>
        </p:nvSpPr>
        <p:spPr>
          <a:xfrm>
            <a:off x="1802116" y="4950030"/>
            <a:ext cx="3224765"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thought-provoking</a:t>
            </a:r>
            <a:endParaRPr lang="zh-CN" altLang="en-US" sz="2400" b="1" dirty="0">
              <a:solidFill>
                <a:srgbClr val="FF0000"/>
              </a:solidFill>
            </a:endParaRPr>
          </a:p>
        </p:txBody>
      </p:sp>
      <p:sp>
        <p:nvSpPr>
          <p:cNvPr id="22" name="文本框 21"/>
          <p:cNvSpPr txBox="1"/>
          <p:nvPr/>
        </p:nvSpPr>
        <p:spPr>
          <a:xfrm>
            <a:off x="2441128" y="5617593"/>
            <a:ext cx="2520703"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have lived </a:t>
            </a:r>
            <a:endParaRPr lang="zh-CN" altLang="en-US" sz="2400" b="1" dirty="0">
              <a:solidFill>
                <a:srgbClr val="FF0000"/>
              </a:solidFill>
            </a:endParaRPr>
          </a:p>
        </p:txBody>
      </p:sp>
      <p:sp>
        <p:nvSpPr>
          <p:cNvPr id="23" name="文本框 22"/>
          <p:cNvSpPr txBox="1"/>
          <p:nvPr/>
        </p:nvSpPr>
        <p:spPr>
          <a:xfrm>
            <a:off x="5890019" y="5337101"/>
            <a:ext cx="1423876"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where</a:t>
            </a:r>
            <a:endParaRPr lang="zh-CN" altLang="en-US" sz="2400" b="1" dirty="0">
              <a:solidFill>
                <a:srgbClr val="FF0000"/>
              </a:solidFill>
            </a:endParaRPr>
          </a:p>
        </p:txBody>
      </p:sp>
      <p:sp>
        <p:nvSpPr>
          <p:cNvPr id="24" name="文本框 23"/>
          <p:cNvSpPr txBox="1"/>
          <p:nvPr/>
        </p:nvSpPr>
        <p:spPr>
          <a:xfrm>
            <a:off x="3667043" y="539429"/>
            <a:ext cx="1084396" cy="461665"/>
          </a:xfrm>
          <a:prstGeom prst="rect">
            <a:avLst/>
          </a:prstGeom>
          <a:noFill/>
        </p:spPr>
        <p:txBody>
          <a:bodyPr wrap="square">
            <a:spAutoFit/>
          </a:bodyPr>
          <a:lstStyle/>
          <a:p>
            <a:pPr>
              <a:defRPr/>
            </a:pPr>
            <a:r>
              <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rPr>
              <a:t>read</a:t>
            </a:r>
            <a:endParaRPr lang="en-US" altLang="zh-CN" sz="2400" b="1" i="1" kern="100" dirty="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
        <p:nvSpPr>
          <p:cNvPr id="25" name="文本框 24"/>
          <p:cNvSpPr txBox="1"/>
          <p:nvPr/>
        </p:nvSpPr>
        <p:spPr>
          <a:xfrm>
            <a:off x="6813240" y="2127226"/>
            <a:ext cx="5139274" cy="461665"/>
          </a:xfrm>
          <a:prstGeom prst="rect">
            <a:avLst/>
          </a:prstGeom>
          <a:noFill/>
        </p:spPr>
        <p:txBody>
          <a:bodyPr wrap="square">
            <a:spAutoFit/>
          </a:bodyPr>
          <a:lstStyle/>
          <a:p>
            <a:r>
              <a:rPr lang="en-US" altLang="zh-CN" sz="2400" b="1" i="1" kern="100" dirty="0">
                <a:solidFill>
                  <a:srgbClr val="FF0000"/>
                </a:solidFill>
                <a:highlight>
                  <a:srgbClr val="00FFFF"/>
                </a:highlight>
                <a:latin typeface="Calibri" panose="020F0502020204030204" pitchFamily="34" charset="0"/>
                <a:ea typeface="宋体" panose="02010600030101010101" pitchFamily="2" charset="-122"/>
                <a:cs typeface="Calibri" panose="020F0502020204030204" pitchFamily="34" charset="0"/>
              </a:rPr>
              <a:t>respected respectable respectful </a:t>
            </a:r>
            <a:endParaRPr lang="en-US" altLang="zh-CN" sz="2400" b="1" i="1" kern="100" dirty="0">
              <a:solidFill>
                <a:srgbClr val="FF0000"/>
              </a:solidFill>
              <a:highlight>
                <a:srgbClr val="00FFFF"/>
              </a:highlight>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30" y="-17339"/>
            <a:ext cx="3904178" cy="663119"/>
            <a:chOff x="360680" y="260089"/>
            <a:chExt cx="3904178" cy="663119"/>
          </a:xfrm>
        </p:grpSpPr>
        <p:grpSp>
          <p:nvGrpSpPr>
            <p:cNvPr id="3" name="组合 2"/>
            <p:cNvGrpSpPr/>
            <p:nvPr/>
          </p:nvGrpSpPr>
          <p:grpSpPr>
            <a:xfrm>
              <a:off x="360680" y="355599"/>
              <a:ext cx="504350" cy="492689"/>
              <a:chOff x="1468120" y="1722049"/>
              <a:chExt cx="3515360" cy="3434080"/>
            </a:xfrm>
          </p:grpSpPr>
          <p:sp>
            <p:nvSpPr>
              <p:cNvPr id="7" name="矩形 6"/>
              <p:cNvSpPr/>
              <p:nvPr/>
            </p:nvSpPr>
            <p:spPr>
              <a:xfrm>
                <a:off x="1468120" y="1722049"/>
                <a:ext cx="3515360" cy="3434080"/>
              </a:xfrm>
              <a:prstGeom prst="rect">
                <a:avLst/>
              </a:prstGeom>
              <a:solidFill>
                <a:schemeClr val="accent2">
                  <a:lumMod val="60000"/>
                  <a:lumOff val="40000"/>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8" name="矩形 7"/>
              <p:cNvSpPr/>
              <p:nvPr/>
            </p:nvSpPr>
            <p:spPr>
              <a:xfrm>
                <a:off x="2252903" y="2488691"/>
                <a:ext cx="1945788" cy="1900796"/>
              </a:xfrm>
              <a:prstGeom prst="rect">
                <a:avLst/>
              </a:prstGeom>
              <a:solidFill>
                <a:schemeClr val="accent1">
                  <a:alpha val="30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spc="600" dirty="0">
                  <a:solidFill>
                    <a:schemeClr val="lt1">
                      <a:alpha val="9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nvGrpSpPr>
            <p:cNvPr id="4" name="组合 3"/>
            <p:cNvGrpSpPr/>
            <p:nvPr/>
          </p:nvGrpSpPr>
          <p:grpSpPr>
            <a:xfrm>
              <a:off x="894718" y="260089"/>
              <a:ext cx="3370140" cy="663119"/>
              <a:chOff x="3301426" y="1183416"/>
              <a:chExt cx="2398131" cy="663119"/>
            </a:xfrm>
          </p:grpSpPr>
          <p:sp>
            <p:nvSpPr>
              <p:cNvPr id="5" name="iṥḻiḋé"/>
              <p:cNvSpPr txBox="1"/>
              <p:nvPr/>
            </p:nvSpPr>
            <p:spPr bwMode="auto">
              <a:xfrm>
                <a:off x="3311957" y="1183416"/>
                <a:ext cx="23876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spcBef>
                    <a:spcPct val="0"/>
                  </a:spcBef>
                  <a:defRPr/>
                </a:pPr>
                <a:r>
                  <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rPr>
                  <a:t>主题词汇梳理</a:t>
                </a:r>
                <a:endParaRPr lang="zh-CN" altLang="en-US" sz="2000" b="1" spc="600" dirty="0">
                  <a:solidFill>
                    <a:schemeClr val="accent1">
                      <a:lumMod val="50000"/>
                    </a:schemeClr>
                  </a:solidFill>
                  <a:latin typeface="Open Sans" panose="020B0606030504020204" pitchFamily="34" charset="0"/>
                  <a:ea typeface="书体坊郭小语钢笔楷体" panose="02010601030101010101" pitchFamily="2" charset="-122"/>
                  <a:sym typeface="Open Sans" panose="020B0606030504020204" pitchFamily="34" charset="0"/>
                </a:endParaRPr>
              </a:p>
            </p:txBody>
          </p:sp>
          <p:sp>
            <p:nvSpPr>
              <p:cNvPr id="6" name="îṡlíḑé"/>
              <p:cNvSpPr/>
              <p:nvPr/>
            </p:nvSpPr>
            <p:spPr bwMode="auto">
              <a:xfrm>
                <a:off x="3301426" y="1478081"/>
                <a:ext cx="2387600" cy="3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R="0" lvl="0" algn="l" defTabSz="913765" rtl="0" eaLnBrk="1" fontAlgn="auto" latinLnBrk="0" hangingPunct="1">
                  <a:lnSpc>
                    <a:spcPct val="150000"/>
                  </a:lnSpc>
                  <a:spcBef>
                    <a:spcPts val="0"/>
                  </a:spcBef>
                  <a:spcAft>
                    <a:spcPts val="0"/>
                  </a:spcAft>
                  <a:buClrTx/>
                  <a:buSzTx/>
                  <a:defRPr/>
                </a:pPr>
                <a:r>
                  <a:rPr lang="en-US" altLang="zh-CN" sz="1100" b="1" dirty="0">
                    <a:solidFill>
                      <a:schemeClr val="tx1">
                        <a:lumMod val="75000"/>
                        <a:lumOff val="25000"/>
                      </a:schemeClr>
                    </a:solidFill>
                    <a:latin typeface="Open Sans" panose="020B0606030504020204" pitchFamily="34" charset="0"/>
                    <a:ea typeface="书体坊郭小语钢笔楷体" panose="02010601030101010101" pitchFamily="2" charset="-122"/>
                    <a:sym typeface="Open Sans" panose="020B0606030504020204" pitchFamily="34" charset="0"/>
                  </a:rPr>
                  <a:t>Learn from the passage</a:t>
                </a:r>
                <a:endParaRPr kumimoji="0" lang="en-US" altLang="zh-CN" sz="1100" b="1" i="0" u="none" strike="noStrike" kern="1200" cap="none" normalizeH="0" baseline="0" noProof="0" dirty="0">
                  <a:ln>
                    <a:noFill/>
                  </a:ln>
                  <a:solidFill>
                    <a:schemeClr val="tx1">
                      <a:lumMod val="75000"/>
                      <a:lumOff val="25000"/>
                    </a:schemeClr>
                  </a:solidFill>
                  <a:effectLst/>
                  <a:uLnTx/>
                  <a:uFillTx/>
                  <a:latin typeface="Open Sans" panose="020B0606030504020204" pitchFamily="34" charset="0"/>
                  <a:ea typeface="书体坊郭小语钢笔楷体" panose="02010601030101010101" pitchFamily="2" charset="-122"/>
                  <a:sym typeface="Open Sans" panose="020B0606030504020204" pitchFamily="34" charset="0"/>
                </a:endParaRPr>
              </a:p>
            </p:txBody>
          </p:sp>
        </p:grpSp>
      </p:grpSp>
      <p:sp>
        <p:nvSpPr>
          <p:cNvPr id="9" name="内容占位符 2"/>
          <p:cNvSpPr txBox="1"/>
          <p:nvPr/>
        </p:nvSpPr>
        <p:spPr>
          <a:xfrm>
            <a:off x="46230" y="645780"/>
            <a:ext cx="11887201" cy="659822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sz="7200" b="1" dirty="0">
                <a:latin typeface="宋体" panose="02010600030101010101" pitchFamily="2" charset="-122"/>
                <a:ea typeface="宋体" panose="02010600030101010101" pitchFamily="2" charset="-122"/>
              </a:rPr>
              <a:t>1.</a:t>
            </a:r>
            <a:r>
              <a:rPr lang="zh-CN" altLang="en-US" sz="7200" b="1" dirty="0">
                <a:latin typeface="宋体" panose="02010600030101010101" pitchFamily="2" charset="-122"/>
                <a:ea typeface="宋体" panose="02010600030101010101" pitchFamily="2" charset="-122"/>
              </a:rPr>
              <a:t>回忆录                                  </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2.</a:t>
            </a:r>
            <a:r>
              <a:rPr lang="zh-CN" altLang="en-US" sz="7200" b="1" dirty="0">
                <a:latin typeface="宋体" panose="02010600030101010101" pitchFamily="2" charset="-122"/>
                <a:ea typeface="宋体" panose="02010600030101010101" pitchFamily="2" charset="-122"/>
              </a:rPr>
              <a:t>想象小说</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3.</a:t>
            </a:r>
            <a:r>
              <a:rPr lang="zh-CN" altLang="en-US" sz="7200" b="1" dirty="0">
                <a:latin typeface="宋体" panose="02010600030101010101" pitchFamily="2" charset="-122"/>
                <a:ea typeface="宋体" panose="02010600030101010101" pitchFamily="2" charset="-122"/>
              </a:rPr>
              <a:t>几本新发行的书</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4.</a:t>
            </a:r>
            <a:r>
              <a:rPr lang="zh-CN" altLang="en-US" sz="7200" b="1" dirty="0">
                <a:latin typeface="宋体" panose="02010600030101010101" pitchFamily="2" charset="-122"/>
                <a:ea typeface="宋体" panose="02010600030101010101" pitchFamily="2" charset="-122"/>
              </a:rPr>
              <a:t>自我发现和个人成长</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5.</a:t>
            </a:r>
            <a:r>
              <a:rPr lang="zh-CN" altLang="en-US" sz="7200" b="1" dirty="0">
                <a:latin typeface="宋体" panose="02010600030101010101" pitchFamily="2" charset="-122"/>
                <a:ea typeface="宋体" panose="02010600030101010101" pitchFamily="2" charset="-122"/>
              </a:rPr>
              <a:t>逃入一个充满想象的世界</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6.</a:t>
            </a:r>
            <a:r>
              <a:rPr lang="zh-CN" altLang="en-US" sz="7200" b="1" dirty="0">
                <a:latin typeface="宋体" panose="02010600030101010101" pitchFamily="2" charset="-122"/>
                <a:ea typeface="宋体" panose="02010600030101010101" pitchFamily="2" charset="-122"/>
              </a:rPr>
              <a:t>探讨习惯如何塑造我们的生活</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7.</a:t>
            </a:r>
            <a:r>
              <a:rPr lang="zh-CN" altLang="en-US" sz="7200" b="1" dirty="0">
                <a:latin typeface="宋体" panose="02010600030101010101" pitchFamily="2" charset="-122"/>
                <a:ea typeface="宋体" panose="02010600030101010101" pitchFamily="2" charset="-122"/>
              </a:rPr>
              <a:t>为</a:t>
            </a:r>
            <a:r>
              <a:rPr lang="en-US" altLang="zh-CN" sz="7200" b="1" dirty="0">
                <a:latin typeface="宋体" panose="02010600030101010101" pitchFamily="2" charset="-122"/>
                <a:ea typeface="宋体" panose="02010600030101010101" pitchFamily="2" charset="-122"/>
              </a:rPr>
              <a:t>……</a:t>
            </a:r>
            <a:r>
              <a:rPr lang="zh-CN" altLang="en-US" sz="7200" b="1" dirty="0">
                <a:latin typeface="宋体" panose="02010600030101010101" pitchFamily="2" charset="-122"/>
                <a:ea typeface="宋体" panose="02010600030101010101" pitchFamily="2" charset="-122"/>
              </a:rPr>
              <a:t>提供实用策略     </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8.</a:t>
            </a:r>
            <a:r>
              <a:rPr lang="zh-CN" altLang="en-US" sz="7200" b="1" dirty="0">
                <a:latin typeface="宋体" panose="02010600030101010101" pitchFamily="2" charset="-122"/>
                <a:ea typeface="宋体" panose="02010600030101010101" pitchFamily="2" charset="-122"/>
              </a:rPr>
              <a:t>助力作持久改变</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9.</a:t>
            </a:r>
            <a:r>
              <a:rPr lang="zh-CN" altLang="en-US" sz="7200" b="1" dirty="0">
                <a:latin typeface="宋体" panose="02010600030101010101" pitchFamily="2" charset="-122"/>
                <a:ea typeface="宋体" panose="02010600030101010101" pitchFamily="2" charset="-122"/>
              </a:rPr>
              <a:t>分享对</a:t>
            </a:r>
            <a:r>
              <a:rPr lang="en-US" altLang="zh-CN" sz="7200" b="1" dirty="0">
                <a:latin typeface="宋体" panose="02010600030101010101" pitchFamily="2" charset="-122"/>
                <a:ea typeface="宋体" panose="02010600030101010101" pitchFamily="2" charset="-122"/>
              </a:rPr>
              <a:t>……</a:t>
            </a:r>
            <a:r>
              <a:rPr lang="zh-CN" altLang="en-US" sz="7200" b="1" dirty="0">
                <a:latin typeface="宋体" panose="02010600030101010101" pitchFamily="2" charset="-122"/>
                <a:ea typeface="宋体" panose="02010600030101010101" pitchFamily="2" charset="-122"/>
              </a:rPr>
              <a:t>见解       </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10.</a:t>
            </a:r>
            <a:r>
              <a:rPr lang="zh-CN" altLang="en-US" sz="7200" b="1" dirty="0">
                <a:latin typeface="宋体" panose="02010600030101010101" pitchFamily="2" charset="-122"/>
                <a:ea typeface="宋体" panose="02010600030101010101" pitchFamily="2" charset="-122"/>
              </a:rPr>
              <a:t>提供一份通往快乐生活的路线图</a:t>
            </a:r>
            <a:endParaRPr lang="en-US" altLang="zh-CN" sz="7200" b="1" dirty="0">
              <a:latin typeface="宋体" panose="02010600030101010101" pitchFamily="2" charset="-122"/>
              <a:ea typeface="宋体" panose="02010600030101010101" pitchFamily="2" charset="-122"/>
            </a:endParaRPr>
          </a:p>
          <a:p>
            <a:pPr marL="0" indent="0">
              <a:lnSpc>
                <a:spcPct val="170000"/>
              </a:lnSpc>
              <a:buNone/>
            </a:pPr>
            <a:r>
              <a:rPr lang="en-US" altLang="zh-CN" sz="7200" b="1" dirty="0">
                <a:latin typeface="宋体" panose="02010600030101010101" pitchFamily="2" charset="-122"/>
                <a:ea typeface="宋体" panose="02010600030101010101" pitchFamily="2" charset="-122"/>
              </a:rPr>
              <a:t>11.</a:t>
            </a:r>
            <a:r>
              <a:rPr lang="zh-CN" altLang="en-US" sz="7200" b="1" dirty="0">
                <a:latin typeface="宋体" panose="02010600030101010101" pitchFamily="2" charset="-122"/>
                <a:ea typeface="宋体" panose="02010600030101010101" pitchFamily="2" charset="-122"/>
              </a:rPr>
              <a:t>既鼓舞人心又引人深思</a:t>
            </a:r>
            <a:endParaRPr lang="en-US" altLang="zh-CN" sz="7200" b="1" dirty="0">
              <a:latin typeface="宋体" panose="02010600030101010101" pitchFamily="2" charset="-122"/>
              <a:ea typeface="宋体" panose="02010600030101010101" pitchFamily="2" charset="-122"/>
            </a:endParaRPr>
          </a:p>
          <a:p>
            <a:pPr marL="0" indent="0">
              <a:buNone/>
            </a:pPr>
            <a:endParaRPr lang="en-US" altLang="zh-CN" b="1" dirty="0">
              <a:latin typeface="宋体" panose="02010600030101010101" pitchFamily="2" charset="-122"/>
              <a:ea typeface="宋体" panose="02010600030101010101" pitchFamily="2" charset="-122"/>
            </a:endParaRPr>
          </a:p>
        </p:txBody>
      </p:sp>
      <p:sp>
        <p:nvSpPr>
          <p:cNvPr id="10" name="文本框 9"/>
          <p:cNvSpPr txBox="1"/>
          <p:nvPr/>
        </p:nvSpPr>
        <p:spPr>
          <a:xfrm>
            <a:off x="4167873" y="539802"/>
            <a:ext cx="7217882" cy="6129050"/>
          </a:xfrm>
          <a:prstGeom prst="rect">
            <a:avLst/>
          </a:prstGeom>
          <a:noFill/>
        </p:spPr>
        <p:txBody>
          <a:bodyPr wrap="square">
            <a:spAutoFit/>
          </a:bodyPr>
          <a:lstStyle/>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memoir</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imaginative novels</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some  ______ __________books</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stories</a:t>
            </a:r>
            <a:r>
              <a:rPr lang="zh-CN" altLang="en-US" sz="2400" i="1" kern="100" dirty="0">
                <a:latin typeface="Calibri" panose="020F0502020204030204" pitchFamily="34" charset="0"/>
                <a:cs typeface="Calibri" panose="020F0502020204030204" pitchFamily="34" charset="0"/>
              </a:rPr>
              <a:t> </a:t>
            </a:r>
            <a:r>
              <a:rPr lang="en-US" altLang="zh-CN" sz="2400" i="1" kern="100" dirty="0">
                <a:latin typeface="Calibri" panose="020F0502020204030204" pitchFamily="34" charset="0"/>
                <a:ea typeface="Calibri" panose="020F0502020204030204" pitchFamily="34" charset="0"/>
                <a:cs typeface="Calibri" panose="020F0502020204030204" pitchFamily="34" charset="0"/>
              </a:rPr>
              <a:t>about </a:t>
            </a:r>
            <a:r>
              <a:rPr lang="zh-CN" altLang="en-US" sz="2400" i="1" kern="100" dirty="0">
                <a:latin typeface="Calibri" panose="020F0502020204030204" pitchFamily="34" charset="0"/>
                <a:cs typeface="Calibri" panose="020F0502020204030204" pitchFamily="34" charset="0"/>
              </a:rPr>
              <a:t> </a:t>
            </a:r>
            <a:r>
              <a:rPr lang="en-US" altLang="zh-CN" sz="2400" i="1" kern="100" dirty="0">
                <a:latin typeface="Calibri" panose="020F0502020204030204" pitchFamily="34" charset="0"/>
                <a:ea typeface="Calibri" panose="020F0502020204030204" pitchFamily="34" charset="0"/>
                <a:cs typeface="Calibri" panose="020F0502020204030204" pitchFamily="34" charset="0"/>
              </a:rPr>
              <a:t>_______________________________</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an ________ into a(n) ___________</a:t>
            </a:r>
            <a:r>
              <a:rPr lang="en-US" altLang="zh-CN" sz="2400" i="1" kern="100" dirty="0">
                <a:latin typeface="Calibri" panose="020F0502020204030204" pitchFamily="34" charset="0"/>
                <a:cs typeface="Calibri" panose="020F0502020204030204" pitchFamily="34" charset="0"/>
              </a:rPr>
              <a:t>(</a:t>
            </a:r>
            <a:r>
              <a:rPr lang="en-US" altLang="zh-CN" sz="2400" i="1" kern="100" dirty="0">
                <a:latin typeface="Calibri" panose="020F0502020204030204" pitchFamily="34" charset="0"/>
                <a:ea typeface="Calibri" panose="020F0502020204030204" pitchFamily="34" charset="0"/>
                <a:cs typeface="Calibri" panose="020F0502020204030204" pitchFamily="34" charset="0"/>
              </a:rPr>
              <a:t>imagine) world</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explore_______________________</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offers practical strategies </a:t>
            </a:r>
            <a:r>
              <a:rPr lang="zh-CN" altLang="en-US" sz="2400" i="1" kern="100" dirty="0">
                <a:latin typeface="Calibri" panose="020F0502020204030204" pitchFamily="34" charset="0"/>
                <a:cs typeface="Calibri" panose="020F0502020204030204" pitchFamily="34" charset="0"/>
              </a:rPr>
              <a:t> </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contribute to______________________</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share insights into </a:t>
            </a:r>
            <a:r>
              <a:rPr lang="en-US" altLang="zh-CN" sz="2400" i="1" kern="100" dirty="0" err="1">
                <a:latin typeface="Calibri" panose="020F0502020204030204" pitchFamily="34" charset="0"/>
                <a:ea typeface="Calibri" panose="020F0502020204030204" pitchFamily="34" charset="0"/>
                <a:cs typeface="Calibri" panose="020F0502020204030204" pitchFamily="34" charset="0"/>
              </a:rPr>
              <a:t>sth</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offer a _____map to____________________</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2400" i="1" kern="100" dirty="0">
                <a:latin typeface="Calibri" panose="020F0502020204030204" pitchFamily="34" charset="0"/>
                <a:ea typeface="Calibri" panose="020F0502020204030204" pitchFamily="34" charset="0"/>
                <a:cs typeface="Calibri" panose="020F0502020204030204" pitchFamily="34" charset="0"/>
              </a:rPr>
              <a:t>both inspiring and </a:t>
            </a:r>
            <a:r>
              <a:rPr lang="en-US" altLang="zh-CN" sz="2400" i="1" kern="100" dirty="0">
                <a:latin typeface="Calibri" panose="020F0502020204030204" pitchFamily="34" charset="0"/>
                <a:ea typeface="宋体" panose="02010600030101010101" pitchFamily="2" charset="-122"/>
                <a:cs typeface="Calibri" panose="020F0502020204030204" pitchFamily="34" charset="0"/>
              </a:rPr>
              <a:t>thought-provoking </a:t>
            </a:r>
            <a:endParaRPr lang="en-US" altLang="zh-CN" sz="2400" i="1" kern="100" dirty="0">
              <a:latin typeface="Calibri" panose="020F0502020204030204" pitchFamily="34" charset="0"/>
              <a:ea typeface="Calibri" panose="020F0502020204030204" pitchFamily="34" charset="0"/>
              <a:cs typeface="Calibri" panose="020F0502020204030204" pitchFamily="34" charset="0"/>
            </a:endParaRPr>
          </a:p>
        </p:txBody>
      </p:sp>
      <p:sp>
        <p:nvSpPr>
          <p:cNvPr id="11" name="文本框 10"/>
          <p:cNvSpPr txBox="1"/>
          <p:nvPr/>
        </p:nvSpPr>
        <p:spPr>
          <a:xfrm>
            <a:off x="5171768" y="1730478"/>
            <a:ext cx="2301399" cy="461665"/>
          </a:xfrm>
          <a:prstGeom prst="rect">
            <a:avLst/>
          </a:prstGeom>
          <a:noFill/>
        </p:spPr>
        <p:txBody>
          <a:bodyPr wrap="none" rtlCol="0">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newly   released </a:t>
            </a:r>
            <a:endParaRPr lang="zh-CN" altLang="en-US" sz="2400" b="1" i="1" kern="100" dirty="0">
              <a:solidFill>
                <a:srgbClr val="FF0000"/>
              </a:solidFill>
              <a:latin typeface="Calibri" panose="020F0502020204030204" pitchFamily="34" charset="0"/>
              <a:cs typeface="Calibri" panose="020F0502020204030204" pitchFamily="34" charset="0"/>
            </a:endParaRPr>
          </a:p>
        </p:txBody>
      </p:sp>
      <p:sp>
        <p:nvSpPr>
          <p:cNvPr id="12" name="文本框 11"/>
          <p:cNvSpPr txBox="1"/>
          <p:nvPr/>
        </p:nvSpPr>
        <p:spPr>
          <a:xfrm>
            <a:off x="6096000" y="2209919"/>
            <a:ext cx="4886081" cy="461665"/>
          </a:xfrm>
          <a:prstGeom prst="rect">
            <a:avLst/>
          </a:prstGeom>
          <a:noFill/>
        </p:spPr>
        <p:txBody>
          <a:bodyPr wrap="none" rtlCol="0">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self-discovery  and personal growth  </a:t>
            </a:r>
            <a:endParaRPr lang="zh-CN" altLang="en-US" sz="2400" b="1" i="1" kern="100" dirty="0">
              <a:solidFill>
                <a:srgbClr val="FF0000"/>
              </a:solidFill>
              <a:latin typeface="Calibri" panose="020F0502020204030204" pitchFamily="34" charset="0"/>
              <a:cs typeface="Calibri" panose="020F0502020204030204" pitchFamily="34" charset="0"/>
            </a:endParaRPr>
          </a:p>
        </p:txBody>
      </p:sp>
      <p:sp>
        <p:nvSpPr>
          <p:cNvPr id="13" name="文本框 12"/>
          <p:cNvSpPr txBox="1"/>
          <p:nvPr/>
        </p:nvSpPr>
        <p:spPr>
          <a:xfrm>
            <a:off x="4685071" y="2837447"/>
            <a:ext cx="1124795" cy="461665"/>
          </a:xfrm>
          <a:prstGeom prst="rect">
            <a:avLst/>
          </a:prstGeom>
          <a:noFill/>
        </p:spPr>
        <p:txBody>
          <a:bodyPr wrap="none" rtlCol="0">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escape</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 </a:t>
            </a:r>
            <a:endParaRPr lang="zh-CN" altLang="en-US" sz="2400" b="1" i="1" kern="100" dirty="0">
              <a:latin typeface="Calibri" panose="020F0502020204030204" pitchFamily="34" charset="0"/>
              <a:cs typeface="Calibri" panose="020F0502020204030204" pitchFamily="34" charset="0"/>
            </a:endParaRPr>
          </a:p>
        </p:txBody>
      </p:sp>
      <p:sp>
        <p:nvSpPr>
          <p:cNvPr id="14" name="文本框 13"/>
          <p:cNvSpPr txBox="1"/>
          <p:nvPr/>
        </p:nvSpPr>
        <p:spPr>
          <a:xfrm>
            <a:off x="7143137" y="2837447"/>
            <a:ext cx="1776448" cy="461665"/>
          </a:xfrm>
          <a:prstGeom prst="rect">
            <a:avLst/>
          </a:prstGeom>
          <a:noFill/>
        </p:spPr>
        <p:txBody>
          <a:bodyPr wrap="none" rtlCol="0">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imaginative</a:t>
            </a:r>
            <a:r>
              <a:rPr lang="en-US" altLang="zh-CN" sz="2400" b="1" i="1" kern="100" dirty="0">
                <a:latin typeface="Calibri" panose="020F0502020204030204" pitchFamily="34" charset="0"/>
                <a:ea typeface="Calibri" panose="020F0502020204030204" pitchFamily="34" charset="0"/>
                <a:cs typeface="Calibri" panose="020F0502020204030204" pitchFamily="34" charset="0"/>
              </a:rPr>
              <a:t> </a:t>
            </a:r>
            <a:endParaRPr lang="zh-CN" altLang="en-US" sz="2400" b="1" i="1" kern="100" dirty="0">
              <a:latin typeface="Calibri" panose="020F0502020204030204" pitchFamily="34" charset="0"/>
              <a:cs typeface="Calibri" panose="020F0502020204030204" pitchFamily="34" charset="0"/>
            </a:endParaRPr>
          </a:p>
        </p:txBody>
      </p:sp>
      <p:sp>
        <p:nvSpPr>
          <p:cNvPr id="15" name="文本框 14"/>
          <p:cNvSpPr txBox="1"/>
          <p:nvPr/>
        </p:nvSpPr>
        <p:spPr>
          <a:xfrm>
            <a:off x="5241313" y="3404064"/>
            <a:ext cx="3583859"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how habits shape our lives</a:t>
            </a:r>
            <a:endParaRPr lang="zh-CN" altLang="en-US" sz="2400" b="1" dirty="0">
              <a:solidFill>
                <a:srgbClr val="FF0000"/>
              </a:solidFill>
            </a:endParaRPr>
          </a:p>
        </p:txBody>
      </p:sp>
      <p:sp>
        <p:nvSpPr>
          <p:cNvPr id="16" name="文本框 15"/>
          <p:cNvSpPr txBox="1"/>
          <p:nvPr/>
        </p:nvSpPr>
        <p:spPr>
          <a:xfrm>
            <a:off x="5959068" y="4479411"/>
            <a:ext cx="3583859"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making  lasting changes</a:t>
            </a:r>
            <a:endParaRPr lang="zh-CN" altLang="en-US" sz="2400" b="1" dirty="0">
              <a:solidFill>
                <a:srgbClr val="FF0000"/>
              </a:solidFill>
            </a:endParaRPr>
          </a:p>
        </p:txBody>
      </p:sp>
      <p:sp>
        <p:nvSpPr>
          <p:cNvPr id="17" name="文本框 16"/>
          <p:cNvSpPr txBox="1"/>
          <p:nvPr/>
        </p:nvSpPr>
        <p:spPr>
          <a:xfrm>
            <a:off x="6916993" y="5576058"/>
            <a:ext cx="6145160"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living a joyful life </a:t>
            </a:r>
            <a:endParaRPr lang="zh-CN" altLang="en-US" sz="2400" b="1" dirty="0">
              <a:solidFill>
                <a:srgbClr val="FF0000"/>
              </a:solidFill>
            </a:endParaRPr>
          </a:p>
        </p:txBody>
      </p:sp>
      <p:sp>
        <p:nvSpPr>
          <p:cNvPr id="18" name="文本框 17"/>
          <p:cNvSpPr txBox="1"/>
          <p:nvPr/>
        </p:nvSpPr>
        <p:spPr>
          <a:xfrm>
            <a:off x="5110736" y="5576058"/>
            <a:ext cx="848332" cy="461665"/>
          </a:xfrm>
          <a:prstGeom prst="rect">
            <a:avLst/>
          </a:prstGeom>
          <a:noFill/>
        </p:spPr>
        <p:txBody>
          <a:bodyPr wrap="square">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road</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
                                            <p:txEl>
                                              <p:pRg st="10" end="10"/>
                                            </p:txEl>
                                          </p:spTgt>
                                        </p:tgtEl>
                                        <p:attrNameLst>
                                          <p:attrName>style.visibility</p:attrName>
                                        </p:attrNameLst>
                                      </p:cBhvr>
                                      <p:to>
                                        <p:strVal val="visible"/>
                                      </p:to>
                                    </p:set>
                                    <p:anim calcmode="lin" valueType="num">
                                      <p:cBhvr additive="base">
                                        <p:cTn id="7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6320" y="-18706"/>
            <a:ext cx="60756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ea typeface="书体坊郭小语钢笔楷体" panose="02010601030101010101" pitchFamily="2" charset="-122"/>
              <a:sym typeface="Open Sans" panose="020B0606030504020204" pitchFamily="34" charset="0"/>
            </a:endParaRPr>
          </a:p>
        </p:txBody>
      </p:sp>
      <p:grpSp>
        <p:nvGrpSpPr>
          <p:cNvPr id="21" name="组合 20"/>
          <p:cNvGrpSpPr/>
          <p:nvPr/>
        </p:nvGrpSpPr>
        <p:grpSpPr>
          <a:xfrm>
            <a:off x="5709920" y="2382855"/>
            <a:ext cx="5964556" cy="3100613"/>
            <a:chOff x="5709920" y="2382855"/>
            <a:chExt cx="5964556" cy="3100613"/>
          </a:xfrm>
        </p:grpSpPr>
        <p:pic>
          <p:nvPicPr>
            <p:cNvPr id="23" name="图片 22"/>
            <p:cNvPicPr>
              <a:picLocks noChangeAspect="1"/>
            </p:cNvPicPr>
            <p:nvPr/>
          </p:nvPicPr>
          <p:blipFill rotWithShape="1">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9390985" y="2382855"/>
              <a:ext cx="2077720" cy="1794882"/>
            </a:xfrm>
            <a:prstGeom prst="rect">
              <a:avLst/>
            </a:prstGeom>
          </p:spPr>
        </p:pic>
        <p:grpSp>
          <p:nvGrpSpPr>
            <p:cNvPr id="24" name="组合 23"/>
            <p:cNvGrpSpPr/>
            <p:nvPr/>
          </p:nvGrpSpPr>
          <p:grpSpPr>
            <a:xfrm>
              <a:off x="5709920" y="2393015"/>
              <a:ext cx="5964556" cy="3090453"/>
              <a:chOff x="6370048" y="1637899"/>
              <a:chExt cx="5964556" cy="3090453"/>
            </a:xfrm>
          </p:grpSpPr>
          <p:sp>
            <p:nvSpPr>
              <p:cNvPr id="25" name="文本框 24"/>
              <p:cNvSpPr txBox="1"/>
              <p:nvPr/>
            </p:nvSpPr>
            <p:spPr>
              <a:xfrm>
                <a:off x="9863184" y="1637899"/>
                <a:ext cx="2471420" cy="2215991"/>
              </a:xfrm>
              <a:prstGeom prst="rect">
                <a:avLst/>
              </a:prstGeom>
              <a:noFill/>
            </p:spPr>
            <p:txBody>
              <a:bodyPr wrap="square" rtlCol="0">
                <a:spAutoFit/>
              </a:bodyPr>
              <a:lstStyle/>
              <a:p>
                <a:pPr algn="ctr"/>
                <a:r>
                  <a:rPr lang="en-US" altLang="zh-CN" sz="13800" spc="300" dirty="0">
                    <a:solidFill>
                      <a:schemeClr val="accent1">
                        <a:lumMod val="75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B</a:t>
                </a:r>
                <a:endParaRPr lang="zh-CN" altLang="en-US" sz="13800" spc="300" dirty="0">
                  <a:solidFill>
                    <a:schemeClr val="accent1">
                      <a:lumMod val="75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sp>
            <p:nvSpPr>
              <p:cNvPr id="26" name="文本框 25"/>
              <p:cNvSpPr txBox="1"/>
              <p:nvPr/>
            </p:nvSpPr>
            <p:spPr>
              <a:xfrm>
                <a:off x="6370048" y="3651134"/>
                <a:ext cx="5852795" cy="1077218"/>
              </a:xfrm>
              <a:prstGeom prst="rect">
                <a:avLst/>
              </a:prstGeom>
              <a:noFill/>
            </p:spPr>
            <p:txBody>
              <a:bodyPr wrap="square" rtlCol="0">
                <a:spAutoFit/>
              </a:bodyPr>
              <a:lstStyle/>
              <a:p>
                <a:r>
                  <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An introduction on </a:t>
                </a:r>
                <a:endPar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a:p>
                <a:r>
                  <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rPr>
                  <a:t>		    Charlie Villanueva</a:t>
                </a:r>
                <a:endParaRPr lang="en-US" altLang="zh-CN" sz="3200" b="1" spc="-150" dirty="0">
                  <a:solidFill>
                    <a:schemeClr val="accent3">
                      <a:lumMod val="50000"/>
                    </a:schemeClr>
                  </a:solidFill>
                  <a:latin typeface="Open Sans" panose="020B0606030504020204" pitchFamily="34" charset="0"/>
                  <a:ea typeface="书体坊郭小语钢笔楷体" panose="02010601030101010101" pitchFamily="2" charset="-122"/>
                  <a:cs typeface="Open Sans" panose="020B0606030504020204" pitchFamily="34" charset="0"/>
                  <a:sym typeface="Open Sans" panose="020B0606030504020204" pitchFamily="34" charset="0"/>
                </a:endParaRPr>
              </a:p>
            </p:txBody>
          </p:sp>
        </p:gr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l="20870" r="8862"/>
          <a:stretch>
            <a:fillRect/>
          </a:stretch>
        </p:blipFill>
        <p:spPr>
          <a:xfrm>
            <a:off x="0" y="-12471"/>
            <a:ext cx="3107093" cy="6858000"/>
          </a:xfrm>
          <a:prstGeom prst="rect">
            <a:avLst/>
          </a:prstGeom>
        </p:spPr>
      </p:pic>
      <p:pic>
        <p:nvPicPr>
          <p:cNvPr id="6" name="图片 5"/>
          <p:cNvPicPr>
            <a:picLocks noChangeAspect="1"/>
          </p:cNvPicPr>
          <p:nvPr/>
        </p:nvPicPr>
        <p:blipFill>
          <a:blip r:embed="rId4"/>
          <a:srcRect r="23259"/>
          <a:stretch>
            <a:fillRect/>
          </a:stretch>
        </p:blipFill>
        <p:spPr>
          <a:xfrm>
            <a:off x="3107093" y="-18706"/>
            <a:ext cx="3995538" cy="6870469"/>
          </a:xfrm>
          <a:prstGeom prst="rect">
            <a:avLst/>
          </a:prstGeom>
        </p:spPr>
      </p:pic>
      <p:sp>
        <p:nvSpPr>
          <p:cNvPr id="10" name="文本框 9"/>
          <p:cNvSpPr txBox="1"/>
          <p:nvPr/>
        </p:nvSpPr>
        <p:spPr>
          <a:xfrm>
            <a:off x="5589075" y="340217"/>
            <a:ext cx="1513556" cy="461665"/>
          </a:xfrm>
          <a:prstGeom prst="rect">
            <a:avLst/>
          </a:prstGeom>
          <a:noFill/>
        </p:spPr>
        <p:txBody>
          <a:bodyPr wrap="none" rtlCol="0">
            <a:spAutoFit/>
          </a:bodyPr>
          <a:lstStyle/>
          <a:p>
            <a:r>
              <a:rPr lang="en-US" altLang="zh-CN" sz="2400" b="1" i="1" kern="100" dirty="0">
                <a:solidFill>
                  <a:srgbClr val="FF0000"/>
                </a:solidFill>
                <a:latin typeface="Calibri" panose="020F0502020204030204" pitchFamily="34" charset="0"/>
                <a:ea typeface="Calibri" panose="020F0502020204030204" pitchFamily="34" charset="0"/>
                <a:cs typeface="Calibri" panose="020F0502020204030204" pitchFamily="34" charset="0"/>
              </a:rPr>
              <a:t>Slam dunk</a:t>
            </a:r>
            <a:endParaRPr lang="zh-CN" altLang="en-US" sz="2400" b="1" i="1" kern="100"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43135" y="1614199"/>
            <a:ext cx="2227110" cy="30791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5746697" y="1628194"/>
            <a:ext cx="1534087" cy="247259"/>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2258008" y="541177"/>
            <a:ext cx="1082352" cy="279918"/>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3340360" y="559839"/>
            <a:ext cx="4030824" cy="279918"/>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0" y="821095"/>
            <a:ext cx="1847461" cy="279918"/>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4994988" y="802435"/>
            <a:ext cx="2376196" cy="298578"/>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4243508" y="1343609"/>
            <a:ext cx="3006378" cy="289248"/>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419481" y="1311108"/>
            <a:ext cx="996364" cy="303091"/>
          </a:xfrm>
          <a:prstGeom prst="round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90148" y="1912626"/>
            <a:ext cx="2046562" cy="214759"/>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1380151" y="2425812"/>
            <a:ext cx="5795090" cy="247259"/>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90148" y="2691425"/>
            <a:ext cx="7159738" cy="280073"/>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90148" y="2936837"/>
            <a:ext cx="758938" cy="280073"/>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4784544" y="3444936"/>
            <a:ext cx="2390698" cy="280073"/>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90148" y="3705602"/>
            <a:ext cx="4500902" cy="305010"/>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p:cNvSpPr/>
          <p:nvPr/>
        </p:nvSpPr>
        <p:spPr>
          <a:xfrm>
            <a:off x="3181155" y="4171496"/>
            <a:ext cx="4310798" cy="327808"/>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1402791" y="1297841"/>
            <a:ext cx="2809819" cy="325535"/>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2677661" y="1585919"/>
            <a:ext cx="4603123" cy="327123"/>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3445136" y="5975034"/>
            <a:ext cx="3358788" cy="327123"/>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10515" y="6244683"/>
            <a:ext cx="2378724" cy="327123"/>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p:cNvSpPr/>
          <p:nvPr/>
        </p:nvSpPr>
        <p:spPr>
          <a:xfrm>
            <a:off x="2240818" y="6530877"/>
            <a:ext cx="5039965" cy="327123"/>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898" y="-1"/>
            <a:ext cx="7564220" cy="7155805"/>
          </a:xfrm>
          <a:prstGeom prst="rect">
            <a:avLst/>
          </a:prstGeom>
          <a:noFill/>
        </p:spPr>
        <p:txBody>
          <a:bodyPr wrap="square">
            <a:spAutoFit/>
          </a:bodyPr>
          <a:lstStyle/>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Crowded by defenders, Charlie Villanueva leaps toward the basket. One hand lifts the ball high, and for a moment he seems to hang in the air. Then he hammers the ball through the rim. Slam dunk! His career may look like a slam dunk, being a national champion at the University of Connecticut, and setting beginner records with the Toronto Raptors.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However, life wasn’t always easy for him. His success is due to more than his ability to play basketball and he owes much of who he is today to a skin disease called alopecia areata, which is not infectious but is caused by an error in the immune system that triggers germ-fighting cells to attack the body’s own hair-growing cells. Charlie was affected at age 10 and lost all his hair by age 12. This made him a target for bullying, leading him to withdraw and hide under caps and hoods.</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With the support of his mother, Charlie found refuge in basketball. He channeled his frustrations and stress into motivation, improving his skills to the point where his talent overshadowed his condition. The bullying stopped, and his basketball career took off. </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All along the way, Charlie has consistently dedicated himself to helping others. Ever since his first year as a new player, he has served as a spokesperson for the National Alopecia Areata Foundation, and went on to establish the Charlie Villanueva Foundation, an organization aimed at supporting families with children suffering from alopecia and stopping all forms of bullying. As the son of immigrants from the Dominican Republic, he has even worked towards ending poverty in that country.</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a:p>
            <a:pPr indent="457200">
              <a:defRPr/>
            </a:pPr>
            <a:r>
              <a:rPr lang="en-US" altLang="zh-CN" sz="1700" i="1" kern="100" dirty="0">
                <a:latin typeface="Calibri" panose="020F0502020204030204" pitchFamily="34" charset="0"/>
                <a:ea typeface="宋体" panose="02010600030101010101" pitchFamily="2" charset="-122"/>
                <a:cs typeface="Calibri" panose="020F0502020204030204" pitchFamily="34" charset="0"/>
              </a:rPr>
              <a:t>Charlie inspires young people to embrace their individuality and have confidence in themselves. “We’re all unique in our own ways,” he says, encouraging them to remember that with dedication and self-belief, any dream is within reach.</a:t>
            </a:r>
            <a:endParaRPr lang="zh-CN" altLang="zh-CN" sz="1700" i="1" kern="100" dirty="0">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7522851" y="197346"/>
            <a:ext cx="4675573" cy="6463308"/>
          </a:xfrm>
          <a:prstGeom prst="rect">
            <a:avLst/>
          </a:prstGeom>
          <a:solidFill>
            <a:srgbClr val="DEF2EB"/>
          </a:solidFill>
          <a:effectLst>
            <a:outerShdw blurRad="50800" dist="38100" dir="5400000" algn="t" rotWithShape="0">
              <a:prstClr val="black">
                <a:alpha val="40000"/>
              </a:prstClr>
            </a:outerShdw>
          </a:effectLst>
        </p:spPr>
        <p:txBody>
          <a:bodyPr wrap="square">
            <a:spAutoFit/>
          </a:bodyPr>
          <a:lstStyle/>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24. Why is Charlie’s slam dunk mentioned in Paragraph 1?</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To compare him with other champions.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To highlight his skills and achievements.</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To explain how a slam dunk is performed.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To demonstrate a specific moment in a game.</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25. What made Charlie avoid his peers?</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An infectious skin disease.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His being made fun of.</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An error in the immune system.    </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His average ability to play basketball.</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26. Which of the following best describes Charlie?</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Humble and responsible.</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Strong-willed and helpful.</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Innovative and generous.</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Good-natured and tolerant.</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b="1" i="1" kern="100" dirty="0">
                <a:latin typeface="Calibri" panose="020F0502020204030204" pitchFamily="34" charset="0"/>
                <a:ea typeface="宋体" panose="02010600030101010101" pitchFamily="2" charset="-122"/>
                <a:cs typeface="Calibri" panose="020F0502020204030204" pitchFamily="34" charset="0"/>
              </a:rPr>
              <a:t>27. What message does the text convey?</a:t>
            </a:r>
            <a:endParaRPr lang="en-US" altLang="zh-CN" b="1"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A. Fortune favors the prepared.</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B. Actions speak louder than words.</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C. What doesn’t kill you makes you stronger.</a:t>
            </a:r>
            <a:endParaRPr lang="en-US" altLang="zh-CN" i="1" kern="1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i="1" kern="100" dirty="0">
                <a:latin typeface="Calibri" panose="020F0502020204030204" pitchFamily="34" charset="0"/>
                <a:ea typeface="宋体" panose="02010600030101010101" pitchFamily="2" charset="-122"/>
                <a:cs typeface="Calibri" panose="020F0502020204030204" pitchFamily="34" charset="0"/>
              </a:rPr>
              <a:t>D. </a:t>
            </a:r>
            <a:r>
              <a:rPr lang="en-US" altLang="zh-CN" sz="1800" i="1" kern="100" dirty="0">
                <a:effectLst/>
                <a:latin typeface="Calibri" panose="020F0502020204030204" pitchFamily="34" charset="0"/>
                <a:ea typeface="Calibri" panose="020F0502020204030204" pitchFamily="34" charset="0"/>
                <a:cs typeface="Calibri" panose="020F0502020204030204" pitchFamily="34" charset="0"/>
              </a:rPr>
              <a:t>A journey of a thousand miles begins with a single step.</a:t>
            </a:r>
            <a:endParaRPr lang="zh-CN" altLang="zh-CN" sz="1800" i="1" kern="100" dirty="0">
              <a:effectLst/>
              <a:latin typeface="Calibri" panose="020F0502020204030204" pitchFamily="34" charset="0"/>
              <a:ea typeface="宋体" panose="02010600030101010101" pitchFamily="2" charset="-122"/>
              <a:cs typeface="Calibri" panose="020F0502020204030204" pitchFamily="34" charset="0"/>
            </a:endParaRPr>
          </a:p>
        </p:txBody>
      </p:sp>
      <p:cxnSp>
        <p:nvCxnSpPr>
          <p:cNvPr id="10" name="直接箭头连接符 9"/>
          <p:cNvCxnSpPr/>
          <p:nvPr/>
        </p:nvCxnSpPr>
        <p:spPr>
          <a:xfrm flipH="1">
            <a:off x="1641087" y="721373"/>
            <a:ext cx="962154" cy="11838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7" idx="1"/>
          </p:cNvCxnSpPr>
          <p:nvPr/>
        </p:nvCxnSpPr>
        <p:spPr>
          <a:xfrm>
            <a:off x="2935300" y="752477"/>
            <a:ext cx="2059688" cy="199247"/>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3965144" y="752477"/>
            <a:ext cx="819399" cy="640804"/>
          </a:xfrm>
          <a:prstGeom prst="straightConnector1">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矩形: 圆角 19"/>
          <p:cNvSpPr/>
          <p:nvPr/>
        </p:nvSpPr>
        <p:spPr>
          <a:xfrm>
            <a:off x="7565553" y="1054361"/>
            <a:ext cx="4125703" cy="338920"/>
          </a:xfrm>
          <a:prstGeom prst="round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1"/>
          <a:stretch>
            <a:fillRect/>
          </a:stretch>
        </p:blipFill>
        <p:spPr>
          <a:xfrm>
            <a:off x="11203485" y="1590628"/>
            <a:ext cx="997630" cy="1502229"/>
          </a:xfrm>
          <a:prstGeom prst="rect">
            <a:avLst/>
          </a:prstGeom>
        </p:spPr>
      </p:pic>
      <p:sp>
        <p:nvSpPr>
          <p:cNvPr id="27" name="矩形: 圆角 26"/>
          <p:cNvSpPr/>
          <p:nvPr/>
        </p:nvSpPr>
        <p:spPr>
          <a:xfrm>
            <a:off x="7626016" y="2444166"/>
            <a:ext cx="2362178" cy="247259"/>
          </a:xfrm>
          <a:prstGeom prst="roundRect">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flipH="1">
            <a:off x="2669251" y="2575101"/>
            <a:ext cx="6288137" cy="231162"/>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7125228" y="3629313"/>
            <a:ext cx="951972" cy="578646"/>
          </a:xfrm>
          <a:prstGeom prst="straightConnector1">
            <a:avLst/>
          </a:prstGeom>
          <a:ln w="38100">
            <a:solidFill>
              <a:srgbClr val="CC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7371184" y="4329297"/>
            <a:ext cx="2382416" cy="0"/>
          </a:xfrm>
          <a:prstGeom prst="straightConnector1">
            <a:avLst/>
          </a:prstGeom>
          <a:ln w="38100">
            <a:solidFill>
              <a:srgbClr val="CC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矩形: 圆角 45"/>
          <p:cNvSpPr/>
          <p:nvPr/>
        </p:nvSpPr>
        <p:spPr>
          <a:xfrm>
            <a:off x="7520161" y="5755574"/>
            <a:ext cx="4417376" cy="327123"/>
          </a:xfrm>
          <a:prstGeom prst="round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529" y="8420"/>
            <a:ext cx="1540743" cy="338554"/>
          </a:xfrm>
          <a:prstGeom prst="rect">
            <a:avLst/>
          </a:prstGeom>
          <a:solidFill>
            <a:schemeClr val="accent2"/>
          </a:solidFill>
        </p:spPr>
        <p:txBody>
          <a:bodyPr wrap="non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P1 achievement</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48" name="文本框 47"/>
          <p:cNvSpPr txBox="1"/>
          <p:nvPr/>
        </p:nvSpPr>
        <p:spPr>
          <a:xfrm>
            <a:off x="18433" y="1345929"/>
            <a:ext cx="1481368"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P2. adversity</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49" name="文本框 48"/>
          <p:cNvSpPr txBox="1"/>
          <p:nvPr/>
        </p:nvSpPr>
        <p:spPr>
          <a:xfrm>
            <a:off x="15142" y="3155271"/>
            <a:ext cx="1481367"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P3. twist</a:t>
            </a:r>
            <a:endParaRPr lang="zh-CN" altLang="en-US" sz="1600" b="1" i="1" dirty="0">
              <a:solidFill>
                <a:schemeClr val="bg1"/>
              </a:solidFill>
              <a:latin typeface="Calibri" panose="020F0502020204030204" pitchFamily="34" charset="0"/>
              <a:cs typeface="Calibri" panose="020F0502020204030204" pitchFamily="34" charset="0"/>
            </a:endParaRPr>
          </a:p>
        </p:txBody>
      </p:sp>
      <p:sp>
        <p:nvSpPr>
          <p:cNvPr id="50" name="文本框 49"/>
          <p:cNvSpPr txBox="1"/>
          <p:nvPr/>
        </p:nvSpPr>
        <p:spPr>
          <a:xfrm>
            <a:off x="-1905" y="5919135"/>
            <a:ext cx="1507942" cy="338554"/>
          </a:xfrm>
          <a:prstGeom prst="rect">
            <a:avLst/>
          </a:prstGeom>
          <a:solidFill>
            <a:schemeClr val="accent2"/>
          </a:solidFill>
        </p:spPr>
        <p:txBody>
          <a:bodyPr wrap="square" rtlCol="0">
            <a:spAutoFit/>
          </a:bodyPr>
          <a:lstStyle/>
          <a:p>
            <a:r>
              <a:rPr lang="en-US" altLang="zh-CN" sz="1600" b="1" i="1" dirty="0">
                <a:solidFill>
                  <a:schemeClr val="bg1"/>
                </a:solidFill>
                <a:latin typeface="Calibri" panose="020F0502020204030204" pitchFamily="34" charset="0"/>
                <a:cs typeface="Calibri" panose="020F0502020204030204" pitchFamily="34" charset="0"/>
              </a:rPr>
              <a:t> P4. influence</a:t>
            </a:r>
            <a:endParaRPr lang="zh-CN" altLang="en-US" sz="1600" b="1" i="1"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left)">
                                      <p:cBhvr>
                                        <p:cTn id="93" dur="500"/>
                                        <p:tgtEl>
                                          <p:spTgt spid="33"/>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childTnLst>
                          </p:cTn>
                        </p:par>
                        <p:par>
                          <p:cTn id="98" fill="hold">
                            <p:stCondLst>
                              <p:cond delay="1000"/>
                            </p:stCondLst>
                            <p:childTnLst>
                              <p:par>
                                <p:cTn id="99" presetID="1" presetClass="entr" presetSubtype="0"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par>
                          <p:cTn id="106" fill="hold">
                            <p:stCondLst>
                              <p:cond delay="500"/>
                            </p:stCondLst>
                            <p:childTnLst>
                              <p:par>
                                <p:cTn id="107" presetID="1" presetClass="entr" presetSubtype="0" fill="hold" nodeType="after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ipe(left)">
                                      <p:cBhvr>
                                        <p:cTn id="113" dur="500"/>
                                        <p:tgtEl>
                                          <p:spTgt spid="41"/>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left)">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500"/>
                                        <p:tgtEl>
                                          <p:spTgt spid="43"/>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wipe(left)">
                                      <p:cBhvr>
                                        <p:cTn id="126" dur="500"/>
                                        <p:tgtEl>
                                          <p:spTgt spid="44"/>
                                        </p:tgtEl>
                                      </p:cBhvr>
                                    </p:animEffect>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wipe(left)">
                                      <p:cBhvr>
                                        <p:cTn id="130" dur="500"/>
                                        <p:tgtEl>
                                          <p:spTgt spid="4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barn(inVertical)">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barn(inVertical)">
                                      <p:cBhvr>
                                        <p:cTn id="145" dur="500"/>
                                        <p:tgtEl>
                                          <p:spTgt spid="48"/>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barn(inVertical)">
                                      <p:cBhvr>
                                        <p:cTn id="150" dur="500"/>
                                        <p:tgtEl>
                                          <p:spTgt spid="49"/>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barn(inVertical)">
                                      <p:cBhvr>
                                        <p:cTn id="1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4" grpId="0" animBg="1"/>
      <p:bldP spid="5" grpId="0" animBg="1"/>
      <p:bldP spid="6" grpId="0" animBg="1"/>
      <p:bldP spid="7" grpId="0" animBg="1"/>
      <p:bldP spid="8" grpId="0" animBg="1"/>
      <p:bldP spid="18" grpId="0" animBg="1"/>
      <p:bldP spid="22" grpId="0" animBg="1"/>
      <p:bldP spid="23" grpId="0" animBg="1"/>
      <p:bldP spid="24" grpId="0" animBg="1"/>
      <p:bldP spid="25" grpId="0" animBg="1"/>
      <p:bldP spid="33" grpId="0" animBg="1"/>
      <p:bldP spid="34" grpId="0" animBg="1"/>
      <p:bldP spid="38" grpId="0" animBg="1"/>
      <p:bldP spid="41" grpId="0" animBg="1"/>
      <p:bldP spid="42" grpId="0" animBg="1"/>
      <p:bldP spid="43" grpId="0" animBg="1"/>
      <p:bldP spid="44" grpId="0" animBg="1"/>
      <p:bldP spid="45" grpId="0" animBg="1"/>
      <p:bldP spid="20" grpId="0" animBg="1"/>
      <p:bldP spid="27" grpId="0" animBg="1"/>
      <p:bldP spid="46" grpId="0" animBg="1"/>
      <p:bldP spid="47" grpId="0" animBg="1"/>
      <p:bldP spid="48" grpId="0" animBg="1"/>
      <p:bldP spid="49" grpId="0" animBg="1"/>
      <p:bldP spid="50" grpId="0" animBg="1"/>
    </p:bldLst>
  </p:timing>
</p:sld>
</file>

<file path=ppt/tags/tag1.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25776F"/>
      </a:accent1>
      <a:accent2>
        <a:srgbClr val="69794F"/>
      </a:accent2>
      <a:accent3>
        <a:srgbClr val="5AA9B3"/>
      </a:accent3>
      <a:accent4>
        <a:srgbClr val="2B8B85"/>
      </a:accent4>
      <a:accent5>
        <a:srgbClr val="9FA980"/>
      </a:accent5>
      <a:accent6>
        <a:srgbClr val="2D8C9C"/>
      </a:accent6>
      <a:hlink>
        <a:srgbClr val="0A5B5F"/>
      </a:hlink>
      <a:folHlink>
        <a:srgbClr val="176C6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25776F"/>
    </a:accent1>
    <a:accent2>
      <a:srgbClr val="69794F"/>
    </a:accent2>
    <a:accent3>
      <a:srgbClr val="5AA9B3"/>
    </a:accent3>
    <a:accent4>
      <a:srgbClr val="2B8B85"/>
    </a:accent4>
    <a:accent5>
      <a:srgbClr val="9FA980"/>
    </a:accent5>
    <a:accent6>
      <a:srgbClr val="2D8C9C"/>
    </a:accent6>
    <a:hlink>
      <a:srgbClr val="0A5B5F"/>
    </a:hlink>
    <a:folHlink>
      <a:srgbClr val="176C65"/>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25776F"/>
    </a:accent1>
    <a:accent2>
      <a:srgbClr val="69794F"/>
    </a:accent2>
    <a:accent3>
      <a:srgbClr val="5AA9B3"/>
    </a:accent3>
    <a:accent4>
      <a:srgbClr val="2B8B85"/>
    </a:accent4>
    <a:accent5>
      <a:srgbClr val="9FA980"/>
    </a:accent5>
    <a:accent6>
      <a:srgbClr val="2D8C9C"/>
    </a:accent6>
    <a:hlink>
      <a:srgbClr val="0A5B5F"/>
    </a:hlink>
    <a:folHlink>
      <a:srgbClr val="176C65"/>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25776F"/>
    </a:accent1>
    <a:accent2>
      <a:srgbClr val="69794F"/>
    </a:accent2>
    <a:accent3>
      <a:srgbClr val="5AA9B3"/>
    </a:accent3>
    <a:accent4>
      <a:srgbClr val="2B8B85"/>
    </a:accent4>
    <a:accent5>
      <a:srgbClr val="9FA980"/>
    </a:accent5>
    <a:accent6>
      <a:srgbClr val="2D8C9C"/>
    </a:accent6>
    <a:hlink>
      <a:srgbClr val="0A5B5F"/>
    </a:hlink>
    <a:folHlink>
      <a:srgbClr val="176C65"/>
    </a:folHlink>
  </a:clrScheme>
</a:themeOverride>
</file>

<file path=docProps/app.xml><?xml version="1.0" encoding="utf-8"?>
<Properties xmlns="http://schemas.openxmlformats.org/officeDocument/2006/extended-properties" xmlns:vt="http://schemas.openxmlformats.org/officeDocument/2006/docPropsVTypes">
  <TotalTime>0</TotalTime>
  <Words>41054</Words>
  <Application>WPS 演示</Application>
  <PresentationFormat>宽屏</PresentationFormat>
  <Paragraphs>1010</Paragraphs>
  <Slides>39</Slides>
  <Notes>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39</vt:i4>
      </vt:variant>
    </vt:vector>
  </HeadingPairs>
  <TitlesOfParts>
    <vt:vector size="59" baseType="lpstr">
      <vt:lpstr>Arial</vt:lpstr>
      <vt:lpstr>宋体</vt:lpstr>
      <vt:lpstr>Wingdings</vt:lpstr>
      <vt:lpstr>Auraka方黑檀</vt:lpstr>
      <vt:lpstr>逐浪细阁体</vt:lpstr>
      <vt:lpstr>Open Sans</vt:lpstr>
      <vt:lpstr>书体坊郭小语钢笔楷体</vt:lpstr>
      <vt:lpstr>Calibri</vt:lpstr>
      <vt:lpstr>微软雅黑</vt:lpstr>
      <vt:lpstr>Calibri Light</vt:lpstr>
      <vt:lpstr>Cambria</vt:lpstr>
      <vt:lpstr>黑体</vt:lpstr>
      <vt:lpstr>Segoe Print</vt:lpstr>
      <vt:lpstr>等线</vt:lpstr>
      <vt:lpstr>Arial Unicode MS</vt:lpstr>
      <vt:lpstr>Times New Roman</vt:lpstr>
      <vt:lpstr>HelveticaNeue</vt:lpstr>
      <vt:lpstr>华文新魏</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cp:revision>
  <dcterms:created xsi:type="dcterms:W3CDTF">2024-10-21T06:24:00Z</dcterms:created>
  <dcterms:modified xsi:type="dcterms:W3CDTF">2024-11-15T08:06:16Z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