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37" r:id="rId3"/>
    <p:sldId id="270" r:id="rId4"/>
    <p:sldId id="516" r:id="rId5"/>
    <p:sldId id="517" r:id="rId6"/>
    <p:sldId id="518" r:id="rId8"/>
    <p:sldId id="519" r:id="rId9"/>
    <p:sldId id="416" r:id="rId10"/>
    <p:sldId id="417" r:id="rId11"/>
    <p:sldId id="497" r:id="rId12"/>
    <p:sldId id="441" r:id="rId13"/>
    <p:sldId id="468" r:id="rId14"/>
    <p:sldId id="504" r:id="rId15"/>
    <p:sldId id="505" r:id="rId16"/>
    <p:sldId id="506" r:id="rId17"/>
    <p:sldId id="507" r:id="rId18"/>
    <p:sldId id="508" r:id="rId19"/>
    <p:sldId id="509" r:id="rId20"/>
    <p:sldId id="510" r:id="rId21"/>
    <p:sldId id="511" r:id="rId22"/>
    <p:sldId id="454" r:id="rId23"/>
    <p:sldId id="277" r:id="rId24"/>
    <p:sldId id="439" r:id="rId25"/>
    <p:sldId id="399" r:id="rId26"/>
  </p:sldIdLst>
  <p:sldSz cx="12192000" cy="6858000"/>
  <p:notesSz cx="6858000" cy="9144000"/>
  <p:embeddedFontLst>
    <p:embeddedFont>
      <p:font typeface="Trebuchet MS" panose="020B0603020202020204"/>
      <p:regular r:id="rId31"/>
      <p:bold r:id="rId32"/>
      <p:italic r:id="rId33"/>
      <p:boldItalic r:id="rId34"/>
    </p:embeddedFont>
    <p:embeddedFont>
      <p:font typeface="微软雅黑" panose="020B0503020204020204" charset="-122"/>
      <p:regular r:id="rId35"/>
    </p:embeddedFont>
    <p:embeddedFont>
      <p:font typeface="华文中宋" panose="02010600040101010101" charset="-122"/>
      <p:regular r:id="rId36"/>
    </p:embeddedFont>
    <p:embeddedFont>
      <p:font typeface="Calibri" panose="020F0502020204030204" charset="0"/>
      <p:regular r:id="rId37"/>
      <p:bold r:id="rId38"/>
      <p:italic r:id="rId39"/>
      <p:boldItalic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52"/>
        <p:guide pos="383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font" Target="fonts/font10.fntdata"/><Relationship Id="rId4" Type="http://schemas.openxmlformats.org/officeDocument/2006/relationships/slide" Target="slides/slide2.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tags" Target="../tags/tag27.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0" Type="http://schemas.openxmlformats.org/officeDocument/2006/relationships/notesSlide" Target="../notesSlides/notesSlide7.xml"/><Relationship Id="rId1" Type="http://schemas.openxmlformats.org/officeDocument/2006/relationships/tags" Target="../tags/tag30.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tags" Target="../tags/tag4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0" Type="http://schemas.openxmlformats.org/officeDocument/2006/relationships/notesSlide" Target="../notesSlides/notesSlide8.xml"/><Relationship Id="rId1" Type="http://schemas.openxmlformats.org/officeDocument/2006/relationships/tags" Target="../tags/tag48.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media/media1.mp3"/></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0" Type="http://schemas.openxmlformats.org/officeDocument/2006/relationships/notesSlide" Target="../notesSlides/notesSlide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devastation</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great destruction or damage, especially over a wide area              </a:t>
            </a:r>
            <a:r>
              <a:rPr lang="zh-CN" sz="2800">
                <a:latin typeface="Times New Roman" panose="02020603050405020304" charset="0"/>
                <a:ea typeface="华文中宋" panose="02010600040101010101" charset="-122"/>
                <a:cs typeface="Times New Roman" panose="02020603050405020304" charset="0"/>
                <a:sym typeface="+mn-ea"/>
              </a:rPr>
              <a:t>（尤指大面积的）毁灭，破坏，蹂躏</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A huge bomb blast brought chaos and devastation to the city centre.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一颗威力巨大的炸弹在市中心爆炸，引起一片混乱并造成严重破坏</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tirade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a long angry speech criticizing sb/sth or accusing sb of sth</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（批评或指责性的）长篇激烈讲话</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She launched into a tirade of abuse against politicians.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她发表了长篇演说，愤怒地谴责政客</a:t>
            </a:r>
            <a:r>
              <a:rPr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55575" y="3040380"/>
            <a:ext cx="626808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bomb caused widespread devastation.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25425" y="6263005"/>
            <a:ext cx="1031240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She launched into a tirade against the policies that ruined her business.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518410"/>
            <a:ext cx="9491980" cy="521970"/>
          </a:xfrm>
          <a:prstGeom prst="rect">
            <a:avLst/>
          </a:prstGeom>
          <a:noFill/>
        </p:spPr>
        <p:txBody>
          <a:bodyPr wrap="square" rtlCol="0" anchor="t">
            <a:spAutoFit/>
          </a:bodyPr>
          <a:lstStyle/>
          <a:p>
            <a:r>
              <a:rPr lang="zh-CN" sz="2800">
                <a:ea typeface="华文中宋" panose="02010600040101010101" charset="-122"/>
              </a:rPr>
              <a:t>炸弹造成大面积破坏</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507105"/>
            <a:ext cx="6203315" cy="95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709410"/>
            <a:ext cx="10179050" cy="165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690235"/>
            <a:ext cx="8822690" cy="521970"/>
          </a:xfrm>
          <a:prstGeom prst="rect">
            <a:avLst/>
          </a:prstGeom>
          <a:noFill/>
        </p:spPr>
        <p:txBody>
          <a:bodyPr wrap="square" rtlCol="0" anchor="t">
            <a:spAutoFit/>
          </a:bodyPr>
          <a:p>
            <a:r>
              <a:rPr lang="zh-CN" altLang="en-US" sz="2800">
                <a:ea typeface="华文中宋" panose="02010600040101010101" charset="-122"/>
              </a:rPr>
              <a:t>她就造成自己企业破产的政策发表了激愤的长篇演说。</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0063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9722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99465"/>
            <a:ext cx="11751310" cy="304673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86080" y="906780"/>
            <a:ext cx="11502390" cy="1630045"/>
          </a:xfrm>
          <a:prstGeom prst="rect">
            <a:avLst/>
          </a:prstGeom>
          <a:noFill/>
        </p:spPr>
        <p:txBody>
          <a:bodyPr wrap="square">
            <a:spAutoFit/>
          </a:bodyPr>
          <a:lstStyle/>
          <a:p>
            <a:pPr algn="l"/>
            <a:r>
              <a:rPr lang="en-US" altLang="zh-CN" sz="2500">
                <a:latin typeface="Times New Roman" panose="02020603050405020304" charset="0"/>
                <a:cs typeface="Times New Roman" panose="02020603050405020304" charset="0"/>
                <a:sym typeface="+mn-ea"/>
              </a:rPr>
              <a:t>The attack was unprecedented — the first on the monarchy since its restoration after the death of the dictator Franco in 1975. The queen burst into tears after speaking to several people, including one woman who wept in her arms. The king’s security team put up umbrellas to protect the royal couple, who emerged stained with mud from the assault.</a:t>
            </a:r>
            <a:endParaRPr lang="en-US" altLang="zh-CN" sz="2500">
              <a:latin typeface="Times New Roman" panose="02020603050405020304" charset="0"/>
              <a:cs typeface="Times New Roman" panose="02020603050405020304" charset="0"/>
              <a:sym typeface="+mn-ea"/>
            </a:endParaRPr>
          </a:p>
        </p:txBody>
      </p:sp>
      <p:sp>
        <p:nvSpPr>
          <p:cNvPr id="10" name="文本框 9"/>
          <p:cNvSpPr txBox="1"/>
          <p:nvPr/>
        </p:nvSpPr>
        <p:spPr>
          <a:xfrm>
            <a:off x="369570" y="2559050"/>
            <a:ext cx="11470640" cy="1106805"/>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这次袭击是史无前例的，是1975年独裁者佛朗哥去世后君主制复辟以来的第一次。</a:t>
            </a:r>
            <a:r>
              <a:rPr lang="zh-CN" sz="2200">
                <a:latin typeface="Times New Roman" panose="02020603050405020304" charset="0"/>
                <a:ea typeface="华文中宋" panose="02010600040101010101" charset="-122"/>
                <a:cs typeface="Times New Roman" panose="02020603050405020304" charset="0"/>
              </a:rPr>
              <a:t>王后</a:t>
            </a:r>
            <a:r>
              <a:rPr sz="2200">
                <a:latin typeface="Times New Roman" panose="02020603050405020304" charset="0"/>
                <a:ea typeface="华文中宋" panose="02010600040101010101" charset="-122"/>
                <a:cs typeface="Times New Roman" panose="02020603050405020304" charset="0"/>
              </a:rPr>
              <a:t>在对几个人发表讲话后泪流满面，其中一名女子在她怀里哭泣。国王的安全团队撑起雨伞保护这对皇室夫妇，他们在袭击中满身是泥。</a:t>
            </a:r>
            <a:endParaRPr sz="22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4118610"/>
            <a:ext cx="11751310" cy="246761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4261485"/>
            <a:ext cx="11603355" cy="1245235"/>
          </a:xfrm>
          <a:prstGeom prst="rect">
            <a:avLst/>
          </a:prstGeom>
          <a:noFill/>
        </p:spPr>
        <p:txBody>
          <a:bodyPr wrap="square">
            <a:spAutoFit/>
          </a:bodyPr>
          <a:lstStyle/>
          <a:p>
            <a:pPr algn="l"/>
            <a:r>
              <a:rPr sz="2500">
                <a:latin typeface="Times New Roman" panose="02020603050405020304" charset="0"/>
                <a:cs typeface="Times New Roman" panose="02020603050405020304" charset="0"/>
                <a:sym typeface="+mn-ea"/>
              </a:rPr>
              <a:t>Pedro Sánchez, </a:t>
            </a:r>
            <a:r>
              <a:rPr lang="en-US" sz="2500">
                <a:latin typeface="Times New Roman" panose="02020603050405020304" charset="0"/>
                <a:cs typeface="Times New Roman" panose="02020603050405020304" charset="0"/>
                <a:sym typeface="+mn-ea"/>
              </a:rPr>
              <a:t>the</a:t>
            </a:r>
            <a:r>
              <a:rPr sz="2500">
                <a:latin typeface="Times New Roman" panose="02020603050405020304" charset="0"/>
                <a:cs typeface="Times New Roman" panose="02020603050405020304" charset="0"/>
                <a:sym typeface="+mn-ea"/>
              </a:rPr>
              <a:t> prime minister, was ushered back to his vehicles but the king held his ground, trying to pacify people with words of sympathy. The rear window of one of Sánchez’s cars was broken before he and local politicians quickly left. </a:t>
            </a:r>
            <a:endParaRPr sz="2500">
              <a:latin typeface="Times New Roman" panose="02020603050405020304" charset="0"/>
              <a:cs typeface="Times New Roman" panose="02020603050405020304" charset="0"/>
              <a:sym typeface="+mn-ea"/>
            </a:endParaRPr>
          </a:p>
        </p:txBody>
      </p:sp>
      <p:sp>
        <p:nvSpPr>
          <p:cNvPr id="14" name="文本框 13"/>
          <p:cNvSpPr txBox="1"/>
          <p:nvPr/>
        </p:nvSpPr>
        <p:spPr>
          <a:xfrm>
            <a:off x="285750" y="5506720"/>
            <a:ext cx="11739245" cy="768350"/>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首相佩德罗</a:t>
            </a:r>
            <a:r>
              <a:rPr lang="en-US" sz="2200">
                <a:latin typeface="Times New Roman" panose="02020603050405020304" charset="0"/>
                <a:ea typeface="华文中宋" panose="02010600040101010101" charset="-122"/>
                <a:cs typeface="Times New Roman" panose="02020603050405020304" charset="0"/>
              </a:rPr>
              <a:t>·</a:t>
            </a:r>
            <a:r>
              <a:rPr lang="zh-CN" altLang="en-US" sz="2200">
                <a:latin typeface="Times New Roman" panose="02020603050405020304" charset="0"/>
                <a:ea typeface="华文中宋" panose="02010600040101010101" charset="-122"/>
                <a:cs typeface="Times New Roman" panose="02020603050405020304" charset="0"/>
              </a:rPr>
              <a:t>桑切斯</a:t>
            </a:r>
            <a:r>
              <a:rPr sz="2200">
                <a:latin typeface="Times New Roman" panose="02020603050405020304" charset="0"/>
                <a:ea typeface="华文中宋" panose="02010600040101010101" charset="-122"/>
                <a:cs typeface="Times New Roman" panose="02020603050405020304" charset="0"/>
              </a:rPr>
              <a:t>被</a:t>
            </a:r>
            <a:r>
              <a:rPr lang="zh-CN" sz="2200">
                <a:latin typeface="Times New Roman" panose="02020603050405020304" charset="0"/>
                <a:ea typeface="华文中宋" panose="02010600040101010101" charset="-122"/>
                <a:cs typeface="Times New Roman" panose="02020603050405020304" charset="0"/>
              </a:rPr>
              <a:t>护送</a:t>
            </a:r>
            <a:r>
              <a:rPr sz="2200">
                <a:latin typeface="Times New Roman" panose="02020603050405020304" charset="0"/>
                <a:ea typeface="华文中宋" panose="02010600040101010101" charset="-122"/>
                <a:cs typeface="Times New Roman" panose="02020603050405020304" charset="0"/>
              </a:rPr>
              <a:t>回他的车里，但国王</a:t>
            </a:r>
            <a:r>
              <a:rPr lang="zh-CN" sz="2200">
                <a:latin typeface="Times New Roman" panose="02020603050405020304" charset="0"/>
                <a:ea typeface="华文中宋" panose="02010600040101010101" charset="-122"/>
                <a:cs typeface="Times New Roman" panose="02020603050405020304" charset="0"/>
              </a:rPr>
              <a:t>没有离场</a:t>
            </a:r>
            <a:r>
              <a:rPr sz="2200">
                <a:latin typeface="Times New Roman" panose="02020603050405020304" charset="0"/>
                <a:ea typeface="华文中宋" panose="02010600040101010101" charset="-122"/>
                <a:cs typeface="Times New Roman" panose="02020603050405020304" charset="0"/>
              </a:rPr>
              <a:t>，试图用同情的话语安抚人们。</a:t>
            </a:r>
            <a:r>
              <a:rPr lang="zh-CN" sz="2200">
                <a:latin typeface="Times New Roman" panose="02020603050405020304" charset="0"/>
                <a:ea typeface="华文中宋" panose="02010600040101010101" charset="-122"/>
                <a:cs typeface="Times New Roman" panose="02020603050405020304" charset="0"/>
              </a:rPr>
              <a:t>桑切斯</a:t>
            </a:r>
            <a:r>
              <a:rPr sz="2200">
                <a:latin typeface="Times New Roman" panose="02020603050405020304" charset="0"/>
                <a:ea typeface="华文中宋" panose="02010600040101010101" charset="-122"/>
                <a:cs typeface="Times New Roman" panose="02020603050405020304" charset="0"/>
              </a:rPr>
              <a:t>的一辆车的后窗被打碎，随后他和当地政客迅速离开。</a:t>
            </a:r>
            <a:endParaRPr sz="22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3" name="文本框 2"/>
          <p:cNvSpPr txBox="1"/>
          <p:nvPr/>
        </p:nvSpPr>
        <p:spPr>
          <a:xfrm>
            <a:off x="12298045" y="3704590"/>
            <a:ext cx="4064000" cy="368300"/>
          </a:xfrm>
          <a:prstGeom prst="rect">
            <a:avLst/>
          </a:prstGeom>
          <a:noFill/>
        </p:spPr>
        <p:txBody>
          <a:bodyPr wrap="square" rtlCol="0">
            <a:spAutoFit/>
          </a:bodyPr>
          <a:p>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148590"/>
            <a:ext cx="11633200" cy="1014730"/>
          </a:xfrm>
          <a:prstGeom prst="rect">
            <a:avLst/>
          </a:prstGeom>
          <a:noFill/>
        </p:spPr>
        <p:txBody>
          <a:bodyPr wrap="square" rtlCol="0" anchor="t">
            <a:spAutoFit/>
          </a:bodyPr>
          <a:p>
            <a:pPr algn="ctr">
              <a:buClrTx/>
              <a:buSzTx/>
              <a:buFontTx/>
            </a:pPr>
            <a:r>
              <a:rPr lang="en-US" altLang="zh-CN" sz="3200" b="1">
                <a:sym typeface="+mn-ea"/>
              </a:rPr>
              <a:t>3. Tarsiers in Trouble   </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眼镜猴处于困境</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2" name="图片 1"/>
          <p:cNvPicPr>
            <a:picLocks noChangeAspect="1"/>
          </p:cNvPicPr>
          <p:nvPr/>
        </p:nvPicPr>
        <p:blipFill>
          <a:blip r:embed="rId2"/>
          <a:stretch>
            <a:fillRect/>
          </a:stretch>
        </p:blipFill>
        <p:spPr>
          <a:xfrm>
            <a:off x="2571750" y="1490980"/>
            <a:ext cx="6832216" cy="4860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8575" y="584200"/>
            <a:ext cx="12058650" cy="6277610"/>
          </a:xfrm>
          <a:prstGeom prst="rect">
            <a:avLst/>
          </a:prstGeom>
          <a:noFill/>
        </p:spPr>
        <p:txBody>
          <a:bodyPr wrap="square" rtlCol="0" anchor="t">
            <a:spAutoFit/>
          </a:bodyPr>
          <a:p>
            <a:pPr indent="0" fontAlgn="auto">
              <a:lnSpc>
                <a:spcPts val="2680"/>
              </a:lnSpc>
            </a:pPr>
            <a:r>
              <a:rPr lang="en-US" sz="2400">
                <a:latin typeface="Times New Roman" panose="02020603050405020304" charset="0"/>
                <a:cs typeface="Times New Roman" panose="02020603050405020304" charset="0"/>
              </a:rPr>
              <a:t>  </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Tarsiers are among the world’s </a:t>
            </a:r>
            <a:r>
              <a:rPr lang="en-US" sz="2600">
                <a:latin typeface="Times New Roman" panose="02020603050405020304" charset="0"/>
                <a:cs typeface="Times New Roman" panose="02020603050405020304" charset="0"/>
              </a:rPr>
              <a:t>________ (small) </a:t>
            </a:r>
            <a:r>
              <a:rPr sz="2600">
                <a:latin typeface="Times New Roman" panose="02020603050405020304" charset="0"/>
                <a:cs typeface="Times New Roman" panose="02020603050405020304" charset="0"/>
              </a:rPr>
              <a:t>primates, with large bulging eyes, tiny bodies and ET-like fingers. </a:t>
            </a:r>
            <a:r>
              <a:rPr lang="en-US" sz="2600">
                <a:latin typeface="Times New Roman" panose="02020603050405020304" charset="0"/>
                <a:cs typeface="Times New Roman" panose="02020603050405020304" charset="0"/>
              </a:rPr>
              <a:t>____ </a:t>
            </a:r>
            <a:r>
              <a:rPr sz="2600">
                <a:latin typeface="Times New Roman" panose="02020603050405020304" charset="0"/>
                <a:cs typeface="Times New Roman" panose="02020603050405020304" charset="0"/>
              </a:rPr>
              <a:t>their cute appearance has counted against them</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they are poached for the pet trade and made to pose for selfies with paying tourists. Habitat loss and sound and light pollution are other key </a:t>
            </a:r>
            <a:r>
              <a:rPr lang="en-US" sz="2600">
                <a:latin typeface="Times New Roman" panose="02020603050405020304" charset="0"/>
                <a:cs typeface="Times New Roman" panose="02020603050405020304" charset="0"/>
              </a:rPr>
              <a:t>_______ (threat)</a:t>
            </a:r>
            <a:r>
              <a:rPr sz="2600">
                <a:latin typeface="Times New Roman" panose="02020603050405020304" charset="0"/>
                <a:cs typeface="Times New Roman" panose="02020603050405020304" charset="0"/>
              </a:rPr>
              <a:t>.</a:t>
            </a:r>
            <a:endParaRPr sz="2600">
              <a:latin typeface="Times New Roman" panose="02020603050405020304" charset="0"/>
              <a:cs typeface="Times New Roman" panose="02020603050405020304" charset="0"/>
            </a:endParaRPr>
          </a:p>
          <a:p>
            <a:pPr indent="0" defTabSz="914400" fontAlgn="auto">
              <a:lnSpc>
                <a:spcPts val="2680"/>
              </a:lnSpc>
              <a:tabLst>
                <a:tab pos="6536055" algn="l"/>
              </a:tabLst>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One species </a:t>
            </a:r>
            <a:r>
              <a:rPr lang="en-US" sz="2600">
                <a:latin typeface="Times New Roman" panose="02020603050405020304" charset="0"/>
                <a:cs typeface="Times New Roman" panose="02020603050405020304" charset="0"/>
              </a:rPr>
              <a:t>______ (face) </a:t>
            </a:r>
            <a:r>
              <a:rPr sz="2600">
                <a:latin typeface="Times New Roman" panose="02020603050405020304" charset="0"/>
                <a:cs typeface="Times New Roman" panose="02020603050405020304" charset="0"/>
              </a:rPr>
              <a:t>a </a:t>
            </a:r>
            <a:r>
              <a:rPr sz="2600">
                <a:solidFill>
                  <a:schemeClr val="tx1"/>
                </a:solidFill>
                <a:latin typeface="Times New Roman" panose="02020603050405020304" charset="0"/>
                <a:cs typeface="Times New Roman" panose="02020603050405020304" charset="0"/>
              </a:rPr>
              <a:t>particularly </a:t>
            </a:r>
            <a:r>
              <a:rPr sz="2600">
                <a:latin typeface="Times New Roman" panose="02020603050405020304" charset="0"/>
                <a:cs typeface="Times New Roman" panose="02020603050405020304" charset="0"/>
              </a:rPr>
              <a:t>severe decline is the Philippine tarsier</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situation is worrying, as we know of few strongholds for the Philippine tarsier,” says Pierre Fidenci, president of ESI.</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According to Fidenci, the decline could be </a:t>
            </a:r>
            <a:r>
              <a:rPr lang="en-US" sz="2600">
                <a:latin typeface="Times New Roman" panose="02020603050405020304" charset="0"/>
                <a:cs typeface="Times New Roman" panose="02020603050405020304" charset="0"/>
              </a:rPr>
              <a:t>______ (part) </a:t>
            </a:r>
            <a:r>
              <a:rPr sz="2600">
                <a:latin typeface="Times New Roman" panose="02020603050405020304" charset="0"/>
                <a:cs typeface="Times New Roman" panose="02020603050405020304" charset="0"/>
              </a:rPr>
              <a:t>attributed to lifestyle changes in the local communities in and around the </a:t>
            </a:r>
            <a:r>
              <a:rPr sz="2600">
                <a:solidFill>
                  <a:srgbClr val="0000FF"/>
                </a:solidFill>
                <a:latin typeface="Times New Roman" panose="02020603050405020304" charset="0"/>
                <a:cs typeface="Times New Roman" panose="02020603050405020304" charset="0"/>
              </a:rPr>
              <a:t>sanctuary</a:t>
            </a:r>
            <a:r>
              <a:rPr sz="2600">
                <a:latin typeface="Times New Roman" panose="02020603050405020304" charset="0"/>
                <a:cs typeface="Times New Roman" panose="02020603050405020304" charset="0"/>
              </a:rPr>
              <a:t>,</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particularly Purok Bagong</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Silang, which </a:t>
            </a:r>
            <a:r>
              <a:rPr lang="en-US" sz="2600">
                <a:latin typeface="Times New Roman" panose="02020603050405020304" charset="0"/>
                <a:cs typeface="Times New Roman" panose="02020603050405020304" charset="0"/>
              </a:rPr>
              <a:t>_____________ (connect)</a:t>
            </a:r>
            <a:r>
              <a:rPr sz="2600">
                <a:latin typeface="Times New Roman" panose="02020603050405020304" charset="0"/>
                <a:cs typeface="Times New Roman" panose="02020603050405020304" charset="0"/>
              </a:rPr>
              <a:t> to the electricity grid in 2016.</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a:t>
            </a:r>
            <a:r>
              <a:rPr sz="2600">
                <a:solidFill>
                  <a:srgbClr val="0000FF"/>
                </a:solidFill>
                <a:latin typeface="Times New Roman" panose="02020603050405020304" charset="0"/>
                <a:cs typeface="Times New Roman" panose="02020603050405020304" charset="0"/>
              </a:rPr>
              <a:t>indigenous </a:t>
            </a:r>
            <a:r>
              <a:rPr sz="2600">
                <a:latin typeface="Times New Roman" panose="02020603050405020304" charset="0"/>
                <a:cs typeface="Times New Roman" panose="02020603050405020304" charset="0"/>
              </a:rPr>
              <a:t>B</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laan people have since been able to use lamps during the evening and radios and televisions during the day.</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Being nocturnal, tarsiers are very sensitive </a:t>
            </a:r>
            <a:r>
              <a:rPr lang="en-US" sz="2600">
                <a:latin typeface="Times New Roman" panose="02020603050405020304" charset="0"/>
                <a:cs typeface="Times New Roman" panose="02020603050405020304" charset="0"/>
              </a:rPr>
              <a:t>___ </a:t>
            </a:r>
            <a:r>
              <a:rPr sz="2600">
                <a:latin typeface="Times New Roman" panose="02020603050405020304" charset="0"/>
                <a:cs typeface="Times New Roman" panose="02020603050405020304" charset="0"/>
              </a:rPr>
              <a:t>light, and the increased daytime noise may be disturbing their sleep patterns.</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Habitat has also been lost due to human encroachment and farming.</a:t>
            </a:r>
            <a:endParaRPr sz="2600">
              <a:latin typeface="Times New Roman" panose="02020603050405020304" charset="0"/>
              <a:cs typeface="Times New Roman" panose="02020603050405020304" charset="0"/>
            </a:endParaRPr>
          </a:p>
          <a:p>
            <a:pPr indent="0" fontAlgn="auto">
              <a:lnSpc>
                <a:spcPts val="268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implementation of immediate conservation measures is required</a:t>
            </a:r>
            <a:r>
              <a:rPr lang="en-US" sz="2600">
                <a:latin typeface="Times New Roman" panose="02020603050405020304" charset="0"/>
                <a:cs typeface="Times New Roman" panose="02020603050405020304" charset="0"/>
              </a:rPr>
              <a:t> __________ (ensure)</a:t>
            </a:r>
            <a:r>
              <a:rPr sz="2600">
                <a:latin typeface="Times New Roman" panose="02020603050405020304" charset="0"/>
                <a:cs typeface="Times New Roman" panose="02020603050405020304" charset="0"/>
              </a:rPr>
              <a:t> the recovery and </a:t>
            </a:r>
            <a:r>
              <a:rPr lang="en-US" sz="2600">
                <a:latin typeface="Times New Roman" panose="02020603050405020304" charset="0"/>
                <a:cs typeface="Times New Roman" panose="02020603050405020304" charset="0"/>
              </a:rPr>
              <a:t>________ (survive) </a:t>
            </a:r>
            <a:r>
              <a:rPr sz="2600">
                <a:latin typeface="Times New Roman" panose="02020603050405020304" charset="0"/>
                <a:cs typeface="Times New Roman" panose="02020603050405020304" charset="0"/>
              </a:rPr>
              <a:t>of the tarsier,”</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says Fidenci.</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“Measures should include habitat restoration (such as tree planting),</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removal and stopping of new illegal encroachments within the protected area, noise reduction and fostering organic </a:t>
            </a:r>
            <a:r>
              <a:rPr lang="en-US" sz="2600">
                <a:latin typeface="Times New Roman" panose="02020603050405020304" charset="0"/>
                <a:cs typeface="Times New Roman" panose="02020603050405020304" charset="0"/>
              </a:rPr>
              <a:t>_________ (ecology) </a:t>
            </a:r>
            <a:r>
              <a:rPr sz="2600">
                <a:latin typeface="Times New Roman" panose="02020603050405020304" charset="0"/>
                <a:cs typeface="Times New Roman" panose="02020603050405020304" charset="0"/>
              </a:rPr>
              <a:t>agriculture in the area.”</a:t>
            </a:r>
            <a:endParaRPr sz="26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62706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BBC Science Focus</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（October, 2024 P25)</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4554855" y="518795"/>
            <a:ext cx="1378585"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smallest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4384675" y="866775"/>
            <a:ext cx="697230"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But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7590790" y="1540510"/>
            <a:ext cx="1090930"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threats</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2055495" y="1881505"/>
            <a:ext cx="1038225"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facing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0115550" y="2539365"/>
            <a:ext cx="994410"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partly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5488940" y="3236595"/>
            <a:ext cx="2164715"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was connected</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313180" y="4267835"/>
            <a:ext cx="540385" cy="491490"/>
          </a:xfrm>
          <a:prstGeom prst="rect">
            <a:avLst/>
          </a:prstGeom>
          <a:noFill/>
        </p:spPr>
        <p:txBody>
          <a:bodyPr wrap="square" rtlCol="0" anchor="t">
            <a:spAutoFit/>
          </a:bodyPr>
          <a:p>
            <a:r>
              <a:rPr lang="en-US" sz="2600">
                <a:solidFill>
                  <a:srgbClr val="FF0000"/>
                </a:solidFill>
                <a:latin typeface="Times New Roman" panose="02020603050405020304" charset="0"/>
                <a:cs typeface="Times New Roman" panose="02020603050405020304" charset="0"/>
                <a:sym typeface="+mn-ea"/>
              </a:rPr>
              <a:t>to</a:t>
            </a:r>
            <a:endParaRPr lang="en-US" sz="26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3570605" y="5287645"/>
            <a:ext cx="1336675"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survival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1148715" y="6308725"/>
            <a:ext cx="1657985"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ecological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9811385" y="4923155"/>
            <a:ext cx="1501775" cy="491490"/>
          </a:xfrm>
          <a:prstGeom prst="rect">
            <a:avLst/>
          </a:prstGeom>
          <a:noFill/>
        </p:spPr>
        <p:txBody>
          <a:bodyPr wrap="square" rtlCol="0" anchor="t">
            <a:spAutoFit/>
          </a:bodyPr>
          <a:p>
            <a:r>
              <a:rPr lang="en-US" sz="2600">
                <a:solidFill>
                  <a:srgbClr val="FF0000"/>
                </a:solidFill>
                <a:latin typeface="Times New Roman" panose="02020603050405020304" charset="0"/>
                <a:cs typeface="Times New Roman" panose="02020603050405020304" charset="0"/>
                <a:sym typeface="+mn-ea"/>
              </a:rPr>
              <a:t>to ensure</a:t>
            </a:r>
            <a:endParaRPr lang="en-US"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12" grpId="0"/>
      <p:bldP spid="16" grpId="0"/>
      <p:bldP spid="18" grpId="0"/>
      <p:bldP spid="19" grpId="0"/>
      <p:bldP spid="2" grpId="1"/>
      <p:bldP spid="3" grpId="1"/>
      <p:bldP spid="5" grpId="1"/>
      <p:bldP spid="6" grpId="1"/>
      <p:bldP spid="7" grpId="1"/>
      <p:bldP spid="8" grpId="1"/>
      <p:bldP spid="12" grpId="1"/>
      <p:bldP spid="16" grpId="1"/>
      <p:bldP spid="18" grpId="1"/>
      <p:bldP spid="1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7167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0000FF"/>
                </a:solidFill>
                <a:latin typeface="Times New Roman" panose="02020603050405020304" charset="0"/>
                <a:cs typeface="Times New Roman" panose="02020603050405020304" charset="0"/>
                <a:sym typeface="+mn-ea"/>
              </a:rPr>
              <a:t>sanctuary</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an area where wild birds or animals are protected and encouraged to breed 鸟兽保护区；禁猎区</a:t>
            </a:r>
            <a:r>
              <a:rPr lang="en-US" sz="2800">
                <a:latin typeface="Times New Roman" panose="02020603050405020304" charset="0"/>
                <a:ea typeface="华文中宋" panose="02010600040101010101" charset="-122"/>
                <a:cs typeface="Times New Roman" panose="02020603050405020304" charset="0"/>
                <a:sym typeface="+mn-ea"/>
              </a:rPr>
              <a:t> </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It is used by fishermen and is designated a bird sanctuary.                                                          它被渔民使用，并被指定为鸟类保护区。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indigenous</a:t>
            </a:r>
            <a:r>
              <a:rPr lang="en-US" altLang="zh-CN" sz="2800">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rPr>
              <a:t>belonging to a particular place rather than coming to it from somewhere else 本地的；当地的；土生土长的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 </a:t>
            </a:r>
            <a:r>
              <a:rPr lang="en-US" sz="2800">
                <a:latin typeface="Times New Roman" panose="02020603050405020304" charset="0"/>
                <a:cs typeface="Times New Roman" panose="02020603050405020304" charset="0"/>
              </a:rPr>
              <a:t>lake </a:t>
            </a:r>
            <a:r>
              <a:rPr sz="2800">
                <a:latin typeface="Times New Roman" panose="02020603050405020304" charset="0"/>
                <a:cs typeface="Times New Roman" panose="02020603050405020304" charset="0"/>
              </a:rPr>
              <a:t>is surrounded by indigenous plants and trees.</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这个湖被当地的植物和树木所环绕。</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58318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086100"/>
            <a:ext cx="92735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park is the largest wildlife sanctuary in the US.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061075"/>
            <a:ext cx="1133856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kangaroo is indigenous to Australia.</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566670"/>
            <a:ext cx="7722870" cy="521970"/>
          </a:xfrm>
          <a:prstGeom prst="rect">
            <a:avLst/>
          </a:prstGeom>
          <a:noFill/>
        </p:spPr>
        <p:txBody>
          <a:bodyPr wrap="square" rtlCol="0" anchor="t">
            <a:spAutoFit/>
          </a:bodyPr>
          <a:lstStyle/>
          <a:p>
            <a:r>
              <a:rPr lang="zh-CN" altLang="en-US" sz="2800">
                <a:ea typeface="华文中宋" panose="02010600040101010101" charset="-122"/>
              </a:rPr>
              <a:t>该公园是美国最大的野生动物保护区。</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a:off x="311150" y="3575050"/>
            <a:ext cx="7613650" cy="57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526530"/>
            <a:ext cx="5830570" cy="158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6"/>
            </p:custDataLst>
          </p:nvPr>
        </p:nvSpPr>
        <p:spPr>
          <a:xfrm>
            <a:off x="2395855" y="5539740"/>
            <a:ext cx="3692525" cy="521970"/>
          </a:xfrm>
          <a:prstGeom prst="rect">
            <a:avLst/>
          </a:prstGeom>
          <a:noFill/>
        </p:spPr>
        <p:txBody>
          <a:bodyPr wrap="square" rtlCol="0" anchor="t">
            <a:spAutoFit/>
          </a:bodyPr>
          <a:p>
            <a:r>
              <a:rPr lang="zh-CN" altLang="en-US" sz="2800">
                <a:ea typeface="华文中宋" panose="02010600040101010101" charset="-122"/>
              </a:rPr>
              <a:t>袋鼠原产于澳大利亚。</a:t>
            </a:r>
            <a:endParaRPr lang="zh-CN" altLang="en-US" sz="2800">
              <a:ea typeface="华文中宋" panose="02010600040101010101" charset="-122"/>
            </a:endParaRPr>
          </a:p>
        </p:txBody>
      </p:sp>
      <p:sp>
        <p:nvSpPr>
          <p:cNvPr id="2" name="文本框 1"/>
          <p:cNvSpPr txBox="1"/>
          <p:nvPr>
            <p:custDataLst>
              <p:tags r:id="rId7"/>
            </p:custDataLst>
          </p:nvPr>
        </p:nvSpPr>
        <p:spPr>
          <a:xfrm>
            <a:off x="269875" y="551688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36220" y="983615"/>
            <a:ext cx="11597640" cy="22993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42900" y="1056005"/>
            <a:ext cx="11398250" cy="128333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But their cute appearance has counted against them - they are poached for the pet trade and made to pose for selfies with paying tourists. Habitat loss and sound and light pollution are other key threats.</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292735" y="2322830"/>
            <a:ext cx="1154176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但它们可爱的外表却对它们不利——它们被偷猎用于宠物交易，并被迫与付费游客自拍。栖息地丧失、声音和光污染是其他主要威胁。</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987800"/>
            <a:ext cx="11588115" cy="234505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42900" y="4041140"/>
            <a:ext cx="112915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Being nocturnal, tarsiers are very sensitive to light, and the increased daytime noise may be disturbing their sleep patterns. Habitat has also been lost due to human encroachment and farming.</a:t>
            </a:r>
            <a:endParaRPr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292735" y="5332730"/>
            <a:ext cx="1144841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眼镜猴是夜行动物，对光线非常敏感，白天噪音的增加可能会扰乱它们的睡眠模式。由于人类的入侵和农耕，栖息地也在丧失。</a:t>
            </a:r>
            <a:endParaRPr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148590"/>
            <a:ext cx="11633200" cy="1014730"/>
          </a:xfrm>
          <a:prstGeom prst="rect">
            <a:avLst/>
          </a:prstGeom>
          <a:noFill/>
        </p:spPr>
        <p:txBody>
          <a:bodyPr wrap="square" rtlCol="0" anchor="t">
            <a:spAutoFit/>
          </a:bodyPr>
          <a:p>
            <a:pPr algn="ctr">
              <a:buClrTx/>
              <a:buSzTx/>
              <a:buFontTx/>
            </a:pPr>
            <a:r>
              <a:rPr lang="en-US" altLang="zh-CN" sz="3200" b="1">
                <a:sym typeface="+mn-ea"/>
              </a:rPr>
              <a:t>4. Eye scans will help prevent blindness from diabetes   </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眼部扫描有助于预防糖尿病导致的失明</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3" name="图片 2"/>
          <p:cNvPicPr>
            <a:picLocks noChangeAspect="1"/>
          </p:cNvPicPr>
          <p:nvPr/>
        </p:nvPicPr>
        <p:blipFill>
          <a:blip r:embed="rId2"/>
          <a:stretch>
            <a:fillRect/>
          </a:stretch>
        </p:blipFill>
        <p:spPr>
          <a:xfrm>
            <a:off x="2450089" y="1588770"/>
            <a:ext cx="7291822" cy="4860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6840" y="488315"/>
            <a:ext cx="11958320" cy="6277610"/>
          </a:xfrm>
          <a:prstGeom prst="rect">
            <a:avLst/>
          </a:prstGeom>
          <a:noFill/>
        </p:spPr>
        <p:txBody>
          <a:bodyPr wrap="square" rtlCol="0" anchor="t">
            <a:spAutoFit/>
          </a:bodyPr>
          <a:p>
            <a:pPr indent="0" fontAlgn="auto">
              <a:lnSpc>
                <a:spcPts val="26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 new eye screening scheme could free up 120,000 hospital </a:t>
            </a:r>
            <a:r>
              <a:rPr lang="zh-CN" altLang="en-US" sz="2400">
                <a:solidFill>
                  <a:schemeClr val="tx1"/>
                </a:solidFill>
                <a:latin typeface="Times New Roman" panose="02020603050405020304" charset="0"/>
                <a:cs typeface="Times New Roman" panose="02020603050405020304" charset="0"/>
              </a:rPr>
              <a:t>appointments </a:t>
            </a:r>
            <a:r>
              <a:rPr lang="zh-CN" altLang="en-US" sz="2400">
                <a:latin typeface="Times New Roman" panose="02020603050405020304" charset="0"/>
                <a:cs typeface="Times New Roman" panose="02020603050405020304" charset="0"/>
              </a:rPr>
              <a:t>a year </a:t>
            </a:r>
            <a:r>
              <a:rPr lang="en-US" altLang="zh-CN" sz="2400">
                <a:latin typeface="Times New Roman" panose="02020603050405020304" charset="0"/>
                <a:cs typeface="Times New Roman" panose="02020603050405020304" charset="0"/>
              </a:rPr>
              <a:t>____ </a:t>
            </a:r>
            <a:r>
              <a:rPr lang="zh-CN" altLang="en-US" sz="2400">
                <a:latin typeface="Times New Roman" panose="02020603050405020304" charset="0"/>
                <a:cs typeface="Times New Roman" panose="02020603050405020304" charset="0"/>
              </a:rPr>
              <a:t>help prevent sight </a:t>
            </a:r>
            <a:r>
              <a:rPr lang="zh-CN" altLang="en-US" sz="2400">
                <a:solidFill>
                  <a:schemeClr val="tx1"/>
                </a:solidFill>
                <a:latin typeface="Times New Roman" panose="02020603050405020304" charset="0"/>
                <a:cs typeface="Times New Roman" panose="02020603050405020304" charset="0"/>
              </a:rPr>
              <a:t>loss</a:t>
            </a:r>
            <a:r>
              <a:rPr lang="zh-CN" altLang="en-US" sz="2400">
                <a:latin typeface="Times New Roman" panose="02020603050405020304" charset="0"/>
                <a:cs typeface="Times New Roman" panose="02020603050405020304" charset="0"/>
              </a:rPr>
              <a:t>, the NHS has said.</a:t>
            </a:r>
            <a:endParaRPr lang="zh-CN" altLang="en-US" sz="2400">
              <a:latin typeface="Times New Roman" panose="02020603050405020304" charset="0"/>
              <a:cs typeface="Times New Roman" panose="02020603050405020304" charset="0"/>
            </a:endParaRPr>
          </a:p>
          <a:p>
            <a:pPr indent="0" fontAlgn="auto">
              <a:lnSpc>
                <a:spcPts val="26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a:t>
            </a:r>
            <a:r>
              <a:rPr lang="zh-CN" altLang="en-US" sz="2400">
                <a:solidFill>
                  <a:srgbClr val="0000FF"/>
                </a:solidFill>
                <a:latin typeface="Times New Roman" panose="02020603050405020304" charset="0"/>
                <a:cs typeface="Times New Roman" panose="02020603050405020304" charset="0"/>
              </a:rPr>
              <a:t>initiative </a:t>
            </a:r>
            <a:r>
              <a:rPr lang="zh-CN" altLang="en-US" sz="2400">
                <a:latin typeface="Times New Roman" panose="02020603050405020304" charset="0"/>
                <a:cs typeface="Times New Roman" panose="02020603050405020304" charset="0"/>
              </a:rPr>
              <a:t>will provide </a:t>
            </a:r>
            <a:r>
              <a:rPr lang="zh-CN" altLang="en-US" sz="2400">
                <a:solidFill>
                  <a:schemeClr val="tx1"/>
                </a:solidFill>
                <a:latin typeface="Times New Roman" panose="02020603050405020304" charset="0"/>
                <a:cs typeface="Times New Roman" panose="02020603050405020304" charset="0"/>
              </a:rPr>
              <a:t>advanced </a:t>
            </a:r>
            <a:r>
              <a:rPr lang="zh-CN" altLang="en-US" sz="2400">
                <a:latin typeface="Times New Roman" panose="02020603050405020304" charset="0"/>
                <a:cs typeface="Times New Roman" panose="02020603050405020304" charset="0"/>
              </a:rPr>
              <a:t>eye scans to people with diabetes outside </a:t>
            </a:r>
            <a:r>
              <a:rPr lang="en-US" altLang="zh-CN" sz="2400">
                <a:latin typeface="Times New Roman" panose="02020603050405020304" charset="0"/>
                <a:cs typeface="Times New Roman" panose="02020603050405020304" charset="0"/>
              </a:rPr>
              <a:t>__________ (tradition) </a:t>
            </a:r>
            <a:r>
              <a:rPr lang="zh-CN" altLang="en-US" sz="2400">
                <a:latin typeface="Times New Roman" panose="02020603050405020304" charset="0"/>
                <a:cs typeface="Times New Roman" panose="02020603050405020304" charset="0"/>
              </a:rPr>
              <a:t>hospitals,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in larger GP practices,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community hospitals and mobile vans.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introduction across the country of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OC</a:t>
            </a:r>
            <a:r>
              <a:rPr lang="en-US" altLang="zh-CN" sz="2400">
                <a:latin typeface="Times New Roman" panose="02020603050405020304" charset="0"/>
                <a:cs typeface="Times New Roman" panose="02020603050405020304" charset="0"/>
              </a:rPr>
              <a:t>T </a:t>
            </a:r>
            <a:r>
              <a:rPr lang="zh-CN" altLang="en-US" sz="2400">
                <a:latin typeface="Times New Roman" panose="02020603050405020304" charset="0"/>
                <a:cs typeface="Times New Roman" panose="02020603050405020304" charset="0"/>
              </a:rPr>
              <a:t>scans will save </a:t>
            </a:r>
            <a:r>
              <a:rPr lang="en-US" altLang="zh-CN" sz="2400">
                <a:latin typeface="Times New Roman" panose="02020603050405020304" charset="0"/>
                <a:cs typeface="Times New Roman" panose="02020603050405020304" charset="0"/>
              </a:rPr>
              <a:t>___ </a:t>
            </a:r>
            <a:r>
              <a:rPr lang="zh-CN" altLang="en-US" sz="2400">
                <a:latin typeface="Times New Roman" panose="02020603050405020304" charset="0"/>
                <a:cs typeface="Times New Roman" panose="02020603050405020304" charset="0"/>
              </a:rPr>
              <a:t>estimated 120,000 hospital ophthalmology appointments,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NHS England said. Ophthalmology treatments make up almost a </a:t>
            </a:r>
            <a:r>
              <a:rPr lang="en-US" altLang="zh-CN" sz="2400">
                <a:latin typeface="Times New Roman" panose="02020603050405020304" charset="0"/>
                <a:cs typeface="Times New Roman" panose="02020603050405020304" charset="0"/>
              </a:rPr>
              <a:t>_____ (ten) </a:t>
            </a:r>
            <a:r>
              <a:rPr lang="zh-CN" altLang="en-US" sz="2400">
                <a:latin typeface="Times New Roman" panose="02020603050405020304" charset="0"/>
                <a:cs typeface="Times New Roman" panose="02020603050405020304" charset="0"/>
              </a:rPr>
              <a:t>of the NHS waiting list Steve Russell, NHS England director for screening, said:</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It</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fantastic news </a:t>
            </a:r>
            <a:r>
              <a:rPr lang="en-US" altLang="zh-CN" sz="2400">
                <a:latin typeface="Times New Roman" panose="02020603050405020304" charset="0"/>
                <a:cs typeface="Times New Roman" panose="02020603050405020304" charset="0"/>
              </a:rPr>
              <a:t>____ </a:t>
            </a:r>
            <a:r>
              <a:rPr lang="zh-CN" altLang="en-US" sz="2400">
                <a:latin typeface="Times New Roman" panose="02020603050405020304" charset="0"/>
                <a:cs typeface="Times New Roman" panose="02020603050405020304" charset="0"/>
              </a:rPr>
              <a:t>these advanced eye scans will be available </a:t>
            </a:r>
            <a:r>
              <a:rPr lang="zh-CN" altLang="en-US" sz="2400">
                <a:solidFill>
                  <a:schemeClr val="tx1"/>
                </a:solidFill>
                <a:latin typeface="Times New Roman" panose="02020603050405020304" charset="0"/>
                <a:cs typeface="Times New Roman" panose="02020603050405020304" charset="0"/>
              </a:rPr>
              <a:t>closer </a:t>
            </a:r>
            <a:r>
              <a:rPr lang="zh-CN" altLang="en-US" sz="2400">
                <a:latin typeface="Times New Roman" panose="02020603050405020304" charset="0"/>
                <a:cs typeface="Times New Roman" panose="02020603050405020304" charset="0"/>
              </a:rPr>
              <a:t>to home for thousands of people with diabetes across the country.</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This technology will help us find and treat diabetic eye conditions early, </a:t>
            </a:r>
            <a:r>
              <a:rPr lang="en-US" altLang="zh-CN" sz="2400">
                <a:latin typeface="Times New Roman" panose="02020603050405020304" charset="0"/>
                <a:cs typeface="Times New Roman" panose="02020603050405020304" charset="0"/>
              </a:rPr>
              <a:t>________ (helping) </a:t>
            </a:r>
            <a:r>
              <a:rPr lang="zh-CN" altLang="en-US" sz="2400">
                <a:solidFill>
                  <a:srgbClr val="0000FF"/>
                </a:solidFill>
                <a:latin typeface="Times New Roman" panose="02020603050405020304" charset="0"/>
                <a:cs typeface="Times New Roman" panose="02020603050405020304" charset="0"/>
              </a:rPr>
              <a:t>minimise </a:t>
            </a:r>
            <a:r>
              <a:rPr lang="zh-CN" altLang="en-US" sz="2400">
                <a:latin typeface="Times New Roman" panose="02020603050405020304" charset="0"/>
                <a:cs typeface="Times New Roman" panose="02020603050405020304" charset="0"/>
              </a:rPr>
              <a:t>and prevent sight loss, and it also means that thousands of appointments in traditional hospital settings could </a:t>
            </a:r>
            <a:r>
              <a:rPr lang="en-US" altLang="zh-CN" sz="2400">
                <a:latin typeface="Times New Roman" panose="02020603050405020304" charset="0"/>
                <a:cs typeface="Times New Roman" panose="02020603050405020304" charset="0"/>
              </a:rPr>
              <a:t>_________ (save)</a:t>
            </a: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which is great news for the NHS.</a:t>
            </a:r>
            <a:r>
              <a:rPr lang="en-US" altLang="zh-CN"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indent="0" fontAlgn="auto">
              <a:lnSpc>
                <a:spcPts val="26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People with diabetes can develop a condition </a:t>
            </a:r>
            <a:r>
              <a:rPr lang="en-US" altLang="zh-CN" sz="2400">
                <a:latin typeface="Times New Roman" panose="02020603050405020304" charset="0"/>
                <a:cs typeface="Times New Roman" panose="02020603050405020304" charset="0"/>
              </a:rPr>
              <a:t>______ (call) </a:t>
            </a:r>
            <a:r>
              <a:rPr lang="zh-CN" altLang="en-US" sz="2400">
                <a:latin typeface="Times New Roman" panose="02020603050405020304" charset="0"/>
                <a:cs typeface="Times New Roman" panose="02020603050405020304" charset="0"/>
              </a:rPr>
              <a:t>diabetic retinopathy, in which high blood sugar levels damage the back of the eye. It can cause blindness if left untreated, </a:t>
            </a:r>
            <a:r>
              <a:rPr lang="en-US" altLang="zh-CN" sz="2400">
                <a:latin typeface="Times New Roman" panose="02020603050405020304" charset="0"/>
                <a:cs typeface="Times New Roman" panose="02020603050405020304" charset="0"/>
              </a:rPr>
              <a:t>_____ </a:t>
            </a:r>
            <a:r>
              <a:rPr lang="zh-CN" altLang="en-US" sz="2400">
                <a:latin typeface="Times New Roman" panose="02020603050405020304" charset="0"/>
                <a:cs typeface="Times New Roman" panose="02020603050405020304" charset="0"/>
              </a:rPr>
              <a:t>regular screening can catch problems early. </a:t>
            </a:r>
            <a:endParaRPr lang="zh-CN" altLang="en-US" sz="2400">
              <a:latin typeface="Times New Roman" panose="02020603050405020304" charset="0"/>
              <a:cs typeface="Times New Roman" panose="02020603050405020304" charset="0"/>
            </a:endParaRPr>
          </a:p>
          <a:p>
            <a:pPr indent="0" fontAlgn="auto">
              <a:lnSpc>
                <a:spcPts val="26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It is expected that 60,000</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people with </a:t>
            </a:r>
            <a:r>
              <a:rPr lang="en-US" altLang="zh-CN" sz="2400">
                <a:latin typeface="Times New Roman" panose="02020603050405020304" charset="0"/>
                <a:cs typeface="Times New Roman" panose="02020603050405020304" charset="0"/>
              </a:rPr>
              <a:t>_____ (sign) </a:t>
            </a:r>
            <a:r>
              <a:rPr lang="zh-CN" altLang="en-US" sz="2400">
                <a:latin typeface="Times New Roman" panose="02020603050405020304" charset="0"/>
                <a:cs typeface="Times New Roman" panose="02020603050405020304" charset="0"/>
              </a:rPr>
              <a:t>of eye disease will take part in OCT screening. The scans create a 3D image giving more accurate results.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All eye care services are expected to be using the technology by next October.</a:t>
            </a:r>
            <a:endParaRPr lang="zh-CN" altLang="en-US" sz="24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62706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The Times</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(November 18, 2024 P</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4</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10395585" y="473710"/>
            <a:ext cx="68834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and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10132060" y="1172845"/>
            <a:ext cx="152209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traditional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7050405" y="1814830"/>
            <a:ext cx="54356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an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189230" y="2522855"/>
            <a:ext cx="87185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tenth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2612390" y="2830830"/>
            <a:ext cx="69850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that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3872230" y="3513455"/>
            <a:ext cx="113411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helping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9406255" y="3843020"/>
            <a:ext cx="133794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be saved</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6096000" y="4541520"/>
            <a:ext cx="95377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called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300355" y="5233670"/>
            <a:ext cx="64960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but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5074285" y="5553710"/>
            <a:ext cx="82423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signs </a:t>
            </a:r>
            <a:endParaRPr lang="zh-CN" altLang="en-US"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2" grpId="0"/>
      <p:bldP spid="13" grpId="0"/>
      <p:bldP spid="4" grpId="1"/>
      <p:bldP spid="5" grpId="1"/>
      <p:bldP spid="6" grpId="1"/>
      <p:bldP spid="7" grpId="1"/>
      <p:bldP spid="8" grpId="1"/>
      <p:bldP spid="9" grpId="1"/>
      <p:bldP spid="11" grpId="1"/>
      <p:bldP spid="12" grpId="1"/>
      <p:bldP spid="13" grpId="1"/>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7167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0000FF"/>
                </a:solidFill>
                <a:latin typeface="Times New Roman" panose="02020603050405020304" charset="0"/>
                <a:cs typeface="Times New Roman" panose="02020603050405020304" charset="0"/>
                <a:sym typeface="+mn-ea"/>
              </a:rPr>
              <a:t>initiative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a new plan for dealing with a particular problem or for achieving a particular purpose 倡议；新方案 </a:t>
            </a:r>
            <a:r>
              <a:rPr lang="en-US" sz="2800">
                <a:latin typeface="Times New Roman" panose="02020603050405020304" charset="0"/>
                <a:ea typeface="华文中宋" panose="02010600040101010101" charset="-122"/>
                <a:cs typeface="Times New Roman" panose="02020603050405020304" charset="0"/>
                <a:sym typeface="+mn-ea"/>
              </a:rPr>
              <a:t> </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Local initiatives to help young people have been inadequate.                                                            当地对年轻人的扶助法案一直不够完善。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minimise</a:t>
            </a:r>
            <a:r>
              <a:rPr lang="en-US" altLang="zh-CN" sz="2800">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rPr>
              <a:t>to reduce sth, especially sth bad, to the lowest possible level 使减少到最低限度</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Good hygiene helps to minimize the risk of infection.</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保持清洁有助于最大限度地减少感染的危险。</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58318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086100"/>
            <a:ext cx="92735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peace initiative was welcomed by both sides.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061075"/>
            <a:ext cx="1133856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Concerned people want to minimize the risk of developing cancer.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566670"/>
            <a:ext cx="5023485" cy="521970"/>
          </a:xfrm>
          <a:prstGeom prst="rect">
            <a:avLst/>
          </a:prstGeom>
          <a:noFill/>
        </p:spPr>
        <p:txBody>
          <a:bodyPr wrap="square" rtlCol="0" anchor="t">
            <a:spAutoFit/>
          </a:bodyPr>
          <a:lstStyle/>
          <a:p>
            <a:r>
              <a:rPr lang="zh-CN" altLang="en-US" sz="2800">
                <a:ea typeface="华文中宋" panose="02010600040101010101" charset="-122"/>
              </a:rPr>
              <a:t>和平倡议受到了双方的欢迎。</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flipV="1">
            <a:off x="311150" y="3572510"/>
            <a:ext cx="7220585" cy="25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526530"/>
            <a:ext cx="9534525" cy="596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6"/>
            </p:custDataLst>
          </p:nvPr>
        </p:nvSpPr>
        <p:spPr>
          <a:xfrm>
            <a:off x="2395855" y="5539740"/>
            <a:ext cx="7491730" cy="521970"/>
          </a:xfrm>
          <a:prstGeom prst="rect">
            <a:avLst/>
          </a:prstGeom>
          <a:noFill/>
        </p:spPr>
        <p:txBody>
          <a:bodyPr wrap="square" rtlCol="0" anchor="t">
            <a:spAutoFit/>
          </a:bodyPr>
          <a:p>
            <a:r>
              <a:rPr lang="zh-CN" altLang="en-US" sz="2800">
                <a:ea typeface="华文中宋" panose="02010600040101010101" charset="-122"/>
              </a:rPr>
              <a:t>忧心忡忡的人们想把患上癌症的风险降到最低。</a:t>
            </a:r>
            <a:endParaRPr lang="zh-CN" altLang="en-US" sz="2800">
              <a:ea typeface="华文中宋" panose="02010600040101010101" charset="-122"/>
            </a:endParaRPr>
          </a:p>
        </p:txBody>
      </p:sp>
      <p:sp>
        <p:nvSpPr>
          <p:cNvPr id="2" name="文本框 1"/>
          <p:cNvSpPr txBox="1"/>
          <p:nvPr>
            <p:custDataLst>
              <p:tags r:id="rId7"/>
            </p:custDataLst>
          </p:nvPr>
        </p:nvSpPr>
        <p:spPr>
          <a:xfrm>
            <a:off x="269875" y="551688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36220" y="983615"/>
            <a:ext cx="11597640" cy="22993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42900" y="1056005"/>
            <a:ext cx="11398250" cy="128333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This technology will help us find and treat diabetic eye conditions early, helping minimise and prevent sight loss, and it also means that thousands of appointments in traditional hospital settings could be saved, which is great news for the NHS.</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292735" y="2322830"/>
            <a:ext cx="1154176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这项技术将帮助我们及早发现和治疗糖尿病性眼病，帮助最大限度地减少和预防视力丧失，这也意味着可以节省成千上万的传统医院预约，这对NHS来说是个好消息。</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987800"/>
            <a:ext cx="11588115" cy="234505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42900" y="4041140"/>
            <a:ext cx="112915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It is expected that 60,000 people with signs of eye disease will take part in OCT screening. The scans create a 3D image giving more accurate results. All eye care services are expected to be using the technology by next October.</a:t>
            </a:r>
            <a:endParaRPr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292735" y="5332730"/>
            <a:ext cx="1144841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预计将有6万名有眼疾症状的人参加OCT筛查。扫描产生的3D图像提供了更准确的结果。预计到明年10月，所有的眼科护理服务都将使用这项技术。</a:t>
            </a:r>
            <a:endParaRPr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November 1st</a:t>
            </a:r>
            <a:r>
              <a:t>-</a:t>
            </a:r>
            <a:r>
              <a:rPr lang="en-US"/>
              <a:t>15th</a:t>
            </a:r>
            <a:r>
              <a:t>, 202</a:t>
            </a:r>
            <a:r>
              <a:rPr lang="en-US"/>
              <a:t>4</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11</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05</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62230" y="455930"/>
            <a:ext cx="12082145" cy="624586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Moldova</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s President Maia Sandu has claimed </a:t>
            </a:r>
            <a:r>
              <a:rPr lang="en-US" sz="2000">
                <a:latin typeface="Times New Roman" panose="02020603050405020304" charset="0"/>
                <a:cs typeface="Times New Roman" panose="02020603050405020304" charset="0"/>
              </a:rPr>
              <a:t>______ </a:t>
            </a:r>
            <a:r>
              <a:rPr sz="2000">
                <a:latin typeface="Times New Roman" panose="02020603050405020304" charset="0"/>
                <a:cs typeface="Times New Roman" panose="02020603050405020304" charset="0"/>
              </a:rPr>
              <a:t>over her pro-Moscow challenger, Alexandr Stoianoglo. Official figures from the runoff election show her establishing a clear lead with 98% of the votes counted.</a:t>
            </a:r>
            <a:endParaRPr sz="20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In the final 48 hours of the US presidential election campaign, the </a:t>
            </a:r>
            <a:r>
              <a:rPr lang="en-US" sz="2000">
                <a:latin typeface="Times New Roman" panose="02020603050405020304" charset="0"/>
                <a:cs typeface="Times New Roman" panose="02020603050405020304" charset="0"/>
              </a:rPr>
              <a:t>_________ </a:t>
            </a:r>
            <a:r>
              <a:rPr sz="2000">
                <a:latin typeface="Times New Roman" panose="02020603050405020304" charset="0"/>
                <a:cs typeface="Times New Roman" panose="02020603050405020304" charset="0"/>
              </a:rPr>
              <a:t>have been concentrating on the seven swing states, most likely to decide the outcome. Polls suggest the eventual result could be extremely </a:t>
            </a:r>
            <a:r>
              <a:rPr lang="en-US" sz="2000">
                <a:latin typeface="Times New Roman" panose="02020603050405020304" charset="0"/>
                <a:cs typeface="Times New Roman" panose="02020603050405020304" charset="0"/>
              </a:rPr>
              <a:t>____</a:t>
            </a:r>
            <a:r>
              <a:rPr sz="2000">
                <a:latin typeface="Times New Roman" panose="02020603050405020304" charset="0"/>
                <a:cs typeface="Times New Roman" panose="02020603050405020304" charset="0"/>
              </a:rPr>
              <a:t>.</a:t>
            </a:r>
            <a:endParaRPr sz="20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More rain is falling in the Spanish region of Valencia, where </a:t>
            </a:r>
            <a:r>
              <a:rPr lang="en-US" altLang="zh-CN" sz="2000">
                <a:solidFill>
                  <a:srgbClr val="0000FF"/>
                </a:solidFill>
                <a:latin typeface="Times New Roman" panose="02020603050405020304" charset="0"/>
                <a:ea typeface="+mn-ea"/>
                <a:cs typeface="Times New Roman" panose="02020603050405020304" charset="0"/>
              </a:rPr>
              <a:t>irate </a:t>
            </a:r>
            <a:r>
              <a:rPr sz="2000">
                <a:latin typeface="Times New Roman" panose="02020603050405020304" charset="0"/>
                <a:cs typeface="Times New Roman" panose="02020603050405020304" charset="0"/>
              </a:rPr>
              <a:t>residents earlier </a:t>
            </a:r>
            <a:r>
              <a:rPr lang="en-US" altLang="zh-CN" sz="2000">
                <a:solidFill>
                  <a:srgbClr val="0000FF"/>
                </a:solidFill>
                <a:latin typeface="Times New Roman" panose="02020603050405020304" charset="0"/>
                <a:ea typeface="+mn-ea"/>
                <a:cs typeface="Times New Roman" panose="02020603050405020304" charset="0"/>
              </a:rPr>
              <a:t>pelt</a:t>
            </a:r>
            <a:r>
              <a:rPr sz="2000">
                <a:latin typeface="Times New Roman" panose="02020603050405020304" charset="0"/>
                <a:cs typeface="Times New Roman" panose="02020603050405020304" charset="0"/>
              </a:rPr>
              <a:t>ed King Felipe, Queen Letizia, and the prime minister with mud, calling them murderers. More than two hundred people lost their lives across the region, and others </a:t>
            </a:r>
            <a:r>
              <a:rPr lang="en-US" sz="2000">
                <a:latin typeface="Times New Roman" panose="02020603050405020304" charset="0"/>
                <a:cs typeface="Times New Roman" panose="02020603050405020304" charset="0"/>
              </a:rPr>
              <a:t>_____________</a:t>
            </a:r>
            <a:r>
              <a:rPr sz="2000">
                <a:latin typeface="Times New Roman" panose="02020603050405020304" charset="0"/>
                <a:cs typeface="Times New Roman" panose="02020603050405020304" charset="0"/>
              </a:rPr>
              <a:t>.</a:t>
            </a:r>
            <a:endParaRPr sz="20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The British Foreign Secretary, David Lammy, has said the concept of reparations for former colonial nations affected by </a:t>
            </a:r>
            <a:r>
              <a:rPr lang="en-US" sz="2000">
                <a:latin typeface="Times New Roman" panose="02020603050405020304" charset="0"/>
                <a:cs typeface="Times New Roman" panose="02020603050405020304" charset="0"/>
              </a:rPr>
              <a:t>______ </a:t>
            </a:r>
            <a:r>
              <a:rPr sz="2000">
                <a:latin typeface="Times New Roman" panose="02020603050405020304" charset="0"/>
                <a:cs typeface="Times New Roman" panose="02020603050405020304" charset="0"/>
              </a:rPr>
              <a:t>is not about money. Mister Lammy told the BBC that this was not the debate people want. He</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s visiting two African economic powerhouses, Nigeria and South Africa.</a:t>
            </a:r>
            <a:endParaRPr sz="20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An Israeli court has said a leak of </a:t>
            </a:r>
            <a:r>
              <a:rPr lang="en-US" sz="2000">
                <a:latin typeface="Times New Roman" panose="02020603050405020304" charset="0"/>
                <a:cs typeface="Times New Roman" panose="02020603050405020304" charset="0"/>
              </a:rPr>
              <a:t>__________________ </a:t>
            </a:r>
            <a:r>
              <a:rPr sz="2000">
                <a:latin typeface="Times New Roman" panose="02020603050405020304" charset="0"/>
                <a:cs typeface="Times New Roman" panose="02020603050405020304" charset="0"/>
              </a:rPr>
              <a:t>involving a close aide to the prime minister may have compromised efforts to secure the release of Israeli hostages held by Hamas. The prime Minister, Benjamin Netanyahu, has denied </a:t>
            </a:r>
            <a:r>
              <a:rPr lang="en-US" sz="2000">
                <a:latin typeface="Times New Roman" panose="02020603050405020304" charset="0"/>
                <a:cs typeface="Times New Roman" panose="02020603050405020304" charset="0"/>
              </a:rPr>
              <a:t>__________</a:t>
            </a:r>
            <a:r>
              <a:rPr sz="2000">
                <a:latin typeface="Times New Roman" panose="02020603050405020304" charset="0"/>
                <a:cs typeface="Times New Roman" panose="02020603050405020304" charset="0"/>
              </a:rPr>
              <a:t>.</a:t>
            </a:r>
            <a:endParaRPr sz="20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The jailed Vietnamese property tycoon Truong My Lan will appear in court on Monday to </a:t>
            </a:r>
            <a:r>
              <a:rPr lang="en-US" sz="2000">
                <a:latin typeface="Times New Roman" panose="02020603050405020304" charset="0"/>
                <a:cs typeface="Times New Roman" panose="02020603050405020304" charset="0"/>
              </a:rPr>
              <a:t>______ </a:t>
            </a:r>
            <a:r>
              <a:rPr sz="2000">
                <a:latin typeface="Times New Roman" panose="02020603050405020304" charset="0"/>
                <a:cs typeface="Times New Roman" panose="02020603050405020304" charset="0"/>
              </a:rPr>
              <a:t>against her death penalty. She was sentenced in April for embezzling more than 12 billion dollars.</a:t>
            </a:r>
            <a:endParaRPr sz="20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Bolivia</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s former president, Evo Morales, says the government is refusing to have a dialogue with him or his supporters to avoid bloodshed. On the second day of a </a:t>
            </a:r>
            <a:r>
              <a:rPr lang="en-US" sz="2000">
                <a:latin typeface="Times New Roman" panose="02020603050405020304" charset="0"/>
                <a:cs typeface="Times New Roman" panose="02020603050405020304" charset="0"/>
              </a:rPr>
              <a:t>____________</a:t>
            </a:r>
            <a:r>
              <a:rPr sz="2000">
                <a:latin typeface="Times New Roman" panose="02020603050405020304" charset="0"/>
                <a:cs typeface="Times New Roman" panose="02020603050405020304" charset="0"/>
              </a:rPr>
              <a:t>, Mister Morales accused the government of responding by arresting his supporters.</a:t>
            </a:r>
            <a:endParaRPr sz="20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The </a:t>
            </a:r>
            <a:r>
              <a:rPr lang="en-US" sz="2000">
                <a:latin typeface="Times New Roman" panose="02020603050405020304" charset="0"/>
                <a:cs typeface="Times New Roman" panose="02020603050405020304" charset="0"/>
              </a:rPr>
              <a:t>_________ </a:t>
            </a:r>
            <a:r>
              <a:rPr sz="2000">
                <a:latin typeface="Times New Roman" panose="02020603050405020304" charset="0"/>
                <a:cs typeface="Times New Roman" panose="02020603050405020304" charset="0"/>
              </a:rPr>
              <a:t>Formula One champion Max Verstappen has won a crash-strewn Sao Paulo Grand Prix, despite starting in 17th position on the grid, bad weather stopped the race after 33 laps.</a:t>
            </a:r>
            <a:endParaRPr sz="20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pic>
        <p:nvPicPr>
          <p:cNvPr id="3" name="BBC.11.05.2024">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562715" y="6239510"/>
            <a:ext cx="581660" cy="618490"/>
          </a:xfrm>
          <a:prstGeom prst="rect">
            <a:avLst/>
          </a:prstGeom>
        </p:spPr>
      </p:pic>
      <p:sp>
        <p:nvSpPr>
          <p:cNvPr id="4" name="文本框 3"/>
          <p:cNvSpPr txBox="1"/>
          <p:nvPr/>
        </p:nvSpPr>
        <p:spPr>
          <a:xfrm>
            <a:off x="5188585" y="496570"/>
            <a:ext cx="198120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victory </a:t>
            </a:r>
            <a:endParaRPr kumimoji="0" lang="zh-CN" altLang="en-US" sz="2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3103880" y="2343150"/>
            <a:ext cx="251523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remain missing</a:t>
            </a:r>
            <a:endParaRPr sz="20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3931285" y="3545840"/>
            <a:ext cx="400304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classified intelligence</a:t>
            </a:r>
            <a:endParaRPr lang="zh-CN" sz="20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2497455" y="4157980"/>
            <a:ext cx="326199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wrongdoing</a:t>
            </a:r>
            <a:endParaRPr sz="20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5777865" y="5376545"/>
            <a:ext cx="234632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hunger strike</a:t>
            </a:r>
            <a:endParaRPr kumimoji="0" lang="en-US" sz="2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937895" y="6000750"/>
            <a:ext cx="369697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defending </a:t>
            </a:r>
            <a:endParaRPr kumimoji="0" lang="en-US" sz="2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9680575" y="4465320"/>
            <a:ext cx="207073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appeal </a:t>
            </a:r>
            <a:endParaRPr kumimoji="0" lang="en-US" sz="2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1318260" y="2947670"/>
            <a:ext cx="233743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slavery </a:t>
            </a:r>
            <a:endParaRPr sz="20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11040110" y="1423035"/>
            <a:ext cx="64262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tight</a:t>
            </a:r>
            <a:endParaRPr sz="20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7224395" y="1107440"/>
            <a:ext cx="241490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candidates </a:t>
            </a:r>
            <a:endParaRPr sz="2000">
              <a:solidFill>
                <a:srgbClr val="FF0000"/>
              </a:solidFill>
              <a:latin typeface="Times New Roman" panose="02020603050405020304" charset="0"/>
              <a:cs typeface="Times New Roman" panose="02020603050405020304" charset="0"/>
              <a:sym typeface="+mn-ea"/>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7142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irate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very angry    </a:t>
            </a:r>
            <a:r>
              <a:rPr lang="zh-CN" sz="2800">
                <a:latin typeface="Times New Roman" panose="02020603050405020304" charset="0"/>
                <a:ea typeface="华文中宋" panose="02010600040101010101" charset="-122"/>
                <a:cs typeface="Times New Roman" panose="02020603050405020304" charset="0"/>
                <a:sym typeface="+mn-ea"/>
              </a:rPr>
              <a:t>极其愤怒的；暴怒的</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She then wrote an extremely irate letter about me.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她接着写了一封关于我的信，言辞极其激烈。</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pelt</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attack sb by throwing things at them</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投物攻击；向</a:t>
            </a:r>
            <a:r>
              <a:rPr lang="en-US" altLang="zh-CN" sz="2800">
                <a:latin typeface="Times New Roman" panose="02020603050405020304" charset="0"/>
                <a:ea typeface="华文中宋" panose="02010600040101010101" charset="-122"/>
                <a:cs typeface="Times New Roman" panose="02020603050405020304" charset="0"/>
                <a:sym typeface="+mn-ea"/>
              </a:rPr>
              <a:t>…</a:t>
            </a:r>
            <a:r>
              <a:rPr lang="zh-CN" altLang="en-US" sz="2800">
                <a:latin typeface="Times New Roman" panose="02020603050405020304" charset="0"/>
                <a:ea typeface="华文中宋" panose="02010600040101010101" charset="-122"/>
                <a:cs typeface="Times New Roman" panose="02020603050405020304" charset="0"/>
                <a:sym typeface="+mn-ea"/>
              </a:rPr>
              <a:t>投掷</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Some of the younger men began to pelt one another with snowballs.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一些年轻人开始相互投掷雪球。</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26365" y="2698750"/>
            <a:ext cx="952373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owner was so irate that he almost threw me out of the place.</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25425" y="6047105"/>
            <a:ext cx="666242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Crowds started to pelt police cars with stones.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56180" y="2140585"/>
            <a:ext cx="9491980" cy="521970"/>
          </a:xfrm>
          <a:prstGeom prst="rect">
            <a:avLst/>
          </a:prstGeom>
          <a:noFill/>
        </p:spPr>
        <p:txBody>
          <a:bodyPr wrap="square" rtlCol="0" anchor="t">
            <a:spAutoFit/>
          </a:bodyPr>
          <a:lstStyle/>
          <a:p>
            <a:r>
              <a:rPr lang="zh-CN" sz="2800">
                <a:ea typeface="华文中宋" panose="02010600040101010101" charset="-122"/>
              </a:rPr>
              <a:t>店主非常恼火,差点把我从那个地方扔出去。</a:t>
            </a:r>
            <a:endParaRPr lang="zh-CN" altLang="en-US" sz="2800">
              <a:ea typeface="华文中宋" panose="02010600040101010101" charset="-122"/>
            </a:endParaRPr>
          </a:p>
        </p:txBody>
      </p:sp>
      <p:cxnSp>
        <p:nvCxnSpPr>
          <p:cNvPr id="3145728" name="直接连接符 8"/>
          <p:cNvCxnSpPr/>
          <p:nvPr/>
        </p:nvCxnSpPr>
        <p:spPr>
          <a:xfrm flipV="1">
            <a:off x="225425" y="3138805"/>
            <a:ext cx="9277350" cy="762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02895" y="6550660"/>
            <a:ext cx="6697980" cy="184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86660" y="5440680"/>
            <a:ext cx="8297545" cy="521970"/>
          </a:xfrm>
          <a:prstGeom prst="rect">
            <a:avLst/>
          </a:prstGeom>
          <a:noFill/>
        </p:spPr>
        <p:txBody>
          <a:bodyPr wrap="square" rtlCol="0" anchor="t">
            <a:spAutoFit/>
          </a:bodyPr>
          <a:p>
            <a:r>
              <a:rPr lang="zh-CN" altLang="en-US" sz="2800">
                <a:ea typeface="华文中宋" panose="02010600040101010101" charset="-122"/>
              </a:rPr>
              <a:t>人群开始向警车扔石块。</a:t>
            </a:r>
            <a:endParaRPr lang="zh-CN" altLang="en-US" sz="2800">
              <a:ea typeface="华文中宋" panose="02010600040101010101" charset="-122"/>
            </a:endParaRPr>
          </a:p>
        </p:txBody>
      </p:sp>
      <p:sp>
        <p:nvSpPr>
          <p:cNvPr id="5" name="文本框 1"/>
          <p:cNvSpPr txBox="1"/>
          <p:nvPr>
            <p:custDataLst>
              <p:tags r:id="rId1"/>
            </p:custDataLst>
          </p:nvPr>
        </p:nvSpPr>
        <p:spPr>
          <a:xfrm>
            <a:off x="126365" y="2112645"/>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440680"/>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9100" y="799465"/>
            <a:ext cx="11502390" cy="16916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More rain is falling in the Spanish region of Valencia, where irate residents earlier pelted King Felipe, Queen Letizia, and the prime minister with mud, calling them murderers. More than two hundred people lost their lives across the region, and others remain missing.</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408305" y="2486660"/>
            <a:ext cx="11513185" cy="798830"/>
          </a:xfrm>
          <a:prstGeom prst="rect">
            <a:avLst/>
          </a:prstGeom>
          <a:noFill/>
        </p:spPr>
        <p:txBody>
          <a:bodyPr wrap="square" rtlCol="0">
            <a:spAutoFit/>
          </a:bodyPr>
          <a:lstStyle/>
          <a:p>
            <a:pPr algn="l">
              <a:buClrTx/>
              <a:buSzTx/>
              <a:buFontTx/>
            </a:pPr>
            <a:r>
              <a:rPr sz="2300">
                <a:latin typeface="Times New Roman" panose="02020603050405020304" charset="0"/>
                <a:ea typeface="华文中宋" panose="02010600040101010101" charset="-122"/>
                <a:cs typeface="Times New Roman" panose="02020603050405020304" charset="0"/>
              </a:rPr>
              <a:t>西班牙巴伦西亚地区下了更多的雨。早些时候，愤怒的居民向国王费利佩、王后莱蒂齐亚和首相扔泥巴，称他们是杀人犯。整个地区有200多人丧生，还有人失踪。</a:t>
            </a:r>
            <a:endParaRPr sz="23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862070"/>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939540"/>
            <a:ext cx="11603355"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An Israeli court has said a leak of classified intelligence</a:t>
            </a:r>
            <a:r>
              <a:rPr lang="en-US" sz="2600">
                <a:latin typeface="Times New Roman" panose="02020603050405020304" charset="0"/>
                <a:cs typeface="Times New Roman" panose="02020603050405020304" charset="0"/>
                <a:sym typeface="+mn-ea"/>
              </a:rPr>
              <a:t> </a:t>
            </a:r>
            <a:r>
              <a:rPr sz="2600">
                <a:latin typeface="Times New Roman" panose="02020603050405020304" charset="0"/>
                <a:cs typeface="Times New Roman" panose="02020603050405020304" charset="0"/>
                <a:sym typeface="+mn-ea"/>
              </a:rPr>
              <a:t>involving a close aide to the prime minister may have compromised efforts to secure the release of  Israeli hostages held by Hamas. The prime Minister, Benjamin Netanyahu, has denied wrongdoing.</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377190" y="5595620"/>
            <a:ext cx="11411585" cy="798830"/>
          </a:xfrm>
          <a:prstGeom prst="rect">
            <a:avLst/>
          </a:prstGeom>
          <a:noFill/>
        </p:spPr>
        <p:txBody>
          <a:bodyPr wrap="square" rtlCol="0">
            <a:spAutoFit/>
          </a:bodyPr>
          <a:lstStyle/>
          <a:p>
            <a:pPr algn="l">
              <a:buClrTx/>
              <a:buSzTx/>
              <a:buFontTx/>
            </a:pPr>
            <a:r>
              <a:rPr sz="2300">
                <a:latin typeface="Times New Roman" panose="02020603050405020304" charset="0"/>
                <a:ea typeface="华文中宋" panose="02010600040101010101" charset="-122"/>
                <a:cs typeface="Times New Roman" panose="02020603050405020304" charset="0"/>
              </a:rPr>
              <a:t>以色列一家法院称，涉及总理一名亲密助手的机密情报泄露，可能影响了确保释放被哈马斯扣押的以色列人质的努力。以色列总理本雅明·内塔尼亚胡否认有不当行为。</a:t>
            </a:r>
            <a:endParaRPr sz="23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148590"/>
            <a:ext cx="11633200" cy="1014730"/>
          </a:xfrm>
          <a:prstGeom prst="rect">
            <a:avLst/>
          </a:prstGeom>
          <a:noFill/>
        </p:spPr>
        <p:txBody>
          <a:bodyPr wrap="square" rtlCol="0" anchor="t">
            <a:spAutoFit/>
          </a:bodyPr>
          <a:p>
            <a:pPr algn="ctr">
              <a:buClrTx/>
              <a:buSzTx/>
              <a:buFontTx/>
            </a:pPr>
            <a:r>
              <a:rPr lang="en-US" altLang="zh-CN" sz="3200" b="1">
                <a:sym typeface="+mn-ea"/>
              </a:rPr>
              <a:t>1. TRUMP WINS 45TH PRESIDENT WILL BECOME THE 47TH    </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特朗普赢得2024年美国总统大选,将成为美国第47任总统</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3" name="图片 2"/>
          <p:cNvPicPr>
            <a:picLocks noChangeAspect="1"/>
          </p:cNvPicPr>
          <p:nvPr/>
        </p:nvPicPr>
        <p:blipFill>
          <a:blip r:embed="rId2"/>
          <a:stretch>
            <a:fillRect/>
          </a:stretch>
        </p:blipFill>
        <p:spPr>
          <a:xfrm>
            <a:off x="4170045" y="1163320"/>
            <a:ext cx="3938905" cy="52546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675" y="445135"/>
            <a:ext cx="12058650" cy="6452235"/>
          </a:xfrm>
          <a:prstGeom prst="rect">
            <a:avLst/>
          </a:prstGeom>
          <a:noFill/>
        </p:spPr>
        <p:txBody>
          <a:bodyPr wrap="square" rtlCol="0" anchor="t">
            <a:spAutoFit/>
          </a:bodyPr>
          <a:p>
            <a:pPr indent="0" algn="just" fontAlgn="auto">
              <a:lnSpc>
                <a:spcPts val="2480"/>
              </a:lnSpc>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Donald Trump was elected the 47th president of the United States on Wednesday, fulfilling his promise </a:t>
            </a:r>
            <a:r>
              <a:rPr lang="en-US" sz="2200">
                <a:latin typeface="Times New Roman" panose="02020603050405020304" charset="0"/>
                <a:cs typeface="Times New Roman" panose="02020603050405020304" charset="0"/>
              </a:rPr>
              <a:t>________ (</a:t>
            </a:r>
            <a:r>
              <a:rPr sz="2200">
                <a:latin typeface="Times New Roman" panose="02020603050405020304" charset="0"/>
                <a:cs typeface="Times New Roman" panose="02020603050405020304" charset="0"/>
              </a:rPr>
              <a:t>shatter</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 America’s political status quo after he refused to accept his loss to Joe Biden four years ago and inspired a mob of supporters to </a:t>
            </a:r>
            <a:r>
              <a:rPr lang="en-US" sz="2200">
                <a:latin typeface="Times New Roman" panose="02020603050405020304" charset="0"/>
                <a:cs typeface="Times New Roman" panose="02020603050405020304" charset="0"/>
              </a:rPr>
              <a:t>________ (</a:t>
            </a:r>
            <a:r>
              <a:rPr sz="2200">
                <a:latin typeface="Times New Roman" panose="02020603050405020304" charset="0"/>
                <a:cs typeface="Times New Roman" panose="02020603050405020304" charset="0"/>
              </a:rPr>
              <a:t>violen</a:t>
            </a:r>
            <a:r>
              <a:rPr lang="en-US" sz="2200">
                <a:latin typeface="Times New Roman" panose="02020603050405020304" charset="0"/>
                <a:cs typeface="Times New Roman" panose="02020603050405020304" charset="0"/>
              </a:rPr>
              <a:t>ce)</a:t>
            </a:r>
            <a:r>
              <a:rPr sz="2200">
                <a:latin typeface="Times New Roman" panose="02020603050405020304" charset="0"/>
                <a:cs typeface="Times New Roman" panose="02020603050405020304" charset="0"/>
              </a:rPr>
              <a:t> storm the U.S. Capitol.</a:t>
            </a:r>
            <a:endParaRPr sz="2200">
              <a:latin typeface="Times New Roman" panose="02020603050405020304" charset="0"/>
              <a:cs typeface="Times New Roman" panose="02020603050405020304" charset="0"/>
            </a:endParaRPr>
          </a:p>
          <a:p>
            <a:pPr indent="0" algn="just" fontAlgn="auto">
              <a:lnSpc>
                <a:spcPts val="2480"/>
              </a:lnSpc>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The Republican president-elect’s victory over Democratic Vice President Kamala Harris — after an extraordinary campaign in which he was convicted of </a:t>
            </a:r>
            <a:r>
              <a:rPr lang="en-US" altLang="zh-CN" sz="2200">
                <a:solidFill>
                  <a:srgbClr val="0000FF"/>
                </a:solidFill>
                <a:latin typeface="Times New Roman" panose="02020603050405020304" charset="0"/>
                <a:cs typeface="Times New Roman" panose="02020603050405020304" charset="0"/>
              </a:rPr>
              <a:t>felony</a:t>
            </a:r>
            <a:r>
              <a:rPr sz="2200">
                <a:latin typeface="Times New Roman" panose="02020603050405020304" charset="0"/>
                <a:cs typeface="Times New Roman" panose="02020603050405020304" charset="0"/>
              </a:rPr>
              <a:t> charges and survived two assassination </a:t>
            </a:r>
            <a:r>
              <a:rPr lang="en-US" sz="2200">
                <a:latin typeface="Times New Roman" panose="02020603050405020304" charset="0"/>
                <a:cs typeface="Times New Roman" panose="02020603050405020304" charset="0"/>
              </a:rPr>
              <a:t>_______ (</a:t>
            </a:r>
            <a:r>
              <a:rPr sz="2200">
                <a:latin typeface="Times New Roman" panose="02020603050405020304" charset="0"/>
                <a:cs typeface="Times New Roman" panose="02020603050405020304" charset="0"/>
              </a:rPr>
              <a:t>attempt</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 — was decisive: Trump trounced Harris in all the key “blue wall” and Southern battleground states and maintained leads in Arizona and Nevada, </a:t>
            </a:r>
            <a:r>
              <a:rPr lang="en-US" sz="2200">
                <a:latin typeface="Times New Roman" panose="02020603050405020304" charset="0"/>
                <a:cs typeface="Times New Roman" panose="02020603050405020304" charset="0"/>
              </a:rPr>
              <a:t>_________ (</a:t>
            </a:r>
            <a:r>
              <a:rPr sz="2200">
                <a:latin typeface="Times New Roman" panose="02020603050405020304" charset="0"/>
                <a:cs typeface="Times New Roman" panose="02020603050405020304" charset="0"/>
              </a:rPr>
              <a:t>prompt</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 a torrent of anguish among Democrats.</a:t>
            </a:r>
            <a:endParaRPr sz="2200">
              <a:latin typeface="Times New Roman" panose="02020603050405020304" charset="0"/>
              <a:cs typeface="Times New Roman" panose="02020603050405020304" charset="0"/>
            </a:endParaRPr>
          </a:p>
          <a:p>
            <a:pPr indent="0" algn="just" fontAlgn="auto">
              <a:lnSpc>
                <a:spcPts val="2480"/>
              </a:lnSpc>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As Trump </a:t>
            </a:r>
            <a:r>
              <a:rPr lang="en-US" sz="2200">
                <a:latin typeface="Times New Roman" panose="02020603050405020304" charset="0"/>
                <a:cs typeface="Times New Roman" panose="02020603050405020304" charset="0"/>
              </a:rPr>
              <a:t>_______ (</a:t>
            </a:r>
            <a:r>
              <a:rPr sz="2200">
                <a:latin typeface="Times New Roman" panose="02020603050405020304" charset="0"/>
                <a:cs typeface="Times New Roman" panose="02020603050405020304" charset="0"/>
              </a:rPr>
              <a:t>secure</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 295 electoral votes to Harris’ 226, Democrats could not take comfort in winning the popular vote, as they did when Trump defeated Hillary Clinton in 2016. With more than 139 million ballots counted, Trump had 4.8 million more votes than Harris.</a:t>
            </a:r>
            <a:endParaRPr sz="2200">
              <a:latin typeface="Times New Roman" panose="02020603050405020304" charset="0"/>
              <a:cs typeface="Times New Roman" panose="02020603050405020304" charset="0"/>
            </a:endParaRPr>
          </a:p>
          <a:p>
            <a:pPr indent="0" algn="just" fontAlgn="auto">
              <a:lnSpc>
                <a:spcPts val="2480"/>
              </a:lnSpc>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“This will forever </a:t>
            </a:r>
            <a:r>
              <a:rPr lang="en-US" sz="2200">
                <a:latin typeface="Times New Roman" panose="02020603050405020304" charset="0"/>
                <a:cs typeface="Times New Roman" panose="02020603050405020304" charset="0"/>
              </a:rPr>
              <a:t>_____________ (</a:t>
            </a:r>
            <a:r>
              <a:rPr sz="2200">
                <a:latin typeface="Times New Roman" panose="02020603050405020304" charset="0"/>
                <a:cs typeface="Times New Roman" panose="02020603050405020304" charset="0"/>
              </a:rPr>
              <a:t>remember</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 as the day the American people regained control of their country,”Trump told a crowd at around 2:30 a.m. Wednesday from a stage adorned with star-spangled banners at his campaign headquarters in West Palm Beach, Fla.</a:t>
            </a:r>
            <a:endParaRPr sz="2200">
              <a:latin typeface="Times New Roman" panose="02020603050405020304" charset="0"/>
              <a:cs typeface="Times New Roman" panose="02020603050405020304" charset="0"/>
            </a:endParaRPr>
          </a:p>
          <a:p>
            <a:pPr indent="0" algn="just" fontAlgn="auto">
              <a:lnSpc>
                <a:spcPts val="2480"/>
              </a:lnSpc>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Trump, </a:t>
            </a:r>
            <a:r>
              <a:rPr lang="en-US" sz="2200">
                <a:latin typeface="Times New Roman" panose="02020603050405020304" charset="0"/>
                <a:cs typeface="Times New Roman" panose="02020603050405020304" charset="0"/>
              </a:rPr>
              <a:t>____ </a:t>
            </a:r>
            <a:r>
              <a:rPr sz="2200">
                <a:latin typeface="Times New Roman" panose="02020603050405020304" charset="0"/>
                <a:cs typeface="Times New Roman" panose="02020603050405020304" charset="0"/>
              </a:rPr>
              <a:t> won by appealing to Americans’ anxieties about the economy and immigration and slamming Democrats as excessively“woke” and out of touch, said the election represented </a:t>
            </a:r>
            <a:r>
              <a:rPr lang="en-US" sz="2200">
                <a:latin typeface="Times New Roman" panose="02020603050405020304" charset="0"/>
                <a:cs typeface="Times New Roman" panose="02020603050405020304" charset="0"/>
              </a:rPr>
              <a:t>___ </a:t>
            </a:r>
            <a:r>
              <a:rPr sz="2200">
                <a:latin typeface="Times New Roman" panose="02020603050405020304" charset="0"/>
                <a:cs typeface="Times New Roman" panose="02020603050405020304" charset="0"/>
              </a:rPr>
              <a:t> “massive victory for democracy and for freedom.”</a:t>
            </a:r>
            <a:endParaRPr sz="2200">
              <a:latin typeface="Times New Roman" panose="02020603050405020304" charset="0"/>
              <a:cs typeface="Times New Roman" panose="02020603050405020304" charset="0"/>
            </a:endParaRPr>
          </a:p>
          <a:p>
            <a:pPr indent="0" algn="just" fontAlgn="auto">
              <a:lnSpc>
                <a:spcPts val="2480"/>
              </a:lnSpc>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Harris </a:t>
            </a:r>
            <a:r>
              <a:rPr lang="en-US" altLang="zh-CN" sz="2200">
                <a:solidFill>
                  <a:srgbClr val="0000FF"/>
                </a:solidFill>
                <a:latin typeface="Times New Roman" panose="02020603050405020304" charset="0"/>
                <a:cs typeface="Times New Roman" panose="02020603050405020304" charset="0"/>
              </a:rPr>
              <a:t>concede</a:t>
            </a:r>
            <a:r>
              <a:rPr sz="2200">
                <a:latin typeface="Times New Roman" panose="02020603050405020304" charset="0"/>
                <a:cs typeface="Times New Roman" panose="02020603050405020304" charset="0"/>
              </a:rPr>
              <a:t>d to Trump on Wednesday in a phone call </a:t>
            </a:r>
            <a:r>
              <a:rPr lang="en-US" sz="2200">
                <a:latin typeface="Times New Roman" panose="02020603050405020304" charset="0"/>
                <a:cs typeface="Times New Roman" panose="02020603050405020304" charset="0"/>
              </a:rPr>
              <a:t>______ </a:t>
            </a:r>
            <a:r>
              <a:rPr sz="2200">
                <a:latin typeface="Times New Roman" panose="02020603050405020304" charset="0"/>
                <a:cs typeface="Times New Roman" panose="02020603050405020304" charset="0"/>
              </a:rPr>
              <a:t> she addressed the American people. A senior Harris aide said the vice president congratulated Trump </a:t>
            </a:r>
            <a:r>
              <a:rPr lang="en-US" sz="2200">
                <a:latin typeface="Times New Roman" panose="02020603050405020304" charset="0"/>
                <a:cs typeface="Times New Roman" panose="02020603050405020304" charset="0"/>
              </a:rPr>
              <a:t>____</a:t>
            </a:r>
            <a:r>
              <a:rPr sz="2200">
                <a:latin typeface="Times New Roman" panose="02020603050405020304" charset="0"/>
                <a:cs typeface="Times New Roman" panose="02020603050405020304" charset="0"/>
              </a:rPr>
              <a:t> his victory. A Trump official said Trump, in turn, acknowledged Harris’ “strength, professionalism, and tenacity.”</a:t>
            </a:r>
            <a:endParaRPr sz="22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62706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Los Angeles Times</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November</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2024 </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A1</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0" y="781050"/>
            <a:ext cx="1312545" cy="429895"/>
          </a:xfrm>
          <a:prstGeom prst="rect">
            <a:avLst/>
          </a:prstGeom>
          <a:noFill/>
        </p:spPr>
        <p:txBody>
          <a:bodyPr wrap="square" rtlCol="0" anchor="t">
            <a:spAutoFit/>
          </a:bodyPr>
          <a:p>
            <a:r>
              <a:rPr sz="2200">
                <a:solidFill>
                  <a:srgbClr val="FF0000"/>
                </a:solidFill>
                <a:latin typeface="Times New Roman" panose="02020603050405020304" charset="0"/>
                <a:cs typeface="Times New Roman" panose="02020603050405020304" charset="0"/>
                <a:sym typeface="+mn-ea"/>
              </a:rPr>
              <a:t> to shatter </a:t>
            </a:r>
            <a:endParaRPr lang="zh-CN" altLang="en-US" sz="22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5163185" y="1009650"/>
            <a:ext cx="1272540"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 </a:t>
            </a:r>
            <a:r>
              <a:rPr sz="2200">
                <a:solidFill>
                  <a:srgbClr val="FF0000"/>
                </a:solidFill>
                <a:latin typeface="Times New Roman" panose="02020603050405020304" charset="0"/>
                <a:cs typeface="Times New Roman" panose="02020603050405020304" charset="0"/>
                <a:sym typeface="+mn-ea"/>
              </a:rPr>
              <a:t>violently</a:t>
            </a:r>
            <a:r>
              <a:rPr sz="2600">
                <a:solidFill>
                  <a:srgbClr val="FF0000"/>
                </a:solidFill>
                <a:latin typeface="Times New Roman" panose="02020603050405020304" charset="0"/>
                <a:cs typeface="Times New Roman" panose="02020603050405020304" charset="0"/>
                <a:sym typeface="+mn-ea"/>
              </a:rPr>
              <a: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72390" y="1990725"/>
            <a:ext cx="1167765" cy="429895"/>
          </a:xfrm>
          <a:prstGeom prst="rect">
            <a:avLst/>
          </a:prstGeom>
          <a:noFill/>
        </p:spPr>
        <p:txBody>
          <a:bodyPr wrap="square" rtlCol="0" anchor="t">
            <a:spAutoFit/>
          </a:bodyPr>
          <a:p>
            <a:r>
              <a:rPr sz="2200">
                <a:solidFill>
                  <a:srgbClr val="FF0000"/>
                </a:solidFill>
                <a:latin typeface="Times New Roman" panose="02020603050405020304" charset="0"/>
                <a:cs typeface="Times New Roman" panose="02020603050405020304" charset="0"/>
                <a:sym typeface="+mn-ea"/>
              </a:rPr>
              <a:t>attempts</a:t>
            </a:r>
            <a:endParaRPr lang="zh-CN" altLang="en-US" sz="22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7404100" y="2296160"/>
            <a:ext cx="1852295" cy="429895"/>
          </a:xfrm>
          <a:prstGeom prst="rect">
            <a:avLst/>
          </a:prstGeom>
          <a:noFill/>
        </p:spPr>
        <p:txBody>
          <a:bodyPr wrap="square" rtlCol="0" anchor="t">
            <a:spAutoFit/>
          </a:bodyPr>
          <a:p>
            <a:r>
              <a:rPr sz="2200">
                <a:solidFill>
                  <a:srgbClr val="FF0000"/>
                </a:solidFill>
                <a:latin typeface="Times New Roman" panose="02020603050405020304" charset="0"/>
                <a:cs typeface="Times New Roman" panose="02020603050405020304" charset="0"/>
                <a:sym typeface="+mn-ea"/>
              </a:rPr>
              <a:t>prompting </a:t>
            </a:r>
            <a:endParaRPr lang="zh-CN" altLang="en-US" sz="22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694815" y="2917825"/>
            <a:ext cx="1397000" cy="491490"/>
          </a:xfrm>
          <a:prstGeom prst="rect">
            <a:avLst/>
          </a:prstGeom>
          <a:noFill/>
        </p:spPr>
        <p:txBody>
          <a:bodyPr wrap="square" rtlCol="0" anchor="t">
            <a:spAutoFit/>
          </a:bodyPr>
          <a:p>
            <a:r>
              <a:rPr sz="2200">
                <a:solidFill>
                  <a:srgbClr val="FF0000"/>
                </a:solidFill>
                <a:latin typeface="Times New Roman" panose="02020603050405020304" charset="0"/>
                <a:cs typeface="Times New Roman" panose="02020603050405020304" charset="0"/>
                <a:sym typeface="+mn-ea"/>
              </a:rPr>
              <a:t>secured</a:t>
            </a:r>
            <a:r>
              <a:rPr sz="2600">
                <a:solidFill>
                  <a:srgbClr val="FF0000"/>
                </a:solidFill>
                <a:latin typeface="Times New Roman" panose="02020603050405020304" charset="0"/>
                <a:cs typeface="Times New Roman" panose="02020603050405020304" charset="0"/>
                <a:sym typeface="+mn-ea"/>
              </a:rPr>
              <a: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2524125" y="3879215"/>
            <a:ext cx="1952625" cy="429895"/>
          </a:xfrm>
          <a:prstGeom prst="rect">
            <a:avLst/>
          </a:prstGeom>
          <a:noFill/>
        </p:spPr>
        <p:txBody>
          <a:bodyPr wrap="square" rtlCol="0" anchor="t">
            <a:spAutoFit/>
          </a:bodyPr>
          <a:p>
            <a:r>
              <a:rPr sz="2200">
                <a:solidFill>
                  <a:srgbClr val="FF0000"/>
                </a:solidFill>
                <a:latin typeface="Times New Roman" panose="02020603050405020304" charset="0"/>
                <a:cs typeface="Times New Roman" panose="02020603050405020304" charset="0"/>
                <a:sym typeface="+mn-ea"/>
              </a:rPr>
              <a:t>be remembered</a:t>
            </a:r>
            <a:endParaRPr sz="22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399540" y="4857750"/>
            <a:ext cx="1066800" cy="429895"/>
          </a:xfrm>
          <a:prstGeom prst="rect">
            <a:avLst/>
          </a:prstGeom>
          <a:noFill/>
        </p:spPr>
        <p:txBody>
          <a:bodyPr wrap="square" rtlCol="0" anchor="t">
            <a:spAutoFit/>
          </a:bodyPr>
          <a:p>
            <a:r>
              <a:rPr lang="en-US" sz="2200">
                <a:solidFill>
                  <a:srgbClr val="FF0000"/>
                </a:solidFill>
                <a:latin typeface="Times New Roman" panose="02020603050405020304" charset="0"/>
                <a:cs typeface="Times New Roman" panose="02020603050405020304" charset="0"/>
                <a:sym typeface="+mn-ea"/>
              </a:rPr>
              <a:t>who</a:t>
            </a:r>
            <a:endParaRPr lang="en-US" sz="22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6974205" y="5741035"/>
            <a:ext cx="1336675" cy="491490"/>
          </a:xfrm>
          <a:prstGeom prst="rect">
            <a:avLst/>
          </a:prstGeom>
          <a:noFill/>
        </p:spPr>
        <p:txBody>
          <a:bodyPr wrap="square" rtlCol="0" anchor="t">
            <a:spAutoFit/>
          </a:bodyPr>
          <a:p>
            <a:r>
              <a:rPr lang="en-US" sz="2200">
                <a:solidFill>
                  <a:srgbClr val="FF0000"/>
                </a:solidFill>
                <a:latin typeface="Times New Roman" panose="02020603050405020304" charset="0"/>
                <a:cs typeface="Times New Roman" panose="02020603050405020304" charset="0"/>
                <a:sym typeface="+mn-ea"/>
              </a:rPr>
              <a:t>before</a:t>
            </a:r>
            <a:r>
              <a:rPr sz="2600">
                <a:solidFill>
                  <a:srgbClr val="FF0000"/>
                </a:solidFill>
                <a:latin typeface="Times New Roman" panose="02020603050405020304" charset="0"/>
                <a:cs typeface="Times New Roman" panose="02020603050405020304" charset="0"/>
                <a:sym typeface="+mn-ea"/>
              </a:rPr>
              <a: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7586345" y="6088380"/>
            <a:ext cx="535940" cy="491490"/>
          </a:xfrm>
          <a:prstGeom prst="rect">
            <a:avLst/>
          </a:prstGeom>
          <a:noFill/>
        </p:spPr>
        <p:txBody>
          <a:bodyPr wrap="square" rtlCol="0" anchor="t">
            <a:spAutoFit/>
          </a:bodyPr>
          <a:p>
            <a:r>
              <a:rPr sz="2200">
                <a:solidFill>
                  <a:srgbClr val="FF0000"/>
                </a:solidFill>
                <a:latin typeface="Times New Roman" panose="02020603050405020304" charset="0"/>
                <a:cs typeface="Times New Roman" panose="02020603050405020304" charset="0"/>
                <a:sym typeface="+mn-ea"/>
              </a:rPr>
              <a:t>o</a:t>
            </a:r>
            <a:r>
              <a:rPr lang="en-US" sz="2200">
                <a:solidFill>
                  <a:srgbClr val="FF0000"/>
                </a:solidFill>
                <a:latin typeface="Times New Roman" panose="02020603050405020304" charset="0"/>
                <a:cs typeface="Times New Roman" panose="02020603050405020304" charset="0"/>
                <a:sym typeface="+mn-ea"/>
              </a:rPr>
              <a:t>n</a:t>
            </a:r>
            <a:r>
              <a:rPr sz="2600">
                <a:solidFill>
                  <a:srgbClr val="FF0000"/>
                </a:solidFill>
                <a:latin typeface="Times New Roman" panose="02020603050405020304" charset="0"/>
                <a:cs typeface="Times New Roman" panose="02020603050405020304" charset="0"/>
                <a:sym typeface="+mn-ea"/>
              </a:rPr>
              <a: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10463530" y="5191760"/>
            <a:ext cx="352425" cy="429895"/>
          </a:xfrm>
          <a:prstGeom prst="rect">
            <a:avLst/>
          </a:prstGeom>
          <a:noFill/>
        </p:spPr>
        <p:txBody>
          <a:bodyPr wrap="square" rtlCol="0" anchor="t">
            <a:spAutoFit/>
          </a:bodyPr>
          <a:p>
            <a:r>
              <a:rPr lang="en-US" sz="2200">
                <a:solidFill>
                  <a:srgbClr val="FF0000"/>
                </a:solidFill>
                <a:latin typeface="Times New Roman" panose="02020603050405020304" charset="0"/>
                <a:cs typeface="Times New Roman" panose="02020603050405020304" charset="0"/>
                <a:sym typeface="+mn-ea"/>
              </a:rPr>
              <a:t>a</a:t>
            </a:r>
            <a:endParaRPr lang="en-US" sz="22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12" grpId="0"/>
      <p:bldP spid="16" grpId="0"/>
      <p:bldP spid="18" grpId="0"/>
      <p:bldP spid="19" grpId="0"/>
      <p:bldP spid="2" grpId="1"/>
      <p:bldP spid="3" grpId="1"/>
      <p:bldP spid="5" grpId="1"/>
      <p:bldP spid="6" grpId="1"/>
      <p:bldP spid="7" grpId="1"/>
      <p:bldP spid="8" grpId="1"/>
      <p:bldP spid="12" grpId="1"/>
      <p:bldP spid="16" grpId="1"/>
      <p:bldP spid="18" grpId="1"/>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8450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felon</a:t>
            </a:r>
            <a:r>
              <a:rPr sz="2800">
                <a:solidFill>
                  <a:srgbClr val="0000FF"/>
                </a:solidFill>
                <a:latin typeface="Times New Roman" panose="02020603050405020304" charset="0"/>
                <a:cs typeface="Times New Roman" panose="02020603050405020304" charset="0"/>
                <a:sym typeface="+mn-ea"/>
              </a:rPr>
              <a:t>y</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the act of committing a serious crime such as murder or rape ; a crime of this type 重罪；重刑罪</a:t>
            </a:r>
            <a:r>
              <a:rPr lang="en-US" sz="2800">
                <a:latin typeface="Times New Roman" panose="02020603050405020304" charset="0"/>
                <a:ea typeface="华文中宋" panose="02010600040101010101" charset="-122"/>
                <a:cs typeface="Times New Roman" panose="02020603050405020304" charset="0"/>
                <a:sym typeface="+mn-ea"/>
              </a:rPr>
              <a:t> </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Generally an intent to kill is not necessary for felony-murder.                                                          一般来说，谋杀企图在重罪谋杀规则中不是必须的。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concede</a:t>
            </a:r>
            <a:r>
              <a:rPr lang="en-US" altLang="zh-CN" sz="2800">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rPr>
              <a:t>to admit that sth is true, logical, etc 承认（某事属实、合乎逻辑等）</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He was forced to concede (that) there might be difficulties.</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他被迫承认可能有困难。</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58318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086100"/>
            <a:ext cx="528701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Such action constitutes a felony.</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061075"/>
            <a:ext cx="1133856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He reluctantly conceded the point to me.</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566670"/>
            <a:ext cx="7722870" cy="521970"/>
          </a:xfrm>
          <a:prstGeom prst="rect">
            <a:avLst/>
          </a:prstGeom>
          <a:noFill/>
        </p:spPr>
        <p:txBody>
          <a:bodyPr wrap="square" rtlCol="0" anchor="t">
            <a:spAutoFit/>
          </a:bodyPr>
          <a:lstStyle/>
          <a:p>
            <a:r>
              <a:rPr lang="zh-CN" altLang="en-US" sz="2800">
                <a:ea typeface="华文中宋" panose="02010600040101010101" charset="-122"/>
              </a:rPr>
              <a:t>这样的行为实际上等于犯了重罪。</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flipV="1">
            <a:off x="185420" y="3591560"/>
            <a:ext cx="5152390" cy="1079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526530"/>
            <a:ext cx="5830570" cy="158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6"/>
            </p:custDataLst>
          </p:nvPr>
        </p:nvSpPr>
        <p:spPr>
          <a:xfrm>
            <a:off x="2395855" y="5539740"/>
            <a:ext cx="7555230" cy="521970"/>
          </a:xfrm>
          <a:prstGeom prst="rect">
            <a:avLst/>
          </a:prstGeom>
          <a:noFill/>
        </p:spPr>
        <p:txBody>
          <a:bodyPr wrap="square" rtlCol="0" anchor="t">
            <a:spAutoFit/>
          </a:bodyPr>
          <a:p>
            <a:r>
              <a:rPr lang="zh-CN" altLang="en-US" sz="2800">
                <a:ea typeface="华文中宋" panose="02010600040101010101" charset="-122"/>
              </a:rPr>
              <a:t>他不情愿地向我承认了这一点。</a:t>
            </a:r>
            <a:endParaRPr lang="zh-CN" altLang="en-US" sz="2800">
              <a:ea typeface="华文中宋" panose="02010600040101010101" charset="-122"/>
            </a:endParaRPr>
          </a:p>
        </p:txBody>
      </p:sp>
      <p:sp>
        <p:nvSpPr>
          <p:cNvPr id="2" name="文本框 1"/>
          <p:cNvSpPr txBox="1"/>
          <p:nvPr>
            <p:custDataLst>
              <p:tags r:id="rId7"/>
            </p:custDataLst>
          </p:nvPr>
        </p:nvSpPr>
        <p:spPr>
          <a:xfrm>
            <a:off x="269875" y="551688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36220" y="521970"/>
            <a:ext cx="11597640" cy="276098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42900" y="720725"/>
            <a:ext cx="11398250" cy="166687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Donald Trump was elected the 47th president of the United States on Wednesday, fulfilling his promise to shatter America’s political status quo after he refused to accept his loss to Joe Biden four years ago and inspired a mob of supporters to violently storm the U.S. Capitol.</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292735" y="2322830"/>
            <a:ext cx="1159891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唐纳德·特朗普周三当选为美国第47任总统，兑现了他要打破美国政治现状的承诺。四年前，他拒绝接受输给乔·拜登的事实，并激发了一群支持者暴力冲击美国国会大厦。</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987800"/>
            <a:ext cx="11588115" cy="234505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42900" y="4041140"/>
            <a:ext cx="112915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Trump, who won by appealing to Americans’ anxieties about the economy and immigration and slamming Democrats as excessively“woke” and out of touch, said the election represented a “massive victory for democracy and for freedom.”</a:t>
            </a:r>
            <a:endParaRPr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292735" y="5332730"/>
            <a:ext cx="1144841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特朗普利用美国人对经济和移民的焦虑，抨击民主党人过于“清醒”和脱离现实，赢得了选举。他说，这次选举代表了“民主和自由的巨大胜利”。</a:t>
            </a:r>
            <a:endParaRPr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1"/>
          <p:cNvPicPr>
            <a:picLocks noChangeAspect="1"/>
          </p:cNvPicPr>
          <p:nvPr/>
        </p:nvPicPr>
        <p:blipFill>
          <a:blip r:embed="rId1"/>
          <a:stretch>
            <a:fillRect/>
          </a:stretch>
        </p:blipFill>
        <p:spPr>
          <a:xfrm>
            <a:off x="0" y="1158875"/>
            <a:ext cx="4183380" cy="3729990"/>
          </a:xfrm>
          <a:prstGeom prst="rect">
            <a:avLst/>
          </a:prstGeom>
          <a:noFill/>
          <a:ln>
            <a:noFill/>
          </a:ln>
        </p:spPr>
      </p:pic>
      <p:sp>
        <p:nvSpPr>
          <p:cNvPr id="8" name="文本框 7"/>
          <p:cNvSpPr txBox="1"/>
          <p:nvPr/>
        </p:nvSpPr>
        <p:spPr>
          <a:xfrm>
            <a:off x="163195" y="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2. </a:t>
            </a:r>
            <a:r>
              <a:rPr lang="en-US" sz="3000" b="1">
                <a:latin typeface="Times New Roman" panose="02020603050405020304" charset="0"/>
                <a:cs typeface="Times New Roman" panose="02020603050405020304" charset="0"/>
              </a:rPr>
              <a:t>Spain’s royals pelted with mud as flood anger erupts</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西班牙国王亲临灾区遭愤怒民众围攻</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5" name="图片 3"/>
          <p:cNvPicPr>
            <a:picLocks noChangeAspect="1"/>
          </p:cNvPicPr>
          <p:nvPr/>
        </p:nvPicPr>
        <p:blipFill>
          <a:blip r:embed="rId2"/>
          <a:stretch>
            <a:fillRect/>
          </a:stretch>
        </p:blipFill>
        <p:spPr>
          <a:xfrm>
            <a:off x="7971155" y="1158875"/>
            <a:ext cx="4220845" cy="3521075"/>
          </a:xfrm>
          <a:prstGeom prst="rect">
            <a:avLst/>
          </a:prstGeom>
          <a:noFill/>
          <a:ln>
            <a:noFill/>
          </a:ln>
        </p:spPr>
      </p:pic>
      <p:pic>
        <p:nvPicPr>
          <p:cNvPr id="4" name="图片 2"/>
          <p:cNvPicPr>
            <a:picLocks noChangeAspect="1"/>
          </p:cNvPicPr>
          <p:nvPr/>
        </p:nvPicPr>
        <p:blipFill>
          <a:blip r:embed="rId3"/>
          <a:stretch>
            <a:fillRect/>
          </a:stretch>
        </p:blipFill>
        <p:spPr>
          <a:xfrm>
            <a:off x="3528695" y="3433445"/>
            <a:ext cx="5202555" cy="342455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11480"/>
            <a:ext cx="12029440" cy="6452235"/>
          </a:xfrm>
          <a:prstGeom prst="rect">
            <a:avLst/>
          </a:prstGeom>
          <a:noFill/>
        </p:spPr>
        <p:txBody>
          <a:bodyPr wrap="square" rtlCol="0" anchor="t">
            <a:spAutoFit/>
          </a:bodyPr>
          <a:p>
            <a:pPr indent="0" fontAlgn="auto">
              <a:lnSpc>
                <a:spcPts val="31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After five days of shovelling mud amid the </a:t>
            </a:r>
            <a:r>
              <a:rPr lang="en-US" altLang="zh-CN">
                <a:solidFill>
                  <a:srgbClr val="0000FF"/>
                </a:solidFill>
                <a:latin typeface="Times New Roman" panose="02020603050405020304" charset="0"/>
                <a:cs typeface="Times New Roman" panose="02020603050405020304" charset="0"/>
              </a:rPr>
              <a:t>devastation </a:t>
            </a:r>
            <a:r>
              <a:rPr>
                <a:latin typeface="Times New Roman" panose="02020603050405020304" charset="0"/>
                <a:cs typeface="Times New Roman" panose="02020603050405020304" charset="0"/>
              </a:rPr>
              <a:t>_______ (cause)</a:t>
            </a:r>
            <a:r>
              <a:rPr lang="en-US" altLang="zh-CN">
                <a:solidFill>
                  <a:srgbClr val="0000FF"/>
                </a:solidFill>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by Spain’s floods José Ribelles picked up handfuls of it and threw it at King Felipe.</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“What do you expect — for us to tell him sweet nothings?” said Ribelles, 23, a supermarket worker from Paiporta, in the southeast Valencia region, </a:t>
            </a:r>
            <a:r>
              <a:rPr lang="en-US">
                <a:latin typeface="Times New Roman" panose="02020603050405020304" charset="0"/>
                <a:cs typeface="Times New Roman" panose="02020603050405020304" charset="0"/>
              </a:rPr>
              <a:t>______ </a:t>
            </a:r>
            <a:r>
              <a:rPr>
                <a:latin typeface="Times New Roman" panose="02020603050405020304" charset="0"/>
                <a:cs typeface="Times New Roman" panose="02020603050405020304" charset="0"/>
              </a:rPr>
              <a:t>an angry crowd threw stones, sticks and insults at the king and Queen Letizia when they visited the area.</a:t>
            </a:r>
            <a:r>
              <a:rPr lang="en-US">
                <a:latin typeface="Times New Roman" panose="02020603050405020304" charset="0"/>
                <a:cs typeface="Times New Roman" panose="02020603050405020304" charset="0"/>
              </a:rPr>
              <a:t> ______ (shout) </a:t>
            </a:r>
            <a:r>
              <a:rPr>
                <a:latin typeface="Times New Roman" panose="02020603050405020304" charset="0"/>
                <a:cs typeface="Times New Roman" panose="02020603050405020304" charset="0"/>
              </a:rPr>
              <a:t>of “Murderers” and “Get out of here” accompanied the </a:t>
            </a:r>
            <a:r>
              <a:rPr lang="en-US" altLang="zh-CN">
                <a:solidFill>
                  <a:srgbClr val="0000FF"/>
                </a:solidFill>
                <a:latin typeface="Times New Roman" panose="02020603050405020304" charset="0"/>
                <a:cs typeface="Times New Roman" panose="02020603050405020304" charset="0"/>
              </a:rPr>
              <a:t>tirade </a:t>
            </a:r>
            <a:r>
              <a:rPr>
                <a:latin typeface="Times New Roman" panose="02020603050405020304" charset="0"/>
                <a:cs typeface="Times New Roman" panose="02020603050405020304" charset="0"/>
              </a:rPr>
              <a:t>of projectiles in Paiporta, the town worst-hit by the disaster, where at least 70 people died. Police had to step in, some on horseback, </a:t>
            </a:r>
            <a:r>
              <a:rPr lang="en-US">
                <a:latin typeface="Times New Roman" panose="02020603050405020304" charset="0"/>
                <a:cs typeface="Times New Roman" panose="02020603050405020304" charset="0"/>
              </a:rPr>
              <a:t>_______ (keep)</a:t>
            </a:r>
            <a:r>
              <a:rPr>
                <a:latin typeface="Times New Roman" panose="02020603050405020304" charset="0"/>
                <a:cs typeface="Times New Roman" panose="02020603050405020304" charset="0"/>
              </a:rPr>
              <a:t> back the crowd of several dozen, some wielding shovels and poles. Two of the king’s bodyguards  </a:t>
            </a:r>
            <a:r>
              <a:rPr lang="en-US">
                <a:latin typeface="Times New Roman" panose="02020603050405020304" charset="0"/>
                <a:cs typeface="Times New Roman" panose="02020603050405020304" charset="0"/>
              </a:rPr>
              <a:t>___________ (treat) </a:t>
            </a:r>
            <a:r>
              <a:rPr>
                <a:latin typeface="Times New Roman" panose="02020603050405020304" charset="0"/>
                <a:cs typeface="Times New Roman" panose="02020603050405020304" charset="0"/>
              </a:rPr>
              <a:t>for injuries. One could be seen with a bloody wound on his forehead.</a:t>
            </a:r>
            <a:endParaRPr>
              <a:latin typeface="Times New Roman" panose="02020603050405020304" charset="0"/>
              <a:cs typeface="Times New Roman" panose="02020603050405020304" charset="0"/>
            </a:endParaRPr>
          </a:p>
          <a:p>
            <a:pPr indent="0" fontAlgn="auto">
              <a:lnSpc>
                <a:spcPts val="31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The attack was unprecedented — the first on the monarchy since its restoration after the </a:t>
            </a:r>
            <a:r>
              <a:rPr lang="en-US">
                <a:latin typeface="Times New Roman" panose="02020603050405020304" charset="0"/>
                <a:cs typeface="Times New Roman" panose="02020603050405020304" charset="0"/>
              </a:rPr>
              <a:t>_____ (dead) </a:t>
            </a:r>
            <a:r>
              <a:rPr>
                <a:latin typeface="Times New Roman" panose="02020603050405020304" charset="0"/>
                <a:cs typeface="Times New Roman" panose="02020603050405020304" charset="0"/>
              </a:rPr>
              <a:t>of the dictator Franco in 1975. The queen burst into tears after speaking to several people, </a:t>
            </a:r>
            <a:r>
              <a:rPr lang="en-US">
                <a:latin typeface="Times New Roman" panose="02020603050405020304" charset="0"/>
                <a:cs typeface="Times New Roman" panose="02020603050405020304" charset="0"/>
              </a:rPr>
              <a:t>________ (include) </a:t>
            </a:r>
            <a:r>
              <a:rPr>
                <a:latin typeface="Times New Roman" panose="02020603050405020304" charset="0"/>
                <a:cs typeface="Times New Roman" panose="02020603050405020304" charset="0"/>
              </a:rPr>
              <a:t>one woman who wept in her arms. The king’s security team put up umbrellas to protect the royal couple, who emerged stained with mud from the assault. </a:t>
            </a:r>
            <a:endParaRPr>
              <a:latin typeface="Times New Roman" panose="02020603050405020304" charset="0"/>
              <a:cs typeface="Times New Roman" panose="02020603050405020304" charset="0"/>
            </a:endParaRPr>
          </a:p>
          <a:p>
            <a:pPr indent="0" fontAlgn="auto">
              <a:lnSpc>
                <a:spcPts val="31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Pedro Sánchez, </a:t>
            </a:r>
            <a:r>
              <a:rPr lang="en-US">
                <a:latin typeface="Times New Roman" panose="02020603050405020304" charset="0"/>
                <a:cs typeface="Times New Roman" panose="02020603050405020304" charset="0"/>
              </a:rPr>
              <a:t>____ </a:t>
            </a:r>
            <a:r>
              <a:rPr>
                <a:latin typeface="Times New Roman" panose="02020603050405020304" charset="0"/>
                <a:cs typeface="Times New Roman" panose="02020603050405020304" charset="0"/>
              </a:rPr>
              <a:t>prime minister, was ushered back to his vehicles but the king held his ground, trying to pacify people with words of sympathy. The rear window of one of Sánchez’s cars was broken before he and local politicians quickly left. </a:t>
            </a:r>
            <a:endParaRPr>
              <a:latin typeface="Times New Roman" panose="02020603050405020304" charset="0"/>
              <a:cs typeface="Times New Roman" panose="02020603050405020304" charset="0"/>
            </a:endParaRPr>
          </a:p>
          <a:p>
            <a:pPr indent="0" fontAlgn="auto">
              <a:lnSpc>
                <a:spcPts val="31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In a video </a:t>
            </a:r>
            <a:r>
              <a:rPr lang="en-US">
                <a:latin typeface="Times New Roman" panose="02020603050405020304" charset="0"/>
                <a:cs typeface="Times New Roman" panose="02020603050405020304" charset="0"/>
              </a:rPr>
              <a:t>___ </a:t>
            </a:r>
            <a:r>
              <a:rPr>
                <a:latin typeface="Times New Roman" panose="02020603050405020304" charset="0"/>
                <a:cs typeface="Times New Roman" panose="02020603050405020304" charset="0"/>
              </a:rPr>
              <a:t>social media yesterday Felipe told the country to “understand the anger and frustration” of people in the Valencia region.</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Residents, </a:t>
            </a:r>
            <a:r>
              <a:rPr lang="en-US">
                <a:latin typeface="Times New Roman" panose="02020603050405020304" charset="0"/>
                <a:cs typeface="Times New Roman" panose="02020603050405020304" charset="0"/>
              </a:rPr>
              <a:t>________</a:t>
            </a:r>
            <a:r>
              <a:rPr>
                <a:latin typeface="Times New Roman" panose="02020603050405020304" charset="0"/>
                <a:cs typeface="Times New Roman" panose="02020603050405020304" charset="0"/>
              </a:rPr>
              <a:t>, remained hostile towards the king, saying the state had failed them. “They wanted to kill us. The first thing you have to do is to warn people when a dam is about to be overwhelmed and broken,” Ribelles said. “You can’t warn people when they are already drowning.</a:t>
            </a:r>
            <a:endParaRPr>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The Times</a:t>
            </a:r>
            <a:r>
              <a:rPr lang="en-US" sz="2400" b="1">
                <a:solidFill>
                  <a:srgbClr val="ED7D31"/>
                </a:solidFill>
                <a:latin typeface="微软雅黑" panose="020B0503020204020204" charset="-122"/>
                <a:ea typeface="微软雅黑" panose="020B0503020204020204" charset="-122"/>
                <a:cs typeface="微软雅黑" panose="020B0503020204020204" charset="-122"/>
              </a:rPr>
              <a:t> (November 4 2024 P5</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5610860" y="559435"/>
            <a:ext cx="93599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caused </a:t>
            </a:r>
            <a:endParaRPr>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5245735" y="1345565"/>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where </a:t>
            </a:r>
            <a:endParaRPr>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3975735" y="1727835"/>
            <a:ext cx="82169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Shouts </a:t>
            </a:r>
            <a:endParaRPr>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151130" y="2519680"/>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to keep</a:t>
            </a:r>
            <a:endParaRPr>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0672445" y="2518410"/>
            <a:ext cx="1221105"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were treated</a:t>
            </a:r>
            <a:endParaRPr>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8526780" y="3298825"/>
            <a:ext cx="611505"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death </a:t>
            </a:r>
            <a:endParaRPr>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6365240" y="3693795"/>
            <a:ext cx="110109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including </a:t>
            </a:r>
            <a:endParaRPr>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1938655" y="4483100"/>
            <a:ext cx="480695"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the </a:t>
            </a:r>
            <a:endParaRPr>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395730" y="5272405"/>
            <a:ext cx="422275"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on </a:t>
            </a:r>
            <a:endParaRPr>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2707005" y="5674360"/>
            <a:ext cx="913765"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however</a:t>
            </a:r>
            <a:endParaRPr>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492125" y="1910715"/>
            <a:ext cx="11207750" cy="2907665"/>
          </a:xfrm>
          <a:prstGeom prst="rect">
            <a:avLst/>
          </a:prstGeom>
          <a:solidFill>
            <a:schemeClr val="accent2">
              <a:lumMod val="20000"/>
              <a:lumOff val="80000"/>
            </a:schemeClr>
          </a:solidFill>
          <a:ln w="34925" cmpd="sng">
            <a:noFill/>
            <a:prstDash val="sysDash"/>
          </a:ln>
        </p:spPr>
        <p:txBody>
          <a:bodyPr wrap="square">
            <a:spAutoFit/>
          </a:bodyPr>
          <a:p>
            <a:pPr lvl="0" algn="just">
              <a:lnSpc>
                <a:spcPct val="150000"/>
              </a:lnSpc>
              <a:buClrTx/>
              <a:buSzTx/>
              <a:buFontTx/>
            </a:pPr>
            <a:r>
              <a:rPr lang="en-US" sz="2600" smtClean="0">
                <a:latin typeface="Times New Roman" panose="02020603050405020304" charset="0"/>
                <a:ea typeface="华文中宋" panose="02010600040101010101" charset="-122"/>
                <a:cs typeface="Times New Roman" panose="02020603050405020304" charset="0"/>
                <a:sym typeface="+mn-ea"/>
              </a:rPr>
              <a:t>Which of the following statements is correct according to the text? </a:t>
            </a:r>
            <a:endParaRPr lang="en-US" sz="26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400" smtClean="0">
                <a:latin typeface="Times New Roman" panose="02020603050405020304" charset="0"/>
                <a:ea typeface="华文中宋" panose="02010600040101010101" charset="-122"/>
                <a:cs typeface="Times New Roman" panose="02020603050405020304" charset="0"/>
                <a:sym typeface="+mn-ea"/>
              </a:rPr>
              <a:t>A. Residents in </a:t>
            </a:r>
            <a:r>
              <a:rPr sz="2400">
                <a:latin typeface="Times New Roman" panose="02020603050405020304" charset="0"/>
                <a:cs typeface="Times New Roman" panose="02020603050405020304" charset="0"/>
                <a:sym typeface="+mn-ea"/>
              </a:rPr>
              <a:t>Paiporta</a:t>
            </a:r>
            <a:r>
              <a:rPr lang="en-US" sz="2400">
                <a:latin typeface="Times New Roman" panose="02020603050405020304" charset="0"/>
                <a:cs typeface="Times New Roman" panose="02020603050405020304" charset="0"/>
                <a:sym typeface="+mn-ea"/>
              </a:rPr>
              <a:t> were so angry that they attacked the King and Queen</a:t>
            </a:r>
            <a:r>
              <a:rPr lang="en-US" sz="2400" smtClean="0">
                <a:latin typeface="Times New Roman" panose="02020603050405020304" charset="0"/>
                <a:ea typeface="华文中宋" panose="02010600040101010101" charset="-122"/>
                <a:cs typeface="Times New Roman" panose="02020603050405020304" charset="0"/>
                <a:sym typeface="+mn-ea"/>
              </a:rPr>
              <a:t>.   	</a:t>
            </a:r>
            <a:endParaRPr lang="en-US" sz="24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400" smtClean="0">
                <a:latin typeface="Times New Roman" panose="02020603050405020304" charset="0"/>
                <a:ea typeface="华文中宋" panose="02010600040101010101" charset="-122"/>
                <a:cs typeface="Times New Roman" panose="02020603050405020304" charset="0"/>
                <a:sym typeface="+mn-ea"/>
              </a:rPr>
              <a:t>B. There has been another attack on the monarchy since its restoration in Spain.     	</a:t>
            </a:r>
            <a:endParaRPr lang="en-US" sz="24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400" smtClean="0">
                <a:latin typeface="Times New Roman" panose="02020603050405020304" charset="0"/>
                <a:ea typeface="华文中宋" panose="02010600040101010101" charset="-122"/>
                <a:cs typeface="Times New Roman" panose="02020603050405020304" charset="0"/>
                <a:sym typeface="+mn-ea"/>
              </a:rPr>
              <a:t>C. The prime minister did not leave the crowds after he had been pelted with mud.</a:t>
            </a:r>
            <a:endParaRPr lang="en-US" sz="24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400" smtClean="0">
                <a:latin typeface="Times New Roman" panose="02020603050405020304" charset="0"/>
                <a:ea typeface="华文中宋" panose="02010600040101010101" charset="-122"/>
                <a:cs typeface="Times New Roman" panose="02020603050405020304" charset="0"/>
                <a:sym typeface="+mn-ea"/>
              </a:rPr>
              <a:t>D. Valencia residents forgave King </a:t>
            </a:r>
            <a:r>
              <a:rPr sz="2400">
                <a:latin typeface="Times New Roman" panose="02020603050405020304" charset="0"/>
                <a:cs typeface="Times New Roman" panose="02020603050405020304" charset="0"/>
                <a:sym typeface="+mn-ea"/>
              </a:rPr>
              <a:t>Felipe </a:t>
            </a:r>
            <a:r>
              <a:rPr lang="en-US" sz="2400">
                <a:latin typeface="Times New Roman" panose="02020603050405020304" charset="0"/>
                <a:cs typeface="Times New Roman" panose="02020603050405020304" charset="0"/>
                <a:sym typeface="+mn-ea"/>
              </a:rPr>
              <a:t>after his sympathetic speech on </a:t>
            </a:r>
            <a:r>
              <a:rPr sz="2400">
                <a:latin typeface="Times New Roman" panose="02020603050405020304" charset="0"/>
                <a:cs typeface="Times New Roman" panose="02020603050405020304" charset="0"/>
                <a:sym typeface="+mn-ea"/>
              </a:rPr>
              <a:t>social media</a:t>
            </a:r>
            <a:r>
              <a:rPr lang="en-US" sz="2400">
                <a:latin typeface="Times New Roman" panose="02020603050405020304" charset="0"/>
                <a:cs typeface="Times New Roman" panose="02020603050405020304" charset="0"/>
                <a:sym typeface="+mn-ea"/>
              </a:rPr>
              <a:t>.</a:t>
            </a:r>
            <a:endParaRPr lang="en-US" sz="24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4" name="图片 3"/>
          <p:cNvPicPr>
            <a:picLocks noChangeAspect="1"/>
          </p:cNvPicPr>
          <p:nvPr/>
        </p:nvPicPr>
        <p:blipFill>
          <a:blip r:embed="rId1"/>
          <a:stretch>
            <a:fillRect/>
          </a:stretch>
        </p:blipFill>
        <p:spPr>
          <a:xfrm>
            <a:off x="338455" y="2682240"/>
            <a:ext cx="588010" cy="396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 name="KSO_WM_DIAGRAM_VIRTUALLY_FRAME" val="{&quot;height&quot;:350.2,&quot;left&quot;:14.6,&quot;top&quot;:202.1,&quot;width&quot;:899.4}"/>
</p:tagLst>
</file>

<file path=ppt/tags/tag11.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DIAGRAM_VIRTUALLY_FRAME" val="{&quot;height&quot;:437.8,&quot;left&quot;:18.6,&quot;top&quot;:67.05,&quot;width&quot;:925.8}"/>
</p:tagLst>
</file>

<file path=ppt/tags/tag13.xml><?xml version="1.0" encoding="utf-8"?>
<p:tagLst xmlns:p="http://schemas.openxmlformats.org/presentationml/2006/main">
  <p:tag name="KSO_WM_DIAGRAM_VIRTUALLY_FRAME" val="{&quot;height&quot;:437.8,&quot;left&quot;:18.6,&quot;top&quot;:67.05,&quot;width&quot;:925.8}"/>
</p:tagLst>
</file>

<file path=ppt/tags/tag14.xml><?xml version="1.0" encoding="utf-8"?>
<p:tagLst xmlns:p="http://schemas.openxmlformats.org/presentationml/2006/main">
  <p:tag name="KSO_WM_DIAGRAM_VIRTUALLY_FRAME" val="{&quot;height&quot;:437.8,&quot;left&quot;:18.6,&quot;top&quot;:67.05,&quot;width&quot;:925.8}"/>
</p:tagLst>
</file>

<file path=ppt/tags/tag15.xml><?xml version="1.0" encoding="utf-8"?>
<p:tagLst xmlns:p="http://schemas.openxmlformats.org/presentationml/2006/main">
  <p:tag name="KSO_WM_DIAGRAM_VIRTUALLY_FRAME" val="{&quot;height&quot;:437.8,&quot;left&quot;:18.6,&quot;top&quot;:67.05,&quot;width&quot;:925.8}"/>
</p:tagLst>
</file>

<file path=ppt/tags/tag16.xml><?xml version="1.0" encoding="utf-8"?>
<p:tagLst xmlns:p="http://schemas.openxmlformats.org/presentationml/2006/main">
  <p:tag name="KSO_WM_DIAGRAM_VIRTUALLY_FRAME" val="{&quot;height&quot;:437.8,&quot;left&quot;:18.6,&quot;top&quot;:67.05,&quot;width&quot;:925.8}"/>
</p:tagLst>
</file>

<file path=ppt/tags/tag17.xml><?xml version="1.0" encoding="utf-8"?>
<p:tagLst xmlns:p="http://schemas.openxmlformats.org/presentationml/2006/main">
  <p:tag name="KSO_WM_DIAGRAM_VIRTUALLY_FRAME" val="{&quot;height&quot;:437.8,&quot;left&quot;:18.6,&quot;top&quot;:67.05,&quot;width&quot;:925.8}"/>
</p:tagLst>
</file>

<file path=ppt/tags/tag18.xml><?xml version="1.0" encoding="utf-8"?>
<p:tagLst xmlns:p="http://schemas.openxmlformats.org/presentationml/2006/main">
  <p:tag name="KSO_WM_SPECIAL_SOURCE" val="bdnul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SPECIAL_SOURCE" val="bdnul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SPECIAL_SOURCE" val="bdnul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350.2,&quot;left&quot;:14.6,&quot;top&quot;:202.1,&quot;width&quot;:899.4}"/>
</p:tagLst>
</file>

<file path=ppt/tags/tag31.xml><?xml version="1.0" encoding="utf-8"?>
<p:tagLst xmlns:p="http://schemas.openxmlformats.org/presentationml/2006/main">
  <p:tag name="KSO_WM_DIAGRAM_VIRTUALLY_FRAME" val="{&quot;height&quot;:350.2,&quot;left&quot;:14.6,&quot;top&quot;:202.1,&quot;width&quot;:899.4}"/>
</p:tagLst>
</file>

<file path=ppt/tags/tag32.xml><?xml version="1.0" encoding="utf-8"?>
<p:tagLst xmlns:p="http://schemas.openxmlformats.org/presentationml/2006/main">
  <p:tag name="KSO_WM_DIAGRAM_VIRTUALLY_FRAME" val="{&quot;height&quot;:350.2,&quot;left&quot;:14.6,&quot;top&quot;:202.1,&quot;width&quot;:899.4}"/>
</p:tagLst>
</file>

<file path=ppt/tags/tag33.xml><?xml version="1.0" encoding="utf-8"?>
<p:tagLst xmlns:p="http://schemas.openxmlformats.org/presentationml/2006/main">
  <p:tag name="KSO_WM_DIAGRAM_VIRTUALLY_FRAME" val="{&quot;height&quot;:350.2,&quot;left&quot;:14.6,&quot;top&quot;:202.1,&quot;width&quot;:899.4}"/>
</p:tagLst>
</file>

<file path=ppt/tags/tag34.xml><?xml version="1.0" encoding="utf-8"?>
<p:tagLst xmlns:p="http://schemas.openxmlformats.org/presentationml/2006/main">
  <p:tag name="KSO_WM_DIAGRAM_VIRTUALLY_FRAME" val="{&quot;height&quot;:350.2,&quot;left&quot;:14.6,&quot;top&quot;:202.1,&quot;width&quot;:899.4}"/>
</p:tagLst>
</file>

<file path=ppt/tags/tag35.xml><?xml version="1.0" encoding="utf-8"?>
<p:tagLst xmlns:p="http://schemas.openxmlformats.org/presentationml/2006/main">
  <p:tag name="KSO_WM_DIAGRAM_VIRTUALLY_FRAME" val="{&quot;height&quot;:350.2,&quot;left&quot;:14.6,&quot;top&quot;:202.1,&quot;width&quot;:899.4}"/>
</p:tagLst>
</file>

<file path=ppt/tags/tag36.xml><?xml version="1.0" encoding="utf-8"?>
<p:tagLst xmlns:p="http://schemas.openxmlformats.org/presentationml/2006/main">
  <p:tag name="KSO_WM_BEAUTIFY_FLAG" val=""/>
  <p:tag name="KSO_WM_DIAGRAM_VIRTUALLY_FRAME" val="{&quot;height&quot;:350.2,&quot;left&quot;:14.6,&quot;top&quot;:202.1,&quot;width&quot;:899.4}"/>
</p:tagLst>
</file>

<file path=ppt/tags/tag37.xml><?xml version="1.0" encoding="utf-8"?>
<p:tagLst xmlns:p="http://schemas.openxmlformats.org/presentationml/2006/main">
  <p:tag name="KSO_WM_SPECIAL_SOURCE" val="bdnull"/>
</p:tagLst>
</file>

<file path=ppt/tags/tag38.xml><?xml version="1.0" encoding="utf-8"?>
<p:tagLst xmlns:p="http://schemas.openxmlformats.org/presentationml/2006/main">
  <p:tag name="KSO_WM_DIAGRAM_VIRTUALLY_FRAME" val="{&quot;height&quot;:437.8,&quot;left&quot;:18.6,&quot;top&quot;:67.05,&quot;width&quot;:925.8}"/>
</p:tagLst>
</file>

<file path=ppt/tags/tag39.xml><?xml version="1.0" encoding="utf-8"?>
<p:tagLst xmlns:p="http://schemas.openxmlformats.org/presentationml/2006/main">
  <p:tag name="KSO_WM_DIAGRAM_VIRTUALLY_FRAME" val="{&quot;height&quot;:437.8,&quot;left&quot;:18.6,&quot;top&quot;:67.05,&quot;width&quot;:925.8}"/>
</p:tagLst>
</file>

<file path=ppt/tags/tag4.xml><?xml version="1.0" encoding="utf-8"?>
<p:tagLst xmlns:p="http://schemas.openxmlformats.org/presentationml/2006/main">
  <p:tag name="KSO_WM_DIAGRAM_VIRTUALLY_FRAME" val="{&quot;height&quot;:350.2,&quot;left&quot;:14.6,&quot;top&quot;:202.1,&quot;width&quot;:899.4}"/>
</p:tagLst>
</file>

<file path=ppt/tags/tag40.xml><?xml version="1.0" encoding="utf-8"?>
<p:tagLst xmlns:p="http://schemas.openxmlformats.org/presentationml/2006/main">
  <p:tag name="KSO_WM_DIAGRAM_VIRTUALLY_FRAME" val="{&quot;height&quot;:437.8,&quot;left&quot;:18.6,&quot;top&quot;:67.05,&quot;width&quot;:925.8}"/>
</p:tagLst>
</file>

<file path=ppt/tags/tag41.xml><?xml version="1.0" encoding="utf-8"?>
<p:tagLst xmlns:p="http://schemas.openxmlformats.org/presentationml/2006/main">
  <p:tag name="KSO_WM_DIAGRAM_VIRTUALLY_FRAME" val="{&quot;height&quot;:437.8,&quot;left&quot;:18.6,&quot;top&quot;:67.05,&quot;width&quot;:925.8}"/>
</p:tagLst>
</file>

<file path=ppt/tags/tag42.xml><?xml version="1.0" encoding="utf-8"?>
<p:tagLst xmlns:p="http://schemas.openxmlformats.org/presentationml/2006/main">
  <p:tag name="KSO_WM_DIAGRAM_VIRTUALLY_FRAME" val="{&quot;height&quot;:437.8,&quot;left&quot;:18.6,&quot;top&quot;:67.05,&quot;width&quot;:925.8}"/>
</p:tagLst>
</file>

<file path=ppt/tags/tag43.xml><?xml version="1.0" encoding="utf-8"?>
<p:tagLst xmlns:p="http://schemas.openxmlformats.org/presentationml/2006/main">
  <p:tag name="KSO_WM_DIAGRAM_VIRTUALLY_FRAME" val="{&quot;height&quot;:437.8,&quot;left&quot;:18.6,&quot;top&quot;:67.05,&quot;width&quot;:925.8}"/>
</p:tagLst>
</file>

<file path=ppt/tags/tag44.xml><?xml version="1.0" encoding="utf-8"?>
<p:tagLst xmlns:p="http://schemas.openxmlformats.org/presentationml/2006/main">
  <p:tag name="KSO_WM_SPECIAL_SOURCE" val="bdnul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DIAGRAM_VIRTUALLY_FRAME" val="{&quot;height&quot;:350.2,&quot;left&quot;:14.6,&quot;top&quot;:202.1,&quot;width&quot;:899.4}"/>
</p:tagLst>
</file>

<file path=ppt/tags/tag49.xml><?xml version="1.0" encoding="utf-8"?>
<p:tagLst xmlns:p="http://schemas.openxmlformats.org/presentationml/2006/main">
  <p:tag name="KSO_WM_DIAGRAM_VIRTUALLY_FRAME" val="{&quot;height&quot;:350.2,&quot;left&quot;:14.6,&quot;top&quot;:202.1,&quot;width&quot;:899.4}"/>
</p:tagLst>
</file>

<file path=ppt/tags/tag5.xml><?xml version="1.0" encoding="utf-8"?>
<p:tagLst xmlns:p="http://schemas.openxmlformats.org/presentationml/2006/main">
  <p:tag name="KSO_WM_DIAGRAM_VIRTUALLY_FRAME" val="{&quot;height&quot;:350.2,&quot;left&quot;:14.6,&quot;top&quot;:202.1,&quot;width&quot;:899.4}"/>
</p:tagLst>
</file>

<file path=ppt/tags/tag50.xml><?xml version="1.0" encoding="utf-8"?>
<p:tagLst xmlns:p="http://schemas.openxmlformats.org/presentationml/2006/main">
  <p:tag name="KSO_WM_DIAGRAM_VIRTUALLY_FRAME" val="{&quot;height&quot;:350.2,&quot;left&quot;:14.6,&quot;top&quot;:202.1,&quot;width&quot;:899.4}"/>
</p:tagLst>
</file>

<file path=ppt/tags/tag51.xml><?xml version="1.0" encoding="utf-8"?>
<p:tagLst xmlns:p="http://schemas.openxmlformats.org/presentationml/2006/main">
  <p:tag name="KSO_WM_DIAGRAM_VIRTUALLY_FRAME" val="{&quot;height&quot;:350.2,&quot;left&quot;:14.6,&quot;top&quot;:202.1,&quot;width&quot;:899.4}"/>
</p:tagLst>
</file>

<file path=ppt/tags/tag52.xml><?xml version="1.0" encoding="utf-8"?>
<p:tagLst xmlns:p="http://schemas.openxmlformats.org/presentationml/2006/main">
  <p:tag name="KSO_WM_DIAGRAM_VIRTUALLY_FRAME" val="{&quot;height&quot;:350.2,&quot;left&quot;:14.6,&quot;top&quot;:202.1,&quot;width&quot;:899.4}"/>
</p:tagLst>
</file>

<file path=ppt/tags/tag53.xml><?xml version="1.0" encoding="utf-8"?>
<p:tagLst xmlns:p="http://schemas.openxmlformats.org/presentationml/2006/main">
  <p:tag name="KSO_WM_DIAGRAM_VIRTUALLY_FRAME" val="{&quot;height&quot;:350.2,&quot;left&quot;:14.6,&quot;top&quot;:202.1,&quot;width&quot;:899.4}"/>
</p:tagLst>
</file>

<file path=ppt/tags/tag54.xml><?xml version="1.0" encoding="utf-8"?>
<p:tagLst xmlns:p="http://schemas.openxmlformats.org/presentationml/2006/main">
  <p:tag name="KSO_WM_BEAUTIFY_FLAG" val=""/>
  <p:tag name="KSO_WM_DIAGRAM_VIRTUALLY_FRAME" val="{&quot;height&quot;:350.2,&quot;left&quot;:14.6,&quot;top&quot;:202.1,&quot;width&quot;:899.4}"/>
</p:tagLst>
</file>

<file path=ppt/tags/tag55.xml><?xml version="1.0" encoding="utf-8"?>
<p:tagLst xmlns:p="http://schemas.openxmlformats.org/presentationml/2006/main">
  <p:tag name="KSO_WM_SPECIAL_SOURCE" val="bdnull"/>
</p:tagLst>
</file>

<file path=ppt/tags/tag56.xml><?xml version="1.0" encoding="utf-8"?>
<p:tagLst xmlns:p="http://schemas.openxmlformats.org/presentationml/2006/main">
  <p:tag name="KSO_WM_DIAGRAM_VIRTUALLY_FRAME" val="{&quot;height&quot;:437.8,&quot;left&quot;:18.6,&quot;top&quot;:67.05,&quot;width&quot;:925.8}"/>
</p:tagLst>
</file>

<file path=ppt/tags/tag57.xml><?xml version="1.0" encoding="utf-8"?>
<p:tagLst xmlns:p="http://schemas.openxmlformats.org/presentationml/2006/main">
  <p:tag name="KSO_WM_DIAGRAM_VIRTUALLY_FRAME" val="{&quot;height&quot;:437.8,&quot;left&quot;:18.6,&quot;top&quot;:67.05,&quot;width&quot;:925.8}"/>
</p:tagLst>
</file>

<file path=ppt/tags/tag58.xml><?xml version="1.0" encoding="utf-8"?>
<p:tagLst xmlns:p="http://schemas.openxmlformats.org/presentationml/2006/main">
  <p:tag name="KSO_WM_DIAGRAM_VIRTUALLY_FRAME" val="{&quot;height&quot;:437.8,&quot;left&quot;:18.6,&quot;top&quot;:67.05,&quot;width&quot;:925.8}"/>
</p:tagLst>
</file>

<file path=ppt/tags/tag59.xml><?xml version="1.0" encoding="utf-8"?>
<p:tagLst xmlns:p="http://schemas.openxmlformats.org/presentationml/2006/main">
  <p:tag name="KSO_WM_DIAGRAM_VIRTUALLY_FRAME" val="{&quot;height&quot;:437.8,&quot;left&quot;:18.6,&quot;top&quot;:67.05,&quot;width&quot;:925.8}"/>
</p:tagLst>
</file>

<file path=ppt/tags/tag6.xml><?xml version="1.0" encoding="utf-8"?>
<p:tagLst xmlns:p="http://schemas.openxmlformats.org/presentationml/2006/main">
  <p:tag name="KSO_WM_DIAGRAM_VIRTUALLY_FRAME" val="{&quot;height&quot;:350.2,&quot;left&quot;:14.6,&quot;top&quot;:202.1,&quot;width&quot;:899.4}"/>
</p:tagLst>
</file>

<file path=ppt/tags/tag60.xml><?xml version="1.0" encoding="utf-8"?>
<p:tagLst xmlns:p="http://schemas.openxmlformats.org/presentationml/2006/main">
  <p:tag name="KSO_WM_DIAGRAM_VIRTUALLY_FRAME" val="{&quot;height&quot;:437.8,&quot;left&quot;:18.6,&quot;top&quot;:67.05,&quot;width&quot;:925.8}"/>
</p:tagLst>
</file>

<file path=ppt/tags/tag61.xml><?xml version="1.0" encoding="utf-8"?>
<p:tagLst xmlns:p="http://schemas.openxmlformats.org/presentationml/2006/main">
  <p:tag name="KSO_WM_DIAGRAM_VIRTUALLY_FRAME" val="{&quot;height&quot;:437.8,&quot;left&quot;:18.6,&quot;top&quot;:67.05,&quot;width&quot;:925.8}"/>
</p:tagLst>
</file>

<file path=ppt/tags/tag62.xml><?xml version="1.0" encoding="utf-8"?>
<p:tagLst xmlns:p="http://schemas.openxmlformats.org/presentationml/2006/main">
  <p:tag name="KSO_WM_SPECIAL_SOURCE" val="bdnul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SPECIAL_SOURCE" val="bdnul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DIAGRAM_VIRTUALLY_FRAME" val="{&quot;height&quot;:350.2,&quot;left&quot;:14.6,&quot;top&quot;:202.1,&quot;width&quot;:899.4}"/>
</p:tagLst>
</file>

<file path=ppt/tags/tag8.xml><?xml version="1.0" encoding="utf-8"?>
<p:tagLst xmlns:p="http://schemas.openxmlformats.org/presentationml/2006/main">
  <p:tag name="KSO_WM_DIAGRAM_VIRTUALLY_FRAME" val="{&quot;height&quot;:350.2,&quot;left&quot;:14.6,&quot;top&quot;:202.1,&quot;width&quot;:899.4}"/>
</p:tagLst>
</file>

<file path=ppt/tags/tag9.xml><?xml version="1.0" encoding="utf-8"?>
<p:tagLst xmlns:p="http://schemas.openxmlformats.org/presentationml/2006/main">
  <p:tag name="KSO_WM_DIAGRAM_VIRTUALLY_FRAME" val="{&quot;height&quot;:350.2,&quot;left&quot;:14.6,&quot;top&quot;:202.1,&quot;width&quot;:899.4}"/>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16881</Words>
  <Application>WPS 演示</Application>
  <PresentationFormat>宽屏</PresentationFormat>
  <Paragraphs>342</Paragraphs>
  <Slides>23</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23</vt:i4>
      </vt:variant>
    </vt:vector>
  </HeadingPairs>
  <TitlesOfParts>
    <vt:vector size="38" baseType="lpstr">
      <vt:lpstr>Arial</vt:lpstr>
      <vt:lpstr>宋体</vt:lpstr>
      <vt:lpstr>Wingdings</vt:lpstr>
      <vt:lpstr>Trebuchet MS</vt:lpstr>
      <vt:lpstr>微软雅黑</vt:lpstr>
      <vt:lpstr>Times New Roman</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697</cp:revision>
  <dcterms:created xsi:type="dcterms:W3CDTF">2024-11-20T10:46:00Z</dcterms:created>
  <dcterms:modified xsi:type="dcterms:W3CDTF">2024-11-22T06:34:27Z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AE2FA8EAB859426E88009D80D0C4FFAE_12</vt:lpwstr>
  </property>
</Properties>
</file>