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customXml/itemProps14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12" r:id="rId3"/>
    <p:sldId id="256" r:id="rId4"/>
    <p:sldId id="258" r:id="rId5"/>
    <p:sldId id="302" r:id="rId6"/>
    <p:sldId id="259" r:id="rId7"/>
    <p:sldId id="260" r:id="rId8"/>
    <p:sldId id="261" r:id="rId9"/>
    <p:sldId id="346" r:id="rId10"/>
    <p:sldId id="262" r:id="rId11"/>
    <p:sldId id="263" r:id="rId12"/>
    <p:sldId id="264" r:id="rId13"/>
    <p:sldId id="265" r:id="rId14"/>
    <p:sldId id="387" r:id="rId15"/>
    <p:sldId id="266" r:id="rId16"/>
    <p:sldId id="268" r:id="rId17"/>
    <p:sldId id="269" r:id="rId18"/>
    <p:sldId id="272" r:id="rId19"/>
    <p:sldId id="388" r:id="rId20"/>
    <p:sldId id="273" r:id="rId21"/>
    <p:sldId id="274" r:id="rId22"/>
    <p:sldId id="279" r:id="rId24"/>
    <p:sldId id="389" r:id="rId25"/>
    <p:sldId id="280" r:id="rId26"/>
    <p:sldId id="281" r:id="rId27"/>
    <p:sldId id="282" r:id="rId28"/>
    <p:sldId id="283" r:id="rId29"/>
    <p:sldId id="390" r:id="rId30"/>
    <p:sldId id="284" r:id="rId31"/>
    <p:sldId id="285" r:id="rId32"/>
    <p:sldId id="286" r:id="rId33"/>
    <p:sldId id="287" r:id="rId34"/>
    <p:sldId id="288" r:id="rId35"/>
    <p:sldId id="289" r:id="rId36"/>
    <p:sldId id="290" r:id="rId37"/>
    <p:sldId id="391" r:id="rId38"/>
    <p:sldId id="298" r:id="rId39"/>
    <p:sldId id="300"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0" clrIdx="0"/>
  <p:cmAuthor id="75" name="作者" initials="A" lastIdx="0" clrIdx="24"/>
  <p:cmAuthor id="2" name="vfy" initials="v" lastIdx="0" clrIdx="1"/>
  <p:cmAuthor id="0" name="PC" initials="P" lastIdx="5" clrIdx="0"/>
  <p:cmAuthor id="3" name="张达" initials="张" lastIdx="0" clrIdx="1"/>
  <p:cmAuthor id="4" name="dell" initials="d" lastIdx="0" clrIdx="2"/>
  <p:cmAuthor id="5" name="Administrator" initials="A" lastIdx="0" clrIdx="4"/>
  <p:cmAuthor id="6" name="lenovo" initials="l" lastIdx="0" clrIdx="0"/>
  <p:cmAuthor id="7" name="雨林木风" initials="雨" lastIdx="0" clrIdx="0"/>
  <p:cmAuthor id="8" name="未知用户3" initials="未" lastIdx="0" clrIdx="0"/>
  <p:cmAuthor id="9" name="未知用户5" initials="未"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9D00"/>
    <a:srgbClr val="F6BFD6"/>
    <a:srgbClr val="CA1F1E"/>
    <a:srgbClr val="F8D8CB"/>
    <a:srgbClr val="1A3A2B"/>
    <a:srgbClr val="2442B4"/>
    <a:srgbClr val="F7FFFF"/>
    <a:srgbClr val="01527E"/>
    <a:srgbClr val="EFE9D4"/>
    <a:srgbClr val="28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4"/>
        <p:guide pos="37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ustomXml" Target="../customXml/item1.xml"/><Relationship Id="rId45" Type="http://schemas.openxmlformats.org/officeDocument/2006/relationships/customXmlProps" Target="../customXml/itemProps146.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5.png"/><Relationship Id="rId2" Type="http://schemas.openxmlformats.org/officeDocument/2006/relationships/tags" Target="../tags/tag84.xml"/><Relationship Id="rId1" Type="http://schemas.openxmlformats.org/officeDocument/2006/relationships/tags" Target="../tags/tag8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5.png"/><Relationship Id="rId2" Type="http://schemas.openxmlformats.org/officeDocument/2006/relationships/tags" Target="../tags/tag86.xml"/><Relationship Id="rId1" Type="http://schemas.openxmlformats.org/officeDocument/2006/relationships/tags" Target="../tags/tag8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5.png"/><Relationship Id="rId2" Type="http://schemas.openxmlformats.org/officeDocument/2006/relationships/tags" Target="../tags/tag88.xml"/><Relationship Id="rId1" Type="http://schemas.openxmlformats.org/officeDocument/2006/relationships/tags" Target="../tags/tag8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5.png"/><Relationship Id="rId2" Type="http://schemas.openxmlformats.org/officeDocument/2006/relationships/tags" Target="../tags/tag92.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5.png"/><Relationship Id="rId2" Type="http://schemas.openxmlformats.org/officeDocument/2006/relationships/tags" Target="../tags/tag94.xml"/><Relationship Id="rId1" Type="http://schemas.openxmlformats.org/officeDocument/2006/relationships/tags" Target="../tags/tag93.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5.png"/><Relationship Id="rId2" Type="http://schemas.openxmlformats.org/officeDocument/2006/relationships/tags" Target="../tags/tag98.xml"/><Relationship Id="rId1" Type="http://schemas.openxmlformats.org/officeDocument/2006/relationships/tags" Target="../tags/tag9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5.png"/><Relationship Id="rId2" Type="http://schemas.openxmlformats.org/officeDocument/2006/relationships/tags" Target="../tags/tag100.xml"/><Relationship Id="rId1" Type="http://schemas.openxmlformats.org/officeDocument/2006/relationships/tags" Target="../tags/tag9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5.png"/><Relationship Id="rId2" Type="http://schemas.openxmlformats.org/officeDocument/2006/relationships/tags" Target="../tags/tag10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png"/><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5.jpeg"/><Relationship Id="rId3" Type="http://schemas.openxmlformats.org/officeDocument/2006/relationships/image" Target="../media/image5.png"/><Relationship Id="rId2" Type="http://schemas.openxmlformats.org/officeDocument/2006/relationships/tags" Target="../tags/tag104.xml"/><Relationship Id="rId1" Type="http://schemas.openxmlformats.org/officeDocument/2006/relationships/tags" Target="../tags/tag10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5.png"/><Relationship Id="rId2" Type="http://schemas.openxmlformats.org/officeDocument/2006/relationships/tags" Target="../tags/tag106.xml"/><Relationship Id="rId1" Type="http://schemas.openxmlformats.org/officeDocument/2006/relationships/tags" Target="../tags/tag105.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5.png"/><Relationship Id="rId2" Type="http://schemas.openxmlformats.org/officeDocument/2006/relationships/tags" Target="../tags/tag108.xml"/><Relationship Id="rId1" Type="http://schemas.openxmlformats.org/officeDocument/2006/relationships/tags" Target="../tags/tag107.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1.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mailto:&#27426;&#36814;&#20219;&#20309;&#24863;&#20852;&#36259;&#30340;&#20154;&#22312;10&#26376;25&#26085;&#20043;&#21069;&#23558;&#24744;&#30340;&#20316;&#21697;&#25552;&#20132;&#21040;asiangames@123.com&#12290;&#19981;&#35201;&#38169;&#36807;&#26368;&#21518;&#26399;&#38480;&#12290;" TargetMode="External"/><Relationship Id="rId3" Type="http://schemas.openxmlformats.org/officeDocument/2006/relationships/image" Target="../media/image5.png"/><Relationship Id="rId2" Type="http://schemas.openxmlformats.org/officeDocument/2006/relationships/tags" Target="../tags/tag110.xml"/><Relationship Id="rId1" Type="http://schemas.openxmlformats.org/officeDocument/2006/relationships/tags" Target="../tags/tag109.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5.png"/><Relationship Id="rId2" Type="http://schemas.openxmlformats.org/officeDocument/2006/relationships/tags" Target="../tags/tag112.xml"/><Relationship Id="rId1" Type="http://schemas.openxmlformats.org/officeDocument/2006/relationships/tags" Target="../tags/tag11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png"/><Relationship Id="rId2" Type="http://schemas.openxmlformats.org/officeDocument/2006/relationships/tags" Target="../tags/tag114.xml"/><Relationship Id="rId1" Type="http://schemas.openxmlformats.org/officeDocument/2006/relationships/tags" Target="../tags/tag11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7.jpeg"/><Relationship Id="rId3"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tags" Target="../tags/tag115.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5.png"/><Relationship Id="rId2" Type="http://schemas.openxmlformats.org/officeDocument/2006/relationships/tags" Target="../tags/tag118.xml"/><Relationship Id="rId1" Type="http://schemas.openxmlformats.org/officeDocument/2006/relationships/tags" Target="../tags/tag117.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5.png"/><Relationship Id="rId2" Type="http://schemas.openxmlformats.org/officeDocument/2006/relationships/tags" Target="../tags/tag120.xml"/><Relationship Id="rId1" Type="http://schemas.openxmlformats.org/officeDocument/2006/relationships/tags" Target="../tags/tag119.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 Id="rId3" Type="http://schemas.openxmlformats.org/officeDocument/2006/relationships/image" Target="../media/image5.png"/><Relationship Id="rId2" Type="http://schemas.openxmlformats.org/officeDocument/2006/relationships/tags" Target="../tags/tag122.xml"/><Relationship Id="rId1" Type="http://schemas.openxmlformats.org/officeDocument/2006/relationships/tags" Target="../tags/tag12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jpeg"/><Relationship Id="rId3" Type="http://schemas.openxmlformats.org/officeDocument/2006/relationships/image" Target="../media/image5.png"/><Relationship Id="rId2" Type="http://schemas.openxmlformats.org/officeDocument/2006/relationships/tags" Target="../tags/tag124.xml"/><Relationship Id="rId1" Type="http://schemas.openxmlformats.org/officeDocument/2006/relationships/tags" Target="../tags/tag123.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png"/><Relationship Id="rId2" Type="http://schemas.openxmlformats.org/officeDocument/2006/relationships/tags" Target="../tags/tag126.xml"/><Relationship Id="rId1" Type="http://schemas.openxmlformats.org/officeDocument/2006/relationships/tags" Target="../tags/tag125.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6.jpeg"/><Relationship Id="rId3" Type="http://schemas.openxmlformats.org/officeDocument/2006/relationships/image" Target="../media/image5.png"/><Relationship Id="rId2" Type="http://schemas.openxmlformats.org/officeDocument/2006/relationships/tags" Target="../tags/tag128.xml"/><Relationship Id="rId1" Type="http://schemas.openxmlformats.org/officeDocument/2006/relationships/tags" Target="../tags/tag127.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 Id="rId3" Type="http://schemas.openxmlformats.org/officeDocument/2006/relationships/image" Target="../media/image5.png"/><Relationship Id="rId2" Type="http://schemas.openxmlformats.org/officeDocument/2006/relationships/tags" Target="../tags/tag130.xml"/><Relationship Id="rId1" Type="http://schemas.openxmlformats.org/officeDocument/2006/relationships/tags" Target="../tags/tag129.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png"/><Relationship Id="rId2" Type="http://schemas.openxmlformats.org/officeDocument/2006/relationships/tags" Target="../tags/tag132.xml"/><Relationship Id="rId1" Type="http://schemas.openxmlformats.org/officeDocument/2006/relationships/tags" Target="../tags/tag131.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5.png"/><Relationship Id="rId2" Type="http://schemas.openxmlformats.org/officeDocument/2006/relationships/tags" Target="../tags/tag134.xml"/><Relationship Id="rId1" Type="http://schemas.openxmlformats.org/officeDocument/2006/relationships/tags" Target="../tags/tag133.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 Id="rId3" Type="http://schemas.openxmlformats.org/officeDocument/2006/relationships/image" Target="../media/image5.png"/><Relationship Id="rId2" Type="http://schemas.openxmlformats.org/officeDocument/2006/relationships/tags" Target="../tags/tag136.xml"/><Relationship Id="rId1" Type="http://schemas.openxmlformats.org/officeDocument/2006/relationships/tags" Target="../tags/tag135.xml"/></Relationships>
</file>

<file path=ppt/slides/_rels/slide37.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microsoft.com/office/2007/relationships/hdphoto" Target="../media/image67.wdp"/><Relationship Id="rId5" Type="http://schemas.openxmlformats.org/officeDocument/2006/relationships/image" Target="../media/image66.png"/><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65.jpeg"/><Relationship Id="rId13" Type="http://schemas.openxmlformats.org/officeDocument/2006/relationships/slideLayout" Target="../slideLayouts/slideLayout2.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71.xml"/><Relationship Id="rId3"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5.png"/><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tags" Target="../tags/tag82.xml"/><Relationship Id="rId3" Type="http://schemas.openxmlformats.org/officeDocument/2006/relationships/image" Target="../media/image5.png"/><Relationship Id="rId2" Type="http://schemas.openxmlformats.org/officeDocument/2006/relationships/tags" Target="../tags/tag81.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trend        /trend/                          n. 趋势；趋向；动向</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 name="文本框 10"/>
          <p:cNvSpPr txBox="1"/>
          <p:nvPr/>
        </p:nvSpPr>
        <p:spPr>
          <a:xfrm>
            <a:off x="193040" y="1106170"/>
            <a:ext cx="7261225" cy="2676525"/>
          </a:xfrm>
          <a:prstGeom prst="rect">
            <a:avLst/>
          </a:prstGeom>
          <a:noFill/>
        </p:spPr>
        <p:txBody>
          <a:bodyPr wrap="square" rtlCol="0" anchor="t">
            <a:spAutoFit/>
          </a:bodyPr>
          <a:p>
            <a:r>
              <a:rPr lang="en-US" altLang="zh-CN" sz="2400">
                <a:solidFill>
                  <a:schemeClr val="bg2">
                    <a:lumMod val="10000"/>
                  </a:schemeClr>
                </a:solidFill>
                <a:latin typeface="微软雅黑" panose="020B0503020204020204" charset="-122"/>
                <a:ea typeface="微软雅黑" panose="020B0503020204020204" charset="-122"/>
                <a:sym typeface="+mn-ea"/>
              </a:rPr>
              <a:t>1. 我个人坚信，</a:t>
            </a:r>
            <a:r>
              <a:rPr lang="en-US" altLang="zh-CN" sz="2400" b="1" u="sng">
                <a:solidFill>
                  <a:srgbClr val="FF0000"/>
                </a:solidFill>
                <a:latin typeface="微软雅黑" panose="020B0503020204020204" charset="-122"/>
                <a:ea typeface="微软雅黑" panose="020B0503020204020204" charset="-122"/>
                <a:sym typeface="+mn-ea"/>
              </a:rPr>
              <a:t>随着这一趋势的发展</a:t>
            </a:r>
            <a:r>
              <a:rPr lang="en-US" altLang="zh-CN" sz="2400">
                <a:solidFill>
                  <a:schemeClr val="bg2">
                    <a:lumMod val="10000"/>
                  </a:schemeClr>
                </a:solidFill>
                <a:latin typeface="微软雅黑" panose="020B0503020204020204" charset="-122"/>
                <a:ea typeface="微软雅黑" panose="020B0503020204020204" charset="-122"/>
                <a:sym typeface="+mn-ea"/>
              </a:rPr>
              <a:t>，它不仅加强了文化交流，也为国际合作带来了新的机遇。</a:t>
            </a:r>
            <a:endParaRPr lang="en-US" altLang="zh-CN" sz="2400">
              <a:solidFill>
                <a:schemeClr val="bg2">
                  <a:lumMod val="10000"/>
                </a:schemeClr>
              </a:solidFill>
              <a:latin typeface="微软雅黑" panose="020B0503020204020204" charset="-122"/>
              <a:ea typeface="微软雅黑" panose="020B0503020204020204" charset="-122"/>
              <a:sym typeface="+mn-ea"/>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sym typeface="+mn-ea"/>
              </a:rPr>
              <a:t>Personally, I firmly believe that </a:t>
            </a:r>
            <a:r>
              <a:rPr lang="en-US" altLang="zh-CN" sz="2400" b="1" u="sng">
                <a:solidFill>
                  <a:srgbClr val="FF0000"/>
                </a:solidFill>
                <a:latin typeface="微软雅黑" panose="020B0503020204020204" charset="-122"/>
                <a:ea typeface="微软雅黑" panose="020B0503020204020204" charset="-122"/>
                <a:sym typeface="+mn-ea"/>
              </a:rPr>
              <a:t>as this trend continues</a:t>
            </a:r>
            <a:r>
              <a:rPr lang="en-US" altLang="zh-CN" sz="2400">
                <a:solidFill>
                  <a:schemeClr val="bg2">
                    <a:lumMod val="10000"/>
                  </a:schemeClr>
                </a:solidFill>
                <a:latin typeface="微软雅黑" panose="020B0503020204020204" charset="-122"/>
                <a:ea typeface="微软雅黑" panose="020B0503020204020204" charset="-122"/>
                <a:sym typeface="+mn-ea"/>
              </a:rPr>
              <a:t>, it not only strengthens cultural exchange but also brings new opportunities for international cooperation.</a:t>
            </a:r>
            <a:endParaRPr lang="en-US" altLang="zh-CN" sz="2400">
              <a:solidFill>
                <a:schemeClr val="bg2">
                  <a:lumMod val="10000"/>
                </a:schemeClr>
              </a:solidFill>
              <a:latin typeface="微软雅黑" panose="020B0503020204020204" charset="-122"/>
              <a:ea typeface="微软雅黑" panose="020B0503020204020204" charset="-122"/>
              <a:sym typeface="+mn-ea"/>
            </a:endParaRPr>
          </a:p>
          <a:p>
            <a:endParaRPr lang="zh-CN" altLang="en-US" sz="2400">
              <a:sym typeface="+mn-ea"/>
            </a:endParaRPr>
          </a:p>
        </p:txBody>
      </p:sp>
      <p:pic>
        <p:nvPicPr>
          <p:cNvPr id="100" name="图片 99"/>
          <p:cNvPicPr/>
          <p:nvPr/>
        </p:nvPicPr>
        <p:blipFill>
          <a:blip r:embed="rId4"/>
          <a:srcRect b="7361"/>
          <a:stretch>
            <a:fillRect/>
          </a:stretch>
        </p:blipFill>
        <p:spPr>
          <a:xfrm>
            <a:off x="7367270" y="1145540"/>
            <a:ext cx="4500880" cy="2887345"/>
          </a:xfrm>
          <a:prstGeom prst="rect">
            <a:avLst/>
          </a:prstGeom>
          <a:noFill/>
          <a:ln w="9525">
            <a:noFill/>
          </a:ln>
        </p:spPr>
      </p:pic>
      <p:pic>
        <p:nvPicPr>
          <p:cNvPr id="101" name="图片 100"/>
          <p:cNvPicPr/>
          <p:nvPr/>
        </p:nvPicPr>
        <p:blipFill>
          <a:blip r:embed="rId5"/>
          <a:stretch>
            <a:fillRect/>
          </a:stretch>
        </p:blipFill>
        <p:spPr>
          <a:xfrm>
            <a:off x="182880" y="3543300"/>
            <a:ext cx="2785745" cy="3185795"/>
          </a:xfrm>
          <a:prstGeom prst="rect">
            <a:avLst/>
          </a:prstGeom>
          <a:noFill/>
          <a:ln w="9525">
            <a:noFill/>
          </a:ln>
        </p:spPr>
      </p:pic>
      <p:sp>
        <p:nvSpPr>
          <p:cNvPr id="2" name="文本框 1"/>
          <p:cNvSpPr txBox="1"/>
          <p:nvPr/>
        </p:nvSpPr>
        <p:spPr>
          <a:xfrm>
            <a:off x="3253740" y="4309110"/>
            <a:ext cx="8531860" cy="1938020"/>
          </a:xfrm>
          <a:prstGeom prst="rect">
            <a:avLst/>
          </a:prstGeom>
          <a:noFill/>
        </p:spPr>
        <p:txBody>
          <a:bodyPr wrap="square" rtlCol="0" anchor="t">
            <a:spAutoFit/>
          </a:bodyPr>
          <a:p>
            <a:pPr algn="l">
              <a:buClrTx/>
              <a:buSzTx/>
              <a:buNone/>
            </a:pPr>
            <a:r>
              <a:rPr lang="en-US" altLang="zh-CN" sz="2400">
                <a:solidFill>
                  <a:schemeClr val="bg2">
                    <a:lumMod val="10000"/>
                  </a:schemeClr>
                </a:solidFill>
                <a:latin typeface="微软雅黑" panose="020B0503020204020204" charset="-122"/>
                <a:ea typeface="微软雅黑" panose="020B0503020204020204" charset="-122"/>
                <a:sym typeface="+mn-ea"/>
              </a:rPr>
              <a:t>2. 我写信来</a:t>
            </a:r>
            <a:r>
              <a:rPr lang="en-US" altLang="zh-CN" sz="2400" b="1" u="sng">
                <a:solidFill>
                  <a:srgbClr val="FF0000"/>
                </a:solidFill>
                <a:latin typeface="微软雅黑" panose="020B0503020204020204" charset="-122"/>
                <a:ea typeface="微软雅黑" panose="020B0503020204020204" charset="-122"/>
                <a:sym typeface="+mn-ea"/>
              </a:rPr>
              <a:t>分享一个有趣的趋势</a:t>
            </a:r>
            <a:r>
              <a:rPr lang="en-US" altLang="zh-CN" sz="2400">
                <a:solidFill>
                  <a:schemeClr val="bg2">
                    <a:lumMod val="10000"/>
                  </a:schemeClr>
                </a:solidFill>
                <a:latin typeface="微软雅黑" panose="020B0503020204020204" charset="-122"/>
                <a:ea typeface="微软雅黑" panose="020B0503020204020204" charset="-122"/>
                <a:sym typeface="+mn-ea"/>
              </a:rPr>
              <a:t>，即越来越多的外国人热衷于学习汉语。</a:t>
            </a:r>
            <a:endParaRPr lang="en-US" altLang="zh-CN" sz="2400">
              <a:solidFill>
                <a:schemeClr val="bg2">
                  <a:lumMod val="10000"/>
                </a:schemeClr>
              </a:solidFill>
              <a:latin typeface="微软雅黑" panose="020B0503020204020204" charset="-122"/>
              <a:ea typeface="微软雅黑" panose="020B0503020204020204" charset="-122"/>
              <a:sym typeface="+mn-ea"/>
            </a:endParaRPr>
          </a:p>
          <a:p>
            <a:pPr marL="342900" indent="-342900" algn="l">
              <a:buClrTx/>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sym typeface="+mn-ea"/>
              </a:rPr>
              <a:t> I am writing to </a:t>
            </a:r>
            <a:r>
              <a:rPr lang="en-US" altLang="zh-CN" sz="2400" b="1" u="sng">
                <a:solidFill>
                  <a:srgbClr val="FF0000"/>
                </a:solidFill>
                <a:latin typeface="微软雅黑" panose="020B0503020204020204" charset="-122"/>
                <a:ea typeface="微软雅黑" panose="020B0503020204020204" charset="-122"/>
                <a:sym typeface="+mn-ea"/>
              </a:rPr>
              <a:t>share an interesting trend</a:t>
            </a:r>
            <a:r>
              <a:rPr lang="en-US" altLang="zh-CN" sz="2400">
                <a:solidFill>
                  <a:schemeClr val="bg2">
                    <a:lumMod val="10000"/>
                  </a:schemeClr>
                </a:solidFill>
                <a:latin typeface="微软雅黑" panose="020B0503020204020204" charset="-122"/>
                <a:ea typeface="微软雅黑" panose="020B0503020204020204" charset="-122"/>
                <a:sym typeface="+mn-ea"/>
              </a:rPr>
              <a:t> that an increasing number of foreigners are keen on learning the Chinese language.</a:t>
            </a:r>
            <a:endParaRPr lang="en-US" altLang="zh-CN" sz="2400">
              <a:solidFill>
                <a:schemeClr val="bg2">
                  <a:lumMod val="10000"/>
                </a:schemeClr>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2225"/>
            <a:ext cx="8217535" cy="82994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frequently    /ˈfriːkwəntli/            adv. 频繁地；经常</a:t>
            </a:r>
            <a:endParaRPr lang="en-US" altLang="zh-CN" sz="2400" b="1">
              <a:solidFill>
                <a:schemeClr val="bg2">
                  <a:lumMod val="10000"/>
                </a:schemeClr>
              </a:solidFill>
              <a:latin typeface="微软雅黑" panose="020B0503020204020204" charset="-122"/>
              <a:ea typeface="微软雅黑" panose="020B0503020204020204" charset="-122"/>
            </a:endParaRPr>
          </a:p>
          <a:p>
            <a:r>
              <a:rPr lang="en-US" altLang="zh-CN" sz="2400" b="1">
                <a:solidFill>
                  <a:schemeClr val="bg2">
                    <a:lumMod val="10000"/>
                  </a:schemeClr>
                </a:solidFill>
                <a:latin typeface="微软雅黑" panose="020B0503020204020204" charset="-122"/>
                <a:ea typeface="微软雅黑" panose="020B0503020204020204" charset="-122"/>
              </a:rPr>
              <a:t>frequent                                        adj. 频繁的；经常的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8" name="文本框 7"/>
          <p:cNvSpPr txBox="1"/>
          <p:nvPr/>
        </p:nvSpPr>
        <p:spPr>
          <a:xfrm>
            <a:off x="142875" y="852170"/>
            <a:ext cx="11850370" cy="5760085"/>
          </a:xfrm>
          <a:prstGeom prst="rect">
            <a:avLst/>
          </a:prstGeom>
          <a:noFill/>
        </p:spPr>
        <p:txBody>
          <a:bodyPr wrap="square" rtlCol="0" anchor="t">
            <a:noAutofit/>
          </a:bodyPr>
          <a:p>
            <a:r>
              <a:rPr lang="en-US" altLang="zh-CN" sz="2400">
                <a:solidFill>
                  <a:schemeClr val="bg2">
                    <a:lumMod val="10000"/>
                  </a:schemeClr>
                </a:solidFill>
                <a:latin typeface="微软雅黑" panose="020B0503020204020204" charset="-122"/>
                <a:ea typeface="微软雅黑" panose="020B0503020204020204" charset="-122"/>
              </a:rPr>
              <a:t> 1. 可以肯定，新的一年充满了困难和挑战。总共有6个主要的主题要处理，</a:t>
            </a:r>
            <a:r>
              <a:rPr lang="en-US" altLang="zh-CN" sz="2400" b="1" u="sng">
                <a:solidFill>
                  <a:srgbClr val="FF0000"/>
                </a:solidFill>
                <a:latin typeface="微软雅黑" panose="020B0503020204020204" charset="-122"/>
                <a:ea typeface="微软雅黑" panose="020B0503020204020204" charset="-122"/>
              </a:rPr>
              <a:t>我们很可能会经常感到时间短缺</a:t>
            </a:r>
            <a:r>
              <a:rPr lang="en-US" altLang="zh-CN" sz="2400">
                <a:solidFill>
                  <a:schemeClr val="bg2">
                    <a:lumMod val="10000"/>
                  </a:schemeClr>
                </a:solidFill>
                <a:latin typeface="微软雅黑" panose="020B0503020204020204" charset="-122"/>
                <a:ea typeface="微软雅黑" panose="020B0503020204020204" charset="-122"/>
              </a:rPr>
              <a:t>。</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It is certain that the coming year is laden with difficulties and challenges. With in total six major subjects to work on, chances are that </a:t>
            </a:r>
            <a:r>
              <a:rPr lang="en-US" altLang="zh-CN" sz="2400" b="1" u="sng">
                <a:solidFill>
                  <a:srgbClr val="FF0000"/>
                </a:solidFill>
                <a:latin typeface="微软雅黑" panose="020B0503020204020204" charset="-122"/>
                <a:ea typeface="微软雅黑" panose="020B0503020204020204" charset="-122"/>
              </a:rPr>
              <a:t>we will frequently feel a shortage of time</a:t>
            </a:r>
            <a:r>
              <a:rPr lang="en-US" altLang="zh-CN" sz="2400">
                <a:solidFill>
                  <a:schemeClr val="bg2">
                    <a:lumMod val="10000"/>
                  </a:schemeClr>
                </a:solidFill>
                <a:latin typeface="微软雅黑" panose="020B0503020204020204" charset="-122"/>
                <a:ea typeface="微软雅黑" panose="020B0503020204020204" charset="-122"/>
              </a:rPr>
              <a:t>. </a:t>
            </a:r>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a:p>
            <a:endParaRPr lang="zh-CN" altLang="en-US" sz="2400">
              <a:solidFill>
                <a:schemeClr val="bg2">
                  <a:lumMod val="10000"/>
                </a:schemeClr>
              </a:solidFill>
              <a:latin typeface="微软雅黑" panose="020B0503020204020204" charset="-122"/>
              <a:ea typeface="微软雅黑" panose="020B0503020204020204" charset="-122"/>
            </a:endParaRPr>
          </a:p>
        </p:txBody>
      </p:sp>
      <p:pic>
        <p:nvPicPr>
          <p:cNvPr id="102" name="图片 101"/>
          <p:cNvPicPr/>
          <p:nvPr/>
        </p:nvPicPr>
        <p:blipFill>
          <a:blip r:embed="rId4"/>
          <a:srcRect l="10738" t="10224" r="11825" b="11009"/>
          <a:stretch>
            <a:fillRect/>
          </a:stretch>
        </p:blipFill>
        <p:spPr>
          <a:xfrm>
            <a:off x="9958070" y="2544445"/>
            <a:ext cx="2206625" cy="2915920"/>
          </a:xfrm>
          <a:prstGeom prst="rect">
            <a:avLst/>
          </a:prstGeom>
          <a:noFill/>
          <a:ln w="9525">
            <a:noFill/>
          </a:ln>
        </p:spPr>
      </p:pic>
      <p:sp>
        <p:nvSpPr>
          <p:cNvPr id="2" name="文本框 1"/>
          <p:cNvSpPr txBox="1"/>
          <p:nvPr/>
        </p:nvSpPr>
        <p:spPr>
          <a:xfrm>
            <a:off x="142875" y="2849245"/>
            <a:ext cx="9905365" cy="1938020"/>
          </a:xfrm>
          <a:prstGeom prst="rect">
            <a:avLst/>
          </a:prstGeom>
          <a:noFill/>
        </p:spPr>
        <p:txBody>
          <a:bodyPr wrap="square" rtlCol="0" anchor="t">
            <a:spAutoFit/>
          </a:bodyPr>
          <a:p>
            <a:r>
              <a:rPr lang="en-US" altLang="zh-CN" sz="2400">
                <a:solidFill>
                  <a:schemeClr val="bg2">
                    <a:lumMod val="10000"/>
                  </a:schemeClr>
                </a:solidFill>
                <a:latin typeface="微软雅黑" panose="020B0503020204020204" charset="-122"/>
                <a:ea typeface="微软雅黑" panose="020B0503020204020204" charset="-122"/>
                <a:sym typeface="+mn-ea"/>
              </a:rPr>
              <a:t>2. 有这么多的家长来接送他们的孩子，我们学校门口附近</a:t>
            </a:r>
            <a:r>
              <a:rPr lang="en-US" altLang="zh-CN" sz="2400" b="1" u="sng">
                <a:solidFill>
                  <a:srgbClr val="FF0000"/>
                </a:solidFill>
                <a:latin typeface="微软雅黑" panose="020B0503020204020204" charset="-122"/>
                <a:ea typeface="微软雅黑" panose="020B0503020204020204" charset="-122"/>
                <a:sym typeface="+mn-ea"/>
              </a:rPr>
              <a:t>经常发生交通堵塞</a:t>
            </a:r>
            <a:r>
              <a:rPr lang="en-US" altLang="zh-CN" sz="2400">
                <a:solidFill>
                  <a:schemeClr val="bg2">
                    <a:lumMod val="10000"/>
                  </a:schemeClr>
                </a:solidFill>
                <a:latin typeface="微软雅黑" panose="020B0503020204020204" charset="-122"/>
                <a:ea typeface="微软雅黑" panose="020B0503020204020204" charset="-122"/>
                <a:sym typeface="+mn-ea"/>
              </a:rPr>
              <a:t>，给我们学生和老师带来了很多不便。</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sym typeface="+mn-ea"/>
              </a:rPr>
              <a:t>With so many parents coming to send and pick up their children,</a:t>
            </a:r>
            <a:r>
              <a:rPr lang="en-US" altLang="zh-CN" sz="2400" b="1" u="sng">
                <a:solidFill>
                  <a:srgbClr val="FF0000"/>
                </a:solidFill>
                <a:latin typeface="微软雅黑" panose="020B0503020204020204" charset="-122"/>
                <a:ea typeface="微软雅黑" panose="020B0503020204020204" charset="-122"/>
                <a:sym typeface="+mn-ea"/>
              </a:rPr>
              <a:t> traffic jams are frequent</a:t>
            </a:r>
            <a:r>
              <a:rPr lang="en-US" altLang="zh-CN" sz="2400">
                <a:solidFill>
                  <a:schemeClr val="bg2">
                    <a:lumMod val="10000"/>
                  </a:schemeClr>
                </a:solidFill>
                <a:latin typeface="微软雅黑" panose="020B0503020204020204" charset="-122"/>
                <a:ea typeface="微软雅黑" panose="020B0503020204020204" charset="-122"/>
                <a:sym typeface="+mn-ea"/>
              </a:rPr>
              <a:t> near our school gate, causing much inconvenience to us students as well as our teachers.</a:t>
            </a:r>
            <a:endParaRPr lang="en-US" altLang="zh-CN" sz="2400">
              <a:solidFill>
                <a:schemeClr val="bg2">
                  <a:lumMod val="10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120015" y="4810125"/>
            <a:ext cx="11776075" cy="1938020"/>
          </a:xfrm>
          <a:prstGeom prst="rect">
            <a:avLst/>
          </a:prstGeom>
          <a:noFill/>
        </p:spPr>
        <p:txBody>
          <a:bodyPr wrap="square" rtlCol="0" anchor="t">
            <a:spAutoFit/>
          </a:bodyPr>
          <a:p>
            <a:r>
              <a:rPr lang="en-US" altLang="zh-CN" sz="2400">
                <a:solidFill>
                  <a:schemeClr val="bg2">
                    <a:lumMod val="10000"/>
                  </a:schemeClr>
                </a:solidFill>
                <a:latin typeface="微软雅黑" panose="020B0503020204020204" charset="-122"/>
                <a:ea typeface="微软雅黑" panose="020B0503020204020204" charset="-122"/>
                <a:sym typeface="+mn-ea"/>
              </a:rPr>
              <a:t>3. 在过去的几年里，</a:t>
            </a:r>
            <a:r>
              <a:rPr lang="en-US" altLang="zh-CN" sz="2400" b="1" u="sng">
                <a:solidFill>
                  <a:srgbClr val="FF0000"/>
                </a:solidFill>
                <a:latin typeface="微软雅黑" panose="020B0503020204020204" charset="-122"/>
                <a:ea typeface="微软雅黑" panose="020B0503020204020204" charset="-122"/>
                <a:sym typeface="+mn-ea"/>
              </a:rPr>
              <a:t>极端天气和自然灾害频繁发生</a:t>
            </a:r>
            <a:r>
              <a:rPr lang="en-US" altLang="zh-CN" sz="2400">
                <a:solidFill>
                  <a:schemeClr val="bg2">
                    <a:lumMod val="10000"/>
                  </a:schemeClr>
                </a:solidFill>
                <a:latin typeface="微软雅黑" panose="020B0503020204020204" charset="-122"/>
                <a:ea typeface="微软雅黑" panose="020B0503020204020204" charset="-122"/>
                <a:sym typeface="+mn-ea"/>
              </a:rPr>
              <a:t>，如洪水、地震等，</a:t>
            </a:r>
            <a:endParaRPr lang="en-US" altLang="zh-CN" sz="2400">
              <a:solidFill>
                <a:schemeClr val="bg2">
                  <a:lumMod val="10000"/>
                </a:schemeClr>
              </a:solidFill>
              <a:latin typeface="微软雅黑" panose="020B0503020204020204" charset="-122"/>
              <a:ea typeface="微软雅黑" panose="020B0503020204020204" charset="-122"/>
              <a:sym typeface="+mn-ea"/>
            </a:endParaRPr>
          </a:p>
          <a:p>
            <a:r>
              <a:rPr lang="en-US" altLang="zh-CN" sz="2400">
                <a:solidFill>
                  <a:schemeClr val="bg2">
                    <a:lumMod val="10000"/>
                  </a:schemeClr>
                </a:solidFill>
                <a:latin typeface="微软雅黑" panose="020B0503020204020204" charset="-122"/>
                <a:ea typeface="微软雅黑" panose="020B0503020204020204" charset="-122"/>
                <a:sym typeface="+mn-ea"/>
              </a:rPr>
              <a:t>造成数百万人死亡，无数房屋被毁</a:t>
            </a:r>
            <a:r>
              <a:rPr lang="zh-CN" altLang="en-US" sz="2400">
                <a:solidFill>
                  <a:schemeClr val="bg2">
                    <a:lumMod val="10000"/>
                  </a:schemeClr>
                </a:solidFill>
                <a:latin typeface="微软雅黑" panose="020B0503020204020204" charset="-122"/>
                <a:ea typeface="微软雅黑" panose="020B0503020204020204" charset="-122"/>
                <a:sym typeface="+mn-ea"/>
              </a:rPr>
              <a:t>。</a:t>
            </a:r>
            <a:endParaRPr lang="zh-CN" altLang="en-US"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zh-CN" altLang="en-US" sz="2400">
                <a:solidFill>
                  <a:schemeClr val="bg2">
                    <a:lumMod val="10000"/>
                  </a:schemeClr>
                </a:solidFill>
                <a:latin typeface="微软雅黑" panose="020B0503020204020204" charset="-122"/>
                <a:ea typeface="微软雅黑" panose="020B0503020204020204" charset="-122"/>
                <a:sym typeface="+mn-ea"/>
              </a:rPr>
              <a:t>Over the past years, there has been </a:t>
            </a:r>
            <a:r>
              <a:rPr lang="zh-CN" altLang="en-US" sz="2400" b="1" u="sng">
                <a:solidFill>
                  <a:srgbClr val="FF0000"/>
                </a:solidFill>
                <a:latin typeface="微软雅黑" panose="020B0503020204020204" charset="-122"/>
                <a:ea typeface="微软雅黑" panose="020B0503020204020204" charset="-122"/>
                <a:sym typeface="+mn-ea"/>
              </a:rPr>
              <a:t>frequent extreme weather and natural disasters</a:t>
            </a:r>
            <a:r>
              <a:rPr lang="zh-CN" altLang="en-US" sz="2400">
                <a:solidFill>
                  <a:schemeClr val="bg2">
                    <a:lumMod val="10000"/>
                  </a:schemeClr>
                </a:solidFill>
                <a:latin typeface="微软雅黑" panose="020B0503020204020204" charset="-122"/>
                <a:ea typeface="微软雅黑" panose="020B0503020204020204" charset="-122"/>
                <a:sym typeface="+mn-ea"/>
              </a:rPr>
              <a:t>, such as floods, earthquakes and so on, killing millions of people and destroying countless homes.</a:t>
            </a:r>
            <a:endParaRPr lang="zh-CN" altLang="en-US" sz="2400">
              <a:solidFill>
                <a:schemeClr val="bg2">
                  <a:lumMod val="10000"/>
                </a:schemeClr>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poli</a:t>
            </a:r>
            <a:r>
              <a:rPr lang="en-US" altLang="zh-CN" sz="2400" b="1">
                <a:solidFill>
                  <a:srgbClr val="C00000"/>
                </a:solidFill>
                <a:latin typeface="微软雅黑" panose="020B0503020204020204" charset="-122"/>
                <a:ea typeface="微软雅黑" panose="020B0503020204020204" charset="-122"/>
              </a:rPr>
              <a:t>cy</a:t>
            </a:r>
            <a:r>
              <a:rPr lang="en-US" altLang="zh-CN" sz="2400" b="1">
                <a:solidFill>
                  <a:schemeClr val="bg2">
                    <a:lumMod val="10000"/>
                  </a:schemeClr>
                </a:solidFill>
                <a:latin typeface="微软雅黑" panose="020B0503020204020204" charset="-122"/>
                <a:ea typeface="微软雅黑" panose="020B0503020204020204" charset="-122"/>
              </a:rPr>
              <a:t>     /ˈpɒlə</a:t>
            </a:r>
            <a:r>
              <a:rPr lang="en-US" altLang="zh-CN" sz="2400" b="1">
                <a:solidFill>
                  <a:srgbClr val="C00000"/>
                </a:solidFill>
                <a:latin typeface="微软雅黑" panose="020B0503020204020204" charset="-122"/>
                <a:ea typeface="微软雅黑" panose="020B0503020204020204" charset="-122"/>
              </a:rPr>
              <a:t>si</a:t>
            </a:r>
            <a:r>
              <a:rPr lang="en-US" altLang="zh-CN" sz="2400" b="1">
                <a:solidFill>
                  <a:schemeClr val="bg2">
                    <a:lumMod val="10000"/>
                  </a:schemeClr>
                </a:solidFill>
                <a:latin typeface="微软雅黑" panose="020B0503020204020204" charset="-122"/>
                <a:ea typeface="微软雅黑" panose="020B0503020204020204" charset="-122"/>
              </a:rPr>
              <a:t>/               n. 政策；方针；原则</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3" name="文本框 102"/>
          <p:cNvSpPr txBox="1"/>
          <p:nvPr/>
        </p:nvSpPr>
        <p:spPr>
          <a:xfrm>
            <a:off x="422275" y="946150"/>
            <a:ext cx="11461115" cy="4217670"/>
          </a:xfrm>
          <a:prstGeom prst="rect">
            <a:avLst/>
          </a:prstGeom>
          <a:noFill/>
          <a:ln w="9525">
            <a:noFill/>
          </a:ln>
        </p:spPr>
        <p:txBody>
          <a:bodyPr wrap="square">
            <a:noAutofit/>
          </a:bodyPr>
          <a:p>
            <a:pPr indent="0"/>
            <a:r>
              <a:rPr lang="en-US" altLang="zh-CN" sz="2400">
                <a:solidFill>
                  <a:schemeClr val="bg2">
                    <a:lumMod val="10000"/>
                  </a:schemeClr>
                </a:solidFill>
                <a:latin typeface="微软雅黑" panose="020B0503020204020204" charset="-122"/>
                <a:ea typeface="微软雅黑" panose="020B0503020204020204" charset="-122"/>
              </a:rPr>
              <a:t>1. 如你所知，我们学生应该</a:t>
            </a:r>
            <a:r>
              <a:rPr lang="en-US" altLang="zh-CN" sz="2400" b="1" u="sng">
                <a:solidFill>
                  <a:srgbClr val="B38B4C"/>
                </a:solidFill>
                <a:latin typeface="微软雅黑" panose="020B0503020204020204" charset="-122"/>
                <a:ea typeface="微软雅黑" panose="020B0503020204020204" charset="-122"/>
              </a:rPr>
              <a:t>不遗余力地实施垃圾分类政策</a:t>
            </a:r>
            <a:r>
              <a:rPr lang="en-US" altLang="zh-CN" sz="2400">
                <a:solidFill>
                  <a:schemeClr val="bg2">
                    <a:lumMod val="10000"/>
                  </a:schemeClr>
                </a:solidFill>
                <a:latin typeface="微软雅黑" panose="020B0503020204020204" charset="-122"/>
                <a:ea typeface="微软雅黑" panose="020B0503020204020204" charset="-122"/>
              </a:rPr>
              <a:t>。所以，我毫不犹豫地抓住了这个机会。</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As you know, we students should </a:t>
            </a:r>
            <a:r>
              <a:rPr lang="en-US" altLang="zh-CN" sz="2400" b="1" u="sng">
                <a:solidFill>
                  <a:srgbClr val="B38B4C"/>
                </a:solidFill>
                <a:latin typeface="微软雅黑" panose="020B0503020204020204" charset="-122"/>
                <a:ea typeface="微软雅黑" panose="020B0503020204020204" charset="-122"/>
              </a:rPr>
              <a:t>spare no efforts in implementing the policy of garbage classification</a:t>
            </a:r>
            <a:r>
              <a:rPr lang="en-US" altLang="zh-CN" sz="2400">
                <a:solidFill>
                  <a:schemeClr val="bg2">
                    <a:lumMod val="10000"/>
                  </a:schemeClr>
                </a:solidFill>
                <a:latin typeface="微软雅黑" panose="020B0503020204020204" charset="-122"/>
                <a:ea typeface="微软雅黑" panose="020B0503020204020204" charset="-122"/>
              </a:rPr>
              <a:t>. So, I seized this opportunity without hesitation. </a:t>
            </a:r>
            <a:endParaRPr lang="en-US" altLang="zh-CN" sz="2400">
              <a:solidFill>
                <a:schemeClr val="bg2">
                  <a:lumMod val="10000"/>
                </a:schemeClr>
              </a:solidFill>
              <a:latin typeface="微软雅黑" panose="020B0503020204020204" charset="-122"/>
              <a:ea typeface="微软雅黑" panose="020B0503020204020204" charset="-122"/>
            </a:endParaRPr>
          </a:p>
          <a:p>
            <a:pPr indent="0"/>
            <a:r>
              <a:rPr lang="en-US" altLang="zh-CN" sz="2400">
                <a:solidFill>
                  <a:schemeClr val="bg2">
                    <a:lumMod val="10000"/>
                  </a:schemeClr>
                </a:solidFill>
                <a:latin typeface="微软雅黑" panose="020B0503020204020204" charset="-122"/>
                <a:ea typeface="微软雅黑" panose="020B0503020204020204" charset="-122"/>
              </a:rPr>
              <a:t>2. 最近我们班</a:t>
            </a:r>
            <a:r>
              <a:rPr lang="en-US" altLang="zh-CN" sz="2400" b="1" u="sng">
                <a:solidFill>
                  <a:srgbClr val="B38B4C"/>
                </a:solidFill>
                <a:latin typeface="微软雅黑" panose="020B0503020204020204" charset="-122"/>
                <a:ea typeface="微软雅黑" panose="020B0503020204020204" charset="-122"/>
              </a:rPr>
              <a:t>就退耕还林政策进行了一次讨论</a:t>
            </a:r>
            <a:r>
              <a:rPr lang="en-US" altLang="zh-CN" sz="2400">
                <a:solidFill>
                  <a:schemeClr val="bg2">
                    <a:lumMod val="10000"/>
                  </a:schemeClr>
                </a:solidFill>
                <a:latin typeface="微软雅黑" panose="020B0503020204020204" charset="-122"/>
                <a:ea typeface="微软雅黑" panose="020B0503020204020204" charset="-122"/>
              </a:rPr>
              <a:t>，我们的意见出现了分歧。 </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Recently our class </a:t>
            </a:r>
            <a:r>
              <a:rPr lang="en-US" altLang="zh-CN" sz="2400" b="1" u="sng">
                <a:solidFill>
                  <a:srgbClr val="B38B4C"/>
                </a:solidFill>
                <a:latin typeface="微软雅黑" panose="020B0503020204020204" charset="-122"/>
                <a:ea typeface="微软雅黑" panose="020B0503020204020204" charset="-122"/>
              </a:rPr>
              <a:t>had a discussion about the policy of returning farmland to forests</a:t>
            </a:r>
            <a:r>
              <a:rPr lang="en-US" altLang="zh-CN" sz="2400">
                <a:solidFill>
                  <a:schemeClr val="bg2">
                    <a:lumMod val="10000"/>
                  </a:schemeClr>
                </a:solidFill>
                <a:latin typeface="微软雅黑" panose="020B0503020204020204" charset="-122"/>
                <a:ea typeface="微软雅黑" panose="020B0503020204020204" charset="-122"/>
              </a:rPr>
              <a:t> and our opinions were divided.</a:t>
            </a:r>
            <a:endParaRPr lang="en-US" altLang="zh-CN" sz="2400">
              <a:solidFill>
                <a:schemeClr val="bg2">
                  <a:lumMod val="10000"/>
                </a:schemeClr>
              </a:solidFill>
              <a:latin typeface="微软雅黑" panose="020B0503020204020204" charset="-122"/>
              <a:ea typeface="微软雅黑" panose="020B0503020204020204" charset="-122"/>
            </a:endParaRPr>
          </a:p>
          <a:p>
            <a:pPr indent="0"/>
            <a:r>
              <a:rPr lang="en-US" altLang="zh-CN" sz="2400">
                <a:solidFill>
                  <a:schemeClr val="bg2">
                    <a:lumMod val="10000"/>
                  </a:schemeClr>
                </a:solidFill>
                <a:latin typeface="微软雅黑" panose="020B0503020204020204" charset="-122"/>
                <a:ea typeface="微软雅黑" panose="020B0503020204020204" charset="-122"/>
              </a:rPr>
              <a:t>3. </a:t>
            </a:r>
            <a:r>
              <a:rPr lang="en-US" altLang="zh-CN" sz="2400" b="1" u="sng">
                <a:solidFill>
                  <a:srgbClr val="B38B4C"/>
                </a:solidFill>
                <a:latin typeface="微软雅黑" panose="020B0503020204020204" charset="-122"/>
                <a:ea typeface="微软雅黑" panose="020B0503020204020204" charset="-122"/>
              </a:rPr>
              <a:t>一些学生支持这一政策</a:t>
            </a:r>
            <a:r>
              <a:rPr lang="en-US" altLang="zh-CN" sz="2400">
                <a:solidFill>
                  <a:schemeClr val="bg2">
                    <a:lumMod val="10000"/>
                  </a:schemeClr>
                </a:solidFill>
                <a:latin typeface="微软雅黑" panose="020B0503020204020204" charset="-122"/>
                <a:ea typeface="微软雅黑" panose="020B0503020204020204" charset="-122"/>
              </a:rPr>
              <a:t>，认为随着植被的增加，水土流失将变得不那么严重。</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b="1" u="sng">
                <a:solidFill>
                  <a:srgbClr val="B38B4C"/>
                </a:solidFill>
                <a:latin typeface="微软雅黑" panose="020B0503020204020204" charset="-122"/>
                <a:ea typeface="微软雅黑" panose="020B0503020204020204" charset="-122"/>
              </a:rPr>
              <a:t>Some students support this policy</a:t>
            </a:r>
            <a:r>
              <a:rPr lang="en-US" altLang="zh-CN" sz="2400">
                <a:solidFill>
                  <a:schemeClr val="bg2">
                    <a:lumMod val="10000"/>
                  </a:schemeClr>
                </a:solidFill>
                <a:latin typeface="微软雅黑" panose="020B0503020204020204" charset="-122"/>
                <a:ea typeface="微软雅黑" panose="020B0503020204020204" charset="-122"/>
              </a:rPr>
              <a:t>, saying that with the increase of vegetation, water loss and soil erosion will become less severe.</a:t>
            </a:r>
            <a:endParaRPr lang="en-US" altLang="zh-CN" sz="2400">
              <a:solidFill>
                <a:schemeClr val="bg2">
                  <a:lumMod val="10000"/>
                </a:schemeClr>
              </a:solidFill>
              <a:latin typeface="微软雅黑" panose="020B0503020204020204" charset="-122"/>
              <a:ea typeface="微软雅黑" panose="020B0503020204020204" charset="-122"/>
            </a:endParaRPr>
          </a:p>
          <a:p>
            <a:pPr indent="0"/>
            <a:endParaRPr lang="en-US" altLang="zh-CN" sz="2400">
              <a:solidFill>
                <a:schemeClr val="bg2">
                  <a:lumMod val="10000"/>
                </a:schemeClr>
              </a:solidFill>
              <a:latin typeface="微软雅黑" panose="020B0503020204020204" charset="-122"/>
              <a:ea typeface="微软雅黑" panose="020B0503020204020204" charset="-122"/>
            </a:endParaRPr>
          </a:p>
        </p:txBody>
      </p:sp>
      <p:grpSp>
        <p:nvGrpSpPr>
          <p:cNvPr id="8" name="组合 7"/>
          <p:cNvGrpSpPr/>
          <p:nvPr/>
        </p:nvGrpSpPr>
        <p:grpSpPr>
          <a:xfrm>
            <a:off x="421640" y="5153660"/>
            <a:ext cx="11348085" cy="1612900"/>
            <a:chOff x="664" y="8116"/>
            <a:chExt cx="17871" cy="2540"/>
          </a:xfrm>
        </p:grpSpPr>
        <p:pic>
          <p:nvPicPr>
            <p:cNvPr id="5" name="图片 4"/>
            <p:cNvPicPr/>
            <p:nvPr/>
          </p:nvPicPr>
          <p:blipFill>
            <a:blip r:embed="rId4"/>
            <a:stretch>
              <a:fillRect/>
            </a:stretch>
          </p:blipFill>
          <p:spPr>
            <a:xfrm>
              <a:off x="664" y="8116"/>
              <a:ext cx="6349" cy="2541"/>
            </a:xfrm>
            <a:prstGeom prst="rect">
              <a:avLst/>
            </a:prstGeom>
            <a:noFill/>
            <a:ln w="9525">
              <a:noFill/>
            </a:ln>
          </p:spPr>
        </p:pic>
        <p:pic>
          <p:nvPicPr>
            <p:cNvPr id="104" name="图片 103"/>
            <p:cNvPicPr/>
            <p:nvPr/>
          </p:nvPicPr>
          <p:blipFill>
            <a:blip r:embed="rId5"/>
            <a:stretch>
              <a:fillRect/>
            </a:stretch>
          </p:blipFill>
          <p:spPr>
            <a:xfrm>
              <a:off x="12841" y="8116"/>
              <a:ext cx="5694" cy="2541"/>
            </a:xfrm>
            <a:prstGeom prst="rect">
              <a:avLst/>
            </a:prstGeom>
            <a:noFill/>
            <a:ln w="9525">
              <a:noFill/>
            </a:ln>
          </p:spPr>
        </p:pic>
        <p:pic>
          <p:nvPicPr>
            <p:cNvPr id="105" name="图片 104"/>
            <p:cNvPicPr/>
            <p:nvPr/>
          </p:nvPicPr>
          <p:blipFill>
            <a:blip r:embed="rId6"/>
            <a:stretch>
              <a:fillRect/>
            </a:stretch>
          </p:blipFill>
          <p:spPr>
            <a:xfrm>
              <a:off x="8142" y="8132"/>
              <a:ext cx="3569" cy="2525"/>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 calcmode="lin" valueType="num">
                                      <p:cBhvr additive="base">
                                        <p:cTn id="12" dur="500" fill="hold"/>
                                        <p:tgtEl>
                                          <p:spTgt spid="1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
                                            <p:txEl>
                                              <p:pRg st="3" end="3"/>
                                            </p:txEl>
                                          </p:spTgt>
                                        </p:tgtEl>
                                        <p:attrNameLst>
                                          <p:attrName>style.visibility</p:attrName>
                                        </p:attrNameLst>
                                      </p:cBhvr>
                                      <p:to>
                                        <p:strVal val="visible"/>
                                      </p:to>
                                    </p:set>
                                    <p:anim calcmode="lin" valueType="num">
                                      <p:cBhvr additive="base">
                                        <p:cTn id="18" dur="500" fill="hold"/>
                                        <p:tgtEl>
                                          <p:spTgt spid="10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
                                            <p:txEl>
                                              <p:pRg st="5" end="5"/>
                                            </p:txEl>
                                          </p:spTgt>
                                        </p:tgtEl>
                                        <p:attrNameLst>
                                          <p:attrName>style.visibility</p:attrName>
                                        </p:attrNameLst>
                                      </p:cBhvr>
                                      <p:to>
                                        <p:strVal val="visible"/>
                                      </p:to>
                                    </p:set>
                                    <p:anim calcmode="lin" valueType="num">
                                      <p:cBhvr additive="base">
                                        <p:cTn id="24" dur="500" fill="hold"/>
                                        <p:tgtEl>
                                          <p:spTgt spid="10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policy     /ˈpɒləsi/               n. 政策；方针；原则</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3" name="文本框 102"/>
          <p:cNvSpPr txBox="1"/>
          <p:nvPr/>
        </p:nvSpPr>
        <p:spPr>
          <a:xfrm>
            <a:off x="307975" y="946150"/>
            <a:ext cx="9345930" cy="1938020"/>
          </a:xfrm>
          <a:prstGeom prst="rect">
            <a:avLst/>
          </a:prstGeom>
          <a:noFill/>
          <a:ln w="9525">
            <a:noFill/>
          </a:ln>
        </p:spPr>
        <p:txBody>
          <a:bodyPr wrap="square">
            <a:spAutoFit/>
          </a:bodyPr>
          <a:p>
            <a:pPr indent="0"/>
            <a:r>
              <a:rPr lang="en-US" altLang="zh-CN" sz="2400">
                <a:solidFill>
                  <a:schemeClr val="bg2">
                    <a:lumMod val="10000"/>
                  </a:schemeClr>
                </a:solidFill>
                <a:latin typeface="微软雅黑" panose="020B0503020204020204" charset="-122"/>
                <a:ea typeface="微软雅黑" panose="020B0503020204020204" charset="-122"/>
              </a:rPr>
              <a:t>4. 第二天，当校长把我叫到他的办公室时。“玛莎，”他说，“</a:t>
            </a:r>
            <a:r>
              <a:rPr lang="en-US" altLang="zh-CN" sz="2400" b="1" u="sng">
                <a:solidFill>
                  <a:srgbClr val="B38B4C"/>
                </a:solidFill>
                <a:latin typeface="微软雅黑" panose="020B0503020204020204" charset="-122"/>
                <a:ea typeface="微软雅黑" panose="020B0503020204020204" charset="-122"/>
              </a:rPr>
              <a:t>今年关于奖学金夹克的政策发生了变化</a:t>
            </a:r>
            <a:r>
              <a:rPr lang="en-US" altLang="zh-CN" sz="2400">
                <a:solidFill>
                  <a:schemeClr val="bg2">
                    <a:lumMod val="10000"/>
                  </a:schemeClr>
                </a:solidFill>
                <a:latin typeface="微软雅黑" panose="020B0503020204020204" charset="-122"/>
                <a:ea typeface="微软雅黑" panose="020B0503020204020204" charset="-122"/>
              </a:rPr>
              <a:t>。今年董事会决定收取15美元，这仍然不够买这件夹克的全部费用。所以如果你付不起买夹克的钱，它会给下一个排队的人。</a:t>
            </a:r>
            <a:endParaRPr lang="en-US" altLang="zh-CN" sz="2400">
              <a:solidFill>
                <a:schemeClr val="bg2">
                  <a:lumMod val="10000"/>
                </a:schemeClr>
              </a:solidFill>
              <a:latin typeface="微软雅黑" panose="020B0503020204020204" charset="-122"/>
              <a:ea typeface="微软雅黑" panose="020B0503020204020204" charset="-122"/>
            </a:endParaRPr>
          </a:p>
          <a:p>
            <a:pPr indent="0"/>
            <a:endParaRPr lang="en-US" altLang="zh-CN" sz="2400">
              <a:solidFill>
                <a:schemeClr val="bg2">
                  <a:lumMod val="10000"/>
                </a:schemeClr>
              </a:solidFill>
              <a:latin typeface="微软雅黑" panose="020B0503020204020204" charset="-122"/>
              <a:ea typeface="微软雅黑" panose="020B0503020204020204" charset="-122"/>
            </a:endParaRPr>
          </a:p>
        </p:txBody>
      </p:sp>
      <p:pic>
        <p:nvPicPr>
          <p:cNvPr id="106" name="图片 105"/>
          <p:cNvPicPr/>
          <p:nvPr/>
        </p:nvPicPr>
        <p:blipFill>
          <a:blip r:embed="rId4"/>
          <a:srcRect l="15469" t="15469" r="14792" b="13559"/>
          <a:stretch>
            <a:fillRect/>
          </a:stretch>
        </p:blipFill>
        <p:spPr>
          <a:xfrm>
            <a:off x="9562465" y="751840"/>
            <a:ext cx="2550795" cy="2595880"/>
          </a:xfrm>
          <a:prstGeom prst="rect">
            <a:avLst/>
          </a:prstGeom>
          <a:noFill/>
          <a:ln w="9525">
            <a:noFill/>
          </a:ln>
        </p:spPr>
      </p:pic>
      <p:sp>
        <p:nvSpPr>
          <p:cNvPr id="2" name="文本框 1"/>
          <p:cNvSpPr txBox="1"/>
          <p:nvPr/>
        </p:nvSpPr>
        <p:spPr>
          <a:xfrm>
            <a:off x="307975" y="2680970"/>
            <a:ext cx="7438390" cy="3046095"/>
          </a:xfrm>
          <a:prstGeom prst="rect">
            <a:avLst/>
          </a:prstGeom>
          <a:noFill/>
        </p:spPr>
        <p:txBody>
          <a:bodyPr wrap="square" rtlCol="0" anchor="t">
            <a:spAutoFit/>
          </a:bodyPr>
          <a:p>
            <a:pPr marL="342900" indent="-342900">
              <a:buClrTx/>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sym typeface="+mn-ea"/>
              </a:rPr>
              <a:t>The next day when the principal called me into his office. “Martha,” he said, “</a:t>
            </a:r>
            <a:r>
              <a:rPr lang="en-US" altLang="zh-CN" sz="2400" b="1" u="sng">
                <a:solidFill>
                  <a:srgbClr val="B38B4C"/>
                </a:solidFill>
                <a:latin typeface="微软雅黑" panose="020B0503020204020204" charset="-122"/>
                <a:ea typeface="微软雅黑" panose="020B0503020204020204" charset="-122"/>
                <a:sym typeface="+mn-ea"/>
              </a:rPr>
              <a:t>There’s been a change in policy this year regarding the scholarship jacket</a:t>
            </a:r>
            <a:r>
              <a:rPr lang="en-US" altLang="zh-CN" sz="2400">
                <a:solidFill>
                  <a:schemeClr val="bg2">
                    <a:lumMod val="10000"/>
                  </a:schemeClr>
                </a:solidFill>
                <a:latin typeface="微软雅黑" panose="020B0503020204020204" charset="-122"/>
                <a:ea typeface="微软雅黑" panose="020B0503020204020204" charset="-122"/>
                <a:sym typeface="+mn-ea"/>
              </a:rPr>
              <a:t>. This year the Board has decided to charge fifteen dollars, which still won’t cover the complete cost of the jacket. So if you are unable to pay the money for the jacket, it will be given to the next one in line.”</a:t>
            </a:r>
            <a:endParaRPr lang="en-US" altLang="zh-CN" sz="2400">
              <a:solidFill>
                <a:schemeClr val="bg2">
                  <a:lumMod val="10000"/>
                </a:schemeClr>
              </a:solidFill>
              <a:latin typeface="微软雅黑" panose="020B0503020204020204" charset="-122"/>
              <a:ea typeface="微软雅黑" panose="020B0503020204020204" charset="-122"/>
              <a:sym typeface="+mn-ea"/>
            </a:endParaRPr>
          </a:p>
        </p:txBody>
      </p:sp>
      <p:pic>
        <p:nvPicPr>
          <p:cNvPr id="109" name="图片 108"/>
          <p:cNvPicPr/>
          <p:nvPr/>
        </p:nvPicPr>
        <p:blipFill>
          <a:blip r:embed="rId5"/>
          <a:stretch>
            <a:fillRect/>
          </a:stretch>
        </p:blipFill>
        <p:spPr>
          <a:xfrm>
            <a:off x="8042275" y="3347720"/>
            <a:ext cx="4005580" cy="32143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footprint   /ˈfʊtprɪnt/                     n. 足迹；（某物所占的）空间量；面积</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0" name="文本框 109"/>
          <p:cNvSpPr txBox="1"/>
          <p:nvPr/>
        </p:nvSpPr>
        <p:spPr>
          <a:xfrm>
            <a:off x="422275" y="1066800"/>
            <a:ext cx="10856595" cy="2567940"/>
          </a:xfrm>
          <a:prstGeom prst="rect">
            <a:avLst/>
          </a:prstGeom>
          <a:noFill/>
          <a:ln w="9525">
            <a:noFill/>
          </a:ln>
        </p:spPr>
        <p:txBody>
          <a:bodyPr>
            <a:noAutofit/>
          </a:bodyPr>
          <a:p>
            <a:pPr indent="0"/>
            <a:r>
              <a:rPr lang="en-US" altLang="zh-CN" sz="2400">
                <a:solidFill>
                  <a:schemeClr val="bg2">
                    <a:lumMod val="10000"/>
                  </a:schemeClr>
                </a:solidFill>
                <a:latin typeface="微软雅黑" panose="020B0503020204020204" charset="-122"/>
                <a:ea typeface="微软雅黑" panose="020B0503020204020204" charset="-122"/>
              </a:rPr>
              <a:t>1. 一天，当邮递员离开她家时，</a:t>
            </a:r>
            <a:r>
              <a:rPr lang="en-US" altLang="zh-CN" sz="2400" b="1" u="sng">
                <a:solidFill>
                  <a:schemeClr val="bg2">
                    <a:lumMod val="10000"/>
                  </a:schemeClr>
                </a:solidFill>
                <a:latin typeface="微软雅黑" panose="020B0503020204020204" charset="-122"/>
                <a:ea typeface="微软雅黑" panose="020B0503020204020204" charset="-122"/>
              </a:rPr>
              <a:t>湿土上留下了他的脚印</a:t>
            </a:r>
            <a:r>
              <a:rPr lang="en-US" altLang="zh-CN" sz="2400">
                <a:solidFill>
                  <a:schemeClr val="bg2">
                    <a:lumMod val="10000"/>
                  </a:schemeClr>
                </a:solidFill>
                <a:latin typeface="微软雅黑" panose="020B0503020204020204" charset="-122"/>
                <a:ea typeface="微软雅黑" panose="020B0503020204020204" charset="-122"/>
              </a:rPr>
              <a:t>。莎莉挣扎着拿出一张纸，打印出来，把他脚上的照片取了下来。</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One day when the postman left her home, </a:t>
            </a:r>
            <a:r>
              <a:rPr lang="en-US" altLang="zh-CN" sz="2400" b="1" u="sng">
                <a:solidFill>
                  <a:schemeClr val="bg2">
                    <a:lumMod val="10000"/>
                  </a:schemeClr>
                </a:solidFill>
                <a:latin typeface="微软雅黑" panose="020B0503020204020204" charset="-122"/>
                <a:ea typeface="微软雅黑" panose="020B0503020204020204" charset="-122"/>
              </a:rPr>
              <a:t>his footprints were left on wet soil</a:t>
            </a:r>
            <a:r>
              <a:rPr lang="en-US" altLang="zh-CN" sz="2400">
                <a:solidFill>
                  <a:schemeClr val="bg2">
                    <a:lumMod val="10000"/>
                  </a:schemeClr>
                </a:solidFill>
                <a:latin typeface="微软雅黑" panose="020B0503020204020204" charset="-122"/>
                <a:ea typeface="微软雅黑" panose="020B0503020204020204" charset="-122"/>
              </a:rPr>
              <a:t>. Sally struggled out with a paper and put it on print and took down the picture of his feet. </a:t>
            </a:r>
            <a:endParaRPr lang="en-US" altLang="zh-CN" sz="2400">
              <a:solidFill>
                <a:schemeClr val="bg2">
                  <a:lumMod val="10000"/>
                </a:schemeClr>
              </a:solidFill>
              <a:latin typeface="微软雅黑" panose="020B0503020204020204" charset="-122"/>
              <a:ea typeface="微软雅黑" panose="020B0503020204020204" charset="-122"/>
            </a:endParaRPr>
          </a:p>
          <a:p>
            <a:endParaRPr lang="en-US" altLang="zh-CN" sz="2400">
              <a:solidFill>
                <a:schemeClr val="bg2">
                  <a:lumMod val="10000"/>
                </a:schemeClr>
              </a:solidFill>
              <a:latin typeface="微软雅黑" panose="020B0503020204020204" charset="-122"/>
              <a:ea typeface="微软雅黑" panose="020B0503020204020204" charset="-122"/>
            </a:endParaRPr>
          </a:p>
        </p:txBody>
      </p:sp>
      <p:pic>
        <p:nvPicPr>
          <p:cNvPr id="111" name="图片 110"/>
          <p:cNvPicPr/>
          <p:nvPr/>
        </p:nvPicPr>
        <p:blipFill>
          <a:blip r:embed="rId4"/>
          <a:srcRect l="3950" r="43517" b="8683"/>
          <a:stretch>
            <a:fillRect/>
          </a:stretch>
        </p:blipFill>
        <p:spPr>
          <a:xfrm>
            <a:off x="9605010" y="2593340"/>
            <a:ext cx="2257425" cy="4049395"/>
          </a:xfrm>
          <a:prstGeom prst="rect">
            <a:avLst/>
          </a:prstGeom>
          <a:noFill/>
          <a:ln w="9525">
            <a:noFill/>
          </a:ln>
        </p:spPr>
      </p:pic>
      <p:sp>
        <p:nvSpPr>
          <p:cNvPr id="5" name="文本框 4"/>
          <p:cNvSpPr txBox="1"/>
          <p:nvPr/>
        </p:nvSpPr>
        <p:spPr>
          <a:xfrm>
            <a:off x="422275" y="3292475"/>
            <a:ext cx="9183370" cy="2676525"/>
          </a:xfrm>
          <a:prstGeom prst="rect">
            <a:avLst/>
          </a:prstGeom>
          <a:noFill/>
        </p:spPr>
        <p:txBody>
          <a:bodyPr wrap="square" rtlCol="0" anchor="t">
            <a:spAutoFit/>
          </a:bodyPr>
          <a:p>
            <a:pPr indent="0"/>
            <a:r>
              <a:rPr lang="en-US" altLang="zh-CN" sz="2400">
                <a:solidFill>
                  <a:schemeClr val="bg2">
                    <a:lumMod val="10000"/>
                  </a:schemeClr>
                </a:solidFill>
                <a:latin typeface="微软雅黑" panose="020B0503020204020204" charset="-122"/>
                <a:ea typeface="微软雅黑" panose="020B0503020204020204" charset="-122"/>
                <a:sym typeface="+mn-ea"/>
              </a:rPr>
              <a:t>2. 我们离开房子，穿过白雪覆盖的田野。</a:t>
            </a:r>
            <a:r>
              <a:rPr lang="en-US" altLang="zh-CN" sz="2400" b="1" u="sng">
                <a:solidFill>
                  <a:schemeClr val="bg2">
                    <a:lumMod val="10000"/>
                  </a:schemeClr>
                </a:solidFill>
                <a:latin typeface="微软雅黑" panose="020B0503020204020204" charset="-122"/>
                <a:ea typeface="微软雅黑" panose="020B0503020204020204" charset="-122"/>
                <a:sym typeface="+mn-ea"/>
              </a:rPr>
              <a:t>我们的脚印在雪地里走得很深</a:t>
            </a:r>
            <a:r>
              <a:rPr lang="en-US" altLang="zh-CN" sz="2400">
                <a:solidFill>
                  <a:schemeClr val="bg2">
                    <a:lumMod val="10000"/>
                  </a:schemeClr>
                </a:solidFill>
                <a:latin typeface="微软雅黑" panose="020B0503020204020204" charset="-122"/>
                <a:ea typeface="微软雅黑" panose="020B0503020204020204" charset="-122"/>
                <a:sym typeface="+mn-ea"/>
              </a:rPr>
              <a:t>，但随着雪的继续下，脚印也消失了。我们穿过田野，目标是吉米的房子。</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sym typeface="+mn-ea"/>
              </a:rPr>
              <a:t>We left the house and walked across the snow-covered fields. </a:t>
            </a:r>
            <a:r>
              <a:rPr lang="en-US" altLang="zh-CN" sz="2400" b="1" u="sng">
                <a:solidFill>
                  <a:schemeClr val="bg2">
                    <a:lumMod val="10000"/>
                  </a:schemeClr>
                </a:solidFill>
                <a:latin typeface="微软雅黑" panose="020B0503020204020204" charset="-122"/>
                <a:ea typeface="微软雅黑" panose="020B0503020204020204" charset="-122"/>
                <a:sym typeface="+mn-ea"/>
              </a:rPr>
              <a:t>Our footprints went deep in the snow</a:t>
            </a:r>
            <a:r>
              <a:rPr lang="en-US" altLang="zh-CN" sz="2400">
                <a:solidFill>
                  <a:schemeClr val="bg2">
                    <a:lumMod val="10000"/>
                  </a:schemeClr>
                </a:solidFill>
                <a:latin typeface="微软雅黑" panose="020B0503020204020204" charset="-122"/>
                <a:ea typeface="微软雅黑" panose="020B0503020204020204" charset="-122"/>
                <a:sym typeface="+mn-ea"/>
              </a:rPr>
              <a:t>, only to disappear as the snow continued to fall. We headed across the field, aiming for Jimmy’s house.</a:t>
            </a:r>
            <a:endParaRPr lang="en-US" altLang="zh-CN" sz="2400">
              <a:solidFill>
                <a:schemeClr val="bg2">
                  <a:lumMod val="10000"/>
                </a:schemeClr>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 calcmode="lin" valueType="num">
                                      <p:cBhvr additive="base">
                                        <p:cTn id="12" dur="500" fill="hold"/>
                                        <p:tgtEl>
                                          <p:spTgt spid="1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seize  /siːz/ 	                                  vt. 抓住；夺取；控制</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2" name="文本框 111"/>
          <p:cNvSpPr txBox="1"/>
          <p:nvPr/>
        </p:nvSpPr>
        <p:spPr>
          <a:xfrm>
            <a:off x="381000" y="1041400"/>
            <a:ext cx="8631555" cy="4913630"/>
          </a:xfrm>
          <a:prstGeom prst="rect">
            <a:avLst/>
          </a:prstGeom>
          <a:noFill/>
          <a:ln w="9525">
            <a:noFill/>
          </a:ln>
        </p:spPr>
        <p:txBody>
          <a:bodyPr>
            <a:noAutofit/>
          </a:bodyPr>
          <a:p>
            <a:pPr indent="0"/>
            <a:r>
              <a:rPr lang="en-US" altLang="zh-CN" sz="2400">
                <a:latin typeface="微软雅黑" panose="020B0503020204020204" charset="-122"/>
                <a:ea typeface="微软雅黑" panose="020B0503020204020204" charset="-122"/>
              </a:rPr>
              <a:t>1.我们面前有很多机会。</a:t>
            </a:r>
            <a:r>
              <a:rPr lang="en-US" altLang="zh-CN" sz="2400" b="1" u="sng">
                <a:solidFill>
                  <a:srgbClr val="43C161"/>
                </a:solidFill>
                <a:latin typeface="微软雅黑" panose="020B0503020204020204" charset="-122"/>
                <a:ea typeface="微软雅黑" panose="020B0503020204020204" charset="-122"/>
              </a:rPr>
              <a:t>你能否抓住机遇</a:t>
            </a:r>
            <a:r>
              <a:rPr lang="en-US" altLang="zh-CN" sz="2400">
                <a:latin typeface="微软雅黑" panose="020B0503020204020204" charset="-122"/>
                <a:ea typeface="微软雅黑" panose="020B0503020204020204" charset="-122"/>
              </a:rPr>
              <a:t>取决于你所做的选择。</a:t>
            </a:r>
            <a:endParaRPr lang="en-US" altLang="zh-CN" sz="2400">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rPr>
              <a:t>There are lots of chances in front of us. </a:t>
            </a:r>
            <a:r>
              <a:rPr lang="en-US" altLang="zh-CN" sz="2400" b="1" u="sng">
                <a:solidFill>
                  <a:srgbClr val="43C161"/>
                </a:solidFill>
                <a:latin typeface="微软雅黑" panose="020B0503020204020204" charset="-122"/>
                <a:ea typeface="微软雅黑" panose="020B0503020204020204" charset="-122"/>
              </a:rPr>
              <a:t>Whether you can seize them or not</a:t>
            </a:r>
            <a:r>
              <a:rPr lang="en-US" altLang="zh-CN" sz="2400">
                <a:solidFill>
                  <a:srgbClr val="43C161"/>
                </a:solidFill>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depends on the choices you make.</a:t>
            </a:r>
            <a:endParaRPr lang="en-US" altLang="zh-CN" sz="2400">
              <a:latin typeface="微软雅黑" panose="020B0503020204020204" charset="-122"/>
              <a:ea typeface="微软雅黑" panose="020B0503020204020204" charset="-122"/>
            </a:endParaRPr>
          </a:p>
          <a:p>
            <a:pPr indent="0">
              <a:buSzPct val="50000"/>
              <a:buFont typeface="Wingdings" panose="05000000000000000000" charset="0"/>
              <a:buNone/>
            </a:pPr>
            <a:r>
              <a:rPr lang="en-US" altLang="zh-CN" sz="2400">
                <a:latin typeface="微软雅黑" panose="020B0503020204020204" charset="-122"/>
                <a:ea typeface="微软雅黑" panose="020B0503020204020204" charset="-122"/>
              </a:rPr>
              <a:t>2. 在课堂上，我尽力</a:t>
            </a:r>
            <a:r>
              <a:rPr lang="en-US" altLang="zh-CN" sz="2400" b="1" u="sng">
                <a:solidFill>
                  <a:srgbClr val="43C161"/>
                </a:solidFill>
                <a:latin typeface="微软雅黑" panose="020B0503020204020204" charset="-122"/>
                <a:ea typeface="微软雅黑" panose="020B0503020204020204" charset="-122"/>
              </a:rPr>
              <a:t>抓住每一个机会来提高自己</a:t>
            </a:r>
            <a:r>
              <a:rPr lang="en-US" altLang="zh-CN" sz="2400">
                <a:latin typeface="微软雅黑" panose="020B0503020204020204" charset="-122"/>
                <a:ea typeface="微软雅黑" panose="020B0503020204020204" charset="-122"/>
              </a:rPr>
              <a:t>。渐渐地，我开始和我的同学正常交谈，并与他们相处得很好。</a:t>
            </a:r>
            <a:endParaRPr lang="en-US" altLang="zh-CN" sz="2400">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rPr>
              <a:t>In class, I tried my best to </a:t>
            </a:r>
            <a:r>
              <a:rPr lang="en-US" altLang="zh-CN" sz="2400" b="1" u="sng">
                <a:solidFill>
                  <a:srgbClr val="43C161"/>
                </a:solidFill>
                <a:latin typeface="微软雅黑" panose="020B0503020204020204" charset="-122"/>
                <a:ea typeface="微软雅黑" panose="020B0503020204020204" charset="-122"/>
              </a:rPr>
              <a:t>seize every opportunity to improve myself</a:t>
            </a:r>
            <a:r>
              <a:rPr lang="en-US" altLang="zh-CN" sz="2400">
                <a:latin typeface="微软雅黑" panose="020B0503020204020204" charset="-122"/>
                <a:ea typeface="微软雅黑" panose="020B0503020204020204" charset="-122"/>
              </a:rPr>
              <a:t>. Gradually, I began to have normal conversations with my classmates and got along well with them.  </a:t>
            </a:r>
            <a:endParaRPr lang="en-US" altLang="zh-CN" sz="2400">
              <a:latin typeface="微软雅黑" panose="020B0503020204020204" charset="-122"/>
              <a:ea typeface="微软雅黑" panose="020B0503020204020204" charset="-122"/>
            </a:endParaRPr>
          </a:p>
          <a:p>
            <a:pPr indent="0">
              <a:buSzPct val="50000"/>
              <a:buFont typeface="Wingdings" panose="05000000000000000000" charset="0"/>
              <a:buNone/>
            </a:pPr>
            <a:r>
              <a:rPr lang="en-US" altLang="zh-CN" sz="2400">
                <a:latin typeface="微软雅黑" panose="020B0503020204020204" charset="-122"/>
                <a:ea typeface="微软雅黑" panose="020B0503020204020204" charset="-122"/>
              </a:rPr>
              <a:t>3. 当我最终到达一楼时，</a:t>
            </a:r>
            <a:r>
              <a:rPr lang="en-US" altLang="zh-CN" sz="2400" b="1" u="sng">
                <a:solidFill>
                  <a:srgbClr val="43C161"/>
                </a:solidFill>
                <a:latin typeface="微软雅黑" panose="020B0503020204020204" charset="-122"/>
                <a:ea typeface="微软雅黑" panose="020B0503020204020204" charset="-122"/>
              </a:rPr>
              <a:t>我感到头晕，沮丧似乎又一次抓住了我</a:t>
            </a:r>
            <a:r>
              <a:rPr lang="en-US" altLang="zh-CN" sz="2400">
                <a:latin typeface="微软雅黑" panose="020B0503020204020204" charset="-122"/>
                <a:ea typeface="微软雅黑" panose="020B0503020204020204" charset="-122"/>
              </a:rPr>
              <a:t>。但这一次，我设法使自己镇定下来。</a:t>
            </a:r>
            <a:endParaRPr lang="en-US" altLang="zh-CN" sz="2400">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rPr>
              <a:t>As I eventually approached the first floor,</a:t>
            </a:r>
            <a:r>
              <a:rPr lang="en-US" altLang="zh-CN" sz="2400" b="1" u="sng">
                <a:latin typeface="微软雅黑" panose="020B0503020204020204" charset="-122"/>
                <a:ea typeface="微软雅黑" panose="020B0503020204020204" charset="-122"/>
              </a:rPr>
              <a:t> </a:t>
            </a:r>
            <a:r>
              <a:rPr lang="en-US" altLang="zh-CN" sz="2400" b="1" u="sng">
                <a:solidFill>
                  <a:srgbClr val="43C161"/>
                </a:solidFill>
                <a:latin typeface="微软雅黑" panose="020B0503020204020204" charset="-122"/>
                <a:ea typeface="微软雅黑" panose="020B0503020204020204" charset="-122"/>
              </a:rPr>
              <a:t>I felt dizzy and frustration seemed to seize me again</a:t>
            </a:r>
            <a:r>
              <a:rPr lang="en-US" altLang="zh-CN" sz="2400">
                <a:latin typeface="微软雅黑" panose="020B0503020204020204" charset="-122"/>
                <a:ea typeface="微软雅黑" panose="020B0503020204020204" charset="-122"/>
              </a:rPr>
              <a:t>. But this time, I managed to compose myself.</a:t>
            </a:r>
            <a:endParaRPr lang="en-US" altLang="zh-CN" sz="2400">
              <a:latin typeface="微软雅黑" panose="020B0503020204020204" charset="-122"/>
              <a:ea typeface="微软雅黑" panose="020B0503020204020204" charset="-122"/>
            </a:endParaRPr>
          </a:p>
        </p:txBody>
      </p:sp>
      <p:pic>
        <p:nvPicPr>
          <p:cNvPr id="113" name="图片 112"/>
          <p:cNvPicPr/>
          <p:nvPr/>
        </p:nvPicPr>
        <p:blipFill>
          <a:blip r:embed="rId4"/>
          <a:srcRect l="18623" t="12910" r="19287" b="15771"/>
          <a:stretch>
            <a:fillRect/>
          </a:stretch>
        </p:blipFill>
        <p:spPr>
          <a:xfrm>
            <a:off x="9150985" y="1249680"/>
            <a:ext cx="2711450" cy="48310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 calcmode="lin" valueType="num">
                                      <p:cBhvr additive="base">
                                        <p:cTn id="12" dur="5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2">
                                            <p:txEl>
                                              <p:pRg st="3" end="3"/>
                                            </p:txEl>
                                          </p:spTgt>
                                        </p:tgtEl>
                                        <p:attrNameLst>
                                          <p:attrName>style.visibility</p:attrName>
                                        </p:attrNameLst>
                                      </p:cBhvr>
                                      <p:to>
                                        <p:strVal val="visible"/>
                                      </p:to>
                                    </p:set>
                                    <p:animEffect transition="in" filter="wipe(down)">
                                      <p:cBhvr>
                                        <p:cTn id="18" dur="500"/>
                                        <p:tgtEl>
                                          <p:spTgt spid="1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12">
                                            <p:txEl>
                                              <p:pRg st="5" end="5"/>
                                            </p:txEl>
                                          </p:spTgt>
                                        </p:tgtEl>
                                        <p:attrNameLst>
                                          <p:attrName>style.visibility</p:attrName>
                                        </p:attrNameLst>
                                      </p:cBhvr>
                                      <p:to>
                                        <p:strVal val="visible"/>
                                      </p:to>
                                    </p:set>
                                    <p:animEffect transition="in" filter="strips(downLeft)">
                                      <p:cBhvr>
                                        <p:cTn id="23" dur="500"/>
                                        <p:tgtEl>
                                          <p:spTgt spid="1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4" name="图片 113"/>
          <p:cNvPicPr/>
          <p:nvPr/>
        </p:nvPicPr>
        <p:blipFill>
          <a:blip r:embed="rId1"/>
          <a:srcRect l="11953" t="9125" r="20789" b="11569"/>
          <a:stretch>
            <a:fillRect/>
          </a:stretch>
        </p:blipFill>
        <p:spPr>
          <a:xfrm>
            <a:off x="8511540" y="2525395"/>
            <a:ext cx="3579495" cy="2767965"/>
          </a:xfrm>
          <a:prstGeom prst="rect">
            <a:avLst/>
          </a:prstGeom>
          <a:noFill/>
          <a:ln w="9525">
            <a:noFill/>
          </a:ln>
        </p:spPr>
      </p:pic>
      <p:cxnSp>
        <p:nvCxnSpPr>
          <p:cNvPr id="18" name="直接连接符 17"/>
          <p:cNvCxnSpPr>
            <a:cxnSpLocks noChangeShapeType="1"/>
          </p:cNvCxnSpPr>
          <p:nvPr>
            <p:custDataLst>
              <p:tags r:id="rId2"/>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refer to	                                   参考，查阅; 指的是; 提及，谈到</a:t>
            </a:r>
            <a:endParaRPr lang="en-US" altLang="zh-CN" sz="2400" b="1">
              <a:latin typeface="微软雅黑" panose="020B0503020204020204" charset="-122"/>
              <a:ea typeface="微软雅黑" panose="020B0503020204020204" charset="-122"/>
            </a:endParaRPr>
          </a:p>
        </p:txBody>
      </p:sp>
      <p:pic>
        <p:nvPicPr>
          <p:cNvPr id="3" name="图片 2"/>
          <p:cNvPicPr>
            <a:picLocks noChangeAspect="1"/>
          </p:cNvPicPr>
          <p:nvPr>
            <p:custDataLst>
              <p:tags r:id="rId3"/>
            </p:custDataLst>
          </p:nvPr>
        </p:nvPicPr>
        <p:blipFill>
          <a:blip r:embed="rId4">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46355" y="758190"/>
            <a:ext cx="12145645" cy="2306955"/>
          </a:xfrm>
          <a:prstGeom prst="rect">
            <a:avLst/>
          </a:prstGeom>
          <a:noFill/>
        </p:spPr>
        <p:txBody>
          <a:bodyPr wrap="square" rtlCol="0" anchor="t">
            <a:spAutoFit/>
          </a:bodyPr>
          <a:p>
            <a:r>
              <a:rPr lang="en-US" altLang="zh-CN" sz="2400">
                <a:latin typeface="+mj-ea"/>
                <a:ea typeface="+mj-ea"/>
                <a:cs typeface="+mj-ea"/>
              </a:rPr>
              <a:t>1. 此外，你推荐的书很有帮助，我仍然经常</a:t>
            </a:r>
            <a:r>
              <a:rPr lang="en-US" altLang="zh-CN" sz="2400" b="1" u="sng">
                <a:solidFill>
                  <a:srgbClr val="0A7AC1"/>
                </a:solidFill>
                <a:latin typeface="+mj-ea"/>
                <a:ea typeface="+mj-ea"/>
                <a:cs typeface="+mj-ea"/>
              </a:rPr>
              <a:t>参考</a:t>
            </a:r>
            <a:r>
              <a:rPr lang="en-US" altLang="zh-CN" sz="2400">
                <a:latin typeface="+mj-ea"/>
                <a:ea typeface="+mj-ea"/>
                <a:cs typeface="+mj-ea"/>
              </a:rPr>
              <a:t>它们。</a:t>
            </a:r>
            <a:endParaRPr lang="en-US" altLang="zh-CN" sz="2400">
              <a:latin typeface="+mj-ea"/>
              <a:ea typeface="+mj-ea"/>
              <a:cs typeface="+mj-ea"/>
            </a:endParaRPr>
          </a:p>
          <a:p>
            <a:pPr marL="342900" indent="-342900">
              <a:buSzPct val="50000"/>
              <a:buFont typeface="Wingdings" panose="05000000000000000000" charset="0"/>
              <a:buChar char="l"/>
            </a:pPr>
            <a:r>
              <a:rPr lang="en-US" altLang="zh-CN" sz="2400">
                <a:latin typeface="+mj-ea"/>
                <a:ea typeface="+mj-ea"/>
                <a:cs typeface="+mj-ea"/>
              </a:rPr>
              <a:t> Besides, the books you recommended were very helpful and I still </a:t>
            </a:r>
            <a:r>
              <a:rPr lang="en-US" altLang="zh-CN" sz="2400" b="1" u="sng">
                <a:solidFill>
                  <a:srgbClr val="0A7AC1"/>
                </a:solidFill>
                <a:latin typeface="+mj-ea"/>
                <a:ea typeface="+mj-ea"/>
                <a:cs typeface="+mj-ea"/>
              </a:rPr>
              <a:t>refer to</a:t>
            </a:r>
            <a:r>
              <a:rPr lang="en-US" altLang="zh-CN" sz="2400">
                <a:latin typeface="+mj-ea"/>
                <a:ea typeface="+mj-ea"/>
                <a:cs typeface="+mj-ea"/>
              </a:rPr>
              <a:t> them often.</a:t>
            </a:r>
            <a:endParaRPr lang="en-US" altLang="zh-CN" sz="2400">
              <a:latin typeface="+mj-ea"/>
              <a:ea typeface="+mj-ea"/>
              <a:cs typeface="+mj-ea"/>
            </a:endParaRPr>
          </a:p>
          <a:p>
            <a:r>
              <a:rPr lang="en-US" altLang="zh-CN" sz="2400">
                <a:latin typeface="+mj-ea"/>
                <a:ea typeface="+mj-ea"/>
                <a:cs typeface="+mj-ea"/>
              </a:rPr>
              <a:t>2. 你不仅</a:t>
            </a:r>
            <a:r>
              <a:rPr lang="en-US" altLang="zh-CN" sz="2400" b="1" u="sng">
                <a:solidFill>
                  <a:srgbClr val="0A7AC1"/>
                </a:solidFill>
                <a:latin typeface="+mj-ea"/>
                <a:ea typeface="+mj-ea"/>
                <a:cs typeface="+mj-ea"/>
              </a:rPr>
              <a:t>查阅了丰富的资源</a:t>
            </a:r>
            <a:r>
              <a:rPr lang="en-US" altLang="zh-CN" sz="2400">
                <a:latin typeface="+mj-ea"/>
                <a:ea typeface="+mj-ea"/>
                <a:cs typeface="+mj-ea"/>
              </a:rPr>
              <a:t>，还咨询了许多当地人和专业人士，这使你对中国文化有了全面的了解和良好的掌握。</a:t>
            </a:r>
            <a:endParaRPr lang="en-US" altLang="zh-CN" sz="2400">
              <a:latin typeface="+mj-ea"/>
              <a:ea typeface="+mj-ea"/>
              <a:cs typeface="+mj-ea"/>
            </a:endParaRPr>
          </a:p>
          <a:p>
            <a:endParaRPr lang="en-US" altLang="zh-CN" sz="2400">
              <a:latin typeface="+mj-ea"/>
              <a:ea typeface="+mj-ea"/>
              <a:cs typeface="+mj-ea"/>
            </a:endParaRPr>
          </a:p>
        </p:txBody>
      </p:sp>
      <p:sp>
        <p:nvSpPr>
          <p:cNvPr id="2" name="文本框 1"/>
          <p:cNvSpPr txBox="1"/>
          <p:nvPr/>
        </p:nvSpPr>
        <p:spPr>
          <a:xfrm>
            <a:off x="53975" y="4177030"/>
            <a:ext cx="8540115" cy="1239520"/>
          </a:xfrm>
          <a:prstGeom prst="rect">
            <a:avLst/>
          </a:prstGeom>
          <a:noFill/>
        </p:spPr>
        <p:txBody>
          <a:bodyPr wrap="square" rtlCol="0" anchor="t">
            <a:noAutofit/>
          </a:bodyPr>
          <a:p>
            <a:r>
              <a:rPr lang="en-US" altLang="zh-CN" sz="2400">
                <a:latin typeface="+mj-ea"/>
                <a:ea typeface="+mj-ea"/>
                <a:cs typeface="+mj-ea"/>
                <a:sym typeface="+mn-ea"/>
              </a:rPr>
              <a:t>3. 简最终接受了她将不得不坐在轮椅上走动的事实。她再也</a:t>
            </a:r>
            <a:r>
              <a:rPr lang="en-US" altLang="zh-CN" sz="2400" b="1" u="sng">
                <a:solidFill>
                  <a:srgbClr val="0A7AC1"/>
                </a:solidFill>
                <a:latin typeface="+mj-ea"/>
                <a:ea typeface="+mj-ea"/>
                <a:cs typeface="+mj-ea"/>
                <a:sym typeface="+mn-ea"/>
              </a:rPr>
              <a:t>没有提起唱歌的事</a:t>
            </a:r>
            <a:r>
              <a:rPr lang="en-US" altLang="zh-CN" sz="2400">
                <a:latin typeface="+mj-ea"/>
                <a:ea typeface="+mj-ea"/>
                <a:cs typeface="+mj-ea"/>
                <a:sym typeface="+mn-ea"/>
              </a:rPr>
              <a:t>。我知道她是一个善良、善解人意的女孩，她害怕谈论她最初的梦想会让我们俩感到不安。</a:t>
            </a:r>
            <a:endParaRPr lang="en-US" altLang="zh-CN" sz="2400">
              <a:latin typeface="+mj-ea"/>
              <a:ea typeface="+mj-ea"/>
              <a:cs typeface="+mj-ea"/>
            </a:endParaRPr>
          </a:p>
          <a:p>
            <a:endParaRPr lang="en-US" altLang="zh-CN" sz="2400">
              <a:latin typeface="+mj-ea"/>
              <a:ea typeface="+mj-ea"/>
              <a:cs typeface="+mj-ea"/>
              <a:sym typeface="+mn-ea"/>
            </a:endParaRPr>
          </a:p>
        </p:txBody>
      </p:sp>
      <p:sp>
        <p:nvSpPr>
          <p:cNvPr id="5" name="文本框 4"/>
          <p:cNvSpPr txBox="1"/>
          <p:nvPr/>
        </p:nvSpPr>
        <p:spPr>
          <a:xfrm>
            <a:off x="156845" y="2632075"/>
            <a:ext cx="8185785" cy="1568450"/>
          </a:xfrm>
          <a:prstGeom prst="rect">
            <a:avLst/>
          </a:prstGeom>
          <a:noFill/>
        </p:spPr>
        <p:txBody>
          <a:bodyPr wrap="square" rtlCol="0" anchor="t">
            <a:spAutoFit/>
          </a:bodyPr>
          <a:p>
            <a:pPr marL="342900" indent="-342900">
              <a:buSzPct val="50000"/>
              <a:buFont typeface="Wingdings" panose="05000000000000000000" charset="0"/>
              <a:buChar char="l"/>
            </a:pPr>
            <a:r>
              <a:rPr lang="en-US" altLang="zh-CN" sz="2400">
                <a:latin typeface="+mj-ea"/>
                <a:ea typeface="+mj-ea"/>
                <a:cs typeface="+mj-ea"/>
                <a:sym typeface="+mn-ea"/>
              </a:rPr>
              <a:t>Not only did you</a:t>
            </a:r>
            <a:r>
              <a:rPr lang="en-US" altLang="zh-CN" sz="2400" b="1" u="sng">
                <a:solidFill>
                  <a:srgbClr val="0A7AC1"/>
                </a:solidFill>
                <a:latin typeface="+mj-ea"/>
                <a:ea typeface="+mj-ea"/>
                <a:cs typeface="+mj-ea"/>
                <a:sym typeface="+mn-ea"/>
              </a:rPr>
              <a:t> refer to abundant resources</a:t>
            </a:r>
            <a:r>
              <a:rPr lang="en-US" altLang="zh-CN" sz="2400">
                <a:latin typeface="+mj-ea"/>
                <a:ea typeface="+mj-ea"/>
                <a:cs typeface="+mj-ea"/>
                <a:sym typeface="+mn-ea"/>
              </a:rPr>
              <a:t>, but also you consulted many locals and professionals, which equips you with a comprehensive knowledge and good command of Chinese culture.</a:t>
            </a:r>
            <a:endParaRPr lang="en-US" altLang="zh-CN" sz="2400">
              <a:latin typeface="+mj-ea"/>
              <a:ea typeface="+mj-ea"/>
              <a:cs typeface="+mj-ea"/>
              <a:sym typeface="+mn-ea"/>
            </a:endParaRPr>
          </a:p>
        </p:txBody>
      </p:sp>
      <p:sp>
        <p:nvSpPr>
          <p:cNvPr id="9" name="文本框 8"/>
          <p:cNvSpPr txBox="1"/>
          <p:nvPr/>
        </p:nvSpPr>
        <p:spPr>
          <a:xfrm>
            <a:off x="45720" y="5292725"/>
            <a:ext cx="12192635" cy="1568450"/>
          </a:xfrm>
          <a:prstGeom prst="rect">
            <a:avLst/>
          </a:prstGeom>
          <a:noFill/>
        </p:spPr>
        <p:txBody>
          <a:bodyPr wrap="square" rtlCol="0" anchor="t">
            <a:spAutoFit/>
          </a:bodyPr>
          <a:p>
            <a:pPr marL="342900" indent="-342900">
              <a:buSzPct val="50000"/>
              <a:buFont typeface="Wingdings" panose="05000000000000000000" charset="0"/>
              <a:buChar char="l"/>
            </a:pPr>
            <a:r>
              <a:rPr lang="en-US" altLang="zh-CN" sz="2400">
                <a:latin typeface="+mj-ea"/>
                <a:ea typeface="+mj-ea"/>
                <a:cs typeface="+mj-ea"/>
                <a:sym typeface="+mn-ea"/>
              </a:rPr>
              <a:t>Jane eventually accepted the fact that she would have to get around in a wheelchair. Never did she </a:t>
            </a:r>
            <a:r>
              <a:rPr lang="en-US" altLang="zh-CN" sz="2400" b="1" u="sng">
                <a:solidFill>
                  <a:srgbClr val="0A7AC1"/>
                </a:solidFill>
                <a:latin typeface="+mj-ea"/>
                <a:ea typeface="+mj-ea"/>
                <a:cs typeface="+mj-ea"/>
                <a:sym typeface="+mn-ea"/>
              </a:rPr>
              <a:t>refer to the subject of singing</a:t>
            </a:r>
            <a:r>
              <a:rPr lang="en-US" altLang="zh-CN" sz="2400">
                <a:latin typeface="+mj-ea"/>
                <a:ea typeface="+mj-ea"/>
                <a:cs typeface="+mj-ea"/>
                <a:sym typeface="+mn-ea"/>
              </a:rPr>
              <a:t> again. I knew she was a nice and understanding girl, who was afraid that talking about her original dream would upset the two of us.</a:t>
            </a:r>
            <a:endParaRPr lang="en-US" altLang="zh-CN" sz="2400">
              <a:latin typeface="+mj-ea"/>
              <a:ea typeface="+mj-ea"/>
              <a:cs typeface="+mj-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be trapped in                          被困在某处：无法离开某个地方或处境</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5" name="文本框 114"/>
          <p:cNvSpPr txBox="1"/>
          <p:nvPr/>
        </p:nvSpPr>
        <p:spPr>
          <a:xfrm>
            <a:off x="399415" y="1274445"/>
            <a:ext cx="7653655" cy="3415030"/>
          </a:xfrm>
          <a:prstGeom prst="rect">
            <a:avLst/>
          </a:prstGeom>
          <a:noFill/>
          <a:ln w="9525">
            <a:noFill/>
          </a:ln>
        </p:spPr>
        <p:txBody>
          <a:bodyPr wrap="square">
            <a:spAutoFit/>
          </a:bodyPr>
          <a:p>
            <a:pPr indent="0"/>
            <a:r>
              <a:rPr lang="en-US" altLang="zh-CN" sz="2400">
                <a:latin typeface="微软雅黑" panose="020B0503020204020204" charset="-122"/>
                <a:ea typeface="微软雅黑" panose="020B0503020204020204" charset="-122"/>
              </a:rPr>
              <a:t>1. 在他后悔之前，我们的车已经陷在沙子里了。父亲试图掉头或后退，但车没有移动。我们很担心，</a:t>
            </a:r>
            <a:r>
              <a:rPr lang="en-US" altLang="zh-CN" sz="2400" b="1" u="sng">
                <a:solidFill>
                  <a:srgbClr val="FFD524"/>
                </a:solidFill>
                <a:latin typeface="微软雅黑" panose="020B0503020204020204" charset="-122"/>
                <a:ea typeface="微软雅黑" panose="020B0503020204020204" charset="-122"/>
              </a:rPr>
              <a:t>被困在荒无人烟的地方</a:t>
            </a:r>
            <a:r>
              <a:rPr lang="en-US" altLang="zh-CN" sz="2400">
                <a:latin typeface="微软雅黑" panose="020B0503020204020204" charset="-122"/>
                <a:ea typeface="微软雅黑" panose="020B0503020204020204" charset="-122"/>
              </a:rPr>
              <a:t>。更糟糕的是，天开始下雨，天气很冷。</a:t>
            </a:r>
            <a:endParaRPr lang="en-US" altLang="zh-CN" sz="2400">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rPr>
              <a:t>Before he regretted it, our car had got stuck in the sand. My dad tried to turn around or move back, but the car didn’t move. We were worried,</a:t>
            </a:r>
            <a:r>
              <a:rPr lang="en-US" altLang="zh-CN" sz="2400" b="1" u="sng">
                <a:latin typeface="微软雅黑" panose="020B0503020204020204" charset="-122"/>
                <a:ea typeface="微软雅黑" panose="020B0503020204020204" charset="-122"/>
              </a:rPr>
              <a:t> </a:t>
            </a:r>
            <a:r>
              <a:rPr lang="en-US" altLang="zh-CN" sz="2400" b="1" u="sng">
                <a:solidFill>
                  <a:srgbClr val="FFD524"/>
                </a:solidFill>
                <a:latin typeface="微软雅黑" panose="020B0503020204020204" charset="-122"/>
                <a:ea typeface="微软雅黑" panose="020B0503020204020204" charset="-122"/>
              </a:rPr>
              <a:t>trapped in the middle of nowhere</a:t>
            </a:r>
            <a:r>
              <a:rPr lang="en-US" altLang="zh-CN" sz="2400">
                <a:latin typeface="微软雅黑" panose="020B0503020204020204" charset="-122"/>
                <a:ea typeface="微软雅黑" panose="020B0503020204020204" charset="-122"/>
              </a:rPr>
              <a:t>. Even worse, it began raining and was cold.</a:t>
            </a:r>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3811905" y="4689475"/>
            <a:ext cx="7387590" cy="1595120"/>
          </a:xfrm>
          <a:prstGeom prst="rect">
            <a:avLst/>
          </a:prstGeom>
        </p:spPr>
      </p:pic>
      <p:pic>
        <p:nvPicPr>
          <p:cNvPr id="4" name="图片 3"/>
          <p:cNvPicPr/>
          <p:nvPr/>
        </p:nvPicPr>
        <p:blipFill>
          <a:blip r:embed="rId5"/>
          <a:stretch>
            <a:fillRect/>
          </a:stretch>
        </p:blipFill>
        <p:spPr>
          <a:xfrm>
            <a:off x="8463915" y="1111885"/>
            <a:ext cx="3512820" cy="3338195"/>
          </a:xfrm>
          <a:prstGeom prst="rect">
            <a:avLst/>
          </a:prstGeom>
          <a:noFill/>
          <a:ln w="9525">
            <a:noFill/>
          </a:ln>
        </p:spPr>
      </p:pic>
      <p:pic>
        <p:nvPicPr>
          <p:cNvPr id="5" name="图片 4"/>
          <p:cNvPicPr>
            <a:picLocks noChangeAspect="1"/>
          </p:cNvPicPr>
          <p:nvPr/>
        </p:nvPicPr>
        <p:blipFill>
          <a:blip r:embed="rId6"/>
          <a:stretch>
            <a:fillRect/>
          </a:stretch>
        </p:blipFill>
        <p:spPr>
          <a:xfrm>
            <a:off x="330835" y="4364355"/>
            <a:ext cx="2838450" cy="24066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 calcmode="lin" valueType="num">
                                      <p:cBhvr additive="base">
                                        <p:cTn id="12" dur="500" fill="hold"/>
                                        <p:tgtEl>
                                          <p:spTgt spid="1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be trapped in                          被困在某处：无法离开某个地方或处境</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5" name="文本框 114"/>
          <p:cNvSpPr txBox="1"/>
          <p:nvPr/>
        </p:nvSpPr>
        <p:spPr>
          <a:xfrm>
            <a:off x="95885" y="828675"/>
            <a:ext cx="9810750" cy="3046095"/>
          </a:xfrm>
          <a:prstGeom prst="rect">
            <a:avLst/>
          </a:prstGeom>
          <a:noFill/>
          <a:ln w="9525">
            <a:noFill/>
          </a:ln>
        </p:spPr>
        <p:txBody>
          <a:bodyPr wrap="square">
            <a:spAutoFit/>
          </a:bodyPr>
          <a:p>
            <a:pPr indent="0"/>
            <a:r>
              <a:rPr lang="en-US" altLang="zh-CN" sz="2400">
                <a:latin typeface="微软雅黑" panose="020B0503020204020204" charset="-122"/>
                <a:ea typeface="微软雅黑" panose="020B0503020204020204" charset="-122"/>
              </a:rPr>
              <a:t>2. 所有奇妙的记忆涌上心头，她忍不住哭了起来。如果我不是和汤姆吵了一架，走开，爬到高处，我就不会</a:t>
            </a:r>
            <a:r>
              <a:rPr lang="en-US" altLang="zh-CN" sz="2400" b="1" u="sng">
                <a:solidFill>
                  <a:srgbClr val="9F4FB9"/>
                </a:solidFill>
                <a:latin typeface="微软雅黑" panose="020B0503020204020204" charset="-122"/>
                <a:ea typeface="微软雅黑" panose="020B0503020204020204" charset="-122"/>
              </a:rPr>
              <a:t>被困在这个可怕的地方</a:t>
            </a:r>
            <a:r>
              <a:rPr lang="en-US" altLang="zh-CN" sz="2400">
                <a:latin typeface="微软雅黑" panose="020B0503020204020204" charset="-122"/>
                <a:ea typeface="微软雅黑" panose="020B0503020204020204" charset="-122"/>
              </a:rPr>
              <a:t>，面临死亡的危险。她带着无尽的焦虑后悔着，然后带着闪烁的泪光睡着了。</a:t>
            </a:r>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a:p>
            <a:pPr indent="0"/>
            <a:endParaRPr lang="en-US" altLang="zh-CN" sz="24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9758680" y="826770"/>
            <a:ext cx="2226310" cy="3351530"/>
          </a:xfrm>
          <a:prstGeom prst="rect">
            <a:avLst/>
          </a:prstGeom>
        </p:spPr>
      </p:pic>
      <p:pic>
        <p:nvPicPr>
          <p:cNvPr id="3" name="图片 2"/>
          <p:cNvPicPr>
            <a:picLocks noChangeAspect="1"/>
          </p:cNvPicPr>
          <p:nvPr/>
        </p:nvPicPr>
        <p:blipFill>
          <a:blip r:embed="rId5"/>
          <a:stretch>
            <a:fillRect/>
          </a:stretch>
        </p:blipFill>
        <p:spPr>
          <a:xfrm>
            <a:off x="16510" y="4111625"/>
            <a:ext cx="2092960" cy="2730500"/>
          </a:xfrm>
          <a:prstGeom prst="rect">
            <a:avLst/>
          </a:prstGeom>
        </p:spPr>
      </p:pic>
      <p:sp>
        <p:nvSpPr>
          <p:cNvPr id="4" name="文本框 3"/>
          <p:cNvSpPr txBox="1"/>
          <p:nvPr/>
        </p:nvSpPr>
        <p:spPr>
          <a:xfrm>
            <a:off x="220980" y="1993900"/>
            <a:ext cx="9685655" cy="2306955"/>
          </a:xfrm>
          <a:prstGeom prst="rect">
            <a:avLst/>
          </a:prstGeom>
          <a:noFill/>
        </p:spPr>
        <p:txBody>
          <a:bodyPr wrap="square" rtlCol="0" anchor="t">
            <a:spAutoFit/>
          </a:bodyPr>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sym typeface="+mn-ea"/>
              </a:rPr>
              <a:t>All the fantastic memory crowded in and she couldn’t help crying, “Hadn’t I quarreled with Tom, walked away and climbed to the high place, I wouldn’t </a:t>
            </a:r>
            <a:r>
              <a:rPr lang="en-US" altLang="zh-CN" sz="2400" b="1" u="sng">
                <a:solidFill>
                  <a:srgbClr val="9F4FB9"/>
                </a:solidFill>
                <a:latin typeface="微软雅黑" panose="020B0503020204020204" charset="-122"/>
                <a:ea typeface="微软雅黑" panose="020B0503020204020204" charset="-122"/>
                <a:sym typeface="+mn-ea"/>
              </a:rPr>
              <a:t>be trapped in this awful place</a:t>
            </a:r>
            <a:r>
              <a:rPr lang="en-US" altLang="zh-CN" sz="2400">
                <a:latin typeface="微软雅黑" panose="020B0503020204020204" charset="-122"/>
                <a:ea typeface="微软雅黑" panose="020B0503020204020204" charset="-122"/>
                <a:sym typeface="+mn-ea"/>
              </a:rPr>
              <a:t>, confronted with the danger of dying.” She regretted with endless anxiety, and then became asleep with shining tears in her eyes. </a:t>
            </a:r>
            <a:r>
              <a:rPr lang="en-US" altLang="zh-CN" b="1">
                <a:solidFill>
                  <a:srgbClr val="9F4FB9"/>
                </a:solidFill>
                <a:latin typeface="微软雅黑" panose="020B0503020204020204" charset="-122"/>
                <a:ea typeface="微软雅黑" panose="020B0503020204020204" charset="-122"/>
                <a:sym typeface="+mn-ea"/>
              </a:rPr>
              <a:t>2016年10月浙江卷“夫妻遇险”</a:t>
            </a:r>
            <a:endParaRPr lang="en-US" altLang="zh-CN" b="1">
              <a:solidFill>
                <a:srgbClr val="9F4FB9"/>
              </a:solidFill>
              <a:latin typeface="微软雅黑" panose="020B0503020204020204" charset="-122"/>
              <a:ea typeface="微软雅黑" panose="020B0503020204020204" charset="-122"/>
              <a:sym typeface="+mn-ea"/>
            </a:endParaRPr>
          </a:p>
        </p:txBody>
      </p:sp>
      <p:sp>
        <p:nvSpPr>
          <p:cNvPr id="5" name="文本框 4"/>
          <p:cNvSpPr txBox="1"/>
          <p:nvPr/>
        </p:nvSpPr>
        <p:spPr>
          <a:xfrm>
            <a:off x="2270760" y="4377055"/>
            <a:ext cx="9805670" cy="2306955"/>
          </a:xfrm>
          <a:prstGeom prst="rect">
            <a:avLst/>
          </a:prstGeom>
          <a:noFill/>
        </p:spPr>
        <p:txBody>
          <a:bodyPr wrap="square" rtlCol="0" anchor="t">
            <a:spAutoFit/>
          </a:bodyPr>
          <a:p>
            <a:pPr indent="0"/>
            <a:r>
              <a:rPr lang="en-US" altLang="zh-CN" sz="2400">
                <a:latin typeface="微软雅黑" panose="020B0503020204020204" charset="-122"/>
                <a:ea typeface="微软雅黑" panose="020B0503020204020204" charset="-122"/>
                <a:sym typeface="+mn-ea"/>
              </a:rPr>
              <a:t>3. 当她走近一座高耸的悬崖时，阿米莉亚惊恐地倒吸了一口气。在汹涌的海浪之上，一个狭窄的礁石上，有</a:t>
            </a:r>
            <a:r>
              <a:rPr lang="en-US" altLang="zh-CN" sz="2400" b="1" u="sng">
                <a:solidFill>
                  <a:srgbClr val="9F4FB9"/>
                </a:solidFill>
                <a:latin typeface="微软雅黑" panose="020B0503020204020204" charset="-122"/>
                <a:ea typeface="微软雅黑" panose="020B0503020204020204" charset="-122"/>
                <a:sym typeface="+mn-ea"/>
              </a:rPr>
              <a:t>一只小海豚被困在一张厚厚的渔网里</a:t>
            </a:r>
            <a:r>
              <a:rPr lang="en-US" altLang="zh-CN" sz="2400">
                <a:latin typeface="微软雅黑" panose="020B0503020204020204" charset="-122"/>
                <a:ea typeface="微软雅黑" panose="020B0503020204020204" charset="-122"/>
                <a:sym typeface="+mn-ea"/>
              </a:rPr>
              <a:t>。</a:t>
            </a:r>
            <a:endParaRPr lang="en-US" altLang="zh-CN" sz="2400">
              <a:latin typeface="微软雅黑" panose="020B0503020204020204" charset="-122"/>
              <a:ea typeface="微软雅黑" panose="020B0503020204020204" charset="-122"/>
            </a:endParaRPr>
          </a:p>
          <a:p>
            <a:pPr marL="342900" indent="-342900">
              <a:buSzPct val="50000"/>
              <a:buFont typeface="Wingdings" panose="05000000000000000000" charset="0"/>
              <a:buChar char="l"/>
            </a:pPr>
            <a:r>
              <a:rPr lang="en-US" altLang="zh-CN" sz="2400">
                <a:latin typeface="微软雅黑" panose="020B0503020204020204" charset="-122"/>
                <a:ea typeface="微软雅黑" panose="020B0503020204020204" charset="-122"/>
                <a:sym typeface="+mn-ea"/>
              </a:rPr>
              <a:t>As she approached a towering cliff, Amelia gasped in horror. On a narrow ledge (岩架), high above the violent waves, was</a:t>
            </a:r>
            <a:r>
              <a:rPr lang="en-US" altLang="zh-CN" sz="2400">
                <a:solidFill>
                  <a:srgbClr val="9F4FB9"/>
                </a:solidFill>
                <a:latin typeface="微软雅黑" panose="020B0503020204020204" charset="-122"/>
                <a:ea typeface="微软雅黑" panose="020B0503020204020204" charset="-122"/>
                <a:sym typeface="+mn-ea"/>
              </a:rPr>
              <a:t> </a:t>
            </a:r>
            <a:r>
              <a:rPr lang="en-US" altLang="zh-CN" sz="2400" b="1" u="sng">
                <a:solidFill>
                  <a:srgbClr val="9F4FB9"/>
                </a:solidFill>
                <a:latin typeface="微软雅黑" panose="020B0503020204020204" charset="-122"/>
                <a:ea typeface="微软雅黑" panose="020B0503020204020204" charset="-122"/>
                <a:sym typeface="+mn-ea"/>
              </a:rPr>
              <a:t>a young dolphin trapped in a thick fishing net</a:t>
            </a:r>
            <a:r>
              <a:rPr lang="en-US" altLang="zh-CN" sz="2400">
                <a:latin typeface="微软雅黑" panose="020B0503020204020204" charset="-122"/>
                <a:ea typeface="微软雅黑" panose="020B0503020204020204" charset="-122"/>
                <a:sym typeface="+mn-ea"/>
              </a:rPr>
              <a:t>.</a:t>
            </a:r>
            <a:endParaRPr lang="en-US" altLang="zh-CN" sz="240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be responsible for                              对...负责</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6" name="文本框 115"/>
          <p:cNvSpPr txBox="1"/>
          <p:nvPr/>
        </p:nvSpPr>
        <p:spPr>
          <a:xfrm>
            <a:off x="228600" y="810260"/>
            <a:ext cx="9211310" cy="4523105"/>
          </a:xfrm>
          <a:prstGeom prst="rect">
            <a:avLst/>
          </a:prstGeom>
          <a:noFill/>
          <a:ln w="9525">
            <a:noFill/>
          </a:ln>
        </p:spPr>
        <p:txBody>
          <a:bodyPr wrap="square">
            <a:spAutoFit/>
          </a:bodyPr>
          <a:p>
            <a:pPr>
              <a:buClrTx/>
              <a:buSzTx/>
              <a:buFontTx/>
            </a:pPr>
            <a:r>
              <a:rPr lang="zh-CN" sz="2400" b="0">
                <a:latin typeface="+mn-ea"/>
                <a:cs typeface="+mn-ea"/>
              </a:rPr>
              <a:t>1. 所需要的志愿者将</a:t>
            </a:r>
            <a:r>
              <a:rPr lang="zh-CN" sz="2400" b="1" u="sng">
                <a:solidFill>
                  <a:srgbClr val="002060"/>
                </a:solidFill>
                <a:latin typeface="+mn-ea"/>
                <a:cs typeface="+mn-ea"/>
              </a:rPr>
              <a:t>负责接待</a:t>
            </a:r>
            <a:r>
              <a:rPr lang="zh-CN" sz="2400" b="0">
                <a:latin typeface="+mn-ea"/>
                <a:cs typeface="+mn-ea"/>
              </a:rPr>
              <a:t>、咨询和翻译。展会相关资料将提前提供。</a:t>
            </a:r>
            <a:endParaRPr lang="zh-CN" sz="2400" b="0">
              <a:latin typeface="+mn-ea"/>
              <a:cs typeface="+mn-ea"/>
            </a:endParaRPr>
          </a:p>
          <a:p>
            <a:pPr marL="342900" indent="-342900">
              <a:buClrTx/>
              <a:buSzPct val="50000"/>
              <a:buFont typeface="Wingdings" panose="05000000000000000000" charset="0"/>
              <a:buChar char="l"/>
            </a:pPr>
            <a:r>
              <a:rPr lang="zh-CN" sz="2400" b="0">
                <a:latin typeface="+mn-ea"/>
                <a:cs typeface="+mn-ea"/>
              </a:rPr>
              <a:t>The volunteers needed will </a:t>
            </a:r>
            <a:r>
              <a:rPr lang="zh-CN" sz="2400" b="1" u="sng">
                <a:solidFill>
                  <a:srgbClr val="002060"/>
                </a:solidFill>
                <a:latin typeface="+mn-ea"/>
                <a:cs typeface="+mn-ea"/>
              </a:rPr>
              <a:t>be responsible for reception</a:t>
            </a:r>
            <a:r>
              <a:rPr lang="zh-CN" sz="2400" b="0">
                <a:latin typeface="+mn-ea"/>
                <a:cs typeface="+mn-ea"/>
              </a:rPr>
              <a:t>, consultation and translation. Exhibition-related materials will be provided in advance.</a:t>
            </a:r>
            <a:endParaRPr lang="zh-CN" sz="2400" b="0">
              <a:latin typeface="+mn-ea"/>
              <a:cs typeface="+mn-ea"/>
            </a:endParaRPr>
          </a:p>
          <a:p>
            <a:pPr indent="0">
              <a:buClrTx/>
              <a:buSzPct val="50000"/>
              <a:buFont typeface="Wingdings" panose="05000000000000000000" charset="0"/>
              <a:buNone/>
            </a:pPr>
            <a:r>
              <a:rPr lang="zh-CN" sz="2400" b="0">
                <a:latin typeface="+mn-ea"/>
                <a:cs typeface="+mn-ea"/>
              </a:rPr>
              <a:t>2. 在我看来，</a:t>
            </a:r>
            <a:r>
              <a:rPr lang="zh-CN" sz="2400">
                <a:latin typeface="+mn-ea"/>
                <a:cs typeface="+mn-ea"/>
              </a:rPr>
              <a:t>虽然</a:t>
            </a:r>
            <a:r>
              <a:rPr lang="zh-CN" sz="2400" b="0">
                <a:latin typeface="+mn-ea"/>
                <a:cs typeface="+mn-ea"/>
              </a:rPr>
              <a:t>人工智能有它的好处，但我们也必须谨慎并考虑潜在的后果。</a:t>
            </a:r>
            <a:r>
              <a:rPr lang="zh-CN" sz="2400" b="1" u="sng">
                <a:solidFill>
                  <a:srgbClr val="002060"/>
                </a:solidFill>
                <a:latin typeface="+mn-ea"/>
                <a:cs typeface="+mn-ea"/>
              </a:rPr>
              <a:t>以负责任和道德的方式</a:t>
            </a:r>
            <a:r>
              <a:rPr lang="zh-CN" sz="2400" b="0">
                <a:latin typeface="+mn-ea"/>
                <a:cs typeface="+mn-ea"/>
              </a:rPr>
              <a:t>继续研究和开发人工智能是很重要的。</a:t>
            </a:r>
            <a:endParaRPr lang="zh-CN" sz="2400" b="0">
              <a:latin typeface="+mn-ea"/>
              <a:cs typeface="+mn-ea"/>
            </a:endParaRPr>
          </a:p>
          <a:p>
            <a:pPr>
              <a:buClrTx/>
              <a:buSzTx/>
              <a:buFontTx/>
            </a:pPr>
            <a:endParaRPr lang="zh-CN" sz="2400" b="0">
              <a:latin typeface="+mn-ea"/>
              <a:cs typeface="+mn-ea"/>
            </a:endParaRPr>
          </a:p>
          <a:p>
            <a:pPr>
              <a:buClrTx/>
              <a:buSzTx/>
              <a:buFontTx/>
            </a:pPr>
            <a:endParaRPr lang="zh-CN" sz="2400" b="0">
              <a:latin typeface="+mn-ea"/>
              <a:cs typeface="+mn-ea"/>
            </a:endParaRPr>
          </a:p>
          <a:p>
            <a:pPr>
              <a:buClrTx/>
              <a:buSzTx/>
              <a:buFontTx/>
            </a:pPr>
            <a:endParaRPr lang="zh-CN" sz="2400" b="0">
              <a:latin typeface="+mn-ea"/>
              <a:cs typeface="+mn-ea"/>
            </a:endParaRPr>
          </a:p>
          <a:p>
            <a:pPr>
              <a:buClrTx/>
              <a:buSzTx/>
              <a:buFontTx/>
            </a:pPr>
            <a:endParaRPr lang="zh-CN" sz="2400">
              <a:latin typeface="+mn-ea"/>
              <a:cs typeface="+mn-ea"/>
            </a:endParaRPr>
          </a:p>
        </p:txBody>
      </p:sp>
      <p:pic>
        <p:nvPicPr>
          <p:cNvPr id="117" name="图片 116"/>
          <p:cNvPicPr/>
          <p:nvPr/>
        </p:nvPicPr>
        <p:blipFill>
          <a:blip r:embed="rId4"/>
          <a:srcRect t="14767" b="28500"/>
          <a:stretch>
            <a:fillRect/>
          </a:stretch>
        </p:blipFill>
        <p:spPr>
          <a:xfrm>
            <a:off x="0" y="5027295"/>
            <a:ext cx="2792095" cy="1682115"/>
          </a:xfrm>
          <a:prstGeom prst="rect">
            <a:avLst/>
          </a:prstGeom>
          <a:noFill/>
          <a:ln w="9525">
            <a:noFill/>
          </a:ln>
        </p:spPr>
      </p:pic>
      <p:pic>
        <p:nvPicPr>
          <p:cNvPr id="5" name="图片 4"/>
          <p:cNvPicPr/>
          <p:nvPr/>
        </p:nvPicPr>
        <p:blipFill>
          <a:blip r:embed="rId5"/>
          <a:stretch>
            <a:fillRect/>
          </a:stretch>
        </p:blipFill>
        <p:spPr>
          <a:xfrm>
            <a:off x="9439275" y="826770"/>
            <a:ext cx="2569845" cy="2534920"/>
          </a:xfrm>
          <a:prstGeom prst="rect">
            <a:avLst/>
          </a:prstGeom>
          <a:noFill/>
          <a:ln w="9525">
            <a:noFill/>
          </a:ln>
        </p:spPr>
      </p:pic>
      <p:sp>
        <p:nvSpPr>
          <p:cNvPr id="8" name="文本框 7"/>
          <p:cNvSpPr txBox="1"/>
          <p:nvPr/>
        </p:nvSpPr>
        <p:spPr>
          <a:xfrm>
            <a:off x="1456690" y="3491865"/>
            <a:ext cx="10735945" cy="1568450"/>
          </a:xfrm>
          <a:prstGeom prst="rect">
            <a:avLst/>
          </a:prstGeom>
          <a:noFill/>
        </p:spPr>
        <p:txBody>
          <a:bodyPr wrap="square" rtlCol="0" anchor="t">
            <a:spAutoFit/>
          </a:bodyPr>
          <a:p>
            <a:pPr marL="342900" indent="-342900">
              <a:buSzPct val="50000"/>
              <a:buFont typeface="Wingdings" panose="05000000000000000000" charset="0"/>
              <a:buChar char="l"/>
            </a:pPr>
            <a:r>
              <a:rPr lang="zh-CN" sz="2400">
                <a:latin typeface="+mn-ea"/>
                <a:cs typeface="+mn-ea"/>
                <a:sym typeface="+mn-ea"/>
              </a:rPr>
              <a:t>In my opinion, while AI has its benefits, we must also be cautious and consider the potential consequences. It is important to continue researching and developing AI in</a:t>
            </a:r>
            <a:r>
              <a:rPr lang="zh-CN" sz="2400">
                <a:solidFill>
                  <a:srgbClr val="002060"/>
                </a:solidFill>
                <a:latin typeface="+mn-ea"/>
                <a:cs typeface="+mn-ea"/>
                <a:sym typeface="+mn-ea"/>
              </a:rPr>
              <a:t> </a:t>
            </a:r>
            <a:r>
              <a:rPr lang="zh-CN" sz="2400" b="1" u="sng">
                <a:solidFill>
                  <a:srgbClr val="002060"/>
                </a:solidFill>
                <a:latin typeface="+mn-ea"/>
                <a:cs typeface="+mn-ea"/>
                <a:sym typeface="+mn-ea"/>
              </a:rPr>
              <a:t>a responsible and ethical manner</a:t>
            </a:r>
            <a:r>
              <a:rPr lang="zh-CN" sz="2400">
                <a:latin typeface="+mn-ea"/>
                <a:cs typeface="+mn-ea"/>
                <a:sym typeface="+mn-ea"/>
              </a:rPr>
              <a:t>.</a:t>
            </a:r>
            <a:endParaRPr lang="zh-CN" sz="2400">
              <a:latin typeface="+mn-ea"/>
              <a:cs typeface="+mn-ea"/>
              <a:sym typeface="+mn-ea"/>
            </a:endParaRPr>
          </a:p>
          <a:p>
            <a:endParaRPr lang="zh-CN" altLang="en-US" sz="2400">
              <a:latin typeface="+mn-ea"/>
              <a:cs typeface="+mn-ea"/>
              <a:sym typeface="+mn-ea"/>
            </a:endParaRPr>
          </a:p>
        </p:txBody>
      </p:sp>
      <p:sp>
        <p:nvSpPr>
          <p:cNvPr id="9" name="文本框 8"/>
          <p:cNvSpPr txBox="1"/>
          <p:nvPr/>
        </p:nvSpPr>
        <p:spPr>
          <a:xfrm>
            <a:off x="2792095" y="4714240"/>
            <a:ext cx="9070340" cy="1938020"/>
          </a:xfrm>
          <a:prstGeom prst="rect">
            <a:avLst/>
          </a:prstGeom>
          <a:noFill/>
        </p:spPr>
        <p:txBody>
          <a:bodyPr wrap="square" rtlCol="0" anchor="t">
            <a:spAutoFit/>
          </a:bodyPr>
          <a:p>
            <a:pPr>
              <a:buClrTx/>
              <a:buSzTx/>
              <a:buFontTx/>
            </a:pPr>
            <a:r>
              <a:rPr lang="zh-CN" sz="2400">
                <a:latin typeface="+mn-ea"/>
                <a:cs typeface="+mn-ea"/>
                <a:sym typeface="+mn-ea"/>
              </a:rPr>
              <a:t>3. 通过这次经历，我学会了欣赏无条件的爱的力量，以及</a:t>
            </a:r>
            <a:r>
              <a:rPr lang="zh-CN" sz="2400" b="1" u="sng">
                <a:solidFill>
                  <a:srgbClr val="002060"/>
                </a:solidFill>
                <a:latin typeface="+mn-ea"/>
                <a:cs typeface="+mn-ea"/>
                <a:sym typeface="+mn-ea"/>
              </a:rPr>
              <a:t>做一个负责任和关心宠物的主人的重要性</a:t>
            </a:r>
            <a:r>
              <a:rPr lang="zh-CN" sz="2400">
                <a:latin typeface="+mn-ea"/>
                <a:cs typeface="+mn-ea"/>
                <a:sym typeface="+mn-ea"/>
              </a:rPr>
              <a:t>。</a:t>
            </a:r>
            <a:endParaRPr lang="zh-CN" sz="2400" b="0">
              <a:latin typeface="+mn-ea"/>
              <a:cs typeface="+mn-ea"/>
            </a:endParaRPr>
          </a:p>
          <a:p>
            <a:pPr marL="342900" indent="-342900">
              <a:buClrTx/>
              <a:buSzPct val="50000"/>
              <a:buFont typeface="Wingdings" panose="05000000000000000000" charset="0"/>
              <a:buChar char="l"/>
            </a:pPr>
            <a:r>
              <a:rPr lang="zh-CN" sz="2400">
                <a:latin typeface="+mn-ea"/>
                <a:cs typeface="+mn-ea"/>
                <a:sym typeface="+mn-ea"/>
              </a:rPr>
              <a:t>Through this experience, I learned to appreciate the power of unconditional love and</a:t>
            </a:r>
            <a:r>
              <a:rPr lang="zh-CN" sz="2400" b="1" u="sng">
                <a:solidFill>
                  <a:srgbClr val="002060"/>
                </a:solidFill>
                <a:latin typeface="+mn-ea"/>
                <a:cs typeface="+mn-ea"/>
                <a:sym typeface="+mn-ea"/>
              </a:rPr>
              <a:t> the importance of being a responsible and caring pet owner</a:t>
            </a:r>
            <a:r>
              <a:rPr lang="zh-CN" sz="2400">
                <a:latin typeface="+mn-ea"/>
                <a:cs typeface="+mn-ea"/>
                <a:sym typeface="+mn-ea"/>
              </a:rPr>
              <a:t>.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 calcmode="lin" valueType="num">
                                      <p:cBhvr additive="base">
                                        <p:cTn id="12" dur="500" fill="hold"/>
                                        <p:tgtEl>
                                          <p:spTgt spid="11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custDataLst>
              <p:tags r:id="rId1"/>
            </p:custDataLst>
          </p:nvPr>
        </p:nvPicPr>
        <p:blipFill>
          <a:blip r:embed="rId2"/>
          <a:stretch>
            <a:fillRect/>
          </a:stretch>
        </p:blipFill>
        <p:spPr>
          <a:xfrm>
            <a:off x="6350" y="-7620"/>
            <a:ext cx="12179935" cy="6866255"/>
          </a:xfrm>
          <a:prstGeom prst="rect">
            <a:avLst/>
          </a:prstGeom>
        </p:spPr>
      </p:pic>
      <p:sp>
        <p:nvSpPr>
          <p:cNvPr id="5" name="文本框 4"/>
          <p:cNvSpPr txBox="1"/>
          <p:nvPr>
            <p:custDataLst>
              <p:tags r:id="rId3"/>
            </p:custDataLst>
          </p:nvPr>
        </p:nvSpPr>
        <p:spPr>
          <a:xfrm>
            <a:off x="3361055" y="3140710"/>
            <a:ext cx="8601075" cy="829945"/>
          </a:xfrm>
          <a:prstGeom prst="rect">
            <a:avLst/>
          </a:prstGeom>
          <a:noFill/>
        </p:spPr>
        <p:txBody>
          <a:bodyPr wrap="square" rtlCol="0" anchor="t">
            <a:spAutoFit/>
          </a:bodyPr>
          <a:p>
            <a:pPr marL="457200" indent="-457200">
              <a:buFont typeface="Arial" panose="020B0604020202020204" pitchFamily="34" charset="0"/>
              <a:buChar char="•"/>
            </a:pPr>
            <a:r>
              <a:rPr lang="zh-CN" altLang="en-US" sz="4800" b="1">
                <a:solidFill>
                  <a:schemeClr val="tx1"/>
                </a:solidFill>
                <a:latin typeface="微软雅黑" panose="020B0503020204020204" charset="-122"/>
                <a:ea typeface="微软雅黑" panose="020B0503020204020204" charset="-122"/>
              </a:rPr>
              <a:t>活用教材词汇，靶向高考写作</a:t>
            </a:r>
            <a:endParaRPr lang="zh-CN" altLang="en-US" sz="4800" b="1">
              <a:solidFill>
                <a:schemeClr val="tx1"/>
              </a:solidFill>
              <a:latin typeface="微软雅黑" panose="020B0503020204020204" charset="-122"/>
              <a:ea typeface="微软雅黑" panose="020B0503020204020204" charset="-122"/>
            </a:endParaRPr>
          </a:p>
        </p:txBody>
      </p:sp>
      <p:sp>
        <p:nvSpPr>
          <p:cNvPr id="19" name="文本框 18"/>
          <p:cNvSpPr txBox="1"/>
          <p:nvPr>
            <p:custDataLst>
              <p:tags r:id="rId4"/>
            </p:custDataLst>
          </p:nvPr>
        </p:nvSpPr>
        <p:spPr>
          <a:xfrm>
            <a:off x="3360738" y="3716655"/>
            <a:ext cx="8982075" cy="1614805"/>
          </a:xfrm>
          <a:prstGeom prst="rect">
            <a:avLst/>
          </a:prstGeom>
          <a:noFill/>
        </p:spPr>
        <p:txBody>
          <a:bodyPr wrap="square" rtlCol="0">
            <a:spAutoFit/>
          </a:bodyPr>
          <a:p>
            <a:pPr algn="ctr" fontAlgn="auto">
              <a:lnSpc>
                <a:spcPct val="150000"/>
              </a:lnSpc>
            </a:pPr>
            <a:r>
              <a:rPr lang="en-US" altLang="zh-CN" sz="6600" b="1">
                <a:solidFill>
                  <a:schemeClr val="tx1"/>
                </a:solidFill>
                <a:latin typeface="微软雅黑" panose="020B0503020204020204" charset="-122"/>
                <a:ea typeface="微软雅黑" panose="020B0503020204020204" charset="-122"/>
                <a:cs typeface="微软雅黑" panose="020B0503020204020204" charset="-122"/>
                <a:sym typeface="+mn-ea"/>
              </a:rPr>
              <a:t>BX3</a:t>
            </a:r>
            <a:r>
              <a:rPr lang="zh-CN" altLang="en-US" sz="6600" b="1">
                <a:solidFill>
                  <a:schemeClr val="tx1"/>
                </a:solidFill>
                <a:latin typeface="微软雅黑" panose="020B0503020204020204" charset="-122"/>
                <a:ea typeface="微软雅黑" panose="020B0503020204020204" charset="-122"/>
                <a:cs typeface="微软雅黑" panose="020B0503020204020204" charset="-122"/>
                <a:sym typeface="+mn-ea"/>
              </a:rPr>
              <a:t>U3单词拓展</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117702"/>
            <a:ext cx="9022270"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bring ... out                   使显现，使表现出；阐明；生产，出版</a:t>
            </a:r>
            <a:endParaRPr lang="en-US" altLang="zh-CN" sz="2400" b="1">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19" name="文本框 118"/>
          <p:cNvSpPr txBox="1"/>
          <p:nvPr/>
        </p:nvSpPr>
        <p:spPr>
          <a:xfrm>
            <a:off x="114300" y="789305"/>
            <a:ext cx="11624310" cy="489267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正是</a:t>
            </a:r>
            <a:r>
              <a:rPr lang="en-US" sz="2400" b="0">
                <a:latin typeface="+mn-ea"/>
                <a:cs typeface="+mn-ea"/>
              </a:rPr>
              <a:t>B</a:t>
            </a:r>
            <a:r>
              <a:rPr lang="zh-CN" sz="2400" b="0">
                <a:latin typeface="+mn-ea"/>
                <a:cs typeface="+mn-ea"/>
              </a:rPr>
              <a:t>老师的洞察力、远见和体贴，</a:t>
            </a:r>
            <a:r>
              <a:rPr lang="zh-CN" sz="2400" b="1" u="sng">
                <a:latin typeface="+mn-ea"/>
                <a:cs typeface="+mn-ea"/>
              </a:rPr>
              <a:t>激发了</a:t>
            </a:r>
            <a:r>
              <a:rPr lang="en-US" sz="2400" b="1" u="sng">
                <a:latin typeface="+mn-ea"/>
                <a:cs typeface="+mn-ea"/>
              </a:rPr>
              <a:t>4</a:t>
            </a:r>
            <a:r>
              <a:rPr lang="zh-CN" sz="2400" b="1" u="sng">
                <a:latin typeface="+mn-ea"/>
                <a:cs typeface="+mn-ea"/>
              </a:rPr>
              <a:t>名学生的潜能</a:t>
            </a:r>
            <a:r>
              <a:rPr lang="zh-CN" sz="2400" b="0">
                <a:latin typeface="+mn-ea"/>
                <a:cs typeface="+mn-ea"/>
              </a:rPr>
              <a:t>。她才是真正配得上</a:t>
            </a:r>
            <a:r>
              <a:rPr lang="en-US" sz="2400" b="0">
                <a:latin typeface="+mn-ea"/>
                <a:cs typeface="+mn-ea"/>
              </a:rPr>
              <a:t>A</a:t>
            </a:r>
            <a:r>
              <a:rPr lang="zh-CN" sz="2400" b="0">
                <a:latin typeface="+mn-ea"/>
                <a:cs typeface="+mn-ea"/>
              </a:rPr>
              <a:t>的人。</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It is Mrs B’s insight, vision and thoughtfulness that </a:t>
            </a:r>
            <a:r>
              <a:rPr lang="en-US" sz="2400" b="1" u="sng">
                <a:latin typeface="+mn-ea"/>
                <a:cs typeface="+mn-ea"/>
              </a:rPr>
              <a:t>bring out the potential in four of her students</a:t>
            </a:r>
            <a:r>
              <a:rPr lang="en-US" sz="2400" b="0">
                <a:latin typeface="+mn-ea"/>
                <a:cs typeface="+mn-ea"/>
              </a:rPr>
              <a:t>. She is the one who truly deserves the grade A. </a:t>
            </a:r>
            <a:endParaRPr lang="en-US" sz="2400" b="0">
              <a:latin typeface="+mn-ea"/>
              <a:cs typeface="+mn-ea"/>
            </a:endParaRPr>
          </a:p>
          <a:p>
            <a:pPr indent="0"/>
            <a:r>
              <a:rPr lang="en-US" sz="2400" b="0">
                <a:latin typeface="+mn-ea"/>
                <a:cs typeface="+mn-ea"/>
              </a:rPr>
              <a:t>2. </a:t>
            </a:r>
            <a:r>
              <a:rPr lang="zh-CN" sz="2400" b="0">
                <a:latin typeface="+mn-ea"/>
                <a:cs typeface="+mn-ea"/>
              </a:rPr>
              <a:t>如今，许多父母尽他们最大的努力给他们的孩子一个快乐和有意义的生活。然而，过多的关心和爱可能会宠坏孩子，甚至</a:t>
            </a:r>
            <a:r>
              <a:rPr lang="zh-CN" sz="2400" b="1" u="sng">
                <a:latin typeface="+mn-ea"/>
                <a:cs typeface="+mn-ea"/>
              </a:rPr>
              <a:t>带来问题</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Nowadays, many parents try their best to give their children a happy and meaningful life. However, too much care and love may spoil a child and even </a:t>
            </a:r>
            <a:r>
              <a:rPr lang="en-US" sz="2400" b="1" u="sng">
                <a:latin typeface="+mn-ea"/>
                <a:cs typeface="+mn-ea"/>
              </a:rPr>
              <a:t>bring about problems</a:t>
            </a:r>
            <a:r>
              <a:rPr lang="en-US" sz="2400" b="0">
                <a:latin typeface="+mn-ea"/>
                <a:cs typeface="+mn-ea"/>
              </a:rPr>
              <a:t>.</a:t>
            </a:r>
            <a:endParaRPr lang="en-US" sz="2400" b="0">
              <a:latin typeface="+mn-ea"/>
              <a:cs typeface="+mn-ea"/>
            </a:endParaRPr>
          </a:p>
          <a:p>
            <a:pPr indent="0">
              <a:buSzPct val="50000"/>
              <a:buFont typeface="Wingdings" panose="05000000000000000000" charset="0"/>
              <a:buNone/>
            </a:pPr>
            <a:r>
              <a:rPr lang="en-US" sz="2400" b="0">
                <a:latin typeface="+mn-ea"/>
                <a:cs typeface="+mn-ea"/>
              </a:rPr>
              <a:t>3. </a:t>
            </a:r>
            <a:r>
              <a:rPr lang="zh-CN" sz="2400" b="0">
                <a:latin typeface="+mn-ea"/>
                <a:cs typeface="+mn-ea"/>
              </a:rPr>
              <a:t>首先，将有一个不同朝代的中国传统服装展览，这将</a:t>
            </a:r>
            <a:r>
              <a:rPr lang="zh-CN" sz="2400" b="1" u="sng">
                <a:latin typeface="+mn-ea"/>
                <a:cs typeface="+mn-ea"/>
              </a:rPr>
              <a:t>带来一场视觉盛宴</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To start with, there will be an exhibition of traditional Chinese costumes of different dynasties, which will </a:t>
            </a:r>
            <a:r>
              <a:rPr lang="zh-CN" altLang="en-US" sz="2400" b="1" u="sng">
                <a:latin typeface="+mn-ea"/>
                <a:cs typeface="+mn-ea"/>
              </a:rPr>
              <a:t>bring about a visual feast</a:t>
            </a:r>
            <a:r>
              <a:rPr lang="zh-CN" altLang="en-US" sz="2400" b="0">
                <a:latin typeface="+mn-ea"/>
                <a:cs typeface="+mn-ea"/>
              </a:rPr>
              <a:t>.</a:t>
            </a:r>
            <a:endParaRPr lang="zh-CN" altLang="en-US" sz="2400" b="0">
              <a:latin typeface="+mn-ea"/>
              <a:cs typeface="+mn-ea"/>
            </a:endParaRPr>
          </a:p>
        </p:txBody>
      </p:sp>
      <p:sp>
        <p:nvSpPr>
          <p:cNvPr id="2" name="文本框 1"/>
          <p:cNvSpPr txBox="1"/>
          <p:nvPr/>
        </p:nvSpPr>
        <p:spPr>
          <a:xfrm>
            <a:off x="594995" y="5615305"/>
            <a:ext cx="6740525" cy="1283335"/>
          </a:xfrm>
          <a:prstGeom prst="rect">
            <a:avLst/>
          </a:prstGeom>
        </p:spPr>
        <p:txBody>
          <a:bodyPr wrap="square">
            <a:noAutofit/>
          </a:bodyPr>
          <a:p>
            <a:r>
              <a:rPr lang="zh-CN" altLang="en-US" sz="2400" b="1">
                <a:solidFill>
                  <a:schemeClr val="accent1"/>
                </a:solidFill>
                <a:effectLst>
                  <a:outerShdw blurRad="38100" dist="25400" dir="5400000" algn="ctr" rotWithShape="0">
                    <a:srgbClr val="6E747A">
                      <a:alpha val="43000"/>
                    </a:srgbClr>
                  </a:outerShdw>
                </a:effectLst>
                <a:latin typeface="+mn-ea"/>
                <a:cs typeface="+mn-ea"/>
              </a:rPr>
              <a:t>辨析：</a:t>
            </a:r>
            <a:r>
              <a:rPr lang="en-US" altLang="zh-CN" sz="2400" b="1">
                <a:solidFill>
                  <a:schemeClr val="accent1"/>
                </a:solidFill>
                <a:effectLst>
                  <a:outerShdw blurRad="38100" dist="25400" dir="5400000" algn="ctr" rotWithShape="0">
                    <a:srgbClr val="6E747A">
                      <a:alpha val="43000"/>
                    </a:srgbClr>
                  </a:outerShdw>
                </a:effectLst>
                <a:latin typeface="+mn-ea"/>
                <a:cs typeface="+mn-ea"/>
              </a:rPr>
              <a:t> bring about</a:t>
            </a:r>
            <a:r>
              <a:rPr lang="en-US" altLang="zh-CN" sz="2400">
                <a:latin typeface="+mn-ea"/>
                <a:cs typeface="+mn-ea"/>
              </a:rPr>
              <a:t> </a:t>
            </a:r>
            <a:endParaRPr lang="en-US" altLang="zh-CN" sz="2400">
              <a:latin typeface="+mn-ea"/>
              <a:cs typeface="+mn-ea"/>
            </a:endParaRPr>
          </a:p>
          <a:p>
            <a:r>
              <a:rPr lang="en-US" altLang="zh-CN" sz="2400">
                <a:solidFill>
                  <a:srgbClr val="C00000"/>
                </a:solidFill>
                <a:latin typeface="+mn-ea"/>
                <a:cs typeface="+mn-ea"/>
                <a:sym typeface="+mn-ea"/>
              </a:rPr>
              <a:t>只有行动能够带来改变。</a:t>
            </a:r>
            <a:endParaRPr lang="en-US" altLang="zh-CN" sz="2400">
              <a:solidFill>
                <a:srgbClr val="C00000"/>
              </a:solidFill>
              <a:latin typeface="+mn-ea"/>
              <a:cs typeface="+mn-ea"/>
              <a:sym typeface="+mn-ea"/>
            </a:endParaRPr>
          </a:p>
          <a:p>
            <a:r>
              <a:rPr lang="en-US" altLang="zh-CN" sz="2400">
                <a:solidFill>
                  <a:srgbClr val="C00000"/>
                </a:solidFill>
                <a:latin typeface="+mn-ea"/>
                <a:cs typeface="+mn-ea"/>
              </a:rPr>
              <a:t>Only actions can bring about changes.   </a:t>
            </a:r>
            <a:r>
              <a:rPr lang="en-US" altLang="zh-CN" sz="2400">
                <a:latin typeface="+mn-ea"/>
                <a:cs typeface="+mn-ea"/>
              </a:rPr>
              <a:t>  </a:t>
            </a:r>
            <a:endParaRPr lang="en-US" altLang="zh-CN" sz="2400">
              <a:latin typeface="+mn-ea"/>
              <a:cs typeface="+mn-ea"/>
            </a:endParaRPr>
          </a:p>
          <a:p>
            <a:endParaRPr lang="en-US" altLang="zh-CN" sz="2400">
              <a:latin typeface="+mn-ea"/>
              <a:cs typeface="+mn-ea"/>
            </a:endParaRPr>
          </a:p>
        </p:txBody>
      </p:sp>
      <p:pic>
        <p:nvPicPr>
          <p:cNvPr id="3" name="图片 2"/>
          <p:cNvPicPr/>
          <p:nvPr/>
        </p:nvPicPr>
        <p:blipFill>
          <a:blip r:embed="rId4"/>
          <a:stretch>
            <a:fillRect/>
          </a:stretch>
        </p:blipFill>
        <p:spPr>
          <a:xfrm>
            <a:off x="9867265" y="5269865"/>
            <a:ext cx="2289175" cy="155130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 calcmode="lin" valueType="num">
                                      <p:cBhvr additive="base">
                                        <p:cTn id="12"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9">
                                            <p:txEl>
                                              <p:pRg st="3" end="3"/>
                                            </p:txEl>
                                          </p:spTgt>
                                        </p:tgtEl>
                                        <p:attrNameLst>
                                          <p:attrName>style.visibility</p:attrName>
                                        </p:attrNameLst>
                                      </p:cBhvr>
                                      <p:to>
                                        <p:strVal val="visible"/>
                                      </p:to>
                                    </p:set>
                                    <p:anim calcmode="lin" valueType="num">
                                      <p:cBhvr additive="base">
                                        <p:cTn id="18"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9">
                                            <p:txEl>
                                              <p:pRg st="5" end="5"/>
                                            </p:txEl>
                                          </p:spTgt>
                                        </p:tgtEl>
                                        <p:attrNameLst>
                                          <p:attrName>style.visibility</p:attrName>
                                        </p:attrNameLst>
                                      </p:cBhvr>
                                      <p:to>
                                        <p:strVal val="visible"/>
                                      </p:to>
                                    </p:set>
                                    <p:anim calcmode="lin" valueType="num">
                                      <p:cBhvr additive="base">
                                        <p:cTn id="24"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381087"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harmo</a:t>
            </a:r>
            <a:r>
              <a:rPr lang="en-US" altLang="zh-CN" sz="2400" b="1">
                <a:solidFill>
                  <a:srgbClr val="C00000"/>
                </a:solidFill>
                <a:latin typeface="微软雅黑" panose="020B0503020204020204" charset="-122"/>
                <a:ea typeface="微软雅黑" panose="020B0503020204020204" charset="-122"/>
              </a:rPr>
              <a:t>nious</a:t>
            </a:r>
            <a:r>
              <a:rPr lang="en-US" altLang="zh-CN" sz="2400" b="1">
                <a:latin typeface="微软雅黑" panose="020B0503020204020204" charset="-122"/>
                <a:ea typeface="微软雅黑" panose="020B0503020204020204" charset="-122"/>
              </a:rPr>
              <a:t>    /hɑːˈməʊ</a:t>
            </a:r>
            <a:r>
              <a:rPr lang="en-US" altLang="zh-CN" sz="2400" b="1">
                <a:solidFill>
                  <a:srgbClr val="C00000"/>
                </a:solidFill>
                <a:latin typeface="微软雅黑" panose="020B0503020204020204" charset="-122"/>
                <a:ea typeface="微软雅黑" panose="020B0503020204020204" charset="-122"/>
              </a:rPr>
              <a:t>niəs</a:t>
            </a:r>
            <a:r>
              <a:rPr lang="en-US" altLang="zh-CN" sz="2400" b="1">
                <a:latin typeface="微软雅黑" panose="020B0503020204020204" charset="-122"/>
                <a:ea typeface="微软雅黑" panose="020B0503020204020204" charset="-122"/>
              </a:rPr>
              <a:t>/                  adj. 和谐的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2768600"/>
          </a:xfrm>
          <a:prstGeom prst="rect">
            <a:avLst/>
          </a:prstGeom>
          <a:noFill/>
        </p:spPr>
        <p:txBody>
          <a:bodyPr wrap="square" rtlCol="0" anchor="t">
            <a:spAutoFit/>
          </a:bodyPr>
          <a:p>
            <a:pPr>
              <a:lnSpc>
                <a:spcPts val="3480"/>
              </a:lnSpc>
              <a:buFont typeface="Arial" panose="020B0604020202020204" pitchFamily="34" charset="0"/>
            </a:pPr>
            <a:r>
              <a:rPr lang="zh-CN" altLang="en-US" sz="2400">
                <a:sym typeface="+mn-ea"/>
              </a:rPr>
              <a:t>常用搭配：</a:t>
            </a:r>
            <a:r>
              <a:rPr lang="en-US" altLang="zh-CN" sz="2400">
                <a:sym typeface="+mn-ea"/>
              </a:rPr>
              <a:t> </a:t>
            </a:r>
            <a:r>
              <a:rPr lang="zh-CN" altLang="en-US" sz="2400">
                <a:sym typeface="+mn-ea"/>
              </a:rPr>
              <a:t>与大自然和谐共处</a:t>
            </a:r>
            <a:endParaRPr lang="zh-CN" altLang="en-US" sz="2400">
              <a:sym typeface="+mn-ea"/>
            </a:endParaRPr>
          </a:p>
          <a:p>
            <a:pPr marL="342900" indent="-342900">
              <a:lnSpc>
                <a:spcPts val="3480"/>
              </a:lnSpc>
              <a:buSzPct val="50000"/>
              <a:buFont typeface="Wingdings" panose="05000000000000000000" charset="0"/>
              <a:buChar char="l"/>
            </a:pPr>
            <a:r>
              <a:rPr lang="en-US" altLang="zh-CN" sz="2400" b="1">
                <a:solidFill>
                  <a:srgbClr val="C00000"/>
                </a:solidFill>
                <a:sym typeface="+mn-ea"/>
              </a:rPr>
              <a:t>live in harmony with nature</a:t>
            </a:r>
            <a:endParaRPr lang="en-US" altLang="zh-CN" sz="2400" b="1">
              <a:solidFill>
                <a:srgbClr val="C00000"/>
              </a:solidFill>
              <a:sym typeface="+mn-ea"/>
            </a:endParaRPr>
          </a:p>
          <a:p>
            <a:pPr>
              <a:lnSpc>
                <a:spcPts val="3480"/>
              </a:lnSpc>
              <a:buFont typeface="Arial" panose="020B0604020202020204" pitchFamily="34" charset="0"/>
            </a:pPr>
            <a:r>
              <a:rPr lang="en-US" altLang="zh-CN" sz="2400">
                <a:sym typeface="+mn-ea"/>
              </a:rPr>
              <a:t>1. 用善行充实每一天，</a:t>
            </a:r>
            <a:r>
              <a:rPr lang="en-US" altLang="zh-CN" sz="2400" b="1">
                <a:solidFill>
                  <a:srgbClr val="C00000"/>
                </a:solidFill>
                <a:sym typeface="+mn-ea"/>
              </a:rPr>
              <a:t>生活才会更加美好和谐</a:t>
            </a:r>
            <a:r>
              <a:rPr lang="en-US" altLang="zh-CN" sz="2400">
                <a:sym typeface="+mn-ea"/>
              </a:rPr>
              <a:t>。我们所做的每一件好事都是迈向幸福的一步，我们所做的每一件好事都有助于我们成为我们应该成为的人。</a:t>
            </a:r>
            <a:endParaRPr lang="en-US" altLang="zh-CN" sz="2400">
              <a:sym typeface="+mn-ea"/>
            </a:endParaRPr>
          </a:p>
          <a:p>
            <a:pPr>
              <a:lnSpc>
                <a:spcPts val="3480"/>
              </a:lnSpc>
              <a:buFont typeface="Arial" panose="020B0604020202020204" pitchFamily="34" charset="0"/>
            </a:pPr>
            <a:r>
              <a:rPr lang="en-US" altLang="zh-CN" sz="2400">
                <a:sym typeface="+mn-ea"/>
              </a:rPr>
              <a:t> </a:t>
            </a:r>
            <a:endParaRPr lang="zh-CN" altLang="en-US" sz="2400">
              <a:sym typeface="+mn-ea"/>
            </a:endParaRPr>
          </a:p>
        </p:txBody>
      </p:sp>
      <p:pic>
        <p:nvPicPr>
          <p:cNvPr id="120" name="图片 119"/>
          <p:cNvPicPr/>
          <p:nvPr/>
        </p:nvPicPr>
        <p:blipFill>
          <a:blip r:embed="rId4"/>
          <a:stretch>
            <a:fillRect/>
          </a:stretch>
        </p:blipFill>
        <p:spPr>
          <a:xfrm>
            <a:off x="9368790" y="1247775"/>
            <a:ext cx="2743200" cy="2743200"/>
          </a:xfrm>
          <a:prstGeom prst="rect">
            <a:avLst/>
          </a:prstGeom>
          <a:noFill/>
          <a:ln w="9525">
            <a:noFill/>
          </a:ln>
        </p:spPr>
      </p:pic>
      <p:sp>
        <p:nvSpPr>
          <p:cNvPr id="2" name="文本框 1"/>
          <p:cNvSpPr txBox="1"/>
          <p:nvPr/>
        </p:nvSpPr>
        <p:spPr>
          <a:xfrm>
            <a:off x="201930" y="4634230"/>
            <a:ext cx="11990070" cy="2322830"/>
          </a:xfrm>
          <a:prstGeom prst="rect">
            <a:avLst/>
          </a:prstGeom>
          <a:noFill/>
        </p:spPr>
        <p:txBody>
          <a:bodyPr wrap="square" rtlCol="0" anchor="t">
            <a:spAutoFit/>
          </a:bodyPr>
          <a:p>
            <a:pPr>
              <a:lnSpc>
                <a:spcPts val="3480"/>
              </a:lnSpc>
              <a:buFont typeface="Arial" panose="020B0604020202020204" pitchFamily="34" charset="0"/>
            </a:pPr>
            <a:r>
              <a:rPr lang="zh-CN" altLang="en-US" sz="2400">
                <a:latin typeface="微软雅黑" panose="020B0503020204020204" charset="-122"/>
                <a:ea typeface="微软雅黑" panose="020B0503020204020204" charset="-122"/>
                <a:cs typeface="微软雅黑" panose="020B0503020204020204" charset="-122"/>
                <a:sym typeface="+mn-ea"/>
              </a:rPr>
              <a:t>2. 双胞胎把早餐端上楼，叫醒了母亲。睁开眼睛，她听到</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双胞胎孩子说“母亲节快乐”</a:t>
            </a:r>
            <a:r>
              <a:rPr lang="zh-CN" altLang="en-US" sz="2400">
                <a:latin typeface="微软雅黑" panose="020B0503020204020204" charset="-122"/>
                <a:ea typeface="微软雅黑" panose="020B0503020204020204" charset="-122"/>
                <a:cs typeface="微软雅黑" panose="020B0503020204020204" charset="-122"/>
                <a:sym typeface="+mn-ea"/>
              </a:rPr>
              <a:t>，面前摆着热乎乎的早餐。2021年新高考I&amp;II卷“母亲节礼物”</a:t>
            </a:r>
            <a:endParaRPr lang="zh-CN" altLang="en-US" sz="2400">
              <a:latin typeface="微软雅黑" panose="020B0503020204020204" charset="-122"/>
              <a:ea typeface="微软雅黑" panose="020B0503020204020204" charset="-122"/>
              <a:cs typeface="微软雅黑" panose="020B0503020204020204" charset="-122"/>
              <a:sym typeface="+mn-ea"/>
            </a:endParaRPr>
          </a:p>
          <a:p>
            <a:pPr marL="342900" indent="-342900">
              <a:lnSpc>
                <a:spcPts val="3480"/>
              </a:lnSpc>
              <a:buSzPct val="50000"/>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sym typeface="+mn-ea"/>
              </a:rPr>
              <a:t>The twins carried the breakfast upstairs and woke their mother up. Eyes opened, the woman heard </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a harmonious “Happy Mother’s Day”</a:t>
            </a:r>
            <a:r>
              <a:rPr lang="zh-CN" altLang="en-US" sz="2400">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from her twin kids</a:t>
            </a:r>
            <a:r>
              <a:rPr lang="zh-CN" altLang="en-US" sz="2400">
                <a:latin typeface="微软雅黑" panose="020B0503020204020204" charset="-122"/>
                <a:ea typeface="微软雅黑" panose="020B0503020204020204" charset="-122"/>
                <a:cs typeface="微软雅黑" panose="020B0503020204020204" charset="-122"/>
                <a:sym typeface="+mn-ea"/>
              </a:rPr>
              <a:t> with hot, sweet breakfast before her.   </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87960" y="2984500"/>
            <a:ext cx="9412605" cy="1876425"/>
          </a:xfrm>
          <a:prstGeom prst="rect">
            <a:avLst/>
          </a:prstGeom>
          <a:noFill/>
        </p:spPr>
        <p:txBody>
          <a:bodyPr wrap="square" rtlCol="0" anchor="t">
            <a:spAutoFit/>
          </a:bodyPr>
          <a:p>
            <a:pPr marL="342900" indent="-342900">
              <a:lnSpc>
                <a:spcPts val="3480"/>
              </a:lnSpc>
              <a:buSzPct val="50000"/>
              <a:buFont typeface="Wingdings" panose="05000000000000000000" charset="0"/>
              <a:buChar char="l"/>
            </a:pPr>
            <a:r>
              <a:rPr lang="en-US" altLang="zh-CN" sz="2400">
                <a:sym typeface="+mn-ea"/>
              </a:rPr>
              <a:t>Enriching every day with good deeds and </a:t>
            </a:r>
            <a:r>
              <a:rPr lang="en-US" altLang="zh-CN" sz="2400" b="1">
                <a:solidFill>
                  <a:srgbClr val="C00000"/>
                </a:solidFill>
                <a:sym typeface="+mn-ea"/>
              </a:rPr>
              <a:t>life will be more beautiful and harmonious</a:t>
            </a:r>
            <a:r>
              <a:rPr lang="en-US" altLang="zh-CN" sz="2400">
                <a:sym typeface="+mn-ea"/>
              </a:rPr>
              <a:t>. Every act of kindness we do is a step toward happiness and every act of kindness we do helps us become the person we are meant to be.</a:t>
            </a:r>
            <a:endParaRPr lang="en-US" altLang="zh-CN" sz="24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381087"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harmo</a:t>
            </a:r>
            <a:r>
              <a:rPr lang="en-US" altLang="zh-CN" sz="2400" b="1">
                <a:solidFill>
                  <a:srgbClr val="C00000"/>
                </a:solidFill>
                <a:latin typeface="微软雅黑" panose="020B0503020204020204" charset="-122"/>
                <a:ea typeface="微软雅黑" panose="020B0503020204020204" charset="-122"/>
              </a:rPr>
              <a:t>nious</a:t>
            </a:r>
            <a:r>
              <a:rPr lang="en-US" altLang="zh-CN" sz="2400" b="1">
                <a:latin typeface="微软雅黑" panose="020B0503020204020204" charset="-122"/>
                <a:ea typeface="微软雅黑" panose="020B0503020204020204" charset="-122"/>
              </a:rPr>
              <a:t>    /hɑːˈməʊ</a:t>
            </a:r>
            <a:r>
              <a:rPr lang="en-US" altLang="zh-CN" sz="2400" b="1">
                <a:solidFill>
                  <a:srgbClr val="C00000"/>
                </a:solidFill>
                <a:latin typeface="微软雅黑" panose="020B0503020204020204" charset="-122"/>
                <a:ea typeface="微软雅黑" panose="020B0503020204020204" charset="-122"/>
              </a:rPr>
              <a:t>niəs</a:t>
            </a:r>
            <a:r>
              <a:rPr lang="en-US" altLang="zh-CN" sz="2400" b="1">
                <a:latin typeface="微软雅黑" panose="020B0503020204020204" charset="-122"/>
                <a:ea typeface="微软雅黑" panose="020B0503020204020204" charset="-122"/>
              </a:rPr>
              <a:t>/                  adj. 和谐的 </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90830" y="765175"/>
            <a:ext cx="9218930" cy="537210"/>
          </a:xfrm>
          <a:prstGeom prst="rect">
            <a:avLst/>
          </a:prstGeom>
          <a:noFill/>
        </p:spPr>
        <p:txBody>
          <a:bodyPr wrap="square" rtlCol="0" anchor="t">
            <a:spAutoFit/>
          </a:bodyPr>
          <a:p>
            <a:pPr>
              <a:lnSpc>
                <a:spcPts val="3480"/>
              </a:lnSpc>
              <a:buFont typeface="Arial" panose="020B0604020202020204" pitchFamily="34" charset="0"/>
            </a:pPr>
            <a:r>
              <a:rPr lang="en-US" altLang="zh-CN" sz="2400">
                <a:sym typeface="+mn-ea"/>
              </a:rPr>
              <a:t> </a:t>
            </a:r>
            <a:endParaRPr lang="zh-CN" altLang="en-US" sz="2400">
              <a:sym typeface="+mn-ea"/>
            </a:endParaRPr>
          </a:p>
        </p:txBody>
      </p:sp>
      <p:sp>
        <p:nvSpPr>
          <p:cNvPr id="121" name="文本框 120"/>
          <p:cNvSpPr txBox="1"/>
          <p:nvPr/>
        </p:nvSpPr>
        <p:spPr>
          <a:xfrm>
            <a:off x="410845" y="1122680"/>
            <a:ext cx="7894320" cy="5262245"/>
          </a:xfrm>
          <a:prstGeom prst="rect">
            <a:avLst/>
          </a:prstGeom>
          <a:noFill/>
          <a:ln w="9525">
            <a:noFill/>
          </a:ln>
        </p:spPr>
        <p:txBody>
          <a:bodyPr wrap="square">
            <a:spAutoFit/>
          </a:bodyPr>
          <a:p>
            <a:pPr indent="0"/>
            <a:r>
              <a:rPr lang="en-US" sz="2400" b="0">
                <a:latin typeface="+mn-ea"/>
                <a:cs typeface="+mn-ea"/>
              </a:rPr>
              <a:t>3. </a:t>
            </a:r>
            <a:r>
              <a:rPr lang="zh-CN" sz="2400" b="0">
                <a:latin typeface="+mn-ea"/>
                <a:cs typeface="+mn-ea"/>
              </a:rPr>
              <a:t>为了</a:t>
            </a:r>
            <a:r>
              <a:rPr lang="zh-CN" sz="2400" b="1" u="sng">
                <a:solidFill>
                  <a:srgbClr val="F67A6E"/>
                </a:solidFill>
                <a:latin typeface="+mn-ea"/>
                <a:cs typeface="+mn-ea"/>
              </a:rPr>
              <a:t>使附近的社区更加和谐</a:t>
            </a:r>
            <a:r>
              <a:rPr lang="zh-CN" sz="2400" b="0">
                <a:latin typeface="+mn-ea"/>
                <a:cs typeface="+mn-ea"/>
              </a:rPr>
              <a:t>，我们学习小组在暑假期间举办了一个以社区服务周为主题的活动。</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To help </a:t>
            </a:r>
            <a:r>
              <a:rPr lang="zh-CN" sz="2400" b="1" u="sng">
                <a:solidFill>
                  <a:srgbClr val="F67A6E"/>
                </a:solidFill>
                <a:latin typeface="+mn-ea"/>
                <a:cs typeface="+mn-ea"/>
              </a:rPr>
              <a:t>make the nearby community a more harmonious one</a:t>
            </a:r>
            <a:r>
              <a:rPr lang="zh-CN" sz="2400" b="0">
                <a:latin typeface="+mn-ea"/>
                <a:cs typeface="+mn-ea"/>
              </a:rPr>
              <a:t>, our learning group held an activity, whose theme was Community Service Week, during the summer vacation.</a:t>
            </a:r>
            <a:endParaRPr lang="zh-CN" sz="2400" b="0">
              <a:latin typeface="+mn-ea"/>
              <a:cs typeface="+mn-ea"/>
            </a:endParaRPr>
          </a:p>
          <a:p>
            <a:pPr indent="0">
              <a:buSzPct val="50000"/>
              <a:buFont typeface="Wingdings" panose="05000000000000000000" charset="0"/>
              <a:buNone/>
            </a:pPr>
            <a:r>
              <a:rPr lang="zh-CN" sz="2400" b="0">
                <a:latin typeface="+mn-ea"/>
                <a:cs typeface="+mn-ea"/>
              </a:rPr>
              <a:t>4. 孔子的重要性怎么强调也不为过。他的教诲塑造了中国文化的道德和伦理基础，培养了对权威的尊重、</a:t>
            </a:r>
            <a:r>
              <a:rPr lang="zh-CN" sz="2400" b="1" u="sng">
                <a:solidFill>
                  <a:srgbClr val="F67A6E"/>
                </a:solidFill>
                <a:latin typeface="+mn-ea"/>
                <a:cs typeface="+mn-ea"/>
              </a:rPr>
              <a:t>和谐的人际关系</a:t>
            </a:r>
            <a:r>
              <a:rPr lang="zh-CN" sz="2400" b="0">
                <a:latin typeface="+mn-ea"/>
                <a:cs typeface="+mn-ea"/>
              </a:rPr>
              <a:t>和对知识的追求。</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The significance of Confucius cannot be overstated. His teachings shaped the moral and ethical foundation of Chinese culture, fostering respect for authority,</a:t>
            </a:r>
            <a:r>
              <a:rPr lang="zh-CN" altLang="en-US" sz="2400" b="1" u="sng">
                <a:solidFill>
                  <a:srgbClr val="F67A6E"/>
                </a:solidFill>
                <a:latin typeface="+mn-ea"/>
                <a:cs typeface="+mn-ea"/>
              </a:rPr>
              <a:t> harmonious relationships</a:t>
            </a:r>
            <a:r>
              <a:rPr lang="zh-CN" altLang="en-US" sz="2400" b="0">
                <a:latin typeface="+mn-ea"/>
                <a:cs typeface="+mn-ea"/>
              </a:rPr>
              <a:t>, and the pursuit of knowledge.</a:t>
            </a:r>
            <a:endParaRPr lang="zh-CN" altLang="en-US" sz="2400" b="0">
              <a:latin typeface="+mn-ea"/>
              <a:cs typeface="+mn-ea"/>
            </a:endParaRPr>
          </a:p>
        </p:txBody>
      </p:sp>
      <p:grpSp>
        <p:nvGrpSpPr>
          <p:cNvPr id="9" name="组合 8"/>
          <p:cNvGrpSpPr/>
          <p:nvPr/>
        </p:nvGrpSpPr>
        <p:grpSpPr>
          <a:xfrm>
            <a:off x="8462010" y="829945"/>
            <a:ext cx="3650615" cy="3982085"/>
            <a:chOff x="12838" y="1536"/>
            <a:chExt cx="6000" cy="6271"/>
          </a:xfrm>
        </p:grpSpPr>
        <p:pic>
          <p:nvPicPr>
            <p:cNvPr id="4" name="图片 3"/>
            <p:cNvPicPr/>
            <p:nvPr/>
          </p:nvPicPr>
          <p:blipFill>
            <a:blip r:embed="rId4"/>
            <a:srcRect b="5467"/>
            <a:stretch>
              <a:fillRect/>
            </a:stretch>
          </p:blipFill>
          <p:spPr>
            <a:xfrm>
              <a:off x="12838" y="1536"/>
              <a:ext cx="6000" cy="5672"/>
            </a:xfrm>
            <a:prstGeom prst="rect">
              <a:avLst/>
            </a:prstGeom>
            <a:noFill/>
            <a:ln w="9525">
              <a:noFill/>
            </a:ln>
          </p:spPr>
        </p:pic>
        <p:sp>
          <p:nvSpPr>
            <p:cNvPr id="8" name="文本框 7" descr="7b0a2020202022776f7264617274223a2022220a7d0a"/>
            <p:cNvSpPr txBox="1"/>
            <p:nvPr/>
          </p:nvSpPr>
          <p:spPr>
            <a:xfrm>
              <a:off x="13278" y="7082"/>
              <a:ext cx="4833" cy="725"/>
            </a:xfrm>
            <a:prstGeom prst="rect">
              <a:avLst/>
            </a:prstGeom>
          </p:spPr>
          <p:txBody>
            <a:bodyPr wrap="square">
              <a:spAutoFit/>
              <a:scene3d>
                <a:camera prst="obliqueTopRight"/>
                <a:lightRig rig="flat" dir="t"/>
              </a:scene3d>
              <a:sp3d prstMaterial="matte">
                <a:extrusionClr>
                  <a:schemeClr val="tx2">
                    <a:lumMod val="90000"/>
                    <a:lumOff val="10000"/>
                  </a:schemeClr>
                </a:extrusionClr>
                <a:contourClr>
                  <a:schemeClr val="bg1"/>
                </a:contourClr>
              </a:sp3d>
            </a:bodyPr>
            <a:p>
              <a:pPr algn="l"/>
              <a:r>
                <a:rPr lang="en-US" altLang="zh-CN" sz="2400">
                  <a:ln w="3994" cap="rnd" cmpd="sng">
                    <a:solidFill>
                      <a:srgbClr val="F6DE00"/>
                    </a:solidFill>
                    <a:prstDash val="solid"/>
                  </a:ln>
                  <a:solidFill>
                    <a:srgbClr val="ED6145"/>
                  </a:solidFill>
                  <a:effectLst>
                    <a:reflection blurRad="4916" stA="30000" endA="900" endPos="60000" dist="88900" dir="5400000" sy="-100000" algn="bl" rotWithShape="0"/>
                  </a:effectLst>
                  <a:latin typeface="汉仪超粗宋简" panose="02010600000101010101" charset="-122"/>
                  <a:ea typeface="汉仪超粗宋简" panose="02010600000101010101" charset="-122"/>
                </a:rPr>
                <a:t>harmonious family</a:t>
              </a:r>
              <a:endParaRPr lang="en-US" altLang="zh-CN" sz="2400">
                <a:ln w="3994" cap="rnd" cmpd="sng">
                  <a:solidFill>
                    <a:srgbClr val="F6DE00"/>
                  </a:solidFill>
                  <a:prstDash val="solid"/>
                </a:ln>
                <a:solidFill>
                  <a:srgbClr val="ED6145"/>
                </a:solidFill>
                <a:effectLst>
                  <a:reflection blurRad="4916" stA="30000" endA="900" endPos="60000" dist="88900" dir="5400000" sy="-100000" algn="bl" rotWithShape="0"/>
                </a:effectLst>
                <a:latin typeface="汉仪超粗宋简" panose="02010600000101010101" charset="-122"/>
                <a:ea typeface="汉仪超粗宋简" panose="02010600000101010101" charset="-122"/>
              </a:endParaRPr>
            </a:p>
          </p:txBody>
        </p:sp>
      </p:grpSp>
      <p:pic>
        <p:nvPicPr>
          <p:cNvPr id="122" name="图片 121"/>
          <p:cNvPicPr/>
          <p:nvPr/>
        </p:nvPicPr>
        <p:blipFill>
          <a:blip r:embed="rId5"/>
          <a:srcRect t="42046" b="42056"/>
          <a:stretch>
            <a:fillRect/>
          </a:stretch>
        </p:blipFill>
        <p:spPr>
          <a:xfrm>
            <a:off x="8270875" y="5346065"/>
            <a:ext cx="3967480" cy="67881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1">
                                            <p:txEl>
                                              <p:pRg st="1" end="1"/>
                                            </p:txEl>
                                          </p:spTgt>
                                        </p:tgtEl>
                                        <p:attrNameLst>
                                          <p:attrName>style.visibility</p:attrName>
                                        </p:attrNameLst>
                                      </p:cBhvr>
                                      <p:to>
                                        <p:strVal val="visible"/>
                                      </p:to>
                                    </p:set>
                                    <p:anim calcmode="lin" valueType="num">
                                      <p:cBhvr additive="base">
                                        <p:cTn id="12" dur="500" fill="hold"/>
                                        <p:tgtEl>
                                          <p:spTgt spid="12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1">
                                            <p:txEl>
                                              <p:pRg st="3" end="3"/>
                                            </p:txEl>
                                          </p:spTgt>
                                        </p:tgtEl>
                                        <p:attrNameLst>
                                          <p:attrName>style.visibility</p:attrName>
                                        </p:attrNameLst>
                                      </p:cBhvr>
                                      <p:to>
                                        <p:strVal val="visible"/>
                                      </p:to>
                                    </p:set>
                                    <p:anim calcmode="lin" valueType="num">
                                      <p:cBhvr additive="base">
                                        <p:cTn id="18" dur="500" fill="hold"/>
                                        <p:tgtEl>
                                          <p:spTgt spid="12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submit  /səbˈmɪt/                              vt. &amp; vi. 提交；呈递；屈服</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23" name="文本框 122"/>
          <p:cNvSpPr txBox="1"/>
          <p:nvPr/>
        </p:nvSpPr>
        <p:spPr>
          <a:xfrm>
            <a:off x="160655" y="798830"/>
            <a:ext cx="11780520" cy="267652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如果你想申请成为会员，你必须填写申请表，并在本周五之前提</a:t>
            </a:r>
            <a:r>
              <a:rPr lang="zh-CN" sz="2400" b="1" u="sng">
                <a:solidFill>
                  <a:srgbClr val="1E5AEF"/>
                </a:solidFill>
                <a:latin typeface="+mn-ea"/>
                <a:cs typeface="+mn-ea"/>
              </a:rPr>
              <a:t>交给学校体育办公室</a:t>
            </a:r>
            <a:r>
              <a:rPr lang="zh-CN" sz="2400" b="0">
                <a:latin typeface="+mn-ea"/>
                <a:cs typeface="+mn-ea"/>
              </a:rPr>
              <a:t>。</a:t>
            </a:r>
            <a:endParaRPr lang="zh-CN" sz="2400" b="0">
              <a:latin typeface="+mn-ea"/>
              <a:cs typeface="+mn-ea"/>
            </a:endParaRPr>
          </a:p>
          <a:p>
            <a:pPr marL="342900" indent="-342900">
              <a:buClrTx/>
              <a:buSzPct val="50000"/>
              <a:buFont typeface="Wingdings" panose="05000000000000000000" charset="0"/>
              <a:buChar char="l"/>
            </a:pPr>
            <a:r>
              <a:rPr lang="en-US" sz="2400" b="0">
                <a:latin typeface="+mn-ea"/>
                <a:cs typeface="+mn-ea"/>
              </a:rPr>
              <a:t>If you want to apply for the membership, you are required to fill in the application form and </a:t>
            </a:r>
            <a:r>
              <a:rPr lang="en-US" sz="2400" b="1" u="sng">
                <a:solidFill>
                  <a:srgbClr val="1E5AEF"/>
                </a:solidFill>
                <a:latin typeface="+mn-ea"/>
                <a:cs typeface="+mn-ea"/>
              </a:rPr>
              <a:t>submit it to school sports office</a:t>
            </a:r>
            <a:r>
              <a:rPr lang="en-US" sz="2400" b="0">
                <a:solidFill>
                  <a:srgbClr val="1E5AEF"/>
                </a:solidFill>
                <a:latin typeface="+mn-ea"/>
                <a:cs typeface="+mn-ea"/>
              </a:rPr>
              <a:t> </a:t>
            </a:r>
            <a:r>
              <a:rPr lang="en-US" sz="2400" b="0">
                <a:latin typeface="+mn-ea"/>
                <a:cs typeface="+mn-ea"/>
              </a:rPr>
              <a:t>by this Friday.</a:t>
            </a:r>
            <a:endParaRPr lang="en-US" sz="2400" b="0">
              <a:latin typeface="+mn-ea"/>
              <a:cs typeface="+mn-ea"/>
            </a:endParaRPr>
          </a:p>
          <a:p>
            <a:pPr indent="0">
              <a:buClrTx/>
              <a:buSzPct val="50000"/>
              <a:buFont typeface="Wingdings" panose="05000000000000000000" charset="0"/>
              <a:buNone/>
            </a:pPr>
            <a:r>
              <a:rPr lang="en-US" sz="2400" b="0">
                <a:latin typeface="+mn-ea"/>
                <a:cs typeface="+mn-ea"/>
              </a:rPr>
              <a:t>2. </a:t>
            </a:r>
            <a:r>
              <a:rPr lang="zh-CN" altLang="en-US" sz="2400" b="0">
                <a:latin typeface="+mn-ea"/>
                <a:cs typeface="+mn-ea"/>
              </a:rPr>
              <a:t>他</a:t>
            </a:r>
            <a:r>
              <a:rPr lang="zh-CN" altLang="en-US" sz="2400" b="1" u="sng">
                <a:solidFill>
                  <a:srgbClr val="1E5AEF"/>
                </a:solidFill>
                <a:latin typeface="+mn-ea"/>
                <a:cs typeface="+mn-ea"/>
              </a:rPr>
              <a:t>不情愿的屈服于他母亲</a:t>
            </a:r>
            <a:r>
              <a:rPr lang="zh-CN" altLang="en-US" sz="2400" b="0">
                <a:latin typeface="+mn-ea"/>
                <a:cs typeface="+mn-ea"/>
              </a:rPr>
              <a:t>。</a:t>
            </a:r>
            <a:endParaRPr lang="zh-CN" sz="2400" b="0">
              <a:latin typeface="+mn-ea"/>
              <a:cs typeface="+mn-ea"/>
              <a:hlinkClick r:id="rId4"/>
            </a:endParaRPr>
          </a:p>
          <a:p>
            <a:pPr marL="342900" indent="-342900">
              <a:buClrTx/>
              <a:buSzPct val="50000"/>
              <a:buFont typeface="Wingdings" panose="05000000000000000000" charset="0"/>
              <a:buChar char="l"/>
            </a:pPr>
            <a:r>
              <a:rPr lang="zh-CN" sz="2400" b="0">
                <a:latin typeface="+mn-ea"/>
                <a:cs typeface="+mn-ea"/>
              </a:rPr>
              <a:t>He </a:t>
            </a:r>
            <a:r>
              <a:rPr lang="zh-CN" sz="2400" b="1" u="sng">
                <a:solidFill>
                  <a:srgbClr val="1E5AEF"/>
                </a:solidFill>
                <a:latin typeface="+mn-ea"/>
                <a:cs typeface="+mn-ea"/>
              </a:rPr>
              <a:t>submitted unwillingly to his mother</a:t>
            </a:r>
            <a:r>
              <a:rPr lang="zh-CN" sz="2400" b="0">
                <a:latin typeface="+mn-ea"/>
                <a:cs typeface="+mn-ea"/>
              </a:rPr>
              <a:t>.</a:t>
            </a:r>
            <a:endParaRPr lang="zh-CN" sz="2400" b="0" u="sng">
              <a:solidFill>
                <a:srgbClr val="0000FF"/>
              </a:solidFill>
              <a:latin typeface="+mn-ea"/>
              <a:cs typeface="+mn-ea"/>
            </a:endParaRPr>
          </a:p>
          <a:p>
            <a:endParaRPr lang="zh-CN" altLang="en-US" sz="2400" b="0">
              <a:latin typeface="+mn-ea"/>
              <a:cs typeface="+mn-ea"/>
            </a:endParaRPr>
          </a:p>
        </p:txBody>
      </p:sp>
      <p:grpSp>
        <p:nvGrpSpPr>
          <p:cNvPr id="5" name="组合 4"/>
          <p:cNvGrpSpPr/>
          <p:nvPr/>
        </p:nvGrpSpPr>
        <p:grpSpPr>
          <a:xfrm>
            <a:off x="678180" y="4953000"/>
            <a:ext cx="11184255" cy="1813560"/>
            <a:chOff x="1068" y="7800"/>
            <a:chExt cx="17613" cy="2856"/>
          </a:xfrm>
        </p:grpSpPr>
        <p:pic>
          <p:nvPicPr>
            <p:cNvPr id="2" name="图片 1"/>
            <p:cNvPicPr/>
            <p:nvPr/>
          </p:nvPicPr>
          <p:blipFill>
            <a:blip r:embed="rId5"/>
            <a:stretch>
              <a:fillRect/>
            </a:stretch>
          </p:blipFill>
          <p:spPr>
            <a:xfrm>
              <a:off x="13773" y="8014"/>
              <a:ext cx="4908" cy="2642"/>
            </a:xfrm>
            <a:prstGeom prst="rect">
              <a:avLst/>
            </a:prstGeom>
            <a:noFill/>
            <a:ln w="9525">
              <a:noFill/>
            </a:ln>
          </p:spPr>
        </p:pic>
        <p:pic>
          <p:nvPicPr>
            <p:cNvPr id="124" name="图片 123"/>
            <p:cNvPicPr/>
            <p:nvPr/>
          </p:nvPicPr>
          <p:blipFill>
            <a:blip r:embed="rId6"/>
            <a:srcRect t="4525" b="10106"/>
            <a:stretch>
              <a:fillRect/>
            </a:stretch>
          </p:blipFill>
          <p:spPr>
            <a:xfrm>
              <a:off x="7013" y="7800"/>
              <a:ext cx="4946" cy="2830"/>
            </a:xfrm>
            <a:prstGeom prst="rect">
              <a:avLst/>
            </a:prstGeom>
            <a:noFill/>
            <a:ln w="9525">
              <a:noFill/>
            </a:ln>
          </p:spPr>
        </p:pic>
        <p:pic>
          <p:nvPicPr>
            <p:cNvPr id="125" name="图片 124"/>
            <p:cNvPicPr/>
            <p:nvPr/>
          </p:nvPicPr>
          <p:blipFill>
            <a:blip r:embed="rId7"/>
            <a:srcRect b="7430"/>
            <a:stretch>
              <a:fillRect/>
            </a:stretch>
          </p:blipFill>
          <p:spPr>
            <a:xfrm>
              <a:off x="1068" y="7951"/>
              <a:ext cx="4721" cy="2679"/>
            </a:xfrm>
            <a:prstGeom prst="rect">
              <a:avLst/>
            </a:prstGeom>
            <a:noFill/>
            <a:ln w="9525">
              <a:noFill/>
            </a:ln>
          </p:spPr>
        </p:pic>
      </p:grpSp>
      <p:sp>
        <p:nvSpPr>
          <p:cNvPr id="8" name="文本框 7"/>
          <p:cNvSpPr txBox="1"/>
          <p:nvPr/>
        </p:nvSpPr>
        <p:spPr>
          <a:xfrm>
            <a:off x="160655" y="3105150"/>
            <a:ext cx="11701145" cy="1938020"/>
          </a:xfrm>
          <a:prstGeom prst="rect">
            <a:avLst/>
          </a:prstGeom>
          <a:noFill/>
        </p:spPr>
        <p:txBody>
          <a:bodyPr wrap="square" rtlCol="0" anchor="t">
            <a:spAutoFit/>
          </a:bodyPr>
          <a:p>
            <a:pPr>
              <a:buClrTx/>
              <a:buSzTx/>
              <a:buFontTx/>
            </a:pPr>
            <a:r>
              <a:rPr lang="en-US" altLang="zh-CN" sz="2400">
                <a:latin typeface="+mn-ea"/>
                <a:cs typeface="+mn-ea"/>
                <a:sym typeface="+mn-ea"/>
              </a:rPr>
              <a:t>3. </a:t>
            </a:r>
            <a:r>
              <a:rPr lang="zh-CN" sz="2400">
                <a:latin typeface="+mn-ea"/>
                <a:cs typeface="+mn-ea"/>
                <a:sym typeface="+mn-ea"/>
              </a:rPr>
              <a:t>每位学生只需要</a:t>
            </a:r>
            <a:r>
              <a:rPr lang="zh-CN" sz="2400" b="1" u="sng">
                <a:solidFill>
                  <a:srgbClr val="1E5AEF"/>
                </a:solidFill>
                <a:latin typeface="+mn-ea"/>
                <a:cs typeface="+mn-ea"/>
                <a:sym typeface="+mn-ea"/>
              </a:rPr>
              <a:t>提交一份作品</a:t>
            </a:r>
            <a:r>
              <a:rPr lang="zh-CN" sz="2400">
                <a:latin typeface="+mn-ea"/>
                <a:cs typeface="+mn-ea"/>
                <a:sym typeface="+mn-ea"/>
              </a:rPr>
              <a:t>，并附上标题和个人信息，包括姓名、班级和电子邮件地址。请在</a:t>
            </a:r>
            <a:r>
              <a:rPr lang="en-US" sz="2400">
                <a:latin typeface="+mn-ea"/>
                <a:cs typeface="+mn-ea"/>
                <a:sym typeface="+mn-ea"/>
              </a:rPr>
              <a:t>11</a:t>
            </a:r>
            <a:r>
              <a:rPr lang="zh-CN" sz="2400">
                <a:latin typeface="+mn-ea"/>
                <a:cs typeface="+mn-ea"/>
                <a:sym typeface="+mn-ea"/>
              </a:rPr>
              <a:t>月底前将您的文件包发送至</a:t>
            </a:r>
            <a:r>
              <a:rPr lang="en-US" sz="2400">
                <a:latin typeface="+mn-ea"/>
                <a:cs typeface="+mn-ea"/>
                <a:sym typeface="+mn-ea"/>
              </a:rPr>
              <a:t>photoexhi@qq.com</a:t>
            </a:r>
            <a:r>
              <a:rPr lang="zh-CN" sz="2400">
                <a:latin typeface="+mn-ea"/>
                <a:cs typeface="+mn-ea"/>
                <a:sym typeface="+mn-ea"/>
              </a:rPr>
              <a:t>。</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Each student is supposed to </a:t>
            </a:r>
            <a:r>
              <a:rPr lang="zh-CN" altLang="en-US" sz="2400" b="1" u="sng">
                <a:solidFill>
                  <a:srgbClr val="1E5AEF"/>
                </a:solidFill>
                <a:latin typeface="+mn-ea"/>
                <a:cs typeface="+mn-ea"/>
                <a:sym typeface="+mn-ea"/>
              </a:rPr>
              <a:t>submit only one entry</a:t>
            </a:r>
            <a:r>
              <a:rPr lang="zh-CN" altLang="en-US" sz="2400">
                <a:latin typeface="+mn-ea"/>
                <a:cs typeface="+mn-ea"/>
                <a:sym typeface="+mn-ea"/>
              </a:rPr>
              <a:t> with a title and personal information including name, class and email address. Please send your file package to photoexhi@qq.com by the end of November.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 calcmode="lin" valueType="num">
                                      <p:cBhvr additive="base">
                                        <p:cTn id="12"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3">
                                            <p:txEl>
                                              <p:pRg st="3" end="3"/>
                                            </p:txEl>
                                          </p:spTgt>
                                        </p:tgtEl>
                                        <p:attrNameLst>
                                          <p:attrName>style.visibility</p:attrName>
                                        </p:attrNameLst>
                                      </p:cBhvr>
                                      <p:to>
                                        <p:strVal val="visible"/>
                                      </p:to>
                                    </p:set>
                                    <p:anim calcmode="lin" valueType="num">
                                      <p:cBhvr additive="base">
                                        <p:cTn id="18" dur="500" fill="hold"/>
                                        <p:tgtEl>
                                          <p:spTgt spid="12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321800"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annual   /ˈænjuəl/                 adj. 每年的；一年的 n. 年刊；年鉴</a:t>
            </a:r>
            <a:endParaRPr lang="en-US" altLang="zh-CN" sz="2400" b="1">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26" name="文本框 125"/>
          <p:cNvSpPr txBox="1"/>
          <p:nvPr/>
        </p:nvSpPr>
        <p:spPr>
          <a:xfrm>
            <a:off x="248920" y="1014730"/>
            <a:ext cx="11552555" cy="4154170"/>
          </a:xfrm>
          <a:prstGeom prst="rect">
            <a:avLst/>
          </a:prstGeom>
          <a:noFill/>
          <a:ln w="9525">
            <a:noFill/>
          </a:ln>
        </p:spPr>
        <p:txBody>
          <a:bodyPr wrap="square">
            <a:spAutoFit/>
          </a:bodyPr>
          <a:p>
            <a:pPr indent="0"/>
            <a:r>
              <a:rPr lang="en-US" altLang="zh-CN" sz="2400" b="0">
                <a:latin typeface="+mn-ea"/>
                <a:cs typeface="+mn-ea"/>
              </a:rPr>
              <a:t>1. </a:t>
            </a:r>
            <a:r>
              <a:rPr lang="zh-CN" sz="2400" b="0">
                <a:latin typeface="+mn-ea"/>
                <a:cs typeface="+mn-ea"/>
              </a:rPr>
              <a:t>也许今年我会到处</a:t>
            </a:r>
            <a:r>
              <a:rPr lang="zh-CN" sz="2400" b="1" u="sng">
                <a:ln w="15875"/>
                <a:gradFill>
                  <a:gsLst>
                    <a:gs pos="0">
                      <a:schemeClr val="accent1">
                        <a:hueMod val="80000"/>
                      </a:schemeClr>
                    </a:gs>
                    <a:gs pos="100000">
                      <a:schemeClr val="accent1">
                        <a:alpha val="100000"/>
                      </a:schemeClr>
                    </a:gs>
                  </a:gsLst>
                  <a:lin ang="2700000" scaled="0"/>
                </a:gradFill>
                <a:effectLst/>
                <a:latin typeface="+mn-ea"/>
                <a:cs typeface="+mn-ea"/>
              </a:rPr>
              <a:t>种上鲜艳的一年生植物</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Maybe this year I’ll </a:t>
            </a:r>
            <a:r>
              <a:rPr lang="zh-CN" altLang="en-US" sz="2400" b="1" u="sng">
                <a:ln w="15875"/>
                <a:gradFill>
                  <a:gsLst>
                    <a:gs pos="0">
                      <a:schemeClr val="accent1">
                        <a:hueMod val="80000"/>
                      </a:schemeClr>
                    </a:gs>
                    <a:gs pos="100000">
                      <a:schemeClr val="accent1">
                        <a:alpha val="100000"/>
                      </a:schemeClr>
                    </a:gs>
                  </a:gsLst>
                  <a:lin ang="2700000" scaled="0"/>
                </a:gradFill>
                <a:effectLst/>
                <a:latin typeface="+mn-ea"/>
                <a:cs typeface="+mn-ea"/>
              </a:rPr>
              <a:t>sow brilliant annuals</a:t>
            </a:r>
            <a:r>
              <a:rPr lang="zh-CN" altLang="en-US" sz="2400" b="1" u="sng">
                <a:latin typeface="+mn-ea"/>
                <a:cs typeface="+mn-ea"/>
              </a:rPr>
              <a:t> </a:t>
            </a:r>
            <a:r>
              <a:rPr lang="zh-CN" altLang="en-US" sz="2400" b="0">
                <a:latin typeface="+mn-ea"/>
                <a:cs typeface="+mn-ea"/>
              </a:rPr>
              <a:t>everywhere. </a:t>
            </a:r>
            <a:endParaRPr lang="zh-CN" altLang="en-US" sz="2400" b="0">
              <a:latin typeface="+mn-ea"/>
              <a:cs typeface="+mn-ea"/>
            </a:endParaRPr>
          </a:p>
          <a:p>
            <a:pPr indent="0"/>
            <a:r>
              <a:rPr lang="en-US" altLang="zh-CN" sz="2400" b="0">
                <a:latin typeface="+mn-ea"/>
                <a:cs typeface="+mn-ea"/>
              </a:rPr>
              <a:t>2. 鉴于你对体育的浓厚兴趣，我写信邀请你参加定于12月1日在我们学校体育场</a:t>
            </a:r>
            <a:r>
              <a:rPr lang="en-US" altLang="zh-CN" sz="2400" b="1" u="sng">
                <a:ln w="15875"/>
                <a:gradFill>
                  <a:gsLst>
                    <a:gs pos="0">
                      <a:schemeClr val="accent1">
                        <a:hueMod val="80000"/>
                      </a:schemeClr>
                    </a:gs>
                    <a:gs pos="100000">
                      <a:schemeClr val="accent1">
                        <a:alpha val="100000"/>
                      </a:schemeClr>
                    </a:gs>
                  </a:gsLst>
                  <a:lin ang="2700000" scaled="0"/>
                </a:gradFill>
                <a:effectLst/>
                <a:latin typeface="+mn-ea"/>
                <a:cs typeface="+mn-ea"/>
              </a:rPr>
              <a:t>举行的一年一度的体育节</a:t>
            </a:r>
            <a:r>
              <a:rPr lang="en-US" altLang="zh-CN" sz="2400" b="0">
                <a:latin typeface="+mn-ea"/>
                <a:cs typeface="+mn-ea"/>
              </a:rPr>
              <a:t>，你一定不能错过。</a:t>
            </a:r>
            <a:endParaRPr lang="en-US" altLang="zh-CN" sz="2400" b="0">
              <a:latin typeface="+mn-ea"/>
              <a:cs typeface="+mn-ea"/>
            </a:endParaRPr>
          </a:p>
          <a:p>
            <a:pPr marL="342900" indent="-342900">
              <a:buSzPct val="50000"/>
              <a:buFont typeface="Wingdings" panose="05000000000000000000" charset="0"/>
              <a:buChar char="l"/>
            </a:pPr>
            <a:r>
              <a:rPr lang="en-US" altLang="zh-CN" sz="2400" b="0">
                <a:latin typeface="+mn-ea"/>
                <a:cs typeface="+mn-ea"/>
              </a:rPr>
              <a:t>Given your keen interest in sports, I’m writing to invite you to participate in</a:t>
            </a:r>
            <a:r>
              <a:rPr lang="en-US" altLang="zh-CN" sz="2400" b="1" u="sng">
                <a:latin typeface="+mn-ea"/>
                <a:cs typeface="+mn-ea"/>
              </a:rPr>
              <a:t> </a:t>
            </a:r>
            <a:r>
              <a:rPr lang="en-US" altLang="zh-CN" sz="2400" b="1" u="sng">
                <a:ln w="15875"/>
                <a:gradFill>
                  <a:gsLst>
                    <a:gs pos="0">
                      <a:schemeClr val="accent1">
                        <a:hueMod val="80000"/>
                      </a:schemeClr>
                    </a:gs>
                    <a:gs pos="100000">
                      <a:schemeClr val="accent1">
                        <a:alpha val="100000"/>
                      </a:schemeClr>
                    </a:gs>
                  </a:gsLst>
                  <a:lin ang="2700000" scaled="0"/>
                </a:gradFill>
                <a:effectLst/>
                <a:latin typeface="+mn-ea"/>
                <a:cs typeface="+mn-ea"/>
              </a:rPr>
              <a:t>our annual Sports Festival</a:t>
            </a:r>
            <a:r>
              <a:rPr lang="en-US" altLang="zh-CN" sz="2400" b="0">
                <a:latin typeface="+mn-ea"/>
                <a:cs typeface="+mn-ea"/>
              </a:rPr>
              <a:t> scheduled to be held on December 1st in our school stadium, which you shouldn’t miss.</a:t>
            </a:r>
            <a:endParaRPr lang="en-US" altLang="zh-CN" sz="2400" b="0">
              <a:latin typeface="+mn-ea"/>
              <a:cs typeface="+mn-ea"/>
            </a:endParaRPr>
          </a:p>
          <a:p>
            <a:pPr indent="0"/>
            <a:r>
              <a:rPr lang="en-US" altLang="zh-CN" sz="2400" b="0">
                <a:latin typeface="+mn-ea"/>
                <a:cs typeface="+mn-ea"/>
              </a:rPr>
              <a:t>3. 我们所有人都在厨房的餐桌上努力工作，</a:t>
            </a:r>
            <a:r>
              <a:rPr lang="en-US" altLang="zh-CN" sz="2400" b="1" u="sng">
                <a:ln w="15875"/>
                <a:gradFill>
                  <a:gsLst>
                    <a:gs pos="0">
                      <a:schemeClr val="accent1">
                        <a:hueMod val="80000"/>
                      </a:schemeClr>
                    </a:gs>
                    <a:gs pos="100000">
                      <a:schemeClr val="accent1">
                        <a:alpha val="100000"/>
                      </a:schemeClr>
                    </a:gs>
                  </a:gsLst>
                  <a:lin ang="2700000" scaled="0"/>
                </a:gradFill>
                <a:effectLst/>
                <a:latin typeface="+mn-ea"/>
                <a:cs typeface="+mn-ea"/>
              </a:rPr>
              <a:t>我妈妈在拍摄一年一度的活动</a:t>
            </a:r>
            <a:r>
              <a:rPr lang="en-US" altLang="zh-CN" sz="2400" b="0">
                <a:latin typeface="+mn-ea"/>
                <a:cs typeface="+mn-ea"/>
              </a:rPr>
              <a:t>。</a:t>
            </a:r>
            <a:endParaRPr lang="en-US" altLang="zh-CN" sz="2400" b="0">
              <a:latin typeface="+mn-ea"/>
              <a:cs typeface="+mn-ea"/>
            </a:endParaRPr>
          </a:p>
          <a:p>
            <a:pPr marL="342900" indent="-342900">
              <a:buSzPct val="50000"/>
              <a:buFont typeface="Wingdings" panose="05000000000000000000" charset="0"/>
              <a:buChar char="l"/>
            </a:pPr>
            <a:r>
              <a:rPr lang="en-US" altLang="zh-CN" sz="2400" b="0">
                <a:latin typeface="+mn-ea"/>
                <a:cs typeface="+mn-ea"/>
              </a:rPr>
              <a:t>All of us were hard at work at the kitchen table, </a:t>
            </a:r>
            <a:r>
              <a:rPr lang="en-US" altLang="zh-CN" sz="2400" b="1" u="sng">
                <a:ln w="15875"/>
                <a:gradFill>
                  <a:gsLst>
                    <a:gs pos="0">
                      <a:schemeClr val="accent1">
                        <a:hueMod val="80000"/>
                      </a:schemeClr>
                    </a:gs>
                    <a:gs pos="100000">
                      <a:schemeClr val="accent1">
                        <a:alpha val="100000"/>
                      </a:schemeClr>
                    </a:gs>
                  </a:gsLst>
                  <a:lin ang="2700000" scaled="0"/>
                </a:gradFill>
                <a:effectLst/>
                <a:latin typeface="+mn-ea"/>
                <a:cs typeface="+mn-ea"/>
              </a:rPr>
              <a:t>with my mom filming the annual event</a:t>
            </a:r>
            <a:r>
              <a:rPr lang="en-US" altLang="zh-CN" sz="2400" b="0">
                <a:latin typeface="+mn-ea"/>
                <a:cs typeface="+mn-ea"/>
              </a:rPr>
              <a:t>. </a:t>
            </a:r>
            <a:r>
              <a:rPr lang="zh-CN" altLang="en-US" sz="2400" b="0">
                <a:latin typeface="+mn-ea"/>
                <a:cs typeface="+mn-ea"/>
              </a:rPr>
              <a:t>（</a:t>
            </a:r>
            <a:r>
              <a:rPr lang="en-US" altLang="zh-CN" sz="2400" b="0">
                <a:latin typeface="+mn-ea"/>
                <a:cs typeface="+mn-ea"/>
              </a:rPr>
              <a:t>with</a:t>
            </a:r>
            <a:r>
              <a:rPr lang="zh-CN" altLang="en-US" sz="2400" b="0">
                <a:latin typeface="+mn-ea"/>
                <a:cs typeface="+mn-ea"/>
              </a:rPr>
              <a:t>复合结构）</a:t>
            </a:r>
            <a:r>
              <a:rPr lang="en-US" altLang="zh-CN" b="1">
                <a:solidFill>
                  <a:schemeClr val="accent5"/>
                </a:solidFill>
                <a:latin typeface="+mn-ea"/>
                <a:cs typeface="+mn-ea"/>
                <a:sym typeface="+mn-ea"/>
              </a:rPr>
              <a:t>2021浙江1月高考“南瓜”</a:t>
            </a:r>
            <a:endParaRPr lang="en-US" altLang="zh-CN" sz="2400" b="0">
              <a:latin typeface="+mn-ea"/>
              <a:cs typeface="+mn-ea"/>
            </a:endParaRPr>
          </a:p>
          <a:p>
            <a:pPr indent="0"/>
            <a:endParaRPr lang="zh-CN" altLang="en-US" sz="2400" b="0">
              <a:latin typeface="+mn-ea"/>
              <a:cs typeface="+mn-ea"/>
            </a:endParaRPr>
          </a:p>
        </p:txBody>
      </p:sp>
      <p:pic>
        <p:nvPicPr>
          <p:cNvPr id="2" name="图片 1"/>
          <p:cNvPicPr/>
          <p:nvPr/>
        </p:nvPicPr>
        <p:blipFill>
          <a:blip r:embed="rId4"/>
          <a:srcRect t="21835" b="19476"/>
          <a:stretch>
            <a:fillRect/>
          </a:stretch>
        </p:blipFill>
        <p:spPr>
          <a:xfrm>
            <a:off x="7082155" y="4857115"/>
            <a:ext cx="5080000" cy="1990090"/>
          </a:xfrm>
          <a:prstGeom prst="rect">
            <a:avLst/>
          </a:prstGeom>
          <a:noFill/>
          <a:ln w="9525">
            <a:noFill/>
          </a:ln>
        </p:spPr>
      </p:pic>
      <p:grpSp>
        <p:nvGrpSpPr>
          <p:cNvPr id="5" name="组合 4"/>
          <p:cNvGrpSpPr/>
          <p:nvPr/>
        </p:nvGrpSpPr>
        <p:grpSpPr>
          <a:xfrm>
            <a:off x="505460" y="5016500"/>
            <a:ext cx="6473825" cy="1757680"/>
            <a:chOff x="796" y="7900"/>
            <a:chExt cx="10195" cy="2768"/>
          </a:xfrm>
        </p:grpSpPr>
        <p:pic>
          <p:nvPicPr>
            <p:cNvPr id="127" name="图片 126"/>
            <p:cNvPicPr/>
            <p:nvPr/>
          </p:nvPicPr>
          <p:blipFill>
            <a:blip r:embed="rId5"/>
            <a:stretch>
              <a:fillRect/>
            </a:stretch>
          </p:blipFill>
          <p:spPr>
            <a:xfrm>
              <a:off x="796" y="7900"/>
              <a:ext cx="4648" cy="2504"/>
            </a:xfrm>
            <a:prstGeom prst="rect">
              <a:avLst/>
            </a:prstGeom>
            <a:noFill/>
            <a:ln w="9525">
              <a:noFill/>
            </a:ln>
          </p:spPr>
        </p:pic>
        <p:pic>
          <p:nvPicPr>
            <p:cNvPr id="130" name="图片 129"/>
            <p:cNvPicPr/>
            <p:nvPr/>
          </p:nvPicPr>
          <p:blipFill>
            <a:blip r:embed="rId6"/>
            <a:stretch>
              <a:fillRect/>
            </a:stretch>
          </p:blipFill>
          <p:spPr>
            <a:xfrm>
              <a:off x="6263" y="7900"/>
              <a:ext cx="4728" cy="276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 calcmode="lin" valueType="num">
                                      <p:cBhvr additive="base">
                                        <p:cTn id="12"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6">
                                            <p:txEl>
                                              <p:pRg st="3" end="3"/>
                                            </p:txEl>
                                          </p:spTgt>
                                        </p:tgtEl>
                                        <p:attrNameLst>
                                          <p:attrName>style.visibility</p:attrName>
                                        </p:attrNameLst>
                                      </p:cBhvr>
                                      <p:to>
                                        <p:strVal val="visible"/>
                                      </p:to>
                                    </p:set>
                                    <p:anim calcmode="lin" valueType="num">
                                      <p:cBhvr additive="base">
                                        <p:cTn id="18"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6">
                                            <p:txEl>
                                              <p:pRg st="5" end="5"/>
                                            </p:txEl>
                                          </p:spTgt>
                                        </p:tgtEl>
                                        <p:attrNameLst>
                                          <p:attrName>style.visibility</p:attrName>
                                        </p:attrNameLst>
                                      </p:cBhvr>
                                      <p:to>
                                        <p:strVal val="visible"/>
                                      </p:to>
                                    </p:set>
                                    <p:anim calcmode="lin" valueType="num">
                                      <p:cBhvr additive="base">
                                        <p:cTn id="24"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843530" y="6254750"/>
            <a:ext cx="9632315" cy="460375"/>
          </a:xfrm>
          <a:prstGeom prst="rect">
            <a:avLst/>
          </a:prstGeom>
          <a:solidFill>
            <a:schemeClr val="tx2">
              <a:lumMod val="10000"/>
              <a:lumOff val="90000"/>
            </a:schemeClr>
          </a:solidFill>
        </p:spPr>
        <p:txBody>
          <a:bodyPr wrap="square">
            <a:spAutoFit/>
          </a:bodyPr>
          <a:p>
            <a:pPr algn="l"/>
            <a:r>
              <a:rPr lang="en-US" sz="2400">
                <a:latin typeface="+mj-ea"/>
                <a:ea typeface="+mj-ea"/>
                <a:cs typeface="+mj-ea"/>
              </a:rPr>
              <a:t> as the representative of sb or instead of them </a:t>
            </a:r>
            <a:r>
              <a:rPr lang="zh-CN" altLang="en-US" sz="2400">
                <a:latin typeface="+mj-ea"/>
                <a:ea typeface="+mj-ea"/>
                <a:cs typeface="+mj-ea"/>
              </a:rPr>
              <a:t>代表（代替）某人</a:t>
            </a:r>
            <a:endParaRPr lang="zh-CN" altLang="en-US" sz="2400">
              <a:latin typeface="+mj-ea"/>
              <a:ea typeface="+mj-ea"/>
              <a:cs typeface="+mj-ea"/>
            </a:endParaRPr>
          </a:p>
        </p:txBody>
      </p:sp>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9288266"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on behalf of                                    代表（代替）某人</a:t>
            </a:r>
            <a:endParaRPr lang="en-US" altLang="zh-CN" sz="2400" b="1">
              <a:latin typeface="微软雅黑" panose="020B0503020204020204" charset="-122"/>
              <a:ea typeface="微软雅黑" panose="020B0503020204020204" charset="-122"/>
            </a:endParaRPr>
          </a:p>
        </p:txBody>
      </p:sp>
      <p:pic>
        <p:nvPicPr>
          <p:cNvPr id="11" name="图片 10"/>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rcRect l="7167" t="22074" r="45635" b="24333"/>
          <a:stretch>
            <a:fillRect/>
          </a:stretch>
        </p:blipFill>
        <p:spPr>
          <a:xfrm>
            <a:off x="-22854" y="893"/>
            <a:ext cx="1339501" cy="763706"/>
          </a:xfrm>
          <a:prstGeom prst="rect">
            <a:avLst/>
          </a:prstGeom>
        </p:spPr>
      </p:pic>
      <p:sp>
        <p:nvSpPr>
          <p:cNvPr id="131" name="文本框 130"/>
          <p:cNvSpPr txBox="1"/>
          <p:nvPr/>
        </p:nvSpPr>
        <p:spPr>
          <a:xfrm>
            <a:off x="205105" y="958850"/>
            <a:ext cx="11781790" cy="4208145"/>
          </a:xfrm>
          <a:prstGeom prst="rect">
            <a:avLst/>
          </a:prstGeom>
          <a:noFill/>
          <a:ln w="9525">
            <a:noFill/>
          </a:ln>
        </p:spPr>
        <p:txBody>
          <a:bodyPr>
            <a:noAutofit/>
          </a:bodyPr>
          <a:p>
            <a:pPr indent="0"/>
            <a:r>
              <a:rPr lang="en-US" sz="2400" b="0">
                <a:latin typeface="+mn-ea"/>
                <a:cs typeface="+mn-ea"/>
              </a:rPr>
              <a:t>1. </a:t>
            </a:r>
            <a:r>
              <a:rPr lang="zh-CN" sz="2400" b="0">
                <a:latin typeface="+mn-ea"/>
                <a:cs typeface="+mn-ea"/>
              </a:rPr>
              <a:t>我</a:t>
            </a:r>
            <a:r>
              <a:rPr lang="zh-CN" sz="2400" b="1" u="sng">
                <a:solidFill>
                  <a:schemeClr val="accent6"/>
                </a:solidFill>
                <a:latin typeface="+mn-ea"/>
                <a:cs typeface="+mn-ea"/>
              </a:rPr>
              <a:t>代表我们学生会</a:t>
            </a:r>
            <a:r>
              <a:rPr lang="zh-CN" sz="2400" b="0">
                <a:latin typeface="+mn-ea"/>
                <a:cs typeface="+mn-ea"/>
              </a:rPr>
              <a:t>写信邀请你参加下周六举行的“体验你未来的工作”活动。</a:t>
            </a:r>
            <a:endParaRPr lang="zh-CN" sz="2400" b="0">
              <a:latin typeface="+mn-ea"/>
              <a:cs typeface="+mn-ea"/>
            </a:endParaRPr>
          </a:p>
          <a:p>
            <a:pPr marL="342900" indent="-342900">
              <a:buSzPct val="50000"/>
              <a:buFont typeface="Wingdings" panose="05000000000000000000" charset="0"/>
              <a:buChar char="l"/>
            </a:pPr>
            <a:r>
              <a:rPr lang="en-US" sz="2400" b="1" u="sng">
                <a:solidFill>
                  <a:schemeClr val="accent6"/>
                </a:solidFill>
                <a:latin typeface="+mn-ea"/>
                <a:cs typeface="+mn-ea"/>
              </a:rPr>
              <a:t>On behalf of our Students’ Union</a:t>
            </a:r>
            <a:r>
              <a:rPr lang="en-US" sz="2400" b="0">
                <a:latin typeface="+mn-ea"/>
                <a:cs typeface="+mn-ea"/>
              </a:rPr>
              <a:t>, I’m writing to invite you to participate in an activity called “Experience Your Future Job” to be held next Saturday.</a:t>
            </a:r>
            <a:endParaRPr lang="en-US" sz="2400" b="0">
              <a:latin typeface="+mn-ea"/>
              <a:cs typeface="+mn-ea"/>
            </a:endParaRPr>
          </a:p>
          <a:p>
            <a:pPr indent="0">
              <a:buSzPct val="50000"/>
              <a:buFont typeface="Wingdings" panose="05000000000000000000" charset="0"/>
              <a:buNone/>
            </a:pPr>
            <a:r>
              <a:rPr lang="en-US" sz="2400" b="0">
                <a:latin typeface="+mn-ea"/>
                <a:cs typeface="+mn-ea"/>
              </a:rPr>
              <a:t>2.  </a:t>
            </a:r>
            <a:r>
              <a:rPr lang="zh-CN" sz="2400" b="1" u="sng">
                <a:solidFill>
                  <a:schemeClr val="accent6"/>
                </a:solidFill>
                <a:latin typeface="+mn-ea"/>
                <a:cs typeface="+mn-ea"/>
              </a:rPr>
              <a:t>我谨代表学校和社区</a:t>
            </a:r>
            <a:r>
              <a:rPr lang="zh-CN" sz="2400" b="0">
                <a:latin typeface="+mn-ea"/>
                <a:cs typeface="+mn-ea"/>
              </a:rPr>
              <a:t>，热烈欢迎来自伦敦姐妹学校的交流团。我们很高兴你能来我们的家乡。</a:t>
            </a:r>
            <a:endParaRPr lang="zh-CN" sz="2400" b="0">
              <a:latin typeface="+mn-ea"/>
              <a:cs typeface="+mn-ea"/>
            </a:endParaRPr>
          </a:p>
          <a:p>
            <a:pPr marL="342900" indent="-342900">
              <a:buSzPct val="50000"/>
              <a:buFont typeface="Wingdings" panose="05000000000000000000" charset="0"/>
              <a:buChar char="l"/>
            </a:pPr>
            <a:r>
              <a:rPr lang="en-US" sz="2400" b="1" u="sng">
                <a:solidFill>
                  <a:schemeClr val="accent6"/>
                </a:solidFill>
                <a:latin typeface="+mn-ea"/>
                <a:cs typeface="+mn-ea"/>
              </a:rPr>
              <a:t>On behalf of our school and community</a:t>
            </a:r>
            <a:r>
              <a:rPr lang="en-US" sz="2400" b="0">
                <a:latin typeface="+mn-ea"/>
                <a:cs typeface="+mn-ea"/>
              </a:rPr>
              <a:t>, I warmly welcome the exchange group from London Sister School. We’re thrilled to have you visiting our hometown.</a:t>
            </a:r>
            <a:endParaRPr lang="en-US" sz="2400" b="0">
              <a:latin typeface="+mn-ea"/>
              <a:cs typeface="+mn-ea"/>
            </a:endParaRPr>
          </a:p>
          <a:p>
            <a:pPr indent="0">
              <a:buSzPct val="50000"/>
              <a:buFont typeface="Wingdings" panose="05000000000000000000" charset="0"/>
              <a:buNone/>
            </a:pPr>
            <a:r>
              <a:rPr lang="en-US" sz="2400" b="0">
                <a:latin typeface="+mn-ea"/>
                <a:cs typeface="+mn-ea"/>
              </a:rPr>
              <a:t>3. </a:t>
            </a:r>
            <a:r>
              <a:rPr lang="zh-CN" sz="2400" b="1" u="sng">
                <a:solidFill>
                  <a:schemeClr val="accent6"/>
                </a:solidFill>
                <a:latin typeface="+mn-ea"/>
                <a:cs typeface="+mn-ea"/>
              </a:rPr>
              <a:t>我谨代表我们学校</a:t>
            </a:r>
            <a:r>
              <a:rPr lang="zh-CN" sz="2400" b="0">
                <a:latin typeface="+mn-ea"/>
                <a:cs typeface="+mn-ea"/>
              </a:rPr>
              <a:t>，向您在今年的英语文化节上所做的演讲表达我们诚挚的感谢。</a:t>
            </a:r>
            <a:endParaRPr lang="zh-CN" sz="2400" b="0">
              <a:latin typeface="+mn-ea"/>
              <a:cs typeface="+mn-ea"/>
            </a:endParaRPr>
          </a:p>
          <a:p>
            <a:pPr marL="342900" indent="-342900">
              <a:buSzPct val="50000"/>
              <a:buFont typeface="Wingdings" panose="05000000000000000000" charset="0"/>
              <a:buChar char="l"/>
            </a:pPr>
            <a:r>
              <a:rPr lang="en-US" sz="2400" b="1" u="sng">
                <a:solidFill>
                  <a:schemeClr val="accent6"/>
                </a:solidFill>
                <a:latin typeface="+mn-ea"/>
                <a:cs typeface="+mn-ea"/>
              </a:rPr>
              <a:t>On behalf of our school</a:t>
            </a:r>
            <a:r>
              <a:rPr lang="en-US" sz="2400" b="0">
                <a:latin typeface="+mn-ea"/>
                <a:cs typeface="+mn-ea"/>
              </a:rPr>
              <a:t>, I'm writing to convey our sincere appreciation to you for the lecture you gave during this year's English Culture Festival. </a:t>
            </a:r>
            <a:endParaRPr lang="en-US" b="0">
              <a:latin typeface="Times New Roman" panose="02020603050405020304" pitchFamily="18" charset="0"/>
              <a:ea typeface="宋体" panose="02010600030101010101" pitchFamily="2" charset="-122"/>
            </a:endParaRPr>
          </a:p>
          <a:p>
            <a:endParaRPr lang="zh-CN" altLang="en-US" b="1">
              <a:solidFill>
                <a:srgbClr val="C00000"/>
              </a:solidFill>
              <a:ea typeface="宋体" panose="02010600030101010101" pitchFamily="2" charset="-122"/>
            </a:endParaRPr>
          </a:p>
        </p:txBody>
      </p:sp>
      <p:pic>
        <p:nvPicPr>
          <p:cNvPr id="2" name="图片 1"/>
          <p:cNvPicPr/>
          <p:nvPr/>
        </p:nvPicPr>
        <p:blipFill>
          <a:blip r:embed="rId4"/>
          <a:stretch>
            <a:fillRect/>
          </a:stretch>
        </p:blipFill>
        <p:spPr>
          <a:xfrm>
            <a:off x="205105" y="5235575"/>
            <a:ext cx="2832735" cy="1542415"/>
          </a:xfrm>
          <a:prstGeom prst="rect">
            <a:avLst/>
          </a:prstGeom>
          <a:noFill/>
          <a:ln w="9525">
            <a:noFill/>
          </a:ln>
        </p:spPr>
      </p:pic>
      <p:sp>
        <p:nvSpPr>
          <p:cNvPr id="4" name="文本框 3"/>
          <p:cNvSpPr txBox="1"/>
          <p:nvPr/>
        </p:nvSpPr>
        <p:spPr>
          <a:xfrm>
            <a:off x="3037840" y="5361305"/>
            <a:ext cx="5036185" cy="460375"/>
          </a:xfrm>
          <a:prstGeom prst="rect">
            <a:avLst/>
          </a:prstGeom>
          <a:solidFill>
            <a:schemeClr val="tx2">
              <a:lumMod val="10000"/>
              <a:lumOff val="90000"/>
            </a:schemeClr>
          </a:solidFill>
        </p:spPr>
        <p:txBody>
          <a:bodyPr wrap="square">
            <a:spAutoFit/>
          </a:bodyPr>
          <a:p>
            <a:pPr algn="l"/>
            <a:r>
              <a:rPr lang="en-US" altLang="zh-CN" sz="2400">
                <a:latin typeface="+mn-ea"/>
                <a:cs typeface="+mn-ea"/>
              </a:rPr>
              <a:t>in order to help sb   </a:t>
            </a:r>
            <a:r>
              <a:rPr lang="zh-CN" altLang="en-US" sz="2400">
                <a:latin typeface="+mn-ea"/>
                <a:cs typeface="+mn-ea"/>
              </a:rPr>
              <a:t>为了帮助某人</a:t>
            </a:r>
            <a:endParaRPr lang="zh-CN" altLang="en-US" sz="2400">
              <a:latin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 calcmode="lin" valueType="num">
                                      <p:cBhvr additive="base">
                                        <p:cTn id="12"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1">
                                            <p:txEl>
                                              <p:pRg st="3" end="3"/>
                                            </p:txEl>
                                          </p:spTgt>
                                        </p:tgtEl>
                                        <p:attrNameLst>
                                          <p:attrName>style.visibility</p:attrName>
                                        </p:attrNameLst>
                                      </p:cBhvr>
                                      <p:to>
                                        <p:strVal val="visible"/>
                                      </p:to>
                                    </p:set>
                                    <p:anim calcmode="lin" valueType="num">
                                      <p:cBhvr additive="base">
                                        <p:cTn id="18"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1">
                                            <p:txEl>
                                              <p:pRg st="5" end="5"/>
                                            </p:txEl>
                                          </p:spTgt>
                                        </p:tgtEl>
                                        <p:attrNameLst>
                                          <p:attrName>style.visibility</p:attrName>
                                        </p:attrNameLst>
                                      </p:cBhvr>
                                      <p:to>
                                        <p:strVal val="visible"/>
                                      </p:to>
                                    </p:set>
                                    <p:anim calcmode="lin" valueType="num">
                                      <p:cBhvr additive="base">
                                        <p:cTn id="24"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sensitive    /ˈsensətɪv/                adj. 敏感的；善解人意的；灵敏的</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2" name="文本框 131"/>
          <p:cNvSpPr txBox="1"/>
          <p:nvPr/>
        </p:nvSpPr>
        <p:spPr>
          <a:xfrm>
            <a:off x="194310" y="988695"/>
            <a:ext cx="9574530" cy="526224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又走了半个街区，他找到了答案，一辆移动的垃圾车。它的声音一定触动了我的狗</a:t>
            </a:r>
            <a:r>
              <a:rPr lang="zh-CN" sz="2400" b="1" u="sng">
                <a:solidFill>
                  <a:srgbClr val="587197"/>
                </a:solidFill>
                <a:latin typeface="+mn-ea"/>
                <a:cs typeface="+mn-ea"/>
              </a:rPr>
              <a:t>灵敏的耳朵</a:t>
            </a:r>
            <a:r>
              <a:rPr lang="zh-CN" sz="2400" b="0">
                <a:latin typeface="+mn-ea"/>
                <a:cs typeface="+mn-ea"/>
              </a:rPr>
              <a:t>，所以当我们靠近它时，它叫得更响了，还用爪子抓着我的背。</a:t>
            </a:r>
            <a:endParaRPr lang="zh-CN" sz="2400" b="1">
              <a:solidFill>
                <a:srgbClr val="C00000"/>
              </a:solidFill>
              <a:latin typeface="+mn-ea"/>
              <a:cs typeface="+mn-ea"/>
            </a:endParaRPr>
          </a:p>
          <a:p>
            <a:pPr marL="342900" indent="-342900">
              <a:buSzPct val="50000"/>
              <a:buFont typeface="Wingdings" panose="05000000000000000000" charset="0"/>
              <a:buChar char="l"/>
            </a:pPr>
            <a:r>
              <a:rPr lang="en-US" sz="2400" b="0">
                <a:latin typeface="+mn-ea"/>
                <a:cs typeface="+mn-ea"/>
              </a:rPr>
              <a:t>Another half-block of carrying him brought the answer — a moving garbage truck. Its sound must have hit my dog’s </a:t>
            </a:r>
            <a:r>
              <a:rPr lang="en-US" sz="2400" b="1" u="sng">
                <a:solidFill>
                  <a:srgbClr val="587197"/>
                </a:solidFill>
                <a:latin typeface="+mn-ea"/>
                <a:cs typeface="+mn-ea"/>
              </a:rPr>
              <a:t>sensitive ears</a:t>
            </a:r>
            <a:r>
              <a:rPr lang="en-US" sz="2400" b="0">
                <a:latin typeface="+mn-ea"/>
                <a:cs typeface="+mn-ea"/>
              </a:rPr>
              <a:t>, so he cried louder and clawed at my back as we drew closer to it.</a:t>
            </a:r>
            <a:endParaRPr lang="en-US" sz="2400" b="0">
              <a:latin typeface="+mn-ea"/>
              <a:cs typeface="+mn-ea"/>
            </a:endParaRPr>
          </a:p>
          <a:p>
            <a:pPr indent="0">
              <a:buSzPct val="50000"/>
              <a:buFont typeface="Wingdings" panose="05000000000000000000" charset="0"/>
              <a:buNone/>
            </a:pPr>
            <a:r>
              <a:rPr lang="en-US" sz="2400" b="0">
                <a:latin typeface="+mn-ea"/>
                <a:cs typeface="+mn-ea"/>
              </a:rPr>
              <a:t>2. </a:t>
            </a:r>
            <a:r>
              <a:rPr lang="zh-CN" sz="2400" b="0">
                <a:latin typeface="+mn-ea"/>
                <a:cs typeface="+mn-ea"/>
              </a:rPr>
              <a:t>为了改善这种情况，我建议博物馆聘请专业的中文翻译来修改所有的中文标识，确保翻译准确，</a:t>
            </a:r>
            <a:r>
              <a:rPr lang="zh-CN" sz="2400" b="1" u="sng">
                <a:solidFill>
                  <a:srgbClr val="587197"/>
                </a:solidFill>
                <a:latin typeface="+mn-ea"/>
                <a:cs typeface="+mn-ea"/>
              </a:rPr>
              <a:t>文化敏感</a:t>
            </a:r>
            <a:r>
              <a:rPr lang="zh-CN" sz="2400" b="0">
                <a:latin typeface="+mn-ea"/>
                <a:cs typeface="+mn-ea"/>
              </a:rPr>
              <a:t>，语法正确。</a:t>
            </a:r>
            <a:endParaRPr lang="zh-CN" sz="2400" b="1">
              <a:solidFill>
                <a:srgbClr val="C00000"/>
              </a:solidFill>
              <a:latin typeface="+mn-ea"/>
              <a:cs typeface="+mn-ea"/>
            </a:endParaRPr>
          </a:p>
          <a:p>
            <a:pPr marL="342900" indent="-342900">
              <a:buSzPct val="50000"/>
              <a:buFont typeface="Wingdings" panose="05000000000000000000" charset="0"/>
              <a:buChar char="l"/>
            </a:pPr>
            <a:r>
              <a:rPr lang="en-US" sz="2400" b="0">
                <a:latin typeface="+mn-ea"/>
                <a:cs typeface="+mn-ea"/>
              </a:rPr>
              <a:t>To improve the situation, I suggest the museum hire a professional Chinese translator to revise all the Chinese signage, ensuring that the translations are accurate, </a:t>
            </a:r>
            <a:r>
              <a:rPr lang="en-US" sz="2400" b="1" u="sng">
                <a:solidFill>
                  <a:srgbClr val="587197"/>
                </a:solidFill>
                <a:latin typeface="+mn-ea"/>
                <a:cs typeface="+mn-ea"/>
              </a:rPr>
              <a:t>culturally sensitive</a:t>
            </a:r>
            <a:r>
              <a:rPr lang="en-US" sz="2400" b="0">
                <a:latin typeface="+mn-ea"/>
                <a:cs typeface="+mn-ea"/>
              </a:rPr>
              <a:t>, and grammatically correct.</a:t>
            </a:r>
            <a:endParaRPr lang="en-US" sz="2400" b="0">
              <a:latin typeface="+mn-ea"/>
              <a:cs typeface="+mn-ea"/>
            </a:endParaRPr>
          </a:p>
          <a:p>
            <a:endParaRPr lang="zh-CN" altLang="en-US" sz="2400" b="1">
              <a:solidFill>
                <a:srgbClr val="C00000"/>
              </a:solidFill>
              <a:latin typeface="+mn-ea"/>
              <a:cs typeface="+mn-ea"/>
            </a:endParaRPr>
          </a:p>
        </p:txBody>
      </p:sp>
      <p:pic>
        <p:nvPicPr>
          <p:cNvPr id="2" name="图片 1"/>
          <p:cNvPicPr/>
          <p:nvPr/>
        </p:nvPicPr>
        <p:blipFill>
          <a:blip r:embed="rId4"/>
          <a:stretch>
            <a:fillRect/>
          </a:stretch>
        </p:blipFill>
        <p:spPr>
          <a:xfrm>
            <a:off x="9609455" y="1111885"/>
            <a:ext cx="2443480" cy="44602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 calcmode="lin" valueType="num">
                                      <p:cBhvr additive="base">
                                        <p:cTn id="12"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2">
                                            <p:txEl>
                                              <p:pRg st="3" end="3"/>
                                            </p:txEl>
                                          </p:spTgt>
                                        </p:tgtEl>
                                        <p:attrNameLst>
                                          <p:attrName>style.visibility</p:attrName>
                                        </p:attrNameLst>
                                      </p:cBhvr>
                                      <p:to>
                                        <p:strVal val="visible"/>
                                      </p:to>
                                    </p:set>
                                    <p:anim calcmode="lin" valueType="num">
                                      <p:cBhvr additive="base">
                                        <p:cTn id="18"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sensitive    /ˈsensətɪv/                adj. 敏感的；善解人意的；灵敏的</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2" name="文本框 131"/>
          <p:cNvSpPr txBox="1"/>
          <p:nvPr/>
        </p:nvSpPr>
        <p:spPr>
          <a:xfrm>
            <a:off x="194310" y="988695"/>
            <a:ext cx="11667490" cy="1938020"/>
          </a:xfrm>
          <a:prstGeom prst="rect">
            <a:avLst/>
          </a:prstGeom>
          <a:noFill/>
          <a:ln w="9525">
            <a:noFill/>
          </a:ln>
        </p:spPr>
        <p:txBody>
          <a:bodyPr wrap="square">
            <a:spAutoFit/>
          </a:bodyPr>
          <a:p>
            <a:pPr indent="0"/>
            <a:r>
              <a:rPr lang="en-US" sz="2400" b="0">
                <a:latin typeface="+mn-ea"/>
                <a:cs typeface="+mn-ea"/>
              </a:rPr>
              <a:t>3. </a:t>
            </a:r>
            <a:r>
              <a:rPr lang="zh-CN" sz="2400" b="0">
                <a:latin typeface="+mn-ea"/>
                <a:cs typeface="+mn-ea"/>
              </a:rPr>
              <a:t>在他的盘子旁边，安德鲁发现了一张漂亮的字母卡片。是他妻子寄来的。上面写着</a:t>
            </a:r>
            <a:r>
              <a:rPr lang="en-US" sz="2400" b="0">
                <a:latin typeface="+mn-ea"/>
                <a:cs typeface="+mn-ea"/>
              </a:rPr>
              <a:t>:</a:t>
            </a:r>
            <a:r>
              <a:rPr lang="zh-CN" sz="2400" b="0">
                <a:latin typeface="+mn-ea"/>
                <a:cs typeface="+mn-ea"/>
              </a:rPr>
              <a:t>祝贺你，我的爱人</a:t>
            </a:r>
            <a:r>
              <a:rPr lang="en-US" sz="2400" b="0">
                <a:latin typeface="+mn-ea"/>
                <a:cs typeface="+mn-ea"/>
              </a:rPr>
              <a:t>! </a:t>
            </a:r>
            <a:r>
              <a:rPr lang="zh-CN" sz="2400" b="0">
                <a:latin typeface="+mn-ea"/>
                <a:cs typeface="+mn-ea"/>
              </a:rPr>
              <a:t>我就知道你会加薪的</a:t>
            </a:r>
            <a:r>
              <a:rPr lang="en-US" sz="2400" b="0">
                <a:latin typeface="+mn-ea"/>
                <a:cs typeface="+mn-ea"/>
              </a:rPr>
              <a:t>!</a:t>
            </a:r>
            <a:r>
              <a:rPr lang="zh-CN" sz="2400" b="0">
                <a:latin typeface="+mn-ea"/>
                <a:cs typeface="+mn-ea"/>
              </a:rPr>
              <a:t>我准备这顿晚餐是为了表达我对你的爱。我为你的成就感到骄傲</a:t>
            </a:r>
            <a:r>
              <a:rPr lang="en-US" sz="2400" b="0">
                <a:latin typeface="+mn-ea"/>
                <a:cs typeface="+mn-ea"/>
              </a:rPr>
              <a:t>! </a:t>
            </a:r>
            <a:r>
              <a:rPr lang="zh-CN" sz="2400" b="0">
                <a:latin typeface="+mn-ea"/>
                <a:cs typeface="+mn-ea"/>
              </a:rPr>
              <a:t>他读了这封信，停下来思考</a:t>
            </a:r>
            <a:r>
              <a:rPr lang="zh-CN" sz="2400" b="1" u="sng">
                <a:solidFill>
                  <a:srgbClr val="2DD6FC"/>
                </a:solidFill>
                <a:latin typeface="+mn-ea"/>
                <a:cs typeface="+mn-ea"/>
              </a:rPr>
              <a:t>蒂娜是多么善解人意和体贴</a:t>
            </a:r>
            <a:r>
              <a:rPr lang="zh-CN" sz="2400" b="0">
                <a:latin typeface="+mn-ea"/>
                <a:cs typeface="+mn-ea"/>
              </a:rPr>
              <a:t>。</a:t>
            </a:r>
            <a:endParaRPr lang="zh-CN" sz="2400" b="1">
              <a:solidFill>
                <a:srgbClr val="C00000"/>
              </a:solidFill>
              <a:latin typeface="+mn-ea"/>
              <a:cs typeface="+mn-ea"/>
            </a:endParaRPr>
          </a:p>
          <a:p>
            <a:pPr indent="0"/>
            <a:r>
              <a:rPr lang="zh-CN" altLang="en-US" sz="2400" b="1">
                <a:solidFill>
                  <a:srgbClr val="C00000"/>
                </a:solidFill>
                <a:latin typeface="+mn-ea"/>
                <a:cs typeface="+mn-ea"/>
              </a:rPr>
              <a:t> </a:t>
            </a:r>
            <a:endParaRPr lang="zh-CN" altLang="en-US" sz="2400">
              <a:solidFill>
                <a:schemeClr val="tx2"/>
              </a:solidFill>
              <a:latin typeface="+mn-ea"/>
              <a:cs typeface="+mn-ea"/>
            </a:endParaRPr>
          </a:p>
        </p:txBody>
      </p:sp>
      <p:pic>
        <p:nvPicPr>
          <p:cNvPr id="133" name="图片 132"/>
          <p:cNvPicPr/>
          <p:nvPr/>
        </p:nvPicPr>
        <p:blipFill>
          <a:blip r:embed="rId4"/>
          <a:stretch>
            <a:fillRect/>
          </a:stretch>
        </p:blipFill>
        <p:spPr>
          <a:xfrm>
            <a:off x="190500" y="2628265"/>
            <a:ext cx="3719195" cy="4229735"/>
          </a:xfrm>
          <a:prstGeom prst="rect">
            <a:avLst/>
          </a:prstGeom>
          <a:noFill/>
          <a:ln w="9525">
            <a:noFill/>
          </a:ln>
        </p:spPr>
      </p:pic>
      <p:sp>
        <p:nvSpPr>
          <p:cNvPr id="2" name="文本框 1"/>
          <p:cNvSpPr txBox="1"/>
          <p:nvPr/>
        </p:nvSpPr>
        <p:spPr>
          <a:xfrm>
            <a:off x="4032250" y="2720975"/>
            <a:ext cx="7555230" cy="2676525"/>
          </a:xfrm>
          <a:prstGeom prst="rect">
            <a:avLst/>
          </a:prstGeom>
          <a:noFill/>
        </p:spPr>
        <p:txBody>
          <a:bodyPr wrap="square" rtlCol="0" anchor="t">
            <a:spAutoFit/>
          </a:bodyPr>
          <a:p>
            <a:pPr marL="342900" indent="-342900">
              <a:buSzPct val="50000"/>
              <a:buFont typeface="Wingdings" panose="05000000000000000000" charset="0"/>
              <a:buChar char="l"/>
            </a:pPr>
            <a:r>
              <a:rPr lang="zh-CN" altLang="en-US" sz="2400">
                <a:solidFill>
                  <a:schemeClr val="tx2"/>
                </a:solidFill>
                <a:latin typeface="+mn-ea"/>
                <a:cs typeface="+mn-ea"/>
                <a:sym typeface="+mn-ea"/>
              </a:rPr>
              <a:t>Next to his plate Andrew found a beautiful lettered card. It was from his wife. It read: “Congratulations, my love! I knew you’d get the raise! I prepared this dinner to show just how much I love you. I am so proud of your accomplishments!” He read it and stopped to reflect on </a:t>
            </a:r>
            <a:r>
              <a:rPr lang="zh-CN" altLang="en-US" sz="2400" b="1" u="sng">
                <a:solidFill>
                  <a:srgbClr val="2DD6FC"/>
                </a:solidFill>
                <a:latin typeface="+mn-ea"/>
                <a:cs typeface="+mn-ea"/>
                <a:sym typeface="+mn-ea"/>
              </a:rPr>
              <a:t>how sensitive and caring Tina was</a:t>
            </a:r>
            <a:r>
              <a:rPr lang="zh-CN" altLang="en-US" sz="2400">
                <a:solidFill>
                  <a:schemeClr val="tx2"/>
                </a:solidFill>
                <a:latin typeface="+mn-ea"/>
                <a:cs typeface="+mn-ea"/>
                <a:sym typeface="+mn-ea"/>
              </a:rPr>
              <a:t>. </a:t>
            </a:r>
            <a:endParaRPr lang="zh-CN" altLang="en-US" sz="2400">
              <a:solidFill>
                <a:schemeClr val="tx2"/>
              </a:solidFill>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893399"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restore  /rɪˈstɔː(r)/ 	                  vt. 恢复；使复原；修复</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4" name="文本框 133"/>
          <p:cNvSpPr txBox="1"/>
          <p:nvPr/>
        </p:nvSpPr>
        <p:spPr>
          <a:xfrm>
            <a:off x="227965" y="1092200"/>
            <a:ext cx="9793605" cy="2306955"/>
          </a:xfrm>
          <a:prstGeom prst="rect">
            <a:avLst/>
          </a:prstGeom>
          <a:noFill/>
          <a:ln w="9525">
            <a:noFill/>
          </a:ln>
        </p:spPr>
        <p:txBody>
          <a:bodyPr wrap="square">
            <a:spAutoFit/>
          </a:bodyPr>
          <a:p>
            <a:pPr indent="0"/>
            <a:r>
              <a:rPr lang="en-US" sz="2400" b="0">
                <a:latin typeface="+mn-ea"/>
                <a:cs typeface="+mn-ea"/>
              </a:rPr>
              <a:t>1.</a:t>
            </a:r>
            <a:r>
              <a:rPr lang="zh-CN" sz="2400" b="0">
                <a:latin typeface="+mn-ea"/>
                <a:cs typeface="+mn-ea"/>
              </a:rPr>
              <a:t>出乎我意料的是，她给了我一个拥抱，表示原谅，说我的忏悔对她意义重大。清除了耻辱，</a:t>
            </a:r>
            <a:r>
              <a:rPr lang="zh-CN" sz="2400" b="1" u="sng">
                <a:solidFill>
                  <a:srgbClr val="CF7108"/>
                </a:solidFill>
                <a:latin typeface="+mn-ea"/>
                <a:cs typeface="+mn-ea"/>
              </a:rPr>
              <a:t>恢复了信心</a:t>
            </a:r>
            <a:r>
              <a:rPr lang="zh-CN" sz="2400" b="0">
                <a:latin typeface="+mn-ea"/>
                <a:cs typeface="+mn-ea"/>
              </a:rPr>
              <a:t>，这是多么令人宽慰啊。</a:t>
            </a:r>
            <a:endParaRPr lang="zh-CN" sz="2400" b="0">
              <a:latin typeface="+mn-ea"/>
              <a:cs typeface="+mn-ea"/>
            </a:endParaRPr>
          </a:p>
          <a:p>
            <a:pPr marL="342900" indent="-342900">
              <a:buSzPct val="50000"/>
              <a:buFont typeface="Wingdings" panose="05000000000000000000" charset="0"/>
              <a:buChar char="l"/>
            </a:pPr>
            <a:r>
              <a:rPr lang="zh-CN" altLang="en-US" sz="2400" b="0">
                <a:latin typeface="+mn-ea"/>
                <a:cs typeface="+mn-ea"/>
              </a:rPr>
              <a:t> To my great surprise, she gave me a hug as a token of forgiveness, saying my confession (坦白) meant a lot to her. What a relief it was to clear the shame and</a:t>
            </a:r>
            <a:r>
              <a:rPr lang="zh-CN" altLang="en-US" sz="2400" b="1" u="sng">
                <a:solidFill>
                  <a:srgbClr val="CF7108"/>
                </a:solidFill>
                <a:latin typeface="+mn-ea"/>
                <a:cs typeface="+mn-ea"/>
              </a:rPr>
              <a:t> restore the faith</a:t>
            </a:r>
            <a:r>
              <a:rPr lang="zh-CN" altLang="en-US" sz="2400" b="0">
                <a:latin typeface="+mn-ea"/>
                <a:cs typeface="+mn-ea"/>
              </a:rPr>
              <a:t>.</a:t>
            </a:r>
            <a:endParaRPr lang="zh-CN" altLang="en-US" sz="2400" b="0">
              <a:latin typeface="+mn-ea"/>
              <a:cs typeface="+mn-ea"/>
            </a:endParaRPr>
          </a:p>
          <a:p>
            <a:pPr indent="0"/>
            <a:endParaRPr lang="zh-CN" altLang="en-US" sz="2400" b="0">
              <a:latin typeface="+mn-ea"/>
              <a:cs typeface="+mn-ea"/>
            </a:endParaRPr>
          </a:p>
        </p:txBody>
      </p:sp>
      <p:pic>
        <p:nvPicPr>
          <p:cNvPr id="2" name="图片 1"/>
          <p:cNvPicPr>
            <a:picLocks noChangeAspect="1"/>
          </p:cNvPicPr>
          <p:nvPr/>
        </p:nvPicPr>
        <p:blipFill>
          <a:blip r:embed="rId4"/>
          <a:stretch>
            <a:fillRect/>
          </a:stretch>
        </p:blipFill>
        <p:spPr>
          <a:xfrm>
            <a:off x="10022205" y="1003935"/>
            <a:ext cx="1892300" cy="2768600"/>
          </a:xfrm>
          <a:prstGeom prst="rect">
            <a:avLst/>
          </a:prstGeom>
        </p:spPr>
      </p:pic>
      <p:pic>
        <p:nvPicPr>
          <p:cNvPr id="3" name="图片 2"/>
          <p:cNvPicPr>
            <a:picLocks noChangeAspect="1"/>
          </p:cNvPicPr>
          <p:nvPr/>
        </p:nvPicPr>
        <p:blipFill>
          <a:blip r:embed="rId5"/>
          <a:stretch>
            <a:fillRect/>
          </a:stretch>
        </p:blipFill>
        <p:spPr>
          <a:xfrm>
            <a:off x="0" y="4283710"/>
            <a:ext cx="3302000" cy="2482850"/>
          </a:xfrm>
          <a:prstGeom prst="rect">
            <a:avLst/>
          </a:prstGeom>
        </p:spPr>
      </p:pic>
      <p:sp>
        <p:nvSpPr>
          <p:cNvPr id="5" name="文本框 4"/>
          <p:cNvSpPr txBox="1"/>
          <p:nvPr/>
        </p:nvSpPr>
        <p:spPr>
          <a:xfrm>
            <a:off x="3449955" y="4072890"/>
            <a:ext cx="8312785" cy="1955165"/>
          </a:xfrm>
          <a:prstGeom prst="rect">
            <a:avLst/>
          </a:prstGeom>
          <a:noFill/>
        </p:spPr>
        <p:txBody>
          <a:bodyPr wrap="square" rtlCol="0" anchor="t">
            <a:noAutofit/>
          </a:bodyPr>
          <a:p>
            <a:pPr indent="0"/>
            <a:r>
              <a:rPr lang="zh-CN" altLang="en-US" sz="2400">
                <a:latin typeface="+mn-ea"/>
                <a:cs typeface="+mn-ea"/>
                <a:sym typeface="+mn-ea"/>
              </a:rPr>
              <a:t>2. 此外，我们可以呼吁我们周围的人采取行动。通过共同努力，我们可以</a:t>
            </a:r>
            <a:r>
              <a:rPr lang="zh-CN" altLang="en-US" sz="2400" b="1" u="sng">
                <a:solidFill>
                  <a:srgbClr val="CF7108"/>
                </a:solidFill>
                <a:latin typeface="+mn-ea"/>
                <a:cs typeface="+mn-ea"/>
                <a:sym typeface="+mn-ea"/>
              </a:rPr>
              <a:t>保护和恢复我们宝贵的海洋</a:t>
            </a:r>
            <a:r>
              <a:rPr lang="zh-CN" altLang="en-US" sz="2400">
                <a:latin typeface="+mn-ea"/>
                <a:cs typeface="+mn-ea"/>
                <a:sym typeface="+mn-ea"/>
              </a:rPr>
              <a:t>。</a:t>
            </a:r>
            <a:endParaRPr lang="zh-CN" altLang="en-US"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Besides, we can call on people around us to take action. By working together, we can </a:t>
            </a:r>
            <a:r>
              <a:rPr lang="zh-CN" altLang="en-US" sz="2400" b="1" u="sng">
                <a:solidFill>
                  <a:srgbClr val="CF7108"/>
                </a:solidFill>
                <a:latin typeface="+mn-ea"/>
                <a:cs typeface="+mn-ea"/>
                <a:sym typeface="+mn-ea"/>
              </a:rPr>
              <a:t>protect and restore our precious oceans</a:t>
            </a:r>
            <a:r>
              <a:rPr lang="zh-CN" altLang="en-US" sz="2400">
                <a:latin typeface="+mn-ea"/>
                <a:cs typeface="+mn-ea"/>
                <a:sym typeface="+mn-ea"/>
              </a:rPr>
              <a:t>.</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 calcmode="lin" valueType="num">
                                      <p:cBhvr additive="base">
                                        <p:cTn id="12" dur="50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1073378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conservation    /ˌkɒnsəˈveɪʃ(ə)n/       n. 对（环境、文物等）保护；保持</a:t>
            </a:r>
            <a:endParaRPr lang="en-US" altLang="zh-CN" sz="2400" b="1">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4" name="文本框 133"/>
          <p:cNvSpPr txBox="1"/>
          <p:nvPr/>
        </p:nvSpPr>
        <p:spPr>
          <a:xfrm>
            <a:off x="125730" y="1075055"/>
            <a:ext cx="11736070" cy="3784600"/>
          </a:xfrm>
          <a:prstGeom prst="rect">
            <a:avLst/>
          </a:prstGeom>
          <a:noFill/>
          <a:ln w="9525">
            <a:noFill/>
          </a:ln>
        </p:spPr>
        <p:txBody>
          <a:bodyPr wrap="square">
            <a:spAutoFit/>
          </a:bodyPr>
          <a:p>
            <a:pPr indent="0" algn="just"/>
            <a:r>
              <a:rPr lang="en-US" sz="2400">
                <a:latin typeface="+mn-ea"/>
                <a:cs typeface="+mn-ea"/>
              </a:rPr>
              <a:t>1. </a:t>
            </a:r>
            <a:r>
              <a:rPr lang="zh-CN" sz="2400">
                <a:latin typeface="+mn-ea"/>
                <a:cs typeface="+mn-ea"/>
              </a:rPr>
              <a:t>海洋被生态学家称为地球的肺，在生物圈中起着至关重要的作用。随着</a:t>
            </a:r>
            <a:r>
              <a:rPr lang="en-US" sz="2400">
                <a:latin typeface="+mn-ea"/>
                <a:cs typeface="+mn-ea"/>
              </a:rPr>
              <a:t>6</a:t>
            </a:r>
            <a:r>
              <a:rPr lang="zh-CN" sz="2400">
                <a:latin typeface="+mn-ea"/>
                <a:cs typeface="+mn-ea"/>
              </a:rPr>
              <a:t>月</a:t>
            </a:r>
            <a:r>
              <a:rPr lang="en-US" sz="2400">
                <a:latin typeface="+mn-ea"/>
                <a:cs typeface="+mn-ea"/>
              </a:rPr>
              <a:t>8</a:t>
            </a:r>
            <a:r>
              <a:rPr lang="zh-CN" sz="2400">
                <a:latin typeface="+mn-ea"/>
                <a:cs typeface="+mn-ea"/>
              </a:rPr>
              <a:t>日世界海洋日的临近，应</a:t>
            </a:r>
            <a:r>
              <a:rPr lang="zh-CN" sz="2400" b="1" u="sng">
                <a:solidFill>
                  <a:srgbClr val="1E5AEF"/>
                </a:solidFill>
                <a:latin typeface="+mn-ea"/>
                <a:cs typeface="+mn-ea"/>
              </a:rPr>
              <a:t>高度重视海洋养护</a:t>
            </a:r>
            <a:r>
              <a:rPr lang="zh-CN" sz="2400">
                <a:latin typeface="+mn-ea"/>
                <a:cs typeface="+mn-ea"/>
              </a:rPr>
              <a:t>。</a:t>
            </a:r>
            <a:endParaRPr lang="zh-CN" sz="2400">
              <a:latin typeface="+mn-ea"/>
              <a:cs typeface="+mn-ea"/>
            </a:endParaRPr>
          </a:p>
          <a:p>
            <a:pPr indent="0" algn="just"/>
            <a:r>
              <a:rPr lang="en-US" sz="2400">
                <a:latin typeface="+mn-ea"/>
                <a:cs typeface="+mn-ea"/>
              </a:rPr>
              <a:t> </a:t>
            </a:r>
            <a:endParaRPr lang="en-US" sz="2400">
              <a:latin typeface="+mn-ea"/>
              <a:cs typeface="+mn-ea"/>
            </a:endParaRPr>
          </a:p>
          <a:p>
            <a:pPr indent="0" algn="just"/>
            <a:endParaRPr lang="en-US" sz="2400">
              <a:latin typeface="+mn-ea"/>
              <a:cs typeface="+mn-ea"/>
            </a:endParaRPr>
          </a:p>
          <a:p>
            <a:pPr indent="0" algn="just"/>
            <a:endParaRPr lang="en-US" sz="2400">
              <a:latin typeface="+mn-ea"/>
              <a:cs typeface="+mn-ea"/>
            </a:endParaRPr>
          </a:p>
          <a:p>
            <a:pPr indent="0" algn="just"/>
            <a:endParaRPr lang="en-US" sz="2400">
              <a:latin typeface="+mn-ea"/>
              <a:cs typeface="+mn-ea"/>
            </a:endParaRPr>
          </a:p>
          <a:p>
            <a:pPr indent="0" algn="just"/>
            <a:endParaRPr lang="en-US" sz="2400">
              <a:latin typeface="+mn-ea"/>
              <a:cs typeface="+mn-ea"/>
            </a:endParaRPr>
          </a:p>
          <a:p>
            <a:pPr indent="0" algn="just"/>
            <a:endParaRPr lang="en-US" sz="2400">
              <a:latin typeface="+mn-ea"/>
              <a:cs typeface="+mn-ea"/>
            </a:endParaRPr>
          </a:p>
          <a:p>
            <a:pPr indent="0" algn="just"/>
            <a:endParaRPr lang="zh-CN" sz="2400">
              <a:latin typeface="+mn-ea"/>
              <a:cs typeface="+mn-ea"/>
            </a:endParaRPr>
          </a:p>
          <a:p>
            <a:pPr indent="0" algn="just"/>
            <a:endParaRPr lang="zh-CN" altLang="en-US" sz="2400">
              <a:latin typeface="+mn-ea"/>
              <a:cs typeface="+mn-ea"/>
            </a:endParaRPr>
          </a:p>
        </p:txBody>
      </p:sp>
      <p:pic>
        <p:nvPicPr>
          <p:cNvPr id="2" name="图片 1"/>
          <p:cNvPicPr/>
          <p:nvPr/>
        </p:nvPicPr>
        <p:blipFill>
          <a:blip r:embed="rId4"/>
          <a:srcRect l="10786" r="11257"/>
          <a:stretch>
            <a:fillRect/>
          </a:stretch>
        </p:blipFill>
        <p:spPr>
          <a:xfrm>
            <a:off x="9777095" y="1662430"/>
            <a:ext cx="2287905" cy="3347720"/>
          </a:xfrm>
          <a:prstGeom prst="rect">
            <a:avLst/>
          </a:prstGeom>
          <a:noFill/>
          <a:ln w="9525">
            <a:noFill/>
          </a:ln>
        </p:spPr>
      </p:pic>
      <p:pic>
        <p:nvPicPr>
          <p:cNvPr id="135" name="图片 134"/>
          <p:cNvPicPr/>
          <p:nvPr/>
        </p:nvPicPr>
        <p:blipFill>
          <a:blip r:embed="rId5"/>
          <a:stretch>
            <a:fillRect/>
          </a:stretch>
        </p:blipFill>
        <p:spPr>
          <a:xfrm>
            <a:off x="12065" y="4941570"/>
            <a:ext cx="1776730" cy="1847850"/>
          </a:xfrm>
          <a:prstGeom prst="rect">
            <a:avLst/>
          </a:prstGeom>
          <a:noFill/>
          <a:ln w="9525">
            <a:noFill/>
          </a:ln>
        </p:spPr>
      </p:pic>
      <p:sp>
        <p:nvSpPr>
          <p:cNvPr id="5" name="文本框 4"/>
          <p:cNvSpPr txBox="1"/>
          <p:nvPr/>
        </p:nvSpPr>
        <p:spPr>
          <a:xfrm>
            <a:off x="211455" y="1972945"/>
            <a:ext cx="9435465" cy="2306955"/>
          </a:xfrm>
          <a:prstGeom prst="rect">
            <a:avLst/>
          </a:prstGeom>
          <a:noFill/>
        </p:spPr>
        <p:txBody>
          <a:bodyPr wrap="square" rtlCol="0" anchor="t">
            <a:spAutoFit/>
          </a:bodyPr>
          <a:p>
            <a:pPr marL="342900" indent="-342900">
              <a:buSzPct val="50000"/>
              <a:buFont typeface="Wingdings" panose="05000000000000000000" charset="0"/>
              <a:buChar char="l"/>
            </a:pPr>
            <a:r>
              <a:rPr lang="en-US" sz="2400">
                <a:latin typeface="+mn-ea"/>
                <a:cs typeface="+mn-ea"/>
                <a:sym typeface="+mn-ea"/>
              </a:rPr>
              <a:t>The oceans, which are referred to by ecologists as the lungs of our planet, have played a crucial role in the biosphere. With the World Oceans Day falling on 8 June approaching, </a:t>
            </a:r>
            <a:r>
              <a:rPr lang="en-US" sz="2400" b="1" u="sng">
                <a:solidFill>
                  <a:srgbClr val="1E5AEF"/>
                </a:solidFill>
                <a:latin typeface="+mn-ea"/>
                <a:cs typeface="+mn-ea"/>
                <a:sym typeface="+mn-ea"/>
              </a:rPr>
              <a:t>great importance should be attached to ocean conservation</a:t>
            </a:r>
            <a:r>
              <a:rPr lang="en-US" sz="2400">
                <a:latin typeface="+mn-ea"/>
                <a:cs typeface="+mn-ea"/>
                <a:sym typeface="+mn-ea"/>
              </a:rPr>
              <a:t>. </a:t>
            </a:r>
            <a:r>
              <a:rPr lang="en-US" b="1">
                <a:solidFill>
                  <a:srgbClr val="1E5AEF"/>
                </a:solidFill>
                <a:latin typeface="+mn-ea"/>
                <a:cs typeface="+mn-ea"/>
                <a:sym typeface="+mn-ea"/>
              </a:rPr>
              <a:t>2022</a:t>
            </a:r>
            <a:r>
              <a:rPr lang="zh-CN" b="1">
                <a:solidFill>
                  <a:srgbClr val="1E5AEF"/>
                </a:solidFill>
                <a:latin typeface="+mn-ea"/>
                <a:cs typeface="+mn-ea"/>
                <a:sym typeface="+mn-ea"/>
              </a:rPr>
              <a:t>全国甲卷“海洋保护投稿”</a:t>
            </a:r>
            <a:endParaRPr lang="en-US" sz="2400">
              <a:latin typeface="+mn-ea"/>
              <a:cs typeface="+mn-ea"/>
              <a:sym typeface="+mn-ea"/>
            </a:endParaRPr>
          </a:p>
          <a:p>
            <a:endParaRPr lang="en-US" altLang="en-US" sz="2400">
              <a:latin typeface="+mn-ea"/>
              <a:cs typeface="+mn-ea"/>
              <a:sym typeface="+mn-ea"/>
            </a:endParaRPr>
          </a:p>
        </p:txBody>
      </p:sp>
      <p:sp>
        <p:nvSpPr>
          <p:cNvPr id="11" name="文本框 10"/>
          <p:cNvSpPr txBox="1"/>
          <p:nvPr/>
        </p:nvSpPr>
        <p:spPr>
          <a:xfrm>
            <a:off x="1788795" y="4756785"/>
            <a:ext cx="7987665" cy="1938020"/>
          </a:xfrm>
          <a:prstGeom prst="rect">
            <a:avLst/>
          </a:prstGeom>
          <a:noFill/>
        </p:spPr>
        <p:txBody>
          <a:bodyPr wrap="square" rtlCol="0" anchor="t">
            <a:spAutoFit/>
          </a:bodyPr>
          <a:p>
            <a:pPr marL="342900" indent="-342900" algn="just">
              <a:buSzPct val="50000"/>
              <a:buFont typeface="Wingdings" panose="05000000000000000000" charset="0"/>
              <a:buChar char="l"/>
            </a:pPr>
            <a:r>
              <a:rPr lang="zh-CN" altLang="en-US" sz="2400">
                <a:latin typeface="+mn-ea"/>
                <a:cs typeface="+mn-ea"/>
                <a:sym typeface="+mn-ea"/>
              </a:rPr>
              <a:t>The exhibition is scheduled to start at 9 a.m.this Sunday in the school art gallery，lasting for 3 hours. It is aimed at</a:t>
            </a:r>
            <a:r>
              <a:rPr lang="zh-CN" altLang="en-US" sz="2400" b="1" u="sng">
                <a:solidFill>
                  <a:srgbClr val="1E5AEF"/>
                </a:solidFill>
                <a:latin typeface="+mn-ea"/>
                <a:cs typeface="+mn-ea"/>
                <a:sym typeface="+mn-ea"/>
              </a:rPr>
              <a:t> raising students' awareness of environmental conservation</a:t>
            </a:r>
            <a:r>
              <a:rPr lang="zh-CN" altLang="en-US" sz="2400">
                <a:latin typeface="+mn-ea"/>
                <a:cs typeface="+mn-ea"/>
                <a:sym typeface="+mn-ea"/>
              </a:rPr>
              <a:t> and encouraging eco-friendly behavior.</a:t>
            </a:r>
            <a:endParaRPr lang="zh-CN" altLang="en-US" sz="2400">
              <a:latin typeface="+mn-ea"/>
              <a:cs typeface="+mn-ea"/>
              <a:sym typeface="+mn-ea"/>
            </a:endParaRPr>
          </a:p>
        </p:txBody>
      </p:sp>
      <p:sp>
        <p:nvSpPr>
          <p:cNvPr id="12" name="文本框 11"/>
          <p:cNvSpPr txBox="1"/>
          <p:nvPr/>
        </p:nvSpPr>
        <p:spPr>
          <a:xfrm>
            <a:off x="211455" y="3893185"/>
            <a:ext cx="9321165" cy="829945"/>
          </a:xfrm>
          <a:prstGeom prst="rect">
            <a:avLst/>
          </a:prstGeom>
          <a:noFill/>
        </p:spPr>
        <p:txBody>
          <a:bodyPr wrap="square" rtlCol="0" anchor="t">
            <a:spAutoFit/>
          </a:bodyPr>
          <a:p>
            <a:r>
              <a:rPr lang="en-US" sz="2400">
                <a:latin typeface="+mn-ea"/>
                <a:cs typeface="+mn-ea"/>
                <a:sym typeface="+mn-ea"/>
              </a:rPr>
              <a:t>2. </a:t>
            </a:r>
            <a:r>
              <a:rPr lang="zh-CN" sz="2400">
                <a:latin typeface="+mn-ea"/>
                <a:cs typeface="+mn-ea"/>
                <a:sym typeface="+mn-ea"/>
              </a:rPr>
              <a:t>展览定于本周日上午</a:t>
            </a:r>
            <a:r>
              <a:rPr lang="en-US" sz="2400">
                <a:latin typeface="+mn-ea"/>
                <a:cs typeface="+mn-ea"/>
                <a:sym typeface="+mn-ea"/>
              </a:rPr>
              <a:t>9</a:t>
            </a:r>
            <a:r>
              <a:rPr lang="zh-CN" sz="2400">
                <a:latin typeface="+mn-ea"/>
                <a:cs typeface="+mn-ea"/>
                <a:sym typeface="+mn-ea"/>
              </a:rPr>
              <a:t>点在学校美术馆开始，持续</a:t>
            </a:r>
            <a:r>
              <a:rPr lang="en-US" sz="2400">
                <a:latin typeface="+mn-ea"/>
                <a:cs typeface="+mn-ea"/>
                <a:sym typeface="+mn-ea"/>
              </a:rPr>
              <a:t>3</a:t>
            </a:r>
            <a:r>
              <a:rPr lang="zh-CN" sz="2400">
                <a:latin typeface="+mn-ea"/>
                <a:cs typeface="+mn-ea"/>
                <a:sym typeface="+mn-ea"/>
              </a:rPr>
              <a:t>个小时。它旨在</a:t>
            </a:r>
            <a:r>
              <a:rPr lang="zh-CN" sz="2400" b="1" u="sng">
                <a:solidFill>
                  <a:srgbClr val="1E5AEF"/>
                </a:solidFill>
                <a:latin typeface="+mn-ea"/>
                <a:cs typeface="+mn-ea"/>
                <a:sym typeface="+mn-ea"/>
              </a:rPr>
              <a:t>提高学生的环保意识</a:t>
            </a:r>
            <a:r>
              <a:rPr lang="zh-CN" sz="2400">
                <a:latin typeface="+mn-ea"/>
                <a:cs typeface="+mn-ea"/>
                <a:sym typeface="+mn-ea"/>
              </a:rPr>
              <a:t>，鼓励环保行为。</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873061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melt  /melt/ 	       vt. &amp; vi. （使）融化；熔化；软化</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298555" cy="3046095"/>
          </a:xfrm>
          <a:prstGeom prst="rect">
            <a:avLst/>
          </a:prstGeom>
          <a:noFill/>
          <a:ln w="9525">
            <a:noFill/>
          </a:ln>
        </p:spPr>
        <p:txBody>
          <a:bodyPr wrap="square">
            <a:spAutoFit/>
          </a:bodyPr>
          <a:p>
            <a:pPr indent="0"/>
            <a:r>
              <a:rPr lang="en-US" sz="2400" b="0">
                <a:latin typeface="微软雅黑" panose="020B0503020204020204" charset="-122"/>
                <a:ea typeface="微软雅黑" panose="020B0503020204020204" charset="-122"/>
                <a:cs typeface="微软雅黑" panose="020B0503020204020204" charset="-122"/>
              </a:rPr>
              <a:t>1. </a:t>
            </a:r>
            <a:r>
              <a:rPr lang="zh-CN" sz="2400" b="0">
                <a:latin typeface="微软雅黑" panose="020B0503020204020204" charset="-122"/>
                <a:ea typeface="微软雅黑" panose="020B0503020204020204" charset="-122"/>
                <a:cs typeface="微软雅黑" panose="020B0503020204020204" charset="-122"/>
              </a:rPr>
              <a:t>他们的食物快用完了，他们每天</a:t>
            </a:r>
            <a:r>
              <a:rPr lang="zh-CN" altLang="en-US" sz="2400" b="1" u="sng">
                <a:solidFill>
                  <a:schemeClr val="accent5">
                    <a:lumMod val="50000"/>
                  </a:schemeClr>
                </a:solidFill>
              </a:rPr>
              <a:t>共用一瓶融雪</a:t>
            </a:r>
            <a:r>
              <a:rPr lang="zh-CN" sz="2400" b="0">
                <a:latin typeface="微软雅黑" panose="020B0503020204020204" charset="-122"/>
                <a:ea typeface="微软雅黑" panose="020B0503020204020204" charset="-122"/>
                <a:cs typeface="微软雅黑" panose="020B0503020204020204" charset="-122"/>
              </a:rPr>
              <a:t>。然后一个冰瀑把他们的帐篷平台埋了，把他们挤在了一起。爬下来是不可能的。</a:t>
            </a:r>
            <a:endParaRPr lang="zh-CN" sz="2400" b="0">
              <a:latin typeface="微软雅黑" panose="020B0503020204020204" charset="-122"/>
              <a:ea typeface="微软雅黑" panose="020B0503020204020204" charset="-122"/>
              <a:cs typeface="微软雅黑" panose="020B0503020204020204" charset="-122"/>
            </a:endParaRPr>
          </a:p>
          <a:p>
            <a:pPr marL="342900" indent="-342900">
              <a:buSzPct val="50000"/>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sym typeface="+mn-ea"/>
              </a:rPr>
              <a:t>Their food was running out and they </a:t>
            </a:r>
            <a:r>
              <a:rPr lang="zh-CN" altLang="en-US" sz="2400" b="1" u="sng">
                <a:solidFill>
                  <a:schemeClr val="accent5">
                    <a:lumMod val="50000"/>
                  </a:schemeClr>
                </a:solidFill>
                <a:sym typeface="+mn-ea"/>
              </a:rPr>
              <a:t>shared a single bottle of snow melt </a:t>
            </a:r>
            <a:r>
              <a:rPr lang="zh-CN" altLang="en-US" sz="2400">
                <a:latin typeface="微软雅黑" panose="020B0503020204020204" charset="-122"/>
                <a:ea typeface="微软雅黑" panose="020B0503020204020204" charset="-122"/>
                <a:cs typeface="微软雅黑" panose="020B0503020204020204" charset="-122"/>
                <a:sym typeface="+mn-ea"/>
              </a:rPr>
              <a:t>each day. Then an ice fall buried their tent platform and squeezed them together. It was impossible to climb down. </a:t>
            </a:r>
            <a:endParaRPr lang="zh-CN" altLang="en-US" sz="2400">
              <a:latin typeface="微软雅黑" panose="020B0503020204020204" charset="-122"/>
              <a:ea typeface="微软雅黑" panose="020B0503020204020204" charset="-122"/>
              <a:cs typeface="微软雅黑" panose="020B0503020204020204" charset="-122"/>
              <a:sym typeface="+mn-ea"/>
            </a:endParaRPr>
          </a:p>
          <a:p>
            <a:pPr indent="0"/>
            <a:endParaRPr lang="en-US" sz="2400">
              <a:latin typeface="微软雅黑" panose="020B0503020204020204" charset="-122"/>
              <a:ea typeface="微软雅黑" panose="020B0503020204020204" charset="-122"/>
              <a:cs typeface="微软雅黑" panose="020B0503020204020204" charset="-122"/>
            </a:endParaRPr>
          </a:p>
          <a:p>
            <a:pPr indent="0"/>
            <a:endParaRPr lang="zh-CN" sz="2400">
              <a:latin typeface="微软雅黑" panose="020B0503020204020204" charset="-122"/>
              <a:ea typeface="微软雅黑" panose="020B0503020204020204" charset="-122"/>
              <a:cs typeface="微软雅黑" panose="020B0503020204020204" charset="-122"/>
            </a:endParaRPr>
          </a:p>
          <a:p>
            <a:pPr indent="0"/>
            <a:endParaRPr lang="zh-CN" altLang="en-US" sz="2400" b="1" u="sng">
              <a:solidFill>
                <a:schemeClr val="accent5">
                  <a:lumMod val="50000"/>
                </a:schemeClr>
              </a:solidFill>
            </a:endParaRPr>
          </a:p>
        </p:txBody>
      </p:sp>
      <p:pic>
        <p:nvPicPr>
          <p:cNvPr id="103" name="图片 102"/>
          <p:cNvPicPr/>
          <p:nvPr/>
        </p:nvPicPr>
        <p:blipFill>
          <a:blip r:embed="rId4"/>
          <a:stretch>
            <a:fillRect/>
          </a:stretch>
        </p:blipFill>
        <p:spPr>
          <a:xfrm>
            <a:off x="8960485" y="2590800"/>
            <a:ext cx="2776855" cy="3815715"/>
          </a:xfrm>
          <a:prstGeom prst="rect">
            <a:avLst/>
          </a:prstGeom>
          <a:noFill/>
          <a:ln w="9525">
            <a:noFill/>
          </a:ln>
        </p:spPr>
      </p:pic>
      <p:sp>
        <p:nvSpPr>
          <p:cNvPr id="3" name="文本框 2"/>
          <p:cNvSpPr txBox="1"/>
          <p:nvPr/>
        </p:nvSpPr>
        <p:spPr>
          <a:xfrm>
            <a:off x="199390" y="3108325"/>
            <a:ext cx="8599805" cy="1938020"/>
          </a:xfrm>
          <a:prstGeom prst="rect">
            <a:avLst/>
          </a:prstGeom>
          <a:noFill/>
        </p:spPr>
        <p:txBody>
          <a:bodyPr wrap="square" rtlCol="0" anchor="t">
            <a:spAutoFit/>
          </a:bodyPr>
          <a:p>
            <a:pPr indent="0"/>
            <a:r>
              <a:rPr lang="en-US" sz="2400">
                <a:latin typeface="微软雅黑" panose="020B0503020204020204" charset="-122"/>
                <a:ea typeface="微软雅黑" panose="020B0503020204020204" charset="-122"/>
                <a:cs typeface="微软雅黑" panose="020B0503020204020204" charset="-122"/>
                <a:sym typeface="+mn-ea"/>
              </a:rPr>
              <a:t>2. </a:t>
            </a:r>
            <a:r>
              <a:rPr lang="zh-CN" sz="2400">
                <a:latin typeface="微软雅黑" panose="020B0503020204020204" charset="-122"/>
                <a:ea typeface="微软雅黑" panose="020B0503020204020204" charset="-122"/>
                <a:cs typeface="微软雅黑" panose="020B0503020204020204" charset="-122"/>
                <a:sym typeface="+mn-ea"/>
              </a:rPr>
              <a:t>昏暗的灯光亮着</a:t>
            </a:r>
            <a:r>
              <a:rPr lang="en-US" sz="2400">
                <a:latin typeface="微软雅黑" panose="020B0503020204020204" charset="-122"/>
                <a:ea typeface="微软雅黑" panose="020B0503020204020204" charset="-122"/>
                <a:cs typeface="微软雅黑" panose="020B0503020204020204" charset="-122"/>
                <a:sym typeface="+mn-ea"/>
              </a:rPr>
              <a:t>;</a:t>
            </a:r>
            <a:r>
              <a:rPr lang="zh-CN" sz="2400">
                <a:latin typeface="微软雅黑" panose="020B0503020204020204" charset="-122"/>
                <a:ea typeface="微软雅黑" panose="020B0503020204020204" charset="-122"/>
                <a:cs typeface="微软雅黑" panose="020B0503020204020204" charset="-122"/>
                <a:sym typeface="+mn-ea"/>
              </a:rPr>
              <a:t>整个房间充满了温暖和爱。那时我们知道，</a:t>
            </a:r>
            <a:endParaRPr lang="zh-CN" sz="2400">
              <a:latin typeface="微软雅黑" panose="020B0503020204020204" charset="-122"/>
              <a:ea typeface="微软雅黑" panose="020B0503020204020204" charset="-122"/>
              <a:cs typeface="微软雅黑" panose="020B0503020204020204" charset="-122"/>
            </a:endParaRPr>
          </a:p>
          <a:p>
            <a:pPr indent="0"/>
            <a:r>
              <a:rPr lang="zh-CN" altLang="en-US" sz="2400" b="1" u="sng">
                <a:solidFill>
                  <a:schemeClr val="accent5">
                    <a:lumMod val="50000"/>
                  </a:schemeClr>
                </a:solidFill>
                <a:sym typeface="+mn-ea"/>
              </a:rPr>
              <a:t>爱可以融化他的孤独</a:t>
            </a:r>
            <a:r>
              <a:rPr lang="zh-CN" sz="2400">
                <a:latin typeface="微软雅黑" panose="020B0503020204020204" charset="-122"/>
                <a:ea typeface="微软雅黑" panose="020B0503020204020204" charset="-122"/>
                <a:cs typeface="微软雅黑" panose="020B0503020204020204" charset="-122"/>
                <a:sym typeface="+mn-ea"/>
              </a:rPr>
              <a:t>。</a:t>
            </a:r>
            <a:endParaRPr lang="zh-CN" sz="2400">
              <a:latin typeface="微软雅黑" panose="020B0503020204020204" charset="-122"/>
              <a:ea typeface="微软雅黑" panose="020B0503020204020204" charset="-122"/>
              <a:cs typeface="微软雅黑" panose="020B0503020204020204" charset="-122"/>
            </a:endParaRPr>
          </a:p>
          <a:p>
            <a:pPr marL="342900" indent="-342900">
              <a:buSzPct val="50000"/>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sym typeface="+mn-ea"/>
              </a:rPr>
              <a:t>The dim light was on; the whole room was filled with </a:t>
            </a:r>
            <a:endParaRPr lang="zh-CN" altLang="en-US" sz="2400">
              <a:latin typeface="微软雅黑" panose="020B0503020204020204" charset="-122"/>
              <a:ea typeface="微软雅黑" panose="020B0503020204020204" charset="-122"/>
              <a:cs typeface="微软雅黑" panose="020B0503020204020204" charset="-122"/>
              <a:sym typeface="+mn-ea"/>
            </a:endParaRPr>
          </a:p>
          <a:p>
            <a:pPr indent="0">
              <a:buSzPct val="50000"/>
              <a:buFont typeface="Wingdings" panose="05000000000000000000" charset="0"/>
              <a:buNone/>
            </a:pPr>
            <a:r>
              <a:rPr lang="zh-CN" altLang="en-US" sz="2400">
                <a:latin typeface="微软雅黑" panose="020B0503020204020204" charset="-122"/>
                <a:ea typeface="微软雅黑" panose="020B0503020204020204" charset="-122"/>
                <a:cs typeface="微软雅黑" panose="020B0503020204020204" charset="-122"/>
                <a:sym typeface="+mn-ea"/>
              </a:rPr>
              <a:t>warmth and love. We knew then that </a:t>
            </a:r>
            <a:r>
              <a:rPr lang="zh-CN" altLang="en-US" sz="2400" b="1" u="sng">
                <a:solidFill>
                  <a:schemeClr val="accent5">
                    <a:lumMod val="50000"/>
                  </a:schemeClr>
                </a:solidFill>
                <a:sym typeface="+mn-ea"/>
              </a:rPr>
              <a:t>love can melt his loneliness</a:t>
            </a:r>
            <a:r>
              <a:rPr lang="zh-CN" altLang="en-US" sz="2400">
                <a:latin typeface="微软雅黑" panose="020B0503020204020204" charset="-122"/>
                <a:ea typeface="微软雅黑" panose="020B0503020204020204" charset="-122"/>
                <a:cs typeface="微软雅黑" panose="020B0503020204020204" charset="-122"/>
                <a:sym typeface="+mn-ea"/>
              </a:rPr>
              <a:t>.</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99390" y="5115560"/>
            <a:ext cx="8496935" cy="1198880"/>
          </a:xfrm>
          <a:prstGeom prst="rect">
            <a:avLst/>
          </a:prstGeom>
          <a:noFill/>
        </p:spPr>
        <p:txBody>
          <a:bodyPr wrap="square" rtlCol="0" anchor="t">
            <a:spAutoFit/>
          </a:bodyPr>
          <a:p>
            <a:pPr indent="0"/>
            <a:r>
              <a:rPr lang="en-US" sz="2400">
                <a:latin typeface="微软雅黑" panose="020B0503020204020204" charset="-122"/>
                <a:ea typeface="微软雅黑" panose="020B0503020204020204" charset="-122"/>
                <a:cs typeface="微软雅黑" panose="020B0503020204020204" charset="-122"/>
                <a:sym typeface="+mn-ea"/>
              </a:rPr>
              <a:t>3. </a:t>
            </a:r>
            <a:r>
              <a:rPr lang="zh-CN" sz="2400">
                <a:latin typeface="微软雅黑" panose="020B0503020204020204" charset="-122"/>
                <a:ea typeface="微软雅黑" panose="020B0503020204020204" charset="-122"/>
                <a:cs typeface="微软雅黑" panose="020B0503020204020204" charset="-122"/>
                <a:sym typeface="+mn-ea"/>
              </a:rPr>
              <a:t>他们的脸上洋溢着</a:t>
            </a:r>
            <a:r>
              <a:rPr lang="zh-CN" altLang="en-US" sz="2400" b="1" u="sng">
                <a:solidFill>
                  <a:schemeClr val="accent5">
                    <a:lumMod val="50000"/>
                  </a:schemeClr>
                </a:solidFill>
                <a:sym typeface="+mn-ea"/>
              </a:rPr>
              <a:t>驱散寒冷</a:t>
            </a:r>
            <a:r>
              <a:rPr lang="zh-CN" sz="2400">
                <a:latin typeface="微软雅黑" panose="020B0503020204020204" charset="-122"/>
                <a:ea typeface="微软雅黑" panose="020B0503020204020204" charset="-122"/>
                <a:cs typeface="微软雅黑" panose="020B0503020204020204" charset="-122"/>
                <a:sym typeface="+mn-ea"/>
              </a:rPr>
              <a:t>的微笑。</a:t>
            </a:r>
            <a:endParaRPr lang="zh-CN" altLang="en-US" sz="2400">
              <a:latin typeface="微软雅黑" panose="020B0503020204020204" charset="-122"/>
              <a:ea typeface="微软雅黑" panose="020B0503020204020204" charset="-122"/>
              <a:cs typeface="微软雅黑" panose="020B0503020204020204" charset="-122"/>
            </a:endParaRPr>
          </a:p>
          <a:p>
            <a:pPr marL="342900" indent="-342900">
              <a:buSzPct val="50000"/>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sym typeface="+mn-ea"/>
              </a:rPr>
              <a:t>Their faces were illuminated by smiles that</a:t>
            </a: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b="1" u="sng">
                <a:solidFill>
                  <a:schemeClr val="accent5">
                    <a:lumMod val="50000"/>
                  </a:schemeClr>
                </a:solidFill>
                <a:sym typeface="+mn-ea"/>
              </a:rPr>
              <a:t>melt away the cold</a:t>
            </a:r>
            <a:r>
              <a:rPr lang="zh-CN" altLang="en-US" sz="2400">
                <a:latin typeface="微软雅黑" panose="020B0503020204020204" charset="-122"/>
                <a:ea typeface="微软雅黑" panose="020B0503020204020204" charset="-122"/>
                <a:cs typeface="微软雅黑" panose="020B0503020204020204" charset="-122"/>
                <a:sym typeface="+mn-ea"/>
              </a:rPr>
              <a:t>.</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046" y="195"/>
            <a:ext cx="10733785"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dozen   /ˈdʌz(ə)n/                            n. （一）打；十二个</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dozens of                                         许多；很多</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6" name="文本框 135"/>
          <p:cNvSpPr txBox="1"/>
          <p:nvPr/>
        </p:nvSpPr>
        <p:spPr>
          <a:xfrm>
            <a:off x="125730" y="841375"/>
            <a:ext cx="9652635" cy="295338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我们住在一个农场里，养了</a:t>
            </a:r>
            <a:r>
              <a:rPr lang="zh-CN" sz="2400" b="1" u="sng">
                <a:solidFill>
                  <a:srgbClr val="FBA33E"/>
                </a:solidFill>
                <a:latin typeface="+mn-ea"/>
                <a:cs typeface="+mn-ea"/>
              </a:rPr>
              <a:t>十几只小鸡</a:t>
            </a:r>
            <a:r>
              <a:rPr lang="zh-CN" sz="2400" b="0">
                <a:latin typeface="+mn-ea"/>
                <a:cs typeface="+mn-ea"/>
              </a:rPr>
              <a:t>。这些小鸡还太小，不能出门，它们被放在洗衣房里的一个塑料箱里，在加热灯的照射下。</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We lived on a farm and raised</a:t>
            </a:r>
            <a:r>
              <a:rPr lang="en-US" sz="2400" b="1" u="sng">
                <a:latin typeface="+mn-ea"/>
                <a:cs typeface="+mn-ea"/>
              </a:rPr>
              <a:t> </a:t>
            </a:r>
            <a:r>
              <a:rPr lang="en-US" sz="2400" b="1" u="sng">
                <a:solidFill>
                  <a:srgbClr val="FBA33E"/>
                </a:solidFill>
                <a:latin typeface="+mn-ea"/>
                <a:cs typeface="+mn-ea"/>
              </a:rPr>
              <a:t>a dozen baby chicks</a:t>
            </a:r>
            <a:r>
              <a:rPr lang="en-US" sz="2400" b="0">
                <a:latin typeface="+mn-ea"/>
                <a:cs typeface="+mn-ea"/>
              </a:rPr>
              <a:t>. Too young to be outside, the chicks were in a plastic bin in our laundry room, under the warmth of a heat lamp.</a:t>
            </a:r>
            <a:r>
              <a:rPr lang="en-US" b="1">
                <a:solidFill>
                  <a:srgbClr val="FBA33E"/>
                </a:solidFill>
                <a:latin typeface="+mn-ea"/>
                <a:cs typeface="+mn-ea"/>
                <a:sym typeface="+mn-ea"/>
              </a:rPr>
              <a:t>2023</a:t>
            </a:r>
            <a:r>
              <a:rPr lang="zh-CN" b="1">
                <a:solidFill>
                  <a:srgbClr val="FBA33E"/>
                </a:solidFill>
                <a:latin typeface="+mn-ea"/>
                <a:cs typeface="+mn-ea"/>
                <a:sym typeface="+mn-ea"/>
              </a:rPr>
              <a:t>全国卷“爸爸的歌声”</a:t>
            </a:r>
            <a:endParaRPr lang="zh-CN" b="1">
              <a:solidFill>
                <a:srgbClr val="FBA33E"/>
              </a:solidFill>
              <a:latin typeface="+mn-ea"/>
              <a:cs typeface="+mn-ea"/>
              <a:sym typeface="+mn-ea"/>
            </a:endParaRPr>
          </a:p>
          <a:p>
            <a:pPr indent="0">
              <a:buSzPct val="50000"/>
              <a:buFont typeface="Wingdings" panose="05000000000000000000" charset="0"/>
              <a:buNone/>
            </a:pPr>
            <a:r>
              <a:rPr lang="en-US" sz="2400" b="0">
                <a:latin typeface="+mn-ea"/>
                <a:cs typeface="+mn-ea"/>
              </a:rPr>
              <a:t>2. </a:t>
            </a:r>
            <a:r>
              <a:rPr lang="zh-CN" sz="2400" b="0">
                <a:latin typeface="+mn-ea"/>
                <a:cs typeface="+mn-ea"/>
              </a:rPr>
              <a:t>我工作很努力。我检查了我的拼写。我请姐姐纠正我的语法。我从图书馆借了</a:t>
            </a:r>
            <a:r>
              <a:rPr lang="zh-CN" sz="2400" b="1" u="sng">
                <a:solidFill>
                  <a:srgbClr val="FBA33E"/>
                </a:solidFill>
                <a:latin typeface="+mn-ea"/>
                <a:cs typeface="+mn-ea"/>
              </a:rPr>
              <a:t>六本关于保罗·里维尔的书</a:t>
            </a:r>
            <a:r>
              <a:rPr lang="zh-CN" sz="2400" b="0">
                <a:latin typeface="+mn-ea"/>
                <a:cs typeface="+mn-ea"/>
              </a:rPr>
              <a:t>。我甚至读了一些。</a:t>
            </a:r>
            <a:endParaRPr lang="zh-CN" altLang="en-US" sz="2400" b="0">
              <a:latin typeface="+mn-ea"/>
              <a:cs typeface="+mn-ea"/>
            </a:endParaRPr>
          </a:p>
        </p:txBody>
      </p:sp>
      <p:pic>
        <p:nvPicPr>
          <p:cNvPr id="2" name="图片 1"/>
          <p:cNvPicPr/>
          <p:nvPr/>
        </p:nvPicPr>
        <p:blipFill>
          <a:blip r:embed="rId4"/>
          <a:srcRect l="17450" r="17400"/>
          <a:stretch>
            <a:fillRect/>
          </a:stretch>
        </p:blipFill>
        <p:spPr>
          <a:xfrm>
            <a:off x="9709785" y="98425"/>
            <a:ext cx="2482215" cy="3418840"/>
          </a:xfrm>
          <a:prstGeom prst="rect">
            <a:avLst/>
          </a:prstGeom>
          <a:noFill/>
          <a:ln w="9525">
            <a:noFill/>
          </a:ln>
        </p:spPr>
      </p:pic>
      <p:sp>
        <p:nvSpPr>
          <p:cNvPr id="5" name="文本框 4"/>
          <p:cNvSpPr txBox="1"/>
          <p:nvPr/>
        </p:nvSpPr>
        <p:spPr>
          <a:xfrm>
            <a:off x="81280" y="3714115"/>
            <a:ext cx="12110720" cy="3046095"/>
          </a:xfrm>
          <a:prstGeom prst="rect">
            <a:avLst/>
          </a:prstGeom>
          <a:noFill/>
        </p:spPr>
        <p:txBody>
          <a:bodyPr wrap="square" rtlCol="0" anchor="t">
            <a:spAutoFit/>
          </a:bodyPr>
          <a:p>
            <a:pPr marL="342900" indent="-342900">
              <a:buSzPct val="50000"/>
              <a:buFont typeface="Wingdings" panose="05000000000000000000" charset="0"/>
              <a:buChar char="l"/>
            </a:pPr>
            <a:r>
              <a:rPr lang="zh-CN" sz="2400">
                <a:latin typeface="+mn-ea"/>
                <a:cs typeface="+mn-ea"/>
                <a:sym typeface="+mn-ea"/>
              </a:rPr>
              <a:t>I worked hard. I cheeked my spelling. I asked my older sister to correct my grammar. I checked out </a:t>
            </a:r>
            <a:r>
              <a:rPr lang="zh-CN" sz="2400" b="1" u="sng">
                <a:solidFill>
                  <a:srgbClr val="FBA33E"/>
                </a:solidFill>
                <a:latin typeface="+mn-ea"/>
                <a:cs typeface="+mn-ea"/>
                <a:sym typeface="+mn-ea"/>
              </a:rPr>
              <a:t>a half-dozen books on paul Revere</a:t>
            </a:r>
            <a:r>
              <a:rPr lang="zh-CN" sz="2400">
                <a:latin typeface="+mn-ea"/>
                <a:cs typeface="+mn-ea"/>
                <a:sym typeface="+mn-ea"/>
              </a:rPr>
              <a:t> from the library. I even read a few of them.</a:t>
            </a:r>
            <a:r>
              <a:rPr lang="en-US" altLang="zh-CN" sz="2400">
                <a:latin typeface="+mn-ea"/>
                <a:cs typeface="+mn-ea"/>
                <a:sym typeface="+mn-ea"/>
              </a:rPr>
              <a:t> </a:t>
            </a:r>
            <a:r>
              <a:rPr lang="en-US" b="1">
                <a:solidFill>
                  <a:srgbClr val="FBA33E"/>
                </a:solidFill>
                <a:latin typeface="+mn-ea"/>
                <a:cs typeface="+mn-ea"/>
                <a:sym typeface="+mn-ea"/>
              </a:rPr>
              <a:t>2023</a:t>
            </a:r>
            <a:r>
              <a:rPr lang="zh-CN" b="1">
                <a:solidFill>
                  <a:srgbClr val="FBA33E"/>
                </a:solidFill>
                <a:latin typeface="+mn-ea"/>
                <a:cs typeface="+mn-ea"/>
                <a:sym typeface="+mn-ea"/>
              </a:rPr>
              <a:t>年新课标Ⅰ </a:t>
            </a:r>
            <a:r>
              <a:rPr lang="en-US" b="1">
                <a:solidFill>
                  <a:srgbClr val="FBA33E"/>
                </a:solidFill>
                <a:latin typeface="+mn-ea"/>
                <a:cs typeface="+mn-ea"/>
                <a:sym typeface="+mn-ea"/>
              </a:rPr>
              <a:t>&amp;</a:t>
            </a:r>
            <a:r>
              <a:rPr lang="zh-CN" b="1">
                <a:solidFill>
                  <a:srgbClr val="FBA33E"/>
                </a:solidFill>
                <a:latin typeface="+mn-ea"/>
                <a:cs typeface="+mn-ea"/>
                <a:sym typeface="+mn-ea"/>
              </a:rPr>
              <a:t>Ⅱ卷 “写作竞赛”</a:t>
            </a:r>
            <a:endParaRPr lang="zh-CN" b="1">
              <a:solidFill>
                <a:srgbClr val="FBA33E"/>
              </a:solidFill>
              <a:latin typeface="+mn-ea"/>
              <a:cs typeface="+mn-ea"/>
              <a:sym typeface="+mn-ea"/>
            </a:endParaRPr>
          </a:p>
          <a:p>
            <a:pPr indent="0">
              <a:buSzPct val="50000"/>
              <a:buFont typeface="Wingdings" panose="05000000000000000000" charset="0"/>
              <a:buNone/>
            </a:pPr>
            <a:r>
              <a:rPr lang="zh-CN" sz="2400">
                <a:latin typeface="+mn-ea"/>
                <a:cs typeface="+mn-ea"/>
                <a:sym typeface="+mn-ea"/>
              </a:rPr>
              <a:t>3. 在等待枪响的时候，我的喉咙感觉就像一块棉花田，在夏天的炎热中裂开了。我凝视着外面的人群;</a:t>
            </a:r>
            <a:r>
              <a:rPr lang="zh-CN" sz="2400" b="1" u="sng">
                <a:solidFill>
                  <a:srgbClr val="FBA33E"/>
                </a:solidFill>
                <a:latin typeface="+mn-ea"/>
                <a:cs typeface="+mn-ea"/>
                <a:sym typeface="+mn-ea"/>
              </a:rPr>
              <a:t>几十张来自教堂和学校的熟悉面孔</a:t>
            </a:r>
            <a:r>
              <a:rPr lang="zh-CN" sz="2400">
                <a:latin typeface="+mn-ea"/>
                <a:cs typeface="+mn-ea"/>
                <a:sym typeface="+mn-ea"/>
              </a:rPr>
              <a:t>在我的视野中闪现。他们是为我来的。</a:t>
            </a:r>
            <a:endParaRPr lang="zh-CN" sz="2400" b="0">
              <a:latin typeface="+mn-ea"/>
              <a:cs typeface="+mn-ea"/>
            </a:endParaRPr>
          </a:p>
          <a:p>
            <a:pPr marL="342900" indent="-342900">
              <a:buSzPct val="50000"/>
              <a:buFont typeface="Wingdings" panose="05000000000000000000" charset="0"/>
              <a:buChar char="l"/>
            </a:pPr>
            <a:r>
              <a:rPr lang="zh-CN" altLang="en-US" sz="2400">
                <a:latin typeface="+mn-ea"/>
                <a:cs typeface="+mn-ea"/>
                <a:sym typeface="+mn-ea"/>
              </a:rPr>
              <a:t>My throat felt like a field of cotton, cracked with the summer heat, as I waited for the gun to fire. I gazed out at the crowd; </a:t>
            </a:r>
            <a:r>
              <a:rPr lang="zh-CN" altLang="en-US" sz="2400" b="1" u="sng">
                <a:solidFill>
                  <a:srgbClr val="FBA33E"/>
                </a:solidFill>
                <a:latin typeface="+mn-ea"/>
                <a:cs typeface="+mn-ea"/>
                <a:sym typeface="+mn-ea"/>
              </a:rPr>
              <a:t>dozens of familiar faces from church and school</a:t>
            </a:r>
            <a:r>
              <a:rPr lang="zh-CN" altLang="en-US" sz="2400">
                <a:latin typeface="+mn-ea"/>
                <a:cs typeface="+mn-ea"/>
                <a:sym typeface="+mn-ea"/>
              </a:rPr>
              <a:t> flickered across my view. They had come for me.</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 calcmode="lin" valueType="num">
                                      <p:cBhvr additive="base">
                                        <p:cTn id="12" dur="500" fill="hold"/>
                                        <p:tgtEl>
                                          <p:spTgt spid="1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81900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 regulation   /ˌreɡjuˈleɪʃ(ə)n/                     n. 章程；规章制度</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37" name="文本框 136"/>
          <p:cNvSpPr txBox="1"/>
          <p:nvPr/>
        </p:nvSpPr>
        <p:spPr>
          <a:xfrm>
            <a:off x="319405" y="1202690"/>
            <a:ext cx="10959465" cy="1938020"/>
          </a:xfrm>
          <a:prstGeom prst="rect">
            <a:avLst/>
          </a:prstGeom>
          <a:noFill/>
          <a:ln w="9525">
            <a:noFill/>
          </a:ln>
        </p:spPr>
        <p:txBody>
          <a:bodyPr wrap="square">
            <a:spAutoFit/>
          </a:bodyPr>
          <a:p>
            <a:pPr marL="342900" indent="-342900" algn="just">
              <a:buSzPct val="50000"/>
              <a:buFont typeface="Wingdings" panose="05000000000000000000" charset="0"/>
              <a:buChar char="l"/>
            </a:pPr>
            <a:r>
              <a:rPr lang="en-US" sz="2400" b="0">
                <a:latin typeface="+mn-ea"/>
                <a:cs typeface="+mn-ea"/>
              </a:rPr>
              <a:t>1. </a:t>
            </a:r>
            <a:r>
              <a:rPr lang="zh-CN" sz="2400" b="0">
                <a:latin typeface="+mn-ea"/>
                <a:cs typeface="+mn-ea"/>
              </a:rPr>
              <a:t>我呼吁我们学校所有使用电动自行车的学生</a:t>
            </a:r>
            <a:r>
              <a:rPr lang="zh-CN" sz="2400" b="1" u="sng">
                <a:solidFill>
                  <a:srgbClr val="01527E"/>
                </a:solidFill>
                <a:latin typeface="+mn-ea"/>
                <a:cs typeface="+mn-ea"/>
              </a:rPr>
              <a:t>遵守规定</a:t>
            </a:r>
            <a:r>
              <a:rPr lang="zh-CN" sz="2400" b="0">
                <a:latin typeface="+mn-ea"/>
                <a:cs typeface="+mn-ea"/>
              </a:rPr>
              <a:t>，戴上头盔，尽一切努力把安全放在第一位。</a:t>
            </a:r>
            <a:endParaRPr lang="zh-CN" sz="2400" b="0">
              <a:latin typeface="+mn-ea"/>
              <a:cs typeface="+mn-ea"/>
            </a:endParaRPr>
          </a:p>
          <a:p>
            <a:pPr marL="342900" indent="-342900" algn="just">
              <a:buSzPct val="50000"/>
              <a:buFont typeface="Wingdings" panose="05000000000000000000" charset="0"/>
              <a:buChar char="l"/>
            </a:pPr>
            <a:r>
              <a:rPr lang="en-US" sz="2400" b="0">
                <a:latin typeface="+mn-ea"/>
                <a:cs typeface="+mn-ea"/>
              </a:rPr>
              <a:t>I’m appealing to all the students of our school who use electric bicycles to </a:t>
            </a:r>
            <a:r>
              <a:rPr lang="en-US" sz="2400" b="1" u="sng">
                <a:solidFill>
                  <a:srgbClr val="01527E"/>
                </a:solidFill>
                <a:latin typeface="+mn-ea"/>
                <a:cs typeface="+mn-ea"/>
              </a:rPr>
              <a:t>obey the regulation</a:t>
            </a:r>
            <a:r>
              <a:rPr lang="en-US" sz="2400" b="0">
                <a:latin typeface="+mn-ea"/>
                <a:cs typeface="+mn-ea"/>
              </a:rPr>
              <a:t> and make every effort to put safety in the first place by wearing helmets.</a:t>
            </a:r>
            <a:r>
              <a:rPr sz="2400" b="0">
                <a:latin typeface="+mn-ea"/>
                <a:cs typeface="+mn-ea"/>
              </a:rPr>
              <a:t> </a:t>
            </a:r>
            <a:endParaRPr sz="2400" b="0">
              <a:latin typeface="+mn-ea"/>
              <a:cs typeface="+mn-ea"/>
            </a:endParaRPr>
          </a:p>
        </p:txBody>
      </p:sp>
      <p:pic>
        <p:nvPicPr>
          <p:cNvPr id="2" name="图片 1"/>
          <p:cNvPicPr/>
          <p:nvPr/>
        </p:nvPicPr>
        <p:blipFill>
          <a:blip r:embed="rId4"/>
          <a:stretch>
            <a:fillRect/>
          </a:stretch>
        </p:blipFill>
        <p:spPr>
          <a:xfrm>
            <a:off x="186055" y="3414395"/>
            <a:ext cx="4748530" cy="3329940"/>
          </a:xfrm>
          <a:prstGeom prst="rect">
            <a:avLst/>
          </a:prstGeom>
          <a:noFill/>
          <a:ln w="9525">
            <a:noFill/>
          </a:ln>
        </p:spPr>
      </p:pic>
      <p:sp>
        <p:nvSpPr>
          <p:cNvPr id="4" name="文本框 3"/>
          <p:cNvSpPr txBox="1"/>
          <p:nvPr/>
        </p:nvSpPr>
        <p:spPr>
          <a:xfrm>
            <a:off x="5102860" y="3220085"/>
            <a:ext cx="6096000" cy="1568450"/>
          </a:xfrm>
          <a:prstGeom prst="rect">
            <a:avLst/>
          </a:prstGeom>
          <a:noFill/>
        </p:spPr>
        <p:txBody>
          <a:bodyPr wrap="square" rtlCol="0" anchor="t">
            <a:spAutoFit/>
          </a:bodyPr>
          <a:p>
            <a:pPr indent="0" algn="just"/>
            <a:r>
              <a:rPr lang="en-US" sz="2400">
                <a:latin typeface="+mn-ea"/>
                <a:cs typeface="+mn-ea"/>
                <a:sym typeface="+mn-ea"/>
              </a:rPr>
              <a:t>2. </a:t>
            </a:r>
            <a:r>
              <a:rPr sz="2400">
                <a:latin typeface="+mn-ea"/>
                <a:cs typeface="+mn-ea"/>
                <a:sym typeface="+mn-ea"/>
              </a:rPr>
              <a:t>到目前为止，快餐公司已经巧妙地</a:t>
            </a:r>
            <a:r>
              <a:rPr sz="2400" b="1" u="sng">
                <a:solidFill>
                  <a:srgbClr val="01527E"/>
                </a:solidFill>
                <a:latin typeface="+mn-ea"/>
                <a:cs typeface="+mn-ea"/>
                <a:sym typeface="+mn-ea"/>
              </a:rPr>
              <a:t>避开了政府的管理</a:t>
            </a:r>
            <a:r>
              <a:rPr sz="2400">
                <a:latin typeface="+mn-ea"/>
                <a:cs typeface="+mn-ea"/>
                <a:sym typeface="+mn-ea"/>
              </a:rPr>
              <a:t>。</a:t>
            </a:r>
            <a:endParaRPr sz="2400" b="0">
              <a:latin typeface="+mn-ea"/>
              <a:cs typeface="+mn-ea"/>
            </a:endParaRPr>
          </a:p>
          <a:p>
            <a:pPr marL="342900" indent="-342900" algn="just">
              <a:buSzPct val="50000"/>
              <a:buFont typeface="Wingdings" panose="05000000000000000000" charset="0"/>
              <a:buChar char="l"/>
            </a:pPr>
            <a:r>
              <a:rPr sz="2400">
                <a:latin typeface="+mn-ea"/>
                <a:cs typeface="+mn-ea"/>
                <a:sym typeface="+mn-ea"/>
              </a:rPr>
              <a:t>So far, fast-food firms have cleverly </a:t>
            </a:r>
            <a:r>
              <a:rPr sz="2400" b="1" u="sng">
                <a:solidFill>
                  <a:srgbClr val="01527E"/>
                </a:solidFill>
                <a:latin typeface="+mn-ea"/>
                <a:cs typeface="+mn-ea"/>
                <a:sym typeface="+mn-ea"/>
              </a:rPr>
              <a:t>avoided government regulation</a:t>
            </a:r>
            <a:r>
              <a:rPr sz="2400">
                <a:latin typeface="+mn-ea"/>
                <a:cs typeface="+mn-ea"/>
                <a:sym typeface="+mn-ea"/>
              </a:rPr>
              <a:t>.</a:t>
            </a:r>
            <a:endParaRPr lang="zh-CN" altLang="en-US" sz="2400">
              <a:latin typeface="+mn-ea"/>
              <a:cs typeface="+mn-ea"/>
              <a:sym typeface="+mn-ea"/>
            </a:endParaRPr>
          </a:p>
        </p:txBody>
      </p:sp>
      <p:pic>
        <p:nvPicPr>
          <p:cNvPr id="139" name="图片 138"/>
          <p:cNvPicPr/>
          <p:nvPr/>
        </p:nvPicPr>
        <p:blipFill>
          <a:blip r:embed="rId5"/>
          <a:srcRect b="18598"/>
          <a:stretch>
            <a:fillRect/>
          </a:stretch>
        </p:blipFill>
        <p:spPr>
          <a:xfrm>
            <a:off x="5949950" y="4787265"/>
            <a:ext cx="5080000" cy="19570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 calcmode="lin" valueType="num">
                                      <p:cBhvr additive="base">
                                        <p:cTn id="12"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37660"/>
            <a:ext cx="10733785" cy="82994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contribute  /kənˈtrɪbjuːt/         vi. &amp;vt. 捐献，捐赠；是......的原因；投稿</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contribute to                                       有助于，促成</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40" name="文本框 139"/>
          <p:cNvSpPr txBox="1"/>
          <p:nvPr/>
        </p:nvSpPr>
        <p:spPr>
          <a:xfrm>
            <a:off x="159385" y="1021080"/>
            <a:ext cx="8484235" cy="3322955"/>
          </a:xfrm>
          <a:prstGeom prst="rect">
            <a:avLst/>
          </a:prstGeom>
          <a:noFill/>
          <a:ln w="9525">
            <a:noFill/>
          </a:ln>
        </p:spPr>
        <p:txBody>
          <a:bodyPr wrap="square">
            <a:spAutoFit/>
          </a:bodyPr>
          <a:p>
            <a:pPr indent="0"/>
            <a:r>
              <a:rPr lang="en-US" sz="2400">
                <a:latin typeface="+mn-ea"/>
                <a:cs typeface="+mn-ea"/>
              </a:rPr>
              <a:t>1.</a:t>
            </a:r>
            <a:r>
              <a:rPr lang="en-US" sz="2400">
                <a:solidFill>
                  <a:schemeClr val="tx2"/>
                </a:solidFill>
                <a:latin typeface="+mn-ea"/>
                <a:cs typeface="+mn-ea"/>
              </a:rPr>
              <a:t> </a:t>
            </a:r>
            <a:r>
              <a:rPr lang="zh-CN" sz="2400">
                <a:solidFill>
                  <a:schemeClr val="tx2"/>
                </a:solidFill>
                <a:latin typeface="+mn-ea"/>
                <a:cs typeface="+mn-ea"/>
              </a:rPr>
              <a:t>我现在是贵校的交换生，我相信这次活动对我来说是</a:t>
            </a:r>
            <a:r>
              <a:rPr lang="zh-CN" sz="2400" b="1" u="sng">
                <a:solidFill>
                  <a:srgbClr val="2442B4"/>
                </a:solidFill>
                <a:latin typeface="+mn-ea"/>
                <a:cs typeface="+mn-ea"/>
              </a:rPr>
              <a:t>一个很好的贡献和学习的机会</a:t>
            </a:r>
            <a:r>
              <a:rPr lang="zh-CN" sz="2400">
                <a:solidFill>
                  <a:schemeClr val="tx2"/>
                </a:solidFill>
                <a:latin typeface="+mn-ea"/>
                <a:cs typeface="+mn-ea"/>
              </a:rPr>
              <a:t>。</a:t>
            </a:r>
            <a:endParaRPr lang="zh-CN" sz="2400">
              <a:solidFill>
                <a:schemeClr val="tx2"/>
              </a:solidFill>
              <a:latin typeface="+mn-ea"/>
              <a:cs typeface="+mn-ea"/>
            </a:endParaRPr>
          </a:p>
          <a:p>
            <a:pPr marL="342900" indent="-342900">
              <a:buSzPct val="50000"/>
              <a:buFont typeface="Wingdings" panose="05000000000000000000" charset="0"/>
              <a:buChar char="l"/>
            </a:pPr>
            <a:r>
              <a:rPr lang="en-US" sz="2400">
                <a:solidFill>
                  <a:schemeClr val="tx2"/>
                </a:solidFill>
                <a:latin typeface="+mn-ea"/>
                <a:cs typeface="+mn-ea"/>
              </a:rPr>
              <a:t>I am currently an exchange student at your school and I believe this activity would be </a:t>
            </a:r>
            <a:r>
              <a:rPr lang="en-US" sz="2400" b="1" u="sng">
                <a:solidFill>
                  <a:srgbClr val="2442B4"/>
                </a:solidFill>
                <a:latin typeface="+mn-ea"/>
                <a:cs typeface="+mn-ea"/>
              </a:rPr>
              <a:t>a great opportunity for me to contribute and learn</a:t>
            </a:r>
            <a:r>
              <a:rPr lang="en-US" sz="2400">
                <a:solidFill>
                  <a:schemeClr val="tx2"/>
                </a:solidFill>
                <a:latin typeface="+mn-ea"/>
                <a:cs typeface="+mn-ea"/>
              </a:rPr>
              <a:t>.</a:t>
            </a:r>
            <a:r>
              <a:rPr lang="en-US" b="1">
                <a:solidFill>
                  <a:srgbClr val="2442B4"/>
                </a:solidFill>
                <a:latin typeface="+mn-ea"/>
                <a:cs typeface="+mn-ea"/>
              </a:rPr>
              <a:t>2023</a:t>
            </a:r>
            <a:r>
              <a:rPr lang="zh-CN" b="1">
                <a:solidFill>
                  <a:srgbClr val="2442B4"/>
                </a:solidFill>
                <a:latin typeface="+mn-ea"/>
                <a:cs typeface="+mn-ea"/>
              </a:rPr>
              <a:t>年天津卷“申请参加中英文化交流活动”</a:t>
            </a:r>
            <a:endParaRPr lang="zh-CN" b="1">
              <a:solidFill>
                <a:srgbClr val="2442B4"/>
              </a:solidFill>
              <a:latin typeface="+mn-ea"/>
              <a:cs typeface="+mn-ea"/>
            </a:endParaRPr>
          </a:p>
          <a:p>
            <a:pPr indent="0"/>
            <a:r>
              <a:rPr lang="en-US" sz="2400">
                <a:solidFill>
                  <a:schemeClr val="tx2"/>
                </a:solidFill>
                <a:latin typeface="+mn-ea"/>
                <a:cs typeface="+mn-ea"/>
              </a:rPr>
              <a:t>2. </a:t>
            </a:r>
            <a:r>
              <a:rPr lang="zh-CN" sz="2400">
                <a:solidFill>
                  <a:schemeClr val="tx2"/>
                </a:solidFill>
                <a:latin typeface="+mn-ea"/>
                <a:cs typeface="+mn-ea"/>
              </a:rPr>
              <a:t>我很高兴有机会</a:t>
            </a:r>
            <a:r>
              <a:rPr lang="zh-CN" sz="2400" b="1" u="sng">
                <a:solidFill>
                  <a:srgbClr val="2442B4"/>
                </a:solidFill>
                <a:latin typeface="+mn-ea"/>
                <a:cs typeface="+mn-ea"/>
              </a:rPr>
              <a:t>为校报撰稿</a:t>
            </a:r>
            <a:r>
              <a:rPr lang="zh-CN" sz="2400">
                <a:solidFill>
                  <a:schemeClr val="tx2"/>
                </a:solidFill>
                <a:latin typeface="+mn-ea"/>
                <a:cs typeface="+mn-ea"/>
              </a:rPr>
              <a:t>，并帮助促进其向学生提供高质量新闻的使命。</a:t>
            </a:r>
            <a:endParaRPr lang="zh-CN" sz="2400">
              <a:solidFill>
                <a:schemeClr val="tx2"/>
              </a:solidFill>
              <a:latin typeface="+mn-ea"/>
              <a:cs typeface="+mn-ea"/>
            </a:endParaRPr>
          </a:p>
          <a:p>
            <a:pPr indent="0"/>
            <a:endParaRPr lang="zh-CN" altLang="en-US" sz="2400">
              <a:solidFill>
                <a:schemeClr val="tx2"/>
              </a:solidFill>
              <a:latin typeface="+mn-ea"/>
              <a:cs typeface="+mn-ea"/>
            </a:endParaRPr>
          </a:p>
        </p:txBody>
      </p:sp>
      <p:sp>
        <p:nvSpPr>
          <p:cNvPr id="5" name="文本框 4"/>
          <p:cNvSpPr txBox="1"/>
          <p:nvPr/>
        </p:nvSpPr>
        <p:spPr>
          <a:xfrm>
            <a:off x="159385" y="3933190"/>
            <a:ext cx="11577320" cy="2676525"/>
          </a:xfrm>
          <a:prstGeom prst="rect">
            <a:avLst/>
          </a:prstGeom>
          <a:noFill/>
        </p:spPr>
        <p:txBody>
          <a:bodyPr wrap="square" rtlCol="0" anchor="t">
            <a:spAutoFit/>
          </a:bodyPr>
          <a:p>
            <a:pPr marL="342900" indent="-342900">
              <a:buSzPct val="50000"/>
              <a:buFont typeface="Wingdings" panose="05000000000000000000" charset="0"/>
              <a:buChar char="l"/>
            </a:pPr>
            <a:r>
              <a:rPr lang="en-US" sz="2400">
                <a:solidFill>
                  <a:schemeClr val="tx2"/>
                </a:solidFill>
                <a:latin typeface="+mn-ea"/>
                <a:cs typeface="+mn-ea"/>
                <a:sym typeface="+mn-ea"/>
              </a:rPr>
              <a:t>I am excited about the opportunity to </a:t>
            </a:r>
            <a:r>
              <a:rPr lang="en-US" sz="2400" b="1" u="sng">
                <a:solidFill>
                  <a:srgbClr val="2442B4"/>
                </a:solidFill>
                <a:latin typeface="+mn-ea"/>
                <a:cs typeface="+mn-ea"/>
                <a:sym typeface="+mn-ea"/>
              </a:rPr>
              <a:t>contribute to the school newspaper</a:t>
            </a:r>
            <a:r>
              <a:rPr lang="en-US" sz="2400" b="1" u="sng">
                <a:solidFill>
                  <a:schemeClr val="tx2"/>
                </a:solidFill>
                <a:latin typeface="+mn-ea"/>
                <a:cs typeface="+mn-ea"/>
                <a:sym typeface="+mn-ea"/>
              </a:rPr>
              <a:t> </a:t>
            </a:r>
            <a:r>
              <a:rPr lang="en-US" sz="2400">
                <a:solidFill>
                  <a:schemeClr val="tx2"/>
                </a:solidFill>
                <a:latin typeface="+mn-ea"/>
                <a:cs typeface="+mn-ea"/>
                <a:sym typeface="+mn-ea"/>
              </a:rPr>
              <a:t>and help promote its mission of providing quality journalism to the student body. </a:t>
            </a:r>
            <a:endParaRPr lang="en-US" sz="2400">
              <a:solidFill>
                <a:schemeClr val="tx2"/>
              </a:solidFill>
              <a:latin typeface="+mn-ea"/>
              <a:cs typeface="+mn-ea"/>
              <a:sym typeface="+mn-ea"/>
            </a:endParaRPr>
          </a:p>
          <a:p>
            <a:pPr indent="0">
              <a:buSzPct val="50000"/>
              <a:buFont typeface="Wingdings" panose="05000000000000000000" charset="0"/>
              <a:buNone/>
            </a:pPr>
            <a:r>
              <a:rPr lang="en-US" sz="2400">
                <a:solidFill>
                  <a:schemeClr val="tx2"/>
                </a:solidFill>
                <a:latin typeface="+mn-ea"/>
                <a:cs typeface="+mn-ea"/>
                <a:sym typeface="+mn-ea"/>
              </a:rPr>
              <a:t>4. </a:t>
            </a:r>
            <a:r>
              <a:rPr lang="zh-CN" sz="2400">
                <a:solidFill>
                  <a:schemeClr val="tx2"/>
                </a:solidFill>
                <a:latin typeface="+mn-ea"/>
                <a:cs typeface="+mn-ea"/>
                <a:sym typeface="+mn-ea"/>
              </a:rPr>
              <a:t>我希望你们的会议能够提高人们的网络文明意识，为我国建立一个更安全、更清洁的网络环境</a:t>
            </a:r>
            <a:r>
              <a:rPr lang="zh-CN" sz="2400" b="1" u="sng">
                <a:solidFill>
                  <a:srgbClr val="2442B4"/>
                </a:solidFill>
                <a:latin typeface="+mn-ea"/>
                <a:cs typeface="+mn-ea"/>
                <a:sym typeface="+mn-ea"/>
              </a:rPr>
              <a:t>做出贡献</a:t>
            </a:r>
            <a:r>
              <a:rPr lang="zh-CN" sz="2400">
                <a:solidFill>
                  <a:schemeClr val="tx2"/>
                </a:solidFill>
                <a:latin typeface="+mn-ea"/>
                <a:cs typeface="+mn-ea"/>
                <a:sym typeface="+mn-ea"/>
              </a:rPr>
              <a:t>。</a:t>
            </a:r>
            <a:endParaRPr lang="zh-CN" sz="2400">
              <a:solidFill>
                <a:schemeClr val="tx2"/>
              </a:solidFill>
              <a:latin typeface="+mn-ea"/>
              <a:cs typeface="+mn-ea"/>
            </a:endParaRPr>
          </a:p>
          <a:p>
            <a:pPr marL="342900" indent="-342900">
              <a:buSzPct val="50000"/>
              <a:buFont typeface="Wingdings" panose="05000000000000000000" charset="0"/>
              <a:buChar char="l"/>
            </a:pPr>
            <a:r>
              <a:rPr lang="zh-CN" sz="2400">
                <a:solidFill>
                  <a:schemeClr val="tx2"/>
                </a:solidFill>
                <a:latin typeface="+mn-ea"/>
                <a:cs typeface="+mn-ea"/>
                <a:sym typeface="+mn-ea"/>
              </a:rPr>
              <a:t>I hope your conference will raise people's awareness of Internet civilization, and</a:t>
            </a:r>
            <a:r>
              <a:rPr lang="zh-CN" sz="2400" b="1" u="sng">
                <a:solidFill>
                  <a:schemeClr val="tx2"/>
                </a:solidFill>
                <a:latin typeface="+mn-ea"/>
                <a:cs typeface="+mn-ea"/>
                <a:sym typeface="+mn-ea"/>
              </a:rPr>
              <a:t> </a:t>
            </a:r>
            <a:r>
              <a:rPr lang="zh-CN" sz="2400" b="1" u="sng">
                <a:solidFill>
                  <a:srgbClr val="2442B4"/>
                </a:solidFill>
                <a:latin typeface="+mn-ea"/>
                <a:cs typeface="+mn-ea"/>
                <a:sym typeface="+mn-ea"/>
              </a:rPr>
              <a:t>contribute to</a:t>
            </a:r>
            <a:r>
              <a:rPr lang="zh-CN" sz="2400">
                <a:solidFill>
                  <a:schemeClr val="tx2"/>
                </a:solidFill>
                <a:latin typeface="+mn-ea"/>
                <a:cs typeface="+mn-ea"/>
                <a:sym typeface="+mn-ea"/>
              </a:rPr>
              <a:t> a safer and cleaner online environment in our country.</a:t>
            </a:r>
            <a:endParaRPr lang="zh-CN" altLang="en-US" sz="2400">
              <a:solidFill>
                <a:schemeClr val="tx2"/>
              </a:solidFill>
              <a:latin typeface="+mn-ea"/>
              <a:cs typeface="+mn-ea"/>
              <a:sym typeface="+mn-ea"/>
            </a:endParaRPr>
          </a:p>
        </p:txBody>
      </p:sp>
      <p:grpSp>
        <p:nvGrpSpPr>
          <p:cNvPr id="9" name="组合 8"/>
          <p:cNvGrpSpPr/>
          <p:nvPr/>
        </p:nvGrpSpPr>
        <p:grpSpPr>
          <a:xfrm>
            <a:off x="8643620" y="461010"/>
            <a:ext cx="3416935" cy="3128645"/>
            <a:chOff x="13612" y="726"/>
            <a:chExt cx="5381" cy="4927"/>
          </a:xfrm>
        </p:grpSpPr>
        <p:pic>
          <p:nvPicPr>
            <p:cNvPr id="2" name="图片 1"/>
            <p:cNvPicPr/>
            <p:nvPr/>
          </p:nvPicPr>
          <p:blipFill>
            <a:blip r:embed="rId4"/>
            <a:stretch>
              <a:fillRect/>
            </a:stretch>
          </p:blipFill>
          <p:spPr>
            <a:xfrm>
              <a:off x="13612" y="726"/>
              <a:ext cx="5372" cy="4537"/>
            </a:xfrm>
            <a:prstGeom prst="rect">
              <a:avLst/>
            </a:prstGeom>
            <a:noFill/>
            <a:ln w="9525">
              <a:noFill/>
            </a:ln>
          </p:spPr>
        </p:pic>
        <p:sp>
          <p:nvSpPr>
            <p:cNvPr id="8" name="文本框 7"/>
            <p:cNvSpPr txBox="1"/>
            <p:nvPr/>
          </p:nvSpPr>
          <p:spPr>
            <a:xfrm>
              <a:off x="13612" y="4928"/>
              <a:ext cx="5381" cy="725"/>
            </a:xfrm>
            <a:prstGeom prst="rect">
              <a:avLst/>
            </a:prstGeom>
            <a:solidFill>
              <a:schemeClr val="accent1">
                <a:lumMod val="20000"/>
                <a:lumOff val="80000"/>
              </a:schemeClr>
            </a:solidFill>
          </p:spPr>
          <p:txBody>
            <a:bodyPr wrap="square">
              <a:spAutoFit/>
            </a:bodyPr>
            <a:p>
              <a:pPr algn="l"/>
              <a:r>
                <a:rPr lang="en-US" altLang="zh-CN" sz="2400" b="1">
                  <a:solidFill>
                    <a:srgbClr val="2442B4"/>
                  </a:solidFill>
                  <a:latin typeface="Arial" panose="020B0604020202020204" pitchFamily="34" charset="0"/>
                  <a:ea typeface="微软雅黑" panose="020B0503020204020204" charset="-122"/>
                </a:rPr>
                <a:t>make contributions to</a:t>
              </a:r>
              <a:r>
                <a:rPr lang="en-US" altLang="zh-CN" sz="2400">
                  <a:solidFill>
                    <a:srgbClr val="2442B4"/>
                  </a:solidFill>
                  <a:latin typeface="Arial" panose="020B0604020202020204" pitchFamily="34" charset="0"/>
                  <a:ea typeface="微软雅黑" panose="020B0503020204020204" charset="-122"/>
                </a:rPr>
                <a:t> </a:t>
              </a:r>
              <a:endParaRPr lang="en-US" altLang="zh-CN" sz="2400">
                <a:solidFill>
                  <a:srgbClr val="2442B4"/>
                </a:solidFill>
                <a:latin typeface="Arial" panose="020B0604020202020204" pitchFamily="34" charset="0"/>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 calcmode="lin" valueType="num">
                                      <p:cBhvr additive="base">
                                        <p:cTn id="12"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9151777"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end up                                         最终到达/陷入</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41" name="文本框 140"/>
          <p:cNvSpPr txBox="1"/>
          <p:nvPr/>
        </p:nvSpPr>
        <p:spPr>
          <a:xfrm>
            <a:off x="139065" y="1006475"/>
            <a:ext cx="8218170" cy="3415030"/>
          </a:xfrm>
          <a:prstGeom prst="rect">
            <a:avLst/>
          </a:prstGeom>
          <a:noFill/>
          <a:ln w="9525">
            <a:noFill/>
          </a:ln>
        </p:spPr>
        <p:txBody>
          <a:bodyPr wrap="square">
            <a:spAutoFit/>
          </a:bodyPr>
          <a:p>
            <a:pPr indent="0"/>
            <a:r>
              <a:rPr lang="en-US" sz="2400" b="0">
                <a:latin typeface="+mn-ea"/>
                <a:cs typeface="+mn-ea"/>
              </a:rPr>
              <a:t>1.</a:t>
            </a:r>
            <a:r>
              <a:rPr lang="zh-CN" sz="2400" b="0">
                <a:latin typeface="+mn-ea"/>
                <a:cs typeface="+mn-ea"/>
              </a:rPr>
              <a:t>不一会儿，他就生气了，冲进我们的房间，怒目张视地问我们是谁把他的花弄得一团糟。勇敢的玛丽亚没有哭，而是把花递过来，解释我们的初衷，</a:t>
            </a:r>
            <a:r>
              <a:rPr lang="zh-CN" sz="2400" b="1" u="sng">
                <a:solidFill>
                  <a:srgbClr val="1A3A2B"/>
                </a:solidFill>
                <a:latin typeface="+mn-ea"/>
                <a:cs typeface="+mn-ea"/>
              </a:rPr>
              <a:t>以及结果如何</a:t>
            </a:r>
            <a:r>
              <a:rPr lang="zh-CN" sz="2400" b="0">
                <a:latin typeface="+mn-ea"/>
                <a:cs typeface="+mn-ea"/>
              </a:rPr>
              <a:t>。</a:t>
            </a:r>
            <a:endParaRPr lang="zh-CN" sz="2400" b="0">
              <a:latin typeface="+mn-ea"/>
              <a:cs typeface="+mn-ea"/>
            </a:endParaRPr>
          </a:p>
          <a:p>
            <a:pPr marL="342900" indent="-342900">
              <a:buSzPct val="50000"/>
              <a:buFont typeface="Wingdings" panose="05000000000000000000" charset="0"/>
              <a:buChar char="l"/>
            </a:pPr>
            <a:r>
              <a:rPr lang="en-US" sz="2400" b="0">
                <a:latin typeface="+mn-ea"/>
                <a:cs typeface="+mn-ea"/>
              </a:rPr>
              <a:t>In no time, he got annoyed and stormed into our room, questioning us in glare who it was that made such a mess of his flowers. Instead of crying, brave Maria held out the flowers and explained what we meant to do and </a:t>
            </a:r>
            <a:r>
              <a:rPr lang="en-US" sz="2400" b="1" u="sng">
                <a:solidFill>
                  <a:srgbClr val="1A3A2B"/>
                </a:solidFill>
                <a:latin typeface="+mn-ea"/>
                <a:cs typeface="+mn-ea"/>
              </a:rPr>
              <a:t>how it ended up this way</a:t>
            </a:r>
            <a:r>
              <a:rPr lang="en-US" sz="2400" b="0">
                <a:latin typeface="+mn-ea"/>
                <a:cs typeface="+mn-ea"/>
              </a:rPr>
              <a:t>.</a:t>
            </a:r>
            <a:endParaRPr lang="en-US" sz="2400" b="0">
              <a:latin typeface="+mn-ea"/>
              <a:cs typeface="+mn-ea"/>
            </a:endParaRPr>
          </a:p>
          <a:p>
            <a:endParaRPr lang="zh-CN" altLang="en-US" sz="2400" b="0">
              <a:latin typeface="+mn-ea"/>
              <a:cs typeface="+mn-ea"/>
            </a:endParaRPr>
          </a:p>
        </p:txBody>
      </p:sp>
      <p:pic>
        <p:nvPicPr>
          <p:cNvPr id="2" name="图片 1"/>
          <p:cNvPicPr/>
          <p:nvPr/>
        </p:nvPicPr>
        <p:blipFill>
          <a:blip r:embed="rId4"/>
          <a:stretch>
            <a:fillRect/>
          </a:stretch>
        </p:blipFill>
        <p:spPr>
          <a:xfrm>
            <a:off x="139065" y="4102735"/>
            <a:ext cx="5056505" cy="2640965"/>
          </a:xfrm>
          <a:prstGeom prst="rect">
            <a:avLst/>
          </a:prstGeom>
          <a:noFill/>
          <a:ln w="9525">
            <a:noFill/>
          </a:ln>
        </p:spPr>
      </p:pic>
      <p:pic>
        <p:nvPicPr>
          <p:cNvPr id="143" name="图片 142"/>
          <p:cNvPicPr/>
          <p:nvPr/>
        </p:nvPicPr>
        <p:blipFill>
          <a:blip r:embed="rId5"/>
          <a:stretch>
            <a:fillRect/>
          </a:stretch>
        </p:blipFill>
        <p:spPr>
          <a:xfrm>
            <a:off x="8356600" y="1006475"/>
            <a:ext cx="3810000" cy="2419350"/>
          </a:xfrm>
          <a:prstGeom prst="rect">
            <a:avLst/>
          </a:prstGeom>
          <a:noFill/>
          <a:ln w="9525">
            <a:noFill/>
          </a:ln>
        </p:spPr>
      </p:pic>
      <p:sp>
        <p:nvSpPr>
          <p:cNvPr id="5" name="文本框 4"/>
          <p:cNvSpPr txBox="1"/>
          <p:nvPr/>
        </p:nvSpPr>
        <p:spPr>
          <a:xfrm>
            <a:off x="5344795" y="4421505"/>
            <a:ext cx="6549390" cy="1938020"/>
          </a:xfrm>
          <a:prstGeom prst="rect">
            <a:avLst/>
          </a:prstGeom>
          <a:noFill/>
        </p:spPr>
        <p:txBody>
          <a:bodyPr wrap="square" rtlCol="0" anchor="t">
            <a:spAutoFit/>
          </a:bodyPr>
          <a:p>
            <a:pPr indent="0"/>
            <a:r>
              <a:rPr lang="en-US" sz="2400">
                <a:latin typeface="+mn-ea"/>
                <a:cs typeface="+mn-ea"/>
                <a:sym typeface="+mn-ea"/>
              </a:rPr>
              <a:t>2. </a:t>
            </a:r>
            <a:r>
              <a:rPr lang="zh-CN" sz="2400">
                <a:latin typeface="+mn-ea"/>
                <a:cs typeface="+mn-ea"/>
                <a:sym typeface="+mn-ea"/>
              </a:rPr>
              <a:t>站在窗边的人试图打开窗户让新鲜空气进来，但</a:t>
            </a:r>
            <a:r>
              <a:rPr lang="zh-CN" sz="2400" b="1" u="sng">
                <a:solidFill>
                  <a:srgbClr val="1A3A2B"/>
                </a:solidFill>
                <a:latin typeface="+mn-ea"/>
                <a:cs typeface="+mn-ea"/>
                <a:sym typeface="+mn-ea"/>
              </a:rPr>
              <a:t>以失败告终</a:t>
            </a:r>
            <a:r>
              <a:rPr lang="zh-CN" sz="2400">
                <a:latin typeface="+mn-ea"/>
                <a:cs typeface="+mn-ea"/>
                <a:sym typeface="+mn-ea"/>
              </a:rPr>
              <a:t>。</a:t>
            </a:r>
            <a:endParaRPr lang="zh-CN" sz="2400">
              <a:latin typeface="+mn-ea"/>
              <a:cs typeface="+mn-ea"/>
              <a:sym typeface="+mn-ea"/>
            </a:endParaRPr>
          </a:p>
          <a:p>
            <a:pPr marL="342900" indent="-342900">
              <a:buSzPct val="50000"/>
              <a:buFont typeface="Wingdings" panose="05000000000000000000" charset="0"/>
              <a:buChar char="l"/>
            </a:pPr>
            <a:r>
              <a:rPr lang="zh-CN" altLang="en-US" sz="2400">
                <a:latin typeface="+mn-ea"/>
                <a:cs typeface="+mn-ea"/>
                <a:sym typeface="+mn-ea"/>
              </a:rPr>
              <a:t>Those standing by the windows attempted to open them to let in fresh air but </a:t>
            </a:r>
            <a:r>
              <a:rPr lang="zh-CN" altLang="en-US" sz="2400" b="1" u="sng">
                <a:solidFill>
                  <a:srgbClr val="1A3A2B"/>
                </a:solidFill>
                <a:latin typeface="+mn-ea"/>
                <a:cs typeface="+mn-ea"/>
                <a:sym typeface="+mn-ea"/>
              </a:rPr>
              <a:t>ended up in failure</a:t>
            </a:r>
            <a:r>
              <a:rPr lang="zh-CN" altLang="en-US" sz="2400">
                <a:latin typeface="+mn-ea"/>
                <a:cs typeface="+mn-ea"/>
                <a:sym typeface="+mn-ea"/>
              </a:rPr>
              <a:t>.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 calcmode="lin" valueType="num">
                                      <p:cBhvr additive="base">
                                        <p:cTn id="12" dur="500" fill="hold"/>
                                        <p:tgtEl>
                                          <p:spTgt spid="14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975" y="0"/>
            <a:ext cx="10499725"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concern   /kənˈsɜːn/             n. 担心，忧虑；使人担忧的事物  vt. 使担忧</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concerned                             adj. 相关的；担心的，焦急的  </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concerning                            prep. 关于，涉及</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44" name="文本框 143"/>
          <p:cNvSpPr txBox="1"/>
          <p:nvPr/>
        </p:nvSpPr>
        <p:spPr>
          <a:xfrm>
            <a:off x="263525" y="1385570"/>
            <a:ext cx="8465185" cy="3046095"/>
          </a:xfrm>
          <a:prstGeom prst="rect">
            <a:avLst/>
          </a:prstGeom>
          <a:noFill/>
          <a:ln w="9525">
            <a:noFill/>
          </a:ln>
        </p:spPr>
        <p:txBody>
          <a:bodyPr wrap="square">
            <a:spAutoFit/>
          </a:bodyPr>
          <a:p>
            <a:pPr indent="0"/>
            <a:r>
              <a:rPr lang="en-US" sz="2400" b="0">
                <a:latin typeface="+mn-ea"/>
                <a:cs typeface="+mn-ea"/>
              </a:rPr>
              <a:t>1. </a:t>
            </a:r>
            <a:r>
              <a:rPr lang="zh-CN" sz="2400" b="0">
                <a:latin typeface="+mn-ea"/>
                <a:cs typeface="+mn-ea"/>
              </a:rPr>
              <a:t>你好吗？您一直很</a:t>
            </a:r>
            <a:r>
              <a:rPr lang="zh-CN" sz="2400" b="1" u="sng">
                <a:solidFill>
                  <a:srgbClr val="CA1F1E"/>
                </a:solidFill>
                <a:latin typeface="+mn-ea"/>
                <a:cs typeface="+mn-ea"/>
              </a:rPr>
              <a:t>关心</a:t>
            </a:r>
            <a:r>
              <a:rPr lang="zh-CN" sz="2400" b="0">
                <a:latin typeface="+mn-ea"/>
                <a:cs typeface="+mn-ea"/>
              </a:rPr>
              <a:t>我们的英语学习。我代表我的同学向你表示感谢。 </a:t>
            </a:r>
            <a:endParaRPr lang="zh-CN" sz="2400" b="0">
              <a:latin typeface="+mn-ea"/>
              <a:cs typeface="+mn-ea"/>
            </a:endParaRPr>
          </a:p>
          <a:p>
            <a:pPr marL="342900" indent="-342900">
              <a:buSzPct val="50000"/>
              <a:buFont typeface="Wingdings" panose="05000000000000000000" charset="0"/>
              <a:buChar char="l"/>
            </a:pPr>
            <a:r>
              <a:rPr lang="zh-CN" sz="2400" b="0">
                <a:latin typeface="+mn-ea"/>
                <a:cs typeface="+mn-ea"/>
              </a:rPr>
              <a:t>How are you? You have always</a:t>
            </a:r>
            <a:r>
              <a:rPr lang="zh-CN" sz="2400" b="1" u="sng">
                <a:latin typeface="+mn-ea"/>
                <a:cs typeface="+mn-ea"/>
              </a:rPr>
              <a:t> </a:t>
            </a:r>
            <a:r>
              <a:rPr lang="zh-CN" sz="2400" b="1" u="sng">
                <a:solidFill>
                  <a:srgbClr val="CA1F1E"/>
                </a:solidFill>
                <a:latin typeface="+mn-ea"/>
                <a:cs typeface="+mn-ea"/>
              </a:rPr>
              <a:t>been concerned about</a:t>
            </a:r>
            <a:r>
              <a:rPr lang="zh-CN" sz="2400" b="0">
                <a:solidFill>
                  <a:srgbClr val="CA1F1E"/>
                </a:solidFill>
                <a:latin typeface="+mn-ea"/>
                <a:cs typeface="+mn-ea"/>
              </a:rPr>
              <a:t> </a:t>
            </a:r>
            <a:r>
              <a:rPr lang="zh-CN" sz="2400" b="0">
                <a:latin typeface="+mn-ea"/>
                <a:cs typeface="+mn-ea"/>
              </a:rPr>
              <a:t>our English learning. On behalf of my classmates, I would like to thank you.2.然而，</a:t>
            </a:r>
            <a:r>
              <a:rPr lang="zh-CN" sz="2400" b="1" u="sng">
                <a:solidFill>
                  <a:srgbClr val="CA1F1E"/>
                </a:solidFill>
                <a:latin typeface="+mn-ea"/>
                <a:cs typeface="+mn-ea"/>
              </a:rPr>
              <a:t>我们关心的是</a:t>
            </a:r>
            <a:r>
              <a:rPr lang="zh-CN" sz="2400" b="0">
                <a:latin typeface="+mn-ea"/>
                <a:cs typeface="+mn-ea"/>
              </a:rPr>
              <a:t>如何说服别人，尤其是妈妈，接受皮埃尔。</a:t>
            </a:r>
            <a:endParaRPr lang="zh-CN" sz="2400" b="0">
              <a:latin typeface="+mn-ea"/>
              <a:cs typeface="+mn-ea"/>
            </a:endParaRPr>
          </a:p>
          <a:p>
            <a:pPr indent="0"/>
            <a:endParaRPr lang="en-US" altLang="zh-CN" sz="2400" b="0">
              <a:latin typeface="+mn-ea"/>
              <a:cs typeface="+mn-ea"/>
            </a:endParaRPr>
          </a:p>
        </p:txBody>
      </p:sp>
      <p:pic>
        <p:nvPicPr>
          <p:cNvPr id="2" name="图片 1"/>
          <p:cNvPicPr/>
          <p:nvPr/>
        </p:nvPicPr>
        <p:blipFill>
          <a:blip r:embed="rId4"/>
          <a:srcRect b="8685"/>
          <a:stretch>
            <a:fillRect/>
          </a:stretch>
        </p:blipFill>
        <p:spPr>
          <a:xfrm>
            <a:off x="8625840" y="946150"/>
            <a:ext cx="3494405" cy="2322195"/>
          </a:xfrm>
          <a:prstGeom prst="cube">
            <a:avLst/>
          </a:prstGeom>
          <a:noFill/>
          <a:ln w="9525">
            <a:noFill/>
          </a:ln>
        </p:spPr>
      </p:pic>
      <p:pic>
        <p:nvPicPr>
          <p:cNvPr id="145" name="图片 144"/>
          <p:cNvPicPr/>
          <p:nvPr/>
        </p:nvPicPr>
        <p:blipFill>
          <a:blip r:embed="rId5"/>
          <a:srcRect b="6700"/>
          <a:stretch>
            <a:fillRect/>
          </a:stretch>
        </p:blipFill>
        <p:spPr>
          <a:xfrm>
            <a:off x="83185" y="4693285"/>
            <a:ext cx="3398520" cy="1954530"/>
          </a:xfrm>
          <a:prstGeom prst="rect">
            <a:avLst/>
          </a:prstGeom>
          <a:noFill/>
          <a:ln w="9525">
            <a:noFill/>
          </a:ln>
        </p:spPr>
      </p:pic>
      <p:sp>
        <p:nvSpPr>
          <p:cNvPr id="5" name="文本框 4"/>
          <p:cNvSpPr txBox="1"/>
          <p:nvPr/>
        </p:nvSpPr>
        <p:spPr>
          <a:xfrm>
            <a:off x="3574415" y="3731260"/>
            <a:ext cx="8351520" cy="2676525"/>
          </a:xfrm>
          <a:prstGeom prst="rect">
            <a:avLst/>
          </a:prstGeom>
          <a:noFill/>
        </p:spPr>
        <p:txBody>
          <a:bodyPr wrap="square" rtlCol="0" anchor="t">
            <a:spAutoFit/>
          </a:bodyPr>
          <a:p>
            <a:pPr marL="342900" indent="-342900">
              <a:buSzPct val="50000"/>
              <a:buFont typeface="Wingdings" panose="05000000000000000000" charset="0"/>
              <a:buChar char="l"/>
            </a:pPr>
            <a:r>
              <a:rPr lang="zh-CN" sz="2400">
                <a:latin typeface="+mn-ea"/>
                <a:cs typeface="+mn-ea"/>
                <a:sym typeface="+mn-ea"/>
              </a:rPr>
              <a:t>However, </a:t>
            </a:r>
            <a:r>
              <a:rPr lang="zh-CN" sz="2400" b="1" u="sng">
                <a:solidFill>
                  <a:srgbClr val="CA1F1E"/>
                </a:solidFill>
                <a:latin typeface="+mn-ea"/>
                <a:cs typeface="+mn-ea"/>
                <a:sym typeface="+mn-ea"/>
              </a:rPr>
              <a:t>what concerned us was</a:t>
            </a:r>
            <a:r>
              <a:rPr lang="zh-CN" sz="2400">
                <a:latin typeface="+mn-ea"/>
                <a:cs typeface="+mn-ea"/>
                <a:sym typeface="+mn-ea"/>
              </a:rPr>
              <a:t> how we could persuade others, especially Mom, to accept Pierre. </a:t>
            </a:r>
            <a:endParaRPr lang="zh-CN" sz="2400">
              <a:latin typeface="+mn-ea"/>
              <a:cs typeface="+mn-ea"/>
              <a:sym typeface="+mn-ea"/>
            </a:endParaRPr>
          </a:p>
          <a:p>
            <a:pPr indent="0">
              <a:buSzPct val="50000"/>
              <a:buFont typeface="Wingdings" panose="05000000000000000000" charset="0"/>
              <a:buNone/>
            </a:pPr>
            <a:r>
              <a:rPr lang="zh-CN" sz="2400">
                <a:latin typeface="+mn-ea"/>
                <a:cs typeface="+mn-ea"/>
                <a:sym typeface="+mn-ea"/>
              </a:rPr>
              <a:t>3. 夜幕降临时，天冷得刺骨。</a:t>
            </a:r>
            <a:r>
              <a:rPr lang="zh-CN" sz="2400" b="1" u="sng">
                <a:solidFill>
                  <a:srgbClr val="CA1F1E"/>
                </a:solidFill>
                <a:latin typeface="+mn-ea"/>
                <a:cs typeface="+mn-ea"/>
                <a:sym typeface="+mn-ea"/>
              </a:rPr>
              <a:t>由于担心大雁的安全</a:t>
            </a:r>
            <a:r>
              <a:rPr lang="zh-CN" sz="2400">
                <a:latin typeface="+mn-ea"/>
                <a:cs typeface="+mn-ea"/>
                <a:sym typeface="+mn-ea"/>
              </a:rPr>
              <a:t>，我们恳求爸爸保护这个小家伙。</a:t>
            </a:r>
            <a:endParaRPr lang="zh-CN" sz="2400" b="0">
              <a:latin typeface="+mn-ea"/>
              <a:cs typeface="+mn-ea"/>
            </a:endParaRPr>
          </a:p>
          <a:p>
            <a:pPr marL="342900" indent="-342900">
              <a:buSzPct val="50000"/>
              <a:buFont typeface="Wingdings" panose="05000000000000000000" charset="0"/>
              <a:buChar char="l"/>
            </a:pPr>
            <a:r>
              <a:rPr lang="en-US" altLang="zh-CN" sz="2400">
                <a:latin typeface="+mn-ea"/>
                <a:cs typeface="+mn-ea"/>
                <a:sym typeface="+mn-ea"/>
              </a:rPr>
              <a:t>It was freezing cold when night fell. </a:t>
            </a:r>
            <a:r>
              <a:rPr lang="en-US" altLang="zh-CN" sz="2400" b="1" u="sng">
                <a:solidFill>
                  <a:srgbClr val="CA1F1E"/>
                </a:solidFill>
                <a:latin typeface="+mn-ea"/>
                <a:cs typeface="+mn-ea"/>
                <a:sym typeface="+mn-ea"/>
              </a:rPr>
              <a:t>Concerned about the wild goose’s safety</a:t>
            </a:r>
            <a:r>
              <a:rPr lang="en-US" altLang="zh-CN" sz="2400">
                <a:latin typeface="+mn-ea"/>
                <a:cs typeface="+mn-ea"/>
                <a:sym typeface="+mn-ea"/>
              </a:rPr>
              <a:t>, we begged dad to protect the little guy.</a:t>
            </a:r>
            <a:endParaRPr lang="en-US" altLang="zh-CN"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975" y="0"/>
            <a:ext cx="10499725"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concern   /kənˈsɜːn/             n. 担心，忧虑；使人担忧的事物  vt. 使担忧</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concerned                             adj. 相关的；担心的，焦急的  </a:t>
            </a:r>
            <a:endParaRPr lang="en-US" altLang="zh-CN" sz="2400" b="1">
              <a:latin typeface="微软雅黑" panose="020B0503020204020204" charset="-122"/>
              <a:ea typeface="微软雅黑" panose="020B0503020204020204" charset="-122"/>
            </a:endParaRPr>
          </a:p>
          <a:p>
            <a:r>
              <a:rPr lang="en-US" altLang="zh-CN" sz="2400" b="1">
                <a:latin typeface="微软雅黑" panose="020B0503020204020204" charset="-122"/>
                <a:ea typeface="微软雅黑" panose="020B0503020204020204" charset="-122"/>
              </a:rPr>
              <a:t>concerning                            prep. 关于，涉及</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44" name="文本框 143"/>
          <p:cNvSpPr txBox="1"/>
          <p:nvPr/>
        </p:nvSpPr>
        <p:spPr>
          <a:xfrm>
            <a:off x="263525" y="1385570"/>
            <a:ext cx="7710805" cy="3415030"/>
          </a:xfrm>
          <a:prstGeom prst="rect">
            <a:avLst/>
          </a:prstGeom>
          <a:noFill/>
          <a:ln w="9525">
            <a:noFill/>
          </a:ln>
        </p:spPr>
        <p:txBody>
          <a:bodyPr wrap="square">
            <a:spAutoFit/>
          </a:bodyPr>
          <a:p>
            <a:pPr indent="0"/>
            <a:r>
              <a:rPr sz="2400">
                <a:latin typeface="+mn-ea"/>
                <a:cs typeface="+mn-ea"/>
              </a:rPr>
              <a:t>4. 《功夫熊猫》讲述了一个</a:t>
            </a:r>
            <a:r>
              <a:rPr sz="2400" b="1" u="sng">
                <a:solidFill>
                  <a:schemeClr val="accent6"/>
                </a:solidFill>
                <a:latin typeface="+mn-ea"/>
                <a:cs typeface="+mn-ea"/>
              </a:rPr>
              <a:t>关于一只会表演武术的又大又胖的熊猫的故事</a:t>
            </a:r>
            <a:r>
              <a:rPr sz="2400">
                <a:latin typeface="+mn-ea"/>
                <a:cs typeface="+mn-ea"/>
              </a:rPr>
              <a:t>。</a:t>
            </a:r>
            <a:endParaRPr sz="2400">
              <a:latin typeface="+mn-ea"/>
              <a:cs typeface="+mn-ea"/>
            </a:endParaRPr>
          </a:p>
          <a:p>
            <a:pPr marL="342900" indent="-342900">
              <a:buSzPct val="50000"/>
              <a:buFont typeface="Wingdings" panose="05000000000000000000" charset="0"/>
              <a:buChar char="l"/>
            </a:pPr>
            <a:r>
              <a:rPr sz="2400">
                <a:latin typeface="+mn-ea"/>
                <a:cs typeface="+mn-ea"/>
              </a:rPr>
              <a:t>Kung Fu Panda tells </a:t>
            </a:r>
            <a:r>
              <a:rPr sz="2400" b="1" u="sng">
                <a:solidFill>
                  <a:schemeClr val="accent6"/>
                </a:solidFill>
                <a:latin typeface="+mn-ea"/>
                <a:cs typeface="+mn-ea"/>
              </a:rPr>
              <a:t>a story concerned with a big, fat panda that can perform martial arts</a:t>
            </a:r>
            <a:r>
              <a:rPr sz="2400">
                <a:latin typeface="+mn-ea"/>
                <a:cs typeface="+mn-ea"/>
              </a:rPr>
              <a:t>. </a:t>
            </a:r>
            <a:endParaRPr sz="2400">
              <a:latin typeface="+mn-ea"/>
              <a:cs typeface="+mn-ea"/>
            </a:endParaRPr>
          </a:p>
          <a:p>
            <a:pPr indent="0"/>
            <a:endParaRPr sz="2400">
              <a:latin typeface="+mn-ea"/>
              <a:cs typeface="+mn-ea"/>
            </a:endParaRPr>
          </a:p>
          <a:p>
            <a:pPr indent="0"/>
            <a:endParaRPr sz="2400">
              <a:latin typeface="+mn-ea"/>
              <a:cs typeface="+mn-ea"/>
            </a:endParaRPr>
          </a:p>
          <a:p>
            <a:pPr indent="0"/>
            <a:r>
              <a:rPr sz="2400">
                <a:latin typeface="+mn-ea"/>
                <a:cs typeface="+mn-ea"/>
              </a:rPr>
              <a:t>5. 这些书按其内容主要可分为三类。</a:t>
            </a:r>
            <a:r>
              <a:rPr sz="2400" b="1" u="sng">
                <a:solidFill>
                  <a:schemeClr val="accent6"/>
                </a:solidFill>
                <a:latin typeface="+mn-ea"/>
                <a:cs typeface="+mn-ea"/>
              </a:rPr>
              <a:t>首先是关于中国文化的</a:t>
            </a:r>
            <a:r>
              <a:rPr sz="2400">
                <a:latin typeface="+mn-ea"/>
                <a:cs typeface="+mn-ea"/>
              </a:rPr>
              <a:t>，里面有插图和生动的传说故事。</a:t>
            </a:r>
            <a:endParaRPr sz="2400">
              <a:latin typeface="+mn-ea"/>
              <a:cs typeface="+mn-ea"/>
            </a:endParaRPr>
          </a:p>
          <a:p>
            <a:pPr indent="0"/>
            <a:endParaRPr sz="2400">
              <a:latin typeface="+mn-ea"/>
              <a:cs typeface="+mn-ea"/>
            </a:endParaRPr>
          </a:p>
        </p:txBody>
      </p:sp>
      <p:pic>
        <p:nvPicPr>
          <p:cNvPr id="100" name="图片 99"/>
          <p:cNvPicPr/>
          <p:nvPr/>
        </p:nvPicPr>
        <p:blipFill>
          <a:blip r:embed="rId4"/>
          <a:stretch>
            <a:fillRect/>
          </a:stretch>
        </p:blipFill>
        <p:spPr>
          <a:xfrm>
            <a:off x="8091170" y="1043305"/>
            <a:ext cx="3843020" cy="3336290"/>
          </a:xfrm>
          <a:prstGeom prst="rect">
            <a:avLst/>
          </a:prstGeom>
          <a:noFill/>
          <a:ln w="9525">
            <a:noFill/>
          </a:ln>
        </p:spPr>
      </p:pic>
      <p:pic>
        <p:nvPicPr>
          <p:cNvPr id="101" name="图片 100"/>
          <p:cNvPicPr/>
          <p:nvPr/>
        </p:nvPicPr>
        <p:blipFill>
          <a:blip r:embed="rId5"/>
          <a:srcRect b="8365"/>
          <a:stretch>
            <a:fillRect/>
          </a:stretch>
        </p:blipFill>
        <p:spPr>
          <a:xfrm>
            <a:off x="166370" y="4379595"/>
            <a:ext cx="3810000" cy="2330450"/>
          </a:xfrm>
          <a:prstGeom prst="rect">
            <a:avLst/>
          </a:prstGeom>
          <a:noFill/>
          <a:ln w="9525">
            <a:noFill/>
          </a:ln>
        </p:spPr>
      </p:pic>
      <p:sp>
        <p:nvSpPr>
          <p:cNvPr id="2" name="文本框 1"/>
          <p:cNvSpPr txBox="1"/>
          <p:nvPr/>
        </p:nvSpPr>
        <p:spPr>
          <a:xfrm>
            <a:off x="3976370" y="4379595"/>
            <a:ext cx="6096000" cy="2306955"/>
          </a:xfrm>
          <a:prstGeom prst="rect">
            <a:avLst/>
          </a:prstGeom>
          <a:noFill/>
        </p:spPr>
        <p:txBody>
          <a:bodyPr wrap="square" rtlCol="0" anchor="t">
            <a:spAutoFit/>
          </a:bodyPr>
          <a:p>
            <a:pPr marL="342900" indent="-342900" algn="just">
              <a:buSzPct val="50000"/>
              <a:buFont typeface="Wingdings" panose="05000000000000000000" charset="0"/>
              <a:buChar char="l"/>
            </a:pPr>
            <a:r>
              <a:rPr sz="2400">
                <a:latin typeface="+mn-ea"/>
                <a:cs typeface="+mn-ea"/>
                <a:sym typeface="+mn-ea"/>
              </a:rPr>
              <a:t>The books can be divided mainly into three types according to their contents. </a:t>
            </a:r>
            <a:r>
              <a:rPr sz="2400" b="1" u="sng">
                <a:solidFill>
                  <a:schemeClr val="accent6"/>
                </a:solidFill>
                <a:latin typeface="+mn-ea"/>
                <a:cs typeface="+mn-ea"/>
                <a:sym typeface="+mn-ea"/>
              </a:rPr>
              <a:t>First come those concerning Chinese culture</a:t>
            </a:r>
            <a:r>
              <a:rPr sz="2400">
                <a:latin typeface="+mn-ea"/>
                <a:cs typeface="+mn-ea"/>
                <a:sym typeface="+mn-ea"/>
              </a:rPr>
              <a:t>, in which there are illustrations and vivid legend stories. </a:t>
            </a:r>
            <a:endParaRPr lang="zh-CN" altLang="en-US" sz="2400">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418445" cy="460375"/>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rPr>
              <a:t>address /əˈdres/ 	  n. 地址，住址  v. 演说，演讲；处理，设法解决；致函</a:t>
            </a:r>
            <a:endParaRPr lang="en-US" altLang="zh-CN" sz="2400" b="1">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33180" cy="764976"/>
          </a:xfrm>
          <a:prstGeom prst="rect">
            <a:avLst/>
          </a:prstGeom>
        </p:spPr>
      </p:pic>
      <p:sp>
        <p:nvSpPr>
          <p:cNvPr id="4" name="文本框 3"/>
          <p:cNvSpPr txBox="1"/>
          <p:nvPr/>
        </p:nvSpPr>
        <p:spPr>
          <a:xfrm>
            <a:off x="193040" y="981075"/>
            <a:ext cx="9150985" cy="5262245"/>
          </a:xfrm>
          <a:prstGeom prst="rect">
            <a:avLst/>
          </a:prstGeom>
          <a:noFill/>
        </p:spPr>
        <p:txBody>
          <a:bodyPr wrap="square" rtlCol="0" anchor="t">
            <a:spAutoFit/>
          </a:bodyPr>
          <a:p>
            <a:r>
              <a:rPr lang="en-US" altLang="zh-CN" sz="2400">
                <a:sym typeface="+mn-ea"/>
              </a:rPr>
              <a:t>1.</a:t>
            </a:r>
            <a:r>
              <a:rPr sz="2400">
                <a:sym typeface="+mn-ea"/>
              </a:rPr>
              <a:t> “谢谢你，”乔说着，迅速</a:t>
            </a:r>
            <a:r>
              <a:rPr sz="2400" b="1" u="sng">
                <a:solidFill>
                  <a:srgbClr val="1D9D00"/>
                </a:solidFill>
                <a:sym typeface="+mn-ea"/>
              </a:rPr>
              <a:t>抄下了地址</a:t>
            </a:r>
            <a:r>
              <a:rPr sz="2400">
                <a:sym typeface="+mn-ea"/>
              </a:rPr>
              <a:t>。他立即向电话簿上的地址走去。</a:t>
            </a:r>
            <a:endParaRPr sz="2400">
              <a:sym typeface="+mn-ea"/>
            </a:endParaRPr>
          </a:p>
          <a:p>
            <a:pPr marL="342900" indent="-342900">
              <a:buSzPct val="50000"/>
              <a:buFont typeface="Wingdings" panose="05000000000000000000" charset="0"/>
              <a:buChar char="l"/>
            </a:pPr>
            <a:r>
              <a:rPr sz="2400">
                <a:sym typeface="+mn-ea"/>
              </a:rPr>
              <a:t>“Thank you,” Joe said, quickly </a:t>
            </a:r>
            <a:r>
              <a:rPr sz="2400" b="1" u="sng">
                <a:solidFill>
                  <a:srgbClr val="1D9D00"/>
                </a:solidFill>
                <a:sym typeface="+mn-ea"/>
              </a:rPr>
              <a:t>copying down the address</a:t>
            </a:r>
            <a:r>
              <a:rPr sz="2400">
                <a:sym typeface="+mn-ea"/>
              </a:rPr>
              <a:t>. He immediately headed for the address from the phone book. </a:t>
            </a:r>
            <a:endParaRPr sz="2400">
              <a:sym typeface="+mn-ea"/>
            </a:endParaRPr>
          </a:p>
          <a:p>
            <a:r>
              <a:rPr sz="2400">
                <a:sym typeface="+mn-ea"/>
              </a:rPr>
              <a:t>2.大家早上好。我很荣幸能</a:t>
            </a:r>
            <a:r>
              <a:rPr sz="2400" b="1" u="sng">
                <a:solidFill>
                  <a:srgbClr val="1D9D00"/>
                </a:solidFill>
                <a:sym typeface="+mn-ea"/>
              </a:rPr>
              <a:t>发表题为“我的梦想工作”的演讲</a:t>
            </a:r>
            <a:r>
              <a:rPr sz="2400">
                <a:sym typeface="+mn-ea"/>
              </a:rPr>
              <a:t>。</a:t>
            </a:r>
            <a:endParaRPr sz="2400">
              <a:sym typeface="+mn-ea"/>
            </a:endParaRPr>
          </a:p>
          <a:p>
            <a:pPr marL="342900" indent="-342900">
              <a:buSzPct val="50000"/>
              <a:buFont typeface="Wingdings" panose="05000000000000000000" charset="0"/>
              <a:buChar char="l"/>
            </a:pPr>
            <a:r>
              <a:rPr sz="2400">
                <a:sym typeface="+mn-ea"/>
              </a:rPr>
              <a:t>Good morning, everyone. I feel it an honor to </a:t>
            </a:r>
            <a:r>
              <a:rPr sz="2400" b="1" u="sng">
                <a:solidFill>
                  <a:srgbClr val="1D9D00"/>
                </a:solidFill>
                <a:sym typeface="+mn-ea"/>
              </a:rPr>
              <a:t>address a speech titled "My dream job"</a:t>
            </a:r>
            <a:r>
              <a:rPr sz="2400">
                <a:sym typeface="+mn-ea"/>
              </a:rPr>
              <a:t>. </a:t>
            </a:r>
            <a:endParaRPr sz="2400">
              <a:sym typeface="+mn-ea"/>
            </a:endParaRPr>
          </a:p>
          <a:p>
            <a:r>
              <a:rPr sz="2400">
                <a:sym typeface="+mn-ea"/>
              </a:rPr>
              <a:t>3. 随着时间的推移，我发现自己在舒适区之外做的事情越来越多，对生活的态度也越来越积极。我开始</a:t>
            </a:r>
            <a:r>
              <a:rPr sz="2400" b="1" u="sng">
                <a:solidFill>
                  <a:srgbClr val="1D9D00"/>
                </a:solidFill>
                <a:sym typeface="+mn-ea"/>
              </a:rPr>
              <a:t>解决超重的问题</a:t>
            </a:r>
            <a:r>
              <a:rPr sz="2400">
                <a:sym typeface="+mn-ea"/>
              </a:rPr>
              <a:t>。我经常跑步，这帮助我减掉了80磅。</a:t>
            </a:r>
            <a:endParaRPr sz="2400">
              <a:sym typeface="+mn-ea"/>
            </a:endParaRPr>
          </a:p>
          <a:p>
            <a:pPr marL="342900" indent="-342900">
              <a:buSzPct val="50000"/>
              <a:buFont typeface="Wingdings" panose="05000000000000000000" charset="0"/>
              <a:buChar char="l"/>
            </a:pPr>
            <a:r>
              <a:rPr sz="2400">
                <a:sym typeface="+mn-ea"/>
              </a:rPr>
              <a:t>As time went on, I found myself doing more things out of my comfort zone and feeling more positive about life. I started to </a:t>
            </a:r>
            <a:r>
              <a:rPr sz="2400" b="1" u="sng">
                <a:solidFill>
                  <a:srgbClr val="1D9D00"/>
                </a:solidFill>
                <a:sym typeface="+mn-ea"/>
              </a:rPr>
              <a:t>address being overweight</a:t>
            </a:r>
            <a:r>
              <a:rPr sz="2400">
                <a:sym typeface="+mn-ea"/>
              </a:rPr>
              <a:t>. I ran regularly, which helped me lose eighty pounds.</a:t>
            </a:r>
            <a:endParaRPr sz="2400">
              <a:sym typeface="+mn-ea"/>
            </a:endParaRPr>
          </a:p>
        </p:txBody>
      </p:sp>
      <p:pic>
        <p:nvPicPr>
          <p:cNvPr id="102" name="图片 101"/>
          <p:cNvPicPr/>
          <p:nvPr/>
        </p:nvPicPr>
        <p:blipFill>
          <a:blip r:embed="rId4"/>
          <a:stretch>
            <a:fillRect/>
          </a:stretch>
        </p:blipFill>
        <p:spPr>
          <a:xfrm>
            <a:off x="9615170" y="4662170"/>
            <a:ext cx="2305050" cy="2093595"/>
          </a:xfrm>
          <a:prstGeom prst="rect">
            <a:avLst/>
          </a:prstGeom>
          <a:noFill/>
          <a:ln w="9525">
            <a:noFill/>
          </a:ln>
        </p:spPr>
      </p:pic>
      <p:pic>
        <p:nvPicPr>
          <p:cNvPr id="103" name="图片 102"/>
          <p:cNvPicPr/>
          <p:nvPr/>
        </p:nvPicPr>
        <p:blipFill>
          <a:blip r:embed="rId5"/>
          <a:srcRect l="12050" t="5450" r="13200" b="6300"/>
          <a:stretch>
            <a:fillRect/>
          </a:stretch>
        </p:blipFill>
        <p:spPr>
          <a:xfrm>
            <a:off x="9344025" y="1139825"/>
            <a:ext cx="2847975" cy="33623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additive="base">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7" name="图片 136"/>
          <p:cNvPicPr/>
          <p:nvPr>
            <p:custDataLst>
              <p:tags r:id="rId1"/>
            </p:custDataLst>
          </p:nvPr>
        </p:nvPicPr>
        <p:blipFill>
          <a:blip r:embed="rId2"/>
          <a:srcRect b="21447"/>
          <a:stretch>
            <a:fillRect/>
          </a:stretch>
        </p:blipFill>
        <p:spPr>
          <a:xfrm>
            <a:off x="29837" y="1144865"/>
            <a:ext cx="11547643" cy="5201201"/>
          </a:xfrm>
          <a:prstGeom prst="rect">
            <a:avLst/>
          </a:prstGeom>
          <a:noFill/>
          <a:ln w="9525">
            <a:noFill/>
          </a:ln>
        </p:spPr>
      </p:pic>
      <p:cxnSp>
        <p:nvCxnSpPr>
          <p:cNvPr id="18" name="直接连接符 17"/>
          <p:cNvCxnSpPr>
            <a:cxnSpLocks noChangeShapeType="1"/>
          </p:cNvCxnSpPr>
          <p:nvPr>
            <p:custDataLst>
              <p:tags r:id="rId3"/>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pic>
        <p:nvPicPr>
          <p:cNvPr id="4" name="图片 3"/>
          <p:cNvPicPr>
            <a:picLocks noChangeAspect="1"/>
          </p:cNvPicPr>
          <p:nvPr>
            <p:custDataLst>
              <p:tags r:id="rId4"/>
            </p:custDataLst>
          </p:nvPr>
        </p:nvPicPr>
        <p:blipFill rotWithShape="1">
          <a:blip r:embed="rId5">
            <a:extLst>
              <a:ext uri="{BEBA8EAE-BF5A-486C-A8C5-ECC9F3942E4B}">
                <a14:imgProps xmlns:a14="http://schemas.microsoft.com/office/drawing/2010/main">
                  <a14:imgLayer r:embed="rId6">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92990" y="893"/>
            <a:ext cx="1516620" cy="824650"/>
          </a:xfrm>
          <a:prstGeom prst="rect">
            <a:avLst/>
          </a:prstGeom>
        </p:spPr>
      </p:pic>
      <p:sp>
        <p:nvSpPr>
          <p:cNvPr id="7" name="矩形 6"/>
          <p:cNvSpPr/>
          <p:nvPr>
            <p:custDataLst>
              <p:tags r:id="rId7"/>
            </p:custDataLst>
          </p:nvPr>
        </p:nvSpPr>
        <p:spPr>
          <a:xfrm>
            <a:off x="1848639" y="333546"/>
            <a:ext cx="3308758"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charset="-122"/>
              <a:cs typeface="Arial" panose="020B0604020202020204" pitchFamily="34" charset="0"/>
            </a:endParaRPr>
          </a:p>
        </p:txBody>
      </p:sp>
      <p:grpSp>
        <p:nvGrpSpPr>
          <p:cNvPr id="8" name="组合 7"/>
          <p:cNvGrpSpPr/>
          <p:nvPr/>
        </p:nvGrpSpPr>
        <p:grpSpPr>
          <a:xfrm>
            <a:off x="592936" y="981712"/>
            <a:ext cx="11088657" cy="5505286"/>
            <a:chOff x="1073090" y="1986000"/>
            <a:chExt cx="10045820" cy="3804131"/>
          </a:xfrm>
          <a:solidFill>
            <a:srgbClr val="07C1CC">
              <a:lumMod val="50000"/>
            </a:srgbClr>
          </a:solidFill>
          <a:effectLst>
            <a:outerShdw blurRad="50800" dist="38100" dir="2700000" algn="tl" rotWithShape="0">
              <a:prstClr val="black">
                <a:alpha val="40000"/>
              </a:prstClr>
            </a:outerShdw>
          </a:effectLst>
        </p:grpSpPr>
        <p:sp>
          <p:nvSpPr>
            <p:cNvPr id="9" name="L 形 8"/>
            <p:cNvSpPr/>
            <p:nvPr>
              <p:custDataLst>
                <p:tags r:id="rId8"/>
              </p:custDataLst>
            </p:nvPr>
          </p:nvSpPr>
          <p:spPr>
            <a:xfrm>
              <a:off x="1073090" y="4914900"/>
              <a:ext cx="5022909" cy="875231"/>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1" name="L 形 30"/>
            <p:cNvSpPr/>
            <p:nvPr>
              <p:custDataLst>
                <p:tags r:id="rId9"/>
              </p:custDataLst>
            </p:nvPr>
          </p:nvSpPr>
          <p:spPr>
            <a:xfrm flipH="1">
              <a:off x="5924550" y="4927823"/>
              <a:ext cx="5194360" cy="860945"/>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3" name="L 形 32"/>
            <p:cNvSpPr/>
            <p:nvPr>
              <p:custDataLst>
                <p:tags r:id="rId10"/>
              </p:custDataLst>
            </p:nvPr>
          </p:nvSpPr>
          <p:spPr>
            <a:xfrm flipV="1">
              <a:off x="1073091" y="1986000"/>
              <a:ext cx="3905250" cy="928650"/>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sp>
          <p:nvSpPr>
            <p:cNvPr id="34" name="L 形 33"/>
            <p:cNvSpPr/>
            <p:nvPr>
              <p:custDataLst>
                <p:tags r:id="rId11"/>
              </p:custDataLst>
            </p:nvPr>
          </p:nvSpPr>
          <p:spPr>
            <a:xfrm flipH="1" flipV="1">
              <a:off x="7213660" y="1998518"/>
              <a:ext cx="3905250" cy="916132"/>
            </a:xfrm>
            <a:prstGeom prst="corner">
              <a:avLst>
                <a:gd name="adj1" fmla="val 9196"/>
                <a:gd name="adj2" fmla="val 9195"/>
              </a:avLst>
            </a:prstGeom>
            <a:grpFill/>
            <a:ln w="12700" cap="flat" cmpd="sng" algn="ctr">
              <a:solidFill>
                <a:srgbClr val="07C1CC">
                  <a:lumMod val="50000"/>
                </a:srgbClr>
              </a:solidFill>
              <a:prstDash val="solid"/>
              <a:miter lim="800000"/>
            </a:ln>
            <a:effectLst/>
          </p:spPr>
          <p:txBody>
            <a:bodyPr rtlCol="0" anchor="ctr"/>
            <a:p>
              <a:pPr algn="ctr"/>
              <a:endParaRPr lang="zh-CN" altLang="en-US"/>
            </a:p>
          </p:txBody>
        </p:sp>
      </p:grpSp>
      <p:sp>
        <p:nvSpPr>
          <p:cNvPr id="187396" name="矩形 187395"/>
          <p:cNvSpPr/>
          <p:nvPr>
            <p:custDataLst>
              <p:tags r:id="rId12"/>
            </p:custDataLst>
          </p:nvPr>
        </p:nvSpPr>
        <p:spPr>
          <a:xfrm>
            <a:off x="1344580" y="1557507"/>
            <a:ext cx="7826877" cy="1613115"/>
          </a:xfrm>
          <a:prstGeom prst="rect">
            <a:avLst/>
          </a:prstGeom>
        </p:spPr>
        <p:txBody>
          <a:bodyPr wrap="none" fromWordArt="1">
            <a:prstTxWarp prst="textDoubleWave1">
              <a:avLst>
                <a:gd name="adj1" fmla="val 6500"/>
                <a:gd name="adj2" fmla="val 0"/>
              </a:avLst>
            </a:prstTxWarp>
            <a:normAutofit/>
          </a:bodyPr>
          <a:p>
            <a:pPr algn="ctr"/>
            <a:r>
              <a:rPr lang="zh-CN" altLang="en-US" sz="6600" b="1" spc="-660">
                <a:ln w="12700" cap="flat" cmpd="sng">
                  <a:noFill/>
                  <a:prstDash val="solid"/>
                  <a:headEnd type="none" w="med" len="med"/>
                  <a:tailEnd type="none" w="med" len="med"/>
                </a:ln>
                <a:solidFill>
                  <a:srgbClr val="07C1CC">
                    <a:lumMod val="50000"/>
                  </a:srgbClr>
                </a:solidFill>
                <a:latin typeface="宋体" panose="02010600030101010101" pitchFamily="2" charset="-122"/>
                <a:ea typeface="宋体" panose="02010600030101010101" pitchFamily="2" charset="-122"/>
              </a:rPr>
              <a:t>Thank You!</a:t>
            </a:r>
            <a:endParaRPr lang="zh-CN" altLang="en-US" sz="6600" b="1" spc="-660">
              <a:ln w="12700" cap="flat" cmpd="sng">
                <a:noFill/>
                <a:prstDash val="solid"/>
                <a:headEnd type="none" w="med" len="med"/>
                <a:tailEnd type="none" w="med" len="med"/>
              </a:ln>
              <a:solidFill>
                <a:srgbClr val="07C1CC">
                  <a:lumMod val="50000"/>
                </a:srgbClr>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35" presetClass="entr" presetSubtype="0" fill="hold" grpId="0" nodeType="withEffect">
                                  <p:stCondLst>
                                    <p:cond delay="0"/>
                                  </p:stCondLst>
                                  <p:childTnLst>
                                    <p:set>
                                      <p:cBhvr>
                                        <p:cTn id="19" dur="1" fill="hold">
                                          <p:stCondLst>
                                            <p:cond delay="0"/>
                                          </p:stCondLst>
                                        </p:cTn>
                                        <p:tgtEl>
                                          <p:spTgt spid="187396"/>
                                        </p:tgtEl>
                                        <p:attrNameLst>
                                          <p:attrName>style.visibility</p:attrName>
                                        </p:attrNameLst>
                                      </p:cBhvr>
                                      <p:to>
                                        <p:strVal val="visible"/>
                                      </p:to>
                                    </p:set>
                                    <p:animEffect transition="in" filter="fade">
                                      <p:cBhvr>
                                        <p:cTn id="20" dur="2000"/>
                                        <p:tgtEl>
                                          <p:spTgt spid="187396"/>
                                        </p:tgtEl>
                                      </p:cBhvr>
                                    </p:animEffect>
                                    <p:anim calcmode="lin" valueType="num">
                                      <p:cBhvr>
                                        <p:cTn id="21" dur="2000" fill="hold"/>
                                        <p:tgtEl>
                                          <p:spTgt spid="187396"/>
                                        </p:tgtEl>
                                        <p:attrNameLst>
                                          <p:attrName>style.rotation</p:attrName>
                                        </p:attrNameLst>
                                      </p:cBhvr>
                                      <p:tavLst>
                                        <p:tav tm="0">
                                          <p:val>
                                            <p:fltVal val="720"/>
                                          </p:val>
                                        </p:tav>
                                        <p:tav tm="100000">
                                          <p:val>
                                            <p:fltVal val="0"/>
                                          </p:val>
                                        </p:tav>
                                      </p:tavLst>
                                    </p:anim>
                                    <p:anim calcmode="lin" valueType="num">
                                      <p:cBhvr>
                                        <p:cTn id="22" dur="2000" fill="hold"/>
                                        <p:tgtEl>
                                          <p:spTgt spid="187396"/>
                                        </p:tgtEl>
                                        <p:attrNameLst>
                                          <p:attrName>ppt_h</p:attrName>
                                        </p:attrNameLst>
                                      </p:cBhvr>
                                      <p:tavLst>
                                        <p:tav tm="0">
                                          <p:val>
                                            <p:fltVal val="0"/>
                                          </p:val>
                                        </p:tav>
                                        <p:tav tm="100000">
                                          <p:val>
                                            <p:strVal val="#ppt_h"/>
                                          </p:val>
                                        </p:tav>
                                      </p:tavLst>
                                    </p:anim>
                                    <p:anim calcmode="lin" valueType="num">
                                      <p:cBhvr>
                                        <p:cTn id="23" dur="2000" fill="hold"/>
                                        <p:tgtEl>
                                          <p:spTgt spid="1873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87396" grpId="0"/>
      <p:bldP spid="18739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96975" y="34290"/>
            <a:ext cx="9969500" cy="82994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sym typeface="+mn-ea"/>
              </a:rPr>
              <a:t>st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ar</a:t>
            </a:r>
            <a:r>
              <a:rPr lang="zh-CN" altLang="en-US" sz="2400" b="1">
                <a:latin typeface="微软雅黑" panose="020B0503020204020204" charset="-122"/>
                <a:ea typeface="微软雅黑" panose="020B0503020204020204" charset="-122"/>
                <a:cs typeface="微软雅黑" panose="020B0503020204020204" charset="-122"/>
                <a:sym typeface="+mn-ea"/>
              </a:rPr>
              <a:t>ve  /st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ɑː</a:t>
            </a:r>
            <a:r>
              <a:rPr lang="zh-CN" altLang="en-US" sz="2400" b="1">
                <a:latin typeface="微软雅黑" panose="020B0503020204020204" charset="-122"/>
                <a:ea typeface="微软雅黑" panose="020B0503020204020204" charset="-122"/>
                <a:cs typeface="微软雅黑" panose="020B0503020204020204" charset="-122"/>
                <a:sym typeface="+mn-ea"/>
              </a:rPr>
              <a:t>v/                                  vt. &amp; vi. （使） 挨饿；饿死</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starvation   /stɑːˈveɪʃ(ə)n/                n. 饿死</a:t>
            </a:r>
            <a:endParaRPr lang="en-US" altLang="zh-CN" sz="2400" b="1">
              <a:solidFill>
                <a:schemeClr val="bg2">
                  <a:lumMod val="10000"/>
                </a:schemeClr>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100" name="文本框 99"/>
          <p:cNvSpPr txBox="1"/>
          <p:nvPr/>
        </p:nvSpPr>
        <p:spPr>
          <a:xfrm>
            <a:off x="248920" y="1003300"/>
            <a:ext cx="11029950" cy="2384425"/>
          </a:xfrm>
          <a:prstGeom prst="rect">
            <a:avLst/>
          </a:prstGeom>
          <a:noFill/>
          <a:ln w="9525">
            <a:noFill/>
          </a:ln>
        </p:spPr>
        <p:txBody>
          <a:bodyPr wrap="square">
            <a:spAutoFit/>
          </a:bodyPr>
          <a:p>
            <a:pPr indent="0" fontAlgn="auto">
              <a:lnSpc>
                <a:spcPts val="3080"/>
              </a:lnSpc>
            </a:pPr>
            <a:r>
              <a:rPr lang="en-US" sz="2400" b="0">
                <a:latin typeface="+mn-ea"/>
                <a:cs typeface="+mn-ea"/>
              </a:rPr>
              <a:t>1. </a:t>
            </a:r>
            <a:r>
              <a:rPr lang="en-US" sz="2400">
                <a:latin typeface="+mn-ea"/>
                <a:cs typeface="+mn-ea"/>
                <a:sym typeface="+mn-ea"/>
              </a:rPr>
              <a:t>饿死         </a:t>
            </a:r>
            <a:r>
              <a:rPr lang="zh-CN" altLang="en-US" sz="2400" b="1" u="sng">
                <a:solidFill>
                  <a:schemeClr val="accent5">
                    <a:lumMod val="50000"/>
                  </a:schemeClr>
                </a:solidFill>
                <a:latin typeface="+mn-ea"/>
                <a:cs typeface="+mn-ea"/>
              </a:rPr>
              <a:t> </a:t>
            </a:r>
            <a:r>
              <a:rPr lang="en-US" sz="2400" b="0">
                <a:latin typeface="+mn-ea"/>
                <a:cs typeface="+mn-ea"/>
              </a:rPr>
              <a:t>    </a:t>
            </a:r>
            <a:endParaRPr lang="en-US" sz="2400" b="0">
              <a:latin typeface="+mn-ea"/>
              <a:cs typeface="+mn-ea"/>
            </a:endParaRPr>
          </a:p>
          <a:p>
            <a:pPr indent="0" fontAlgn="auto">
              <a:lnSpc>
                <a:spcPts val="3080"/>
              </a:lnSpc>
            </a:pPr>
            <a:r>
              <a:rPr lang="en-US" altLang="zh-CN" sz="2400">
                <a:latin typeface="+mn-ea"/>
                <a:cs typeface="+mn-ea"/>
              </a:rPr>
              <a:t>2. </a:t>
            </a:r>
            <a:r>
              <a:rPr lang="zh-CN" sz="2400">
                <a:latin typeface="+mn-ea"/>
                <a:cs typeface="+mn-ea"/>
              </a:rPr>
              <a:t>到目前为止，他的一生都很不幸，小时候患有严重的、危及生命的疾病，这使他的精神和身体都陷入困境，家里也</a:t>
            </a:r>
            <a:r>
              <a:rPr lang="zh-CN" altLang="en-US" sz="2400" b="1" u="sng">
                <a:solidFill>
                  <a:schemeClr val="accent5">
                    <a:lumMod val="50000"/>
                  </a:schemeClr>
                </a:solidFill>
                <a:latin typeface="+mn-ea"/>
                <a:cs typeface="+mn-ea"/>
              </a:rPr>
              <a:t>缺钱</a:t>
            </a:r>
            <a:r>
              <a:rPr lang="zh-CN" sz="2400">
                <a:latin typeface="+mn-ea"/>
                <a:cs typeface="+mn-ea"/>
              </a:rPr>
              <a:t>。</a:t>
            </a:r>
            <a:endParaRPr lang="zh-CN" sz="2400">
              <a:latin typeface="+mn-ea"/>
              <a:cs typeface="+mn-ea"/>
            </a:endParaRPr>
          </a:p>
          <a:p>
            <a:pPr indent="0"/>
            <a:endParaRPr lang="zh-CN" altLang="en-US" sz="2400">
              <a:latin typeface="+mn-ea"/>
              <a:cs typeface="+mn-ea"/>
            </a:endParaRPr>
          </a:p>
          <a:p>
            <a:pPr indent="0"/>
            <a:endParaRPr lang="en-US" altLang="zh-CN" sz="2400">
              <a:latin typeface="+mn-ea"/>
              <a:cs typeface="+mn-ea"/>
            </a:endParaRPr>
          </a:p>
          <a:p>
            <a:pPr indent="0"/>
            <a:endParaRPr lang="en-US" altLang="zh-CN" sz="2400">
              <a:latin typeface="+mn-ea"/>
              <a:cs typeface="+mn-ea"/>
            </a:endParaRPr>
          </a:p>
        </p:txBody>
      </p:sp>
      <p:sp>
        <p:nvSpPr>
          <p:cNvPr id="3" name="文本框 2"/>
          <p:cNvSpPr txBox="1"/>
          <p:nvPr/>
        </p:nvSpPr>
        <p:spPr>
          <a:xfrm>
            <a:off x="248920" y="4137660"/>
            <a:ext cx="6428105" cy="2646680"/>
          </a:xfrm>
          <a:prstGeom prst="rect">
            <a:avLst/>
          </a:prstGeom>
          <a:noFill/>
        </p:spPr>
        <p:txBody>
          <a:bodyPr wrap="square" rtlCol="0" anchor="t">
            <a:noAutofit/>
          </a:bodyPr>
          <a:p>
            <a:pPr indent="0" fontAlgn="auto">
              <a:lnSpc>
                <a:spcPts val="3580"/>
              </a:lnSpc>
            </a:pPr>
            <a:r>
              <a:rPr lang="en-US" altLang="zh-CN" sz="2400">
                <a:latin typeface="+mn-ea"/>
                <a:cs typeface="+mn-ea"/>
                <a:sym typeface="+mn-ea"/>
              </a:rPr>
              <a:t>3. 听到</a:t>
            </a:r>
            <a:r>
              <a:rPr lang="zh-CN" altLang="en-US" sz="2400" b="1" u="sng">
                <a:solidFill>
                  <a:schemeClr val="accent5">
                    <a:lumMod val="50000"/>
                  </a:schemeClr>
                </a:solidFill>
                <a:latin typeface="+mn-ea"/>
                <a:cs typeface="+mn-ea"/>
                <a:sym typeface="+mn-ea"/>
              </a:rPr>
              <a:t>父亲死于饥饿</a:t>
            </a:r>
            <a:r>
              <a:rPr lang="en-US" altLang="zh-CN" sz="2400">
                <a:latin typeface="+mn-ea"/>
                <a:cs typeface="+mn-ea"/>
                <a:sym typeface="+mn-ea"/>
              </a:rPr>
              <a:t>的消息，爱德蒙心如刀绞，但是他暂时需要保持冷静。</a:t>
            </a:r>
            <a:endParaRPr lang="en-US" altLang="zh-CN" sz="2400">
              <a:latin typeface="+mn-ea"/>
              <a:cs typeface="+mn-ea"/>
            </a:endParaRPr>
          </a:p>
          <a:p>
            <a:pPr marL="342900" indent="-342900" fontAlgn="auto">
              <a:lnSpc>
                <a:spcPts val="3580"/>
              </a:lnSpc>
              <a:buSzPct val="50000"/>
              <a:buFont typeface="Wingdings" panose="05000000000000000000" charset="0"/>
              <a:buChar char="l"/>
            </a:pPr>
            <a:r>
              <a:rPr lang="en-US" altLang="zh-CN" sz="2400">
                <a:latin typeface="+mn-ea"/>
                <a:cs typeface="+mn-ea"/>
                <a:sym typeface="+mn-ea"/>
              </a:rPr>
              <a:t>Edmond felt such pain at the news of </a:t>
            </a:r>
            <a:r>
              <a:rPr lang="zh-CN" altLang="en-US" sz="2400" b="1" u="sng">
                <a:solidFill>
                  <a:schemeClr val="accent5">
                    <a:lumMod val="50000"/>
                  </a:schemeClr>
                </a:solidFill>
                <a:latin typeface="+mn-ea"/>
                <a:cs typeface="+mn-ea"/>
                <a:sym typeface="+mn-ea"/>
              </a:rPr>
              <a:t>his father's death by starvation</a:t>
            </a:r>
            <a:r>
              <a:rPr lang="en-US" altLang="zh-CN" sz="2400">
                <a:latin typeface="+mn-ea"/>
                <a:cs typeface="+mn-ea"/>
                <a:sym typeface="+mn-ea"/>
              </a:rPr>
              <a:t> that he had to remain quiet for a few moments.</a:t>
            </a:r>
            <a:endParaRPr lang="en-US" altLang="zh-CN" sz="2400">
              <a:latin typeface="+mn-ea"/>
              <a:cs typeface="+mn-ea"/>
              <a:sym typeface="+mn-ea"/>
            </a:endParaRPr>
          </a:p>
        </p:txBody>
      </p:sp>
      <p:pic>
        <p:nvPicPr>
          <p:cNvPr id="4" name="图片 3"/>
          <p:cNvPicPr>
            <a:picLocks noChangeAspect="1"/>
          </p:cNvPicPr>
          <p:nvPr>
            <p:custDataLst>
              <p:tags r:id="rId4"/>
            </p:custDataLst>
          </p:nvPr>
        </p:nvPicPr>
        <p:blipFill>
          <a:blip r:embed="rId5"/>
          <a:stretch>
            <a:fillRect/>
          </a:stretch>
        </p:blipFill>
        <p:spPr>
          <a:xfrm>
            <a:off x="6900545" y="2155825"/>
            <a:ext cx="4730115" cy="4194175"/>
          </a:xfrm>
          <a:prstGeom prst="rect">
            <a:avLst/>
          </a:prstGeom>
        </p:spPr>
      </p:pic>
      <p:sp>
        <p:nvSpPr>
          <p:cNvPr id="5" name="文本框 4"/>
          <p:cNvSpPr txBox="1"/>
          <p:nvPr/>
        </p:nvSpPr>
        <p:spPr>
          <a:xfrm>
            <a:off x="248920" y="2235835"/>
            <a:ext cx="6651625" cy="2066290"/>
          </a:xfrm>
          <a:prstGeom prst="rect">
            <a:avLst/>
          </a:prstGeom>
          <a:noFill/>
        </p:spPr>
        <p:txBody>
          <a:bodyPr wrap="square" rtlCol="0" anchor="t">
            <a:spAutoFit/>
          </a:bodyPr>
          <a:p>
            <a:pPr marL="342900" indent="-342900" fontAlgn="auto">
              <a:lnSpc>
                <a:spcPts val="3080"/>
              </a:lnSpc>
              <a:buSzPct val="50000"/>
              <a:buFont typeface="Wingdings" panose="05000000000000000000" charset="0"/>
              <a:buChar char="l"/>
            </a:pPr>
            <a:r>
              <a:rPr lang="en-US" altLang="zh-CN" sz="2400">
                <a:latin typeface="+mn-ea"/>
                <a:cs typeface="+mn-ea"/>
                <a:sym typeface="+mn-ea"/>
              </a:rPr>
              <a:t> </a:t>
            </a:r>
            <a:r>
              <a:rPr lang="zh-CN" altLang="en-US" sz="2400">
                <a:latin typeface="+mn-ea"/>
                <a:cs typeface="+mn-ea"/>
                <a:sym typeface="+mn-ea"/>
              </a:rPr>
              <a:t>He</a:t>
            </a:r>
            <a:r>
              <a:rPr lang="en-US" altLang="zh-CN" sz="2400">
                <a:latin typeface="+mn-ea"/>
                <a:cs typeface="+mn-ea"/>
                <a:sym typeface="+mn-ea"/>
              </a:rPr>
              <a:t>’</a:t>
            </a:r>
            <a:r>
              <a:rPr lang="zh-CN" altLang="en-US" sz="2400">
                <a:latin typeface="+mn-ea"/>
                <a:cs typeface="+mn-ea"/>
                <a:sym typeface="+mn-ea"/>
              </a:rPr>
              <a:t>d been unlucky so far in life, suffering severe, life-threatening illnesses as a child, leaving him mentally and physically stuck and the family </a:t>
            </a:r>
            <a:r>
              <a:rPr lang="zh-CN" altLang="en-US" sz="2400" b="1" u="sng">
                <a:solidFill>
                  <a:schemeClr val="accent5">
                    <a:lumMod val="50000"/>
                  </a:schemeClr>
                </a:solidFill>
                <a:latin typeface="+mn-ea"/>
                <a:cs typeface="+mn-ea"/>
                <a:sym typeface="+mn-ea"/>
              </a:rPr>
              <a:t>starved of cash</a:t>
            </a:r>
            <a:r>
              <a:rPr lang="zh-CN" altLang="en-US" sz="2400">
                <a:latin typeface="+mn-ea"/>
                <a:cs typeface="+mn-ea"/>
                <a:sym typeface="+mn-ea"/>
              </a:rPr>
              <a:t>.</a:t>
            </a:r>
            <a:endParaRPr lang="zh-CN" altLang="en-US" sz="2400">
              <a:latin typeface="+mn-ea"/>
              <a:cs typeface="+mn-ea"/>
              <a:sym typeface="+mn-ea"/>
            </a:endParaRPr>
          </a:p>
        </p:txBody>
      </p:sp>
      <p:sp>
        <p:nvSpPr>
          <p:cNvPr id="7" name="文本框 6"/>
          <p:cNvSpPr txBox="1"/>
          <p:nvPr/>
        </p:nvSpPr>
        <p:spPr>
          <a:xfrm>
            <a:off x="2167255" y="1003300"/>
            <a:ext cx="6096000" cy="460375"/>
          </a:xfrm>
          <a:prstGeom prst="rect">
            <a:avLst/>
          </a:prstGeom>
          <a:noFill/>
        </p:spPr>
        <p:txBody>
          <a:bodyPr wrap="square" rtlCol="0" anchor="t">
            <a:spAutoFit/>
          </a:bodyPr>
          <a:p>
            <a:r>
              <a:rPr lang="zh-CN" altLang="en-US" sz="2400" b="1" u="sng">
                <a:solidFill>
                  <a:schemeClr val="accent5">
                    <a:lumMod val="50000"/>
                  </a:schemeClr>
                </a:solidFill>
                <a:latin typeface="+mn-ea"/>
                <a:cs typeface="+mn-ea"/>
                <a:sym typeface="+mn-ea"/>
              </a:rPr>
              <a:t>starve to death / die of starvation</a:t>
            </a:r>
            <a:endParaRPr lang="zh-CN" altLang="en-US" sz="2400" b="1" u="sng">
              <a:solidFill>
                <a:schemeClr val="accent5">
                  <a:lumMod val="50000"/>
                </a:schemeClr>
              </a:solidFill>
              <a:latin typeface="+mn-ea"/>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8736" y="243400"/>
            <a:ext cx="8113822"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 rel</a:t>
            </a:r>
            <a:r>
              <a:rPr lang="en-US" altLang="zh-CN" sz="2400" b="1">
                <a:solidFill>
                  <a:srgbClr val="C00000"/>
                </a:solidFill>
                <a:latin typeface="微软雅黑" panose="020B0503020204020204" charset="-122"/>
                <a:ea typeface="微软雅黑" panose="020B0503020204020204" charset="-122"/>
              </a:rPr>
              <a:t>ease</a:t>
            </a:r>
            <a:r>
              <a:rPr lang="en-US" altLang="zh-CN" sz="2400" b="1">
                <a:solidFill>
                  <a:schemeClr val="bg2">
                    <a:lumMod val="10000"/>
                  </a:schemeClr>
                </a:solidFill>
                <a:latin typeface="微软雅黑" panose="020B0503020204020204" charset="-122"/>
                <a:ea typeface="微软雅黑" panose="020B0503020204020204" charset="-122"/>
              </a:rPr>
              <a:t>   /rɪˈl</a:t>
            </a:r>
            <a:r>
              <a:rPr lang="en-US" altLang="zh-CN" sz="2400" b="1">
                <a:solidFill>
                  <a:srgbClr val="C00000"/>
                </a:solidFill>
                <a:latin typeface="微软雅黑" panose="020B0503020204020204" charset="-122"/>
                <a:ea typeface="微软雅黑" panose="020B0503020204020204" charset="-122"/>
              </a:rPr>
              <a:t>iːs</a:t>
            </a:r>
            <a:r>
              <a:rPr lang="en-US" altLang="zh-CN" sz="2400" b="1">
                <a:solidFill>
                  <a:schemeClr val="bg2">
                    <a:lumMod val="10000"/>
                  </a:schemeClr>
                </a:solidFill>
                <a:latin typeface="微软雅黑" panose="020B0503020204020204" charset="-122"/>
                <a:ea typeface="微软雅黑" panose="020B0503020204020204" charset="-122"/>
              </a:rPr>
              <a:t>/              vt. &amp; n. 排放；释放；发布</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635" y="826770"/>
            <a:ext cx="11366500" cy="3661410"/>
          </a:xfrm>
          <a:prstGeom prst="rect">
            <a:avLst/>
          </a:prstGeom>
          <a:noFill/>
        </p:spPr>
        <p:txBody>
          <a:bodyPr wrap="square" rtlCol="0" anchor="t">
            <a:spAutoFit/>
          </a:bodyPr>
          <a:p>
            <a:pPr fontAlgn="auto">
              <a:lnSpc>
                <a:spcPts val="3480"/>
              </a:lnSpc>
            </a:pPr>
            <a:r>
              <a:rPr sz="2400">
                <a:latin typeface="微软雅黑" panose="020B0503020204020204" charset="-122"/>
                <a:ea typeface="微软雅黑" panose="020B0503020204020204" charset="-122"/>
                <a:cs typeface="微软雅黑" panose="020B0503020204020204" charset="-122"/>
              </a:rPr>
              <a:t>1. 为了</a:t>
            </a:r>
            <a:r>
              <a:rPr lang="zh-CN" altLang="en-US" sz="2400" b="1" u="sng">
                <a:solidFill>
                  <a:schemeClr val="accent5">
                    <a:lumMod val="50000"/>
                  </a:schemeClr>
                </a:solidFill>
              </a:rPr>
              <a:t>释放学习压力</a:t>
            </a:r>
            <a:r>
              <a:rPr sz="2400">
                <a:latin typeface="微软雅黑" panose="020B0503020204020204" charset="-122"/>
                <a:ea typeface="微软雅黑" panose="020B0503020204020204" charset="-122"/>
                <a:cs typeface="微软雅黑" panose="020B0503020204020204" charset="-122"/>
              </a:rPr>
              <a:t>，得到放松，今天下午我们班和高三一班打了一场足球比赛。</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In order to </a:t>
            </a:r>
            <a:r>
              <a:rPr lang="zh-CN" altLang="en-US" sz="2400" b="1" u="sng">
                <a:solidFill>
                  <a:schemeClr val="accent5">
                    <a:lumMod val="50000"/>
                  </a:schemeClr>
                </a:solidFill>
              </a:rPr>
              <a:t>release pressure from study</a:t>
            </a:r>
            <a:r>
              <a:rPr sz="2400">
                <a:latin typeface="微软雅黑" panose="020B0503020204020204" charset="-122"/>
                <a:ea typeface="微软雅黑" panose="020B0503020204020204" charset="-122"/>
                <a:cs typeface="微软雅黑" panose="020B0503020204020204" charset="-122"/>
              </a:rPr>
              <a:t> and get some relaxation, our class played a basketball match with Class 1, Senior 3 this afternoon.</a:t>
            </a:r>
            <a:endParaRPr sz="2400">
              <a:latin typeface="微软雅黑" panose="020B0503020204020204" charset="-122"/>
              <a:ea typeface="微软雅黑" panose="020B0503020204020204" charset="-122"/>
              <a:cs typeface="微软雅黑" panose="020B0503020204020204" charset="-122"/>
            </a:endParaRPr>
          </a:p>
          <a:p>
            <a:pPr fontAlgn="auto">
              <a:lnSpc>
                <a:spcPts val="3480"/>
              </a:lnSpc>
            </a:pPr>
            <a:r>
              <a:rPr sz="2400">
                <a:latin typeface="微软雅黑" panose="020B0503020204020204" charset="-122"/>
                <a:ea typeface="微软雅黑" panose="020B0503020204020204" charset="-122"/>
                <a:cs typeface="微软雅黑" panose="020B0503020204020204" charset="-122"/>
              </a:rPr>
              <a:t>2. 我如释重负地</a:t>
            </a:r>
            <a:r>
              <a:rPr lang="zh-CN" altLang="en-US" sz="2400" b="1" u="sng">
                <a:solidFill>
                  <a:schemeClr val="accent5">
                    <a:lumMod val="50000"/>
                  </a:schemeClr>
                </a:solidFill>
              </a:rPr>
              <a:t>感觉到</a:t>
            </a:r>
            <a:r>
              <a:rPr sz="2400">
                <a:latin typeface="微软雅黑" panose="020B0503020204020204" charset="-122"/>
                <a:ea typeface="微软雅黑" panose="020B0503020204020204" charset="-122"/>
                <a:cs typeface="微软雅黑" panose="020B0503020204020204" charset="-122"/>
              </a:rPr>
              <a:t>头上的</a:t>
            </a:r>
            <a:r>
              <a:rPr lang="zh-CN" altLang="en-US" sz="2400" b="1" u="sng">
                <a:solidFill>
                  <a:schemeClr val="accent5">
                    <a:lumMod val="50000"/>
                  </a:schemeClr>
                </a:solidFill>
              </a:rPr>
              <a:t>压力稍稍减轻了一些</a:t>
            </a:r>
            <a:r>
              <a:rPr sz="2400">
                <a:latin typeface="微软雅黑" panose="020B0503020204020204" charset="-122"/>
                <a:ea typeface="微软雅黑" panose="020B0503020204020204" charset="-122"/>
                <a:cs typeface="微软雅黑" panose="020B0503020204020204" charset="-122"/>
              </a:rPr>
              <a:t>。</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My heart soared with relief as I felt </a:t>
            </a:r>
            <a:r>
              <a:rPr lang="zh-CN" altLang="en-US" sz="2400" b="1" u="sng">
                <a:solidFill>
                  <a:schemeClr val="accent5">
                    <a:lumMod val="50000"/>
                  </a:schemeClr>
                </a:solidFill>
              </a:rPr>
              <a:t>a slight release of pressure </a:t>
            </a:r>
            <a:r>
              <a:rPr sz="2400">
                <a:latin typeface="微软雅黑" panose="020B0503020204020204" charset="-122"/>
                <a:ea typeface="微软雅黑" panose="020B0503020204020204" charset="-122"/>
                <a:cs typeface="微软雅黑" panose="020B0503020204020204" charset="-122"/>
              </a:rPr>
              <a:t>on my head.</a:t>
            </a:r>
            <a:endParaRPr sz="2400">
              <a:latin typeface="微软雅黑" panose="020B0503020204020204" charset="-122"/>
              <a:ea typeface="微软雅黑" panose="020B0503020204020204" charset="-122"/>
              <a:cs typeface="微软雅黑" panose="020B0503020204020204" charset="-122"/>
            </a:endParaRPr>
          </a:p>
          <a:p>
            <a:pPr fontAlgn="auto">
              <a:lnSpc>
                <a:spcPts val="3480"/>
              </a:lnSpc>
            </a:pPr>
            <a:r>
              <a:rPr sz="2400">
                <a:latin typeface="微软雅黑" panose="020B0503020204020204" charset="-122"/>
                <a:ea typeface="微软雅黑" panose="020B0503020204020204" charset="-122"/>
                <a:cs typeface="微软雅黑" panose="020B0503020204020204" charset="-122"/>
              </a:rPr>
              <a:t>3. </a:t>
            </a:r>
            <a:r>
              <a:rPr lang="en-US" sz="2400">
                <a:latin typeface="微软雅黑" panose="020B0503020204020204" charset="-122"/>
                <a:ea typeface="微软雅黑" panose="020B0503020204020204" charset="-122"/>
                <a:cs typeface="微软雅黑" panose="020B0503020204020204" charset="-122"/>
              </a:rPr>
              <a:t>她感到自己的</a:t>
            </a:r>
            <a:r>
              <a:rPr lang="zh-CN" altLang="en-US" sz="2400" b="1" u="sng">
                <a:solidFill>
                  <a:schemeClr val="accent5">
                    <a:lumMod val="50000"/>
                  </a:schemeClr>
                </a:solidFill>
              </a:rPr>
              <a:t>眼泪突然而甜蜜地流出来</a:t>
            </a:r>
            <a:r>
              <a:rPr lang="en-US" sz="2400">
                <a:latin typeface="微软雅黑" panose="020B0503020204020204" charset="-122"/>
                <a:ea typeface="微软雅黑" panose="020B0503020204020204" charset="-122"/>
                <a:cs typeface="微软雅黑" panose="020B0503020204020204" charset="-122"/>
              </a:rPr>
              <a:t>。</a:t>
            </a:r>
            <a:endParaRPr lang="en-US" sz="2400">
              <a:latin typeface="微软雅黑" panose="020B0503020204020204" charset="-122"/>
              <a:ea typeface="微软雅黑" panose="020B0503020204020204" charset="-122"/>
              <a:cs typeface="微软雅黑" panose="020B0503020204020204" charset="-122"/>
            </a:endParaRPr>
          </a:p>
          <a:p>
            <a:pPr marL="342900" indent="-342900" fontAlgn="auto">
              <a:lnSpc>
                <a:spcPts val="3480"/>
              </a:lnSpc>
              <a:buSzPct val="50000"/>
              <a:buFont typeface="Wingdings" panose="05000000000000000000" charset="0"/>
              <a:buChar char="l"/>
            </a:pPr>
            <a:r>
              <a:rPr lang="en-US" sz="2400">
                <a:latin typeface="微软雅黑" panose="020B0503020204020204" charset="-122"/>
                <a:ea typeface="微软雅黑" panose="020B0503020204020204" charset="-122"/>
                <a:cs typeface="微软雅黑" panose="020B0503020204020204" charset="-122"/>
              </a:rPr>
              <a:t> She felt </a:t>
            </a:r>
            <a:r>
              <a:rPr lang="zh-CN" altLang="en-US" sz="2400" b="1" u="sng">
                <a:solidFill>
                  <a:schemeClr val="accent5">
                    <a:lumMod val="50000"/>
                  </a:schemeClr>
                </a:solidFill>
              </a:rPr>
              <a:t>the sudden sweet release of her own tears</a:t>
            </a:r>
            <a:r>
              <a:rPr lang="en-US" sz="2400">
                <a:latin typeface="微软雅黑" panose="020B0503020204020204" charset="-122"/>
                <a:ea typeface="微软雅黑" panose="020B0503020204020204" charset="-122"/>
                <a:cs typeface="微软雅黑" panose="020B0503020204020204" charset="-122"/>
              </a:rPr>
              <a:t>.</a:t>
            </a:r>
            <a:endParaRPr lang="en-US" sz="2400">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239395" y="4743450"/>
            <a:ext cx="11593195" cy="2114550"/>
            <a:chOff x="89" y="7470"/>
            <a:chExt cx="18257" cy="3330"/>
          </a:xfrm>
        </p:grpSpPr>
        <p:grpSp>
          <p:nvGrpSpPr>
            <p:cNvPr id="5" name="组合 4"/>
            <p:cNvGrpSpPr/>
            <p:nvPr/>
          </p:nvGrpSpPr>
          <p:grpSpPr>
            <a:xfrm>
              <a:off x="89" y="7470"/>
              <a:ext cx="13378" cy="3330"/>
              <a:chOff x="899" y="7678"/>
              <a:chExt cx="13378" cy="3330"/>
            </a:xfrm>
          </p:grpSpPr>
          <p:pic>
            <p:nvPicPr>
              <p:cNvPr id="104" name="图片 103"/>
              <p:cNvPicPr/>
              <p:nvPr/>
            </p:nvPicPr>
            <p:blipFill>
              <a:blip r:embed="rId4"/>
              <a:stretch>
                <a:fillRect/>
              </a:stretch>
            </p:blipFill>
            <p:spPr>
              <a:xfrm>
                <a:off x="899" y="7918"/>
                <a:ext cx="3762" cy="2998"/>
              </a:xfrm>
              <a:prstGeom prst="rect">
                <a:avLst/>
              </a:prstGeom>
              <a:noFill/>
              <a:ln w="9525">
                <a:noFill/>
              </a:ln>
            </p:spPr>
          </p:pic>
          <p:pic>
            <p:nvPicPr>
              <p:cNvPr id="105" name="图片 104"/>
              <p:cNvPicPr/>
              <p:nvPr/>
            </p:nvPicPr>
            <p:blipFill>
              <a:blip r:embed="rId5"/>
              <a:srcRect l="3496" t="57754" r="48311" b="8027"/>
              <a:stretch>
                <a:fillRect/>
              </a:stretch>
            </p:blipFill>
            <p:spPr>
              <a:xfrm>
                <a:off x="6012" y="8133"/>
                <a:ext cx="3764" cy="2783"/>
              </a:xfrm>
              <a:prstGeom prst="rect">
                <a:avLst/>
              </a:prstGeom>
              <a:noFill/>
              <a:ln w="9525">
                <a:noFill/>
              </a:ln>
            </p:spPr>
          </p:pic>
          <p:pic>
            <p:nvPicPr>
              <p:cNvPr id="106" name="图片 105"/>
              <p:cNvPicPr/>
              <p:nvPr/>
            </p:nvPicPr>
            <p:blipFill>
              <a:blip r:embed="rId6"/>
              <a:stretch>
                <a:fillRect/>
              </a:stretch>
            </p:blipFill>
            <p:spPr>
              <a:xfrm>
                <a:off x="11416" y="7678"/>
                <a:ext cx="2861" cy="3330"/>
              </a:xfrm>
              <a:prstGeom prst="rect">
                <a:avLst/>
              </a:prstGeom>
              <a:noFill/>
              <a:ln w="9525">
                <a:noFill/>
              </a:ln>
            </p:spPr>
          </p:pic>
        </p:grpSp>
        <p:pic>
          <p:nvPicPr>
            <p:cNvPr id="113" name="图片 112"/>
            <p:cNvPicPr/>
            <p:nvPr/>
          </p:nvPicPr>
          <p:blipFill>
            <a:blip r:embed="rId7"/>
            <a:stretch>
              <a:fillRect/>
            </a:stretch>
          </p:blipFill>
          <p:spPr>
            <a:xfrm>
              <a:off x="14996" y="7710"/>
              <a:ext cx="3350" cy="309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9560" y="2529840"/>
            <a:ext cx="7708900" cy="1276350"/>
          </a:xfrm>
          <a:prstGeom prst="rect">
            <a:avLst/>
          </a:prstGeom>
          <a:noFill/>
        </p:spPr>
        <p:txBody>
          <a:bodyPr wrap="square" rtlCol="0" anchor="t">
            <a:spAutoFit/>
          </a:bodyPr>
          <a:p>
            <a:pPr indent="0" fontAlgn="auto">
              <a:lnSpc>
                <a:spcPts val="3080"/>
              </a:lnSpc>
            </a:pPr>
            <a:r>
              <a:rPr sz="2400">
                <a:latin typeface="微软雅黑" panose="020B0503020204020204" charset="-122"/>
                <a:ea typeface="微软雅黑" panose="020B0503020204020204" charset="-122"/>
                <a:cs typeface="微软雅黑" panose="020B0503020204020204" charset="-122"/>
                <a:sym typeface="+mn-ea"/>
              </a:rPr>
              <a:t>2. “减少塑料，收集塑料，创造美丽家园”的口号强调了减少使用塑料的重要性，在我们的学校和社区积极捡起塑料废物，</a:t>
            </a:r>
            <a:r>
              <a:rPr sz="2400" b="1" u="sng">
                <a:solidFill>
                  <a:srgbClr val="669817"/>
                </a:solidFill>
                <a:latin typeface="微软雅黑" panose="020B0503020204020204" charset="-122"/>
                <a:ea typeface="微软雅黑" panose="020B0503020204020204" charset="-122"/>
                <a:cs typeface="微软雅黑" panose="020B0503020204020204" charset="-122"/>
                <a:sym typeface="+mn-ea"/>
              </a:rPr>
              <a:t>为更清洁和更可持续的生活环境做出贡献</a:t>
            </a:r>
            <a:r>
              <a:rPr sz="2400">
                <a:latin typeface="微软雅黑" panose="020B0503020204020204" charset="-122"/>
                <a:ea typeface="微软雅黑" panose="020B0503020204020204" charset="-122"/>
                <a:cs typeface="微软雅黑" panose="020B0503020204020204" charset="-122"/>
                <a:sym typeface="+mn-ea"/>
              </a:rPr>
              <a:t>。</a:t>
            </a:r>
            <a:endParaRPr lang="en-US" altLang="en-US" sz="2400">
              <a:latin typeface="微软雅黑" panose="020B0503020204020204" charset="-122"/>
              <a:ea typeface="微软雅黑" panose="020B0503020204020204" charset="-122"/>
              <a:cs typeface="微软雅黑" panose="020B0503020204020204" charset="-122"/>
              <a:sym typeface="+mn-ea"/>
            </a:endParaRPr>
          </a:p>
        </p:txBody>
      </p:sp>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957262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sust</a:t>
            </a:r>
            <a:r>
              <a:rPr lang="en-US" altLang="zh-CN" sz="2400" b="1">
                <a:solidFill>
                  <a:srgbClr val="C00000"/>
                </a:solidFill>
                <a:latin typeface="微软雅黑" panose="020B0503020204020204" charset="-122"/>
                <a:ea typeface="微软雅黑" panose="020B0503020204020204" charset="-122"/>
              </a:rPr>
              <a:t>ai</a:t>
            </a:r>
            <a:r>
              <a:rPr lang="en-US" altLang="zh-CN" sz="2400" b="1">
                <a:solidFill>
                  <a:schemeClr val="bg2">
                    <a:lumMod val="10000"/>
                  </a:schemeClr>
                </a:solidFill>
                <a:latin typeface="微软雅黑" panose="020B0503020204020204" charset="-122"/>
                <a:ea typeface="微软雅黑" panose="020B0503020204020204" charset="-122"/>
              </a:rPr>
              <a:t>n</a:t>
            </a:r>
            <a:r>
              <a:rPr lang="en-US" altLang="zh-CN" sz="2400" b="1">
                <a:solidFill>
                  <a:srgbClr val="C00000"/>
                </a:solidFill>
                <a:latin typeface="微软雅黑" panose="020B0503020204020204" charset="-122"/>
                <a:ea typeface="微软雅黑" panose="020B0503020204020204" charset="-122"/>
              </a:rPr>
              <a:t>a</a:t>
            </a:r>
            <a:r>
              <a:rPr lang="en-US" altLang="zh-CN" sz="2400" b="1">
                <a:solidFill>
                  <a:schemeClr val="bg2">
                    <a:lumMod val="10000"/>
                  </a:schemeClr>
                </a:solidFill>
                <a:latin typeface="微软雅黑" panose="020B0503020204020204" charset="-122"/>
                <a:ea typeface="微软雅黑" panose="020B0503020204020204" charset="-122"/>
              </a:rPr>
              <a:t>ble	/səˈst</a:t>
            </a:r>
            <a:r>
              <a:rPr lang="en-US" altLang="zh-CN" sz="2400" b="1">
                <a:solidFill>
                  <a:srgbClr val="C00000"/>
                </a:solidFill>
                <a:latin typeface="微软雅黑" panose="020B0503020204020204" charset="-122"/>
                <a:ea typeface="微软雅黑" panose="020B0503020204020204" charset="-122"/>
              </a:rPr>
              <a:t>eɪ</a:t>
            </a:r>
            <a:r>
              <a:rPr lang="en-US" altLang="zh-CN" sz="2400" b="1">
                <a:solidFill>
                  <a:schemeClr val="bg2">
                    <a:lumMod val="10000"/>
                  </a:schemeClr>
                </a:solidFill>
                <a:latin typeface="微软雅黑" panose="020B0503020204020204" charset="-122"/>
                <a:ea typeface="微软雅黑" panose="020B0503020204020204" charset="-122"/>
              </a:rPr>
              <a:t>n</a:t>
            </a:r>
            <a:r>
              <a:rPr lang="en-US" altLang="zh-CN" sz="2400" b="1">
                <a:solidFill>
                  <a:srgbClr val="C00000"/>
                </a:solidFill>
                <a:latin typeface="微软雅黑" panose="020B0503020204020204" charset="-122"/>
                <a:ea typeface="微软雅黑" panose="020B0503020204020204" charset="-122"/>
              </a:rPr>
              <a:t>ə</a:t>
            </a:r>
            <a:r>
              <a:rPr lang="en-US" altLang="zh-CN" sz="2400" b="1">
                <a:solidFill>
                  <a:schemeClr val="bg2">
                    <a:lumMod val="10000"/>
                  </a:schemeClr>
                </a:solidFill>
                <a:latin typeface="微软雅黑" panose="020B0503020204020204" charset="-122"/>
                <a:ea typeface="微软雅黑" panose="020B0503020204020204" charset="-122"/>
              </a:rPr>
              <a:t>b(ə)l/               adj. 可持续的，合理利用的  </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3" name="文本框 2"/>
          <p:cNvSpPr txBox="1"/>
          <p:nvPr/>
        </p:nvSpPr>
        <p:spPr>
          <a:xfrm>
            <a:off x="289485" y="837605"/>
            <a:ext cx="11749520" cy="2422525"/>
          </a:xfrm>
          <a:prstGeom prst="rect">
            <a:avLst/>
          </a:prstGeom>
          <a:noFill/>
        </p:spPr>
        <p:txBody>
          <a:bodyPr wrap="square" rtlCol="0" anchor="t">
            <a:spAutoFit/>
          </a:bodyPr>
          <a:p>
            <a:pPr indent="0" fontAlgn="auto">
              <a:lnSpc>
                <a:spcPts val="3060"/>
              </a:lnSpc>
            </a:pPr>
            <a:r>
              <a:rPr sz="2400">
                <a:latin typeface="微软雅黑" panose="020B0503020204020204" charset="-122"/>
                <a:ea typeface="微软雅黑" panose="020B0503020204020204" charset="-122"/>
                <a:cs typeface="微软雅黑" panose="020B0503020204020204" charset="-122"/>
              </a:rPr>
              <a:t> </a:t>
            </a:r>
            <a:r>
              <a:rPr lang="en-US" sz="2400">
                <a:latin typeface="微软雅黑" panose="020B0503020204020204" charset="-122"/>
                <a:ea typeface="微软雅黑" panose="020B0503020204020204" charset="-122"/>
                <a:cs typeface="微软雅黑" panose="020B0503020204020204" charset="-122"/>
              </a:rPr>
              <a:t>1. </a:t>
            </a:r>
            <a:r>
              <a:rPr sz="2400">
                <a:latin typeface="微软雅黑" panose="020B0503020204020204" charset="-122"/>
                <a:ea typeface="微软雅黑" panose="020B0503020204020204" charset="-122"/>
                <a:cs typeface="微软雅黑" panose="020B0503020204020204" charset="-122"/>
              </a:rPr>
              <a:t>至于活动内容，可以考虑设立摊位，推广环保知识，</a:t>
            </a:r>
            <a:r>
              <a:rPr sz="2400" b="1" u="sng">
                <a:solidFill>
                  <a:srgbClr val="669817"/>
                </a:solidFill>
                <a:latin typeface="微软雅黑" panose="020B0503020204020204" charset="-122"/>
                <a:ea typeface="微软雅黑" panose="020B0503020204020204" charset="-122"/>
                <a:cs typeface="微软雅黑" panose="020B0503020204020204" charset="-122"/>
              </a:rPr>
              <a:t>鼓励可持续发展</a:t>
            </a:r>
            <a:r>
              <a:rPr sz="2400">
                <a:latin typeface="微软雅黑" panose="020B0503020204020204" charset="-122"/>
                <a:ea typeface="微软雅黑" panose="020B0503020204020204" charset="-122"/>
                <a:cs typeface="微软雅黑" panose="020B0503020204020204" charset="-122"/>
              </a:rPr>
              <a:t>。</a:t>
            </a:r>
            <a:endParaRPr sz="2400">
              <a:latin typeface="微软雅黑" panose="020B0503020204020204" charset="-122"/>
              <a:ea typeface="微软雅黑" panose="020B0503020204020204" charset="-122"/>
              <a:cs typeface="微软雅黑" panose="020B0503020204020204" charset="-122"/>
            </a:endParaRPr>
          </a:p>
          <a:p>
            <a:pPr marL="342900" indent="-342900" fontAlgn="auto">
              <a:lnSpc>
                <a:spcPts val="306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As for the content of the activity, you could consider setting up booths to promote environmental knowledge and </a:t>
            </a:r>
            <a:r>
              <a:rPr sz="2400" b="1" u="sng">
                <a:solidFill>
                  <a:srgbClr val="669817"/>
                </a:solidFill>
                <a:latin typeface="微软雅黑" panose="020B0503020204020204" charset="-122"/>
                <a:ea typeface="微软雅黑" panose="020B0503020204020204" charset="-122"/>
                <a:cs typeface="微软雅黑" panose="020B0503020204020204" charset="-122"/>
              </a:rPr>
              <a:t>encourage sustainable practices.</a:t>
            </a:r>
            <a:r>
              <a:rPr b="1" u="sng">
                <a:solidFill>
                  <a:srgbClr val="669817"/>
                </a:solidFill>
                <a:latin typeface="微软雅黑" panose="020B0503020204020204" charset="-122"/>
                <a:ea typeface="微软雅黑" panose="020B0503020204020204" charset="-122"/>
                <a:cs typeface="微软雅黑" panose="020B0503020204020204" charset="-122"/>
                <a:sym typeface="+mn-ea"/>
              </a:rPr>
              <a:t>（2023年北京卷 “绿色北京”）</a:t>
            </a:r>
            <a:endParaRPr b="1" u="sng">
              <a:solidFill>
                <a:srgbClr val="669817"/>
              </a:solidFill>
              <a:latin typeface="微软雅黑" panose="020B0503020204020204" charset="-122"/>
              <a:ea typeface="微软雅黑" panose="020B0503020204020204" charset="-122"/>
              <a:cs typeface="微软雅黑" panose="020B0503020204020204" charset="-122"/>
            </a:endParaRPr>
          </a:p>
          <a:p>
            <a:pPr indent="0" fontAlgn="auto">
              <a:lnSpc>
                <a:spcPts val="3060"/>
              </a:lnSpc>
            </a:pPr>
            <a:endParaRPr sz="2400" u="sng">
              <a:solidFill>
                <a:srgbClr val="669817"/>
              </a:solidFill>
              <a:latin typeface="微软雅黑" panose="020B0503020204020204" charset="-122"/>
              <a:ea typeface="微软雅黑" panose="020B0503020204020204" charset="-122"/>
              <a:cs typeface="微软雅黑" panose="020B0503020204020204" charset="-122"/>
            </a:endParaRPr>
          </a:p>
          <a:p>
            <a:endParaRPr lang="en-US" sz="240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73025" y="2232660"/>
            <a:ext cx="12103100" cy="4625340"/>
            <a:chOff x="-749" y="3714"/>
            <a:chExt cx="19060" cy="7284"/>
          </a:xfrm>
        </p:grpSpPr>
        <p:pic>
          <p:nvPicPr>
            <p:cNvPr id="101" name="图片 100"/>
            <p:cNvPicPr/>
            <p:nvPr/>
          </p:nvPicPr>
          <p:blipFill>
            <a:blip r:embed="rId4"/>
            <a:srcRect l="8903" r="12010"/>
            <a:stretch>
              <a:fillRect/>
            </a:stretch>
          </p:blipFill>
          <p:spPr>
            <a:xfrm>
              <a:off x="-749" y="7923"/>
              <a:ext cx="4557" cy="3075"/>
            </a:xfrm>
            <a:prstGeom prst="rect">
              <a:avLst/>
            </a:prstGeom>
            <a:noFill/>
            <a:ln w="9525">
              <a:noFill/>
            </a:ln>
          </p:spPr>
        </p:pic>
        <p:pic>
          <p:nvPicPr>
            <p:cNvPr id="102" name="图片 101"/>
            <p:cNvPicPr/>
            <p:nvPr/>
          </p:nvPicPr>
          <p:blipFill>
            <a:blip r:embed="rId5"/>
            <a:stretch>
              <a:fillRect/>
            </a:stretch>
          </p:blipFill>
          <p:spPr>
            <a:xfrm>
              <a:off x="12548" y="3714"/>
              <a:ext cx="5763" cy="4432"/>
            </a:xfrm>
            <a:prstGeom prst="rect">
              <a:avLst/>
            </a:prstGeom>
            <a:noFill/>
            <a:ln w="9525">
              <a:noFill/>
            </a:ln>
          </p:spPr>
        </p:pic>
      </p:grpSp>
      <p:sp>
        <p:nvSpPr>
          <p:cNvPr id="5" name="文本框 4"/>
          <p:cNvSpPr txBox="1"/>
          <p:nvPr/>
        </p:nvSpPr>
        <p:spPr>
          <a:xfrm>
            <a:off x="2643505" y="3817620"/>
            <a:ext cx="6256020" cy="2856230"/>
          </a:xfrm>
          <a:prstGeom prst="rect">
            <a:avLst/>
          </a:prstGeom>
          <a:noFill/>
        </p:spPr>
        <p:txBody>
          <a:bodyPr wrap="square" rtlCol="0" anchor="t">
            <a:spAutoFit/>
          </a:bodyPr>
          <a:p>
            <a:pPr marL="342900" indent="-342900" fontAlgn="auto">
              <a:lnSpc>
                <a:spcPts val="3080"/>
              </a:lnSpc>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sym typeface="+mn-ea"/>
              </a:rPr>
              <a:t>The slogan "Reduce Plastic，Collect Plastic，Create a Beautiful Home" emphasizes the importance of using less</a:t>
            </a:r>
            <a:r>
              <a:rPr lang="en-US" sz="2400">
                <a:latin typeface="微软雅黑" panose="020B0503020204020204" charset="-122"/>
                <a:ea typeface="微软雅黑" panose="020B0503020204020204" charset="-122"/>
                <a:cs typeface="微软雅黑" panose="020B0503020204020204" charset="-122"/>
                <a:sym typeface="+mn-ea"/>
              </a:rPr>
              <a:t> plastic，actively picking up plastic waste in our school and community，and </a:t>
            </a:r>
            <a:r>
              <a:rPr sz="2400" b="1" u="sng">
                <a:solidFill>
                  <a:srgbClr val="669817"/>
                </a:solidFill>
                <a:latin typeface="微软雅黑" panose="020B0503020204020204" charset="-122"/>
                <a:ea typeface="微软雅黑" panose="020B0503020204020204" charset="-122"/>
                <a:cs typeface="微软雅黑" panose="020B0503020204020204" charset="-122"/>
                <a:sym typeface="+mn-ea"/>
              </a:rPr>
              <a:t>contributing to a cleaner and more </a:t>
            </a:r>
            <a:r>
              <a:rPr lang="en-US" sz="2400" b="1" u="sng">
                <a:solidFill>
                  <a:srgbClr val="669817"/>
                </a:solidFill>
                <a:latin typeface="微软雅黑" panose="020B0503020204020204" charset="-122"/>
                <a:ea typeface="微软雅黑" panose="020B0503020204020204" charset="-122"/>
                <a:cs typeface="微软雅黑" panose="020B0503020204020204" charset="-122"/>
                <a:sym typeface="+mn-ea"/>
              </a:rPr>
              <a:t>sustainable living environment</a:t>
            </a:r>
            <a:r>
              <a:rPr lang="en-US" sz="2400">
                <a:latin typeface="微软雅黑" panose="020B0503020204020204" charset="-122"/>
                <a:ea typeface="微软雅黑" panose="020B0503020204020204" charset="-122"/>
                <a:cs typeface="微软雅黑" panose="020B0503020204020204" charset="-122"/>
                <a:sym typeface="+mn-ea"/>
              </a:rPr>
              <a:t>.</a:t>
            </a:r>
            <a:endParaRPr lang="en-US"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504170"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comprehen</a:t>
            </a:r>
            <a:r>
              <a:rPr lang="en-US" altLang="zh-CN" sz="2400" b="1">
                <a:solidFill>
                  <a:srgbClr val="C00000"/>
                </a:solidFill>
                <a:latin typeface="微软雅黑" panose="020B0503020204020204" charset="-122"/>
                <a:ea typeface="微软雅黑" panose="020B0503020204020204" charset="-122"/>
              </a:rPr>
              <a:t>sive</a:t>
            </a:r>
            <a:r>
              <a:rPr lang="en-US" altLang="zh-CN" sz="2400" b="1">
                <a:solidFill>
                  <a:schemeClr val="bg2">
                    <a:lumMod val="10000"/>
                  </a:schemeClr>
                </a:solidFill>
                <a:latin typeface="微软雅黑" panose="020B0503020204020204" charset="-122"/>
                <a:ea typeface="微软雅黑" panose="020B0503020204020204" charset="-122"/>
              </a:rPr>
              <a:t>     /kɒmprɪˈhen</a:t>
            </a:r>
            <a:r>
              <a:rPr lang="en-US" altLang="zh-CN" sz="2400" b="1">
                <a:solidFill>
                  <a:srgbClr val="C00000"/>
                </a:solidFill>
                <a:latin typeface="微软雅黑" panose="020B0503020204020204" charset="-122"/>
                <a:ea typeface="微软雅黑" panose="020B0503020204020204" charset="-122"/>
              </a:rPr>
              <a:t>sɪv</a:t>
            </a:r>
            <a:r>
              <a:rPr lang="en-US" altLang="zh-CN" sz="2400" b="1">
                <a:solidFill>
                  <a:schemeClr val="bg2">
                    <a:lumMod val="10000"/>
                  </a:schemeClr>
                </a:solidFill>
                <a:latin typeface="微软雅黑" panose="020B0503020204020204" charset="-122"/>
                <a:ea typeface="微软雅黑" panose="020B0503020204020204" charset="-122"/>
              </a:rPr>
              <a:t>/           adj. 全部的；所有的；详尽的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264795" y="909320"/>
            <a:ext cx="11137265" cy="1568450"/>
          </a:xfrm>
          <a:prstGeom prst="rect">
            <a:avLst/>
          </a:prstGeom>
          <a:noFill/>
        </p:spPr>
        <p:txBody>
          <a:bodyPr wrap="square" rtlCol="0" anchor="t">
            <a:spAutoFit/>
          </a:bodyPr>
          <a:p>
            <a:r>
              <a:rPr sz="2400">
                <a:latin typeface="+mn-ea"/>
                <a:cs typeface="+mn-ea"/>
              </a:rPr>
              <a:t> </a:t>
            </a:r>
            <a:r>
              <a:rPr sz="2400">
                <a:latin typeface="微软雅黑" panose="020B0503020204020204" charset="-122"/>
                <a:ea typeface="微软雅黑" panose="020B0503020204020204" charset="-122"/>
                <a:cs typeface="微软雅黑" panose="020B0503020204020204" charset="-122"/>
              </a:rPr>
              <a:t>1.这并不奇怪，因为你对中国文化非常感兴趣，并且一直在探索中国文化。你不仅查阅了丰富的资源，还咨询了许多当地人和专业人士，这使你</a:t>
            </a:r>
            <a:r>
              <a:rPr sz="2400" b="1" u="sng">
                <a:solidFill>
                  <a:srgbClr val="FF0000"/>
                </a:solidFill>
                <a:latin typeface="微软雅黑" panose="020B0503020204020204" charset="-122"/>
                <a:ea typeface="微软雅黑" panose="020B0503020204020204" charset="-122"/>
                <a:cs typeface="微软雅黑" panose="020B0503020204020204" charset="-122"/>
              </a:rPr>
              <a:t>对中国文化有了全面的了解和良好的掌握</a:t>
            </a:r>
            <a:r>
              <a:rPr sz="2400">
                <a:latin typeface="微软雅黑" panose="020B0503020204020204" charset="-122"/>
                <a:ea typeface="微软雅黑" panose="020B0503020204020204" charset="-122"/>
                <a:cs typeface="微软雅黑" panose="020B0503020204020204" charset="-122"/>
              </a:rPr>
              <a:t>。</a:t>
            </a:r>
            <a:endParaRPr sz="2400">
              <a:latin typeface="微软雅黑" panose="020B0503020204020204" charset="-122"/>
              <a:ea typeface="微软雅黑" panose="020B0503020204020204" charset="-122"/>
              <a:cs typeface="微软雅黑" panose="020B0503020204020204" charset="-122"/>
            </a:endParaRPr>
          </a:p>
          <a:p>
            <a:endParaRPr sz="2400">
              <a:latin typeface="微软雅黑" panose="020B0503020204020204" charset="-122"/>
              <a:ea typeface="微软雅黑" panose="020B0503020204020204" charset="-122"/>
              <a:cs typeface="微软雅黑" panose="020B0503020204020204" charset="-122"/>
            </a:endParaRPr>
          </a:p>
        </p:txBody>
      </p:sp>
      <p:pic>
        <p:nvPicPr>
          <p:cNvPr id="110" name="F35B0BEE-F18A-47BB-8FCB-E00DA2F2635D-1" descr="C:/Users/admin/AppData/Local/Temp/wpp.SjjcQAwpp"/>
          <p:cNvPicPr/>
          <p:nvPr/>
        </p:nvPicPr>
        <p:blipFill>
          <a:blip r:embed="rId4"/>
          <a:stretch>
            <a:fillRect/>
          </a:stretch>
        </p:blipFill>
        <p:spPr>
          <a:xfrm>
            <a:off x="8245475" y="1959610"/>
            <a:ext cx="3946525" cy="4655185"/>
          </a:xfrm>
          <a:prstGeom prst="rect">
            <a:avLst/>
          </a:prstGeom>
          <a:noFill/>
          <a:ln w="9525">
            <a:noFill/>
          </a:ln>
        </p:spPr>
      </p:pic>
      <p:sp>
        <p:nvSpPr>
          <p:cNvPr id="2" name="文本框 1"/>
          <p:cNvSpPr txBox="1"/>
          <p:nvPr/>
        </p:nvSpPr>
        <p:spPr>
          <a:xfrm>
            <a:off x="344805" y="2068195"/>
            <a:ext cx="8085455" cy="5262245"/>
          </a:xfrm>
          <a:prstGeom prst="rect">
            <a:avLst/>
          </a:prstGeom>
          <a:noFill/>
        </p:spPr>
        <p:txBody>
          <a:bodyPr wrap="square" rtlCol="0" anchor="t">
            <a:spAutoFit/>
          </a:bodyPr>
          <a:p>
            <a:pPr marL="342900" indent="-342900" algn="l">
              <a:buClrTx/>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sym typeface="+mn-ea"/>
              </a:rPr>
              <a:t>It came as no surprise, for you are keenly interested in Chinese culture and have been continuously exploring it. Not only did you refer to abundant resources, but also you consulted many locals and professionals, which </a:t>
            </a:r>
            <a:r>
              <a:rPr sz="2400" b="1" u="sng">
                <a:solidFill>
                  <a:srgbClr val="FF0000"/>
                </a:solidFill>
                <a:latin typeface="微软雅黑" panose="020B0503020204020204" charset="-122"/>
                <a:ea typeface="微软雅黑" panose="020B0503020204020204" charset="-122"/>
                <a:cs typeface="微软雅黑" panose="020B0503020204020204" charset="-122"/>
                <a:sym typeface="+mn-ea"/>
              </a:rPr>
              <a:t>equips you with a comprehensive knowledge and good command of Chinese culture</a:t>
            </a:r>
            <a:r>
              <a:rPr sz="2400">
                <a:latin typeface="微软雅黑" panose="020B0503020204020204" charset="-122"/>
                <a:ea typeface="微软雅黑" panose="020B0503020204020204" charset="-122"/>
                <a:cs typeface="微软雅黑" panose="020B0503020204020204" charset="-122"/>
                <a:sym typeface="+mn-ea"/>
              </a:rPr>
              <a:t>.</a:t>
            </a:r>
            <a:endParaRPr sz="2400">
              <a:latin typeface="微软雅黑" panose="020B0503020204020204" charset="-122"/>
              <a:ea typeface="微软雅黑" panose="020B0503020204020204" charset="-122"/>
              <a:cs typeface="微软雅黑" panose="020B0503020204020204" charset="-122"/>
              <a:sym typeface="+mn-ea"/>
            </a:endParaRPr>
          </a:p>
          <a:p>
            <a:pPr marL="342900" indent="-342900">
              <a:buSzPct val="50000"/>
              <a:buFont typeface="Wingdings" panose="05000000000000000000" charset="0"/>
              <a:buChar char="l"/>
            </a:pPr>
            <a:endParaRPr sz="2400" b="1" u="sng">
              <a:latin typeface="+mn-ea"/>
              <a:cs typeface="+mn-ea"/>
            </a:endParaRPr>
          </a:p>
          <a:p>
            <a:pPr algn="l">
              <a:buClrTx/>
              <a:buSzTx/>
              <a:buNone/>
            </a:pPr>
            <a:r>
              <a:rPr sz="2400">
                <a:latin typeface="微软雅黑" panose="020B0503020204020204" charset="-122"/>
                <a:ea typeface="微软雅黑" panose="020B0503020204020204" charset="-122"/>
                <a:cs typeface="微软雅黑" panose="020B0503020204020204" charset="-122"/>
                <a:sym typeface="+mn-ea"/>
              </a:rPr>
              <a:t>2. 总之，篮球不仅可以提高身体素质，而且</a:t>
            </a:r>
            <a:r>
              <a:rPr sz="2400" b="1" u="sng">
                <a:solidFill>
                  <a:srgbClr val="FF0000"/>
                </a:solidFill>
                <a:latin typeface="微软雅黑" panose="020B0503020204020204" charset="-122"/>
                <a:ea typeface="微软雅黑" panose="020B0503020204020204" charset="-122"/>
                <a:cs typeface="微软雅黑" panose="020B0503020204020204" charset="-122"/>
                <a:sym typeface="+mn-ea"/>
              </a:rPr>
              <a:t>有助于全面发展</a:t>
            </a:r>
            <a:r>
              <a:rPr sz="2400">
                <a:latin typeface="微软雅黑" panose="020B0503020204020204" charset="-122"/>
                <a:ea typeface="微软雅黑" panose="020B0503020204020204" charset="-122"/>
                <a:cs typeface="微软雅黑" panose="020B0503020204020204" charset="-122"/>
                <a:sym typeface="+mn-ea"/>
              </a:rPr>
              <a:t>。</a:t>
            </a:r>
            <a:endParaRPr sz="2400">
              <a:latin typeface="微软雅黑" panose="020B0503020204020204" charset="-122"/>
              <a:ea typeface="微软雅黑" panose="020B0503020204020204" charset="-122"/>
              <a:cs typeface="微软雅黑" panose="020B0503020204020204" charset="-122"/>
            </a:endParaRPr>
          </a:p>
          <a:p>
            <a:pPr algn="l">
              <a:buClrTx/>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sym typeface="+mn-ea"/>
              </a:rPr>
              <a:t>In short, basketball can not only improve physical fitness but also </a:t>
            </a:r>
            <a:r>
              <a:rPr sz="2400" b="1" u="sng">
                <a:solidFill>
                  <a:srgbClr val="FF0000"/>
                </a:solidFill>
                <a:latin typeface="微软雅黑" panose="020B0503020204020204" charset="-122"/>
                <a:ea typeface="微软雅黑" panose="020B0503020204020204" charset="-122"/>
                <a:cs typeface="微软雅黑" panose="020B0503020204020204" charset="-122"/>
                <a:sym typeface="+mn-ea"/>
              </a:rPr>
              <a:t>contribute to comprehensive development</a:t>
            </a:r>
            <a:r>
              <a:rPr sz="2400">
                <a:latin typeface="微软雅黑" panose="020B0503020204020204" charset="-122"/>
                <a:ea typeface="微软雅黑" panose="020B0503020204020204" charset="-122"/>
                <a:cs typeface="微软雅黑" panose="020B0503020204020204" charset="-122"/>
                <a:sym typeface="+mn-ea"/>
              </a:rPr>
              <a:t>.</a:t>
            </a:r>
            <a:endParaRPr sz="2400">
              <a:latin typeface="微软雅黑" panose="020B0503020204020204" charset="-122"/>
              <a:ea typeface="微软雅黑" panose="020B0503020204020204" charset="-122"/>
              <a:cs typeface="微软雅黑" panose="020B0503020204020204" charset="-122"/>
            </a:endParaRPr>
          </a:p>
          <a:p>
            <a:endParaRPr lang="zh-CN" altLang="en-US" sz="2400">
              <a:latin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504170"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comprehensive     /kɒmprɪˈhensɪv/           adj. 全部的；所有的；详尽的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264795" y="909320"/>
            <a:ext cx="11014710" cy="3415030"/>
          </a:xfrm>
          <a:prstGeom prst="rect">
            <a:avLst/>
          </a:prstGeom>
          <a:noFill/>
        </p:spPr>
        <p:txBody>
          <a:bodyPr wrap="square" rtlCol="0" anchor="t">
            <a:spAutoFit/>
          </a:bodyPr>
          <a:p>
            <a:r>
              <a:rPr sz="2400">
                <a:latin typeface="微软雅黑" panose="020B0503020204020204" charset="-122"/>
                <a:ea typeface="微软雅黑" panose="020B0503020204020204" charset="-122"/>
                <a:cs typeface="微软雅黑" panose="020B0503020204020204" charset="-122"/>
              </a:rPr>
              <a:t>3. 您的名著《本草纲目》是您耗费多年心血写成的，被认为是</a:t>
            </a:r>
            <a:r>
              <a:rPr sz="2400" b="1" u="sng">
                <a:solidFill>
                  <a:srgbClr val="FF0000"/>
                </a:solidFill>
                <a:latin typeface="微软雅黑" panose="020B0503020204020204" charset="-122"/>
                <a:ea typeface="微软雅黑" panose="020B0503020204020204" charset="-122"/>
                <a:cs typeface="微软雅黑" panose="020B0503020204020204" charset="-122"/>
              </a:rPr>
              <a:t>中国医学史上最完整、最全面的医学著作</a:t>
            </a:r>
            <a:r>
              <a:rPr sz="2400">
                <a:latin typeface="微软雅黑" panose="020B0503020204020204" charset="-122"/>
                <a:ea typeface="微软雅黑" panose="020B0503020204020204" charset="-122"/>
                <a:cs typeface="微软雅黑" panose="020B0503020204020204" charset="-122"/>
              </a:rPr>
              <a:t>。</a:t>
            </a:r>
            <a:endParaRPr sz="2400">
              <a:latin typeface="微软雅黑" panose="020B0503020204020204" charset="-122"/>
              <a:ea typeface="微软雅黑" panose="020B0503020204020204" charset="-122"/>
              <a:cs typeface="微软雅黑" panose="020B0503020204020204" charset="-122"/>
            </a:endParaRPr>
          </a:p>
          <a:p>
            <a:pPr marL="342900" indent="-342900">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rPr>
              <a:t>Your famous book, Compendium of Materia Medica, which cost you years of effort, has been regarded as </a:t>
            </a:r>
            <a:r>
              <a:rPr sz="2400" b="1" u="sng">
                <a:solidFill>
                  <a:srgbClr val="FF0000"/>
                </a:solidFill>
                <a:latin typeface="微软雅黑" panose="020B0503020204020204" charset="-122"/>
                <a:ea typeface="微软雅黑" panose="020B0503020204020204" charset="-122"/>
                <a:cs typeface="微软雅黑" panose="020B0503020204020204" charset="-122"/>
              </a:rPr>
              <a:t>the most complete and comprehensive medical work in the history of Chinese medicine</a:t>
            </a:r>
            <a:r>
              <a:rPr sz="2400">
                <a:latin typeface="微软雅黑" panose="020B0503020204020204" charset="-122"/>
                <a:ea typeface="微软雅黑" panose="020B0503020204020204" charset="-122"/>
                <a:cs typeface="微软雅黑" panose="020B0503020204020204" charset="-122"/>
              </a:rPr>
              <a:t>. </a:t>
            </a:r>
            <a:endParaRPr sz="2400">
              <a:latin typeface="微软雅黑" panose="020B0503020204020204" charset="-122"/>
              <a:ea typeface="微软雅黑" panose="020B0503020204020204" charset="-122"/>
              <a:cs typeface="微软雅黑" panose="020B0503020204020204" charset="-122"/>
            </a:endParaRPr>
          </a:p>
          <a:p>
            <a:endParaRPr sz="2400">
              <a:latin typeface="微软雅黑" panose="020B0503020204020204" charset="-122"/>
              <a:ea typeface="微软雅黑" panose="020B0503020204020204" charset="-122"/>
              <a:cs typeface="微软雅黑" panose="020B0503020204020204" charset="-122"/>
            </a:endParaRPr>
          </a:p>
          <a:p>
            <a:r>
              <a:rPr sz="2400">
                <a:latin typeface="微软雅黑" panose="020B0503020204020204" charset="-122"/>
                <a:ea typeface="微软雅黑" panose="020B0503020204020204" charset="-122"/>
                <a:cs typeface="微软雅黑" panose="020B0503020204020204" charset="-122"/>
              </a:rPr>
              <a:t>4. 我们的汉语日庆祝活动取得了巨大的成功。与会嘉宾纷纷表示，此次活动让他们</a:t>
            </a:r>
            <a:r>
              <a:rPr sz="2400" b="1" u="sng">
                <a:solidFill>
                  <a:srgbClr val="FF0000"/>
                </a:solidFill>
                <a:latin typeface="微软雅黑" panose="020B0503020204020204" charset="-122"/>
                <a:ea typeface="微软雅黑" panose="020B0503020204020204" charset="-122"/>
                <a:cs typeface="微软雅黑" panose="020B0503020204020204" charset="-122"/>
              </a:rPr>
              <a:t>对汉语有了更全面、更深入的认识</a:t>
            </a:r>
            <a:r>
              <a:rPr sz="2400">
                <a:latin typeface="微软雅黑" panose="020B0503020204020204" charset="-122"/>
                <a:ea typeface="微软雅黑" panose="020B0503020204020204" charset="-122"/>
                <a:cs typeface="微软雅黑" panose="020B0503020204020204" charset="-122"/>
              </a:rPr>
              <a:t>。</a:t>
            </a:r>
            <a:endParaRPr sz="2400">
              <a:latin typeface="微软雅黑" panose="020B0503020204020204" charset="-122"/>
              <a:ea typeface="微软雅黑" panose="020B0503020204020204" charset="-122"/>
              <a:cs typeface="微软雅黑" panose="020B0503020204020204" charset="-122"/>
            </a:endParaRPr>
          </a:p>
          <a:p>
            <a:endParaRPr sz="2400">
              <a:latin typeface="微软雅黑" panose="020B0503020204020204" charset="-122"/>
              <a:ea typeface="微软雅黑" panose="020B0503020204020204" charset="-122"/>
              <a:cs typeface="微软雅黑" panose="020B0503020204020204" charset="-122"/>
            </a:endParaRPr>
          </a:p>
        </p:txBody>
      </p:sp>
      <p:pic>
        <p:nvPicPr>
          <p:cNvPr id="114" name="图片 113"/>
          <p:cNvPicPr/>
          <p:nvPr/>
        </p:nvPicPr>
        <p:blipFill>
          <a:blip r:embed="rId4"/>
          <a:stretch>
            <a:fillRect/>
          </a:stretch>
        </p:blipFill>
        <p:spPr>
          <a:xfrm>
            <a:off x="9228455" y="3896360"/>
            <a:ext cx="2184400" cy="2794000"/>
          </a:xfrm>
          <a:prstGeom prst="rect">
            <a:avLst/>
          </a:prstGeom>
          <a:noFill/>
          <a:ln w="9525">
            <a:noFill/>
          </a:ln>
        </p:spPr>
      </p:pic>
      <p:sp>
        <p:nvSpPr>
          <p:cNvPr id="2" name="文本框 1"/>
          <p:cNvSpPr txBox="1"/>
          <p:nvPr/>
        </p:nvSpPr>
        <p:spPr>
          <a:xfrm>
            <a:off x="407035" y="4140200"/>
            <a:ext cx="8530590" cy="1938020"/>
          </a:xfrm>
          <a:prstGeom prst="rect">
            <a:avLst/>
          </a:prstGeom>
          <a:noFill/>
        </p:spPr>
        <p:txBody>
          <a:bodyPr wrap="square" rtlCol="0" anchor="t">
            <a:spAutoFit/>
          </a:bodyPr>
          <a:p>
            <a:pPr marL="342900" indent="-342900">
              <a:buSzPct val="50000"/>
              <a:buFont typeface="Wingdings" panose="05000000000000000000" charset="0"/>
              <a:buChar char="l"/>
            </a:pPr>
            <a:r>
              <a:rPr sz="2400">
                <a:latin typeface="微软雅黑" panose="020B0503020204020204" charset="-122"/>
                <a:ea typeface="微软雅黑" panose="020B0503020204020204" charset="-122"/>
                <a:cs typeface="微软雅黑" panose="020B0503020204020204" charset="-122"/>
                <a:sym typeface="+mn-ea"/>
              </a:rPr>
              <a:t>Our Chinese Language Day Celebrations proved to be a huge success. Participants thought highly of it, saying that the celebrations have helped them</a:t>
            </a:r>
            <a:r>
              <a:rPr sz="2400" b="1" u="sng">
                <a:solidFill>
                  <a:srgbClr val="FF0000"/>
                </a:solidFill>
                <a:latin typeface="微软雅黑" panose="020B0503020204020204" charset="-122"/>
                <a:ea typeface="微软雅黑" panose="020B0503020204020204" charset="-122"/>
                <a:cs typeface="微软雅黑" panose="020B0503020204020204" charset="-122"/>
                <a:sym typeface="+mn-ea"/>
              </a:rPr>
              <a:t> see into our language in a more comprehensive and deeper angle</a:t>
            </a:r>
            <a:r>
              <a:rPr sz="2400">
                <a:latin typeface="微软雅黑" panose="020B0503020204020204" charset="-122"/>
                <a:ea typeface="微软雅黑" panose="020B0503020204020204" charset="-122"/>
                <a:cs typeface="微软雅黑" panose="020B0503020204020204" charset="-122"/>
                <a:sym typeface="+mn-ea"/>
              </a:rPr>
              <a:t>.</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 name="直接连接符 17"/>
          <p:cNvCxnSpPr>
            <a:cxnSpLocks noChangeShapeType="1"/>
          </p:cNvCxnSpPr>
          <p:nvPr>
            <p:custDataLst>
              <p:tags r:id="rId1"/>
            </p:custDataLst>
          </p:nvPr>
        </p:nvCxnSpPr>
        <p:spPr bwMode="auto">
          <a:xfrm>
            <a:off x="768573" y="765446"/>
            <a:ext cx="1051032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文本框 5"/>
          <p:cNvSpPr txBox="1"/>
          <p:nvPr/>
        </p:nvSpPr>
        <p:spPr>
          <a:xfrm>
            <a:off x="1129030" y="243205"/>
            <a:ext cx="10917555" cy="460375"/>
          </a:xfrm>
          <a:prstGeom prst="rect">
            <a:avLst/>
          </a:prstGeom>
          <a:noFill/>
        </p:spPr>
        <p:txBody>
          <a:bodyPr wrap="square" rtlCol="0">
            <a:spAutoFit/>
          </a:bodyPr>
          <a:p>
            <a:r>
              <a:rPr lang="en-US" altLang="zh-CN" sz="2400" b="1">
                <a:solidFill>
                  <a:schemeClr val="bg2">
                    <a:lumMod val="10000"/>
                  </a:schemeClr>
                </a:solidFill>
                <a:latin typeface="微软雅黑" panose="020B0503020204020204" charset="-122"/>
                <a:ea typeface="微软雅黑" panose="020B0503020204020204" charset="-122"/>
              </a:rPr>
              <a:t>worldwide /ˌwɜːldˈwaɪd/  adv. 遍及全球地  adj. 世界各地的；影响全世界的</a:t>
            </a:r>
            <a:endParaRPr lang="en-US" altLang="zh-CN" sz="2400" b="1">
              <a:solidFill>
                <a:schemeClr val="bg2">
                  <a:lumMod val="1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2"/>
            </p:custDataLst>
          </p:nvPr>
        </p:nvPicPr>
        <p:blipFill>
          <a:blip r:embed="rId3">
            <a:clrChange>
              <a:clrFrom>
                <a:srgbClr val="F2F2F2">
                  <a:alpha val="100000"/>
                </a:srgbClr>
              </a:clrFrom>
              <a:clrTo>
                <a:srgbClr val="F2F2F2">
                  <a:alpha val="100000"/>
                  <a:alpha val="0"/>
                </a:srgbClr>
              </a:clrTo>
            </a:clrChange>
          </a:blip>
          <a:srcRect l="12917" t="20944" r="51396" b="26333"/>
          <a:stretch>
            <a:fillRect/>
          </a:stretch>
        </p:blipFill>
        <p:spPr>
          <a:xfrm>
            <a:off x="0" y="258"/>
            <a:ext cx="1196663" cy="764976"/>
          </a:xfrm>
          <a:prstGeom prst="rect">
            <a:avLst/>
          </a:prstGeom>
        </p:spPr>
      </p:pic>
      <p:sp>
        <p:nvSpPr>
          <p:cNvPr id="4" name="文本框 3"/>
          <p:cNvSpPr txBox="1"/>
          <p:nvPr/>
        </p:nvSpPr>
        <p:spPr>
          <a:xfrm>
            <a:off x="193040" y="1020445"/>
            <a:ext cx="7519035" cy="4305935"/>
          </a:xfrm>
          <a:prstGeom prst="rect">
            <a:avLst/>
          </a:prstGeom>
          <a:noFill/>
        </p:spPr>
        <p:txBody>
          <a:bodyPr wrap="square" rtlCol="0" anchor="t">
            <a:noAutofit/>
          </a:bodyPr>
          <a:p>
            <a:pPr indent="0" fontAlgn="auto">
              <a:lnSpc>
                <a:spcPts val="3280"/>
              </a:lnSpc>
            </a:pPr>
            <a:r>
              <a:rPr lang="en-US" altLang="zh-CN" sz="2400">
                <a:solidFill>
                  <a:schemeClr val="bg2">
                    <a:lumMod val="10000"/>
                  </a:schemeClr>
                </a:solidFill>
                <a:latin typeface="微软雅黑" panose="020B0503020204020204" charset="-122"/>
                <a:ea typeface="微软雅黑" panose="020B0503020204020204" charset="-122"/>
              </a:rPr>
              <a:t>1. </a:t>
            </a:r>
            <a:r>
              <a:rPr lang="en-US" altLang="zh-CN" sz="2400" b="1" u="sng">
                <a:solidFill>
                  <a:srgbClr val="4C6637"/>
                </a:solidFill>
                <a:latin typeface="微软雅黑" panose="020B0503020204020204" charset="-122"/>
                <a:ea typeface="微软雅黑" panose="020B0503020204020204" charset="-122"/>
              </a:rPr>
              <a:t>全世界成千上万的动物爱好者</a:t>
            </a:r>
            <a:r>
              <a:rPr lang="en-US" altLang="zh-CN" sz="2400">
                <a:solidFill>
                  <a:schemeClr val="bg2">
                    <a:lumMod val="10000"/>
                  </a:schemeClr>
                </a:solidFill>
                <a:latin typeface="微软雅黑" panose="020B0503020204020204" charset="-122"/>
                <a:ea typeface="微软雅黑" panose="020B0503020204020204" charset="-122"/>
              </a:rPr>
              <a:t>纷纷点赞，称赞保罗是一个勇敢的英雄，因为他的努力和敏捷的思维。</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fontAlgn="auto">
              <a:lnSpc>
                <a:spcPts val="3280"/>
              </a:lnSpc>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Giving a lot of likes, </a:t>
            </a:r>
            <a:r>
              <a:rPr lang="en-US" altLang="zh-CN" sz="2400" b="1" u="sng">
                <a:solidFill>
                  <a:srgbClr val="4C6637"/>
                </a:solidFill>
                <a:latin typeface="微软雅黑" panose="020B0503020204020204" charset="-122"/>
                <a:ea typeface="微软雅黑" panose="020B0503020204020204" charset="-122"/>
              </a:rPr>
              <a:t>thousands of animal lovers worldwide </a:t>
            </a:r>
            <a:r>
              <a:rPr lang="en-US" altLang="zh-CN" sz="2400">
                <a:solidFill>
                  <a:schemeClr val="bg2">
                    <a:lumMod val="10000"/>
                  </a:schemeClr>
                </a:solidFill>
                <a:latin typeface="微软雅黑" panose="020B0503020204020204" charset="-122"/>
                <a:ea typeface="微软雅黑" panose="020B0503020204020204" charset="-122"/>
              </a:rPr>
              <a:t>praised Paul as a hero for his brave efforts and quick-thinking. </a:t>
            </a:r>
            <a:endParaRPr lang="en-US" altLang="zh-CN" sz="2400">
              <a:solidFill>
                <a:schemeClr val="bg2">
                  <a:lumMod val="10000"/>
                </a:schemeClr>
              </a:solidFill>
              <a:latin typeface="微软雅黑" panose="020B0503020204020204" charset="-122"/>
              <a:ea typeface="微软雅黑" panose="020B0503020204020204" charset="-122"/>
            </a:endParaRPr>
          </a:p>
          <a:p>
            <a:pPr indent="0" fontAlgn="auto">
              <a:lnSpc>
                <a:spcPts val="3280"/>
              </a:lnSpc>
            </a:pPr>
            <a:endParaRPr lang="en-US" altLang="zh-CN" sz="2400">
              <a:solidFill>
                <a:schemeClr val="bg2">
                  <a:lumMod val="10000"/>
                </a:schemeClr>
              </a:solidFill>
              <a:latin typeface="微软雅黑" panose="020B0503020204020204" charset="-122"/>
              <a:ea typeface="微软雅黑" panose="020B0503020204020204" charset="-122"/>
            </a:endParaRPr>
          </a:p>
          <a:p>
            <a:pPr indent="0" fontAlgn="auto">
              <a:lnSpc>
                <a:spcPts val="3280"/>
              </a:lnSpc>
            </a:pPr>
            <a:endParaRPr lang="en-US" altLang="zh-CN" sz="2400">
              <a:solidFill>
                <a:schemeClr val="bg2">
                  <a:lumMod val="10000"/>
                </a:schemeClr>
              </a:solidFill>
              <a:latin typeface="微软雅黑" panose="020B0503020204020204" charset="-122"/>
              <a:ea typeface="微软雅黑" panose="020B0503020204020204" charset="-122"/>
            </a:endParaRPr>
          </a:p>
          <a:p>
            <a:pPr indent="0" fontAlgn="auto">
              <a:lnSpc>
                <a:spcPts val="3280"/>
              </a:lnSpc>
            </a:pPr>
            <a:r>
              <a:rPr lang="en-US" altLang="zh-CN" sz="2400">
                <a:solidFill>
                  <a:schemeClr val="bg2">
                    <a:lumMod val="10000"/>
                  </a:schemeClr>
                </a:solidFill>
                <a:latin typeface="微软雅黑" panose="020B0503020204020204" charset="-122"/>
                <a:ea typeface="微软雅黑" panose="020B0503020204020204" charset="-122"/>
              </a:rPr>
              <a:t>2. 他是2003年抗击非典和2019年抗击新冠肺炎的领军人物，</a:t>
            </a:r>
            <a:r>
              <a:rPr lang="en-US" altLang="zh-CN" sz="2400" b="1" u="sng">
                <a:solidFill>
                  <a:srgbClr val="4C6637"/>
                </a:solidFill>
                <a:latin typeface="微软雅黑" panose="020B0503020204020204" charset="-122"/>
                <a:ea typeface="微软雅黑" panose="020B0503020204020204" charset="-122"/>
              </a:rPr>
              <a:t>赢得了全世界的尊敬</a:t>
            </a:r>
            <a:r>
              <a:rPr lang="en-US" altLang="zh-CN" sz="2400">
                <a:solidFill>
                  <a:schemeClr val="bg2">
                    <a:lumMod val="10000"/>
                  </a:schemeClr>
                </a:solidFill>
                <a:latin typeface="微软雅黑" panose="020B0503020204020204" charset="-122"/>
                <a:ea typeface="微软雅黑" panose="020B0503020204020204" charset="-122"/>
              </a:rPr>
              <a:t>。</a:t>
            </a:r>
            <a:endParaRPr lang="en-US" altLang="zh-CN" sz="2400">
              <a:solidFill>
                <a:schemeClr val="bg2">
                  <a:lumMod val="10000"/>
                </a:schemeClr>
              </a:solidFill>
              <a:latin typeface="微软雅黑" panose="020B0503020204020204" charset="-122"/>
              <a:ea typeface="微软雅黑" panose="020B0503020204020204" charset="-122"/>
            </a:endParaRPr>
          </a:p>
          <a:p>
            <a:pPr marL="342900" indent="-342900" fontAlgn="auto">
              <a:lnSpc>
                <a:spcPts val="3280"/>
              </a:lnSpc>
              <a:buSzPct val="50000"/>
              <a:buFont typeface="Wingdings" panose="05000000000000000000" charset="0"/>
              <a:buChar char="l"/>
            </a:pPr>
            <a:r>
              <a:rPr lang="en-US" altLang="zh-CN" sz="2400">
                <a:solidFill>
                  <a:schemeClr val="bg2">
                    <a:lumMod val="10000"/>
                  </a:schemeClr>
                </a:solidFill>
                <a:latin typeface="微软雅黑" panose="020B0503020204020204" charset="-122"/>
                <a:ea typeface="微软雅黑" panose="020B0503020204020204" charset="-122"/>
              </a:rPr>
              <a:t>He is a leading figure in the battles against SARS in 2003 and COVID in 2019, </a:t>
            </a:r>
            <a:r>
              <a:rPr lang="en-US" altLang="zh-CN" sz="2400" b="1" u="sng">
                <a:solidFill>
                  <a:srgbClr val="4C6637"/>
                </a:solidFill>
                <a:latin typeface="微软雅黑" panose="020B0503020204020204" charset="-122"/>
                <a:ea typeface="微软雅黑" panose="020B0503020204020204" charset="-122"/>
              </a:rPr>
              <a:t>winning him the worldwide respect</a:t>
            </a:r>
            <a:r>
              <a:rPr lang="en-US" altLang="zh-CN" sz="2400">
                <a:solidFill>
                  <a:schemeClr val="bg2">
                    <a:lumMod val="10000"/>
                  </a:schemeClr>
                </a:solidFill>
                <a:latin typeface="微软雅黑" panose="020B0503020204020204" charset="-122"/>
                <a:ea typeface="微软雅黑" panose="020B0503020204020204" charset="-122"/>
              </a:rPr>
              <a:t>.</a:t>
            </a:r>
            <a:endParaRPr lang="en-US" altLang="zh-CN" sz="2400">
              <a:solidFill>
                <a:schemeClr val="bg2">
                  <a:lumMod val="10000"/>
                </a:schemeClr>
              </a:solidFill>
              <a:latin typeface="微软雅黑" panose="020B0503020204020204" charset="-122"/>
              <a:ea typeface="微软雅黑" panose="020B0503020204020204" charset="-122"/>
            </a:endParaRPr>
          </a:p>
        </p:txBody>
      </p:sp>
      <p:pic>
        <p:nvPicPr>
          <p:cNvPr id="2" name="图片 1"/>
          <p:cNvPicPr>
            <a:picLocks noChangeAspect="1"/>
          </p:cNvPicPr>
          <p:nvPr>
            <p:custDataLst>
              <p:tags r:id="rId4"/>
            </p:custDataLst>
          </p:nvPr>
        </p:nvPicPr>
        <p:blipFill>
          <a:blip r:embed="rId5"/>
          <a:stretch>
            <a:fillRect/>
          </a:stretch>
        </p:blipFill>
        <p:spPr>
          <a:xfrm>
            <a:off x="7977505" y="951865"/>
            <a:ext cx="3810000" cy="5410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 calcmode="lin" valueType="num">
                                      <p:cBhvr additive="base">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AS_UNIQUEID" val="809"/>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AS_UNIQUEID" val="809"/>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AS_UNIQUEID" val="809"/>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AS_UNIQUEID" val="809"/>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AS_UNIQUEID" val="809"/>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AS_UNIQUEID" val="809"/>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AS_UNIQUEID" val="809"/>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AS_UNIQUEID" val="809"/>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AS_UNIQUEID" val="809"/>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AS_UNIQUEID" val="80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AS_UNIQUEID" val="809"/>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AS_UNIQUEID" val="809"/>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AS_UNIQUEID" val="809"/>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AS_UNIQUEID" val="809"/>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AS_UNIQUEID" val="80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AS_UNIQUEID" val="809"/>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AS_UNIQUEID" val="809"/>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AS_UNIQUEID" val="809"/>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AS_UNIQUEID" val="809"/>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FULL_TEXT_BEAUTIFY_COPY_ID" val="187396"/>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AS_UNIQUEID" val="37"/>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AS_UNIQUEID" val="809"/>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AS_UNIQUEID" val="80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AS_UNIQUEID" val="809"/>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AS_UNIQUEID" val="809"/>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AS_UNIQUEID" val="809"/>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AS_UNIQUEID" val="809"/>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809"/>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AS_UNIQUEID" val="809"/>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AS_UNIQUEID" val="809"/>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AS_UNIQUEID" val="809"/>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AS_UNIQUEID" val="80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AS_UNIQUEID" val="809"/>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AS_UNIQUEID" val="809"/>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AS_UNIQUEID" val="809"/>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AS_UNIQUEID" val="809"/>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AS_UNIQUEID" val="809"/>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kMzcyZDA1NS1iZGRhLTQ5ZGItYmM3YS1lOTllNmZkOWMwZjgiCn0K"/>
    </extobj>
  </extobjs>
</s:customData>
</file>

<file path=customXml/itemProps14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19808</Words>
  <Application>WPS 演示</Application>
  <PresentationFormat>宽屏</PresentationFormat>
  <Paragraphs>403</Paragraphs>
  <Slides>37</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Arial</vt:lpstr>
      <vt:lpstr>宋体</vt:lpstr>
      <vt:lpstr>Wingdings</vt:lpstr>
      <vt:lpstr>Wingdings</vt:lpstr>
      <vt:lpstr>微软雅黑</vt:lpstr>
      <vt:lpstr>Arial Unicode MS</vt:lpstr>
      <vt:lpstr>Calibri</vt:lpstr>
      <vt:lpstr>汉仪超粗宋简</vt:lpstr>
      <vt:lpstr>Times New Roman</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167</cp:revision>
  <dcterms:created xsi:type="dcterms:W3CDTF">2019-06-19T02:08:00Z</dcterms:created>
  <dcterms:modified xsi:type="dcterms:W3CDTF">2024-11-14T06:15:43Z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B115CEC95B9B4D7EA984EC2CFEA0524C_11</vt:lpwstr>
  </property>
</Properties>
</file>