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91" r:id="rId3"/>
    <p:sldId id="256" r:id="rId4"/>
    <p:sldId id="268" r:id="rId5"/>
    <p:sldId id="265" r:id="rId6"/>
    <p:sldId id="257" r:id="rId7"/>
    <p:sldId id="264" r:id="rId8"/>
    <p:sldId id="270" r:id="rId10"/>
    <p:sldId id="260" r:id="rId11"/>
    <p:sldId id="263" r:id="rId12"/>
    <p:sldId id="281" r:id="rId13"/>
    <p:sldId id="266" r:id="rId14"/>
    <p:sldId id="282" r:id="rId15"/>
    <p:sldId id="283" r:id="rId16"/>
    <p:sldId id="267" r:id="rId17"/>
    <p:sldId id="261" r:id="rId18"/>
    <p:sldId id="262" r:id="rId19"/>
    <p:sldId id="258" r:id="rId20"/>
    <p:sldId id="259" r:id="rId21"/>
    <p:sldId id="290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8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77758-6112-410F-AF7E-F4FCCAE397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38DC1-C824-4F05-9F23-078E574515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38DC1-C824-4F05-9F23-078E57451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38DC1-C824-4F05-9F23-078E57451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38DC1-C824-4F05-9F23-078E57451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38DC1-C824-4F05-9F23-078E57451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DF85-5422-4471-AA4B-3E6F7750A9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A296-598A-495E-9295-23B4307FDD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DF85-5422-4471-AA4B-3E6F7750A9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A296-598A-495E-9295-23B4307FDD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DF85-5422-4471-AA4B-3E6F7750A9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A296-598A-495E-9295-23B4307FDD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DF85-5422-4471-AA4B-3E6F7750A9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A296-598A-495E-9295-23B4307FDD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DF85-5422-4471-AA4B-3E6F7750A9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A296-598A-495E-9295-23B4307FDD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DF85-5422-4471-AA4B-3E6F7750A9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A296-598A-495E-9295-23B4307FDD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DF85-5422-4471-AA4B-3E6F7750A9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A296-598A-495E-9295-23B4307FDD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DF85-5422-4471-AA4B-3E6F7750A9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A296-598A-495E-9295-23B4307FDD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DF85-5422-4471-AA4B-3E6F7750A9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A296-598A-495E-9295-23B4307FDD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DF85-5422-4471-AA4B-3E6F7750A9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A296-598A-495E-9295-23B4307FDD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DF85-5422-4471-AA4B-3E6F7750A9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A296-598A-495E-9295-23B4307FDD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A7DF85-5422-4471-AA4B-3E6F7750A9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3A296-598A-495E-9295-23B4307FDD2D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24091" y="43754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24022" y="1048769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i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游跑赛表现：</a:t>
            </a:r>
            <a:endParaRPr lang="en-US" altLang="zh-CN" sz="2800" b="1" i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22803" y="1091987"/>
            <a:ext cx="68757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i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比赛开始           比赛过程</a:t>
            </a:r>
            <a:r>
              <a:rPr lang="en-US" altLang="zh-CN" sz="2400" b="1" i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400" b="1" i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比赛结果（感悟）</a:t>
            </a:r>
            <a:endParaRPr lang="zh-CN" altLang="en-US" sz="2400" b="1" i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箭头: 右 8"/>
          <p:cNvSpPr/>
          <p:nvPr/>
        </p:nvSpPr>
        <p:spPr>
          <a:xfrm>
            <a:off x="3857058" y="1150157"/>
            <a:ext cx="629392" cy="34503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右 9"/>
          <p:cNvSpPr/>
          <p:nvPr/>
        </p:nvSpPr>
        <p:spPr>
          <a:xfrm>
            <a:off x="5977710" y="1150809"/>
            <a:ext cx="629392" cy="34503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对角圆角 10"/>
          <p:cNvSpPr/>
          <p:nvPr/>
        </p:nvSpPr>
        <p:spPr>
          <a:xfrm>
            <a:off x="382353" y="1879804"/>
            <a:ext cx="11308465" cy="3593954"/>
          </a:xfrm>
          <a:prstGeom prst="round2Diag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Paragraph 2:</a:t>
            </a:r>
            <a:endParaRPr kumimoji="0" lang="zh-CN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Regarding the swimrun, I eventually decided to participate.</a:t>
            </a:r>
            <a:endParaRPr kumimoji="0" lang="zh-CN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8299" y="3085718"/>
            <a:ext cx="857885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was it like at the beginning of the race?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◉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was it like during the race?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◉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result of the race? What did “I” learn from the race?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84" y="2291649"/>
            <a:ext cx="2213002" cy="22130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176306" y="166585"/>
            <a:ext cx="484094" cy="470981"/>
            <a:chOff x="176306" y="376135"/>
            <a:chExt cx="484094" cy="470981"/>
          </a:xfrm>
        </p:grpSpPr>
        <p:sp>
          <p:nvSpPr>
            <p:cNvPr id="4" name="标题 1"/>
            <p:cNvSpPr txBox="1"/>
            <p:nvPr/>
          </p:nvSpPr>
          <p:spPr>
            <a:xfrm>
              <a:off x="176306" y="473900"/>
              <a:ext cx="373217" cy="373216"/>
            </a:xfrm>
            <a:prstGeom prst="roundRect">
              <a:avLst/>
            </a:prstGeom>
            <a:solidFill>
              <a:srgbClr val="D29F6C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标题 1"/>
            <p:cNvSpPr txBox="1"/>
            <p:nvPr/>
          </p:nvSpPr>
          <p:spPr>
            <a:xfrm>
              <a:off x="409081" y="376135"/>
              <a:ext cx="251319" cy="251319"/>
            </a:xfrm>
            <a:prstGeom prst="roundRect">
              <a:avLst/>
            </a:prstGeom>
            <a:solidFill>
              <a:srgbClr val="D29F6C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888365" y="163195"/>
            <a:ext cx="38227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rgbClr val="D486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 for the key plots</a:t>
            </a:r>
            <a:endParaRPr lang="en-US" altLang="zh-CN" sz="2800" b="1">
              <a:solidFill>
                <a:srgbClr val="D486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6538" y="632268"/>
            <a:ext cx="22358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Paragraph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7200" y="1076960"/>
            <a:ext cx="97466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◉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was it like at the beginning of the race?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was it like during the race?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对角圆角矩形 1"/>
          <p:cNvSpPr/>
          <p:nvPr/>
        </p:nvSpPr>
        <p:spPr>
          <a:xfrm>
            <a:off x="668655" y="1537970"/>
            <a:ext cx="11111865" cy="169164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（随着发令枪的声音穿透空气）, the race began as expected.</a:t>
            </a: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2.I could feel that all the eyes were fixed on us.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___________(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一种强烈的紧张感涌上我的全身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11250" y="1645920"/>
            <a:ext cx="7278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With the sound of the starting gun piercing through the air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91960" y="2326640"/>
            <a:ext cx="48171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 strong sense of nervousness surged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1225" y="2686050"/>
            <a:ext cx="15792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through me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21145" y="168910"/>
            <a:ext cx="5159375" cy="1200329"/>
          </a:xfrm>
          <a:prstGeom prst="rect">
            <a:avLst/>
          </a:prstGeom>
          <a:noFill/>
          <a:ln w="15875" cmpd="sng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领先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落后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齐头并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21550" y="168910"/>
            <a:ext cx="17221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the lead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21550" y="537845"/>
            <a:ext cx="14941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 behind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649845" y="907415"/>
            <a:ext cx="3990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pace with/draw level with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10765" y="637540"/>
            <a:ext cx="4788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came the big day. （过渡句）</a:t>
            </a:r>
            <a:endParaRPr lang="zh-CN" altLang="en-US" sz="24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对角圆角矩形 12"/>
          <p:cNvSpPr/>
          <p:nvPr/>
        </p:nvSpPr>
        <p:spPr>
          <a:xfrm>
            <a:off x="497205" y="3769360"/>
            <a:ext cx="11111865" cy="299402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found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my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self flexible like a dolphin in the water,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_________________ (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快速向前推进自己）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（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比喻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.Striking water and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adjusting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breath constantly,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拼命地奋力向前游</a:t>
            </a:r>
            <a:r>
              <a:rPr 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____________and ____________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was racing neck and neck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手臂划水，腿脚踢水，Mike飞快地超过一个又一个人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.Swiftly adjusting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my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breath,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swam forward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.(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像离弦的箭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95178" y="3747083"/>
            <a:ext cx="2438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propelling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myself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11225" y="4138295"/>
            <a:ext cx="21469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forward swiftly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99300" y="4496033"/>
            <a:ext cx="34328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strove forward desperately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12825" y="5245735"/>
            <a:ext cx="17995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Arms pulling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29610" y="5245735"/>
            <a:ext cx="18161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legs paddling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34175" y="5949315"/>
            <a:ext cx="39604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like an arrow off the bowstring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6306" y="166585"/>
            <a:ext cx="484094" cy="470981"/>
            <a:chOff x="176306" y="376135"/>
            <a:chExt cx="484094" cy="470981"/>
          </a:xfrm>
        </p:grpSpPr>
        <p:sp>
          <p:nvSpPr>
            <p:cNvPr id="21" name="标题 1"/>
            <p:cNvSpPr txBox="1"/>
            <p:nvPr/>
          </p:nvSpPr>
          <p:spPr>
            <a:xfrm>
              <a:off x="176306" y="473900"/>
              <a:ext cx="373217" cy="373216"/>
            </a:xfrm>
            <a:prstGeom prst="roundRect">
              <a:avLst/>
            </a:prstGeom>
            <a:solidFill>
              <a:srgbClr val="D29F6C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标题 1"/>
            <p:cNvSpPr txBox="1"/>
            <p:nvPr/>
          </p:nvSpPr>
          <p:spPr>
            <a:xfrm>
              <a:off x="409081" y="376135"/>
              <a:ext cx="251319" cy="251319"/>
            </a:xfrm>
            <a:prstGeom prst="roundRect">
              <a:avLst/>
            </a:prstGeom>
            <a:solidFill>
              <a:srgbClr val="D29F6C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842010" y="107315"/>
            <a:ext cx="3484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rgbClr val="D486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for the details</a:t>
            </a:r>
            <a:endParaRPr lang="en-US" altLang="zh-CN" sz="2800" b="1">
              <a:solidFill>
                <a:srgbClr val="D486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9" grpId="0"/>
      <p:bldP spid="10" grpId="0"/>
      <p:bldP spid="11" grpId="0"/>
      <p:bldP spid="13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415788" y="220788"/>
            <a:ext cx="22358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Paragraph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7200" y="749935"/>
            <a:ext cx="11522597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◉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What was it like during the race?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◉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What was the result of the race? 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对角圆角矩形 12"/>
          <p:cNvSpPr/>
          <p:nvPr/>
        </p:nvSpPr>
        <p:spPr>
          <a:xfrm>
            <a:off x="539750" y="1214120"/>
            <a:ext cx="11111865" cy="248602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.150 meters covered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I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was left behind by two competitors. In the last 50 meters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（我竭尽所能游向终点线）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arms pushing forward fast and legs hitting the water hard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altLang="zh-CN" sz="2400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.Thunderous shouts of my name from the audience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（注入了活力和自信）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I sped up, like an energetic dolphin chasing after his prey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______________________________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（用我最后一点力气）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540385" y="4101465"/>
            <a:ext cx="11111865" cy="248602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1.When the result was announced that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won first place, other players rushed to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 congratulated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（场馆里的观众爆发出雷鸣般的掌声）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altLang="zh-CN" sz="2400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when the race finished,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做梦也没有想到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had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expected that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would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 the first prize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endParaRPr sz="2400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5356" y="1678940"/>
            <a:ext cx="552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swam to the finish line with all my strength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45752" y="2370198"/>
            <a:ext cx="4010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injected energy and confidence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5356" y="2710602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into me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32361" y="3147715"/>
            <a:ext cx="3993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with my last ounce of strength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64278" y="5530119"/>
            <a:ext cx="3462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never in my wildest dream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25201" y="4732126"/>
            <a:ext cx="778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audience in the stadium bursting into thunderous applause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76306" y="166585"/>
            <a:ext cx="484094" cy="470981"/>
            <a:chOff x="176306" y="376135"/>
            <a:chExt cx="484094" cy="470981"/>
          </a:xfrm>
        </p:grpSpPr>
        <p:sp>
          <p:nvSpPr>
            <p:cNvPr id="21" name="标题 1"/>
            <p:cNvSpPr txBox="1"/>
            <p:nvPr/>
          </p:nvSpPr>
          <p:spPr>
            <a:xfrm>
              <a:off x="176306" y="473900"/>
              <a:ext cx="373217" cy="373216"/>
            </a:xfrm>
            <a:prstGeom prst="roundRect">
              <a:avLst/>
            </a:prstGeom>
            <a:solidFill>
              <a:srgbClr val="D29F6C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标题 1"/>
            <p:cNvSpPr txBox="1"/>
            <p:nvPr/>
          </p:nvSpPr>
          <p:spPr>
            <a:xfrm>
              <a:off x="409081" y="376135"/>
              <a:ext cx="251319" cy="251319"/>
            </a:xfrm>
            <a:prstGeom prst="roundRect">
              <a:avLst/>
            </a:prstGeom>
            <a:solidFill>
              <a:srgbClr val="D29F6C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842010" y="107315"/>
            <a:ext cx="3484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rgbClr val="D486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for the details</a:t>
            </a:r>
            <a:endParaRPr lang="en-US" altLang="zh-CN" sz="2800" b="1">
              <a:solidFill>
                <a:srgbClr val="D486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云形标注 10"/>
          <p:cNvSpPr/>
          <p:nvPr/>
        </p:nvSpPr>
        <p:spPr>
          <a:xfrm>
            <a:off x="7929880" y="1926590"/>
            <a:ext cx="2406650" cy="584200"/>
          </a:xfrm>
          <a:prstGeom prst="cloudCallout">
            <a:avLst>
              <a:gd name="adj1" fmla="val -76543"/>
              <a:gd name="adj2" fmla="val 1108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游泳的过程</a:t>
            </a:r>
            <a:endParaRPr lang="zh-CN" altLang="en-US" sz="2000" b="1" dirty="0" err="1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云形标注 11"/>
          <p:cNvSpPr/>
          <p:nvPr/>
        </p:nvSpPr>
        <p:spPr>
          <a:xfrm>
            <a:off x="5893435" y="5133340"/>
            <a:ext cx="2406650" cy="584200"/>
          </a:xfrm>
          <a:prstGeom prst="cloudCallout">
            <a:avLst>
              <a:gd name="adj1" fmla="val -76886"/>
              <a:gd name="adj2" fmla="val -375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获奖+祝贺</a:t>
            </a:r>
            <a:endParaRPr sz="2000" b="1" dirty="0" err="1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5" name="云形标注 14"/>
          <p:cNvSpPr/>
          <p:nvPr/>
        </p:nvSpPr>
        <p:spPr>
          <a:xfrm>
            <a:off x="8119745" y="5908675"/>
            <a:ext cx="2406650" cy="584200"/>
          </a:xfrm>
          <a:prstGeom prst="cloudCallout">
            <a:avLst>
              <a:gd name="adj1" fmla="val -86860"/>
              <a:gd name="adj2" fmla="val -6836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获得名次</a:t>
            </a:r>
            <a:endParaRPr sz="2000" b="1" dirty="0" err="1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2" grpId="0"/>
      <p:bldP spid="3" grpId="0"/>
      <p:bldP spid="6" grpId="0"/>
      <p:bldP spid="7" grpId="0"/>
      <p:bldP spid="8" grpId="0"/>
      <p:bldP spid="9" grpId="0"/>
      <p:bldP spid="11" grpId="0" bldLvl="0" animBg="1"/>
      <p:bldP spid="11" grpId="1" animBg="1"/>
      <p:bldP spid="12" grpId="0" animBg="1"/>
      <p:bldP spid="12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342763" y="341438"/>
            <a:ext cx="22358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Paragraph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6725" y="864870"/>
            <a:ext cx="9746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◉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What did “I” learn from the race?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（观众的反应）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466725" y="1610360"/>
            <a:ext cx="11111865" cy="344487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◈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 the final whistle blew,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 cheers from the crowd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echoed/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lingered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stadium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and </a:t>
            </a:r>
            <a:r>
              <a:rPr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could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n’t </a:t>
            </a:r>
            <a:r>
              <a:rPr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help but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feel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rush of excitement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 I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glory of our victory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人群的欢呼声回荡在体育场内，当我沉浸在胜利的荣耀中时，我不禁感到一阵兴奋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◈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Despite the physical and mental exhaustion, I couldn’t wipe the smile off my face as I reflected 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_____________________________________________________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◈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is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my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that won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sz="2400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81291" y="3854841"/>
            <a:ext cx="829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incredible memories and lessons learned from the competition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70661" y="2035658"/>
            <a:ext cx="3207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basked/was immersed in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934933" y="4241225"/>
            <a:ext cx="3405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hard work and persistence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53154" y="4241225"/>
            <a:ext cx="32987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recognition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honor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champion trophy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success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6306" y="166585"/>
            <a:ext cx="484094" cy="470981"/>
            <a:chOff x="176306" y="376135"/>
            <a:chExt cx="484094" cy="470981"/>
          </a:xfrm>
        </p:grpSpPr>
        <p:sp>
          <p:nvSpPr>
            <p:cNvPr id="21" name="标题 1"/>
            <p:cNvSpPr txBox="1"/>
            <p:nvPr/>
          </p:nvSpPr>
          <p:spPr>
            <a:xfrm>
              <a:off x="176306" y="473900"/>
              <a:ext cx="373217" cy="373216"/>
            </a:xfrm>
            <a:prstGeom prst="roundRect">
              <a:avLst/>
            </a:prstGeom>
            <a:solidFill>
              <a:srgbClr val="D29F6C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标题 1"/>
            <p:cNvSpPr txBox="1"/>
            <p:nvPr/>
          </p:nvSpPr>
          <p:spPr>
            <a:xfrm>
              <a:off x="409081" y="376135"/>
              <a:ext cx="251319" cy="251319"/>
            </a:xfrm>
            <a:prstGeom prst="roundRect">
              <a:avLst/>
            </a:prstGeom>
            <a:solidFill>
              <a:srgbClr val="D29F6C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842010" y="107315"/>
            <a:ext cx="3484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rgbClr val="D486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for the details</a:t>
            </a:r>
            <a:endParaRPr lang="en-US" altLang="zh-CN" sz="2800" b="1">
              <a:solidFill>
                <a:srgbClr val="D486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云形标注 10"/>
          <p:cNvSpPr/>
          <p:nvPr/>
        </p:nvSpPr>
        <p:spPr>
          <a:xfrm>
            <a:off x="2172335" y="5262245"/>
            <a:ext cx="2758440" cy="918845"/>
          </a:xfrm>
          <a:prstGeom prst="cloudCallout">
            <a:avLst>
              <a:gd name="adj1" fmla="val -43370"/>
              <a:gd name="adj2" fmla="val -11482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结尾强调句</a:t>
            </a:r>
            <a:endParaRPr sz="2000" b="1" dirty="0" err="1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回扣主题</a:t>
            </a:r>
            <a:endParaRPr sz="2000" b="1" dirty="0" err="1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  <p:bldP spid="2" grpId="0"/>
      <p:bldP spid="3" grpId="0"/>
      <p:bldP spid="6" grpId="0"/>
      <p:bldP spid="7" grpId="0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3707" y="4278156"/>
            <a:ext cx="8653780" cy="1630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sz="2000" dirty="0">
                <a:effectLst/>
              </a:rPr>
              <a:t>视觉：终点线的标志、其他参赛者的身影，增强紧张的气氛。</a:t>
            </a:r>
            <a:endParaRPr lang="zh-CN" altLang="en-US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000" dirty="0">
                <a:effectLst/>
              </a:rPr>
              <a:t>触觉：水的支撑力、跑步时地面的反弹力，增强人物在运动过程中的感受。</a:t>
            </a:r>
            <a:endParaRPr lang="zh-CN" altLang="en-US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000" dirty="0">
                <a:effectLst/>
              </a:rPr>
              <a:t>听觉：参赛者的呼吸声、脚步声，增添现场的紧迫感。</a:t>
            </a:r>
            <a:endParaRPr lang="zh-CN" altLang="en-US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000" dirty="0">
                <a:effectLst/>
              </a:rPr>
              <a:t>动作链：主人公从水中跃起、奔向终点，展现了最后的冲刺和胜利的瞬间。</a:t>
            </a:r>
            <a:endParaRPr lang="zh-CN" altLang="en-US" sz="2000" dirty="0">
              <a:effectLst/>
            </a:endParaRPr>
          </a:p>
          <a:p>
            <a:endParaRPr lang="zh-CN" altLang="en-US" sz="2000" dirty="0"/>
          </a:p>
        </p:txBody>
      </p:sp>
      <p:sp>
        <p:nvSpPr>
          <p:cNvPr id="3" name="矩形: 对角圆角 2"/>
          <p:cNvSpPr/>
          <p:nvPr/>
        </p:nvSpPr>
        <p:spPr>
          <a:xfrm>
            <a:off x="427355" y="1243964"/>
            <a:ext cx="11486515" cy="2749937"/>
          </a:xfrm>
          <a:prstGeom prst="round2Diag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Regarding the </a:t>
            </a:r>
            <a:r>
              <a:rPr lang="en-US" altLang="zh-CN" sz="24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swimrun</a:t>
            </a:r>
            <a:r>
              <a:rPr lang="en-US" altLang="zh-CN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 eventually decided to participate. </a:t>
            </a:r>
            <a:r>
              <a:rPr lang="en-US" altLang="zh-CN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Stepping up to the starting line, I </a:t>
            </a:r>
            <a:r>
              <a:rPr lang="en-US" altLang="zh-CN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took a deep breath</a:t>
            </a:r>
            <a:r>
              <a:rPr lang="en-US" altLang="zh-CN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letting the anticipation settle in my chest. The whistle blew, and I </a:t>
            </a:r>
            <a:r>
              <a:rPr lang="en-US" altLang="zh-CN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dove in </a:t>
            </a:r>
            <a:r>
              <a:rPr lang="en-US" altLang="zh-CN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confidence I hadn’t known I possessed. The water no longer felt foreign; it was an ally</a:t>
            </a:r>
            <a:r>
              <a:rPr lang="zh-CN" alt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（盟友）</a:t>
            </a:r>
            <a:r>
              <a:rPr lang="en-US" altLang="zh-CN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guiding me forward. As I emerged from the swim portion</a:t>
            </a:r>
            <a:r>
              <a:rPr lang="zh-CN" alt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（部分）</a:t>
            </a:r>
            <a:r>
              <a:rPr lang="en-US" altLang="zh-CN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adrenaline </a:t>
            </a:r>
            <a:r>
              <a:rPr lang="en-US" altLang="zh-CN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fueled my steps, carrying me to the finish line</a:t>
            </a:r>
            <a:r>
              <a:rPr lang="en-US" altLang="zh-CN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Crossing that line, I realized that the race wasn’t just against time; it was against my own insecurities. And this time, I had won.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女人在沙滩上玩飞盘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87" y="4562927"/>
            <a:ext cx="1814195" cy="18141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文本框 6"/>
          <p:cNvSpPr txBox="1"/>
          <p:nvPr/>
        </p:nvSpPr>
        <p:spPr>
          <a:xfrm>
            <a:off x="737235" y="553085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下水作文：</a:t>
            </a:r>
            <a:endParaRPr lang="zh-CN" altLang="en-US" sz="2800" b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7275" y="6132131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adrenaline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əˈdrenəlɪn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]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-apple-system"/>
              </a:rPr>
              <a:t>肾上腺素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对角圆角 3"/>
          <p:cNvSpPr/>
          <p:nvPr/>
        </p:nvSpPr>
        <p:spPr>
          <a:xfrm>
            <a:off x="10934700" y="454812"/>
            <a:ext cx="1257300" cy="584734"/>
          </a:xfrm>
          <a:prstGeom prst="round2Diag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高分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手机屏幕截图&#10;&#10;中度可信度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" y="824865"/>
            <a:ext cx="8064500" cy="5643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矩形: 对角圆角 1"/>
          <p:cNvSpPr/>
          <p:nvPr/>
        </p:nvSpPr>
        <p:spPr>
          <a:xfrm>
            <a:off x="6265616" y="5934541"/>
            <a:ext cx="694481" cy="358815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770885" y="1469887"/>
            <a:ext cx="3421380" cy="2676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go blank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 into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sooner had I ...than...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»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instantaneously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altLang="zh-C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thunderous applause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fade away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l"/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85196" y="166585"/>
            <a:ext cx="484094" cy="470981"/>
            <a:chOff x="176306" y="376135"/>
            <a:chExt cx="484094" cy="470981"/>
          </a:xfrm>
        </p:grpSpPr>
        <p:sp>
          <p:nvSpPr>
            <p:cNvPr id="17" name="标题 1"/>
            <p:cNvSpPr txBox="1"/>
            <p:nvPr/>
          </p:nvSpPr>
          <p:spPr>
            <a:xfrm>
              <a:off x="176306" y="473900"/>
              <a:ext cx="373217" cy="373216"/>
            </a:xfrm>
            <a:prstGeom prst="roundRect">
              <a:avLst/>
            </a:prstGeom>
            <a:solidFill>
              <a:srgbClr val="D29F6C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标题 1"/>
            <p:cNvSpPr txBox="1"/>
            <p:nvPr/>
          </p:nvSpPr>
          <p:spPr>
            <a:xfrm>
              <a:off x="409081" y="376135"/>
              <a:ext cx="251319" cy="251319"/>
            </a:xfrm>
            <a:prstGeom prst="roundRect">
              <a:avLst/>
            </a:prstGeom>
            <a:solidFill>
              <a:srgbClr val="D29F6C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859155" y="0"/>
            <a:ext cx="52228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rgbClr val="D486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Appreciate a fine piece of writing</a:t>
            </a:r>
            <a:endParaRPr lang="en-US" altLang="zh-CN" sz="2800" b="1">
              <a:solidFill>
                <a:srgbClr val="D486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13-5"/>
          <p:cNvSpPr/>
          <p:nvPr/>
        </p:nvSpPr>
        <p:spPr bwMode="auto">
          <a:xfrm rot="19020000">
            <a:off x="8540750" y="4466590"/>
            <a:ext cx="974725" cy="1111250"/>
          </a:xfrm>
          <a:custGeom>
            <a:avLst/>
            <a:gdLst>
              <a:gd name="T0" fmla="*/ 239 w 331"/>
              <a:gd name="T1" fmla="*/ 213 h 289"/>
              <a:gd name="T2" fmla="*/ 234 w 331"/>
              <a:gd name="T3" fmla="*/ 213 h 289"/>
              <a:gd name="T4" fmla="*/ 229 w 331"/>
              <a:gd name="T5" fmla="*/ 214 h 289"/>
              <a:gd name="T6" fmla="*/ 218 w 331"/>
              <a:gd name="T7" fmla="*/ 214 h 289"/>
              <a:gd name="T8" fmla="*/ 197 w 331"/>
              <a:gd name="T9" fmla="*/ 212 h 289"/>
              <a:gd name="T10" fmla="*/ 155 w 331"/>
              <a:gd name="T11" fmla="*/ 202 h 289"/>
              <a:gd name="T12" fmla="*/ 80 w 331"/>
              <a:gd name="T13" fmla="*/ 159 h 289"/>
              <a:gd name="T14" fmla="*/ 25 w 331"/>
              <a:gd name="T15" fmla="*/ 88 h 289"/>
              <a:gd name="T16" fmla="*/ 2 w 331"/>
              <a:gd name="T17" fmla="*/ 0 h 289"/>
              <a:gd name="T18" fmla="*/ 15 w 331"/>
              <a:gd name="T19" fmla="*/ 93 h 289"/>
              <a:gd name="T20" fmla="*/ 63 w 331"/>
              <a:gd name="T21" fmla="*/ 176 h 289"/>
              <a:gd name="T22" fmla="*/ 142 w 331"/>
              <a:gd name="T23" fmla="*/ 235 h 289"/>
              <a:gd name="T24" fmla="*/ 189 w 331"/>
              <a:gd name="T25" fmla="*/ 252 h 289"/>
              <a:gd name="T26" fmla="*/ 214 w 331"/>
              <a:gd name="T27" fmla="*/ 257 h 289"/>
              <a:gd name="T28" fmla="*/ 226 w 331"/>
              <a:gd name="T29" fmla="*/ 259 h 289"/>
              <a:gd name="T30" fmla="*/ 233 w 331"/>
              <a:gd name="T31" fmla="*/ 260 h 289"/>
              <a:gd name="T32" fmla="*/ 239 w 331"/>
              <a:gd name="T33" fmla="*/ 260 h 289"/>
              <a:gd name="T34" fmla="*/ 239 w 331"/>
              <a:gd name="T35" fmla="*/ 260 h 289"/>
              <a:gd name="T36" fmla="*/ 239 w 331"/>
              <a:gd name="T37" fmla="*/ 289 h 289"/>
              <a:gd name="T38" fmla="*/ 331 w 331"/>
              <a:gd name="T39" fmla="*/ 237 h 289"/>
              <a:gd name="T40" fmla="*/ 239 w 331"/>
              <a:gd name="T41" fmla="*/ 184 h 289"/>
              <a:gd name="T42" fmla="*/ 239 w 331"/>
              <a:gd name="T43" fmla="*/ 213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31" h="289">
                <a:moveTo>
                  <a:pt x="239" y="213"/>
                </a:moveTo>
                <a:cubicBezTo>
                  <a:pt x="234" y="213"/>
                  <a:pt x="234" y="213"/>
                  <a:pt x="234" y="213"/>
                </a:cubicBezTo>
                <a:cubicBezTo>
                  <a:pt x="232" y="213"/>
                  <a:pt x="230" y="214"/>
                  <a:pt x="229" y="214"/>
                </a:cubicBezTo>
                <a:cubicBezTo>
                  <a:pt x="225" y="214"/>
                  <a:pt x="222" y="214"/>
                  <a:pt x="218" y="214"/>
                </a:cubicBezTo>
                <a:cubicBezTo>
                  <a:pt x="211" y="213"/>
                  <a:pt x="204" y="213"/>
                  <a:pt x="197" y="212"/>
                </a:cubicBezTo>
                <a:cubicBezTo>
                  <a:pt x="183" y="210"/>
                  <a:pt x="169" y="207"/>
                  <a:pt x="155" y="202"/>
                </a:cubicBezTo>
                <a:cubicBezTo>
                  <a:pt x="128" y="193"/>
                  <a:pt x="102" y="178"/>
                  <a:pt x="80" y="159"/>
                </a:cubicBezTo>
                <a:cubicBezTo>
                  <a:pt x="58" y="139"/>
                  <a:pt x="39" y="115"/>
                  <a:pt x="25" y="88"/>
                </a:cubicBezTo>
                <a:cubicBezTo>
                  <a:pt x="12" y="61"/>
                  <a:pt x="4" y="31"/>
                  <a:pt x="2" y="0"/>
                </a:cubicBezTo>
                <a:cubicBezTo>
                  <a:pt x="0" y="31"/>
                  <a:pt x="4" y="62"/>
                  <a:pt x="15" y="93"/>
                </a:cubicBezTo>
                <a:cubicBezTo>
                  <a:pt x="25" y="123"/>
                  <a:pt x="42" y="151"/>
                  <a:pt x="63" y="176"/>
                </a:cubicBezTo>
                <a:cubicBezTo>
                  <a:pt x="85" y="200"/>
                  <a:pt x="112" y="220"/>
                  <a:pt x="142" y="235"/>
                </a:cubicBezTo>
                <a:cubicBezTo>
                  <a:pt x="157" y="242"/>
                  <a:pt x="172" y="248"/>
                  <a:pt x="189" y="252"/>
                </a:cubicBezTo>
                <a:cubicBezTo>
                  <a:pt x="197" y="254"/>
                  <a:pt x="205" y="256"/>
                  <a:pt x="214" y="257"/>
                </a:cubicBezTo>
                <a:cubicBezTo>
                  <a:pt x="218" y="258"/>
                  <a:pt x="222" y="259"/>
                  <a:pt x="226" y="259"/>
                </a:cubicBezTo>
                <a:cubicBezTo>
                  <a:pt x="228" y="259"/>
                  <a:pt x="231" y="260"/>
                  <a:pt x="233" y="260"/>
                </a:cubicBezTo>
                <a:cubicBezTo>
                  <a:pt x="239" y="260"/>
                  <a:pt x="239" y="260"/>
                  <a:pt x="239" y="260"/>
                </a:cubicBezTo>
                <a:cubicBezTo>
                  <a:pt x="239" y="260"/>
                  <a:pt x="239" y="260"/>
                  <a:pt x="239" y="260"/>
                </a:cubicBezTo>
                <a:cubicBezTo>
                  <a:pt x="239" y="289"/>
                  <a:pt x="239" y="289"/>
                  <a:pt x="239" y="289"/>
                </a:cubicBezTo>
                <a:cubicBezTo>
                  <a:pt x="331" y="237"/>
                  <a:pt x="331" y="237"/>
                  <a:pt x="331" y="237"/>
                </a:cubicBezTo>
                <a:cubicBezTo>
                  <a:pt x="239" y="184"/>
                  <a:pt x="239" y="184"/>
                  <a:pt x="239" y="184"/>
                </a:cubicBezTo>
                <a:lnTo>
                  <a:pt x="239" y="21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p>
            <a:endParaRPr lang="zh-CN" altLang="en-US" dirty="0">
              <a:solidFill>
                <a:srgbClr val="FF0000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对角圆角矩形 6"/>
          <p:cNvSpPr/>
          <p:nvPr/>
        </p:nvSpPr>
        <p:spPr>
          <a:xfrm>
            <a:off x="9851390" y="4769485"/>
            <a:ext cx="1357630" cy="47244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首尾呼应</a:t>
            </a:r>
            <a:endParaRPr lang="zh-CN" altLang="en-US" b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  <p:bldP spid="21" grpId="1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对角圆角 3"/>
          <p:cNvSpPr/>
          <p:nvPr/>
        </p:nvSpPr>
        <p:spPr>
          <a:xfrm>
            <a:off x="10673080" y="325907"/>
            <a:ext cx="1257300" cy="584734"/>
          </a:xfrm>
          <a:prstGeom prst="round2Diag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高分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文本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1076960"/>
            <a:ext cx="7553960" cy="535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矩形: 对角圆角 1"/>
          <p:cNvSpPr/>
          <p:nvPr/>
        </p:nvSpPr>
        <p:spPr>
          <a:xfrm>
            <a:off x="1083091" y="5909527"/>
            <a:ext cx="1203769" cy="416689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521330" y="1667372"/>
            <a:ext cx="354711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summon up every ounce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of my courage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miraculously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 suffocated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»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with painstaking endeavor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85196" y="166585"/>
            <a:ext cx="484094" cy="470981"/>
            <a:chOff x="176306" y="376135"/>
            <a:chExt cx="484094" cy="470981"/>
          </a:xfrm>
        </p:grpSpPr>
        <p:sp>
          <p:nvSpPr>
            <p:cNvPr id="17" name="标题 1"/>
            <p:cNvSpPr txBox="1"/>
            <p:nvPr/>
          </p:nvSpPr>
          <p:spPr>
            <a:xfrm>
              <a:off x="176306" y="473900"/>
              <a:ext cx="373217" cy="373216"/>
            </a:xfrm>
            <a:prstGeom prst="roundRect">
              <a:avLst/>
            </a:prstGeom>
            <a:solidFill>
              <a:srgbClr val="D29F6C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标题 1"/>
            <p:cNvSpPr txBox="1"/>
            <p:nvPr/>
          </p:nvSpPr>
          <p:spPr>
            <a:xfrm>
              <a:off x="409081" y="376135"/>
              <a:ext cx="251319" cy="251319"/>
            </a:xfrm>
            <a:prstGeom prst="roundRect">
              <a:avLst/>
            </a:prstGeom>
            <a:solidFill>
              <a:srgbClr val="D29F6C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859155" y="0"/>
            <a:ext cx="52228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rgbClr val="D486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Appreciate a fine piece of writing</a:t>
            </a:r>
            <a:endParaRPr lang="en-US" altLang="zh-CN" sz="2800" b="1">
              <a:solidFill>
                <a:srgbClr val="D486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对角圆角 1"/>
          <p:cNvSpPr/>
          <p:nvPr/>
        </p:nvSpPr>
        <p:spPr>
          <a:xfrm>
            <a:off x="729207" y="1041722"/>
            <a:ext cx="11019098" cy="3541853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thought of gliding through water effortlessly was what kept me going.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 certain point, I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 a plateau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 decided to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my swimming instructor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more swimming lessons. 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Under his guidance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 started to practice more by myself. 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days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 would come back seriously wondering if my body constitution was meant for swimming at all. On other days, I would feel fantastic while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completing my laps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there was one single thing that stood out during my practice sessions: while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repeating thousands and thousands of crawling strokes</a:t>
            </a:r>
            <a:r>
              <a:rPr lang="en-US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爬泳</a:t>
            </a:r>
            <a:r>
              <a:rPr lang="en-US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捷泳</a:t>
            </a:r>
            <a:r>
              <a:rPr lang="en-US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),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slowly but surely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started to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 the process of swimming thoroughly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: 对角圆角 2"/>
          <p:cNvSpPr/>
          <p:nvPr/>
        </p:nvSpPr>
        <p:spPr>
          <a:xfrm>
            <a:off x="171450" y="223037"/>
            <a:ext cx="1257300" cy="584734"/>
          </a:xfrm>
          <a:prstGeom prst="round2Diag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范文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对角圆角 1"/>
          <p:cNvSpPr/>
          <p:nvPr/>
        </p:nvSpPr>
        <p:spPr>
          <a:xfrm>
            <a:off x="729207" y="868101"/>
            <a:ext cx="11019098" cy="3900669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     Regarding the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swimrun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I eventually decided to participate.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For me, this challenge was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pushing me to my limits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as I had been utterly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scared to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confront this weakness of mine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race began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and soon I was completely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breathless from the physical exertion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However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I solely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focused on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all the movements I had been practicing repetitively throughout the summer.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Before I knew it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I had finished. The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swimrun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had been my end goal but I already knew by then that I was going to continue swimming. I wished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my childhood self could meet my present-day self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to see that I was not naturally bad at swimming. It was possible to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change and surpass the boundaries of my comfort zone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: 对角圆角 2"/>
          <p:cNvSpPr/>
          <p:nvPr/>
        </p:nvSpPr>
        <p:spPr>
          <a:xfrm>
            <a:off x="171450" y="223037"/>
            <a:ext cx="1257300" cy="584734"/>
          </a:xfrm>
          <a:prstGeom prst="round2Diag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范文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 txBox="1"/>
          <p:nvPr/>
        </p:nvSpPr>
        <p:spPr>
          <a:xfrm flipH="1">
            <a:off x="833587" y="1638048"/>
            <a:ext cx="1872000" cy="3420000"/>
          </a:xfrm>
          <a:prstGeom prst="round2DiagRect">
            <a:avLst>
              <a:gd name="adj1" fmla="val 42006"/>
              <a:gd name="adj2" fmla="val 0"/>
            </a:avLst>
          </a:prstGeom>
          <a:solidFill>
            <a:srgbClr val="D29F6C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3482340" y="1206500"/>
            <a:ext cx="7402830" cy="4348480"/>
          </a:xfrm>
          <a:prstGeom prst="round2DiagRect">
            <a:avLst>
              <a:gd name="adj1" fmla="val 21490"/>
              <a:gd name="adj2" fmla="val 0"/>
            </a:avLst>
          </a:prstGeom>
          <a:solidFill>
            <a:srgbClr val="FFFFFF"/>
          </a:solidFill>
          <a:ln w="12700" cap="sq">
            <a:solidFill>
              <a:schemeClr val="accent2">
                <a:lumMod val="75000"/>
              </a:schemeClr>
            </a:solidFill>
            <a:miter/>
          </a:ln>
        </p:spPr>
        <p:txBody>
          <a:bodyPr vert="horz" wrap="square" lIns="91440" tIns="45720" rIns="91440" bIns="45720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D48658"/>
                </a:solidFill>
                <a:effectLst/>
                <a:uLnTx/>
                <a:uFillTx/>
                <a:latin typeface="Segoe UI Black" panose="020B0A02040204020203" charset="0"/>
                <a:ea typeface="等线" panose="02010600030101010101" pitchFamily="2" charset="-122"/>
                <a:cs typeface="Segoe UI Black" panose="020B0A02040204020203" charset="0"/>
              </a:rPr>
              <a:t>"The biggest challenge you can take on is challenging yourself."</a:t>
            </a:r>
            <a:endParaRPr kumimoji="1" lang="zh-CN" altLang="en-US" sz="4800" b="0" i="0" u="none" strike="noStrike" kern="1200" cap="none" spc="0" normalizeH="0" baseline="0" noProof="0">
              <a:ln>
                <a:noFill/>
              </a:ln>
              <a:solidFill>
                <a:srgbClr val="D48658"/>
              </a:solidFill>
              <a:effectLst/>
              <a:uLnTx/>
              <a:uFillTx/>
              <a:latin typeface="Segoe UI Black" panose="020B0A02040204020203" charset="0"/>
              <a:ea typeface="等线" panose="02010600030101010101" pitchFamily="2" charset="-122"/>
              <a:cs typeface="Segoe UI Black" panose="020B0A02040204020203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51986" t="1344" r="19183" b="2200"/>
          <a:stretch>
            <a:fillRect/>
          </a:stretch>
        </p:blipFill>
        <p:spPr>
          <a:xfrm>
            <a:off x="967935" y="1638048"/>
            <a:ext cx="1737652" cy="3258096"/>
          </a:xfrm>
          <a:custGeom>
            <a:avLst/>
            <a:gdLst/>
            <a:ahLst/>
            <a:cxnLst/>
            <a:rect l="l" t="t" r="r" b="b"/>
            <a:pathLst>
              <a:path w="1737652" h="3258096">
                <a:moveTo>
                  <a:pt x="0" y="0"/>
                </a:moveTo>
                <a:lnTo>
                  <a:pt x="996040" y="0"/>
                </a:lnTo>
                <a:cubicBezTo>
                  <a:pt x="1405621" y="0"/>
                  <a:pt x="1737652" y="332031"/>
                  <a:pt x="1737652" y="741612"/>
                </a:cubicBezTo>
                <a:lnTo>
                  <a:pt x="1737652" y="3258096"/>
                </a:lnTo>
                <a:lnTo>
                  <a:pt x="741612" y="3258096"/>
                </a:lnTo>
                <a:cubicBezTo>
                  <a:pt x="332031" y="3258096"/>
                  <a:pt x="0" y="2926065"/>
                  <a:pt x="0" y="251648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, 女人, 桌子, 蓝色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327533"/>
            <a:ext cx="11558588" cy="62029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矩形: 对角圆角 5"/>
          <p:cNvSpPr/>
          <p:nvPr/>
        </p:nvSpPr>
        <p:spPr>
          <a:xfrm>
            <a:off x="328613" y="1485900"/>
            <a:ext cx="11534776" cy="3714750"/>
          </a:xfrm>
          <a:prstGeom prst="round2DiagRect">
            <a:avLst/>
          </a:prstGeom>
          <a:solidFill>
            <a:schemeClr val="tx2">
              <a:lumMod val="25000"/>
              <a:lumOff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届</a:t>
            </a:r>
            <a:r>
              <a:rPr lang="en-US" altLang="zh-C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月绍兴市高考诊断性考试</a:t>
            </a:r>
            <a:endParaRPr lang="en-US" altLang="zh-CN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读后续写讲评</a:t>
            </a:r>
            <a:endParaRPr lang="zh-CN" alt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73046" y="265317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故事背景与主题分析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: 对角圆角 4"/>
          <p:cNvSpPr/>
          <p:nvPr/>
        </p:nvSpPr>
        <p:spPr>
          <a:xfrm>
            <a:off x="452315" y="1111471"/>
            <a:ext cx="11308465" cy="2700508"/>
          </a:xfrm>
          <a:prstGeom prst="round2Diag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2800" b="1" dirty="0">
                <a:solidFill>
                  <a:schemeClr val="tx1"/>
                </a:solidFill>
                <a:latin typeface="PingFang SC"/>
              </a:rPr>
              <a:t>         </a:t>
            </a:r>
            <a:r>
              <a:rPr lang="zh-CN" altLang="en-US" sz="2800" b="1" i="0" dirty="0">
                <a:solidFill>
                  <a:schemeClr val="tx1"/>
                </a:solidFill>
                <a:effectLst/>
                <a:latin typeface="PingFang SC"/>
              </a:rPr>
              <a:t>故事主要讲述了主人公从</a:t>
            </a:r>
            <a:r>
              <a:rPr lang="zh-CN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ngFang SC"/>
              </a:rPr>
              <a:t>害怕游泳</a:t>
            </a:r>
            <a:r>
              <a:rPr lang="zh-CN" altLang="en-US" sz="2800" b="1" i="0" dirty="0">
                <a:solidFill>
                  <a:schemeClr val="tx1"/>
                </a:solidFill>
                <a:effectLst/>
                <a:latin typeface="PingFang SC"/>
              </a:rPr>
              <a:t>到</a:t>
            </a:r>
            <a:r>
              <a:rPr lang="zh-CN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ngFang SC"/>
              </a:rPr>
              <a:t>敢于面对挑战</a:t>
            </a:r>
            <a:r>
              <a:rPr lang="zh-CN" altLang="en-US" sz="2800" b="1" i="0" dirty="0">
                <a:solidFill>
                  <a:schemeClr val="tx1"/>
                </a:solidFill>
                <a:effectLst/>
                <a:latin typeface="PingFang SC"/>
              </a:rPr>
              <a:t>的心理转变过程。通过</a:t>
            </a:r>
            <a:r>
              <a:rPr lang="zh-CN" altLang="en-US" sz="2800" b="1" i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ngFang SC"/>
              </a:rPr>
              <a:t>学习游泳</a:t>
            </a:r>
            <a:r>
              <a:rPr lang="zh-CN" altLang="en-US" sz="2800" b="1" i="0" dirty="0">
                <a:solidFill>
                  <a:schemeClr val="tx1"/>
                </a:solidFill>
                <a:effectLst/>
                <a:latin typeface="PingFang SC"/>
              </a:rPr>
              <a:t>、</a:t>
            </a:r>
            <a:r>
              <a:rPr lang="zh-CN" altLang="en-US" sz="2800" b="1" i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ngFang SC"/>
              </a:rPr>
              <a:t>适应水中环境</a:t>
            </a:r>
            <a:r>
              <a:rPr lang="zh-CN" altLang="en-US" sz="2800" b="1" i="0" dirty="0">
                <a:solidFill>
                  <a:schemeClr val="tx1"/>
                </a:solidFill>
                <a:effectLst/>
                <a:latin typeface="PingFang SC"/>
              </a:rPr>
              <a:t>，再到最终</a:t>
            </a:r>
            <a:r>
              <a:rPr lang="zh-CN" altLang="en-US" sz="2800" b="1" i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ngFang SC"/>
              </a:rPr>
              <a:t>勇敢参赛</a:t>
            </a:r>
            <a:r>
              <a:rPr lang="zh-CN" altLang="en-US" sz="2800" b="1" i="0" dirty="0">
                <a:solidFill>
                  <a:schemeClr val="tx1"/>
                </a:solidFill>
                <a:effectLst/>
                <a:latin typeface="PingFang SC"/>
              </a:rPr>
              <a:t>，主人公一步步克服了自我怀疑和内心的障碍。这个故事不仅展示了</a:t>
            </a:r>
            <a:r>
              <a:rPr lang="zh-CN" altLang="en-US" sz="28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如何在恐惧中找到力量，更体现了成长的主题</a:t>
            </a:r>
            <a:r>
              <a:rPr lang="zh-CN" altLang="en-US" sz="2800" b="1" i="0" dirty="0">
                <a:solidFill>
                  <a:schemeClr val="tx1"/>
                </a:solidFill>
                <a:effectLst/>
                <a:latin typeface="PingFang SC"/>
              </a:rPr>
              <a:t>，非常适合考生在续写中使用</a:t>
            </a:r>
            <a:r>
              <a:rPr lang="zh-CN" altLang="en-US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感官描写</a:t>
            </a:r>
            <a:r>
              <a:rPr lang="zh-CN" altLang="en-US" sz="2800" b="1" i="0" dirty="0">
                <a:solidFill>
                  <a:schemeClr val="tx1"/>
                </a:solidFill>
                <a:effectLst/>
                <a:latin typeface="PingFang SC"/>
              </a:rPr>
              <a:t>和</a:t>
            </a:r>
            <a:r>
              <a:rPr lang="zh-CN" altLang="en-US" sz="2800" b="1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细腻的动作链</a:t>
            </a:r>
            <a:r>
              <a:rPr lang="zh-CN" altLang="en-US" sz="2800" b="1" i="0" dirty="0">
                <a:solidFill>
                  <a:schemeClr val="tx1"/>
                </a:solidFill>
                <a:effectLst/>
                <a:latin typeface="PingFang SC"/>
              </a:rPr>
              <a:t>来塑造角色的心理变化。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, 女人, 桌子, 蓝色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95" y="4152265"/>
            <a:ext cx="11558905" cy="2378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缺角矩形 3"/>
          <p:cNvSpPr/>
          <p:nvPr/>
        </p:nvSpPr>
        <p:spPr>
          <a:xfrm>
            <a:off x="688975" y="1809115"/>
            <a:ext cx="1936115" cy="661035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lnSpc>
                <a:spcPts val="2660"/>
              </a:lnSpc>
            </a:pP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  <a:endParaRPr lang="en-US" altLang="zh-CN" sz="2800" b="1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2660"/>
              </a:lnSpc>
            </a:pP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endParaRPr lang="en-US" altLang="zh-CN" sz="2800" b="1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2769235" y="628650"/>
            <a:ext cx="747395" cy="3021965"/>
          </a:xfrm>
          <a:prstGeom prst="leftBrac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/>
          </a:p>
        </p:txBody>
      </p:sp>
      <p:sp>
        <p:nvSpPr>
          <p:cNvPr id="3" name="对角圆角矩形 2"/>
          <p:cNvSpPr/>
          <p:nvPr/>
        </p:nvSpPr>
        <p:spPr>
          <a:xfrm>
            <a:off x="3507105" y="744855"/>
            <a:ext cx="1111885" cy="363855"/>
          </a:xfrm>
          <a:prstGeom prst="round2Diag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98390" y="676275"/>
            <a:ext cx="49803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/>
              <a:t>“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/>
              <a:t>”, </a:t>
            </a:r>
            <a:r>
              <a:rPr lang="en-US" altLang="zh-CN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instructor, co-workers, participants </a:t>
            </a:r>
            <a:endParaRPr lang="en-US" altLang="zh-CN" sz="2400"/>
          </a:p>
        </p:txBody>
      </p:sp>
      <p:sp>
        <p:nvSpPr>
          <p:cNvPr id="7" name="对角圆角矩形 6"/>
          <p:cNvSpPr/>
          <p:nvPr/>
        </p:nvSpPr>
        <p:spPr>
          <a:xfrm>
            <a:off x="3516630" y="1341755"/>
            <a:ext cx="1111885" cy="363855"/>
          </a:xfrm>
          <a:prstGeom prst="round2Diag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57445" y="1293495"/>
            <a:ext cx="37211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was not good at swimming.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3516630" y="1938655"/>
            <a:ext cx="1111885" cy="363855"/>
          </a:xfrm>
          <a:prstGeom prst="round2Diag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57445" y="1901190"/>
            <a:ext cx="67837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participated in a swimming lesson and in a swimrun.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对角圆角矩形 10"/>
          <p:cNvSpPr/>
          <p:nvPr/>
        </p:nvSpPr>
        <p:spPr>
          <a:xfrm>
            <a:off x="3516630" y="2535555"/>
            <a:ext cx="1111885" cy="363855"/>
          </a:xfrm>
          <a:prstGeom prst="round2Diag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57445" y="2489835"/>
            <a:ext cx="55651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wanted to break through my comfort zone.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对角圆角矩形 12"/>
          <p:cNvSpPr/>
          <p:nvPr/>
        </p:nvSpPr>
        <p:spPr>
          <a:xfrm>
            <a:off x="3516630" y="3132455"/>
            <a:ext cx="1111885" cy="363855"/>
          </a:xfrm>
          <a:prstGeom prst="round2Diag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57445" y="3115310"/>
            <a:ext cx="44488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a swimming pool, in a swimrun.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76306" y="166585"/>
            <a:ext cx="484094" cy="470981"/>
            <a:chOff x="176306" y="376135"/>
            <a:chExt cx="484094" cy="470981"/>
          </a:xfrm>
        </p:grpSpPr>
        <p:sp>
          <p:nvSpPr>
            <p:cNvPr id="19" name="标题 1"/>
            <p:cNvSpPr txBox="1"/>
            <p:nvPr/>
          </p:nvSpPr>
          <p:spPr>
            <a:xfrm>
              <a:off x="176306" y="473900"/>
              <a:ext cx="373217" cy="373216"/>
            </a:xfrm>
            <a:prstGeom prst="roundRect">
              <a:avLst/>
            </a:prstGeom>
            <a:solidFill>
              <a:srgbClr val="D29F6C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标题 1"/>
            <p:cNvSpPr txBox="1"/>
            <p:nvPr/>
          </p:nvSpPr>
          <p:spPr>
            <a:xfrm>
              <a:off x="409081" y="376135"/>
              <a:ext cx="251319" cy="251319"/>
            </a:xfrm>
            <a:prstGeom prst="roundRect">
              <a:avLst/>
            </a:prstGeom>
            <a:solidFill>
              <a:srgbClr val="D29F6C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52170" y="115570"/>
            <a:ext cx="43434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rgbClr val="D486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for the basic elements</a:t>
            </a:r>
            <a:endParaRPr lang="en-US" altLang="zh-CN" sz="2800" b="1">
              <a:solidFill>
                <a:srgbClr val="D486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0" grpId="0"/>
      <p:bldP spid="10" grpId="1"/>
      <p:bldP spid="12" grpId="0"/>
      <p:bldP spid="12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对角圆角 1"/>
          <p:cNvSpPr/>
          <p:nvPr/>
        </p:nvSpPr>
        <p:spPr>
          <a:xfrm>
            <a:off x="231775" y="417195"/>
            <a:ext cx="11667490" cy="6183630"/>
          </a:xfrm>
          <a:prstGeom prst="round2Diag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200"/>
              </a:lnSpc>
            </a:pPr>
            <a:r>
              <a:rPr lang="en-US" altLang="zh-CN" sz="20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zh-CN" sz="2000" b="0" i="0" dirty="0">
              <a:solidFill>
                <a:srgbClr val="3E3E3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years, swimming was one of those things where I thought</a:t>
            </a:r>
            <a:r>
              <a:rPr lang="en-US" altLang="zh-CN" sz="20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altLang="zh-CN" sz="20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I’m not good at it, and I never will be</a:t>
            </a:r>
            <a:r>
              <a:rPr lang="en-US" altLang="zh-CN" sz="20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altLang="zh-CN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thought </a:t>
            </a:r>
            <a:r>
              <a:rPr lang="en-US" altLang="zh-CN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lingered</a:t>
            </a:r>
            <a:r>
              <a:rPr lang="en-US" altLang="zh-CN" sz="20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most of my childhood.</a:t>
            </a:r>
            <a:endParaRPr lang="en-US" altLang="zh-CN" sz="20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This all changed last year when the company I worked for announced that they were going to arrange a </a:t>
            </a:r>
            <a:r>
              <a:rPr lang="en-US" altLang="zh-CN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swimrun</a:t>
            </a:r>
            <a:r>
              <a:rPr lang="en-US" altLang="zh-CN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race where </a:t>
            </a:r>
            <a:r>
              <a:rPr lang="en-US" altLang="zh-CN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altLang="zh-CN" sz="20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partially swim and partially run</a:t>
            </a:r>
            <a:r>
              <a:rPr lang="en-US" altLang="zh-CN" sz="20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finish the race. Of course, </a:t>
            </a:r>
            <a:r>
              <a:rPr lang="en-US" altLang="zh-CN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was a voluntary activity and I was not going to participate.</a:t>
            </a:r>
            <a:endParaRPr lang="en-US" altLang="zh-CN" sz="20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sz="20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However, as the weeks progressed, I started thinking to myself. “What would it feel like to </a:t>
            </a:r>
            <a:r>
              <a:rPr lang="en-US" altLang="zh-CN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break through my comfort zone and finally face my insecurity</a:t>
            </a:r>
            <a:r>
              <a:rPr lang="en-US" altLang="zh-CN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?” To help the </a:t>
            </a:r>
            <a:r>
              <a:rPr lang="en-US" altLang="zh-CN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swimrun</a:t>
            </a:r>
            <a:r>
              <a:rPr lang="en-US" altLang="zh-CN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participants prepare for the race, the company arranged an opportunity to learn how to swim freestyle with a swim instructor. I ultimately decided to at least participate in the first swimming lesson.</a:t>
            </a:r>
            <a:endParaRPr lang="en-US" altLang="zh-CN" sz="20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I was mentally prepared to be the worst student during the lesson. However, as it turned out, I had plenty of co-workers that were equally bad at swimming. After a few swimming lessons, I even got </a:t>
            </a:r>
            <a:r>
              <a:rPr lang="en-US" altLang="zh-CN" sz="2000" b="1" i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compliment</a:t>
            </a:r>
            <a:r>
              <a:rPr lang="en-US" altLang="zh-CN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for how quickly I managed to improve. Not only had I shattered my old belief about my disability in water, but </a:t>
            </a:r>
            <a:r>
              <a:rPr lang="en-US" altLang="zh-CN" sz="2000" b="1" i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something else </a:t>
            </a:r>
            <a:r>
              <a:rPr lang="en-US" altLang="zh-CN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had started to stir. I had gotten a taste for swimming and was curious to see where it could lead me. “How would it feel like to</a:t>
            </a:r>
            <a:r>
              <a:rPr lang="en-US" altLang="zh-CN" sz="20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i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completely comfortable in the water</a:t>
            </a:r>
            <a:r>
              <a:rPr lang="en-US" altLang="zh-CN" sz="20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?” I wondered.</a:t>
            </a:r>
            <a:endParaRPr lang="en-US" altLang="zh-CN" sz="2000" b="0" i="0" dirty="0">
              <a:solidFill>
                <a:srgbClr val="3E3E3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I started going to the public bathhouse to practice</a:t>
            </a:r>
            <a:r>
              <a:rPr lang="en-US" altLang="zh-CN" sz="2000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few tips </a:t>
            </a:r>
            <a:r>
              <a:rPr lang="en-US" altLang="zh-CN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had gotten from the swimming instructor. I’d watch YouTube videos and try and mimic the movements by myself in the water to the best of my abilities.</a:t>
            </a:r>
            <a:endParaRPr lang="en-US" altLang="zh-CN" sz="20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altLang="zh-CN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Without a doubt — in the beginning, I looked like </a:t>
            </a:r>
            <a:r>
              <a:rPr lang="en-US" altLang="zh-CN" sz="20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drowning monkey</a:t>
            </a:r>
            <a:r>
              <a:rPr lang="en-US" altLang="zh-CN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I would swim; I would sink, </a:t>
            </a:r>
            <a:r>
              <a:rPr lang="en-US" altLang="zh-CN" sz="20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coughing up water</a:t>
            </a:r>
            <a:r>
              <a:rPr lang="en-US" altLang="zh-CN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repeat it all over again. I’d get yelled at for swimming too slow at the freestyle </a:t>
            </a:r>
            <a:r>
              <a:rPr lang="en-US" altLang="zh-CN" sz="20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en-US" altLang="zh-CN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However, I focused on the process and </a:t>
            </a:r>
            <a:r>
              <a:rPr lang="en-US" altLang="zh-CN" sz="20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soon-to-be new skillset </a:t>
            </a:r>
            <a:r>
              <a:rPr lang="en-US" altLang="zh-CN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I did not get discouraged by the slow progress nor the occasional scolding.</a:t>
            </a:r>
            <a:endParaRPr lang="en-US" altLang="zh-CN" sz="20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408811" y="2595671"/>
            <a:ext cx="7141580" cy="35881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4793848" y="1740061"/>
            <a:ext cx="3100086" cy="35881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2986264" y="1504378"/>
            <a:ext cx="3213904" cy="35881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/>
          <p:cNvSpPr/>
          <p:nvPr/>
        </p:nvSpPr>
        <p:spPr>
          <a:xfrm>
            <a:off x="7893934" y="3390157"/>
            <a:ext cx="3213904" cy="35881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3129915" y="3691890"/>
            <a:ext cx="3658235" cy="35877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 rot="1047724">
            <a:off x="4385467" y="32464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 rot="1047724">
            <a:off x="11359730" y="387105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1219435" y="4564952"/>
            <a:ext cx="5319167" cy="35881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/>
          <p:cNvSpPr/>
          <p:nvPr/>
        </p:nvSpPr>
        <p:spPr>
          <a:xfrm>
            <a:off x="2074090" y="4845644"/>
            <a:ext cx="728487" cy="35881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/>
        </p:nvSpPr>
        <p:spPr>
          <a:xfrm>
            <a:off x="4888366" y="4845643"/>
            <a:ext cx="1524310" cy="35881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对角圆角 14"/>
          <p:cNvSpPr/>
          <p:nvPr/>
        </p:nvSpPr>
        <p:spPr>
          <a:xfrm>
            <a:off x="7243948" y="510639"/>
            <a:ext cx="3213904" cy="452471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thought in my…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: 对角圆角 15"/>
          <p:cNvSpPr/>
          <p:nvPr/>
        </p:nvSpPr>
        <p:spPr>
          <a:xfrm>
            <a:off x="7243948" y="1238798"/>
            <a:ext cx="3213904" cy="452471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turning point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: 对角圆角 16"/>
          <p:cNvSpPr/>
          <p:nvPr/>
        </p:nvSpPr>
        <p:spPr>
          <a:xfrm>
            <a:off x="7244574" y="2444878"/>
            <a:ext cx="3213904" cy="452471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decision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: 对角圆角 17"/>
          <p:cNvSpPr/>
          <p:nvPr/>
        </p:nvSpPr>
        <p:spPr>
          <a:xfrm>
            <a:off x="7243948" y="3542597"/>
            <a:ext cx="3213904" cy="562021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first swimming lesson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: 对角圆角 18"/>
          <p:cNvSpPr/>
          <p:nvPr/>
        </p:nvSpPr>
        <p:spPr>
          <a:xfrm>
            <a:off x="7243948" y="4692858"/>
            <a:ext cx="3213904" cy="452471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practice after …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: 对角圆角 19"/>
          <p:cNvSpPr/>
          <p:nvPr/>
        </p:nvSpPr>
        <p:spPr>
          <a:xfrm>
            <a:off x="7244583" y="5548717"/>
            <a:ext cx="3213904" cy="452471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struggle in…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: 对角圆角 19"/>
          <p:cNvSpPr/>
          <p:nvPr/>
        </p:nvSpPr>
        <p:spPr>
          <a:xfrm>
            <a:off x="7244583" y="6176097"/>
            <a:ext cx="3213904" cy="452471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6306" y="166585"/>
            <a:ext cx="484094" cy="470981"/>
            <a:chOff x="176306" y="376135"/>
            <a:chExt cx="484094" cy="470981"/>
          </a:xfrm>
        </p:grpSpPr>
        <p:sp>
          <p:nvSpPr>
            <p:cNvPr id="21" name="标题 1"/>
            <p:cNvSpPr txBox="1"/>
            <p:nvPr/>
          </p:nvSpPr>
          <p:spPr>
            <a:xfrm>
              <a:off x="176306" y="473900"/>
              <a:ext cx="373217" cy="373216"/>
            </a:xfrm>
            <a:prstGeom prst="roundRect">
              <a:avLst/>
            </a:prstGeom>
            <a:solidFill>
              <a:srgbClr val="D29F6C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标题 1"/>
            <p:cNvSpPr txBox="1"/>
            <p:nvPr/>
          </p:nvSpPr>
          <p:spPr>
            <a:xfrm>
              <a:off x="409081" y="376135"/>
              <a:ext cx="251319" cy="251319"/>
            </a:xfrm>
            <a:prstGeom prst="roundRect">
              <a:avLst/>
            </a:prstGeom>
            <a:solidFill>
              <a:srgbClr val="D29F6C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852170" y="-11430"/>
            <a:ext cx="36023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rgbClr val="D486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for the key plots </a:t>
            </a:r>
            <a:endParaRPr lang="en-US" altLang="zh-CN" sz="2800" b="1">
              <a:solidFill>
                <a:srgbClr val="D486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8" grpId="0" animBg="1"/>
      <p:bldP spid="9" grpId="0" bldLvl="0" animBg="1"/>
      <p:bldP spid="10" grpId="0"/>
      <p:bldP spid="11" grpId="0"/>
      <p:bldP spid="12" grpId="0" bldLvl="0" animBg="1"/>
      <p:bldP spid="13" grpId="0" bldLvl="0" animBg="1"/>
      <p:bldP spid="14" grpId="0" bldLvl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24091" y="43754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30092" y="82461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i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三个阶段：</a:t>
            </a:r>
            <a:endParaRPr lang="en-US" altLang="zh-CN" sz="2800" b="1" i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54858" y="868467"/>
            <a:ext cx="5888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i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自我怀疑          尝试突破            克服挑战</a:t>
            </a:r>
            <a:endParaRPr lang="en-US" altLang="zh-CN" sz="2400" b="1" i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箭头: 右 8"/>
          <p:cNvSpPr/>
          <p:nvPr/>
        </p:nvSpPr>
        <p:spPr>
          <a:xfrm>
            <a:off x="3702753" y="993947"/>
            <a:ext cx="629392" cy="34503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右 9"/>
          <p:cNvSpPr/>
          <p:nvPr/>
        </p:nvSpPr>
        <p:spPr>
          <a:xfrm>
            <a:off x="5889445" y="943799"/>
            <a:ext cx="629392" cy="34503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对角圆角 10"/>
          <p:cNvSpPr/>
          <p:nvPr/>
        </p:nvSpPr>
        <p:spPr>
          <a:xfrm>
            <a:off x="391878" y="1648029"/>
            <a:ext cx="11308465" cy="3593954"/>
          </a:xfrm>
          <a:prstGeom prst="round2Diag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Paragraph 1: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thoughts of gliding through water effortlessly was what kept me going.</a:t>
            </a:r>
            <a:endParaRPr kumimoji="0" lang="en-US" altLang="zh-CN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42469" y="168702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从自我怀疑到逐步适应</a:t>
            </a:r>
            <a:endParaRPr lang="zh-CN" altLang="en-US" sz="24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8299" y="2787903"/>
            <a:ext cx="63658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I make progress immediately?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◉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I do to improve myself in swimming?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◉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changes happened then?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99582" y="3150109"/>
            <a:ext cx="4616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 a plateau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处于停滞期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到达瓶颈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99582" y="3820754"/>
            <a:ext cx="7024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by myself or turn to my swimming instructor ?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99582" y="4574276"/>
            <a:ext cx="4714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 the bottleneck and feel at ease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对话气泡: 圆角矩形 17"/>
          <p:cNvSpPr/>
          <p:nvPr/>
        </p:nvSpPr>
        <p:spPr>
          <a:xfrm>
            <a:off x="8494156" y="5345673"/>
            <a:ext cx="3206187" cy="1347100"/>
          </a:xfrm>
          <a:prstGeom prst="wedgeRoundRectCallout">
            <a:avLst>
              <a:gd name="adj1" fmla="val -132561"/>
              <a:gd name="adj2" fmla="val -7584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Paragraph 2: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Regarding the swimrun, I eventually decided to participate.</a:t>
            </a:r>
            <a:endParaRPr kumimoji="0" lang="zh-CN" altLang="zh-CN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05019" y="2838495"/>
            <a:ext cx="3130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Feel unsettled/worried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24139" y="4245366"/>
            <a:ext cx="203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Feel confident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箭头: 下 20"/>
          <p:cNvSpPr/>
          <p:nvPr/>
        </p:nvSpPr>
        <p:spPr>
          <a:xfrm>
            <a:off x="8125929" y="3465028"/>
            <a:ext cx="388088" cy="76195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女人在水里游泳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004" y="2568244"/>
            <a:ext cx="1815403" cy="18154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组合 6"/>
          <p:cNvGrpSpPr/>
          <p:nvPr/>
        </p:nvGrpSpPr>
        <p:grpSpPr>
          <a:xfrm>
            <a:off x="176306" y="166585"/>
            <a:ext cx="484094" cy="470981"/>
            <a:chOff x="176306" y="376135"/>
            <a:chExt cx="484094" cy="470981"/>
          </a:xfrm>
        </p:grpSpPr>
        <p:sp>
          <p:nvSpPr>
            <p:cNvPr id="2" name="标题 1"/>
            <p:cNvSpPr txBox="1"/>
            <p:nvPr/>
          </p:nvSpPr>
          <p:spPr>
            <a:xfrm>
              <a:off x="176306" y="473900"/>
              <a:ext cx="373217" cy="373216"/>
            </a:xfrm>
            <a:prstGeom prst="roundRect">
              <a:avLst/>
            </a:prstGeom>
            <a:solidFill>
              <a:srgbClr val="D29F6C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标题 1"/>
            <p:cNvSpPr txBox="1"/>
            <p:nvPr/>
          </p:nvSpPr>
          <p:spPr>
            <a:xfrm>
              <a:off x="409081" y="376135"/>
              <a:ext cx="251319" cy="251319"/>
            </a:xfrm>
            <a:prstGeom prst="roundRect">
              <a:avLst/>
            </a:prstGeom>
            <a:solidFill>
              <a:srgbClr val="D29F6C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888365" y="163195"/>
            <a:ext cx="38227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rgbClr val="D486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 for the key plots</a:t>
            </a:r>
            <a:endParaRPr lang="en-US" altLang="zh-CN" sz="2800" b="1">
              <a:solidFill>
                <a:srgbClr val="D486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2" grpId="0"/>
      <p:bldP spid="14" grpId="0"/>
      <p:bldP spid="15" grpId="0"/>
      <p:bldP spid="16" grpId="0"/>
      <p:bldP spid="17" grpId="0"/>
      <p:bldP spid="18" grpId="0" bldLvl="0" animBg="1"/>
      <p:bldP spid="19" grpId="0"/>
      <p:bldP spid="20" grpId="0"/>
      <p:bldP spid="2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5593" y="519873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Paragraph 1: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8734" y="844953"/>
            <a:ext cx="114775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◉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was my </a:t>
            </a:r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plateau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How did I feel?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was not able to ____________________________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（在水中长时间屏住呼吸）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obstacle was that I often _______________________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（无法保持平衡）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waving of my hands didn’t match my ____________________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（蹬腿）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troubled me was that I always _____________________ (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划水节奏不对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1686" y="2644170"/>
            <a:ext cx="8482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◉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did I practice under the guidance of my instructor ?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repeating thousands and thousands of _______________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practice swimming and sinking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interact with co-workers in effective skills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对话气泡: 圆角矩形 6"/>
          <p:cNvSpPr/>
          <p:nvPr/>
        </p:nvSpPr>
        <p:spPr>
          <a:xfrm>
            <a:off x="9378560" y="2658088"/>
            <a:ext cx="2442646" cy="947217"/>
          </a:xfrm>
          <a:prstGeom prst="wedgeRoundRectCallout">
            <a:avLst>
              <a:gd name="adj1" fmla="val -90291"/>
              <a:gd name="adj2" fmla="val -982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教练教的内容要跟我前面提到的“短板”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或问题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一致。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1686" y="4301279"/>
            <a:ext cx="116140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◉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What changes happened then?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my swimming skills improved bit by bit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expert at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grasped the trick of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______________________.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» I felt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wave/sense/surge of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welled up in my body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: 对角圆角 1"/>
          <p:cNvSpPr/>
          <p:nvPr/>
        </p:nvSpPr>
        <p:spPr>
          <a:xfrm>
            <a:off x="6296640" y="2830674"/>
            <a:ext cx="5505033" cy="213552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having experienced countless failures, __________________ lingered in my ears</a:t>
            </a:r>
            <a:endParaRPr lang="en-US" altLang="zh-CN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an old saying stirred up my courage. </a:t>
            </a:r>
            <a:endParaRPr lang="en-US" altLang="zh-CN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 __________________________. 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79662" y="1110680"/>
            <a:ext cx="4386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hold a breath for long under water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691775" y="1539324"/>
            <a:ext cx="3340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failed to keep my balance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04761" y="1895426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kicking/paddling legs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00776" y="2297990"/>
            <a:ext cx="3448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lost rhythm on my strokes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对话气泡: 圆角矩形 11"/>
          <p:cNvSpPr/>
          <p:nvPr/>
        </p:nvSpPr>
        <p:spPr>
          <a:xfrm>
            <a:off x="4519295" y="26035"/>
            <a:ext cx="3252470" cy="869950"/>
          </a:xfrm>
          <a:prstGeom prst="wedgeRoundRectCallout">
            <a:avLst>
              <a:gd name="adj1" fmla="val -79148"/>
              <a:gd name="adj2" fmla="val 6591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聚焦游泳技能突破</a:t>
            </a:r>
            <a:r>
              <a:rPr lang="zh-CN" altLang="en-US" sz="2000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瓶颈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对话气泡: 圆角矩形 13"/>
          <p:cNvSpPr/>
          <p:nvPr/>
        </p:nvSpPr>
        <p:spPr>
          <a:xfrm>
            <a:off x="8197393" y="98145"/>
            <a:ext cx="3623813" cy="1044235"/>
          </a:xfrm>
          <a:prstGeom prst="wedgeRoundRectCallout">
            <a:avLst>
              <a:gd name="adj1" fmla="val -110957"/>
              <a:gd name="adj2" fmla="val 3955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17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exhausted/ depressed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17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low spirits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情绪低落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17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verge of collapse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02843" y="5368150"/>
            <a:ext cx="43224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chievements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/ confidence/energy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: 对角圆角 14"/>
          <p:cNvSpPr/>
          <p:nvPr/>
        </p:nvSpPr>
        <p:spPr>
          <a:xfrm>
            <a:off x="842162" y="4690951"/>
            <a:ext cx="10950866" cy="1814573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My body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grew attuned to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water, and I began to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feel a newfound grace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something I had never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associated with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myself before. For the first time, I wasn’t just swimming. I was embracing the water, and with it, the challenge I once feared.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我的身体逐渐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适应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了水，我开始感到一种新发现的优雅，这是我以前从未与自己联系过的。我第一次不仅仅是在游泳，而是在拥抱水，以及与之相伴的曾经令我恐惧的挑战。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76306" y="166585"/>
            <a:ext cx="484094" cy="470981"/>
            <a:chOff x="176306" y="376135"/>
            <a:chExt cx="484094" cy="470981"/>
          </a:xfrm>
        </p:grpSpPr>
        <p:sp>
          <p:nvSpPr>
            <p:cNvPr id="17" name="标题 1"/>
            <p:cNvSpPr txBox="1"/>
            <p:nvPr/>
          </p:nvSpPr>
          <p:spPr>
            <a:xfrm>
              <a:off x="176306" y="473900"/>
              <a:ext cx="373217" cy="373216"/>
            </a:xfrm>
            <a:prstGeom prst="roundRect">
              <a:avLst/>
            </a:prstGeom>
            <a:solidFill>
              <a:srgbClr val="D29F6C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标题 1"/>
            <p:cNvSpPr txBox="1"/>
            <p:nvPr/>
          </p:nvSpPr>
          <p:spPr>
            <a:xfrm>
              <a:off x="409081" y="376135"/>
              <a:ext cx="251319" cy="251319"/>
            </a:xfrm>
            <a:prstGeom prst="roundRect">
              <a:avLst/>
            </a:prstGeom>
            <a:solidFill>
              <a:srgbClr val="D29F6C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842010" y="115570"/>
            <a:ext cx="3484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rgbClr val="D486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for the details</a:t>
            </a:r>
            <a:endParaRPr lang="en-US" altLang="zh-CN" sz="2800" b="1">
              <a:solidFill>
                <a:srgbClr val="D486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/>
      <p:bldP spid="9" grpId="0"/>
      <p:bldP spid="10" grpId="0"/>
      <p:bldP spid="11" grpId="0"/>
      <p:bldP spid="12" grpId="0" bldLvl="0" animBg="1"/>
      <p:bldP spid="14" grpId="0" animBg="1"/>
      <p:bldP spid="16" grpId="0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屏幕截图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89" y="540477"/>
            <a:ext cx="8649234" cy="5827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矩形: 对角圆角 3"/>
          <p:cNvSpPr/>
          <p:nvPr/>
        </p:nvSpPr>
        <p:spPr>
          <a:xfrm>
            <a:off x="10113893" y="355559"/>
            <a:ext cx="1257300" cy="584734"/>
          </a:xfrm>
          <a:prstGeom prst="round2Diag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高分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21508" y="1484244"/>
            <a:ext cx="2642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infuse …into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注入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etch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铭刻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endeavor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努力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76306" y="166585"/>
            <a:ext cx="484094" cy="470981"/>
            <a:chOff x="176306" y="376135"/>
            <a:chExt cx="484094" cy="470981"/>
          </a:xfrm>
        </p:grpSpPr>
        <p:sp>
          <p:nvSpPr>
            <p:cNvPr id="17" name="标题 1"/>
            <p:cNvSpPr txBox="1"/>
            <p:nvPr/>
          </p:nvSpPr>
          <p:spPr>
            <a:xfrm>
              <a:off x="176306" y="473900"/>
              <a:ext cx="373217" cy="373216"/>
            </a:xfrm>
            <a:prstGeom prst="roundRect">
              <a:avLst/>
            </a:prstGeom>
            <a:solidFill>
              <a:srgbClr val="D29F6C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标题 1"/>
            <p:cNvSpPr txBox="1"/>
            <p:nvPr/>
          </p:nvSpPr>
          <p:spPr>
            <a:xfrm>
              <a:off x="409081" y="376135"/>
              <a:ext cx="251319" cy="251319"/>
            </a:xfrm>
            <a:prstGeom prst="roundRect">
              <a:avLst/>
            </a:prstGeom>
            <a:solidFill>
              <a:srgbClr val="D29F6C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850265" y="0"/>
            <a:ext cx="52228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rgbClr val="D486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Appreciate a fine piece of writing</a:t>
            </a:r>
            <a:endParaRPr lang="en-US" altLang="zh-CN" sz="2800" b="1">
              <a:solidFill>
                <a:srgbClr val="D486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对角圆角 1"/>
          <p:cNvSpPr/>
          <p:nvPr/>
        </p:nvSpPr>
        <p:spPr>
          <a:xfrm>
            <a:off x="10113893" y="272091"/>
            <a:ext cx="1257300" cy="584734"/>
          </a:xfrm>
          <a:prstGeom prst="round2Diag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高分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文本, 信件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" y="527050"/>
            <a:ext cx="8507730" cy="6043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9086480" y="1444487"/>
            <a:ext cx="331212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collapse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崩溃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brim with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充满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eyes brimmed 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tears.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她热泪盈眶。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plough on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坚持不懈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refine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改进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»be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mingled with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混合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dummy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笨蛋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intoxicate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陶醉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impend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逼近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76306" y="166585"/>
            <a:ext cx="484094" cy="470981"/>
            <a:chOff x="176306" y="376135"/>
            <a:chExt cx="484094" cy="470981"/>
          </a:xfrm>
        </p:grpSpPr>
        <p:sp>
          <p:nvSpPr>
            <p:cNvPr id="17" name="标题 1"/>
            <p:cNvSpPr txBox="1"/>
            <p:nvPr/>
          </p:nvSpPr>
          <p:spPr>
            <a:xfrm>
              <a:off x="176306" y="473900"/>
              <a:ext cx="373217" cy="373216"/>
            </a:xfrm>
            <a:prstGeom prst="roundRect">
              <a:avLst/>
            </a:prstGeom>
            <a:solidFill>
              <a:srgbClr val="D29F6C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标题 1"/>
            <p:cNvSpPr txBox="1"/>
            <p:nvPr/>
          </p:nvSpPr>
          <p:spPr>
            <a:xfrm>
              <a:off x="409081" y="376135"/>
              <a:ext cx="251319" cy="251319"/>
            </a:xfrm>
            <a:prstGeom prst="roundRect">
              <a:avLst/>
            </a:prstGeom>
            <a:solidFill>
              <a:srgbClr val="D29F6C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850265" y="0"/>
            <a:ext cx="52228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rgbClr val="D486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Appreciate a fine piece of writing</a:t>
            </a:r>
            <a:endParaRPr lang="en-US" altLang="zh-CN" sz="2800" b="1">
              <a:solidFill>
                <a:srgbClr val="D486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10157</Words>
  <Application>WPS 演示</Application>
  <PresentationFormat>宽屏</PresentationFormat>
  <Paragraphs>360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PingFang SC</vt:lpstr>
      <vt:lpstr>Times New Roman</vt:lpstr>
      <vt:lpstr>等线</vt:lpstr>
      <vt:lpstr>Cambria</vt:lpstr>
      <vt:lpstr>-apple-system</vt:lpstr>
      <vt:lpstr>思源黑体 CN Regular</vt:lpstr>
      <vt:lpstr>Segoe UI Black</vt:lpstr>
      <vt:lpstr>Arial Unicode MS</vt:lpstr>
      <vt:lpstr>等线 Light</vt:lpstr>
      <vt:lpstr>Segoe Print</vt:lpstr>
      <vt:lpstr>HelveticaNeue</vt:lpstr>
      <vt:lpstr>华文新魏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29</cp:revision>
  <dcterms:created xsi:type="dcterms:W3CDTF">2024-11-22T08:04:00Z</dcterms:created>
  <dcterms:modified xsi:type="dcterms:W3CDTF">2024-12-05T02:00:57Z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8CD9A95C791A4E28A86467B63F3555CD</vt:lpwstr>
  </property>
  <property fmtid="{D5CDD505-2E9C-101B-9397-08002B2CF9AE}" pid="3" name="KSOProductBuildVer">
    <vt:lpwstr>2052-11.8.2.7978</vt:lpwstr>
  </property>
</Properties>
</file>