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83" r:id="rId3"/>
    <p:sldId id="256" r:id="rId4"/>
    <p:sldId id="258" r:id="rId5"/>
    <p:sldId id="413" r:id="rId6"/>
    <p:sldId id="302" r:id="rId7"/>
    <p:sldId id="414" r:id="rId8"/>
    <p:sldId id="259" r:id="rId9"/>
    <p:sldId id="415" r:id="rId10"/>
    <p:sldId id="260" r:id="rId11"/>
    <p:sldId id="261" r:id="rId12"/>
    <p:sldId id="416" r:id="rId13"/>
    <p:sldId id="346" r:id="rId14"/>
    <p:sldId id="417" r:id="rId15"/>
    <p:sldId id="262" r:id="rId16"/>
    <p:sldId id="263" r:id="rId17"/>
    <p:sldId id="264" r:id="rId18"/>
    <p:sldId id="265" r:id="rId19"/>
    <p:sldId id="418" r:id="rId20"/>
    <p:sldId id="387" r:id="rId21"/>
    <p:sldId id="419" r:id="rId22"/>
    <p:sldId id="266" r:id="rId23"/>
    <p:sldId id="455" r:id="rId24"/>
    <p:sldId id="268" r:id="rId25"/>
    <p:sldId id="269" r:id="rId26"/>
    <p:sldId id="272" r:id="rId27"/>
    <p:sldId id="388" r:id="rId28"/>
    <p:sldId id="273" r:id="rId29"/>
    <p:sldId id="274" r:id="rId30"/>
    <p:sldId id="279" r:id="rId32"/>
    <p:sldId id="456" r:id="rId33"/>
    <p:sldId id="389" r:id="rId34"/>
    <p:sldId id="467" r:id="rId35"/>
    <p:sldId id="468" r:id="rId36"/>
    <p:sldId id="469" r:id="rId37"/>
    <p:sldId id="470" r:id="rId38"/>
    <p:sldId id="471" r:id="rId39"/>
    <p:sldId id="472" r:id="rId40"/>
    <p:sldId id="473" r:id="rId41"/>
    <p:sldId id="474" r:id="rId42"/>
    <p:sldId id="475" r:id="rId43"/>
    <p:sldId id="479" r:id="rId44"/>
    <p:sldId id="476" r:id="rId45"/>
    <p:sldId id="480" r:id="rId46"/>
    <p:sldId id="300"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0" clrIdx="0"/>
  <p:cmAuthor id="75" name="作者" initials="A" lastIdx="0" clrIdx="24"/>
  <p:cmAuthor id="2" name="vfy" initials="v" lastIdx="0" clrIdx="1"/>
  <p:cmAuthor id="0" name="PC" initials="P" lastIdx="5" clrIdx="0"/>
  <p:cmAuthor id="3" name="张达" initials="张" lastIdx="0" clrIdx="1"/>
  <p:cmAuthor id="4" name="dell" initials="d" lastIdx="0" clrIdx="2"/>
  <p:cmAuthor id="5" name="Administrator" initials="A" lastIdx="0" clrIdx="4"/>
  <p:cmAuthor id="6" name="lenovo" initials="l" lastIdx="0" clrIdx="0"/>
  <p:cmAuthor id="7" name="雨林木风" initials="雨" lastIdx="0" clrIdx="0"/>
  <p:cmAuthor id="8" name="未知用户3" initials="未" lastIdx="0" clrIdx="0"/>
  <p:cmAuthor id="9" name="未知用户5" initials="未" lastIdx="0" clrIdx="0"/>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1660"/>
    <a:srgbClr val="F26EB9"/>
    <a:srgbClr val="5797B3"/>
    <a:srgbClr val="B4B2D9"/>
    <a:srgbClr val="E6E6E6"/>
    <a:srgbClr val="074574"/>
    <a:srgbClr val="F2F2F2"/>
    <a:srgbClr val="99C816"/>
    <a:srgbClr val="01A9E1"/>
    <a:srgbClr val="C66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76"/>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5.png"/><Relationship Id="rId2" Type="http://schemas.openxmlformats.org/officeDocument/2006/relationships/tags" Target="../tags/tag83.xml"/><Relationship Id="rId1" Type="http://schemas.openxmlformats.org/officeDocument/2006/relationships/tags" Target="../tags/tag8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5.png"/><Relationship Id="rId2" Type="http://schemas.openxmlformats.org/officeDocument/2006/relationships/tags" Target="../tags/tag85.xml"/><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5.png"/><Relationship Id="rId2" Type="http://schemas.openxmlformats.org/officeDocument/2006/relationships/tags" Target="../tags/tag89.xml"/><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5.png"/><Relationship Id="rId2" Type="http://schemas.openxmlformats.org/officeDocument/2006/relationships/tags" Target="../tags/tag91.xml"/><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5.png"/><Relationship Id="rId2" Type="http://schemas.openxmlformats.org/officeDocument/2006/relationships/tags" Target="../tags/tag93.xml"/><Relationship Id="rId1" Type="http://schemas.openxmlformats.org/officeDocument/2006/relationships/tags" Target="../tags/tag9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jpeg"/><Relationship Id="rId3" Type="http://schemas.openxmlformats.org/officeDocument/2006/relationships/image" Target="../media/image5.png"/><Relationship Id="rId2" Type="http://schemas.openxmlformats.org/officeDocument/2006/relationships/tags" Target="../tags/tag97.xml"/><Relationship Id="rId1" Type="http://schemas.openxmlformats.org/officeDocument/2006/relationships/tags" Target="../tags/tag9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5.png"/><Relationship Id="rId2" Type="http://schemas.openxmlformats.org/officeDocument/2006/relationships/tags" Target="../tags/tag99.xml"/><Relationship Id="rId1" Type="http://schemas.openxmlformats.org/officeDocument/2006/relationships/tags" Target="../tags/tag9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5.png"/><Relationship Id="rId2" Type="http://schemas.openxmlformats.org/officeDocument/2006/relationships/tags" Target="../tags/tag101.xml"/><Relationship Id="rId1" Type="http://schemas.openxmlformats.org/officeDocument/2006/relationships/tags" Target="../tags/tag10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4.png"/><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5.png"/><Relationship Id="rId2" Type="http://schemas.openxmlformats.org/officeDocument/2006/relationships/tags" Target="../tags/tag103.xml"/><Relationship Id="rId1" Type="http://schemas.openxmlformats.org/officeDocument/2006/relationships/tags" Target="../tags/tag102.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tags" Target="../tags/tag106.xml"/><Relationship Id="rId3" Type="http://schemas.openxmlformats.org/officeDocument/2006/relationships/image" Target="../media/image5.png"/><Relationship Id="rId2" Type="http://schemas.openxmlformats.org/officeDocument/2006/relationships/tags" Target="../tags/tag105.xml"/><Relationship Id="rId1" Type="http://schemas.openxmlformats.org/officeDocument/2006/relationships/tags" Target="../tags/tag104.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tags" Target="../tags/tag109.xml"/><Relationship Id="rId3" Type="http://schemas.openxmlformats.org/officeDocument/2006/relationships/image" Target="../media/image5.png"/><Relationship Id="rId2" Type="http://schemas.openxmlformats.org/officeDocument/2006/relationships/tags" Target="../tags/tag108.xml"/><Relationship Id="rId1" Type="http://schemas.openxmlformats.org/officeDocument/2006/relationships/tags" Target="../tags/tag107.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tags" Target="../tags/tag112.xml"/><Relationship Id="rId3" Type="http://schemas.openxmlformats.org/officeDocument/2006/relationships/image" Target="../media/image5.png"/><Relationship Id="rId2" Type="http://schemas.openxmlformats.org/officeDocument/2006/relationships/tags" Target="../tags/tag111.xml"/><Relationship Id="rId1" Type="http://schemas.openxmlformats.org/officeDocument/2006/relationships/tags" Target="../tags/tag110.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5.png"/><Relationship Id="rId2" Type="http://schemas.openxmlformats.org/officeDocument/2006/relationships/tags" Target="../tags/tag114.xml"/><Relationship Id="rId1" Type="http://schemas.openxmlformats.org/officeDocument/2006/relationships/tags" Target="../tags/tag113.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tags" Target="../tags/tag117.xml"/><Relationship Id="rId3" Type="http://schemas.openxmlformats.org/officeDocument/2006/relationships/image" Target="../media/image5.png"/><Relationship Id="rId2" Type="http://schemas.openxmlformats.org/officeDocument/2006/relationships/tags" Target="../tags/tag116.xml"/><Relationship Id="rId1" Type="http://schemas.openxmlformats.org/officeDocument/2006/relationships/tags" Target="../tags/tag115.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tags" Target="../tags/tag120.xml"/><Relationship Id="rId3" Type="http://schemas.openxmlformats.org/officeDocument/2006/relationships/image" Target="../media/image5.png"/><Relationship Id="rId2" Type="http://schemas.openxmlformats.org/officeDocument/2006/relationships/tags" Target="../tags/tag119.xml"/><Relationship Id="rId1" Type="http://schemas.openxmlformats.org/officeDocument/2006/relationships/tags" Target="../tags/tag118.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tags" Target="../tags/tag123.xml"/><Relationship Id="rId3" Type="http://schemas.openxmlformats.org/officeDocument/2006/relationships/image" Target="../media/image5.png"/><Relationship Id="rId2" Type="http://schemas.openxmlformats.org/officeDocument/2006/relationships/tags" Target="../tags/tag122.xml"/><Relationship Id="rId1" Type="http://schemas.openxmlformats.org/officeDocument/2006/relationships/tags" Target="../tags/tag121.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tags" Target="../tags/tag126.xml"/><Relationship Id="rId3" Type="http://schemas.openxmlformats.org/officeDocument/2006/relationships/image" Target="../media/image5.png"/><Relationship Id="rId2" Type="http://schemas.openxmlformats.org/officeDocument/2006/relationships/tags" Target="../tags/tag125.xml"/><Relationship Id="rId1" Type="http://schemas.openxmlformats.org/officeDocument/2006/relationships/tags" Target="../tags/tag124.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5.png"/><Relationship Id="rId2" Type="http://schemas.openxmlformats.org/officeDocument/2006/relationships/tags" Target="../tags/tag128.xml"/><Relationship Id="rId1" Type="http://schemas.openxmlformats.org/officeDocument/2006/relationships/tags" Target="../tags/tag12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tags" Target="../tags/tag68.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1.jpeg"/><Relationship Id="rId3" Type="http://schemas.openxmlformats.org/officeDocument/2006/relationships/image" Target="../media/image5.png"/><Relationship Id="rId2" Type="http://schemas.openxmlformats.org/officeDocument/2006/relationships/tags" Target="../tags/tag130.xml"/><Relationship Id="rId1" Type="http://schemas.openxmlformats.org/officeDocument/2006/relationships/tags" Target="../tags/tag129.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jpeg"/><Relationship Id="rId3" Type="http://schemas.openxmlformats.org/officeDocument/2006/relationships/image" Target="../media/image5.png"/><Relationship Id="rId2" Type="http://schemas.openxmlformats.org/officeDocument/2006/relationships/tags" Target="../tags/tag132.xml"/><Relationship Id="rId1" Type="http://schemas.openxmlformats.org/officeDocument/2006/relationships/tags" Target="../tags/tag131.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5.png"/><Relationship Id="rId2" Type="http://schemas.openxmlformats.org/officeDocument/2006/relationships/tags" Target="../tags/tag134.xml"/><Relationship Id="rId1" Type="http://schemas.openxmlformats.org/officeDocument/2006/relationships/tags" Target="../tags/tag133.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image" Target="../media/image45.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5.png"/><Relationship Id="rId2" Type="http://schemas.openxmlformats.org/officeDocument/2006/relationships/tags" Target="../tags/tag138.xml"/><Relationship Id="rId1" Type="http://schemas.openxmlformats.org/officeDocument/2006/relationships/tags" Target="../tags/tag137.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 Id="rId3" Type="http://schemas.openxmlformats.org/officeDocument/2006/relationships/image" Target="../media/image5.png"/><Relationship Id="rId2" Type="http://schemas.openxmlformats.org/officeDocument/2006/relationships/tags" Target="../tags/tag140.xml"/><Relationship Id="rId1" Type="http://schemas.openxmlformats.org/officeDocument/2006/relationships/tags" Target="../tags/tag139.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9.jpeg"/><Relationship Id="rId3" Type="http://schemas.openxmlformats.org/officeDocument/2006/relationships/image" Target="../media/image5.png"/><Relationship Id="rId2" Type="http://schemas.openxmlformats.org/officeDocument/2006/relationships/tags" Target="../tags/tag142.xml"/><Relationship Id="rId1" Type="http://schemas.openxmlformats.org/officeDocument/2006/relationships/tags" Target="../tags/tag141.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0.jpeg"/><Relationship Id="rId3" Type="http://schemas.openxmlformats.org/officeDocument/2006/relationships/image" Target="../media/image5.png"/><Relationship Id="rId2" Type="http://schemas.openxmlformats.org/officeDocument/2006/relationships/tags" Target="../tags/tag144.xml"/><Relationship Id="rId1" Type="http://schemas.openxmlformats.org/officeDocument/2006/relationships/tags" Target="../tags/tag143.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1.jpeg"/><Relationship Id="rId3" Type="http://schemas.openxmlformats.org/officeDocument/2006/relationships/image" Target="../media/image5.png"/><Relationship Id="rId2" Type="http://schemas.openxmlformats.org/officeDocument/2006/relationships/tags" Target="../tags/tag146.xml"/><Relationship Id="rId1" Type="http://schemas.openxmlformats.org/officeDocument/2006/relationships/tags" Target="../tags/tag145.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2.jpeg"/><Relationship Id="rId3" Type="http://schemas.openxmlformats.org/officeDocument/2006/relationships/image" Target="../media/image5.png"/><Relationship Id="rId2" Type="http://schemas.openxmlformats.org/officeDocument/2006/relationships/tags" Target="../tags/tag148.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5.png"/><Relationship Id="rId2" Type="http://schemas.openxmlformats.org/officeDocument/2006/relationships/tags" Target="../tags/tag70.xml"/><Relationship Id="rId1" Type="http://schemas.openxmlformats.org/officeDocument/2006/relationships/tags" Target="../tags/tag69.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3.jpeg"/><Relationship Id="rId3" Type="http://schemas.openxmlformats.org/officeDocument/2006/relationships/image" Target="../media/image5.png"/><Relationship Id="rId2" Type="http://schemas.openxmlformats.org/officeDocument/2006/relationships/tags" Target="../tags/tag150.xml"/><Relationship Id="rId1" Type="http://schemas.openxmlformats.org/officeDocument/2006/relationships/tags" Target="../tags/tag149.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4.jpeg"/><Relationship Id="rId3" Type="http://schemas.openxmlformats.org/officeDocument/2006/relationships/image" Target="../media/image5.png"/><Relationship Id="rId2" Type="http://schemas.openxmlformats.org/officeDocument/2006/relationships/tags" Target="../tags/tag152.xml"/><Relationship Id="rId1" Type="http://schemas.openxmlformats.org/officeDocument/2006/relationships/tags" Target="../tags/tag151.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5.jpeg"/><Relationship Id="rId3" Type="http://schemas.openxmlformats.org/officeDocument/2006/relationships/image" Target="../media/image5.png"/><Relationship Id="rId2" Type="http://schemas.openxmlformats.org/officeDocument/2006/relationships/tags" Target="../tags/tag154.xml"/><Relationship Id="rId1" Type="http://schemas.openxmlformats.org/officeDocument/2006/relationships/tags" Target="../tags/tag153.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 Id="rId3" Type="http://schemas.openxmlformats.org/officeDocument/2006/relationships/image" Target="../media/image5.png"/><Relationship Id="rId2" Type="http://schemas.openxmlformats.org/officeDocument/2006/relationships/tags" Target="../tags/tag156.xml"/><Relationship Id="rId1" Type="http://schemas.openxmlformats.org/officeDocument/2006/relationships/tags" Target="../tags/tag155.xml"/></Relationships>
</file>

<file path=ppt/slides/_rels/slide44.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microsoft.com/office/2007/relationships/hdphoto" Target="../media/image60.wdp"/><Relationship Id="rId5" Type="http://schemas.openxmlformats.org/officeDocument/2006/relationships/image" Target="../media/image59.png"/><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image" Target="../media/image58.jpeg"/><Relationship Id="rId13" Type="http://schemas.openxmlformats.org/officeDocument/2006/relationships/slideLayout" Target="../slideLayouts/slideLayout2.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5.png"/><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tags" Target="../tags/tag75.xml"/><Relationship Id="rId4" Type="http://schemas.openxmlformats.org/officeDocument/2006/relationships/image" Target="../media/image11.jpeg"/><Relationship Id="rId3" Type="http://schemas.openxmlformats.org/officeDocument/2006/relationships/image" Target="../media/image5.png"/><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5.png"/><Relationship Id="rId2" Type="http://schemas.openxmlformats.org/officeDocument/2006/relationships/tags" Target="../tags/tag77.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5.png"/><Relationship Id="rId2" Type="http://schemas.openxmlformats.org/officeDocument/2006/relationships/tags" Target="../tags/tag79.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6035"/>
            <a:ext cx="10504170"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enthusiastic    /ɪnˌθju:ziˈæstɪk/                      a.热情的;热心的</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  enthusiasm    /ɪnˈθjuːziæzəm/                      n. 热情，热忱</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4" name="文本框 3"/>
          <p:cNvSpPr txBox="1"/>
          <p:nvPr/>
        </p:nvSpPr>
        <p:spPr>
          <a:xfrm>
            <a:off x="264795" y="909320"/>
            <a:ext cx="11137265" cy="829945"/>
          </a:xfrm>
          <a:prstGeom prst="rect">
            <a:avLst/>
          </a:prstGeom>
          <a:noFill/>
        </p:spPr>
        <p:txBody>
          <a:bodyPr wrap="square" rtlCol="0" anchor="t">
            <a:spAutoFit/>
          </a:bodyPr>
          <a:p>
            <a:r>
              <a:rPr sz="2400">
                <a:latin typeface="+mn-ea"/>
                <a:cs typeface="+mn-ea"/>
              </a:rPr>
              <a:t> </a:t>
            </a:r>
            <a:endParaRPr sz="2400">
              <a:latin typeface="微软雅黑" panose="020B0503020204020204" charset="-122"/>
              <a:ea typeface="微软雅黑" panose="020B0503020204020204" charset="-122"/>
              <a:cs typeface="微软雅黑" panose="020B0503020204020204" charset="-122"/>
            </a:endParaRPr>
          </a:p>
          <a:p>
            <a:endParaRPr sz="2400">
              <a:latin typeface="微软雅黑" panose="020B0503020204020204" charset="-122"/>
              <a:ea typeface="微软雅黑" panose="020B0503020204020204" charset="-122"/>
              <a:cs typeface="微软雅黑" panose="020B0503020204020204" charset="-122"/>
            </a:endParaRPr>
          </a:p>
        </p:txBody>
      </p:sp>
      <p:sp>
        <p:nvSpPr>
          <p:cNvPr id="109" name="文本框 108"/>
          <p:cNvSpPr txBox="1"/>
          <p:nvPr/>
        </p:nvSpPr>
        <p:spPr>
          <a:xfrm>
            <a:off x="93980" y="1094740"/>
            <a:ext cx="8736330" cy="267652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最初，在观看北京冬奥会时，我</a:t>
            </a:r>
            <a:r>
              <a:rPr lang="zh-CN" sz="2400" b="1" u="sng">
                <a:solidFill>
                  <a:srgbClr val="4F3819"/>
                </a:solidFill>
                <a:latin typeface="+mn-ea"/>
                <a:cs typeface="+mn-ea"/>
              </a:rPr>
              <a:t>对滑冰产生了热情</a:t>
            </a:r>
            <a:r>
              <a:rPr lang="zh-CN" sz="2400" b="0">
                <a:latin typeface="+mn-ea"/>
                <a:cs typeface="+mn-ea"/>
              </a:rPr>
              <a:t>。从那时起，我就下定决心要掌握这项迷人的运动。</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Initially, on watching the Winter Olympics Games in Beijing, I</a:t>
            </a:r>
            <a:r>
              <a:rPr lang="en-US" sz="2400" b="1" u="sng">
                <a:latin typeface="+mn-ea"/>
                <a:cs typeface="+mn-ea"/>
              </a:rPr>
              <a:t> </a:t>
            </a:r>
            <a:r>
              <a:rPr lang="en-US" sz="2400" b="1" u="sng">
                <a:solidFill>
                  <a:srgbClr val="4F3819"/>
                </a:solidFill>
                <a:latin typeface="+mn-ea"/>
                <a:cs typeface="+mn-ea"/>
              </a:rPr>
              <a:t>became enthusiastic about skating</a:t>
            </a:r>
            <a:r>
              <a:rPr lang="en-US" sz="2400" b="0">
                <a:latin typeface="+mn-ea"/>
                <a:cs typeface="+mn-ea"/>
              </a:rPr>
              <a:t>. From then on, I was determined to master this fascinating sport.</a:t>
            </a:r>
            <a:endParaRPr lang="en-US" sz="2400" b="0">
              <a:latin typeface="+mn-ea"/>
              <a:cs typeface="+mn-ea"/>
            </a:endParaRPr>
          </a:p>
          <a:p>
            <a:endParaRPr lang="zh-CN" altLang="en-US" sz="2400">
              <a:latin typeface="+mn-ea"/>
              <a:cs typeface="+mn-ea"/>
            </a:endParaRPr>
          </a:p>
        </p:txBody>
      </p:sp>
      <p:pic>
        <p:nvPicPr>
          <p:cNvPr id="3" name="图片 2"/>
          <p:cNvPicPr/>
          <p:nvPr/>
        </p:nvPicPr>
        <p:blipFill>
          <a:blip r:embed="rId4"/>
          <a:stretch>
            <a:fillRect/>
          </a:stretch>
        </p:blipFill>
        <p:spPr>
          <a:xfrm>
            <a:off x="8761730" y="909320"/>
            <a:ext cx="3048000" cy="2171700"/>
          </a:xfrm>
          <a:prstGeom prst="rect">
            <a:avLst/>
          </a:prstGeom>
          <a:noFill/>
          <a:ln w="9525">
            <a:noFill/>
          </a:ln>
        </p:spPr>
      </p:pic>
      <p:sp>
        <p:nvSpPr>
          <p:cNvPr id="5" name="文本框 4"/>
          <p:cNvSpPr txBox="1"/>
          <p:nvPr/>
        </p:nvSpPr>
        <p:spPr>
          <a:xfrm>
            <a:off x="93980" y="3383280"/>
            <a:ext cx="11858625" cy="3415030"/>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她知道她必须找到一种方法来引导他们积极的能量，</a:t>
            </a:r>
            <a:r>
              <a:rPr lang="zh-CN" sz="2400" b="1" u="sng">
                <a:solidFill>
                  <a:srgbClr val="4F3819"/>
                </a:solidFill>
                <a:latin typeface="+mn-ea"/>
                <a:cs typeface="+mn-ea"/>
                <a:sym typeface="+mn-ea"/>
              </a:rPr>
              <a:t>把他们的热情转化为学习的动力</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en-US" sz="2400">
                <a:latin typeface="+mn-ea"/>
                <a:cs typeface="+mn-ea"/>
                <a:sym typeface="+mn-ea"/>
              </a:rPr>
              <a:t>She knew she had to find a way to channel their energy positively, </a:t>
            </a:r>
            <a:r>
              <a:rPr lang="en-US" sz="2400" b="1" u="sng">
                <a:solidFill>
                  <a:srgbClr val="4F3819"/>
                </a:solidFill>
                <a:latin typeface="+mn-ea"/>
                <a:cs typeface="+mn-ea"/>
                <a:sym typeface="+mn-ea"/>
              </a:rPr>
              <a:t>turning their enthusiasm into a driving force for learning</a:t>
            </a:r>
            <a:r>
              <a:rPr lang="en-US" sz="2400">
                <a:latin typeface="+mn-ea"/>
                <a:cs typeface="+mn-ea"/>
                <a:sym typeface="+mn-ea"/>
              </a:rPr>
              <a:t>.</a:t>
            </a:r>
            <a:endParaRPr lang="en-US" sz="2400">
              <a:latin typeface="+mn-ea"/>
              <a:cs typeface="+mn-ea"/>
              <a:sym typeface="+mn-ea"/>
            </a:endParaRPr>
          </a:p>
          <a:p>
            <a:pPr indent="0"/>
            <a:r>
              <a:rPr lang="en-US" sz="2400">
                <a:latin typeface="+mn-ea"/>
                <a:cs typeface="+mn-ea"/>
                <a:sym typeface="+mn-ea"/>
              </a:rPr>
              <a:t>3. </a:t>
            </a:r>
            <a:r>
              <a:rPr lang="zh-CN" sz="2400">
                <a:latin typeface="+mn-ea"/>
                <a:cs typeface="+mn-ea"/>
                <a:sym typeface="+mn-ea"/>
              </a:rPr>
              <a:t>回顾在舞台上唱歌的这些年，我意识到这是我一生都在等待的机会。在舞台上唱歌时，我</a:t>
            </a:r>
            <a:r>
              <a:rPr lang="zh-CN" sz="2400" b="1" u="sng">
                <a:solidFill>
                  <a:srgbClr val="4F3819"/>
                </a:solidFill>
                <a:latin typeface="+mn-ea"/>
                <a:cs typeface="+mn-ea"/>
                <a:sym typeface="+mn-ea"/>
              </a:rPr>
              <a:t>保持着饱满的热情</a:t>
            </a:r>
            <a:r>
              <a:rPr lang="zh-CN" sz="2400">
                <a:latin typeface="+mn-ea"/>
                <a:cs typeface="+mn-ea"/>
                <a:sym typeface="+mn-ea"/>
              </a:rPr>
              <a:t>，把最好的一面展现给观众。</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Looking back the years I had experienced as I sang on the stage, I realized that it is the opportunity that I had been waiting for the whole life. I </a:t>
            </a:r>
            <a:r>
              <a:rPr lang="zh-CN" altLang="en-US" sz="2400" b="1" u="sng">
                <a:solidFill>
                  <a:srgbClr val="4F3819"/>
                </a:solidFill>
                <a:latin typeface="+mn-ea"/>
                <a:cs typeface="+mn-ea"/>
                <a:sym typeface="+mn-ea"/>
              </a:rPr>
              <a:t>kept myself full of enthusiasm</a:t>
            </a:r>
            <a:r>
              <a:rPr lang="zh-CN" altLang="en-US" sz="2400">
                <a:latin typeface="+mn-ea"/>
                <a:cs typeface="+mn-ea"/>
                <a:sym typeface="+mn-ea"/>
              </a:rPr>
              <a:t> as I was singing on the stage, showing the best to the audience.</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anim calcmode="lin" valueType="num">
                                      <p:cBhvr additive="base">
                                        <p:cTn id="7"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6035"/>
            <a:ext cx="10504170"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enthusiastic    /ɪnˌθju:ziˈæstɪk/                      a.热情的;热心的</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  enthusiasm    /ɪnˈθjuːziæzəm/                      n. 热情，热忱</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4" name="文本框 3"/>
          <p:cNvSpPr txBox="1"/>
          <p:nvPr/>
        </p:nvSpPr>
        <p:spPr>
          <a:xfrm>
            <a:off x="264795" y="909320"/>
            <a:ext cx="11137265" cy="829945"/>
          </a:xfrm>
          <a:prstGeom prst="rect">
            <a:avLst/>
          </a:prstGeom>
          <a:noFill/>
        </p:spPr>
        <p:txBody>
          <a:bodyPr wrap="square" rtlCol="0" anchor="t">
            <a:spAutoFit/>
          </a:bodyPr>
          <a:p>
            <a:r>
              <a:rPr sz="2400">
                <a:latin typeface="+mn-ea"/>
                <a:cs typeface="+mn-ea"/>
              </a:rPr>
              <a:t> </a:t>
            </a:r>
            <a:endParaRPr sz="2400">
              <a:latin typeface="微软雅黑" panose="020B0503020204020204" charset="-122"/>
              <a:ea typeface="微软雅黑" panose="020B0503020204020204" charset="-122"/>
              <a:cs typeface="微软雅黑" panose="020B0503020204020204" charset="-122"/>
            </a:endParaRPr>
          </a:p>
          <a:p>
            <a:endParaRPr sz="2400">
              <a:latin typeface="微软雅黑" panose="020B0503020204020204" charset="-122"/>
              <a:ea typeface="微软雅黑" panose="020B0503020204020204" charset="-122"/>
              <a:cs typeface="微软雅黑" panose="020B0503020204020204" charset="-122"/>
            </a:endParaRPr>
          </a:p>
        </p:txBody>
      </p:sp>
      <p:sp>
        <p:nvSpPr>
          <p:cNvPr id="110" name="文本框 109"/>
          <p:cNvSpPr txBox="1"/>
          <p:nvPr/>
        </p:nvSpPr>
        <p:spPr>
          <a:xfrm>
            <a:off x="264795" y="1351280"/>
            <a:ext cx="10800715" cy="2306955"/>
          </a:xfrm>
          <a:prstGeom prst="rect">
            <a:avLst/>
          </a:prstGeom>
          <a:noFill/>
          <a:ln w="9525">
            <a:noFill/>
          </a:ln>
        </p:spPr>
        <p:txBody>
          <a:bodyPr wrap="square">
            <a:spAutoFit/>
          </a:bodyPr>
          <a:p>
            <a:pPr indent="0"/>
            <a:r>
              <a:rPr lang="en-US" sz="2400" b="0">
                <a:latin typeface="+mn-ea"/>
                <a:cs typeface="+mn-ea"/>
              </a:rPr>
              <a:t>4. </a:t>
            </a:r>
            <a:r>
              <a:rPr lang="zh-CN" sz="2400" b="0">
                <a:latin typeface="+mn-ea"/>
                <a:cs typeface="+mn-ea"/>
              </a:rPr>
              <a:t>在我看来，这张照片不仅</a:t>
            </a:r>
            <a:r>
              <a:rPr lang="zh-CN" sz="2400" b="1" u="sng">
                <a:solidFill>
                  <a:srgbClr val="944F71"/>
                </a:solidFill>
                <a:latin typeface="+mn-ea"/>
                <a:cs typeface="+mn-ea"/>
              </a:rPr>
              <a:t>反映了我们学生的活泼和热情</a:t>
            </a:r>
            <a:r>
              <a:rPr lang="zh-CN" sz="2400" b="0">
                <a:latin typeface="+mn-ea"/>
                <a:cs typeface="+mn-ea"/>
              </a:rPr>
              <a:t>，也能让爱尔兰学生有宾至如归的感觉。</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As far as I am concerned, this photo not only </a:t>
            </a:r>
            <a:r>
              <a:rPr lang="en-US" sz="2400" b="1" u="sng">
                <a:solidFill>
                  <a:srgbClr val="944F71"/>
                </a:solidFill>
                <a:latin typeface="+mn-ea"/>
                <a:cs typeface="+mn-ea"/>
              </a:rPr>
              <a:t>reflects the liveliness and enthusiasm of our students</a:t>
            </a:r>
            <a:r>
              <a:rPr lang="en-US" sz="2400" b="0">
                <a:latin typeface="+mn-ea"/>
                <a:cs typeface="+mn-ea"/>
              </a:rPr>
              <a:t>, but also can make Irish students feel at home. </a:t>
            </a:r>
            <a:endParaRPr lang="en-US" sz="2400" b="0">
              <a:latin typeface="+mn-ea"/>
              <a:cs typeface="+mn-ea"/>
            </a:endParaRPr>
          </a:p>
          <a:p>
            <a:endParaRPr lang="zh-CN" altLang="en-US" sz="2400" b="0">
              <a:latin typeface="+mn-ea"/>
              <a:cs typeface="+mn-ea"/>
            </a:endParaRPr>
          </a:p>
        </p:txBody>
      </p:sp>
      <p:pic>
        <p:nvPicPr>
          <p:cNvPr id="2" name="图片 1"/>
          <p:cNvPicPr/>
          <p:nvPr/>
        </p:nvPicPr>
        <p:blipFill>
          <a:blip r:embed="rId4"/>
          <a:stretch>
            <a:fillRect/>
          </a:stretch>
        </p:blipFill>
        <p:spPr>
          <a:xfrm>
            <a:off x="5731510" y="3346450"/>
            <a:ext cx="6122670" cy="2951480"/>
          </a:xfrm>
          <a:prstGeom prst="rect">
            <a:avLst/>
          </a:prstGeom>
          <a:noFill/>
          <a:ln w="9525">
            <a:noFill/>
          </a:ln>
        </p:spPr>
      </p:pic>
      <p:sp>
        <p:nvSpPr>
          <p:cNvPr id="8" name="文本框 7"/>
          <p:cNvSpPr txBox="1"/>
          <p:nvPr/>
        </p:nvSpPr>
        <p:spPr>
          <a:xfrm>
            <a:off x="264795" y="3429000"/>
            <a:ext cx="5466715" cy="3046095"/>
          </a:xfrm>
          <a:prstGeom prst="rect">
            <a:avLst/>
          </a:prstGeom>
          <a:noFill/>
        </p:spPr>
        <p:txBody>
          <a:bodyPr wrap="square" rtlCol="0" anchor="t">
            <a:spAutoFit/>
          </a:bodyPr>
          <a:p>
            <a:pPr indent="0"/>
            <a:r>
              <a:rPr lang="en-US" sz="2400">
                <a:latin typeface="+mn-ea"/>
                <a:cs typeface="+mn-ea"/>
                <a:sym typeface="+mn-ea"/>
              </a:rPr>
              <a:t>5. </a:t>
            </a:r>
            <a:r>
              <a:rPr lang="zh-CN" sz="2400">
                <a:latin typeface="+mn-ea"/>
                <a:cs typeface="+mn-ea"/>
                <a:sym typeface="+mn-ea"/>
              </a:rPr>
              <a:t>因为我知道你</a:t>
            </a:r>
            <a:r>
              <a:rPr lang="zh-CN" sz="2400" b="1" u="sng">
                <a:solidFill>
                  <a:srgbClr val="944F71"/>
                </a:solidFill>
                <a:latin typeface="+mn-ea"/>
                <a:cs typeface="+mn-ea"/>
                <a:sym typeface="+mn-ea"/>
              </a:rPr>
              <a:t>对中国茶文化有强烈的热情</a:t>
            </a:r>
            <a:r>
              <a:rPr lang="zh-CN" sz="2400">
                <a:latin typeface="+mn-ea"/>
                <a:cs typeface="+mn-ea"/>
                <a:sym typeface="+mn-ea"/>
              </a:rPr>
              <a:t>，所以我写信给你是想和你分享一个茶文化展览的相关消息。</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Because I know that you</a:t>
            </a:r>
            <a:r>
              <a:rPr lang="zh-CN" altLang="en-US" sz="2400" b="1" u="sng">
                <a:solidFill>
                  <a:srgbClr val="944F71"/>
                </a:solidFill>
                <a:latin typeface="+mn-ea"/>
                <a:cs typeface="+mn-ea"/>
                <a:sym typeface="+mn-ea"/>
              </a:rPr>
              <a:t> have strong enthusiasm for Chinese tea culture</a:t>
            </a:r>
            <a:r>
              <a:rPr lang="zh-CN" altLang="en-US" sz="2400">
                <a:latin typeface="+mn-ea"/>
                <a:cs typeface="+mn-ea"/>
                <a:sym typeface="+mn-ea"/>
              </a:rPr>
              <a:t>, I’m writing to share with you the related news about a tea culture exhibition.</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xEl>
                                              <p:pRg st="1" end="1"/>
                                            </p:txEl>
                                          </p:spTgt>
                                        </p:tgtEl>
                                        <p:attrNameLst>
                                          <p:attrName>style.visibility</p:attrName>
                                        </p:attrNameLst>
                                      </p:cBhvr>
                                      <p:to>
                                        <p:strVal val="visible"/>
                                      </p:to>
                                    </p:set>
                                    <p:anim calcmode="lin" valueType="num">
                                      <p:cBhvr additive="base">
                                        <p:cTn id="7" dur="500" fill="hold"/>
                                        <p:tgtEl>
                                          <p:spTgt spid="1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rcRect b="5281"/>
          <a:stretch>
            <a:fillRect/>
          </a:stretch>
        </p:blipFill>
        <p:spPr>
          <a:xfrm>
            <a:off x="8414385" y="703580"/>
            <a:ext cx="3756025" cy="3415665"/>
          </a:xfrm>
          <a:prstGeom prst="rect">
            <a:avLst/>
          </a:prstGeom>
          <a:noFill/>
          <a:ln w="9525">
            <a:noFill/>
          </a:ln>
        </p:spPr>
      </p:pic>
      <p:cxnSp>
        <p:nvCxnSpPr>
          <p:cNvPr id="18" name="直接连接符 17"/>
          <p:cNvCxnSpPr>
            <a:cxnSpLocks noChangeShapeType="1"/>
          </p:cNvCxnSpPr>
          <p:nvPr>
            <p:custDataLst>
              <p:tags r:id="rId2"/>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10504170"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envy   /ˈenvi/                                      n.&amp;vt.羡慕;妒忌 </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3"/>
            </p:custDataLst>
          </p:nvPr>
        </p:nvPicPr>
        <p:blipFill>
          <a:blip r:embed="rId4">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1" name="文本框 110"/>
          <p:cNvSpPr txBox="1"/>
          <p:nvPr/>
        </p:nvSpPr>
        <p:spPr>
          <a:xfrm>
            <a:off x="216535" y="979170"/>
            <a:ext cx="8574405" cy="3498850"/>
          </a:xfrm>
          <a:prstGeom prst="rect">
            <a:avLst/>
          </a:prstGeom>
          <a:noFill/>
          <a:ln w="9525">
            <a:noFill/>
          </a:ln>
        </p:spPr>
        <p:txBody>
          <a:bodyPr wrap="square">
            <a:noAutofit/>
          </a:bodyPr>
          <a:p>
            <a:pPr indent="0"/>
            <a:r>
              <a:rPr lang="en-US" sz="2400" b="0">
                <a:latin typeface="+mn-ea"/>
                <a:cs typeface="+mn-ea"/>
              </a:rPr>
              <a:t>1. “</a:t>
            </a:r>
            <a:r>
              <a:rPr lang="zh-CN" sz="2400" b="0">
                <a:latin typeface="+mn-ea"/>
                <a:cs typeface="+mn-ea"/>
              </a:rPr>
              <a:t>我记得当你妈妈还是个婴儿的时候，我不得不像一只疲惫的老鼠一样蹑手蹑脚地走。刚开始的几个月我非常讨厌她。” “但你和妈妈似乎很亲密，” 我说，内疚地</a:t>
            </a:r>
            <a:r>
              <a:rPr lang="zh-CN" sz="2400" b="1" u="sng">
                <a:solidFill>
                  <a:schemeClr val="accent6"/>
                </a:solidFill>
                <a:latin typeface="+mn-ea"/>
                <a:cs typeface="+mn-ea"/>
              </a:rPr>
              <a:t>掩饰着我对罗莎的嫉妒</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zh-CN" sz="2400" b="0">
                <a:latin typeface="+mn-ea"/>
                <a:cs typeface="+mn-ea"/>
              </a:rPr>
              <a:t>“I remember having to creep around like a worn-out mouse when your mum was a baby. I spent the first months hating her</a:t>
            </a:r>
            <a:r>
              <a:rPr lang="en-US" altLang="zh-CN" sz="2400" b="0">
                <a:latin typeface="+mn-ea"/>
                <a:cs typeface="+mn-ea"/>
              </a:rPr>
              <a:t> so much.” “But you and Mum seem so close,” I said, guiltily </a:t>
            </a:r>
            <a:r>
              <a:rPr lang="en-US" altLang="zh-CN" sz="2400" b="1" u="sng">
                <a:solidFill>
                  <a:schemeClr val="accent6"/>
                </a:solidFill>
                <a:latin typeface="+mn-ea"/>
                <a:cs typeface="+mn-ea"/>
              </a:rPr>
              <a:t>hiding away my envy of Rosa</a:t>
            </a:r>
            <a:r>
              <a:rPr lang="en-US" altLang="zh-CN" sz="2400" b="0">
                <a:latin typeface="+mn-ea"/>
                <a:cs typeface="+mn-ea"/>
              </a:rPr>
              <a:t>.</a:t>
            </a:r>
            <a:endParaRPr lang="en-US" altLang="zh-CN" sz="2400" b="0">
              <a:latin typeface="+mn-ea"/>
              <a:cs typeface="+mn-ea"/>
            </a:endParaRPr>
          </a:p>
          <a:p>
            <a:pPr indent="0"/>
            <a:endParaRPr lang="en-US" altLang="zh-CN" sz="2400" b="0">
              <a:latin typeface="+mn-ea"/>
              <a:cs typeface="+mn-ea"/>
            </a:endParaRPr>
          </a:p>
        </p:txBody>
      </p:sp>
      <p:sp>
        <p:nvSpPr>
          <p:cNvPr id="5" name="文本框 4"/>
          <p:cNvSpPr txBox="1"/>
          <p:nvPr/>
        </p:nvSpPr>
        <p:spPr>
          <a:xfrm>
            <a:off x="79375" y="4205605"/>
            <a:ext cx="11652885" cy="3046095"/>
          </a:xfrm>
          <a:prstGeom prst="rect">
            <a:avLst/>
          </a:prstGeom>
          <a:noFill/>
        </p:spPr>
        <p:txBody>
          <a:bodyPr wrap="square" rtlCol="0" anchor="t">
            <a:spAutoFit/>
          </a:bodyPr>
          <a:p>
            <a:pPr indent="0"/>
            <a:r>
              <a:rPr lang="en-US" altLang="zh-CN" sz="2400">
                <a:latin typeface="+mn-ea"/>
                <a:cs typeface="+mn-ea"/>
                <a:sym typeface="+mn-ea"/>
              </a:rPr>
              <a:t>2. 我立刻动手把它擦干净，把它擦得像糖果苹果一样鲜红。它变成了一件美丽的东西，我为拥有它而欣喜若狂。我的姐姐惊讶地看着新擦亮的、清新的玩具车，</a:t>
            </a:r>
            <a:r>
              <a:rPr lang="en-US" altLang="zh-CN" sz="2400" b="1" u="sng">
                <a:solidFill>
                  <a:schemeClr val="accent6"/>
                </a:solidFill>
                <a:latin typeface="+mn-ea"/>
                <a:cs typeface="+mn-ea"/>
                <a:sym typeface="+mn-ea"/>
              </a:rPr>
              <a:t>眼里带着一丝遗憾和嫉妒</a:t>
            </a:r>
            <a:r>
              <a:rPr lang="en-US" altLang="zh-CN" sz="2400">
                <a:latin typeface="+mn-ea"/>
                <a:cs typeface="+mn-ea"/>
                <a:sym typeface="+mn-ea"/>
              </a:rPr>
              <a:t>。</a:t>
            </a:r>
            <a:endParaRPr lang="en-US" altLang="zh-CN" sz="2400" b="0">
              <a:latin typeface="+mn-ea"/>
              <a:cs typeface="+mn-ea"/>
            </a:endParaRPr>
          </a:p>
          <a:p>
            <a:pPr marL="342900" indent="-342900">
              <a:buSzPct val="50000"/>
              <a:buFont typeface="Wingdings" panose="05000000000000000000" charset="0"/>
              <a:buChar char="l"/>
            </a:pPr>
            <a:r>
              <a:rPr lang="en-US" altLang="zh-CN" sz="2400">
                <a:latin typeface="+mn-ea"/>
                <a:cs typeface="+mn-ea"/>
                <a:sym typeface="+mn-ea"/>
              </a:rPr>
              <a:t> I immediately set down to wiping it clean and polishing it to a bright candy-apple red. It turned to be a thing of beauty, and I became overjoyed at possessing it. My elder sister was amazed at the newly-polished, refreshing toy car, </a:t>
            </a:r>
            <a:r>
              <a:rPr lang="en-US" altLang="zh-CN" sz="2400" b="1" u="sng">
                <a:solidFill>
                  <a:schemeClr val="accent6"/>
                </a:solidFill>
                <a:latin typeface="+mn-ea"/>
                <a:cs typeface="+mn-ea"/>
                <a:sym typeface="+mn-ea"/>
              </a:rPr>
              <a:t>with a hint of regret and envy in her eyes</a:t>
            </a:r>
            <a:r>
              <a:rPr lang="en-US" altLang="zh-CN" sz="2400">
                <a:latin typeface="+mn-ea"/>
                <a:cs typeface="+mn-ea"/>
                <a:sym typeface="+mn-ea"/>
              </a:rPr>
              <a:t>.</a:t>
            </a:r>
            <a:endParaRPr lang="en-US" altLang="zh-CN" sz="2400" b="0">
              <a:latin typeface="+mn-ea"/>
              <a:cs typeface="+mn-ea"/>
            </a:endParaRPr>
          </a:p>
          <a:p>
            <a:pPr indent="0"/>
            <a:endParaRPr lang="en-US" altLang="zh-CN" sz="2400" b="0">
              <a:latin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
                                            <p:txEl>
                                              <p:pRg st="1" end="1"/>
                                            </p:txEl>
                                          </p:spTgt>
                                        </p:tgtEl>
                                        <p:attrNameLst>
                                          <p:attrName>style.visibility</p:attrName>
                                        </p:attrNameLst>
                                      </p:cBhvr>
                                      <p:to>
                                        <p:strVal val="visible"/>
                                      </p:to>
                                    </p:set>
                                    <p:anim calcmode="lin" valueType="num">
                                      <p:cBhvr additive="base">
                                        <p:cTn id="7" dur="500" fill="hold"/>
                                        <p:tgtEl>
                                          <p:spTgt spid="1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10504170"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envy   /ˈenvi/                                      n.&amp;vt.羡慕;妒忌 </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1" name="文本框 110"/>
          <p:cNvSpPr txBox="1"/>
          <p:nvPr/>
        </p:nvSpPr>
        <p:spPr>
          <a:xfrm>
            <a:off x="216535" y="979170"/>
            <a:ext cx="7934325" cy="3498850"/>
          </a:xfrm>
          <a:prstGeom prst="rect">
            <a:avLst/>
          </a:prstGeom>
          <a:noFill/>
          <a:ln w="9525">
            <a:noFill/>
          </a:ln>
        </p:spPr>
        <p:txBody>
          <a:bodyPr wrap="square">
            <a:noAutofit/>
          </a:bodyPr>
          <a:p>
            <a:pPr indent="0"/>
            <a:r>
              <a:rPr lang="en-US" sz="2400">
                <a:latin typeface="+mn-ea"/>
                <a:cs typeface="+mn-ea"/>
              </a:rPr>
              <a:t>3. </a:t>
            </a:r>
            <a:r>
              <a:rPr sz="2400">
                <a:latin typeface="+mn-ea"/>
                <a:cs typeface="+mn-ea"/>
              </a:rPr>
              <a:t>嗯，我妈妈说。亚利桑那，你不觉得这是个机会让你成为一个特别好的朋友吗?有时，当我们的朋友做得很好，我们</a:t>
            </a:r>
            <a:r>
              <a:rPr sz="2400" b="1" u="sng">
                <a:solidFill>
                  <a:schemeClr val="accent6"/>
                </a:solidFill>
                <a:latin typeface="+mn-ea"/>
                <a:cs typeface="+mn-ea"/>
              </a:rPr>
              <a:t>感到嫉妒</a:t>
            </a:r>
            <a:r>
              <a:rPr sz="2400">
                <a:latin typeface="+mn-ea"/>
                <a:cs typeface="+mn-ea"/>
              </a:rPr>
              <a:t>，不知道该怎么做。试着给她一点时间和理解。我打赌她不久就会回心转意的。</a:t>
            </a:r>
            <a:endParaRPr sz="2400">
              <a:latin typeface="+mn-ea"/>
              <a:cs typeface="+mn-ea"/>
            </a:endParaRPr>
          </a:p>
          <a:p>
            <a:pPr indent="0"/>
            <a:endParaRPr sz="2400">
              <a:latin typeface="+mn-ea"/>
              <a:cs typeface="+mn-ea"/>
            </a:endParaRPr>
          </a:p>
          <a:p>
            <a:pPr marL="342900" indent="-342900">
              <a:buSzPct val="50000"/>
              <a:buFont typeface="Wingdings" panose="05000000000000000000" charset="0"/>
              <a:buChar char="l"/>
            </a:pPr>
            <a:r>
              <a:rPr sz="2400">
                <a:latin typeface="+mn-ea"/>
                <a:cs typeface="+mn-ea"/>
              </a:rPr>
              <a:t>“Hmm,” said my mum. “Arizona, don’t you think this might be an opportunity for you to be an extra-good friend?” “Sometimes when our friends do well, we </a:t>
            </a:r>
            <a:r>
              <a:rPr sz="2400" b="1" u="sng">
                <a:solidFill>
                  <a:schemeClr val="accent6"/>
                </a:solidFill>
                <a:latin typeface="+mn-ea"/>
                <a:cs typeface="+mn-ea"/>
              </a:rPr>
              <a:t>feel envious</a:t>
            </a:r>
            <a:r>
              <a:rPr sz="2400">
                <a:latin typeface="+mn-ea"/>
                <a:cs typeface="+mn-ea"/>
              </a:rPr>
              <a:t> and don’t know how to act. Try giving her a little time and understanding. I bet she’ll come around before too long.”</a:t>
            </a:r>
            <a:endParaRPr sz="2400">
              <a:latin typeface="+mn-ea"/>
              <a:cs typeface="+mn-ea"/>
            </a:endParaRPr>
          </a:p>
        </p:txBody>
      </p:sp>
      <p:pic>
        <p:nvPicPr>
          <p:cNvPr id="112" name="图片 111"/>
          <p:cNvPicPr/>
          <p:nvPr/>
        </p:nvPicPr>
        <p:blipFill>
          <a:blip r:embed="rId4"/>
          <a:stretch>
            <a:fillRect/>
          </a:stretch>
        </p:blipFill>
        <p:spPr>
          <a:xfrm>
            <a:off x="8076565" y="903605"/>
            <a:ext cx="3556635" cy="5334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
                                            <p:txEl>
                                              <p:pRg st="2" end="2"/>
                                            </p:txEl>
                                          </p:spTgt>
                                        </p:tgtEl>
                                        <p:attrNameLst>
                                          <p:attrName>style.visibility</p:attrName>
                                        </p:attrNameLst>
                                      </p:cBhvr>
                                      <p:to>
                                        <p:strVal val="visible"/>
                                      </p:to>
                                    </p:set>
                                    <p:anim calcmode="lin" valueType="num">
                                      <p:cBhvr additive="base">
                                        <p:cTn id="7" dur="500" fill="hold"/>
                                        <p:tgtEl>
                                          <p:spTgt spid="1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1091755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crush    /krʌʃ/                                    vt.毁坏;压坏 n.拥挤的人群</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3" name="文本框 112"/>
          <p:cNvSpPr txBox="1"/>
          <p:nvPr/>
        </p:nvSpPr>
        <p:spPr>
          <a:xfrm>
            <a:off x="205105" y="926465"/>
            <a:ext cx="9368155" cy="4154170"/>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她终于脱离了危险，但是因为</a:t>
            </a:r>
            <a:r>
              <a:rPr lang="zh-CN" sz="2400" b="1" u="sng">
                <a:solidFill>
                  <a:srgbClr val="13104A"/>
                </a:solidFill>
                <a:latin typeface="+mn-ea"/>
                <a:cs typeface="+mn-ea"/>
              </a:rPr>
              <a:t>她的腿被压碎了</a:t>
            </a:r>
            <a:r>
              <a:rPr lang="zh-CN" sz="2400" b="0">
                <a:latin typeface="+mn-ea"/>
                <a:cs typeface="+mn-ea"/>
              </a:rPr>
              <a:t>，她是否还能走路还是个疑问。</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She was finally out of danger but, because </a:t>
            </a:r>
            <a:r>
              <a:rPr lang="en-US" sz="2400" b="1" u="sng">
                <a:solidFill>
                  <a:srgbClr val="13104A"/>
                </a:solidFill>
                <a:latin typeface="+mn-ea"/>
                <a:cs typeface="+mn-ea"/>
              </a:rPr>
              <a:t>her legs had been crushed</a:t>
            </a:r>
            <a:r>
              <a:rPr lang="en-US" sz="2400" b="0">
                <a:latin typeface="+mn-ea"/>
                <a:cs typeface="+mn-ea"/>
              </a:rPr>
              <a:t>, there was doubt whether she would be able to walk again.</a:t>
            </a:r>
            <a:endParaRPr lang="en-US" sz="2400" b="0">
              <a:latin typeface="+mn-ea"/>
              <a:cs typeface="+mn-ea"/>
            </a:endParaRPr>
          </a:p>
          <a:p>
            <a:pPr indent="0">
              <a:buSzPct val="50000"/>
              <a:buFont typeface="Wingdings" panose="05000000000000000000" charset="0"/>
              <a:buNone/>
            </a:pPr>
            <a:r>
              <a:rPr lang="en-US" sz="2400" b="0">
                <a:latin typeface="+mn-ea"/>
                <a:cs typeface="+mn-ea"/>
              </a:rPr>
              <a:t>2. </a:t>
            </a:r>
            <a:r>
              <a:rPr lang="zh-CN" sz="2400" b="0">
                <a:latin typeface="+mn-ea"/>
                <a:cs typeface="+mn-ea"/>
              </a:rPr>
              <a:t>在离别的那一刻，我的模型车跟着亚历克斯走了。虽然</a:t>
            </a:r>
            <a:r>
              <a:rPr lang="zh-CN" sz="2400" b="1" u="sng">
                <a:solidFill>
                  <a:srgbClr val="13104A"/>
                </a:solidFill>
                <a:latin typeface="+mn-ea"/>
                <a:cs typeface="+mn-ea"/>
              </a:rPr>
              <a:t>看着它离开我很伤心</a:t>
            </a:r>
            <a:r>
              <a:rPr lang="zh-CN" sz="2400" b="0">
                <a:latin typeface="+mn-ea"/>
                <a:cs typeface="+mn-ea"/>
              </a:rPr>
              <a:t>，但当我看到他紧紧抓住它的笑容时，我的心在歌唱。</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In the moment of parting, my model car went with Alex. Though I </a:t>
            </a:r>
            <a:r>
              <a:rPr lang="en-US" sz="2400" b="1" u="sng">
                <a:solidFill>
                  <a:srgbClr val="13104A"/>
                </a:solidFill>
                <a:latin typeface="+mn-ea"/>
                <a:cs typeface="+mn-ea"/>
              </a:rPr>
              <a:t>was crushed to see it go</a:t>
            </a:r>
            <a:r>
              <a:rPr lang="en-US" sz="2400" b="0">
                <a:latin typeface="+mn-ea"/>
                <a:cs typeface="+mn-ea"/>
              </a:rPr>
              <a:t>, my heart sang when I saw his beaming face as he tightly clutched it.</a:t>
            </a:r>
            <a:endParaRPr lang="en-US" sz="2400" b="0">
              <a:latin typeface="+mn-ea"/>
              <a:cs typeface="+mn-ea"/>
            </a:endParaRPr>
          </a:p>
          <a:p>
            <a:endParaRPr lang="en-US" altLang="en-US" sz="2400" b="0">
              <a:latin typeface="+mn-ea"/>
              <a:cs typeface="+mn-ea"/>
            </a:endParaRPr>
          </a:p>
        </p:txBody>
      </p:sp>
      <p:pic>
        <p:nvPicPr>
          <p:cNvPr id="3" name="图片 2"/>
          <p:cNvPicPr/>
          <p:nvPr/>
        </p:nvPicPr>
        <p:blipFill>
          <a:blip r:embed="rId4"/>
          <a:stretch>
            <a:fillRect/>
          </a:stretch>
        </p:blipFill>
        <p:spPr>
          <a:xfrm>
            <a:off x="9573260" y="826770"/>
            <a:ext cx="2294255" cy="3291840"/>
          </a:xfrm>
          <a:prstGeom prst="rect">
            <a:avLst/>
          </a:prstGeom>
          <a:noFill/>
          <a:ln w="9525">
            <a:noFill/>
          </a:ln>
        </p:spPr>
      </p:pic>
      <p:sp>
        <p:nvSpPr>
          <p:cNvPr id="5" name="文本框 4"/>
          <p:cNvSpPr txBox="1"/>
          <p:nvPr/>
        </p:nvSpPr>
        <p:spPr>
          <a:xfrm>
            <a:off x="205105" y="4639310"/>
            <a:ext cx="11541125" cy="1938020"/>
          </a:xfrm>
          <a:prstGeom prst="rect">
            <a:avLst/>
          </a:prstGeom>
          <a:noFill/>
        </p:spPr>
        <p:txBody>
          <a:bodyPr wrap="square" rtlCol="0" anchor="t">
            <a:spAutoFit/>
          </a:bodyPr>
          <a:p>
            <a:pPr indent="0"/>
            <a:r>
              <a:rPr lang="en-US" sz="2400">
                <a:latin typeface="+mn-ea"/>
                <a:cs typeface="+mn-ea"/>
                <a:sym typeface="+mn-ea"/>
              </a:rPr>
              <a:t>3. </a:t>
            </a:r>
            <a:r>
              <a:rPr lang="zh-CN" sz="2400">
                <a:latin typeface="+mn-ea"/>
                <a:cs typeface="+mn-ea"/>
                <a:sym typeface="+mn-ea"/>
              </a:rPr>
              <a:t>我坐在那里，惊恐万分，动弹不得。</a:t>
            </a:r>
            <a:r>
              <a:rPr lang="zh-CN" sz="2400" b="1" u="sng">
                <a:solidFill>
                  <a:srgbClr val="13104A"/>
                </a:solidFill>
                <a:latin typeface="+mn-ea"/>
                <a:cs typeface="+mn-ea"/>
                <a:sym typeface="+mn-ea"/>
              </a:rPr>
              <a:t>压力压在我身上</a:t>
            </a:r>
            <a:r>
              <a:rPr lang="zh-CN" sz="2400">
                <a:latin typeface="+mn-ea"/>
                <a:cs typeface="+mn-ea"/>
                <a:sym typeface="+mn-ea"/>
              </a:rPr>
              <a:t>。如果我不能上高中怎么办</a:t>
            </a:r>
            <a:r>
              <a:rPr lang="en-US" sz="2400">
                <a:latin typeface="+mn-ea"/>
                <a:cs typeface="+mn-ea"/>
                <a:sym typeface="+mn-ea"/>
              </a:rPr>
              <a:t>?</a:t>
            </a:r>
            <a:r>
              <a:rPr lang="zh-CN" sz="2400">
                <a:latin typeface="+mn-ea"/>
                <a:cs typeface="+mn-ea"/>
                <a:sym typeface="+mn-ea"/>
              </a:rPr>
              <a:t>爸爸妈妈会把我赶出他们的房子吗</a:t>
            </a:r>
            <a:r>
              <a:rPr lang="en-US" sz="2400">
                <a:latin typeface="+mn-ea"/>
                <a:cs typeface="+mn-ea"/>
                <a:sym typeface="+mn-ea"/>
              </a:rPr>
              <a:t>? </a:t>
            </a:r>
            <a:endParaRPr lang="en-US" sz="2400" b="0">
              <a:latin typeface="+mn-ea"/>
              <a:cs typeface="+mn-ea"/>
            </a:endParaRPr>
          </a:p>
          <a:p>
            <a:pPr marL="342900" indent="-342900">
              <a:buSzPct val="50000"/>
              <a:buFont typeface="Wingdings" panose="05000000000000000000" charset="0"/>
              <a:buChar char="l"/>
            </a:pPr>
            <a:r>
              <a:rPr lang="en-US" altLang="en-US" sz="2400">
                <a:latin typeface="+mn-ea"/>
                <a:cs typeface="+mn-ea"/>
                <a:sym typeface="+mn-ea"/>
              </a:rPr>
              <a:t>I sat there, panic stricken, unable to move. </a:t>
            </a:r>
            <a:r>
              <a:rPr lang="en-US" altLang="en-US" sz="2400" b="1" u="sng">
                <a:solidFill>
                  <a:srgbClr val="13104A"/>
                </a:solidFill>
                <a:latin typeface="+mn-ea"/>
                <a:cs typeface="+mn-ea"/>
                <a:sym typeface="+mn-ea"/>
              </a:rPr>
              <a:t>Pressure crushed in on me</a:t>
            </a:r>
            <a:r>
              <a:rPr lang="en-US" altLang="en-US" sz="2400">
                <a:latin typeface="+mn-ea"/>
                <a:cs typeface="+mn-ea"/>
                <a:sym typeface="+mn-ea"/>
              </a:rPr>
              <a:t>. What if I could not go to high school? Would Dad and Mum kick me out of their house?</a:t>
            </a:r>
            <a:endParaRPr lang="en-US"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 calcmode="lin" valueType="num">
                                      <p:cBhvr additive="base">
                                        <p:cTn id="12" dur="500" fill="hold"/>
                                        <p:tgtEl>
                                          <p:spTgt spid="1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3">
                                            <p:txEl>
                                              <p:pRg st="3" end="3"/>
                                            </p:txEl>
                                          </p:spTgt>
                                        </p:tgtEl>
                                        <p:attrNameLst>
                                          <p:attrName>style.visibility</p:attrName>
                                        </p:attrNameLst>
                                      </p:cBhvr>
                                      <p:to>
                                        <p:strVal val="visible"/>
                                      </p:to>
                                    </p:set>
                                    <p:anim calcmode="lin" valueType="num">
                                      <p:cBhvr additive="base">
                                        <p:cTn id="18" dur="500" fill="hold"/>
                                        <p:tgtEl>
                                          <p:spTgt spid="11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188450"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sink     /sɪŋk/                                    vi.沉没;下沉 vt.使下沉</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12" name="图片 11"/>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4" name="文本框 113"/>
          <p:cNvSpPr txBox="1"/>
          <p:nvPr/>
        </p:nvSpPr>
        <p:spPr>
          <a:xfrm>
            <a:off x="242570" y="1307465"/>
            <a:ext cx="11036935" cy="267652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听到你家乡发生地震的消息，我很震惊。你</a:t>
            </a:r>
            <a:r>
              <a:rPr lang="zh-CN" sz="2400" b="1" u="sng">
                <a:solidFill>
                  <a:schemeClr val="accent1"/>
                </a:solidFill>
                <a:latin typeface="+mn-ea"/>
                <a:cs typeface="+mn-ea"/>
              </a:rPr>
              <a:t>陷入悲伤</a:t>
            </a:r>
            <a:r>
              <a:rPr lang="zh-CN" sz="2400" b="0">
                <a:latin typeface="+mn-ea"/>
                <a:cs typeface="+mn-ea"/>
              </a:rPr>
              <a:t>是可以理解的。</a:t>
            </a:r>
            <a:endParaRPr lang="zh-CN" sz="2400" b="0">
              <a:latin typeface="+mn-ea"/>
              <a:cs typeface="+mn-ea"/>
            </a:endParaRPr>
          </a:p>
          <a:p>
            <a:pPr marL="342900" indent="-342900">
              <a:buSzPct val="50000"/>
              <a:buFont typeface="Wingdings" panose="05000000000000000000" charset="0"/>
              <a:buChar char="l"/>
            </a:pPr>
            <a:r>
              <a:rPr lang="zh-CN" sz="2400" b="0">
                <a:latin typeface="+mn-ea"/>
                <a:cs typeface="+mn-ea"/>
              </a:rPr>
              <a:t>I was shocked at the news about the earthquake in your hometown. It's understandable that you</a:t>
            </a:r>
            <a:r>
              <a:rPr lang="zh-CN" sz="2400" b="1" u="sng">
                <a:latin typeface="+mn-ea"/>
                <a:cs typeface="+mn-ea"/>
              </a:rPr>
              <a:t> </a:t>
            </a:r>
            <a:r>
              <a:rPr lang="zh-CN" sz="2400" b="1" u="sng">
                <a:solidFill>
                  <a:schemeClr val="accent1"/>
                </a:solidFill>
                <a:latin typeface="+mn-ea"/>
                <a:cs typeface="+mn-ea"/>
              </a:rPr>
              <a:t>sink into sadness</a:t>
            </a:r>
            <a:r>
              <a:rPr lang="zh-CN" sz="2400" b="0">
                <a:latin typeface="+mn-ea"/>
                <a:cs typeface="+mn-ea"/>
              </a:rPr>
              <a:t>.</a:t>
            </a:r>
            <a:endParaRPr lang="zh-CN" sz="2400" b="0">
              <a:latin typeface="+mn-ea"/>
              <a:cs typeface="+mn-ea"/>
            </a:endParaRPr>
          </a:p>
          <a:p>
            <a:pPr indent="0"/>
            <a:endParaRPr lang="zh-CN" sz="2400" b="0">
              <a:latin typeface="+mn-ea"/>
              <a:cs typeface="+mn-ea"/>
            </a:endParaRPr>
          </a:p>
          <a:p>
            <a:pPr indent="0"/>
            <a:r>
              <a:rPr lang="en-US" sz="2400" b="0">
                <a:latin typeface="+mn-ea"/>
                <a:cs typeface="+mn-ea"/>
              </a:rPr>
              <a:t>2. </a:t>
            </a:r>
            <a:r>
              <a:rPr lang="zh-CN" sz="2400" b="0">
                <a:latin typeface="+mn-ea"/>
                <a:cs typeface="+mn-ea"/>
              </a:rPr>
              <a:t>没过多久，风就把它们冻住了。那是最可怕的时刻。</a:t>
            </a:r>
            <a:r>
              <a:rPr lang="zh-CN" sz="2400" b="1" u="sng">
                <a:solidFill>
                  <a:schemeClr val="accent1"/>
                </a:solidFill>
                <a:latin typeface="+mn-ea"/>
                <a:cs typeface="+mn-ea"/>
              </a:rPr>
              <a:t>他们的情绪开始低落</a:t>
            </a:r>
            <a:r>
              <a:rPr lang="zh-CN" sz="2400" b="0">
                <a:latin typeface="+mn-ea"/>
                <a:cs typeface="+mn-ea"/>
              </a:rPr>
              <a:t>，开始怀疑自己是否能继续下去。</a:t>
            </a:r>
            <a:endParaRPr lang="zh-CN" sz="2400" b="0">
              <a:latin typeface="+mn-ea"/>
              <a:cs typeface="+mn-ea"/>
            </a:endParaRPr>
          </a:p>
          <a:p>
            <a:pPr indent="0"/>
            <a:endParaRPr lang="zh-CN" altLang="en-US" sz="2400" b="0">
              <a:latin typeface="+mn-ea"/>
              <a:cs typeface="+mn-ea"/>
            </a:endParaRPr>
          </a:p>
        </p:txBody>
      </p:sp>
      <p:pic>
        <p:nvPicPr>
          <p:cNvPr id="3" name="图片 2"/>
          <p:cNvPicPr/>
          <p:nvPr/>
        </p:nvPicPr>
        <p:blipFill>
          <a:blip r:embed="rId4"/>
          <a:stretch>
            <a:fillRect/>
          </a:stretch>
        </p:blipFill>
        <p:spPr>
          <a:xfrm>
            <a:off x="6624955" y="3429000"/>
            <a:ext cx="5308600" cy="3238500"/>
          </a:xfrm>
          <a:prstGeom prst="rect">
            <a:avLst/>
          </a:prstGeom>
          <a:noFill/>
          <a:ln w="9525">
            <a:noFill/>
          </a:ln>
        </p:spPr>
      </p:pic>
      <p:sp>
        <p:nvSpPr>
          <p:cNvPr id="4" name="文本框 3"/>
          <p:cNvSpPr txBox="1"/>
          <p:nvPr/>
        </p:nvSpPr>
        <p:spPr>
          <a:xfrm>
            <a:off x="280035" y="3575685"/>
            <a:ext cx="6164580" cy="1938020"/>
          </a:xfrm>
          <a:prstGeom prst="rect">
            <a:avLst/>
          </a:prstGeom>
          <a:noFill/>
        </p:spPr>
        <p:txBody>
          <a:bodyPr wrap="square" rtlCol="0" anchor="t">
            <a:spAutoFit/>
          </a:bodyPr>
          <a:p>
            <a:pPr marL="342900" indent="-342900">
              <a:buSzPct val="50000"/>
              <a:buFont typeface="Wingdings" panose="05000000000000000000" charset="0"/>
              <a:buChar char="l"/>
            </a:pPr>
            <a:r>
              <a:rPr lang="zh-CN" altLang="en-US" sz="2400">
                <a:latin typeface="+mn-ea"/>
                <a:cs typeface="+mn-ea"/>
                <a:sym typeface="+mn-ea"/>
              </a:rPr>
              <a:t>It didn’t take long until the wind froze them in place.That was the scariest moment. </a:t>
            </a:r>
            <a:r>
              <a:rPr lang="zh-CN" altLang="en-US" sz="2400" b="1" u="sng">
                <a:solidFill>
                  <a:schemeClr val="accent1"/>
                </a:solidFill>
                <a:latin typeface="+mn-ea"/>
                <a:cs typeface="+mn-ea"/>
                <a:sym typeface="+mn-ea"/>
              </a:rPr>
              <a:t>Their spirits began to sink</a:t>
            </a:r>
            <a:r>
              <a:rPr lang="zh-CN" altLang="en-US" sz="2400">
                <a:solidFill>
                  <a:schemeClr val="accent1"/>
                </a:solidFill>
                <a:latin typeface="+mn-ea"/>
                <a:cs typeface="+mn-ea"/>
                <a:sym typeface="+mn-ea"/>
              </a:rPr>
              <a:t> </a:t>
            </a:r>
            <a:r>
              <a:rPr lang="zh-CN" altLang="en-US" sz="2400">
                <a:latin typeface="+mn-ea"/>
                <a:cs typeface="+mn-ea"/>
                <a:sym typeface="+mn-ea"/>
              </a:rPr>
              <a:t>and they started to doubt if they could continue.</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xEl>
                                              <p:pRg st="1" end="1"/>
                                            </p:txEl>
                                          </p:spTgt>
                                        </p:tgtEl>
                                        <p:attrNameLst>
                                          <p:attrName>style.visibility</p:attrName>
                                        </p:attrNameLst>
                                      </p:cBhvr>
                                      <p:to>
                                        <p:strVal val="visible"/>
                                      </p:to>
                                    </p:set>
                                    <p:anim calcmode="lin" valueType="num">
                                      <p:cBhvr additive="base">
                                        <p:cTn id="7" dur="500" fill="hold"/>
                                        <p:tgtEl>
                                          <p:spTgt spid="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20980"/>
            <a:ext cx="821753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abandon    /əˈbændən/                      vt.舍弃;抛弃;放弃</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5" name="文本框 114"/>
          <p:cNvSpPr txBox="1"/>
          <p:nvPr/>
        </p:nvSpPr>
        <p:spPr>
          <a:xfrm>
            <a:off x="102235" y="923925"/>
            <a:ext cx="6748145" cy="3784600"/>
          </a:xfrm>
          <a:prstGeom prst="rect">
            <a:avLst/>
          </a:prstGeom>
          <a:noFill/>
          <a:ln w="9525">
            <a:noFill/>
          </a:ln>
        </p:spPr>
        <p:txBody>
          <a:bodyPr wrap="square">
            <a:spAutoFit/>
          </a:bodyPr>
          <a:p>
            <a:pPr indent="0"/>
            <a:r>
              <a:rPr lang="en-US" sz="2400" b="0">
                <a:latin typeface="+mn-ea"/>
                <a:cs typeface="+mn-ea"/>
              </a:rPr>
              <a:t>1. </a:t>
            </a:r>
            <a:r>
              <a:rPr lang="zh-CN" sz="2400" b="0">
                <a:latin typeface="+mn-ea"/>
                <a:cs typeface="+mn-ea"/>
              </a:rPr>
              <a:t>当他看着婴儿美丽的脸庞幸福地笑着时，温柔的浪潮席卷了他。多漂亮的孩子啊</a:t>
            </a:r>
            <a:r>
              <a:rPr lang="en-US" sz="2400" b="0">
                <a:latin typeface="+mn-ea"/>
                <a:cs typeface="+mn-ea"/>
              </a:rPr>
              <a:t>!</a:t>
            </a:r>
            <a:r>
              <a:rPr lang="zh-CN" sz="2400" b="0">
                <a:latin typeface="+mn-ea"/>
                <a:cs typeface="+mn-ea"/>
              </a:rPr>
              <a:t>他不知道谁会忍心</a:t>
            </a:r>
            <a:r>
              <a:rPr lang="zh-CN" sz="2400" b="1" u="sng">
                <a:solidFill>
                  <a:srgbClr val="1A8000"/>
                </a:solidFill>
                <a:latin typeface="+mn-ea"/>
                <a:cs typeface="+mn-ea"/>
              </a:rPr>
              <a:t>放弃这样的快乐</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As he laughed with happiness at the beautiful face of the baby, waves of being gentle washed over him. What a beautiful baby! He wondered who could have the heart to </a:t>
            </a:r>
            <a:r>
              <a:rPr lang="en-US" sz="2400" b="1" u="sng">
                <a:solidFill>
                  <a:srgbClr val="1A8000"/>
                </a:solidFill>
                <a:latin typeface="+mn-ea"/>
                <a:cs typeface="+mn-ea"/>
              </a:rPr>
              <a:t>abandon such a joy</a:t>
            </a:r>
            <a:r>
              <a:rPr lang="en-US" sz="2400" b="0">
                <a:latin typeface="+mn-ea"/>
                <a:cs typeface="+mn-ea"/>
              </a:rPr>
              <a:t>.</a:t>
            </a:r>
            <a:endParaRPr lang="en-US" sz="2400" b="0">
              <a:latin typeface="+mn-ea"/>
              <a:cs typeface="+mn-ea"/>
            </a:endParaRPr>
          </a:p>
          <a:p>
            <a:pPr indent="0"/>
            <a:endParaRPr lang="zh-CN" altLang="en-US" sz="2400" b="0">
              <a:latin typeface="+mn-ea"/>
              <a:cs typeface="+mn-ea"/>
            </a:endParaRPr>
          </a:p>
        </p:txBody>
      </p:sp>
      <p:pic>
        <p:nvPicPr>
          <p:cNvPr id="3" name="图片 2"/>
          <p:cNvPicPr/>
          <p:nvPr/>
        </p:nvPicPr>
        <p:blipFill>
          <a:blip r:embed="rId4"/>
          <a:stretch>
            <a:fillRect/>
          </a:stretch>
        </p:blipFill>
        <p:spPr>
          <a:xfrm>
            <a:off x="6850380" y="1061085"/>
            <a:ext cx="5132070" cy="3345815"/>
          </a:xfrm>
          <a:prstGeom prst="rect">
            <a:avLst/>
          </a:prstGeom>
          <a:noFill/>
          <a:ln w="9525">
            <a:noFill/>
          </a:ln>
        </p:spPr>
      </p:pic>
      <p:sp>
        <p:nvSpPr>
          <p:cNvPr id="5" name="文本框 4"/>
          <p:cNvSpPr txBox="1"/>
          <p:nvPr/>
        </p:nvSpPr>
        <p:spPr>
          <a:xfrm>
            <a:off x="4059555" y="4702810"/>
            <a:ext cx="7764780" cy="1938020"/>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秋收时节，大多数的村民在天黑以后都会</a:t>
            </a:r>
            <a:r>
              <a:rPr lang="zh-CN" sz="2400" b="1" u="sng">
                <a:solidFill>
                  <a:srgbClr val="1A8000"/>
                </a:solidFill>
                <a:latin typeface="+mn-ea"/>
                <a:cs typeface="+mn-ea"/>
                <a:sym typeface="+mn-ea"/>
              </a:rPr>
              <a:t>开怀畅饮、大吃大喝，甚至还唱起山村民歌</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At the harvesting time, most of the villagers would </a:t>
            </a:r>
            <a:r>
              <a:rPr lang="zh-CN" altLang="en-US" sz="2400" b="1" u="sng">
                <a:solidFill>
                  <a:srgbClr val="1A8000"/>
                </a:solidFill>
                <a:latin typeface="+mn-ea"/>
                <a:cs typeface="+mn-ea"/>
                <a:sym typeface="+mn-ea"/>
              </a:rPr>
              <a:t>abandon themselves to wining, eating and even singing folk songs after dark</a:t>
            </a:r>
            <a:r>
              <a:rPr lang="zh-CN" altLang="en-US" sz="2400">
                <a:latin typeface="+mn-ea"/>
                <a:cs typeface="+mn-ea"/>
                <a:sym typeface="+mn-ea"/>
              </a:rPr>
              <a:t>.</a:t>
            </a:r>
            <a:endParaRPr lang="zh-CN" altLang="en-US" sz="2400">
              <a:latin typeface="+mn-ea"/>
              <a:cs typeface="+mn-ea"/>
              <a:sym typeface="+mn-ea"/>
            </a:endParaRPr>
          </a:p>
        </p:txBody>
      </p:sp>
      <p:pic>
        <p:nvPicPr>
          <p:cNvPr id="116" name="图片 115"/>
          <p:cNvPicPr/>
          <p:nvPr/>
        </p:nvPicPr>
        <p:blipFill>
          <a:blip r:embed="rId5"/>
          <a:stretch>
            <a:fillRect/>
          </a:stretch>
        </p:blipFill>
        <p:spPr>
          <a:xfrm>
            <a:off x="0" y="4407535"/>
            <a:ext cx="3924300" cy="245046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 calcmode="lin" valueType="num">
                                      <p:cBhvr additive="base">
                                        <p:cTn id="12" dur="500" fill="hold"/>
                                        <p:tgtEl>
                                          <p:spTgt spid="1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113822"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 </a:t>
            </a:r>
            <a:r>
              <a:rPr lang="en-US" altLang="zh-CN" sz="2400" b="1">
                <a:latin typeface="微软雅黑" panose="020B0503020204020204" charset="-122"/>
                <a:ea typeface="微软雅黑" panose="020B0503020204020204" charset="-122"/>
              </a:rPr>
              <a:t>blanket        /ˈblæŋkɪt/                         n.毯子</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7" name="文本框 116"/>
          <p:cNvSpPr txBox="1"/>
          <p:nvPr/>
        </p:nvSpPr>
        <p:spPr>
          <a:xfrm>
            <a:off x="187325" y="1006475"/>
            <a:ext cx="10187940" cy="332295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这里是那么宁静，褐色的岩石、深绿色的松树和傍晚的阳光混合在一起，形成了一幅神奇的景象。它看起来就像</a:t>
            </a:r>
            <a:r>
              <a:rPr lang="zh-CN" sz="2400" b="1" u="sng">
                <a:solidFill>
                  <a:srgbClr val="9E6C45"/>
                </a:solidFill>
                <a:latin typeface="+mn-ea"/>
                <a:cs typeface="+mn-ea"/>
              </a:rPr>
              <a:t>一条美丽的编织毯子</a:t>
            </a:r>
            <a:r>
              <a:rPr lang="zh-CN" sz="2400" b="0">
                <a:latin typeface="+mn-ea"/>
                <a:cs typeface="+mn-ea"/>
              </a:rPr>
              <a:t>，只为我们铺在地上。</a:t>
            </a:r>
            <a:r>
              <a:rPr lang="en-US" sz="2400" b="1">
                <a:latin typeface="+mn-ea"/>
                <a:cs typeface="+mn-ea"/>
              </a:rPr>
              <a:t> </a:t>
            </a:r>
            <a:endParaRPr lang="en-US" sz="2400" b="1">
              <a:latin typeface="+mn-ea"/>
              <a:cs typeface="+mn-ea"/>
            </a:endParaRPr>
          </a:p>
          <a:p>
            <a:pPr marL="342900" indent="-342900">
              <a:buSzPct val="50000"/>
              <a:buFont typeface="Wingdings" panose="05000000000000000000" charset="0"/>
              <a:buChar char="l"/>
            </a:pPr>
            <a:r>
              <a:rPr lang="en-US" sz="2400" b="0">
                <a:latin typeface="+mn-ea"/>
                <a:cs typeface="+mn-ea"/>
              </a:rPr>
              <a:t>It was so peaceful and quiet and the colors of the brown rocks, the deep green pine trees, and the late afternoon sun mixed to create a magic scene. It looked like</a:t>
            </a:r>
            <a:r>
              <a:rPr lang="en-US" sz="2400" b="1" u="sng">
                <a:latin typeface="+mn-ea"/>
                <a:cs typeface="+mn-ea"/>
              </a:rPr>
              <a:t> </a:t>
            </a:r>
            <a:r>
              <a:rPr lang="en-US" sz="2400" b="1" u="sng">
                <a:solidFill>
                  <a:srgbClr val="9E6C45"/>
                </a:solidFill>
                <a:latin typeface="+mn-ea"/>
                <a:cs typeface="+mn-ea"/>
              </a:rPr>
              <a:t>a beautiful woven blanket</a:t>
            </a:r>
            <a:r>
              <a:rPr lang="en-US" sz="2400" b="0">
                <a:latin typeface="+mn-ea"/>
                <a:cs typeface="+mn-ea"/>
              </a:rPr>
              <a:t> spread out upon the ground just for us. </a:t>
            </a:r>
            <a:r>
              <a:rPr lang="zh-CN" b="1">
                <a:solidFill>
                  <a:srgbClr val="9E6C45"/>
                </a:solidFill>
                <a:latin typeface="+mn-ea"/>
                <a:cs typeface="+mn-ea"/>
                <a:sym typeface="+mn-ea"/>
              </a:rPr>
              <a:t>2018年浙江卷6月</a:t>
            </a:r>
            <a:r>
              <a:rPr lang="en-US" b="1">
                <a:solidFill>
                  <a:srgbClr val="9E6C45"/>
                </a:solidFill>
                <a:latin typeface="+mn-ea"/>
                <a:cs typeface="+mn-ea"/>
                <a:sym typeface="+mn-ea"/>
              </a:rPr>
              <a:t>“</a:t>
            </a:r>
            <a:r>
              <a:rPr lang="zh-CN" b="1">
                <a:solidFill>
                  <a:srgbClr val="9E6C45"/>
                </a:solidFill>
                <a:latin typeface="+mn-ea"/>
                <a:cs typeface="+mn-ea"/>
                <a:sym typeface="+mn-ea"/>
              </a:rPr>
              <a:t>美国西部农场旅行</a:t>
            </a:r>
            <a:r>
              <a:rPr lang="en-US" b="1">
                <a:solidFill>
                  <a:srgbClr val="9E6C45"/>
                </a:solidFill>
                <a:latin typeface="+mn-ea"/>
                <a:cs typeface="+mn-ea"/>
                <a:sym typeface="+mn-ea"/>
              </a:rPr>
              <a:t>”</a:t>
            </a:r>
            <a:endParaRPr lang="en-US" sz="2400" b="0">
              <a:latin typeface="+mn-ea"/>
              <a:cs typeface="+mn-ea"/>
            </a:endParaRPr>
          </a:p>
          <a:p>
            <a:endParaRPr lang="zh-CN" sz="2400" b="0">
              <a:latin typeface="+mn-ea"/>
              <a:cs typeface="+mn-ea"/>
            </a:endParaRPr>
          </a:p>
        </p:txBody>
      </p:sp>
      <p:pic>
        <p:nvPicPr>
          <p:cNvPr id="2" name="图片 1"/>
          <p:cNvPicPr/>
          <p:nvPr/>
        </p:nvPicPr>
        <p:blipFill>
          <a:blip r:embed="rId4"/>
          <a:stretch>
            <a:fillRect/>
          </a:stretch>
        </p:blipFill>
        <p:spPr>
          <a:xfrm>
            <a:off x="10375265" y="428625"/>
            <a:ext cx="1605915" cy="2507615"/>
          </a:xfrm>
          <a:prstGeom prst="rect">
            <a:avLst/>
          </a:prstGeom>
          <a:noFill/>
          <a:ln w="9525">
            <a:noFill/>
          </a:ln>
        </p:spPr>
      </p:pic>
      <p:sp>
        <p:nvSpPr>
          <p:cNvPr id="3" name="文本框 2"/>
          <p:cNvSpPr txBox="1"/>
          <p:nvPr/>
        </p:nvSpPr>
        <p:spPr>
          <a:xfrm>
            <a:off x="187325" y="3766820"/>
            <a:ext cx="11701145" cy="1938020"/>
          </a:xfrm>
          <a:prstGeom prst="rect">
            <a:avLst/>
          </a:prstGeom>
          <a:noFill/>
        </p:spPr>
        <p:txBody>
          <a:bodyPr wrap="square" rtlCol="0" anchor="t">
            <a:spAutoFit/>
          </a:bodyPr>
          <a:p>
            <a:pPr indent="0">
              <a:buSzPct val="50000"/>
              <a:buFont typeface="Wingdings" panose="05000000000000000000" charset="0"/>
              <a:buNone/>
            </a:pPr>
            <a:r>
              <a:rPr lang="en-US" sz="2400">
                <a:latin typeface="+mn-ea"/>
                <a:cs typeface="+mn-ea"/>
                <a:sym typeface="+mn-ea"/>
              </a:rPr>
              <a:t>2. </a:t>
            </a:r>
            <a:r>
              <a:rPr lang="zh-CN" sz="2400">
                <a:latin typeface="+mn-ea"/>
                <a:cs typeface="+mn-ea"/>
                <a:sym typeface="+mn-ea"/>
              </a:rPr>
              <a:t>厚厚的雪花从灰色的天空飘落下来，很快就在地面上盖上了</a:t>
            </a:r>
            <a:r>
              <a:rPr lang="zh-CN" sz="2400" b="1" u="sng">
                <a:solidFill>
                  <a:srgbClr val="9E6C45"/>
                </a:solidFill>
                <a:latin typeface="+mn-ea"/>
                <a:cs typeface="+mn-ea"/>
                <a:sym typeface="+mn-ea"/>
              </a:rPr>
              <a:t>一层厚厚的、整齐的白色毯子</a:t>
            </a:r>
            <a:r>
              <a:rPr lang="zh-CN" sz="2400">
                <a:latin typeface="+mn-ea"/>
                <a:cs typeface="+mn-ea"/>
                <a:sym typeface="+mn-ea"/>
              </a:rPr>
              <a:t>。阵阵寒风把飘落的雪搅成滚滚的波浪，挡住了他在结冰的街道上的视线。</a:t>
            </a:r>
            <a:endParaRPr lang="zh-CN" sz="2400" b="0">
              <a:latin typeface="+mn-ea"/>
              <a:cs typeface="+mn-ea"/>
            </a:endParaRPr>
          </a:p>
          <a:p>
            <a:pPr marL="342900" indent="-342900">
              <a:buSzPct val="50000"/>
              <a:buFont typeface="Wingdings" panose="05000000000000000000" charset="0"/>
              <a:buChar char="l"/>
            </a:pPr>
            <a:r>
              <a:rPr lang="zh-CN" sz="2400">
                <a:latin typeface="+mn-ea"/>
                <a:cs typeface="+mn-ea"/>
                <a:sym typeface="+mn-ea"/>
              </a:rPr>
              <a:t>Fat snowflakes drifted down from the grey sky, soon covering the ground in </a:t>
            </a:r>
            <a:r>
              <a:rPr lang="zh-CN" sz="2400" b="1" u="sng">
                <a:solidFill>
                  <a:srgbClr val="9E6C45"/>
                </a:solidFill>
                <a:latin typeface="+mn-ea"/>
                <a:cs typeface="+mn-ea"/>
                <a:sym typeface="+mn-ea"/>
              </a:rPr>
              <a:t>a thick ,</a:t>
            </a:r>
            <a:r>
              <a:rPr lang="en-US" altLang="zh-CN" sz="2400" b="1" u="sng">
                <a:solidFill>
                  <a:srgbClr val="9E6C45"/>
                </a:solidFill>
                <a:latin typeface="+mn-ea"/>
                <a:cs typeface="+mn-ea"/>
                <a:sym typeface="+mn-ea"/>
              </a:rPr>
              <a:t> </a:t>
            </a:r>
            <a:r>
              <a:rPr lang="zh-CN" sz="2400" b="1" u="sng">
                <a:solidFill>
                  <a:srgbClr val="9E6C45"/>
                </a:solidFill>
                <a:latin typeface="+mn-ea"/>
                <a:cs typeface="+mn-ea"/>
                <a:sym typeface="+mn-ea"/>
              </a:rPr>
              <a:t>neat blanket of white</a:t>
            </a:r>
            <a:r>
              <a:rPr lang="zh-CN" sz="2400">
                <a:latin typeface="+mn-ea"/>
                <a:cs typeface="+mn-ea"/>
                <a:sym typeface="+mn-ea"/>
              </a:rPr>
              <a:t>. Icy gusts of wind swirled the falling snow into rolling waves that clouded his view down the frozen street.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 calcmode="lin" valueType="num">
                                      <p:cBhvr additive="base">
                                        <p:cTn id="12" dur="500" fill="hold"/>
                                        <p:tgtEl>
                                          <p:spTgt spid="11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113822"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 </a:t>
            </a:r>
            <a:r>
              <a:rPr lang="en-US" altLang="zh-CN" sz="2400" b="1">
                <a:latin typeface="微软雅黑" panose="020B0503020204020204" charset="-122"/>
                <a:ea typeface="微软雅黑" panose="020B0503020204020204" charset="-122"/>
              </a:rPr>
              <a:t>blanket        /ˈblæŋkɪt/                         n.毯子</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8" name="文本框 117"/>
          <p:cNvSpPr txBox="1"/>
          <p:nvPr/>
        </p:nvSpPr>
        <p:spPr>
          <a:xfrm>
            <a:off x="377190" y="1275080"/>
            <a:ext cx="9184640" cy="1568450"/>
          </a:xfrm>
          <a:prstGeom prst="rect">
            <a:avLst/>
          </a:prstGeom>
          <a:noFill/>
          <a:ln w="9525">
            <a:noFill/>
          </a:ln>
        </p:spPr>
        <p:txBody>
          <a:bodyPr wrap="square">
            <a:spAutoFit/>
          </a:bodyPr>
          <a:p>
            <a:pPr indent="0"/>
            <a:r>
              <a:rPr lang="en-US" sz="2400" b="0">
                <a:latin typeface="+mn-ea"/>
                <a:cs typeface="+mn-ea"/>
              </a:rPr>
              <a:t>3. </a:t>
            </a:r>
            <a:r>
              <a:rPr lang="zh-CN" sz="2400" b="0">
                <a:latin typeface="+mn-ea"/>
                <a:cs typeface="+mn-ea"/>
              </a:rPr>
              <a:t>他看着儿子托德在地板上铺了一条毯子。他看着托德</a:t>
            </a:r>
            <a:r>
              <a:rPr lang="zh-CN" sz="2400" b="1" u="sng">
                <a:solidFill>
                  <a:srgbClr val="9E6C45"/>
                </a:solidFill>
                <a:latin typeface="+mn-ea"/>
                <a:cs typeface="+mn-ea"/>
              </a:rPr>
              <a:t>把沙发枕头放在毯子上</a:t>
            </a:r>
            <a:r>
              <a:rPr lang="zh-CN" sz="2400" b="0">
                <a:latin typeface="+mn-ea"/>
                <a:cs typeface="+mn-ea"/>
              </a:rPr>
              <a:t>，靠在沙发上。艾希礼坐在毯子上，抱着她最喜欢的泰迪熊。</a:t>
            </a:r>
            <a:endParaRPr lang="zh-CN" sz="2400" b="0">
              <a:latin typeface="+mn-ea"/>
              <a:cs typeface="+mn-ea"/>
            </a:endParaRPr>
          </a:p>
          <a:p>
            <a:pPr indent="0"/>
            <a:endParaRPr lang="zh-CN" altLang="en-US" sz="2400" b="0">
              <a:latin typeface="+mn-ea"/>
              <a:cs typeface="+mn-ea"/>
            </a:endParaRPr>
          </a:p>
        </p:txBody>
      </p:sp>
      <p:pic>
        <p:nvPicPr>
          <p:cNvPr id="4" name="图片 3"/>
          <p:cNvPicPr/>
          <p:nvPr/>
        </p:nvPicPr>
        <p:blipFill>
          <a:blip r:embed="rId4"/>
          <a:stretch>
            <a:fillRect/>
          </a:stretch>
        </p:blipFill>
        <p:spPr>
          <a:xfrm>
            <a:off x="8046720" y="2541905"/>
            <a:ext cx="3861435" cy="4113530"/>
          </a:xfrm>
          <a:prstGeom prst="rect">
            <a:avLst/>
          </a:prstGeom>
          <a:noFill/>
          <a:ln w="9525">
            <a:noFill/>
          </a:ln>
        </p:spPr>
      </p:pic>
      <p:sp>
        <p:nvSpPr>
          <p:cNvPr id="5" name="文本框 4"/>
          <p:cNvSpPr txBox="1"/>
          <p:nvPr/>
        </p:nvSpPr>
        <p:spPr>
          <a:xfrm>
            <a:off x="588645" y="2541905"/>
            <a:ext cx="7044690" cy="1938020"/>
          </a:xfrm>
          <a:prstGeom prst="rect">
            <a:avLst/>
          </a:prstGeom>
          <a:noFill/>
        </p:spPr>
        <p:txBody>
          <a:bodyPr wrap="square" rtlCol="0" anchor="t">
            <a:spAutoFit/>
          </a:bodyPr>
          <a:p>
            <a:pPr marL="342900" indent="-342900">
              <a:buSzPct val="50000"/>
              <a:buFont typeface="Wingdings" panose="05000000000000000000" charset="0"/>
              <a:buChar char="l"/>
            </a:pPr>
            <a:r>
              <a:rPr lang="zh-CN" altLang="en-US" sz="2400">
                <a:latin typeface="+mn-ea"/>
                <a:cs typeface="+mn-ea"/>
                <a:sym typeface="+mn-ea"/>
              </a:rPr>
              <a:t>He watched as his son, Todd, put a blanket on the floor.  He watched as Todd </a:t>
            </a:r>
            <a:r>
              <a:rPr lang="zh-CN" altLang="en-US" sz="2400" b="1" u="sng">
                <a:solidFill>
                  <a:srgbClr val="9E6C45"/>
                </a:solidFill>
                <a:latin typeface="+mn-ea"/>
                <a:cs typeface="+mn-ea"/>
                <a:sym typeface="+mn-ea"/>
              </a:rPr>
              <a:t>arranged the couch pillows on the blanket, against the couch</a:t>
            </a:r>
            <a:r>
              <a:rPr lang="zh-CN" altLang="en-US" sz="2400">
                <a:latin typeface="+mn-ea"/>
                <a:cs typeface="+mn-ea"/>
                <a:sym typeface="+mn-ea"/>
              </a:rPr>
              <a:t>. Ashley sat on the blanket and held her favorite teddy bear.</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94615"/>
            <a:ext cx="9017635" cy="82994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 belongings   /bɪˈlɒŋɪŋz/                           n.[pl.]财物;动产</a:t>
            </a:r>
            <a:endParaRPr lang="en-US" altLang="zh-CN" sz="2400" b="1">
              <a:solidFill>
                <a:schemeClr val="bg2">
                  <a:lumMod val="10000"/>
                </a:schemeClr>
              </a:solidFill>
              <a:latin typeface="微软雅黑" panose="020B0503020204020204" charset="-122"/>
              <a:ea typeface="微软雅黑" panose="020B0503020204020204" charset="-122"/>
            </a:endParaRPr>
          </a:p>
          <a:p>
            <a:r>
              <a:rPr lang="en-US" altLang="zh-CN" sz="2400" b="1">
                <a:solidFill>
                  <a:schemeClr val="bg2">
                    <a:lumMod val="10000"/>
                  </a:schemeClr>
                </a:solidFill>
                <a:latin typeface="微软雅黑" panose="020B0503020204020204" charset="-122"/>
                <a:ea typeface="微软雅黑" panose="020B0503020204020204" charset="-122"/>
              </a:rPr>
              <a:t> belong to </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9" name="文本框 118"/>
          <p:cNvSpPr txBox="1"/>
          <p:nvPr/>
        </p:nvSpPr>
        <p:spPr>
          <a:xfrm>
            <a:off x="307975" y="1167130"/>
            <a:ext cx="10659745" cy="3322955"/>
          </a:xfrm>
          <a:prstGeom prst="rect">
            <a:avLst/>
          </a:prstGeom>
          <a:noFill/>
          <a:ln w="9525">
            <a:noFill/>
          </a:ln>
        </p:spPr>
        <p:txBody>
          <a:bodyPr wrap="square">
            <a:spAutoFit/>
          </a:bodyPr>
          <a:p>
            <a:pPr indent="0"/>
            <a:r>
              <a:rPr lang="en-US" sz="2400">
                <a:latin typeface="+mn-ea"/>
                <a:cs typeface="+mn-ea"/>
              </a:rPr>
              <a:t>1. </a:t>
            </a:r>
            <a:r>
              <a:rPr lang="zh-CN" sz="2400">
                <a:latin typeface="+mn-ea"/>
                <a:cs typeface="+mn-ea"/>
              </a:rPr>
              <a:t>为了增进我们之间的相互了解，我们为你选购了大约</a:t>
            </a:r>
            <a:r>
              <a:rPr lang="en-US" sz="2400">
                <a:latin typeface="+mn-ea"/>
                <a:cs typeface="+mn-ea"/>
              </a:rPr>
              <a:t>300</a:t>
            </a:r>
            <a:r>
              <a:rPr lang="zh-CN" sz="2400">
                <a:latin typeface="+mn-ea"/>
                <a:cs typeface="+mn-ea"/>
              </a:rPr>
              <a:t>本书。</a:t>
            </a:r>
            <a:r>
              <a:rPr lang="zh-CN" sz="2400" b="1" u="sng">
                <a:solidFill>
                  <a:schemeClr val="accent1"/>
                </a:solidFill>
                <a:effectLst>
                  <a:outerShdw blurRad="38100" dist="25400" dir="5400000" algn="ctr" rotWithShape="0">
                    <a:srgbClr val="6E747A">
                      <a:alpha val="43000"/>
                    </a:srgbClr>
                  </a:outerShdw>
                </a:effectLst>
                <a:latin typeface="+mn-ea"/>
                <a:cs typeface="+mn-ea"/>
              </a:rPr>
              <a:t>主要分三种类型</a:t>
            </a:r>
            <a:r>
              <a:rPr lang="zh-CN" sz="2400">
                <a:latin typeface="+mn-ea"/>
                <a:cs typeface="+mn-ea"/>
              </a:rPr>
              <a:t>。</a:t>
            </a:r>
            <a:endParaRPr lang="zh-CN" sz="2400">
              <a:latin typeface="+mn-ea"/>
              <a:cs typeface="+mn-ea"/>
            </a:endParaRPr>
          </a:p>
          <a:p>
            <a:pPr marL="342900" indent="-342900">
              <a:buSzPct val="50000"/>
              <a:buFont typeface="Wingdings" panose="05000000000000000000" charset="0"/>
              <a:buChar char="l"/>
            </a:pPr>
            <a:r>
              <a:rPr lang="zh-CN" sz="2400">
                <a:latin typeface="+mn-ea"/>
                <a:cs typeface="+mn-ea"/>
              </a:rPr>
              <a:t>In order to promote our mutual understanding, we’ve chosen and bought about 300 books for you. </a:t>
            </a:r>
            <a:r>
              <a:rPr lang="zh-CN" sz="2400" b="1" u="sng">
                <a:solidFill>
                  <a:schemeClr val="accent1"/>
                </a:solidFill>
                <a:effectLst>
                  <a:outerShdw blurRad="38100" dist="25400" dir="5400000" algn="ctr" rotWithShape="0">
                    <a:srgbClr val="6E747A">
                      <a:alpha val="43000"/>
                    </a:srgbClr>
                  </a:outerShdw>
                </a:effectLst>
                <a:latin typeface="+mn-ea"/>
                <a:cs typeface="+mn-ea"/>
              </a:rPr>
              <a:t>The mainly belong to three types</a:t>
            </a:r>
            <a:r>
              <a:rPr lang="zh-CN" sz="2400">
                <a:latin typeface="+mn-ea"/>
                <a:cs typeface="+mn-ea"/>
              </a:rPr>
              <a:t>. </a:t>
            </a:r>
            <a:r>
              <a:rPr lang="zh-CN" b="1">
                <a:solidFill>
                  <a:schemeClr val="accent1"/>
                </a:solidFill>
                <a:effectLst>
                  <a:outerShdw blurRad="38100" dist="25400" dir="5400000" algn="ctr" rotWithShape="0">
                    <a:srgbClr val="6E747A">
                      <a:alpha val="43000"/>
                    </a:srgbClr>
                  </a:outerShdw>
                </a:effectLst>
                <a:latin typeface="+mn-ea"/>
                <a:cs typeface="+mn-ea"/>
                <a:sym typeface="+mn-ea"/>
              </a:rPr>
              <a:t>2015年全国高考天津卷“图书捐赠”</a:t>
            </a:r>
            <a:endParaRPr lang="zh-CN" sz="2400">
              <a:latin typeface="+mn-ea"/>
              <a:cs typeface="+mn-ea"/>
            </a:endParaRPr>
          </a:p>
          <a:p>
            <a:pPr indent="0"/>
            <a:r>
              <a:rPr lang="en-US" sz="2400">
                <a:latin typeface="+mn-ea"/>
                <a:cs typeface="+mn-ea"/>
              </a:rPr>
              <a:t>2. </a:t>
            </a:r>
            <a:r>
              <a:rPr lang="zh-CN" sz="2400">
                <a:latin typeface="+mn-ea"/>
                <a:cs typeface="+mn-ea"/>
              </a:rPr>
              <a:t>突然我注意到人行道上躺着什么东西。我停下来，把它捡起来，发现这是一个书包。幸运的是，从里面的书我了解到</a:t>
            </a:r>
            <a:r>
              <a:rPr lang="zh-CN" sz="2400" b="1" u="sng">
                <a:solidFill>
                  <a:schemeClr val="accent1"/>
                </a:solidFill>
                <a:effectLst>
                  <a:outerShdw blurRad="38100" dist="25400" dir="5400000" algn="ctr" rotWithShape="0">
                    <a:srgbClr val="6E747A">
                      <a:alpha val="43000"/>
                    </a:srgbClr>
                  </a:outerShdw>
                </a:effectLst>
                <a:latin typeface="+mn-ea"/>
                <a:cs typeface="+mn-ea"/>
              </a:rPr>
              <a:t>它属于李华</a:t>
            </a:r>
            <a:r>
              <a:rPr lang="zh-CN" sz="2400">
                <a:latin typeface="+mn-ea"/>
                <a:cs typeface="+mn-ea"/>
              </a:rPr>
              <a:t>，一个高二的学生从</a:t>
            </a:r>
            <a:r>
              <a:rPr lang="en-US" sz="2400">
                <a:latin typeface="+mn-ea"/>
                <a:cs typeface="+mn-ea"/>
              </a:rPr>
              <a:t>3</a:t>
            </a:r>
            <a:r>
              <a:rPr lang="zh-CN" sz="2400">
                <a:latin typeface="+mn-ea"/>
                <a:cs typeface="+mn-ea"/>
              </a:rPr>
              <a:t>班。</a:t>
            </a:r>
            <a:endParaRPr lang="zh-CN" sz="2400">
              <a:latin typeface="+mn-ea"/>
              <a:cs typeface="+mn-ea"/>
            </a:endParaRPr>
          </a:p>
          <a:p>
            <a:pPr indent="0"/>
            <a:endParaRPr lang="en-US" altLang="en-US" sz="2400">
              <a:latin typeface="+mn-ea"/>
              <a:cs typeface="+mn-ea"/>
            </a:endParaRPr>
          </a:p>
        </p:txBody>
      </p:sp>
      <p:pic>
        <p:nvPicPr>
          <p:cNvPr id="3" name="图片 2"/>
          <p:cNvPicPr/>
          <p:nvPr/>
        </p:nvPicPr>
        <p:blipFill>
          <a:blip r:embed="rId4"/>
          <a:stretch>
            <a:fillRect/>
          </a:stretch>
        </p:blipFill>
        <p:spPr>
          <a:xfrm>
            <a:off x="9015095" y="4107180"/>
            <a:ext cx="3033395" cy="2632075"/>
          </a:xfrm>
          <a:prstGeom prst="rect">
            <a:avLst/>
          </a:prstGeom>
          <a:noFill/>
          <a:ln w="9525">
            <a:noFill/>
          </a:ln>
        </p:spPr>
      </p:pic>
      <p:sp>
        <p:nvSpPr>
          <p:cNvPr id="4" name="文本框 3"/>
          <p:cNvSpPr txBox="1"/>
          <p:nvPr/>
        </p:nvSpPr>
        <p:spPr>
          <a:xfrm>
            <a:off x="307975" y="4184650"/>
            <a:ext cx="9171940" cy="1938020"/>
          </a:xfrm>
          <a:prstGeom prst="rect">
            <a:avLst/>
          </a:prstGeom>
          <a:noFill/>
        </p:spPr>
        <p:txBody>
          <a:bodyPr wrap="square" rtlCol="0" anchor="t">
            <a:spAutoFit/>
          </a:bodyPr>
          <a:p>
            <a:pPr marL="342900" indent="-342900">
              <a:buSzPct val="50000"/>
              <a:buFont typeface="Wingdings" panose="05000000000000000000" charset="0"/>
              <a:buChar char="l"/>
            </a:pPr>
            <a:r>
              <a:rPr lang="en-US" altLang="en-US" sz="2400">
                <a:latin typeface="+mn-ea"/>
                <a:cs typeface="+mn-ea"/>
                <a:sym typeface="+mn-ea"/>
              </a:rPr>
              <a:t>Suddenly I noticed something lying on the pavement. I stopped, picked it up and found it was a schoolbag. Luckily from the books inside I learned </a:t>
            </a:r>
            <a:r>
              <a:rPr lang="en-US" altLang="en-US" sz="2400" b="1" u="sng">
                <a:solidFill>
                  <a:schemeClr val="accent1"/>
                </a:solidFill>
                <a:effectLst>
                  <a:outerShdw blurRad="38100" dist="25400" dir="5400000" algn="ctr" rotWithShape="0">
                    <a:srgbClr val="6E747A">
                      <a:alpha val="43000"/>
                    </a:srgbClr>
                  </a:outerShdw>
                </a:effectLst>
                <a:latin typeface="+mn-ea"/>
                <a:cs typeface="+mn-ea"/>
                <a:sym typeface="+mn-ea"/>
              </a:rPr>
              <a:t>it belongs to Li Hua</a:t>
            </a:r>
            <a:r>
              <a:rPr lang="en-US" altLang="en-US" sz="2400">
                <a:latin typeface="+mn-ea"/>
                <a:cs typeface="+mn-ea"/>
                <a:sym typeface="+mn-ea"/>
              </a:rPr>
              <a:t>, a Senior Two student from Class 3. </a:t>
            </a:r>
            <a:r>
              <a:rPr lang="en-US" b="1">
                <a:solidFill>
                  <a:schemeClr val="accent1"/>
                </a:solidFill>
                <a:effectLst>
                  <a:outerShdw blurRad="38100" dist="25400" dir="5400000" algn="ctr" rotWithShape="0">
                    <a:srgbClr val="6E747A">
                      <a:alpha val="43000"/>
                    </a:srgbClr>
                  </a:outerShdw>
                </a:effectLst>
                <a:latin typeface="+mn-ea"/>
                <a:cs typeface="+mn-ea"/>
                <a:sym typeface="+mn-ea"/>
              </a:rPr>
              <a:t>2013</a:t>
            </a:r>
            <a:r>
              <a:rPr lang="zh-CN" b="1">
                <a:solidFill>
                  <a:schemeClr val="accent1"/>
                </a:solidFill>
                <a:effectLst>
                  <a:outerShdw blurRad="38100" dist="25400" dir="5400000" algn="ctr" rotWithShape="0">
                    <a:srgbClr val="6E747A">
                      <a:alpha val="43000"/>
                    </a:srgbClr>
                  </a:outerShdw>
                </a:effectLst>
                <a:latin typeface="+mn-ea"/>
                <a:cs typeface="+mn-ea"/>
                <a:sym typeface="+mn-ea"/>
              </a:rPr>
              <a:t>年浙江卷</a:t>
            </a:r>
            <a:r>
              <a:rPr lang="en-US" b="1">
                <a:solidFill>
                  <a:schemeClr val="accent1"/>
                </a:solidFill>
                <a:effectLst>
                  <a:outerShdw blurRad="38100" dist="25400" dir="5400000" algn="ctr" rotWithShape="0">
                    <a:srgbClr val="6E747A">
                      <a:alpha val="43000"/>
                    </a:srgbClr>
                  </a:outerShdw>
                </a:effectLst>
                <a:latin typeface="+mn-ea"/>
                <a:cs typeface="+mn-ea"/>
                <a:sym typeface="+mn-ea"/>
              </a:rPr>
              <a:t>“</a:t>
            </a:r>
            <a:r>
              <a:rPr lang="zh-CN" b="1">
                <a:solidFill>
                  <a:schemeClr val="accent1"/>
                </a:solidFill>
                <a:effectLst>
                  <a:outerShdw blurRad="38100" dist="25400" dir="5400000" algn="ctr" rotWithShape="0">
                    <a:srgbClr val="6E747A">
                      <a:alpha val="43000"/>
                    </a:srgbClr>
                  </a:outerShdw>
                </a:effectLst>
                <a:latin typeface="+mn-ea"/>
                <a:cs typeface="+mn-ea"/>
                <a:sym typeface="+mn-ea"/>
              </a:rPr>
              <a:t>我骄傲的事</a:t>
            </a:r>
            <a:r>
              <a:rPr lang="en-US" b="1">
                <a:solidFill>
                  <a:schemeClr val="accent1"/>
                </a:solidFill>
                <a:effectLst>
                  <a:outerShdw blurRad="38100" dist="25400" dir="5400000" algn="ctr" rotWithShape="0">
                    <a:srgbClr val="6E747A">
                      <a:alpha val="43000"/>
                    </a:srgbClr>
                  </a:outerShdw>
                </a:effectLst>
                <a:latin typeface="+mn-ea"/>
                <a:cs typeface="+mn-ea"/>
                <a:sym typeface="+mn-ea"/>
              </a:rPr>
              <a:t>”</a:t>
            </a:r>
            <a:endParaRPr lang="en-US" altLang="en-US" sz="2400">
              <a:latin typeface="+mn-ea"/>
              <a:cs typeface="+mn-ea"/>
            </a:endParaRPr>
          </a:p>
          <a:p>
            <a:pPr indent="0"/>
            <a:endParaRPr lang="en-US"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 calcmode="lin" valueType="num">
                                      <p:cBhvr additive="base">
                                        <p:cTn id="12"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custDataLst>
              <p:tags r:id="rId1"/>
            </p:custDataLst>
          </p:nvPr>
        </p:nvPicPr>
        <p:blipFill>
          <a:blip r:embed="rId2"/>
          <a:stretch>
            <a:fillRect/>
          </a:stretch>
        </p:blipFill>
        <p:spPr>
          <a:xfrm>
            <a:off x="6350" y="-7620"/>
            <a:ext cx="12179935" cy="6866255"/>
          </a:xfrm>
          <a:prstGeom prst="rect">
            <a:avLst/>
          </a:prstGeom>
        </p:spPr>
      </p:pic>
      <p:sp>
        <p:nvSpPr>
          <p:cNvPr id="5" name="文本框 4"/>
          <p:cNvSpPr txBox="1"/>
          <p:nvPr>
            <p:custDataLst>
              <p:tags r:id="rId3"/>
            </p:custDataLst>
          </p:nvPr>
        </p:nvSpPr>
        <p:spPr>
          <a:xfrm>
            <a:off x="3361055" y="3140710"/>
            <a:ext cx="8601075" cy="829945"/>
          </a:xfrm>
          <a:prstGeom prst="rect">
            <a:avLst/>
          </a:prstGeom>
          <a:noFill/>
        </p:spPr>
        <p:txBody>
          <a:bodyPr wrap="square" rtlCol="0" anchor="t">
            <a:spAutoFit/>
          </a:bodyPr>
          <a:p>
            <a:pPr marL="457200" indent="-457200">
              <a:buFont typeface="Arial" panose="020B0604020202020204" pitchFamily="34" charset="0"/>
              <a:buChar char="•"/>
            </a:pPr>
            <a:r>
              <a:rPr lang="zh-CN" altLang="en-US" sz="4800" b="1">
                <a:solidFill>
                  <a:schemeClr val="tx1"/>
                </a:solidFill>
                <a:latin typeface="微软雅黑" panose="020B0503020204020204" charset="-122"/>
                <a:ea typeface="微软雅黑" panose="020B0503020204020204" charset="-122"/>
              </a:rPr>
              <a:t>活用教材词汇，靶向高考写作</a:t>
            </a:r>
            <a:endParaRPr lang="zh-CN" altLang="en-US" sz="4800" b="1">
              <a:solidFill>
                <a:schemeClr val="tx1"/>
              </a:solidFill>
              <a:latin typeface="微软雅黑" panose="020B0503020204020204" charset="-122"/>
              <a:ea typeface="微软雅黑" panose="020B0503020204020204" charset="-122"/>
            </a:endParaRPr>
          </a:p>
        </p:txBody>
      </p:sp>
      <p:sp>
        <p:nvSpPr>
          <p:cNvPr id="19" name="文本框 18"/>
          <p:cNvSpPr txBox="1"/>
          <p:nvPr>
            <p:custDataLst>
              <p:tags r:id="rId4"/>
            </p:custDataLst>
          </p:nvPr>
        </p:nvSpPr>
        <p:spPr>
          <a:xfrm>
            <a:off x="3360738" y="3716655"/>
            <a:ext cx="8982075" cy="1614805"/>
          </a:xfrm>
          <a:prstGeom prst="rect">
            <a:avLst/>
          </a:prstGeom>
          <a:noFill/>
        </p:spPr>
        <p:txBody>
          <a:bodyPr wrap="square" rtlCol="0">
            <a:spAutoFit/>
          </a:bodyPr>
          <a:p>
            <a:pPr algn="ctr" fontAlgn="auto">
              <a:lnSpc>
                <a:spcPct val="150000"/>
              </a:lnSpc>
            </a:pPr>
            <a:r>
              <a:rPr lang="en-US" altLang="zh-CN" sz="6600" b="1">
                <a:solidFill>
                  <a:schemeClr val="tx1"/>
                </a:solidFill>
                <a:latin typeface="微软雅黑" panose="020B0503020204020204" charset="-122"/>
                <a:ea typeface="微软雅黑" panose="020B0503020204020204" charset="-122"/>
                <a:cs typeface="微软雅黑" panose="020B0503020204020204" charset="-122"/>
                <a:sym typeface="+mn-ea"/>
              </a:rPr>
              <a:t>BX3</a:t>
            </a:r>
            <a:r>
              <a:rPr lang="zh-CN" altLang="en-US" sz="6600" b="1">
                <a:solidFill>
                  <a:schemeClr val="tx1"/>
                </a:solidFill>
                <a:latin typeface="微软雅黑" panose="020B0503020204020204" charset="-122"/>
                <a:ea typeface="微软雅黑" panose="020B0503020204020204" charset="-122"/>
                <a:cs typeface="微软雅黑" panose="020B0503020204020204" charset="-122"/>
                <a:sym typeface="+mn-ea"/>
              </a:rPr>
              <a:t>U</a:t>
            </a:r>
            <a:r>
              <a:rPr lang="en-US" altLang="zh-CN" sz="6600" b="1">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6600" b="1">
                <a:solidFill>
                  <a:schemeClr val="tx1"/>
                </a:solidFill>
                <a:latin typeface="微软雅黑" panose="020B0503020204020204" charset="-122"/>
                <a:ea typeface="微软雅黑" panose="020B0503020204020204" charset="-122"/>
                <a:cs typeface="微软雅黑" panose="020B0503020204020204" charset="-122"/>
                <a:sym typeface="+mn-ea"/>
              </a:rPr>
              <a:t>单词拓展</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94615"/>
            <a:ext cx="9017635" cy="82994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 belongings   /bɪˈlɒŋɪŋz/                           n.[pl.]财物;动产</a:t>
            </a:r>
            <a:endParaRPr lang="en-US" altLang="zh-CN" sz="2400" b="1">
              <a:solidFill>
                <a:schemeClr val="bg2">
                  <a:lumMod val="10000"/>
                </a:schemeClr>
              </a:solidFill>
              <a:latin typeface="微软雅黑" panose="020B0503020204020204" charset="-122"/>
              <a:ea typeface="微软雅黑" panose="020B0503020204020204" charset="-122"/>
            </a:endParaRPr>
          </a:p>
          <a:p>
            <a:r>
              <a:rPr lang="en-US" altLang="zh-CN" sz="2400" b="1">
                <a:solidFill>
                  <a:schemeClr val="bg2">
                    <a:lumMod val="10000"/>
                  </a:schemeClr>
                </a:solidFill>
                <a:latin typeface="微软雅黑" panose="020B0503020204020204" charset="-122"/>
                <a:ea typeface="微软雅黑" panose="020B0503020204020204" charset="-122"/>
              </a:rPr>
              <a:t> belong to </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9" name="文本框 118"/>
          <p:cNvSpPr txBox="1"/>
          <p:nvPr/>
        </p:nvSpPr>
        <p:spPr>
          <a:xfrm>
            <a:off x="307975" y="1167130"/>
            <a:ext cx="6622415" cy="4154170"/>
          </a:xfrm>
          <a:prstGeom prst="rect">
            <a:avLst/>
          </a:prstGeom>
          <a:noFill/>
          <a:ln w="9525">
            <a:noFill/>
          </a:ln>
        </p:spPr>
        <p:txBody>
          <a:bodyPr wrap="square">
            <a:spAutoFit/>
          </a:bodyPr>
          <a:p>
            <a:pPr indent="0"/>
            <a:r>
              <a:rPr sz="2400">
                <a:latin typeface="+mn-ea"/>
                <a:cs typeface="+mn-ea"/>
              </a:rPr>
              <a:t>3. 他目不转睛地盯着盒子，里面装满了</a:t>
            </a:r>
            <a:r>
              <a:rPr sz="2400" b="1" u="sng">
                <a:solidFill>
                  <a:srgbClr val="FF0000"/>
                </a:solidFill>
                <a:latin typeface="+mn-ea"/>
                <a:cs typeface="+mn-ea"/>
              </a:rPr>
              <a:t>他心爱的妻子的珍贵物品</a:t>
            </a:r>
            <a:r>
              <a:rPr sz="2400">
                <a:latin typeface="+mn-ea"/>
                <a:cs typeface="+mn-ea"/>
              </a:rPr>
              <a:t>。当他小心翼翼地揭开每一件物品时，悲伤的浪潮向他袭来，毫不屈服，毫不留情。</a:t>
            </a:r>
            <a:endParaRPr sz="2400">
              <a:latin typeface="+mn-ea"/>
              <a:cs typeface="+mn-ea"/>
            </a:endParaRPr>
          </a:p>
          <a:p>
            <a:pPr marL="342900" indent="-342900">
              <a:buSzPct val="50000"/>
              <a:buFont typeface="Wingdings" panose="05000000000000000000" charset="0"/>
              <a:buChar char="l"/>
            </a:pPr>
            <a:r>
              <a:rPr sz="2400">
                <a:latin typeface="+mn-ea"/>
                <a:cs typeface="+mn-ea"/>
              </a:rPr>
              <a:t>His gaze was fixed upon the box, overflowing with</a:t>
            </a:r>
            <a:r>
              <a:rPr sz="2400" b="1" u="sng">
                <a:latin typeface="+mn-ea"/>
                <a:cs typeface="+mn-ea"/>
              </a:rPr>
              <a:t> </a:t>
            </a:r>
            <a:r>
              <a:rPr sz="2400" b="1" u="sng">
                <a:solidFill>
                  <a:srgbClr val="FF0000"/>
                </a:solidFill>
                <a:latin typeface="+mn-ea"/>
                <a:cs typeface="+mn-ea"/>
              </a:rPr>
              <a:t>the treasured belongings of his beloved wife</a:t>
            </a:r>
            <a:r>
              <a:rPr sz="2400">
                <a:latin typeface="+mn-ea"/>
                <a:cs typeface="+mn-ea"/>
              </a:rPr>
              <a:t>. As he delicately unveiled each item, waves of sorrow crashed upon him, unyielding and unmercifully.</a:t>
            </a:r>
            <a:endParaRPr sz="2400">
              <a:latin typeface="+mn-ea"/>
              <a:cs typeface="+mn-ea"/>
            </a:endParaRPr>
          </a:p>
          <a:p>
            <a:pPr indent="0"/>
            <a:endParaRPr sz="2400">
              <a:latin typeface="+mn-ea"/>
              <a:cs typeface="+mn-ea"/>
            </a:endParaRPr>
          </a:p>
        </p:txBody>
      </p:sp>
      <p:pic>
        <p:nvPicPr>
          <p:cNvPr id="120" name="图片 119"/>
          <p:cNvPicPr/>
          <p:nvPr/>
        </p:nvPicPr>
        <p:blipFill>
          <a:blip r:embed="rId4"/>
          <a:stretch>
            <a:fillRect/>
          </a:stretch>
        </p:blipFill>
        <p:spPr>
          <a:xfrm>
            <a:off x="7058025" y="848995"/>
            <a:ext cx="4924425" cy="3593465"/>
          </a:xfrm>
          <a:prstGeom prst="rect">
            <a:avLst/>
          </a:prstGeom>
          <a:noFill/>
          <a:ln w="9525">
            <a:noFill/>
          </a:ln>
        </p:spPr>
      </p:pic>
      <p:pic>
        <p:nvPicPr>
          <p:cNvPr id="121" name="图片 120"/>
          <p:cNvPicPr/>
          <p:nvPr/>
        </p:nvPicPr>
        <p:blipFill>
          <a:blip r:embed="rId5"/>
          <a:srcRect l="31283" t="24934" r="29683" b="22173"/>
          <a:stretch>
            <a:fillRect/>
          </a:stretch>
        </p:blipFill>
        <p:spPr>
          <a:xfrm>
            <a:off x="307975" y="4984115"/>
            <a:ext cx="3145790" cy="1553845"/>
          </a:xfrm>
          <a:prstGeom prst="rect">
            <a:avLst/>
          </a:prstGeom>
          <a:noFill/>
          <a:ln w="9525">
            <a:noFill/>
          </a:ln>
        </p:spPr>
      </p:pic>
      <p:sp>
        <p:nvSpPr>
          <p:cNvPr id="2" name="文本框 1"/>
          <p:cNvSpPr txBox="1"/>
          <p:nvPr/>
        </p:nvSpPr>
        <p:spPr>
          <a:xfrm>
            <a:off x="3856990" y="4551045"/>
            <a:ext cx="8126095" cy="1938020"/>
          </a:xfrm>
          <a:prstGeom prst="rect">
            <a:avLst/>
          </a:prstGeom>
          <a:noFill/>
        </p:spPr>
        <p:txBody>
          <a:bodyPr wrap="square" rtlCol="0" anchor="t">
            <a:spAutoFit/>
          </a:bodyPr>
          <a:p>
            <a:pPr indent="0"/>
            <a:r>
              <a:rPr sz="2400">
                <a:latin typeface="+mn-ea"/>
                <a:cs typeface="+mn-ea"/>
                <a:sym typeface="+mn-ea"/>
              </a:rPr>
              <a:t>4. 他不得不忍受没有朋友的孤独，难以适应新的文化，努力寻找</a:t>
            </a:r>
            <a:r>
              <a:rPr sz="2400" b="1" u="sng">
                <a:solidFill>
                  <a:srgbClr val="FF0000"/>
                </a:solidFill>
                <a:latin typeface="+mn-ea"/>
                <a:cs typeface="+mn-ea"/>
                <a:sym typeface="+mn-ea"/>
              </a:rPr>
              <a:t>归属感</a:t>
            </a:r>
            <a:r>
              <a:rPr sz="2400">
                <a:latin typeface="+mn-ea"/>
                <a:cs typeface="+mn-ea"/>
                <a:sym typeface="+mn-ea"/>
              </a:rPr>
              <a:t>。</a:t>
            </a:r>
            <a:endParaRPr sz="2400">
              <a:latin typeface="+mn-ea"/>
              <a:cs typeface="+mn-ea"/>
            </a:endParaRPr>
          </a:p>
          <a:p>
            <a:pPr marL="342900" indent="-342900">
              <a:buSzPct val="50000"/>
              <a:buFont typeface="Wingdings" panose="05000000000000000000" charset="0"/>
              <a:buChar char="l"/>
            </a:pPr>
            <a:r>
              <a:rPr sz="2400">
                <a:latin typeface="+mn-ea"/>
                <a:cs typeface="+mn-ea"/>
                <a:sym typeface="+mn-ea"/>
              </a:rPr>
              <a:t>He had to suffer from loneliness of having no friends, the difficulty in fitting into a new culture and the struggle hard to find </a:t>
            </a:r>
            <a:r>
              <a:rPr sz="2400" b="1" u="sng">
                <a:solidFill>
                  <a:srgbClr val="FF0000"/>
                </a:solidFill>
                <a:latin typeface="+mn-ea"/>
                <a:cs typeface="+mn-ea"/>
                <a:sym typeface="+mn-ea"/>
              </a:rPr>
              <a:t>a sense of belonging</a:t>
            </a:r>
            <a:r>
              <a:rPr sz="2400">
                <a:latin typeface="+mn-ea"/>
                <a:cs typeface="+mn-ea"/>
                <a:sym typeface="+mn-ea"/>
              </a:rPr>
              <a:t>.</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 calcmode="lin" valueType="num">
                                      <p:cBhvr additive="base">
                                        <p:cTn id="12"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miserable     /ˈmɪzrəbl/                            adj. 痛苦的;令人难受的</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22" name="文本框 121"/>
          <p:cNvSpPr txBox="1"/>
          <p:nvPr/>
        </p:nvSpPr>
        <p:spPr>
          <a:xfrm>
            <a:off x="295910" y="942340"/>
            <a:ext cx="8500745" cy="230695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约翰坐在沙发上，悲伤得僵住了，他的身体因几个小时的</a:t>
            </a:r>
            <a:r>
              <a:rPr lang="zh-CN" sz="2400" b="1" u="sng">
                <a:solidFill>
                  <a:srgbClr val="FF0000"/>
                </a:solidFill>
                <a:latin typeface="+mn-ea"/>
                <a:cs typeface="+mn-ea"/>
              </a:rPr>
              <a:t>痛苦哭泣</a:t>
            </a:r>
            <a:r>
              <a:rPr lang="zh-CN" sz="2400" b="0">
                <a:latin typeface="+mn-ea"/>
                <a:cs typeface="+mn-ea"/>
              </a:rPr>
              <a:t>而疲惫不堪。</a:t>
            </a:r>
            <a:endParaRPr lang="zh-CN" altLang="en-US" sz="2400" b="0">
              <a:latin typeface="+mn-ea"/>
              <a:cs typeface="+mn-ea"/>
            </a:endParaRPr>
          </a:p>
          <a:p>
            <a:pPr marL="342900" indent="-342900">
              <a:buSzPct val="50000"/>
              <a:buFont typeface="Wingdings" panose="05000000000000000000" charset="0"/>
              <a:buChar char="l"/>
            </a:pPr>
            <a:r>
              <a:rPr lang="zh-CN" altLang="en-US" sz="2400" b="0">
                <a:latin typeface="+mn-ea"/>
                <a:cs typeface="+mn-ea"/>
              </a:rPr>
              <a:t>Seated on the couch, John was frozen with sorrow, his body drained and depleted from hours of </a:t>
            </a:r>
            <a:r>
              <a:rPr lang="zh-CN" altLang="en-US" sz="2400" b="1" u="sng">
                <a:solidFill>
                  <a:srgbClr val="FF0000"/>
                </a:solidFill>
                <a:latin typeface="+mn-ea"/>
                <a:cs typeface="+mn-ea"/>
              </a:rPr>
              <a:t>miserable weeping</a:t>
            </a:r>
            <a:r>
              <a:rPr lang="zh-CN" altLang="en-US" sz="2400" b="0">
                <a:latin typeface="+mn-ea"/>
                <a:cs typeface="+mn-ea"/>
              </a:rPr>
              <a:t>.</a:t>
            </a:r>
            <a:endParaRPr lang="zh-CN" altLang="en-US" sz="2400" b="0">
              <a:latin typeface="+mn-ea"/>
              <a:cs typeface="+mn-ea"/>
            </a:endParaRPr>
          </a:p>
          <a:p>
            <a:pPr indent="0"/>
            <a:endParaRPr lang="zh-CN" altLang="en-US" sz="2400" b="0">
              <a:latin typeface="+mn-ea"/>
              <a:cs typeface="+mn-ea"/>
            </a:endParaRPr>
          </a:p>
        </p:txBody>
      </p:sp>
      <p:pic>
        <p:nvPicPr>
          <p:cNvPr id="100" name="图片 99"/>
          <p:cNvPicPr/>
          <p:nvPr>
            <p:custDataLst>
              <p:tags r:id="rId4"/>
            </p:custDataLst>
          </p:nvPr>
        </p:nvPicPr>
        <p:blipFill>
          <a:blip r:embed="rId5"/>
          <a:srcRect l="19667" t="9491" r="17000" b="5519"/>
          <a:stretch>
            <a:fillRect/>
          </a:stretch>
        </p:blipFill>
        <p:spPr>
          <a:xfrm>
            <a:off x="8970010" y="826770"/>
            <a:ext cx="2719070" cy="3691890"/>
          </a:xfrm>
          <a:prstGeom prst="rect">
            <a:avLst/>
          </a:prstGeom>
          <a:noFill/>
          <a:ln w="9525">
            <a:noFill/>
          </a:ln>
        </p:spPr>
      </p:pic>
      <p:pic>
        <p:nvPicPr>
          <p:cNvPr id="2" name="图片 1"/>
          <p:cNvPicPr>
            <a:picLocks noChangeAspect="1"/>
          </p:cNvPicPr>
          <p:nvPr/>
        </p:nvPicPr>
        <p:blipFill>
          <a:blip r:embed="rId6"/>
          <a:stretch>
            <a:fillRect/>
          </a:stretch>
        </p:blipFill>
        <p:spPr>
          <a:xfrm>
            <a:off x="121285" y="2967990"/>
            <a:ext cx="2374900" cy="3784600"/>
          </a:xfrm>
          <a:prstGeom prst="rect">
            <a:avLst/>
          </a:prstGeom>
        </p:spPr>
      </p:pic>
      <p:sp>
        <p:nvSpPr>
          <p:cNvPr id="3" name="文本框 2"/>
          <p:cNvSpPr txBox="1"/>
          <p:nvPr/>
        </p:nvSpPr>
        <p:spPr>
          <a:xfrm>
            <a:off x="2593975" y="3249295"/>
            <a:ext cx="6478905" cy="3415030"/>
          </a:xfrm>
          <a:prstGeom prst="rect">
            <a:avLst/>
          </a:prstGeom>
          <a:noFill/>
        </p:spPr>
        <p:txBody>
          <a:bodyPr wrap="square" rtlCol="0" anchor="t">
            <a:spAutoFit/>
          </a:bodyPr>
          <a:p>
            <a:pPr indent="0"/>
            <a:r>
              <a:rPr lang="zh-CN" altLang="en-US" sz="2400">
                <a:latin typeface="+mn-ea"/>
                <a:cs typeface="+mn-ea"/>
                <a:sym typeface="+mn-ea"/>
              </a:rPr>
              <a:t>2. 从前，一个女儿向父亲抱怨说，</a:t>
            </a:r>
            <a:r>
              <a:rPr lang="zh-CN" altLang="en-US" sz="2400" b="1" u="sng">
                <a:latin typeface="+mn-ea"/>
                <a:cs typeface="+mn-ea"/>
                <a:sym typeface="+mn-ea"/>
              </a:rPr>
              <a:t>她的生活很悲惨</a:t>
            </a:r>
            <a:r>
              <a:rPr lang="zh-CN" altLang="en-US" sz="2400">
                <a:latin typeface="+mn-ea"/>
                <a:cs typeface="+mn-ea"/>
                <a:sym typeface="+mn-ea"/>
              </a:rPr>
              <a:t>，她不知道该怎么活下去。她厌倦了一直奋斗和挣扎。</a:t>
            </a:r>
            <a:endParaRPr lang="zh-CN" altLang="en-US"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Once upon a time a daughter complained to her father that </a:t>
            </a:r>
            <a:r>
              <a:rPr lang="zh-CN" altLang="en-US" sz="2400" b="1" u="sng">
                <a:solidFill>
                  <a:srgbClr val="FF0000"/>
                </a:solidFill>
                <a:latin typeface="+mn-ea"/>
                <a:cs typeface="+mn-ea"/>
                <a:sym typeface="+mn-ea"/>
              </a:rPr>
              <a:t>her life was miserable </a:t>
            </a:r>
            <a:r>
              <a:rPr lang="zh-CN" altLang="en-US" sz="2400">
                <a:latin typeface="+mn-ea"/>
                <a:cs typeface="+mn-ea"/>
                <a:sym typeface="+mn-ea"/>
              </a:rPr>
              <a:t>and that she didn’t know how she was going to make it.She was tired of fighting and struggling all the time.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 calcmode="lin" valueType="num">
                                      <p:cBhvr additive="base">
                                        <p:cTn id="12"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miserable     /ˈmɪzrəbl/                            adj. 痛苦的;令人难受的</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1" name="文本框 100"/>
          <p:cNvSpPr txBox="1"/>
          <p:nvPr/>
        </p:nvSpPr>
        <p:spPr>
          <a:xfrm>
            <a:off x="141605" y="986790"/>
            <a:ext cx="11319510" cy="2676525"/>
          </a:xfrm>
          <a:prstGeom prst="rect">
            <a:avLst/>
          </a:prstGeom>
          <a:noFill/>
          <a:ln w="9525">
            <a:noFill/>
          </a:ln>
        </p:spPr>
        <p:txBody>
          <a:bodyPr wrap="square">
            <a:spAutoFit/>
          </a:bodyPr>
          <a:p>
            <a:pPr indent="0"/>
            <a:r>
              <a:rPr lang="en-US" sz="2400" b="0">
                <a:latin typeface="+mn-ea"/>
                <a:cs typeface="+mn-ea"/>
              </a:rPr>
              <a:t>3. </a:t>
            </a:r>
            <a:r>
              <a:rPr lang="zh-CN" sz="2400" b="0">
                <a:latin typeface="+mn-ea"/>
                <a:cs typeface="+mn-ea"/>
              </a:rPr>
              <a:t>爸爸，求你了，求你了……弗恩不停地乞求。</a:t>
            </a:r>
            <a:r>
              <a:rPr lang="zh-CN" sz="2400" b="1" u="sng">
                <a:solidFill>
                  <a:srgbClr val="01A9E1"/>
                </a:solidFill>
                <a:latin typeface="+mn-ea"/>
                <a:cs typeface="+mn-ea"/>
              </a:rPr>
              <a:t>看着她痛苦的脸</a:t>
            </a:r>
            <a:r>
              <a:rPr lang="zh-CN" sz="2400" b="0">
                <a:latin typeface="+mn-ea"/>
                <a:cs typeface="+mn-ea"/>
              </a:rPr>
              <a:t>，阿拉贝尔先生陷入了沉思。</a:t>
            </a:r>
            <a:endParaRPr lang="zh-CN"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endParaRPr lang="zh-CN" altLang="en-US" sz="2400" b="0">
              <a:latin typeface="+mn-ea"/>
              <a:cs typeface="+mn-ea"/>
            </a:endParaRPr>
          </a:p>
        </p:txBody>
      </p:sp>
      <p:pic>
        <p:nvPicPr>
          <p:cNvPr id="4" name="图片 3"/>
          <p:cNvPicPr/>
          <p:nvPr>
            <p:custDataLst>
              <p:tags r:id="rId4"/>
            </p:custDataLst>
          </p:nvPr>
        </p:nvPicPr>
        <p:blipFill>
          <a:blip r:embed="rId5"/>
          <a:stretch>
            <a:fillRect/>
          </a:stretch>
        </p:blipFill>
        <p:spPr>
          <a:xfrm>
            <a:off x="8790940" y="1561465"/>
            <a:ext cx="2846070" cy="3914140"/>
          </a:xfrm>
          <a:prstGeom prst="rect">
            <a:avLst/>
          </a:prstGeom>
          <a:noFill/>
          <a:ln w="9525">
            <a:noFill/>
          </a:ln>
        </p:spPr>
      </p:pic>
      <p:sp>
        <p:nvSpPr>
          <p:cNvPr id="5" name="文本框 4"/>
          <p:cNvSpPr txBox="1"/>
          <p:nvPr/>
        </p:nvSpPr>
        <p:spPr>
          <a:xfrm>
            <a:off x="302260" y="1784350"/>
            <a:ext cx="8067675" cy="1198880"/>
          </a:xfrm>
          <a:prstGeom prst="rect">
            <a:avLst/>
          </a:prstGeom>
          <a:noFill/>
        </p:spPr>
        <p:txBody>
          <a:bodyPr wrap="square" rtlCol="0" anchor="t">
            <a:spAutoFit/>
          </a:bodyPr>
          <a:p>
            <a:pPr marL="342900" indent="-342900">
              <a:buSzPct val="50000"/>
              <a:buFont typeface="Wingdings" panose="05000000000000000000" charset="0"/>
              <a:buChar char="l"/>
            </a:pPr>
            <a:r>
              <a:rPr lang="zh-CN" sz="2400">
                <a:latin typeface="+mn-ea"/>
                <a:cs typeface="+mn-ea"/>
                <a:sym typeface="+mn-ea"/>
              </a:rPr>
              <a:t>“Dad, please, please...” Fern kept begging. </a:t>
            </a:r>
            <a:r>
              <a:rPr lang="zh-CN" sz="2400" b="1" u="sng">
                <a:solidFill>
                  <a:srgbClr val="01A9E1"/>
                </a:solidFill>
                <a:latin typeface="+mn-ea"/>
                <a:cs typeface="+mn-ea"/>
                <a:sym typeface="+mn-ea"/>
              </a:rPr>
              <a:t>Looking at her miserable face</a:t>
            </a:r>
            <a:r>
              <a:rPr lang="zh-CN" sz="2400">
                <a:latin typeface="+mn-ea"/>
                <a:cs typeface="+mn-ea"/>
                <a:sym typeface="+mn-ea"/>
              </a:rPr>
              <a:t>, Mr Arable was lost in deep thought. </a:t>
            </a:r>
            <a:endParaRPr lang="zh-CN" altLang="en-US" sz="2400">
              <a:latin typeface="+mn-ea"/>
              <a:cs typeface="+mn-ea"/>
              <a:sym typeface="+mn-ea"/>
            </a:endParaRPr>
          </a:p>
        </p:txBody>
      </p:sp>
      <p:sp>
        <p:nvSpPr>
          <p:cNvPr id="7" name="文本框 6"/>
          <p:cNvSpPr txBox="1"/>
          <p:nvPr/>
        </p:nvSpPr>
        <p:spPr>
          <a:xfrm>
            <a:off x="216535" y="3063240"/>
            <a:ext cx="8296275" cy="2306955"/>
          </a:xfrm>
          <a:prstGeom prst="rect">
            <a:avLst/>
          </a:prstGeom>
          <a:noFill/>
        </p:spPr>
        <p:txBody>
          <a:bodyPr wrap="square" rtlCol="0" anchor="t">
            <a:spAutoFit/>
          </a:bodyPr>
          <a:p>
            <a:pPr indent="0"/>
            <a:r>
              <a:rPr lang="en-US" sz="2400">
                <a:latin typeface="+mn-ea"/>
                <a:cs typeface="+mn-ea"/>
                <a:sym typeface="+mn-ea"/>
              </a:rPr>
              <a:t>4. </a:t>
            </a:r>
            <a:r>
              <a:rPr lang="zh-CN" sz="2400">
                <a:latin typeface="+mn-ea"/>
                <a:cs typeface="+mn-ea"/>
                <a:sym typeface="+mn-ea"/>
              </a:rPr>
              <a:t>我知道这可怕的一天迟早会到来。它来的太快了，我在牙科诊所的候诊室里，</a:t>
            </a:r>
            <a:r>
              <a:rPr lang="zh-CN" sz="2400" b="1" u="sng">
                <a:solidFill>
                  <a:srgbClr val="01A9E1"/>
                </a:solidFill>
                <a:latin typeface="+mn-ea"/>
                <a:cs typeface="+mn-ea"/>
                <a:sym typeface="+mn-ea"/>
              </a:rPr>
              <a:t>心情很不好，忐忑不安</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 I knew this dreaded day would come sooner or later. It came too fast and there I was, in the waiting room of the dental clinic, </a:t>
            </a:r>
            <a:r>
              <a:rPr lang="zh-CN" altLang="en-US" sz="2400" b="1" u="sng">
                <a:solidFill>
                  <a:srgbClr val="01A9E1"/>
                </a:solidFill>
                <a:latin typeface="+mn-ea"/>
                <a:cs typeface="+mn-ea"/>
                <a:sym typeface="+mn-ea"/>
              </a:rPr>
              <a:t>miserable with butterflies in my stomach</a:t>
            </a:r>
            <a:r>
              <a:rPr lang="zh-CN" altLang="en-US" sz="2400">
                <a:latin typeface="+mn-ea"/>
                <a:cs typeface="+mn-ea"/>
                <a:sym typeface="+mn-ea"/>
              </a:rPr>
              <a:t>.</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decent   /ˈdi:snt/                               adj. 相当不错的;正派的</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2" name="文本框 101"/>
          <p:cNvSpPr txBox="1"/>
          <p:nvPr/>
        </p:nvSpPr>
        <p:spPr>
          <a:xfrm>
            <a:off x="195580" y="988060"/>
            <a:ext cx="11325860" cy="230695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大日子终于来了。他穿着整洁，</a:t>
            </a:r>
            <a:r>
              <a:rPr lang="zh-CN" sz="2400" b="1" u="sng">
                <a:solidFill>
                  <a:srgbClr val="9E6C45"/>
                </a:solidFill>
                <a:latin typeface="+mn-ea"/>
                <a:cs typeface="+mn-ea"/>
              </a:rPr>
              <a:t>灰色领带和得体的西装很相配</a:t>
            </a:r>
            <a:r>
              <a:rPr lang="zh-CN" sz="2400" b="0">
                <a:latin typeface="+mn-ea"/>
                <a:cs typeface="+mn-ea"/>
              </a:rPr>
              <a:t>。血液涌向他的脸上，心脏剧烈跳动，他试图冷静下来，然后深呼吸了几下。轮到他了。</a:t>
            </a:r>
            <a:endParaRPr lang="zh-CN"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zh-CN" altLang="en-US" sz="2400" b="0">
              <a:latin typeface="+mn-ea"/>
              <a:cs typeface="+mn-ea"/>
            </a:endParaRPr>
          </a:p>
        </p:txBody>
      </p:sp>
      <p:pic>
        <p:nvPicPr>
          <p:cNvPr id="2" name="图片 1"/>
          <p:cNvPicPr/>
          <p:nvPr>
            <p:custDataLst>
              <p:tags r:id="rId4"/>
            </p:custDataLst>
          </p:nvPr>
        </p:nvPicPr>
        <p:blipFill>
          <a:blip r:embed="rId5"/>
          <a:srcRect l="17200" r="17173"/>
          <a:stretch>
            <a:fillRect/>
          </a:stretch>
        </p:blipFill>
        <p:spPr>
          <a:xfrm>
            <a:off x="9690100" y="1743075"/>
            <a:ext cx="2217420" cy="3134360"/>
          </a:xfrm>
          <a:prstGeom prst="rect">
            <a:avLst/>
          </a:prstGeom>
          <a:noFill/>
          <a:ln w="9525">
            <a:noFill/>
          </a:ln>
        </p:spPr>
      </p:pic>
      <p:sp>
        <p:nvSpPr>
          <p:cNvPr id="3" name="文本框 2"/>
          <p:cNvSpPr txBox="1"/>
          <p:nvPr/>
        </p:nvSpPr>
        <p:spPr>
          <a:xfrm>
            <a:off x="287020" y="1839595"/>
            <a:ext cx="9272270" cy="1938020"/>
          </a:xfrm>
          <a:prstGeom prst="rect">
            <a:avLst/>
          </a:prstGeom>
          <a:noFill/>
        </p:spPr>
        <p:txBody>
          <a:bodyPr wrap="square" rtlCol="0" anchor="t">
            <a:spAutoFit/>
          </a:bodyPr>
          <a:p>
            <a:pPr marL="342900" indent="-342900">
              <a:buSzPct val="50000"/>
              <a:buFont typeface="Wingdings" panose="05000000000000000000" charset="0"/>
              <a:buChar char="l"/>
            </a:pPr>
            <a:r>
              <a:rPr lang="en-US" sz="2400">
                <a:latin typeface="+mn-ea"/>
                <a:cs typeface="+mn-ea"/>
                <a:sym typeface="+mn-ea"/>
              </a:rPr>
              <a:t>The big day finally came. He dressed neatly, </a:t>
            </a:r>
            <a:r>
              <a:rPr lang="en-US" sz="2400" b="1" u="sng">
                <a:solidFill>
                  <a:srgbClr val="9E6C45"/>
                </a:solidFill>
                <a:latin typeface="+mn-ea"/>
                <a:cs typeface="+mn-ea"/>
                <a:sym typeface="+mn-ea"/>
              </a:rPr>
              <a:t>the grey tie matching perfectly the decent suit</a:t>
            </a:r>
            <a:r>
              <a:rPr lang="en-US" sz="2400">
                <a:latin typeface="+mn-ea"/>
                <a:cs typeface="+mn-ea"/>
                <a:sym typeface="+mn-ea"/>
              </a:rPr>
              <a:t>. Blood rushing to his face and heart pounding heavily, he tried to calm down, and then took a few deep breaths. It was his turn.</a:t>
            </a:r>
            <a:endParaRPr lang="en-US" sz="2400">
              <a:latin typeface="+mn-ea"/>
              <a:cs typeface="+mn-ea"/>
              <a:sym typeface="+mn-ea"/>
            </a:endParaRPr>
          </a:p>
          <a:p>
            <a:endParaRPr lang="en-US" altLang="en-US" sz="2400">
              <a:latin typeface="+mn-ea"/>
              <a:cs typeface="+mn-ea"/>
              <a:sym typeface="+mn-ea"/>
            </a:endParaRPr>
          </a:p>
        </p:txBody>
      </p:sp>
      <p:sp>
        <p:nvSpPr>
          <p:cNvPr id="5" name="文本框 4"/>
          <p:cNvSpPr txBox="1"/>
          <p:nvPr/>
        </p:nvSpPr>
        <p:spPr>
          <a:xfrm>
            <a:off x="103505" y="3382645"/>
            <a:ext cx="9586595" cy="2306955"/>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我的心怦怦直跳，站在她的桌子旁，漫不经心地问她，我是否可以</a:t>
            </a:r>
            <a:r>
              <a:rPr lang="zh-CN" sz="2400" b="1" u="sng">
                <a:solidFill>
                  <a:srgbClr val="9E6C45"/>
                </a:solidFill>
                <a:latin typeface="+mn-ea"/>
                <a:cs typeface="+mn-ea"/>
                <a:sym typeface="+mn-ea"/>
              </a:rPr>
              <a:t>把剧中无礼的台词改得更得体一些</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en-US" sz="2400">
                <a:latin typeface="+mn-ea"/>
                <a:cs typeface="+mn-ea"/>
                <a:sym typeface="+mn-ea"/>
              </a:rPr>
              <a:t>With my heart racing, I stood near her desk and casually asked if I might possibly </a:t>
            </a:r>
            <a:r>
              <a:rPr lang="en-US" sz="2400" b="1" u="sng">
                <a:solidFill>
                  <a:srgbClr val="9E6C45"/>
                </a:solidFill>
                <a:latin typeface="+mn-ea"/>
                <a:cs typeface="+mn-ea"/>
                <a:sym typeface="+mn-ea"/>
              </a:rPr>
              <a:t>change the disrespectful line in the play to a more decent one</a:t>
            </a:r>
            <a:r>
              <a:rPr lang="en-US" sz="2400">
                <a:latin typeface="+mn-ea"/>
                <a:cs typeface="+mn-ea"/>
                <a:sym typeface="+mn-ea"/>
              </a:rPr>
              <a:t>.</a:t>
            </a:r>
            <a:endParaRPr lang="en-US" sz="2400">
              <a:latin typeface="+mn-ea"/>
              <a:cs typeface="+mn-ea"/>
              <a:sym typeface="+mn-ea"/>
            </a:endParaRPr>
          </a:p>
          <a:p>
            <a:endParaRPr lang="zh-CN" altLang="en-US" sz="2400">
              <a:latin typeface="+mn-ea"/>
              <a:cs typeface="+mn-ea"/>
              <a:sym typeface="+mn-ea"/>
            </a:endParaRPr>
          </a:p>
        </p:txBody>
      </p:sp>
      <p:sp>
        <p:nvSpPr>
          <p:cNvPr id="7" name="文本框 6"/>
          <p:cNvSpPr txBox="1"/>
          <p:nvPr/>
        </p:nvSpPr>
        <p:spPr>
          <a:xfrm>
            <a:off x="0" y="5289550"/>
            <a:ext cx="12098655" cy="1568450"/>
          </a:xfrm>
          <a:prstGeom prst="rect">
            <a:avLst/>
          </a:prstGeom>
          <a:noFill/>
        </p:spPr>
        <p:txBody>
          <a:bodyPr wrap="square" rtlCol="0" anchor="t">
            <a:spAutoFit/>
          </a:bodyPr>
          <a:p>
            <a:pPr indent="0"/>
            <a:r>
              <a:rPr lang="en-US" sz="2400">
                <a:latin typeface="+mn-ea"/>
                <a:cs typeface="+mn-ea"/>
                <a:sym typeface="+mn-ea"/>
              </a:rPr>
              <a:t>3. </a:t>
            </a:r>
            <a:r>
              <a:rPr lang="zh-CN" sz="2400">
                <a:latin typeface="+mn-ea"/>
                <a:cs typeface="+mn-ea"/>
                <a:sym typeface="+mn-ea"/>
              </a:rPr>
              <a:t>一个独奏</a:t>
            </a:r>
            <a:r>
              <a:rPr lang="en-US" sz="2400">
                <a:latin typeface="+mn-ea"/>
                <a:cs typeface="+mn-ea"/>
                <a:sym typeface="+mn-ea"/>
              </a:rPr>
              <a:t>?</a:t>
            </a:r>
            <a:r>
              <a:rPr lang="zh-CN" sz="2400">
                <a:latin typeface="+mn-ea"/>
                <a:cs typeface="+mn-ea"/>
                <a:sym typeface="+mn-ea"/>
              </a:rPr>
              <a:t>我都不记得上次把小号从箱子里拿出来是什么时候了。我甚至怀疑我是否能</a:t>
            </a:r>
            <a:r>
              <a:rPr lang="zh-CN" sz="2400">
                <a:solidFill>
                  <a:srgbClr val="9E6C45"/>
                </a:solidFill>
                <a:latin typeface="+mn-ea"/>
                <a:cs typeface="+mn-ea"/>
                <a:sym typeface="+mn-ea"/>
              </a:rPr>
              <a:t>从它那里得到一个像样的音符</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A solo? I couldn’t remember the last time I’d taken my trumpet out of its case. I doubted I’d even be able to </a:t>
            </a:r>
            <a:r>
              <a:rPr lang="zh-CN" altLang="en-US" sz="2400" b="1" u="sng">
                <a:solidFill>
                  <a:srgbClr val="9E6C45"/>
                </a:solidFill>
                <a:latin typeface="+mn-ea"/>
                <a:cs typeface="+mn-ea"/>
                <a:sym typeface="+mn-ea"/>
              </a:rPr>
              <a:t>get a decent note out of it</a:t>
            </a:r>
            <a:r>
              <a:rPr lang="zh-CN" altLang="en-US" sz="2400">
                <a:latin typeface="+mn-ea"/>
                <a:cs typeface="+mn-ea"/>
                <a:sym typeface="+mn-ea"/>
              </a:rPr>
              <a:t>.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 perseverance   /ˌpɜ:sɪˈvɪərəns/	          n.毅力;韧性;不屈不挠精神</a:t>
            </a:r>
            <a:endParaRPr lang="en-US" altLang="zh-CN" sz="2400" b="1">
              <a:latin typeface="微软雅黑" panose="020B0503020204020204" charset="-122"/>
              <a:ea typeface="微软雅黑" panose="020B0503020204020204" charset="-122"/>
            </a:endParaRPr>
          </a:p>
        </p:txBody>
      </p:sp>
      <p:pic>
        <p:nvPicPr>
          <p:cNvPr id="3" name="图片 2"/>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3" name="文本框 102"/>
          <p:cNvSpPr txBox="1"/>
          <p:nvPr/>
        </p:nvSpPr>
        <p:spPr>
          <a:xfrm>
            <a:off x="191770" y="986155"/>
            <a:ext cx="7797800" cy="526224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这个活动的目的是向人们</a:t>
            </a:r>
            <a:r>
              <a:rPr lang="zh-CN" sz="2400" b="1" u="sng">
                <a:solidFill>
                  <a:srgbClr val="C07E6B"/>
                </a:solidFill>
                <a:latin typeface="+mn-ea"/>
                <a:cs typeface="+mn-ea"/>
              </a:rPr>
              <a:t>传播坚持不懈的精神</a:t>
            </a:r>
            <a:r>
              <a:rPr lang="zh-CN" sz="2400" b="0">
                <a:latin typeface="+mn-ea"/>
                <a:cs typeface="+mn-ea"/>
              </a:rPr>
              <a:t>。此外，最重要的是提交的工作应该包括科学家。</a:t>
            </a:r>
            <a:endParaRPr lang="zh-CN" sz="2400" b="0">
              <a:latin typeface="+mn-ea"/>
              <a:cs typeface="+mn-ea"/>
            </a:endParaRPr>
          </a:p>
          <a:p>
            <a:pPr marL="342900" indent="-342900">
              <a:buSzPct val="50000"/>
              <a:buFont typeface="Wingdings" panose="05000000000000000000" charset="0"/>
              <a:buChar char="l"/>
            </a:pPr>
            <a:r>
              <a:rPr lang="zh-CN" sz="2400" b="0">
                <a:latin typeface="+mn-ea"/>
                <a:cs typeface="+mn-ea"/>
              </a:rPr>
              <a:t>The purpose of this activity is to </a:t>
            </a:r>
            <a:r>
              <a:rPr lang="zh-CN" sz="2400" b="1" u="sng">
                <a:solidFill>
                  <a:srgbClr val="C07E6B"/>
                </a:solidFill>
                <a:latin typeface="+mn-ea"/>
                <a:cs typeface="+mn-ea"/>
              </a:rPr>
              <a:t>spread the spirit of perseverance</a:t>
            </a:r>
            <a:r>
              <a:rPr lang="zh-CN" sz="2400" b="0">
                <a:latin typeface="+mn-ea"/>
                <a:cs typeface="+mn-ea"/>
              </a:rPr>
              <a:t> to people. In addition, the most important thing</a:t>
            </a:r>
            <a:r>
              <a:rPr lang="en-US" altLang="zh-CN" sz="2400" b="0">
                <a:latin typeface="+mn-ea"/>
                <a:cs typeface="+mn-ea"/>
              </a:rPr>
              <a:t> </a:t>
            </a:r>
            <a:r>
              <a:rPr lang="zh-CN" sz="2400" b="0">
                <a:latin typeface="+mn-ea"/>
                <a:cs typeface="+mn-ea"/>
              </a:rPr>
              <a:t>is that the submitted work should include a scientist.</a:t>
            </a:r>
            <a:endParaRPr lang="zh-CN" sz="2400" b="0">
              <a:latin typeface="+mn-ea"/>
              <a:cs typeface="+mn-ea"/>
            </a:endParaRPr>
          </a:p>
          <a:p>
            <a:pPr indent="0"/>
            <a:endParaRPr lang="zh-CN" sz="2400" b="0">
              <a:latin typeface="+mn-ea"/>
              <a:cs typeface="+mn-ea"/>
            </a:endParaRPr>
          </a:p>
          <a:p>
            <a:pPr indent="0"/>
            <a:r>
              <a:rPr lang="zh-CN" sz="2400" b="0">
                <a:latin typeface="+mn-ea"/>
                <a:cs typeface="+mn-ea"/>
              </a:rPr>
              <a:t>2. 比赛开始的那一刻，所有的球员都全身心地追逐足球，竭尽全力地进球，这生动地</a:t>
            </a:r>
            <a:r>
              <a:rPr lang="zh-CN" sz="2400" b="1" u="sng">
                <a:solidFill>
                  <a:srgbClr val="C07E6B"/>
                </a:solidFill>
                <a:latin typeface="+mn-ea"/>
                <a:cs typeface="+mn-ea"/>
              </a:rPr>
              <a:t>展示了他们的毅力和耐力</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zh-CN" sz="2400" b="0">
                <a:latin typeface="+mn-ea"/>
                <a:cs typeface="+mn-ea"/>
              </a:rPr>
              <a:t> The moment the game started, all the players committed themselves to chasing the football and went to great lengths to score a goal, which vividly </a:t>
            </a:r>
            <a:r>
              <a:rPr lang="zh-CN" sz="2400" b="1" u="sng">
                <a:solidFill>
                  <a:srgbClr val="C07E6B"/>
                </a:solidFill>
                <a:latin typeface="+mn-ea"/>
                <a:cs typeface="+mn-ea"/>
              </a:rPr>
              <a:t>demonstrated their perseverance and endurance</a:t>
            </a:r>
            <a:r>
              <a:rPr lang="zh-CN" sz="2400" b="0">
                <a:latin typeface="+mn-ea"/>
                <a:cs typeface="+mn-ea"/>
              </a:rPr>
              <a:t>. </a:t>
            </a:r>
            <a:endParaRPr lang="zh-CN" sz="2400" b="0">
              <a:latin typeface="+mn-ea"/>
              <a:cs typeface="+mn-ea"/>
            </a:endParaRPr>
          </a:p>
        </p:txBody>
      </p:sp>
      <p:pic>
        <p:nvPicPr>
          <p:cNvPr id="8" name="图片 7"/>
          <p:cNvPicPr>
            <a:picLocks noChangeAspect="1"/>
          </p:cNvPicPr>
          <p:nvPr/>
        </p:nvPicPr>
        <p:blipFill>
          <a:blip r:embed="rId4"/>
          <a:stretch>
            <a:fillRect/>
          </a:stretch>
        </p:blipFill>
        <p:spPr>
          <a:xfrm>
            <a:off x="7919720" y="873125"/>
            <a:ext cx="4123690" cy="3091180"/>
          </a:xfrm>
          <a:prstGeom prst="rect">
            <a:avLst/>
          </a:prstGeom>
        </p:spPr>
      </p:pic>
      <p:pic>
        <p:nvPicPr>
          <p:cNvPr id="10" name="图片 9"/>
          <p:cNvPicPr>
            <a:picLocks noChangeAspect="1"/>
          </p:cNvPicPr>
          <p:nvPr/>
        </p:nvPicPr>
        <p:blipFill>
          <a:blip r:embed="rId5"/>
          <a:stretch>
            <a:fillRect/>
          </a:stretch>
        </p:blipFill>
        <p:spPr>
          <a:xfrm>
            <a:off x="7919720" y="4013200"/>
            <a:ext cx="4079875" cy="26727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 calcmode="lin" valueType="num">
                                      <p:cBhvr additive="base">
                                        <p:cTn id="12" dur="500" fill="hold"/>
                                        <p:tgtEl>
                                          <p:spTgt spid="1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
                                            <p:txEl>
                                              <p:pRg st="4" end="4"/>
                                            </p:txEl>
                                          </p:spTgt>
                                        </p:tgtEl>
                                        <p:attrNameLst>
                                          <p:attrName>style.visibility</p:attrName>
                                        </p:attrNameLst>
                                      </p:cBhvr>
                                      <p:to>
                                        <p:strVal val="visible"/>
                                      </p:to>
                                    </p:set>
                                    <p:anim calcmode="lin" valueType="num">
                                      <p:cBhvr additive="base">
                                        <p:cTn id="18" dur="500" fill="hold"/>
                                        <p:tgtEl>
                                          <p:spTgt spid="10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 resolve   /rɪˈzɒlv/                                 v.决定;决心 n.决心</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5" name="文本框 104"/>
          <p:cNvSpPr txBox="1"/>
          <p:nvPr/>
        </p:nvSpPr>
        <p:spPr>
          <a:xfrm>
            <a:off x="190500" y="1024255"/>
            <a:ext cx="8096250" cy="3789680"/>
          </a:xfrm>
          <a:prstGeom prst="rect">
            <a:avLst/>
          </a:prstGeom>
          <a:noFill/>
          <a:ln w="9525">
            <a:noFill/>
          </a:ln>
        </p:spPr>
        <p:txBody>
          <a:bodyPr>
            <a:noAutofit/>
          </a:bodyPr>
          <a:p>
            <a:pPr indent="0"/>
            <a:r>
              <a:rPr lang="en-US" sz="2400" b="0">
                <a:latin typeface="+mn-ea"/>
                <a:cs typeface="+mn-ea"/>
              </a:rPr>
              <a:t>1. </a:t>
            </a:r>
            <a:r>
              <a:rPr lang="zh-CN" sz="2400" b="0">
                <a:latin typeface="+mn-ea"/>
                <a:cs typeface="+mn-ea"/>
              </a:rPr>
              <a:t>我很高兴许多家长对咨询项目表示赞赏，因为他们得到了</a:t>
            </a:r>
            <a:r>
              <a:rPr lang="zh-CN" sz="2400" b="1" u="sng">
                <a:latin typeface="+mn-ea"/>
                <a:cs typeface="+mn-ea"/>
              </a:rPr>
              <a:t>解决问题</a:t>
            </a:r>
            <a:r>
              <a:rPr lang="zh-CN" sz="2400" b="0">
                <a:latin typeface="+mn-ea"/>
                <a:cs typeface="+mn-ea"/>
              </a:rPr>
              <a:t>的有用建议。通过这次活动，我也积累了一些人生经验。</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 I’m very glad that many parents have applauded the counseling project because they get useful suggestions to </a:t>
            </a:r>
            <a:r>
              <a:rPr lang="en-US" sz="2400" b="1" u="sng">
                <a:latin typeface="+mn-ea"/>
                <a:cs typeface="+mn-ea"/>
              </a:rPr>
              <a:t>resolve problems</a:t>
            </a:r>
            <a:r>
              <a:rPr lang="en-US" sz="2400" b="0">
                <a:latin typeface="+mn-ea"/>
                <a:cs typeface="+mn-ea"/>
              </a:rPr>
              <a:t>. I have also accumulated life experience through this activity.</a:t>
            </a:r>
            <a:endParaRPr lang="en-US" sz="2400" b="0">
              <a:latin typeface="+mn-ea"/>
              <a:cs typeface="+mn-ea"/>
            </a:endParaRPr>
          </a:p>
          <a:p>
            <a:pPr indent="0"/>
            <a:endParaRPr lang="en-US" sz="2400" b="0">
              <a:latin typeface="+mn-ea"/>
              <a:cs typeface="+mn-ea"/>
            </a:endParaRPr>
          </a:p>
          <a:p>
            <a:pPr indent="0"/>
            <a:r>
              <a:rPr lang="en-US" sz="2400" b="0">
                <a:latin typeface="+mn-ea"/>
                <a:cs typeface="+mn-ea"/>
              </a:rPr>
              <a:t>2. </a:t>
            </a:r>
            <a:r>
              <a:rPr lang="zh-CN" sz="2400" b="0">
                <a:latin typeface="+mn-ea"/>
                <a:cs typeface="+mn-ea"/>
              </a:rPr>
              <a:t>挣扎了很长一段时间后，</a:t>
            </a:r>
            <a:r>
              <a:rPr lang="zh-CN" sz="2400" b="1" u="sng">
                <a:latin typeface="+mn-ea"/>
                <a:cs typeface="+mn-ea"/>
              </a:rPr>
              <a:t>我最初想保留这条项链的愿望被我要归还它的决心所取代</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After struggling for a long time, </a:t>
            </a:r>
            <a:r>
              <a:rPr lang="zh-CN" altLang="en-US" sz="2400" b="1" u="sng">
                <a:latin typeface="+mn-ea"/>
                <a:cs typeface="+mn-ea"/>
              </a:rPr>
              <a:t>my initial desire to keep the necklace gave way to my resolve to return it</a:t>
            </a:r>
            <a:r>
              <a:rPr lang="zh-CN" altLang="en-US" sz="2400" b="0">
                <a:latin typeface="+mn-ea"/>
                <a:cs typeface="+mn-ea"/>
              </a:rPr>
              <a:t>. </a:t>
            </a:r>
            <a:endParaRPr lang="zh-CN" altLang="en-US" sz="2400" b="0">
              <a:latin typeface="+mn-ea"/>
              <a:cs typeface="+mn-ea"/>
            </a:endParaRPr>
          </a:p>
        </p:txBody>
      </p:sp>
      <p:pic>
        <p:nvPicPr>
          <p:cNvPr id="3" name="图片 2"/>
          <p:cNvPicPr/>
          <p:nvPr>
            <p:custDataLst>
              <p:tags r:id="rId4"/>
            </p:custDataLst>
          </p:nvPr>
        </p:nvPicPr>
        <p:blipFill>
          <a:blip r:embed="rId5"/>
          <a:stretch>
            <a:fillRect/>
          </a:stretch>
        </p:blipFill>
        <p:spPr>
          <a:xfrm>
            <a:off x="8472170" y="1106170"/>
            <a:ext cx="3296285" cy="432879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 calcmode="lin" valueType="num">
                                      <p:cBhvr additive="base">
                                        <p:cTn id="12" dur="500" fill="hold"/>
                                        <p:tgtEl>
                                          <p:spTgt spid="10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5">
                                            <p:txEl>
                                              <p:pRg st="4" end="4"/>
                                            </p:txEl>
                                          </p:spTgt>
                                        </p:tgtEl>
                                        <p:attrNameLst>
                                          <p:attrName>style.visibility</p:attrName>
                                        </p:attrNameLst>
                                      </p:cBhvr>
                                      <p:to>
                                        <p:strVal val="visible"/>
                                      </p:to>
                                    </p:set>
                                    <p:anim calcmode="lin" valueType="num">
                                      <p:cBhvr additive="base">
                                        <p:cTn id="18" dur="500" fill="hold"/>
                                        <p:tgtEl>
                                          <p:spTgt spid="10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thorough   /ˈθʌrə/                               adj. 深入的;彻底的;细致的</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6" name="文本框 105"/>
          <p:cNvSpPr txBox="1"/>
          <p:nvPr/>
        </p:nvSpPr>
        <p:spPr>
          <a:xfrm>
            <a:off x="386715" y="1505585"/>
            <a:ext cx="8427085" cy="3784600"/>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上周日，当我的父母出去购物时，我突然有了一个主意</a:t>
            </a:r>
            <a:r>
              <a:rPr lang="en-US" sz="2400" b="0">
                <a:latin typeface="+mn-ea"/>
                <a:cs typeface="+mn-ea"/>
              </a:rPr>
              <a:t>:</a:t>
            </a:r>
            <a:r>
              <a:rPr lang="zh-CN" sz="2400" b="0">
                <a:latin typeface="+mn-ea"/>
                <a:cs typeface="+mn-ea"/>
              </a:rPr>
              <a:t>为什么不</a:t>
            </a:r>
            <a:r>
              <a:rPr lang="zh-CN" sz="2400" b="1" u="sng">
                <a:solidFill>
                  <a:srgbClr val="D56648"/>
                </a:solidFill>
                <a:latin typeface="+mn-ea"/>
                <a:cs typeface="+mn-ea"/>
              </a:rPr>
              <a:t>把房间彻底打扫一下</a:t>
            </a:r>
            <a:r>
              <a:rPr lang="zh-CN" sz="2400" b="0">
                <a:latin typeface="+mn-ea"/>
                <a:cs typeface="+mn-ea"/>
              </a:rPr>
              <a:t>呢</a:t>
            </a:r>
            <a:r>
              <a:rPr lang="en-US" sz="2400" b="0">
                <a:latin typeface="+mn-ea"/>
                <a:cs typeface="+mn-ea"/>
              </a:rPr>
              <a:t>?</a:t>
            </a:r>
            <a:endParaRPr lang="en-US" sz="2400" b="0">
              <a:latin typeface="+mn-ea"/>
              <a:cs typeface="+mn-ea"/>
            </a:endParaRPr>
          </a:p>
          <a:p>
            <a:pPr marL="342900" indent="-342900">
              <a:buSzPct val="50000"/>
              <a:buFont typeface="Wingdings" panose="05000000000000000000" charset="0"/>
              <a:buChar char="l"/>
            </a:pPr>
            <a:r>
              <a:rPr sz="2400">
                <a:latin typeface="+mn-ea"/>
                <a:cs typeface="+mn-ea"/>
              </a:rPr>
              <a:t>Last Sunday, when my parents went out shopping, I suddenly got an idea: why not </a:t>
            </a:r>
            <a:r>
              <a:rPr sz="2400" b="1" u="sng">
                <a:solidFill>
                  <a:srgbClr val="D56648"/>
                </a:solidFill>
                <a:latin typeface="+mn-ea"/>
                <a:cs typeface="+mn-ea"/>
              </a:rPr>
              <a:t>give the rooms a thorough cleaning</a:t>
            </a:r>
            <a:r>
              <a:rPr sz="2400">
                <a:latin typeface="+mn-ea"/>
                <a:cs typeface="+mn-ea"/>
              </a:rPr>
              <a:t>. </a:t>
            </a:r>
            <a:endParaRPr sz="2400">
              <a:latin typeface="+mn-ea"/>
              <a:cs typeface="+mn-ea"/>
            </a:endParaRPr>
          </a:p>
          <a:p>
            <a:pPr indent="0"/>
            <a:endParaRPr sz="2400">
              <a:latin typeface="+mn-ea"/>
              <a:cs typeface="+mn-ea"/>
            </a:endParaRPr>
          </a:p>
          <a:p>
            <a:pPr indent="0"/>
            <a:r>
              <a:rPr lang="en-US" sz="2400" b="0">
                <a:latin typeface="+mn-ea"/>
                <a:cs typeface="+mn-ea"/>
              </a:rPr>
              <a:t>2. </a:t>
            </a:r>
            <a:r>
              <a:rPr lang="zh-CN" sz="2400" b="0">
                <a:latin typeface="+mn-ea"/>
                <a:cs typeface="+mn-ea"/>
              </a:rPr>
              <a:t>晚饭后，我把所有的东西都放在托盘里，并比平时更</a:t>
            </a:r>
            <a:r>
              <a:rPr lang="zh-CN" sz="2400" b="1" u="sng">
                <a:solidFill>
                  <a:srgbClr val="D56648"/>
                </a:solidFill>
                <a:latin typeface="+mn-ea"/>
                <a:cs typeface="+mn-ea"/>
              </a:rPr>
              <a:t>彻底地擦了擦桌子</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After dinner, I placed everything in my tray and </a:t>
            </a:r>
            <a:r>
              <a:rPr lang="zh-CN" altLang="en-US" sz="2400" b="1" u="sng">
                <a:solidFill>
                  <a:srgbClr val="D56648"/>
                </a:solidFill>
                <a:latin typeface="+mn-ea"/>
                <a:cs typeface="+mn-ea"/>
              </a:rPr>
              <a:t>wiped the table more thoroughly than usual</a:t>
            </a:r>
            <a:r>
              <a:rPr lang="zh-CN" altLang="en-US" sz="2400" b="0">
                <a:latin typeface="+mn-ea"/>
                <a:cs typeface="+mn-ea"/>
              </a:rPr>
              <a:t>. </a:t>
            </a:r>
            <a:endParaRPr lang="zh-CN" altLang="en-US" sz="2400" b="0">
              <a:latin typeface="+mn-ea"/>
              <a:cs typeface="+mn-ea"/>
            </a:endParaRPr>
          </a:p>
        </p:txBody>
      </p:sp>
      <p:pic>
        <p:nvPicPr>
          <p:cNvPr id="7" name="图片 6"/>
          <p:cNvPicPr/>
          <p:nvPr>
            <p:custDataLst>
              <p:tags r:id="rId4"/>
            </p:custDataLst>
          </p:nvPr>
        </p:nvPicPr>
        <p:blipFill>
          <a:blip r:embed="rId5"/>
          <a:stretch>
            <a:fillRect/>
          </a:stretch>
        </p:blipFill>
        <p:spPr>
          <a:xfrm>
            <a:off x="8814435" y="826982"/>
            <a:ext cx="3048000" cy="4567766"/>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 calcmode="lin" valueType="num">
                                      <p:cBhvr additive="base">
                                        <p:cTn id="12" dur="500" fill="hold"/>
                                        <p:tgtEl>
                                          <p:spTgt spid="10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6">
                                            <p:txEl>
                                              <p:pRg st="4" end="4"/>
                                            </p:txEl>
                                          </p:spTgt>
                                        </p:tgtEl>
                                        <p:attrNameLst>
                                          <p:attrName>style.visibility</p:attrName>
                                        </p:attrNameLst>
                                      </p:cBhvr>
                                      <p:to>
                                        <p:strVal val="visible"/>
                                      </p:to>
                                    </p:set>
                                    <p:anim calcmode="lin" valueType="num">
                                      <p:cBhvr additive="base">
                                        <p:cTn id="18" dur="500" fill="hold"/>
                                        <p:tgtEl>
                                          <p:spTgt spid="10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 name="文本框 106"/>
          <p:cNvSpPr txBox="1"/>
          <p:nvPr/>
        </p:nvSpPr>
        <p:spPr>
          <a:xfrm>
            <a:off x="206375" y="915670"/>
            <a:ext cx="10586720" cy="1229360"/>
          </a:xfrm>
          <a:prstGeom prst="rect">
            <a:avLst/>
          </a:prstGeom>
          <a:noFill/>
          <a:ln w="9525">
            <a:noFill/>
          </a:ln>
        </p:spPr>
        <p:txBody>
          <a:bodyPr wrap="square">
            <a:noAutofit/>
          </a:bodyPr>
          <a:p>
            <a:pPr indent="0"/>
            <a:r>
              <a:rPr lang="en-US" sz="2400" b="0">
                <a:latin typeface="+mn-ea"/>
                <a:cs typeface="+mn-ea"/>
              </a:rPr>
              <a:t>1. </a:t>
            </a:r>
            <a:r>
              <a:rPr lang="zh-CN" sz="2400" b="0">
                <a:latin typeface="+mn-ea"/>
                <a:cs typeface="+mn-ea"/>
              </a:rPr>
              <a:t>今年，很难说是我的奖品还是我</a:t>
            </a:r>
            <a:r>
              <a:rPr lang="en-US" sz="2400" b="0">
                <a:latin typeface="+mn-ea"/>
                <a:cs typeface="+mn-ea"/>
              </a:rPr>
              <a:t>14</a:t>
            </a:r>
            <a:r>
              <a:rPr lang="zh-CN" sz="2400" b="0">
                <a:latin typeface="+mn-ea"/>
                <a:cs typeface="+mn-ea"/>
              </a:rPr>
              <a:t>岁的弟弟杰森</a:t>
            </a:r>
            <a:r>
              <a:rPr lang="en-US" sz="2400" b="0">
                <a:latin typeface="+mn-ea"/>
                <a:cs typeface="+mn-ea"/>
              </a:rPr>
              <a:t>(Jason)</a:t>
            </a:r>
            <a:r>
              <a:rPr lang="zh-CN" sz="2400" b="0">
                <a:latin typeface="+mn-ea"/>
                <a:cs typeface="+mn-ea"/>
              </a:rPr>
              <a:t>选出的奖品获奖。</a:t>
            </a:r>
            <a:r>
              <a:rPr lang="zh-CN" sz="2400" b="1" u="sng">
                <a:solidFill>
                  <a:srgbClr val="FF0000"/>
                </a:solidFill>
                <a:latin typeface="+mn-ea"/>
                <a:cs typeface="+mn-ea"/>
              </a:rPr>
              <a:t>不幸的是</a:t>
            </a:r>
            <a:r>
              <a:rPr lang="zh-CN" sz="2400" b="0">
                <a:latin typeface="+mn-ea"/>
                <a:cs typeface="+mn-ea"/>
              </a:rPr>
              <a:t>，在取出它们的内脏之前，我们忘了称它们的重量，但我决心要证明我的观点。</a:t>
            </a:r>
            <a:r>
              <a:rPr lang="en-US" sz="2400" b="0">
                <a:latin typeface="+mn-ea"/>
                <a:cs typeface="+mn-ea"/>
              </a:rPr>
              <a:t> </a:t>
            </a:r>
            <a:endParaRPr lang="en-US" sz="2400" b="1">
              <a:latin typeface="+mn-ea"/>
              <a:cs typeface="+mn-ea"/>
            </a:endParaRPr>
          </a:p>
          <a:p>
            <a:pPr indent="0"/>
            <a:endParaRPr lang="zh-CN" sz="2400" b="0">
              <a:latin typeface="+mn-ea"/>
              <a:cs typeface="+mn-ea"/>
            </a:endParaRPr>
          </a:p>
          <a:p>
            <a:pPr indent="0"/>
            <a:endParaRPr lang="zh-CN" sz="2400" b="0">
              <a:latin typeface="+mn-ea"/>
              <a:cs typeface="+mn-ea"/>
            </a:endParaRPr>
          </a:p>
          <a:p>
            <a:pPr indent="0"/>
            <a:endParaRPr lang="zh-CN" sz="2400" b="0">
              <a:latin typeface="+mn-ea"/>
              <a:cs typeface="+mn-ea"/>
            </a:endParaRPr>
          </a:p>
          <a:p>
            <a:pPr indent="0"/>
            <a:endParaRPr lang="zh-CN" sz="2400" b="0">
              <a:latin typeface="+mn-ea"/>
              <a:cs typeface="+mn-ea"/>
            </a:endParaRPr>
          </a:p>
          <a:p>
            <a:pPr indent="0"/>
            <a:endParaRPr lang="zh-CN" sz="2400" b="0">
              <a:latin typeface="+mn-ea"/>
              <a:cs typeface="+mn-ea"/>
            </a:endParaRPr>
          </a:p>
          <a:p>
            <a:pPr indent="0"/>
            <a:endParaRPr lang="zh-CN" sz="2500" b="0">
              <a:ea typeface="宋体" panose="02010600030101010101" pitchFamily="2" charset="-122"/>
            </a:endParaRPr>
          </a:p>
          <a:p>
            <a:endParaRPr lang="zh-CN" altLang="en-US" sz="2500" b="0">
              <a:ea typeface="宋体" panose="02010600030101010101" pitchFamily="2" charset="-122"/>
            </a:endParaRPr>
          </a:p>
        </p:txBody>
      </p:sp>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319405" y="2145030"/>
            <a:ext cx="7699375" cy="2491740"/>
          </a:xfrm>
          <a:prstGeom prst="rect">
            <a:avLst/>
          </a:prstGeom>
          <a:noFill/>
        </p:spPr>
        <p:txBody>
          <a:bodyPr wrap="square" rtlCol="0">
            <a:spAutoFit/>
          </a:bodyPr>
          <a:p>
            <a:pPr marL="342900" indent="-342900">
              <a:buSzPct val="50000"/>
              <a:buFont typeface="Wingdings" panose="05000000000000000000" charset="0"/>
              <a:buChar char="l"/>
            </a:pPr>
            <a:r>
              <a:rPr lang="zh-CN" sz="2400">
                <a:latin typeface="+mn-ea"/>
                <a:cs typeface="+mn-ea"/>
                <a:sym typeface="+mn-ea"/>
              </a:rPr>
              <a:t>This year, it was hard to tell whether my prize or the one chosen by my 14-year-old brother, Jason, was the winner. </a:t>
            </a:r>
            <a:r>
              <a:rPr lang="zh-CN" sz="2400" b="1" u="sng">
                <a:solidFill>
                  <a:srgbClr val="FF0000"/>
                </a:solidFill>
                <a:latin typeface="+mn-ea"/>
                <a:cs typeface="+mn-ea"/>
                <a:sym typeface="+mn-ea"/>
              </a:rPr>
              <a:t>Unfortunately</a:t>
            </a:r>
            <a:r>
              <a:rPr lang="zh-CN" sz="2400" b="1">
                <a:latin typeface="+mn-ea"/>
                <a:cs typeface="+mn-ea"/>
                <a:sym typeface="+mn-ea"/>
              </a:rPr>
              <a:t> </a:t>
            </a:r>
            <a:r>
              <a:rPr lang="zh-CN" sz="2400">
                <a:latin typeface="+mn-ea"/>
                <a:cs typeface="+mn-ea"/>
                <a:sym typeface="+mn-ea"/>
              </a:rPr>
              <a:t>we forgot to weigh them before taking out their insides, but I was determined to prove my point. </a:t>
            </a:r>
            <a:r>
              <a:rPr lang="en-US" b="1">
                <a:solidFill>
                  <a:srgbClr val="FF0000"/>
                </a:solidFill>
                <a:latin typeface="+mn-ea"/>
                <a:cs typeface="+mn-ea"/>
                <a:sym typeface="+mn-ea"/>
              </a:rPr>
              <a:t>2021</a:t>
            </a:r>
            <a:r>
              <a:rPr lang="zh-CN" b="1">
                <a:solidFill>
                  <a:srgbClr val="FF0000"/>
                </a:solidFill>
                <a:latin typeface="+mn-ea"/>
                <a:cs typeface="+mn-ea"/>
                <a:sym typeface="+mn-ea"/>
              </a:rPr>
              <a:t>年浙江卷</a:t>
            </a:r>
            <a:r>
              <a:rPr lang="en-US" b="1">
                <a:solidFill>
                  <a:srgbClr val="FF0000"/>
                </a:solidFill>
                <a:latin typeface="+mn-ea"/>
                <a:cs typeface="+mn-ea"/>
                <a:sym typeface="+mn-ea"/>
              </a:rPr>
              <a:t>1</a:t>
            </a:r>
            <a:r>
              <a:rPr lang="zh-CN" b="1">
                <a:solidFill>
                  <a:srgbClr val="FF0000"/>
                </a:solidFill>
                <a:latin typeface="+mn-ea"/>
                <a:cs typeface="+mn-ea"/>
                <a:sym typeface="+mn-ea"/>
              </a:rPr>
              <a:t>月</a:t>
            </a:r>
            <a:r>
              <a:rPr lang="en-US" b="1">
                <a:solidFill>
                  <a:srgbClr val="FF0000"/>
                </a:solidFill>
                <a:latin typeface="+mn-ea"/>
                <a:cs typeface="+mn-ea"/>
                <a:sym typeface="+mn-ea"/>
              </a:rPr>
              <a:t>“</a:t>
            </a:r>
            <a:r>
              <a:rPr lang="zh-CN" b="1">
                <a:solidFill>
                  <a:srgbClr val="FF0000"/>
                </a:solidFill>
                <a:latin typeface="+mn-ea"/>
                <a:cs typeface="+mn-ea"/>
                <a:sym typeface="+mn-ea"/>
              </a:rPr>
              <a:t>南瓜</a:t>
            </a:r>
            <a:r>
              <a:rPr lang="en-US" b="1">
                <a:solidFill>
                  <a:srgbClr val="FF0000"/>
                </a:solidFill>
                <a:latin typeface="+mn-ea"/>
                <a:cs typeface="+mn-ea"/>
                <a:sym typeface="+mn-ea"/>
              </a:rPr>
              <a:t>”</a:t>
            </a:r>
            <a:endParaRPr lang="zh-CN">
              <a:solidFill>
                <a:srgbClr val="FF0000"/>
              </a:solidFill>
              <a:latin typeface="+mn-ea"/>
              <a:cs typeface="+mn-ea"/>
              <a:sym typeface="+mn-ea"/>
            </a:endParaRPr>
          </a:p>
          <a:p>
            <a:endParaRPr lang="zh-CN" altLang="zh-CN" b="1">
              <a:solidFill>
                <a:srgbClr val="FF0000"/>
              </a:solidFill>
              <a:latin typeface="+mn-ea"/>
              <a:cs typeface="+mn-ea"/>
              <a:sym typeface="+mn-ea"/>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pic>
        <p:nvPicPr>
          <p:cNvPr id="2" name="图片 1"/>
          <p:cNvPicPr/>
          <p:nvPr>
            <p:custDataLst>
              <p:tags r:id="rId4"/>
            </p:custDataLst>
          </p:nvPr>
        </p:nvPicPr>
        <p:blipFill>
          <a:blip r:embed="rId5"/>
          <a:stretch>
            <a:fillRect/>
          </a:stretch>
        </p:blipFill>
        <p:spPr>
          <a:xfrm>
            <a:off x="8018780" y="1863725"/>
            <a:ext cx="3905885" cy="2303780"/>
          </a:xfrm>
          <a:prstGeom prst="rect">
            <a:avLst/>
          </a:prstGeom>
          <a:noFill/>
          <a:ln w="9525">
            <a:noFill/>
          </a:ln>
        </p:spPr>
      </p:pic>
      <p:sp>
        <p:nvSpPr>
          <p:cNvPr id="3" name="文本框 2"/>
          <p:cNvSpPr txBox="1"/>
          <p:nvPr/>
        </p:nvSpPr>
        <p:spPr>
          <a:xfrm>
            <a:off x="142240" y="4323080"/>
            <a:ext cx="11422380" cy="2322830"/>
          </a:xfrm>
          <a:prstGeom prst="rect">
            <a:avLst/>
          </a:prstGeom>
          <a:noFill/>
        </p:spPr>
        <p:txBody>
          <a:bodyPr wrap="square" rtlCol="0" anchor="t">
            <a:spAutoFit/>
          </a:bodyPr>
          <a:p>
            <a:pPr indent="0"/>
            <a:r>
              <a:rPr lang="en-US" altLang="zh-CN" sz="2500">
                <a:ea typeface="宋体" panose="02010600030101010101" pitchFamily="2" charset="-122"/>
                <a:sym typeface="+mn-ea"/>
              </a:rPr>
              <a:t>2</a:t>
            </a:r>
            <a:r>
              <a:rPr lang="zh-CN" sz="2500">
                <a:ea typeface="宋体" panose="02010600030101010101" pitchFamily="2" charset="-122"/>
                <a:sym typeface="+mn-ea"/>
              </a:rPr>
              <a:t>. </a:t>
            </a:r>
            <a:r>
              <a:rPr lang="zh-CN" sz="2400">
                <a:latin typeface="+mn-ea"/>
                <a:cs typeface="+mn-ea"/>
                <a:sym typeface="+mn-ea"/>
              </a:rPr>
              <a:t>突然，他有了一个主意。他在抽屉里翻来翻去，</a:t>
            </a:r>
            <a:r>
              <a:rPr lang="zh-CN" sz="2400" b="1" u="sng">
                <a:solidFill>
                  <a:srgbClr val="FF0000"/>
                </a:solidFill>
                <a:latin typeface="+mn-ea"/>
                <a:cs typeface="+mn-ea"/>
                <a:sym typeface="+mn-ea"/>
              </a:rPr>
              <a:t>幸运地</a:t>
            </a:r>
            <a:r>
              <a:rPr lang="zh-CN" sz="2400">
                <a:latin typeface="+mn-ea"/>
                <a:cs typeface="+mn-ea"/>
                <a:sym typeface="+mn-ea"/>
              </a:rPr>
              <a:t>找到了一张精致而芬芳的纸。他笔直地坐在椅子上，开始用他最好的笔迹写一封信，作为母亲节的礼物。</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Suddenly he had an idea. He fumbled in his drawers and </a:t>
            </a:r>
            <a:r>
              <a:rPr lang="zh-CN" altLang="en-US" sz="2400" b="1" u="sng">
                <a:solidFill>
                  <a:srgbClr val="FF0000"/>
                </a:solidFill>
                <a:latin typeface="+mn-ea"/>
                <a:cs typeface="+mn-ea"/>
                <a:sym typeface="+mn-ea"/>
              </a:rPr>
              <a:t>fortunately</a:t>
            </a:r>
            <a:r>
              <a:rPr lang="zh-CN" altLang="en-US" sz="2400">
                <a:latin typeface="+mn-ea"/>
                <a:cs typeface="+mn-ea"/>
                <a:sym typeface="+mn-ea"/>
              </a:rPr>
              <a:t> found a piece of delicate and fragrant paper. He sat down straight on his chair, and began to write a letter in his best handwriting as a Mother’s Day present.</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117702"/>
            <a:ext cx="9022270"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bark   /bɑ:k/                                   vi.&amp;n.(狗)吠叫;吠叫声</a:t>
            </a:r>
            <a:endParaRPr lang="en-US" altLang="zh-CN" sz="2400" b="1">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8" name="文本框 107"/>
          <p:cNvSpPr txBox="1"/>
          <p:nvPr/>
        </p:nvSpPr>
        <p:spPr>
          <a:xfrm>
            <a:off x="0" y="885825"/>
            <a:ext cx="10599420" cy="1198880"/>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这只该死的狗对着埃文下巴前的一只大蝎子直叫。埃文趴在地上，头高高举起，吓得呆住了，</a:t>
            </a:r>
            <a:r>
              <a:rPr lang="zh-CN" sz="2400" b="1" u="sng">
                <a:solidFill>
                  <a:srgbClr val="FF0000"/>
                </a:solidFill>
                <a:latin typeface="+mn-ea"/>
                <a:cs typeface="+mn-ea"/>
              </a:rPr>
              <a:t>贝利继续在几英寸远的地方大声吠叫</a:t>
            </a:r>
            <a:r>
              <a:rPr lang="zh-CN" sz="2400" b="0">
                <a:latin typeface="+mn-ea"/>
                <a:cs typeface="+mn-ea"/>
              </a:rPr>
              <a:t>。</a:t>
            </a:r>
            <a:endParaRPr lang="zh-CN" sz="2400" b="0">
              <a:latin typeface="+mn-ea"/>
              <a:cs typeface="+mn-ea"/>
            </a:endParaRPr>
          </a:p>
          <a:p>
            <a:pPr indent="0"/>
            <a:endParaRPr lang="zh-CN" altLang="en-US" sz="2400" b="0">
              <a:latin typeface="+mn-ea"/>
              <a:cs typeface="+mn-ea"/>
            </a:endParaRPr>
          </a:p>
        </p:txBody>
      </p:sp>
      <p:pic>
        <p:nvPicPr>
          <p:cNvPr id="4" name="图片 3"/>
          <p:cNvPicPr/>
          <p:nvPr>
            <p:custDataLst>
              <p:tags r:id="rId4"/>
            </p:custDataLst>
          </p:nvPr>
        </p:nvPicPr>
        <p:blipFill>
          <a:blip r:embed="rId5"/>
          <a:stretch>
            <a:fillRect/>
          </a:stretch>
        </p:blipFill>
        <p:spPr>
          <a:xfrm>
            <a:off x="9801225" y="1522095"/>
            <a:ext cx="2130425" cy="2849245"/>
          </a:xfrm>
          <a:prstGeom prst="rect">
            <a:avLst/>
          </a:prstGeom>
          <a:noFill/>
          <a:ln w="9525">
            <a:noFill/>
          </a:ln>
        </p:spPr>
      </p:pic>
      <p:sp>
        <p:nvSpPr>
          <p:cNvPr id="5" name="文本框 4"/>
          <p:cNvSpPr txBox="1"/>
          <p:nvPr/>
        </p:nvSpPr>
        <p:spPr>
          <a:xfrm>
            <a:off x="116205" y="1660525"/>
            <a:ext cx="9310370" cy="3415030"/>
          </a:xfrm>
          <a:prstGeom prst="rect">
            <a:avLst/>
          </a:prstGeom>
          <a:noFill/>
        </p:spPr>
        <p:txBody>
          <a:bodyPr wrap="square" rtlCol="0" anchor="t">
            <a:spAutoFit/>
          </a:bodyPr>
          <a:p>
            <a:pPr marL="342900" indent="-342900">
              <a:buSzPct val="50000"/>
              <a:buFont typeface="Wingdings" panose="05000000000000000000" charset="0"/>
              <a:buChar char="l"/>
            </a:pPr>
            <a:r>
              <a:rPr lang="en-US" sz="2400">
                <a:latin typeface="+mn-ea"/>
                <a:cs typeface="+mn-ea"/>
                <a:sym typeface="+mn-ea"/>
              </a:rPr>
              <a:t>The damn dog was barking directly at a huge scorpion in front of Evan’s chin. Evan lay on his belly, his head held high, frozen in fright as </a:t>
            </a:r>
            <a:r>
              <a:rPr lang="en-US" sz="2400" b="1" u="sng">
                <a:solidFill>
                  <a:srgbClr val="FF0000"/>
                </a:solidFill>
                <a:latin typeface="+mn-ea"/>
                <a:cs typeface="+mn-ea"/>
                <a:sym typeface="+mn-ea"/>
              </a:rPr>
              <a:t>Bailey continued to bark at full volume mere inches away</a:t>
            </a:r>
            <a:r>
              <a:rPr lang="en-US" sz="2400">
                <a:latin typeface="+mn-ea"/>
                <a:cs typeface="+mn-ea"/>
                <a:sym typeface="+mn-ea"/>
              </a:rPr>
              <a:t>. </a:t>
            </a:r>
            <a:endParaRPr lang="en-US" sz="2400">
              <a:latin typeface="+mn-ea"/>
              <a:cs typeface="+mn-ea"/>
              <a:sym typeface="+mn-ea"/>
            </a:endParaRPr>
          </a:p>
          <a:p>
            <a:pPr indent="0">
              <a:buSzPct val="50000"/>
              <a:buFont typeface="Wingdings" panose="05000000000000000000" charset="0"/>
              <a:buNone/>
            </a:pPr>
            <a:r>
              <a:rPr lang="en-US" sz="2400">
                <a:latin typeface="+mn-ea"/>
                <a:cs typeface="+mn-ea"/>
                <a:sym typeface="+mn-ea"/>
              </a:rPr>
              <a:t>2. </a:t>
            </a:r>
            <a:r>
              <a:rPr lang="zh-CN" sz="2400">
                <a:latin typeface="+mn-ea"/>
                <a:cs typeface="+mn-ea"/>
                <a:sym typeface="+mn-ea"/>
              </a:rPr>
              <a:t>看着凹痕上还</a:t>
            </a:r>
            <a:r>
              <a:rPr lang="zh-CN" sz="2400" b="1" u="sng">
                <a:solidFill>
                  <a:srgbClr val="FF0000"/>
                </a:solidFill>
                <a:latin typeface="+mn-ea"/>
                <a:cs typeface="+mn-ea"/>
                <a:sym typeface="+mn-ea"/>
              </a:rPr>
              <a:t>残留着一些残破的树叶和树皮</a:t>
            </a:r>
            <a:r>
              <a:rPr lang="zh-CN" sz="2400">
                <a:latin typeface="+mn-ea"/>
                <a:cs typeface="+mn-ea"/>
                <a:sym typeface="+mn-ea"/>
              </a:rPr>
              <a:t>，我试图打消她的念头。</a:t>
            </a:r>
            <a:endParaRPr lang="zh-CN" sz="2400" b="1">
              <a:solidFill>
                <a:srgbClr val="C00000"/>
              </a:solidFill>
              <a:latin typeface="+mn-ea"/>
              <a:cs typeface="+mn-ea"/>
            </a:endParaRPr>
          </a:p>
          <a:p>
            <a:pPr marL="342900" indent="-342900">
              <a:buSzPct val="50000"/>
              <a:buFont typeface="Wingdings" panose="05000000000000000000" charset="0"/>
              <a:buChar char="l"/>
            </a:pPr>
            <a:r>
              <a:rPr lang="en-US" sz="2400">
                <a:latin typeface="+mn-ea"/>
                <a:cs typeface="+mn-ea"/>
                <a:sym typeface="+mn-ea"/>
              </a:rPr>
              <a:t> Looking at the dent </a:t>
            </a:r>
            <a:r>
              <a:rPr lang="en-US" sz="2400" b="1" u="sng">
                <a:solidFill>
                  <a:srgbClr val="FF0000"/>
                </a:solidFill>
                <a:latin typeface="+mn-ea"/>
                <a:cs typeface="+mn-ea"/>
                <a:sym typeface="+mn-ea"/>
              </a:rPr>
              <a:t>with some crashed leaves and bark still sticking there</a:t>
            </a:r>
            <a:r>
              <a:rPr lang="en-US" sz="2400">
                <a:latin typeface="+mn-ea"/>
                <a:cs typeface="+mn-ea"/>
                <a:sym typeface="+mn-ea"/>
              </a:rPr>
              <a:t>, I attempted to perish (打消) her thought.</a:t>
            </a:r>
            <a:endParaRPr lang="en-US" sz="2400">
              <a:latin typeface="+mn-ea"/>
              <a:cs typeface="+mn-ea"/>
              <a:sym typeface="+mn-ea"/>
            </a:endParaRPr>
          </a:p>
          <a:p>
            <a:endParaRPr lang="zh-CN" altLang="en-US" sz="2400">
              <a:latin typeface="+mn-ea"/>
              <a:cs typeface="+mn-ea"/>
              <a:sym typeface="+mn-ea"/>
            </a:endParaRPr>
          </a:p>
        </p:txBody>
      </p:sp>
      <p:sp>
        <p:nvSpPr>
          <p:cNvPr id="7" name="文本框 6"/>
          <p:cNvSpPr txBox="1"/>
          <p:nvPr/>
        </p:nvSpPr>
        <p:spPr>
          <a:xfrm>
            <a:off x="116205" y="4751070"/>
            <a:ext cx="11684000" cy="1568450"/>
          </a:xfrm>
          <a:prstGeom prst="rect">
            <a:avLst/>
          </a:prstGeom>
          <a:noFill/>
        </p:spPr>
        <p:txBody>
          <a:bodyPr wrap="square" rtlCol="0" anchor="t">
            <a:spAutoFit/>
          </a:bodyPr>
          <a:p>
            <a:pPr indent="0"/>
            <a:r>
              <a:rPr lang="en-US" sz="2400">
                <a:latin typeface="+mn-ea"/>
                <a:cs typeface="+mn-ea"/>
                <a:sym typeface="+mn-ea"/>
              </a:rPr>
              <a:t>3. </a:t>
            </a:r>
            <a:r>
              <a:rPr lang="zh-CN" sz="2400">
                <a:latin typeface="+mn-ea"/>
                <a:cs typeface="+mn-ea"/>
                <a:sym typeface="+mn-ea"/>
              </a:rPr>
              <a:t>她会</a:t>
            </a:r>
            <a:r>
              <a:rPr lang="zh-CN" sz="2400" b="1" u="sng">
                <a:solidFill>
                  <a:srgbClr val="FF0000"/>
                </a:solidFill>
                <a:latin typeface="+mn-ea"/>
                <a:cs typeface="+mn-ea"/>
                <a:sym typeface="+mn-ea"/>
              </a:rPr>
              <a:t>大声喊出简单数学题的正确答案</a:t>
            </a:r>
            <a:r>
              <a:rPr lang="zh-CN" sz="2400">
                <a:latin typeface="+mn-ea"/>
                <a:cs typeface="+mn-ea"/>
                <a:sym typeface="+mn-ea"/>
              </a:rPr>
              <a:t>，这对我来说是一种独特的互动方式，可以评估我的进步。</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She would </a:t>
            </a:r>
            <a:r>
              <a:rPr lang="zh-CN" altLang="en-US" sz="2400" b="1" u="sng">
                <a:solidFill>
                  <a:srgbClr val="FF0000"/>
                </a:solidFill>
                <a:latin typeface="+mn-ea"/>
                <a:cs typeface="+mn-ea"/>
                <a:sym typeface="+mn-ea"/>
              </a:rPr>
              <a:t>bark out the correct answers to simple math problems</a:t>
            </a:r>
            <a:r>
              <a:rPr lang="zh-CN" altLang="en-US" sz="2400">
                <a:latin typeface="+mn-ea"/>
                <a:cs typeface="+mn-ea"/>
                <a:sym typeface="+mn-ea"/>
              </a:rPr>
              <a:t> — it was a unique, interactive way for me to assess my progress.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381087"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guidance   /ˈgaɪdns/                             n.指导;引导;导航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9" name="文本框 108"/>
          <p:cNvSpPr txBox="1"/>
          <p:nvPr/>
        </p:nvSpPr>
        <p:spPr>
          <a:xfrm>
            <a:off x="463550" y="1022350"/>
            <a:ext cx="8665845" cy="2306955"/>
          </a:xfrm>
          <a:prstGeom prst="rect">
            <a:avLst/>
          </a:prstGeom>
          <a:noFill/>
          <a:ln w="9525">
            <a:noFill/>
          </a:ln>
        </p:spPr>
        <p:txBody>
          <a:bodyPr wrap="square">
            <a:spAutoFit/>
          </a:bodyPr>
          <a:p>
            <a:pPr indent="0"/>
            <a:r>
              <a:rPr lang="zh-CN" sz="2400" b="0">
                <a:latin typeface="+mn-ea"/>
                <a:cs typeface="+mn-ea"/>
              </a:rPr>
              <a:t>1.我</a:t>
            </a:r>
            <a:r>
              <a:rPr lang="zh-CN" sz="2400" b="1" u="sng">
                <a:solidFill>
                  <a:srgbClr val="C6695A"/>
                </a:solidFill>
                <a:latin typeface="+mn-ea"/>
                <a:cs typeface="+mn-ea"/>
              </a:rPr>
              <a:t>迫切需要您在英语口语方面的专业指导</a:t>
            </a:r>
            <a:r>
              <a:rPr lang="zh-CN" sz="2400" b="0">
                <a:latin typeface="+mn-ea"/>
                <a:cs typeface="+mn-ea"/>
              </a:rPr>
              <a:t>，因为语言能力对这样的面试是至关重要的。</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 I’m </a:t>
            </a:r>
            <a:r>
              <a:rPr lang="zh-CN" altLang="en-US" sz="2400" b="1" u="sng">
                <a:solidFill>
                  <a:srgbClr val="C6695A"/>
                </a:solidFill>
                <a:latin typeface="+mn-ea"/>
                <a:cs typeface="+mn-ea"/>
              </a:rPr>
              <a:t>in urgent need of your professional guidance</a:t>
            </a:r>
            <a:r>
              <a:rPr lang="zh-CN" altLang="en-US" sz="2400" b="0">
                <a:latin typeface="+mn-ea"/>
                <a:cs typeface="+mn-ea"/>
              </a:rPr>
              <a:t> in my oral English because language proficiency is of vital importance for such an interview.</a:t>
            </a:r>
            <a:endParaRPr lang="zh-CN" altLang="en-US" sz="2400" b="0">
              <a:latin typeface="+mn-ea"/>
              <a:cs typeface="+mn-ea"/>
            </a:endParaRPr>
          </a:p>
          <a:p>
            <a:pPr indent="0"/>
            <a:endParaRPr lang="zh-CN" altLang="en-US" sz="2400" b="0">
              <a:latin typeface="+mn-ea"/>
              <a:cs typeface="+mn-ea"/>
            </a:endParaRPr>
          </a:p>
        </p:txBody>
      </p:sp>
      <p:pic>
        <p:nvPicPr>
          <p:cNvPr id="2" name="图片 1"/>
          <p:cNvPicPr>
            <a:picLocks noChangeAspect="1"/>
          </p:cNvPicPr>
          <p:nvPr/>
        </p:nvPicPr>
        <p:blipFill>
          <a:blip r:embed="rId4"/>
          <a:stretch>
            <a:fillRect/>
          </a:stretch>
        </p:blipFill>
        <p:spPr>
          <a:xfrm>
            <a:off x="9254490" y="826770"/>
            <a:ext cx="2787650" cy="1778000"/>
          </a:xfrm>
          <a:prstGeom prst="rect">
            <a:avLst/>
          </a:prstGeom>
        </p:spPr>
      </p:pic>
      <p:pic>
        <p:nvPicPr>
          <p:cNvPr id="3" name="图片 2"/>
          <p:cNvPicPr>
            <a:picLocks noChangeAspect="1"/>
          </p:cNvPicPr>
          <p:nvPr/>
        </p:nvPicPr>
        <p:blipFill>
          <a:blip r:embed="rId5"/>
          <a:stretch>
            <a:fillRect/>
          </a:stretch>
        </p:blipFill>
        <p:spPr>
          <a:xfrm>
            <a:off x="93980" y="3390265"/>
            <a:ext cx="2225675" cy="3404235"/>
          </a:xfrm>
          <a:prstGeom prst="rect">
            <a:avLst/>
          </a:prstGeom>
        </p:spPr>
      </p:pic>
      <p:sp>
        <p:nvSpPr>
          <p:cNvPr id="4" name="文本框 3"/>
          <p:cNvSpPr txBox="1"/>
          <p:nvPr/>
        </p:nvSpPr>
        <p:spPr>
          <a:xfrm>
            <a:off x="2476500" y="3329305"/>
            <a:ext cx="9091930" cy="1938020"/>
          </a:xfrm>
          <a:prstGeom prst="rect">
            <a:avLst/>
          </a:prstGeom>
          <a:noFill/>
        </p:spPr>
        <p:txBody>
          <a:bodyPr wrap="square" rtlCol="0" anchor="t">
            <a:spAutoFit/>
          </a:bodyPr>
          <a:p>
            <a:pPr indent="0"/>
            <a:r>
              <a:rPr lang="zh-CN" altLang="en-US" sz="2400">
                <a:latin typeface="+mn-ea"/>
                <a:cs typeface="+mn-ea"/>
                <a:sym typeface="+mn-ea"/>
              </a:rPr>
              <a:t>2. 我们</a:t>
            </a:r>
            <a:r>
              <a:rPr lang="zh-CN" altLang="en-US" sz="2400" b="1" u="sng">
                <a:solidFill>
                  <a:srgbClr val="C6695A"/>
                </a:solidFill>
                <a:latin typeface="+mn-ea"/>
                <a:cs typeface="+mn-ea"/>
                <a:sym typeface="+mn-ea"/>
              </a:rPr>
              <a:t>在工作人员的指导下</a:t>
            </a:r>
            <a:r>
              <a:rPr lang="zh-CN" altLang="en-US" sz="2400">
                <a:latin typeface="+mn-ea"/>
                <a:cs typeface="+mn-ea"/>
                <a:sym typeface="+mn-ea"/>
              </a:rPr>
              <a:t>穿过灌木丛，寻找水果和蔬菜。我和我的朋友愉快地摘了它们。</a:t>
            </a:r>
            <a:endParaRPr lang="zh-CN" altLang="en-US"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We walked through the bushes and looked for fruits and vegetables </a:t>
            </a:r>
            <a:r>
              <a:rPr lang="zh-CN" altLang="en-US" sz="2400" b="1" u="sng">
                <a:solidFill>
                  <a:srgbClr val="C6695A"/>
                </a:solidFill>
                <a:latin typeface="+mn-ea"/>
                <a:cs typeface="+mn-ea"/>
                <a:sym typeface="+mn-ea"/>
              </a:rPr>
              <a:t>with the guidance of the workers</a:t>
            </a:r>
            <a:r>
              <a:rPr lang="zh-CN" altLang="en-US" sz="2400">
                <a:latin typeface="+mn-ea"/>
                <a:cs typeface="+mn-ea"/>
                <a:sym typeface="+mn-ea"/>
              </a:rPr>
              <a:t>. I picked them happily with my friends. </a:t>
            </a:r>
            <a:r>
              <a:rPr lang="zh-CN" altLang="en-US" b="1">
                <a:solidFill>
                  <a:srgbClr val="C6695A"/>
                </a:solidFill>
                <a:latin typeface="+mn-ea"/>
                <a:cs typeface="+mn-ea"/>
                <a:sym typeface="+mn-ea"/>
              </a:rPr>
              <a:t>2020全国II“采摘活动</a:t>
            </a:r>
            <a:r>
              <a:rPr lang="zh-CN" altLang="en-US" sz="2400">
                <a:latin typeface="+mn-ea"/>
                <a:cs typeface="+mn-ea"/>
                <a:sym typeface="+mn-ea"/>
              </a:rPr>
              <a:t>”</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wipe(down)">
                                      <p:cBhvr>
                                        <p:cTn id="12" dur="5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873061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adversity  /ədˈvɜ:səti/ 	                             n.困境; 逆境</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0" name="文本框 99"/>
          <p:cNvSpPr txBox="1"/>
          <p:nvPr/>
        </p:nvSpPr>
        <p:spPr>
          <a:xfrm>
            <a:off x="248920" y="1003300"/>
            <a:ext cx="11480800" cy="2425700"/>
          </a:xfrm>
          <a:prstGeom prst="rect">
            <a:avLst/>
          </a:prstGeom>
          <a:noFill/>
          <a:ln w="9525">
            <a:noFill/>
          </a:ln>
        </p:spPr>
        <p:txBody>
          <a:bodyPr wrap="square">
            <a:noAutofit/>
          </a:bodyPr>
          <a:p>
            <a:pPr indent="0"/>
            <a:r>
              <a:rPr lang="en-US" sz="2400">
                <a:latin typeface="+mn-ea"/>
                <a:cs typeface="+mn-ea"/>
              </a:rPr>
              <a:t>1. </a:t>
            </a:r>
            <a:r>
              <a:rPr lang="zh-CN" sz="2400">
                <a:latin typeface="+mn-ea"/>
                <a:cs typeface="+mn-ea"/>
              </a:rPr>
              <a:t>这真是一场精彩的势均力敌的比赛，它不仅加强了两校之间的友谊，而且鼓励我们</a:t>
            </a:r>
            <a:r>
              <a:rPr lang="zh-CN" sz="2400" b="1" u="sng">
                <a:solidFill>
                  <a:srgbClr val="13104A"/>
                </a:solidFill>
                <a:latin typeface="+mn-ea"/>
                <a:cs typeface="+mn-ea"/>
              </a:rPr>
              <a:t>在逆境中不放弃</a:t>
            </a:r>
            <a:r>
              <a:rPr lang="zh-CN" sz="2400">
                <a:latin typeface="+mn-ea"/>
                <a:cs typeface="+mn-ea"/>
              </a:rPr>
              <a:t>。</a:t>
            </a:r>
            <a:endParaRPr lang="zh-CN" sz="2400">
              <a:latin typeface="+mn-ea"/>
              <a:cs typeface="+mn-ea"/>
            </a:endParaRPr>
          </a:p>
          <a:p>
            <a:pPr marL="342900" indent="-342900">
              <a:buSzPct val="50000"/>
              <a:buFont typeface="Wingdings" panose="05000000000000000000" charset="0"/>
              <a:buChar char="l"/>
            </a:pPr>
            <a:r>
              <a:rPr lang="zh-CN" sz="2400">
                <a:latin typeface="+mn-ea"/>
                <a:cs typeface="+mn-ea"/>
              </a:rPr>
              <a:t> It was really a fantastic close game, which has not only strengthened the friendship between the two schools but encouraged us not to </a:t>
            </a:r>
            <a:r>
              <a:rPr lang="zh-CN" sz="2400" b="1" u="sng">
                <a:solidFill>
                  <a:srgbClr val="13104A"/>
                </a:solidFill>
                <a:latin typeface="+mn-ea"/>
                <a:cs typeface="+mn-ea"/>
              </a:rPr>
              <a:t>give up in face of adversity</a:t>
            </a:r>
            <a:r>
              <a:rPr lang="zh-CN" sz="2400">
                <a:latin typeface="+mn-ea"/>
                <a:cs typeface="+mn-ea"/>
              </a:rPr>
              <a:t>.</a:t>
            </a:r>
            <a:endParaRPr lang="zh-CN" sz="2400">
              <a:latin typeface="+mn-ea"/>
              <a:cs typeface="+mn-ea"/>
            </a:endParaRPr>
          </a:p>
          <a:p>
            <a:pPr indent="0"/>
            <a:endParaRPr lang="en-US" altLang="zh-CN" sz="2400">
              <a:latin typeface="+mn-ea"/>
              <a:cs typeface="+mn-ea"/>
            </a:endParaRPr>
          </a:p>
        </p:txBody>
      </p:sp>
      <p:pic>
        <p:nvPicPr>
          <p:cNvPr id="2" name="图片 1"/>
          <p:cNvPicPr/>
          <p:nvPr/>
        </p:nvPicPr>
        <p:blipFill>
          <a:blip r:embed="rId4"/>
          <a:stretch>
            <a:fillRect/>
          </a:stretch>
        </p:blipFill>
        <p:spPr>
          <a:xfrm>
            <a:off x="8034655" y="3001645"/>
            <a:ext cx="3769360" cy="3232150"/>
          </a:xfrm>
          <a:prstGeom prst="rect">
            <a:avLst/>
          </a:prstGeom>
          <a:noFill/>
          <a:ln w="9525">
            <a:noFill/>
          </a:ln>
        </p:spPr>
      </p:pic>
      <p:sp>
        <p:nvSpPr>
          <p:cNvPr id="5" name="文本框 4"/>
          <p:cNvSpPr txBox="1"/>
          <p:nvPr/>
        </p:nvSpPr>
        <p:spPr>
          <a:xfrm>
            <a:off x="248920" y="3023870"/>
            <a:ext cx="7971155" cy="3046095"/>
          </a:xfrm>
          <a:prstGeom prst="rect">
            <a:avLst/>
          </a:prstGeom>
          <a:noFill/>
        </p:spPr>
        <p:txBody>
          <a:bodyPr wrap="square" rtlCol="0" anchor="t">
            <a:spAutoFit/>
          </a:bodyPr>
          <a:p>
            <a:pPr indent="0"/>
            <a:r>
              <a:rPr lang="zh-CN" sz="2400">
                <a:latin typeface="+mn-ea"/>
                <a:cs typeface="+mn-ea"/>
                <a:sym typeface="+mn-ea"/>
              </a:rPr>
              <a:t>2. 得知你最近因为考试不及格而心情不好，我写信是想邀请你参加一个由著名心理学家史密斯先生举办的主题为“</a:t>
            </a:r>
            <a:r>
              <a:rPr lang="zh-CN" sz="2400" b="1" u="sng">
                <a:solidFill>
                  <a:srgbClr val="13104A"/>
                </a:solidFill>
                <a:latin typeface="+mn-ea"/>
                <a:cs typeface="+mn-ea"/>
                <a:sym typeface="+mn-ea"/>
              </a:rPr>
              <a:t>如何积极应对逆境</a:t>
            </a:r>
            <a:r>
              <a:rPr lang="zh-CN" sz="2400">
                <a:latin typeface="+mn-ea"/>
                <a:cs typeface="+mn-ea"/>
                <a:sym typeface="+mn-ea"/>
              </a:rPr>
              <a:t>”的讲座。</a:t>
            </a:r>
            <a:endParaRPr lang="zh-CN" sz="2400">
              <a:latin typeface="+mn-ea"/>
              <a:cs typeface="+mn-ea"/>
            </a:endParaRPr>
          </a:p>
          <a:p>
            <a:pPr marL="342900" indent="-342900">
              <a:buSzPct val="50000"/>
              <a:buFont typeface="Wingdings" panose="05000000000000000000" charset="0"/>
              <a:buChar char="l"/>
            </a:pPr>
            <a:r>
              <a:rPr lang="zh-CN" sz="2400">
                <a:latin typeface="+mn-ea"/>
                <a:cs typeface="+mn-ea"/>
                <a:sym typeface="+mn-ea"/>
              </a:rPr>
              <a:t>Knowing that you are in a bad mood these days because of your failure in the exams，I am writing to invite you to attend a lecture with the theme of "</a:t>
            </a:r>
            <a:r>
              <a:rPr lang="zh-CN" sz="2400" b="1" u="sng">
                <a:solidFill>
                  <a:srgbClr val="13104A"/>
                </a:solidFill>
                <a:latin typeface="+mn-ea"/>
                <a:cs typeface="+mn-ea"/>
                <a:sym typeface="+mn-ea"/>
              </a:rPr>
              <a:t>How to deal with adversity positively</a:t>
            </a:r>
            <a:r>
              <a:rPr lang="zh-CN" sz="2400">
                <a:latin typeface="+mn-ea"/>
                <a:cs typeface="+mn-ea"/>
                <a:sym typeface="+mn-ea"/>
              </a:rPr>
              <a:t>" given by the famous psychologist Mr.</a:t>
            </a:r>
            <a:r>
              <a:rPr lang="en-US" altLang="zh-CN" sz="2400">
                <a:latin typeface="+mn-ea"/>
                <a:cs typeface="+mn-ea"/>
                <a:sym typeface="+mn-ea"/>
              </a:rPr>
              <a:t> </a:t>
            </a:r>
            <a:r>
              <a:rPr lang="zh-CN" sz="2400">
                <a:latin typeface="+mn-ea"/>
                <a:cs typeface="+mn-ea"/>
                <a:sym typeface="+mn-ea"/>
              </a:rPr>
              <a:t>Smith.</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381087"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guidance   /ˈgaɪdns/                             n.指导;引导;导航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9" name="文本框 108"/>
          <p:cNvSpPr txBox="1"/>
          <p:nvPr/>
        </p:nvSpPr>
        <p:spPr>
          <a:xfrm>
            <a:off x="87630" y="996315"/>
            <a:ext cx="7828915" cy="5631180"/>
          </a:xfrm>
          <a:prstGeom prst="rect">
            <a:avLst/>
          </a:prstGeom>
          <a:noFill/>
          <a:ln w="9525">
            <a:noFill/>
          </a:ln>
        </p:spPr>
        <p:txBody>
          <a:bodyPr wrap="square">
            <a:spAutoFit/>
          </a:bodyPr>
          <a:p>
            <a:pPr indent="0"/>
            <a:r>
              <a:rPr lang="zh-CN" sz="2400" b="0">
                <a:latin typeface="+mn-ea"/>
                <a:cs typeface="+mn-ea"/>
              </a:rPr>
              <a:t>3. </a:t>
            </a:r>
            <a:r>
              <a:rPr lang="zh-CN" sz="2400" b="1" u="sng">
                <a:solidFill>
                  <a:schemeClr val="tx1">
                    <a:lumMod val="65000"/>
                    <a:lumOff val="35000"/>
                  </a:schemeClr>
                </a:solidFill>
                <a:latin typeface="+mn-ea"/>
                <a:cs typeface="+mn-ea"/>
              </a:rPr>
              <a:t>在父亲的指导下</a:t>
            </a:r>
            <a:r>
              <a:rPr lang="zh-CN" sz="2400" b="0">
                <a:latin typeface="+mn-ea"/>
                <a:cs typeface="+mn-ea"/>
              </a:rPr>
              <a:t>，他们采取了积极的行动，重新开始。他们做了面包，然后继续煮粥。2021全国新高考“母亲节礼物”</a:t>
            </a:r>
            <a:endParaRPr lang="zh-CN" sz="2400" b="0">
              <a:latin typeface="+mn-ea"/>
              <a:cs typeface="+mn-ea"/>
            </a:endParaRPr>
          </a:p>
          <a:p>
            <a:pPr marL="342900" indent="-342900">
              <a:buSzPct val="50000"/>
              <a:buFont typeface="Wingdings" panose="05000000000000000000" charset="0"/>
              <a:buChar char="l"/>
            </a:pPr>
            <a:r>
              <a:rPr lang="zh-CN" sz="2400" b="1" u="sng">
                <a:solidFill>
                  <a:schemeClr val="tx1">
                    <a:lumMod val="65000"/>
                    <a:lumOff val="35000"/>
                  </a:schemeClr>
                </a:solidFill>
                <a:latin typeface="+mn-ea"/>
                <a:cs typeface="+mn-ea"/>
              </a:rPr>
              <a:t>Under the guidance of their father</a:t>
            </a:r>
            <a:r>
              <a:rPr lang="zh-CN" sz="2400" b="0">
                <a:latin typeface="+mn-ea"/>
                <a:cs typeface="+mn-ea"/>
              </a:rPr>
              <a:t>, they took positive actions and started all over again. They made the bread and then went on cooking porridge. </a:t>
            </a:r>
            <a:endParaRPr lang="zh-CN" sz="2400" b="0">
              <a:latin typeface="+mn-ea"/>
              <a:cs typeface="+mn-ea"/>
            </a:endParaRPr>
          </a:p>
          <a:p>
            <a:pPr indent="0"/>
            <a:r>
              <a:rPr lang="zh-CN" sz="2400" b="0">
                <a:latin typeface="+mn-ea"/>
                <a:cs typeface="+mn-ea"/>
              </a:rPr>
              <a:t>4. 我写信是想</a:t>
            </a:r>
            <a:r>
              <a:rPr lang="zh-CN" sz="2400" b="1" u="sng">
                <a:solidFill>
                  <a:schemeClr val="tx1">
                    <a:lumMod val="65000"/>
                    <a:lumOff val="35000"/>
                  </a:schemeClr>
                </a:solidFill>
                <a:latin typeface="+mn-ea"/>
                <a:cs typeface="+mn-ea"/>
              </a:rPr>
              <a:t>寻求您对我在阅读国外杂志时遇到的一个问题的指导</a:t>
            </a:r>
            <a:r>
              <a:rPr lang="zh-CN" sz="2400" b="0">
                <a:latin typeface="+mn-ea"/>
                <a:cs typeface="+mn-ea"/>
              </a:rPr>
              <a:t>。尽管尝试了各种方法，我还是不能像我希望的那样有效地理解这些文章。</a:t>
            </a:r>
            <a:endParaRPr lang="zh-CN" sz="2400" b="0">
              <a:latin typeface="+mn-ea"/>
              <a:cs typeface="+mn-ea"/>
            </a:endParaRPr>
          </a:p>
          <a:p>
            <a:pPr marL="342900" indent="-342900">
              <a:buSzPct val="50000"/>
              <a:buFont typeface="Wingdings" panose="05000000000000000000" charset="0"/>
              <a:buChar char="l"/>
            </a:pPr>
            <a:r>
              <a:rPr lang="zh-CN" sz="2400" b="0">
                <a:latin typeface="+mn-ea"/>
                <a:cs typeface="+mn-ea"/>
              </a:rPr>
              <a:t>I am writing to </a:t>
            </a:r>
            <a:r>
              <a:rPr lang="zh-CN" sz="2400" b="1" u="sng">
                <a:solidFill>
                  <a:schemeClr val="tx1">
                    <a:lumMod val="65000"/>
                    <a:lumOff val="35000"/>
                  </a:schemeClr>
                </a:solidFill>
                <a:latin typeface="+mn-ea"/>
                <a:cs typeface="+mn-ea"/>
              </a:rPr>
              <a:t>seek your guidance on a problem I have been facing while reading foreign magazines</a:t>
            </a:r>
            <a:r>
              <a:rPr lang="zh-CN" sz="2400" b="0">
                <a:latin typeface="+mn-ea"/>
                <a:cs typeface="+mn-ea"/>
              </a:rPr>
              <a:t>. Despite trying various methods, I am unable to comprehend the articles as effectively as I would like to.</a:t>
            </a:r>
            <a:endParaRPr lang="zh-CN" sz="2400" b="0">
              <a:latin typeface="+mn-ea"/>
              <a:cs typeface="+mn-ea"/>
            </a:endParaRPr>
          </a:p>
        </p:txBody>
      </p:sp>
      <p:pic>
        <p:nvPicPr>
          <p:cNvPr id="100" name="图片 99"/>
          <p:cNvPicPr/>
          <p:nvPr/>
        </p:nvPicPr>
        <p:blipFill>
          <a:blip r:embed="rId4"/>
          <a:stretch>
            <a:fillRect/>
          </a:stretch>
        </p:blipFill>
        <p:spPr>
          <a:xfrm>
            <a:off x="7917180" y="996315"/>
            <a:ext cx="3822065" cy="44856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 calcmode="lin" valueType="num">
                                      <p:cBhvr additive="base">
                                        <p:cTn id="12"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13955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rough   /rʌf/                                   a.汹涌的;粗糙的;粗略的</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1" name="文本框 100"/>
          <p:cNvSpPr txBox="1"/>
          <p:nvPr/>
        </p:nvSpPr>
        <p:spPr>
          <a:xfrm>
            <a:off x="79375" y="911860"/>
            <a:ext cx="8619490" cy="267652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我哥哥给了他一把扳手，然后开始帮他换轮胎。我们开始了解这个年轻人，</a:t>
            </a:r>
            <a:r>
              <a:rPr lang="zh-CN" sz="2400" b="1" u="sng">
                <a:solidFill>
                  <a:srgbClr val="01A9E1"/>
                </a:solidFill>
                <a:latin typeface="+mn-ea"/>
                <a:cs typeface="+mn-ea"/>
              </a:rPr>
              <a:t>他来自附近一个贫困的社区</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My brother gave him a wrench, then proceed to help him change the flat. We started getting to know the young man who </a:t>
            </a:r>
            <a:r>
              <a:rPr lang="en-US" sz="2400" b="1" u="sng">
                <a:solidFill>
                  <a:srgbClr val="01A9E1"/>
                </a:solidFill>
                <a:latin typeface="+mn-ea"/>
                <a:cs typeface="+mn-ea"/>
              </a:rPr>
              <a:t>was from a rough neighborhood nearby</a:t>
            </a:r>
            <a:r>
              <a:rPr lang="en-US" sz="2400" b="0">
                <a:latin typeface="+mn-ea"/>
                <a:cs typeface="+mn-ea"/>
              </a:rPr>
              <a:t>. </a:t>
            </a:r>
            <a:endParaRPr lang="en-US" sz="2400" b="0">
              <a:latin typeface="+mn-ea"/>
              <a:cs typeface="+mn-ea"/>
            </a:endParaRPr>
          </a:p>
          <a:p>
            <a:endParaRPr lang="zh-CN" altLang="en-US" sz="2400" b="0">
              <a:latin typeface="+mn-ea"/>
              <a:cs typeface="+mn-ea"/>
            </a:endParaRPr>
          </a:p>
        </p:txBody>
      </p:sp>
      <p:pic>
        <p:nvPicPr>
          <p:cNvPr id="2" name="图片 1"/>
          <p:cNvPicPr/>
          <p:nvPr/>
        </p:nvPicPr>
        <p:blipFill>
          <a:blip r:embed="rId4"/>
          <a:stretch>
            <a:fillRect/>
          </a:stretch>
        </p:blipFill>
        <p:spPr>
          <a:xfrm>
            <a:off x="8698865" y="826770"/>
            <a:ext cx="3493135" cy="2273935"/>
          </a:xfrm>
          <a:prstGeom prst="rect">
            <a:avLst/>
          </a:prstGeom>
          <a:noFill/>
          <a:ln w="9525">
            <a:noFill/>
          </a:ln>
        </p:spPr>
      </p:pic>
      <p:sp>
        <p:nvSpPr>
          <p:cNvPr id="4" name="文本框 3"/>
          <p:cNvSpPr txBox="1"/>
          <p:nvPr/>
        </p:nvSpPr>
        <p:spPr>
          <a:xfrm>
            <a:off x="79375" y="2929890"/>
            <a:ext cx="11882120" cy="3784600"/>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收到你的来信我非常高兴。你在上次来信中问我关于我们学校体育锻炼的情况，下面的信息可以</a:t>
            </a:r>
            <a:r>
              <a:rPr lang="zh-CN" sz="2400" b="1" u="sng">
                <a:solidFill>
                  <a:srgbClr val="01A9E1"/>
                </a:solidFill>
                <a:latin typeface="+mn-ea"/>
                <a:cs typeface="+mn-ea"/>
                <a:sym typeface="+mn-ea"/>
              </a:rPr>
              <a:t>给你一个大致的了解</a:t>
            </a:r>
            <a:r>
              <a:rPr lang="zh-CN" sz="2400">
                <a:latin typeface="+mn-ea"/>
                <a:cs typeface="+mn-ea"/>
                <a:sym typeface="+mn-ea"/>
              </a:rPr>
              <a:t>。</a:t>
            </a:r>
            <a:endParaRPr lang="zh-CN" sz="2400" b="1">
              <a:solidFill>
                <a:srgbClr val="C00000"/>
              </a:solidFill>
              <a:latin typeface="+mn-ea"/>
              <a:cs typeface="+mn-ea"/>
            </a:endParaRPr>
          </a:p>
          <a:p>
            <a:pPr marL="342900" indent="-342900">
              <a:buSzPct val="50000"/>
              <a:buFont typeface="Wingdings" panose="05000000000000000000" charset="0"/>
              <a:buChar char="l"/>
            </a:pPr>
            <a:r>
              <a:rPr lang="en-US" sz="2400">
                <a:latin typeface="+mn-ea"/>
                <a:cs typeface="+mn-ea"/>
                <a:sym typeface="+mn-ea"/>
              </a:rPr>
              <a:t> I am more than delighted to hear from you. You asked me in your last letter about the physical exercise in our school and the following information may </a:t>
            </a:r>
            <a:r>
              <a:rPr lang="en-US" sz="2400" b="1" u="sng">
                <a:solidFill>
                  <a:srgbClr val="01A9E1"/>
                </a:solidFill>
                <a:latin typeface="+mn-ea"/>
                <a:cs typeface="+mn-ea"/>
                <a:sym typeface="+mn-ea"/>
              </a:rPr>
              <a:t>give you a rough sketch</a:t>
            </a:r>
            <a:r>
              <a:rPr lang="en-US" sz="2400">
                <a:latin typeface="+mn-ea"/>
                <a:cs typeface="+mn-ea"/>
                <a:sym typeface="+mn-ea"/>
              </a:rPr>
              <a:t>.</a:t>
            </a:r>
            <a:endParaRPr lang="en-US" sz="2400">
              <a:latin typeface="+mn-ea"/>
              <a:cs typeface="+mn-ea"/>
              <a:sym typeface="+mn-ea"/>
            </a:endParaRPr>
          </a:p>
          <a:p>
            <a:pPr indent="0">
              <a:buSzPct val="50000"/>
              <a:buFont typeface="Wingdings" panose="05000000000000000000" charset="0"/>
              <a:buNone/>
            </a:pPr>
            <a:r>
              <a:rPr lang="en-US" sz="2400">
                <a:latin typeface="+mn-ea"/>
                <a:cs typeface="+mn-ea"/>
                <a:sym typeface="+mn-ea"/>
              </a:rPr>
              <a:t>3. </a:t>
            </a:r>
            <a:r>
              <a:rPr lang="zh-CN" sz="2400">
                <a:latin typeface="+mn-ea"/>
                <a:cs typeface="+mn-ea"/>
                <a:sym typeface="+mn-ea"/>
              </a:rPr>
              <a:t>我在学校里表演了几年。</a:t>
            </a:r>
            <a:r>
              <a:rPr lang="zh-CN" sz="2400" b="1" u="sng">
                <a:latin typeface="+mn-ea"/>
                <a:cs typeface="+mn-ea"/>
                <a:sym typeface="+mn-ea"/>
              </a:rPr>
              <a:t>当我在一个戏剧中得到一个粗糙的角色时</a:t>
            </a:r>
            <a:r>
              <a:rPr lang="zh-CN" sz="2400">
                <a:latin typeface="+mn-ea"/>
                <a:cs typeface="+mn-ea"/>
                <a:sym typeface="+mn-ea"/>
              </a:rPr>
              <a:t>，我很兴奋，因为我那鼓舞人心的戏剧老师和导演信任我，把这个角色交给了我。</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I had been acting in school for a few years. </a:t>
            </a:r>
            <a:r>
              <a:rPr lang="zh-CN" altLang="en-US" sz="2400" b="1" u="sng">
                <a:solidFill>
                  <a:srgbClr val="01A9E1"/>
                </a:solidFill>
                <a:latin typeface="+mn-ea"/>
                <a:cs typeface="+mn-ea"/>
                <a:sym typeface="+mn-ea"/>
              </a:rPr>
              <a:t>When I got a rough role in a play</a:t>
            </a:r>
            <a:r>
              <a:rPr lang="zh-CN" altLang="en-US" sz="2400">
                <a:latin typeface="+mn-ea"/>
                <a:cs typeface="+mn-ea"/>
                <a:sym typeface="+mn-ea"/>
              </a:rPr>
              <a:t>, I, only a junior in my high school, was excited that my inspiring drama teacher and director had trusted me with the part.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13955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rough   /rʌf/                                   a.汹涌的;粗糙的;粗略的</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2" name="文本框 101"/>
          <p:cNvSpPr txBox="1"/>
          <p:nvPr/>
        </p:nvSpPr>
        <p:spPr>
          <a:xfrm>
            <a:off x="291465" y="3613150"/>
            <a:ext cx="8273415" cy="3046095"/>
          </a:xfrm>
          <a:prstGeom prst="rect">
            <a:avLst/>
          </a:prstGeom>
          <a:noFill/>
          <a:ln w="9525">
            <a:noFill/>
          </a:ln>
        </p:spPr>
        <p:txBody>
          <a:bodyPr wrap="square">
            <a:spAutoFit/>
          </a:bodyPr>
          <a:p>
            <a:pPr indent="0"/>
            <a:r>
              <a:rPr lang="en-US" sz="2400" b="0">
                <a:latin typeface="+mn-ea"/>
                <a:cs typeface="+mn-ea"/>
              </a:rPr>
              <a:t>5. </a:t>
            </a:r>
            <a:r>
              <a:rPr lang="zh-CN" sz="2400" b="0">
                <a:latin typeface="+mn-ea"/>
                <a:cs typeface="+mn-ea"/>
              </a:rPr>
              <a:t>在蓝天的映衬下，</a:t>
            </a:r>
            <a:r>
              <a:rPr lang="zh-CN" sz="2400" b="1" u="sng">
                <a:solidFill>
                  <a:srgbClr val="99C816"/>
                </a:solidFill>
                <a:latin typeface="+mn-ea"/>
                <a:cs typeface="+mn-ea"/>
              </a:rPr>
              <a:t>一条崎岖不平的小路蜿蜒穿过湖面，通向山顶</a:t>
            </a:r>
            <a:r>
              <a:rPr lang="zh-CN" sz="2400" b="0">
                <a:latin typeface="+mn-ea"/>
                <a:cs typeface="+mn-ea"/>
              </a:rPr>
              <a:t>，两边长满了野花和野草。阳光照在晶莹剔透的湖面上，显得格外明亮。</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Against the blue skies, </a:t>
            </a:r>
            <a:r>
              <a:rPr lang="zh-CN" altLang="en-US" sz="2400" b="1" u="sng">
                <a:solidFill>
                  <a:srgbClr val="99C816"/>
                </a:solidFill>
                <a:latin typeface="+mn-ea"/>
                <a:cs typeface="+mn-ea"/>
              </a:rPr>
              <a:t>a rough path wound to the top of the mountain</a:t>
            </a:r>
            <a:r>
              <a:rPr lang="zh-CN" altLang="en-US" sz="2400" b="0">
                <a:latin typeface="+mn-ea"/>
                <a:cs typeface="+mn-ea"/>
              </a:rPr>
              <a:t> across the lake with wild flowers and grass on both sides. The sunlight brightened on the glassy surface of the lake. </a:t>
            </a:r>
            <a:endParaRPr lang="zh-CN" altLang="en-US" sz="2400" b="0">
              <a:latin typeface="+mn-ea"/>
              <a:cs typeface="+mn-ea"/>
            </a:endParaRPr>
          </a:p>
        </p:txBody>
      </p:sp>
      <p:pic>
        <p:nvPicPr>
          <p:cNvPr id="5" name="图片 4"/>
          <p:cNvPicPr/>
          <p:nvPr/>
        </p:nvPicPr>
        <p:blipFill>
          <a:blip r:embed="rId4"/>
          <a:srcRect l="1106" t="1185" r="1214" b="1333"/>
          <a:stretch>
            <a:fillRect/>
          </a:stretch>
        </p:blipFill>
        <p:spPr>
          <a:xfrm>
            <a:off x="8874125" y="3984625"/>
            <a:ext cx="3065780" cy="2592070"/>
          </a:xfrm>
          <a:prstGeom prst="rect">
            <a:avLst/>
          </a:prstGeom>
          <a:noFill/>
          <a:ln w="9525">
            <a:noFill/>
          </a:ln>
        </p:spPr>
      </p:pic>
      <p:pic>
        <p:nvPicPr>
          <p:cNvPr id="103" name="图片 102"/>
          <p:cNvPicPr/>
          <p:nvPr/>
        </p:nvPicPr>
        <p:blipFill>
          <a:blip r:embed="rId5"/>
          <a:srcRect b="6419"/>
          <a:stretch>
            <a:fillRect/>
          </a:stretch>
        </p:blipFill>
        <p:spPr>
          <a:xfrm>
            <a:off x="153670" y="734060"/>
            <a:ext cx="3810000" cy="2879090"/>
          </a:xfrm>
          <a:prstGeom prst="rect">
            <a:avLst/>
          </a:prstGeom>
          <a:noFill/>
          <a:ln w="9525">
            <a:noFill/>
          </a:ln>
        </p:spPr>
      </p:pic>
      <p:sp>
        <p:nvSpPr>
          <p:cNvPr id="8" name="文本框 7"/>
          <p:cNvSpPr txBox="1"/>
          <p:nvPr/>
        </p:nvSpPr>
        <p:spPr>
          <a:xfrm>
            <a:off x="3791585" y="1149985"/>
            <a:ext cx="7410450" cy="1938020"/>
          </a:xfrm>
          <a:prstGeom prst="rect">
            <a:avLst/>
          </a:prstGeom>
          <a:noFill/>
        </p:spPr>
        <p:txBody>
          <a:bodyPr wrap="square" rtlCol="0" anchor="t">
            <a:spAutoFit/>
          </a:bodyPr>
          <a:p>
            <a:pPr indent="0"/>
            <a:r>
              <a:rPr lang="en-US" sz="2400">
                <a:latin typeface="+mn-ea"/>
                <a:cs typeface="+mn-ea"/>
                <a:sym typeface="+mn-ea"/>
              </a:rPr>
              <a:t>4. </a:t>
            </a:r>
            <a:r>
              <a:rPr lang="zh-CN" sz="2400">
                <a:latin typeface="+mn-ea"/>
                <a:cs typeface="+mn-ea"/>
                <a:sym typeface="+mn-ea"/>
              </a:rPr>
              <a:t>他们还没来得及抛下鱼线，风就突然起了。</a:t>
            </a:r>
            <a:r>
              <a:rPr lang="zh-CN" sz="2400" b="1">
                <a:solidFill>
                  <a:srgbClr val="99C816"/>
                </a:solidFill>
                <a:latin typeface="+mn-ea"/>
                <a:cs typeface="+mn-ea"/>
                <a:sym typeface="+mn-ea"/>
              </a:rPr>
              <a:t>巨浪</a:t>
            </a:r>
            <a:r>
              <a:rPr lang="zh-CN" sz="2400">
                <a:latin typeface="+mn-ea"/>
                <a:cs typeface="+mn-ea"/>
                <a:sym typeface="+mn-ea"/>
              </a:rPr>
              <a:t>开始冲击小船。</a:t>
            </a:r>
            <a:endParaRPr lang="zh-CN" sz="2400" b="0">
              <a:latin typeface="+mn-ea"/>
              <a:cs typeface="+mn-ea"/>
            </a:endParaRPr>
          </a:p>
          <a:p>
            <a:pPr marL="342900" indent="-342900">
              <a:buSzPct val="50000"/>
              <a:buFont typeface="Wingdings" panose="05000000000000000000" charset="0"/>
              <a:buChar char="l"/>
            </a:pPr>
            <a:r>
              <a:rPr lang="en-US" sz="2400">
                <a:latin typeface="+mn-ea"/>
                <a:cs typeface="+mn-ea"/>
                <a:sym typeface="+mn-ea"/>
              </a:rPr>
              <a:t>They hadn’t even cast their lines when the wind picked up suddenly. </a:t>
            </a:r>
            <a:r>
              <a:rPr lang="en-US" sz="2400" b="1" u="sng">
                <a:solidFill>
                  <a:srgbClr val="99C816"/>
                </a:solidFill>
                <a:latin typeface="+mn-ea"/>
                <a:cs typeface="+mn-ea"/>
                <a:sym typeface="+mn-ea"/>
              </a:rPr>
              <a:t>Rough waves</a:t>
            </a:r>
            <a:r>
              <a:rPr lang="en-US" sz="2400">
                <a:latin typeface="+mn-ea"/>
                <a:cs typeface="+mn-ea"/>
                <a:sym typeface="+mn-ea"/>
              </a:rPr>
              <a:t> began battling against the little boat.</a:t>
            </a:r>
            <a:endParaRPr lang="en-US"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rcRect t="34882" b="31482"/>
          <a:stretch>
            <a:fillRect/>
          </a:stretch>
        </p:blipFill>
        <p:spPr>
          <a:xfrm>
            <a:off x="8365490" y="5371465"/>
            <a:ext cx="3749675" cy="1486535"/>
          </a:xfrm>
          <a:prstGeom prst="rect">
            <a:avLst/>
          </a:prstGeom>
          <a:noFill/>
          <a:ln w="9525">
            <a:noFill/>
          </a:ln>
        </p:spPr>
      </p:pic>
      <p:cxnSp>
        <p:nvCxnSpPr>
          <p:cNvPr id="18" name="直接连接符 17"/>
          <p:cNvCxnSpPr>
            <a:cxnSpLocks noChangeShapeType="1"/>
          </p:cNvCxnSpPr>
          <p:nvPr>
            <p:custDataLst>
              <p:tags r:id="rId2"/>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13955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loyal    /ˈlɔɪəl/                                  adj. 忠诚的;忠实的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3"/>
            </p:custDataLst>
          </p:nvPr>
        </p:nvPicPr>
        <p:blipFill>
          <a:blip r:embed="rId4">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4" name="文本框 103"/>
          <p:cNvSpPr txBox="1"/>
          <p:nvPr/>
        </p:nvSpPr>
        <p:spPr>
          <a:xfrm>
            <a:off x="116840" y="908685"/>
            <a:ext cx="11668125" cy="4892675"/>
          </a:xfrm>
          <a:prstGeom prst="rect">
            <a:avLst/>
          </a:prstGeom>
          <a:noFill/>
          <a:ln w="9525">
            <a:noFill/>
          </a:ln>
        </p:spPr>
        <p:txBody>
          <a:bodyPr wrap="square">
            <a:spAutoFit/>
          </a:bodyPr>
          <a:p>
            <a:pPr indent="0"/>
            <a:r>
              <a:rPr lang="en-US" sz="2400">
                <a:latin typeface="+mn-ea"/>
                <a:cs typeface="+mn-ea"/>
              </a:rPr>
              <a:t>1. </a:t>
            </a:r>
            <a:r>
              <a:rPr lang="zh-CN" sz="2400">
                <a:latin typeface="+mn-ea"/>
                <a:cs typeface="+mn-ea"/>
              </a:rPr>
              <a:t>今年是《青年》十周年。</a:t>
            </a:r>
            <a:r>
              <a:rPr lang="zh-CN" sz="2400" b="1" u="sng">
                <a:latin typeface="+mn-ea"/>
                <a:cs typeface="+mn-ea"/>
              </a:rPr>
              <a:t>作为一个忠实的粉丝</a:t>
            </a:r>
            <a:r>
              <a:rPr lang="zh-CN" sz="2400">
                <a:latin typeface="+mn-ea"/>
                <a:cs typeface="+mn-ea"/>
              </a:rPr>
              <a:t>，我真诚地希望《芳华》在未来的岁月里越来越有吸引力，让更多的学生受益。</a:t>
            </a:r>
            <a:r>
              <a:rPr lang="en-US" sz="2400">
                <a:latin typeface="+mn-ea"/>
                <a:cs typeface="+mn-ea"/>
              </a:rPr>
              <a:t>2021</a:t>
            </a:r>
            <a:r>
              <a:rPr lang="zh-CN" sz="2400">
                <a:latin typeface="+mn-ea"/>
                <a:cs typeface="+mn-ea"/>
              </a:rPr>
              <a:t>年新高考</a:t>
            </a:r>
            <a:r>
              <a:rPr lang="en-US" sz="2400">
                <a:latin typeface="+mn-ea"/>
                <a:cs typeface="+mn-ea"/>
              </a:rPr>
              <a:t>I</a:t>
            </a:r>
            <a:r>
              <a:rPr lang="zh-CN" sz="2400">
                <a:latin typeface="+mn-ea"/>
                <a:cs typeface="+mn-ea"/>
              </a:rPr>
              <a:t>卷</a:t>
            </a:r>
            <a:r>
              <a:rPr lang="en-US" sz="2400">
                <a:latin typeface="+mn-ea"/>
                <a:cs typeface="+mn-ea"/>
              </a:rPr>
              <a:t>“</a:t>
            </a:r>
            <a:r>
              <a:rPr lang="zh-CN" sz="2400">
                <a:latin typeface="+mn-ea"/>
                <a:cs typeface="+mn-ea"/>
              </a:rPr>
              <a:t>投稿</a:t>
            </a:r>
            <a:r>
              <a:rPr lang="en-US" sz="2400">
                <a:latin typeface="+mn-ea"/>
                <a:cs typeface="+mn-ea"/>
              </a:rPr>
              <a:t>”</a:t>
            </a:r>
            <a:endParaRPr lang="en-US" sz="2400">
              <a:latin typeface="+mn-ea"/>
              <a:cs typeface="+mn-ea"/>
            </a:endParaRPr>
          </a:p>
          <a:p>
            <a:pPr marL="342900" indent="-342900">
              <a:buSzPct val="50000"/>
              <a:buFont typeface="Wingdings" panose="05000000000000000000" charset="0"/>
              <a:buChar char="l"/>
            </a:pPr>
            <a:r>
              <a:rPr lang="en-US" sz="2400">
                <a:latin typeface="+mn-ea"/>
                <a:cs typeface="+mn-ea"/>
              </a:rPr>
              <a:t>This year marks the tenth anniversary of Youth. </a:t>
            </a:r>
            <a:r>
              <a:rPr lang="en-US" sz="2400" b="1" u="sng">
                <a:latin typeface="+mn-ea"/>
                <a:cs typeface="+mn-ea"/>
              </a:rPr>
              <a:t>As a loyal fan</a:t>
            </a:r>
            <a:r>
              <a:rPr lang="en-US" sz="2400">
                <a:latin typeface="+mn-ea"/>
                <a:cs typeface="+mn-ea"/>
              </a:rPr>
              <a:t>, I sincerely hope that Youth will be increasingly appealing and benefit more students in the years to come.</a:t>
            </a:r>
            <a:endParaRPr lang="en-US" sz="2400">
              <a:latin typeface="+mn-ea"/>
              <a:cs typeface="+mn-ea"/>
            </a:endParaRPr>
          </a:p>
          <a:p>
            <a:pPr indent="0">
              <a:buSzPct val="50000"/>
              <a:buFont typeface="Wingdings" panose="05000000000000000000" charset="0"/>
              <a:buNone/>
            </a:pPr>
            <a:r>
              <a:rPr lang="en-US" sz="2400">
                <a:latin typeface="+mn-ea"/>
                <a:cs typeface="+mn-ea"/>
              </a:rPr>
              <a:t>2. </a:t>
            </a:r>
            <a:r>
              <a:rPr lang="zh-CN" sz="2400">
                <a:latin typeface="+mn-ea"/>
                <a:cs typeface="+mn-ea"/>
              </a:rPr>
              <a:t>马克斯不再只是一只宠物，他</a:t>
            </a:r>
            <a:r>
              <a:rPr lang="zh-CN" sz="2400" b="1" u="sng">
                <a:latin typeface="+mn-ea"/>
                <a:cs typeface="+mn-ea"/>
              </a:rPr>
              <a:t>成了莎拉忠实的朋友和快乐的源泉</a:t>
            </a:r>
            <a:r>
              <a:rPr lang="zh-CN" sz="2400">
                <a:latin typeface="+mn-ea"/>
                <a:cs typeface="+mn-ea"/>
              </a:rPr>
              <a:t>，莎拉在事业和个人生活之间找到了新的平衡。</a:t>
            </a:r>
            <a:endParaRPr lang="zh-CN" sz="2400">
              <a:latin typeface="+mn-ea"/>
              <a:cs typeface="+mn-ea"/>
            </a:endParaRPr>
          </a:p>
          <a:p>
            <a:pPr marL="342900" indent="-342900">
              <a:buSzPct val="50000"/>
              <a:buFont typeface="Wingdings" panose="05000000000000000000" charset="0"/>
              <a:buChar char="l"/>
            </a:pPr>
            <a:r>
              <a:rPr lang="zh-CN" altLang="en-US" sz="2400">
                <a:latin typeface="+mn-ea"/>
                <a:cs typeface="+mn-ea"/>
              </a:rPr>
              <a:t>Max became more than just a pet;</a:t>
            </a:r>
            <a:r>
              <a:rPr lang="en-US" altLang="zh-CN" sz="2400">
                <a:latin typeface="+mn-ea"/>
                <a:cs typeface="+mn-ea"/>
              </a:rPr>
              <a:t> </a:t>
            </a:r>
            <a:r>
              <a:rPr lang="zh-CN" altLang="en-US" sz="2400">
                <a:latin typeface="+mn-ea"/>
                <a:cs typeface="+mn-ea"/>
              </a:rPr>
              <a:t>he </a:t>
            </a:r>
            <a:r>
              <a:rPr lang="zh-CN" altLang="en-US" sz="2400" b="1" u="sng">
                <a:latin typeface="+mn-ea"/>
                <a:cs typeface="+mn-ea"/>
              </a:rPr>
              <a:t>became a loyal friend and a source of happiness for Sarah</a:t>
            </a:r>
            <a:r>
              <a:rPr lang="zh-CN" altLang="en-US" sz="2400">
                <a:latin typeface="+mn-ea"/>
                <a:cs typeface="+mn-ea"/>
              </a:rPr>
              <a:t>,who had discovered a newfound balance between her career and personal life.</a:t>
            </a:r>
            <a:endParaRPr lang="zh-CN" altLang="en-US" sz="2400">
              <a:latin typeface="+mn-ea"/>
              <a:cs typeface="+mn-ea"/>
            </a:endParaRPr>
          </a:p>
          <a:p>
            <a:pPr indent="0"/>
            <a:r>
              <a:rPr lang="en-US" altLang="zh-CN" sz="2400">
                <a:latin typeface="+mn-ea"/>
                <a:cs typeface="+mn-ea"/>
              </a:rPr>
              <a:t>3. 约翰跑回屋里说:“妈妈，你不能把爷爷的椅子扔了。”它已经陪伴了他几十年，就</a:t>
            </a:r>
            <a:r>
              <a:rPr lang="en-US" altLang="zh-CN" sz="2400" b="1" u="sng">
                <a:latin typeface="+mn-ea"/>
                <a:cs typeface="+mn-ea"/>
              </a:rPr>
              <a:t>像一个忠实的朋友</a:t>
            </a:r>
            <a:r>
              <a:rPr lang="en-US" altLang="zh-CN" sz="2400">
                <a:latin typeface="+mn-ea"/>
                <a:cs typeface="+mn-ea"/>
              </a:rPr>
              <a:t>，见证了他生命中最重要的时刻!</a:t>
            </a:r>
            <a:endParaRPr lang="en-US" altLang="zh-CN" sz="2400">
              <a:latin typeface="+mn-ea"/>
              <a:cs typeface="+mn-ea"/>
            </a:endParaRPr>
          </a:p>
          <a:p>
            <a:pPr indent="0"/>
            <a:endParaRPr lang="en-US" altLang="zh-CN" sz="2400">
              <a:latin typeface="+mn-ea"/>
              <a:cs typeface="+mn-ea"/>
            </a:endParaRPr>
          </a:p>
        </p:txBody>
      </p:sp>
      <p:sp>
        <p:nvSpPr>
          <p:cNvPr id="4" name="文本框 3"/>
          <p:cNvSpPr txBox="1"/>
          <p:nvPr/>
        </p:nvSpPr>
        <p:spPr>
          <a:xfrm>
            <a:off x="116840" y="5346700"/>
            <a:ext cx="8691880" cy="1568450"/>
          </a:xfrm>
          <a:prstGeom prst="rect">
            <a:avLst/>
          </a:prstGeom>
          <a:noFill/>
        </p:spPr>
        <p:txBody>
          <a:bodyPr wrap="square" rtlCol="0" anchor="t">
            <a:spAutoFit/>
          </a:bodyPr>
          <a:p>
            <a:pPr marL="342900" indent="-342900">
              <a:buSzPct val="50000"/>
              <a:buFont typeface="Wingdings" panose="05000000000000000000" charset="0"/>
              <a:buChar char="l"/>
            </a:pPr>
            <a:r>
              <a:rPr lang="en-US" altLang="zh-CN" sz="2400">
                <a:latin typeface="+mn-ea"/>
                <a:cs typeface="+mn-ea"/>
                <a:sym typeface="+mn-ea"/>
              </a:rPr>
              <a:t>John then ran back inside and said, “Mom, you can’t throw out grandpa’s chair. It has been with him for decades and</a:t>
            </a:r>
            <a:r>
              <a:rPr lang="en-US" altLang="zh-CN" sz="2400" b="1" u="sng">
                <a:latin typeface="+mn-ea"/>
                <a:cs typeface="+mn-ea"/>
                <a:sym typeface="+mn-ea"/>
              </a:rPr>
              <a:t> is like a loyal friend</a:t>
            </a:r>
            <a:r>
              <a:rPr lang="en-US" altLang="zh-CN" sz="2400">
                <a:latin typeface="+mn-ea"/>
                <a:cs typeface="+mn-ea"/>
                <a:sym typeface="+mn-ea"/>
              </a:rPr>
              <a:t> that has witnessed the most important moments in his life!”</a:t>
            </a:r>
            <a:endParaRPr lang="en-US" altLang="zh-CN"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4">
                                            <p:txEl>
                                              <p:pRg st="3" end="3"/>
                                            </p:txEl>
                                          </p:spTgt>
                                        </p:tgtEl>
                                        <p:attrNameLst>
                                          <p:attrName>style.visibility</p:attrName>
                                        </p:attrNameLst>
                                      </p:cBhvr>
                                      <p:to>
                                        <p:strVal val="visible"/>
                                      </p:to>
                                    </p:set>
                                    <p:anim calcmode="lin" valueType="num">
                                      <p:cBhvr additive="base">
                                        <p:cTn id="16" dur="500" fill="hold"/>
                                        <p:tgtEl>
                                          <p:spTgt spid="10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strips(downLeft)">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13955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candidate   /ˈkændɪdət/                            n.候选人;应试者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5" name="文本框 104"/>
          <p:cNvSpPr txBox="1"/>
          <p:nvPr/>
        </p:nvSpPr>
        <p:spPr>
          <a:xfrm>
            <a:off x="290830" y="948055"/>
            <a:ext cx="10889615" cy="452310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因此，我毫不犹豫地</a:t>
            </a:r>
            <a:r>
              <a:rPr lang="zh-CN" sz="2400" b="1" u="sng">
                <a:solidFill>
                  <a:srgbClr val="FF0000"/>
                </a:solidFill>
                <a:latin typeface="+mn-ea"/>
                <a:cs typeface="+mn-ea"/>
              </a:rPr>
              <a:t>推荐她作为您广告中职位的理想人选</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Therefore, I do not hesitate to </a:t>
            </a:r>
            <a:r>
              <a:rPr lang="en-US" sz="2400" b="1" u="sng">
                <a:solidFill>
                  <a:srgbClr val="FF0000"/>
                </a:solidFill>
                <a:latin typeface="+mn-ea"/>
                <a:cs typeface="+mn-ea"/>
              </a:rPr>
              <a:t>recommend her as an ideal candidate for the post you advertised</a:t>
            </a:r>
            <a:r>
              <a:rPr lang="en-US" sz="2400" b="0">
                <a:latin typeface="+mn-ea"/>
                <a:cs typeface="+mn-ea"/>
              </a:rPr>
              <a:t>.</a:t>
            </a:r>
            <a:endParaRPr lang="en-US" sz="2400" b="0">
              <a:latin typeface="+mn-ea"/>
              <a:cs typeface="+mn-ea"/>
            </a:endParaRPr>
          </a:p>
          <a:p>
            <a:pPr indent="0"/>
            <a:r>
              <a:rPr lang="en-US" sz="2400" b="0">
                <a:latin typeface="+mn-ea"/>
                <a:cs typeface="+mn-ea"/>
              </a:rPr>
              <a:t>2. </a:t>
            </a:r>
            <a:r>
              <a:rPr lang="zh-CN" sz="2400" b="0">
                <a:latin typeface="+mn-ea"/>
                <a:cs typeface="+mn-ea"/>
              </a:rPr>
              <a:t>此时此刻</a:t>
            </a:r>
            <a:r>
              <a:rPr lang="en-US" sz="2400" b="0">
                <a:latin typeface="+mn-ea"/>
                <a:cs typeface="+mn-ea"/>
              </a:rPr>
              <a:t>,</a:t>
            </a:r>
            <a:r>
              <a:rPr lang="zh-CN" sz="2400" b="0">
                <a:latin typeface="+mn-ea"/>
                <a:cs typeface="+mn-ea"/>
              </a:rPr>
              <a:t>他盯着试卷上的题目</a:t>
            </a:r>
            <a:r>
              <a:rPr lang="en-US" sz="2400" b="0">
                <a:latin typeface="+mn-ea"/>
                <a:cs typeface="+mn-ea"/>
              </a:rPr>
              <a:t>, </a:t>
            </a:r>
            <a:r>
              <a:rPr lang="zh-CN" sz="2400" b="1" u="sng">
                <a:solidFill>
                  <a:srgbClr val="FF0000"/>
                </a:solidFill>
                <a:latin typeface="+mn-ea"/>
                <a:cs typeface="+mn-ea"/>
              </a:rPr>
              <a:t>附近考生</a:t>
            </a:r>
            <a:r>
              <a:rPr lang="zh-CN" sz="2400" b="0">
                <a:latin typeface="+mn-ea"/>
                <a:cs typeface="+mn-ea"/>
              </a:rPr>
              <a:t>偶尔的咳嗽声开始让他更加慌张。他知道这次考试将决定他的未来</a:t>
            </a:r>
            <a:r>
              <a:rPr lang="en-US" sz="2400" b="0">
                <a:latin typeface="+mn-ea"/>
                <a:cs typeface="+mn-ea"/>
              </a:rPr>
              <a:t>,</a:t>
            </a:r>
            <a:r>
              <a:rPr lang="zh-CN" sz="2400" b="0">
                <a:latin typeface="+mn-ea"/>
                <a:cs typeface="+mn-ea"/>
              </a:rPr>
              <a:t>压力山大。</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 Then and there, he was staring at the questions on the page when the occasional cough from </a:t>
            </a:r>
            <a:r>
              <a:rPr lang="en-US" sz="2400" b="1" u="sng">
                <a:solidFill>
                  <a:srgbClr val="FF0000"/>
                </a:solidFill>
                <a:latin typeface="+mn-ea"/>
                <a:cs typeface="+mn-ea"/>
              </a:rPr>
              <a:t>a nearby candidate</a:t>
            </a:r>
            <a:r>
              <a:rPr lang="en-US" sz="2400" b="0">
                <a:latin typeface="+mn-ea"/>
                <a:cs typeface="+mn-ea"/>
              </a:rPr>
              <a:t> started to get on his nerves. He knew that this exam would determine her future, and the pressure was overwhelming.</a:t>
            </a:r>
            <a:endParaRPr lang="en-US" sz="2400" b="0">
              <a:latin typeface="+mn-ea"/>
              <a:cs typeface="+mn-ea"/>
            </a:endParaRPr>
          </a:p>
          <a:p>
            <a:pPr indent="0">
              <a:buSzPct val="50000"/>
              <a:buFont typeface="Wingdings" panose="05000000000000000000" charset="0"/>
              <a:buNone/>
            </a:pPr>
            <a:r>
              <a:rPr lang="en-US" sz="2400" b="0">
                <a:latin typeface="+mn-ea"/>
                <a:cs typeface="+mn-ea"/>
              </a:rPr>
              <a:t>3. </a:t>
            </a:r>
            <a:r>
              <a:rPr lang="zh-CN" sz="2400" b="0">
                <a:latin typeface="+mn-ea"/>
                <a:cs typeface="+mn-ea"/>
              </a:rPr>
              <a:t>希望我能</a:t>
            </a:r>
            <a:r>
              <a:rPr lang="zh-CN" sz="2400" b="1" u="sng">
                <a:solidFill>
                  <a:srgbClr val="FF0000"/>
                </a:solidFill>
                <a:latin typeface="+mn-ea"/>
                <a:cs typeface="+mn-ea"/>
              </a:rPr>
              <a:t>成为贵公司的合适人选</a:t>
            </a:r>
            <a:r>
              <a:rPr lang="zh-CN" sz="2400" b="0">
                <a:latin typeface="+mn-ea"/>
                <a:cs typeface="+mn-ea"/>
              </a:rPr>
              <a:t>。如果您能认真考虑我的申请，我将不胜感激。期待您的回复。</a:t>
            </a:r>
            <a:endParaRPr lang="zh-CN" sz="2400" b="0">
              <a:latin typeface="+mn-ea"/>
              <a:cs typeface="+mn-ea"/>
            </a:endParaRPr>
          </a:p>
          <a:p>
            <a:pPr indent="0"/>
            <a:endParaRPr lang="zh-CN" altLang="en-US" sz="2400" b="0">
              <a:latin typeface="+mn-ea"/>
              <a:cs typeface="+mn-ea"/>
            </a:endParaRPr>
          </a:p>
        </p:txBody>
      </p:sp>
      <p:pic>
        <p:nvPicPr>
          <p:cNvPr id="5" name="图片 4"/>
          <p:cNvPicPr>
            <a:picLocks noChangeAspect="1"/>
          </p:cNvPicPr>
          <p:nvPr/>
        </p:nvPicPr>
        <p:blipFill>
          <a:blip r:embed="rId4"/>
          <a:stretch>
            <a:fillRect/>
          </a:stretch>
        </p:blipFill>
        <p:spPr>
          <a:xfrm>
            <a:off x="8568055" y="4451985"/>
            <a:ext cx="3516630" cy="2300605"/>
          </a:xfrm>
          <a:prstGeom prst="rect">
            <a:avLst/>
          </a:prstGeom>
        </p:spPr>
      </p:pic>
      <p:sp>
        <p:nvSpPr>
          <p:cNvPr id="8" name="文本框 7"/>
          <p:cNvSpPr txBox="1"/>
          <p:nvPr/>
        </p:nvSpPr>
        <p:spPr>
          <a:xfrm>
            <a:off x="290830" y="5022850"/>
            <a:ext cx="8277860" cy="1568450"/>
          </a:xfrm>
          <a:prstGeom prst="rect">
            <a:avLst/>
          </a:prstGeom>
          <a:noFill/>
        </p:spPr>
        <p:txBody>
          <a:bodyPr wrap="square" rtlCol="0" anchor="t">
            <a:spAutoFit/>
          </a:bodyPr>
          <a:p>
            <a:pPr marL="342900" indent="-342900">
              <a:buSzPct val="50000"/>
              <a:buFont typeface="Wingdings" panose="05000000000000000000" charset="0"/>
              <a:buChar char="l"/>
            </a:pPr>
            <a:r>
              <a:rPr lang="zh-CN" altLang="en-US" sz="2400">
                <a:latin typeface="+mn-ea"/>
                <a:cs typeface="+mn-ea"/>
                <a:sym typeface="+mn-ea"/>
              </a:rPr>
              <a:t>Hope I can be </a:t>
            </a:r>
            <a:r>
              <a:rPr lang="zh-CN" altLang="en-US" sz="2400" b="1" u="sng">
                <a:solidFill>
                  <a:srgbClr val="FF0000"/>
                </a:solidFill>
                <a:latin typeface="+mn-ea"/>
                <a:cs typeface="+mn-ea"/>
                <a:sym typeface="+mn-ea"/>
              </a:rPr>
              <a:t>a suitable candidate of your company</a:t>
            </a:r>
            <a:r>
              <a:rPr lang="zh-CN" altLang="en-US" sz="2400">
                <a:latin typeface="+mn-ea"/>
                <a:cs typeface="+mn-ea"/>
                <a:sym typeface="+mn-ea"/>
              </a:rPr>
              <a:t>. I would appreciate it if you could take my application into serious consideration. Looking forward to your kind reply!</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 calcmode="lin" valueType="num">
                                      <p:cBhvr additive="base">
                                        <p:cTn id="12" dur="500" fill="hold"/>
                                        <p:tgtEl>
                                          <p:spTgt spid="10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05">
                                            <p:txEl>
                                              <p:pRg st="3" end="3"/>
                                            </p:txEl>
                                          </p:spTgt>
                                        </p:tgtEl>
                                        <p:attrNameLst>
                                          <p:attrName>style.visibility</p:attrName>
                                        </p:attrNameLst>
                                      </p:cBhvr>
                                      <p:to>
                                        <p:strVal val="visible"/>
                                      </p:to>
                                    </p:set>
                                    <p:animEffect transition="in" filter="strips(downLeft)">
                                      <p:cBhvr>
                                        <p:cTn id="18" dur="500"/>
                                        <p:tgtEl>
                                          <p:spTgt spid="10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6035"/>
            <a:ext cx="9139555"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commitment   /kəˈmɪtmənt/                       n.承诺;保证;奉献</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committed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2" name="文本框 1"/>
          <p:cNvSpPr txBox="1"/>
          <p:nvPr/>
        </p:nvSpPr>
        <p:spPr>
          <a:xfrm>
            <a:off x="457200" y="1122045"/>
            <a:ext cx="9184640" cy="230695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在我看来，钟南山的非凡之处不仅在于他对医学事业的巨大贡献，更在于</a:t>
            </a:r>
            <a:r>
              <a:rPr lang="zh-CN" sz="2400" b="1" u="sng">
                <a:solidFill>
                  <a:srgbClr val="FFC000"/>
                </a:solidFill>
                <a:latin typeface="+mn-ea"/>
                <a:cs typeface="+mn-ea"/>
              </a:rPr>
              <a:t>他对自己热爱的事业的执着</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In my opinion, what makes Zhong Nanshan so extraordinary is not only his great contributions to medical work but also </a:t>
            </a:r>
            <a:r>
              <a:rPr lang="en-US" sz="2400" b="1" u="sng">
                <a:solidFill>
                  <a:srgbClr val="FFC000"/>
                </a:solidFill>
                <a:latin typeface="+mn-ea"/>
                <a:cs typeface="+mn-ea"/>
              </a:rPr>
              <a:t>his commitment to what he loves</a:t>
            </a:r>
            <a:r>
              <a:rPr lang="en-US" sz="2400" b="0">
                <a:latin typeface="+mn-ea"/>
                <a:cs typeface="+mn-ea"/>
              </a:rPr>
              <a:t>.</a:t>
            </a:r>
            <a:endParaRPr lang="en-US" sz="2400" b="0">
              <a:latin typeface="+mn-ea"/>
              <a:cs typeface="+mn-ea"/>
            </a:endParaRPr>
          </a:p>
          <a:p>
            <a:endParaRPr lang="zh-CN" altLang="en-US" sz="2400" b="0">
              <a:latin typeface="+mn-ea"/>
              <a:cs typeface="+mn-ea"/>
            </a:endParaRPr>
          </a:p>
        </p:txBody>
      </p:sp>
      <p:pic>
        <p:nvPicPr>
          <p:cNvPr id="4" name="图片 3"/>
          <p:cNvPicPr>
            <a:picLocks noChangeAspect="1"/>
          </p:cNvPicPr>
          <p:nvPr/>
        </p:nvPicPr>
        <p:blipFill>
          <a:blip r:embed="rId4"/>
          <a:stretch>
            <a:fillRect/>
          </a:stretch>
        </p:blipFill>
        <p:spPr>
          <a:xfrm>
            <a:off x="0" y="3295650"/>
            <a:ext cx="2820035" cy="3562350"/>
          </a:xfrm>
          <a:prstGeom prst="rect">
            <a:avLst/>
          </a:prstGeom>
        </p:spPr>
      </p:pic>
      <p:pic>
        <p:nvPicPr>
          <p:cNvPr id="9" name="图片 8"/>
          <p:cNvPicPr/>
          <p:nvPr/>
        </p:nvPicPr>
        <p:blipFill>
          <a:blip r:embed="rId5"/>
          <a:srcRect r="46243"/>
          <a:stretch>
            <a:fillRect/>
          </a:stretch>
        </p:blipFill>
        <p:spPr>
          <a:xfrm>
            <a:off x="9641840" y="855980"/>
            <a:ext cx="2389505" cy="2222500"/>
          </a:xfrm>
          <a:prstGeom prst="rect">
            <a:avLst/>
          </a:prstGeom>
          <a:noFill/>
          <a:ln w="9525">
            <a:noFill/>
          </a:ln>
        </p:spPr>
      </p:pic>
      <p:sp>
        <p:nvSpPr>
          <p:cNvPr id="10" name="文本框 9"/>
          <p:cNvSpPr txBox="1"/>
          <p:nvPr/>
        </p:nvSpPr>
        <p:spPr>
          <a:xfrm>
            <a:off x="3317240" y="3429000"/>
            <a:ext cx="8314055" cy="2676525"/>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在我们周围广泛的工作中，我会选择成为一名教师。我母亲首先解释了我的选择。</a:t>
            </a:r>
            <a:r>
              <a:rPr lang="zh-CN" sz="2400" b="1" u="sng">
                <a:solidFill>
                  <a:srgbClr val="FFC000"/>
                </a:solidFill>
                <a:latin typeface="+mn-ea"/>
                <a:cs typeface="+mn-ea"/>
                <a:sym typeface="+mn-ea"/>
              </a:rPr>
              <a:t>她对教学的执着</a:t>
            </a:r>
            <a:r>
              <a:rPr lang="zh-CN" sz="2400">
                <a:latin typeface="+mn-ea"/>
                <a:cs typeface="+mn-ea"/>
                <a:sym typeface="+mn-ea"/>
              </a:rPr>
              <a:t>和当老师的快乐激励着我。</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Of the wide range of jobs around us, I will choose to be a teacher. My mother accounts for my choice first. </a:t>
            </a:r>
            <a:r>
              <a:rPr lang="zh-CN" altLang="en-US" sz="2400" b="1" u="sng">
                <a:solidFill>
                  <a:srgbClr val="FFC000"/>
                </a:solidFill>
                <a:latin typeface="+mn-ea"/>
                <a:cs typeface="+mn-ea"/>
                <a:sym typeface="+mn-ea"/>
              </a:rPr>
              <a:t>Her commitment to teaching</a:t>
            </a:r>
            <a:r>
              <a:rPr lang="zh-CN" altLang="en-US" sz="2400">
                <a:latin typeface="+mn-ea"/>
                <a:cs typeface="+mn-ea"/>
                <a:sym typeface="+mn-ea"/>
              </a:rPr>
              <a:t> and happiness of being a teacher motivate me.</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strips(downLeft)">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6035"/>
            <a:ext cx="9139555"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commitment   /kəˈmɪtmənt/                       n.承诺;保证;奉献</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committed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6" name="文本框 105"/>
          <p:cNvSpPr txBox="1"/>
          <p:nvPr/>
        </p:nvSpPr>
        <p:spPr>
          <a:xfrm>
            <a:off x="173355" y="1200785"/>
            <a:ext cx="11403330" cy="2676525"/>
          </a:xfrm>
          <a:prstGeom prst="rect">
            <a:avLst/>
          </a:prstGeom>
          <a:noFill/>
          <a:ln w="9525">
            <a:noFill/>
          </a:ln>
        </p:spPr>
        <p:txBody>
          <a:bodyPr wrap="square">
            <a:spAutoFit/>
          </a:bodyPr>
          <a:p>
            <a:pPr indent="0"/>
            <a:r>
              <a:rPr lang="en-US" sz="2400" b="0">
                <a:latin typeface="+mn-ea"/>
                <a:cs typeface="+mn-ea"/>
              </a:rPr>
              <a:t>3. </a:t>
            </a:r>
            <a:r>
              <a:rPr lang="zh-CN" sz="2400" b="0">
                <a:latin typeface="+mn-ea"/>
                <a:cs typeface="+mn-ea"/>
              </a:rPr>
              <a:t>我钦佩袁博士不仅因为他为人类谋福利的伟大决心，而且因为他不断地设定更高的目标，而不是停止尝试。</a:t>
            </a:r>
            <a:r>
              <a:rPr lang="zh-CN" sz="2400" b="1" u="sng">
                <a:solidFill>
                  <a:srgbClr val="074574"/>
                </a:solidFill>
                <a:latin typeface="+mn-ea"/>
                <a:cs typeface="+mn-ea"/>
              </a:rPr>
              <a:t>正是他的奉献、无私和奉献激励着我走得更远</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I admire Dr Yuan not only for his great determination to seek welfare for mankind but for his continuously setting higher goals instead of stopping trying. </a:t>
            </a:r>
            <a:r>
              <a:rPr lang="en-US" sz="2400" b="1" u="sng">
                <a:solidFill>
                  <a:srgbClr val="074574"/>
                </a:solidFill>
                <a:latin typeface="+mn-ea"/>
                <a:cs typeface="+mn-ea"/>
              </a:rPr>
              <a:t>It is his commitment, selflessness and devotion that inspire me to go further</a:t>
            </a:r>
            <a:r>
              <a:rPr lang="en-US" sz="2400" b="0">
                <a:latin typeface="+mn-ea"/>
                <a:cs typeface="+mn-ea"/>
              </a:rPr>
              <a:t>.</a:t>
            </a:r>
            <a:endParaRPr lang="en-US" sz="2400" b="0">
              <a:latin typeface="+mn-ea"/>
              <a:cs typeface="+mn-ea"/>
            </a:endParaRPr>
          </a:p>
          <a:p>
            <a:endParaRPr lang="zh-CN" altLang="en-US" sz="2400" b="0">
              <a:latin typeface="+mn-ea"/>
              <a:cs typeface="+mn-ea"/>
            </a:endParaRPr>
          </a:p>
        </p:txBody>
      </p:sp>
      <p:pic>
        <p:nvPicPr>
          <p:cNvPr id="5" name="图片 4"/>
          <p:cNvPicPr/>
          <p:nvPr/>
        </p:nvPicPr>
        <p:blipFill>
          <a:blip r:embed="rId4"/>
          <a:srcRect b="19420"/>
          <a:stretch>
            <a:fillRect/>
          </a:stretch>
        </p:blipFill>
        <p:spPr>
          <a:xfrm>
            <a:off x="7843520" y="3533140"/>
            <a:ext cx="4210050" cy="3155315"/>
          </a:xfrm>
          <a:prstGeom prst="rect">
            <a:avLst/>
          </a:prstGeom>
          <a:noFill/>
          <a:ln w="9525">
            <a:noFill/>
          </a:ln>
        </p:spPr>
      </p:pic>
      <p:sp>
        <p:nvSpPr>
          <p:cNvPr id="8" name="文本框 7"/>
          <p:cNvSpPr txBox="1"/>
          <p:nvPr/>
        </p:nvSpPr>
        <p:spPr>
          <a:xfrm>
            <a:off x="290830" y="3679825"/>
            <a:ext cx="7376795" cy="2676525"/>
          </a:xfrm>
          <a:prstGeom prst="rect">
            <a:avLst/>
          </a:prstGeom>
          <a:noFill/>
        </p:spPr>
        <p:txBody>
          <a:bodyPr wrap="square" rtlCol="0" anchor="t">
            <a:spAutoFit/>
          </a:bodyPr>
          <a:p>
            <a:pPr indent="0"/>
            <a:r>
              <a:rPr lang="en-US" sz="2400">
                <a:latin typeface="+mn-ea"/>
                <a:cs typeface="+mn-ea"/>
                <a:sym typeface="+mn-ea"/>
              </a:rPr>
              <a:t>4. </a:t>
            </a:r>
            <a:r>
              <a:rPr lang="zh-CN" sz="2400">
                <a:latin typeface="+mn-ea"/>
                <a:cs typeface="+mn-ea"/>
                <a:sym typeface="+mn-ea"/>
              </a:rPr>
              <a:t>业务员们听了我开玩笑的询问，咯咯地笑了起来，并向我保证，</a:t>
            </a:r>
            <a:r>
              <a:rPr lang="en-US" sz="2400">
                <a:latin typeface="+mn-ea"/>
                <a:cs typeface="+mn-ea"/>
                <a:sym typeface="+mn-ea"/>
              </a:rPr>
              <a:t>“</a:t>
            </a:r>
            <a:r>
              <a:rPr lang="zh-CN" sz="2400">
                <a:latin typeface="+mn-ea"/>
                <a:cs typeface="+mn-ea"/>
                <a:sym typeface="+mn-ea"/>
              </a:rPr>
              <a:t>友好的福特</a:t>
            </a:r>
            <a:r>
              <a:rPr lang="en-US" sz="2400">
                <a:latin typeface="+mn-ea"/>
                <a:cs typeface="+mn-ea"/>
                <a:sym typeface="+mn-ea"/>
              </a:rPr>
              <a:t>”</a:t>
            </a:r>
            <a:r>
              <a:rPr lang="zh-CN" sz="2400" b="1" u="sng">
                <a:solidFill>
                  <a:srgbClr val="074574"/>
                </a:solidFill>
                <a:latin typeface="+mn-ea"/>
                <a:cs typeface="+mn-ea"/>
                <a:sym typeface="+mn-ea"/>
              </a:rPr>
              <a:t>确实致力于自己的品牌和声誉</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The salesmen chuckled heartily at my playful inquiry and assured me that Friendly Ford </a:t>
            </a:r>
            <a:r>
              <a:rPr lang="zh-CN" altLang="en-US" sz="2400" b="1" u="sng">
                <a:solidFill>
                  <a:srgbClr val="074574"/>
                </a:solidFill>
                <a:latin typeface="+mn-ea"/>
                <a:cs typeface="+mn-ea"/>
                <a:sym typeface="+mn-ea"/>
              </a:rPr>
              <a:t>was indeed committed to its name and reputation</a:t>
            </a:r>
            <a:r>
              <a:rPr lang="zh-CN" altLang="en-US" sz="2400">
                <a:latin typeface="+mn-ea"/>
                <a:cs typeface="+mn-ea"/>
                <a:sym typeface="+mn-ea"/>
              </a:rPr>
              <a:t>.</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strips(downLeft)">
                                      <p:cBhvr>
                                        <p:cTn id="12" dur="500"/>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20345"/>
            <a:ext cx="980249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hold on (to)                                 坚持某种状态或位置; 抓住某物不放</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7" name="文本框 106"/>
          <p:cNvSpPr txBox="1"/>
          <p:nvPr/>
        </p:nvSpPr>
        <p:spPr>
          <a:xfrm>
            <a:off x="290830" y="1043940"/>
            <a:ext cx="10988675" cy="2306955"/>
          </a:xfrm>
          <a:prstGeom prst="rect">
            <a:avLst/>
          </a:prstGeom>
          <a:noFill/>
          <a:ln w="9525">
            <a:noFill/>
          </a:ln>
        </p:spPr>
        <p:txBody>
          <a:bodyPr wrap="square">
            <a:spAutoFit/>
          </a:bodyPr>
          <a:p>
            <a:pPr indent="0"/>
            <a:r>
              <a:rPr lang="en-US" sz="2400">
                <a:latin typeface="+mn-ea"/>
                <a:cs typeface="+mn-ea"/>
              </a:rPr>
              <a:t>1. </a:t>
            </a:r>
            <a:r>
              <a:rPr lang="zh-CN" sz="2400">
                <a:latin typeface="+mn-ea"/>
                <a:cs typeface="+mn-ea"/>
              </a:rPr>
              <a:t>然而，老师和导游鼓励我们</a:t>
            </a:r>
            <a:r>
              <a:rPr lang="zh-CN" sz="2400" b="1" u="sng">
                <a:solidFill>
                  <a:srgbClr val="FF0000"/>
                </a:solidFill>
                <a:latin typeface="+mn-ea"/>
                <a:cs typeface="+mn-ea"/>
              </a:rPr>
              <a:t>紧紧抓住我们的信仰</a:t>
            </a:r>
            <a:r>
              <a:rPr lang="zh-CN" sz="2400">
                <a:latin typeface="+mn-ea"/>
                <a:cs typeface="+mn-ea"/>
              </a:rPr>
              <a:t>。最后，我们到达了山顶，从山顶往下看。</a:t>
            </a:r>
            <a:endParaRPr lang="en-US" sz="2400">
              <a:latin typeface="+mn-ea"/>
              <a:cs typeface="+mn-ea"/>
            </a:endParaRPr>
          </a:p>
          <a:p>
            <a:pPr marL="342900" indent="-342900">
              <a:buSzPct val="50000"/>
              <a:buFont typeface="Wingdings" panose="05000000000000000000" charset="0"/>
              <a:buChar char="l"/>
            </a:pPr>
            <a:r>
              <a:rPr lang="en-US" sz="2400">
                <a:latin typeface="+mn-ea"/>
                <a:cs typeface="+mn-ea"/>
              </a:rPr>
              <a:t>However, the teachers and the tour guides encouraged us to </a:t>
            </a:r>
            <a:r>
              <a:rPr lang="en-US" sz="2400" b="1" u="sng">
                <a:solidFill>
                  <a:srgbClr val="FF0000"/>
                </a:solidFill>
                <a:latin typeface="+mn-ea"/>
                <a:cs typeface="+mn-ea"/>
              </a:rPr>
              <a:t>hold on to our faith tightly</a:t>
            </a:r>
            <a:r>
              <a:rPr lang="en-US" sz="2400">
                <a:latin typeface="+mn-ea"/>
                <a:cs typeface="+mn-ea"/>
              </a:rPr>
              <a:t>. Eventually, we reached the top and looked down from the peak. </a:t>
            </a:r>
            <a:r>
              <a:rPr lang="en-US" b="1">
                <a:solidFill>
                  <a:srgbClr val="FF0000"/>
                </a:solidFill>
                <a:latin typeface="+mn-ea"/>
                <a:cs typeface="+mn-ea"/>
                <a:sym typeface="+mn-ea"/>
              </a:rPr>
              <a:t>2013</a:t>
            </a:r>
            <a:r>
              <a:rPr lang="zh-CN" b="1">
                <a:solidFill>
                  <a:srgbClr val="FF0000"/>
                </a:solidFill>
                <a:latin typeface="+mn-ea"/>
                <a:cs typeface="+mn-ea"/>
                <a:sym typeface="+mn-ea"/>
              </a:rPr>
              <a:t>年江西省高考英语</a:t>
            </a:r>
            <a:r>
              <a:rPr lang="en-US" b="1">
                <a:solidFill>
                  <a:srgbClr val="FF0000"/>
                </a:solidFill>
                <a:latin typeface="+mn-ea"/>
                <a:cs typeface="+mn-ea"/>
                <a:sym typeface="+mn-ea"/>
              </a:rPr>
              <a:t> “</a:t>
            </a:r>
            <a:r>
              <a:rPr lang="zh-CN" b="1">
                <a:solidFill>
                  <a:srgbClr val="FF0000"/>
                </a:solidFill>
                <a:latin typeface="+mn-ea"/>
                <a:cs typeface="+mn-ea"/>
                <a:sym typeface="+mn-ea"/>
              </a:rPr>
              <a:t>登山</a:t>
            </a:r>
            <a:r>
              <a:rPr lang="en-US" b="1">
                <a:solidFill>
                  <a:srgbClr val="FF0000"/>
                </a:solidFill>
                <a:latin typeface="+mn-ea"/>
                <a:cs typeface="+mn-ea"/>
                <a:sym typeface="+mn-ea"/>
              </a:rPr>
              <a:t>”</a:t>
            </a:r>
            <a:endParaRPr lang="en-US" sz="2400">
              <a:latin typeface="+mn-ea"/>
              <a:cs typeface="+mn-ea"/>
            </a:endParaRPr>
          </a:p>
          <a:p>
            <a:endParaRPr lang="zh-CN" altLang="en-US" sz="2400">
              <a:latin typeface="+mn-ea"/>
              <a:cs typeface="+mn-ea"/>
            </a:endParaRPr>
          </a:p>
        </p:txBody>
      </p:sp>
      <p:pic>
        <p:nvPicPr>
          <p:cNvPr id="2" name="图片 1"/>
          <p:cNvPicPr/>
          <p:nvPr/>
        </p:nvPicPr>
        <p:blipFill>
          <a:blip r:embed="rId4"/>
          <a:srcRect t="23000" b="16704"/>
          <a:stretch>
            <a:fillRect/>
          </a:stretch>
        </p:blipFill>
        <p:spPr>
          <a:xfrm>
            <a:off x="8242300" y="2722880"/>
            <a:ext cx="3858260" cy="4135120"/>
          </a:xfrm>
          <a:prstGeom prst="rect">
            <a:avLst/>
          </a:prstGeom>
          <a:noFill/>
          <a:ln w="9525">
            <a:noFill/>
          </a:ln>
        </p:spPr>
      </p:pic>
      <p:sp>
        <p:nvSpPr>
          <p:cNvPr id="4" name="文本框 3"/>
          <p:cNvSpPr txBox="1"/>
          <p:nvPr/>
        </p:nvSpPr>
        <p:spPr>
          <a:xfrm>
            <a:off x="290830" y="3165475"/>
            <a:ext cx="7743825" cy="2306955"/>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那就是爬到书架的顶端，直到他能拿起那本书。他只需要</a:t>
            </a:r>
            <a:r>
              <a:rPr lang="zh-CN" sz="2400" b="1" u="sng">
                <a:solidFill>
                  <a:srgbClr val="FF0000"/>
                </a:solidFill>
                <a:latin typeface="+mn-ea"/>
                <a:cs typeface="+mn-ea"/>
                <a:sym typeface="+mn-ea"/>
              </a:rPr>
              <a:t>把两边抓得更紧一点</a:t>
            </a:r>
            <a:r>
              <a:rPr lang="zh-CN" sz="2400">
                <a:latin typeface="+mn-ea"/>
                <a:cs typeface="+mn-ea"/>
                <a:sym typeface="+mn-ea"/>
              </a:rPr>
              <a:t>，这样他就不会掉下来。</a:t>
            </a:r>
            <a:endParaRPr lang="zh-CN" sz="240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 It was to climb to the top of the shelf until he could just take the book. He’d just have to </a:t>
            </a:r>
            <a:r>
              <a:rPr lang="zh-CN" altLang="en-US" sz="2400" b="1" u="sng">
                <a:solidFill>
                  <a:srgbClr val="FF0000"/>
                </a:solidFill>
                <a:latin typeface="+mn-ea"/>
                <a:cs typeface="+mn-ea"/>
                <a:sym typeface="+mn-ea"/>
              </a:rPr>
              <a:t>hold on to the sides a little tighter</a:t>
            </a:r>
            <a:r>
              <a:rPr lang="zh-CN" altLang="en-US" sz="2400">
                <a:latin typeface="+mn-ea"/>
                <a:cs typeface="+mn-ea"/>
                <a:sym typeface="+mn-ea"/>
              </a:rPr>
              <a:t> so that he wouldn’t fall off.</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wipe(down)">
                                      <p:cBhvr>
                                        <p:cTn id="12" dur="5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8255"/>
            <a:ext cx="9802495"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a rush of                                          一股......</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rush                                              v. 冲，奔；把......迅速送往</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8" name="文本框 107"/>
          <p:cNvSpPr txBox="1"/>
          <p:nvPr/>
        </p:nvSpPr>
        <p:spPr>
          <a:xfrm>
            <a:off x="-635" y="810260"/>
            <a:ext cx="9161145" cy="3993515"/>
          </a:xfrm>
          <a:prstGeom prst="rect">
            <a:avLst/>
          </a:prstGeom>
          <a:noFill/>
          <a:ln w="9525">
            <a:noFill/>
          </a:ln>
        </p:spPr>
        <p:txBody>
          <a:bodyPr wrap="square">
            <a:noAutofit/>
          </a:bodyPr>
          <a:p>
            <a:pPr indent="0"/>
            <a:r>
              <a:rPr lang="en-US" sz="2400" b="0">
                <a:latin typeface="+mn-ea"/>
                <a:cs typeface="+mn-ea"/>
              </a:rPr>
              <a:t>1.  </a:t>
            </a:r>
            <a:r>
              <a:rPr lang="zh-CN" sz="2400" b="0">
                <a:latin typeface="+mn-ea"/>
                <a:cs typeface="+mn-ea"/>
              </a:rPr>
              <a:t>楼梯被水淹了。要到一楼的卧室去是不可能的。房间的门是关着的，但没有闩上。</a:t>
            </a:r>
            <a:r>
              <a:rPr lang="zh-CN" sz="2400" b="1" u="sng">
                <a:latin typeface="+mn-ea"/>
                <a:cs typeface="+mn-ea"/>
              </a:rPr>
              <a:t>水随时都可能涌进来</a:t>
            </a:r>
            <a:r>
              <a:rPr lang="zh-CN" sz="2400" b="0">
                <a:latin typeface="+mn-ea"/>
                <a:cs typeface="+mn-ea"/>
              </a:rPr>
              <a:t>。女人们惊慌失措。</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The staircases were flooded. It was impossible to get to the bedroom on the first floor. The door to the room was closed but not bolted. </a:t>
            </a:r>
            <a:r>
              <a:rPr lang="en-US" sz="2400" b="1" u="sng">
                <a:latin typeface="+mn-ea"/>
                <a:cs typeface="+mn-ea"/>
              </a:rPr>
              <a:t>Any moment the water could rush in</a:t>
            </a:r>
            <a:r>
              <a:rPr lang="en-US" sz="2400" b="0">
                <a:latin typeface="+mn-ea"/>
                <a:cs typeface="+mn-ea"/>
              </a:rPr>
              <a:t>. The women panicked. </a:t>
            </a:r>
            <a:endParaRPr lang="en-US" sz="2400" b="0">
              <a:latin typeface="+mn-ea"/>
              <a:cs typeface="+mn-ea"/>
            </a:endParaRPr>
          </a:p>
          <a:p>
            <a:pPr indent="0">
              <a:buSzPct val="50000"/>
              <a:buFont typeface="Wingdings" panose="05000000000000000000" charset="0"/>
              <a:buNone/>
            </a:pPr>
            <a:r>
              <a:rPr lang="en-US" sz="2400" b="0">
                <a:latin typeface="+mn-ea"/>
                <a:cs typeface="+mn-ea"/>
              </a:rPr>
              <a:t>2. </a:t>
            </a:r>
            <a:r>
              <a:rPr lang="zh-CN" sz="2400" b="0">
                <a:latin typeface="+mn-ea"/>
                <a:cs typeface="+mn-ea"/>
              </a:rPr>
              <a:t>令我吃惊的是，她抓住了我的小手指。</a:t>
            </a:r>
            <a:r>
              <a:rPr lang="zh-CN" sz="2400" b="1" u="sng">
                <a:latin typeface="+mn-ea"/>
                <a:cs typeface="+mn-ea"/>
              </a:rPr>
              <a:t>一阵感情的冲动席卷了我</a:t>
            </a:r>
            <a:r>
              <a:rPr lang="zh-CN" sz="2400" b="0">
                <a:latin typeface="+mn-ea"/>
                <a:cs typeface="+mn-ea"/>
              </a:rPr>
              <a:t>，我轻轻地把她从篮子里抱起来。</a:t>
            </a:r>
            <a:endParaRPr lang="zh-CN" sz="2400" b="1">
              <a:latin typeface="+mn-ea"/>
              <a:cs typeface="+mn-ea"/>
            </a:endParaRPr>
          </a:p>
          <a:p>
            <a:pPr marL="342900" indent="-342900">
              <a:buSzPct val="50000"/>
              <a:buFont typeface="Wingdings" panose="05000000000000000000" charset="0"/>
              <a:buChar char="l"/>
            </a:pPr>
            <a:r>
              <a:rPr lang="en-US" sz="2400" b="0">
                <a:latin typeface="+mn-ea"/>
                <a:cs typeface="+mn-ea"/>
              </a:rPr>
              <a:t>To my amazement, she grabbed onto my little finger. </a:t>
            </a:r>
            <a:r>
              <a:rPr lang="en-US" sz="2400" b="1" u="sng">
                <a:latin typeface="+mn-ea"/>
                <a:cs typeface="+mn-ea"/>
              </a:rPr>
              <a:t>A rush of affection sweeping over me</a:t>
            </a:r>
            <a:r>
              <a:rPr lang="en-US" sz="2400" b="0">
                <a:latin typeface="+mn-ea"/>
                <a:cs typeface="+mn-ea"/>
              </a:rPr>
              <a:t>, I gently lifted her up from the basket.</a:t>
            </a:r>
            <a:endParaRPr lang="en-US" sz="2400" b="0">
              <a:latin typeface="+mn-ea"/>
              <a:cs typeface="+mn-ea"/>
            </a:endParaRPr>
          </a:p>
          <a:p>
            <a:pPr indent="0"/>
            <a:r>
              <a:rPr lang="en-US" sz="2400" b="0">
                <a:latin typeface="+mn-ea"/>
                <a:cs typeface="+mn-ea"/>
              </a:rPr>
              <a:t>3. </a:t>
            </a:r>
            <a:r>
              <a:rPr lang="zh-CN" sz="2400" b="0">
                <a:latin typeface="+mn-ea"/>
                <a:cs typeface="+mn-ea"/>
              </a:rPr>
              <a:t>看到他们一起沐浴在春日的阳光下，脸上写着微笑，我感到被冷落了，</a:t>
            </a:r>
            <a:r>
              <a:rPr lang="zh-CN" sz="2400" b="1" u="sng">
                <a:latin typeface="+mn-ea"/>
                <a:cs typeface="+mn-ea"/>
              </a:rPr>
              <a:t>一阵刺痛</a:t>
            </a:r>
            <a:r>
              <a:rPr lang="zh-CN" sz="2400" b="0">
                <a:latin typeface="+mn-ea"/>
                <a:cs typeface="+mn-ea"/>
              </a:rPr>
              <a:t>涌上我的身体。</a:t>
            </a:r>
            <a:endParaRPr lang="zh-CN" sz="2400" b="0">
              <a:latin typeface="+mn-ea"/>
              <a:cs typeface="+mn-ea"/>
            </a:endParaRPr>
          </a:p>
          <a:p>
            <a:pPr indent="0"/>
            <a:endParaRPr lang="zh-CN" altLang="en-US" sz="2400">
              <a:latin typeface="+mn-ea"/>
              <a:cs typeface="+mn-ea"/>
            </a:endParaRPr>
          </a:p>
        </p:txBody>
      </p:sp>
      <p:pic>
        <p:nvPicPr>
          <p:cNvPr id="5" name="图片 4"/>
          <p:cNvPicPr/>
          <p:nvPr/>
        </p:nvPicPr>
        <p:blipFill>
          <a:blip r:embed="rId4"/>
          <a:srcRect l="15671" r="15371"/>
          <a:stretch>
            <a:fillRect/>
          </a:stretch>
        </p:blipFill>
        <p:spPr>
          <a:xfrm>
            <a:off x="9023350" y="1016000"/>
            <a:ext cx="3065145" cy="4445000"/>
          </a:xfrm>
          <a:prstGeom prst="rect">
            <a:avLst/>
          </a:prstGeom>
          <a:noFill/>
          <a:ln w="9525">
            <a:noFill/>
          </a:ln>
        </p:spPr>
      </p:pic>
      <p:sp>
        <p:nvSpPr>
          <p:cNvPr id="8" name="文本框 7"/>
          <p:cNvSpPr txBox="1"/>
          <p:nvPr/>
        </p:nvSpPr>
        <p:spPr>
          <a:xfrm>
            <a:off x="0" y="5709920"/>
            <a:ext cx="11974830" cy="829945"/>
          </a:xfrm>
          <a:prstGeom prst="rect">
            <a:avLst/>
          </a:prstGeom>
          <a:noFill/>
        </p:spPr>
        <p:txBody>
          <a:bodyPr wrap="square" rtlCol="0" anchor="t">
            <a:spAutoFit/>
          </a:bodyPr>
          <a:p>
            <a:pPr marL="342900" indent="-342900">
              <a:buSzPct val="50000"/>
              <a:buFont typeface="Wingdings" panose="05000000000000000000" charset="0"/>
              <a:buChar char="l"/>
            </a:pPr>
            <a:r>
              <a:rPr lang="zh-CN" altLang="en-US" sz="2400">
                <a:latin typeface="+mn-ea"/>
                <a:cs typeface="+mn-ea"/>
                <a:sym typeface="+mn-ea"/>
              </a:rPr>
              <a:t>Seeing them together bathed in the spring sun and smiles written on their faces, I felt left out, </a:t>
            </a:r>
            <a:r>
              <a:rPr lang="zh-CN" altLang="en-US" sz="2400" b="1" u="sng">
                <a:latin typeface="+mn-ea"/>
                <a:cs typeface="+mn-ea"/>
                <a:sym typeface="+mn-ea"/>
              </a:rPr>
              <a:t>a rush of piercing pain</a:t>
            </a:r>
            <a:r>
              <a:rPr lang="zh-CN" altLang="en-US" sz="2400">
                <a:latin typeface="+mn-ea"/>
                <a:cs typeface="+mn-ea"/>
                <a:sym typeface="+mn-ea"/>
              </a:rPr>
              <a:t> run through my body.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checkerboard(across)">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8">
                                            <p:txEl>
                                              <p:pRg st="3" end="3"/>
                                            </p:txEl>
                                          </p:spTgt>
                                        </p:tgtEl>
                                        <p:attrNameLst>
                                          <p:attrName>style.visibility</p:attrName>
                                        </p:attrNameLst>
                                      </p:cBhvr>
                                      <p:to>
                                        <p:strVal val="visible"/>
                                      </p:to>
                                    </p:set>
                                    <p:animEffect transition="in" filter="strips(downLeft)">
                                      <p:cBhvr>
                                        <p:cTn id="17" dur="500"/>
                                        <p:tgtEl>
                                          <p:spTgt spid="1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8255"/>
            <a:ext cx="10293350"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reward     /rɪˈwɔːd/                       n. 奖励，回报 v. 酬谢，奖赏；奖励</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rewarding 				    adj. 值得的，有意义的；赚钱的</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9" name="文本框 108"/>
          <p:cNvSpPr txBox="1"/>
          <p:nvPr/>
        </p:nvSpPr>
        <p:spPr>
          <a:xfrm>
            <a:off x="107950" y="861695"/>
            <a:ext cx="11736070" cy="452310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她立刻对经常帮助她和其他邻居的艾利森感到同情。她</a:t>
            </a:r>
            <a:r>
              <a:rPr lang="zh-CN" sz="2400" b="1" u="sng">
                <a:latin typeface="+mn-ea"/>
                <a:cs typeface="+mn-ea"/>
              </a:rPr>
              <a:t>决定给艾莉森更多的糖果作为奖励</a:t>
            </a:r>
            <a:r>
              <a:rPr lang="zh-CN" sz="2400" b="0">
                <a:latin typeface="+mn-ea"/>
                <a:cs typeface="+mn-ea"/>
              </a:rPr>
              <a:t>，并给安娜和她的朋友们一个教训。</a:t>
            </a:r>
            <a:endParaRPr lang="zh-CN" sz="2400" b="1">
              <a:solidFill>
                <a:srgbClr val="C00000"/>
              </a:solidFill>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en-US" sz="2400" b="0">
              <a:latin typeface="+mn-ea"/>
              <a:cs typeface="+mn-ea"/>
            </a:endParaRPr>
          </a:p>
          <a:p>
            <a:pPr indent="0"/>
            <a:endParaRPr lang="zh-CN" altLang="en-US" sz="2400" b="0">
              <a:latin typeface="+mn-ea"/>
              <a:cs typeface="+mn-ea"/>
            </a:endParaRPr>
          </a:p>
        </p:txBody>
      </p:sp>
      <p:pic>
        <p:nvPicPr>
          <p:cNvPr id="100" name="图片 99"/>
          <p:cNvPicPr/>
          <p:nvPr/>
        </p:nvPicPr>
        <p:blipFill>
          <a:blip r:embed="rId4"/>
          <a:srcRect l="6450" t="7275" r="6863" b="6275"/>
          <a:stretch>
            <a:fillRect/>
          </a:stretch>
        </p:blipFill>
        <p:spPr>
          <a:xfrm>
            <a:off x="8428355" y="1302385"/>
            <a:ext cx="3671570" cy="3420745"/>
          </a:xfrm>
          <a:prstGeom prst="ellipse">
            <a:avLst/>
          </a:prstGeom>
          <a:noFill/>
          <a:ln w="9525">
            <a:noFill/>
          </a:ln>
        </p:spPr>
      </p:pic>
      <p:sp>
        <p:nvSpPr>
          <p:cNvPr id="2" name="文本框 1"/>
          <p:cNvSpPr txBox="1"/>
          <p:nvPr/>
        </p:nvSpPr>
        <p:spPr>
          <a:xfrm>
            <a:off x="635" y="1657985"/>
            <a:ext cx="8575040" cy="1938020"/>
          </a:xfrm>
          <a:prstGeom prst="rect">
            <a:avLst/>
          </a:prstGeom>
          <a:noFill/>
        </p:spPr>
        <p:txBody>
          <a:bodyPr wrap="square" rtlCol="0" anchor="t">
            <a:spAutoFit/>
          </a:bodyPr>
          <a:p>
            <a:pPr marL="342900" indent="-342900">
              <a:buSzPct val="50000"/>
              <a:buFont typeface="Wingdings" panose="05000000000000000000" charset="0"/>
              <a:buChar char="l"/>
            </a:pPr>
            <a:r>
              <a:rPr lang="zh-CN" sz="2400">
                <a:latin typeface="+mn-ea"/>
                <a:cs typeface="+mn-ea"/>
                <a:sym typeface="+mn-ea"/>
              </a:rPr>
              <a:t>She immediately felt pity for Allison, who often helped her and other neighbors. She decided to </a:t>
            </a:r>
            <a:r>
              <a:rPr lang="zh-CN" sz="2400" b="1" u="sng">
                <a:latin typeface="+mn-ea"/>
                <a:cs typeface="+mn-ea"/>
                <a:sym typeface="+mn-ea"/>
              </a:rPr>
              <a:t>give Allison much more candy as a reward</a:t>
            </a:r>
            <a:r>
              <a:rPr lang="zh-CN" sz="2400">
                <a:latin typeface="+mn-ea"/>
                <a:cs typeface="+mn-ea"/>
                <a:sym typeface="+mn-ea"/>
              </a:rPr>
              <a:t> and teach Anna and her friends a lesson.</a:t>
            </a:r>
            <a:endParaRPr lang="en-US" sz="2400">
              <a:latin typeface="+mn-ea"/>
              <a:cs typeface="+mn-ea"/>
              <a:sym typeface="+mn-ea"/>
            </a:endParaRPr>
          </a:p>
          <a:p>
            <a:endParaRPr lang="en-US" altLang="en-US" sz="2400">
              <a:latin typeface="+mn-ea"/>
              <a:cs typeface="+mn-ea"/>
              <a:sym typeface="+mn-ea"/>
            </a:endParaRPr>
          </a:p>
        </p:txBody>
      </p:sp>
      <p:sp>
        <p:nvSpPr>
          <p:cNvPr id="4" name="文本框 3"/>
          <p:cNvSpPr txBox="1"/>
          <p:nvPr/>
        </p:nvSpPr>
        <p:spPr>
          <a:xfrm>
            <a:off x="61595" y="3134995"/>
            <a:ext cx="8594725" cy="1198880"/>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事实上，</a:t>
            </a:r>
            <a:r>
              <a:rPr lang="zh-CN" sz="2400" b="1" u="sng">
                <a:latin typeface="+mn-ea"/>
                <a:cs typeface="+mn-ea"/>
                <a:sym typeface="+mn-ea"/>
              </a:rPr>
              <a:t>阅读经典是有益的</a:t>
            </a:r>
            <a:r>
              <a:rPr lang="zh-CN" sz="2400">
                <a:latin typeface="+mn-ea"/>
                <a:cs typeface="+mn-ea"/>
                <a:sym typeface="+mn-ea"/>
              </a:rPr>
              <a:t>。它有利于性格发展和个人成长。</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In fact, </a:t>
            </a:r>
            <a:r>
              <a:rPr lang="zh-CN" altLang="en-US" sz="2400" b="1" u="sng">
                <a:latin typeface="+mn-ea"/>
                <a:cs typeface="+mn-ea"/>
                <a:sym typeface="+mn-ea"/>
              </a:rPr>
              <a:t>reading classics is rewarding</a:t>
            </a:r>
            <a:r>
              <a:rPr lang="zh-CN" altLang="en-US" sz="2400">
                <a:latin typeface="+mn-ea"/>
                <a:cs typeface="+mn-ea"/>
                <a:sym typeface="+mn-ea"/>
              </a:rPr>
              <a:t>. It is beneficial to character development and personal growth.</a:t>
            </a:r>
            <a:endParaRPr lang="zh-CN" altLang="en-US" sz="2400">
              <a:latin typeface="+mn-ea"/>
              <a:cs typeface="+mn-ea"/>
              <a:sym typeface="+mn-ea"/>
            </a:endParaRPr>
          </a:p>
        </p:txBody>
      </p:sp>
      <p:sp>
        <p:nvSpPr>
          <p:cNvPr id="5" name="文本框 4"/>
          <p:cNvSpPr txBox="1"/>
          <p:nvPr/>
        </p:nvSpPr>
        <p:spPr>
          <a:xfrm>
            <a:off x="107950" y="5203825"/>
            <a:ext cx="11991975" cy="1198880"/>
          </a:xfrm>
          <a:prstGeom prst="rect">
            <a:avLst/>
          </a:prstGeom>
          <a:noFill/>
        </p:spPr>
        <p:txBody>
          <a:bodyPr wrap="square" rtlCol="0" anchor="t">
            <a:spAutoFit/>
          </a:bodyPr>
          <a:p>
            <a:pPr marL="342900" indent="-342900">
              <a:buSzPct val="50000"/>
              <a:buFont typeface="Wingdings" panose="05000000000000000000" charset="0"/>
              <a:buChar char="l"/>
            </a:pPr>
            <a:r>
              <a:rPr lang="zh-CN" altLang="en-US" sz="2400">
                <a:latin typeface="+mn-ea"/>
                <a:cs typeface="+mn-ea"/>
                <a:sym typeface="+mn-ea"/>
              </a:rPr>
              <a:t>The mother then calmly encouraged Ben to </a:t>
            </a:r>
            <a:r>
              <a:rPr lang="zh-CN" altLang="en-US" sz="2400" b="1" u="sng">
                <a:latin typeface="+mn-ea"/>
                <a:cs typeface="+mn-ea"/>
                <a:sym typeface="+mn-ea"/>
              </a:rPr>
              <a:t>reward himself with</a:t>
            </a:r>
            <a:r>
              <a:rPr lang="zh-CN" altLang="en-US" sz="2400">
                <a:latin typeface="+mn-ea"/>
                <a:cs typeface="+mn-ea"/>
                <a:sym typeface="+mn-ea"/>
              </a:rPr>
              <a:t> more chocolates for other merits he had displayed in this event. He did as he was told to, confessing that he was calm when facing the accident. </a:t>
            </a:r>
            <a:endParaRPr lang="zh-CN" altLang="en-US" sz="2400">
              <a:latin typeface="+mn-ea"/>
              <a:cs typeface="+mn-ea"/>
              <a:sym typeface="+mn-ea"/>
            </a:endParaRPr>
          </a:p>
        </p:txBody>
      </p:sp>
      <p:sp>
        <p:nvSpPr>
          <p:cNvPr id="8" name="文本框 7"/>
          <p:cNvSpPr txBox="1"/>
          <p:nvPr/>
        </p:nvSpPr>
        <p:spPr>
          <a:xfrm>
            <a:off x="61595" y="4323080"/>
            <a:ext cx="9654540" cy="829945"/>
          </a:xfrm>
          <a:prstGeom prst="rect">
            <a:avLst/>
          </a:prstGeom>
          <a:noFill/>
        </p:spPr>
        <p:txBody>
          <a:bodyPr wrap="square" rtlCol="0" anchor="t">
            <a:spAutoFit/>
          </a:bodyPr>
          <a:p>
            <a:pPr indent="0"/>
            <a:r>
              <a:rPr lang="en-US" altLang="zh-CN" sz="2400">
                <a:latin typeface="+mn-ea"/>
                <a:cs typeface="+mn-ea"/>
                <a:sym typeface="+mn-ea"/>
              </a:rPr>
              <a:t>3</a:t>
            </a:r>
            <a:r>
              <a:rPr lang="zh-CN" altLang="en-US" sz="2400">
                <a:latin typeface="+mn-ea"/>
                <a:cs typeface="+mn-ea"/>
                <a:sym typeface="+mn-ea"/>
              </a:rPr>
              <a:t>. 然后，母亲平静地鼓励本用更多的巧克力</a:t>
            </a:r>
            <a:r>
              <a:rPr lang="zh-CN" altLang="en-US" sz="2400" b="1" u="sng">
                <a:latin typeface="+mn-ea"/>
                <a:cs typeface="+mn-ea"/>
                <a:sym typeface="+mn-ea"/>
              </a:rPr>
              <a:t>奖励自己</a:t>
            </a:r>
            <a:r>
              <a:rPr lang="zh-CN" altLang="en-US" sz="2400">
                <a:latin typeface="+mn-ea"/>
                <a:cs typeface="+mn-ea"/>
                <a:sym typeface="+mn-ea"/>
              </a:rPr>
              <a:t>，因为他在这次活动中表现出了其他的优点。他照吩咐做了，承认面对事故时他很镇静。</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873061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adversity  /ədˈvɜ:səti/ 	                             n.困境;逆境</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0" name="文本框 99"/>
          <p:cNvSpPr txBox="1"/>
          <p:nvPr/>
        </p:nvSpPr>
        <p:spPr>
          <a:xfrm>
            <a:off x="248920" y="1003300"/>
            <a:ext cx="11480800" cy="2306955"/>
          </a:xfrm>
          <a:prstGeom prst="rect">
            <a:avLst/>
          </a:prstGeom>
          <a:noFill/>
          <a:ln w="9525">
            <a:noFill/>
          </a:ln>
        </p:spPr>
        <p:txBody>
          <a:bodyPr wrap="square">
            <a:spAutoFit/>
          </a:bodyPr>
          <a:p>
            <a:pPr indent="0"/>
            <a:r>
              <a:rPr lang="en-US" altLang="zh-CN" sz="2400">
                <a:latin typeface="+mn-ea"/>
                <a:cs typeface="+mn-ea"/>
              </a:rPr>
              <a:t>3. 爸爸轻轻地拍着我的肩膀安慰我说:“你从来没有让我失望过，以后也不会。”他还解释说:“虽然没有进入前15名，但在</a:t>
            </a:r>
            <a:r>
              <a:rPr lang="en-US" altLang="zh-CN" sz="2400" b="1" u="sng">
                <a:solidFill>
                  <a:srgbClr val="272733"/>
                </a:solidFill>
                <a:latin typeface="+mn-ea"/>
                <a:cs typeface="+mn-ea"/>
              </a:rPr>
              <a:t>逆境中尽了最大的努力</a:t>
            </a:r>
            <a:r>
              <a:rPr lang="en-US" altLang="zh-CN" sz="2400">
                <a:latin typeface="+mn-ea"/>
                <a:cs typeface="+mn-ea"/>
              </a:rPr>
              <a:t>，已经是胜利者了。”</a:t>
            </a:r>
            <a:endParaRPr lang="en-US" altLang="zh-CN" sz="2400">
              <a:latin typeface="+mn-ea"/>
              <a:cs typeface="+mn-ea"/>
            </a:endParaRPr>
          </a:p>
          <a:p>
            <a:pPr marL="342900" indent="-342900">
              <a:buSzPct val="50000"/>
              <a:buFont typeface="Wingdings" panose="05000000000000000000" charset="0"/>
              <a:buChar char="l"/>
            </a:pPr>
            <a:r>
              <a:rPr lang="en-US" altLang="zh-CN" sz="2400">
                <a:latin typeface="+mn-ea"/>
                <a:cs typeface="+mn-ea"/>
              </a:rPr>
              <a:t>Patting my shoulder gently, dad comforted me, “You never disappointed me, and you will never.” He further explained that though I didn’t make it into the top 15, I was already a winner as</a:t>
            </a:r>
            <a:r>
              <a:rPr lang="en-US" altLang="zh-CN" sz="2400">
                <a:solidFill>
                  <a:srgbClr val="D5BB74"/>
                </a:solidFill>
                <a:latin typeface="+mn-ea"/>
                <a:cs typeface="+mn-ea"/>
              </a:rPr>
              <a:t> </a:t>
            </a:r>
            <a:r>
              <a:rPr lang="en-US" altLang="zh-CN" sz="2400" b="1" u="sng">
                <a:solidFill>
                  <a:srgbClr val="272733"/>
                </a:solidFill>
                <a:latin typeface="+mn-ea"/>
                <a:cs typeface="+mn-ea"/>
              </a:rPr>
              <a:t>I had done my utmost when adversity struck</a:t>
            </a:r>
            <a:r>
              <a:rPr lang="en-US" altLang="zh-CN" sz="2400">
                <a:latin typeface="+mn-ea"/>
                <a:cs typeface="+mn-ea"/>
              </a:rPr>
              <a:t>.</a:t>
            </a:r>
            <a:endParaRPr lang="en-US" altLang="zh-CN" sz="2400">
              <a:latin typeface="+mn-ea"/>
              <a:cs typeface="+mn-ea"/>
            </a:endParaRPr>
          </a:p>
        </p:txBody>
      </p:sp>
      <p:pic>
        <p:nvPicPr>
          <p:cNvPr id="101" name="图片 100"/>
          <p:cNvPicPr/>
          <p:nvPr/>
        </p:nvPicPr>
        <p:blipFill>
          <a:blip r:embed="rId4"/>
          <a:srcRect t="9567" r="4000"/>
          <a:stretch>
            <a:fillRect/>
          </a:stretch>
        </p:blipFill>
        <p:spPr>
          <a:xfrm>
            <a:off x="6241415" y="3120390"/>
            <a:ext cx="5488305" cy="3255010"/>
          </a:xfrm>
          <a:prstGeom prst="rect">
            <a:avLst/>
          </a:prstGeom>
          <a:noFill/>
          <a:ln w="9525">
            <a:noFill/>
          </a:ln>
        </p:spPr>
      </p:pic>
      <p:pic>
        <p:nvPicPr>
          <p:cNvPr id="102" name="图片 101"/>
          <p:cNvPicPr/>
          <p:nvPr/>
        </p:nvPicPr>
        <p:blipFill>
          <a:blip r:embed="rId5"/>
          <a:stretch>
            <a:fillRect/>
          </a:stretch>
        </p:blipFill>
        <p:spPr>
          <a:xfrm>
            <a:off x="397510" y="3310255"/>
            <a:ext cx="5445760" cy="306578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0830" y="1153160"/>
            <a:ext cx="8791575" cy="2974975"/>
          </a:xfrm>
          <a:prstGeom prst="rect">
            <a:avLst/>
          </a:prstGeom>
          <a:noFill/>
        </p:spPr>
        <p:txBody>
          <a:bodyPr wrap="square" rtlCol="0">
            <a:noAutofit/>
          </a:bodyPr>
          <a:p>
            <a:r>
              <a:rPr lang="zh-CN" altLang="en-US" sz="2400">
                <a:latin typeface="+mn-ea"/>
                <a:cs typeface="+mn-ea"/>
              </a:rPr>
              <a:t>1. 我想知道他们正在经历什么，</a:t>
            </a:r>
            <a:r>
              <a:rPr lang="zh-CN" altLang="en-US" sz="2400" b="1" u="sng">
                <a:solidFill>
                  <a:srgbClr val="9E1660"/>
                </a:solidFill>
                <a:latin typeface="+mn-ea"/>
                <a:cs typeface="+mn-ea"/>
              </a:rPr>
              <a:t>我非常想知道我能为他们做些什么</a:t>
            </a:r>
            <a:r>
              <a:rPr lang="zh-CN" altLang="en-US" sz="2400">
                <a:latin typeface="+mn-ea"/>
                <a:cs typeface="+mn-ea"/>
              </a:rPr>
              <a:t>。当我把勺子推到锅里，拿了一大勺倒进他们的碗里时，他们感激地点头。 </a:t>
            </a:r>
            <a:endParaRPr lang="zh-CN" altLang="en-US" sz="2400">
              <a:latin typeface="+mn-ea"/>
              <a:cs typeface="+mn-ea"/>
            </a:endParaRPr>
          </a:p>
          <a:p>
            <a:pPr marL="342900" indent="-342900">
              <a:buSzPct val="50000"/>
              <a:buFont typeface="Wingdings" panose="05000000000000000000" charset="0"/>
              <a:buChar char="l"/>
            </a:pPr>
            <a:r>
              <a:rPr lang="zh-CN" altLang="en-US" sz="2400">
                <a:latin typeface="+mn-ea"/>
                <a:cs typeface="+mn-ea"/>
              </a:rPr>
              <a:t> I wanted to know what they were going through and </a:t>
            </a:r>
            <a:r>
              <a:rPr lang="zh-CN" altLang="en-US" sz="2400" b="1" u="sng">
                <a:solidFill>
                  <a:srgbClr val="9E1660"/>
                </a:solidFill>
                <a:latin typeface="+mn-ea"/>
                <a:cs typeface="+mn-ea"/>
              </a:rPr>
              <a:t>I was desperate to know what I could do for them</a:t>
            </a:r>
            <a:r>
              <a:rPr lang="zh-CN" altLang="en-US" sz="2400">
                <a:latin typeface="+mn-ea"/>
                <a:cs typeface="+mn-ea"/>
              </a:rPr>
              <a:t>.  They nodded gratefully as I pushed my spoon into the pot and took a large spoonful and poured it into their bowls.</a:t>
            </a:r>
            <a:r>
              <a:rPr lang="zh-CN" altLang="en-US" sz="2400">
                <a:latin typeface="+mn-ea"/>
                <a:cs typeface="+mn-ea"/>
                <a:sym typeface="+mn-ea"/>
              </a:rPr>
              <a:t> </a:t>
            </a:r>
            <a:r>
              <a:rPr lang="en-US" altLang="zh-CN" b="1">
                <a:solidFill>
                  <a:srgbClr val="9E1660"/>
                </a:solidFill>
                <a:latin typeface="+mn-ea"/>
                <a:cs typeface="+mn-ea"/>
                <a:sym typeface="+mn-ea"/>
              </a:rPr>
              <a:t> </a:t>
            </a:r>
            <a:r>
              <a:rPr lang="zh-CN" altLang="en-US" b="1">
                <a:solidFill>
                  <a:srgbClr val="9E1660"/>
                </a:solidFill>
                <a:latin typeface="+mn-ea"/>
                <a:cs typeface="+mn-ea"/>
                <a:sym typeface="+mn-ea"/>
              </a:rPr>
              <a:t>2022年浙江卷6月 “社区帮忙”</a:t>
            </a:r>
            <a:endParaRPr lang="zh-CN" altLang="en-US" sz="2400">
              <a:latin typeface="+mn-ea"/>
              <a:cs typeface="+mn-ea"/>
            </a:endParaRPr>
          </a:p>
          <a:p>
            <a:r>
              <a:rPr lang="zh-CN" altLang="en-US" sz="2400">
                <a:latin typeface="+mn-ea"/>
                <a:cs typeface="+mn-ea"/>
              </a:rPr>
              <a:t>2. 由于孩子即将出生，她</a:t>
            </a:r>
            <a:r>
              <a:rPr lang="zh-CN" altLang="en-US" sz="2400" b="1" u="sng">
                <a:solidFill>
                  <a:srgbClr val="9E1660"/>
                </a:solidFill>
                <a:latin typeface="+mn-ea"/>
                <a:cs typeface="+mn-ea"/>
              </a:rPr>
              <a:t>急需经济上的帮助</a:t>
            </a:r>
            <a:r>
              <a:rPr lang="zh-CN" altLang="en-US" sz="2400">
                <a:latin typeface="+mn-ea"/>
                <a:cs typeface="+mn-ea"/>
              </a:rPr>
              <a:t>。有了陌生人的好意，她很感动，知道一切都会好起来的。同时，她决心把善良传递给其他需要帮助的人。</a:t>
            </a:r>
            <a:endParaRPr lang="zh-CN" altLang="en-US" sz="2400">
              <a:latin typeface="+mn-ea"/>
              <a:cs typeface="+mn-ea"/>
            </a:endParaRPr>
          </a:p>
          <a:p>
            <a:endParaRPr lang="zh-CN" altLang="en-US" sz="2400">
              <a:latin typeface="+mn-ea"/>
              <a:cs typeface="+mn-ea"/>
            </a:endParaRPr>
          </a:p>
        </p:txBody>
      </p:sp>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197485"/>
            <a:ext cx="10510520"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desperate    /ˈdespərət/           adj. 不顾一切的，拼命的; 绝望的，无望的</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pic>
        <p:nvPicPr>
          <p:cNvPr id="101" name="图片 100"/>
          <p:cNvPicPr/>
          <p:nvPr/>
        </p:nvPicPr>
        <p:blipFill>
          <a:blip r:embed="rId4"/>
          <a:srcRect l="16550" r="16200"/>
          <a:stretch>
            <a:fillRect/>
          </a:stretch>
        </p:blipFill>
        <p:spPr>
          <a:xfrm>
            <a:off x="9182735" y="1153160"/>
            <a:ext cx="2562225" cy="3810000"/>
          </a:xfrm>
          <a:prstGeom prst="rect">
            <a:avLst/>
          </a:prstGeom>
          <a:noFill/>
          <a:ln w="9525">
            <a:noFill/>
          </a:ln>
        </p:spPr>
      </p:pic>
      <p:sp>
        <p:nvSpPr>
          <p:cNvPr id="4" name="文本框 3"/>
          <p:cNvSpPr txBox="1"/>
          <p:nvPr/>
        </p:nvSpPr>
        <p:spPr>
          <a:xfrm>
            <a:off x="290830" y="5203190"/>
            <a:ext cx="11473815" cy="1568450"/>
          </a:xfrm>
          <a:prstGeom prst="rect">
            <a:avLst/>
          </a:prstGeom>
          <a:noFill/>
        </p:spPr>
        <p:txBody>
          <a:bodyPr wrap="square" rtlCol="0" anchor="t">
            <a:spAutoFit/>
          </a:bodyPr>
          <a:p>
            <a:pPr marL="342900" indent="-342900">
              <a:buSzPct val="50000"/>
              <a:buFont typeface="Wingdings" panose="05000000000000000000" charset="0"/>
              <a:buChar char="l"/>
            </a:pPr>
            <a:r>
              <a:rPr lang="zh-CN" altLang="en-US" sz="2400">
                <a:latin typeface="+mn-ea"/>
                <a:cs typeface="+mn-ea"/>
                <a:sym typeface="+mn-ea"/>
              </a:rPr>
              <a:t>She was </a:t>
            </a:r>
            <a:r>
              <a:rPr lang="zh-CN" altLang="en-US" sz="2400" b="1" u="sng">
                <a:solidFill>
                  <a:srgbClr val="9E1660"/>
                </a:solidFill>
                <a:latin typeface="+mn-ea"/>
                <a:cs typeface="+mn-ea"/>
                <a:sym typeface="+mn-ea"/>
              </a:rPr>
              <a:t>in desperate need of financial help</a:t>
            </a:r>
            <a:r>
              <a:rPr lang="zh-CN" altLang="en-US" sz="2400">
                <a:latin typeface="+mn-ea"/>
                <a:cs typeface="+mn-ea"/>
                <a:sym typeface="+mn-ea"/>
              </a:rPr>
              <a:t> with the baby coming soon. With the kindness from a stranger, she felt moved and knew everything would be fine. Also, she was determined to pass on the kindness to another in need.</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across)">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197485"/>
            <a:ext cx="10510520"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desperate    /ˈdespərət/           adj. 不顾一切的，拼命的; 绝望的，无望的</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02" name="文本框 101"/>
          <p:cNvSpPr txBox="1"/>
          <p:nvPr/>
        </p:nvSpPr>
        <p:spPr>
          <a:xfrm>
            <a:off x="290830" y="1258570"/>
            <a:ext cx="10684510" cy="5262245"/>
          </a:xfrm>
          <a:prstGeom prst="rect">
            <a:avLst/>
          </a:prstGeom>
          <a:noFill/>
          <a:ln w="9525">
            <a:noFill/>
          </a:ln>
        </p:spPr>
        <p:txBody>
          <a:bodyPr wrap="square">
            <a:spAutoFit/>
          </a:bodyPr>
          <a:p>
            <a:pPr indent="0"/>
            <a:r>
              <a:rPr lang="en-US" sz="2400" b="0">
                <a:latin typeface="+mn-ea"/>
                <a:cs typeface="+mn-ea"/>
              </a:rPr>
              <a:t>3. </a:t>
            </a:r>
            <a:r>
              <a:rPr lang="zh-CN" sz="2400" b="1" u="sng">
                <a:solidFill>
                  <a:srgbClr val="9E1660"/>
                </a:solidFill>
                <a:latin typeface="+mn-ea"/>
                <a:cs typeface="+mn-ea"/>
              </a:rPr>
              <a:t>他绝望的眼神</a:t>
            </a:r>
            <a:r>
              <a:rPr lang="zh-CN" sz="2400" b="0">
                <a:latin typeface="+mn-ea"/>
                <a:cs typeface="+mn-ea"/>
              </a:rPr>
              <a:t>拉着肖恩的心弦。先生，我只有</a:t>
            </a:r>
            <a:r>
              <a:rPr lang="en-US" sz="2400" b="0">
                <a:latin typeface="+mn-ea"/>
                <a:cs typeface="+mn-ea"/>
              </a:rPr>
              <a:t>2</a:t>
            </a:r>
            <a:r>
              <a:rPr lang="zh-CN" sz="2400" b="0">
                <a:latin typeface="+mn-ea"/>
                <a:cs typeface="+mn-ea"/>
              </a:rPr>
              <a:t>美元，但你可以拿走</a:t>
            </a:r>
            <a:r>
              <a:rPr lang="en-US" sz="2400" b="0">
                <a:latin typeface="+mn-ea"/>
                <a:cs typeface="+mn-ea"/>
              </a:rPr>
              <a:t>!</a:t>
            </a:r>
            <a:r>
              <a:rPr lang="zh-CN" sz="2400" b="0">
                <a:latin typeface="+mn-ea"/>
                <a:cs typeface="+mn-ea"/>
              </a:rPr>
              <a:t>肖恩说着，把手伸进口袋，拿出了钞票。谢谢你！谢谢你！我可以加满油，及时赶到医院。那人感激地接过钞票。</a:t>
            </a:r>
            <a:endParaRPr lang="zh-CN" sz="2400" b="0">
              <a:latin typeface="+mn-ea"/>
              <a:cs typeface="+mn-ea"/>
            </a:endParaRPr>
          </a:p>
          <a:p>
            <a:pPr indent="0"/>
            <a:endParaRPr lang="zh-CN" sz="2400" b="0">
              <a:latin typeface="+mn-ea"/>
              <a:cs typeface="+mn-ea"/>
            </a:endParaRPr>
          </a:p>
          <a:p>
            <a:pPr indent="0"/>
            <a:endParaRPr lang="zh-CN" altLang="en-US" sz="2400" b="0">
              <a:latin typeface="+mn-ea"/>
              <a:cs typeface="+mn-ea"/>
            </a:endParaRPr>
          </a:p>
          <a:p>
            <a:pPr indent="0"/>
            <a:endParaRPr lang="zh-CN" altLang="en-US" sz="2400" b="0">
              <a:latin typeface="+mn-ea"/>
              <a:cs typeface="+mn-ea"/>
            </a:endParaRPr>
          </a:p>
          <a:p>
            <a:pPr indent="0"/>
            <a:endParaRPr lang="zh-CN" altLang="en-US" sz="2400" b="0">
              <a:latin typeface="+mn-ea"/>
              <a:cs typeface="+mn-ea"/>
            </a:endParaRPr>
          </a:p>
          <a:p>
            <a:pPr indent="0"/>
            <a:endParaRPr lang="zh-CN" altLang="en-US" sz="2400" b="0">
              <a:latin typeface="+mn-ea"/>
              <a:cs typeface="+mn-ea"/>
            </a:endParaRPr>
          </a:p>
          <a:p>
            <a:pPr indent="0"/>
            <a:endParaRPr lang="zh-CN" altLang="en-US" sz="2400" b="0">
              <a:latin typeface="+mn-ea"/>
              <a:cs typeface="+mn-ea"/>
            </a:endParaRPr>
          </a:p>
          <a:p>
            <a:pPr indent="0"/>
            <a:endParaRPr lang="zh-CN" altLang="en-US" sz="2400" b="0">
              <a:latin typeface="+mn-ea"/>
              <a:cs typeface="+mn-ea"/>
            </a:endParaRPr>
          </a:p>
          <a:p>
            <a:pPr indent="0"/>
            <a:endParaRPr lang="zh-CN" altLang="en-US" sz="2400" b="0">
              <a:latin typeface="+mn-ea"/>
              <a:cs typeface="+mn-ea"/>
            </a:endParaRPr>
          </a:p>
          <a:p>
            <a:pPr marL="342900" indent="-342900">
              <a:buSzPct val="50000"/>
              <a:buFont typeface="Wingdings" panose="05000000000000000000" charset="0"/>
              <a:buChar char="l"/>
            </a:pPr>
            <a:r>
              <a:rPr lang="zh-CN" altLang="en-US" sz="2400" b="0">
                <a:latin typeface="+mn-ea"/>
                <a:cs typeface="+mn-ea"/>
              </a:rPr>
              <a:t>Finally, John collapsed onto their bed, burying his face in her pillow. "Return to me," he wept, though he knew </a:t>
            </a:r>
            <a:r>
              <a:rPr lang="zh-CN" altLang="en-US" sz="2400" b="1" u="sng">
                <a:solidFill>
                  <a:srgbClr val="9E1660"/>
                </a:solidFill>
                <a:latin typeface="+mn-ea"/>
                <a:cs typeface="+mn-ea"/>
              </a:rPr>
              <a:t>his desperate cries were in vain</a:t>
            </a:r>
            <a:r>
              <a:rPr lang="zh-CN" altLang="en-US" sz="2400" b="0">
                <a:solidFill>
                  <a:srgbClr val="9E1660"/>
                </a:solidFill>
                <a:latin typeface="+mn-ea"/>
                <a:cs typeface="+mn-ea"/>
              </a:rPr>
              <a:t>.</a:t>
            </a:r>
            <a:endParaRPr lang="zh-CN" altLang="en-US" sz="2400" b="0">
              <a:solidFill>
                <a:srgbClr val="9E1660"/>
              </a:solidFill>
              <a:latin typeface="+mn-ea"/>
              <a:cs typeface="+mn-ea"/>
            </a:endParaRPr>
          </a:p>
        </p:txBody>
      </p:sp>
      <p:sp>
        <p:nvSpPr>
          <p:cNvPr id="8" name="文本框 7"/>
          <p:cNvSpPr txBox="1"/>
          <p:nvPr/>
        </p:nvSpPr>
        <p:spPr>
          <a:xfrm>
            <a:off x="314325" y="2340610"/>
            <a:ext cx="9045575" cy="3046095"/>
          </a:xfrm>
          <a:prstGeom prst="rect">
            <a:avLst/>
          </a:prstGeom>
          <a:noFill/>
        </p:spPr>
        <p:txBody>
          <a:bodyPr wrap="square" rtlCol="0" anchor="t">
            <a:spAutoFit/>
          </a:bodyPr>
          <a:p>
            <a:pPr marL="342900" indent="-342900">
              <a:buSzPct val="50000"/>
              <a:buFont typeface="Wingdings" panose="05000000000000000000" charset="0"/>
              <a:buChar char="l"/>
            </a:pPr>
            <a:r>
              <a:rPr lang="en-US" sz="2400" b="1" u="sng">
                <a:solidFill>
                  <a:srgbClr val="9E1660"/>
                </a:solidFill>
                <a:latin typeface="+mn-ea"/>
                <a:cs typeface="+mn-ea"/>
                <a:sym typeface="+mn-ea"/>
              </a:rPr>
              <a:t>His desperate eyes</a:t>
            </a:r>
            <a:r>
              <a:rPr lang="en-US" sz="2400" b="1" u="sng">
                <a:latin typeface="+mn-ea"/>
                <a:cs typeface="+mn-ea"/>
                <a:sym typeface="+mn-ea"/>
              </a:rPr>
              <a:t> </a:t>
            </a:r>
            <a:r>
              <a:rPr lang="en-US" sz="2400">
                <a:latin typeface="+mn-ea"/>
                <a:cs typeface="+mn-ea"/>
                <a:sym typeface="+mn-ea"/>
              </a:rPr>
              <a:t>pulled at Sean’s heartstrings. “Well, sir. I only have $2, but you can have it!” Sean said, reaching into his pocket and taking out the bills. “Thank you! Thank you! I can fill up and reach the hospital in time.” The man took the bills gratefully.</a:t>
            </a:r>
            <a:endParaRPr lang="en-US" sz="2400">
              <a:latin typeface="+mn-ea"/>
              <a:cs typeface="+mn-ea"/>
              <a:sym typeface="+mn-ea"/>
            </a:endParaRPr>
          </a:p>
          <a:p>
            <a:pPr indent="0"/>
            <a:r>
              <a:rPr lang="en-US" sz="2400">
                <a:latin typeface="+mn-ea"/>
                <a:cs typeface="+mn-ea"/>
                <a:sym typeface="+mn-ea"/>
              </a:rPr>
              <a:t>4. </a:t>
            </a:r>
            <a:r>
              <a:rPr lang="zh-CN" sz="2400">
                <a:latin typeface="+mn-ea"/>
                <a:cs typeface="+mn-ea"/>
                <a:sym typeface="+mn-ea"/>
              </a:rPr>
              <a:t>最后，约翰瘫倒在床上，把脸埋在她的枕头里。“回到我身边来，”他哭着说，虽然他知道</a:t>
            </a:r>
            <a:r>
              <a:rPr lang="zh-CN" sz="2400" b="1" u="sng">
                <a:solidFill>
                  <a:srgbClr val="9E1660"/>
                </a:solidFill>
                <a:latin typeface="+mn-ea"/>
                <a:cs typeface="+mn-ea"/>
                <a:sym typeface="+mn-ea"/>
              </a:rPr>
              <a:t>他绝望的呼喊是徒劳的</a:t>
            </a:r>
            <a:r>
              <a:rPr lang="zh-CN" sz="2400">
                <a:latin typeface="+mn-ea"/>
                <a:cs typeface="+mn-ea"/>
                <a:sym typeface="+mn-ea"/>
              </a:rPr>
              <a:t>。</a:t>
            </a:r>
            <a:endParaRPr lang="zh-CN" altLang="en-US" sz="2400">
              <a:latin typeface="+mn-ea"/>
              <a:cs typeface="+mn-ea"/>
              <a:sym typeface="+mn-ea"/>
            </a:endParaRPr>
          </a:p>
        </p:txBody>
      </p:sp>
      <p:pic>
        <p:nvPicPr>
          <p:cNvPr id="103" name="图片 102"/>
          <p:cNvPicPr/>
          <p:nvPr/>
        </p:nvPicPr>
        <p:blipFill>
          <a:blip r:embed="rId4"/>
          <a:stretch>
            <a:fillRect/>
          </a:stretch>
        </p:blipFill>
        <p:spPr>
          <a:xfrm>
            <a:off x="9280525" y="2042160"/>
            <a:ext cx="2427605" cy="32416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
                                            <p:txEl>
                                              <p:pRg st="9" end="9"/>
                                            </p:txEl>
                                          </p:spTgt>
                                        </p:tgtEl>
                                        <p:attrNameLst>
                                          <p:attrName>style.visibility</p:attrName>
                                        </p:attrNameLst>
                                      </p:cBhvr>
                                      <p:to>
                                        <p:strVal val="visible"/>
                                      </p:to>
                                    </p:set>
                                    <p:animEffect transition="in" filter="wipe(down)">
                                      <p:cBhvr>
                                        <p:cTn id="17" dur="500"/>
                                        <p:tgtEl>
                                          <p:spTgt spid="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8255"/>
            <a:ext cx="10613390"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motive       /ˈməʊtɪv/                     n.动机;原因;目的</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motivated    /ˈməʊtɪveɪtɪd/          adj. 积极的，主动的；有……动机的</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motivation    /ˌməʊtɪˈveɪʃ(ə)n/      n. 动力，诱因；积极性，干劲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3" name="文本框 102"/>
          <p:cNvSpPr txBox="1"/>
          <p:nvPr/>
        </p:nvSpPr>
        <p:spPr>
          <a:xfrm>
            <a:off x="92075" y="1351915"/>
            <a:ext cx="8575040" cy="396938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此外，如果与他们相处不融洽或沟通有困难的人配对，学生可能会</a:t>
            </a:r>
            <a:r>
              <a:rPr lang="zh-CN" sz="2400" b="1" u="sng">
                <a:latin typeface="+mn-ea"/>
                <a:cs typeface="+mn-ea"/>
              </a:rPr>
              <a:t>感到不舒服或缺乏动力</a:t>
            </a:r>
            <a:r>
              <a:rPr lang="zh-CN" sz="2400" b="0">
                <a:latin typeface="+mn-ea"/>
                <a:cs typeface="+mn-ea"/>
              </a:rPr>
              <a:t>。</a:t>
            </a:r>
            <a:endParaRPr lang="en-US" sz="2400" b="0">
              <a:latin typeface="+mn-ea"/>
              <a:cs typeface="+mn-ea"/>
            </a:endParaRPr>
          </a:p>
          <a:p>
            <a:pPr marL="342900" indent="-342900">
              <a:buSzPct val="50000"/>
              <a:buFont typeface="Wingdings" panose="05000000000000000000" charset="0"/>
              <a:buChar char="l"/>
            </a:pPr>
            <a:r>
              <a:rPr lang="en-US" sz="2400" b="0">
                <a:latin typeface="+mn-ea"/>
                <a:cs typeface="+mn-ea"/>
              </a:rPr>
              <a:t>Besides, students may </a:t>
            </a:r>
            <a:r>
              <a:rPr lang="en-US" sz="2400" b="1" u="sng">
                <a:latin typeface="+mn-ea"/>
                <a:cs typeface="+mn-ea"/>
              </a:rPr>
              <a:t>feel uncomfortable or less motivated</a:t>
            </a:r>
            <a:r>
              <a:rPr lang="en-US" sz="2400" b="0">
                <a:latin typeface="+mn-ea"/>
                <a:cs typeface="+mn-ea"/>
              </a:rPr>
              <a:t> if paired with someone who they don’t get along with or have difficulty communicating with. </a:t>
            </a:r>
            <a:r>
              <a:rPr lang="en-US" b="1">
                <a:latin typeface="+mn-ea"/>
                <a:cs typeface="+mn-ea"/>
                <a:sym typeface="+mn-ea"/>
              </a:rPr>
              <a:t>2023</a:t>
            </a:r>
            <a:r>
              <a:rPr lang="zh-CN" b="1">
                <a:latin typeface="+mn-ea"/>
                <a:cs typeface="+mn-ea"/>
                <a:sym typeface="+mn-ea"/>
              </a:rPr>
              <a:t>年新高考</a:t>
            </a:r>
            <a:r>
              <a:rPr lang="en-US" b="1">
                <a:latin typeface="+mn-ea"/>
                <a:cs typeface="+mn-ea"/>
                <a:sym typeface="+mn-ea"/>
              </a:rPr>
              <a:t>II</a:t>
            </a:r>
            <a:r>
              <a:rPr lang="zh-CN" b="1">
                <a:latin typeface="+mn-ea"/>
                <a:cs typeface="+mn-ea"/>
                <a:sym typeface="+mn-ea"/>
              </a:rPr>
              <a:t>卷 “分组建议”</a:t>
            </a:r>
            <a:endParaRPr lang="zh-CN" b="1">
              <a:latin typeface="+mn-ea"/>
              <a:cs typeface="+mn-ea"/>
              <a:sym typeface="+mn-ea"/>
            </a:endParaRPr>
          </a:p>
          <a:p>
            <a:pPr indent="0"/>
            <a:endParaRPr lang="en-US" sz="2400" b="0">
              <a:latin typeface="+mn-ea"/>
              <a:cs typeface="+mn-ea"/>
            </a:endParaRPr>
          </a:p>
          <a:p>
            <a:pPr indent="0"/>
            <a:r>
              <a:rPr lang="en-US" sz="2400" b="0">
                <a:latin typeface="+mn-ea"/>
                <a:cs typeface="+mn-ea"/>
              </a:rPr>
              <a:t>2. </a:t>
            </a:r>
            <a:r>
              <a:rPr lang="zh-CN" sz="2400" b="0">
                <a:latin typeface="+mn-ea"/>
                <a:cs typeface="+mn-ea"/>
              </a:rPr>
              <a:t>当被问到为什么那一年球队表现这么好时，一名球员谈到了珍妮。他提到了她在场边的存在如何</a:t>
            </a:r>
            <a:r>
              <a:rPr lang="zh-CN" sz="2400" b="1" u="sng">
                <a:latin typeface="+mn-ea"/>
                <a:cs typeface="+mn-ea"/>
              </a:rPr>
              <a:t>给球队带来了新的动力和灵感</a:t>
            </a:r>
            <a:r>
              <a:rPr lang="zh-CN" sz="2400" b="0">
                <a:latin typeface="+mn-ea"/>
                <a:cs typeface="+mn-ea"/>
              </a:rPr>
              <a:t>。</a:t>
            </a:r>
            <a:endParaRPr lang="zh-CN" sz="2400" b="0">
              <a:latin typeface="+mn-ea"/>
              <a:cs typeface="+mn-ea"/>
            </a:endParaRPr>
          </a:p>
          <a:p>
            <a:pPr indent="0"/>
            <a:endParaRPr lang="en-US" altLang="zh-CN" b="1">
              <a:latin typeface="+mn-ea"/>
              <a:cs typeface="+mn-ea"/>
            </a:endParaRPr>
          </a:p>
        </p:txBody>
      </p:sp>
      <p:pic>
        <p:nvPicPr>
          <p:cNvPr id="104" name="图片 103"/>
          <p:cNvPicPr/>
          <p:nvPr/>
        </p:nvPicPr>
        <p:blipFill>
          <a:blip r:embed="rId4"/>
          <a:srcRect l="11188" t="12225" r="12050" b="11675"/>
          <a:stretch>
            <a:fillRect/>
          </a:stretch>
        </p:blipFill>
        <p:spPr>
          <a:xfrm>
            <a:off x="8667115" y="1369060"/>
            <a:ext cx="3155950" cy="3466465"/>
          </a:xfrm>
          <a:prstGeom prst="rect">
            <a:avLst/>
          </a:prstGeom>
          <a:noFill/>
          <a:ln w="9525">
            <a:noFill/>
          </a:ln>
        </p:spPr>
      </p:pic>
      <p:sp>
        <p:nvSpPr>
          <p:cNvPr id="8" name="文本框 7"/>
          <p:cNvSpPr txBox="1"/>
          <p:nvPr/>
        </p:nvSpPr>
        <p:spPr>
          <a:xfrm>
            <a:off x="92075" y="5013960"/>
            <a:ext cx="11576685" cy="1198880"/>
          </a:xfrm>
          <a:prstGeom prst="rect">
            <a:avLst/>
          </a:prstGeom>
          <a:noFill/>
        </p:spPr>
        <p:txBody>
          <a:bodyPr wrap="square" rtlCol="0" anchor="t">
            <a:spAutoFit/>
          </a:bodyPr>
          <a:p>
            <a:pPr marL="342900" indent="-342900">
              <a:buSzPct val="50000"/>
              <a:buFont typeface="Wingdings" panose="05000000000000000000" charset="0"/>
              <a:buChar char="l"/>
            </a:pPr>
            <a:r>
              <a:rPr lang="en-US" sz="2400">
                <a:latin typeface="+mn-ea"/>
                <a:cs typeface="+mn-ea"/>
                <a:sym typeface="+mn-ea"/>
              </a:rPr>
              <a:t>When asked why the team did so well that year, a player spoke of Jenny. He mentioned how her presence on the sidelines </a:t>
            </a:r>
            <a:r>
              <a:rPr lang="en-US" sz="2400" b="1" u="sng">
                <a:latin typeface="+mn-ea"/>
                <a:cs typeface="+mn-ea"/>
                <a:sym typeface="+mn-ea"/>
              </a:rPr>
              <a:t>brought a new level of motivation and inspiration to the team</a:t>
            </a:r>
            <a:r>
              <a:rPr lang="en-US" sz="2400">
                <a:latin typeface="+mn-ea"/>
                <a:cs typeface="+mn-ea"/>
                <a:sym typeface="+mn-ea"/>
              </a:rPr>
              <a:t>.</a:t>
            </a:r>
            <a:endParaRPr lang="en-US"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wipe(down)">
                                      <p:cBhvr>
                                        <p:cTn id="12" dur="5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8255"/>
            <a:ext cx="10613390"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motive       /ˈməʊtɪv/                     n.动机;原因;目的</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motivated    /ˈməʊtɪveɪtɪd/          adj. 积极的，主动的；有……动机的</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motivation    /ˌməʊtɪˈveɪʃ(ə)n/      n. 动力，诱因；积极性，干劲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2" name="文本框 1"/>
          <p:cNvSpPr txBox="1"/>
          <p:nvPr/>
        </p:nvSpPr>
        <p:spPr>
          <a:xfrm>
            <a:off x="2681605" y="1567815"/>
            <a:ext cx="7971790" cy="2676525"/>
          </a:xfrm>
          <a:prstGeom prst="rect">
            <a:avLst/>
          </a:prstGeom>
          <a:noFill/>
        </p:spPr>
        <p:txBody>
          <a:bodyPr wrap="square" rtlCol="0" anchor="t">
            <a:spAutoFit/>
          </a:bodyPr>
          <a:p>
            <a:pPr indent="0"/>
            <a:r>
              <a:rPr lang="en-US" sz="2400">
                <a:latin typeface="+mn-ea"/>
                <a:cs typeface="+mn-ea"/>
                <a:sym typeface="+mn-ea"/>
              </a:rPr>
              <a:t>3. </a:t>
            </a:r>
            <a:r>
              <a:rPr lang="zh-CN" sz="2400">
                <a:latin typeface="+mn-ea"/>
                <a:cs typeface="+mn-ea"/>
                <a:sym typeface="+mn-ea"/>
              </a:rPr>
              <a:t>这将使每个学生都能与水平相似、兴趣相似的同学一起练习英语口语，这将有助于</a:t>
            </a:r>
            <a:r>
              <a:rPr lang="zh-CN" sz="2400" b="1" u="sng">
                <a:solidFill>
                  <a:srgbClr val="5797B3"/>
                </a:solidFill>
                <a:latin typeface="+mn-ea"/>
                <a:cs typeface="+mn-ea"/>
                <a:sym typeface="+mn-ea"/>
              </a:rPr>
              <a:t>增强学生的动力和信心</a:t>
            </a:r>
            <a:r>
              <a:rPr lang="zh-CN" sz="2400">
                <a:latin typeface="+mn-ea"/>
                <a:cs typeface="+mn-ea"/>
                <a:sym typeface="+mn-ea"/>
              </a:rPr>
              <a:t>。</a:t>
            </a:r>
            <a:r>
              <a:rPr lang="en-US" sz="2400">
                <a:latin typeface="+mn-ea"/>
                <a:cs typeface="+mn-ea"/>
                <a:sym typeface="+mn-ea"/>
              </a:rPr>
              <a:t> </a:t>
            </a:r>
            <a:endParaRPr lang="zh-CN" sz="2400" b="1">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This would allow each student to practice their spoken English with peers who are of a similar proficiency level, and ones with similar interests, which would serve to </a:t>
            </a:r>
            <a:r>
              <a:rPr lang="zh-CN" altLang="en-US" sz="2400" b="1" u="sng">
                <a:solidFill>
                  <a:srgbClr val="5797B3"/>
                </a:solidFill>
                <a:latin typeface="+mn-ea"/>
                <a:cs typeface="+mn-ea"/>
                <a:sym typeface="+mn-ea"/>
              </a:rPr>
              <a:t>enhance student motivation and confidence</a:t>
            </a:r>
            <a:r>
              <a:rPr lang="zh-CN" altLang="en-US" sz="2400">
                <a:latin typeface="+mn-ea"/>
                <a:cs typeface="+mn-ea"/>
                <a:sym typeface="+mn-ea"/>
              </a:rPr>
              <a:t>.</a:t>
            </a:r>
            <a:r>
              <a:rPr lang="en-US" altLang="zh-CN" sz="2400">
                <a:latin typeface="+mn-ea"/>
                <a:cs typeface="+mn-ea"/>
                <a:sym typeface="+mn-ea"/>
              </a:rPr>
              <a:t> </a:t>
            </a:r>
            <a:r>
              <a:rPr lang="en-US" b="1">
                <a:solidFill>
                  <a:srgbClr val="5797B3"/>
                </a:solidFill>
                <a:latin typeface="+mn-ea"/>
                <a:cs typeface="+mn-ea"/>
                <a:sym typeface="+mn-ea"/>
              </a:rPr>
              <a:t>2023</a:t>
            </a:r>
            <a:r>
              <a:rPr lang="zh-CN" b="1">
                <a:solidFill>
                  <a:srgbClr val="5797B3"/>
                </a:solidFill>
                <a:latin typeface="+mn-ea"/>
                <a:cs typeface="+mn-ea"/>
                <a:sym typeface="+mn-ea"/>
              </a:rPr>
              <a:t>年新高考</a:t>
            </a:r>
            <a:r>
              <a:rPr lang="en-US" b="1">
                <a:solidFill>
                  <a:srgbClr val="5797B3"/>
                </a:solidFill>
                <a:latin typeface="+mn-ea"/>
                <a:cs typeface="+mn-ea"/>
                <a:sym typeface="+mn-ea"/>
              </a:rPr>
              <a:t>II</a:t>
            </a:r>
            <a:r>
              <a:rPr lang="zh-CN" b="1">
                <a:solidFill>
                  <a:srgbClr val="5797B3"/>
                </a:solidFill>
                <a:latin typeface="+mn-ea"/>
                <a:cs typeface="+mn-ea"/>
                <a:sym typeface="+mn-ea"/>
              </a:rPr>
              <a:t>卷 “分组建议”</a:t>
            </a:r>
            <a:endParaRPr lang="zh-CN" altLang="en-US" b="1">
              <a:solidFill>
                <a:srgbClr val="5797B3"/>
              </a:solidFill>
              <a:latin typeface="+mn-ea"/>
              <a:cs typeface="+mn-ea"/>
              <a:sym typeface="+mn-ea"/>
            </a:endParaRPr>
          </a:p>
        </p:txBody>
      </p:sp>
      <p:pic>
        <p:nvPicPr>
          <p:cNvPr id="105" name="图片 104"/>
          <p:cNvPicPr/>
          <p:nvPr/>
        </p:nvPicPr>
        <p:blipFill>
          <a:blip r:embed="rId4"/>
          <a:stretch>
            <a:fillRect/>
          </a:stretch>
        </p:blipFill>
        <p:spPr>
          <a:xfrm>
            <a:off x="8623935" y="4244975"/>
            <a:ext cx="3484880" cy="2524760"/>
          </a:xfrm>
          <a:prstGeom prst="rect">
            <a:avLst/>
          </a:prstGeom>
          <a:noFill/>
          <a:ln w="9525">
            <a:noFill/>
          </a:ln>
        </p:spPr>
      </p:pic>
      <p:pic>
        <p:nvPicPr>
          <p:cNvPr id="106" name="图片 105"/>
          <p:cNvPicPr/>
          <p:nvPr/>
        </p:nvPicPr>
        <p:blipFill>
          <a:blip r:embed="rId5"/>
          <a:srcRect l="18350" r="18600"/>
          <a:stretch>
            <a:fillRect/>
          </a:stretch>
        </p:blipFill>
        <p:spPr>
          <a:xfrm>
            <a:off x="135890" y="1190625"/>
            <a:ext cx="2402205" cy="3810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7" name="图片 136"/>
          <p:cNvPicPr/>
          <p:nvPr>
            <p:custDataLst>
              <p:tags r:id="rId1"/>
            </p:custDataLst>
          </p:nvPr>
        </p:nvPicPr>
        <p:blipFill>
          <a:blip r:embed="rId2"/>
          <a:srcRect b="21447"/>
          <a:stretch>
            <a:fillRect/>
          </a:stretch>
        </p:blipFill>
        <p:spPr>
          <a:xfrm>
            <a:off x="29837" y="1144865"/>
            <a:ext cx="11547643" cy="5201201"/>
          </a:xfrm>
          <a:prstGeom prst="rect">
            <a:avLst/>
          </a:prstGeom>
          <a:noFill/>
          <a:ln w="9525">
            <a:noFill/>
          </a:ln>
        </p:spPr>
      </p:pic>
      <p:cxnSp>
        <p:nvCxnSpPr>
          <p:cNvPr id="18" name="直接连接符 17"/>
          <p:cNvCxnSpPr>
            <a:cxnSpLocks noChangeShapeType="1"/>
          </p:cNvCxnSpPr>
          <p:nvPr>
            <p:custDataLst>
              <p:tags r:id="rId3"/>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pic>
        <p:nvPicPr>
          <p:cNvPr id="4" name="图片 3"/>
          <p:cNvPicPr>
            <a:picLocks noChangeAspect="1"/>
          </p:cNvPicPr>
          <p:nvPr>
            <p:custDataLst>
              <p:tags r:id="rId4"/>
            </p:custDataLst>
          </p:nvPr>
        </p:nvPicPr>
        <p:blipFill rotWithShape="1">
          <a:blip r:embed="rId5">
            <a:extLst>
              <a:ext uri="{BEBA8EAE-BF5A-486C-A8C5-ECC9F3942E4B}">
                <a14:imgProps xmlns:a14="http://schemas.microsoft.com/office/drawing/2010/main">
                  <a14:imgLayer r:embed="rId6">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192990" y="893"/>
            <a:ext cx="1516620" cy="824650"/>
          </a:xfrm>
          <a:prstGeom prst="rect">
            <a:avLst/>
          </a:prstGeom>
        </p:spPr>
      </p:pic>
      <p:sp>
        <p:nvSpPr>
          <p:cNvPr id="7" name="矩形 6"/>
          <p:cNvSpPr/>
          <p:nvPr>
            <p:custDataLst>
              <p:tags r:id="rId7"/>
            </p:custDataLst>
          </p:nvPr>
        </p:nvSpPr>
        <p:spPr>
          <a:xfrm>
            <a:off x="1848639" y="333546"/>
            <a:ext cx="3308758"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charset="-122"/>
              <a:cs typeface="Arial" panose="020B0604020202020204" pitchFamily="34" charset="0"/>
            </a:endParaRPr>
          </a:p>
        </p:txBody>
      </p:sp>
      <p:grpSp>
        <p:nvGrpSpPr>
          <p:cNvPr id="8" name="组合 7"/>
          <p:cNvGrpSpPr/>
          <p:nvPr/>
        </p:nvGrpSpPr>
        <p:grpSpPr>
          <a:xfrm>
            <a:off x="592936" y="981712"/>
            <a:ext cx="11088657" cy="5505286"/>
            <a:chOff x="1073090" y="1986000"/>
            <a:chExt cx="10045820" cy="3804131"/>
          </a:xfrm>
          <a:solidFill>
            <a:srgbClr val="07C1CC">
              <a:lumMod val="50000"/>
            </a:srgbClr>
          </a:solidFill>
          <a:effectLst>
            <a:outerShdw blurRad="50800" dist="38100" dir="2700000" algn="tl" rotWithShape="0">
              <a:prstClr val="black">
                <a:alpha val="40000"/>
              </a:prstClr>
            </a:outerShdw>
          </a:effectLst>
        </p:grpSpPr>
        <p:sp>
          <p:nvSpPr>
            <p:cNvPr id="9" name="L 形 8"/>
            <p:cNvSpPr/>
            <p:nvPr>
              <p:custDataLst>
                <p:tags r:id="rId8"/>
              </p:custDataLst>
            </p:nvPr>
          </p:nvSpPr>
          <p:spPr>
            <a:xfrm>
              <a:off x="1073090" y="4914900"/>
              <a:ext cx="5022909" cy="875231"/>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sp>
          <p:nvSpPr>
            <p:cNvPr id="31" name="L 形 30"/>
            <p:cNvSpPr/>
            <p:nvPr>
              <p:custDataLst>
                <p:tags r:id="rId9"/>
              </p:custDataLst>
            </p:nvPr>
          </p:nvSpPr>
          <p:spPr>
            <a:xfrm flipH="1">
              <a:off x="5924550" y="4927823"/>
              <a:ext cx="5194360" cy="860945"/>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sp>
          <p:nvSpPr>
            <p:cNvPr id="33" name="L 形 32"/>
            <p:cNvSpPr/>
            <p:nvPr>
              <p:custDataLst>
                <p:tags r:id="rId10"/>
              </p:custDataLst>
            </p:nvPr>
          </p:nvSpPr>
          <p:spPr>
            <a:xfrm flipV="1">
              <a:off x="1073091" y="1986000"/>
              <a:ext cx="3905250" cy="928650"/>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sp>
          <p:nvSpPr>
            <p:cNvPr id="34" name="L 形 33"/>
            <p:cNvSpPr/>
            <p:nvPr>
              <p:custDataLst>
                <p:tags r:id="rId11"/>
              </p:custDataLst>
            </p:nvPr>
          </p:nvSpPr>
          <p:spPr>
            <a:xfrm flipH="1" flipV="1">
              <a:off x="7213660" y="1998518"/>
              <a:ext cx="3905250" cy="916132"/>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grpSp>
      <p:sp>
        <p:nvSpPr>
          <p:cNvPr id="187396" name="矩形 187395"/>
          <p:cNvSpPr/>
          <p:nvPr>
            <p:custDataLst>
              <p:tags r:id="rId12"/>
            </p:custDataLst>
          </p:nvPr>
        </p:nvSpPr>
        <p:spPr>
          <a:xfrm>
            <a:off x="1344580" y="1557507"/>
            <a:ext cx="7826877" cy="1613115"/>
          </a:xfrm>
          <a:prstGeom prst="rect">
            <a:avLst/>
          </a:prstGeom>
        </p:spPr>
        <p:txBody>
          <a:bodyPr wrap="none" fromWordArt="1">
            <a:prstTxWarp prst="textDoubleWave1">
              <a:avLst>
                <a:gd name="adj1" fmla="val 6500"/>
                <a:gd name="adj2" fmla="val 0"/>
              </a:avLst>
            </a:prstTxWarp>
            <a:normAutofit/>
          </a:bodyPr>
          <a:p>
            <a:pPr algn="ctr"/>
            <a:r>
              <a:rPr lang="zh-CN" altLang="en-US" sz="6600" b="1" spc="-660">
                <a:ln w="12700" cap="flat" cmpd="sng">
                  <a:noFill/>
                  <a:prstDash val="solid"/>
                  <a:headEnd type="none" w="med" len="med"/>
                  <a:tailEnd type="none" w="med" len="med"/>
                </a:ln>
                <a:solidFill>
                  <a:srgbClr val="07C1CC">
                    <a:lumMod val="50000"/>
                  </a:srgbClr>
                </a:solidFill>
                <a:latin typeface="宋体" panose="02010600030101010101" pitchFamily="2" charset="-122"/>
                <a:ea typeface="宋体" panose="02010600030101010101" pitchFamily="2" charset="-122"/>
              </a:rPr>
              <a:t>Thank You!</a:t>
            </a:r>
            <a:endParaRPr lang="zh-CN" altLang="en-US" sz="6600" b="1" spc="-660">
              <a:ln w="12700" cap="flat" cmpd="sng">
                <a:noFill/>
                <a:prstDash val="solid"/>
                <a:headEnd type="none" w="med" len="med"/>
                <a:tailEnd type="none" w="med" len="med"/>
              </a:ln>
              <a:solidFill>
                <a:srgbClr val="07C1CC">
                  <a:lumMod val="50000"/>
                </a:srgbClr>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35" presetClass="entr" presetSubtype="0" fill="hold" grpId="0" nodeType="withEffect">
                                  <p:stCondLst>
                                    <p:cond delay="0"/>
                                  </p:stCondLst>
                                  <p:childTnLst>
                                    <p:set>
                                      <p:cBhvr>
                                        <p:cTn id="19" dur="1" fill="hold">
                                          <p:stCondLst>
                                            <p:cond delay="0"/>
                                          </p:stCondLst>
                                        </p:cTn>
                                        <p:tgtEl>
                                          <p:spTgt spid="187396"/>
                                        </p:tgtEl>
                                        <p:attrNameLst>
                                          <p:attrName>style.visibility</p:attrName>
                                        </p:attrNameLst>
                                      </p:cBhvr>
                                      <p:to>
                                        <p:strVal val="visible"/>
                                      </p:to>
                                    </p:set>
                                    <p:animEffect transition="in" filter="fade">
                                      <p:cBhvr>
                                        <p:cTn id="20" dur="2000"/>
                                        <p:tgtEl>
                                          <p:spTgt spid="187396"/>
                                        </p:tgtEl>
                                      </p:cBhvr>
                                    </p:animEffect>
                                    <p:anim calcmode="lin" valueType="num">
                                      <p:cBhvr>
                                        <p:cTn id="21" dur="2000" fill="hold"/>
                                        <p:tgtEl>
                                          <p:spTgt spid="187396"/>
                                        </p:tgtEl>
                                        <p:attrNameLst>
                                          <p:attrName>style.rotation</p:attrName>
                                        </p:attrNameLst>
                                      </p:cBhvr>
                                      <p:tavLst>
                                        <p:tav tm="0">
                                          <p:val>
                                            <p:fltVal val="720"/>
                                          </p:val>
                                        </p:tav>
                                        <p:tav tm="100000">
                                          <p:val>
                                            <p:fltVal val="0"/>
                                          </p:val>
                                        </p:tav>
                                      </p:tavLst>
                                    </p:anim>
                                    <p:anim calcmode="lin" valueType="num">
                                      <p:cBhvr>
                                        <p:cTn id="22" dur="2000" fill="hold"/>
                                        <p:tgtEl>
                                          <p:spTgt spid="187396"/>
                                        </p:tgtEl>
                                        <p:attrNameLst>
                                          <p:attrName>ppt_h</p:attrName>
                                        </p:attrNameLst>
                                      </p:cBhvr>
                                      <p:tavLst>
                                        <p:tav tm="0">
                                          <p:val>
                                            <p:fltVal val="0"/>
                                          </p:val>
                                        </p:tav>
                                        <p:tav tm="100000">
                                          <p:val>
                                            <p:strVal val="#ppt_h"/>
                                          </p:val>
                                        </p:tav>
                                      </p:tavLst>
                                    </p:anim>
                                    <p:anim calcmode="lin" valueType="num">
                                      <p:cBhvr>
                                        <p:cTn id="23" dur="2000" fill="hold"/>
                                        <p:tgtEl>
                                          <p:spTgt spid="1873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87396" grpId="0"/>
      <p:bldP spid="18739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96975" y="297180"/>
            <a:ext cx="9969500"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sym typeface="+mn-ea"/>
              </a:rPr>
              <a:t>bitter  /ˈbɪtə(r)/                                    a.严寒的;激烈而不愉快的</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0" name="文本框 99"/>
          <p:cNvSpPr txBox="1"/>
          <p:nvPr/>
        </p:nvSpPr>
        <p:spPr>
          <a:xfrm>
            <a:off x="248920" y="1003300"/>
            <a:ext cx="11029950" cy="1198880"/>
          </a:xfrm>
          <a:prstGeom prst="rect">
            <a:avLst/>
          </a:prstGeom>
          <a:noFill/>
          <a:ln w="9525">
            <a:noFill/>
          </a:ln>
        </p:spPr>
        <p:txBody>
          <a:bodyPr wrap="square">
            <a:spAutoFit/>
          </a:bodyPr>
          <a:p>
            <a:pPr indent="0"/>
            <a:endParaRPr lang="zh-CN" altLang="en-US" sz="2400">
              <a:latin typeface="+mn-ea"/>
              <a:cs typeface="+mn-ea"/>
            </a:endParaRPr>
          </a:p>
          <a:p>
            <a:pPr indent="0"/>
            <a:endParaRPr lang="en-US" altLang="zh-CN" sz="2400">
              <a:latin typeface="+mn-ea"/>
              <a:cs typeface="+mn-ea"/>
            </a:endParaRPr>
          </a:p>
          <a:p>
            <a:pPr indent="0"/>
            <a:endParaRPr lang="en-US" altLang="zh-CN" sz="2400">
              <a:latin typeface="+mn-ea"/>
              <a:cs typeface="+mn-ea"/>
            </a:endParaRPr>
          </a:p>
        </p:txBody>
      </p:sp>
      <p:sp>
        <p:nvSpPr>
          <p:cNvPr id="103" name="文本框 102"/>
          <p:cNvSpPr txBox="1"/>
          <p:nvPr/>
        </p:nvSpPr>
        <p:spPr>
          <a:xfrm>
            <a:off x="387985" y="989965"/>
            <a:ext cx="7766685" cy="3415030"/>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事实上，我们如何道歉以弥补过错的过程只是一个模糊的过程，但作为一个沉默的帮犯的</a:t>
            </a:r>
            <a:r>
              <a:rPr lang="zh-CN" sz="2400" b="1" u="sng">
                <a:solidFill>
                  <a:srgbClr val="10821E"/>
                </a:solidFill>
                <a:latin typeface="+mn-ea"/>
                <a:cs typeface="+mn-ea"/>
              </a:rPr>
              <a:t>痛苦教训</a:t>
            </a:r>
            <a:r>
              <a:rPr lang="zh-CN" sz="2400" b="0">
                <a:latin typeface="+mn-ea"/>
                <a:cs typeface="+mn-ea"/>
              </a:rPr>
              <a:t>却铭刻在我的记忆中。</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 In fact, the process of how we apologized to make amends was just a blur, but </a:t>
            </a:r>
            <a:r>
              <a:rPr lang="en-US" sz="2400" b="1" u="sng">
                <a:solidFill>
                  <a:srgbClr val="10821E"/>
                </a:solidFill>
                <a:latin typeface="+mn-ea"/>
                <a:cs typeface="+mn-ea"/>
              </a:rPr>
              <a:t>the bitter lesson</a:t>
            </a:r>
            <a:r>
              <a:rPr lang="en-US" sz="2400" b="0">
                <a:latin typeface="+mn-ea"/>
                <a:cs typeface="+mn-ea"/>
              </a:rPr>
              <a:t> of being a silent accomplice was branded on my memory.</a:t>
            </a:r>
            <a:endParaRPr lang="en-US" sz="2400" b="0">
              <a:latin typeface="+mn-ea"/>
              <a:cs typeface="+mn-ea"/>
            </a:endParaRPr>
          </a:p>
          <a:p>
            <a:pPr indent="0"/>
            <a:endParaRPr lang="en-US" sz="2400" b="0">
              <a:latin typeface="+mn-ea"/>
              <a:cs typeface="+mn-ea"/>
            </a:endParaRPr>
          </a:p>
          <a:p>
            <a:endParaRPr lang="zh-CN" altLang="en-US" sz="2400" b="0">
              <a:latin typeface="+mn-ea"/>
              <a:cs typeface="+mn-ea"/>
            </a:endParaRPr>
          </a:p>
        </p:txBody>
      </p:sp>
      <p:pic>
        <p:nvPicPr>
          <p:cNvPr id="2" name="图片 1"/>
          <p:cNvPicPr/>
          <p:nvPr/>
        </p:nvPicPr>
        <p:blipFill>
          <a:blip r:embed="rId4"/>
          <a:srcRect l="21988" t="25138" r="22850" b="25550"/>
          <a:stretch>
            <a:fillRect/>
          </a:stretch>
        </p:blipFill>
        <p:spPr>
          <a:xfrm>
            <a:off x="8039735" y="989965"/>
            <a:ext cx="3648710" cy="3321050"/>
          </a:xfrm>
          <a:prstGeom prst="rect">
            <a:avLst/>
          </a:prstGeom>
          <a:noFill/>
          <a:ln w="9525">
            <a:noFill/>
          </a:ln>
        </p:spPr>
      </p:pic>
      <p:sp>
        <p:nvSpPr>
          <p:cNvPr id="9" name="文本框 8"/>
          <p:cNvSpPr txBox="1"/>
          <p:nvPr/>
        </p:nvSpPr>
        <p:spPr>
          <a:xfrm>
            <a:off x="2489200" y="4404995"/>
            <a:ext cx="8677275" cy="1568450"/>
          </a:xfrm>
          <a:prstGeom prst="rect">
            <a:avLst/>
          </a:prstGeom>
          <a:noFill/>
        </p:spPr>
        <p:txBody>
          <a:bodyPr wrap="square" rtlCol="0" anchor="t">
            <a:spAutoFit/>
          </a:bodyPr>
          <a:p>
            <a:pPr indent="0"/>
            <a:r>
              <a:rPr lang="en-US" sz="2400">
                <a:latin typeface="+mn-ea"/>
                <a:cs typeface="+mn-ea"/>
                <a:sym typeface="+mn-ea"/>
              </a:rPr>
              <a:t>2. </a:t>
            </a:r>
            <a:r>
              <a:rPr lang="zh-CN" sz="2400" b="1" u="sng">
                <a:solidFill>
                  <a:srgbClr val="10821E"/>
                </a:solidFill>
                <a:latin typeface="+mn-ea"/>
                <a:cs typeface="+mn-ea"/>
                <a:sym typeface="+mn-ea"/>
              </a:rPr>
              <a:t>刺骨的寒冷</a:t>
            </a:r>
            <a:r>
              <a:rPr lang="zh-CN" sz="2400">
                <a:latin typeface="+mn-ea"/>
                <a:cs typeface="+mn-ea"/>
                <a:sym typeface="+mn-ea"/>
              </a:rPr>
              <a:t>立刻攫住了他，穿透了他厚重的羊毛外套，咬着任何露出来的皮肤。</a:t>
            </a:r>
            <a:endParaRPr lang="zh-CN" sz="2400" b="0">
              <a:latin typeface="+mn-ea"/>
              <a:cs typeface="+mn-ea"/>
            </a:endParaRPr>
          </a:p>
          <a:p>
            <a:pPr marL="342900" indent="-342900">
              <a:buSzPct val="50000"/>
              <a:buFont typeface="Wingdings" panose="05000000000000000000" charset="0"/>
              <a:buChar char="l"/>
            </a:pPr>
            <a:r>
              <a:rPr lang="zh-CN" altLang="en-US" sz="2400" b="1" u="sng">
                <a:solidFill>
                  <a:srgbClr val="10821E"/>
                </a:solidFill>
                <a:latin typeface="+mn-ea"/>
                <a:cs typeface="+mn-ea"/>
                <a:sym typeface="+mn-ea"/>
              </a:rPr>
              <a:t>The bitter cold</a:t>
            </a:r>
            <a:r>
              <a:rPr lang="zh-CN" altLang="en-US" sz="2400">
                <a:latin typeface="+mn-ea"/>
                <a:cs typeface="+mn-ea"/>
                <a:sym typeface="+mn-ea"/>
              </a:rPr>
              <a:t> seized him instantly, piercing through his heavy wool coat and biting any exposed skin. </a:t>
            </a:r>
            <a:endParaRPr lang="zh-CN" altLang="en-US" sz="2400">
              <a:latin typeface="+mn-ea"/>
              <a:cs typeface="+mn-ea"/>
              <a:sym typeface="+mn-ea"/>
            </a:endParaRPr>
          </a:p>
        </p:txBody>
      </p:sp>
      <p:pic>
        <p:nvPicPr>
          <p:cNvPr id="105" name="图片 104"/>
          <p:cNvPicPr/>
          <p:nvPr/>
        </p:nvPicPr>
        <p:blipFill>
          <a:blip r:embed="rId5"/>
          <a:srcRect l="18757" r="19229"/>
          <a:stretch>
            <a:fillRect/>
          </a:stretch>
        </p:blipFill>
        <p:spPr>
          <a:xfrm>
            <a:off x="134620" y="3634105"/>
            <a:ext cx="2026285" cy="309626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anim calcmode="lin" valueType="num">
                                      <p:cBhvr additive="base">
                                        <p:cTn id="7" dur="500" fill="hold"/>
                                        <p:tgtEl>
                                          <p:spTgt spid="1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96975" y="297180"/>
            <a:ext cx="9969500"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sym typeface="+mn-ea"/>
              </a:rPr>
              <a:t>bitter  /ˈbɪtə(r)/                                    a.严寒的;激烈而不愉快的</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0" name="文本框 99"/>
          <p:cNvSpPr txBox="1"/>
          <p:nvPr/>
        </p:nvSpPr>
        <p:spPr>
          <a:xfrm>
            <a:off x="248920" y="1003300"/>
            <a:ext cx="11029950" cy="1198880"/>
          </a:xfrm>
          <a:prstGeom prst="rect">
            <a:avLst/>
          </a:prstGeom>
          <a:noFill/>
          <a:ln w="9525">
            <a:noFill/>
          </a:ln>
        </p:spPr>
        <p:txBody>
          <a:bodyPr wrap="square">
            <a:spAutoFit/>
          </a:bodyPr>
          <a:p>
            <a:pPr indent="0"/>
            <a:endParaRPr lang="zh-CN" altLang="en-US" sz="2400">
              <a:latin typeface="+mn-ea"/>
              <a:cs typeface="+mn-ea"/>
            </a:endParaRPr>
          </a:p>
          <a:p>
            <a:pPr indent="0"/>
            <a:endParaRPr lang="en-US" altLang="zh-CN" sz="2400">
              <a:latin typeface="+mn-ea"/>
              <a:cs typeface="+mn-ea"/>
            </a:endParaRPr>
          </a:p>
          <a:p>
            <a:pPr indent="0"/>
            <a:endParaRPr lang="en-US" altLang="zh-CN" sz="2400">
              <a:latin typeface="+mn-ea"/>
              <a:cs typeface="+mn-ea"/>
            </a:endParaRPr>
          </a:p>
        </p:txBody>
      </p:sp>
      <p:sp>
        <p:nvSpPr>
          <p:cNvPr id="103" name="文本框 102"/>
          <p:cNvSpPr txBox="1"/>
          <p:nvPr/>
        </p:nvSpPr>
        <p:spPr>
          <a:xfrm>
            <a:off x="387985" y="989965"/>
            <a:ext cx="9870440" cy="2306955"/>
          </a:xfrm>
          <a:prstGeom prst="rect">
            <a:avLst/>
          </a:prstGeom>
          <a:noFill/>
          <a:ln w="9525">
            <a:noFill/>
          </a:ln>
        </p:spPr>
        <p:txBody>
          <a:bodyPr wrap="square">
            <a:spAutoFit/>
          </a:bodyPr>
          <a:p>
            <a:pPr indent="0"/>
            <a:r>
              <a:rPr lang="en-US" sz="2400" b="0">
                <a:latin typeface="+mn-ea"/>
                <a:cs typeface="+mn-ea"/>
              </a:rPr>
              <a:t>3. </a:t>
            </a:r>
            <a:r>
              <a:rPr sz="2400" b="0">
                <a:latin typeface="+mn-ea"/>
                <a:cs typeface="+mn-ea"/>
              </a:rPr>
              <a:t>时间一分一秒地过去，他长长地叹了口气:“孩子，买来的奖品不能叫奖品。”我理解地点点头。但</a:t>
            </a:r>
            <a:r>
              <a:rPr sz="2400" b="1" u="sng">
                <a:solidFill>
                  <a:srgbClr val="10821E"/>
                </a:solidFill>
                <a:latin typeface="+mn-ea"/>
                <a:cs typeface="+mn-ea"/>
              </a:rPr>
              <a:t>谁知道我是多么的不情愿和痛苦</a:t>
            </a:r>
            <a:r>
              <a:rPr sz="2400" b="0">
                <a:latin typeface="+mn-ea"/>
                <a:cs typeface="+mn-ea"/>
              </a:rPr>
              <a:t>?</a:t>
            </a:r>
            <a:endParaRPr sz="2400" b="0">
              <a:latin typeface="+mn-ea"/>
              <a:cs typeface="+mn-ea"/>
            </a:endParaRPr>
          </a:p>
          <a:p>
            <a:pPr marL="342900" indent="-342900">
              <a:buSzPct val="50000"/>
              <a:buFont typeface="Wingdings" panose="05000000000000000000" charset="0"/>
              <a:buChar char="l"/>
            </a:pPr>
            <a:r>
              <a:rPr sz="2400" b="0">
                <a:latin typeface="+mn-ea"/>
                <a:cs typeface="+mn-ea"/>
              </a:rPr>
              <a:t> Time ticking by, he heaved a long sigh, “My child, an award bought can’t be called an award.” I nodded understandingly. But </a:t>
            </a:r>
            <a:r>
              <a:rPr sz="2400" b="1" u="sng">
                <a:solidFill>
                  <a:srgbClr val="10821E"/>
                </a:solidFill>
                <a:latin typeface="+mn-ea"/>
                <a:cs typeface="+mn-ea"/>
              </a:rPr>
              <a:t>who knew how reluctant and bitter I was</a:t>
            </a:r>
            <a:r>
              <a:rPr sz="2400" b="0">
                <a:latin typeface="+mn-ea"/>
                <a:cs typeface="+mn-ea"/>
              </a:rPr>
              <a:t>?</a:t>
            </a:r>
            <a:endParaRPr sz="2400" b="0">
              <a:latin typeface="+mn-ea"/>
              <a:cs typeface="+mn-ea"/>
            </a:endParaRPr>
          </a:p>
          <a:p>
            <a:endParaRPr lang="zh-CN" altLang="en-US" sz="2400" b="0">
              <a:latin typeface="+mn-ea"/>
              <a:cs typeface="+mn-ea"/>
            </a:endParaRPr>
          </a:p>
        </p:txBody>
      </p:sp>
      <p:pic>
        <p:nvPicPr>
          <p:cNvPr id="104" name="图片 103"/>
          <p:cNvPicPr/>
          <p:nvPr/>
        </p:nvPicPr>
        <p:blipFill>
          <a:blip r:embed="rId4"/>
          <a:srcRect l="15929" r="15114"/>
          <a:stretch>
            <a:fillRect/>
          </a:stretch>
        </p:blipFill>
        <p:spPr>
          <a:xfrm>
            <a:off x="180340" y="3231515"/>
            <a:ext cx="2404110" cy="3415665"/>
          </a:xfrm>
          <a:prstGeom prst="rect">
            <a:avLst/>
          </a:prstGeom>
          <a:noFill/>
          <a:ln w="9525">
            <a:noFill/>
          </a:ln>
        </p:spPr>
      </p:pic>
      <p:sp>
        <p:nvSpPr>
          <p:cNvPr id="3" name="文本框 2"/>
          <p:cNvSpPr txBox="1"/>
          <p:nvPr/>
        </p:nvSpPr>
        <p:spPr>
          <a:xfrm>
            <a:off x="2681605" y="3456940"/>
            <a:ext cx="8142605" cy="2306955"/>
          </a:xfrm>
          <a:prstGeom prst="rect">
            <a:avLst/>
          </a:prstGeom>
          <a:noFill/>
        </p:spPr>
        <p:txBody>
          <a:bodyPr wrap="square" rtlCol="0" anchor="t">
            <a:spAutoFit/>
          </a:bodyPr>
          <a:p>
            <a:pPr indent="0"/>
            <a:r>
              <a:rPr sz="2400">
                <a:latin typeface="+mn-ea"/>
                <a:cs typeface="+mn-ea"/>
                <a:sym typeface="+mn-ea"/>
              </a:rPr>
              <a:t>4. </a:t>
            </a:r>
            <a:r>
              <a:rPr sz="2400" b="1" u="sng">
                <a:solidFill>
                  <a:srgbClr val="10821E"/>
                </a:solidFill>
                <a:latin typeface="+mn-ea"/>
                <a:cs typeface="+mn-ea"/>
                <a:sym typeface="+mn-ea"/>
              </a:rPr>
              <a:t>在遭受了一连串的打击之后</a:t>
            </a:r>
            <a:r>
              <a:rPr sz="2400">
                <a:latin typeface="+mn-ea"/>
                <a:cs typeface="+mn-ea"/>
                <a:sym typeface="+mn-ea"/>
              </a:rPr>
              <a:t>，她病倒了，患了严重的流感。她不得不在家里呆了整整一个星期，感到极其难受和绝望。</a:t>
            </a:r>
            <a:endParaRPr sz="2400" b="0">
              <a:latin typeface="+mn-ea"/>
              <a:cs typeface="+mn-ea"/>
            </a:endParaRPr>
          </a:p>
          <a:p>
            <a:pPr marL="342900" indent="-342900">
              <a:buSzPct val="50000"/>
              <a:buFont typeface="Wingdings" panose="05000000000000000000" charset="0"/>
              <a:buChar char="l"/>
            </a:pPr>
            <a:r>
              <a:rPr sz="2400" b="1" u="sng">
                <a:solidFill>
                  <a:srgbClr val="10821E"/>
                </a:solidFill>
                <a:latin typeface="+mn-ea"/>
                <a:cs typeface="+mn-ea"/>
                <a:sym typeface="+mn-ea"/>
              </a:rPr>
              <a:t>Suffering a series of bitter blows</a:t>
            </a:r>
            <a:r>
              <a:rPr sz="2400">
                <a:latin typeface="+mn-ea"/>
                <a:cs typeface="+mn-ea"/>
                <a:sym typeface="+mn-ea"/>
              </a:rPr>
              <a:t>, she fell ill, a severe case of flu. She had to stay at home for the whole week, feeling extremely bad and hopeless.</a:t>
            </a:r>
            <a:endParaRPr lang="zh-CN" altLang="en-US" sz="2400">
              <a:latin typeface="+mn-ea"/>
              <a:cs typeface="+mn-ea"/>
              <a:sym typeface="+mn-ea"/>
            </a:endParaRPr>
          </a:p>
        </p:txBody>
      </p:sp>
      <p:pic>
        <p:nvPicPr>
          <p:cNvPr id="4" name="图片 3"/>
          <p:cNvPicPr>
            <a:picLocks noChangeAspect="1"/>
          </p:cNvPicPr>
          <p:nvPr>
            <p:custDataLst>
              <p:tags r:id="rId5"/>
            </p:custDataLst>
          </p:nvPr>
        </p:nvPicPr>
        <p:blipFill>
          <a:blip r:embed="rId6"/>
          <a:srcRect l="17956" t="12756" r="23600"/>
          <a:stretch>
            <a:fillRect/>
          </a:stretch>
        </p:blipFill>
        <p:spPr>
          <a:xfrm>
            <a:off x="10361295" y="935990"/>
            <a:ext cx="1670050" cy="24930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anim calcmode="lin" valueType="num">
                                      <p:cBhvr additive="base">
                                        <p:cTn id="7" dur="500" fill="hold"/>
                                        <p:tgtEl>
                                          <p:spTgt spid="1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42545"/>
            <a:ext cx="10703560"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 endurance      /ɪnˈdjʊərəns/                  n.忍耐力;耐久力</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endure    /ɪnˈdjʊə(r)/                              v. 持续存在，持久；忍受，忍耐  </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635" y="826770"/>
            <a:ext cx="7370445" cy="4107815"/>
          </a:xfrm>
          <a:prstGeom prst="rect">
            <a:avLst/>
          </a:prstGeom>
          <a:noFill/>
        </p:spPr>
        <p:txBody>
          <a:bodyPr wrap="square" rtlCol="0" anchor="t">
            <a:spAutoFit/>
          </a:bodyPr>
          <a:p>
            <a:pPr fontAlgn="auto">
              <a:lnSpc>
                <a:spcPts val="3480"/>
              </a:lnSpc>
            </a:pPr>
            <a:r>
              <a:rPr sz="2400">
                <a:latin typeface="微软雅黑" panose="020B0503020204020204" charset="-122"/>
                <a:ea typeface="微软雅黑" panose="020B0503020204020204" charset="-122"/>
                <a:cs typeface="微软雅黑" panose="020B0503020204020204" charset="-122"/>
              </a:rPr>
              <a:t>1. 他们不仅勇敢地面对生活的挑战，</a:t>
            </a:r>
            <a:r>
              <a:rPr sz="2400" b="1" u="sng">
                <a:solidFill>
                  <a:srgbClr val="1A8000"/>
                </a:solidFill>
                <a:latin typeface="微软雅黑" panose="020B0503020204020204" charset="-122"/>
                <a:ea typeface="微软雅黑" panose="020B0503020204020204" charset="-122"/>
                <a:cs typeface="微软雅黑" panose="020B0503020204020204" charset="-122"/>
              </a:rPr>
              <a:t>忍受失去亲人的痛苦</a:t>
            </a:r>
            <a:r>
              <a:rPr sz="2400">
                <a:latin typeface="微软雅黑" panose="020B0503020204020204" charset="-122"/>
                <a:ea typeface="微软雅黑" panose="020B0503020204020204" charset="-122"/>
                <a:cs typeface="微软雅黑" panose="020B0503020204020204" charset="-122"/>
              </a:rPr>
              <a:t>，而且还致力于帮助他人，激励他人，甚至挽救他人的生命。</a:t>
            </a:r>
            <a:endParaRPr sz="2400">
              <a:latin typeface="微软雅黑" panose="020B0503020204020204" charset="-122"/>
              <a:ea typeface="微软雅黑" panose="020B0503020204020204" charset="-122"/>
              <a:cs typeface="微软雅黑" panose="020B0503020204020204" charset="-122"/>
            </a:endParaRPr>
          </a:p>
          <a:p>
            <a:pPr marL="342900" indent="-342900" fontAlgn="auto">
              <a:lnSpc>
                <a:spcPts val="3480"/>
              </a:lnSpc>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rPr>
              <a:t>They were not only brave enough to face  the challenges of life, to </a:t>
            </a:r>
            <a:r>
              <a:rPr sz="2400" b="1" u="sng">
                <a:solidFill>
                  <a:srgbClr val="1A8000"/>
                </a:solidFill>
                <a:latin typeface="微软雅黑" panose="020B0503020204020204" charset="-122"/>
                <a:ea typeface="微软雅黑" panose="020B0503020204020204" charset="-122"/>
                <a:cs typeface="微软雅黑" panose="020B0503020204020204" charset="-122"/>
              </a:rPr>
              <a:t>endure the loss of loved ones</a:t>
            </a:r>
            <a:r>
              <a:rPr sz="2400">
                <a:latin typeface="微软雅黑" panose="020B0503020204020204" charset="-122"/>
                <a:ea typeface="微软雅黑" panose="020B0503020204020204" charset="-122"/>
                <a:cs typeface="微软雅黑" panose="020B0503020204020204" charset="-122"/>
              </a:rPr>
              <a:t>, but  also devoted themselves to helping others, to inspiring others and even to saving their lives.</a:t>
            </a:r>
            <a:endParaRPr sz="2400">
              <a:latin typeface="微软雅黑" panose="020B0503020204020204" charset="-122"/>
              <a:ea typeface="微软雅黑" panose="020B0503020204020204" charset="-122"/>
              <a:cs typeface="微软雅黑" panose="020B0503020204020204" charset="-122"/>
            </a:endParaRPr>
          </a:p>
          <a:p>
            <a:pPr fontAlgn="auto">
              <a:lnSpc>
                <a:spcPts val="3480"/>
              </a:lnSpc>
            </a:pPr>
            <a:endParaRPr lang="en-US" sz="2400">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4"/>
          <a:stretch>
            <a:fillRect/>
          </a:stretch>
        </p:blipFill>
        <p:spPr>
          <a:xfrm>
            <a:off x="7369810" y="918210"/>
            <a:ext cx="4462780" cy="3813810"/>
          </a:xfrm>
          <a:prstGeom prst="rect">
            <a:avLst/>
          </a:prstGeom>
          <a:noFill/>
          <a:ln w="9525">
            <a:noFill/>
          </a:ln>
        </p:spPr>
      </p:pic>
      <p:sp>
        <p:nvSpPr>
          <p:cNvPr id="4" name="文本框 3"/>
          <p:cNvSpPr txBox="1"/>
          <p:nvPr/>
        </p:nvSpPr>
        <p:spPr>
          <a:xfrm>
            <a:off x="131445" y="4763770"/>
            <a:ext cx="10796270" cy="1876425"/>
          </a:xfrm>
          <a:prstGeom prst="rect">
            <a:avLst/>
          </a:prstGeom>
          <a:noFill/>
        </p:spPr>
        <p:txBody>
          <a:bodyPr wrap="square" rtlCol="0" anchor="t">
            <a:spAutoFit/>
          </a:bodyPr>
          <a:p>
            <a:pPr fontAlgn="auto">
              <a:lnSpc>
                <a:spcPts val="3480"/>
              </a:lnSpc>
            </a:pPr>
            <a:r>
              <a:rPr sz="2400">
                <a:latin typeface="微软雅黑" panose="020B0503020204020204" charset="-122"/>
                <a:ea typeface="微软雅黑" panose="020B0503020204020204" charset="-122"/>
                <a:cs typeface="微软雅黑" panose="020B0503020204020204" charset="-122"/>
                <a:sym typeface="+mn-ea"/>
              </a:rPr>
              <a:t>2. 就像在我所有的比赛中一样，我没有成为最前面的明星。</a:t>
            </a:r>
            <a:r>
              <a:rPr sz="2400" b="1" u="sng">
                <a:solidFill>
                  <a:srgbClr val="1A8000"/>
                </a:solidFill>
                <a:latin typeface="微软雅黑" panose="020B0503020204020204" charset="-122"/>
                <a:ea typeface="微软雅黑" panose="020B0503020204020204" charset="-122"/>
                <a:cs typeface="微软雅黑" panose="020B0503020204020204" charset="-122"/>
                <a:sym typeface="+mn-ea"/>
              </a:rPr>
              <a:t>当我的耐力超过了他们</a:t>
            </a:r>
            <a:r>
              <a:rPr lang="zh-CN" sz="2400" b="1" u="sng">
                <a:solidFill>
                  <a:srgbClr val="1A8000"/>
                </a:solidFill>
                <a:latin typeface="微软雅黑" panose="020B0503020204020204" charset="-122"/>
                <a:ea typeface="微软雅黑" panose="020B0503020204020204" charset="-122"/>
                <a:cs typeface="微软雅黑" panose="020B0503020204020204" charset="-122"/>
                <a:sym typeface="+mn-ea"/>
              </a:rPr>
              <a:t>之前</a:t>
            </a:r>
            <a:r>
              <a:rPr sz="2400" b="1" u="sng">
                <a:solidFill>
                  <a:srgbClr val="1A8000"/>
                </a:solidFill>
                <a:latin typeface="微软雅黑" panose="020B0503020204020204" charset="-122"/>
                <a:ea typeface="微软雅黑" panose="020B0503020204020204" charset="-122"/>
                <a:cs typeface="微软雅黑" panose="020B0503020204020204" charset="-122"/>
                <a:sym typeface="+mn-ea"/>
              </a:rPr>
              <a:t>的速度时</a:t>
            </a:r>
            <a:r>
              <a:rPr sz="2400">
                <a:latin typeface="微软雅黑" panose="020B0503020204020204" charset="-122"/>
                <a:ea typeface="微软雅黑" panose="020B0503020204020204" charset="-122"/>
                <a:cs typeface="微软雅黑" panose="020B0503020204020204" charset="-122"/>
                <a:sym typeface="+mn-ea"/>
              </a:rPr>
              <a:t>，我喜欢这种超车的感觉。</a:t>
            </a:r>
            <a:endParaRPr sz="2400">
              <a:latin typeface="微软雅黑" panose="020B0503020204020204" charset="-122"/>
              <a:ea typeface="微软雅黑" panose="020B0503020204020204" charset="-122"/>
              <a:cs typeface="微软雅黑" panose="020B0503020204020204" charset="-122"/>
            </a:endParaRPr>
          </a:p>
          <a:p>
            <a:pPr marL="342900" indent="-342900" fontAlgn="auto">
              <a:lnSpc>
                <a:spcPts val="3480"/>
              </a:lnSpc>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sym typeface="+mn-ea"/>
              </a:rPr>
              <a:t>As in all of my races, I didn’t star out in the front. I loved the feeling of passing people</a:t>
            </a:r>
            <a:r>
              <a:rPr sz="2400" b="1" u="sng">
                <a:latin typeface="微软雅黑" panose="020B0503020204020204" charset="-122"/>
                <a:ea typeface="微软雅黑" panose="020B0503020204020204" charset="-122"/>
                <a:cs typeface="微软雅黑" panose="020B0503020204020204" charset="-122"/>
                <a:sym typeface="+mn-ea"/>
              </a:rPr>
              <a:t> </a:t>
            </a:r>
            <a:r>
              <a:rPr sz="2400" b="1" u="sng">
                <a:solidFill>
                  <a:srgbClr val="1A8000"/>
                </a:solidFill>
                <a:latin typeface="微软雅黑" panose="020B0503020204020204" charset="-122"/>
                <a:ea typeface="微软雅黑" panose="020B0503020204020204" charset="-122"/>
                <a:cs typeface="微软雅黑" panose="020B0503020204020204" charset="-122"/>
                <a:sym typeface="+mn-ea"/>
              </a:rPr>
              <a:t>as my endurance overtook their premature speed</a:t>
            </a:r>
            <a:r>
              <a:rPr sz="2400">
                <a:latin typeface="微软雅黑" panose="020B0503020204020204" charset="-122"/>
                <a:ea typeface="微软雅黑" panose="020B0503020204020204" charset="-122"/>
                <a:cs typeface="微软雅黑" panose="020B0503020204020204" charset="-122"/>
                <a:sym typeface="+mn-ea"/>
              </a:rPr>
              <a:t>. </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42545"/>
            <a:ext cx="10703560"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 endurance      /ɪnˈdjʊərəns/                  n.忍耐力;耐久力</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endure    /ɪnˈdjʊə(r)/                              v. 持续存在，持久；忍受，忍耐  </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635" y="1068705"/>
            <a:ext cx="8159115" cy="2768600"/>
          </a:xfrm>
          <a:prstGeom prst="rect">
            <a:avLst/>
          </a:prstGeom>
          <a:noFill/>
        </p:spPr>
        <p:txBody>
          <a:bodyPr wrap="square" rtlCol="0" anchor="t">
            <a:spAutoFit/>
          </a:bodyPr>
          <a:p>
            <a:pPr fontAlgn="auto">
              <a:lnSpc>
                <a:spcPts val="3480"/>
              </a:lnSpc>
            </a:pPr>
            <a:r>
              <a:rPr sz="2400">
                <a:latin typeface="微软雅黑" panose="020B0503020204020204" charset="-122"/>
                <a:ea typeface="微软雅黑" panose="020B0503020204020204" charset="-122"/>
                <a:cs typeface="微软雅黑" panose="020B0503020204020204" charset="-122"/>
              </a:rPr>
              <a:t>3. 虽然她在这些项目中排名最后，但</a:t>
            </a:r>
            <a:r>
              <a:rPr sz="2400" b="1" u="sng">
                <a:solidFill>
                  <a:srgbClr val="1A8000"/>
                </a:solidFill>
                <a:latin typeface="微软雅黑" panose="020B0503020204020204" charset="-122"/>
                <a:ea typeface="微软雅黑" panose="020B0503020204020204" charset="-122"/>
                <a:cs typeface="微软雅黑" panose="020B0503020204020204" charset="-122"/>
              </a:rPr>
              <a:t>她的坚持，耐力以及对童年梦想的热情</a:t>
            </a:r>
            <a:r>
              <a:rPr sz="2400">
                <a:latin typeface="微软雅黑" panose="020B0503020204020204" charset="-122"/>
                <a:ea typeface="微软雅黑" panose="020B0503020204020204" charset="-122"/>
                <a:cs typeface="微软雅黑" panose="020B0503020204020204" charset="-122"/>
              </a:rPr>
              <a:t>使她的名字出现在新公布的消防员名单上。</a:t>
            </a:r>
            <a:endParaRPr sz="2400">
              <a:latin typeface="微软雅黑" panose="020B0503020204020204" charset="-122"/>
              <a:ea typeface="微软雅黑" panose="020B0503020204020204" charset="-122"/>
              <a:cs typeface="微软雅黑" panose="020B0503020204020204" charset="-122"/>
            </a:endParaRPr>
          </a:p>
          <a:p>
            <a:pPr marL="342900" indent="-342900" fontAlgn="auto">
              <a:lnSpc>
                <a:spcPts val="3480"/>
              </a:lnSpc>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rPr>
              <a:t>Though she ranked the last among such items, </a:t>
            </a:r>
            <a:r>
              <a:rPr sz="2400" b="1" u="sng">
                <a:solidFill>
                  <a:srgbClr val="1A8000"/>
                </a:solidFill>
                <a:latin typeface="微软雅黑" panose="020B0503020204020204" charset="-122"/>
                <a:ea typeface="微软雅黑" panose="020B0503020204020204" charset="-122"/>
                <a:cs typeface="微软雅黑" panose="020B0503020204020204" charset="-122"/>
              </a:rPr>
              <a:t>her persistence, endurance as well as the passion</a:t>
            </a:r>
            <a:r>
              <a:rPr sz="2400">
                <a:latin typeface="微软雅黑" panose="020B0503020204020204" charset="-122"/>
                <a:ea typeface="微软雅黑" panose="020B0503020204020204" charset="-122"/>
                <a:cs typeface="微软雅黑" panose="020B0503020204020204" charset="-122"/>
              </a:rPr>
              <a:t> for a childhood dream made her name appear on the list of newly-announced firefighters. </a:t>
            </a:r>
            <a:endParaRPr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0" y="4294505"/>
            <a:ext cx="10796270" cy="2322830"/>
          </a:xfrm>
          <a:prstGeom prst="rect">
            <a:avLst/>
          </a:prstGeom>
          <a:noFill/>
        </p:spPr>
        <p:txBody>
          <a:bodyPr wrap="square" rtlCol="0" anchor="t">
            <a:spAutoFit/>
          </a:bodyPr>
          <a:p>
            <a:pPr fontAlgn="auto">
              <a:lnSpc>
                <a:spcPts val="3480"/>
              </a:lnSpc>
            </a:pPr>
            <a:r>
              <a:rPr lang="en-US" sz="2400">
                <a:latin typeface="微软雅黑" panose="020B0503020204020204" charset="-122"/>
                <a:ea typeface="微软雅黑" panose="020B0503020204020204" charset="-122"/>
                <a:cs typeface="微软雅黑" panose="020B0503020204020204" charset="-122"/>
                <a:sym typeface="+mn-ea"/>
              </a:rPr>
              <a:t>4. </a:t>
            </a:r>
            <a:r>
              <a:rPr sz="2400">
                <a:latin typeface="微软雅黑" panose="020B0503020204020204" charset="-122"/>
                <a:ea typeface="微软雅黑" panose="020B0503020204020204" charset="-122"/>
                <a:cs typeface="微软雅黑" panose="020B0503020204020204" charset="-122"/>
                <a:sym typeface="+mn-ea"/>
              </a:rPr>
              <a:t>首先，打篮球需要不断的体能训练，可以锻炼全身肌肉，改善心肺功能，</a:t>
            </a:r>
            <a:r>
              <a:rPr sz="2400" b="1" u="sng">
                <a:solidFill>
                  <a:srgbClr val="1A8000"/>
                </a:solidFill>
                <a:latin typeface="微软雅黑" panose="020B0503020204020204" charset="-122"/>
                <a:ea typeface="微软雅黑" panose="020B0503020204020204" charset="-122"/>
                <a:cs typeface="微软雅黑" panose="020B0503020204020204" charset="-122"/>
                <a:sym typeface="+mn-ea"/>
              </a:rPr>
              <a:t>增强耐力和爆发力</a:t>
            </a:r>
            <a:r>
              <a:rPr sz="2400">
                <a:latin typeface="微软雅黑" panose="020B0503020204020204" charset="-122"/>
                <a:ea typeface="微软雅黑" panose="020B0503020204020204" charset="-122"/>
                <a:cs typeface="微软雅黑" panose="020B0503020204020204" charset="-122"/>
                <a:sym typeface="+mn-ea"/>
              </a:rPr>
              <a:t>。</a:t>
            </a:r>
            <a:endParaRPr sz="2400">
              <a:latin typeface="微软雅黑" panose="020B0503020204020204" charset="-122"/>
              <a:ea typeface="微软雅黑" panose="020B0503020204020204" charset="-122"/>
              <a:cs typeface="微软雅黑" panose="020B0503020204020204" charset="-122"/>
              <a:sym typeface="+mn-ea"/>
            </a:endParaRPr>
          </a:p>
          <a:p>
            <a:pPr marL="342900" indent="-342900" fontAlgn="auto">
              <a:lnSpc>
                <a:spcPts val="3480"/>
              </a:lnSpc>
              <a:buSzPct val="50000"/>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sym typeface="+mn-ea"/>
              </a:rPr>
              <a:t> Firstly, basketball requires constant physical training, which can exercise the muscles of the whole body, improve cardiopulmonary function, </a:t>
            </a:r>
            <a:r>
              <a:rPr lang="zh-CN" altLang="en-US" sz="2400" b="1" u="sng">
                <a:solidFill>
                  <a:srgbClr val="1A8000"/>
                </a:solidFill>
                <a:latin typeface="微软雅黑" panose="020B0503020204020204" charset="-122"/>
                <a:ea typeface="微软雅黑" panose="020B0503020204020204" charset="-122"/>
                <a:cs typeface="微软雅黑" panose="020B0503020204020204" charset="-122"/>
                <a:sym typeface="+mn-ea"/>
              </a:rPr>
              <a:t>enhance endurance and explosive force</a:t>
            </a:r>
            <a:r>
              <a:rPr lang="zh-CN" altLang="en-US" sz="2400">
                <a:latin typeface="微软雅黑" panose="020B0503020204020204" charset="-122"/>
                <a:ea typeface="微软雅黑" panose="020B0503020204020204" charset="-122"/>
                <a:cs typeface="微软雅黑" panose="020B0503020204020204" charset="-122"/>
                <a:sym typeface="+mn-ea"/>
              </a:rPr>
              <a:t>. </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pic>
        <p:nvPicPr>
          <p:cNvPr id="107" name="图片 106"/>
          <p:cNvPicPr/>
          <p:nvPr/>
        </p:nvPicPr>
        <p:blipFill>
          <a:blip r:embed="rId4"/>
          <a:srcRect l="6638" t="5400" r="8938"/>
          <a:stretch>
            <a:fillRect/>
          </a:stretch>
        </p:blipFill>
        <p:spPr>
          <a:xfrm>
            <a:off x="8314690" y="765175"/>
            <a:ext cx="3877310" cy="337629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nvPicPr>
        <p:blipFill>
          <a:blip r:embed="rId1"/>
          <a:srcRect b="6215"/>
          <a:stretch>
            <a:fillRect/>
          </a:stretch>
        </p:blipFill>
        <p:spPr>
          <a:xfrm>
            <a:off x="8538210" y="596900"/>
            <a:ext cx="3573780" cy="2567940"/>
          </a:xfrm>
          <a:prstGeom prst="rect">
            <a:avLst/>
          </a:prstGeom>
          <a:noFill/>
          <a:ln w="9525">
            <a:noFill/>
          </a:ln>
        </p:spPr>
      </p:pic>
      <p:cxnSp>
        <p:nvCxnSpPr>
          <p:cNvPr id="18" name="直接连接符 17"/>
          <p:cNvCxnSpPr>
            <a:cxnSpLocks noChangeShapeType="1"/>
          </p:cNvCxnSpPr>
          <p:nvPr>
            <p:custDataLst>
              <p:tags r:id="rId2"/>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57262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qualified	/ˈkwɒlɪfaɪd/                    a.符合资格;具…知识/技能</a:t>
            </a:r>
            <a:r>
              <a:rPr lang="en-US" altLang="zh-CN" sz="2400" b="1">
                <a:solidFill>
                  <a:schemeClr val="bg2">
                    <a:lumMod val="10000"/>
                  </a:schemeClr>
                </a:solidFill>
                <a:latin typeface="微软雅黑" panose="020B0503020204020204" charset="-122"/>
                <a:ea typeface="微软雅黑" panose="020B0503020204020204" charset="-122"/>
              </a:rPr>
              <a:t>  </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9" name="图片 8"/>
          <p:cNvPicPr>
            <a:picLocks noChangeAspect="1"/>
          </p:cNvPicPr>
          <p:nvPr>
            <p:custDataLst>
              <p:tags r:id="rId3"/>
            </p:custDataLst>
          </p:nvPr>
        </p:nvPicPr>
        <p:blipFill>
          <a:blip r:embed="rId4">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8" name="文本框 107"/>
          <p:cNvSpPr txBox="1"/>
          <p:nvPr/>
        </p:nvSpPr>
        <p:spPr>
          <a:xfrm>
            <a:off x="205105" y="901700"/>
            <a:ext cx="8413115" cy="267652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我写这封信是想申请成为将在贵画廊举办的中国画展的志愿者。我认为我</a:t>
            </a:r>
            <a:r>
              <a:rPr lang="zh-CN" sz="2400" b="1" u="sng">
                <a:solidFill>
                  <a:srgbClr val="FF0000"/>
                </a:solidFill>
                <a:latin typeface="+mn-ea"/>
                <a:cs typeface="+mn-ea"/>
              </a:rPr>
              <a:t>能胜任这份工作</a:t>
            </a:r>
            <a:r>
              <a:rPr lang="zh-CN" sz="2400" b="0">
                <a:latin typeface="+mn-ea"/>
                <a:cs typeface="+mn-ea"/>
              </a:rPr>
              <a:t>，因为我从小就学习中国画。</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 I’m writing to apply to be a volunteer for the Chinese Painting Exhibition which will be held in your art gallery. I think I </a:t>
            </a:r>
            <a:r>
              <a:rPr lang="en-US" sz="2400" b="1" u="sng">
                <a:solidFill>
                  <a:srgbClr val="FF0000"/>
                </a:solidFill>
                <a:latin typeface="+mn-ea"/>
                <a:cs typeface="+mn-ea"/>
              </a:rPr>
              <a:t>am qualified for this job</a:t>
            </a:r>
            <a:r>
              <a:rPr lang="en-US" sz="2400" b="0">
                <a:latin typeface="+mn-ea"/>
                <a:cs typeface="+mn-ea"/>
              </a:rPr>
              <a:t>, because I have learned Chinese painting since childhood.</a:t>
            </a:r>
            <a:endParaRPr lang="en-US" sz="2400" b="0">
              <a:latin typeface="+mn-ea"/>
              <a:cs typeface="+mn-ea"/>
            </a:endParaRPr>
          </a:p>
          <a:p>
            <a:endParaRPr lang="zh-CN" altLang="en-US" sz="2400" b="0">
              <a:latin typeface="+mn-ea"/>
              <a:cs typeface="+mn-ea"/>
            </a:endParaRPr>
          </a:p>
        </p:txBody>
      </p:sp>
      <p:sp>
        <p:nvSpPr>
          <p:cNvPr id="8" name="文本框 7"/>
          <p:cNvSpPr txBox="1"/>
          <p:nvPr/>
        </p:nvSpPr>
        <p:spPr>
          <a:xfrm>
            <a:off x="132080" y="3164840"/>
            <a:ext cx="11825605" cy="3784600"/>
          </a:xfrm>
          <a:prstGeom prst="rect">
            <a:avLst/>
          </a:prstGeom>
          <a:noFill/>
        </p:spPr>
        <p:txBody>
          <a:bodyPr wrap="square" rtlCol="0" anchor="t">
            <a:spAutoFit/>
          </a:bodyPr>
          <a:p>
            <a:pPr indent="0"/>
            <a:r>
              <a:rPr lang="en-US" sz="2400">
                <a:latin typeface="+mn-ea"/>
                <a:cs typeface="+mn-ea"/>
                <a:sym typeface="+mn-ea"/>
              </a:rPr>
              <a:t>2. </a:t>
            </a:r>
            <a:r>
              <a:rPr lang="zh-CN" sz="2400" b="1" u="sng">
                <a:solidFill>
                  <a:srgbClr val="FF0000"/>
                </a:solidFill>
                <a:latin typeface="+mn-ea"/>
                <a:cs typeface="+mn-ea"/>
                <a:sym typeface="+mn-ea"/>
              </a:rPr>
              <a:t>为了成为一名合格的志愿者</a:t>
            </a:r>
            <a:r>
              <a:rPr lang="zh-CN" sz="2400">
                <a:latin typeface="+mn-ea"/>
                <a:cs typeface="+mn-ea"/>
                <a:sym typeface="+mn-ea"/>
              </a:rPr>
              <a:t>，我做了一些准备。我采访了很多来自各行各业的人，提高和加深了我对天津的了解。</a:t>
            </a:r>
            <a:endParaRPr lang="zh-CN" sz="2400" b="0">
              <a:latin typeface="+mn-ea"/>
              <a:cs typeface="+mn-ea"/>
            </a:endParaRPr>
          </a:p>
          <a:p>
            <a:pPr marL="342900" indent="-342900">
              <a:buSzPct val="50000"/>
              <a:buFont typeface="Wingdings" panose="05000000000000000000" charset="0"/>
              <a:buChar char="l"/>
            </a:pPr>
            <a:r>
              <a:rPr lang="en-US" sz="2400" b="1" u="sng">
                <a:solidFill>
                  <a:srgbClr val="FF0000"/>
                </a:solidFill>
                <a:latin typeface="+mn-ea"/>
                <a:cs typeface="+mn-ea"/>
                <a:sym typeface="+mn-ea"/>
              </a:rPr>
              <a:t>To be a qualified volunteer</a:t>
            </a:r>
            <a:r>
              <a:rPr lang="en-US" sz="2400">
                <a:latin typeface="+mn-ea"/>
                <a:cs typeface="+mn-ea"/>
                <a:sym typeface="+mn-ea"/>
              </a:rPr>
              <a:t>, I made some preparations. I interviewed many people from all walks of life, which improved and deepened my understanding of Tianjin.</a:t>
            </a:r>
            <a:endParaRPr lang="en-US" sz="2400">
              <a:latin typeface="+mn-ea"/>
              <a:cs typeface="+mn-ea"/>
              <a:sym typeface="+mn-ea"/>
            </a:endParaRPr>
          </a:p>
          <a:p>
            <a:pPr indent="0">
              <a:buSzPct val="50000"/>
              <a:buFont typeface="Wingdings" panose="05000000000000000000" charset="0"/>
              <a:buNone/>
            </a:pPr>
            <a:r>
              <a:rPr lang="en-US" sz="2400">
                <a:latin typeface="+mn-ea"/>
                <a:cs typeface="+mn-ea"/>
                <a:sym typeface="+mn-ea"/>
              </a:rPr>
              <a:t>3. </a:t>
            </a:r>
            <a:r>
              <a:rPr lang="zh-CN" sz="2400">
                <a:latin typeface="+mn-ea"/>
                <a:cs typeface="+mn-ea"/>
                <a:sym typeface="+mn-ea"/>
              </a:rPr>
              <a:t>首先，作为一个土生土长的中国人，我对中国传统文化有很好的了解，</a:t>
            </a:r>
            <a:r>
              <a:rPr lang="zh-CN" sz="2400" b="1" u="sng">
                <a:solidFill>
                  <a:srgbClr val="FF0000"/>
                </a:solidFill>
                <a:latin typeface="+mn-ea"/>
                <a:cs typeface="+mn-ea"/>
                <a:sym typeface="+mn-ea"/>
              </a:rPr>
              <a:t>我有信心我有资格向游客介绍我们的宝藏</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Firstly, as a native Chinese equipped with a good knowledge traditional Chinese culture, I’m confident that </a:t>
            </a:r>
            <a:r>
              <a:rPr lang="zh-CN" altLang="en-US" sz="2400" b="1" u="sng">
                <a:solidFill>
                  <a:srgbClr val="FF0000"/>
                </a:solidFill>
                <a:latin typeface="+mn-ea"/>
                <a:cs typeface="+mn-ea"/>
                <a:sym typeface="+mn-ea"/>
              </a:rPr>
              <a:t>I’m qualified to introduce our treasures to visitors</a:t>
            </a:r>
            <a:r>
              <a:rPr lang="zh-CN" altLang="en-US" sz="2400">
                <a:latin typeface="+mn-ea"/>
                <a:cs typeface="+mn-ea"/>
                <a:sym typeface="+mn-ea"/>
              </a:rPr>
              <a:t>.</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 calcmode="lin" valueType="num">
                                      <p:cBhvr additive="base">
                                        <p:cTn id="12" dur="500" fill="hold"/>
                                        <p:tgtEl>
                                          <p:spTgt spid="10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809"/>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AS_UNIQUEID" val="809"/>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AS_UNIQUEID" val="809"/>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AS_UNIQUEID" val="809"/>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809"/>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AS_UNIQUEID" val="809"/>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AS_UNIQUEID" val="809"/>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AS_UNIQUEID" val="809"/>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AS_UNIQUEID" val="809"/>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AS_UNIQUEID" val="809"/>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AS_UNIQUEID" val="809"/>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AS_UNIQUEID" val="80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AS_UNIQUEID" val="809"/>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AS_UNIQUEID" val="809"/>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AS_UNIQUEID" val="809"/>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AS_UNIQUEID" val="809"/>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AS_UNIQUEID" val="809"/>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AS_UNIQUEID" val="809"/>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AS_UNIQUEID" val="809"/>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AS_UNIQUEID" val="809"/>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AS_UNIQUEID" val="809"/>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AS_UNIQUEID" val="80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AS_UNIQUEID" val="809"/>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AS_UNIQUEID" val="809"/>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AS_UNIQUEID" val="809"/>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AS_UNIQUEID" val="809"/>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FULL_TEXT_BEAUTIFY_COPY_ID" val="187396"/>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AS_UNIQUEID" val="37"/>
  <p:tag name="KSO_WM_BEAUTIFY_FLAG" val=""/>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AS_UNIQUEID" val="809"/>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AS_UNIQUEID" val="80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AS_UNIQUEID" val="809"/>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AS_UNIQUEID" val="809"/>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AS_UNIQUEID" val="809"/>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AS_UNIQUEID" val="809"/>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809"/>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AS_UNIQUEID" val="809"/>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AS_UNIQUEID" val="809"/>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AS_UNIQUEID" val="809"/>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AS_UNIQUEID" val="809"/>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809"/>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AS_UNIQUEID" val="809"/>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AS_UNIQUEID" val="809"/>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AS_UNIQUEID" val="809"/>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AS_UNIQUEID" val="809"/>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23255</Words>
  <Application>WPS 演示</Application>
  <PresentationFormat>宽屏</PresentationFormat>
  <Paragraphs>479</Paragraphs>
  <Slides>44</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44</vt:i4>
      </vt:variant>
    </vt:vector>
  </HeadingPairs>
  <TitlesOfParts>
    <vt:vector size="55" baseType="lpstr">
      <vt:lpstr>Arial</vt:lpstr>
      <vt:lpstr>宋体</vt:lpstr>
      <vt:lpstr>Wingdings</vt:lpstr>
      <vt:lpstr>Wingdings</vt:lpstr>
      <vt:lpstr>微软雅黑</vt:lpstr>
      <vt:lpstr>Arial Unicode MS</vt:lpstr>
      <vt:lpstr>Calibri</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173</cp:revision>
  <dcterms:created xsi:type="dcterms:W3CDTF">2019-06-19T02:08:00Z</dcterms:created>
  <dcterms:modified xsi:type="dcterms:W3CDTF">2024-12-06T07:21:23Z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B115CEC95B9B4D7EA984EC2CFEA0524C_11</vt:lpwstr>
  </property>
</Properties>
</file>