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07" r:id="rId3"/>
    <p:sldId id="256" r:id="rId4"/>
    <p:sldId id="281" r:id="rId5"/>
    <p:sldId id="268" r:id="rId6"/>
    <p:sldId id="262" r:id="rId7"/>
    <p:sldId id="257" r:id="rId8"/>
    <p:sldId id="295" r:id="rId9"/>
    <p:sldId id="296" r:id="rId10"/>
    <p:sldId id="259" r:id="rId11"/>
    <p:sldId id="260" r:id="rId12"/>
    <p:sldId id="297" r:id="rId13"/>
    <p:sldId id="261" r:id="rId14"/>
    <p:sldId id="275" r:id="rId15"/>
    <p:sldId id="276" r:id="rId16"/>
    <p:sldId id="278" r:id="rId17"/>
    <p:sldId id="277" r:id="rId18"/>
    <p:sldId id="279" r:id="rId19"/>
    <p:sldId id="282"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0" clrIdx="0"/>
  <p:cmAuthor id="7" name="1206988966@qq.com" initials="1" lastIdx="0" clrIdx="2"/>
  <p:cmAuthor id="1" name="幸全" initials="幸全" lastIdx="1" clrIdx="0"/>
  <p:cmAuthor id="8" name="姜伟光" initials="姜" lastIdx="0" clrIdx="0"/>
  <p:cmAuthor id="2" name="作者" initials="A" lastIdx="0" clrIdx="1"/>
  <p:cmAuthor id="3" name="lenovo" initials="l" lastIdx="0" clrIdx="0"/>
  <p:cmAuthor id="5" name="宋洁然" initials="宋" lastIdx="0" clrIdx="1"/>
  <p:cmAuthor id="6" name="ming qiu" initials="m"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9BFA7F-44B5-433F-9D8C-878B3A5B892D}" styleName="{a7acee3b-c162-4ade-b236-c2fcadb5c1cc}">
    <a:wholeTbl>
      <a:tcTxStyle>
        <a:fontRef idx="none">
          <a:prstClr val="black"/>
        </a:fontRef>
      </a:tcTxStyle>
      <a:tcStyle>
        <a:tcBdr>
          <a:top>
            <a:ln w="19050" cmpd="sng">
              <a:solidFill>
                <a:srgbClr val="5EB8B1"/>
              </a:solidFill>
            </a:ln>
          </a:top>
          <a:bottom>
            <a:ln w="19050" cmpd="sng">
              <a:solidFill>
                <a:srgbClr val="5EB8B1"/>
              </a:solidFill>
            </a:ln>
          </a:bottom>
        </a:tcBdr>
        <a:fill>
          <a:solidFill>
            <a:srgbClr val="FFFFFF"/>
          </a:solidFill>
        </a:fill>
      </a:tcStyle>
    </a:wholeTbl>
    <a:band1H>
      <a:tcTxStyle>
        <a:fontRef idx="none">
          <a:prstClr val="black"/>
        </a:fontRef>
      </a:tcTxStyle>
      <a:tcStyle>
        <a:tcBdr/>
        <a:fill>
          <a:solidFill>
            <a:srgbClr val="D3ECEA"/>
          </a:solidFill>
        </a:fill>
      </a:tcStyle>
    </a:band1H>
    <a:lastCol>
      <a:tcTxStyle>
        <a:fontRef idx="none">
          <a:prstClr val="black"/>
        </a:fontRef>
      </a:tcTxStyle>
      <a:tcStyle>
        <a:tcBdr>
          <a:insideH>
            <a:ln w="19050" cmpd="sng">
              <a:solidFill>
                <a:srgbClr val="5EB8B1"/>
              </a:solidFill>
            </a:ln>
          </a:insideH>
        </a:tcBdr>
        <a:fill>
          <a:solidFill>
            <a:srgbClr val="98D2CE"/>
          </a:solidFill>
        </a:fill>
      </a:tcStyle>
    </a:lastCol>
    <a:firstRow>
      <a:tcTxStyle>
        <a:fontRef idx="none">
          <a:prstClr val="black"/>
        </a:fontRef>
      </a:tcTxStyle>
      <a:tcStyle>
        <a:tcBdr>
          <a:top>
            <a:ln w="19050" cmpd="sng">
              <a:solidFill>
                <a:srgbClr val="5EB8B1"/>
              </a:solidFill>
            </a:ln>
          </a:top>
          <a:bottom>
            <a:ln w="19050" cmpd="sng">
              <a:solidFill>
                <a:srgbClr val="5EB8B1"/>
              </a:solidFill>
            </a:ln>
          </a:bottom>
        </a:tcBdr>
        <a:fill>
          <a:solidFill>
            <a:srgbClr val="98D2C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commentAuthors" Target="commentAuthors.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902970" y="911860"/>
            <a:ext cx="3479800" cy="570865"/>
          </a:xfrm>
          <a:prstGeom prst="rect">
            <a:avLst/>
          </a:prstGeom>
          <a:solidFill>
            <a:schemeClr val="accent4">
              <a:lumMod val="20000"/>
              <a:lumOff val="80000"/>
            </a:schemeClr>
          </a:solidFill>
        </p:spPr>
        <p:txBody>
          <a:bodyPr wrap="square">
            <a:noAutofit/>
          </a:bodyPr>
          <a:p>
            <a:pPr algn="l"/>
            <a:r>
              <a:rPr lang="en-US" altLang="zh-CN" sz="2400" b="1">
                <a:ea typeface="微软雅黑" panose="020B0503020204020204" charset="-122"/>
                <a:cs typeface="+mn-lt"/>
              </a:rPr>
              <a:t>Corpus5.   </a:t>
            </a:r>
            <a:r>
              <a:rPr lang="en-US" altLang="zh-CN" sz="2800" b="1">
                <a:ea typeface="微软雅黑" panose="020B0503020204020204" charset="-122"/>
                <a:cs typeface="+mn-lt"/>
              </a:rPr>
              <a:t> </a:t>
            </a:r>
            <a:r>
              <a:rPr lang="zh-CN" altLang="en-US" sz="2400" b="1">
                <a:ea typeface="微软雅黑" panose="020B0503020204020204" charset="-122"/>
                <a:cs typeface="+mn-lt"/>
              </a:rPr>
              <a:t>期盼与希望</a:t>
            </a:r>
            <a:r>
              <a:rPr lang="zh-CN" altLang="en-US" sz="2800" b="1">
                <a:ea typeface="微软雅黑" panose="020B0503020204020204" charset="-122"/>
                <a:cs typeface="+mn-lt"/>
              </a:rPr>
              <a:t>。</a:t>
            </a:r>
            <a:endParaRPr lang="zh-CN" altLang="en-US" sz="2800">
              <a:latin typeface="Arial" panose="020B0604020202020204" pitchFamily="34" charset="0"/>
              <a:ea typeface="微软雅黑" panose="020B0503020204020204" charset="-122"/>
            </a:endParaRPr>
          </a:p>
          <a:p>
            <a:pPr algn="l"/>
            <a:endParaRPr lang="en-US" altLang="zh-CN" sz="2400">
              <a:latin typeface="Arial" panose="020B0604020202020204" pitchFamily="34" charset="0"/>
              <a:ea typeface="微软雅黑" panose="020B0503020204020204" charset="-122"/>
            </a:endParaRPr>
          </a:p>
        </p:txBody>
      </p:sp>
      <p:sp>
        <p:nvSpPr>
          <p:cNvPr id="9" name="圆角矩形 6"/>
          <p:cNvSpPr/>
          <p:nvPr/>
        </p:nvSpPr>
        <p:spPr>
          <a:xfrm>
            <a:off x="704215" y="307340"/>
            <a:ext cx="1419860" cy="44577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rPr>
              <a:t>Step3</a:t>
            </a:r>
            <a:endParaRPr kumimoji="0" lang="en-US" altLang="zh-CN" sz="3200" b="1"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endParaRPr>
          </a:p>
        </p:txBody>
      </p:sp>
      <p:sp>
        <p:nvSpPr>
          <p:cNvPr id="7" name="文本框 6"/>
          <p:cNvSpPr txBox="1"/>
          <p:nvPr/>
        </p:nvSpPr>
        <p:spPr>
          <a:xfrm>
            <a:off x="2299335" y="258445"/>
            <a:ext cx="3184525" cy="494665"/>
          </a:xfrm>
          <a:prstGeom prst="rect">
            <a:avLst/>
          </a:prstGeom>
          <a:solidFill>
            <a:schemeClr val="accent1">
              <a:lumMod val="20000"/>
              <a:lumOff val="80000"/>
            </a:schemeClr>
          </a:solidFill>
        </p:spPr>
        <p:txBody>
          <a:bodyPr wrap="square">
            <a:noAutofit/>
          </a:bodyPr>
          <a:p>
            <a:pPr algn="l"/>
            <a:r>
              <a:rPr lang="en-US" altLang="zh-CN" sz="3200" b="1" dirty="0">
                <a:ea typeface="华文楷体" panose="02010600040101010101" pitchFamily="2" charset="-122"/>
                <a:sym typeface="+mn-ea"/>
              </a:rPr>
              <a:t>Build up corpuses</a:t>
            </a:r>
            <a:endParaRPr lang="en-US" altLang="zh-CN" sz="3200" b="1" dirty="0">
              <a:solidFill>
                <a:srgbClr val="C00000"/>
              </a:solidFill>
              <a:latin typeface="楷体" panose="02010609060101010101" pitchFamily="49" charset="-122"/>
              <a:ea typeface="华文楷体" panose="02010600040101010101" pitchFamily="2" charset="-122"/>
              <a:cs typeface="华文行楷" panose="02010800040101010101" charset="-122"/>
              <a:sym typeface="+mn-ea"/>
            </a:endParaRPr>
          </a:p>
        </p:txBody>
      </p:sp>
      <p:pic>
        <p:nvPicPr>
          <p:cNvPr id="2" name="图片 1"/>
          <p:cNvPicPr>
            <a:picLocks noChangeAspect="1"/>
          </p:cNvPicPr>
          <p:nvPr/>
        </p:nvPicPr>
        <p:blipFill>
          <a:blip r:embed="rId1"/>
          <a:srcRect l="9519" t="5352" r="19722" b="14287"/>
          <a:stretch>
            <a:fillRect/>
          </a:stretch>
        </p:blipFill>
        <p:spPr>
          <a:xfrm>
            <a:off x="62865" y="5859145"/>
            <a:ext cx="761365" cy="865505"/>
          </a:xfrm>
          <a:prstGeom prst="ellipse">
            <a:avLst/>
          </a:prstGeom>
        </p:spPr>
      </p:pic>
      <p:sp>
        <p:nvSpPr>
          <p:cNvPr id="4" name="文本框 3"/>
          <p:cNvSpPr txBox="1"/>
          <p:nvPr/>
        </p:nvSpPr>
        <p:spPr>
          <a:xfrm>
            <a:off x="824230" y="1547495"/>
            <a:ext cx="10387330" cy="1383665"/>
          </a:xfrm>
          <a:prstGeom prst="rect">
            <a:avLst/>
          </a:prstGeom>
          <a:solidFill>
            <a:schemeClr val="accent1">
              <a:lumMod val="20000"/>
              <a:lumOff val="80000"/>
            </a:schemeClr>
          </a:solidFill>
        </p:spPr>
        <p:txBody>
          <a:bodyPr wrap="square">
            <a:spAutoFit/>
          </a:bodyPr>
          <a:p>
            <a:pPr algn="l"/>
            <a:r>
              <a:rPr lang="zh-CN" altLang="en-US" sz="2800">
                <a:ea typeface="微软雅黑" panose="020B0503020204020204" charset="-122"/>
                <a:cs typeface="+mn-lt"/>
              </a:rPr>
              <a:t>①</a:t>
            </a:r>
            <a:r>
              <a:rPr lang="en-US" altLang="zh-CN" sz="2800">
                <a:ea typeface="微软雅黑" panose="020B0503020204020204" charset="-122"/>
                <a:cs typeface="+mn-lt"/>
              </a:rPr>
              <a:t> I believe that you will enjoy a true feast for the senses on the farm.  The chirping of birds and the fragrance of flowers with tasty fruits and cute animals will make you unwilling to leave.</a:t>
            </a:r>
            <a:endParaRPr lang="en-US" altLang="zh-CN" sz="2800">
              <a:ea typeface="微软雅黑" panose="020B0503020204020204" charset="-122"/>
              <a:cs typeface="+mn-lt"/>
            </a:endParaRPr>
          </a:p>
        </p:txBody>
      </p:sp>
      <p:sp>
        <p:nvSpPr>
          <p:cNvPr id="6" name="文本框 5"/>
          <p:cNvSpPr txBox="1"/>
          <p:nvPr/>
        </p:nvSpPr>
        <p:spPr>
          <a:xfrm>
            <a:off x="824230" y="3058795"/>
            <a:ext cx="10387330" cy="953135"/>
          </a:xfrm>
          <a:prstGeom prst="rect">
            <a:avLst/>
          </a:prstGeom>
          <a:solidFill>
            <a:schemeClr val="accent4">
              <a:lumMod val="20000"/>
              <a:lumOff val="80000"/>
            </a:schemeClr>
          </a:solidFill>
        </p:spPr>
        <p:txBody>
          <a:bodyPr wrap="square">
            <a:spAutoFit/>
          </a:bodyPr>
          <a:p>
            <a:pPr algn="l"/>
            <a:r>
              <a:rPr lang="zh-CN" altLang="en-US" sz="2800">
                <a:ea typeface="微软雅黑" panose="020B0503020204020204" charset="-122"/>
                <a:cs typeface="+mn-lt"/>
              </a:rPr>
              <a:t>② I sincerely hope that you will have a good time,  appreciating its beautiful scenery and experiencing the life on the Happy </a:t>
            </a:r>
            <a:r>
              <a:rPr lang="en-US" altLang="zh-CN" sz="2800">
                <a:ea typeface="微软雅黑" panose="020B0503020204020204" charset="-122"/>
                <a:cs typeface="+mn-lt"/>
              </a:rPr>
              <a:t>Farm</a:t>
            </a:r>
            <a:r>
              <a:rPr lang="zh-CN" altLang="en-US" sz="2800">
                <a:ea typeface="微软雅黑" panose="020B0503020204020204" charset="-122"/>
                <a:cs typeface="+mn-lt"/>
              </a:rPr>
              <a:t>. </a:t>
            </a:r>
            <a:r>
              <a:rPr lang="en-US" altLang="zh-CN" sz="2800">
                <a:latin typeface="Arial" panose="020B0604020202020204" pitchFamily="34" charset="0"/>
                <a:ea typeface="微软雅黑" panose="020B0503020204020204" charset="-122"/>
              </a:rPr>
              <a:t> </a:t>
            </a:r>
            <a:endParaRPr lang="en-US" altLang="zh-CN" sz="2800">
              <a:latin typeface="Arial" panose="020B0604020202020204" pitchFamily="34" charset="0"/>
              <a:ea typeface="微软雅黑" panose="020B0503020204020204" charset="-122"/>
            </a:endParaRPr>
          </a:p>
        </p:txBody>
      </p:sp>
      <p:sp>
        <p:nvSpPr>
          <p:cNvPr id="8" name="文本框 7"/>
          <p:cNvSpPr txBox="1"/>
          <p:nvPr/>
        </p:nvSpPr>
        <p:spPr>
          <a:xfrm>
            <a:off x="824230" y="4139565"/>
            <a:ext cx="10387330" cy="953135"/>
          </a:xfrm>
          <a:prstGeom prst="rect">
            <a:avLst/>
          </a:prstGeom>
          <a:solidFill>
            <a:schemeClr val="accent1">
              <a:lumMod val="20000"/>
              <a:lumOff val="80000"/>
            </a:schemeClr>
          </a:solidFill>
        </p:spPr>
        <p:txBody>
          <a:bodyPr wrap="square">
            <a:spAutoFit/>
          </a:bodyPr>
          <a:p>
            <a:pPr algn="l"/>
            <a:r>
              <a:rPr lang="zh-CN" altLang="en-US" sz="2800">
                <a:ea typeface="微软雅黑" panose="020B0503020204020204" charset="-122"/>
                <a:cs typeface="+mn-lt"/>
              </a:rPr>
              <a:t>③ I do hope that you will get a meaningful experience here and your visit will surely promote our friendship.</a:t>
            </a:r>
            <a:endParaRPr lang="zh-CN" altLang="en-US" sz="2800">
              <a:ea typeface="微软雅黑" panose="020B0503020204020204" charset="-122"/>
              <a:cs typeface="+mn-lt"/>
            </a:endParaRPr>
          </a:p>
        </p:txBody>
      </p:sp>
      <p:sp>
        <p:nvSpPr>
          <p:cNvPr id="10" name="文本框 9"/>
          <p:cNvSpPr txBox="1"/>
          <p:nvPr/>
        </p:nvSpPr>
        <p:spPr>
          <a:xfrm>
            <a:off x="761365" y="5181600"/>
            <a:ext cx="10450195" cy="953135"/>
          </a:xfrm>
          <a:prstGeom prst="rect">
            <a:avLst/>
          </a:prstGeom>
          <a:solidFill>
            <a:schemeClr val="accent4">
              <a:lumMod val="20000"/>
              <a:lumOff val="80000"/>
            </a:schemeClr>
          </a:solidFill>
        </p:spPr>
        <p:txBody>
          <a:bodyPr wrap="square">
            <a:spAutoFit/>
          </a:bodyPr>
          <a:p>
            <a:pPr algn="l">
              <a:buClrTx/>
              <a:buSzTx/>
              <a:buFontTx/>
            </a:pPr>
            <a:r>
              <a:rPr lang="zh-CN" altLang="en-US" sz="2800">
                <a:ea typeface="微软雅黑" panose="020B0503020204020204" charset="-122"/>
                <a:cs typeface="+mn-lt"/>
              </a:rPr>
              <a:t>④ May the Happy Farm excite and inspire you, offering you an educational and enjoyable experience!</a:t>
            </a:r>
            <a:endParaRPr lang="zh-CN" altLang="en-US" sz="2800">
              <a:ea typeface="微软雅黑" panose="020B0503020204020204" charset="-122"/>
              <a:cs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animBg="1"/>
      <p:bldP spid="6" grpId="0" animBg="1"/>
      <p:bldP spid="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圆角矩形 6"/>
          <p:cNvSpPr/>
          <p:nvPr/>
        </p:nvSpPr>
        <p:spPr>
          <a:xfrm>
            <a:off x="548005" y="119380"/>
            <a:ext cx="1419860" cy="49276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rPr>
              <a:t>Step4</a:t>
            </a:r>
            <a:endParaRPr kumimoji="0" lang="en-US" altLang="zh-CN" sz="3200" b="1"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endParaRPr>
          </a:p>
        </p:txBody>
      </p:sp>
      <p:sp>
        <p:nvSpPr>
          <p:cNvPr id="7" name="文本框 6"/>
          <p:cNvSpPr txBox="1"/>
          <p:nvPr/>
        </p:nvSpPr>
        <p:spPr>
          <a:xfrm>
            <a:off x="2071370" y="140970"/>
            <a:ext cx="3615690" cy="471170"/>
          </a:xfrm>
          <a:prstGeom prst="rect">
            <a:avLst/>
          </a:prstGeom>
          <a:solidFill>
            <a:schemeClr val="accent1">
              <a:lumMod val="20000"/>
              <a:lumOff val="80000"/>
            </a:schemeClr>
          </a:solidFill>
        </p:spPr>
        <p:txBody>
          <a:bodyPr wrap="square">
            <a:noAutofit/>
          </a:bodyPr>
          <a:p>
            <a:pPr algn="l"/>
            <a:r>
              <a:rPr lang="en-US" altLang="zh-CN" sz="2400" b="1" dirty="0">
                <a:ea typeface="华文楷体" panose="02010600040101010101" pitchFamily="2" charset="-122"/>
                <a:sym typeface="+mn-ea"/>
              </a:rPr>
              <a:t>Apply corpuses to Writing</a:t>
            </a:r>
            <a:endParaRPr lang="en-US" altLang="zh-CN" sz="2400" b="1" dirty="0">
              <a:solidFill>
                <a:srgbClr val="C00000"/>
              </a:solidFill>
              <a:latin typeface="楷体" panose="02010609060101010101" pitchFamily="49" charset="-122"/>
              <a:ea typeface="华文楷体" panose="02010600040101010101" pitchFamily="2" charset="-122"/>
              <a:cs typeface="华文行楷" panose="02010800040101010101" charset="-122"/>
              <a:sym typeface="+mn-ea"/>
            </a:endParaRPr>
          </a:p>
        </p:txBody>
      </p:sp>
      <p:sp>
        <p:nvSpPr>
          <p:cNvPr id="2" name="文本框 1"/>
          <p:cNvSpPr txBox="1"/>
          <p:nvPr/>
        </p:nvSpPr>
        <p:spPr>
          <a:xfrm>
            <a:off x="192405" y="754380"/>
            <a:ext cx="11665585" cy="5859145"/>
          </a:xfrm>
          <a:prstGeom prst="rect">
            <a:avLst/>
          </a:prstGeom>
          <a:solidFill>
            <a:schemeClr val="bg2"/>
          </a:solidFill>
        </p:spPr>
        <p:txBody>
          <a:bodyPr wrap="square">
            <a:noAutofit/>
          </a:bodyPr>
          <a:p>
            <a:pPr algn="l">
              <a:lnSpc>
                <a:spcPct val="100000"/>
              </a:lnSpc>
            </a:pPr>
            <a:r>
              <a:rPr lang="en-US" altLang="zh-CN" sz="2800">
                <a:latin typeface="Times New Roman" panose="02020603050405020304" charset="0"/>
                <a:ea typeface="微软雅黑" panose="020B0503020204020204" charset="-122"/>
                <a:cs typeface="Times New Roman" panose="02020603050405020304" charset="0"/>
              </a:rPr>
              <a:t>Dear fellows,</a:t>
            </a:r>
            <a:endParaRPr lang="en-US" altLang="zh-CN" sz="2800">
              <a:latin typeface="Times New Roman" panose="02020603050405020304" charset="0"/>
              <a:ea typeface="微软雅黑" panose="020B0503020204020204" charset="-122"/>
              <a:cs typeface="Times New Roman" panose="02020603050405020304" charset="0"/>
            </a:endParaRPr>
          </a:p>
          <a:p>
            <a:pPr algn="l">
              <a:lnSpc>
                <a:spcPct val="100000"/>
              </a:lnSpc>
            </a:pPr>
            <a:r>
              <a:rPr lang="en-US" altLang="zh-CN" sz="2800">
                <a:latin typeface="Times New Roman" panose="02020603050405020304" charset="0"/>
                <a:ea typeface="微软雅黑" panose="020B0503020204020204" charset="-122"/>
                <a:cs typeface="Times New Roman" panose="02020603050405020304" charset="0"/>
                <a:sym typeface="+mn-ea"/>
              </a:rPr>
              <a:t>Welcome to our school. I’m Li Hua,  in charge of the Happy Farm. 1___________ (consider)  students' preference for online games,  our real-life version of Happy Farm 2__________________(develop)  on this basis recently. </a:t>
            </a:r>
            <a:endParaRPr lang="en-US" altLang="zh-CN" sz="2800">
              <a:latin typeface="Times New Roman" panose="02020603050405020304" charset="0"/>
              <a:ea typeface="微软雅黑" panose="020B0503020204020204" charset="-122"/>
              <a:cs typeface="Times New Roman" panose="02020603050405020304" charset="0"/>
              <a:sym typeface="+mn-ea"/>
            </a:endParaRPr>
          </a:p>
          <a:p>
            <a:pPr algn="l">
              <a:lnSpc>
                <a:spcPct val="100000"/>
              </a:lnSpc>
            </a:pPr>
            <a:r>
              <a:rPr lang="en-US" altLang="zh-CN" sz="2800">
                <a:latin typeface="Times New Roman" panose="02020603050405020304" charset="0"/>
                <a:ea typeface="微软雅黑" panose="020B0503020204020204" charset="-122"/>
                <a:cs typeface="Times New Roman" panose="02020603050405020304" charset="0"/>
                <a:sym typeface="+mn-ea"/>
              </a:rPr>
              <a:t>3____________ (stimulate)  their curiosity and exploration in nature and farming, t</a:t>
            </a:r>
            <a:r>
              <a:rPr lang="zh-CN" altLang="en-US" sz="2800">
                <a:latin typeface="Times New Roman" panose="02020603050405020304" charset="0"/>
                <a:ea typeface="微软雅黑" panose="020B0503020204020204" charset="-122"/>
                <a:cs typeface="Times New Roman" panose="02020603050405020304" charset="0"/>
                <a:sym typeface="+mn-ea"/>
              </a:rPr>
              <a:t>he Happy Farm </a:t>
            </a:r>
            <a:r>
              <a:rPr lang="en-US" altLang="zh-CN" sz="2800">
                <a:latin typeface="Times New Roman" panose="02020603050405020304" charset="0"/>
                <a:ea typeface="微软雅黑" panose="020B0503020204020204" charset="-122"/>
                <a:cs typeface="Times New Roman" panose="02020603050405020304" charset="0"/>
                <a:sym typeface="+mn-ea"/>
              </a:rPr>
              <a:t>4_______(cover) </a:t>
            </a:r>
            <a:r>
              <a:rPr lang="zh-CN" altLang="en-US" sz="2800">
                <a:latin typeface="Times New Roman" panose="02020603050405020304" charset="0"/>
                <a:ea typeface="微软雅黑" panose="020B0503020204020204" charset="-122"/>
                <a:cs typeface="Times New Roman" panose="02020603050405020304" charset="0"/>
                <a:sym typeface="+mn-ea"/>
              </a:rPr>
              <a:t>a series of activities. The students are guided to sow, </a:t>
            </a:r>
            <a:r>
              <a:rPr lang="en-US" altLang="zh-CN" sz="2800">
                <a:latin typeface="Times New Roman" panose="02020603050405020304" charset="0"/>
                <a:ea typeface="微软雅黑" panose="020B0503020204020204" charset="-122"/>
                <a:cs typeface="Times New Roman" panose="02020603050405020304" charset="0"/>
                <a:sym typeface="+mn-ea"/>
              </a:rPr>
              <a:t>grow </a:t>
            </a:r>
            <a:r>
              <a:rPr lang="zh-CN" altLang="en-US" sz="2800">
                <a:latin typeface="Times New Roman" panose="02020603050405020304" charset="0"/>
                <a:ea typeface="微软雅黑" panose="020B0503020204020204" charset="-122"/>
                <a:cs typeface="Times New Roman" panose="02020603050405020304" charset="0"/>
                <a:sym typeface="+mn-ea"/>
              </a:rPr>
              <a:t>seedl</a:t>
            </a:r>
            <a:r>
              <a:rPr lang="en-US" altLang="zh-CN" sz="2800">
                <a:latin typeface="Times New Roman" panose="02020603050405020304" charset="0"/>
                <a:ea typeface="微软雅黑" panose="020B0503020204020204" charset="-122"/>
                <a:cs typeface="Times New Roman" panose="02020603050405020304" charset="0"/>
                <a:sym typeface="+mn-ea"/>
              </a:rPr>
              <a:t>ings</a:t>
            </a:r>
            <a:r>
              <a:rPr lang="zh-CN" altLang="en-US" sz="2800">
                <a:latin typeface="Times New Roman" panose="02020603050405020304" charset="0"/>
                <a:ea typeface="微软雅黑" panose="020B0503020204020204" charset="-122"/>
                <a:cs typeface="Times New Roman" panose="02020603050405020304" charset="0"/>
                <a:sym typeface="+mn-ea"/>
              </a:rPr>
              <a:t>, </a:t>
            </a:r>
            <a:r>
              <a:rPr lang="en-US" altLang="zh-CN" sz="2800">
                <a:latin typeface="Times New Roman" panose="02020603050405020304" charset="0"/>
                <a:ea typeface="微软雅黑" panose="020B0503020204020204" charset="-122"/>
                <a:cs typeface="Times New Roman" panose="02020603050405020304" charset="0"/>
                <a:sym typeface="+mn-ea"/>
              </a:rPr>
              <a:t>5________ (fertilizer) </a:t>
            </a:r>
            <a:r>
              <a:rPr lang="zh-CN" altLang="en-US" sz="2800">
                <a:latin typeface="Times New Roman" panose="02020603050405020304" charset="0"/>
                <a:ea typeface="微软雅黑" panose="020B0503020204020204" charset="-122"/>
                <a:cs typeface="Times New Roman" panose="02020603050405020304" charset="0"/>
                <a:sym typeface="+mn-ea"/>
              </a:rPr>
              <a:t>, control pests, harvest and exchange fruit</a:t>
            </a:r>
            <a:r>
              <a:rPr lang="en-US" altLang="zh-CN" sz="2800">
                <a:latin typeface="Times New Roman" panose="02020603050405020304" charset="0"/>
                <a:ea typeface="微软雅黑" panose="020B0503020204020204" charset="-122"/>
                <a:cs typeface="Times New Roman" panose="02020603050405020304" charset="0"/>
                <a:sym typeface="+mn-ea"/>
              </a:rPr>
              <a:t> 6_________(regular)</a:t>
            </a:r>
            <a:r>
              <a:rPr lang="zh-CN" altLang="en-US" sz="2800">
                <a:latin typeface="Times New Roman" panose="02020603050405020304" charset="0"/>
                <a:ea typeface="微软雅黑" panose="020B0503020204020204" charset="-122"/>
                <a:cs typeface="Times New Roman" panose="02020603050405020304" charset="0"/>
                <a:sym typeface="+mn-ea"/>
              </a:rPr>
              <a:t>.  </a:t>
            </a:r>
            <a:r>
              <a:rPr lang="en-US" altLang="zh-CN" sz="2800">
                <a:latin typeface="Times New Roman" panose="02020603050405020304" charset="0"/>
                <a:ea typeface="微软雅黑" panose="020B0503020204020204" charset="-122"/>
                <a:cs typeface="Times New Roman" panose="02020603050405020304" charset="0"/>
                <a:sym typeface="+mn-ea"/>
              </a:rPr>
              <a:t>M</a:t>
            </a:r>
            <a:r>
              <a:rPr lang="zh-CN" altLang="en-US" sz="2800">
                <a:latin typeface="Times New Roman" panose="02020603050405020304" charset="0"/>
                <a:ea typeface="微软雅黑" panose="020B0503020204020204" charset="-122"/>
                <a:cs typeface="Times New Roman" panose="02020603050405020304" charset="0"/>
                <a:sym typeface="+mn-ea"/>
              </a:rPr>
              <a:t>ost significan</a:t>
            </a:r>
            <a:r>
              <a:rPr lang="en-US" altLang="zh-CN" sz="2800">
                <a:latin typeface="Times New Roman" panose="02020603050405020304" charset="0"/>
                <a:ea typeface="微软雅黑" panose="020B0503020204020204" charset="-122"/>
                <a:cs typeface="Times New Roman" panose="02020603050405020304" charset="0"/>
                <a:sym typeface="+mn-ea"/>
              </a:rPr>
              <a:t>tly, </a:t>
            </a:r>
            <a:r>
              <a:rPr lang="zh-CN" altLang="en-US" sz="2800">
                <a:latin typeface="Times New Roman" panose="02020603050405020304" charset="0"/>
                <a:ea typeface="微软雅黑" panose="020B0503020204020204" charset="-122"/>
                <a:cs typeface="Times New Roman" panose="02020603050405020304" charset="0"/>
                <a:sym typeface="+mn-ea"/>
              </a:rPr>
              <a:t>they can </a:t>
            </a:r>
            <a:r>
              <a:rPr lang="en-US" altLang="zh-CN" sz="2800">
                <a:latin typeface="Times New Roman" panose="02020603050405020304" charset="0"/>
                <a:ea typeface="微软雅黑" panose="020B0503020204020204" charset="-122"/>
                <a:cs typeface="Times New Roman" panose="02020603050405020304" charset="0"/>
                <a:sym typeface="+mn-ea"/>
              </a:rPr>
              <a:t>apply</a:t>
            </a:r>
            <a:r>
              <a:rPr lang="zh-CN" altLang="en-US" sz="2800">
                <a:latin typeface="Times New Roman" panose="02020603050405020304" charset="0"/>
                <a:ea typeface="微软雅黑" panose="020B0503020204020204" charset="-122"/>
                <a:cs typeface="Times New Roman" panose="02020603050405020304" charset="0"/>
                <a:sym typeface="+mn-ea"/>
              </a:rPr>
              <a:t> artificial intelligent </a:t>
            </a:r>
            <a:r>
              <a:rPr lang="en-US" altLang="zh-CN" sz="2800">
                <a:latin typeface="Times New Roman" panose="02020603050405020304" charset="0"/>
                <a:ea typeface="微软雅黑" panose="020B0503020204020204" charset="-122"/>
                <a:cs typeface="Times New Roman" panose="02020603050405020304" charset="0"/>
                <a:sym typeface="+mn-ea"/>
              </a:rPr>
              <a:t>7____the</a:t>
            </a:r>
            <a:r>
              <a:rPr lang="zh-CN" altLang="en-US" sz="2800">
                <a:latin typeface="Times New Roman" panose="02020603050405020304" charset="0"/>
                <a:ea typeface="微软雅黑" panose="020B0503020204020204" charset="-122"/>
                <a:cs typeface="Times New Roman" panose="02020603050405020304" charset="0"/>
                <a:sym typeface="+mn-ea"/>
              </a:rPr>
              <a:t> Happy Farm</a:t>
            </a:r>
            <a:r>
              <a:rPr lang="en-US" altLang="zh-CN" sz="2800">
                <a:latin typeface="Times New Roman" panose="02020603050405020304" charset="0"/>
                <a:ea typeface="微软雅黑" panose="020B0503020204020204" charset="-122"/>
                <a:cs typeface="Times New Roman" panose="02020603050405020304" charset="0"/>
                <a:sym typeface="+mn-ea"/>
              </a:rPr>
              <a:t> under the guidance of the teacher. Such this edu-fun way can help students’ solve problems in labor practice by 8__________ (integrate)  multidisciplinary knowledge.  As a famous saying goes, more important 9______ hard work is changing your way of thinking.</a:t>
            </a:r>
            <a:endParaRPr lang="en-US" altLang="zh-CN" sz="2800">
              <a:latin typeface="Times New Roman" panose="02020603050405020304" charset="0"/>
              <a:ea typeface="微软雅黑" panose="020B0503020204020204" charset="-122"/>
              <a:cs typeface="Times New Roman" panose="02020603050405020304" charset="0"/>
            </a:endParaRPr>
          </a:p>
          <a:p>
            <a:pPr algn="l">
              <a:lnSpc>
                <a:spcPct val="100000"/>
              </a:lnSpc>
            </a:pPr>
            <a:r>
              <a:rPr lang="zh-CN" altLang="en-US" sz="2800">
                <a:latin typeface="Times New Roman" panose="02020603050405020304" charset="0"/>
                <a:ea typeface="微软雅黑" panose="020B0503020204020204" charset="-122"/>
                <a:cs typeface="Times New Roman" panose="02020603050405020304" charset="0"/>
                <a:sym typeface="+mn-ea"/>
              </a:rPr>
              <a:t>I </a:t>
            </a:r>
            <a:r>
              <a:rPr lang="en-US" altLang="zh-CN" sz="2800">
                <a:latin typeface="Times New Roman" panose="02020603050405020304" charset="0"/>
                <a:ea typeface="微软雅黑" panose="020B0503020204020204" charset="-122"/>
                <a:cs typeface="Times New Roman" panose="02020603050405020304" charset="0"/>
                <a:sym typeface="+mn-ea"/>
              </a:rPr>
              <a:t>sincerely</a:t>
            </a:r>
            <a:r>
              <a:rPr lang="zh-CN" altLang="en-US" sz="2800">
                <a:latin typeface="Times New Roman" panose="02020603050405020304" charset="0"/>
                <a:ea typeface="微软雅黑" panose="020B0503020204020204" charset="-122"/>
                <a:cs typeface="Times New Roman" panose="02020603050405020304" charset="0"/>
                <a:sym typeface="+mn-ea"/>
              </a:rPr>
              <a:t> hope that you will get a </a:t>
            </a:r>
            <a:r>
              <a:rPr lang="en-US" altLang="zh-CN" sz="2800">
                <a:latin typeface="Times New Roman" panose="02020603050405020304" charset="0"/>
                <a:ea typeface="微软雅黑" panose="020B0503020204020204" charset="-122"/>
                <a:cs typeface="Times New Roman" panose="02020603050405020304" charset="0"/>
                <a:sym typeface="+mn-ea"/>
              </a:rPr>
              <a:t>10____________(mean) </a:t>
            </a:r>
            <a:r>
              <a:rPr lang="zh-CN" altLang="en-US" sz="2800">
                <a:latin typeface="Times New Roman" panose="02020603050405020304" charset="0"/>
                <a:ea typeface="微软雅黑" panose="020B0503020204020204" charset="-122"/>
                <a:cs typeface="Times New Roman" panose="02020603050405020304" charset="0"/>
                <a:sym typeface="+mn-ea"/>
              </a:rPr>
              <a:t> experience here and your visit will surely promote our friendship.</a:t>
            </a:r>
            <a:endParaRPr lang="zh-CN" altLang="en-US" sz="2800">
              <a:latin typeface="Times New Roman" panose="02020603050405020304" charset="0"/>
              <a:ea typeface="微软雅黑" panose="020B0503020204020204" charset="-122"/>
              <a:cs typeface="Times New Roman" panose="02020603050405020304" charset="0"/>
            </a:endParaRPr>
          </a:p>
          <a:p>
            <a:pPr algn="l">
              <a:lnSpc>
                <a:spcPct val="80000"/>
              </a:lnSpc>
            </a:pPr>
            <a:endParaRPr lang="zh-CN" altLang="en-US" sz="2400">
              <a:latin typeface="Times New Roman" panose="02020603050405020304" charset="0"/>
              <a:ea typeface="微软雅黑" panose="020B0503020204020204" charset="-122"/>
              <a:cs typeface="Times New Roman" panose="02020603050405020304" charset="0"/>
            </a:endParaRPr>
          </a:p>
          <a:p>
            <a:pPr algn="l"/>
            <a:endParaRPr lang="en-US" altLang="zh-CN" sz="2400">
              <a:ea typeface="微软雅黑" panose="020B0503020204020204" charset="-122"/>
              <a:cs typeface="+mn-lt"/>
            </a:endParaRPr>
          </a:p>
          <a:p>
            <a:pPr algn="l"/>
            <a:endParaRPr lang="en-US" altLang="zh-CN">
              <a:latin typeface="Arial" panose="020B0604020202020204" pitchFamily="34" charset="0"/>
              <a:ea typeface="微软雅黑" panose="020B0503020204020204" charset="-122"/>
            </a:endParaRPr>
          </a:p>
          <a:p>
            <a:pPr algn="l"/>
            <a:endParaRPr lang="zh-CN" altLang="en-US" sz="1800">
              <a:latin typeface="Arial" panose="020B0604020202020204" pitchFamily="34" charset="0"/>
              <a:ea typeface="微软雅黑" panose="020B0503020204020204" charset="-122"/>
            </a:endParaRPr>
          </a:p>
        </p:txBody>
      </p:sp>
      <p:sp>
        <p:nvSpPr>
          <p:cNvPr id="3" name="文本框 2"/>
          <p:cNvSpPr txBox="1"/>
          <p:nvPr/>
        </p:nvSpPr>
        <p:spPr>
          <a:xfrm>
            <a:off x="5790565" y="140970"/>
            <a:ext cx="2463165" cy="406400"/>
          </a:xfrm>
          <a:prstGeom prst="rect">
            <a:avLst/>
          </a:prstGeom>
          <a:solidFill>
            <a:schemeClr val="accent5">
              <a:lumMod val="20000"/>
              <a:lumOff val="80000"/>
            </a:schemeClr>
          </a:solidFill>
        </p:spPr>
        <p:txBody>
          <a:bodyPr wrap="square">
            <a:noAutofit/>
          </a:bodyPr>
          <a:p>
            <a:pPr algn="l"/>
            <a:r>
              <a:rPr lang="zh-CN" altLang="en-US" sz="2400" b="1">
                <a:latin typeface="Arial" panose="020B0604020202020204" pitchFamily="34" charset="0"/>
                <a:ea typeface="微软雅黑" panose="020B0503020204020204" charset="-122"/>
              </a:rPr>
              <a:t>教师下水作文</a:t>
            </a:r>
            <a:r>
              <a:rPr lang="en-US" altLang="zh-CN" sz="2400" b="1">
                <a:latin typeface="Arial" panose="020B0604020202020204" pitchFamily="34" charset="0"/>
                <a:ea typeface="微软雅黑" panose="020B0503020204020204" charset="-122"/>
              </a:rPr>
              <a:t>1</a:t>
            </a:r>
            <a:endParaRPr lang="en-US" altLang="zh-CN" sz="2400" b="1">
              <a:latin typeface="Arial" panose="020B0604020202020204" pitchFamily="34" charset="0"/>
              <a:ea typeface="微软雅黑" panose="020B0503020204020204" charset="-122"/>
            </a:endParaRPr>
          </a:p>
        </p:txBody>
      </p:sp>
      <p:sp>
        <p:nvSpPr>
          <p:cNvPr id="17" name="文本框 16"/>
          <p:cNvSpPr txBox="1"/>
          <p:nvPr/>
        </p:nvSpPr>
        <p:spPr>
          <a:xfrm>
            <a:off x="442595" y="1617345"/>
            <a:ext cx="2097405" cy="521970"/>
          </a:xfrm>
          <a:prstGeom prst="rect">
            <a:avLst/>
          </a:prstGeom>
        </p:spPr>
        <p:txBody>
          <a:bodyPr wrap="square">
            <a:spAutoFit/>
          </a:bodyPr>
          <a:p>
            <a:pPr algn="l"/>
            <a:r>
              <a:rPr lang="en-US" altLang="zh-CN">
                <a:latin typeface="Times New Roman" panose="02020603050405020304" charset="0"/>
                <a:ea typeface="微软雅黑" panose="020B0503020204020204" charset="-122"/>
                <a:cs typeface="Times New Roman" panose="02020603050405020304" charset="0"/>
                <a:sym typeface="+mn-ea"/>
              </a:rPr>
              <a:t> </a:t>
            </a:r>
            <a:r>
              <a:rPr lang="en-US" altLang="zh-CN" sz="2800">
                <a:solidFill>
                  <a:srgbClr val="C00000"/>
                </a:solidFill>
                <a:latin typeface="Times New Roman" panose="02020603050405020304" charset="0"/>
                <a:ea typeface="微软雅黑" panose="020B0503020204020204" charset="-122"/>
                <a:cs typeface="Times New Roman" panose="02020603050405020304" charset="0"/>
                <a:sym typeface="+mn-ea"/>
              </a:rPr>
              <a:t>Considering</a:t>
            </a:r>
            <a:endParaRPr lang="en-US" altLang="zh-CN" sz="2800">
              <a:solidFill>
                <a:srgbClr val="C00000"/>
              </a:solidFill>
              <a:latin typeface="Times New Roman" panose="02020603050405020304" charset="0"/>
              <a:ea typeface="微软雅黑" panose="020B0503020204020204" charset="-122"/>
              <a:cs typeface="Times New Roman" panose="02020603050405020304" charset="0"/>
              <a:sym typeface="+mn-ea"/>
            </a:endParaRPr>
          </a:p>
        </p:txBody>
      </p:sp>
      <p:sp>
        <p:nvSpPr>
          <p:cNvPr id="20" name="文本框 19"/>
          <p:cNvSpPr txBox="1"/>
          <p:nvPr/>
        </p:nvSpPr>
        <p:spPr>
          <a:xfrm>
            <a:off x="3773805" y="2044700"/>
            <a:ext cx="3278505" cy="521970"/>
          </a:xfrm>
          <a:prstGeom prst="rect">
            <a:avLst/>
          </a:prstGeom>
        </p:spPr>
        <p:txBody>
          <a:bodyPr wrap="square">
            <a:spAutoFit/>
          </a:bodyPr>
          <a:p>
            <a:pPr algn="l"/>
            <a:r>
              <a:rPr lang="en-US" altLang="zh-CN">
                <a:latin typeface="Times New Roman" panose="02020603050405020304" charset="0"/>
                <a:ea typeface="微软雅黑" panose="020B0503020204020204" charset="-122"/>
                <a:cs typeface="Times New Roman" panose="02020603050405020304" charset="0"/>
                <a:sym typeface="+mn-ea"/>
              </a:rPr>
              <a:t> </a:t>
            </a:r>
            <a:r>
              <a:rPr lang="en-US" altLang="zh-CN" sz="2800">
                <a:solidFill>
                  <a:srgbClr val="C00000"/>
                </a:solidFill>
                <a:latin typeface="Times New Roman" panose="02020603050405020304" charset="0"/>
                <a:ea typeface="微软雅黑" panose="020B0503020204020204" charset="-122"/>
                <a:cs typeface="Times New Roman" panose="02020603050405020304" charset="0"/>
                <a:sym typeface="+mn-ea"/>
              </a:rPr>
              <a:t> has been developed</a:t>
            </a:r>
            <a:endParaRPr lang="en-US" altLang="zh-CN" sz="2800">
              <a:solidFill>
                <a:srgbClr val="C00000"/>
              </a:solidFill>
              <a:latin typeface="Times New Roman" panose="02020603050405020304" charset="0"/>
              <a:ea typeface="微软雅黑" panose="020B0503020204020204" charset="-122"/>
              <a:cs typeface="Times New Roman" panose="02020603050405020304" charset="0"/>
              <a:sym typeface="+mn-ea"/>
            </a:endParaRPr>
          </a:p>
        </p:txBody>
      </p:sp>
      <p:sp>
        <p:nvSpPr>
          <p:cNvPr id="21" name="文本框 20"/>
          <p:cNvSpPr txBox="1"/>
          <p:nvPr/>
        </p:nvSpPr>
        <p:spPr>
          <a:xfrm>
            <a:off x="442595" y="2479675"/>
            <a:ext cx="2097405" cy="521970"/>
          </a:xfrm>
          <a:prstGeom prst="rect">
            <a:avLst/>
          </a:prstGeom>
        </p:spPr>
        <p:txBody>
          <a:bodyPr wrap="square">
            <a:spAutoFit/>
          </a:bodyPr>
          <a:p>
            <a:pPr algn="l"/>
            <a:r>
              <a:rPr lang="en-US" altLang="zh-CN">
                <a:latin typeface="Times New Roman" panose="02020603050405020304" charset="0"/>
                <a:ea typeface="微软雅黑" panose="020B0503020204020204" charset="-122"/>
                <a:cs typeface="Times New Roman" panose="02020603050405020304" charset="0"/>
                <a:sym typeface="+mn-ea"/>
              </a:rPr>
              <a:t> </a:t>
            </a:r>
            <a:r>
              <a:rPr lang="en-US" altLang="zh-CN" sz="2800">
                <a:solidFill>
                  <a:srgbClr val="C00000"/>
                </a:solidFill>
                <a:latin typeface="Times New Roman" panose="02020603050405020304" charset="0"/>
                <a:ea typeface="微软雅黑" panose="020B0503020204020204" charset="-122"/>
                <a:cs typeface="Times New Roman" panose="02020603050405020304" charset="0"/>
                <a:sym typeface="+mn-ea"/>
              </a:rPr>
              <a:t>To stimulate</a:t>
            </a:r>
            <a:endParaRPr lang="en-US" altLang="zh-CN" sz="2800">
              <a:solidFill>
                <a:srgbClr val="C00000"/>
              </a:solidFill>
              <a:latin typeface="Times New Roman" panose="02020603050405020304" charset="0"/>
              <a:ea typeface="微软雅黑" panose="020B0503020204020204" charset="-122"/>
              <a:cs typeface="Times New Roman" panose="02020603050405020304" charset="0"/>
              <a:sym typeface="+mn-ea"/>
            </a:endParaRPr>
          </a:p>
        </p:txBody>
      </p:sp>
      <p:sp>
        <p:nvSpPr>
          <p:cNvPr id="22" name="文本框 21"/>
          <p:cNvSpPr txBox="1"/>
          <p:nvPr/>
        </p:nvSpPr>
        <p:spPr>
          <a:xfrm>
            <a:off x="4143375" y="2907030"/>
            <a:ext cx="1254760" cy="521970"/>
          </a:xfrm>
          <a:prstGeom prst="rect">
            <a:avLst/>
          </a:prstGeom>
        </p:spPr>
        <p:txBody>
          <a:bodyPr wrap="square">
            <a:spAutoFit/>
          </a:bodyPr>
          <a:p>
            <a:pPr algn="l"/>
            <a:r>
              <a:rPr lang="en-US" altLang="zh-CN">
                <a:latin typeface="Times New Roman" panose="02020603050405020304" charset="0"/>
                <a:ea typeface="微软雅黑" panose="020B0503020204020204" charset="-122"/>
                <a:cs typeface="Times New Roman" panose="02020603050405020304" charset="0"/>
                <a:sym typeface="+mn-ea"/>
              </a:rPr>
              <a:t> </a:t>
            </a:r>
            <a:r>
              <a:rPr lang="zh-CN" altLang="en-US" sz="2800">
                <a:solidFill>
                  <a:srgbClr val="C00000"/>
                </a:solidFill>
                <a:latin typeface="Times New Roman" panose="02020603050405020304" charset="0"/>
                <a:ea typeface="微软雅黑" panose="020B0503020204020204" charset="-122"/>
                <a:cs typeface="Times New Roman" panose="02020603050405020304" charset="0"/>
                <a:sym typeface="+mn-ea"/>
              </a:rPr>
              <a:t>covers </a:t>
            </a:r>
            <a:endParaRPr lang="zh-CN" altLang="en-US" sz="2800">
              <a:solidFill>
                <a:srgbClr val="C00000"/>
              </a:solidFill>
              <a:latin typeface="Times New Roman" panose="02020603050405020304" charset="0"/>
              <a:ea typeface="微软雅黑" panose="020B0503020204020204" charset="-122"/>
              <a:cs typeface="Times New Roman" panose="02020603050405020304" charset="0"/>
              <a:sym typeface="+mn-ea"/>
            </a:endParaRPr>
          </a:p>
        </p:txBody>
      </p:sp>
      <p:sp>
        <p:nvSpPr>
          <p:cNvPr id="24" name="文本框 23"/>
          <p:cNvSpPr txBox="1"/>
          <p:nvPr/>
        </p:nvSpPr>
        <p:spPr>
          <a:xfrm>
            <a:off x="5443855" y="3289935"/>
            <a:ext cx="1412875" cy="521970"/>
          </a:xfrm>
          <a:prstGeom prst="rect">
            <a:avLst/>
          </a:prstGeom>
        </p:spPr>
        <p:txBody>
          <a:bodyPr wrap="square">
            <a:spAutoFit/>
          </a:bodyPr>
          <a:p>
            <a:pPr algn="l"/>
            <a:r>
              <a:rPr lang="en-US" altLang="zh-CN">
                <a:latin typeface="Times New Roman" panose="02020603050405020304" charset="0"/>
                <a:ea typeface="微软雅黑" panose="020B0503020204020204" charset="-122"/>
                <a:cs typeface="Times New Roman" panose="02020603050405020304" charset="0"/>
                <a:sym typeface="+mn-ea"/>
              </a:rPr>
              <a:t> </a:t>
            </a:r>
            <a:r>
              <a:rPr lang="en-US" altLang="zh-CN" sz="2800">
                <a:solidFill>
                  <a:srgbClr val="C00000"/>
                </a:solidFill>
                <a:latin typeface="Times New Roman" panose="02020603050405020304" charset="0"/>
                <a:ea typeface="微软雅黑" panose="020B0503020204020204" charset="-122"/>
                <a:cs typeface="Times New Roman" panose="02020603050405020304" charset="0"/>
                <a:sym typeface="+mn-ea"/>
              </a:rPr>
              <a:t>fertilize</a:t>
            </a:r>
            <a:endParaRPr lang="en-US" altLang="zh-CN" sz="2800">
              <a:solidFill>
                <a:srgbClr val="C00000"/>
              </a:solidFill>
              <a:latin typeface="Times New Roman" panose="02020603050405020304" charset="0"/>
              <a:ea typeface="微软雅黑" panose="020B0503020204020204" charset="-122"/>
              <a:cs typeface="Times New Roman" panose="02020603050405020304" charset="0"/>
              <a:sym typeface="+mn-ea"/>
            </a:endParaRPr>
          </a:p>
        </p:txBody>
      </p:sp>
      <p:sp>
        <p:nvSpPr>
          <p:cNvPr id="25" name="文本框 24"/>
          <p:cNvSpPr txBox="1"/>
          <p:nvPr/>
        </p:nvSpPr>
        <p:spPr>
          <a:xfrm>
            <a:off x="3266440" y="3724275"/>
            <a:ext cx="1631315" cy="521970"/>
          </a:xfrm>
          <a:prstGeom prst="rect">
            <a:avLst/>
          </a:prstGeom>
        </p:spPr>
        <p:txBody>
          <a:bodyPr wrap="square">
            <a:spAutoFit/>
          </a:bodyPr>
          <a:p>
            <a:pPr algn="l"/>
            <a:r>
              <a:rPr lang="en-US" altLang="zh-CN">
                <a:latin typeface="Times New Roman" panose="02020603050405020304" charset="0"/>
                <a:ea typeface="微软雅黑" panose="020B0503020204020204" charset="-122"/>
                <a:cs typeface="Times New Roman" panose="02020603050405020304" charset="0"/>
                <a:sym typeface="+mn-ea"/>
              </a:rPr>
              <a:t> </a:t>
            </a:r>
            <a:r>
              <a:rPr lang="zh-CN" altLang="en-US" sz="2800">
                <a:solidFill>
                  <a:srgbClr val="C00000"/>
                </a:solidFill>
                <a:latin typeface="Times New Roman" panose="02020603050405020304" charset="0"/>
                <a:ea typeface="微软雅黑" panose="020B0503020204020204" charset="-122"/>
                <a:cs typeface="Times New Roman" panose="02020603050405020304" charset="0"/>
                <a:sym typeface="+mn-ea"/>
              </a:rPr>
              <a:t>regularly</a:t>
            </a:r>
            <a:endParaRPr lang="zh-CN" altLang="en-US" sz="2800">
              <a:solidFill>
                <a:srgbClr val="C00000"/>
              </a:solidFill>
              <a:latin typeface="Times New Roman" panose="02020603050405020304" charset="0"/>
              <a:ea typeface="微软雅黑" panose="020B0503020204020204" charset="-122"/>
              <a:cs typeface="Times New Roman" panose="02020603050405020304" charset="0"/>
              <a:sym typeface="+mn-ea"/>
            </a:endParaRPr>
          </a:p>
        </p:txBody>
      </p:sp>
      <p:sp>
        <p:nvSpPr>
          <p:cNvPr id="26" name="文本框 25"/>
          <p:cNvSpPr txBox="1"/>
          <p:nvPr/>
        </p:nvSpPr>
        <p:spPr>
          <a:xfrm>
            <a:off x="3266440" y="4199890"/>
            <a:ext cx="699135" cy="521970"/>
          </a:xfrm>
          <a:prstGeom prst="rect">
            <a:avLst/>
          </a:prstGeom>
        </p:spPr>
        <p:txBody>
          <a:bodyPr wrap="square">
            <a:spAutoFit/>
          </a:bodyPr>
          <a:p>
            <a:pPr algn="l"/>
            <a:r>
              <a:rPr lang="en-US" altLang="zh-CN">
                <a:latin typeface="Times New Roman" panose="02020603050405020304" charset="0"/>
                <a:ea typeface="微软雅黑" panose="020B0503020204020204" charset="-122"/>
                <a:cs typeface="Times New Roman" panose="02020603050405020304" charset="0"/>
                <a:sym typeface="+mn-ea"/>
              </a:rPr>
              <a:t> </a:t>
            </a:r>
            <a:r>
              <a:rPr lang="zh-CN" altLang="en-US" sz="2800">
                <a:solidFill>
                  <a:srgbClr val="C00000"/>
                </a:solidFill>
                <a:latin typeface="Times New Roman" panose="02020603050405020304" charset="0"/>
                <a:ea typeface="微软雅黑" panose="020B0503020204020204" charset="-122"/>
                <a:cs typeface="Times New Roman" panose="02020603050405020304" charset="0"/>
                <a:sym typeface="+mn-ea"/>
              </a:rPr>
              <a:t>to</a:t>
            </a:r>
            <a:r>
              <a:rPr lang="en-US" altLang="zh-CN" sz="2800">
                <a:solidFill>
                  <a:srgbClr val="C00000"/>
                </a:solidFill>
                <a:ea typeface="微软雅黑" panose="020B0503020204020204" charset="-122"/>
                <a:cs typeface="+mn-lt"/>
                <a:sym typeface="+mn-ea"/>
              </a:rPr>
              <a:t> </a:t>
            </a:r>
            <a:endParaRPr lang="en-US" altLang="zh-CN" sz="2800">
              <a:solidFill>
                <a:srgbClr val="C00000"/>
              </a:solidFill>
              <a:ea typeface="微软雅黑" panose="020B0503020204020204" charset="-122"/>
              <a:cs typeface="+mn-lt"/>
              <a:sym typeface="+mn-ea"/>
            </a:endParaRPr>
          </a:p>
        </p:txBody>
      </p:sp>
      <p:sp>
        <p:nvSpPr>
          <p:cNvPr id="27" name="文本框 26"/>
          <p:cNvSpPr txBox="1"/>
          <p:nvPr/>
        </p:nvSpPr>
        <p:spPr>
          <a:xfrm>
            <a:off x="442595" y="4952365"/>
            <a:ext cx="1849120" cy="521970"/>
          </a:xfrm>
          <a:prstGeom prst="rect">
            <a:avLst/>
          </a:prstGeom>
        </p:spPr>
        <p:txBody>
          <a:bodyPr wrap="square">
            <a:spAutoFit/>
          </a:bodyPr>
          <a:p>
            <a:pPr algn="l">
              <a:buClrTx/>
              <a:buSzTx/>
              <a:buFontTx/>
            </a:pPr>
            <a:r>
              <a:rPr lang="en-US" altLang="zh-CN" sz="2800">
                <a:solidFill>
                  <a:srgbClr val="C00000"/>
                </a:solidFill>
                <a:latin typeface="Times New Roman" panose="02020603050405020304" charset="0"/>
                <a:ea typeface="微软雅黑" panose="020B0503020204020204" charset="-122"/>
                <a:cs typeface="Times New Roman" panose="02020603050405020304" charset="0"/>
                <a:sym typeface="+mn-ea"/>
              </a:rPr>
              <a:t>integtating </a:t>
            </a:r>
            <a:endParaRPr lang="en-US" altLang="zh-CN" sz="2800">
              <a:solidFill>
                <a:srgbClr val="C00000"/>
              </a:solidFill>
              <a:latin typeface="Times New Roman" panose="02020603050405020304" charset="0"/>
              <a:ea typeface="微软雅黑" panose="020B0503020204020204" charset="-122"/>
              <a:cs typeface="Times New Roman" panose="02020603050405020304" charset="0"/>
              <a:sym typeface="+mn-ea"/>
            </a:endParaRPr>
          </a:p>
        </p:txBody>
      </p:sp>
      <p:sp>
        <p:nvSpPr>
          <p:cNvPr id="28" name="文本框 27"/>
          <p:cNvSpPr txBox="1"/>
          <p:nvPr/>
        </p:nvSpPr>
        <p:spPr>
          <a:xfrm>
            <a:off x="3584575" y="5467985"/>
            <a:ext cx="976630" cy="521970"/>
          </a:xfrm>
          <a:prstGeom prst="rect">
            <a:avLst/>
          </a:prstGeom>
        </p:spPr>
        <p:txBody>
          <a:bodyPr wrap="square">
            <a:spAutoFit/>
          </a:bodyPr>
          <a:p>
            <a:pPr algn="l"/>
            <a:r>
              <a:rPr lang="en-US" altLang="zh-CN">
                <a:latin typeface="Times New Roman" panose="02020603050405020304" charset="0"/>
                <a:ea typeface="微软雅黑" panose="020B0503020204020204" charset="-122"/>
                <a:cs typeface="Times New Roman" panose="02020603050405020304" charset="0"/>
                <a:sym typeface="+mn-ea"/>
              </a:rPr>
              <a:t> </a:t>
            </a:r>
            <a:r>
              <a:rPr lang="en-US" altLang="zh-CN" sz="2800">
                <a:solidFill>
                  <a:srgbClr val="C00000"/>
                </a:solidFill>
                <a:latin typeface="Times New Roman" panose="02020603050405020304" charset="0"/>
                <a:ea typeface="微软雅黑" panose="020B0503020204020204" charset="-122"/>
                <a:cs typeface="Times New Roman" panose="02020603050405020304" charset="0"/>
                <a:sym typeface="+mn-ea"/>
              </a:rPr>
              <a:t>than</a:t>
            </a:r>
            <a:endParaRPr lang="en-US" altLang="zh-CN" sz="2800">
              <a:solidFill>
                <a:srgbClr val="C00000"/>
              </a:solidFill>
              <a:latin typeface="Times New Roman" panose="02020603050405020304" charset="0"/>
              <a:ea typeface="微软雅黑" panose="020B0503020204020204" charset="-122"/>
              <a:cs typeface="Times New Roman" panose="02020603050405020304" charset="0"/>
              <a:sym typeface="+mn-ea"/>
            </a:endParaRPr>
          </a:p>
        </p:txBody>
      </p:sp>
      <p:sp>
        <p:nvSpPr>
          <p:cNvPr id="29" name="文本框 28"/>
          <p:cNvSpPr txBox="1"/>
          <p:nvPr/>
        </p:nvSpPr>
        <p:spPr>
          <a:xfrm>
            <a:off x="5687060" y="5865495"/>
            <a:ext cx="2037715" cy="521970"/>
          </a:xfrm>
          <a:prstGeom prst="rect">
            <a:avLst/>
          </a:prstGeom>
        </p:spPr>
        <p:txBody>
          <a:bodyPr wrap="square">
            <a:spAutoFit/>
          </a:bodyPr>
          <a:p>
            <a:pPr algn="l"/>
            <a:r>
              <a:rPr lang="en-US" altLang="zh-CN">
                <a:latin typeface="Times New Roman" panose="02020603050405020304" charset="0"/>
                <a:ea typeface="微软雅黑" panose="020B0503020204020204" charset="-122"/>
                <a:cs typeface="Times New Roman" panose="02020603050405020304" charset="0"/>
                <a:sym typeface="+mn-ea"/>
              </a:rPr>
              <a:t> </a:t>
            </a:r>
            <a:r>
              <a:rPr lang="en-US" altLang="zh-CN" sz="2800">
                <a:solidFill>
                  <a:srgbClr val="C00000"/>
                </a:solidFill>
                <a:latin typeface="Times New Roman" panose="02020603050405020304" charset="0"/>
                <a:ea typeface="微软雅黑" panose="020B0503020204020204" charset="-122"/>
                <a:cs typeface="Times New Roman" panose="02020603050405020304" charset="0"/>
                <a:sym typeface="+mn-ea"/>
              </a:rPr>
              <a:t> </a:t>
            </a:r>
            <a:r>
              <a:rPr lang="zh-CN" altLang="en-US" sz="2800">
                <a:solidFill>
                  <a:srgbClr val="C00000"/>
                </a:solidFill>
                <a:latin typeface="Times New Roman" panose="02020603050405020304" charset="0"/>
                <a:ea typeface="微软雅黑" panose="020B0503020204020204" charset="-122"/>
                <a:cs typeface="Times New Roman" panose="02020603050405020304" charset="0"/>
                <a:sym typeface="+mn-ea"/>
              </a:rPr>
              <a:t>meaningful</a:t>
            </a:r>
            <a:endParaRPr lang="zh-CN" altLang="en-US" sz="2800">
              <a:solidFill>
                <a:srgbClr val="C00000"/>
              </a:solidFill>
              <a:latin typeface="Times New Roman" panose="02020603050405020304" charset="0"/>
              <a:ea typeface="微软雅黑" panose="020B0503020204020204" charset="-122"/>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linds(horizont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linds(horizont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linds(horizont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linds(horizont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linds(horizontal)">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linds(horizontal)">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blinds(horizontal)">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blinds(horizontal)">
                                      <p:cBhvr>
                                        <p:cTn id="6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bldLvl="0" animBg="1"/>
      <p:bldP spid="17" grpId="0"/>
      <p:bldP spid="20" grpId="0"/>
      <p:bldP spid="21" grpId="0"/>
      <p:bldP spid="22" grpId="0"/>
      <p:bldP spid="24" grpId="0"/>
      <p:bldP spid="25"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圆角矩形 6"/>
          <p:cNvSpPr/>
          <p:nvPr/>
        </p:nvSpPr>
        <p:spPr>
          <a:xfrm>
            <a:off x="548005" y="119380"/>
            <a:ext cx="1419860" cy="49276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rPr>
              <a:t>Step4</a:t>
            </a:r>
            <a:endParaRPr kumimoji="0" lang="en-US" altLang="zh-CN" sz="3200" b="1"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endParaRPr>
          </a:p>
        </p:txBody>
      </p:sp>
      <p:sp>
        <p:nvSpPr>
          <p:cNvPr id="7" name="文本框 6"/>
          <p:cNvSpPr txBox="1"/>
          <p:nvPr/>
        </p:nvSpPr>
        <p:spPr>
          <a:xfrm>
            <a:off x="2071370" y="140970"/>
            <a:ext cx="3615690" cy="471170"/>
          </a:xfrm>
          <a:prstGeom prst="rect">
            <a:avLst/>
          </a:prstGeom>
          <a:solidFill>
            <a:schemeClr val="accent1">
              <a:lumMod val="20000"/>
              <a:lumOff val="80000"/>
            </a:schemeClr>
          </a:solidFill>
        </p:spPr>
        <p:txBody>
          <a:bodyPr wrap="square">
            <a:noAutofit/>
          </a:bodyPr>
          <a:p>
            <a:pPr algn="l"/>
            <a:r>
              <a:rPr lang="en-US" altLang="zh-CN" sz="2400" b="1" dirty="0">
                <a:ea typeface="华文楷体" panose="02010600040101010101" pitchFamily="2" charset="-122"/>
                <a:sym typeface="+mn-ea"/>
              </a:rPr>
              <a:t>Apply corpuses to Writing</a:t>
            </a:r>
            <a:endParaRPr lang="en-US" altLang="zh-CN" sz="2400" b="1" dirty="0">
              <a:solidFill>
                <a:srgbClr val="C00000"/>
              </a:solidFill>
              <a:latin typeface="楷体" panose="02010609060101010101" pitchFamily="49" charset="-122"/>
              <a:ea typeface="华文楷体" panose="02010600040101010101" pitchFamily="2" charset="-122"/>
              <a:cs typeface="华文行楷" panose="02010800040101010101" charset="-122"/>
              <a:sym typeface="+mn-ea"/>
            </a:endParaRPr>
          </a:p>
        </p:txBody>
      </p:sp>
      <p:sp>
        <p:nvSpPr>
          <p:cNvPr id="2" name="文本框 1"/>
          <p:cNvSpPr txBox="1"/>
          <p:nvPr/>
        </p:nvSpPr>
        <p:spPr>
          <a:xfrm>
            <a:off x="699770" y="754380"/>
            <a:ext cx="10920730" cy="5859145"/>
          </a:xfrm>
          <a:prstGeom prst="rect">
            <a:avLst/>
          </a:prstGeom>
          <a:solidFill>
            <a:schemeClr val="bg2"/>
          </a:solidFill>
        </p:spPr>
        <p:txBody>
          <a:bodyPr wrap="square">
            <a:noAutofit/>
          </a:bodyPr>
          <a:p>
            <a:pPr algn="l">
              <a:lnSpc>
                <a:spcPct val="120000"/>
              </a:lnSpc>
            </a:pPr>
            <a:r>
              <a:rPr lang="en-US" altLang="zh-CN" sz="2400">
                <a:latin typeface="Times New Roman" panose="02020603050405020304" charset="0"/>
                <a:ea typeface="微软雅黑" panose="020B0503020204020204" charset="-122"/>
                <a:cs typeface="Times New Roman" panose="02020603050405020304" charset="0"/>
              </a:rPr>
              <a:t>Dear fellows,</a:t>
            </a:r>
            <a:endParaRPr lang="en-US" altLang="zh-CN" sz="2400">
              <a:latin typeface="Times New Roman" panose="02020603050405020304" charset="0"/>
              <a:ea typeface="微软雅黑" panose="020B0503020204020204" charset="-122"/>
              <a:cs typeface="Times New Roman" panose="02020603050405020304" charset="0"/>
            </a:endParaRPr>
          </a:p>
          <a:p>
            <a:pPr algn="l">
              <a:lnSpc>
                <a:spcPct val="120000"/>
              </a:lnSpc>
            </a:pPr>
            <a:r>
              <a:rPr lang="en-US" altLang="zh-CN" sz="2400">
                <a:latin typeface="Times New Roman" panose="02020603050405020304" charset="0"/>
                <a:ea typeface="微软雅黑" panose="020B0503020204020204" charset="-122"/>
                <a:cs typeface="Times New Roman" panose="02020603050405020304" charset="0"/>
              </a:rPr>
              <a:t>As the person in charge of our school Happy Farm</a:t>
            </a:r>
            <a:r>
              <a:rPr lang="zh-CN" altLang="en-US" sz="2400">
                <a:latin typeface="Times New Roman" panose="02020603050405020304" charset="0"/>
                <a:ea typeface="微软雅黑" panose="020B0503020204020204" charset="-122"/>
                <a:cs typeface="Times New Roman" panose="02020603050405020304" charset="0"/>
              </a:rPr>
              <a:t>，</a:t>
            </a:r>
            <a:r>
              <a:rPr lang="en-US" altLang="zh-CN" sz="2400">
                <a:latin typeface="Times New Roman" panose="02020603050405020304" charset="0"/>
                <a:ea typeface="微软雅黑" panose="020B0503020204020204" charset="-122"/>
                <a:cs typeface="Times New Roman" panose="02020603050405020304" charset="0"/>
              </a:rPr>
              <a:t>I’d like 1___________(extend)my heartfelt welcome to you. Glad to share its general 2_____________(introduce</a:t>
            </a:r>
            <a:r>
              <a:rPr lang="zh-CN" altLang="en-US" sz="2400">
                <a:latin typeface="Times New Roman" panose="02020603050405020304" charset="0"/>
                <a:ea typeface="微软雅黑" panose="020B0503020204020204" charset="-122"/>
                <a:cs typeface="Times New Roman" panose="02020603050405020304" charset="0"/>
              </a:rPr>
              <a:t>）</a:t>
            </a:r>
            <a:r>
              <a:rPr lang="en-US" altLang="zh-CN" sz="2400">
                <a:latin typeface="Times New Roman" panose="02020603050405020304" charset="0"/>
                <a:ea typeface="微软雅黑" panose="020B0503020204020204" charset="-122"/>
                <a:cs typeface="Times New Roman" panose="02020603050405020304" charset="0"/>
              </a:rPr>
              <a:t>with you.</a:t>
            </a:r>
            <a:endParaRPr lang="en-US" altLang="zh-CN" sz="2400">
              <a:latin typeface="Times New Roman" panose="02020603050405020304" charset="0"/>
              <a:ea typeface="微软雅黑" panose="020B0503020204020204" charset="-122"/>
              <a:cs typeface="Times New Roman" panose="02020603050405020304" charset="0"/>
            </a:endParaRPr>
          </a:p>
          <a:p>
            <a:pPr algn="l">
              <a:lnSpc>
                <a:spcPct val="120000"/>
              </a:lnSpc>
            </a:pPr>
            <a:r>
              <a:rPr lang="en-US" altLang="zh-CN" sz="2400">
                <a:latin typeface="Times New Roman" panose="02020603050405020304" charset="0"/>
                <a:ea typeface="微软雅黑" panose="020B0503020204020204" charset="-122"/>
                <a:cs typeface="Times New Roman" panose="02020603050405020304" charset="0"/>
              </a:rPr>
              <a:t>The Happy Farm 3_________________(establish)  to guide the students to get knowledge from nature and labour.  As the name suggests, 4_________(vary) of exciting activities are launched, ranging from planting vegetables, 5________(raise)  little animals, picking fruits 6____ harvesting crops. Such these activities do 7_______(well) to broadening our horizons and developing hands-on ability. Only by this means , can we feel that learning knowledge 8___  (be)  like breathing fresh air,  refreshing 9__________ (we).</a:t>
            </a:r>
            <a:endParaRPr lang="en-US" altLang="zh-CN" sz="2400">
              <a:latin typeface="Times New Roman" panose="02020603050405020304" charset="0"/>
              <a:ea typeface="微软雅黑" panose="020B0503020204020204" charset="-122"/>
              <a:cs typeface="Times New Roman" panose="02020603050405020304" charset="0"/>
            </a:endParaRPr>
          </a:p>
          <a:p>
            <a:pPr algn="l">
              <a:lnSpc>
                <a:spcPct val="120000"/>
              </a:lnSpc>
            </a:pPr>
            <a:r>
              <a:rPr lang="en-US" altLang="zh-CN" sz="2400">
                <a:latin typeface="Times New Roman" panose="02020603050405020304" charset="0"/>
                <a:ea typeface="微软雅黑" panose="020B0503020204020204" charset="-122"/>
                <a:cs typeface="Times New Roman" panose="02020603050405020304" charset="0"/>
              </a:rPr>
              <a:t>May the Happy Farm excite and inspire you, offering you an amusing </a:t>
            </a:r>
            <a:r>
              <a:rPr lang="en-US" altLang="zh-CN" sz="2400">
                <a:latin typeface="Times New Roman" panose="02020603050405020304" charset="0"/>
                <a:ea typeface="微软雅黑" panose="020B0503020204020204" charset="-122"/>
                <a:cs typeface="Times New Roman" panose="02020603050405020304" charset="0"/>
                <a:sym typeface="+mn-ea"/>
              </a:rPr>
              <a:t>and 10_____________ (educate)</a:t>
            </a:r>
            <a:r>
              <a:rPr lang="en-US" altLang="zh-CN" sz="2400">
                <a:latin typeface="Times New Roman" panose="02020603050405020304" charset="0"/>
                <a:ea typeface="微软雅黑" panose="020B0503020204020204" charset="-122"/>
                <a:cs typeface="Times New Roman" panose="02020603050405020304" charset="0"/>
              </a:rPr>
              <a:t>  experience!</a:t>
            </a:r>
            <a:endParaRPr lang="en-US" altLang="zh-CN" sz="2400">
              <a:latin typeface="Times New Roman" panose="02020603050405020304" charset="0"/>
              <a:ea typeface="微软雅黑" panose="020B0503020204020204" charset="-122"/>
              <a:cs typeface="Times New Roman" panose="02020603050405020304" charset="0"/>
            </a:endParaRPr>
          </a:p>
          <a:p>
            <a:pPr algn="l"/>
            <a:endParaRPr lang="en-US" altLang="zh-CN" sz="2400">
              <a:ea typeface="微软雅黑" panose="020B0503020204020204" charset="-122"/>
              <a:cs typeface="+mn-lt"/>
            </a:endParaRPr>
          </a:p>
          <a:p>
            <a:pPr algn="l"/>
            <a:endParaRPr lang="en-US" altLang="zh-CN">
              <a:latin typeface="Arial" panose="020B0604020202020204" pitchFamily="34" charset="0"/>
              <a:ea typeface="微软雅黑" panose="020B0503020204020204" charset="-122"/>
            </a:endParaRPr>
          </a:p>
          <a:p>
            <a:pPr algn="l"/>
            <a:endParaRPr lang="zh-CN" altLang="en-US" sz="1800">
              <a:latin typeface="Arial" panose="020B0604020202020204" pitchFamily="34" charset="0"/>
              <a:ea typeface="微软雅黑" panose="020B0503020204020204" charset="-122"/>
            </a:endParaRPr>
          </a:p>
        </p:txBody>
      </p:sp>
      <p:sp>
        <p:nvSpPr>
          <p:cNvPr id="3" name="文本框 2"/>
          <p:cNvSpPr txBox="1"/>
          <p:nvPr/>
        </p:nvSpPr>
        <p:spPr>
          <a:xfrm>
            <a:off x="5790565" y="140970"/>
            <a:ext cx="2562860" cy="406400"/>
          </a:xfrm>
          <a:prstGeom prst="rect">
            <a:avLst/>
          </a:prstGeom>
          <a:solidFill>
            <a:schemeClr val="accent5">
              <a:lumMod val="20000"/>
              <a:lumOff val="80000"/>
            </a:schemeClr>
          </a:solidFill>
        </p:spPr>
        <p:txBody>
          <a:bodyPr wrap="square">
            <a:noAutofit/>
          </a:bodyPr>
          <a:p>
            <a:pPr algn="l"/>
            <a:r>
              <a:rPr lang="zh-CN" altLang="en-US" sz="2400" b="1">
                <a:latin typeface="Arial" panose="020B0604020202020204" pitchFamily="34" charset="0"/>
                <a:ea typeface="微软雅黑" panose="020B0503020204020204" charset="-122"/>
              </a:rPr>
              <a:t>教师下水作文</a:t>
            </a:r>
            <a:r>
              <a:rPr lang="en-US" altLang="zh-CN" sz="2400" b="1">
                <a:latin typeface="Arial" panose="020B0604020202020204" pitchFamily="34" charset="0"/>
                <a:ea typeface="微软雅黑" panose="020B0503020204020204" charset="-122"/>
              </a:rPr>
              <a:t>2</a:t>
            </a:r>
            <a:endParaRPr lang="en-US" altLang="zh-CN" sz="2400" b="1">
              <a:latin typeface="Arial" panose="020B0604020202020204" pitchFamily="34" charset="0"/>
              <a:ea typeface="微软雅黑" panose="020B0503020204020204" charset="-122"/>
            </a:endParaRPr>
          </a:p>
        </p:txBody>
      </p:sp>
      <p:pic>
        <p:nvPicPr>
          <p:cNvPr id="11" name="图片 10" descr="微信图片_20240427065407"/>
          <p:cNvPicPr>
            <a:picLocks noChangeAspect="1"/>
          </p:cNvPicPr>
          <p:nvPr/>
        </p:nvPicPr>
        <p:blipFill>
          <a:blip r:embed="rId1"/>
          <a:stretch>
            <a:fillRect/>
          </a:stretch>
        </p:blipFill>
        <p:spPr>
          <a:xfrm>
            <a:off x="144145" y="5982970"/>
            <a:ext cx="555625" cy="738505"/>
          </a:xfrm>
          <a:prstGeom prst="ellipse">
            <a:avLst/>
          </a:prstGeom>
        </p:spPr>
      </p:pic>
      <p:sp>
        <p:nvSpPr>
          <p:cNvPr id="4" name="文本框 3"/>
          <p:cNvSpPr txBox="1"/>
          <p:nvPr/>
        </p:nvSpPr>
        <p:spPr>
          <a:xfrm>
            <a:off x="8390255" y="1233170"/>
            <a:ext cx="1561465" cy="521970"/>
          </a:xfrm>
          <a:prstGeom prst="rect">
            <a:avLst/>
          </a:prstGeom>
        </p:spPr>
        <p:txBody>
          <a:bodyPr wrap="square">
            <a:spAutoFit/>
          </a:bodyPr>
          <a:p>
            <a:pPr algn="l"/>
            <a:r>
              <a:rPr lang="en-US" altLang="zh-CN">
                <a:latin typeface="Times New Roman" panose="02020603050405020304" charset="0"/>
                <a:ea typeface="微软雅黑" panose="020B0503020204020204" charset="-122"/>
                <a:cs typeface="Times New Roman" panose="02020603050405020304" charset="0"/>
                <a:sym typeface="+mn-ea"/>
              </a:rPr>
              <a:t> </a:t>
            </a:r>
            <a:r>
              <a:rPr lang="en-US" altLang="zh-CN" sz="2800">
                <a:solidFill>
                  <a:srgbClr val="C00000"/>
                </a:solidFill>
                <a:latin typeface="Times New Roman" panose="02020603050405020304" charset="0"/>
                <a:ea typeface="微软雅黑" panose="020B0503020204020204" charset="-122"/>
                <a:cs typeface="Times New Roman" panose="02020603050405020304" charset="0"/>
                <a:sym typeface="+mn-ea"/>
              </a:rPr>
              <a:t>to extend </a:t>
            </a:r>
            <a:endParaRPr lang="en-US" altLang="zh-CN" sz="2800">
              <a:solidFill>
                <a:srgbClr val="C00000"/>
              </a:solidFill>
              <a:latin typeface="Times New Roman" panose="02020603050405020304" charset="0"/>
              <a:ea typeface="微软雅黑" panose="020B0503020204020204" charset="-122"/>
              <a:cs typeface="Times New Roman" panose="02020603050405020304" charset="0"/>
              <a:sym typeface="+mn-ea"/>
            </a:endParaRPr>
          </a:p>
        </p:txBody>
      </p:sp>
      <p:sp>
        <p:nvSpPr>
          <p:cNvPr id="5" name="文本框 4"/>
          <p:cNvSpPr txBox="1"/>
          <p:nvPr/>
        </p:nvSpPr>
        <p:spPr>
          <a:xfrm>
            <a:off x="7205345" y="1666875"/>
            <a:ext cx="1974215" cy="521970"/>
          </a:xfrm>
          <a:prstGeom prst="rect">
            <a:avLst/>
          </a:prstGeom>
        </p:spPr>
        <p:txBody>
          <a:bodyPr wrap="square">
            <a:spAutoFit/>
          </a:bodyPr>
          <a:p>
            <a:pPr algn="l"/>
            <a:r>
              <a:rPr lang="en-US" altLang="zh-CN" sz="2800">
                <a:solidFill>
                  <a:srgbClr val="C00000"/>
                </a:solidFill>
                <a:latin typeface="Times New Roman" panose="02020603050405020304" charset="0"/>
                <a:ea typeface="微软雅黑" panose="020B0503020204020204" charset="-122"/>
                <a:cs typeface="Times New Roman" panose="02020603050405020304" charset="0"/>
                <a:sym typeface="+mn-ea"/>
              </a:rPr>
              <a:t>introduction  </a:t>
            </a:r>
            <a:endParaRPr lang="en-US" altLang="zh-CN" sz="2800">
              <a:solidFill>
                <a:srgbClr val="C00000"/>
              </a:solidFill>
              <a:latin typeface="Times New Roman" panose="02020603050405020304" charset="0"/>
              <a:ea typeface="微软雅黑" panose="020B0503020204020204" charset="-122"/>
              <a:cs typeface="Times New Roman" panose="02020603050405020304" charset="0"/>
              <a:sym typeface="+mn-ea"/>
            </a:endParaRPr>
          </a:p>
        </p:txBody>
      </p:sp>
      <p:sp>
        <p:nvSpPr>
          <p:cNvPr id="6" name="文本框 5"/>
          <p:cNvSpPr txBox="1"/>
          <p:nvPr/>
        </p:nvSpPr>
        <p:spPr>
          <a:xfrm>
            <a:off x="2933700" y="2482850"/>
            <a:ext cx="2700655" cy="521970"/>
          </a:xfrm>
          <a:prstGeom prst="rect">
            <a:avLst/>
          </a:prstGeom>
        </p:spPr>
        <p:txBody>
          <a:bodyPr wrap="square">
            <a:spAutoFit/>
          </a:bodyPr>
          <a:p>
            <a:pPr algn="l"/>
            <a:r>
              <a:rPr lang="en-US" altLang="zh-CN" sz="2800">
                <a:solidFill>
                  <a:srgbClr val="C00000"/>
                </a:solidFill>
                <a:latin typeface="Times New Roman" panose="02020603050405020304" charset="0"/>
                <a:ea typeface="微软雅黑" panose="020B0503020204020204" charset="-122"/>
                <a:cs typeface="Times New Roman" panose="02020603050405020304" charset="0"/>
                <a:sym typeface="+mn-ea"/>
              </a:rPr>
              <a:t>  was established</a:t>
            </a:r>
            <a:endParaRPr lang="en-US" altLang="zh-CN" sz="2800">
              <a:solidFill>
                <a:srgbClr val="C00000"/>
              </a:solidFill>
              <a:latin typeface="Times New Roman" panose="02020603050405020304" charset="0"/>
              <a:ea typeface="微软雅黑" panose="020B0503020204020204" charset="-122"/>
              <a:cs typeface="Times New Roman" panose="02020603050405020304" charset="0"/>
              <a:sym typeface="+mn-ea"/>
            </a:endParaRPr>
          </a:p>
        </p:txBody>
      </p:sp>
      <p:sp>
        <p:nvSpPr>
          <p:cNvPr id="8" name="文本框 7"/>
          <p:cNvSpPr txBox="1"/>
          <p:nvPr/>
        </p:nvSpPr>
        <p:spPr>
          <a:xfrm>
            <a:off x="8109585" y="3004820"/>
            <a:ext cx="1466215" cy="521970"/>
          </a:xfrm>
          <a:prstGeom prst="rect">
            <a:avLst/>
          </a:prstGeom>
        </p:spPr>
        <p:txBody>
          <a:bodyPr wrap="square">
            <a:spAutoFit/>
          </a:bodyPr>
          <a:p>
            <a:pPr algn="l"/>
            <a:r>
              <a:rPr lang="en-US" altLang="zh-CN">
                <a:latin typeface="Times New Roman" panose="02020603050405020304" charset="0"/>
                <a:ea typeface="微软雅黑" panose="020B0503020204020204" charset="-122"/>
                <a:cs typeface="Times New Roman" panose="02020603050405020304" charset="0"/>
                <a:sym typeface="+mn-ea"/>
              </a:rPr>
              <a:t> </a:t>
            </a:r>
            <a:r>
              <a:rPr lang="en-US" altLang="zh-CN" sz="2800">
                <a:solidFill>
                  <a:srgbClr val="C00000"/>
                </a:solidFill>
                <a:latin typeface="Times New Roman" panose="02020603050405020304" charset="0"/>
                <a:ea typeface="微软雅黑" panose="020B0503020204020204" charset="-122"/>
                <a:cs typeface="Times New Roman" panose="02020603050405020304" charset="0"/>
                <a:sym typeface="+mn-ea"/>
              </a:rPr>
              <a:t>varieties </a:t>
            </a:r>
            <a:endParaRPr lang="en-US" altLang="zh-CN" sz="2800">
              <a:solidFill>
                <a:srgbClr val="C00000"/>
              </a:solidFill>
              <a:latin typeface="Times New Roman" panose="02020603050405020304" charset="0"/>
              <a:ea typeface="微软雅黑" panose="020B0503020204020204" charset="-122"/>
              <a:cs typeface="Times New Roman" panose="02020603050405020304" charset="0"/>
              <a:sym typeface="+mn-ea"/>
            </a:endParaRPr>
          </a:p>
        </p:txBody>
      </p:sp>
      <p:sp>
        <p:nvSpPr>
          <p:cNvPr id="10" name="文本框 9"/>
          <p:cNvSpPr txBox="1"/>
          <p:nvPr/>
        </p:nvSpPr>
        <p:spPr>
          <a:xfrm>
            <a:off x="9014460" y="3423285"/>
            <a:ext cx="1341120" cy="521970"/>
          </a:xfrm>
          <a:prstGeom prst="rect">
            <a:avLst/>
          </a:prstGeom>
        </p:spPr>
        <p:txBody>
          <a:bodyPr wrap="square">
            <a:spAutoFit/>
          </a:bodyPr>
          <a:p>
            <a:pPr algn="l"/>
            <a:r>
              <a:rPr lang="en-US" altLang="zh-CN" sz="2800">
                <a:solidFill>
                  <a:srgbClr val="C00000"/>
                </a:solidFill>
                <a:latin typeface="Times New Roman" panose="02020603050405020304" charset="0"/>
                <a:ea typeface="微软雅黑" panose="020B0503020204020204" charset="-122"/>
                <a:cs typeface="Times New Roman" panose="02020603050405020304" charset="0"/>
                <a:sym typeface="+mn-ea"/>
              </a:rPr>
              <a:t> raising</a:t>
            </a:r>
            <a:endParaRPr lang="en-US" altLang="zh-CN" sz="2800">
              <a:solidFill>
                <a:srgbClr val="C00000"/>
              </a:solidFill>
              <a:latin typeface="Times New Roman" panose="02020603050405020304" charset="0"/>
              <a:ea typeface="微软雅黑" panose="020B0503020204020204" charset="-122"/>
              <a:cs typeface="Times New Roman" panose="02020603050405020304" charset="0"/>
              <a:sym typeface="+mn-ea"/>
            </a:endParaRPr>
          </a:p>
        </p:txBody>
      </p:sp>
      <p:sp>
        <p:nvSpPr>
          <p:cNvPr id="13" name="文本框 12"/>
          <p:cNvSpPr txBox="1"/>
          <p:nvPr/>
        </p:nvSpPr>
        <p:spPr>
          <a:xfrm>
            <a:off x="4406265" y="3815080"/>
            <a:ext cx="585470" cy="521970"/>
          </a:xfrm>
          <a:prstGeom prst="rect">
            <a:avLst/>
          </a:prstGeom>
        </p:spPr>
        <p:txBody>
          <a:bodyPr wrap="square">
            <a:spAutoFit/>
          </a:bodyPr>
          <a:p>
            <a:pPr algn="l"/>
            <a:r>
              <a:rPr lang="en-US" altLang="zh-CN">
                <a:latin typeface="Times New Roman" panose="02020603050405020304" charset="0"/>
                <a:ea typeface="微软雅黑" panose="020B0503020204020204" charset="-122"/>
                <a:cs typeface="Times New Roman" panose="02020603050405020304" charset="0"/>
                <a:sym typeface="+mn-ea"/>
              </a:rPr>
              <a:t> </a:t>
            </a:r>
            <a:r>
              <a:rPr lang="en-US" altLang="zh-CN" sz="2800">
                <a:solidFill>
                  <a:srgbClr val="C00000"/>
                </a:solidFill>
                <a:latin typeface="Times New Roman" panose="02020603050405020304" charset="0"/>
                <a:ea typeface="微软雅黑" panose="020B0503020204020204" charset="-122"/>
                <a:cs typeface="Times New Roman" panose="02020603050405020304" charset="0"/>
                <a:sym typeface="+mn-ea"/>
              </a:rPr>
              <a:t>to </a:t>
            </a:r>
            <a:endParaRPr lang="en-US" altLang="zh-CN" sz="2800">
              <a:solidFill>
                <a:srgbClr val="C00000"/>
              </a:solidFill>
              <a:latin typeface="Times New Roman" panose="02020603050405020304" charset="0"/>
              <a:ea typeface="微软雅黑" panose="020B0503020204020204" charset="-122"/>
              <a:cs typeface="Times New Roman" panose="02020603050405020304" charset="0"/>
              <a:sym typeface="+mn-ea"/>
            </a:endParaRPr>
          </a:p>
        </p:txBody>
      </p:sp>
      <p:sp>
        <p:nvSpPr>
          <p:cNvPr id="14" name="文本框 13"/>
          <p:cNvSpPr txBox="1"/>
          <p:nvPr/>
        </p:nvSpPr>
        <p:spPr>
          <a:xfrm>
            <a:off x="1006475" y="4274820"/>
            <a:ext cx="1012190" cy="521970"/>
          </a:xfrm>
          <a:prstGeom prst="rect">
            <a:avLst/>
          </a:prstGeom>
        </p:spPr>
        <p:txBody>
          <a:bodyPr wrap="square">
            <a:spAutoFit/>
          </a:bodyPr>
          <a:p>
            <a:pPr algn="l"/>
            <a:r>
              <a:rPr lang="en-US" altLang="zh-CN">
                <a:latin typeface="Times New Roman" panose="02020603050405020304" charset="0"/>
                <a:ea typeface="微软雅黑" panose="020B0503020204020204" charset="-122"/>
                <a:cs typeface="Times New Roman" panose="02020603050405020304" charset="0"/>
                <a:sym typeface="+mn-ea"/>
              </a:rPr>
              <a:t> </a:t>
            </a:r>
            <a:r>
              <a:rPr lang="en-US" altLang="zh-CN" sz="2800">
                <a:solidFill>
                  <a:srgbClr val="C00000"/>
                </a:solidFill>
                <a:latin typeface="Times New Roman" panose="02020603050405020304" charset="0"/>
                <a:ea typeface="微软雅黑" panose="020B0503020204020204" charset="-122"/>
                <a:cs typeface="Times New Roman" panose="02020603050405020304" charset="0"/>
                <a:sym typeface="+mn-ea"/>
              </a:rPr>
              <a:t>good</a:t>
            </a:r>
            <a:endParaRPr lang="en-US" altLang="zh-CN" sz="2800">
              <a:solidFill>
                <a:srgbClr val="C00000"/>
              </a:solidFill>
              <a:latin typeface="Times New Roman" panose="02020603050405020304" charset="0"/>
              <a:ea typeface="微软雅黑" panose="020B0503020204020204" charset="-122"/>
              <a:cs typeface="Times New Roman" panose="02020603050405020304" charset="0"/>
              <a:sym typeface="+mn-ea"/>
            </a:endParaRPr>
          </a:p>
        </p:txBody>
      </p:sp>
      <p:sp>
        <p:nvSpPr>
          <p:cNvPr id="15" name="文本框 14"/>
          <p:cNvSpPr txBox="1"/>
          <p:nvPr/>
        </p:nvSpPr>
        <p:spPr>
          <a:xfrm>
            <a:off x="6973570" y="4708525"/>
            <a:ext cx="533400" cy="521970"/>
          </a:xfrm>
          <a:prstGeom prst="rect">
            <a:avLst/>
          </a:prstGeom>
          <a:noFill/>
        </p:spPr>
        <p:txBody>
          <a:bodyPr wrap="square" rtlCol="0" anchor="t">
            <a:spAutoFit/>
          </a:bodyPr>
          <a:p>
            <a:r>
              <a:rPr lang="en-US" altLang="zh-CN" sz="2800">
                <a:solidFill>
                  <a:srgbClr val="C00000"/>
                </a:solidFill>
                <a:latin typeface="Times New Roman" panose="02020603050405020304" charset="0"/>
                <a:ea typeface="微软雅黑" panose="020B0503020204020204" charset="-122"/>
                <a:cs typeface="Times New Roman" panose="02020603050405020304" charset="0"/>
                <a:sym typeface="+mn-ea"/>
              </a:rPr>
              <a:t>is</a:t>
            </a:r>
            <a:endParaRPr lang="en-US" altLang="zh-CN" sz="2800">
              <a:solidFill>
                <a:srgbClr val="C00000"/>
              </a:solidFill>
              <a:latin typeface="Times New Roman" panose="02020603050405020304" charset="0"/>
              <a:ea typeface="微软雅黑" panose="020B0503020204020204" charset="-122"/>
              <a:cs typeface="Times New Roman" panose="02020603050405020304" charset="0"/>
              <a:sym typeface="+mn-ea"/>
            </a:endParaRPr>
          </a:p>
        </p:txBody>
      </p:sp>
      <p:sp>
        <p:nvSpPr>
          <p:cNvPr id="18" name="文本框 17"/>
          <p:cNvSpPr txBox="1"/>
          <p:nvPr/>
        </p:nvSpPr>
        <p:spPr>
          <a:xfrm>
            <a:off x="2210435" y="5163820"/>
            <a:ext cx="1610995" cy="521970"/>
          </a:xfrm>
          <a:prstGeom prst="rect">
            <a:avLst/>
          </a:prstGeom>
          <a:noFill/>
        </p:spPr>
        <p:txBody>
          <a:bodyPr wrap="square" rtlCol="0" anchor="t">
            <a:spAutoFit/>
          </a:bodyPr>
          <a:p>
            <a:r>
              <a:rPr lang="en-US" altLang="zh-CN" sz="2400">
                <a:solidFill>
                  <a:srgbClr val="FF0000"/>
                </a:solidFill>
                <a:latin typeface="Times New Roman" panose="02020603050405020304" charset="0"/>
                <a:ea typeface="微软雅黑" panose="020B0503020204020204" charset="-122"/>
                <a:cs typeface="Times New Roman" panose="02020603050405020304" charset="0"/>
                <a:sym typeface="+mn-ea"/>
              </a:rPr>
              <a:t> </a:t>
            </a:r>
            <a:r>
              <a:rPr lang="en-US" altLang="zh-CN" sz="2800">
                <a:solidFill>
                  <a:srgbClr val="C00000"/>
                </a:solidFill>
                <a:latin typeface="Times New Roman" panose="02020603050405020304" charset="0"/>
                <a:ea typeface="微软雅黑" panose="020B0503020204020204" charset="-122"/>
                <a:cs typeface="Times New Roman" panose="02020603050405020304" charset="0"/>
                <a:sym typeface="+mn-ea"/>
              </a:rPr>
              <a:t>ourselves</a:t>
            </a:r>
            <a:endParaRPr lang="en-US" altLang="zh-CN" sz="2800">
              <a:solidFill>
                <a:srgbClr val="C00000"/>
              </a:solidFill>
              <a:latin typeface="Times New Roman" panose="02020603050405020304" charset="0"/>
              <a:ea typeface="微软雅黑" panose="020B0503020204020204" charset="-122"/>
              <a:cs typeface="Times New Roman" panose="02020603050405020304" charset="0"/>
              <a:sym typeface="+mn-ea"/>
            </a:endParaRPr>
          </a:p>
        </p:txBody>
      </p:sp>
      <p:sp>
        <p:nvSpPr>
          <p:cNvPr id="19" name="文本框 18"/>
          <p:cNvSpPr txBox="1"/>
          <p:nvPr/>
        </p:nvSpPr>
        <p:spPr>
          <a:xfrm>
            <a:off x="1077595" y="6042025"/>
            <a:ext cx="1999615" cy="521970"/>
          </a:xfrm>
          <a:prstGeom prst="rect">
            <a:avLst/>
          </a:prstGeom>
          <a:noFill/>
        </p:spPr>
        <p:txBody>
          <a:bodyPr wrap="square" rtlCol="0" anchor="t">
            <a:spAutoFit/>
          </a:bodyPr>
          <a:p>
            <a:r>
              <a:rPr lang="en-US" altLang="zh-CN" sz="2400">
                <a:latin typeface="Times New Roman" panose="02020603050405020304" charset="0"/>
                <a:ea typeface="微软雅黑" panose="020B0503020204020204" charset="-122"/>
                <a:cs typeface="Times New Roman" panose="02020603050405020304" charset="0"/>
                <a:sym typeface="+mn-ea"/>
              </a:rPr>
              <a:t> </a:t>
            </a:r>
            <a:r>
              <a:rPr lang="en-US" altLang="zh-CN" sz="2800">
                <a:solidFill>
                  <a:srgbClr val="C00000"/>
                </a:solidFill>
                <a:latin typeface="Times New Roman" panose="02020603050405020304" charset="0"/>
                <a:ea typeface="微软雅黑" panose="020B0503020204020204" charset="-122"/>
                <a:cs typeface="Times New Roman" panose="02020603050405020304" charset="0"/>
                <a:sym typeface="+mn-ea"/>
              </a:rPr>
              <a:t>educational</a:t>
            </a:r>
            <a:endParaRPr lang="en-US" altLang="zh-CN" sz="2800">
              <a:solidFill>
                <a:srgbClr val="C00000"/>
              </a:solidFill>
              <a:latin typeface="Times New Roman" panose="02020603050405020304" charset="0"/>
              <a:ea typeface="微软雅黑" panose="020B0503020204020204" charset="-122"/>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blinds(horizontal)">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linds(horizontal)">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blinds(horizontal)">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bldLvl="0" animBg="1"/>
      <p:bldP spid="4" grpId="0"/>
      <p:bldP spid="5" grpId="0"/>
      <p:bldP spid="8" grpId="0"/>
      <p:bldP spid="10" grpId="0"/>
      <p:bldP spid="13" grpId="0"/>
      <p:bldP spid="14" grpId="0"/>
      <p:bldP spid="15"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圆角矩形 6"/>
          <p:cNvSpPr/>
          <p:nvPr/>
        </p:nvSpPr>
        <p:spPr>
          <a:xfrm>
            <a:off x="548005" y="119380"/>
            <a:ext cx="1419860" cy="49276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rPr>
              <a:t>Step4</a:t>
            </a:r>
            <a:endParaRPr kumimoji="0" lang="en-US" altLang="zh-CN" sz="3200" b="1"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endParaRPr>
          </a:p>
        </p:txBody>
      </p:sp>
      <p:sp>
        <p:nvSpPr>
          <p:cNvPr id="7" name="文本框 6"/>
          <p:cNvSpPr txBox="1"/>
          <p:nvPr/>
        </p:nvSpPr>
        <p:spPr>
          <a:xfrm>
            <a:off x="2071370" y="140970"/>
            <a:ext cx="3615690" cy="471170"/>
          </a:xfrm>
          <a:prstGeom prst="rect">
            <a:avLst/>
          </a:prstGeom>
          <a:solidFill>
            <a:schemeClr val="accent1">
              <a:lumMod val="20000"/>
              <a:lumOff val="80000"/>
            </a:schemeClr>
          </a:solidFill>
        </p:spPr>
        <p:txBody>
          <a:bodyPr wrap="square">
            <a:noAutofit/>
          </a:bodyPr>
          <a:p>
            <a:pPr algn="l"/>
            <a:r>
              <a:rPr lang="en-US" altLang="zh-CN" sz="2400" b="1" dirty="0">
                <a:ea typeface="华文楷体" panose="02010600040101010101" pitchFamily="2" charset="-122"/>
                <a:sym typeface="+mn-ea"/>
              </a:rPr>
              <a:t>Apply corpuses to Writing</a:t>
            </a:r>
            <a:endParaRPr lang="en-US" altLang="zh-CN" sz="2400" b="1" dirty="0">
              <a:solidFill>
                <a:srgbClr val="C00000"/>
              </a:solidFill>
              <a:latin typeface="楷体" panose="02010609060101010101" pitchFamily="49" charset="-122"/>
              <a:ea typeface="华文楷体" panose="02010600040101010101" pitchFamily="2" charset="-122"/>
              <a:cs typeface="华文行楷" panose="02010800040101010101" charset="-122"/>
              <a:sym typeface="+mn-ea"/>
            </a:endParaRPr>
          </a:p>
        </p:txBody>
      </p:sp>
      <p:sp>
        <p:nvSpPr>
          <p:cNvPr id="4" name="文本框 3"/>
          <p:cNvSpPr txBox="1"/>
          <p:nvPr/>
        </p:nvSpPr>
        <p:spPr>
          <a:xfrm>
            <a:off x="5790565" y="140970"/>
            <a:ext cx="1664335" cy="406400"/>
          </a:xfrm>
          <a:prstGeom prst="rect">
            <a:avLst/>
          </a:prstGeom>
          <a:solidFill>
            <a:schemeClr val="accent5">
              <a:lumMod val="20000"/>
              <a:lumOff val="80000"/>
            </a:schemeClr>
          </a:solidFill>
        </p:spPr>
        <p:txBody>
          <a:bodyPr wrap="square">
            <a:noAutofit/>
          </a:bodyPr>
          <a:p>
            <a:pPr algn="l"/>
            <a:r>
              <a:rPr lang="zh-CN" altLang="en-US" sz="2400" b="1">
                <a:latin typeface="Arial" panose="020B0604020202020204" pitchFamily="34" charset="0"/>
                <a:ea typeface="微软雅黑" panose="020B0503020204020204" charset="-122"/>
              </a:rPr>
              <a:t>学生作品</a:t>
            </a:r>
            <a:r>
              <a:rPr lang="en-US" altLang="zh-CN" sz="2400" b="1">
                <a:latin typeface="Arial" panose="020B0604020202020204" pitchFamily="34" charset="0"/>
                <a:ea typeface="微软雅黑" panose="020B0503020204020204" charset="-122"/>
              </a:rPr>
              <a:t>1</a:t>
            </a:r>
            <a:endParaRPr lang="en-US" altLang="zh-CN" sz="2400" b="1">
              <a:latin typeface="Arial" panose="020B0604020202020204" pitchFamily="34" charset="0"/>
              <a:ea typeface="微软雅黑" panose="020B0503020204020204" charset="-122"/>
            </a:endParaRPr>
          </a:p>
        </p:txBody>
      </p:sp>
      <p:pic>
        <p:nvPicPr>
          <p:cNvPr id="5" name="图片 4"/>
          <p:cNvPicPr>
            <a:picLocks noChangeAspect="1"/>
          </p:cNvPicPr>
          <p:nvPr/>
        </p:nvPicPr>
        <p:blipFill>
          <a:blip r:embed="rId1"/>
          <a:srcRect l="657" t="2083" r="941" b="957"/>
          <a:stretch>
            <a:fillRect/>
          </a:stretch>
        </p:blipFill>
        <p:spPr>
          <a:xfrm>
            <a:off x="51435" y="837565"/>
            <a:ext cx="7706360" cy="5793105"/>
          </a:xfrm>
          <a:prstGeom prst="rect">
            <a:avLst/>
          </a:prstGeom>
        </p:spPr>
      </p:pic>
      <p:sp>
        <p:nvSpPr>
          <p:cNvPr id="6" name="文本框 5"/>
          <p:cNvSpPr txBox="1"/>
          <p:nvPr/>
        </p:nvSpPr>
        <p:spPr>
          <a:xfrm>
            <a:off x="7949565" y="837565"/>
            <a:ext cx="4171950" cy="5744845"/>
          </a:xfrm>
          <a:prstGeom prst="rect">
            <a:avLst/>
          </a:prstGeom>
          <a:solidFill>
            <a:schemeClr val="accent1">
              <a:lumMod val="20000"/>
              <a:lumOff val="80000"/>
            </a:schemeClr>
          </a:solidFill>
        </p:spPr>
        <p:txBody>
          <a:bodyPr wrap="square">
            <a:spAutoFit/>
          </a:bodyPr>
          <a:p>
            <a:pPr algn="l">
              <a:lnSpc>
                <a:spcPct val="110000"/>
              </a:lnSpc>
            </a:pPr>
            <a:r>
              <a:rPr lang="zh-CN" altLang="en-US" sz="2000" b="1">
                <a:solidFill>
                  <a:schemeClr val="tx2">
                    <a:lumMod val="75000"/>
                  </a:schemeClr>
                </a:solidFill>
                <a:latin typeface="Arial" panose="020B0604020202020204" pitchFamily="34" charset="0"/>
                <a:ea typeface="微软雅黑" panose="020B0503020204020204" charset="-122"/>
              </a:rPr>
              <a:t>第五档（</a:t>
            </a:r>
            <a:r>
              <a:rPr lang="en-US" altLang="zh-CN" sz="2000" b="1">
                <a:solidFill>
                  <a:schemeClr val="tx2">
                    <a:lumMod val="75000"/>
                  </a:schemeClr>
                </a:solidFill>
                <a:latin typeface="Arial" panose="020B0604020202020204" pitchFamily="34" charset="0"/>
                <a:ea typeface="微软雅黑" panose="020B0503020204020204" charset="-122"/>
              </a:rPr>
              <a:t>13</a:t>
            </a:r>
            <a:r>
              <a:rPr lang="zh-CN" altLang="en-US" sz="2000" b="1">
                <a:solidFill>
                  <a:schemeClr val="tx2">
                    <a:lumMod val="75000"/>
                  </a:schemeClr>
                </a:solidFill>
                <a:latin typeface="Arial" panose="020B0604020202020204" pitchFamily="34" charset="0"/>
                <a:ea typeface="微软雅黑" panose="020B0503020204020204" charset="-122"/>
              </a:rPr>
              <a:t>分）</a:t>
            </a:r>
            <a:endParaRPr lang="zh-CN" altLang="en-US" sz="2000" b="1">
              <a:solidFill>
                <a:schemeClr val="tx2">
                  <a:lumMod val="75000"/>
                </a:schemeClr>
              </a:solidFill>
              <a:latin typeface="Arial" panose="020B0604020202020204" pitchFamily="34" charset="0"/>
              <a:ea typeface="微软雅黑" panose="020B0503020204020204" charset="-122"/>
            </a:endParaRPr>
          </a:p>
          <a:p>
            <a:pPr algn="l">
              <a:lnSpc>
                <a:spcPct val="110000"/>
              </a:lnSpc>
            </a:pPr>
            <a:r>
              <a:rPr lang="zh-CN" altLang="en-US" sz="2000" b="1">
                <a:solidFill>
                  <a:schemeClr val="tx2">
                    <a:lumMod val="75000"/>
                  </a:schemeClr>
                </a:solidFill>
                <a:latin typeface="Arial" panose="020B0604020202020204" pitchFamily="34" charset="0"/>
                <a:ea typeface="微软雅黑" panose="020B0503020204020204" charset="-122"/>
              </a:rPr>
              <a:t>理由：</a:t>
            </a:r>
            <a:endParaRPr lang="en-US" altLang="zh-CN" sz="2000" b="1">
              <a:solidFill>
                <a:schemeClr val="tx2">
                  <a:lumMod val="75000"/>
                </a:schemeClr>
              </a:solidFill>
              <a:latin typeface="Arial" panose="020B0604020202020204" pitchFamily="34" charset="0"/>
              <a:ea typeface="微软雅黑" panose="020B0503020204020204" charset="-122"/>
            </a:endParaRPr>
          </a:p>
          <a:p>
            <a:pPr algn="l">
              <a:lnSpc>
                <a:spcPct val="110000"/>
              </a:lnSpc>
            </a:pPr>
            <a:r>
              <a:rPr lang="en-US" altLang="zh-CN" sz="2000" b="1">
                <a:solidFill>
                  <a:schemeClr val="tx2">
                    <a:lumMod val="75000"/>
                  </a:schemeClr>
                </a:solidFill>
                <a:latin typeface="Arial" panose="020B0604020202020204" pitchFamily="34" charset="0"/>
                <a:ea typeface="微软雅黑" panose="020B0503020204020204" charset="-122"/>
              </a:rPr>
              <a:t>1.</a:t>
            </a:r>
            <a:r>
              <a:rPr lang="zh-CN" altLang="en-US" sz="2000" b="1">
                <a:solidFill>
                  <a:schemeClr val="tx2">
                    <a:lumMod val="75000"/>
                  </a:schemeClr>
                </a:solidFill>
                <a:latin typeface="Arial" panose="020B0604020202020204" pitchFamily="34" charset="0"/>
                <a:ea typeface="微软雅黑" panose="020B0503020204020204" charset="-122"/>
              </a:rPr>
              <a:t>要点齐全，结构完整；</a:t>
            </a:r>
            <a:endParaRPr lang="en-US" altLang="zh-CN" sz="2000" b="1">
              <a:solidFill>
                <a:schemeClr val="tx2">
                  <a:lumMod val="75000"/>
                </a:schemeClr>
              </a:solidFill>
              <a:latin typeface="Arial" panose="020B0604020202020204" pitchFamily="34" charset="0"/>
              <a:ea typeface="微软雅黑" panose="020B0503020204020204" charset="-122"/>
            </a:endParaRPr>
          </a:p>
          <a:p>
            <a:pPr algn="l">
              <a:lnSpc>
                <a:spcPct val="110000"/>
              </a:lnSpc>
            </a:pPr>
            <a:r>
              <a:rPr lang="en-US" altLang="zh-CN" sz="2000" b="1">
                <a:solidFill>
                  <a:schemeClr val="tx2">
                    <a:lumMod val="75000"/>
                  </a:schemeClr>
                </a:solidFill>
                <a:latin typeface="Arial" panose="020B0604020202020204" pitchFamily="34" charset="0"/>
                <a:ea typeface="微软雅黑" panose="020B0503020204020204" charset="-122"/>
              </a:rPr>
              <a:t>2.</a:t>
            </a:r>
            <a:r>
              <a:rPr lang="zh-CN" altLang="en-US" sz="2000" b="1">
                <a:solidFill>
                  <a:schemeClr val="tx2">
                    <a:lumMod val="75000"/>
                  </a:schemeClr>
                </a:solidFill>
                <a:latin typeface="Arial" panose="020B0604020202020204" pitchFamily="34" charset="0"/>
                <a:ea typeface="微软雅黑" panose="020B0503020204020204" charset="-122"/>
              </a:rPr>
              <a:t>词汇丰富，句式多变；</a:t>
            </a:r>
            <a:endParaRPr lang="zh-CN" altLang="en-US" sz="2000" b="1">
              <a:solidFill>
                <a:schemeClr val="tx2">
                  <a:lumMod val="75000"/>
                </a:schemeClr>
              </a:solidFill>
              <a:latin typeface="Arial" panose="020B0604020202020204" pitchFamily="34" charset="0"/>
              <a:ea typeface="微软雅黑" panose="020B0503020204020204" charset="-122"/>
            </a:endParaRPr>
          </a:p>
          <a:p>
            <a:pPr algn="l">
              <a:lnSpc>
                <a:spcPct val="110000"/>
              </a:lnSpc>
            </a:pPr>
            <a:r>
              <a:rPr lang="en-US" altLang="zh-CN" sz="2000" b="1">
                <a:solidFill>
                  <a:schemeClr val="tx2">
                    <a:lumMod val="75000"/>
                  </a:schemeClr>
                </a:solidFill>
                <a:latin typeface="Calibri" panose="020F0502020204030204" charset="0"/>
                <a:ea typeface="微软雅黑" panose="020B0503020204020204" charset="-122"/>
              </a:rPr>
              <a:t>① Hearing that..., I’m more than delighted to...</a:t>
            </a:r>
            <a:endParaRPr lang="en-US" altLang="zh-CN" sz="2000" b="1">
              <a:solidFill>
                <a:schemeClr val="tx2">
                  <a:lumMod val="75000"/>
                </a:schemeClr>
              </a:solidFill>
              <a:latin typeface="Calibri" panose="020F0502020204030204" charset="0"/>
              <a:ea typeface="微软雅黑" panose="020B0503020204020204" charset="-122"/>
            </a:endParaRPr>
          </a:p>
          <a:p>
            <a:pPr algn="l">
              <a:lnSpc>
                <a:spcPct val="110000"/>
              </a:lnSpc>
            </a:pPr>
            <a:r>
              <a:rPr lang="en-US" altLang="zh-CN" sz="2000" b="1">
                <a:solidFill>
                  <a:schemeClr val="tx2">
                    <a:lumMod val="75000"/>
                  </a:schemeClr>
                </a:solidFill>
                <a:latin typeface="Calibri" panose="020F0502020204030204" charset="0"/>
                <a:ea typeface="微软雅黑" panose="020B0503020204020204" charset="-122"/>
              </a:rPr>
              <a:t>② ...can enter... whenever we feel weary to be chained to our chairs.</a:t>
            </a:r>
            <a:endParaRPr lang="zh-CN" altLang="en-US" sz="2000" b="1">
              <a:solidFill>
                <a:schemeClr val="tx2">
                  <a:lumMod val="75000"/>
                </a:schemeClr>
              </a:solidFill>
              <a:latin typeface="Arial" panose="020B0604020202020204" pitchFamily="34" charset="0"/>
              <a:ea typeface="微软雅黑" panose="020B0503020204020204" charset="-122"/>
            </a:endParaRPr>
          </a:p>
          <a:p>
            <a:pPr algn="l">
              <a:lnSpc>
                <a:spcPct val="110000"/>
              </a:lnSpc>
            </a:pPr>
            <a:r>
              <a:rPr lang="en-US" altLang="zh-CN" sz="2000" b="1">
                <a:solidFill>
                  <a:schemeClr val="tx2">
                    <a:lumMod val="75000"/>
                  </a:schemeClr>
                </a:solidFill>
                <a:latin typeface="Calibri" panose="020F0502020204030204" charset="0"/>
                <a:ea typeface="微软雅黑" panose="020B0503020204020204" charset="-122"/>
              </a:rPr>
              <a:t>③ with the intention of doing sth.</a:t>
            </a:r>
            <a:endParaRPr lang="en-US" altLang="zh-CN" sz="2000" b="1">
              <a:solidFill>
                <a:schemeClr val="tx2">
                  <a:lumMod val="75000"/>
                </a:schemeClr>
              </a:solidFill>
              <a:latin typeface="Calibri" panose="020F0502020204030204" charset="0"/>
              <a:ea typeface="微软雅黑" panose="020B0503020204020204" charset="-122"/>
            </a:endParaRPr>
          </a:p>
          <a:p>
            <a:pPr algn="l">
              <a:lnSpc>
                <a:spcPct val="110000"/>
              </a:lnSpc>
            </a:pPr>
            <a:r>
              <a:rPr lang="en-US" altLang="zh-CN" sz="2000" b="1">
                <a:solidFill>
                  <a:schemeClr val="tx2">
                    <a:lumMod val="75000"/>
                  </a:schemeClr>
                </a:solidFill>
                <a:latin typeface="黑体" panose="02010609060101010101" charset="-122"/>
                <a:ea typeface="黑体" panose="02010609060101010101" charset="-122"/>
              </a:rPr>
              <a:t>④</a:t>
            </a:r>
            <a:r>
              <a:rPr lang="en-US" altLang="zh-CN" sz="2000" b="1">
                <a:solidFill>
                  <a:schemeClr val="tx2">
                    <a:lumMod val="75000"/>
                  </a:schemeClr>
                </a:solidFill>
                <a:latin typeface="Calibri" panose="020F0502020204030204" charset="0"/>
                <a:ea typeface="微软雅黑" panose="020B0503020204020204" charset="-122"/>
              </a:rPr>
              <a:t> wind sb. from sth.</a:t>
            </a:r>
            <a:endParaRPr lang="en-US" altLang="zh-CN" sz="2000" b="1">
              <a:solidFill>
                <a:schemeClr val="tx2">
                  <a:lumMod val="75000"/>
                </a:schemeClr>
              </a:solidFill>
              <a:latin typeface="Calibri" panose="020F0502020204030204" charset="0"/>
              <a:ea typeface="微软雅黑" panose="020B0503020204020204" charset="-122"/>
            </a:endParaRPr>
          </a:p>
          <a:p>
            <a:pPr algn="l">
              <a:lnSpc>
                <a:spcPct val="110000"/>
              </a:lnSpc>
            </a:pPr>
            <a:r>
              <a:rPr lang="en-US" altLang="zh-CN" sz="2000" b="1">
                <a:solidFill>
                  <a:schemeClr val="tx2">
                    <a:lumMod val="75000"/>
                  </a:schemeClr>
                </a:solidFill>
                <a:latin typeface="微软雅黑" panose="020B0503020204020204" charset="-122"/>
                <a:ea typeface="微软雅黑" panose="020B0503020204020204" charset="-122"/>
              </a:rPr>
              <a:t>⑤ </a:t>
            </a:r>
            <a:r>
              <a:rPr lang="en-US" altLang="zh-CN" sz="2000" b="1">
                <a:solidFill>
                  <a:schemeClr val="tx2">
                    <a:lumMod val="75000"/>
                  </a:schemeClr>
                </a:solidFill>
                <a:latin typeface="Calibri" panose="020F0502020204030204" charset="0"/>
                <a:ea typeface="微软雅黑" panose="020B0503020204020204" charset="-122"/>
              </a:rPr>
              <a:t>sharpen one's hands-on skills</a:t>
            </a:r>
            <a:endParaRPr lang="en-US" altLang="zh-CN" sz="2000" b="1">
              <a:solidFill>
                <a:schemeClr val="tx2">
                  <a:lumMod val="75000"/>
                </a:schemeClr>
              </a:solidFill>
              <a:latin typeface="Calibri" panose="020F0502020204030204" charset="0"/>
              <a:ea typeface="微软雅黑" panose="020B0503020204020204" charset="-122"/>
            </a:endParaRPr>
          </a:p>
          <a:p>
            <a:pPr algn="l">
              <a:lnSpc>
                <a:spcPct val="110000"/>
              </a:lnSpc>
            </a:pPr>
            <a:r>
              <a:rPr lang="en-US" altLang="zh-CN" sz="2000" b="1">
                <a:solidFill>
                  <a:schemeClr val="tx2">
                    <a:lumMod val="75000"/>
                  </a:schemeClr>
                </a:solidFill>
                <a:latin typeface="微软雅黑" panose="020B0503020204020204" charset="-122"/>
                <a:ea typeface="微软雅黑" panose="020B0503020204020204" charset="-122"/>
              </a:rPr>
              <a:t>⑥ </a:t>
            </a:r>
            <a:r>
              <a:rPr lang="en-US" altLang="zh-CN" sz="2000" b="1">
                <a:solidFill>
                  <a:schemeClr val="tx2">
                    <a:lumMod val="75000"/>
                  </a:schemeClr>
                </a:solidFill>
                <a:latin typeface="Calibri" panose="020F0502020204030204" charset="0"/>
                <a:ea typeface="微软雅黑" panose="020B0503020204020204" charset="-122"/>
              </a:rPr>
              <a:t>range from... to...</a:t>
            </a:r>
            <a:endParaRPr lang="en-US" altLang="zh-CN" sz="2000" b="1">
              <a:solidFill>
                <a:schemeClr val="tx2">
                  <a:lumMod val="75000"/>
                </a:schemeClr>
              </a:solidFill>
              <a:latin typeface="Calibri" panose="020F0502020204030204" charset="0"/>
              <a:ea typeface="微软雅黑" panose="020B0503020204020204" charset="-122"/>
            </a:endParaRPr>
          </a:p>
          <a:p>
            <a:pPr algn="l">
              <a:lnSpc>
                <a:spcPct val="110000"/>
              </a:lnSpc>
              <a:buClrTx/>
              <a:buSzTx/>
              <a:buFontTx/>
            </a:pPr>
            <a:r>
              <a:rPr lang="en-US" altLang="zh-CN" sz="2000" b="1">
                <a:solidFill>
                  <a:schemeClr val="tx2">
                    <a:lumMod val="75000"/>
                  </a:schemeClr>
                </a:solidFill>
                <a:latin typeface="Calibri" panose="020F0502020204030204" charset="0"/>
                <a:ea typeface="微软雅黑" panose="020B0503020204020204" charset="-122"/>
              </a:rPr>
              <a:t>⑦ feel weary to be chained to our chairs</a:t>
            </a:r>
            <a:endParaRPr lang="en-US" altLang="zh-CN" sz="2000" b="1">
              <a:solidFill>
                <a:schemeClr val="tx2">
                  <a:lumMod val="75000"/>
                </a:schemeClr>
              </a:solidFill>
              <a:latin typeface="Calibri" panose="020F0502020204030204" charset="0"/>
              <a:ea typeface="微软雅黑" panose="020B0503020204020204" charset="-122"/>
            </a:endParaRPr>
          </a:p>
          <a:p>
            <a:pPr algn="l">
              <a:lnSpc>
                <a:spcPct val="110000"/>
              </a:lnSpc>
            </a:pPr>
            <a:r>
              <a:rPr lang="en-US" altLang="zh-CN" sz="1800" b="1">
                <a:solidFill>
                  <a:schemeClr val="tx2">
                    <a:lumMod val="75000"/>
                  </a:schemeClr>
                </a:solidFill>
                <a:latin typeface="Arial" panose="020B0604020202020204" pitchFamily="34" charset="0"/>
                <a:ea typeface="微软雅黑" panose="020B0503020204020204" charset="-122"/>
              </a:rPr>
              <a:t>3. </a:t>
            </a:r>
            <a:r>
              <a:rPr lang="zh-CN" altLang="en-US" sz="1800" b="1">
                <a:solidFill>
                  <a:schemeClr val="tx2">
                    <a:lumMod val="75000"/>
                  </a:schemeClr>
                </a:solidFill>
                <a:latin typeface="Arial" panose="020B0604020202020204" pitchFamily="34" charset="0"/>
                <a:ea typeface="微软雅黑" panose="020B0503020204020204" charset="-122"/>
              </a:rPr>
              <a:t>过渡自然，一气呵成；</a:t>
            </a:r>
            <a:endParaRPr lang="zh-CN" altLang="en-US" sz="1800" b="1">
              <a:solidFill>
                <a:schemeClr val="tx2">
                  <a:lumMod val="75000"/>
                </a:schemeClr>
              </a:solidFill>
              <a:latin typeface="Arial" panose="020B0604020202020204" pitchFamily="34" charset="0"/>
              <a:ea typeface="微软雅黑" panose="020B0503020204020204" charset="-122"/>
            </a:endParaRPr>
          </a:p>
          <a:p>
            <a:pPr algn="l">
              <a:lnSpc>
                <a:spcPct val="110000"/>
              </a:lnSpc>
            </a:pPr>
            <a:r>
              <a:rPr lang="en-US" altLang="zh-CN" sz="1800" b="1">
                <a:solidFill>
                  <a:schemeClr val="tx2">
                    <a:lumMod val="75000"/>
                  </a:schemeClr>
                </a:solidFill>
                <a:latin typeface="Arial" panose="020B0604020202020204" pitchFamily="34" charset="0"/>
                <a:ea typeface="微软雅黑" panose="020B0503020204020204" charset="-122"/>
              </a:rPr>
              <a:t>4. </a:t>
            </a:r>
            <a:r>
              <a:rPr lang="zh-CN" altLang="en-US" sz="1800" b="1">
                <a:solidFill>
                  <a:schemeClr val="tx2">
                    <a:lumMod val="75000"/>
                  </a:schemeClr>
                </a:solidFill>
                <a:latin typeface="Arial" panose="020B0604020202020204" pitchFamily="34" charset="0"/>
                <a:ea typeface="微软雅黑" panose="020B0503020204020204" charset="-122"/>
              </a:rPr>
              <a:t>些许错误，不误大局；</a:t>
            </a:r>
            <a:endParaRPr lang="zh-CN" altLang="en-US" sz="1800" b="1">
              <a:solidFill>
                <a:schemeClr val="tx2">
                  <a:lumMod val="75000"/>
                </a:schemeClr>
              </a:solidFill>
              <a:latin typeface="Arial" panose="020B0604020202020204" pitchFamily="34" charset="0"/>
              <a:ea typeface="微软雅黑" panose="020B0503020204020204" charset="-122"/>
            </a:endParaRPr>
          </a:p>
          <a:p>
            <a:pPr algn="l">
              <a:lnSpc>
                <a:spcPct val="110000"/>
              </a:lnSpc>
            </a:pPr>
            <a:r>
              <a:rPr lang="en-US" altLang="zh-CN" sz="1800" b="1">
                <a:solidFill>
                  <a:schemeClr val="tx2">
                    <a:lumMod val="75000"/>
                  </a:schemeClr>
                </a:solidFill>
                <a:latin typeface="Arial" panose="020B0604020202020204" pitchFamily="34" charset="0"/>
                <a:ea typeface="微软雅黑" panose="020B0503020204020204" charset="-122"/>
              </a:rPr>
              <a:t>5.</a:t>
            </a:r>
            <a:r>
              <a:rPr lang="zh-CN" altLang="en-US" sz="1800" b="1">
                <a:solidFill>
                  <a:schemeClr val="tx2">
                    <a:lumMod val="75000"/>
                  </a:schemeClr>
                </a:solidFill>
                <a:latin typeface="Arial" panose="020B0604020202020204" pitchFamily="34" charset="0"/>
                <a:ea typeface="微软雅黑" panose="020B0503020204020204" charset="-122"/>
              </a:rPr>
              <a:t>卷面整洁，语意丰满。</a:t>
            </a:r>
            <a:endParaRPr lang="zh-CN" altLang="en-US" sz="1800" b="1">
              <a:solidFill>
                <a:schemeClr val="tx2">
                  <a:lumMod val="75000"/>
                </a:schemeClr>
              </a:solidFill>
              <a:latin typeface="Arial" panose="020B0604020202020204" pitchFamily="34" charset="0"/>
              <a:ea typeface="微软雅黑" panose="020B0503020204020204" charset="-122"/>
            </a:endParaRPr>
          </a:p>
        </p:txBody>
      </p:sp>
      <p:sp>
        <p:nvSpPr>
          <p:cNvPr id="8" name="文本框 7"/>
          <p:cNvSpPr txBox="1"/>
          <p:nvPr/>
        </p:nvSpPr>
        <p:spPr>
          <a:xfrm>
            <a:off x="7949565" y="219710"/>
            <a:ext cx="3915410" cy="460375"/>
          </a:xfrm>
          <a:prstGeom prst="rect">
            <a:avLst/>
          </a:prstGeom>
          <a:solidFill>
            <a:schemeClr val="accent6">
              <a:lumMod val="20000"/>
              <a:lumOff val="80000"/>
            </a:schemeClr>
          </a:solidFill>
        </p:spPr>
        <p:txBody>
          <a:bodyPr wrap="square">
            <a:spAutoFit/>
          </a:bodyPr>
          <a:p>
            <a:pPr algn="l"/>
            <a:r>
              <a:rPr lang="en-US" altLang="zh-CN" sz="2400" b="1" dirty="0">
                <a:ea typeface="华文楷体" panose="02010600040101010101" pitchFamily="2" charset="-122"/>
              </a:rPr>
              <a:t>Evaluation and Appreciation</a:t>
            </a:r>
            <a:endParaRPr lang="en-US" altLang="zh-CN" sz="2400" b="1" dirty="0">
              <a:ea typeface="华文楷体" panose="02010600040101010101" pitchFamily="2" charset="-122"/>
            </a:endParaRPr>
          </a:p>
        </p:txBody>
      </p:sp>
      <p:sp>
        <p:nvSpPr>
          <p:cNvPr id="12" name="文本框 11"/>
          <p:cNvSpPr txBox="1"/>
          <p:nvPr/>
        </p:nvSpPr>
        <p:spPr>
          <a:xfrm>
            <a:off x="4721225" y="2192020"/>
            <a:ext cx="600075" cy="521970"/>
          </a:xfrm>
          <a:prstGeom prst="rect">
            <a:avLst/>
          </a:prstGeom>
          <a:noFill/>
        </p:spPr>
        <p:txBody>
          <a:bodyPr wrap="none" rtlCol="0" anchor="t">
            <a:spAutoFit/>
          </a:bodyPr>
          <a:p>
            <a:pPr>
              <a:lnSpc>
                <a:spcPct val="70000"/>
              </a:lnSpc>
            </a:pPr>
            <a:r>
              <a:rPr lang="en-US" altLang="zh-CN" sz="2000">
                <a:latin typeface="微软雅黑" panose="020B0503020204020204" charset="-122"/>
                <a:ea typeface="微软雅黑" panose="020B0503020204020204" charset="-122"/>
              </a:rPr>
              <a:t> </a:t>
            </a:r>
            <a:r>
              <a:rPr lang="zh-CN" altLang="en-US" sz="2000" b="1">
                <a:solidFill>
                  <a:srgbClr val="C00000"/>
                </a:solidFill>
                <a:latin typeface="微软雅黑" panose="020B0503020204020204" charset="-122"/>
                <a:ea typeface="微软雅黑" panose="020B0503020204020204" charset="-122"/>
              </a:rPr>
              <a:t>⋀</a:t>
            </a:r>
            <a:endParaRPr lang="zh-CN" altLang="en-US" sz="2000" b="1">
              <a:solidFill>
                <a:srgbClr val="C00000"/>
              </a:solidFill>
              <a:latin typeface="微软雅黑" panose="020B0503020204020204" charset="-122"/>
              <a:ea typeface="微软雅黑" panose="020B0503020204020204" charset="-122"/>
            </a:endParaRPr>
          </a:p>
          <a:p>
            <a:pPr>
              <a:lnSpc>
                <a:spcPct val="70000"/>
              </a:lnSpc>
            </a:pPr>
            <a:r>
              <a:rPr lang="en-US" altLang="zh-CN" sz="2000" b="1">
                <a:solidFill>
                  <a:srgbClr val="C00000"/>
                </a:solidFill>
                <a:latin typeface="微软雅黑" panose="020B0503020204020204" charset="-122"/>
                <a:ea typeface="微软雅黑" panose="020B0503020204020204" charset="-122"/>
              </a:rPr>
              <a:t>the</a:t>
            </a:r>
            <a:endParaRPr lang="en-US" altLang="zh-CN" sz="2000" b="1">
              <a:solidFill>
                <a:srgbClr val="C00000"/>
              </a:solidFill>
              <a:latin typeface="微软雅黑" panose="020B0503020204020204" charset="-122"/>
              <a:ea typeface="微软雅黑" panose="020B0503020204020204" charset="-122"/>
            </a:endParaRPr>
          </a:p>
        </p:txBody>
      </p:sp>
      <p:cxnSp>
        <p:nvCxnSpPr>
          <p:cNvPr id="13" name="直接连接符 12"/>
          <p:cNvCxnSpPr/>
          <p:nvPr/>
        </p:nvCxnSpPr>
        <p:spPr>
          <a:xfrm>
            <a:off x="2371725" y="3260090"/>
            <a:ext cx="1450340" cy="0"/>
          </a:xfrm>
          <a:prstGeom prst="line">
            <a:avLst/>
          </a:prstGeom>
          <a:ln w="25400">
            <a:solidFill>
              <a:srgbClr val="C00000"/>
            </a:solidFill>
          </a:ln>
        </p:spPr>
        <p:style>
          <a:lnRef idx="2">
            <a:schemeClr val="accent1"/>
          </a:lnRef>
          <a:fillRef idx="0">
            <a:srgbClr val="FFFFFF"/>
          </a:fillRef>
          <a:effectRef idx="0">
            <a:srgbClr val="FFFFFF"/>
          </a:effectRef>
          <a:fontRef idx="minor">
            <a:schemeClr val="tx1"/>
          </a:fontRef>
        </p:style>
      </p:cxnSp>
      <p:sp>
        <p:nvSpPr>
          <p:cNvPr id="14" name="文本框 13"/>
          <p:cNvSpPr txBox="1"/>
          <p:nvPr/>
        </p:nvSpPr>
        <p:spPr>
          <a:xfrm>
            <a:off x="2243455" y="3295650"/>
            <a:ext cx="1970405" cy="267335"/>
          </a:xfrm>
          <a:prstGeom prst="rect">
            <a:avLst/>
          </a:prstGeom>
        </p:spPr>
        <p:txBody>
          <a:bodyPr>
            <a:noAutofit/>
          </a:bodyPr>
          <a:p>
            <a:pPr algn="l"/>
            <a:r>
              <a:rPr lang="en-US" altLang="zh-CN" sz="1800" b="1">
                <a:solidFill>
                  <a:srgbClr val="C00000"/>
                </a:solidFill>
                <a:latin typeface="Arial" panose="020B0604020202020204" pitchFamily="34" charset="0"/>
                <a:ea typeface="微软雅黑" panose="020B0503020204020204" charset="-122"/>
              </a:rPr>
              <a:t>hands-on skills</a:t>
            </a:r>
            <a:endParaRPr lang="en-US" altLang="zh-CN" sz="1800" b="1">
              <a:solidFill>
                <a:srgbClr val="C00000"/>
              </a:solidFill>
              <a:latin typeface="Arial" panose="020B0604020202020204" pitchFamily="34" charset="0"/>
              <a:ea typeface="微软雅黑" panose="020B0503020204020204" charset="-122"/>
            </a:endParaRPr>
          </a:p>
        </p:txBody>
      </p:sp>
      <p:cxnSp>
        <p:nvCxnSpPr>
          <p:cNvPr id="15" name="直接连接符 14"/>
          <p:cNvCxnSpPr/>
          <p:nvPr/>
        </p:nvCxnSpPr>
        <p:spPr>
          <a:xfrm>
            <a:off x="3422650" y="4294505"/>
            <a:ext cx="916940" cy="8255"/>
          </a:xfrm>
          <a:prstGeom prst="line">
            <a:avLst/>
          </a:prstGeom>
          <a:ln w="19050">
            <a:solidFill>
              <a:srgbClr val="FF0000"/>
            </a:solidFill>
          </a:ln>
        </p:spPr>
        <p:style>
          <a:lnRef idx="2">
            <a:schemeClr val="accent1"/>
          </a:lnRef>
          <a:fillRef idx="0">
            <a:srgbClr val="FFFFFF"/>
          </a:fillRef>
          <a:effectRef idx="0">
            <a:srgbClr val="FFFFFF"/>
          </a:effectRef>
          <a:fontRef idx="minor">
            <a:schemeClr val="tx1"/>
          </a:fontRef>
        </p:style>
      </p:cxnSp>
      <p:sp>
        <p:nvSpPr>
          <p:cNvPr id="16" name="文本框 15"/>
          <p:cNvSpPr txBox="1"/>
          <p:nvPr/>
        </p:nvSpPr>
        <p:spPr>
          <a:xfrm>
            <a:off x="3216275" y="4325620"/>
            <a:ext cx="1422400" cy="267335"/>
          </a:xfrm>
          <a:prstGeom prst="rect">
            <a:avLst/>
          </a:prstGeom>
        </p:spPr>
        <p:txBody>
          <a:bodyPr>
            <a:noAutofit/>
          </a:bodyPr>
          <a:p>
            <a:pPr algn="l"/>
            <a:r>
              <a:rPr lang="en-US" altLang="zh-CN" sz="1800" b="1">
                <a:solidFill>
                  <a:srgbClr val="C00000"/>
                </a:solidFill>
                <a:latin typeface="Arial" panose="020B0604020202020204" pitchFamily="34" charset="0"/>
                <a:ea typeface="微软雅黑" panose="020B0503020204020204" charset="-122"/>
              </a:rPr>
              <a:t>campaigns</a:t>
            </a:r>
            <a:endParaRPr lang="en-US" altLang="zh-CN" sz="1800" b="1">
              <a:solidFill>
                <a:srgbClr val="C00000"/>
              </a:solidFill>
              <a:latin typeface="Arial" panose="020B0604020202020204" pitchFamily="34" charset="0"/>
              <a:ea typeface="微软雅黑" panose="020B0503020204020204" charset="-122"/>
            </a:endParaRPr>
          </a:p>
        </p:txBody>
      </p:sp>
      <p:cxnSp>
        <p:nvCxnSpPr>
          <p:cNvPr id="17" name="直接连接符 16"/>
          <p:cNvCxnSpPr/>
          <p:nvPr/>
        </p:nvCxnSpPr>
        <p:spPr>
          <a:xfrm flipV="1">
            <a:off x="4833620" y="4741545"/>
            <a:ext cx="274320" cy="7620"/>
          </a:xfrm>
          <a:prstGeom prst="line">
            <a:avLst/>
          </a:prstGeom>
          <a:ln w="25400">
            <a:solidFill>
              <a:srgbClr val="C00000"/>
            </a:solidFill>
          </a:ln>
        </p:spPr>
        <p:style>
          <a:lnRef idx="2">
            <a:schemeClr val="accent1"/>
          </a:lnRef>
          <a:fillRef idx="0">
            <a:srgbClr val="FFFFFF"/>
          </a:fillRef>
          <a:effectRef idx="0">
            <a:srgbClr val="FFFFFF"/>
          </a:effectRef>
          <a:fontRef idx="minor">
            <a:schemeClr val="tx1"/>
          </a:fontRef>
        </p:style>
      </p:cxnSp>
      <p:sp>
        <p:nvSpPr>
          <p:cNvPr id="18" name="文本框 17"/>
          <p:cNvSpPr txBox="1"/>
          <p:nvPr/>
        </p:nvSpPr>
        <p:spPr>
          <a:xfrm>
            <a:off x="4638675" y="4718050"/>
            <a:ext cx="765810" cy="267335"/>
          </a:xfrm>
          <a:prstGeom prst="rect">
            <a:avLst/>
          </a:prstGeom>
        </p:spPr>
        <p:txBody>
          <a:bodyPr>
            <a:noAutofit/>
          </a:bodyPr>
          <a:p>
            <a:pPr algn="l"/>
            <a:r>
              <a:rPr lang="en-US" altLang="zh-CN" sz="1800" b="1">
                <a:solidFill>
                  <a:srgbClr val="C00000"/>
                </a:solidFill>
                <a:latin typeface="Arial" panose="020B0604020202020204" pitchFamily="34" charset="0"/>
                <a:ea typeface="微软雅黑" panose="020B0503020204020204" charset="-122"/>
              </a:rPr>
              <a:t>cows</a:t>
            </a:r>
            <a:endParaRPr lang="en-US" altLang="zh-CN" sz="1800" b="1">
              <a:solidFill>
                <a:srgbClr val="C00000"/>
              </a:solidFill>
              <a:latin typeface="Arial" panose="020B0604020202020204" pitchFamily="34" charset="0"/>
              <a:ea typeface="微软雅黑" panose="020B0503020204020204" charset="-122"/>
            </a:endParaRPr>
          </a:p>
        </p:txBody>
      </p:sp>
      <p:cxnSp>
        <p:nvCxnSpPr>
          <p:cNvPr id="19" name="直接连接符 18"/>
          <p:cNvCxnSpPr/>
          <p:nvPr/>
        </p:nvCxnSpPr>
        <p:spPr>
          <a:xfrm flipV="1">
            <a:off x="5076825" y="5188585"/>
            <a:ext cx="391795" cy="7620"/>
          </a:xfrm>
          <a:prstGeom prst="line">
            <a:avLst/>
          </a:prstGeom>
          <a:ln w="25400">
            <a:solidFill>
              <a:srgbClr val="FF0000"/>
            </a:solidFill>
          </a:ln>
        </p:spPr>
        <p:style>
          <a:lnRef idx="2">
            <a:schemeClr val="accent1"/>
          </a:lnRef>
          <a:fillRef idx="0">
            <a:srgbClr val="FFFFFF"/>
          </a:fillRef>
          <a:effectRef idx="0">
            <a:srgbClr val="FFFFFF"/>
          </a:effectRef>
          <a:fontRef idx="minor">
            <a:schemeClr val="tx1"/>
          </a:fontRef>
        </p:style>
      </p:cxnSp>
      <p:sp>
        <p:nvSpPr>
          <p:cNvPr id="20" name="文本框 19"/>
          <p:cNvSpPr txBox="1"/>
          <p:nvPr/>
        </p:nvSpPr>
        <p:spPr>
          <a:xfrm>
            <a:off x="4969510" y="5196205"/>
            <a:ext cx="890905" cy="267335"/>
          </a:xfrm>
          <a:prstGeom prst="rect">
            <a:avLst/>
          </a:prstGeom>
        </p:spPr>
        <p:txBody>
          <a:bodyPr>
            <a:noAutofit/>
          </a:bodyPr>
          <a:p>
            <a:pPr algn="l"/>
            <a:r>
              <a:rPr lang="en-US" altLang="zh-CN" sz="1800" b="1">
                <a:solidFill>
                  <a:srgbClr val="C00000"/>
                </a:solidFill>
                <a:latin typeface="Arial" panose="020B0604020202020204" pitchFamily="34" charset="0"/>
                <a:ea typeface="微软雅黑" panose="020B0503020204020204" charset="-122"/>
              </a:rPr>
              <a:t>close</a:t>
            </a:r>
            <a:endParaRPr lang="en-US" altLang="zh-CN" sz="1800" b="1">
              <a:solidFill>
                <a:srgbClr val="C00000"/>
              </a:solidFill>
              <a:latin typeface="Arial" panose="020B0604020202020204" pitchFamily="34" charset="0"/>
              <a:ea typeface="微软雅黑" panose="020B0503020204020204" charset="-122"/>
            </a:endParaRPr>
          </a:p>
        </p:txBody>
      </p:sp>
      <p:cxnSp>
        <p:nvCxnSpPr>
          <p:cNvPr id="21" name="直接连接符 20"/>
          <p:cNvCxnSpPr/>
          <p:nvPr/>
        </p:nvCxnSpPr>
        <p:spPr>
          <a:xfrm>
            <a:off x="4519295" y="5659120"/>
            <a:ext cx="541020" cy="7620"/>
          </a:xfrm>
          <a:prstGeom prst="line">
            <a:avLst/>
          </a:prstGeom>
          <a:ln w="25400">
            <a:solidFill>
              <a:srgbClr val="C00000"/>
            </a:solidFill>
          </a:ln>
        </p:spPr>
        <p:style>
          <a:lnRef idx="2">
            <a:schemeClr val="accent1"/>
          </a:lnRef>
          <a:fillRef idx="0">
            <a:srgbClr val="FFFFFF"/>
          </a:fillRef>
          <a:effectRef idx="0">
            <a:srgbClr val="FFFFFF"/>
          </a:effectRef>
          <a:fontRef idx="minor">
            <a:schemeClr val="tx1"/>
          </a:fontRef>
        </p:style>
      </p:cxnSp>
      <p:sp>
        <p:nvSpPr>
          <p:cNvPr id="22" name="文本框 21"/>
          <p:cNvSpPr txBox="1"/>
          <p:nvPr/>
        </p:nvSpPr>
        <p:spPr>
          <a:xfrm>
            <a:off x="4339590" y="5635625"/>
            <a:ext cx="883285" cy="267335"/>
          </a:xfrm>
          <a:prstGeom prst="rect">
            <a:avLst/>
          </a:prstGeom>
        </p:spPr>
        <p:txBody>
          <a:bodyPr>
            <a:noAutofit/>
          </a:bodyPr>
          <a:p>
            <a:pPr algn="l"/>
            <a:r>
              <a:rPr lang="en-US" altLang="zh-CN" sz="1800" b="1">
                <a:solidFill>
                  <a:srgbClr val="C00000"/>
                </a:solidFill>
                <a:latin typeface="Arial" panose="020B0604020202020204" pitchFamily="34" charset="0"/>
                <a:ea typeface="微软雅黑" panose="020B0503020204020204" charset="-122"/>
              </a:rPr>
              <a:t>chairs</a:t>
            </a:r>
            <a:endParaRPr lang="en-US" altLang="zh-CN" sz="1800" b="1">
              <a:solidFill>
                <a:srgbClr val="C00000"/>
              </a:solidFill>
              <a:latin typeface="Arial" panose="020B0604020202020204" pitchFamily="34" charset="0"/>
              <a:ea typeface="微软雅黑" panose="020B0503020204020204" charset="-122"/>
            </a:endParaRPr>
          </a:p>
        </p:txBody>
      </p:sp>
      <p:cxnSp>
        <p:nvCxnSpPr>
          <p:cNvPr id="23" name="直接连接符 22"/>
          <p:cNvCxnSpPr/>
          <p:nvPr/>
        </p:nvCxnSpPr>
        <p:spPr>
          <a:xfrm>
            <a:off x="5687060" y="6074410"/>
            <a:ext cx="729615" cy="0"/>
          </a:xfrm>
          <a:prstGeom prst="line">
            <a:avLst/>
          </a:prstGeom>
          <a:ln w="25400">
            <a:solidFill>
              <a:srgbClr val="FF0000"/>
            </a:solidFill>
          </a:ln>
        </p:spPr>
        <p:style>
          <a:lnRef idx="2">
            <a:schemeClr val="accent1"/>
          </a:lnRef>
          <a:fillRef idx="0">
            <a:srgbClr val="FFFFFF"/>
          </a:fillRef>
          <a:effectRef idx="0">
            <a:srgbClr val="FFFFFF"/>
          </a:effectRef>
          <a:fontRef idx="minor">
            <a:schemeClr val="tx1"/>
          </a:fontRef>
        </p:style>
      </p:cxnSp>
      <p:sp>
        <p:nvSpPr>
          <p:cNvPr id="24" name="文本框 23"/>
          <p:cNvSpPr txBox="1"/>
          <p:nvPr/>
        </p:nvSpPr>
        <p:spPr>
          <a:xfrm>
            <a:off x="5564505" y="6014720"/>
            <a:ext cx="1195705" cy="267335"/>
          </a:xfrm>
          <a:prstGeom prst="rect">
            <a:avLst/>
          </a:prstGeom>
        </p:spPr>
        <p:txBody>
          <a:bodyPr>
            <a:noAutofit/>
          </a:bodyPr>
          <a:p>
            <a:pPr algn="l"/>
            <a:r>
              <a:rPr lang="en-US" altLang="zh-CN" sz="1800" b="1">
                <a:solidFill>
                  <a:srgbClr val="C00000"/>
                </a:solidFill>
                <a:latin typeface="Arial" panose="020B0604020202020204" pitchFamily="34" charset="0"/>
                <a:ea typeface="微软雅黑" panose="020B0503020204020204" charset="-122"/>
              </a:rPr>
              <a:t>provides</a:t>
            </a:r>
            <a:endParaRPr lang="en-US" altLang="zh-CN" sz="1800" b="1">
              <a:solidFill>
                <a:srgbClr val="C00000"/>
              </a:solidFill>
              <a:latin typeface="Arial" panose="020B0604020202020204" pitchFamily="34" charset="0"/>
              <a:ea typeface="微软雅黑" panose="020B0503020204020204" charset="-122"/>
            </a:endParaRPr>
          </a:p>
        </p:txBody>
      </p:sp>
      <p:cxnSp>
        <p:nvCxnSpPr>
          <p:cNvPr id="25" name="直接连接符 24"/>
          <p:cNvCxnSpPr/>
          <p:nvPr/>
        </p:nvCxnSpPr>
        <p:spPr>
          <a:xfrm flipV="1">
            <a:off x="5420995" y="6473825"/>
            <a:ext cx="274320" cy="8255"/>
          </a:xfrm>
          <a:prstGeom prst="line">
            <a:avLst/>
          </a:prstGeom>
          <a:ln w="25400">
            <a:solidFill>
              <a:srgbClr val="FF0000"/>
            </a:solidFill>
          </a:ln>
        </p:spPr>
        <p:style>
          <a:lnRef idx="2">
            <a:schemeClr val="accent1"/>
          </a:lnRef>
          <a:fillRef idx="0">
            <a:srgbClr val="FFFFFF"/>
          </a:fillRef>
          <a:effectRef idx="0">
            <a:srgbClr val="FFFFFF"/>
          </a:effectRef>
          <a:fontRef idx="minor">
            <a:schemeClr val="tx1"/>
          </a:fontRef>
        </p:style>
      </p:cxnSp>
      <p:sp>
        <p:nvSpPr>
          <p:cNvPr id="26" name="文本框 25"/>
          <p:cNvSpPr txBox="1"/>
          <p:nvPr/>
        </p:nvSpPr>
        <p:spPr>
          <a:xfrm>
            <a:off x="5222875" y="6473825"/>
            <a:ext cx="944880" cy="267335"/>
          </a:xfrm>
          <a:prstGeom prst="rect">
            <a:avLst/>
          </a:prstGeom>
        </p:spPr>
        <p:txBody>
          <a:bodyPr>
            <a:noAutofit/>
          </a:bodyPr>
          <a:p>
            <a:pPr algn="l"/>
            <a:r>
              <a:rPr lang="en-US" altLang="zh-CN" sz="1800" b="1">
                <a:solidFill>
                  <a:srgbClr val="C00000"/>
                </a:solidFill>
                <a:latin typeface="Arial" panose="020B0604020202020204" pitchFamily="34" charset="0"/>
                <a:ea typeface="微软雅黑" panose="020B0503020204020204" charset="-122"/>
              </a:rPr>
              <a:t>seeing</a:t>
            </a:r>
            <a:endParaRPr lang="en-US" altLang="zh-CN" sz="1800" b="1">
              <a:solidFill>
                <a:srgbClr val="C00000"/>
              </a:solidFill>
              <a:latin typeface="Arial" panose="020B0604020202020204" pitchFamily="34" charset="0"/>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linds(horizont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linds(horizontal)">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linds(horizontal)">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blinds(horizontal)">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blinds(horizontal)">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blinds(horizontal)">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blinds(horizontal)">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blinds(horizontal)">
                                      <p:cBhvr>
                                        <p:cTn id="82" dur="500"/>
                                        <p:tgtEl>
                                          <p:spTgt spid="25"/>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blinds(horizontal)">
                                      <p:cBhvr>
                                        <p:cTn id="8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8" grpId="0"/>
      <p:bldP spid="20" grpId="0"/>
      <p:bldP spid="24" grpId="0"/>
      <p:bldP spid="26" grpId="0"/>
      <p:bldP spid="8" grpId="0" animBg="1"/>
      <p:bldP spid="6" grpId="0" bldLvl="0" animBg="1"/>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0" y="730885"/>
            <a:ext cx="7937500" cy="6197600"/>
          </a:xfrm>
          <a:prstGeom prst="rect">
            <a:avLst/>
          </a:prstGeom>
          <a:solidFill>
            <a:schemeClr val="bg1">
              <a:lumMod val="95000"/>
            </a:schemeClr>
          </a:solidFill>
        </p:spPr>
      </p:pic>
      <p:sp>
        <p:nvSpPr>
          <p:cNvPr id="9" name="圆角矩形 6"/>
          <p:cNvSpPr/>
          <p:nvPr/>
        </p:nvSpPr>
        <p:spPr>
          <a:xfrm>
            <a:off x="548005" y="119380"/>
            <a:ext cx="1419860" cy="49276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rPr>
              <a:t>Step4</a:t>
            </a:r>
            <a:endParaRPr kumimoji="0" lang="en-US" altLang="zh-CN" sz="3200" b="1"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endParaRPr>
          </a:p>
        </p:txBody>
      </p:sp>
      <p:sp>
        <p:nvSpPr>
          <p:cNvPr id="7" name="文本框 6"/>
          <p:cNvSpPr txBox="1"/>
          <p:nvPr/>
        </p:nvSpPr>
        <p:spPr>
          <a:xfrm>
            <a:off x="2134235" y="140970"/>
            <a:ext cx="3615690" cy="471170"/>
          </a:xfrm>
          <a:prstGeom prst="rect">
            <a:avLst/>
          </a:prstGeom>
          <a:solidFill>
            <a:schemeClr val="accent1">
              <a:lumMod val="20000"/>
              <a:lumOff val="80000"/>
            </a:schemeClr>
          </a:solidFill>
        </p:spPr>
        <p:txBody>
          <a:bodyPr wrap="square">
            <a:noAutofit/>
          </a:bodyPr>
          <a:p>
            <a:pPr algn="l"/>
            <a:r>
              <a:rPr lang="en-US" altLang="zh-CN" sz="2400" b="1" dirty="0">
                <a:ea typeface="华文楷体" panose="02010600040101010101" pitchFamily="2" charset="-122"/>
                <a:sym typeface="+mn-ea"/>
              </a:rPr>
              <a:t>Apply corpuses to Writing</a:t>
            </a:r>
            <a:endParaRPr lang="en-US" altLang="zh-CN" sz="2400" b="1" dirty="0">
              <a:solidFill>
                <a:srgbClr val="C00000"/>
              </a:solidFill>
              <a:latin typeface="楷体" panose="02010609060101010101" pitchFamily="49" charset="-122"/>
              <a:ea typeface="华文楷体" panose="02010600040101010101" pitchFamily="2" charset="-122"/>
              <a:cs typeface="华文行楷" panose="02010800040101010101" charset="-122"/>
              <a:sym typeface="+mn-ea"/>
            </a:endParaRPr>
          </a:p>
        </p:txBody>
      </p:sp>
      <p:sp>
        <p:nvSpPr>
          <p:cNvPr id="6" name="文本框 5"/>
          <p:cNvSpPr txBox="1"/>
          <p:nvPr/>
        </p:nvSpPr>
        <p:spPr>
          <a:xfrm>
            <a:off x="5916295" y="205740"/>
            <a:ext cx="1806575" cy="406400"/>
          </a:xfrm>
          <a:prstGeom prst="rect">
            <a:avLst/>
          </a:prstGeom>
          <a:solidFill>
            <a:schemeClr val="accent5">
              <a:lumMod val="20000"/>
              <a:lumOff val="80000"/>
            </a:schemeClr>
          </a:solidFill>
        </p:spPr>
        <p:txBody>
          <a:bodyPr wrap="square">
            <a:noAutofit/>
          </a:bodyPr>
          <a:p>
            <a:pPr algn="l"/>
            <a:r>
              <a:rPr lang="zh-CN" altLang="en-US" sz="2400" b="1">
                <a:latin typeface="Arial" panose="020B0604020202020204" pitchFamily="34" charset="0"/>
                <a:ea typeface="微软雅黑" panose="020B0503020204020204" charset="-122"/>
              </a:rPr>
              <a:t>学生作品</a:t>
            </a:r>
            <a:r>
              <a:rPr lang="en-US" altLang="zh-CN" sz="2400" b="1">
                <a:latin typeface="Arial" panose="020B0604020202020204" pitchFamily="34" charset="0"/>
                <a:ea typeface="微软雅黑" panose="020B0503020204020204" charset="-122"/>
              </a:rPr>
              <a:t>2</a:t>
            </a:r>
            <a:endParaRPr lang="en-US" altLang="zh-CN" sz="2400" b="1">
              <a:latin typeface="Arial" panose="020B0604020202020204" pitchFamily="34" charset="0"/>
              <a:ea typeface="微软雅黑" panose="020B0503020204020204" charset="-122"/>
            </a:endParaRPr>
          </a:p>
        </p:txBody>
      </p:sp>
      <p:sp>
        <p:nvSpPr>
          <p:cNvPr id="8" name="文本框 7"/>
          <p:cNvSpPr txBox="1"/>
          <p:nvPr/>
        </p:nvSpPr>
        <p:spPr>
          <a:xfrm>
            <a:off x="8108315" y="140970"/>
            <a:ext cx="3813810" cy="460375"/>
          </a:xfrm>
          <a:prstGeom prst="rect">
            <a:avLst/>
          </a:prstGeom>
          <a:solidFill>
            <a:schemeClr val="accent6">
              <a:lumMod val="20000"/>
              <a:lumOff val="80000"/>
            </a:schemeClr>
          </a:solidFill>
        </p:spPr>
        <p:txBody>
          <a:bodyPr wrap="square">
            <a:spAutoFit/>
          </a:bodyPr>
          <a:p>
            <a:pPr algn="l"/>
            <a:r>
              <a:rPr lang="en-US" altLang="zh-CN" sz="2400" b="1" dirty="0">
                <a:ea typeface="华文楷体" panose="02010600040101010101" pitchFamily="2" charset="-122"/>
              </a:rPr>
              <a:t>Evaluation and Appreciation</a:t>
            </a:r>
            <a:endParaRPr lang="en-US" altLang="zh-CN" sz="2400" b="1" dirty="0">
              <a:ea typeface="华文楷体" panose="02010600040101010101" pitchFamily="2" charset="-122"/>
            </a:endParaRPr>
          </a:p>
        </p:txBody>
      </p:sp>
      <p:sp>
        <p:nvSpPr>
          <p:cNvPr id="10" name="文本框 9"/>
          <p:cNvSpPr txBox="1"/>
          <p:nvPr/>
        </p:nvSpPr>
        <p:spPr>
          <a:xfrm>
            <a:off x="7949565" y="612140"/>
            <a:ext cx="4131945" cy="6126480"/>
          </a:xfrm>
          <a:prstGeom prst="rect">
            <a:avLst/>
          </a:prstGeom>
          <a:solidFill>
            <a:schemeClr val="accent1">
              <a:lumMod val="20000"/>
              <a:lumOff val="80000"/>
            </a:schemeClr>
          </a:solidFill>
        </p:spPr>
        <p:txBody>
          <a:bodyPr wrap="square">
            <a:noAutofit/>
          </a:bodyPr>
          <a:p>
            <a:pPr algn="l">
              <a:lnSpc>
                <a:spcPct val="100000"/>
              </a:lnSpc>
            </a:pPr>
            <a:r>
              <a:rPr lang="zh-CN" altLang="en-US" sz="1600" b="1">
                <a:solidFill>
                  <a:schemeClr val="tx2">
                    <a:lumMod val="75000"/>
                  </a:schemeClr>
                </a:solidFill>
                <a:latin typeface="Arial" panose="020B0604020202020204" pitchFamily="34" charset="0"/>
                <a:ea typeface="微软雅黑" panose="020B0503020204020204" charset="-122"/>
                <a:sym typeface="+mn-ea"/>
              </a:rPr>
              <a:t>第五档（</a:t>
            </a:r>
            <a:r>
              <a:rPr lang="en-US" altLang="zh-CN" sz="1600" b="1">
                <a:solidFill>
                  <a:schemeClr val="tx2">
                    <a:lumMod val="75000"/>
                  </a:schemeClr>
                </a:solidFill>
                <a:latin typeface="Arial" panose="020B0604020202020204" pitchFamily="34" charset="0"/>
                <a:ea typeface="微软雅黑" panose="020B0503020204020204" charset="-122"/>
                <a:sym typeface="+mn-ea"/>
              </a:rPr>
              <a:t>14</a:t>
            </a:r>
            <a:r>
              <a:rPr lang="zh-CN" altLang="en-US" sz="1600" b="1">
                <a:solidFill>
                  <a:schemeClr val="tx2">
                    <a:lumMod val="75000"/>
                  </a:schemeClr>
                </a:solidFill>
                <a:latin typeface="Arial" panose="020B0604020202020204" pitchFamily="34" charset="0"/>
                <a:ea typeface="微软雅黑" panose="020B0503020204020204" charset="-122"/>
                <a:sym typeface="+mn-ea"/>
              </a:rPr>
              <a:t>分）</a:t>
            </a:r>
            <a:endParaRPr lang="zh-CN" altLang="en-US" sz="1600" b="1">
              <a:solidFill>
                <a:schemeClr val="tx2">
                  <a:lumMod val="75000"/>
                </a:schemeClr>
              </a:solidFill>
              <a:latin typeface="Arial" panose="020B0604020202020204" pitchFamily="34" charset="0"/>
              <a:ea typeface="微软雅黑" panose="020B0503020204020204" charset="-122"/>
              <a:sym typeface="+mn-ea"/>
            </a:endParaRPr>
          </a:p>
          <a:p>
            <a:pPr algn="l">
              <a:lnSpc>
                <a:spcPct val="100000"/>
              </a:lnSpc>
            </a:pPr>
            <a:r>
              <a:rPr lang="en-US" altLang="zh-CN" sz="1600">
                <a:latin typeface="Arial" panose="020B0604020202020204" pitchFamily="34" charset="0"/>
                <a:ea typeface="微软雅黑" panose="020B0503020204020204" charset="-122"/>
              </a:rPr>
              <a:t>       </a:t>
            </a:r>
            <a:r>
              <a:rPr lang="zh-CN" altLang="en-US" sz="1600" b="1">
                <a:latin typeface="Arial" panose="020B0604020202020204" pitchFamily="34" charset="0"/>
                <a:ea typeface="微软雅黑" panose="020B0503020204020204" charset="-122"/>
              </a:rPr>
              <a:t>要点齐全，结构清晰；行文连贯，表达清楚；语言时尚，吸睛力强。</a:t>
            </a:r>
            <a:endParaRPr lang="zh-CN" altLang="en-US" sz="1800" b="1">
              <a:latin typeface="Arial" panose="020B0604020202020204" pitchFamily="34" charset="0"/>
              <a:ea typeface="微软雅黑" panose="020B0503020204020204" charset="-122"/>
            </a:endParaRPr>
          </a:p>
          <a:p>
            <a:pPr algn="l">
              <a:lnSpc>
                <a:spcPct val="100000"/>
              </a:lnSpc>
            </a:pPr>
            <a:r>
              <a:rPr lang="en-US" altLang="zh-CN" sz="1800" b="1">
                <a:latin typeface="Arial" panose="020B0604020202020204" pitchFamily="34" charset="0"/>
                <a:ea typeface="微软雅黑" panose="020B0503020204020204" charset="-122"/>
              </a:rPr>
              <a:t>Language appreciations</a:t>
            </a:r>
            <a:r>
              <a:rPr lang="zh-CN" altLang="en-US" sz="1800" b="1">
                <a:latin typeface="Arial" panose="020B0604020202020204" pitchFamily="34" charset="0"/>
                <a:ea typeface="微软雅黑" panose="020B0503020204020204" charset="-122"/>
              </a:rPr>
              <a:t>：</a:t>
            </a:r>
            <a:endParaRPr lang="zh-CN" altLang="en-US" sz="1800" b="1">
              <a:latin typeface="Arial" panose="020B0604020202020204" pitchFamily="34" charset="0"/>
              <a:ea typeface="微软雅黑" panose="020B0503020204020204" charset="-122"/>
            </a:endParaRPr>
          </a:p>
          <a:p>
            <a:pPr algn="l">
              <a:lnSpc>
                <a:spcPct val="100000"/>
              </a:lnSpc>
            </a:pPr>
            <a:r>
              <a:rPr lang="zh-CN" altLang="en-US" b="1">
                <a:latin typeface="Times New Roman" panose="02020603050405020304" charset="0"/>
                <a:ea typeface="微软雅黑" panose="020B0503020204020204" charset="-122"/>
                <a:cs typeface="Times New Roman" panose="02020603050405020304" charset="0"/>
              </a:rPr>
              <a:t>①</a:t>
            </a:r>
            <a:r>
              <a:rPr lang="en-US" altLang="zh-CN" b="1">
                <a:latin typeface="Times New Roman" panose="02020603050405020304" charset="0"/>
                <a:ea typeface="微软雅黑" panose="020B0503020204020204" charset="-122"/>
                <a:cs typeface="Times New Roman" panose="02020603050405020304" charset="0"/>
              </a:rPr>
              <a:t> take charge in </a:t>
            </a:r>
            <a:r>
              <a:rPr lang="zh-CN" altLang="en-US" sz="1600" b="1">
                <a:latin typeface="Times New Roman" panose="02020603050405020304" charset="0"/>
                <a:ea typeface="微软雅黑" panose="020B0503020204020204" charset="-122"/>
                <a:cs typeface="Times New Roman" panose="02020603050405020304" charset="0"/>
              </a:rPr>
              <a:t>主管、负责</a:t>
            </a:r>
            <a:endParaRPr lang="en-US" altLang="zh-CN" sz="1600" b="1">
              <a:latin typeface="Times New Roman" panose="02020603050405020304" charset="0"/>
              <a:ea typeface="微软雅黑" panose="020B0503020204020204" charset="-122"/>
              <a:cs typeface="Times New Roman" panose="02020603050405020304" charset="0"/>
            </a:endParaRPr>
          </a:p>
          <a:p>
            <a:pPr algn="l">
              <a:lnSpc>
                <a:spcPct val="100000"/>
              </a:lnSpc>
            </a:pPr>
            <a:r>
              <a:rPr lang="en-US" altLang="zh-CN" b="1">
                <a:latin typeface="Times New Roman" panose="02020603050405020304" charset="0"/>
                <a:ea typeface="微软雅黑" panose="020B0503020204020204" charset="-122"/>
                <a:cs typeface="Times New Roman" panose="02020603050405020304" charset="0"/>
              </a:rPr>
              <a:t>② launch </a:t>
            </a:r>
            <a:r>
              <a:rPr lang="zh-CN" altLang="en-US" sz="1600" b="1">
                <a:latin typeface="Times New Roman" panose="02020603050405020304" charset="0"/>
                <a:ea typeface="微软雅黑" panose="020B0503020204020204" charset="-122"/>
                <a:cs typeface="Times New Roman" panose="02020603050405020304" charset="0"/>
              </a:rPr>
              <a:t>发起、启动</a:t>
            </a:r>
            <a:endParaRPr lang="en-US" altLang="zh-CN" sz="1600" b="1">
              <a:latin typeface="Times New Roman" panose="02020603050405020304" charset="0"/>
              <a:ea typeface="微软雅黑" panose="020B0503020204020204" charset="-122"/>
              <a:cs typeface="Times New Roman" panose="02020603050405020304" charset="0"/>
            </a:endParaRPr>
          </a:p>
          <a:p>
            <a:pPr algn="l">
              <a:lnSpc>
                <a:spcPct val="100000"/>
              </a:lnSpc>
            </a:pPr>
            <a:r>
              <a:rPr lang="en-US" altLang="zh-CN" b="1">
                <a:latin typeface="Times New Roman" panose="02020603050405020304" charset="0"/>
                <a:ea typeface="微软雅黑" panose="020B0503020204020204" charset="-122"/>
                <a:cs typeface="Times New Roman" panose="02020603050405020304" charset="0"/>
              </a:rPr>
              <a:t>③ It’s one’s privilege to do...</a:t>
            </a:r>
            <a:endParaRPr lang="en-US" altLang="zh-CN" b="1">
              <a:latin typeface="Times New Roman" panose="02020603050405020304" charset="0"/>
              <a:ea typeface="微软雅黑" panose="020B0503020204020204" charset="-122"/>
              <a:cs typeface="Times New Roman" panose="02020603050405020304" charset="0"/>
            </a:endParaRPr>
          </a:p>
          <a:p>
            <a:pPr algn="l">
              <a:lnSpc>
                <a:spcPct val="100000"/>
              </a:lnSpc>
            </a:pPr>
            <a:r>
              <a:rPr lang="en-US" altLang="zh-CN" b="1">
                <a:latin typeface="Times New Roman" panose="02020603050405020304" charset="0"/>
                <a:ea typeface="微软雅黑" panose="020B0503020204020204" charset="-122"/>
                <a:cs typeface="Times New Roman" panose="02020603050405020304" charset="0"/>
              </a:rPr>
              <a:t> </a:t>
            </a:r>
            <a:r>
              <a:rPr lang="zh-CN" altLang="en-US" sz="1600" b="1">
                <a:latin typeface="Times New Roman" panose="02020603050405020304" charset="0"/>
                <a:ea typeface="微软雅黑" panose="020B0503020204020204" charset="-122"/>
                <a:cs typeface="Times New Roman" panose="02020603050405020304" charset="0"/>
              </a:rPr>
              <a:t>做某事是某人的荣幸</a:t>
            </a:r>
            <a:endParaRPr lang="en-US" altLang="zh-CN" sz="1600" b="1">
              <a:latin typeface="Times New Roman" panose="02020603050405020304" charset="0"/>
              <a:ea typeface="微软雅黑" panose="020B0503020204020204" charset="-122"/>
              <a:cs typeface="Times New Roman" panose="02020603050405020304" charset="0"/>
            </a:endParaRPr>
          </a:p>
          <a:p>
            <a:pPr algn="l">
              <a:lnSpc>
                <a:spcPct val="100000"/>
              </a:lnSpc>
            </a:pPr>
            <a:r>
              <a:rPr lang="en-US" altLang="zh-CN" b="1">
                <a:latin typeface="Times New Roman" panose="02020603050405020304" charset="0"/>
                <a:ea typeface="微软雅黑" panose="020B0503020204020204" charset="-122"/>
                <a:cs typeface="Times New Roman" panose="02020603050405020304" charset="0"/>
              </a:rPr>
              <a:t>④ swap ... for...</a:t>
            </a:r>
            <a:r>
              <a:rPr lang="zh-CN" altLang="en-US" b="1">
                <a:latin typeface="Times New Roman" panose="02020603050405020304" charset="0"/>
                <a:ea typeface="微软雅黑" panose="020B0503020204020204" charset="-122"/>
                <a:cs typeface="Times New Roman" panose="02020603050405020304" charset="0"/>
              </a:rPr>
              <a:t>交换</a:t>
            </a:r>
            <a:endParaRPr lang="en-US" altLang="zh-CN" b="1">
              <a:latin typeface="Times New Roman" panose="02020603050405020304" charset="0"/>
              <a:ea typeface="微软雅黑" panose="020B0503020204020204" charset="-122"/>
              <a:cs typeface="Times New Roman" panose="02020603050405020304" charset="0"/>
            </a:endParaRPr>
          </a:p>
          <a:p>
            <a:pPr algn="l">
              <a:lnSpc>
                <a:spcPct val="100000"/>
              </a:lnSpc>
            </a:pPr>
            <a:r>
              <a:rPr lang="en-US" altLang="zh-CN" b="1">
                <a:latin typeface="Times New Roman" panose="02020603050405020304" charset="0"/>
                <a:ea typeface="微软雅黑" panose="020B0503020204020204" charset="-122"/>
                <a:cs typeface="Times New Roman" panose="02020603050405020304" charset="0"/>
              </a:rPr>
              <a:t>⑤ instructive and labor-oriented</a:t>
            </a:r>
            <a:endParaRPr lang="en-US" altLang="zh-CN" b="1">
              <a:latin typeface="Times New Roman" panose="02020603050405020304" charset="0"/>
              <a:ea typeface="微软雅黑" panose="020B0503020204020204" charset="-122"/>
              <a:cs typeface="Times New Roman" panose="02020603050405020304" charset="0"/>
            </a:endParaRPr>
          </a:p>
          <a:p>
            <a:pPr algn="l">
              <a:lnSpc>
                <a:spcPct val="100000"/>
              </a:lnSpc>
              <a:buClrTx/>
              <a:buSzTx/>
              <a:buFontTx/>
            </a:pPr>
            <a:r>
              <a:rPr lang="en-US" altLang="zh-CN" b="1">
                <a:latin typeface="Times New Roman" panose="02020603050405020304" charset="0"/>
                <a:ea typeface="微软雅黑" panose="020B0503020204020204" charset="-122"/>
                <a:cs typeface="Times New Roman" panose="02020603050405020304" charset="0"/>
              </a:rPr>
              <a:t>     </a:t>
            </a:r>
            <a:r>
              <a:rPr lang="zh-CN" altLang="en-US" sz="1600" b="1">
                <a:latin typeface="Times New Roman" panose="02020603050405020304" charset="0"/>
                <a:ea typeface="微软雅黑" panose="020B0503020204020204" charset="-122"/>
                <a:cs typeface="Times New Roman" panose="02020603050405020304" charset="0"/>
              </a:rPr>
              <a:t>有教育意义的和以劳动为导向的</a:t>
            </a:r>
            <a:endParaRPr lang="zh-CN" altLang="en-US" sz="1600" b="1">
              <a:latin typeface="Times New Roman" panose="02020603050405020304" charset="0"/>
              <a:ea typeface="微软雅黑" panose="020B0503020204020204" charset="-122"/>
              <a:cs typeface="Times New Roman" panose="02020603050405020304" charset="0"/>
            </a:endParaRPr>
          </a:p>
          <a:p>
            <a:pPr algn="l">
              <a:lnSpc>
                <a:spcPct val="100000"/>
              </a:lnSpc>
            </a:pPr>
            <a:r>
              <a:rPr lang="zh-CN" altLang="en-US" b="1">
                <a:latin typeface="Times New Roman" panose="02020603050405020304" charset="0"/>
                <a:ea typeface="微软雅黑" panose="020B0503020204020204" charset="-122"/>
                <a:cs typeface="Times New Roman" panose="02020603050405020304" charset="0"/>
              </a:rPr>
              <a:t>⑥</a:t>
            </a:r>
            <a:r>
              <a:rPr lang="en-US" altLang="zh-CN" b="1">
                <a:latin typeface="Times New Roman" panose="02020603050405020304" charset="0"/>
                <a:ea typeface="微软雅黑" panose="020B0503020204020204" charset="-122"/>
                <a:cs typeface="Times New Roman" panose="02020603050405020304" charset="0"/>
              </a:rPr>
              <a:t> forster teamwork </a:t>
            </a:r>
            <a:r>
              <a:rPr lang="zh-CN" altLang="en-US" b="1">
                <a:latin typeface="Times New Roman" panose="02020603050405020304" charset="0"/>
                <a:ea typeface="微软雅黑" panose="020B0503020204020204" charset="-122"/>
                <a:cs typeface="Times New Roman" panose="02020603050405020304" charset="0"/>
              </a:rPr>
              <a:t>培养团队精神</a:t>
            </a:r>
            <a:endParaRPr lang="en-US" altLang="zh-CN" b="1">
              <a:latin typeface="Times New Roman" panose="02020603050405020304" charset="0"/>
              <a:ea typeface="微软雅黑" panose="020B0503020204020204" charset="-122"/>
              <a:cs typeface="Times New Roman" panose="02020603050405020304" charset="0"/>
            </a:endParaRPr>
          </a:p>
          <a:p>
            <a:pPr algn="l">
              <a:lnSpc>
                <a:spcPct val="100000"/>
              </a:lnSpc>
            </a:pPr>
            <a:r>
              <a:rPr lang="en-US" altLang="zh-CN" b="1">
                <a:latin typeface="Times New Roman" panose="02020603050405020304" charset="0"/>
                <a:ea typeface="微软雅黑" panose="020B0503020204020204" charset="-122"/>
                <a:cs typeface="Times New Roman" panose="02020603050405020304" charset="0"/>
              </a:rPr>
              <a:t>⑦ sharpen one’s skills </a:t>
            </a:r>
            <a:r>
              <a:rPr lang="zh-CN" altLang="en-US" b="1">
                <a:latin typeface="Times New Roman" panose="02020603050405020304" charset="0"/>
                <a:ea typeface="微软雅黑" panose="020B0503020204020204" charset="-122"/>
                <a:cs typeface="Times New Roman" panose="02020603050405020304" charset="0"/>
              </a:rPr>
              <a:t>提升技能</a:t>
            </a:r>
            <a:endParaRPr lang="en-US" altLang="zh-CN" b="1">
              <a:latin typeface="Times New Roman" panose="02020603050405020304" charset="0"/>
              <a:ea typeface="微软雅黑" panose="020B0503020204020204" charset="-122"/>
              <a:cs typeface="Times New Roman" panose="02020603050405020304" charset="0"/>
            </a:endParaRPr>
          </a:p>
          <a:p>
            <a:pPr algn="l">
              <a:lnSpc>
                <a:spcPct val="100000"/>
              </a:lnSpc>
            </a:pPr>
            <a:r>
              <a:rPr lang="en-US" altLang="zh-CN" b="1">
                <a:latin typeface="Times New Roman" panose="02020603050405020304" charset="0"/>
                <a:ea typeface="微软雅黑" panose="020B0503020204020204" charset="-122"/>
                <a:cs typeface="Times New Roman" panose="02020603050405020304" charset="0"/>
                <a:sym typeface="+mn-ea"/>
              </a:rPr>
              <a:t>⑧ expose... to... </a:t>
            </a:r>
            <a:r>
              <a:rPr lang="zh-CN" altLang="en-US" b="1">
                <a:latin typeface="Times New Roman" panose="02020603050405020304" charset="0"/>
                <a:ea typeface="微软雅黑" panose="020B0503020204020204" charset="-122"/>
                <a:cs typeface="Times New Roman" panose="02020603050405020304" charset="0"/>
                <a:sym typeface="+mn-ea"/>
              </a:rPr>
              <a:t>沉浸于</a:t>
            </a:r>
            <a:r>
              <a:rPr lang="en-US" altLang="zh-CN" b="1">
                <a:latin typeface="Times New Roman" panose="02020603050405020304" charset="0"/>
                <a:ea typeface="微软雅黑" panose="020B0503020204020204" charset="-122"/>
                <a:cs typeface="Times New Roman" panose="02020603050405020304" charset="0"/>
                <a:sym typeface="+mn-ea"/>
              </a:rPr>
              <a:t>......</a:t>
            </a:r>
            <a:endParaRPr lang="en-US" altLang="zh-CN" b="1">
              <a:latin typeface="Times New Roman" panose="02020603050405020304" charset="0"/>
              <a:ea typeface="微软雅黑" panose="020B0503020204020204" charset="-122"/>
              <a:cs typeface="Times New Roman" panose="02020603050405020304" charset="0"/>
            </a:endParaRPr>
          </a:p>
          <a:p>
            <a:pPr algn="l">
              <a:lnSpc>
                <a:spcPct val="100000"/>
              </a:lnSpc>
            </a:pPr>
            <a:r>
              <a:rPr lang="zh-CN" altLang="en-US" b="1">
                <a:latin typeface="微软雅黑" panose="020B0503020204020204" charset="-122"/>
                <a:ea typeface="微软雅黑" panose="020B0503020204020204" charset="-122"/>
                <a:sym typeface="+mn-ea"/>
              </a:rPr>
              <a:t>⑩</a:t>
            </a:r>
            <a:r>
              <a:rPr lang="en-US" altLang="zh-CN" b="1">
                <a:latin typeface="Times New Roman" panose="02020603050405020304" charset="0"/>
                <a:ea typeface="微软雅黑" panose="020B0503020204020204" charset="-122"/>
                <a:cs typeface="Times New Roman" panose="02020603050405020304" charset="0"/>
              </a:rPr>
              <a:t>It’s the Happy Farm that enables students to... (</a:t>
            </a:r>
            <a:r>
              <a:rPr lang="zh-CN" altLang="en-US" b="1">
                <a:latin typeface="Times New Roman" panose="02020603050405020304" charset="0"/>
                <a:ea typeface="微软雅黑" panose="020B0503020204020204" charset="-122"/>
                <a:cs typeface="Times New Roman" panose="02020603050405020304" charset="0"/>
              </a:rPr>
              <a:t>强调句型）</a:t>
            </a:r>
            <a:endParaRPr lang="en-US" altLang="zh-CN" b="1">
              <a:latin typeface="Times New Roman" panose="02020603050405020304" charset="0"/>
              <a:ea typeface="微软雅黑" panose="020B0503020204020204" charset="-122"/>
              <a:cs typeface="Times New Roman" panose="02020603050405020304" charset="0"/>
            </a:endParaRPr>
          </a:p>
          <a:p>
            <a:pPr algn="l">
              <a:lnSpc>
                <a:spcPct val="100000"/>
              </a:lnSpc>
            </a:pPr>
            <a:r>
              <a:rPr lang="en-US" altLang="zh-CN" b="1">
                <a:latin typeface="微软雅黑" panose="020B0503020204020204" charset="-122"/>
                <a:ea typeface="微软雅黑" panose="020B0503020204020204" charset="-122"/>
                <a:cs typeface="Times New Roman" panose="02020603050405020304" charset="0"/>
              </a:rPr>
              <a:t>⑩</a:t>
            </a:r>
            <a:r>
              <a:rPr lang="en-US" altLang="zh-CN" b="1">
                <a:latin typeface="Times New Roman" panose="02020603050405020304" charset="0"/>
                <a:ea typeface="微软雅黑" panose="020B0503020204020204" charset="-122"/>
                <a:cs typeface="Times New Roman" panose="02020603050405020304" charset="0"/>
              </a:rPr>
              <a:t> farm-to-table</a:t>
            </a:r>
            <a:r>
              <a:rPr lang="zh-CN" altLang="en-US" sz="1600" b="1">
                <a:latin typeface="Arial" panose="020B0604020202020204" pitchFamily="34" charset="0"/>
                <a:ea typeface="微软雅黑" panose="020B0503020204020204" charset="-122"/>
              </a:rPr>
              <a:t>从食品，到生活</a:t>
            </a:r>
            <a:endParaRPr lang="zh-CN" altLang="en-US" sz="1600" b="1">
              <a:latin typeface="Arial" panose="020B0604020202020204" pitchFamily="34" charset="0"/>
              <a:ea typeface="微软雅黑" panose="020B0503020204020204" charset="-122"/>
            </a:endParaRPr>
          </a:p>
          <a:p>
            <a:pPr algn="l">
              <a:lnSpc>
                <a:spcPct val="100000"/>
              </a:lnSpc>
            </a:pPr>
            <a:r>
              <a:rPr lang="en-US" altLang="zh-CN" sz="1800" b="1">
                <a:latin typeface="Arial" panose="020B0604020202020204" pitchFamily="34" charset="0"/>
                <a:ea typeface="微软雅黑" panose="020B0503020204020204" charset="-122"/>
              </a:rPr>
              <a:t>      </a:t>
            </a:r>
            <a:r>
              <a:rPr lang="zh-CN" altLang="en-US" sz="1600" b="1">
                <a:latin typeface="Arial" panose="020B0604020202020204" pitchFamily="34" charset="0"/>
                <a:ea typeface="微软雅黑" panose="020B0503020204020204" charset="-122"/>
              </a:rPr>
              <a:t>它不只关乎于食品安全和饮食健康，更关乎人与自然的良性互动，关乎一种倡导生态有机的生活主张，关乎寄托于田野绿意间的生活美学和情感链接。</a:t>
            </a:r>
            <a:endParaRPr lang="zh-CN" altLang="en-US" sz="1600" b="1">
              <a:latin typeface="Arial" panose="020B0604020202020204" pitchFamily="34" charset="0"/>
              <a:ea typeface="微软雅黑" panose="020B0503020204020204" charset="-122"/>
            </a:endParaRPr>
          </a:p>
          <a:p>
            <a:pPr algn="l">
              <a:lnSpc>
                <a:spcPct val="100000"/>
              </a:lnSpc>
            </a:pPr>
            <a:r>
              <a:rPr lang="en-US" altLang="zh-CN" sz="1600" b="1">
                <a:latin typeface="微软雅黑" panose="020B0503020204020204" charset="-122"/>
                <a:ea typeface="微软雅黑" panose="020B0503020204020204" charset="-122"/>
              </a:rPr>
              <a:t>⑪There is no denying that... </a:t>
            </a:r>
            <a:endParaRPr lang="en-US" altLang="zh-CN" sz="1600" b="1">
              <a:latin typeface="微软雅黑" panose="020B0503020204020204" charset="-122"/>
              <a:ea typeface="微软雅黑" panose="020B0503020204020204" charset="-122"/>
            </a:endParaRPr>
          </a:p>
          <a:p>
            <a:pPr algn="l">
              <a:lnSpc>
                <a:spcPct val="100000"/>
              </a:lnSpc>
            </a:pPr>
            <a:r>
              <a:rPr lang="zh-CN" altLang="en-US" sz="1600" b="1">
                <a:latin typeface="微软雅黑" panose="020B0503020204020204" charset="-122"/>
                <a:ea typeface="微软雅黑" panose="020B0503020204020204" charset="-122"/>
              </a:rPr>
              <a:t>不可否认</a:t>
            </a:r>
            <a:r>
              <a:rPr lang="en-US" altLang="zh-CN" sz="1600" b="1">
                <a:latin typeface="微软雅黑" panose="020B0503020204020204" charset="-122"/>
                <a:ea typeface="微软雅黑" panose="020B0503020204020204" charset="-122"/>
              </a:rPr>
              <a:t>...... (</a:t>
            </a:r>
            <a:r>
              <a:rPr lang="zh-CN" altLang="en-US" sz="1600" b="1">
                <a:latin typeface="微软雅黑" panose="020B0503020204020204" charset="-122"/>
                <a:ea typeface="微软雅黑" panose="020B0503020204020204" charset="-122"/>
              </a:rPr>
              <a:t>同位语从句）</a:t>
            </a:r>
            <a:endParaRPr lang="zh-CN" altLang="en-US" sz="1600" b="1">
              <a:latin typeface="微软雅黑" panose="020B0503020204020204" charset="-122"/>
              <a:ea typeface="微软雅黑" panose="020B0503020204020204" charset="-122"/>
            </a:endParaRPr>
          </a:p>
        </p:txBody>
      </p:sp>
      <p:cxnSp>
        <p:nvCxnSpPr>
          <p:cNvPr id="12" name="直接连接符 11"/>
          <p:cNvCxnSpPr/>
          <p:nvPr/>
        </p:nvCxnSpPr>
        <p:spPr>
          <a:xfrm flipV="1">
            <a:off x="6336030" y="1765935"/>
            <a:ext cx="720725" cy="23495"/>
          </a:xfrm>
          <a:prstGeom prst="line">
            <a:avLst/>
          </a:prstGeom>
          <a:ln w="25400">
            <a:solidFill>
              <a:srgbClr val="C00000"/>
            </a:solidFill>
          </a:ln>
        </p:spPr>
        <p:style>
          <a:lnRef idx="2">
            <a:schemeClr val="accent1"/>
          </a:lnRef>
          <a:fillRef idx="0">
            <a:srgbClr val="FFFFFF"/>
          </a:fillRef>
          <a:effectRef idx="0">
            <a:srgbClr val="FFFFFF"/>
          </a:effectRef>
          <a:fontRef idx="minor">
            <a:schemeClr val="tx1"/>
          </a:fontRef>
        </p:style>
      </p:cxnSp>
      <p:cxnSp>
        <p:nvCxnSpPr>
          <p:cNvPr id="13" name="直接连接符 12"/>
          <p:cNvCxnSpPr/>
          <p:nvPr/>
        </p:nvCxnSpPr>
        <p:spPr>
          <a:xfrm>
            <a:off x="3201670" y="2222500"/>
            <a:ext cx="1072515" cy="13970"/>
          </a:xfrm>
          <a:prstGeom prst="line">
            <a:avLst/>
          </a:prstGeom>
          <a:ln w="25400">
            <a:solidFill>
              <a:srgbClr val="C00000"/>
            </a:solidFill>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flipV="1">
            <a:off x="4187825" y="2636520"/>
            <a:ext cx="1732280" cy="15875"/>
          </a:xfrm>
          <a:prstGeom prst="line">
            <a:avLst/>
          </a:prstGeom>
          <a:ln w="25400">
            <a:solidFill>
              <a:srgbClr val="C00000"/>
            </a:solidFill>
          </a:ln>
        </p:spPr>
        <p:style>
          <a:lnRef idx="2">
            <a:schemeClr val="accent1"/>
          </a:lnRef>
          <a:fillRef idx="0">
            <a:srgbClr val="FFFFFF"/>
          </a:fillRef>
          <a:effectRef idx="0">
            <a:srgbClr val="FFFFFF"/>
          </a:effectRef>
          <a:fontRef idx="minor">
            <a:schemeClr val="tx1"/>
          </a:fontRef>
        </p:style>
      </p:cxnSp>
      <p:cxnSp>
        <p:nvCxnSpPr>
          <p:cNvPr id="15" name="直接连接符 14"/>
          <p:cNvCxnSpPr/>
          <p:nvPr/>
        </p:nvCxnSpPr>
        <p:spPr>
          <a:xfrm flipV="1">
            <a:off x="548005" y="3028315"/>
            <a:ext cx="274320" cy="8255"/>
          </a:xfrm>
          <a:prstGeom prst="line">
            <a:avLst/>
          </a:prstGeom>
          <a:ln w="25400">
            <a:solidFill>
              <a:srgbClr val="C00000"/>
            </a:solidFill>
          </a:ln>
        </p:spPr>
        <p:style>
          <a:lnRef idx="2">
            <a:schemeClr val="accent1"/>
          </a:lnRef>
          <a:fillRef idx="0">
            <a:srgbClr val="FFFFFF"/>
          </a:fillRef>
          <a:effectRef idx="0">
            <a:srgbClr val="FFFFFF"/>
          </a:effectRef>
          <a:fontRef idx="minor">
            <a:schemeClr val="tx1"/>
          </a:fontRef>
        </p:style>
      </p:cxnSp>
      <p:cxnSp>
        <p:nvCxnSpPr>
          <p:cNvPr id="16" name="直接连接符 15"/>
          <p:cNvCxnSpPr/>
          <p:nvPr/>
        </p:nvCxnSpPr>
        <p:spPr>
          <a:xfrm flipV="1">
            <a:off x="2786380" y="5004435"/>
            <a:ext cx="836930" cy="635"/>
          </a:xfrm>
          <a:prstGeom prst="line">
            <a:avLst/>
          </a:prstGeom>
          <a:ln w="25400">
            <a:solidFill>
              <a:srgbClr val="C00000"/>
            </a:solidFill>
          </a:ln>
        </p:spPr>
        <p:style>
          <a:lnRef idx="2">
            <a:schemeClr val="accent1"/>
          </a:lnRef>
          <a:fillRef idx="0">
            <a:srgbClr val="FFFFFF"/>
          </a:fillRef>
          <a:effectRef idx="0">
            <a:srgbClr val="FFFFFF"/>
          </a:effectRef>
          <a:fontRef idx="minor">
            <a:schemeClr val="tx1"/>
          </a:fontRef>
        </p:style>
      </p:cxnSp>
      <p:sp>
        <p:nvSpPr>
          <p:cNvPr id="17" name="文本框 16"/>
          <p:cNvSpPr txBox="1"/>
          <p:nvPr/>
        </p:nvSpPr>
        <p:spPr>
          <a:xfrm>
            <a:off x="3181350" y="2202815"/>
            <a:ext cx="1092835" cy="368300"/>
          </a:xfrm>
          <a:prstGeom prst="rect">
            <a:avLst/>
          </a:prstGeom>
        </p:spPr>
        <p:txBody>
          <a:bodyPr wrap="square">
            <a:spAutoFit/>
          </a:bodyPr>
          <a:p>
            <a:pPr algn="l"/>
            <a:r>
              <a:rPr lang="en-US" altLang="zh-CN" b="1">
                <a:solidFill>
                  <a:srgbClr val="FF0000"/>
                </a:solidFill>
                <a:latin typeface="Times New Roman" panose="02020603050405020304" charset="0"/>
                <a:ea typeface="微软雅黑" panose="020B0503020204020204" charset="-122"/>
                <a:cs typeface="Times New Roman" panose="02020603050405020304" charset="0"/>
                <a:sym typeface="+mn-ea"/>
              </a:rPr>
              <a:t>privilege</a:t>
            </a:r>
            <a:endParaRPr lang="en-US" altLang="zh-CN" sz="1800" b="1">
              <a:solidFill>
                <a:srgbClr val="FF0000"/>
              </a:solidFill>
              <a:latin typeface="Times New Roman" panose="02020603050405020304" charset="0"/>
              <a:ea typeface="微软雅黑" panose="020B0503020204020204" charset="-122"/>
              <a:cs typeface="Times New Roman" panose="02020603050405020304" charset="0"/>
              <a:sym typeface="+mn-ea"/>
            </a:endParaRPr>
          </a:p>
        </p:txBody>
      </p:sp>
      <p:sp>
        <p:nvSpPr>
          <p:cNvPr id="18" name="文本框 17"/>
          <p:cNvSpPr txBox="1"/>
          <p:nvPr/>
        </p:nvSpPr>
        <p:spPr>
          <a:xfrm>
            <a:off x="6205855" y="1765935"/>
            <a:ext cx="1092835" cy="368300"/>
          </a:xfrm>
          <a:prstGeom prst="rect">
            <a:avLst/>
          </a:prstGeom>
        </p:spPr>
        <p:txBody>
          <a:bodyPr wrap="square">
            <a:spAutoFit/>
          </a:bodyPr>
          <a:p>
            <a:pPr algn="l"/>
            <a:r>
              <a:rPr lang="en-US" altLang="zh-CN" b="1">
                <a:solidFill>
                  <a:srgbClr val="FF0000"/>
                </a:solidFill>
                <a:latin typeface="Times New Roman" panose="02020603050405020304" charset="0"/>
                <a:ea typeface="微软雅黑" panose="020B0503020204020204" charset="-122"/>
                <a:cs typeface="Times New Roman" panose="02020603050405020304" charset="0"/>
                <a:sym typeface="+mn-ea"/>
              </a:rPr>
              <a:t>launched</a:t>
            </a:r>
            <a:endParaRPr lang="en-US" altLang="zh-CN" b="1">
              <a:solidFill>
                <a:srgbClr val="FF0000"/>
              </a:solidFill>
              <a:latin typeface="Times New Roman" panose="02020603050405020304" charset="0"/>
              <a:ea typeface="微软雅黑" panose="020B0503020204020204" charset="-122"/>
              <a:cs typeface="Times New Roman" panose="02020603050405020304" charset="0"/>
              <a:sym typeface="+mn-ea"/>
            </a:endParaRPr>
          </a:p>
        </p:txBody>
      </p:sp>
      <p:sp>
        <p:nvSpPr>
          <p:cNvPr id="19" name="文本框 18"/>
          <p:cNvSpPr txBox="1"/>
          <p:nvPr/>
        </p:nvSpPr>
        <p:spPr>
          <a:xfrm>
            <a:off x="4187825" y="2571115"/>
            <a:ext cx="1674495" cy="368300"/>
          </a:xfrm>
          <a:prstGeom prst="rect">
            <a:avLst/>
          </a:prstGeom>
        </p:spPr>
        <p:txBody>
          <a:bodyPr wrap="square">
            <a:spAutoFit/>
          </a:bodyPr>
          <a:p>
            <a:pPr algn="l"/>
            <a:r>
              <a:rPr lang="en-US" altLang="zh-CN" sz="1800" b="1">
                <a:solidFill>
                  <a:srgbClr val="FF0000"/>
                </a:solidFill>
                <a:latin typeface="Times New Roman" panose="02020603050405020304" charset="0"/>
                <a:ea typeface="微软雅黑" panose="020B0503020204020204" charset="-122"/>
                <a:cs typeface="Times New Roman" panose="02020603050405020304" charset="0"/>
                <a:sym typeface="+mn-ea"/>
              </a:rPr>
              <a:t>farm quietness</a:t>
            </a:r>
            <a:endParaRPr lang="en-US" altLang="zh-CN" sz="1800" b="1">
              <a:solidFill>
                <a:srgbClr val="FF0000"/>
              </a:solidFill>
              <a:latin typeface="Times New Roman" panose="02020603050405020304" charset="0"/>
              <a:ea typeface="微软雅黑" panose="020B0503020204020204" charset="-122"/>
              <a:cs typeface="Times New Roman" panose="02020603050405020304" charset="0"/>
              <a:sym typeface="+mn-ea"/>
            </a:endParaRPr>
          </a:p>
        </p:txBody>
      </p:sp>
      <p:sp>
        <p:nvSpPr>
          <p:cNvPr id="20" name="文本框 19"/>
          <p:cNvSpPr txBox="1"/>
          <p:nvPr/>
        </p:nvSpPr>
        <p:spPr>
          <a:xfrm>
            <a:off x="448310" y="3036570"/>
            <a:ext cx="474345" cy="368300"/>
          </a:xfrm>
          <a:prstGeom prst="rect">
            <a:avLst/>
          </a:prstGeom>
        </p:spPr>
        <p:txBody>
          <a:bodyPr wrap="square">
            <a:spAutoFit/>
          </a:bodyPr>
          <a:p>
            <a:pPr algn="l"/>
            <a:r>
              <a:rPr lang="en-US" altLang="zh-CN" sz="1800" b="1">
                <a:solidFill>
                  <a:srgbClr val="FF0000"/>
                </a:solidFill>
                <a:latin typeface="Times New Roman" panose="02020603050405020304" charset="0"/>
                <a:ea typeface="微软雅黑" panose="020B0503020204020204" charset="-122"/>
                <a:cs typeface="Times New Roman" panose="02020603050405020304" charset="0"/>
                <a:sym typeface="+mn-ea"/>
              </a:rPr>
              <a:t>an</a:t>
            </a:r>
            <a:endParaRPr lang="en-US" altLang="zh-CN" sz="1800" b="1">
              <a:solidFill>
                <a:srgbClr val="FF0000"/>
              </a:solidFill>
              <a:latin typeface="Times New Roman" panose="02020603050405020304" charset="0"/>
              <a:ea typeface="微软雅黑" panose="020B0503020204020204" charset="-122"/>
              <a:cs typeface="Times New Roman" panose="02020603050405020304" charset="0"/>
              <a:sym typeface="+mn-ea"/>
            </a:endParaRPr>
          </a:p>
        </p:txBody>
      </p:sp>
      <p:sp>
        <p:nvSpPr>
          <p:cNvPr id="21" name="文本框 20"/>
          <p:cNvSpPr txBox="1"/>
          <p:nvPr/>
        </p:nvSpPr>
        <p:spPr>
          <a:xfrm>
            <a:off x="2786380" y="5005070"/>
            <a:ext cx="968375" cy="368300"/>
          </a:xfrm>
          <a:prstGeom prst="rect">
            <a:avLst/>
          </a:prstGeom>
        </p:spPr>
        <p:txBody>
          <a:bodyPr wrap="square">
            <a:spAutoFit/>
          </a:bodyPr>
          <a:p>
            <a:pPr algn="l"/>
            <a:r>
              <a:rPr lang="en-US" altLang="zh-CN" b="1">
                <a:solidFill>
                  <a:srgbClr val="FF0000"/>
                </a:solidFill>
                <a:latin typeface="Times New Roman" panose="02020603050405020304" charset="0"/>
                <a:ea typeface="微软雅黑" panose="020B0503020204020204" charset="-122"/>
                <a:cs typeface="Times New Roman" panose="02020603050405020304" charset="0"/>
                <a:sym typeface="+mn-ea"/>
              </a:rPr>
              <a:t>person</a:t>
            </a:r>
            <a:endParaRPr lang="en-US" altLang="zh-CN" sz="1800" b="1">
              <a:solidFill>
                <a:srgbClr val="FF0000"/>
              </a:solidFill>
              <a:latin typeface="Times New Roman" panose="02020603050405020304" charset="0"/>
              <a:ea typeface="微软雅黑" panose="020B0503020204020204" charset="-122"/>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linds(horizont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linds(horizont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linds(horizontal)">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linds(horizontal)">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p:bldP spid="17" grpId="0"/>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圆角矩形 6"/>
          <p:cNvSpPr/>
          <p:nvPr/>
        </p:nvSpPr>
        <p:spPr>
          <a:xfrm>
            <a:off x="548005" y="221615"/>
            <a:ext cx="1419860" cy="49276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rPr>
              <a:t>Step4</a:t>
            </a:r>
            <a:endParaRPr kumimoji="0" lang="en-US" altLang="zh-CN" sz="3200" b="1"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endParaRPr>
          </a:p>
        </p:txBody>
      </p:sp>
      <p:sp>
        <p:nvSpPr>
          <p:cNvPr id="7" name="文本框 6"/>
          <p:cNvSpPr txBox="1"/>
          <p:nvPr/>
        </p:nvSpPr>
        <p:spPr>
          <a:xfrm>
            <a:off x="2078990" y="243205"/>
            <a:ext cx="3530600" cy="471170"/>
          </a:xfrm>
          <a:prstGeom prst="rect">
            <a:avLst/>
          </a:prstGeom>
          <a:solidFill>
            <a:schemeClr val="accent1">
              <a:lumMod val="20000"/>
              <a:lumOff val="80000"/>
            </a:schemeClr>
          </a:solidFill>
        </p:spPr>
        <p:txBody>
          <a:bodyPr wrap="square">
            <a:noAutofit/>
          </a:bodyPr>
          <a:p>
            <a:pPr algn="l"/>
            <a:r>
              <a:rPr lang="en-US" altLang="zh-CN" sz="2400" b="1" dirty="0">
                <a:ea typeface="华文楷体" panose="02010600040101010101" pitchFamily="2" charset="-122"/>
                <a:sym typeface="+mn-ea"/>
              </a:rPr>
              <a:t>Apply corpuses to Writing</a:t>
            </a:r>
            <a:endParaRPr lang="en-US" altLang="zh-CN" sz="2400" b="1" dirty="0">
              <a:solidFill>
                <a:srgbClr val="C00000"/>
              </a:solidFill>
              <a:latin typeface="楷体" panose="02010609060101010101" pitchFamily="49" charset="-122"/>
              <a:ea typeface="华文楷体" panose="02010600040101010101" pitchFamily="2" charset="-122"/>
              <a:cs typeface="华文行楷" panose="02010800040101010101" charset="-122"/>
              <a:sym typeface="+mn-ea"/>
            </a:endParaRPr>
          </a:p>
        </p:txBody>
      </p:sp>
      <p:sp>
        <p:nvSpPr>
          <p:cNvPr id="6" name="文本框 5"/>
          <p:cNvSpPr txBox="1"/>
          <p:nvPr/>
        </p:nvSpPr>
        <p:spPr>
          <a:xfrm>
            <a:off x="5806440" y="243205"/>
            <a:ext cx="1680845" cy="406400"/>
          </a:xfrm>
          <a:prstGeom prst="rect">
            <a:avLst/>
          </a:prstGeom>
          <a:solidFill>
            <a:schemeClr val="accent5">
              <a:lumMod val="20000"/>
              <a:lumOff val="80000"/>
            </a:schemeClr>
          </a:solidFill>
        </p:spPr>
        <p:txBody>
          <a:bodyPr wrap="square">
            <a:noAutofit/>
          </a:bodyPr>
          <a:p>
            <a:pPr algn="l"/>
            <a:r>
              <a:rPr lang="zh-CN" altLang="en-US" sz="2400" b="1">
                <a:latin typeface="Arial" panose="020B0604020202020204" pitchFamily="34" charset="0"/>
                <a:ea typeface="微软雅黑" panose="020B0503020204020204" charset="-122"/>
              </a:rPr>
              <a:t>学生作品</a:t>
            </a:r>
            <a:r>
              <a:rPr lang="en-US" altLang="zh-CN" sz="2400" b="1">
                <a:latin typeface="Arial" panose="020B0604020202020204" pitchFamily="34" charset="0"/>
                <a:ea typeface="微软雅黑" panose="020B0503020204020204" charset="-122"/>
              </a:rPr>
              <a:t>3</a:t>
            </a:r>
            <a:endParaRPr lang="en-US" altLang="zh-CN" sz="2400" b="1">
              <a:latin typeface="Arial" panose="020B0604020202020204" pitchFamily="34" charset="0"/>
              <a:ea typeface="微软雅黑" panose="020B0503020204020204" charset="-122"/>
            </a:endParaRPr>
          </a:p>
        </p:txBody>
      </p:sp>
      <p:pic>
        <p:nvPicPr>
          <p:cNvPr id="5" name="图片 4"/>
          <p:cNvPicPr>
            <a:picLocks noChangeAspect="1"/>
          </p:cNvPicPr>
          <p:nvPr/>
        </p:nvPicPr>
        <p:blipFill>
          <a:blip r:embed="rId1"/>
          <a:stretch>
            <a:fillRect/>
          </a:stretch>
        </p:blipFill>
        <p:spPr>
          <a:xfrm>
            <a:off x="52070" y="861060"/>
            <a:ext cx="7748270" cy="5916295"/>
          </a:xfrm>
          <a:prstGeom prst="rect">
            <a:avLst/>
          </a:prstGeom>
        </p:spPr>
      </p:pic>
      <p:sp>
        <p:nvSpPr>
          <p:cNvPr id="8" name="文本框 7"/>
          <p:cNvSpPr txBox="1"/>
          <p:nvPr/>
        </p:nvSpPr>
        <p:spPr>
          <a:xfrm>
            <a:off x="7982585" y="189230"/>
            <a:ext cx="3813810" cy="460375"/>
          </a:xfrm>
          <a:prstGeom prst="rect">
            <a:avLst/>
          </a:prstGeom>
          <a:solidFill>
            <a:schemeClr val="accent6">
              <a:lumMod val="20000"/>
              <a:lumOff val="80000"/>
            </a:schemeClr>
          </a:solidFill>
        </p:spPr>
        <p:txBody>
          <a:bodyPr wrap="square">
            <a:spAutoFit/>
          </a:bodyPr>
          <a:p>
            <a:pPr algn="l"/>
            <a:r>
              <a:rPr lang="en-US" altLang="zh-CN" sz="2400" b="1" dirty="0">
                <a:ea typeface="华文楷体" panose="02010600040101010101" pitchFamily="2" charset="-122"/>
              </a:rPr>
              <a:t>Evaluation and Appreciation</a:t>
            </a:r>
            <a:endParaRPr lang="en-US" altLang="zh-CN" sz="2400" b="1" dirty="0">
              <a:ea typeface="华文楷体" panose="02010600040101010101" pitchFamily="2" charset="-122"/>
            </a:endParaRPr>
          </a:p>
        </p:txBody>
      </p:sp>
      <p:sp>
        <p:nvSpPr>
          <p:cNvPr id="10" name="文本框 9"/>
          <p:cNvSpPr txBox="1"/>
          <p:nvPr/>
        </p:nvSpPr>
        <p:spPr>
          <a:xfrm>
            <a:off x="7956550" y="745490"/>
            <a:ext cx="3937000" cy="5927725"/>
          </a:xfrm>
          <a:prstGeom prst="rect">
            <a:avLst/>
          </a:prstGeom>
          <a:solidFill>
            <a:schemeClr val="accent4">
              <a:lumMod val="20000"/>
              <a:lumOff val="80000"/>
            </a:schemeClr>
          </a:solidFill>
        </p:spPr>
        <p:txBody>
          <a:bodyPr wrap="square">
            <a:noAutofit/>
          </a:bodyPr>
          <a:p>
            <a:pPr algn="l">
              <a:lnSpc>
                <a:spcPct val="110000"/>
              </a:lnSpc>
            </a:pPr>
            <a:r>
              <a:rPr lang="zh-CN" altLang="en-US"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rPr>
              <a:t>第四档</a:t>
            </a:r>
            <a:r>
              <a:rPr lang="en-US" altLang="zh-CN"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rPr>
              <a:t>(12</a:t>
            </a:r>
            <a:r>
              <a:rPr lang="zh-CN" altLang="en-US"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rPr>
              <a:t>分</a:t>
            </a:r>
            <a:r>
              <a:rPr lang="en-US" altLang="zh-CN"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rPr>
              <a:t>)</a:t>
            </a:r>
            <a:endParaRPr lang="en-US" altLang="zh-CN"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endParaRPr>
          </a:p>
          <a:p>
            <a:pPr algn="l">
              <a:lnSpc>
                <a:spcPct val="110000"/>
              </a:lnSpc>
            </a:pPr>
            <a:r>
              <a:rPr lang="en-US" altLang="zh-CN"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rPr>
              <a:t>       </a:t>
            </a:r>
            <a:r>
              <a:rPr lang="zh-CN" altLang="en-US"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rPr>
              <a:t>理由：卷面整洁，结构完整，思路清晰，衔接自然，行文比较流畅。但文章缺乏高级句型，且有些许语法和词汇错误。综合考虑定为四档。</a:t>
            </a:r>
            <a:endParaRPr lang="zh-CN" altLang="en-US"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endParaRPr>
          </a:p>
          <a:p>
            <a:pPr algn="l">
              <a:lnSpc>
                <a:spcPct val="110000"/>
              </a:lnSpc>
            </a:pPr>
            <a:r>
              <a:rPr lang="en-US" altLang="zh-CN" b="1">
                <a:latin typeface="Times New Roman" panose="02020603050405020304" charset="0"/>
                <a:ea typeface="微软雅黑" panose="020B0503020204020204" charset="-122"/>
                <a:cs typeface="Times New Roman" panose="02020603050405020304" charset="0"/>
                <a:sym typeface="+mn-ea"/>
              </a:rPr>
              <a:t>Language appreciations</a:t>
            </a:r>
            <a:r>
              <a:rPr lang="zh-CN" altLang="en-US" b="1">
                <a:latin typeface="Times New Roman" panose="02020603050405020304" charset="0"/>
                <a:ea typeface="微软雅黑" panose="020B0503020204020204" charset="-122"/>
                <a:cs typeface="Times New Roman" panose="02020603050405020304" charset="0"/>
                <a:sym typeface="+mn-ea"/>
              </a:rPr>
              <a:t>：</a:t>
            </a:r>
            <a:endParaRPr lang="zh-CN" altLang="en-US" b="1">
              <a:latin typeface="Times New Roman" panose="02020603050405020304" charset="0"/>
              <a:ea typeface="微软雅黑" panose="020B0503020204020204" charset="-122"/>
              <a:cs typeface="Times New Roman" panose="02020603050405020304" charset="0"/>
              <a:sym typeface="+mn-ea"/>
            </a:endParaRPr>
          </a:p>
          <a:p>
            <a:pPr algn="l">
              <a:lnSpc>
                <a:spcPct val="110000"/>
              </a:lnSpc>
            </a:pPr>
            <a:r>
              <a:rPr lang="zh-CN" altLang="en-US"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rPr>
              <a:t>①</a:t>
            </a:r>
            <a:r>
              <a:rPr lang="en-US" altLang="zh-CN"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rPr>
              <a:t> It’s my pleasure to do ...</a:t>
            </a:r>
            <a:endParaRPr lang="en-US" altLang="zh-CN"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endParaRPr>
          </a:p>
          <a:p>
            <a:pPr algn="l">
              <a:lnSpc>
                <a:spcPct val="110000"/>
              </a:lnSpc>
            </a:pPr>
            <a:r>
              <a:rPr lang="zh-CN" altLang="en-US"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rPr>
              <a:t>我乐意做</a:t>
            </a:r>
            <a:r>
              <a:rPr lang="en-US" altLang="zh-CN"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rPr>
              <a:t>......</a:t>
            </a:r>
            <a:endParaRPr lang="en-US" altLang="zh-CN"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endParaRPr>
          </a:p>
          <a:p>
            <a:pPr algn="l">
              <a:lnSpc>
                <a:spcPct val="110000"/>
              </a:lnSpc>
            </a:pPr>
            <a:r>
              <a:rPr lang="en-US" altLang="zh-CN"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rPr>
              <a:t>② explore the natural world</a:t>
            </a:r>
            <a:endParaRPr lang="en-US" altLang="zh-CN"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endParaRPr>
          </a:p>
          <a:p>
            <a:pPr algn="l">
              <a:lnSpc>
                <a:spcPct val="110000"/>
              </a:lnSpc>
            </a:pPr>
            <a:r>
              <a:rPr lang="zh-CN" altLang="en-US"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rPr>
              <a:t>探索自然世界</a:t>
            </a:r>
            <a:endParaRPr lang="en-US" altLang="zh-CN"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endParaRPr>
          </a:p>
          <a:p>
            <a:pPr algn="l">
              <a:lnSpc>
                <a:spcPct val="110000"/>
              </a:lnSpc>
            </a:pPr>
            <a:r>
              <a:rPr lang="en-US" altLang="zh-CN"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rPr>
              <a:t>③ soften the walls between... and...</a:t>
            </a:r>
            <a:endParaRPr lang="en-US" altLang="zh-CN"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endParaRPr>
          </a:p>
          <a:p>
            <a:pPr algn="l">
              <a:lnSpc>
                <a:spcPct val="110000"/>
              </a:lnSpc>
            </a:pPr>
            <a:r>
              <a:rPr lang="zh-CN" altLang="en-US"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rPr>
              <a:t>软化</a:t>
            </a:r>
            <a:r>
              <a:rPr lang="en-US" altLang="zh-CN"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rPr>
              <a:t>......</a:t>
            </a:r>
            <a:r>
              <a:rPr lang="zh-CN" altLang="en-US"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rPr>
              <a:t>与</a:t>
            </a:r>
            <a:r>
              <a:rPr lang="en-US" altLang="zh-CN"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rPr>
              <a:t>....... </a:t>
            </a:r>
            <a:r>
              <a:rPr lang="zh-CN" altLang="en-US"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rPr>
              <a:t>之间的壁垒</a:t>
            </a:r>
            <a:endParaRPr lang="en-US" altLang="zh-CN"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endParaRPr>
          </a:p>
          <a:p>
            <a:pPr algn="l">
              <a:lnSpc>
                <a:spcPct val="110000"/>
              </a:lnSpc>
            </a:pPr>
            <a:r>
              <a:rPr lang="en-US" altLang="zh-CN" b="1">
                <a:solidFill>
                  <a:schemeClr val="tx2">
                    <a:lumMod val="75000"/>
                  </a:schemeClr>
                </a:solidFill>
                <a:latin typeface="Times New Roman" panose="02020603050405020304" charset="0"/>
                <a:ea typeface="黑体" panose="02010609060101010101" charset="-122"/>
                <a:cs typeface="Times New Roman" panose="02020603050405020304" charset="0"/>
                <a:sym typeface="+mn-ea"/>
              </a:rPr>
              <a:t>④ </a:t>
            </a:r>
            <a:r>
              <a:rPr lang="en-US" altLang="zh-CN"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rPr>
              <a:t>harvest unique pleasure</a:t>
            </a:r>
            <a:endParaRPr lang="en-US" altLang="zh-CN"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endParaRPr>
          </a:p>
          <a:p>
            <a:pPr algn="l">
              <a:lnSpc>
                <a:spcPct val="110000"/>
              </a:lnSpc>
            </a:pPr>
            <a:r>
              <a:rPr lang="zh-CN" altLang="en-US"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rPr>
              <a:t>收获独特的乐趣</a:t>
            </a:r>
            <a:endParaRPr lang="en-US" altLang="zh-CN"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endParaRPr>
          </a:p>
          <a:p>
            <a:pPr algn="l">
              <a:lnSpc>
                <a:spcPct val="110000"/>
              </a:lnSpc>
              <a:buClrTx/>
              <a:buSzTx/>
              <a:buFontTx/>
            </a:pPr>
            <a:r>
              <a:rPr lang="en-US" altLang="zh-CN"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rPr>
              <a:t>⑤ commence with </a:t>
            </a:r>
            <a:r>
              <a:rPr lang="zh-CN" altLang="en-US"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rPr>
              <a:t>从</a:t>
            </a:r>
            <a:r>
              <a:rPr lang="en-US" altLang="zh-CN"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rPr>
              <a:t>...... </a:t>
            </a:r>
            <a:r>
              <a:rPr lang="zh-CN" altLang="en-US"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rPr>
              <a:t>开始</a:t>
            </a:r>
            <a:endParaRPr lang="en-US" altLang="zh-CN"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endParaRPr>
          </a:p>
          <a:p>
            <a:pPr algn="l">
              <a:lnSpc>
                <a:spcPct val="110000"/>
              </a:lnSpc>
              <a:buClrTx/>
              <a:buSzTx/>
              <a:buFontTx/>
            </a:pPr>
            <a:r>
              <a:rPr lang="en-US" altLang="zh-CN"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rPr>
              <a:t>⑥ subsequently adv. </a:t>
            </a:r>
            <a:r>
              <a:rPr lang="zh-CN" altLang="en-US"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rPr>
              <a:t>随后，接着</a:t>
            </a:r>
            <a:endParaRPr lang="en-US" altLang="zh-CN"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endParaRPr>
          </a:p>
          <a:p>
            <a:pPr algn="l">
              <a:lnSpc>
                <a:spcPct val="110000"/>
              </a:lnSpc>
              <a:buClrTx/>
              <a:buSzTx/>
              <a:buFontTx/>
            </a:pPr>
            <a:r>
              <a:rPr lang="en-US" altLang="zh-CN"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rPr>
              <a:t>⑦ memorize this episode</a:t>
            </a:r>
            <a:endParaRPr lang="en-US" altLang="zh-CN"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endParaRPr>
          </a:p>
          <a:p>
            <a:pPr algn="l">
              <a:lnSpc>
                <a:spcPct val="110000"/>
              </a:lnSpc>
              <a:buClrTx/>
              <a:buSzTx/>
              <a:buFontTx/>
            </a:pPr>
            <a:r>
              <a:rPr lang="zh-CN" altLang="en-US"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rPr>
              <a:t>记录这段经历</a:t>
            </a:r>
            <a:endParaRPr lang="en-US" altLang="zh-CN"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endParaRPr>
          </a:p>
          <a:p>
            <a:pPr algn="l">
              <a:lnSpc>
                <a:spcPct val="110000"/>
              </a:lnSpc>
              <a:buClrTx/>
              <a:buSzTx/>
              <a:buFontTx/>
            </a:pPr>
            <a:r>
              <a:rPr lang="en-US" altLang="zh-CN"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rPr>
              <a:t>⑧ facilitate v. </a:t>
            </a:r>
            <a:r>
              <a:rPr lang="zh-CN" altLang="en-US"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rPr>
              <a:t>促进；使便利</a:t>
            </a:r>
            <a:endParaRPr lang="en-US" altLang="zh-CN"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endParaRPr>
          </a:p>
          <a:p>
            <a:pPr algn="l">
              <a:lnSpc>
                <a:spcPct val="110000"/>
              </a:lnSpc>
              <a:buClrTx/>
              <a:buSzTx/>
              <a:buFontTx/>
            </a:pPr>
            <a:endParaRPr lang="en-US" altLang="zh-CN" b="1">
              <a:solidFill>
                <a:schemeClr val="tx2">
                  <a:lumMod val="75000"/>
                </a:schemeClr>
              </a:solidFill>
              <a:latin typeface="微软雅黑" panose="020B0503020204020204" charset="-122"/>
              <a:ea typeface="微软雅黑" panose="020B0503020204020204" charset="-122"/>
              <a:sym typeface="+mn-ea"/>
            </a:endParaRPr>
          </a:p>
          <a:p>
            <a:pPr algn="l">
              <a:lnSpc>
                <a:spcPct val="110000"/>
              </a:lnSpc>
              <a:buClrTx/>
              <a:buSzTx/>
              <a:buFontTx/>
            </a:pPr>
            <a:endParaRPr lang="en-US" altLang="zh-CN" b="1">
              <a:solidFill>
                <a:schemeClr val="tx2">
                  <a:lumMod val="75000"/>
                </a:schemeClr>
              </a:solidFill>
              <a:latin typeface="微软雅黑" panose="020B0503020204020204" charset="-122"/>
              <a:ea typeface="微软雅黑" panose="020B0503020204020204" charset="-122"/>
              <a:sym typeface="+mn-ea"/>
            </a:endParaRPr>
          </a:p>
        </p:txBody>
      </p:sp>
      <p:cxnSp>
        <p:nvCxnSpPr>
          <p:cNvPr id="11" name="直接连接符 10"/>
          <p:cNvCxnSpPr/>
          <p:nvPr/>
        </p:nvCxnSpPr>
        <p:spPr>
          <a:xfrm>
            <a:off x="1017270" y="1754505"/>
            <a:ext cx="1026795" cy="0"/>
          </a:xfrm>
          <a:prstGeom prst="line">
            <a:avLst/>
          </a:prstGeom>
          <a:ln w="25400">
            <a:solidFill>
              <a:srgbClr val="FF0000"/>
            </a:solidFill>
          </a:ln>
        </p:spPr>
        <p:style>
          <a:lnRef idx="2">
            <a:schemeClr val="accent1"/>
          </a:lnRef>
          <a:fillRef idx="0">
            <a:srgbClr val="FFFFFF"/>
          </a:fillRef>
          <a:effectRef idx="0">
            <a:srgbClr val="FFFFFF"/>
          </a:effectRef>
          <a:fontRef idx="minor">
            <a:schemeClr val="tx1"/>
          </a:fontRef>
        </p:style>
      </p:cxnSp>
      <p:cxnSp>
        <p:nvCxnSpPr>
          <p:cNvPr id="12" name="直接连接符 11"/>
          <p:cNvCxnSpPr/>
          <p:nvPr/>
        </p:nvCxnSpPr>
        <p:spPr>
          <a:xfrm>
            <a:off x="5478145" y="1786255"/>
            <a:ext cx="548640" cy="0"/>
          </a:xfrm>
          <a:prstGeom prst="line">
            <a:avLst/>
          </a:prstGeom>
          <a:ln w="25400">
            <a:solidFill>
              <a:srgbClr val="FF0000"/>
            </a:solidFill>
          </a:ln>
        </p:spPr>
        <p:style>
          <a:lnRef idx="2">
            <a:schemeClr val="accent1"/>
          </a:lnRef>
          <a:fillRef idx="0">
            <a:srgbClr val="FFFFFF"/>
          </a:fillRef>
          <a:effectRef idx="0">
            <a:srgbClr val="FFFFFF"/>
          </a:effectRef>
          <a:fontRef idx="minor">
            <a:schemeClr val="tx1"/>
          </a:fontRef>
        </p:style>
      </p:cxnSp>
      <p:cxnSp>
        <p:nvCxnSpPr>
          <p:cNvPr id="13" name="直接连接符 12"/>
          <p:cNvCxnSpPr/>
          <p:nvPr/>
        </p:nvCxnSpPr>
        <p:spPr>
          <a:xfrm>
            <a:off x="6631940" y="1786255"/>
            <a:ext cx="719455" cy="15240"/>
          </a:xfrm>
          <a:prstGeom prst="line">
            <a:avLst/>
          </a:prstGeom>
          <a:ln w="25400">
            <a:solidFill>
              <a:srgbClr val="FF0000"/>
            </a:solidFill>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a:off x="2837180" y="2966085"/>
            <a:ext cx="671830" cy="6350"/>
          </a:xfrm>
          <a:prstGeom prst="line">
            <a:avLst/>
          </a:prstGeom>
          <a:ln w="25400">
            <a:solidFill>
              <a:srgbClr val="FF0000"/>
            </a:solidFill>
          </a:ln>
        </p:spPr>
        <p:style>
          <a:lnRef idx="2">
            <a:schemeClr val="accent1"/>
          </a:lnRef>
          <a:fillRef idx="0">
            <a:srgbClr val="FFFFFF"/>
          </a:fillRef>
          <a:effectRef idx="0">
            <a:srgbClr val="FFFFFF"/>
          </a:effectRef>
          <a:fontRef idx="minor">
            <a:schemeClr val="tx1"/>
          </a:fontRef>
        </p:style>
      </p:cxnSp>
      <p:cxnSp>
        <p:nvCxnSpPr>
          <p:cNvPr id="16" name="直接连接符 15"/>
          <p:cNvCxnSpPr/>
          <p:nvPr/>
        </p:nvCxnSpPr>
        <p:spPr>
          <a:xfrm flipV="1">
            <a:off x="681990" y="3793490"/>
            <a:ext cx="435610" cy="6350"/>
          </a:xfrm>
          <a:prstGeom prst="line">
            <a:avLst/>
          </a:prstGeom>
          <a:ln w="25400">
            <a:solidFill>
              <a:srgbClr val="FF0000"/>
            </a:solidFill>
          </a:ln>
        </p:spPr>
        <p:style>
          <a:lnRef idx="2">
            <a:schemeClr val="accent1"/>
          </a:lnRef>
          <a:fillRef idx="0">
            <a:srgbClr val="FFFFFF"/>
          </a:fillRef>
          <a:effectRef idx="0">
            <a:srgbClr val="FFFFFF"/>
          </a:effectRef>
          <a:fontRef idx="minor">
            <a:schemeClr val="tx1"/>
          </a:fontRef>
        </p:style>
      </p:cxnSp>
      <p:cxnSp>
        <p:nvCxnSpPr>
          <p:cNvPr id="17" name="直接连接符 16"/>
          <p:cNvCxnSpPr/>
          <p:nvPr/>
        </p:nvCxnSpPr>
        <p:spPr>
          <a:xfrm flipV="1">
            <a:off x="6982460" y="6172200"/>
            <a:ext cx="676275" cy="6350"/>
          </a:xfrm>
          <a:prstGeom prst="line">
            <a:avLst/>
          </a:prstGeom>
          <a:ln w="25400">
            <a:solidFill>
              <a:srgbClr val="FF0000"/>
            </a:solidFill>
          </a:ln>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3408680" y="5337175"/>
            <a:ext cx="854075" cy="8255"/>
          </a:xfrm>
          <a:prstGeom prst="line">
            <a:avLst/>
          </a:prstGeom>
          <a:ln w="25400">
            <a:solidFill>
              <a:srgbClr val="FF0000"/>
            </a:solidFill>
          </a:ln>
        </p:spPr>
        <p:style>
          <a:lnRef idx="2">
            <a:schemeClr val="accent1"/>
          </a:lnRef>
          <a:fillRef idx="0">
            <a:srgbClr val="FFFFFF"/>
          </a:fillRef>
          <a:effectRef idx="0">
            <a:srgbClr val="FFFFFF"/>
          </a:effectRef>
          <a:fontRef idx="minor">
            <a:schemeClr val="tx1"/>
          </a:fontRef>
        </p:style>
      </p:cxnSp>
      <p:sp>
        <p:nvSpPr>
          <p:cNvPr id="19" name="文本框 18"/>
          <p:cNvSpPr txBox="1"/>
          <p:nvPr/>
        </p:nvSpPr>
        <p:spPr>
          <a:xfrm>
            <a:off x="3241040" y="5921375"/>
            <a:ext cx="511810" cy="521970"/>
          </a:xfrm>
          <a:prstGeom prst="rect">
            <a:avLst/>
          </a:prstGeom>
          <a:noFill/>
        </p:spPr>
        <p:txBody>
          <a:bodyPr wrap="none" rtlCol="0" anchor="t">
            <a:spAutoFit/>
          </a:bodyPr>
          <a:p>
            <a:pPr>
              <a:lnSpc>
                <a:spcPct val="70000"/>
              </a:lnSpc>
            </a:pPr>
            <a:r>
              <a:rPr lang="en-US" altLang="zh-CN" sz="2000">
                <a:latin typeface="微软雅黑" panose="020B0503020204020204" charset="-122"/>
                <a:ea typeface="微软雅黑" panose="020B0503020204020204" charset="-122"/>
              </a:rPr>
              <a:t> </a:t>
            </a:r>
            <a:r>
              <a:rPr lang="zh-CN" altLang="en-US" sz="2000" b="1">
                <a:solidFill>
                  <a:srgbClr val="C00000"/>
                </a:solidFill>
                <a:latin typeface="微软雅黑" panose="020B0503020204020204" charset="-122"/>
                <a:ea typeface="微软雅黑" panose="020B0503020204020204" charset="-122"/>
              </a:rPr>
              <a:t>⋀</a:t>
            </a:r>
            <a:endParaRPr lang="zh-CN" altLang="en-US" sz="2000" b="1">
              <a:solidFill>
                <a:srgbClr val="C00000"/>
              </a:solidFill>
              <a:latin typeface="微软雅黑" panose="020B0503020204020204" charset="-122"/>
              <a:ea typeface="微软雅黑" panose="020B0503020204020204" charset="-122"/>
            </a:endParaRPr>
          </a:p>
          <a:p>
            <a:pPr>
              <a:lnSpc>
                <a:spcPct val="70000"/>
              </a:lnSpc>
            </a:pPr>
            <a:r>
              <a:rPr lang="en-US" altLang="zh-CN" sz="2000" b="1">
                <a:solidFill>
                  <a:srgbClr val="C00000"/>
                </a:solidFill>
                <a:latin typeface="微软雅黑" panose="020B0503020204020204" charset="-122"/>
                <a:ea typeface="微软雅黑" panose="020B0503020204020204" charset="-122"/>
              </a:rPr>
              <a:t>an</a:t>
            </a:r>
            <a:endParaRPr lang="en-US" altLang="zh-CN" sz="2000" b="1">
              <a:solidFill>
                <a:srgbClr val="C00000"/>
              </a:solidFill>
              <a:latin typeface="微软雅黑" panose="020B0503020204020204" charset="-122"/>
              <a:ea typeface="微软雅黑" panose="020B0503020204020204" charset="-122"/>
            </a:endParaRPr>
          </a:p>
        </p:txBody>
      </p:sp>
      <p:sp>
        <p:nvSpPr>
          <p:cNvPr id="2" name="文本框 1"/>
          <p:cNvSpPr txBox="1"/>
          <p:nvPr/>
        </p:nvSpPr>
        <p:spPr>
          <a:xfrm>
            <a:off x="1147445" y="1660525"/>
            <a:ext cx="765810" cy="267335"/>
          </a:xfrm>
          <a:prstGeom prst="rect">
            <a:avLst/>
          </a:prstGeom>
        </p:spPr>
        <p:txBody>
          <a:bodyPr>
            <a:noAutofit/>
          </a:bodyPr>
          <a:p>
            <a:pPr algn="l"/>
            <a:r>
              <a:rPr lang="en-US" altLang="zh-CN" sz="1800" b="1">
                <a:solidFill>
                  <a:srgbClr val="C00000"/>
                </a:solidFill>
                <a:latin typeface="Arial" panose="020B0604020202020204" pitchFamily="34" charset="0"/>
                <a:ea typeface="微软雅黑" panose="020B0503020204020204" charset="-122"/>
              </a:rPr>
              <a:t>my</a:t>
            </a:r>
            <a:endParaRPr lang="en-US" altLang="zh-CN" sz="1800" b="1">
              <a:solidFill>
                <a:srgbClr val="C00000"/>
              </a:solidFill>
              <a:latin typeface="Arial" panose="020B0604020202020204" pitchFamily="34" charset="0"/>
              <a:ea typeface="微软雅黑" panose="020B0503020204020204" charset="-122"/>
            </a:endParaRPr>
          </a:p>
        </p:txBody>
      </p:sp>
      <p:sp>
        <p:nvSpPr>
          <p:cNvPr id="3" name="文本框 2"/>
          <p:cNvSpPr txBox="1"/>
          <p:nvPr/>
        </p:nvSpPr>
        <p:spPr>
          <a:xfrm>
            <a:off x="5324475" y="1729740"/>
            <a:ext cx="998855" cy="267335"/>
          </a:xfrm>
          <a:prstGeom prst="rect">
            <a:avLst/>
          </a:prstGeom>
        </p:spPr>
        <p:txBody>
          <a:bodyPr>
            <a:noAutofit/>
          </a:bodyPr>
          <a:p>
            <a:pPr algn="l"/>
            <a:r>
              <a:rPr lang="en-US" altLang="zh-CN" sz="1800" b="1">
                <a:solidFill>
                  <a:srgbClr val="C00000"/>
                </a:solidFill>
                <a:latin typeface="Arial" panose="020B0604020202020204" pitchFamily="34" charset="0"/>
                <a:ea typeface="微软雅黑" panose="020B0503020204020204" charset="-122"/>
              </a:rPr>
              <a:t>person</a:t>
            </a:r>
            <a:endParaRPr lang="en-US" altLang="zh-CN" sz="1800" b="1">
              <a:solidFill>
                <a:srgbClr val="C00000"/>
              </a:solidFill>
              <a:latin typeface="Arial" panose="020B0604020202020204" pitchFamily="34" charset="0"/>
              <a:ea typeface="微软雅黑" panose="020B0503020204020204" charset="-122"/>
            </a:endParaRPr>
          </a:p>
        </p:txBody>
      </p:sp>
      <p:sp>
        <p:nvSpPr>
          <p:cNvPr id="4" name="文本框 3"/>
          <p:cNvSpPr txBox="1"/>
          <p:nvPr/>
        </p:nvSpPr>
        <p:spPr>
          <a:xfrm>
            <a:off x="6388735" y="1709420"/>
            <a:ext cx="1228090" cy="267335"/>
          </a:xfrm>
          <a:prstGeom prst="rect">
            <a:avLst/>
          </a:prstGeom>
        </p:spPr>
        <p:txBody>
          <a:bodyPr>
            <a:noAutofit/>
          </a:bodyPr>
          <a:p>
            <a:pPr algn="l"/>
            <a:r>
              <a:rPr lang="en-US" altLang="zh-CN" sz="1800" b="1">
                <a:solidFill>
                  <a:srgbClr val="C00000"/>
                </a:solidFill>
                <a:latin typeface="Arial" panose="020B0604020202020204" pitchFamily="34" charset="0"/>
                <a:ea typeface="微软雅黑" panose="020B0503020204020204" charset="-122"/>
              </a:rPr>
              <a:t>arranges</a:t>
            </a:r>
            <a:endParaRPr lang="en-US" altLang="zh-CN" sz="1800" b="1">
              <a:solidFill>
                <a:srgbClr val="C00000"/>
              </a:solidFill>
              <a:latin typeface="Arial" panose="020B0604020202020204" pitchFamily="34" charset="0"/>
              <a:ea typeface="微软雅黑" panose="020B0503020204020204" charset="-122"/>
            </a:endParaRPr>
          </a:p>
        </p:txBody>
      </p:sp>
      <p:sp>
        <p:nvSpPr>
          <p:cNvPr id="20" name="文本框 19"/>
          <p:cNvSpPr txBox="1"/>
          <p:nvPr/>
        </p:nvSpPr>
        <p:spPr>
          <a:xfrm>
            <a:off x="2564130" y="2900680"/>
            <a:ext cx="1276985" cy="267335"/>
          </a:xfrm>
          <a:prstGeom prst="rect">
            <a:avLst/>
          </a:prstGeom>
        </p:spPr>
        <p:txBody>
          <a:bodyPr>
            <a:noAutofit/>
          </a:bodyPr>
          <a:p>
            <a:pPr algn="l"/>
            <a:r>
              <a:rPr lang="en-US" altLang="zh-CN" sz="1800" b="1">
                <a:solidFill>
                  <a:srgbClr val="C00000"/>
                </a:solidFill>
                <a:latin typeface="Arial" panose="020B0604020202020204" pitchFamily="34" charset="0"/>
                <a:ea typeface="微软雅黑" panose="020B0503020204020204" charset="-122"/>
              </a:rPr>
              <a:t>softening</a:t>
            </a:r>
            <a:endParaRPr lang="en-US" altLang="zh-CN" sz="1800" b="1">
              <a:solidFill>
                <a:srgbClr val="C00000"/>
              </a:solidFill>
              <a:latin typeface="Arial" panose="020B0604020202020204" pitchFamily="34" charset="0"/>
              <a:ea typeface="微软雅黑" panose="020B0503020204020204" charset="-122"/>
            </a:endParaRPr>
          </a:p>
        </p:txBody>
      </p:sp>
      <p:cxnSp>
        <p:nvCxnSpPr>
          <p:cNvPr id="21" name="直接连接符 20"/>
          <p:cNvCxnSpPr/>
          <p:nvPr/>
        </p:nvCxnSpPr>
        <p:spPr>
          <a:xfrm>
            <a:off x="5437505" y="3366770"/>
            <a:ext cx="368935" cy="7620"/>
          </a:xfrm>
          <a:prstGeom prst="line">
            <a:avLst/>
          </a:prstGeom>
          <a:ln w="25400">
            <a:solidFill>
              <a:srgbClr val="FF0000"/>
            </a:solidFill>
          </a:ln>
        </p:spPr>
        <p:style>
          <a:lnRef idx="2">
            <a:schemeClr val="accent1"/>
          </a:lnRef>
          <a:fillRef idx="0">
            <a:srgbClr val="FFFFFF"/>
          </a:fillRef>
          <a:effectRef idx="0">
            <a:srgbClr val="FFFFFF"/>
          </a:effectRef>
          <a:fontRef idx="minor">
            <a:schemeClr val="tx1"/>
          </a:fontRef>
        </p:style>
      </p:cxnSp>
      <p:sp>
        <p:nvSpPr>
          <p:cNvPr id="22" name="文本框 21"/>
          <p:cNvSpPr txBox="1"/>
          <p:nvPr/>
        </p:nvSpPr>
        <p:spPr>
          <a:xfrm>
            <a:off x="5369560" y="3295650"/>
            <a:ext cx="514350" cy="267335"/>
          </a:xfrm>
          <a:prstGeom prst="rect">
            <a:avLst/>
          </a:prstGeom>
        </p:spPr>
        <p:txBody>
          <a:bodyPr>
            <a:noAutofit/>
          </a:bodyPr>
          <a:p>
            <a:pPr algn="l"/>
            <a:r>
              <a:rPr lang="en-US" altLang="zh-CN" sz="1800" b="1">
                <a:solidFill>
                  <a:srgbClr val="C00000"/>
                </a:solidFill>
                <a:latin typeface="Arial" panose="020B0604020202020204" pitchFamily="34" charset="0"/>
                <a:ea typeface="微软雅黑" panose="020B0503020204020204" charset="-122"/>
              </a:rPr>
              <a:t>On</a:t>
            </a:r>
            <a:endParaRPr lang="en-US" altLang="zh-CN" sz="1800" b="1">
              <a:solidFill>
                <a:srgbClr val="C00000"/>
              </a:solidFill>
              <a:latin typeface="Arial" panose="020B0604020202020204" pitchFamily="34" charset="0"/>
              <a:ea typeface="微软雅黑" panose="020B0503020204020204" charset="-122"/>
            </a:endParaRPr>
          </a:p>
        </p:txBody>
      </p:sp>
      <p:sp>
        <p:nvSpPr>
          <p:cNvPr id="23" name="文本框 22"/>
          <p:cNvSpPr txBox="1"/>
          <p:nvPr/>
        </p:nvSpPr>
        <p:spPr>
          <a:xfrm>
            <a:off x="548005" y="3799840"/>
            <a:ext cx="779145" cy="267335"/>
          </a:xfrm>
          <a:prstGeom prst="rect">
            <a:avLst/>
          </a:prstGeom>
        </p:spPr>
        <p:txBody>
          <a:bodyPr>
            <a:noAutofit/>
          </a:bodyPr>
          <a:p>
            <a:pPr algn="l"/>
            <a:r>
              <a:rPr lang="en-US" altLang="zh-CN" sz="1800" b="1">
                <a:solidFill>
                  <a:srgbClr val="C00000"/>
                </a:solidFill>
                <a:latin typeface="Arial" panose="020B0604020202020204" pitchFamily="34" charset="0"/>
                <a:ea typeface="微软雅黑" panose="020B0503020204020204" charset="-122"/>
              </a:rPr>
              <a:t>relax</a:t>
            </a:r>
            <a:endParaRPr lang="en-US" altLang="zh-CN" sz="1800" b="1">
              <a:solidFill>
                <a:srgbClr val="C00000"/>
              </a:solidFill>
              <a:latin typeface="Arial" panose="020B0604020202020204" pitchFamily="34" charset="0"/>
              <a:ea typeface="微软雅黑" panose="020B0503020204020204" charset="-122"/>
            </a:endParaRPr>
          </a:p>
        </p:txBody>
      </p:sp>
      <p:sp>
        <p:nvSpPr>
          <p:cNvPr id="24" name="文本框 23"/>
          <p:cNvSpPr txBox="1"/>
          <p:nvPr/>
        </p:nvSpPr>
        <p:spPr>
          <a:xfrm>
            <a:off x="2514600" y="4109085"/>
            <a:ext cx="600075" cy="521970"/>
          </a:xfrm>
          <a:prstGeom prst="rect">
            <a:avLst/>
          </a:prstGeom>
          <a:noFill/>
        </p:spPr>
        <p:txBody>
          <a:bodyPr wrap="none" rtlCol="0" anchor="t">
            <a:spAutoFit/>
          </a:bodyPr>
          <a:p>
            <a:pPr>
              <a:lnSpc>
                <a:spcPct val="70000"/>
              </a:lnSpc>
            </a:pPr>
            <a:r>
              <a:rPr lang="en-US" altLang="zh-CN" sz="2000">
                <a:latin typeface="微软雅黑" panose="020B0503020204020204" charset="-122"/>
                <a:ea typeface="微软雅黑" panose="020B0503020204020204" charset="-122"/>
              </a:rPr>
              <a:t> </a:t>
            </a:r>
            <a:r>
              <a:rPr lang="zh-CN" altLang="en-US" sz="2000" b="1">
                <a:solidFill>
                  <a:srgbClr val="C00000"/>
                </a:solidFill>
                <a:latin typeface="微软雅黑" panose="020B0503020204020204" charset="-122"/>
                <a:ea typeface="微软雅黑" panose="020B0503020204020204" charset="-122"/>
              </a:rPr>
              <a:t>⋀</a:t>
            </a:r>
            <a:endParaRPr lang="zh-CN" altLang="en-US" sz="2000" b="1">
              <a:solidFill>
                <a:srgbClr val="C00000"/>
              </a:solidFill>
              <a:latin typeface="微软雅黑" panose="020B0503020204020204" charset="-122"/>
              <a:ea typeface="微软雅黑" panose="020B0503020204020204" charset="-122"/>
            </a:endParaRPr>
          </a:p>
          <a:p>
            <a:pPr>
              <a:lnSpc>
                <a:spcPct val="70000"/>
              </a:lnSpc>
            </a:pPr>
            <a:r>
              <a:rPr lang="en-US" altLang="zh-CN" sz="2000" b="1">
                <a:solidFill>
                  <a:srgbClr val="C00000"/>
                </a:solidFill>
                <a:latin typeface="微软雅黑" panose="020B0503020204020204" charset="-122"/>
                <a:ea typeface="微软雅黑" panose="020B0503020204020204" charset="-122"/>
              </a:rPr>
              <a:t>the</a:t>
            </a:r>
            <a:endParaRPr lang="en-US" altLang="zh-CN" sz="2000" b="1">
              <a:solidFill>
                <a:srgbClr val="C00000"/>
              </a:solidFill>
              <a:latin typeface="微软雅黑" panose="020B0503020204020204" charset="-122"/>
              <a:ea typeface="微软雅黑" panose="020B0503020204020204" charset="-122"/>
            </a:endParaRPr>
          </a:p>
        </p:txBody>
      </p:sp>
      <p:sp>
        <p:nvSpPr>
          <p:cNvPr id="25" name="文本框 24"/>
          <p:cNvSpPr txBox="1"/>
          <p:nvPr/>
        </p:nvSpPr>
        <p:spPr>
          <a:xfrm rot="19260000">
            <a:off x="111125" y="4547870"/>
            <a:ext cx="412750" cy="333375"/>
          </a:xfrm>
          <a:prstGeom prst="rect">
            <a:avLst/>
          </a:prstGeom>
          <a:noFill/>
          <a:ln w="28575" cmpd="sng">
            <a:noFill/>
            <a:prstDash val="solid"/>
          </a:ln>
        </p:spPr>
        <p:txBody>
          <a:bodyPr wrap="none" rtlCol="0" anchor="t">
            <a:noAutofit/>
          </a:bodyPr>
          <a:p>
            <a:r>
              <a:rPr lang="zh-CN" altLang="en-US" b="1">
                <a:solidFill>
                  <a:srgbClr val="FF0000"/>
                </a:solidFill>
                <a:latin typeface="黑体" panose="02010609060101010101" charset="-122"/>
                <a:ea typeface="黑体" panose="02010609060101010101" charset="-122"/>
              </a:rPr>
              <a:t>│</a:t>
            </a:r>
            <a:endParaRPr lang="zh-CN" altLang="en-US" b="1">
              <a:solidFill>
                <a:srgbClr val="FF0000"/>
              </a:solidFill>
              <a:latin typeface="黑体" panose="02010609060101010101" charset="-122"/>
              <a:ea typeface="黑体" panose="02010609060101010101" charset="-122"/>
            </a:endParaRPr>
          </a:p>
        </p:txBody>
      </p:sp>
      <p:cxnSp>
        <p:nvCxnSpPr>
          <p:cNvPr id="26" name="直接连接符 25"/>
          <p:cNvCxnSpPr/>
          <p:nvPr/>
        </p:nvCxnSpPr>
        <p:spPr>
          <a:xfrm>
            <a:off x="5043805" y="4861560"/>
            <a:ext cx="474345" cy="0"/>
          </a:xfrm>
          <a:prstGeom prst="line">
            <a:avLst/>
          </a:prstGeom>
          <a:ln w="25400">
            <a:solidFill>
              <a:srgbClr val="FF0000"/>
            </a:solidFill>
          </a:ln>
        </p:spPr>
        <p:style>
          <a:lnRef idx="2">
            <a:schemeClr val="accent1"/>
          </a:lnRef>
          <a:fillRef idx="0">
            <a:srgbClr val="FFFFFF"/>
          </a:fillRef>
          <a:effectRef idx="0">
            <a:srgbClr val="FFFFFF"/>
          </a:effectRef>
          <a:fontRef idx="minor">
            <a:schemeClr val="tx1"/>
          </a:fontRef>
        </p:style>
      </p:cxnSp>
      <p:sp>
        <p:nvSpPr>
          <p:cNvPr id="27" name="文本框 26"/>
          <p:cNvSpPr txBox="1"/>
          <p:nvPr/>
        </p:nvSpPr>
        <p:spPr>
          <a:xfrm>
            <a:off x="5003800" y="4845050"/>
            <a:ext cx="932815" cy="267335"/>
          </a:xfrm>
          <a:prstGeom prst="rect">
            <a:avLst/>
          </a:prstGeom>
        </p:spPr>
        <p:txBody>
          <a:bodyPr>
            <a:noAutofit/>
          </a:bodyPr>
          <a:p>
            <a:pPr algn="l"/>
            <a:r>
              <a:rPr lang="en-US" altLang="zh-CN" sz="1800" b="1">
                <a:solidFill>
                  <a:srgbClr val="C00000"/>
                </a:solidFill>
                <a:latin typeface="Arial" panose="020B0604020202020204" pitchFamily="34" charset="0"/>
                <a:ea typeface="微软雅黑" panose="020B0503020204020204" charset="-122"/>
              </a:rPr>
              <a:t>favors</a:t>
            </a:r>
            <a:endParaRPr lang="en-US" altLang="zh-CN" sz="1800" b="1">
              <a:solidFill>
                <a:srgbClr val="C00000"/>
              </a:solidFill>
              <a:latin typeface="Arial" panose="020B0604020202020204" pitchFamily="34" charset="0"/>
              <a:ea typeface="微软雅黑" panose="020B0503020204020204" charset="-122"/>
            </a:endParaRPr>
          </a:p>
        </p:txBody>
      </p:sp>
      <p:sp>
        <p:nvSpPr>
          <p:cNvPr id="28" name="文本框 27"/>
          <p:cNvSpPr txBox="1"/>
          <p:nvPr/>
        </p:nvSpPr>
        <p:spPr>
          <a:xfrm>
            <a:off x="3241040" y="5287645"/>
            <a:ext cx="1336675" cy="267335"/>
          </a:xfrm>
          <a:prstGeom prst="rect">
            <a:avLst/>
          </a:prstGeom>
        </p:spPr>
        <p:txBody>
          <a:bodyPr>
            <a:noAutofit/>
          </a:bodyPr>
          <a:p>
            <a:pPr algn="l"/>
            <a:r>
              <a:rPr lang="en-US" altLang="zh-CN" sz="1800" b="1">
                <a:solidFill>
                  <a:srgbClr val="C00000"/>
                </a:solidFill>
                <a:latin typeface="Arial" panose="020B0604020202020204" pitchFamily="34" charset="0"/>
                <a:ea typeface="微软雅黑" panose="020B0503020204020204" charset="-122"/>
              </a:rPr>
              <a:t>memorize</a:t>
            </a:r>
            <a:endParaRPr lang="en-US" altLang="zh-CN" sz="1800" b="1">
              <a:solidFill>
                <a:srgbClr val="C00000"/>
              </a:solidFill>
              <a:latin typeface="Arial" panose="020B0604020202020204" pitchFamily="34" charset="0"/>
              <a:ea typeface="微软雅黑" panose="020B0503020204020204" charset="-122"/>
            </a:endParaRPr>
          </a:p>
        </p:txBody>
      </p:sp>
      <p:sp>
        <p:nvSpPr>
          <p:cNvPr id="29" name="文本框 28"/>
          <p:cNvSpPr txBox="1"/>
          <p:nvPr/>
        </p:nvSpPr>
        <p:spPr>
          <a:xfrm>
            <a:off x="3890010" y="6510020"/>
            <a:ext cx="2136775" cy="267335"/>
          </a:xfrm>
          <a:prstGeom prst="rect">
            <a:avLst/>
          </a:prstGeom>
        </p:spPr>
        <p:txBody>
          <a:bodyPr>
            <a:noAutofit/>
          </a:bodyPr>
          <a:p>
            <a:pPr algn="l"/>
            <a:r>
              <a:rPr lang="en-US" altLang="zh-CN" sz="1800" b="1">
                <a:solidFill>
                  <a:srgbClr val="C00000"/>
                </a:solidFill>
                <a:latin typeface="Arial" panose="020B0604020202020204" pitchFamily="34" charset="0"/>
                <a:ea typeface="微软雅黑" panose="020B0503020204020204" charset="-122"/>
              </a:rPr>
              <a:t>American culture</a:t>
            </a:r>
            <a:endParaRPr lang="en-US" altLang="zh-CN" sz="1800" b="1">
              <a:solidFill>
                <a:srgbClr val="C00000"/>
              </a:solidFill>
              <a:latin typeface="Arial" panose="020B0604020202020204" pitchFamily="34" charset="0"/>
              <a:ea typeface="微软雅黑" panose="020B0503020204020204" charset="-122"/>
            </a:endParaRPr>
          </a:p>
        </p:txBody>
      </p:sp>
      <p:cxnSp>
        <p:nvCxnSpPr>
          <p:cNvPr id="30" name="直接连接符 29"/>
          <p:cNvCxnSpPr/>
          <p:nvPr/>
        </p:nvCxnSpPr>
        <p:spPr>
          <a:xfrm>
            <a:off x="4702810" y="6550025"/>
            <a:ext cx="393065" cy="7620"/>
          </a:xfrm>
          <a:prstGeom prst="line">
            <a:avLst/>
          </a:prstGeom>
          <a:ln w="25400">
            <a:solidFill>
              <a:srgbClr val="FF0000"/>
            </a:solidFill>
          </a:ln>
        </p:spPr>
        <p:style>
          <a:lnRef idx="2">
            <a:schemeClr val="accent1"/>
          </a:lnRef>
          <a:fillRef idx="0">
            <a:srgbClr val="FFFFFF"/>
          </a:fillRef>
          <a:effectRef idx="0">
            <a:srgbClr val="FFFFFF"/>
          </a:effectRef>
          <a:fontRef idx="minor">
            <a:schemeClr val="tx1"/>
          </a:fontRef>
        </p:style>
      </p:cxnSp>
      <p:sp>
        <p:nvSpPr>
          <p:cNvPr id="31" name="文本框 30"/>
          <p:cNvSpPr txBox="1"/>
          <p:nvPr/>
        </p:nvSpPr>
        <p:spPr>
          <a:xfrm>
            <a:off x="6758940" y="6124575"/>
            <a:ext cx="1122680" cy="267335"/>
          </a:xfrm>
          <a:prstGeom prst="rect">
            <a:avLst/>
          </a:prstGeom>
        </p:spPr>
        <p:txBody>
          <a:bodyPr>
            <a:noAutofit/>
          </a:bodyPr>
          <a:p>
            <a:pPr algn="l"/>
            <a:r>
              <a:rPr lang="en-US" altLang="zh-CN" sz="1800" b="1">
                <a:solidFill>
                  <a:srgbClr val="C00000"/>
                </a:solidFill>
                <a:latin typeface="Arial" panose="020B0604020202020204" pitchFamily="34" charset="0"/>
                <a:ea typeface="微软雅黑" panose="020B0503020204020204" charset="-122"/>
              </a:rPr>
              <a:t>facilitate</a:t>
            </a:r>
            <a:endParaRPr lang="en-US" altLang="zh-CN" sz="1800" b="1">
              <a:solidFill>
                <a:srgbClr val="C00000"/>
              </a:solidFill>
              <a:latin typeface="Arial" panose="020B0604020202020204" pitchFamily="34" charset="0"/>
              <a:ea typeface="微软雅黑" panose="020B0503020204020204" charset="-122"/>
            </a:endParaRPr>
          </a:p>
        </p:txBody>
      </p:sp>
      <p:cxnSp>
        <p:nvCxnSpPr>
          <p:cNvPr id="32" name="直接连接符 31"/>
          <p:cNvCxnSpPr/>
          <p:nvPr/>
        </p:nvCxnSpPr>
        <p:spPr>
          <a:xfrm>
            <a:off x="6947535" y="2194560"/>
            <a:ext cx="583565" cy="7620"/>
          </a:xfrm>
          <a:prstGeom prst="line">
            <a:avLst/>
          </a:prstGeom>
          <a:ln w="25400">
            <a:solidFill>
              <a:srgbClr val="FF0000"/>
            </a:solidFill>
          </a:ln>
        </p:spPr>
        <p:style>
          <a:lnRef idx="2">
            <a:schemeClr val="accent1"/>
          </a:lnRef>
          <a:fillRef idx="0">
            <a:srgbClr val="FFFFFF"/>
          </a:fillRef>
          <a:effectRef idx="0">
            <a:srgbClr val="FFFFFF"/>
          </a:effectRef>
          <a:fontRef idx="minor">
            <a:schemeClr val="tx1"/>
          </a:fontRef>
        </p:style>
      </p:cxnSp>
      <p:sp>
        <p:nvSpPr>
          <p:cNvPr id="33" name="文本框 32"/>
          <p:cNvSpPr txBox="1"/>
          <p:nvPr/>
        </p:nvSpPr>
        <p:spPr>
          <a:xfrm>
            <a:off x="6696075" y="2202180"/>
            <a:ext cx="962660" cy="267335"/>
          </a:xfrm>
          <a:prstGeom prst="rect">
            <a:avLst/>
          </a:prstGeom>
        </p:spPr>
        <p:txBody>
          <a:bodyPr>
            <a:noAutofit/>
          </a:bodyPr>
          <a:p>
            <a:pPr algn="l"/>
            <a:r>
              <a:rPr lang="en-US" altLang="zh-CN" sz="1800" b="1">
                <a:solidFill>
                  <a:srgbClr val="C00000"/>
                </a:solidFill>
                <a:latin typeface="Arial" panose="020B0604020202020204" pitchFamily="34" charset="0"/>
                <a:ea typeface="微软雅黑" panose="020B0503020204020204" charset="-122"/>
              </a:rPr>
              <a:t>natural</a:t>
            </a:r>
            <a:endParaRPr lang="en-US" altLang="zh-CN" sz="1800" b="1">
              <a:solidFill>
                <a:srgbClr val="C00000"/>
              </a:solidFill>
              <a:latin typeface="Arial" panose="020B0604020202020204" pitchFamily="34" charset="0"/>
              <a:ea typeface="微软雅黑" panose="020B050302020402020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圆角矩形 6"/>
          <p:cNvSpPr/>
          <p:nvPr/>
        </p:nvSpPr>
        <p:spPr>
          <a:xfrm>
            <a:off x="473710" y="189230"/>
            <a:ext cx="1356995" cy="42164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rPr>
              <a:t>Step4</a:t>
            </a:r>
            <a:endParaRPr kumimoji="0" lang="en-US" altLang="zh-CN" sz="3200" b="1"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endParaRPr>
          </a:p>
        </p:txBody>
      </p:sp>
      <p:sp>
        <p:nvSpPr>
          <p:cNvPr id="7" name="文本框 6"/>
          <p:cNvSpPr txBox="1"/>
          <p:nvPr/>
        </p:nvSpPr>
        <p:spPr>
          <a:xfrm>
            <a:off x="1886585" y="139700"/>
            <a:ext cx="3553460" cy="471170"/>
          </a:xfrm>
          <a:prstGeom prst="rect">
            <a:avLst/>
          </a:prstGeom>
          <a:solidFill>
            <a:schemeClr val="accent1">
              <a:lumMod val="20000"/>
              <a:lumOff val="80000"/>
            </a:schemeClr>
          </a:solidFill>
        </p:spPr>
        <p:txBody>
          <a:bodyPr wrap="square">
            <a:noAutofit/>
          </a:bodyPr>
          <a:p>
            <a:pPr algn="l"/>
            <a:r>
              <a:rPr lang="en-US" altLang="zh-CN" sz="2400" b="1" dirty="0">
                <a:ea typeface="华文楷体" panose="02010600040101010101" pitchFamily="2" charset="-122"/>
                <a:sym typeface="+mn-ea"/>
              </a:rPr>
              <a:t>Apply corpuses to Writing</a:t>
            </a:r>
            <a:endParaRPr lang="en-US" altLang="zh-CN" sz="2400" b="1" dirty="0">
              <a:solidFill>
                <a:srgbClr val="C00000"/>
              </a:solidFill>
              <a:latin typeface="楷体" panose="02010609060101010101" pitchFamily="49" charset="-122"/>
              <a:ea typeface="华文楷体" panose="02010600040101010101" pitchFamily="2" charset="-122"/>
              <a:cs typeface="华文行楷" panose="02010800040101010101" charset="-122"/>
              <a:sym typeface="+mn-ea"/>
            </a:endParaRPr>
          </a:p>
        </p:txBody>
      </p:sp>
      <p:sp>
        <p:nvSpPr>
          <p:cNvPr id="6" name="文本框 5"/>
          <p:cNvSpPr txBox="1"/>
          <p:nvPr/>
        </p:nvSpPr>
        <p:spPr>
          <a:xfrm>
            <a:off x="5495925" y="189230"/>
            <a:ext cx="1673860" cy="406400"/>
          </a:xfrm>
          <a:prstGeom prst="rect">
            <a:avLst/>
          </a:prstGeom>
          <a:solidFill>
            <a:schemeClr val="accent5">
              <a:lumMod val="20000"/>
              <a:lumOff val="80000"/>
            </a:schemeClr>
          </a:solidFill>
        </p:spPr>
        <p:txBody>
          <a:bodyPr wrap="square">
            <a:noAutofit/>
          </a:bodyPr>
          <a:p>
            <a:pPr algn="l"/>
            <a:r>
              <a:rPr lang="zh-CN" altLang="en-US" sz="2400" b="1">
                <a:latin typeface="Arial" panose="020B0604020202020204" pitchFamily="34" charset="0"/>
                <a:ea typeface="微软雅黑" panose="020B0503020204020204" charset="-122"/>
              </a:rPr>
              <a:t>学生作品</a:t>
            </a:r>
            <a:r>
              <a:rPr lang="en-US" altLang="zh-CN" sz="2400" b="1">
                <a:latin typeface="Arial" panose="020B0604020202020204" pitchFamily="34" charset="0"/>
                <a:ea typeface="微软雅黑" panose="020B0503020204020204" charset="-122"/>
              </a:rPr>
              <a:t>4</a:t>
            </a:r>
            <a:endParaRPr lang="en-US" altLang="zh-CN" sz="2400" b="1">
              <a:latin typeface="Arial" panose="020B0604020202020204" pitchFamily="34" charset="0"/>
              <a:ea typeface="微软雅黑" panose="020B0503020204020204" charset="-122"/>
            </a:endParaRPr>
          </a:p>
        </p:txBody>
      </p:sp>
      <p:pic>
        <p:nvPicPr>
          <p:cNvPr id="4" name="图片 3"/>
          <p:cNvPicPr>
            <a:picLocks noChangeAspect="1"/>
          </p:cNvPicPr>
          <p:nvPr/>
        </p:nvPicPr>
        <p:blipFill>
          <a:blip r:embed="rId1"/>
          <a:stretch>
            <a:fillRect/>
          </a:stretch>
        </p:blipFill>
        <p:spPr>
          <a:xfrm>
            <a:off x="65405" y="649605"/>
            <a:ext cx="7872730" cy="6110605"/>
          </a:xfrm>
          <a:prstGeom prst="rect">
            <a:avLst/>
          </a:prstGeom>
          <a:solidFill>
            <a:schemeClr val="bg1">
              <a:lumMod val="95000"/>
            </a:schemeClr>
          </a:solidFill>
        </p:spPr>
      </p:pic>
      <p:sp>
        <p:nvSpPr>
          <p:cNvPr id="8" name="文本框 7"/>
          <p:cNvSpPr txBox="1"/>
          <p:nvPr/>
        </p:nvSpPr>
        <p:spPr>
          <a:xfrm>
            <a:off x="8066405" y="150495"/>
            <a:ext cx="3813810" cy="460375"/>
          </a:xfrm>
          <a:prstGeom prst="rect">
            <a:avLst/>
          </a:prstGeom>
          <a:solidFill>
            <a:schemeClr val="accent6">
              <a:lumMod val="20000"/>
              <a:lumOff val="80000"/>
            </a:schemeClr>
          </a:solidFill>
        </p:spPr>
        <p:txBody>
          <a:bodyPr wrap="square">
            <a:spAutoFit/>
          </a:bodyPr>
          <a:p>
            <a:pPr algn="l"/>
            <a:r>
              <a:rPr lang="en-US" altLang="zh-CN" sz="2400" b="1" dirty="0">
                <a:ea typeface="华文楷体" panose="02010600040101010101" pitchFamily="2" charset="-122"/>
              </a:rPr>
              <a:t>Evaluation and Appreciation</a:t>
            </a:r>
            <a:endParaRPr lang="en-US" altLang="zh-CN" sz="2400" b="1" dirty="0">
              <a:ea typeface="华文楷体" panose="02010600040101010101" pitchFamily="2" charset="-122"/>
            </a:endParaRPr>
          </a:p>
        </p:txBody>
      </p:sp>
      <p:sp>
        <p:nvSpPr>
          <p:cNvPr id="10" name="文本框 9"/>
          <p:cNvSpPr txBox="1"/>
          <p:nvPr/>
        </p:nvSpPr>
        <p:spPr>
          <a:xfrm>
            <a:off x="7982585" y="649605"/>
            <a:ext cx="4084320" cy="5994400"/>
          </a:xfrm>
          <a:prstGeom prst="rect">
            <a:avLst/>
          </a:prstGeom>
          <a:solidFill>
            <a:schemeClr val="accent4">
              <a:lumMod val="20000"/>
              <a:lumOff val="80000"/>
            </a:schemeClr>
          </a:solidFill>
        </p:spPr>
        <p:txBody>
          <a:bodyPr wrap="square">
            <a:noAutofit/>
          </a:bodyPr>
          <a:p>
            <a:pPr algn="l">
              <a:lnSpc>
                <a:spcPct val="120000"/>
              </a:lnSpc>
            </a:pPr>
            <a:r>
              <a:rPr lang="zh-CN" altLang="en-US" sz="1600" b="1">
                <a:latin typeface="Times New Roman" panose="02020603050405020304" charset="0"/>
                <a:ea typeface="微软雅黑" panose="020B0503020204020204" charset="-122"/>
                <a:cs typeface="Times New Roman" panose="02020603050405020304" charset="0"/>
                <a:sym typeface="+mn-ea"/>
              </a:rPr>
              <a:t>五档作文</a:t>
            </a:r>
            <a:r>
              <a:rPr lang="en-US" altLang="zh-CN" sz="1600" b="1">
                <a:latin typeface="Times New Roman" panose="02020603050405020304" charset="0"/>
                <a:ea typeface="微软雅黑" panose="020B0503020204020204" charset="-122"/>
                <a:cs typeface="Times New Roman" panose="02020603050405020304" charset="0"/>
                <a:sym typeface="+mn-ea"/>
              </a:rPr>
              <a:t> </a:t>
            </a:r>
            <a:r>
              <a:rPr lang="zh-CN" altLang="en-US" sz="1600" b="1">
                <a:latin typeface="Times New Roman" panose="02020603050405020304" charset="0"/>
                <a:ea typeface="微软雅黑" panose="020B0503020204020204" charset="-122"/>
                <a:cs typeface="Times New Roman" panose="02020603050405020304" charset="0"/>
                <a:sym typeface="+mn-ea"/>
              </a:rPr>
              <a:t>（</a:t>
            </a:r>
            <a:r>
              <a:rPr lang="en-US" altLang="zh-CN" sz="1600" b="1">
                <a:latin typeface="Times New Roman" panose="02020603050405020304" charset="0"/>
                <a:ea typeface="微软雅黑" panose="020B0503020204020204" charset="-122"/>
                <a:cs typeface="Times New Roman" panose="02020603050405020304" charset="0"/>
                <a:sym typeface="+mn-ea"/>
              </a:rPr>
              <a:t>13.5</a:t>
            </a:r>
            <a:r>
              <a:rPr lang="zh-CN" altLang="en-US" sz="1600" b="1">
                <a:latin typeface="Times New Roman" panose="02020603050405020304" charset="0"/>
                <a:ea typeface="微软雅黑" panose="020B0503020204020204" charset="-122"/>
                <a:cs typeface="Times New Roman" panose="02020603050405020304" charset="0"/>
                <a:sym typeface="+mn-ea"/>
              </a:rPr>
              <a:t>分）</a:t>
            </a:r>
            <a:endParaRPr lang="zh-CN" altLang="en-US" sz="1600" b="1">
              <a:latin typeface="Times New Roman" panose="02020603050405020304" charset="0"/>
              <a:ea typeface="微软雅黑" panose="020B0503020204020204" charset="-122"/>
              <a:cs typeface="Times New Roman" panose="02020603050405020304" charset="0"/>
              <a:sym typeface="+mn-ea"/>
            </a:endParaRPr>
          </a:p>
          <a:p>
            <a:pPr algn="l">
              <a:lnSpc>
                <a:spcPct val="120000"/>
              </a:lnSpc>
            </a:pPr>
            <a:r>
              <a:rPr lang="en-US" altLang="zh-CN" sz="1600" b="1">
                <a:latin typeface="Times New Roman" panose="02020603050405020304" charset="0"/>
                <a:ea typeface="微软雅黑" panose="020B0503020204020204" charset="-122"/>
                <a:cs typeface="Times New Roman" panose="02020603050405020304" charset="0"/>
                <a:sym typeface="+mn-ea"/>
              </a:rPr>
              <a:t>       </a:t>
            </a:r>
            <a:r>
              <a:rPr lang="zh-CN" altLang="en-US" sz="1600" b="1">
                <a:solidFill>
                  <a:srgbClr val="C00000"/>
                </a:solidFill>
                <a:latin typeface="Times New Roman" panose="02020603050405020304" charset="0"/>
                <a:ea typeface="微软雅黑" panose="020B0503020204020204" charset="-122"/>
                <a:cs typeface="Times New Roman" panose="02020603050405020304" charset="0"/>
                <a:sym typeface="+mn-ea"/>
              </a:rPr>
              <a:t>理由：</a:t>
            </a:r>
            <a:r>
              <a:rPr lang="zh-CN" altLang="en-US" sz="1600" b="1">
                <a:latin typeface="Times New Roman" panose="02020603050405020304" charset="0"/>
                <a:ea typeface="微软雅黑" panose="020B0503020204020204" charset="-122"/>
                <a:cs typeface="Times New Roman" panose="02020603050405020304" charset="0"/>
                <a:sym typeface="+mn-ea"/>
              </a:rPr>
              <a:t>要点齐全，卷面整洁，书写美观大方。高级词汇、句型较多。有少许错误是由于使用高级句式所致。</a:t>
            </a:r>
            <a:endParaRPr lang="zh-CN" altLang="en-US" b="1">
              <a:latin typeface="Times New Roman" panose="02020603050405020304" charset="0"/>
              <a:ea typeface="微软雅黑" panose="020B0503020204020204" charset="-122"/>
              <a:cs typeface="Times New Roman" panose="02020603050405020304" charset="0"/>
              <a:sym typeface="+mn-ea"/>
            </a:endParaRPr>
          </a:p>
          <a:p>
            <a:pPr algn="l">
              <a:lnSpc>
                <a:spcPct val="120000"/>
              </a:lnSpc>
            </a:pPr>
            <a:r>
              <a:rPr lang="en-US" altLang="zh-CN" b="1">
                <a:solidFill>
                  <a:srgbClr val="C00000"/>
                </a:solidFill>
                <a:latin typeface="Times New Roman" panose="02020603050405020304" charset="0"/>
                <a:ea typeface="微软雅黑" panose="020B0503020204020204" charset="-122"/>
                <a:cs typeface="Times New Roman" panose="02020603050405020304" charset="0"/>
                <a:sym typeface="+mn-ea"/>
              </a:rPr>
              <a:t>Language appreciation</a:t>
            </a:r>
            <a:r>
              <a:rPr lang="zh-CN" altLang="en-US" b="1">
                <a:solidFill>
                  <a:srgbClr val="C00000"/>
                </a:solidFill>
                <a:latin typeface="Times New Roman" panose="02020603050405020304" charset="0"/>
                <a:ea typeface="微软雅黑" panose="020B0503020204020204" charset="-122"/>
                <a:cs typeface="Times New Roman" panose="02020603050405020304" charset="0"/>
                <a:sym typeface="+mn-ea"/>
              </a:rPr>
              <a:t>：</a:t>
            </a:r>
            <a:endParaRPr lang="zh-CN" altLang="en-US" b="1">
              <a:solidFill>
                <a:srgbClr val="C00000"/>
              </a:solidFill>
              <a:latin typeface="Times New Roman" panose="02020603050405020304" charset="0"/>
              <a:ea typeface="微软雅黑" panose="020B0503020204020204" charset="-122"/>
              <a:cs typeface="Times New Roman" panose="02020603050405020304" charset="0"/>
            </a:endParaRPr>
          </a:p>
          <a:p>
            <a:pPr algn="l">
              <a:lnSpc>
                <a:spcPct val="120000"/>
              </a:lnSpc>
            </a:pPr>
            <a:r>
              <a:rPr lang="zh-CN" altLang="en-US"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rPr>
              <a:t>①</a:t>
            </a:r>
            <a:r>
              <a:rPr lang="en-US" altLang="zh-CN"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rPr>
              <a:t> be responsible for </a:t>
            </a:r>
            <a:r>
              <a:rPr lang="zh-CN" altLang="en-US" sz="1600"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rPr>
              <a:t>为</a:t>
            </a:r>
            <a:r>
              <a:rPr lang="en-US" altLang="zh-CN" sz="1600"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rPr>
              <a:t>......</a:t>
            </a:r>
            <a:r>
              <a:rPr lang="zh-CN" altLang="en-US" sz="1600"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rPr>
              <a:t>负责</a:t>
            </a:r>
            <a:endParaRPr lang="en-US" altLang="zh-CN" sz="1600"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endParaRPr>
          </a:p>
          <a:p>
            <a:pPr algn="l">
              <a:lnSpc>
                <a:spcPct val="120000"/>
              </a:lnSpc>
            </a:pPr>
            <a:r>
              <a:rPr lang="en-US" altLang="zh-CN"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rPr>
              <a:t>② It’s one’s privilege to do ...</a:t>
            </a:r>
            <a:endParaRPr lang="en-US" altLang="zh-CN"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endParaRPr>
          </a:p>
          <a:p>
            <a:pPr algn="l">
              <a:lnSpc>
                <a:spcPct val="120000"/>
              </a:lnSpc>
            </a:pPr>
            <a:r>
              <a:rPr lang="en-US" altLang="zh-CN"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rPr>
              <a:t>     </a:t>
            </a:r>
            <a:r>
              <a:rPr lang="zh-CN" altLang="en-US" sz="1600" b="1">
                <a:latin typeface="Times New Roman" panose="02020603050405020304" charset="0"/>
                <a:ea typeface="微软雅黑" panose="020B0503020204020204" charset="-122"/>
                <a:cs typeface="Times New Roman" panose="02020603050405020304" charset="0"/>
                <a:sym typeface="+mn-ea"/>
              </a:rPr>
              <a:t>做某事是某人的荣幸</a:t>
            </a:r>
            <a:endParaRPr lang="en-US" altLang="zh-CN" sz="1600"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endParaRPr>
          </a:p>
          <a:p>
            <a:pPr algn="l">
              <a:lnSpc>
                <a:spcPct val="120000"/>
              </a:lnSpc>
            </a:pPr>
            <a:r>
              <a:rPr lang="en-US" altLang="zh-CN" b="1">
                <a:solidFill>
                  <a:schemeClr val="tx2">
                    <a:lumMod val="75000"/>
                  </a:schemeClr>
                </a:solidFill>
                <a:latin typeface="Times New Roman" panose="02020603050405020304" charset="0"/>
                <a:ea typeface="黑体" panose="02010609060101010101" charset="-122"/>
                <a:cs typeface="Times New Roman" panose="02020603050405020304" charset="0"/>
                <a:sym typeface="+mn-ea"/>
              </a:rPr>
              <a:t>④ stimulate one’s enthusiasm for sth.</a:t>
            </a:r>
            <a:endParaRPr lang="en-US" altLang="zh-CN" b="1">
              <a:solidFill>
                <a:schemeClr val="tx2">
                  <a:lumMod val="75000"/>
                </a:schemeClr>
              </a:solidFill>
              <a:latin typeface="Times New Roman" panose="02020603050405020304" charset="0"/>
              <a:ea typeface="黑体" panose="02010609060101010101" charset="-122"/>
              <a:cs typeface="Times New Roman" panose="02020603050405020304" charset="0"/>
              <a:sym typeface="+mn-ea"/>
            </a:endParaRPr>
          </a:p>
          <a:p>
            <a:pPr algn="l">
              <a:lnSpc>
                <a:spcPct val="120000"/>
              </a:lnSpc>
              <a:buClrTx/>
              <a:buSzTx/>
              <a:buFontTx/>
            </a:pPr>
            <a:r>
              <a:rPr lang="en-US" altLang="zh-CN" sz="1600" b="1">
                <a:latin typeface="Times New Roman" panose="02020603050405020304" charset="0"/>
                <a:ea typeface="微软雅黑" panose="020B0503020204020204" charset="-122"/>
                <a:cs typeface="Times New Roman" panose="02020603050405020304" charset="0"/>
                <a:sym typeface="+mn-ea"/>
              </a:rPr>
              <a:t>     </a:t>
            </a:r>
            <a:r>
              <a:rPr lang="zh-CN" altLang="en-US" sz="1600" b="1">
                <a:latin typeface="Times New Roman" panose="02020603050405020304" charset="0"/>
                <a:ea typeface="微软雅黑" panose="020B0503020204020204" charset="-122"/>
                <a:cs typeface="Times New Roman" panose="02020603050405020304" charset="0"/>
                <a:sym typeface="+mn-ea"/>
              </a:rPr>
              <a:t>激发某人对某事的热情</a:t>
            </a:r>
            <a:endParaRPr lang="zh-CN" altLang="en-US" sz="1600" b="1">
              <a:latin typeface="Times New Roman" panose="02020603050405020304" charset="0"/>
              <a:ea typeface="微软雅黑" panose="020B0503020204020204" charset="-122"/>
              <a:cs typeface="Times New Roman" panose="02020603050405020304" charset="0"/>
              <a:sym typeface="+mn-ea"/>
            </a:endParaRPr>
          </a:p>
          <a:p>
            <a:pPr algn="l">
              <a:lnSpc>
                <a:spcPct val="120000"/>
              </a:lnSpc>
            </a:pPr>
            <a:r>
              <a:rPr lang="en-US" altLang="zh-CN"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rPr>
              <a:t>⑤ develop one’s co-operational skills</a:t>
            </a:r>
            <a:endParaRPr lang="en-US" altLang="zh-CN"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endParaRPr>
          </a:p>
          <a:p>
            <a:pPr algn="l">
              <a:lnSpc>
                <a:spcPct val="120000"/>
              </a:lnSpc>
              <a:buClrTx/>
              <a:buSzTx/>
              <a:buFontTx/>
            </a:pPr>
            <a:r>
              <a:rPr lang="en-US" altLang="zh-CN"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rPr>
              <a:t>     </a:t>
            </a:r>
            <a:r>
              <a:rPr lang="zh-CN" altLang="en-US" sz="1600" b="1">
                <a:latin typeface="Times New Roman" panose="02020603050405020304" charset="0"/>
                <a:ea typeface="微软雅黑" panose="020B0503020204020204" charset="-122"/>
                <a:cs typeface="Times New Roman" panose="02020603050405020304" charset="0"/>
                <a:sym typeface="+mn-ea"/>
              </a:rPr>
              <a:t>培养某人的合作技能</a:t>
            </a:r>
            <a:endParaRPr lang="zh-CN" altLang="en-US" sz="1600" b="1">
              <a:latin typeface="Times New Roman" panose="02020603050405020304" charset="0"/>
              <a:ea typeface="微软雅黑" panose="020B0503020204020204" charset="-122"/>
              <a:cs typeface="Times New Roman" panose="02020603050405020304" charset="0"/>
              <a:sym typeface="+mn-ea"/>
            </a:endParaRPr>
          </a:p>
          <a:p>
            <a:pPr algn="l">
              <a:lnSpc>
                <a:spcPct val="120000"/>
              </a:lnSpc>
            </a:pPr>
            <a:r>
              <a:rPr lang="en-US" altLang="zh-CN"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rPr>
              <a:t>⑥ add... to...   </a:t>
            </a:r>
            <a:r>
              <a:rPr lang="zh-CN" altLang="en-US" sz="1600" b="1">
                <a:latin typeface="Times New Roman" panose="02020603050405020304" charset="0"/>
                <a:ea typeface="微软雅黑" panose="020B0503020204020204" charset="-122"/>
                <a:cs typeface="Times New Roman" panose="02020603050405020304" charset="0"/>
                <a:sym typeface="+mn-ea"/>
              </a:rPr>
              <a:t>添加......到.....</a:t>
            </a:r>
            <a:r>
              <a:rPr lang="en-US" altLang="zh-CN"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rPr>
              <a:t>.</a:t>
            </a:r>
            <a:endParaRPr lang="en-US" altLang="zh-CN"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endParaRPr>
          </a:p>
          <a:p>
            <a:pPr algn="l">
              <a:lnSpc>
                <a:spcPct val="120000"/>
              </a:lnSpc>
              <a:buClrTx/>
              <a:buSzTx/>
              <a:buFontTx/>
            </a:pPr>
            <a:r>
              <a:rPr lang="en-US" altLang="zh-CN"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rPr>
              <a:t>⑦ range from... to... </a:t>
            </a:r>
            <a:r>
              <a:rPr lang="zh-CN" altLang="en-US" sz="1600" b="1">
                <a:latin typeface="Times New Roman" panose="02020603050405020304" charset="0"/>
                <a:ea typeface="微软雅黑" panose="020B0503020204020204" charset="-122"/>
                <a:cs typeface="Times New Roman" panose="02020603050405020304" charset="0"/>
                <a:sym typeface="+mn-ea"/>
              </a:rPr>
              <a:t>范围从.......到......</a:t>
            </a:r>
            <a:endParaRPr lang="zh-CN" altLang="en-US" sz="1600" b="1">
              <a:latin typeface="Times New Roman" panose="02020603050405020304" charset="0"/>
              <a:ea typeface="微软雅黑" panose="020B0503020204020204" charset="-122"/>
              <a:cs typeface="Times New Roman" panose="02020603050405020304" charset="0"/>
              <a:sym typeface="+mn-ea"/>
            </a:endParaRPr>
          </a:p>
          <a:p>
            <a:pPr algn="l">
              <a:lnSpc>
                <a:spcPct val="120000"/>
              </a:lnSpc>
            </a:pPr>
            <a:r>
              <a:rPr lang="en-US" altLang="zh-CN"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rPr>
              <a:t>⑧ enhance one’s overall development</a:t>
            </a:r>
            <a:endParaRPr lang="en-US" altLang="zh-CN"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endParaRPr>
          </a:p>
          <a:p>
            <a:pPr algn="l">
              <a:lnSpc>
                <a:spcPct val="120000"/>
              </a:lnSpc>
              <a:buClrTx/>
              <a:buSzTx/>
              <a:buFontTx/>
            </a:pPr>
            <a:r>
              <a:rPr lang="en-US" altLang="zh-CN" sz="1600" b="1">
                <a:latin typeface="Times New Roman" panose="02020603050405020304" charset="0"/>
                <a:ea typeface="微软雅黑" panose="020B0503020204020204" charset="-122"/>
                <a:cs typeface="Times New Roman" panose="02020603050405020304" charset="0"/>
                <a:sym typeface="+mn-ea"/>
              </a:rPr>
              <a:t>      </a:t>
            </a:r>
            <a:r>
              <a:rPr lang="zh-CN" altLang="en-US" sz="1600" b="1">
                <a:latin typeface="Times New Roman" panose="02020603050405020304" charset="0"/>
                <a:ea typeface="微软雅黑" panose="020B0503020204020204" charset="-122"/>
                <a:cs typeface="Times New Roman" panose="02020603050405020304" charset="0"/>
                <a:sym typeface="+mn-ea"/>
              </a:rPr>
              <a:t>促进某人的全面发展</a:t>
            </a:r>
            <a:endParaRPr lang="zh-CN" altLang="en-US" sz="1600" b="1">
              <a:latin typeface="Times New Roman" panose="02020603050405020304" charset="0"/>
              <a:ea typeface="微软雅黑" panose="020B0503020204020204" charset="-122"/>
              <a:cs typeface="Times New Roman" panose="02020603050405020304" charset="0"/>
              <a:sym typeface="+mn-ea"/>
            </a:endParaRPr>
          </a:p>
          <a:p>
            <a:pPr algn="l">
              <a:lnSpc>
                <a:spcPct val="120000"/>
              </a:lnSpc>
            </a:pPr>
            <a:r>
              <a:rPr lang="en-US" altLang="zh-CN"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rPr>
              <a:t>⑨ Considered as a prime opportunity to... </a:t>
            </a:r>
            <a:r>
              <a:rPr lang="zh-CN" altLang="en-US" sz="1600" b="1">
                <a:latin typeface="Times New Roman" panose="02020603050405020304" charset="0"/>
                <a:ea typeface="微软雅黑" panose="020B0503020204020204" charset="-122"/>
                <a:cs typeface="Times New Roman" panose="02020603050405020304" charset="0"/>
                <a:sym typeface="+mn-ea"/>
              </a:rPr>
              <a:t>（</a:t>
            </a:r>
            <a:r>
              <a:rPr lang="en-US" altLang="zh-CN" sz="1600" b="1">
                <a:latin typeface="Times New Roman" panose="02020603050405020304" charset="0"/>
                <a:ea typeface="微软雅黑" panose="020B0503020204020204" charset="-122"/>
                <a:cs typeface="Times New Roman" panose="02020603050405020304" charset="0"/>
                <a:sym typeface="+mn-ea"/>
              </a:rPr>
              <a:t>过去短语做状语）</a:t>
            </a:r>
            <a:endParaRPr lang="zh-CN" altLang="en-US" b="1">
              <a:solidFill>
                <a:schemeClr val="tx2">
                  <a:lumMod val="75000"/>
                </a:schemeClr>
              </a:solidFill>
              <a:latin typeface="Times New Roman" panose="02020603050405020304" charset="0"/>
              <a:ea typeface="微软雅黑" panose="020B0503020204020204" charset="-122"/>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圆角矩形 6"/>
          <p:cNvSpPr/>
          <p:nvPr/>
        </p:nvSpPr>
        <p:spPr>
          <a:xfrm>
            <a:off x="2198370" y="556895"/>
            <a:ext cx="1356995" cy="47117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rPr>
              <a:t>Step5</a:t>
            </a:r>
            <a:endParaRPr kumimoji="0" lang="en-US" altLang="zh-CN" sz="3200" b="1"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endParaRPr>
          </a:p>
        </p:txBody>
      </p:sp>
      <p:sp>
        <p:nvSpPr>
          <p:cNvPr id="7" name="文本框 6"/>
          <p:cNvSpPr txBox="1"/>
          <p:nvPr/>
        </p:nvSpPr>
        <p:spPr>
          <a:xfrm>
            <a:off x="3672205" y="556895"/>
            <a:ext cx="3110230" cy="471170"/>
          </a:xfrm>
          <a:prstGeom prst="rect">
            <a:avLst/>
          </a:prstGeom>
          <a:solidFill>
            <a:schemeClr val="accent1">
              <a:lumMod val="20000"/>
              <a:lumOff val="80000"/>
            </a:schemeClr>
          </a:solidFill>
        </p:spPr>
        <p:txBody>
          <a:bodyPr wrap="square">
            <a:noAutofit/>
          </a:bodyPr>
          <a:p>
            <a:pPr algn="l"/>
            <a:r>
              <a:rPr lang="en-US" altLang="zh-CN" sz="2800" b="1" dirty="0">
                <a:ea typeface="华文楷体" panose="02010600040101010101" pitchFamily="2" charset="-122"/>
                <a:sym typeface="+mn-ea"/>
              </a:rPr>
              <a:t>Reflection &amp; advice</a:t>
            </a:r>
            <a:endParaRPr lang="en-US" altLang="zh-CN" sz="2800" b="1" dirty="0">
              <a:ea typeface="华文楷体" panose="02010600040101010101" pitchFamily="2" charset="-122"/>
              <a:sym typeface="+mn-ea"/>
            </a:endParaRPr>
          </a:p>
        </p:txBody>
      </p:sp>
      <p:sp>
        <p:nvSpPr>
          <p:cNvPr id="2" name="文本框 1"/>
          <p:cNvSpPr txBox="1"/>
          <p:nvPr/>
        </p:nvSpPr>
        <p:spPr>
          <a:xfrm>
            <a:off x="2153285" y="1334770"/>
            <a:ext cx="7899400" cy="4569460"/>
          </a:xfrm>
          <a:prstGeom prst="rect">
            <a:avLst/>
          </a:prstGeom>
          <a:solidFill>
            <a:schemeClr val="accent4">
              <a:lumMod val="20000"/>
              <a:lumOff val="80000"/>
            </a:schemeClr>
          </a:solidFill>
        </p:spPr>
        <p:txBody>
          <a:bodyPr wrap="square">
            <a:spAutoFit/>
          </a:bodyPr>
          <a:p>
            <a:pPr algn="l">
              <a:lnSpc>
                <a:spcPct val="130000"/>
              </a:lnSpc>
            </a:pPr>
            <a:r>
              <a:rPr lang="en-US" altLang="zh-CN" sz="1800">
                <a:latin typeface="Calibri" panose="020F0502020204030204" charset="0"/>
                <a:ea typeface="微软雅黑" panose="020B0503020204020204" charset="-122"/>
              </a:rPr>
              <a:t>              </a:t>
            </a:r>
            <a:r>
              <a:rPr lang="zh-CN" altLang="en-US" sz="2800" b="1">
                <a:latin typeface="楷体" panose="02010609060101010101" pitchFamily="49" charset="-122"/>
                <a:ea typeface="楷体" panose="02010609060101010101" pitchFamily="49" charset="-122"/>
                <a:cs typeface="楷体" panose="02010609060101010101" pitchFamily="49" charset="-122"/>
              </a:rPr>
              <a:t>为了在有限的时间内，完成一篇高质量的</a:t>
            </a:r>
            <a:endParaRPr lang="zh-CN" altLang="en-US" sz="2800" b="1">
              <a:latin typeface="楷体" panose="02010609060101010101" pitchFamily="49" charset="-122"/>
              <a:ea typeface="楷体" panose="02010609060101010101" pitchFamily="49" charset="-122"/>
              <a:cs typeface="楷体" panose="02010609060101010101" pitchFamily="49" charset="-122"/>
            </a:endParaRPr>
          </a:p>
          <a:p>
            <a:pPr algn="l">
              <a:lnSpc>
                <a:spcPct val="130000"/>
              </a:lnSpc>
            </a:pPr>
            <a:r>
              <a:rPr lang="zh-CN" altLang="en-US" sz="2800" b="1">
                <a:latin typeface="楷体" panose="02010609060101010101" pitchFamily="49" charset="-122"/>
                <a:ea typeface="楷体" panose="02010609060101010101" pitchFamily="49" charset="-122"/>
                <a:cs typeface="楷体" panose="02010609060101010101" pitchFamily="49" charset="-122"/>
              </a:rPr>
              <a:t>应用文，我们在平时的读写课中，应做到：</a:t>
            </a:r>
            <a:endParaRPr lang="en-US" altLang="zh-CN" sz="2800" b="1">
              <a:latin typeface="楷体" panose="02010609060101010101" pitchFamily="49" charset="-122"/>
              <a:ea typeface="楷体" panose="02010609060101010101" pitchFamily="49" charset="-122"/>
              <a:cs typeface="楷体" panose="02010609060101010101" pitchFamily="49" charset="-122"/>
            </a:endParaRPr>
          </a:p>
          <a:p>
            <a:pPr algn="l">
              <a:lnSpc>
                <a:spcPct val="130000"/>
              </a:lnSpc>
            </a:pPr>
            <a:r>
              <a:rPr lang="en-US" altLang="zh-CN" sz="2800" b="1">
                <a:latin typeface="楷体" panose="02010609060101010101" pitchFamily="49" charset="-122"/>
                <a:ea typeface="楷体" panose="02010609060101010101" pitchFamily="49" charset="-122"/>
                <a:cs typeface="楷体" panose="02010609060101010101" pitchFamily="49" charset="-122"/>
              </a:rPr>
              <a:t>①  </a:t>
            </a:r>
            <a:r>
              <a:rPr lang="zh-CN" altLang="en-US" sz="2800" b="1">
                <a:latin typeface="楷体" panose="02010609060101010101" pitchFamily="49" charset="-122"/>
                <a:ea typeface="楷体" panose="02010609060101010101" pitchFamily="49" charset="-122"/>
                <a:cs typeface="楷体" panose="02010609060101010101" pitchFamily="49" charset="-122"/>
              </a:rPr>
              <a:t>认真读题，把握体裁、结构、要点和语气；</a:t>
            </a:r>
            <a:endParaRPr lang="zh-CN" altLang="en-US" sz="2800" b="1">
              <a:latin typeface="楷体" panose="02010609060101010101" pitchFamily="49" charset="-122"/>
              <a:ea typeface="楷体" panose="02010609060101010101" pitchFamily="49" charset="-122"/>
              <a:cs typeface="楷体" panose="02010609060101010101" pitchFamily="49" charset="-122"/>
            </a:endParaRPr>
          </a:p>
          <a:p>
            <a:pPr algn="l">
              <a:lnSpc>
                <a:spcPct val="130000"/>
              </a:lnSpc>
            </a:pPr>
            <a:r>
              <a:rPr lang="zh-CN" altLang="en-US" sz="2800" b="1">
                <a:latin typeface="楷体" panose="02010609060101010101" pitchFamily="49" charset="-122"/>
                <a:ea typeface="楷体" panose="02010609060101010101" pitchFamily="49" charset="-122"/>
                <a:cs typeface="楷体" panose="02010609060101010101" pitchFamily="49" charset="-122"/>
              </a:rPr>
              <a:t>②</a:t>
            </a:r>
            <a:r>
              <a:rPr lang="en-US" altLang="zh-CN" sz="2800" b="1">
                <a:latin typeface="楷体" panose="02010609060101010101" pitchFamily="49" charset="-122"/>
                <a:ea typeface="楷体" panose="02010609060101010101" pitchFamily="49" charset="-122"/>
                <a:cs typeface="楷体" panose="02010609060101010101" pitchFamily="49" charset="-122"/>
              </a:rPr>
              <a:t>  </a:t>
            </a:r>
            <a:r>
              <a:rPr lang="zh-CN" altLang="en-US" sz="2800" b="1">
                <a:latin typeface="楷体" panose="02010609060101010101" pitchFamily="49" charset="-122"/>
                <a:ea typeface="楷体" panose="02010609060101010101" pitchFamily="49" charset="-122"/>
                <a:cs typeface="楷体" panose="02010609060101010101" pitchFamily="49" charset="-122"/>
              </a:rPr>
              <a:t>关注主题语言，尽可能多地储备语料知识；</a:t>
            </a:r>
            <a:endParaRPr lang="zh-CN" altLang="en-US" sz="2800" b="1">
              <a:latin typeface="楷体" panose="02010609060101010101" pitchFamily="49" charset="-122"/>
              <a:ea typeface="楷体" panose="02010609060101010101" pitchFamily="49" charset="-122"/>
              <a:cs typeface="楷体" panose="02010609060101010101" pitchFamily="49" charset="-122"/>
            </a:endParaRPr>
          </a:p>
          <a:p>
            <a:pPr algn="l">
              <a:lnSpc>
                <a:spcPct val="130000"/>
              </a:lnSpc>
            </a:pPr>
            <a:r>
              <a:rPr lang="zh-CN" altLang="en-US" sz="2800" b="1">
                <a:latin typeface="楷体" panose="02010609060101010101" pitchFamily="49" charset="-122"/>
                <a:ea typeface="楷体" panose="02010609060101010101" pitchFamily="49" charset="-122"/>
                <a:cs typeface="楷体" panose="02010609060101010101" pitchFamily="49" charset="-122"/>
              </a:rPr>
              <a:t>③</a:t>
            </a:r>
            <a:r>
              <a:rPr lang="en-US" altLang="zh-CN" sz="2800" b="1">
                <a:latin typeface="楷体" panose="02010609060101010101" pitchFamily="49" charset="-122"/>
                <a:ea typeface="楷体" panose="02010609060101010101" pitchFamily="49" charset="-122"/>
                <a:cs typeface="楷体" panose="02010609060101010101" pitchFamily="49" charset="-122"/>
              </a:rPr>
              <a:t>  </a:t>
            </a:r>
            <a:r>
              <a:rPr lang="zh-CN" altLang="en-US" sz="2800" b="1">
                <a:latin typeface="楷体" panose="02010609060101010101" pitchFamily="49" charset="-122"/>
                <a:ea typeface="楷体" panose="02010609060101010101" pitchFamily="49" charset="-122"/>
                <a:cs typeface="楷体" panose="02010609060101010101" pitchFamily="49" charset="-122"/>
              </a:rPr>
              <a:t>以语义场、词块的形式整理词汇和句型；</a:t>
            </a:r>
            <a:endParaRPr lang="zh-CN" altLang="en-US" sz="2800" b="1">
              <a:latin typeface="楷体" panose="02010609060101010101" pitchFamily="49" charset="-122"/>
              <a:ea typeface="楷体" panose="02010609060101010101" pitchFamily="49" charset="-122"/>
              <a:cs typeface="楷体" panose="02010609060101010101" pitchFamily="49" charset="-122"/>
            </a:endParaRPr>
          </a:p>
          <a:p>
            <a:pPr algn="l">
              <a:lnSpc>
                <a:spcPct val="130000"/>
              </a:lnSpc>
            </a:pPr>
            <a:r>
              <a:rPr lang="zh-CN" altLang="en-US" sz="2800" b="1">
                <a:latin typeface="楷体" panose="02010609060101010101" pitchFamily="49" charset="-122"/>
                <a:ea typeface="楷体" panose="02010609060101010101" pitchFamily="49" charset="-122"/>
                <a:cs typeface="楷体" panose="02010609060101010101" pitchFamily="49" charset="-122"/>
              </a:rPr>
              <a:t>④</a:t>
            </a:r>
            <a:r>
              <a:rPr lang="en-US" altLang="zh-CN" sz="2800" b="1">
                <a:latin typeface="楷体" panose="02010609060101010101" pitchFamily="49" charset="-122"/>
                <a:ea typeface="楷体" panose="02010609060101010101" pitchFamily="49" charset="-122"/>
                <a:cs typeface="楷体" panose="02010609060101010101" pitchFamily="49" charset="-122"/>
              </a:rPr>
              <a:t> </a:t>
            </a:r>
            <a:r>
              <a:rPr lang="zh-CN" altLang="en-US" sz="2800" b="1">
                <a:latin typeface="楷体" panose="02010609060101010101" pitchFamily="49" charset="-122"/>
                <a:ea typeface="楷体" panose="02010609060101010101" pitchFamily="49" charset="-122"/>
                <a:cs typeface="楷体" panose="02010609060101010101" pitchFamily="49" charset="-122"/>
              </a:rPr>
              <a:t>设置语境（单句翻译、段落描述、课文缩写、</a:t>
            </a:r>
            <a:endParaRPr lang="zh-CN" altLang="en-US" sz="2800" b="1">
              <a:latin typeface="楷体" panose="02010609060101010101" pitchFamily="49" charset="-122"/>
              <a:ea typeface="楷体" panose="02010609060101010101" pitchFamily="49" charset="-122"/>
              <a:cs typeface="楷体" panose="02010609060101010101" pitchFamily="49" charset="-122"/>
            </a:endParaRPr>
          </a:p>
          <a:p>
            <a:pPr algn="l">
              <a:lnSpc>
                <a:spcPct val="130000"/>
              </a:lnSpc>
            </a:pPr>
            <a:r>
              <a:rPr lang="zh-CN" altLang="en-US" sz="2800" b="1">
                <a:latin typeface="楷体" panose="02010609060101010101" pitchFamily="49" charset="-122"/>
                <a:ea typeface="楷体" panose="02010609060101010101" pitchFamily="49" charset="-122"/>
                <a:cs typeface="楷体" panose="02010609060101010101" pitchFamily="49" charset="-122"/>
              </a:rPr>
              <a:t> </a:t>
            </a:r>
            <a:r>
              <a:rPr lang="en-US" altLang="zh-CN" sz="2800" b="1">
                <a:latin typeface="楷体" panose="02010609060101010101" pitchFamily="49" charset="-122"/>
                <a:ea typeface="楷体" panose="02010609060101010101" pitchFamily="49" charset="-122"/>
                <a:cs typeface="楷体" panose="02010609060101010101" pitchFamily="49" charset="-122"/>
              </a:rPr>
              <a:t>  </a:t>
            </a:r>
            <a:r>
              <a:rPr lang="zh-CN" altLang="en-US" sz="2800" b="1">
                <a:latin typeface="楷体" panose="02010609060101010101" pitchFamily="49" charset="-122"/>
                <a:ea typeface="楷体" panose="02010609060101010101" pitchFamily="49" charset="-122"/>
                <a:cs typeface="楷体" panose="02010609060101010101" pitchFamily="49" charset="-122"/>
              </a:rPr>
              <a:t>改写、作文训练</a:t>
            </a:r>
            <a:r>
              <a:rPr lang="en-US" altLang="zh-CN" sz="2800" b="1">
                <a:latin typeface="楷体" panose="02010609060101010101" pitchFamily="49" charset="-122"/>
                <a:ea typeface="楷体" panose="02010609060101010101" pitchFamily="49" charset="-122"/>
                <a:cs typeface="楷体" panose="02010609060101010101" pitchFamily="49" charset="-122"/>
              </a:rPr>
              <a:t>)</a:t>
            </a:r>
            <a:r>
              <a:rPr lang="zh-CN" altLang="en-US" sz="2800" b="1">
                <a:latin typeface="楷体" panose="02010609060101010101" pitchFamily="49" charset="-122"/>
                <a:ea typeface="楷体" panose="02010609060101010101" pitchFamily="49" charset="-122"/>
                <a:cs typeface="楷体" panose="02010609060101010101" pitchFamily="49" charset="-122"/>
              </a:rPr>
              <a:t>，反复练习；</a:t>
            </a:r>
            <a:endParaRPr lang="zh-CN" altLang="en-US" sz="2800" b="1">
              <a:latin typeface="楷体" panose="02010609060101010101" pitchFamily="49" charset="-122"/>
              <a:ea typeface="楷体" panose="02010609060101010101" pitchFamily="49" charset="-122"/>
              <a:cs typeface="楷体" panose="02010609060101010101" pitchFamily="49" charset="-122"/>
            </a:endParaRPr>
          </a:p>
          <a:p>
            <a:pPr algn="l">
              <a:lnSpc>
                <a:spcPct val="130000"/>
              </a:lnSpc>
            </a:pPr>
            <a:r>
              <a:rPr lang="zh-CN" altLang="en-US" sz="2800" b="1">
                <a:latin typeface="楷体" panose="02010609060101010101" pitchFamily="49" charset="-122"/>
                <a:ea typeface="楷体" panose="02010609060101010101" pitchFamily="49" charset="-122"/>
                <a:cs typeface="楷体" panose="02010609060101010101" pitchFamily="49" charset="-122"/>
              </a:rPr>
              <a:t>⑤</a:t>
            </a:r>
            <a:r>
              <a:rPr lang="en-US" altLang="zh-CN" sz="2800" b="1">
                <a:latin typeface="楷体" panose="02010609060101010101" pitchFamily="49" charset="-122"/>
                <a:ea typeface="楷体" panose="02010609060101010101" pitchFamily="49" charset="-122"/>
                <a:cs typeface="楷体" panose="02010609060101010101" pitchFamily="49" charset="-122"/>
              </a:rPr>
              <a:t>  </a:t>
            </a:r>
            <a:r>
              <a:rPr lang="zh-CN" altLang="en-US" sz="2800" b="1">
                <a:latin typeface="楷体" panose="02010609060101010101" pitchFamily="49" charset="-122"/>
                <a:ea typeface="楷体" panose="02010609060101010101" pitchFamily="49" charset="-122"/>
                <a:cs typeface="楷体" panose="02010609060101010101" pitchFamily="49" charset="-122"/>
              </a:rPr>
              <a:t>反刍提高，理解内化。</a:t>
            </a:r>
            <a:endParaRPr lang="zh-CN" altLang="en-US" sz="2800" b="1">
              <a:latin typeface="楷体" panose="02010609060101010101" pitchFamily="49" charset="-122"/>
              <a:ea typeface="楷体" panose="02010609060101010101" pitchFamily="49" charset="-122"/>
              <a:cs typeface="楷体" panose="02010609060101010101" pitchFamily="49" charset="-122"/>
            </a:endParaRPr>
          </a:p>
        </p:txBody>
      </p:sp>
      <p:pic>
        <p:nvPicPr>
          <p:cNvPr id="11" name="图片 10" descr="微信图片_20240427065407"/>
          <p:cNvPicPr>
            <a:picLocks noChangeAspect="1"/>
          </p:cNvPicPr>
          <p:nvPr/>
        </p:nvPicPr>
        <p:blipFill>
          <a:blip r:embed="rId1"/>
          <a:stretch>
            <a:fillRect/>
          </a:stretch>
        </p:blipFill>
        <p:spPr>
          <a:xfrm>
            <a:off x="144145" y="5904230"/>
            <a:ext cx="643890" cy="855980"/>
          </a:xfrm>
          <a:prstGeom prst="ellipse">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圆角矩形 6"/>
          <p:cNvSpPr/>
          <p:nvPr/>
        </p:nvSpPr>
        <p:spPr>
          <a:xfrm>
            <a:off x="1094105" y="534670"/>
            <a:ext cx="1356995" cy="47117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rPr>
              <a:t>Step6</a:t>
            </a:r>
            <a:endParaRPr kumimoji="0" lang="en-US" altLang="zh-CN" sz="3200" b="1"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endParaRPr>
          </a:p>
        </p:txBody>
      </p:sp>
      <p:sp>
        <p:nvSpPr>
          <p:cNvPr id="7" name="文本框 6"/>
          <p:cNvSpPr txBox="1"/>
          <p:nvPr/>
        </p:nvSpPr>
        <p:spPr>
          <a:xfrm>
            <a:off x="2560955" y="534670"/>
            <a:ext cx="1947545" cy="471170"/>
          </a:xfrm>
          <a:prstGeom prst="rect">
            <a:avLst/>
          </a:prstGeom>
          <a:solidFill>
            <a:schemeClr val="accent1">
              <a:lumMod val="20000"/>
              <a:lumOff val="80000"/>
            </a:schemeClr>
          </a:solidFill>
        </p:spPr>
        <p:txBody>
          <a:bodyPr wrap="square">
            <a:noAutofit/>
          </a:bodyPr>
          <a:p>
            <a:pPr algn="l"/>
            <a:r>
              <a:rPr lang="en-US" altLang="zh-CN" sz="2800" b="1" dirty="0">
                <a:ea typeface="华文楷体" panose="02010600040101010101" pitchFamily="2" charset="-122"/>
                <a:sym typeface="+mn-ea"/>
              </a:rPr>
              <a:t>Conclusion</a:t>
            </a:r>
            <a:endParaRPr lang="en-US" altLang="zh-CN" sz="2800" b="1" dirty="0">
              <a:ea typeface="华文楷体" panose="02010600040101010101" pitchFamily="2" charset="-122"/>
              <a:sym typeface="+mn-ea"/>
            </a:endParaRPr>
          </a:p>
        </p:txBody>
      </p:sp>
      <p:sp>
        <p:nvSpPr>
          <p:cNvPr id="2" name="文本框 1"/>
          <p:cNvSpPr txBox="1"/>
          <p:nvPr/>
        </p:nvSpPr>
        <p:spPr>
          <a:xfrm>
            <a:off x="1153160" y="1386840"/>
            <a:ext cx="9661525" cy="4084320"/>
          </a:xfrm>
          <a:prstGeom prst="rect">
            <a:avLst/>
          </a:prstGeom>
          <a:solidFill>
            <a:schemeClr val="accent4">
              <a:lumMod val="20000"/>
              <a:lumOff val="80000"/>
            </a:schemeClr>
          </a:solidFill>
        </p:spPr>
        <p:txBody>
          <a:bodyPr wrap="square">
            <a:spAutoFit/>
          </a:bodyPr>
          <a:p>
            <a:pPr algn="l">
              <a:lnSpc>
                <a:spcPct val="110000"/>
              </a:lnSpc>
            </a:pPr>
            <a:r>
              <a:rPr lang="en-US" altLang="zh-CN" sz="2800" b="1">
                <a:latin typeface="楷体" panose="02010609060101010101" pitchFamily="49" charset="-122"/>
                <a:ea typeface="楷体" panose="02010609060101010101" pitchFamily="49" charset="-122"/>
              </a:rPr>
              <a:t>     </a:t>
            </a:r>
            <a:r>
              <a:rPr lang="zh-CN" altLang="en-US" sz="3200" b="1">
                <a:latin typeface="楷体" panose="02010609060101010101" pitchFamily="49" charset="-122"/>
                <a:ea typeface="楷体" panose="02010609060101010101" pitchFamily="49" charset="-122"/>
              </a:rPr>
              <a:t>美好品德的陶冶，智慧潜能的激发，健康体魄的养成，审美水平的提升，往往都离不开特定的劳动场景和劳动实践。</a:t>
            </a:r>
            <a:endParaRPr lang="zh-CN" altLang="en-US" sz="3200" b="1">
              <a:latin typeface="楷体" panose="02010609060101010101" pitchFamily="49" charset="-122"/>
              <a:ea typeface="楷体" panose="02010609060101010101" pitchFamily="49" charset="-122"/>
            </a:endParaRPr>
          </a:p>
          <a:p>
            <a:pPr algn="l">
              <a:lnSpc>
                <a:spcPct val="110000"/>
              </a:lnSpc>
            </a:pPr>
            <a:r>
              <a:rPr lang="en-US" altLang="zh-CN" sz="2800" b="1" dirty="0">
                <a:ea typeface="华文楷体" panose="02010600040101010101" pitchFamily="2" charset="-122"/>
              </a:rPr>
              <a:t>    The cultivation of good virtues, the stimulation of intellectual potential, the development of a healthy body, and the improvement of aesthetic levels are often inseparable from specific labor scenes and labor practices.</a:t>
            </a:r>
            <a:endParaRPr lang="en-US" altLang="zh-CN" sz="2800" b="1" dirty="0">
              <a:ea typeface="华文楷体" panose="02010600040101010101" pitchFamily="2" charset="-122"/>
            </a:endParaRPr>
          </a:p>
          <a:p>
            <a:pPr algn="l">
              <a:lnSpc>
                <a:spcPct val="110000"/>
              </a:lnSpc>
            </a:pPr>
            <a:r>
              <a:rPr lang="en-US" altLang="zh-CN" sz="2800" b="1" dirty="0">
                <a:ea typeface="华文楷体" panose="02010600040101010101" pitchFamily="2" charset="-122"/>
              </a:rPr>
              <a:t>                                                                                — People’s Daily</a:t>
            </a:r>
            <a:endParaRPr lang="en-US" altLang="zh-CN" sz="2800" b="1" dirty="0">
              <a:ea typeface="华文楷体" panose="02010600040101010101" pitchFamily="2" charset="-122"/>
            </a:endParaRPr>
          </a:p>
        </p:txBody>
      </p:sp>
      <p:pic>
        <p:nvPicPr>
          <p:cNvPr id="11" name="图片 10" descr="微信图片_20240427065407"/>
          <p:cNvPicPr>
            <a:picLocks noChangeAspect="1"/>
          </p:cNvPicPr>
          <p:nvPr/>
        </p:nvPicPr>
        <p:blipFill>
          <a:blip r:embed="rId1"/>
          <a:stretch>
            <a:fillRect/>
          </a:stretch>
        </p:blipFill>
        <p:spPr>
          <a:xfrm>
            <a:off x="217805" y="5815330"/>
            <a:ext cx="643890" cy="855980"/>
          </a:xfrm>
          <a:prstGeom prst="ellipse">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1901190" y="765810"/>
            <a:ext cx="7106920" cy="460375"/>
          </a:xfrm>
          <a:prstGeom prst="rect">
            <a:avLst/>
          </a:prstGeom>
          <a:solidFill>
            <a:schemeClr val="accent1">
              <a:lumMod val="20000"/>
              <a:lumOff val="80000"/>
            </a:schemeClr>
          </a:solidFill>
        </p:spPr>
        <p:txBody>
          <a:bodyPr wrap="square">
            <a:spAutoFit/>
          </a:bodyPr>
          <a:p>
            <a:pPr algn="l"/>
            <a:r>
              <a:rPr lang="zh-CN" altLang="en-US" sz="2400">
                <a:latin typeface="Arial" panose="020B0604020202020204" pitchFamily="34" charset="0"/>
                <a:ea typeface="微软雅黑" panose="020B0503020204020204" charset="-122"/>
              </a:rPr>
              <a:t>金丽衢十二校</a:t>
            </a:r>
            <a:r>
              <a:rPr lang="en-US" altLang="zh-CN" sz="2400">
                <a:latin typeface="Arial" panose="020B0604020202020204" pitchFamily="34" charset="0"/>
                <a:ea typeface="微软雅黑" panose="020B0503020204020204" charset="-122"/>
              </a:rPr>
              <a:t> 2024</a:t>
            </a:r>
            <a:r>
              <a:rPr lang="zh-CN" altLang="en-US" sz="2400">
                <a:latin typeface="Arial" panose="020B0604020202020204" pitchFamily="34" charset="0"/>
                <a:ea typeface="微软雅黑" panose="020B0503020204020204" charset="-122"/>
              </a:rPr>
              <a:t>学年高三第一次联考应用文评析</a:t>
            </a:r>
            <a:r>
              <a:rPr lang="en-US" altLang="zh-CN" sz="2400">
                <a:latin typeface="Arial" panose="020B0604020202020204" pitchFamily="34" charset="0"/>
                <a:ea typeface="微软雅黑" panose="020B0503020204020204" charset="-122"/>
              </a:rPr>
              <a:t> </a:t>
            </a:r>
            <a:endParaRPr lang="en-US" altLang="zh-CN" sz="2400">
              <a:latin typeface="Arial" panose="020B0604020202020204" pitchFamily="34" charset="0"/>
              <a:ea typeface="微软雅黑" panose="020B0503020204020204" charset="-122"/>
            </a:endParaRPr>
          </a:p>
        </p:txBody>
      </p:sp>
      <p:grpSp>
        <p:nvGrpSpPr>
          <p:cNvPr id="4" name="组合 3"/>
          <p:cNvGrpSpPr/>
          <p:nvPr/>
        </p:nvGrpSpPr>
        <p:grpSpPr>
          <a:xfrm>
            <a:off x="2190750" y="2320290"/>
            <a:ext cx="6920865" cy="2833370"/>
            <a:chOff x="3111" y="3259"/>
            <a:chExt cx="10899" cy="4242"/>
          </a:xfrm>
        </p:grpSpPr>
        <p:pic>
          <p:nvPicPr>
            <p:cNvPr id="3" name="图片 2"/>
            <p:cNvPicPr>
              <a:picLocks noChangeAspect="1"/>
            </p:cNvPicPr>
            <p:nvPr/>
          </p:nvPicPr>
          <p:blipFill>
            <a:blip r:embed="rId1"/>
            <a:stretch>
              <a:fillRect/>
            </a:stretch>
          </p:blipFill>
          <p:spPr>
            <a:xfrm>
              <a:off x="8017" y="3384"/>
              <a:ext cx="5993" cy="3962"/>
            </a:xfrm>
            <a:prstGeom prst="ellipse">
              <a:avLst/>
            </a:prstGeom>
          </p:spPr>
        </p:pic>
        <p:pic>
          <p:nvPicPr>
            <p:cNvPr id="2" name="图片 1"/>
            <p:cNvPicPr>
              <a:picLocks noChangeAspect="1"/>
            </p:cNvPicPr>
            <p:nvPr/>
          </p:nvPicPr>
          <p:blipFill>
            <a:blip r:embed="rId2"/>
            <a:srcRect l="5059" t="4377" r="5122" b="5860"/>
            <a:stretch>
              <a:fillRect/>
            </a:stretch>
          </p:blipFill>
          <p:spPr>
            <a:xfrm>
              <a:off x="3111" y="3259"/>
              <a:ext cx="6518" cy="4242"/>
            </a:xfrm>
            <a:prstGeom prst="ellipse">
              <a:avLst/>
            </a:prstGeom>
          </p:spPr>
        </p:pic>
      </p:grpSp>
      <p:sp>
        <p:nvSpPr>
          <p:cNvPr id="8" name="文本框 7"/>
          <p:cNvSpPr txBox="1"/>
          <p:nvPr/>
        </p:nvSpPr>
        <p:spPr>
          <a:xfrm>
            <a:off x="3547745" y="1383030"/>
            <a:ext cx="4003675" cy="521970"/>
          </a:xfrm>
          <a:prstGeom prst="rect">
            <a:avLst/>
          </a:prstGeom>
          <a:solidFill>
            <a:schemeClr val="accent4">
              <a:lumMod val="20000"/>
              <a:lumOff val="80000"/>
            </a:schemeClr>
          </a:solidFill>
        </p:spPr>
        <p:txBody>
          <a:bodyPr wrap="square">
            <a:spAutoFit/>
          </a:bodyPr>
          <a:p>
            <a:pPr algn="l"/>
            <a:r>
              <a:rPr lang="en-US" altLang="zh-CN" sz="2800" b="1">
                <a:solidFill>
                  <a:srgbClr val="C00000"/>
                </a:solidFill>
                <a:latin typeface="楷体" panose="02010609060101010101" pitchFamily="49" charset="-122"/>
                <a:ea typeface="楷体" panose="02010609060101010101" pitchFamily="49" charset="-122"/>
                <a:cs typeface="楷体" panose="02010609060101010101" pitchFamily="49" charset="-122"/>
              </a:rPr>
              <a:t>— </a:t>
            </a:r>
            <a:r>
              <a:rPr lang="zh-CN" altLang="en-US" sz="2800" b="1">
                <a:solidFill>
                  <a:srgbClr val="C00000"/>
                </a:solidFill>
                <a:latin typeface="楷体" panose="02010609060101010101" pitchFamily="49" charset="-122"/>
                <a:ea typeface="楷体" panose="02010609060101010101" pitchFamily="49" charset="-122"/>
                <a:cs typeface="楷体" panose="02010609060101010101" pitchFamily="49" charset="-122"/>
              </a:rPr>
              <a:t>快乐农场，寓教于劳</a:t>
            </a:r>
            <a:endParaRPr lang="zh-CN" altLang="en-US" sz="2800" b="1">
              <a:solidFill>
                <a:srgbClr val="C00000"/>
              </a:solidFill>
              <a:latin typeface="楷体" panose="02010609060101010101" pitchFamily="49" charset="-122"/>
              <a:ea typeface="楷体" panose="02010609060101010101" pitchFamily="49" charset="-122"/>
              <a:cs typeface="楷体" panose="02010609060101010101" pitchFamily="49" charset="-122"/>
            </a:endParaRPr>
          </a:p>
        </p:txBody>
      </p:sp>
      <p:pic>
        <p:nvPicPr>
          <p:cNvPr id="11" name="图片 10" descr="微信图片_20240427065407"/>
          <p:cNvPicPr>
            <a:picLocks noChangeAspect="1"/>
          </p:cNvPicPr>
          <p:nvPr/>
        </p:nvPicPr>
        <p:blipFill>
          <a:blip r:embed="rId3"/>
          <a:stretch>
            <a:fillRect/>
          </a:stretch>
        </p:blipFill>
        <p:spPr>
          <a:xfrm>
            <a:off x="144145" y="5835015"/>
            <a:ext cx="666750" cy="886460"/>
          </a:xfrm>
          <a:prstGeom prst="ellipse">
            <a:avLst/>
          </a:prstGeom>
        </p:spPr>
      </p:pic>
      <p:sp>
        <p:nvSpPr>
          <p:cNvPr id="2054" name="Text Box 8"/>
          <p:cNvSpPr txBox="1"/>
          <p:nvPr/>
        </p:nvSpPr>
        <p:spPr>
          <a:xfrm>
            <a:off x="3260725" y="5355590"/>
            <a:ext cx="4577715" cy="440690"/>
          </a:xfrm>
          <a:prstGeom prst="rect">
            <a:avLst/>
          </a:prstGeom>
          <a:noFill/>
          <a:ln w="12700">
            <a:noFill/>
          </a:ln>
        </p:spPr>
        <p:txBody>
          <a:bodyPr>
            <a:noAutofit/>
          </a:bodyPr>
          <a:p>
            <a:pPr algn="l">
              <a:spcBef>
                <a:spcPct val="50000"/>
              </a:spcBef>
            </a:pPr>
            <a:r>
              <a:rPr lang="zh-CN" altLang="en-US" sz="2000" b="1" dirty="0">
                <a:solidFill>
                  <a:schemeClr val="tx1"/>
                </a:solidFill>
                <a:latin typeface="+mj-ea"/>
                <a:ea typeface="+mj-ea"/>
                <a:cs typeface="+mj-ea"/>
              </a:rPr>
              <a:t>陕西省咸阳市礼泉县教研室  </a:t>
            </a:r>
            <a:r>
              <a:rPr lang="en-US" altLang="zh-CN" sz="2000" b="1" dirty="0">
                <a:solidFill>
                  <a:schemeClr val="tx1"/>
                </a:solidFill>
                <a:latin typeface="+mj-ea"/>
                <a:ea typeface="+mj-ea"/>
                <a:cs typeface="+mj-ea"/>
              </a:rPr>
              <a:t>    </a:t>
            </a:r>
            <a:r>
              <a:rPr lang="zh-CN" altLang="en-US" sz="2000" b="1" dirty="0">
                <a:solidFill>
                  <a:schemeClr val="tx1"/>
                </a:solidFill>
                <a:latin typeface="+mj-ea"/>
                <a:ea typeface="+mj-ea"/>
                <a:cs typeface="+mj-ea"/>
              </a:rPr>
              <a:t>高小聪</a:t>
            </a:r>
            <a:endParaRPr lang="zh-CN" altLang="en-US" sz="2000" b="1" dirty="0">
              <a:solidFill>
                <a:schemeClr val="tx1"/>
              </a:solidFill>
              <a:latin typeface="+mj-ea"/>
              <a:ea typeface="+mj-ea"/>
              <a:cs typeface="+mj-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圆角矩形 6"/>
          <p:cNvSpPr/>
          <p:nvPr/>
        </p:nvSpPr>
        <p:spPr>
          <a:xfrm>
            <a:off x="2487930" y="765810"/>
            <a:ext cx="2711450" cy="55435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rPr>
              <a:t> </a:t>
            </a:r>
            <a:r>
              <a:rPr kumimoji="0" lang="en-US" altLang="zh-CN" sz="3600" b="1"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rPr>
              <a:t>Contents</a:t>
            </a:r>
            <a:r>
              <a:rPr kumimoji="0" lang="zh-CN" altLang="en-US" sz="3600" b="1"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rPr>
              <a:t>：</a:t>
            </a:r>
            <a:endParaRPr kumimoji="0" lang="zh-CN" altLang="en-US" sz="3600" b="1"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endParaRPr>
          </a:p>
        </p:txBody>
      </p:sp>
      <p:sp>
        <p:nvSpPr>
          <p:cNvPr id="2" name="文本框 1"/>
          <p:cNvSpPr txBox="1"/>
          <p:nvPr/>
        </p:nvSpPr>
        <p:spPr>
          <a:xfrm>
            <a:off x="2090420" y="3662680"/>
            <a:ext cx="5536565" cy="1219200"/>
          </a:xfrm>
          <a:prstGeom prst="rect">
            <a:avLst/>
          </a:prstGeom>
        </p:spPr>
        <p:txBody>
          <a:bodyPr wrap="square">
            <a:noAutofit/>
          </a:bodyPr>
          <a:p>
            <a:pPr algn="l"/>
            <a:r>
              <a:rPr lang="en-US" altLang="zh-CN" b="1" noProof="0">
                <a:ln>
                  <a:noFill/>
                </a:ln>
                <a:solidFill>
                  <a:prstClr val="white"/>
                </a:solidFill>
                <a:effectLst/>
                <a:uLnTx/>
                <a:uFillTx/>
                <a:latin typeface="汉仪雅酷黑 85W" panose="020B0904020202020204" charset="-122"/>
                <a:ea typeface="汉仪雅酷黑 85W" panose="020B0904020202020204" charset="-122"/>
                <a:sym typeface="+mn-ea"/>
              </a:rPr>
              <a:t>SStep1</a:t>
            </a:r>
            <a:endParaRPr kumimoji="0" lang="en-US" altLang="zh-CN" b="1"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endParaRPr>
          </a:p>
          <a:p>
            <a:pPr algn="l"/>
            <a:r>
              <a:rPr lang="en-US" altLang="zh-CN" b="1" noProof="0">
                <a:ln>
                  <a:noFill/>
                </a:ln>
                <a:solidFill>
                  <a:prstClr val="white"/>
                </a:solidFill>
                <a:effectLst/>
                <a:uLnTx/>
                <a:uFillTx/>
                <a:latin typeface="汉仪雅酷黑 85W" panose="020B0904020202020204" charset="-122"/>
                <a:ea typeface="汉仪雅酷黑 85W" panose="020B0904020202020204" charset="-122"/>
                <a:sym typeface="+mn-ea"/>
              </a:rPr>
              <a:t>Step1</a:t>
            </a:r>
            <a:endParaRPr lang="zh-CN" altLang="en-US" sz="1800">
              <a:latin typeface="Arial" panose="020B0604020202020204" pitchFamily="34" charset="0"/>
              <a:ea typeface="微软雅黑" panose="020B0503020204020204" charset="-122"/>
            </a:endParaRPr>
          </a:p>
        </p:txBody>
      </p:sp>
      <p:sp>
        <p:nvSpPr>
          <p:cNvPr id="6" name="文本框 5"/>
          <p:cNvSpPr txBox="1"/>
          <p:nvPr/>
        </p:nvSpPr>
        <p:spPr>
          <a:xfrm>
            <a:off x="2428240" y="1646555"/>
            <a:ext cx="6790055" cy="3758565"/>
          </a:xfrm>
          <a:prstGeom prst="rect">
            <a:avLst/>
          </a:prstGeom>
          <a:solidFill>
            <a:schemeClr val="accent5">
              <a:lumMod val="20000"/>
              <a:lumOff val="80000"/>
            </a:schemeClr>
          </a:solidFill>
        </p:spPr>
        <p:txBody>
          <a:bodyPr wrap="square">
            <a:noAutofit/>
          </a:bodyPr>
          <a:p>
            <a:pPr algn="l">
              <a:lnSpc>
                <a:spcPct val="110000"/>
              </a:lnSpc>
            </a:pPr>
            <a:r>
              <a:rPr lang="en-US" altLang="zh-CN" sz="3600" b="1" dirty="0">
                <a:ea typeface="华文楷体" panose="02010600040101010101" pitchFamily="2" charset="-122"/>
              </a:rPr>
              <a:t>Step1.</a:t>
            </a:r>
            <a:r>
              <a:rPr lang="en-US" altLang="zh-CN" sz="3600">
                <a:latin typeface="Arial" panose="020B0604020202020204" pitchFamily="34" charset="0"/>
                <a:ea typeface="微软雅黑" panose="020B0503020204020204" charset="-122"/>
              </a:rPr>
              <a:t> </a:t>
            </a:r>
            <a:r>
              <a:rPr lang="en-US" altLang="zh-CN" sz="3600" b="1" dirty="0">
                <a:ea typeface="华文楷体" panose="02010600040101010101" pitchFamily="2" charset="-122"/>
                <a:sym typeface="+mn-ea"/>
              </a:rPr>
              <a:t>Read the task &amp; circle </a:t>
            </a:r>
            <a:endParaRPr lang="en-US" altLang="zh-CN" sz="3600" b="1" dirty="0">
              <a:ea typeface="华文楷体" panose="02010600040101010101" pitchFamily="2" charset="-122"/>
              <a:sym typeface="+mn-ea"/>
            </a:endParaRPr>
          </a:p>
          <a:p>
            <a:pPr algn="l">
              <a:lnSpc>
                <a:spcPct val="110000"/>
              </a:lnSpc>
            </a:pPr>
            <a:r>
              <a:rPr lang="en-US" altLang="zh-CN" sz="3600" b="1" dirty="0">
                <a:ea typeface="华文楷体" panose="02010600040101010101" pitchFamily="2" charset="-122"/>
                <a:sym typeface="+mn-ea"/>
              </a:rPr>
              <a:t>            the key information</a:t>
            </a:r>
            <a:endParaRPr lang="en-US" altLang="zh-CN" sz="3600" b="1" dirty="0">
              <a:ea typeface="华文楷体" panose="02010600040101010101" pitchFamily="2" charset="-122"/>
              <a:sym typeface="+mn-ea"/>
            </a:endParaRPr>
          </a:p>
          <a:p>
            <a:pPr algn="l">
              <a:lnSpc>
                <a:spcPct val="110000"/>
              </a:lnSpc>
            </a:pPr>
            <a:r>
              <a:rPr lang="en-US" altLang="zh-CN" sz="3600" b="1" dirty="0">
                <a:ea typeface="华文楷体" panose="02010600040101010101" pitchFamily="2" charset="-122"/>
                <a:sym typeface="+mn-ea"/>
              </a:rPr>
              <a:t>Step2.  Analyse the writing task </a:t>
            </a:r>
            <a:endParaRPr lang="en-US" altLang="zh-CN" sz="3600" b="1" dirty="0">
              <a:solidFill>
                <a:srgbClr val="C00000"/>
              </a:solidFill>
              <a:latin typeface="楷体" panose="02010609060101010101" pitchFamily="49" charset="-122"/>
              <a:ea typeface="楷体" panose="02010609060101010101" pitchFamily="49" charset="-122"/>
              <a:cs typeface="华文行楷" panose="02010800040101010101" charset="-122"/>
            </a:endParaRPr>
          </a:p>
          <a:p>
            <a:pPr algn="l">
              <a:lnSpc>
                <a:spcPct val="110000"/>
              </a:lnSpc>
            </a:pPr>
            <a:r>
              <a:rPr lang="en-US" altLang="zh-CN" sz="3600" b="1" dirty="0">
                <a:ea typeface="华文楷体" panose="02010600040101010101" pitchFamily="2" charset="-122"/>
                <a:sym typeface="+mn-ea"/>
              </a:rPr>
              <a:t>Step3.  Build up corpuses</a:t>
            </a:r>
            <a:endParaRPr lang="en-US" altLang="zh-CN" sz="3600" b="1" dirty="0">
              <a:ea typeface="华文楷体" panose="02010600040101010101" pitchFamily="2" charset="-122"/>
              <a:sym typeface="+mn-ea"/>
            </a:endParaRPr>
          </a:p>
          <a:p>
            <a:pPr algn="l">
              <a:lnSpc>
                <a:spcPct val="110000"/>
              </a:lnSpc>
            </a:pPr>
            <a:r>
              <a:rPr lang="en-US" altLang="zh-CN" sz="3600" b="1" dirty="0">
                <a:ea typeface="华文楷体" panose="02010600040101010101" pitchFamily="2" charset="-122"/>
                <a:sym typeface="+mn-ea"/>
              </a:rPr>
              <a:t>Step4.  Apply corpuses to Writing</a:t>
            </a:r>
            <a:endParaRPr lang="en-US" altLang="zh-CN" sz="3600" b="1" dirty="0">
              <a:ea typeface="华文楷体" panose="02010600040101010101" pitchFamily="2" charset="-122"/>
              <a:sym typeface="+mn-ea"/>
            </a:endParaRPr>
          </a:p>
          <a:p>
            <a:pPr algn="l">
              <a:lnSpc>
                <a:spcPct val="110000"/>
              </a:lnSpc>
            </a:pPr>
            <a:r>
              <a:rPr lang="en-US" altLang="zh-CN" sz="3600" b="1" dirty="0">
                <a:ea typeface="华文楷体" panose="02010600040101010101" pitchFamily="2" charset="-122"/>
                <a:sym typeface="+mn-ea"/>
              </a:rPr>
              <a:t>Step5.  Reflection</a:t>
            </a:r>
            <a:endParaRPr lang="en-US" altLang="zh-CN" sz="3600" b="1" dirty="0">
              <a:ea typeface="华文楷体" panose="02010600040101010101" pitchFamily="2" charset="-122"/>
              <a:sym typeface="+mn-ea"/>
            </a:endParaRPr>
          </a:p>
          <a:p>
            <a:pPr algn="l"/>
            <a:endParaRPr lang="en-US" altLang="zh-CN" b="1" dirty="0">
              <a:ea typeface="华文楷体" panose="02010600040101010101" pitchFamily="2" charset="-122"/>
              <a:sym typeface="+mn-ea"/>
            </a:endParaRPr>
          </a:p>
          <a:p>
            <a:pPr algn="l"/>
            <a:endParaRPr lang="en-US" altLang="zh-CN" b="1" dirty="0">
              <a:ea typeface="华文楷体" panose="02010600040101010101" pitchFamily="2" charset="-122"/>
              <a:sym typeface="+mn-ea"/>
            </a:endParaRPr>
          </a:p>
          <a:p>
            <a:pPr algn="l"/>
            <a:r>
              <a:rPr lang="en-US" altLang="zh-CN" sz="1800">
                <a:latin typeface="Arial" panose="020B0604020202020204" pitchFamily="34" charset="0"/>
                <a:ea typeface="微软雅黑" panose="020B0503020204020204" charset="-122"/>
              </a:rPr>
              <a:t> </a:t>
            </a:r>
            <a:endParaRPr lang="en-US" altLang="zh-CN" sz="1800">
              <a:latin typeface="Arial" panose="020B0604020202020204" pitchFamily="34" charset="0"/>
              <a:ea typeface="微软雅黑" panose="020B0503020204020204" charset="-122"/>
            </a:endParaRPr>
          </a:p>
        </p:txBody>
      </p:sp>
      <p:pic>
        <p:nvPicPr>
          <p:cNvPr id="11" name="图片 10" descr="微信图片_20240427065407"/>
          <p:cNvPicPr>
            <a:picLocks noChangeAspect="1"/>
          </p:cNvPicPr>
          <p:nvPr/>
        </p:nvPicPr>
        <p:blipFill>
          <a:blip r:embed="rId1"/>
          <a:stretch>
            <a:fillRect/>
          </a:stretch>
        </p:blipFill>
        <p:spPr>
          <a:xfrm>
            <a:off x="248285" y="5835650"/>
            <a:ext cx="666115" cy="885825"/>
          </a:xfrm>
          <a:prstGeom prst="ellipse">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圆角矩形 6"/>
          <p:cNvSpPr/>
          <p:nvPr/>
        </p:nvSpPr>
        <p:spPr>
          <a:xfrm>
            <a:off x="626745" y="409575"/>
            <a:ext cx="1419860" cy="44577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rPr>
              <a:t>Step1</a:t>
            </a:r>
            <a:endParaRPr kumimoji="0" lang="en-US" altLang="zh-CN" sz="2800" b="1"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endParaRPr>
          </a:p>
        </p:txBody>
      </p:sp>
      <p:sp>
        <p:nvSpPr>
          <p:cNvPr id="7" name="文本框 6"/>
          <p:cNvSpPr txBox="1"/>
          <p:nvPr/>
        </p:nvSpPr>
        <p:spPr>
          <a:xfrm>
            <a:off x="2189480" y="409575"/>
            <a:ext cx="6553200" cy="521970"/>
          </a:xfrm>
          <a:prstGeom prst="rect">
            <a:avLst/>
          </a:prstGeom>
          <a:solidFill>
            <a:schemeClr val="accent1">
              <a:lumMod val="20000"/>
              <a:lumOff val="80000"/>
            </a:schemeClr>
          </a:solidFill>
        </p:spPr>
        <p:txBody>
          <a:bodyPr wrap="square">
            <a:spAutoFit/>
          </a:bodyPr>
          <a:p>
            <a:pPr algn="l"/>
            <a:r>
              <a:rPr lang="en-US" altLang="zh-CN" sz="2800" b="1" dirty="0">
                <a:ea typeface="华文楷体" panose="02010600040101010101" pitchFamily="2" charset="-122"/>
                <a:sym typeface="+mn-ea"/>
              </a:rPr>
              <a:t> Read the task &amp; circle the key information</a:t>
            </a:r>
            <a:endParaRPr lang="en-US" altLang="zh-CN" sz="2800" b="1" dirty="0">
              <a:ea typeface="华文楷体" panose="02010600040101010101" pitchFamily="2" charset="-122"/>
              <a:sym typeface="+mn-ea"/>
            </a:endParaRPr>
          </a:p>
        </p:txBody>
      </p:sp>
      <p:sp>
        <p:nvSpPr>
          <p:cNvPr id="3" name="文本框 2"/>
          <p:cNvSpPr txBox="1"/>
          <p:nvPr/>
        </p:nvSpPr>
        <p:spPr>
          <a:xfrm>
            <a:off x="626110" y="1231265"/>
            <a:ext cx="10864850" cy="4407535"/>
          </a:xfrm>
          <a:prstGeom prst="rect">
            <a:avLst/>
          </a:prstGeom>
          <a:solidFill>
            <a:schemeClr val="accent5">
              <a:lumMod val="20000"/>
              <a:lumOff val="80000"/>
            </a:schemeClr>
          </a:solidFill>
        </p:spPr>
        <p:txBody>
          <a:bodyPr wrap="square">
            <a:spAutoFit/>
          </a:bodyPr>
          <a:p>
            <a:pPr algn="l">
              <a:lnSpc>
                <a:spcPct val="130000"/>
              </a:lnSpc>
            </a:pPr>
            <a:r>
              <a:rPr lang="zh-CN" altLang="en-US" sz="2400">
                <a:latin typeface="Arial" panose="020B0604020202020204" pitchFamily="34" charset="0"/>
                <a:ea typeface="微软雅黑" panose="020B0503020204020204" charset="-122"/>
              </a:rPr>
              <a:t>四、部分写作（共两节，满分</a:t>
            </a:r>
            <a:r>
              <a:rPr lang="en-US" altLang="zh-CN" sz="2400">
                <a:latin typeface="Arial" panose="020B0604020202020204" pitchFamily="34" charset="0"/>
                <a:ea typeface="微软雅黑" panose="020B0503020204020204" charset="-122"/>
              </a:rPr>
              <a:t>40</a:t>
            </a:r>
            <a:r>
              <a:rPr lang="zh-CN" altLang="en-US" sz="2400">
                <a:latin typeface="Arial" panose="020B0604020202020204" pitchFamily="34" charset="0"/>
                <a:ea typeface="微软雅黑" panose="020B0503020204020204" charset="-122"/>
              </a:rPr>
              <a:t>分）</a:t>
            </a:r>
            <a:endParaRPr lang="zh-CN" altLang="en-US" sz="2400">
              <a:latin typeface="Arial" panose="020B0604020202020204" pitchFamily="34" charset="0"/>
              <a:ea typeface="微软雅黑" panose="020B0503020204020204" charset="-122"/>
            </a:endParaRPr>
          </a:p>
          <a:p>
            <a:pPr algn="l">
              <a:lnSpc>
                <a:spcPct val="130000"/>
              </a:lnSpc>
            </a:pPr>
            <a:r>
              <a:rPr lang="zh-CN" altLang="en-US" sz="2400">
                <a:latin typeface="Arial" panose="020B0604020202020204" pitchFamily="34" charset="0"/>
                <a:ea typeface="微软雅黑" panose="020B0503020204020204" charset="-122"/>
              </a:rPr>
              <a:t>第一节：应用文写作（满分</a:t>
            </a:r>
            <a:r>
              <a:rPr lang="en-US" altLang="zh-CN" sz="2400">
                <a:latin typeface="Arial" panose="020B0604020202020204" pitchFamily="34" charset="0"/>
                <a:ea typeface="微软雅黑" panose="020B0503020204020204" charset="-122"/>
              </a:rPr>
              <a:t>15</a:t>
            </a:r>
            <a:r>
              <a:rPr lang="zh-CN" altLang="en-US" sz="2400">
                <a:latin typeface="Arial" panose="020B0604020202020204" pitchFamily="34" charset="0"/>
                <a:ea typeface="微软雅黑" panose="020B0503020204020204" charset="-122"/>
              </a:rPr>
              <a:t>分）</a:t>
            </a:r>
            <a:endParaRPr lang="zh-CN" altLang="en-US" sz="2400">
              <a:latin typeface="Arial" panose="020B0604020202020204" pitchFamily="34" charset="0"/>
              <a:ea typeface="微软雅黑" panose="020B0503020204020204" charset="-122"/>
            </a:endParaRPr>
          </a:p>
          <a:p>
            <a:pPr algn="l">
              <a:lnSpc>
                <a:spcPct val="130000"/>
              </a:lnSpc>
            </a:pPr>
            <a:r>
              <a:rPr lang="en-US" altLang="zh-CN" sz="2400">
                <a:latin typeface="Arial" panose="020B0604020202020204" pitchFamily="34" charset="0"/>
                <a:ea typeface="微软雅黑" panose="020B0503020204020204" charset="-122"/>
              </a:rPr>
              <a:t>       </a:t>
            </a:r>
            <a:r>
              <a:rPr lang="zh-CN" altLang="en-US" sz="2400">
                <a:latin typeface="Arial" panose="020B0604020202020204" pitchFamily="34" charset="0"/>
                <a:ea typeface="微软雅黑" panose="020B0503020204020204" charset="-122"/>
              </a:rPr>
              <a:t>假定你是李华</a:t>
            </a:r>
            <a:r>
              <a:rPr lang="en-US" altLang="zh-CN" sz="2400">
                <a:latin typeface="Arial" panose="020B0604020202020204" pitchFamily="34" charset="0"/>
                <a:ea typeface="微软雅黑" panose="020B0503020204020204" charset="-122"/>
              </a:rPr>
              <a:t> </a:t>
            </a:r>
            <a:r>
              <a:rPr lang="zh-CN" altLang="en-US" sz="2400">
                <a:latin typeface="Arial" panose="020B0604020202020204" pitchFamily="34" charset="0"/>
                <a:ea typeface="微软雅黑" panose="020B0503020204020204" charset="-122"/>
              </a:rPr>
              <a:t>，是你们学校刚刚开设的开心农场（</a:t>
            </a:r>
            <a:r>
              <a:rPr lang="en-US" altLang="zh-CN" sz="2400">
                <a:latin typeface="Arial" panose="020B0604020202020204" pitchFamily="34" charset="0"/>
                <a:ea typeface="微软雅黑" panose="020B0503020204020204" charset="-122"/>
              </a:rPr>
              <a:t> Happy Farm </a:t>
            </a:r>
            <a:r>
              <a:rPr lang="zh-CN" altLang="en-US" sz="2400">
                <a:latin typeface="Arial" panose="020B0604020202020204" pitchFamily="34" charset="0"/>
                <a:ea typeface="微软雅黑" panose="020B0503020204020204" charset="-122"/>
              </a:rPr>
              <a:t>）负责人。请你向来访的美国兄弟学校的同学介绍开心农场的情况，内容包括：</a:t>
            </a:r>
            <a:endParaRPr lang="zh-CN" altLang="en-US" sz="2400">
              <a:latin typeface="Arial" panose="020B0604020202020204" pitchFamily="34" charset="0"/>
              <a:ea typeface="微软雅黑" panose="020B0503020204020204" charset="-122"/>
            </a:endParaRPr>
          </a:p>
          <a:p>
            <a:pPr algn="l">
              <a:lnSpc>
                <a:spcPct val="130000"/>
              </a:lnSpc>
            </a:pPr>
            <a:r>
              <a:rPr lang="en-US" altLang="zh-CN" sz="2400">
                <a:latin typeface="Arial" panose="020B0604020202020204" pitchFamily="34" charset="0"/>
                <a:ea typeface="微软雅黑" panose="020B0503020204020204" charset="-122"/>
              </a:rPr>
              <a:t>1</a:t>
            </a:r>
            <a:r>
              <a:rPr lang="zh-CN" altLang="en-US" sz="2400">
                <a:latin typeface="Arial" panose="020B0604020202020204" pitchFamily="34" charset="0"/>
                <a:ea typeface="微软雅黑" panose="020B0503020204020204" charset="-122"/>
              </a:rPr>
              <a:t>．开心农场设立的目的；</a:t>
            </a:r>
            <a:endParaRPr lang="zh-CN" altLang="en-US" sz="2400">
              <a:latin typeface="Arial" panose="020B0604020202020204" pitchFamily="34" charset="0"/>
              <a:ea typeface="微软雅黑" panose="020B0503020204020204" charset="-122"/>
            </a:endParaRPr>
          </a:p>
          <a:p>
            <a:pPr algn="l">
              <a:lnSpc>
                <a:spcPct val="130000"/>
              </a:lnSpc>
            </a:pPr>
            <a:r>
              <a:rPr lang="en-US" altLang="zh-CN" sz="2400">
                <a:latin typeface="Arial" panose="020B0604020202020204" pitchFamily="34" charset="0"/>
                <a:ea typeface="微软雅黑" panose="020B0503020204020204" charset="-122"/>
              </a:rPr>
              <a:t>2</a:t>
            </a:r>
            <a:r>
              <a:rPr lang="zh-CN" altLang="en-US" sz="2400">
                <a:latin typeface="Arial" panose="020B0604020202020204" pitchFamily="34" charset="0"/>
                <a:ea typeface="微软雅黑" panose="020B0503020204020204" charset="-122"/>
              </a:rPr>
              <a:t>．开心农场提供的活动。</a:t>
            </a:r>
            <a:endParaRPr lang="zh-CN" altLang="en-US" sz="2400">
              <a:latin typeface="Arial" panose="020B0604020202020204" pitchFamily="34" charset="0"/>
              <a:ea typeface="微软雅黑" panose="020B0503020204020204" charset="-122"/>
            </a:endParaRPr>
          </a:p>
          <a:p>
            <a:pPr algn="l">
              <a:lnSpc>
                <a:spcPct val="130000"/>
              </a:lnSpc>
            </a:pPr>
            <a:r>
              <a:rPr lang="zh-CN" altLang="en-US" sz="2400">
                <a:latin typeface="Arial" panose="020B0604020202020204" pitchFamily="34" charset="0"/>
                <a:ea typeface="微软雅黑" panose="020B0503020204020204" charset="-122"/>
              </a:rPr>
              <a:t>注意：</a:t>
            </a:r>
            <a:endParaRPr lang="zh-CN" altLang="en-US" sz="2400">
              <a:latin typeface="Arial" panose="020B0604020202020204" pitchFamily="34" charset="0"/>
              <a:ea typeface="微软雅黑" panose="020B0503020204020204" charset="-122"/>
            </a:endParaRPr>
          </a:p>
          <a:p>
            <a:pPr algn="l">
              <a:lnSpc>
                <a:spcPct val="130000"/>
              </a:lnSpc>
            </a:pPr>
            <a:r>
              <a:rPr lang="en-US" altLang="zh-CN" sz="2400">
                <a:latin typeface="Arial" panose="020B0604020202020204" pitchFamily="34" charset="0"/>
                <a:ea typeface="微软雅黑" panose="020B0503020204020204" charset="-122"/>
              </a:rPr>
              <a:t>1</a:t>
            </a:r>
            <a:r>
              <a:rPr lang="zh-CN" altLang="en-US" sz="2400">
                <a:latin typeface="Arial" panose="020B0604020202020204" pitchFamily="34" charset="0"/>
                <a:ea typeface="微软雅黑" panose="020B0503020204020204" charset="-122"/>
              </a:rPr>
              <a:t>．写作词数为</a:t>
            </a:r>
            <a:r>
              <a:rPr lang="en-US" altLang="zh-CN" sz="2400">
                <a:latin typeface="Arial" panose="020B0604020202020204" pitchFamily="34" charset="0"/>
                <a:ea typeface="微软雅黑" panose="020B0503020204020204" charset="-122"/>
              </a:rPr>
              <a:t>80</a:t>
            </a:r>
            <a:r>
              <a:rPr lang="zh-CN" altLang="en-US" sz="2400">
                <a:latin typeface="Arial" panose="020B0604020202020204" pitchFamily="34" charset="0"/>
                <a:ea typeface="微软雅黑" panose="020B0503020204020204" charset="-122"/>
              </a:rPr>
              <a:t>左右；</a:t>
            </a:r>
            <a:endParaRPr lang="zh-CN" altLang="en-US" sz="2400">
              <a:latin typeface="Arial" panose="020B0604020202020204" pitchFamily="34" charset="0"/>
              <a:ea typeface="微软雅黑" panose="020B0503020204020204" charset="-122"/>
            </a:endParaRPr>
          </a:p>
          <a:p>
            <a:pPr algn="l">
              <a:lnSpc>
                <a:spcPct val="130000"/>
              </a:lnSpc>
            </a:pPr>
            <a:r>
              <a:rPr lang="en-US" altLang="zh-CN" sz="2400">
                <a:latin typeface="Arial" panose="020B0604020202020204" pitchFamily="34" charset="0"/>
                <a:ea typeface="微软雅黑" panose="020B0503020204020204" charset="-122"/>
              </a:rPr>
              <a:t>2</a:t>
            </a:r>
            <a:r>
              <a:rPr lang="zh-CN" altLang="en-US" sz="2400">
                <a:latin typeface="Arial" panose="020B0604020202020204" pitchFamily="34" charset="0"/>
                <a:ea typeface="微软雅黑" panose="020B0503020204020204" charset="-122"/>
              </a:rPr>
              <a:t>．请在答题纸的相应位置作答。</a:t>
            </a:r>
            <a:endParaRPr lang="en-US" altLang="zh-CN" sz="2800">
              <a:latin typeface="Arial" panose="020B0604020202020204" pitchFamily="34" charset="0"/>
              <a:ea typeface="微软雅黑" panose="020B0503020204020204" charset="-122"/>
            </a:endParaRPr>
          </a:p>
        </p:txBody>
      </p:sp>
      <p:sp>
        <p:nvSpPr>
          <p:cNvPr id="5" name="文本框 4"/>
          <p:cNvSpPr txBox="1"/>
          <p:nvPr/>
        </p:nvSpPr>
        <p:spPr>
          <a:xfrm>
            <a:off x="559435" y="5744845"/>
            <a:ext cx="10932160" cy="819785"/>
          </a:xfrm>
          <a:prstGeom prst="rect">
            <a:avLst/>
          </a:prstGeom>
          <a:solidFill>
            <a:schemeClr val="bg1">
              <a:lumMod val="95000"/>
            </a:schemeClr>
          </a:solidFill>
          <a:ln w="12700" cmpd="sng">
            <a:solidFill>
              <a:schemeClr val="accent1">
                <a:shade val="50000"/>
              </a:schemeClr>
            </a:solidFill>
            <a:prstDash val="solid"/>
          </a:ln>
        </p:spPr>
        <p:txBody>
          <a:bodyPr wrap="square">
            <a:noAutofit/>
          </a:bodyPr>
          <a:p>
            <a:pPr algn="l"/>
            <a:r>
              <a:rPr lang="en-US" altLang="zh-CN" sz="2400">
                <a:latin typeface="Arial" panose="020B0604020202020204" pitchFamily="34" charset="0"/>
                <a:ea typeface="微软雅黑" panose="020B0503020204020204" charset="-122"/>
                <a:sym typeface="+mn-ea"/>
              </a:rPr>
              <a:t>Dear fellows ,</a:t>
            </a:r>
            <a:endParaRPr lang="en-US" altLang="zh-CN" sz="2400">
              <a:latin typeface="Arial" panose="020B0604020202020204" pitchFamily="34" charset="0"/>
              <a:ea typeface="微软雅黑" panose="020B0503020204020204" charset="-122"/>
            </a:endParaRPr>
          </a:p>
          <a:p>
            <a:pPr algn="l"/>
            <a:endParaRPr lang="zh-CN" altLang="en-US" sz="2400">
              <a:latin typeface="Arial" panose="020B0604020202020204" pitchFamily="34" charset="0"/>
              <a:ea typeface="微软雅黑" panose="020B0503020204020204" charset="-122"/>
            </a:endParaRPr>
          </a:p>
        </p:txBody>
      </p:sp>
      <p:sp>
        <p:nvSpPr>
          <p:cNvPr id="6" name="矩形 5"/>
          <p:cNvSpPr/>
          <p:nvPr/>
        </p:nvSpPr>
        <p:spPr>
          <a:xfrm>
            <a:off x="2522855" y="2297430"/>
            <a:ext cx="720725" cy="364490"/>
          </a:xfrm>
          <a:prstGeom prst="rect">
            <a:avLst/>
          </a:prstGeom>
          <a:noFill/>
          <a:ln w="34925" cmpd="sng">
            <a:solidFill>
              <a:srgbClr val="C0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矩形 7"/>
          <p:cNvSpPr/>
          <p:nvPr/>
        </p:nvSpPr>
        <p:spPr>
          <a:xfrm>
            <a:off x="6595110" y="2238375"/>
            <a:ext cx="4564380" cy="423545"/>
          </a:xfrm>
          <a:prstGeom prst="rect">
            <a:avLst/>
          </a:prstGeom>
          <a:noFill/>
          <a:ln w="34925" cmpd="sng">
            <a:solidFill>
              <a:srgbClr val="C0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p:nvSpPr>
        <p:spPr>
          <a:xfrm>
            <a:off x="1329055" y="2720975"/>
            <a:ext cx="3944620" cy="423545"/>
          </a:xfrm>
          <a:prstGeom prst="rect">
            <a:avLst/>
          </a:prstGeom>
          <a:noFill/>
          <a:ln w="34925" cmpd="sng">
            <a:solidFill>
              <a:srgbClr val="C0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矩形 10"/>
          <p:cNvSpPr/>
          <p:nvPr/>
        </p:nvSpPr>
        <p:spPr>
          <a:xfrm>
            <a:off x="5334635" y="2720975"/>
            <a:ext cx="2667635" cy="423545"/>
          </a:xfrm>
          <a:prstGeom prst="rect">
            <a:avLst/>
          </a:prstGeom>
          <a:noFill/>
          <a:ln w="34925" cmpd="sng">
            <a:solidFill>
              <a:srgbClr val="C0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矩形 11"/>
          <p:cNvSpPr/>
          <p:nvPr/>
        </p:nvSpPr>
        <p:spPr>
          <a:xfrm>
            <a:off x="711835" y="3271520"/>
            <a:ext cx="3505835" cy="871220"/>
          </a:xfrm>
          <a:prstGeom prst="rect">
            <a:avLst/>
          </a:prstGeom>
          <a:noFill/>
          <a:ln w="34925" cmpd="sng">
            <a:solidFill>
              <a:srgbClr val="C0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矩形 12"/>
          <p:cNvSpPr/>
          <p:nvPr/>
        </p:nvSpPr>
        <p:spPr>
          <a:xfrm>
            <a:off x="2708910" y="4685030"/>
            <a:ext cx="958215" cy="364490"/>
          </a:xfrm>
          <a:prstGeom prst="rect">
            <a:avLst/>
          </a:prstGeom>
          <a:noFill/>
          <a:ln w="34925" cmpd="sng">
            <a:solidFill>
              <a:srgbClr val="C0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6" grpId="0" animBg="1"/>
      <p:bldP spid="8" grpId="0" animBg="1"/>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微信图片_20240427065407"/>
          <p:cNvPicPr>
            <a:picLocks noChangeAspect="1"/>
          </p:cNvPicPr>
          <p:nvPr/>
        </p:nvPicPr>
        <p:blipFill>
          <a:blip r:embed="rId1"/>
          <a:stretch>
            <a:fillRect/>
          </a:stretch>
        </p:blipFill>
        <p:spPr>
          <a:xfrm>
            <a:off x="73025" y="5944870"/>
            <a:ext cx="625475" cy="831215"/>
          </a:xfrm>
          <a:prstGeom prst="ellipse">
            <a:avLst/>
          </a:prstGeom>
        </p:spPr>
      </p:pic>
      <p:sp>
        <p:nvSpPr>
          <p:cNvPr id="7" name="文本框 6"/>
          <p:cNvSpPr txBox="1"/>
          <p:nvPr/>
        </p:nvSpPr>
        <p:spPr>
          <a:xfrm>
            <a:off x="2265680" y="198120"/>
            <a:ext cx="3928110" cy="521970"/>
          </a:xfrm>
          <a:prstGeom prst="rect">
            <a:avLst/>
          </a:prstGeom>
          <a:solidFill>
            <a:schemeClr val="accent1">
              <a:lumMod val="20000"/>
              <a:lumOff val="80000"/>
            </a:schemeClr>
          </a:solidFill>
        </p:spPr>
        <p:txBody>
          <a:bodyPr wrap="square">
            <a:spAutoFit/>
          </a:bodyPr>
          <a:lstStyle/>
          <a:p>
            <a:pPr algn="l"/>
            <a:r>
              <a:rPr lang="en-US" altLang="zh-CN" sz="2800" b="1" dirty="0">
                <a:ea typeface="华文楷体" panose="02010600040101010101" pitchFamily="2" charset="-122"/>
                <a:sym typeface="+mn-ea"/>
              </a:rPr>
              <a:t> Analyse the writing task </a:t>
            </a:r>
            <a:endParaRPr lang="en-US" altLang="zh-CN" sz="3200" b="1" dirty="0">
              <a:solidFill>
                <a:srgbClr val="C00000"/>
              </a:solidFill>
              <a:latin typeface="楷体" panose="02010609060101010101" pitchFamily="49" charset="-122"/>
              <a:ea typeface="楷体" panose="02010609060101010101" pitchFamily="49" charset="-122"/>
              <a:cs typeface="华文行楷" panose="02010800040101010101" charset="-122"/>
            </a:endParaRPr>
          </a:p>
        </p:txBody>
      </p:sp>
      <p:graphicFrame>
        <p:nvGraphicFramePr>
          <p:cNvPr id="4" name="表格 3"/>
          <p:cNvGraphicFramePr>
            <a:graphicFrameLocks noGrp="1"/>
          </p:cNvGraphicFramePr>
          <p:nvPr>
            <p:custDataLst>
              <p:tags r:id="rId2"/>
            </p:custDataLst>
          </p:nvPr>
        </p:nvGraphicFramePr>
        <p:xfrm>
          <a:off x="868680" y="845185"/>
          <a:ext cx="10697845" cy="5547360"/>
        </p:xfrm>
        <a:graphic>
          <a:graphicData uri="http://schemas.openxmlformats.org/drawingml/2006/table">
            <a:tbl>
              <a:tblPr firstRow="1" lastCol="1" bandRow="1">
                <a:tableStyleId>{469BFA7F-44B5-433F-9D8C-878B3A5B892D}</a:tableStyleId>
              </a:tblPr>
              <a:tblGrid>
                <a:gridCol w="2574925"/>
                <a:gridCol w="8122920"/>
              </a:tblGrid>
              <a:tr h="567055">
                <a:tc>
                  <a:txBody>
                    <a:bodyPr/>
                    <a:lstStyle/>
                    <a:p>
                      <a:pPr algn="l">
                        <a:spcAft>
                          <a:spcPts val="0"/>
                        </a:spcAft>
                      </a:pPr>
                      <a:r>
                        <a:rPr lang="en-US" altLang="zh-CN" sz="2400" b="1" kern="100" dirty="0">
                          <a:effectLst/>
                          <a:latin typeface="Times New Roman" panose="02020603050405020304" charset="0"/>
                          <a:ea typeface="新宋体" panose="02010609030101010101" charset="-122"/>
                          <a:cs typeface="Times New Roman" panose="02020603050405020304" charset="0"/>
                        </a:rPr>
                        <a:t>  Writing Style</a:t>
                      </a:r>
                      <a:endParaRPr lang="en-US" altLang="zh-CN" sz="2400" b="1" kern="100" dirty="0">
                        <a:effectLst/>
                        <a:latin typeface="Times New Roman" panose="02020603050405020304" charset="0"/>
                        <a:ea typeface="新宋体" panose="02010609030101010101" charset="-122"/>
                        <a:cs typeface="Times New Roman" panose="02020603050405020304" charset="0"/>
                      </a:endParaRPr>
                    </a:p>
                  </a:txBody>
                  <a:tcPr marL="68580" marR="68580" marT="0" marB="0" anchor="ctr">
                    <a:lnL w="12700">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lgn="ctr">
                        <a:spcAft>
                          <a:spcPts val="0"/>
                        </a:spcAft>
                      </a:pPr>
                      <a:endParaRPr lang="zh-CN" altLang="zh-CN" sz="2800" kern="100" dirty="0">
                        <a:effectLst/>
                        <a:latin typeface="新宋体" panose="02010609030101010101" charset="-122"/>
                        <a:ea typeface="新宋体" panose="02010609030101010101" charset="-122"/>
                      </a:endParaRPr>
                    </a:p>
                  </a:txBody>
                  <a:tcPr marL="68580" marR="68580" marT="0" marB="0" anchor="ctr">
                    <a:lnL w="12700">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tcPr>
                </a:tc>
              </a:tr>
              <a:tr h="458470">
                <a:tc>
                  <a:txBody>
                    <a:bodyPr/>
                    <a:lstStyle/>
                    <a:p>
                      <a:pPr algn="ctr">
                        <a:spcAft>
                          <a:spcPts val="0"/>
                        </a:spcAft>
                        <a:buClrTx/>
                        <a:buSzTx/>
                        <a:buFontTx/>
                        <a:buNone/>
                      </a:pPr>
                      <a:r>
                        <a:rPr lang="en-US" altLang="zh-CN" sz="2400" b="1" kern="100" dirty="0">
                          <a:effectLst/>
                          <a:latin typeface="Times New Roman" panose="02020603050405020304" charset="0"/>
                          <a:ea typeface="新宋体" panose="02010609030101010101" charset="-122"/>
                          <a:cs typeface="Times New Roman" panose="02020603050405020304" charset="0"/>
                        </a:rPr>
                        <a:t>Form</a:t>
                      </a:r>
                      <a:endParaRPr lang="en-US" altLang="zh-CN" sz="2400" b="1" kern="100" dirty="0">
                        <a:effectLst/>
                        <a:latin typeface="Times New Roman" panose="02020603050405020304" charset="0"/>
                        <a:ea typeface="新宋体" panose="02010609030101010101" charset="-122"/>
                        <a:cs typeface="Times New Roman" panose="02020603050405020304" charset="0"/>
                      </a:endParaRPr>
                    </a:p>
                  </a:txBody>
                  <a:tcPr marL="68580" marR="68580" marT="0" marB="0" anchor="ctr">
                    <a:lnL w="12700">
                      <a:solidFill>
                        <a:schemeClr val="tx1"/>
                      </a:solidFill>
                      <a:prstDash val="solid"/>
                    </a:lnL>
                    <a:lnR w="12700">
                      <a:solidFill>
                        <a:schemeClr val="tx1"/>
                      </a:solidFill>
                      <a:prstDash val="solid"/>
                    </a:lnR>
                    <a:lnT w="12700" cmpd="sng">
                      <a:solidFill>
                        <a:schemeClr val="tx1"/>
                      </a:solidFill>
                      <a:prstDash val="solid"/>
                    </a:lnT>
                    <a:lnB w="12700">
                      <a:solidFill>
                        <a:schemeClr val="tx1"/>
                      </a:solidFill>
                      <a:prstDash val="solid"/>
                    </a:lnB>
                  </a:tcPr>
                </a:tc>
                <a:tc>
                  <a:txBody>
                    <a:bodyPr/>
                    <a:lstStyle/>
                    <a:p>
                      <a:pPr algn="ctr">
                        <a:spcAft>
                          <a:spcPts val="0"/>
                        </a:spcAft>
                        <a:buNone/>
                      </a:pPr>
                      <a:endParaRPr lang="zh-CN" altLang="zh-CN" sz="2800" kern="100" dirty="0">
                        <a:effectLst/>
                        <a:latin typeface="新宋体" panose="02010609030101010101" charset="-122"/>
                        <a:ea typeface="新宋体" panose="02010609030101010101" charset="-122"/>
                      </a:endParaRPr>
                    </a:p>
                  </a:txBody>
                  <a:tcPr marL="68580" marR="68580" marT="0" marB="0" anchor="ctr">
                    <a:lnL w="12700">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tcPr>
                </a:tc>
              </a:tr>
              <a:tr h="532765">
                <a:tc>
                  <a:txBody>
                    <a:bodyPr/>
                    <a:lstStyle/>
                    <a:p>
                      <a:pPr algn="ctr">
                        <a:spcAft>
                          <a:spcPts val="0"/>
                        </a:spcAft>
                        <a:buClrTx/>
                        <a:buSzTx/>
                        <a:buFontTx/>
                        <a:buNone/>
                      </a:pPr>
                      <a:r>
                        <a:rPr lang="en-US" altLang="zh-CN" sz="2400" b="1" kern="100" dirty="0">
                          <a:effectLst/>
                          <a:latin typeface="Times New Roman" panose="02020603050405020304" charset="0"/>
                          <a:ea typeface="新宋体" panose="02010609030101010101" charset="-122"/>
                          <a:cs typeface="Times New Roman" panose="02020603050405020304" charset="0"/>
                        </a:rPr>
                        <a:t>Topic</a:t>
                      </a:r>
                      <a:endParaRPr lang="en-US" altLang="zh-CN" sz="2400" b="1" kern="100" dirty="0">
                        <a:effectLst/>
                        <a:latin typeface="Times New Roman" panose="02020603050405020304" charset="0"/>
                        <a:ea typeface="新宋体" panose="02010609030101010101" charset="-122"/>
                        <a:cs typeface="Times New Roman" panose="02020603050405020304" charset="0"/>
                      </a:endParaRPr>
                    </a:p>
                  </a:txBody>
                  <a:tcPr marL="68580" marR="68580" marT="0" marB="0" anchor="ctr">
                    <a:lnL w="12700">
                      <a:solidFill>
                        <a:schemeClr val="tx1"/>
                      </a:solidFill>
                      <a:prstDash val="solid"/>
                    </a:lnL>
                    <a:lnR w="12700">
                      <a:solidFill>
                        <a:schemeClr val="tx1"/>
                      </a:solidFill>
                      <a:prstDash val="solid"/>
                    </a:lnR>
                    <a:lnT w="12700" cmpd="sng">
                      <a:solidFill>
                        <a:schemeClr val="tx1"/>
                      </a:solidFill>
                      <a:prstDash val="solid"/>
                    </a:lnT>
                    <a:lnB w="12700">
                      <a:solidFill>
                        <a:schemeClr val="tx1"/>
                      </a:solidFill>
                      <a:prstDash val="solid"/>
                    </a:lnB>
                  </a:tcPr>
                </a:tc>
                <a:tc>
                  <a:txBody>
                    <a:bodyPr/>
                    <a:lstStyle/>
                    <a:p>
                      <a:pPr algn="ctr">
                        <a:spcAft>
                          <a:spcPts val="0"/>
                        </a:spcAft>
                        <a:buNone/>
                      </a:pPr>
                      <a:endParaRPr lang="zh-CN" altLang="zh-CN" sz="2800" kern="100" dirty="0">
                        <a:effectLst/>
                        <a:latin typeface="新宋体" panose="02010609030101010101" charset="-122"/>
                        <a:ea typeface="新宋体" panose="02010609030101010101" charset="-122"/>
                      </a:endParaRPr>
                    </a:p>
                  </a:txBody>
                  <a:tcPr marL="68580" marR="68580" marT="0" marB="0" anchor="ctr">
                    <a:lnL w="12700">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tcPr>
                </a:tc>
              </a:tr>
              <a:tr h="558800">
                <a:tc>
                  <a:txBody>
                    <a:bodyPr/>
                    <a:lstStyle/>
                    <a:p>
                      <a:pPr algn="ctr">
                        <a:spcAft>
                          <a:spcPts val="0"/>
                        </a:spcAft>
                        <a:buClrTx/>
                        <a:buSzTx/>
                        <a:buFontTx/>
                      </a:pPr>
                      <a:r>
                        <a:rPr lang="en-US" altLang="zh-CN" sz="2400" b="1" kern="100" dirty="0">
                          <a:effectLst/>
                          <a:latin typeface="Times New Roman" panose="02020603050405020304" charset="0"/>
                          <a:ea typeface="新宋体" panose="02010609030101010101" charset="-122"/>
                          <a:cs typeface="Times New Roman" panose="02020603050405020304" charset="0"/>
                          <a:sym typeface="+mn-ea"/>
                        </a:rPr>
                        <a:t>Person</a:t>
                      </a:r>
                      <a:endParaRPr lang="en-US" altLang="zh-CN" sz="2800" b="1" kern="100" dirty="0">
                        <a:effectLst/>
                        <a:latin typeface="新宋体" panose="02010609030101010101" charset="-122"/>
                        <a:ea typeface="新宋体" panose="02010609030101010101" charset="-122"/>
                        <a:sym typeface="+mn-ea"/>
                      </a:endParaRPr>
                    </a:p>
                  </a:txBody>
                  <a:tcPr marL="68580" marR="68580" marT="0" marB="0" anchor="ctr">
                    <a:lnL w="12700">
                      <a:solidFill>
                        <a:schemeClr val="tx1"/>
                      </a:solidFill>
                      <a:prstDash val="solid"/>
                    </a:lnL>
                    <a:lnR w="12700">
                      <a:solidFill>
                        <a:schemeClr val="tx1"/>
                      </a:solidFill>
                      <a:prstDash val="solid"/>
                    </a:lnR>
                    <a:lnT w="12700" cmpd="sng">
                      <a:solidFill>
                        <a:schemeClr val="tx1"/>
                      </a:solidFill>
                      <a:prstDash val="solid"/>
                    </a:lnT>
                    <a:lnB w="12700">
                      <a:solidFill>
                        <a:schemeClr val="tx1"/>
                      </a:solidFill>
                      <a:prstDash val="solid"/>
                    </a:lnB>
                  </a:tcPr>
                </a:tc>
                <a:tc>
                  <a:txBody>
                    <a:bodyPr/>
                    <a:lstStyle/>
                    <a:p>
                      <a:pPr algn="ctr">
                        <a:spcAft>
                          <a:spcPts val="0"/>
                        </a:spcAft>
                      </a:pPr>
                      <a:endParaRPr lang="zh-CN" altLang="en-US" sz="2800" kern="100" dirty="0">
                        <a:effectLst/>
                        <a:latin typeface="新宋体" panose="02010609030101010101" charset="-122"/>
                        <a:ea typeface="新宋体" panose="02010609030101010101" charset="-122"/>
                        <a:sym typeface="+mn-ea"/>
                      </a:endParaRPr>
                    </a:p>
                  </a:txBody>
                  <a:tcPr marL="68580" marR="68580" marT="0" marB="0" anchor="ctr">
                    <a:lnL w="12700">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tcPr>
                </a:tc>
              </a:tr>
              <a:tr h="493395">
                <a:tc>
                  <a:txBody>
                    <a:bodyPr/>
                    <a:lstStyle/>
                    <a:p>
                      <a:pPr algn="ctr">
                        <a:spcAft>
                          <a:spcPts val="0"/>
                        </a:spcAft>
                        <a:buNone/>
                      </a:pPr>
                      <a:r>
                        <a:rPr lang="en-US" altLang="zh-CN" sz="2400" b="1" kern="100" dirty="0">
                          <a:effectLst/>
                          <a:latin typeface="Times New Roman" panose="02020603050405020304" charset="0"/>
                          <a:ea typeface="新宋体" panose="02010609030101010101" charset="-122"/>
                          <a:cs typeface="Times New Roman" panose="02020603050405020304" charset="0"/>
                        </a:rPr>
                        <a:t>Targeted readers</a:t>
                      </a:r>
                      <a:endParaRPr lang="en-US" altLang="zh-CN" sz="2400" b="1" kern="100" dirty="0">
                        <a:effectLst/>
                        <a:latin typeface="Times New Roman" panose="02020603050405020304" charset="0"/>
                        <a:ea typeface="新宋体" panose="02010609030101010101" charset="-122"/>
                        <a:cs typeface="Times New Roman" panose="02020603050405020304" charset="0"/>
                      </a:endParaRPr>
                    </a:p>
                  </a:txBody>
                  <a:tcPr marL="68580" marR="68580" marT="0" marB="0" anchor="ctr">
                    <a:lnL w="12700">
                      <a:solidFill>
                        <a:schemeClr val="tx1"/>
                      </a:solidFill>
                      <a:prstDash val="solid"/>
                    </a:lnL>
                    <a:lnR w="12700">
                      <a:solidFill>
                        <a:schemeClr val="tx1"/>
                      </a:solidFill>
                      <a:prstDash val="solid"/>
                    </a:lnR>
                    <a:lnT w="12700" cmpd="sng">
                      <a:solidFill>
                        <a:schemeClr val="tx1"/>
                      </a:solidFill>
                      <a:prstDash val="solid"/>
                    </a:lnT>
                    <a:lnB w="12700">
                      <a:solidFill>
                        <a:schemeClr val="tx1"/>
                      </a:solidFill>
                      <a:prstDash val="solid"/>
                    </a:lnB>
                  </a:tcPr>
                </a:tc>
                <a:tc>
                  <a:txBody>
                    <a:bodyPr/>
                    <a:lstStyle/>
                    <a:p>
                      <a:pPr algn="ctr">
                        <a:spcAft>
                          <a:spcPts val="0"/>
                        </a:spcAft>
                        <a:buNone/>
                      </a:pPr>
                      <a:endParaRPr lang="zh-CN" altLang="en-US" sz="2800" kern="100" dirty="0">
                        <a:effectLst/>
                        <a:latin typeface="新宋体" panose="02010609030101010101" charset="-122"/>
                        <a:ea typeface="新宋体" panose="02010609030101010101" charset="-122"/>
                      </a:endParaRPr>
                    </a:p>
                  </a:txBody>
                  <a:tcPr marL="68580" marR="68580" marT="0" marB="0" anchor="ctr">
                    <a:lnL w="12700">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tcPr>
                </a:tc>
              </a:tr>
              <a:tr h="608965">
                <a:tc>
                  <a:txBody>
                    <a:bodyPr/>
                    <a:lstStyle/>
                    <a:p>
                      <a:pPr algn="ctr">
                        <a:spcAft>
                          <a:spcPts val="0"/>
                        </a:spcAft>
                      </a:pPr>
                      <a:r>
                        <a:rPr lang="en-US" altLang="zh-CN" sz="2400" b="1" kern="100" dirty="0">
                          <a:effectLst/>
                          <a:latin typeface="Times New Roman" panose="02020603050405020304" charset="0"/>
                          <a:ea typeface="新宋体" panose="02010609030101010101" charset="-122"/>
                          <a:cs typeface="Times New Roman" panose="02020603050405020304" charset="0"/>
                        </a:rPr>
                        <a:t>Tenses</a:t>
                      </a:r>
                      <a:endParaRPr lang="en-US" altLang="zh-CN" sz="2400" b="1" kern="100" dirty="0">
                        <a:effectLst/>
                        <a:latin typeface="Times New Roman" panose="02020603050405020304" charset="0"/>
                        <a:ea typeface="新宋体" panose="02010609030101010101" charset="-122"/>
                        <a:cs typeface="Times New Roman" panose="02020603050405020304" charset="0"/>
                      </a:endParaRPr>
                    </a:p>
                  </a:txBody>
                  <a:tcPr marL="68580" marR="68580" marT="0" marB="0" anchor="ctr">
                    <a:lnL w="12700">
                      <a:solidFill>
                        <a:schemeClr val="tx1"/>
                      </a:solidFill>
                      <a:prstDash val="solid"/>
                    </a:lnL>
                    <a:lnR w="12700">
                      <a:solidFill>
                        <a:schemeClr val="tx1"/>
                      </a:solidFill>
                      <a:prstDash val="solid"/>
                    </a:lnR>
                    <a:lnT w="12700" cmpd="sng">
                      <a:solidFill>
                        <a:schemeClr val="tx1"/>
                      </a:solidFill>
                      <a:prstDash val="solid"/>
                    </a:lnT>
                    <a:lnB w="12700">
                      <a:solidFill>
                        <a:schemeClr val="tx1"/>
                      </a:solidFill>
                      <a:prstDash val="solid"/>
                    </a:lnB>
                  </a:tcPr>
                </a:tc>
                <a:tc>
                  <a:txBody>
                    <a:bodyPr/>
                    <a:lstStyle/>
                    <a:p>
                      <a:pPr algn="ctr">
                        <a:spcAft>
                          <a:spcPts val="0"/>
                        </a:spcAft>
                      </a:pPr>
                      <a:endParaRPr lang="zh-CN" altLang="en-US" sz="2800" kern="100" dirty="0">
                        <a:effectLst/>
                        <a:latin typeface="新宋体" panose="02010609030101010101" charset="-122"/>
                        <a:ea typeface="新宋体" panose="02010609030101010101" charset="-122"/>
                        <a:cs typeface="华文中宋" panose="02010600040101010101" charset="-122"/>
                        <a:sym typeface="+mn-ea"/>
                      </a:endParaRPr>
                    </a:p>
                  </a:txBody>
                  <a:tcPr marL="68580" marR="68580" marT="0" marB="0" anchor="ctr">
                    <a:lnL w="12700">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tcPr>
                </a:tc>
              </a:tr>
              <a:tr h="531495">
                <a:tc>
                  <a:txBody>
                    <a:bodyPr/>
                    <a:p>
                      <a:pPr algn="ctr">
                        <a:buNone/>
                      </a:pPr>
                      <a:r>
                        <a:rPr lang="en-US" altLang="zh-CN" sz="2400" b="1" kern="100" dirty="0">
                          <a:effectLst/>
                          <a:latin typeface="Times New Roman" panose="02020603050405020304" charset="0"/>
                          <a:ea typeface="新宋体" panose="02010609030101010101" charset="-122"/>
                          <a:cs typeface="Times New Roman" panose="02020603050405020304" charset="0"/>
                          <a:sym typeface="+mn-ea"/>
                        </a:rPr>
                        <a:t>Mood</a:t>
                      </a:r>
                      <a:endParaRPr lang="en-US" altLang="zh-CN" sz="2400" b="1" kern="100" dirty="0">
                        <a:effectLst/>
                        <a:latin typeface="Times New Roman" panose="02020603050405020304" charset="0"/>
                        <a:ea typeface="新宋体" panose="02010609030101010101" charset="-122"/>
                        <a:cs typeface="Times New Roman" panose="02020603050405020304" charset="0"/>
                      </a:endParaRPr>
                    </a:p>
                  </a:txBody>
                  <a:tcPr marL="68580" marR="68580" marT="0" marB="0" anchor="ctr">
                    <a:lnL w="12700">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spcAft>
                          <a:spcPts val="0"/>
                        </a:spcAft>
                        <a:buClrTx/>
                        <a:buSzTx/>
                        <a:buFontTx/>
                        <a:buNone/>
                      </a:pPr>
                      <a:endParaRPr lang="zh-CN" altLang="en-US" sz="2800" b="1" kern="100" dirty="0">
                        <a:solidFill>
                          <a:srgbClr val="C00000"/>
                        </a:solidFill>
                        <a:effectLst/>
                        <a:latin typeface="新宋体" panose="02010609030101010101" charset="-122"/>
                        <a:ea typeface="新宋体" panose="02010609030101010101" charset="-122"/>
                        <a:cs typeface="华文中宋" panose="02010600040101010101" charset="-122"/>
                      </a:endParaRPr>
                    </a:p>
                  </a:txBody>
                  <a:tcPr marL="68580" marR="68580" marT="0" marB="0" anchor="ctr">
                    <a:lnL w="12700">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tcPr>
                </a:tc>
              </a:tr>
              <a:tr h="1796415">
                <a:tc>
                  <a:txBody>
                    <a:bodyPr/>
                    <a:lstStyle/>
                    <a:p>
                      <a:pPr algn="ctr"/>
                      <a:r>
                        <a:rPr lang="en-US" altLang="zh-CN" sz="2400" b="1" kern="100" dirty="0">
                          <a:effectLst/>
                          <a:latin typeface="Times New Roman" panose="02020603050405020304" charset="0"/>
                          <a:ea typeface="新宋体" panose="02010609030101010101" charset="-122"/>
                          <a:cs typeface="Times New Roman" panose="02020603050405020304" charset="0"/>
                        </a:rPr>
                        <a:t>Structure</a:t>
                      </a:r>
                      <a:endParaRPr lang="en-US" altLang="zh-CN" sz="2400" b="1" kern="100" dirty="0">
                        <a:effectLst/>
                        <a:latin typeface="Times New Roman" panose="02020603050405020304" charset="0"/>
                        <a:ea typeface="新宋体" panose="02010609030101010101" charset="-122"/>
                        <a:cs typeface="Times New Roman" panose="02020603050405020304" charset="0"/>
                      </a:endParaRPr>
                    </a:p>
                  </a:txBody>
                  <a:tcPr marL="68580" marR="68580" marT="0" marB="0" anchor="ctr">
                    <a:lnL w="12700">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lgn="ctr">
                        <a:spcAft>
                          <a:spcPts val="0"/>
                        </a:spcAft>
                        <a:buClrTx/>
                        <a:buSzTx/>
                        <a:buFontTx/>
                      </a:pPr>
                      <a:endParaRPr lang="zh-CN" altLang="en-US" sz="2800" b="1" kern="100" dirty="0">
                        <a:solidFill>
                          <a:srgbClr val="C00000"/>
                        </a:solidFill>
                        <a:effectLst/>
                        <a:latin typeface="新宋体" panose="02010609030101010101" charset="-122"/>
                        <a:ea typeface="新宋体" panose="02010609030101010101" charset="-122"/>
                        <a:cs typeface="华文中宋" panose="02010600040101010101" charset="-122"/>
                      </a:endParaRPr>
                    </a:p>
                  </a:txBody>
                  <a:tcPr marL="68580" marR="68580" marT="0" marB="0" anchor="ctr">
                    <a:lnL w="12700">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16" name="文本框 15"/>
          <p:cNvSpPr txBox="1"/>
          <p:nvPr/>
        </p:nvSpPr>
        <p:spPr>
          <a:xfrm>
            <a:off x="5991225" y="905510"/>
            <a:ext cx="1627505" cy="460375"/>
          </a:xfrm>
          <a:prstGeom prst="rect">
            <a:avLst/>
          </a:prstGeom>
        </p:spPr>
        <p:txBody>
          <a:bodyPr wrap="square">
            <a:spAutoFit/>
          </a:bodyPr>
          <a:lstStyle/>
          <a:p>
            <a:pPr algn="l"/>
            <a:r>
              <a:rPr lang="en-US" altLang="zh-CN" sz="2400" b="1" kern="100" dirty="0">
                <a:solidFill>
                  <a:srgbClr val="C00000"/>
                </a:solidFill>
                <a:effectLst/>
                <a:latin typeface="Times New Roman" panose="02020603050405020304" charset="0"/>
                <a:ea typeface="新宋体" panose="02010609030101010101" charset="-122"/>
                <a:cs typeface="Times New Roman" panose="02020603050405020304" charset="0"/>
                <a:sym typeface="+mn-ea"/>
              </a:rPr>
              <a:t>Exposition</a:t>
            </a:r>
            <a:endParaRPr lang="en-US" altLang="zh-CN" sz="2400" b="1" kern="100" dirty="0">
              <a:solidFill>
                <a:srgbClr val="C00000"/>
              </a:solidFill>
              <a:effectLst/>
              <a:latin typeface="Times New Roman" panose="02020603050405020304" charset="0"/>
              <a:ea typeface="新宋体" panose="02010609030101010101" charset="-122"/>
              <a:cs typeface="Times New Roman" panose="02020603050405020304" charset="0"/>
              <a:sym typeface="+mn-ea"/>
            </a:endParaRPr>
          </a:p>
        </p:txBody>
      </p:sp>
      <p:sp>
        <p:nvSpPr>
          <p:cNvPr id="2" name="文本框 1"/>
          <p:cNvSpPr txBox="1"/>
          <p:nvPr/>
        </p:nvSpPr>
        <p:spPr>
          <a:xfrm>
            <a:off x="5702300" y="1402080"/>
            <a:ext cx="2665095" cy="460375"/>
          </a:xfrm>
          <a:prstGeom prst="rect">
            <a:avLst/>
          </a:prstGeom>
        </p:spPr>
        <p:txBody>
          <a:bodyPr wrap="square">
            <a:spAutoFit/>
          </a:bodyPr>
          <a:lstStyle/>
          <a:p>
            <a:pPr algn="l">
              <a:buClrTx/>
              <a:buSzTx/>
              <a:buFontTx/>
            </a:pPr>
            <a:r>
              <a:rPr lang="en-US" altLang="zh-CN" sz="2400" b="1" kern="100" dirty="0">
                <a:solidFill>
                  <a:schemeClr val="tx1"/>
                </a:solidFill>
                <a:effectLst/>
                <a:latin typeface="Times New Roman" panose="02020603050405020304" charset="0"/>
                <a:ea typeface="新宋体" panose="02010609030101010101" charset="-122"/>
                <a:cs typeface="Times New Roman" panose="02020603050405020304" charset="0"/>
                <a:sym typeface="+mn-ea"/>
              </a:rPr>
              <a:t>A welcome speech</a:t>
            </a:r>
            <a:endParaRPr lang="en-US" altLang="zh-CN" sz="2400" b="1" kern="100" dirty="0">
              <a:solidFill>
                <a:schemeClr val="tx1"/>
              </a:solidFill>
              <a:effectLst/>
              <a:latin typeface="Times New Roman" panose="02020603050405020304" charset="0"/>
              <a:ea typeface="新宋体" panose="02010609030101010101" charset="-122"/>
              <a:cs typeface="Times New Roman" panose="02020603050405020304" charset="0"/>
              <a:sym typeface="+mn-ea"/>
            </a:endParaRPr>
          </a:p>
        </p:txBody>
      </p:sp>
      <p:sp>
        <p:nvSpPr>
          <p:cNvPr id="6" name="文本框 5"/>
          <p:cNvSpPr txBox="1"/>
          <p:nvPr/>
        </p:nvSpPr>
        <p:spPr>
          <a:xfrm>
            <a:off x="3664585" y="1898650"/>
            <a:ext cx="6952615" cy="460375"/>
          </a:xfrm>
          <a:prstGeom prst="rect">
            <a:avLst/>
          </a:prstGeom>
        </p:spPr>
        <p:txBody>
          <a:bodyPr wrap="square">
            <a:spAutoFit/>
          </a:bodyPr>
          <a:lstStyle/>
          <a:p>
            <a:pPr algn="l"/>
            <a:r>
              <a:rPr lang="en-US" altLang="zh-CN" sz="2400" b="1" kern="100" dirty="0">
                <a:solidFill>
                  <a:srgbClr val="C00000"/>
                </a:solidFill>
                <a:effectLst/>
                <a:latin typeface="Times New Roman" panose="02020603050405020304" charset="0"/>
                <a:ea typeface="新宋体" panose="02010609030101010101" charset="-122"/>
                <a:cs typeface="Times New Roman" panose="02020603050405020304" charset="0"/>
                <a:sym typeface="+mn-ea"/>
              </a:rPr>
              <a:t>Combine school education with Labour education</a:t>
            </a:r>
            <a:endParaRPr lang="en-US" altLang="zh-CN" sz="2400" b="1" kern="100" dirty="0">
              <a:solidFill>
                <a:srgbClr val="C00000"/>
              </a:solidFill>
              <a:effectLst/>
              <a:latin typeface="Times New Roman" panose="02020603050405020304" charset="0"/>
              <a:ea typeface="新宋体" panose="02010609030101010101" charset="-122"/>
              <a:cs typeface="Times New Roman" panose="02020603050405020304" charset="0"/>
              <a:sym typeface="+mn-ea"/>
            </a:endParaRPr>
          </a:p>
        </p:txBody>
      </p:sp>
      <p:sp>
        <p:nvSpPr>
          <p:cNvPr id="8" name="文本框 7"/>
          <p:cNvSpPr txBox="1"/>
          <p:nvPr/>
        </p:nvSpPr>
        <p:spPr>
          <a:xfrm>
            <a:off x="4953635" y="2438400"/>
            <a:ext cx="4161790" cy="450850"/>
          </a:xfrm>
          <a:prstGeom prst="rect">
            <a:avLst/>
          </a:prstGeom>
          <a:noFill/>
        </p:spPr>
        <p:txBody>
          <a:bodyPr wrap="square" rtlCol="0" anchor="t">
            <a:noAutofit/>
          </a:bodyPr>
          <a:lstStyle/>
          <a:p>
            <a:pPr algn="ctr">
              <a:buClrTx/>
              <a:buSzTx/>
              <a:buFontTx/>
              <a:buNone/>
            </a:pPr>
            <a:r>
              <a:rPr lang="en-US" altLang="zh-CN" sz="2400" b="1" kern="100" dirty="0">
                <a:solidFill>
                  <a:schemeClr val="tx1"/>
                </a:solidFill>
                <a:effectLst/>
                <a:latin typeface="Times New Roman" panose="02020603050405020304" charset="0"/>
                <a:ea typeface="新宋体" panose="02010609030101010101" charset="-122"/>
                <a:cs typeface="Times New Roman" panose="02020603050405020304" charset="0"/>
                <a:sym typeface="+mn-ea"/>
              </a:rPr>
              <a:t>The first\second\third person</a:t>
            </a:r>
            <a:endParaRPr lang="en-US" altLang="zh-CN" sz="2400" b="1" kern="100" dirty="0">
              <a:solidFill>
                <a:schemeClr val="tx1"/>
              </a:solidFill>
              <a:effectLst/>
              <a:latin typeface="Times New Roman" panose="02020603050405020304" charset="0"/>
              <a:ea typeface="新宋体" panose="02010609030101010101" charset="-122"/>
              <a:cs typeface="Times New Roman" panose="02020603050405020304" charset="0"/>
              <a:sym typeface="+mn-ea"/>
            </a:endParaRPr>
          </a:p>
          <a:p>
            <a:pPr algn="ctr">
              <a:spcAft>
                <a:spcPts val="0"/>
              </a:spcAft>
              <a:buClrTx/>
              <a:buSzTx/>
              <a:buFontTx/>
              <a:buNone/>
            </a:pPr>
            <a:endParaRPr lang="en-US" altLang="zh-CN" sz="2400" b="1" kern="100" dirty="0">
              <a:solidFill>
                <a:schemeClr val="tx1"/>
              </a:solidFill>
              <a:effectLst/>
              <a:latin typeface="Times New Roman" panose="02020603050405020304" charset="0"/>
              <a:ea typeface="新宋体" panose="02010609030101010101" charset="-122"/>
              <a:cs typeface="Times New Roman" panose="02020603050405020304" charset="0"/>
              <a:sym typeface="+mn-ea"/>
            </a:endParaRPr>
          </a:p>
        </p:txBody>
      </p:sp>
      <p:sp>
        <p:nvSpPr>
          <p:cNvPr id="12" name="文本框 11"/>
          <p:cNvSpPr txBox="1"/>
          <p:nvPr/>
        </p:nvSpPr>
        <p:spPr>
          <a:xfrm>
            <a:off x="3664585" y="2968625"/>
            <a:ext cx="7439660" cy="460375"/>
          </a:xfrm>
          <a:prstGeom prst="rect">
            <a:avLst/>
          </a:prstGeom>
          <a:noFill/>
        </p:spPr>
        <p:txBody>
          <a:bodyPr wrap="square" rtlCol="0" anchor="t">
            <a:spAutoFit/>
          </a:bodyPr>
          <a:lstStyle/>
          <a:p>
            <a:pPr algn="ctr">
              <a:spcAft>
                <a:spcPts val="0"/>
              </a:spcAft>
            </a:pPr>
            <a:r>
              <a:rPr lang="en-US" altLang="zh-CN" sz="2400" b="1" kern="100" dirty="0">
                <a:solidFill>
                  <a:srgbClr val="C00000"/>
                </a:solidFill>
                <a:effectLst/>
                <a:latin typeface="Times New Roman" panose="02020603050405020304" charset="0"/>
                <a:ea typeface="新宋体" panose="02010609030101010101" charset="-122"/>
                <a:cs typeface="Times New Roman" panose="02020603050405020304" charset="0"/>
                <a:sym typeface="+mn-ea"/>
              </a:rPr>
              <a:t>The students from the visiting American brother-school</a:t>
            </a:r>
            <a:endParaRPr lang="en-US" altLang="zh-CN" sz="2400" b="1" kern="100" dirty="0">
              <a:solidFill>
                <a:srgbClr val="C00000"/>
              </a:solidFill>
              <a:effectLst/>
              <a:latin typeface="Times New Roman" panose="02020603050405020304" charset="0"/>
              <a:ea typeface="新宋体" panose="02010609030101010101" charset="-122"/>
              <a:cs typeface="Times New Roman" panose="02020603050405020304" charset="0"/>
              <a:sym typeface="+mn-ea"/>
            </a:endParaRPr>
          </a:p>
        </p:txBody>
      </p:sp>
      <p:sp>
        <p:nvSpPr>
          <p:cNvPr id="5" name="文本框 4"/>
          <p:cNvSpPr txBox="1"/>
          <p:nvPr/>
        </p:nvSpPr>
        <p:spPr>
          <a:xfrm>
            <a:off x="3732530" y="4106545"/>
            <a:ext cx="5720715" cy="477520"/>
          </a:xfrm>
          <a:prstGeom prst="rect">
            <a:avLst/>
          </a:prstGeom>
        </p:spPr>
        <p:txBody>
          <a:bodyPr wrap="square">
            <a:noAutofit/>
          </a:bodyPr>
          <a:lstStyle/>
          <a:p>
            <a:pPr algn="l"/>
            <a:r>
              <a:rPr lang="en-US" altLang="zh-CN" sz="2400" b="1" kern="100" dirty="0">
                <a:solidFill>
                  <a:srgbClr val="C00000"/>
                </a:solidFill>
                <a:effectLst/>
                <a:latin typeface="Times New Roman" panose="02020603050405020304" charset="0"/>
                <a:ea typeface="新宋体" panose="02010609030101010101" charset="-122"/>
                <a:cs typeface="Times New Roman" panose="02020603050405020304" charset="0"/>
                <a:sym typeface="+mn-ea"/>
              </a:rPr>
              <a:t>Sincere; Polite; Comfortable and friendly</a:t>
            </a:r>
            <a:endParaRPr lang="en-US" altLang="zh-CN" sz="2400" b="1" kern="100" dirty="0">
              <a:solidFill>
                <a:srgbClr val="C00000"/>
              </a:solidFill>
              <a:effectLst/>
              <a:latin typeface="Times New Roman" panose="02020603050405020304" charset="0"/>
              <a:ea typeface="新宋体" panose="02010609030101010101" charset="-122"/>
              <a:cs typeface="Times New Roman" panose="02020603050405020304" charset="0"/>
              <a:sym typeface="+mn-ea"/>
            </a:endParaRPr>
          </a:p>
        </p:txBody>
      </p:sp>
      <p:sp>
        <p:nvSpPr>
          <p:cNvPr id="9" name="圆角矩形 6"/>
          <p:cNvSpPr/>
          <p:nvPr/>
        </p:nvSpPr>
        <p:spPr>
          <a:xfrm>
            <a:off x="798195" y="198120"/>
            <a:ext cx="1419860" cy="44577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rPr>
              <a:t>Step2</a:t>
            </a:r>
            <a:endParaRPr kumimoji="0" lang="en-US" altLang="zh-CN" sz="2800" b="1"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endParaRPr>
          </a:p>
        </p:txBody>
      </p:sp>
      <p:sp>
        <p:nvSpPr>
          <p:cNvPr id="13" name="文本框 12"/>
          <p:cNvSpPr txBox="1"/>
          <p:nvPr/>
        </p:nvSpPr>
        <p:spPr>
          <a:xfrm>
            <a:off x="3732530" y="3508375"/>
            <a:ext cx="5967730" cy="460375"/>
          </a:xfrm>
          <a:prstGeom prst="rect">
            <a:avLst/>
          </a:prstGeom>
          <a:noFill/>
        </p:spPr>
        <p:txBody>
          <a:bodyPr wrap="square" rtlCol="0" anchor="t">
            <a:spAutoFit/>
          </a:bodyPr>
          <a:p>
            <a:pPr algn="l">
              <a:spcAft>
                <a:spcPts val="0"/>
              </a:spcAft>
            </a:pPr>
            <a:r>
              <a:rPr lang="en-US" altLang="zh-CN" sz="2400" b="1" kern="100" dirty="0">
                <a:solidFill>
                  <a:schemeClr val="tx1"/>
                </a:solidFill>
                <a:effectLst/>
                <a:latin typeface="Times New Roman" panose="02020603050405020304" charset="0"/>
                <a:ea typeface="新宋体" panose="02010609030101010101" charset="-122"/>
                <a:cs typeface="Times New Roman" panose="02020603050405020304" charset="0"/>
                <a:sym typeface="+mn-ea"/>
              </a:rPr>
              <a:t>Simple present tense；Simple future tense</a:t>
            </a:r>
            <a:endParaRPr lang="en-US" altLang="zh-CN" sz="2400" b="1" kern="100" dirty="0">
              <a:solidFill>
                <a:schemeClr val="tx1"/>
              </a:solidFill>
              <a:effectLst/>
              <a:latin typeface="Times New Roman" panose="02020603050405020304" charset="0"/>
              <a:ea typeface="新宋体" panose="02010609030101010101" charset="-122"/>
              <a:cs typeface="Times New Roman" panose="02020603050405020304" charset="0"/>
              <a:sym typeface="+mn-ea"/>
            </a:endParaRPr>
          </a:p>
        </p:txBody>
      </p:sp>
      <p:sp>
        <p:nvSpPr>
          <p:cNvPr id="14" name="文本框 13"/>
          <p:cNvSpPr txBox="1"/>
          <p:nvPr/>
        </p:nvSpPr>
        <p:spPr>
          <a:xfrm>
            <a:off x="3517900" y="4722495"/>
            <a:ext cx="7788275" cy="1568450"/>
          </a:xfrm>
          <a:prstGeom prst="rect">
            <a:avLst/>
          </a:prstGeom>
        </p:spPr>
        <p:txBody>
          <a:bodyPr wrap="square">
            <a:spAutoFit/>
          </a:bodyPr>
          <a:p>
            <a:pPr algn="l"/>
            <a:r>
              <a:rPr lang="en-US" altLang="zh-CN" sz="2400" b="1" kern="100" dirty="0">
                <a:solidFill>
                  <a:schemeClr val="tx1"/>
                </a:solidFill>
                <a:effectLst/>
                <a:latin typeface="Times New Roman" panose="02020603050405020304" charset="0"/>
                <a:ea typeface="新宋体" panose="02010609030101010101" charset="-122"/>
                <a:cs typeface="Times New Roman" panose="02020603050405020304" charset="0"/>
              </a:rPr>
              <a:t>Para1.   Welcome and self-introduction.</a:t>
            </a:r>
            <a:endParaRPr lang="en-US" altLang="zh-CN" sz="2400" b="1" kern="100" dirty="0">
              <a:solidFill>
                <a:schemeClr val="tx1"/>
              </a:solidFill>
              <a:effectLst/>
              <a:latin typeface="Times New Roman" panose="02020603050405020304" charset="0"/>
              <a:ea typeface="新宋体" panose="02010609030101010101" charset="-122"/>
              <a:cs typeface="Times New Roman" panose="02020603050405020304" charset="0"/>
            </a:endParaRPr>
          </a:p>
          <a:p>
            <a:pPr algn="l"/>
            <a:r>
              <a:rPr lang="en-US" altLang="zh-CN" sz="2400" b="1" kern="100" dirty="0">
                <a:solidFill>
                  <a:schemeClr val="tx1"/>
                </a:solidFill>
                <a:effectLst/>
                <a:latin typeface="Times New Roman" panose="02020603050405020304" charset="0"/>
                <a:ea typeface="新宋体" panose="02010609030101010101" charset="-122"/>
                <a:cs typeface="Times New Roman" panose="02020603050405020304" charset="0"/>
              </a:rPr>
              <a:t>Para2.   The purpose of establishing the Happy Farm and </a:t>
            </a:r>
            <a:endParaRPr lang="en-US" altLang="zh-CN" sz="2400" b="1" kern="100" dirty="0">
              <a:solidFill>
                <a:schemeClr val="tx1"/>
              </a:solidFill>
              <a:effectLst/>
              <a:latin typeface="Times New Roman" panose="02020603050405020304" charset="0"/>
              <a:ea typeface="新宋体" panose="02010609030101010101" charset="-122"/>
              <a:cs typeface="Times New Roman" panose="02020603050405020304" charset="0"/>
            </a:endParaRPr>
          </a:p>
          <a:p>
            <a:pPr algn="l"/>
            <a:r>
              <a:rPr lang="en-US" altLang="zh-CN" sz="2400" b="1" kern="100" dirty="0">
                <a:solidFill>
                  <a:schemeClr val="tx1"/>
                </a:solidFill>
                <a:effectLst/>
                <a:latin typeface="Times New Roman" panose="02020603050405020304" charset="0"/>
                <a:ea typeface="新宋体" panose="02010609030101010101" charset="-122"/>
                <a:cs typeface="Times New Roman" panose="02020603050405020304" charset="0"/>
              </a:rPr>
              <a:t>               the activities it offers and their meanings. </a:t>
            </a:r>
            <a:endParaRPr lang="en-US" altLang="zh-CN" sz="2400" b="1" kern="100" dirty="0">
              <a:solidFill>
                <a:schemeClr val="tx1"/>
              </a:solidFill>
              <a:effectLst/>
              <a:latin typeface="Times New Roman" panose="02020603050405020304" charset="0"/>
              <a:ea typeface="新宋体" panose="02010609030101010101" charset="-122"/>
              <a:cs typeface="Times New Roman" panose="02020603050405020304" charset="0"/>
            </a:endParaRPr>
          </a:p>
          <a:p>
            <a:pPr algn="l"/>
            <a:r>
              <a:rPr lang="en-US" altLang="zh-CN" sz="2400" b="1" kern="100" dirty="0">
                <a:solidFill>
                  <a:schemeClr val="tx1"/>
                </a:solidFill>
                <a:effectLst/>
                <a:latin typeface="Times New Roman" panose="02020603050405020304" charset="0"/>
                <a:ea typeface="新宋体" panose="02010609030101010101" charset="-122"/>
                <a:cs typeface="Times New Roman" panose="02020603050405020304" charset="0"/>
              </a:rPr>
              <a:t>Para3.   Expectation and hope.</a:t>
            </a:r>
            <a:endParaRPr lang="en-US" altLang="zh-CN" sz="2400" b="1" kern="100" dirty="0">
              <a:solidFill>
                <a:schemeClr val="tx1"/>
              </a:solidFill>
              <a:effectLst/>
              <a:latin typeface="Times New Roman" panose="02020603050405020304" charset="0"/>
              <a:ea typeface="新宋体" panose="02010609030101010101"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2"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2"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2"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2"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2"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2"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p:bldP spid="2" grpId="1"/>
      <p:bldP spid="6" grpId="1"/>
      <p:bldP spid="8" grpId="1"/>
      <p:bldP spid="12" grpId="1"/>
      <p:bldP spid="9" grpId="1" animBg="1"/>
      <p:bldP spid="13" grpId="1"/>
      <p:bldP spid="16" grpId="2"/>
      <p:bldP spid="2" grpId="2"/>
      <p:bldP spid="6" grpId="2"/>
      <p:bldP spid="8" grpId="2"/>
      <p:bldP spid="12" grpId="2"/>
      <p:bldP spid="13" grpId="2"/>
      <p:bldP spid="5"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圆角矩形 6"/>
          <p:cNvSpPr/>
          <p:nvPr/>
        </p:nvSpPr>
        <p:spPr>
          <a:xfrm>
            <a:off x="490220" y="198120"/>
            <a:ext cx="1419860" cy="44577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rPr>
              <a:t>Step3</a:t>
            </a:r>
            <a:endParaRPr kumimoji="0" lang="en-US" altLang="zh-CN" sz="3200" b="1"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endParaRPr>
          </a:p>
        </p:txBody>
      </p:sp>
      <p:sp>
        <p:nvSpPr>
          <p:cNvPr id="7" name="文本框 6"/>
          <p:cNvSpPr txBox="1"/>
          <p:nvPr/>
        </p:nvSpPr>
        <p:spPr>
          <a:xfrm>
            <a:off x="2086610" y="130175"/>
            <a:ext cx="3184525" cy="583565"/>
          </a:xfrm>
          <a:prstGeom prst="rect">
            <a:avLst/>
          </a:prstGeom>
          <a:solidFill>
            <a:schemeClr val="accent1">
              <a:lumMod val="20000"/>
              <a:lumOff val="80000"/>
            </a:schemeClr>
          </a:solidFill>
        </p:spPr>
        <p:txBody>
          <a:bodyPr wrap="square">
            <a:spAutoFit/>
          </a:bodyPr>
          <a:p>
            <a:pPr algn="l"/>
            <a:r>
              <a:rPr lang="en-US" altLang="zh-CN" sz="3200" b="1" dirty="0">
                <a:ea typeface="华文楷体" panose="02010600040101010101" pitchFamily="2" charset="-122"/>
                <a:sym typeface="+mn-ea"/>
              </a:rPr>
              <a:t>Build up corpuses</a:t>
            </a:r>
            <a:endParaRPr lang="en-US" altLang="zh-CN" sz="3200" b="1" dirty="0">
              <a:solidFill>
                <a:srgbClr val="C00000"/>
              </a:solidFill>
              <a:latin typeface="楷体" panose="02010609060101010101" pitchFamily="49" charset="-122"/>
              <a:ea typeface="华文楷体" panose="02010600040101010101" pitchFamily="2" charset="-122"/>
              <a:cs typeface="华文行楷" panose="02010800040101010101" charset="-122"/>
              <a:sym typeface="+mn-ea"/>
            </a:endParaRPr>
          </a:p>
        </p:txBody>
      </p:sp>
      <p:sp>
        <p:nvSpPr>
          <p:cNvPr id="3" name="文本框 2"/>
          <p:cNvSpPr txBox="1"/>
          <p:nvPr/>
        </p:nvSpPr>
        <p:spPr>
          <a:xfrm>
            <a:off x="629285" y="865505"/>
            <a:ext cx="5372735" cy="570865"/>
          </a:xfrm>
          <a:prstGeom prst="rect">
            <a:avLst/>
          </a:prstGeom>
          <a:solidFill>
            <a:schemeClr val="accent4">
              <a:lumMod val="20000"/>
              <a:lumOff val="80000"/>
            </a:schemeClr>
          </a:solidFill>
        </p:spPr>
        <p:txBody>
          <a:bodyPr wrap="square">
            <a:noAutofit/>
          </a:bodyPr>
          <a:p>
            <a:pPr algn="l"/>
            <a:r>
              <a:rPr lang="en-US" altLang="zh-CN" sz="2800" b="1">
                <a:latin typeface="Arial" panose="020B0604020202020204" pitchFamily="34" charset="0"/>
                <a:ea typeface="微软雅黑" panose="020B0503020204020204" charset="-122"/>
                <a:cs typeface="Arial" panose="020B0604020202020204" pitchFamily="34" charset="0"/>
              </a:rPr>
              <a:t>Corpus1. </a:t>
            </a:r>
            <a:r>
              <a:rPr lang="zh-CN" altLang="en-US" sz="2800" b="1">
                <a:latin typeface="Arial" panose="020B0604020202020204" pitchFamily="34" charset="0"/>
                <a:ea typeface="微软雅黑" panose="020B0503020204020204" charset="-122"/>
                <a:cs typeface="Arial" panose="020B0604020202020204" pitchFamily="34" charset="0"/>
              </a:rPr>
              <a:t>表示欢迎及自我介绍。</a:t>
            </a:r>
            <a:endParaRPr lang="zh-CN" altLang="en-US" sz="2800">
              <a:latin typeface="Arial" panose="020B0604020202020204" pitchFamily="34" charset="0"/>
              <a:ea typeface="微软雅黑" panose="020B0503020204020204" charset="-122"/>
            </a:endParaRPr>
          </a:p>
          <a:p>
            <a:pPr algn="l"/>
            <a:endParaRPr lang="en-US" altLang="zh-CN" sz="2800">
              <a:latin typeface="Arial" panose="020B0604020202020204" pitchFamily="34" charset="0"/>
              <a:ea typeface="微软雅黑" panose="020B0503020204020204" charset="-122"/>
            </a:endParaRPr>
          </a:p>
        </p:txBody>
      </p:sp>
      <p:sp>
        <p:nvSpPr>
          <p:cNvPr id="5" name="文本框 4"/>
          <p:cNvSpPr txBox="1"/>
          <p:nvPr/>
        </p:nvSpPr>
        <p:spPr>
          <a:xfrm>
            <a:off x="560705" y="1531620"/>
            <a:ext cx="10803890" cy="963930"/>
          </a:xfrm>
          <a:prstGeom prst="rect">
            <a:avLst/>
          </a:prstGeom>
          <a:solidFill>
            <a:schemeClr val="accent1">
              <a:lumMod val="20000"/>
              <a:lumOff val="80000"/>
            </a:schemeClr>
          </a:solidFill>
        </p:spPr>
        <p:txBody>
          <a:bodyPr wrap="square">
            <a:noAutofit/>
          </a:bodyPr>
          <a:p>
            <a:pPr algn="l"/>
            <a:r>
              <a:rPr lang="en-US" altLang="zh-CN" sz="2800">
                <a:latin typeface="Calibri" panose="020F0502020204030204" charset="0"/>
                <a:ea typeface="微软雅黑" panose="020B0503020204020204" charset="-122"/>
                <a:sym typeface="+mn-ea"/>
              </a:rPr>
              <a:t>① Welcome to our school. I’m Li Hua,  in charge of the Happy Farm, a new project  that our school has set up recetly.</a:t>
            </a:r>
            <a:endParaRPr lang="en-US" altLang="zh-CN" sz="2800">
              <a:latin typeface="Calibri" panose="020F0502020204030204" charset="0"/>
              <a:ea typeface="微软雅黑" panose="020B0503020204020204" charset="-122"/>
            </a:endParaRPr>
          </a:p>
          <a:p>
            <a:pPr algn="l"/>
            <a:endParaRPr lang="zh-CN" altLang="en-US" sz="2800">
              <a:latin typeface="Arial" panose="020B0604020202020204" pitchFamily="34" charset="0"/>
              <a:ea typeface="微软雅黑" panose="020B0503020204020204" charset="-122"/>
            </a:endParaRPr>
          </a:p>
        </p:txBody>
      </p:sp>
      <p:sp>
        <p:nvSpPr>
          <p:cNvPr id="6" name="文本框 5"/>
          <p:cNvSpPr txBox="1"/>
          <p:nvPr/>
        </p:nvSpPr>
        <p:spPr>
          <a:xfrm>
            <a:off x="560705" y="2590800"/>
            <a:ext cx="10803255" cy="963930"/>
          </a:xfrm>
          <a:prstGeom prst="rect">
            <a:avLst/>
          </a:prstGeom>
          <a:solidFill>
            <a:schemeClr val="accent4">
              <a:lumMod val="20000"/>
              <a:lumOff val="80000"/>
            </a:schemeClr>
          </a:solidFill>
        </p:spPr>
        <p:txBody>
          <a:bodyPr wrap="square">
            <a:noAutofit/>
          </a:bodyPr>
          <a:p>
            <a:pPr algn="l"/>
            <a:r>
              <a:rPr lang="en-US" altLang="zh-CN" sz="2800">
                <a:latin typeface="Calibri" panose="020F0502020204030204" charset="0"/>
                <a:ea typeface="微软雅黑" panose="020B0503020204020204" charset="-122"/>
                <a:sym typeface="+mn-ea"/>
              </a:rPr>
              <a:t>② On behalf of our school, I would like to convey my sincere welcome for visiting the Happy Farm.</a:t>
            </a:r>
            <a:endParaRPr lang="zh-CN" altLang="en-US" sz="2800">
              <a:latin typeface="Arial" panose="020B0604020202020204" pitchFamily="34" charset="0"/>
              <a:ea typeface="微软雅黑" panose="020B0503020204020204" charset="-122"/>
            </a:endParaRPr>
          </a:p>
        </p:txBody>
      </p:sp>
      <p:sp>
        <p:nvSpPr>
          <p:cNvPr id="8" name="文本框 7"/>
          <p:cNvSpPr txBox="1"/>
          <p:nvPr/>
        </p:nvSpPr>
        <p:spPr>
          <a:xfrm>
            <a:off x="561975" y="3649980"/>
            <a:ext cx="10802620" cy="956310"/>
          </a:xfrm>
          <a:prstGeom prst="rect">
            <a:avLst/>
          </a:prstGeom>
          <a:solidFill>
            <a:schemeClr val="accent1">
              <a:lumMod val="20000"/>
              <a:lumOff val="80000"/>
            </a:schemeClr>
          </a:solidFill>
        </p:spPr>
        <p:txBody>
          <a:bodyPr wrap="square">
            <a:noAutofit/>
          </a:bodyPr>
          <a:p>
            <a:pPr algn="l"/>
            <a:r>
              <a:rPr lang="en-US" altLang="zh-CN" sz="2800">
                <a:latin typeface="Calibri" panose="020F0502020204030204" charset="0"/>
                <a:ea typeface="微软雅黑" panose="020B0503020204020204" charset="-122"/>
              </a:rPr>
              <a:t>③ First of all, please allow me to express our welcome to you on behalf of our school Happy Farm. </a:t>
            </a:r>
            <a:endParaRPr lang="en-US" altLang="zh-CN" sz="2800">
              <a:latin typeface="Calibri" panose="020F0502020204030204" charset="0"/>
              <a:ea typeface="微软雅黑" panose="020B0503020204020204" charset="-122"/>
            </a:endParaRPr>
          </a:p>
          <a:p>
            <a:pPr algn="l"/>
            <a:endParaRPr lang="en-US" altLang="zh-CN" sz="2800">
              <a:latin typeface="Calibri" panose="020F0502020204030204" charset="0"/>
              <a:ea typeface="微软雅黑" panose="020B0503020204020204" charset="-122"/>
            </a:endParaRPr>
          </a:p>
        </p:txBody>
      </p:sp>
      <p:sp>
        <p:nvSpPr>
          <p:cNvPr id="10" name="文本框 9"/>
          <p:cNvSpPr txBox="1"/>
          <p:nvPr/>
        </p:nvSpPr>
        <p:spPr>
          <a:xfrm>
            <a:off x="561975" y="4709160"/>
            <a:ext cx="10801350" cy="1471930"/>
          </a:xfrm>
          <a:prstGeom prst="rect">
            <a:avLst/>
          </a:prstGeom>
          <a:solidFill>
            <a:schemeClr val="accent4">
              <a:lumMod val="20000"/>
              <a:lumOff val="80000"/>
            </a:schemeClr>
          </a:solidFill>
        </p:spPr>
        <p:txBody>
          <a:bodyPr wrap="square">
            <a:noAutofit/>
          </a:bodyPr>
          <a:p>
            <a:pPr algn="l"/>
            <a:r>
              <a:rPr lang="en-US" altLang="zh-CN" sz="2800">
                <a:latin typeface="Calibri" panose="020F0502020204030204" charset="0"/>
                <a:ea typeface="微软雅黑" panose="020B0503020204020204" charset="-122"/>
              </a:rPr>
              <a:t>④ As the person in charge of our school Happy farm，I’d like to extend my heartfelt welcome to you. Glad to share its general introduction with you.</a:t>
            </a:r>
            <a:endParaRPr lang="en-US" altLang="zh-CN" sz="2800">
              <a:latin typeface="Calibri" panose="020F0502020204030204" charset="0"/>
              <a:ea typeface="微软雅黑" panose="020B0503020204020204" charset="-122"/>
            </a:endParaRPr>
          </a:p>
        </p:txBody>
      </p:sp>
      <p:pic>
        <p:nvPicPr>
          <p:cNvPr id="11" name="图片 10" descr="微信图片_20240427065407"/>
          <p:cNvPicPr>
            <a:picLocks noChangeAspect="1"/>
          </p:cNvPicPr>
          <p:nvPr/>
        </p:nvPicPr>
        <p:blipFill>
          <a:blip r:embed="rId1"/>
          <a:stretch>
            <a:fillRect/>
          </a:stretch>
        </p:blipFill>
        <p:spPr>
          <a:xfrm>
            <a:off x="73025" y="6037580"/>
            <a:ext cx="555625" cy="738505"/>
          </a:xfrm>
          <a:prstGeom prst="ellipse">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圆角矩形 6"/>
          <p:cNvSpPr/>
          <p:nvPr/>
        </p:nvSpPr>
        <p:spPr>
          <a:xfrm>
            <a:off x="371475" y="130175"/>
            <a:ext cx="1419860" cy="44577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rPr>
              <a:t>Step3</a:t>
            </a:r>
            <a:endParaRPr kumimoji="0" lang="en-US" altLang="zh-CN" sz="3200" b="1"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endParaRPr>
          </a:p>
        </p:txBody>
      </p:sp>
      <p:sp>
        <p:nvSpPr>
          <p:cNvPr id="7" name="文本框 6"/>
          <p:cNvSpPr txBox="1"/>
          <p:nvPr/>
        </p:nvSpPr>
        <p:spPr>
          <a:xfrm>
            <a:off x="1927860" y="53975"/>
            <a:ext cx="3184525" cy="521970"/>
          </a:xfrm>
          <a:prstGeom prst="rect">
            <a:avLst/>
          </a:prstGeom>
          <a:solidFill>
            <a:schemeClr val="accent1">
              <a:lumMod val="20000"/>
              <a:lumOff val="80000"/>
            </a:schemeClr>
          </a:solidFill>
        </p:spPr>
        <p:txBody>
          <a:bodyPr wrap="square">
            <a:spAutoFit/>
          </a:bodyPr>
          <a:p>
            <a:pPr algn="l"/>
            <a:r>
              <a:rPr lang="en-US" altLang="zh-CN" sz="2800" b="1" dirty="0">
                <a:ea typeface="华文楷体" panose="02010600040101010101" pitchFamily="2" charset="-122"/>
                <a:sym typeface="+mn-ea"/>
              </a:rPr>
              <a:t>Build up corpuses</a:t>
            </a:r>
            <a:endParaRPr lang="en-US" altLang="zh-CN" sz="2800" b="1" dirty="0">
              <a:solidFill>
                <a:srgbClr val="C00000"/>
              </a:solidFill>
              <a:latin typeface="楷体" panose="02010609060101010101" pitchFamily="49" charset="-122"/>
              <a:ea typeface="华文楷体" panose="02010600040101010101" pitchFamily="2" charset="-122"/>
              <a:cs typeface="华文行楷" panose="02010800040101010101" charset="-122"/>
              <a:sym typeface="+mn-ea"/>
            </a:endParaRPr>
          </a:p>
        </p:txBody>
      </p:sp>
      <p:sp>
        <p:nvSpPr>
          <p:cNvPr id="4" name="文本框 3"/>
          <p:cNvSpPr txBox="1"/>
          <p:nvPr/>
        </p:nvSpPr>
        <p:spPr>
          <a:xfrm>
            <a:off x="372110" y="760730"/>
            <a:ext cx="5375275" cy="570865"/>
          </a:xfrm>
          <a:prstGeom prst="rect">
            <a:avLst/>
          </a:prstGeom>
          <a:solidFill>
            <a:schemeClr val="accent4">
              <a:lumMod val="20000"/>
              <a:lumOff val="80000"/>
            </a:schemeClr>
          </a:solidFill>
        </p:spPr>
        <p:txBody>
          <a:bodyPr wrap="square">
            <a:noAutofit/>
          </a:bodyPr>
          <a:p>
            <a:pPr algn="l"/>
            <a:r>
              <a:rPr lang="en-US" altLang="zh-CN" sz="2800" b="1">
                <a:latin typeface="Calibri" panose="020F0502020204030204" charset="0"/>
                <a:ea typeface="微软雅黑" panose="020B0503020204020204" charset="-122"/>
              </a:rPr>
              <a:t>Corpus2. </a:t>
            </a:r>
            <a:r>
              <a:rPr lang="en-US" altLang="zh-CN" sz="2800" b="1">
                <a:latin typeface="Calibri" panose="020F0502020204030204" charset="0"/>
                <a:ea typeface="微软雅黑" panose="020B0503020204020204" charset="-122"/>
                <a:sym typeface="+mn-ea"/>
              </a:rPr>
              <a:t>开心农场设立的目的。</a:t>
            </a:r>
            <a:r>
              <a:rPr lang="en-US" altLang="zh-CN" sz="2800">
                <a:latin typeface="Calibri" panose="020F0502020204030204" charset="0"/>
                <a:ea typeface="微软雅黑" panose="020B0503020204020204" charset="-122"/>
              </a:rPr>
              <a:t> </a:t>
            </a:r>
            <a:endParaRPr lang="en-US" altLang="zh-CN" sz="2800">
              <a:latin typeface="Calibri" panose="020F0502020204030204" charset="0"/>
              <a:ea typeface="微软雅黑" panose="020B0503020204020204" charset="-122"/>
            </a:endParaRPr>
          </a:p>
          <a:p>
            <a:pPr algn="l"/>
            <a:endParaRPr lang="en-US" altLang="zh-CN" sz="2800">
              <a:latin typeface="Calibri" panose="020F0502020204030204" charset="0"/>
              <a:ea typeface="微软雅黑" panose="020B0503020204020204" charset="-122"/>
            </a:endParaRPr>
          </a:p>
        </p:txBody>
      </p:sp>
      <p:sp>
        <p:nvSpPr>
          <p:cNvPr id="5" name="文本框 4"/>
          <p:cNvSpPr txBox="1"/>
          <p:nvPr/>
        </p:nvSpPr>
        <p:spPr>
          <a:xfrm>
            <a:off x="311785" y="1397000"/>
            <a:ext cx="11370310" cy="1514475"/>
          </a:xfrm>
          <a:prstGeom prst="rect">
            <a:avLst/>
          </a:prstGeom>
          <a:solidFill>
            <a:schemeClr val="accent1">
              <a:lumMod val="20000"/>
              <a:lumOff val="80000"/>
            </a:schemeClr>
          </a:solidFill>
        </p:spPr>
        <p:txBody>
          <a:bodyPr wrap="square">
            <a:noAutofit/>
          </a:bodyPr>
          <a:p>
            <a:pPr algn="l">
              <a:lnSpc>
                <a:spcPct val="110000"/>
              </a:lnSpc>
            </a:pPr>
            <a:r>
              <a:rPr lang="en-US" altLang="zh-CN" sz="2800">
                <a:latin typeface="Calibri" panose="020F0502020204030204" charset="0"/>
                <a:ea typeface="微软雅黑" panose="020B0503020204020204" charset="-122"/>
              </a:rPr>
              <a:t>①Considering students' preference for online games Happy Farm,  o</a:t>
            </a:r>
            <a:r>
              <a:rPr lang="en-US" altLang="zh-CN" sz="2800">
                <a:latin typeface="Calibri" panose="020F0502020204030204" charset="0"/>
                <a:ea typeface="微软雅黑" panose="020B0503020204020204" charset="-122"/>
                <a:sym typeface="+mn-ea"/>
              </a:rPr>
              <a:t>ur real-life version of Happy Farm has been developed on this basis，whose aim is to stimulate their curiosty and interest in nature and farming.</a:t>
            </a:r>
            <a:endParaRPr lang="en-US" altLang="zh-CN" sz="2800">
              <a:latin typeface="Calibri" panose="020F0502020204030204" charset="0"/>
              <a:ea typeface="微软雅黑" panose="020B0503020204020204" charset="-122"/>
            </a:endParaRPr>
          </a:p>
          <a:p>
            <a:pPr algn="l"/>
            <a:endParaRPr lang="en-US" altLang="zh-CN" sz="2400" b="1">
              <a:latin typeface="Arial" panose="020B0604020202020204" pitchFamily="34" charset="0"/>
              <a:ea typeface="微软雅黑" panose="020B0503020204020204" charset="-122"/>
              <a:cs typeface="Arial" panose="020B0604020202020204" pitchFamily="34" charset="0"/>
            </a:endParaRPr>
          </a:p>
        </p:txBody>
      </p:sp>
      <p:sp>
        <p:nvSpPr>
          <p:cNvPr id="11" name="文本框 10"/>
          <p:cNvSpPr txBox="1"/>
          <p:nvPr/>
        </p:nvSpPr>
        <p:spPr>
          <a:xfrm>
            <a:off x="312420" y="3036570"/>
            <a:ext cx="11369675" cy="1383665"/>
          </a:xfrm>
          <a:prstGeom prst="rect">
            <a:avLst/>
          </a:prstGeom>
          <a:solidFill>
            <a:schemeClr val="accent4">
              <a:lumMod val="20000"/>
              <a:lumOff val="80000"/>
            </a:schemeClr>
          </a:solidFill>
        </p:spPr>
        <p:txBody>
          <a:bodyPr wrap="square" rtlCol="0" anchor="t">
            <a:spAutoFit/>
          </a:bodyPr>
          <a:p>
            <a:pPr algn="l">
              <a:lnSpc>
                <a:spcPct val="100000"/>
              </a:lnSpc>
              <a:buClrTx/>
              <a:buSzTx/>
              <a:buFontTx/>
            </a:pPr>
            <a:r>
              <a:rPr lang="en-US" altLang="zh-CN" sz="2800">
                <a:latin typeface="Calibri" panose="020F0502020204030204" charset="0"/>
                <a:ea typeface="微软雅黑" panose="020B0503020204020204" charset="-122"/>
                <a:sym typeface="+mn-ea"/>
              </a:rPr>
              <a:t>② The establishment of the Happy Farm is to build up a correct view of labour, form a sense of responsibility and and deeply understand the  significance of labor in creating a better life. </a:t>
            </a:r>
            <a:endParaRPr lang="en-US" altLang="zh-CN" sz="2800">
              <a:latin typeface="Calibri" panose="020F0502020204030204" charset="0"/>
              <a:ea typeface="微软雅黑" panose="020B0503020204020204" charset="-122"/>
            </a:endParaRPr>
          </a:p>
        </p:txBody>
      </p:sp>
      <p:sp>
        <p:nvSpPr>
          <p:cNvPr id="12" name="文本框 11"/>
          <p:cNvSpPr txBox="1"/>
          <p:nvPr/>
        </p:nvSpPr>
        <p:spPr>
          <a:xfrm>
            <a:off x="312420" y="4582160"/>
            <a:ext cx="11369040" cy="865505"/>
          </a:xfrm>
          <a:prstGeom prst="rect">
            <a:avLst/>
          </a:prstGeom>
          <a:solidFill>
            <a:schemeClr val="accent1">
              <a:lumMod val="20000"/>
              <a:lumOff val="80000"/>
            </a:schemeClr>
          </a:solidFill>
        </p:spPr>
        <p:txBody>
          <a:bodyPr wrap="square">
            <a:spAutoFit/>
          </a:bodyPr>
          <a:p>
            <a:pPr algn="l">
              <a:lnSpc>
                <a:spcPct val="90000"/>
              </a:lnSpc>
              <a:buClrTx/>
              <a:buSzTx/>
              <a:buFontTx/>
            </a:pPr>
            <a:r>
              <a:rPr lang="en-US" altLang="zh-CN" sz="2800">
                <a:latin typeface="Calibri" panose="020F0502020204030204" charset="0"/>
                <a:ea typeface="微软雅黑" panose="020B0503020204020204" charset="-122"/>
              </a:rPr>
              <a:t>③In order to fuel the students’ passion for labour and experience “Labour creates a better life” first-hand, the Happy Farm has been set up recently.</a:t>
            </a:r>
            <a:endParaRPr lang="en-US" altLang="zh-CN" sz="2800">
              <a:latin typeface="Calibri" panose="020F0502020204030204" charset="0"/>
              <a:ea typeface="微软雅黑" panose="020B0503020204020204" charset="-122"/>
            </a:endParaRPr>
          </a:p>
        </p:txBody>
      </p:sp>
      <p:sp>
        <p:nvSpPr>
          <p:cNvPr id="13" name="文本框 12"/>
          <p:cNvSpPr txBox="1"/>
          <p:nvPr/>
        </p:nvSpPr>
        <p:spPr>
          <a:xfrm>
            <a:off x="311785" y="5603875"/>
            <a:ext cx="11369675" cy="865505"/>
          </a:xfrm>
          <a:prstGeom prst="rect">
            <a:avLst/>
          </a:prstGeom>
          <a:solidFill>
            <a:schemeClr val="accent4">
              <a:lumMod val="20000"/>
              <a:lumOff val="80000"/>
            </a:schemeClr>
          </a:solidFill>
        </p:spPr>
        <p:txBody>
          <a:bodyPr wrap="square">
            <a:spAutoFit/>
          </a:bodyPr>
          <a:p>
            <a:pPr algn="l">
              <a:lnSpc>
                <a:spcPct val="90000"/>
              </a:lnSpc>
              <a:buClrTx/>
              <a:buSzTx/>
              <a:buFontTx/>
            </a:pPr>
            <a:r>
              <a:rPr lang="en-US" altLang="zh-CN" sz="2800">
                <a:latin typeface="Calibri" panose="020F0502020204030204" charset="0"/>
                <a:ea typeface="微软雅黑" panose="020B0503020204020204" charset="-122"/>
              </a:rPr>
              <a:t>④ Our school Happy Farm is intended/designed to make the students understand true understanding knowledge comes from practice.</a:t>
            </a:r>
            <a:endParaRPr lang="en-US" altLang="zh-CN" sz="2800">
              <a:latin typeface="Calibri" panose="020F0502020204030204" charset="0"/>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圆角矩形 6"/>
          <p:cNvSpPr/>
          <p:nvPr/>
        </p:nvSpPr>
        <p:spPr>
          <a:xfrm>
            <a:off x="795655" y="361950"/>
            <a:ext cx="1419860" cy="44577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rPr>
              <a:t>Step3</a:t>
            </a:r>
            <a:endParaRPr kumimoji="0" lang="en-US" altLang="zh-CN" sz="3200" b="1"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endParaRPr>
          </a:p>
        </p:txBody>
      </p:sp>
      <p:sp>
        <p:nvSpPr>
          <p:cNvPr id="7" name="文本框 6"/>
          <p:cNvSpPr txBox="1"/>
          <p:nvPr/>
        </p:nvSpPr>
        <p:spPr>
          <a:xfrm>
            <a:off x="2369185" y="313055"/>
            <a:ext cx="3184525" cy="494665"/>
          </a:xfrm>
          <a:prstGeom prst="rect">
            <a:avLst/>
          </a:prstGeom>
          <a:solidFill>
            <a:schemeClr val="accent1">
              <a:lumMod val="20000"/>
              <a:lumOff val="80000"/>
            </a:schemeClr>
          </a:solidFill>
        </p:spPr>
        <p:txBody>
          <a:bodyPr wrap="square">
            <a:noAutofit/>
          </a:bodyPr>
          <a:p>
            <a:pPr algn="l"/>
            <a:r>
              <a:rPr lang="en-US" altLang="zh-CN" sz="3200" b="1" dirty="0">
                <a:ea typeface="华文楷体" panose="02010600040101010101" pitchFamily="2" charset="-122"/>
                <a:sym typeface="+mn-ea"/>
              </a:rPr>
              <a:t>Build up corpuses</a:t>
            </a:r>
            <a:endParaRPr lang="en-US" altLang="zh-CN" sz="3200" b="1" dirty="0">
              <a:solidFill>
                <a:srgbClr val="C00000"/>
              </a:solidFill>
              <a:latin typeface="楷体" panose="02010609060101010101" pitchFamily="49" charset="-122"/>
              <a:ea typeface="华文楷体" panose="02010600040101010101" pitchFamily="2" charset="-122"/>
              <a:cs typeface="华文行楷" panose="02010800040101010101" charset="-122"/>
              <a:sym typeface="+mn-ea"/>
            </a:endParaRPr>
          </a:p>
        </p:txBody>
      </p:sp>
      <p:sp>
        <p:nvSpPr>
          <p:cNvPr id="3" name="文本框 2"/>
          <p:cNvSpPr txBox="1"/>
          <p:nvPr/>
        </p:nvSpPr>
        <p:spPr>
          <a:xfrm>
            <a:off x="944245" y="912495"/>
            <a:ext cx="4508500" cy="570865"/>
          </a:xfrm>
          <a:prstGeom prst="rect">
            <a:avLst/>
          </a:prstGeom>
          <a:solidFill>
            <a:schemeClr val="accent4">
              <a:lumMod val="20000"/>
              <a:lumOff val="80000"/>
            </a:schemeClr>
          </a:solidFill>
        </p:spPr>
        <p:txBody>
          <a:bodyPr wrap="square">
            <a:noAutofit/>
          </a:bodyPr>
          <a:p>
            <a:pPr algn="l"/>
            <a:r>
              <a:rPr lang="en-US" altLang="zh-CN" sz="2400" b="1">
                <a:ea typeface="微软雅黑" panose="020B0503020204020204" charset="-122"/>
                <a:cs typeface="+mn-lt"/>
              </a:rPr>
              <a:t>Corpus3. </a:t>
            </a:r>
            <a:r>
              <a:rPr lang="zh-CN" altLang="en-US" sz="2400" b="1">
                <a:ea typeface="微软雅黑" panose="020B0503020204020204" charset="-122"/>
                <a:cs typeface="+mn-lt"/>
                <a:sym typeface="+mn-ea"/>
              </a:rPr>
              <a:t>开心农场提供的活动</a:t>
            </a:r>
            <a:r>
              <a:rPr lang="en-US" altLang="zh-CN" sz="2800" b="1">
                <a:ea typeface="微软雅黑" panose="020B0503020204020204" charset="-122"/>
                <a:cs typeface="+mn-lt"/>
              </a:rPr>
              <a:t> </a:t>
            </a:r>
            <a:endParaRPr lang="zh-CN" altLang="en-US" sz="2800" b="1">
              <a:ea typeface="微软雅黑" panose="020B0503020204020204" charset="-122"/>
              <a:cs typeface="+mn-lt"/>
            </a:endParaRPr>
          </a:p>
          <a:p>
            <a:pPr algn="l"/>
            <a:endParaRPr lang="en-US" altLang="zh-CN" sz="2800" b="1">
              <a:ea typeface="微软雅黑" panose="020B0503020204020204" charset="-122"/>
              <a:cs typeface="+mn-lt"/>
            </a:endParaRPr>
          </a:p>
        </p:txBody>
      </p:sp>
      <p:sp>
        <p:nvSpPr>
          <p:cNvPr id="2" name="文本框 1"/>
          <p:cNvSpPr txBox="1"/>
          <p:nvPr/>
        </p:nvSpPr>
        <p:spPr>
          <a:xfrm>
            <a:off x="944245" y="1533525"/>
            <a:ext cx="10760075" cy="1383665"/>
          </a:xfrm>
          <a:prstGeom prst="rect">
            <a:avLst/>
          </a:prstGeom>
          <a:solidFill>
            <a:schemeClr val="accent1">
              <a:lumMod val="20000"/>
              <a:lumOff val="80000"/>
            </a:schemeClr>
          </a:solidFill>
        </p:spPr>
        <p:txBody>
          <a:bodyPr wrap="square">
            <a:spAutoFit/>
          </a:bodyPr>
          <a:p>
            <a:pPr algn="l">
              <a:lnSpc>
                <a:spcPct val="100000"/>
              </a:lnSpc>
            </a:pPr>
            <a:r>
              <a:rPr lang="zh-CN" altLang="en-US" sz="2800">
                <a:ea typeface="微软雅黑" panose="020B0503020204020204" charset="-122"/>
                <a:cs typeface="+mn-lt"/>
              </a:rPr>
              <a:t>①</a:t>
            </a:r>
            <a:r>
              <a:rPr lang="en-US" altLang="zh-CN" sz="2800">
                <a:ea typeface="微软雅黑" panose="020B0503020204020204" charset="-122"/>
                <a:cs typeface="+mn-lt"/>
              </a:rPr>
              <a:t> As the name suggests, varieties of exciting activities are organized, ranging from planting vegetables, raising little animals, picking fruits to harvesting crops. </a:t>
            </a:r>
            <a:endParaRPr lang="en-US" altLang="zh-CN" sz="2800">
              <a:ea typeface="微软雅黑" panose="020B0503020204020204" charset="-122"/>
              <a:cs typeface="+mn-lt"/>
            </a:endParaRPr>
          </a:p>
        </p:txBody>
      </p:sp>
      <p:sp>
        <p:nvSpPr>
          <p:cNvPr id="5" name="文本框 4"/>
          <p:cNvSpPr txBox="1"/>
          <p:nvPr/>
        </p:nvSpPr>
        <p:spPr>
          <a:xfrm>
            <a:off x="944245" y="3004820"/>
            <a:ext cx="10760710" cy="1722755"/>
          </a:xfrm>
          <a:prstGeom prst="rect">
            <a:avLst/>
          </a:prstGeom>
          <a:solidFill>
            <a:schemeClr val="accent4">
              <a:lumMod val="20000"/>
              <a:lumOff val="80000"/>
            </a:schemeClr>
          </a:solidFill>
        </p:spPr>
        <p:txBody>
          <a:bodyPr wrap="square">
            <a:noAutofit/>
          </a:bodyPr>
          <a:p>
            <a:pPr algn="l">
              <a:lnSpc>
                <a:spcPct val="100000"/>
              </a:lnSpc>
              <a:buClrTx/>
              <a:buSzTx/>
              <a:buFontTx/>
            </a:pPr>
            <a:r>
              <a:rPr lang="zh-CN" altLang="en-US" sz="2800">
                <a:ea typeface="微软雅黑" panose="020B0503020204020204" charset="-122"/>
                <a:cs typeface="+mn-lt"/>
              </a:rPr>
              <a:t>② Every class has a the practice base, where the students can choose what to plant and plan when to grow grass，flowers and vegetables. More importantly, they can make use of artificial intelligent to manage their Happy Farm.</a:t>
            </a:r>
            <a:endParaRPr lang="zh-CN" altLang="en-US" sz="2800">
              <a:ea typeface="微软雅黑" panose="020B0503020204020204" charset="-122"/>
              <a:cs typeface="+mn-lt"/>
            </a:endParaRPr>
          </a:p>
        </p:txBody>
      </p:sp>
      <p:sp>
        <p:nvSpPr>
          <p:cNvPr id="6" name="文本框 5"/>
          <p:cNvSpPr txBox="1"/>
          <p:nvPr/>
        </p:nvSpPr>
        <p:spPr>
          <a:xfrm>
            <a:off x="944245" y="4815205"/>
            <a:ext cx="10791825" cy="1814830"/>
          </a:xfrm>
          <a:prstGeom prst="rect">
            <a:avLst/>
          </a:prstGeom>
          <a:solidFill>
            <a:schemeClr val="accent1">
              <a:lumMod val="20000"/>
              <a:lumOff val="80000"/>
            </a:schemeClr>
          </a:solidFill>
        </p:spPr>
        <p:txBody>
          <a:bodyPr wrap="square">
            <a:spAutoFit/>
          </a:bodyPr>
          <a:p>
            <a:pPr algn="l">
              <a:buClrTx/>
              <a:buSzTx/>
              <a:buFontTx/>
            </a:pPr>
            <a:r>
              <a:rPr lang="zh-CN" altLang="en-US" sz="2800">
                <a:ea typeface="微软雅黑" panose="020B0503020204020204" charset="-122"/>
                <a:cs typeface="+mn-lt"/>
              </a:rPr>
              <a:t>③ The Happy Farm covers a series of activities. The students are guided to sow, </a:t>
            </a:r>
            <a:r>
              <a:rPr lang="en-US" altLang="zh-CN" sz="2800">
                <a:ea typeface="微软雅黑" panose="020B0503020204020204" charset="-122"/>
                <a:cs typeface="+mn-lt"/>
              </a:rPr>
              <a:t>grow </a:t>
            </a:r>
            <a:r>
              <a:rPr lang="zh-CN" altLang="en-US" sz="2800">
                <a:ea typeface="微软雅黑" panose="020B0503020204020204" charset="-122"/>
                <a:cs typeface="+mn-lt"/>
              </a:rPr>
              <a:t>seedl</a:t>
            </a:r>
            <a:r>
              <a:rPr lang="en-US" altLang="zh-CN" sz="2800">
                <a:ea typeface="微软雅黑" panose="020B0503020204020204" charset="-122"/>
                <a:cs typeface="+mn-lt"/>
              </a:rPr>
              <a:t>ings</a:t>
            </a:r>
            <a:r>
              <a:rPr lang="zh-CN" altLang="en-US" sz="2800">
                <a:ea typeface="微软雅黑" panose="020B0503020204020204" charset="-122"/>
                <a:cs typeface="+mn-lt"/>
              </a:rPr>
              <a:t>, fertilize, control pests, harvest and exchange fruits regularly. What</a:t>
            </a:r>
            <a:r>
              <a:rPr lang="en-US" altLang="zh-CN" sz="2800">
                <a:ea typeface="微软雅黑" panose="020B0503020204020204" charset="-122"/>
                <a:cs typeface="+mn-lt"/>
              </a:rPr>
              <a:t>’</a:t>
            </a:r>
            <a:r>
              <a:rPr lang="zh-CN" altLang="en-US" sz="2800">
                <a:ea typeface="微软雅黑" panose="020B0503020204020204" charset="-122"/>
                <a:cs typeface="+mn-lt"/>
              </a:rPr>
              <a:t>s the most significance is that we can share experience and learn from each other.</a:t>
            </a:r>
            <a:endParaRPr lang="zh-CN" altLang="en-US" sz="2800">
              <a:ea typeface="微软雅黑" panose="020B0503020204020204" charset="-122"/>
              <a:cs typeface="+mn-lt"/>
            </a:endParaRPr>
          </a:p>
        </p:txBody>
      </p:sp>
      <p:pic>
        <p:nvPicPr>
          <p:cNvPr id="11" name="图片 10" descr="微信图片_20240427065407"/>
          <p:cNvPicPr>
            <a:picLocks noChangeAspect="1"/>
          </p:cNvPicPr>
          <p:nvPr/>
        </p:nvPicPr>
        <p:blipFill>
          <a:blip r:embed="rId1"/>
          <a:stretch>
            <a:fillRect/>
          </a:stretch>
        </p:blipFill>
        <p:spPr>
          <a:xfrm>
            <a:off x="240030" y="5982970"/>
            <a:ext cx="555625" cy="738505"/>
          </a:xfrm>
          <a:prstGeom prst="ellipse">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bldLvl="0" animBg="1"/>
      <p:bldP spid="5" grpId="0" bldLvl="0" animBg="1"/>
      <p:bldP spid="6"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圆角矩形 6"/>
          <p:cNvSpPr/>
          <p:nvPr/>
        </p:nvSpPr>
        <p:spPr>
          <a:xfrm>
            <a:off x="478790" y="146685"/>
            <a:ext cx="1419860" cy="44577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rPr>
              <a:t>Step3</a:t>
            </a:r>
            <a:endParaRPr kumimoji="0" lang="en-US" altLang="zh-CN" sz="3200" b="1"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endParaRPr>
          </a:p>
        </p:txBody>
      </p:sp>
      <p:sp>
        <p:nvSpPr>
          <p:cNvPr id="7" name="文本框 6"/>
          <p:cNvSpPr txBox="1"/>
          <p:nvPr/>
        </p:nvSpPr>
        <p:spPr>
          <a:xfrm>
            <a:off x="2002155" y="146685"/>
            <a:ext cx="3184525" cy="494665"/>
          </a:xfrm>
          <a:prstGeom prst="rect">
            <a:avLst/>
          </a:prstGeom>
          <a:solidFill>
            <a:schemeClr val="accent1">
              <a:lumMod val="20000"/>
              <a:lumOff val="80000"/>
            </a:schemeClr>
          </a:solidFill>
        </p:spPr>
        <p:txBody>
          <a:bodyPr wrap="square">
            <a:noAutofit/>
          </a:bodyPr>
          <a:p>
            <a:pPr algn="l"/>
            <a:r>
              <a:rPr lang="en-US" altLang="zh-CN" sz="3200" b="1" dirty="0">
                <a:ea typeface="华文楷体" panose="02010600040101010101" pitchFamily="2" charset="-122"/>
                <a:sym typeface="+mn-ea"/>
              </a:rPr>
              <a:t>Build up corpuses</a:t>
            </a:r>
            <a:endParaRPr lang="en-US" altLang="zh-CN" sz="3200" b="1" dirty="0">
              <a:solidFill>
                <a:srgbClr val="C00000"/>
              </a:solidFill>
              <a:latin typeface="楷体" panose="02010609060101010101" pitchFamily="49" charset="-122"/>
              <a:ea typeface="华文楷体" panose="02010600040101010101" pitchFamily="2" charset="-122"/>
              <a:cs typeface="华文行楷" panose="02010800040101010101" charset="-122"/>
              <a:sym typeface="+mn-ea"/>
            </a:endParaRPr>
          </a:p>
        </p:txBody>
      </p:sp>
      <p:sp>
        <p:nvSpPr>
          <p:cNvPr id="3" name="文本框 2"/>
          <p:cNvSpPr txBox="1"/>
          <p:nvPr/>
        </p:nvSpPr>
        <p:spPr>
          <a:xfrm>
            <a:off x="448310" y="777240"/>
            <a:ext cx="4738370" cy="570865"/>
          </a:xfrm>
          <a:prstGeom prst="rect">
            <a:avLst/>
          </a:prstGeom>
          <a:solidFill>
            <a:schemeClr val="accent4">
              <a:lumMod val="20000"/>
              <a:lumOff val="80000"/>
            </a:schemeClr>
          </a:solidFill>
        </p:spPr>
        <p:txBody>
          <a:bodyPr wrap="square">
            <a:noAutofit/>
          </a:bodyPr>
          <a:p>
            <a:pPr algn="l"/>
            <a:r>
              <a:rPr lang="en-US" altLang="zh-CN" sz="2400" b="1">
                <a:ea typeface="微软雅黑" panose="020B0503020204020204" charset="-122"/>
                <a:cs typeface="+mn-lt"/>
              </a:rPr>
              <a:t>Corpus4. </a:t>
            </a:r>
            <a:r>
              <a:rPr lang="zh-CN" altLang="en-US" sz="2400" b="1">
                <a:ea typeface="微软雅黑" panose="020B0503020204020204" charset="-122"/>
                <a:cs typeface="+mn-lt"/>
                <a:sym typeface="+mn-ea"/>
              </a:rPr>
              <a:t>开心农场活动的意义。</a:t>
            </a:r>
            <a:r>
              <a:rPr lang="en-US" altLang="zh-CN" sz="2800" b="1">
                <a:ea typeface="微软雅黑" panose="020B0503020204020204" charset="-122"/>
                <a:cs typeface="+mn-lt"/>
              </a:rPr>
              <a:t> </a:t>
            </a:r>
            <a:endParaRPr lang="zh-CN" altLang="en-US" sz="2800">
              <a:ea typeface="微软雅黑" panose="020B0503020204020204" charset="-122"/>
              <a:cs typeface="+mn-lt"/>
            </a:endParaRPr>
          </a:p>
          <a:p>
            <a:pPr algn="l"/>
            <a:endParaRPr lang="en-US" altLang="zh-CN" sz="2800">
              <a:ea typeface="微软雅黑" panose="020B0503020204020204" charset="-122"/>
              <a:cs typeface="+mn-lt"/>
            </a:endParaRPr>
          </a:p>
        </p:txBody>
      </p:sp>
      <p:sp>
        <p:nvSpPr>
          <p:cNvPr id="2" name="文本框 1"/>
          <p:cNvSpPr txBox="1"/>
          <p:nvPr/>
        </p:nvSpPr>
        <p:spPr>
          <a:xfrm>
            <a:off x="369570" y="1414145"/>
            <a:ext cx="11555730" cy="1512570"/>
          </a:xfrm>
          <a:prstGeom prst="rect">
            <a:avLst/>
          </a:prstGeom>
          <a:solidFill>
            <a:schemeClr val="accent1">
              <a:lumMod val="20000"/>
              <a:lumOff val="80000"/>
            </a:schemeClr>
          </a:solidFill>
        </p:spPr>
        <p:txBody>
          <a:bodyPr wrap="square">
            <a:spAutoFit/>
          </a:bodyPr>
          <a:p>
            <a:pPr algn="l">
              <a:lnSpc>
                <a:spcPct val="110000"/>
              </a:lnSpc>
            </a:pPr>
            <a:r>
              <a:rPr lang="zh-CN" altLang="en-US" sz="2800">
                <a:ea typeface="微软雅黑" panose="020B0503020204020204" charset="-122"/>
                <a:cs typeface="+mn-lt"/>
              </a:rPr>
              <a:t>①</a:t>
            </a:r>
            <a:r>
              <a:rPr lang="en-US" altLang="zh-CN" sz="2800">
                <a:ea typeface="微软雅黑" panose="020B0503020204020204" charset="-122"/>
                <a:cs typeface="+mn-lt"/>
              </a:rPr>
              <a:t> Such these activities can arouse the studtents’ curiosity and allow them to explore the world beyond their immediate experience and foster their multiple thinking. </a:t>
            </a:r>
            <a:endParaRPr lang="en-US" altLang="zh-CN" sz="2800">
              <a:ea typeface="微软雅黑" panose="020B0503020204020204" charset="-122"/>
              <a:cs typeface="+mn-lt"/>
            </a:endParaRPr>
          </a:p>
        </p:txBody>
      </p:sp>
      <p:sp>
        <p:nvSpPr>
          <p:cNvPr id="5" name="文本框 4"/>
          <p:cNvSpPr txBox="1"/>
          <p:nvPr/>
        </p:nvSpPr>
        <p:spPr>
          <a:xfrm>
            <a:off x="289560" y="3074670"/>
            <a:ext cx="11555095" cy="1434465"/>
          </a:xfrm>
          <a:prstGeom prst="rect">
            <a:avLst/>
          </a:prstGeom>
          <a:solidFill>
            <a:schemeClr val="accent4">
              <a:lumMod val="20000"/>
              <a:lumOff val="80000"/>
            </a:schemeClr>
          </a:solidFill>
        </p:spPr>
        <p:txBody>
          <a:bodyPr wrap="square">
            <a:noAutofit/>
          </a:bodyPr>
          <a:p>
            <a:pPr algn="l">
              <a:lnSpc>
                <a:spcPct val="100000"/>
              </a:lnSpc>
            </a:pPr>
            <a:r>
              <a:rPr lang="zh-CN" altLang="en-US" sz="2800">
                <a:ea typeface="微软雅黑" panose="020B0503020204020204" charset="-122"/>
                <a:cs typeface="+mn-lt"/>
              </a:rPr>
              <a:t>②</a:t>
            </a:r>
            <a:r>
              <a:rPr lang="en-US" altLang="zh-CN" sz="2800">
                <a:ea typeface="微软雅黑" panose="020B0503020204020204" charset="-122"/>
                <a:cs typeface="+mn-lt"/>
              </a:rPr>
              <a:t> Only in this way, will the students be able to think independently in and team up with others in continuously changing environments and deal with the challenges effectively. At the same time, their planning ability will be bettered.</a:t>
            </a:r>
            <a:endParaRPr lang="en-US" altLang="zh-CN" sz="2800">
              <a:ea typeface="微软雅黑" panose="020B0503020204020204" charset="-122"/>
              <a:cs typeface="+mn-lt"/>
            </a:endParaRPr>
          </a:p>
          <a:p>
            <a:pPr algn="l">
              <a:lnSpc>
                <a:spcPct val="100000"/>
              </a:lnSpc>
              <a:buClrTx/>
              <a:buSzTx/>
              <a:buFontTx/>
            </a:pPr>
            <a:endParaRPr lang="en-US" altLang="zh-CN" sz="2800">
              <a:ea typeface="微软雅黑" panose="020B0503020204020204" charset="-122"/>
              <a:cs typeface="+mn-lt"/>
            </a:endParaRPr>
          </a:p>
        </p:txBody>
      </p:sp>
      <p:sp>
        <p:nvSpPr>
          <p:cNvPr id="6" name="文本框 5"/>
          <p:cNvSpPr txBox="1"/>
          <p:nvPr/>
        </p:nvSpPr>
        <p:spPr>
          <a:xfrm>
            <a:off x="289560" y="4657090"/>
            <a:ext cx="11636375" cy="1383665"/>
          </a:xfrm>
          <a:prstGeom prst="rect">
            <a:avLst/>
          </a:prstGeom>
          <a:solidFill>
            <a:schemeClr val="accent1">
              <a:lumMod val="20000"/>
              <a:lumOff val="80000"/>
            </a:schemeClr>
          </a:solidFill>
        </p:spPr>
        <p:txBody>
          <a:bodyPr wrap="square">
            <a:spAutoFit/>
          </a:bodyPr>
          <a:p>
            <a:pPr algn="l"/>
            <a:r>
              <a:rPr lang="zh-CN" altLang="en-US" sz="2800">
                <a:ea typeface="微软雅黑" panose="020B0503020204020204" charset="-122"/>
                <a:cs typeface="+mn-lt"/>
              </a:rPr>
              <a:t>③</a:t>
            </a:r>
            <a:r>
              <a:rPr lang="en-US" altLang="zh-CN" sz="2800">
                <a:ea typeface="微软雅黑" panose="020B0503020204020204" charset="-122"/>
                <a:cs typeface="+mn-lt"/>
              </a:rPr>
              <a:t> This is such an edu-fun way that it can help students’ solve problems in labor practice by integrating multidisciplinary knowledge.  As a famous saying goes, more important than hard work is changing your way of thinking.</a:t>
            </a:r>
            <a:endParaRPr lang="en-US" altLang="zh-CN" sz="2800">
              <a:ea typeface="微软雅黑" panose="020B0503020204020204" charset="-122"/>
              <a:cs typeface="+mn-lt"/>
            </a:endParaRPr>
          </a:p>
        </p:txBody>
      </p:sp>
      <p:pic>
        <p:nvPicPr>
          <p:cNvPr id="11" name="图片 10" descr="微信图片_20240427065407"/>
          <p:cNvPicPr>
            <a:picLocks noChangeAspect="1"/>
          </p:cNvPicPr>
          <p:nvPr/>
        </p:nvPicPr>
        <p:blipFill>
          <a:blip r:embed="rId1"/>
          <a:stretch>
            <a:fillRect/>
          </a:stretch>
        </p:blipFill>
        <p:spPr>
          <a:xfrm>
            <a:off x="111125" y="5982970"/>
            <a:ext cx="555625" cy="738505"/>
          </a:xfrm>
          <a:prstGeom prst="ellipse">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bldLvl="0" animBg="1"/>
      <p:bldP spid="5" grpId="0" bldLvl="0" animBg="1"/>
      <p:bldP spid="6" grpId="0" bldLvl="0" animBg="1"/>
    </p:bldLst>
  </p:timing>
</p:sld>
</file>

<file path=ppt/tags/tag1.xml><?xml version="1.0" encoding="utf-8"?>
<p:tagLst xmlns:p="http://schemas.openxmlformats.org/presentationml/2006/main">
  <p:tag name="TABLE_ENDDRAG_ORIGIN_RECT" val="803*352"/>
  <p:tag name="TABLE_ENDDRAG_RECT" val="73*100*803*352"/>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nchor="t">
        <a:spAutoFit/>
      </a:bodyPr>
      <a:lstStyle>
        <a:defPPr>
          <a:defRPr lang="zh-CN" altLang="en-US">
            <a:latin typeface="黑体" panose="02010609060101010101" charset="-122"/>
            <a:ea typeface="黑体" panose="02010609060101010101"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8894</Words>
  <Application>WPS 演示</Application>
  <PresentationFormat>宽屏</PresentationFormat>
  <Paragraphs>407</Paragraphs>
  <Slides>18</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18</vt:i4>
      </vt:variant>
    </vt:vector>
  </HeadingPairs>
  <TitlesOfParts>
    <vt:vector size="36" baseType="lpstr">
      <vt:lpstr>Arial</vt:lpstr>
      <vt:lpstr>宋体</vt:lpstr>
      <vt:lpstr>Wingdings</vt:lpstr>
      <vt:lpstr>黑体</vt:lpstr>
      <vt:lpstr>微软雅黑</vt:lpstr>
      <vt:lpstr>楷体</vt:lpstr>
      <vt:lpstr>汉仪雅酷黑 85W</vt:lpstr>
      <vt:lpstr>华文楷体</vt:lpstr>
      <vt:lpstr>华文行楷</vt:lpstr>
      <vt:lpstr>Times New Roman</vt:lpstr>
      <vt:lpstr>新宋体</vt:lpstr>
      <vt:lpstr>华文中宋</vt:lpstr>
      <vt:lpstr>Calibri</vt:lpstr>
      <vt:lpstr>Arial Unicode MS</vt:lpstr>
      <vt:lpstr>HelveticaNeue</vt:lpstr>
      <vt:lpstr>华文新魏</vt:lpstr>
      <vt:lpstr>Segoe Print</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Lenovo</dc:creator>
  <cp:lastModifiedBy>Administrator</cp:lastModifiedBy>
  <cp:revision>37</cp:revision>
  <dcterms:created xsi:type="dcterms:W3CDTF">2023-08-09T12:44:00Z</dcterms:created>
  <dcterms:modified xsi:type="dcterms:W3CDTF">2024-12-12T03:14:42Z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2052-11.8.2.7978</vt:lpwstr>
  </property>
</Properties>
</file>