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335" r:id="rId4"/>
    <p:sldId id="256" r:id="rId5"/>
    <p:sldId id="297" r:id="rId6"/>
    <p:sldId id="272" r:id="rId7"/>
    <p:sldId id="257" r:id="rId8"/>
    <p:sldId id="258" r:id="rId9"/>
    <p:sldId id="273" r:id="rId10"/>
    <p:sldId id="280" r:id="rId11"/>
    <p:sldId id="259" r:id="rId12"/>
    <p:sldId id="260" r:id="rId13"/>
    <p:sldId id="261" r:id="rId14"/>
    <p:sldId id="262" r:id="rId15"/>
    <p:sldId id="263" r:id="rId16"/>
    <p:sldId id="264" r:id="rId17"/>
    <p:sldId id="278" r:id="rId18"/>
    <p:sldId id="265" r:id="rId19"/>
    <p:sldId id="266" r:id="rId20"/>
    <p:sldId id="267" r:id="rId21"/>
    <p:sldId id="279" r:id="rId22"/>
    <p:sldId id="282" r:id="rId23"/>
    <p:sldId id="281" r:id="rId24"/>
    <p:sldId id="270" r:id="rId25"/>
    <p:sldId id="283" r:id="rId26"/>
    <p:sldId id="284" r:id="rId27"/>
    <p:sldId id="285" r:id="rId28"/>
    <p:sldId id="286" r:id="rId29"/>
    <p:sldId id="287" r:id="rId30"/>
    <p:sldId id="288" r:id="rId31"/>
    <p:sldId id="293" r:id="rId32"/>
    <p:sldId id="289" r:id="rId33"/>
    <p:sldId id="290" r:id="rId34"/>
    <p:sldId id="291" r:id="rId35"/>
    <p:sldId id="292" r:id="rId36"/>
    <p:sldId id="276" r:id="rId37"/>
    <p:sldId id="294" r:id="rId38"/>
    <p:sldId id="274" r:id="rId39"/>
    <p:sldId id="277" r:id="rId40"/>
    <p:sldId id="295" r:id="rId41"/>
    <p:sldId id="296" r:id="rId42"/>
    <p:sldId id="271"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7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24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1.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1.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081315" y="-997415"/>
            <a:ext cx="13955486" cy="8508558"/>
            <a:chOff x="-1081315" y="-997415"/>
            <a:chExt cx="13955486" cy="8508558"/>
          </a:xfrm>
        </p:grpSpPr>
        <p:pic>
          <p:nvPicPr>
            <p:cNvPr id="8" name="图片 7"/>
            <p:cNvPicPr>
              <a:picLocks noChangeAspect="1"/>
            </p:cNvPicPr>
            <p:nvPr/>
          </p:nvPicPr>
          <p:blipFill>
            <a:blip r:embed="rId2"/>
            <a:stretch>
              <a:fillRect/>
            </a:stretch>
          </p:blipFill>
          <p:spPr>
            <a:xfrm>
              <a:off x="4733" y="0"/>
              <a:ext cx="12182534" cy="6858000"/>
            </a:xfrm>
            <a:prstGeom prst="rect">
              <a:avLst/>
            </a:prstGeom>
          </p:spPr>
        </p:pic>
        <p:pic>
          <p:nvPicPr>
            <p:cNvPr id="9" name="图形 8"/>
            <p:cNvPicPr>
              <a:picLocks noChangeAspect="1"/>
            </p:cNvPicPr>
            <p:nvPr/>
          </p:nvPicPr>
          <p:blipFill>
            <a:blip r:embed="rId3"/>
            <a:stretch>
              <a:fillRect/>
            </a:stretch>
          </p:blipFill>
          <p:spPr>
            <a:xfrm>
              <a:off x="0" y="-87087"/>
              <a:ext cx="3426866" cy="2757715"/>
            </a:xfrm>
            <a:prstGeom prst="rect">
              <a:avLst/>
            </a:prstGeom>
          </p:spPr>
        </p:pic>
        <p:pic>
          <p:nvPicPr>
            <p:cNvPr id="10" name="图形 9"/>
            <p:cNvPicPr>
              <a:picLocks noChangeAspect="1"/>
            </p:cNvPicPr>
            <p:nvPr/>
          </p:nvPicPr>
          <p:blipFill>
            <a:blip r:embed="rId4"/>
            <a:stretch>
              <a:fillRect/>
            </a:stretch>
          </p:blipFill>
          <p:spPr>
            <a:xfrm>
              <a:off x="9425746" y="3503614"/>
              <a:ext cx="2838824" cy="3518114"/>
            </a:xfrm>
            <a:prstGeom prst="rect">
              <a:avLst/>
            </a:prstGeom>
          </p:spPr>
        </p:pic>
        <p:sp>
          <p:nvSpPr>
            <p:cNvPr id="11" name="矩形 10"/>
            <p:cNvSpPr/>
            <p:nvPr/>
          </p:nvSpPr>
          <p:spPr>
            <a:xfrm>
              <a:off x="-638629" y="-653143"/>
              <a:ext cx="13512800"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1315" y="6858000"/>
              <a:ext cx="13512800"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6200000">
              <a:off x="-4336143" y="2685585"/>
              <a:ext cx="8019143"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6200000">
              <a:off x="8504267" y="3027814"/>
              <a:ext cx="8019143"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24" name="图片 6" descr="logo横版 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4733" y="0"/>
            <a:ext cx="12182534" cy="6858000"/>
          </a:xfrm>
          <a:prstGeom prst="rect">
            <a:avLst/>
          </a:prstGeom>
        </p:spPr>
      </p:pic>
      <p:grpSp>
        <p:nvGrpSpPr>
          <p:cNvPr id="7" name="组合 6"/>
          <p:cNvGrpSpPr/>
          <p:nvPr userDrawn="1"/>
        </p:nvGrpSpPr>
        <p:grpSpPr>
          <a:xfrm>
            <a:off x="-1081315" y="-997415"/>
            <a:ext cx="13955486" cy="8508558"/>
            <a:chOff x="-1081315" y="-997415"/>
            <a:chExt cx="13955486" cy="8508558"/>
          </a:xfrm>
        </p:grpSpPr>
        <p:pic>
          <p:nvPicPr>
            <p:cNvPr id="9" name="图形 8"/>
            <p:cNvPicPr>
              <a:picLocks noChangeAspect="1"/>
            </p:cNvPicPr>
            <p:nvPr/>
          </p:nvPicPr>
          <p:blipFill>
            <a:blip r:embed="rId3"/>
            <a:stretch>
              <a:fillRect/>
            </a:stretch>
          </p:blipFill>
          <p:spPr>
            <a:xfrm>
              <a:off x="0" y="-87086"/>
              <a:ext cx="2728686" cy="2195866"/>
            </a:xfrm>
            <a:prstGeom prst="rect">
              <a:avLst/>
            </a:prstGeom>
          </p:spPr>
        </p:pic>
        <p:pic>
          <p:nvPicPr>
            <p:cNvPr id="10" name="图形 9"/>
            <p:cNvPicPr>
              <a:picLocks noChangeAspect="1"/>
            </p:cNvPicPr>
            <p:nvPr/>
          </p:nvPicPr>
          <p:blipFill>
            <a:blip r:embed="rId4"/>
            <a:stretch>
              <a:fillRect/>
            </a:stretch>
          </p:blipFill>
          <p:spPr>
            <a:xfrm>
              <a:off x="9977287" y="4205871"/>
              <a:ext cx="2260450" cy="2801343"/>
            </a:xfrm>
            <a:prstGeom prst="rect">
              <a:avLst/>
            </a:prstGeom>
          </p:spPr>
        </p:pic>
        <p:sp>
          <p:nvSpPr>
            <p:cNvPr id="11" name="矩形 10"/>
            <p:cNvSpPr/>
            <p:nvPr/>
          </p:nvSpPr>
          <p:spPr>
            <a:xfrm>
              <a:off x="-638629" y="-653143"/>
              <a:ext cx="13512800"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1315" y="6858000"/>
              <a:ext cx="13512800"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6200000">
              <a:off x="-4336143" y="2685585"/>
              <a:ext cx="8019143"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6200000">
              <a:off x="8504267" y="3027814"/>
              <a:ext cx="8019143" cy="653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24" name="图片 6" descr="logo横版 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6710D74-63AA-4EF9-8D22-2BB198A644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BA2392-0995-44D1-8CFF-39FA40AAFCD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10D74-63AA-4EF9-8D22-2BB198A6440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2392-0995-44D1-8CFF-39FA40AAFCDC}" type="slidenum">
              <a:rPr lang="zh-CN" altLang="en-US" smtClean="0"/>
            </a:fld>
            <a:endParaRPr lang="zh-CN" altLang="en-US"/>
          </a:p>
        </p:txBody>
      </p:sp>
      <p:pic>
        <p:nvPicPr>
          <p:cNvPr id="5124" name="图片 6" descr="logo横版 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6" descr="logo横版 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可选过程 2"/>
          <p:cNvSpPr/>
          <p:nvPr/>
        </p:nvSpPr>
        <p:spPr>
          <a:xfrm>
            <a:off x="0" y="24103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0" y="502643"/>
            <a:ext cx="12192000" cy="6166945"/>
          </a:xfrm>
          <a:prstGeom prst="rect">
            <a:avLst/>
          </a:prstGeom>
          <a:noFill/>
        </p:spPr>
        <p:txBody>
          <a:bodyPr wrap="square" rtlCol="0">
            <a:spAutoFit/>
          </a:bodyPr>
          <a:lstStyle/>
          <a:p>
            <a:pPr>
              <a:lnSpc>
                <a:spcPct val="110000"/>
              </a:lnSpc>
            </a:pPr>
            <a:r>
              <a:rPr lang="en-US" altLang="zh-CN" sz="2400" dirty="0"/>
              <a:t>1. journal </a:t>
            </a:r>
            <a:r>
              <a:rPr lang="en-US" altLang="zh-CN" sz="2400" dirty="0">
                <a:solidFill>
                  <a:srgbClr val="FF0000"/>
                </a:solidFill>
              </a:rPr>
              <a:t>n.</a:t>
            </a:r>
            <a:r>
              <a:rPr lang="en-US" altLang="zh-CN" sz="2400" dirty="0"/>
              <a:t> _______________  </a:t>
            </a:r>
            <a:r>
              <a:rPr lang="en-US" altLang="zh-CN" sz="2400" dirty="0">
                <a:solidFill>
                  <a:srgbClr val="FF0000"/>
                </a:solidFill>
              </a:rPr>
              <a:t>n.</a:t>
            </a:r>
            <a:r>
              <a:rPr lang="en-US" altLang="zh-CN" sz="2400" dirty="0"/>
              <a:t>          consult  </a:t>
            </a:r>
            <a:r>
              <a:rPr lang="en-US" altLang="zh-CN" sz="2400" dirty="0">
                <a:solidFill>
                  <a:srgbClr val="FF0000"/>
                </a:solidFill>
              </a:rPr>
              <a:t>v.</a:t>
            </a:r>
            <a:r>
              <a:rPr lang="en-US" altLang="zh-CN" sz="2400" dirty="0"/>
              <a:t>   ________________  </a:t>
            </a:r>
            <a:r>
              <a:rPr lang="en-US" altLang="zh-CN" sz="2400" dirty="0">
                <a:solidFill>
                  <a:srgbClr val="FF0000"/>
                </a:solidFill>
              </a:rPr>
              <a:t>n.</a:t>
            </a:r>
            <a:r>
              <a:rPr lang="en-US" altLang="zh-CN" sz="2400" dirty="0"/>
              <a:t>  ______________ </a:t>
            </a:r>
            <a:r>
              <a:rPr lang="en-US" altLang="zh-CN" sz="2400" dirty="0">
                <a:solidFill>
                  <a:srgbClr val="FF0000"/>
                </a:solidFill>
              </a:rPr>
              <a:t>n.</a:t>
            </a:r>
            <a:r>
              <a:rPr lang="en-US" altLang="zh-CN" sz="2400" dirty="0"/>
              <a:t>   </a:t>
            </a:r>
            <a:endParaRPr lang="en-US" altLang="zh-CN" sz="2400" dirty="0"/>
          </a:p>
          <a:p>
            <a:pPr>
              <a:lnSpc>
                <a:spcPct val="110000"/>
              </a:lnSpc>
            </a:pPr>
            <a:r>
              <a:rPr lang="en-US" altLang="zh-CN" sz="2400" dirty="0"/>
              <a:t>   defend </a:t>
            </a:r>
            <a:r>
              <a:rPr lang="en-US" altLang="zh-CN" sz="2400" dirty="0">
                <a:solidFill>
                  <a:srgbClr val="FF0000"/>
                </a:solidFill>
              </a:rPr>
              <a:t>v.</a:t>
            </a:r>
            <a:r>
              <a:rPr lang="en-US" altLang="zh-CN" sz="2400" dirty="0"/>
              <a:t>  _____________  </a:t>
            </a:r>
            <a:r>
              <a:rPr lang="en-US" altLang="zh-CN" sz="2400" dirty="0">
                <a:solidFill>
                  <a:srgbClr val="FF0000"/>
                </a:solidFill>
              </a:rPr>
              <a:t>n.   </a:t>
            </a:r>
            <a:r>
              <a:rPr lang="en-US" altLang="zh-CN" sz="2400" dirty="0"/>
              <a:t>_____________  </a:t>
            </a:r>
            <a:r>
              <a:rPr lang="en-US" altLang="zh-CN" sz="2400" dirty="0">
                <a:solidFill>
                  <a:srgbClr val="FF0000"/>
                </a:solidFill>
              </a:rPr>
              <a:t>n.</a:t>
            </a:r>
            <a:r>
              <a:rPr lang="en-US" altLang="zh-CN" sz="2400" dirty="0"/>
              <a:t> honor  </a:t>
            </a:r>
            <a:r>
              <a:rPr lang="en-US" altLang="zh-CN" sz="2400" dirty="0">
                <a:solidFill>
                  <a:srgbClr val="FF0000"/>
                </a:solidFill>
              </a:rPr>
              <a:t>v./n.  </a:t>
            </a:r>
            <a:r>
              <a:rPr lang="en-US" altLang="zh-CN" sz="2400" dirty="0"/>
              <a:t>___________ </a:t>
            </a:r>
            <a:r>
              <a:rPr lang="en-US" altLang="zh-CN" sz="2400" dirty="0">
                <a:solidFill>
                  <a:srgbClr val="FF0000"/>
                </a:solidFill>
              </a:rPr>
              <a:t>adj.</a:t>
            </a:r>
            <a:r>
              <a:rPr lang="en-US" altLang="zh-CN" sz="2400" dirty="0"/>
              <a:t>  ____________ </a:t>
            </a:r>
            <a:r>
              <a:rPr lang="en-US" altLang="zh-CN" sz="2400" dirty="0">
                <a:solidFill>
                  <a:srgbClr val="FF0000"/>
                </a:solidFill>
              </a:rPr>
              <a:t>adj.</a:t>
            </a:r>
            <a:endParaRPr lang="en-US" altLang="zh-CN" sz="2400" dirty="0"/>
          </a:p>
          <a:p>
            <a:pPr>
              <a:lnSpc>
                <a:spcPct val="110000"/>
              </a:lnSpc>
            </a:pPr>
            <a:r>
              <a:rPr lang="en-US" altLang="zh-CN" sz="2400" dirty="0"/>
              <a:t>   pursue  </a:t>
            </a:r>
            <a:r>
              <a:rPr lang="en-US" altLang="zh-CN" sz="2400" dirty="0">
                <a:solidFill>
                  <a:srgbClr val="FF0000"/>
                </a:solidFill>
              </a:rPr>
              <a:t>v.  </a:t>
            </a:r>
            <a:r>
              <a:rPr lang="en-US" altLang="zh-CN" sz="2400" dirty="0"/>
              <a:t>______________  n.   _____________  n.</a:t>
            </a:r>
            <a:endParaRPr lang="en-US" altLang="zh-CN" sz="2400" dirty="0"/>
          </a:p>
          <a:p>
            <a:pPr>
              <a:lnSpc>
                <a:spcPct val="110000"/>
              </a:lnSpc>
            </a:pPr>
            <a:endParaRPr lang="en-US" altLang="zh-CN" sz="2400" dirty="0"/>
          </a:p>
          <a:p>
            <a:pPr>
              <a:lnSpc>
                <a:spcPct val="110000"/>
              </a:lnSpc>
            </a:pPr>
            <a:r>
              <a:rPr lang="en-US" altLang="zh-CN" sz="2400" dirty="0"/>
              <a:t>2. </a:t>
            </a:r>
            <a:r>
              <a:rPr lang="zh-CN" altLang="en-US" sz="2400" dirty="0"/>
              <a:t>为</a:t>
            </a:r>
            <a:r>
              <a:rPr lang="en-US" altLang="zh-CN" sz="2400" dirty="0"/>
              <a:t>…</a:t>
            </a:r>
            <a:r>
              <a:rPr lang="zh-CN" altLang="en-US" sz="2400" dirty="0"/>
              <a:t>着迷  </a:t>
            </a:r>
            <a:r>
              <a:rPr lang="en-US" altLang="zh-CN" sz="2400" dirty="0"/>
              <a:t>________________________     </a:t>
            </a:r>
            <a:r>
              <a:rPr lang="zh-CN" altLang="en-US" sz="2400" dirty="0"/>
              <a:t>通过暗中调查    </a:t>
            </a:r>
            <a:r>
              <a:rPr lang="en-US" altLang="zh-CN" sz="2400" dirty="0"/>
              <a:t>____________________________</a:t>
            </a:r>
            <a:endParaRPr lang="en-US" altLang="zh-CN" sz="2400" dirty="0"/>
          </a:p>
          <a:p>
            <a:pPr>
              <a:lnSpc>
                <a:spcPct val="110000"/>
              </a:lnSpc>
            </a:pPr>
            <a:r>
              <a:rPr lang="en-US" altLang="zh-CN" sz="2400" dirty="0"/>
              <a:t>    </a:t>
            </a:r>
            <a:r>
              <a:rPr lang="zh-CN" altLang="en-US" sz="2400" dirty="0"/>
              <a:t>潜入；偷偷进入  </a:t>
            </a:r>
            <a:r>
              <a:rPr lang="en-US" altLang="zh-CN" sz="2400" dirty="0"/>
              <a:t>_______________      </a:t>
            </a:r>
            <a:r>
              <a:rPr lang="zh-CN" altLang="en-US" sz="2400" dirty="0"/>
              <a:t>设下圈套  </a:t>
            </a:r>
            <a:r>
              <a:rPr lang="en-US" altLang="zh-CN" sz="2400" dirty="0"/>
              <a:t>_________________  </a:t>
            </a:r>
            <a:endParaRPr lang="en-US" altLang="zh-CN" sz="2400" dirty="0"/>
          </a:p>
          <a:p>
            <a:pPr>
              <a:lnSpc>
                <a:spcPct val="110000"/>
              </a:lnSpc>
            </a:pPr>
            <a:r>
              <a:rPr lang="en-US" altLang="zh-CN" sz="2400" dirty="0"/>
              <a:t>    </a:t>
            </a:r>
            <a:r>
              <a:rPr lang="zh-CN" altLang="en-US" sz="2400" dirty="0"/>
              <a:t>非常重视  </a:t>
            </a:r>
            <a:r>
              <a:rPr lang="en-US" altLang="zh-CN" sz="2400" dirty="0"/>
              <a:t>_____________________    </a:t>
            </a:r>
            <a:r>
              <a:rPr lang="zh-CN" altLang="en-US" sz="2400" dirty="0"/>
              <a:t>赢得人心  </a:t>
            </a:r>
            <a:r>
              <a:rPr lang="en-US" altLang="zh-CN" sz="2400" dirty="0"/>
              <a:t>_________________________________</a:t>
            </a:r>
            <a:endParaRPr lang="en-US" altLang="zh-CN" sz="2400" dirty="0"/>
          </a:p>
          <a:p>
            <a:pPr>
              <a:lnSpc>
                <a:spcPct val="110000"/>
              </a:lnSpc>
            </a:pPr>
            <a:r>
              <a:rPr lang="en-US" altLang="zh-CN" sz="2400" dirty="0"/>
              <a:t>    </a:t>
            </a:r>
            <a:r>
              <a:rPr lang="zh-CN" altLang="en-US" sz="2400" dirty="0"/>
              <a:t>和</a:t>
            </a:r>
            <a:r>
              <a:rPr lang="en-US" altLang="zh-CN" sz="2400" dirty="0"/>
              <a:t>…</a:t>
            </a:r>
            <a:r>
              <a:rPr lang="zh-CN" altLang="en-US" sz="2400" dirty="0"/>
              <a:t>结伴   </a:t>
            </a:r>
            <a:r>
              <a:rPr lang="en-US" altLang="zh-CN" sz="2400" dirty="0"/>
              <a:t>___________________      patrol    ___________   petrol  ____________</a:t>
            </a:r>
            <a:endParaRPr lang="en-US" altLang="zh-CN" sz="2400" dirty="0"/>
          </a:p>
          <a:p>
            <a:pPr>
              <a:lnSpc>
                <a:spcPct val="110000"/>
              </a:lnSpc>
            </a:pPr>
            <a:r>
              <a:rPr lang="en-US" altLang="zh-CN" sz="2400" dirty="0"/>
              <a:t>3. His path to conservation was </a:t>
            </a:r>
            <a:r>
              <a:rPr lang="en-US" altLang="zh-CN" sz="2400" dirty="0">
                <a:solidFill>
                  <a:srgbClr val="FF0000"/>
                </a:solidFill>
              </a:rPr>
              <a:t>winding</a:t>
            </a:r>
            <a:r>
              <a:rPr lang="en-US" altLang="zh-CN" sz="2400" dirty="0"/>
              <a:t>.   </a:t>
            </a:r>
            <a:r>
              <a:rPr lang="en-US" altLang="zh-CN" sz="2400" b="1" dirty="0"/>
              <a:t>____________</a:t>
            </a:r>
            <a:endParaRPr lang="en-US" altLang="zh-CN" sz="2400" b="1" dirty="0"/>
          </a:p>
          <a:p>
            <a:pPr>
              <a:lnSpc>
                <a:spcPct val="110000"/>
              </a:lnSpc>
            </a:pPr>
            <a:r>
              <a:rPr lang="zh-CN" altLang="en-US" sz="2400" dirty="0"/>
              <a:t>         </a:t>
            </a:r>
            <a:r>
              <a:rPr lang="zh-CN" altLang="en-US" sz="2400" dirty="0">
                <a:highlight>
                  <a:srgbClr val="FFFF00"/>
                </a:highlight>
              </a:rPr>
              <a:t>尤指正式地或法律上）同意，准予，允许</a:t>
            </a:r>
            <a:endParaRPr lang="en-US" altLang="zh-CN" sz="2400" dirty="0">
              <a:highlight>
                <a:srgbClr val="FFFF00"/>
              </a:highlight>
            </a:endParaRPr>
          </a:p>
          <a:p>
            <a:pPr>
              <a:lnSpc>
                <a:spcPct val="110000"/>
              </a:lnSpc>
            </a:pPr>
            <a:r>
              <a:rPr lang="en-US" altLang="zh-CN" sz="2400" dirty="0"/>
              <a:t>4. After he </a:t>
            </a:r>
            <a:r>
              <a:rPr lang="en-US" altLang="zh-CN" sz="2400" dirty="0">
                <a:highlight>
                  <a:srgbClr val="FFFF00"/>
                </a:highlight>
              </a:rPr>
              <a:t>was granted</a:t>
            </a:r>
            <a:r>
              <a:rPr lang="en-US" altLang="zh-CN" sz="2400" dirty="0"/>
              <a:t> official refugee status, he studied journalism and </a:t>
            </a:r>
            <a:r>
              <a:rPr lang="en-US" altLang="zh-CN" sz="2400" dirty="0">
                <a:highlight>
                  <a:srgbClr val="FFFF00"/>
                </a:highlight>
              </a:rPr>
              <a:t>land</a:t>
            </a:r>
            <a:r>
              <a:rPr lang="en-US" altLang="zh-CN" sz="2400" dirty="0"/>
              <a:t>ed his first job working for a local newspaper.                                                      </a:t>
            </a:r>
            <a:endParaRPr lang="en-US" altLang="zh-CN" sz="2400" dirty="0">
              <a:highlight>
                <a:srgbClr val="FFFF00"/>
              </a:highlight>
            </a:endParaRPr>
          </a:p>
          <a:p>
            <a:pPr>
              <a:lnSpc>
                <a:spcPct val="110000"/>
              </a:lnSpc>
            </a:pPr>
            <a:r>
              <a:rPr lang="en-US" altLang="zh-CN" sz="2400" dirty="0"/>
              <a:t>5. </a:t>
            </a:r>
            <a:r>
              <a:rPr lang="en-US" altLang="zh-CN" sz="2400" b="1" dirty="0"/>
              <a:t>To date </a:t>
            </a:r>
            <a:r>
              <a:rPr lang="en-US" altLang="zh-CN" sz="2400" dirty="0"/>
              <a:t>(= ____________), the non-profit </a:t>
            </a:r>
            <a:r>
              <a:rPr lang="en-US" altLang="zh-CN" sz="2400" b="1" dirty="0">
                <a:highlight>
                  <a:srgbClr val="00FFFF"/>
                </a:highlight>
              </a:rPr>
              <a:t>has worked on </a:t>
            </a:r>
            <a:r>
              <a:rPr lang="en-US" altLang="zh-CN" sz="2400" dirty="0"/>
              <a:t>more than 6,000 criminal cases, </a:t>
            </a:r>
            <a:r>
              <a:rPr lang="en-US" altLang="zh-CN" sz="2400" b="1" dirty="0">
                <a:highlight>
                  <a:srgbClr val="00FFFF"/>
                </a:highlight>
              </a:rPr>
              <a:t>rescued</a:t>
            </a:r>
            <a:r>
              <a:rPr lang="en-US" altLang="zh-CN" sz="2400" b="1" dirty="0"/>
              <a:t> </a:t>
            </a:r>
            <a:r>
              <a:rPr lang="en-US" altLang="zh-CN" sz="2400" dirty="0"/>
              <a:t>hundreds of trafficked animals from chimps to parrots, </a:t>
            </a:r>
            <a:r>
              <a:rPr lang="en-US" altLang="zh-CN" sz="2400" b="1" dirty="0">
                <a:highlight>
                  <a:srgbClr val="00FFFF"/>
                </a:highlight>
              </a:rPr>
              <a:t>and seized </a:t>
            </a:r>
            <a:r>
              <a:rPr lang="en-US" altLang="zh-CN" sz="2400" dirty="0"/>
              <a:t>tons of ivory and pangolin scales.</a:t>
            </a:r>
            <a:endParaRPr lang="zh-CN" altLang="en-US" sz="2400" dirty="0"/>
          </a:p>
        </p:txBody>
      </p:sp>
      <p:sp>
        <p:nvSpPr>
          <p:cNvPr id="5" name="文本框 4"/>
          <p:cNvSpPr txBox="1"/>
          <p:nvPr/>
        </p:nvSpPr>
        <p:spPr>
          <a:xfrm>
            <a:off x="6511738" y="2511830"/>
            <a:ext cx="3904225"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zh-CN" altLang="en-US" b="1" i="1" dirty="0">
                <a:solidFill>
                  <a:srgbClr val="FF0000"/>
                </a:solidFill>
              </a:rPr>
              <a:t>conduct organized trap</a:t>
            </a:r>
            <a:endParaRPr lang="zh-CN" altLang="en-US" b="1" i="1" dirty="0">
              <a:solidFill>
                <a:srgbClr val="FF0000"/>
              </a:solidFill>
            </a:endParaRPr>
          </a:p>
        </p:txBody>
      </p:sp>
      <p:sp>
        <p:nvSpPr>
          <p:cNvPr id="6" name="文本框 5"/>
          <p:cNvSpPr txBox="1"/>
          <p:nvPr/>
        </p:nvSpPr>
        <p:spPr>
          <a:xfrm>
            <a:off x="1796304" y="502643"/>
            <a:ext cx="1739698"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journalist</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7" name="文本框 6"/>
          <p:cNvSpPr txBox="1"/>
          <p:nvPr/>
        </p:nvSpPr>
        <p:spPr>
          <a:xfrm>
            <a:off x="9211236" y="455178"/>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consultant</a:t>
            </a:r>
            <a:endParaRPr lang="zh-CN" altLang="en-US" b="1" i="1" dirty="0">
              <a:solidFill>
                <a:srgbClr val="FF0000"/>
              </a:solidFill>
            </a:endParaRPr>
          </a:p>
        </p:txBody>
      </p:sp>
      <p:sp>
        <p:nvSpPr>
          <p:cNvPr id="8" name="文本框 7"/>
          <p:cNvSpPr txBox="1"/>
          <p:nvPr/>
        </p:nvSpPr>
        <p:spPr>
          <a:xfrm>
            <a:off x="6418729" y="446409"/>
            <a:ext cx="202250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consultation</a:t>
            </a:r>
            <a:endParaRPr lang="zh-CN" altLang="en-US" b="1" i="1" dirty="0">
              <a:solidFill>
                <a:srgbClr val="FF0000"/>
              </a:solidFill>
            </a:endParaRPr>
          </a:p>
        </p:txBody>
      </p:sp>
      <p:sp>
        <p:nvSpPr>
          <p:cNvPr id="9" name="文本框 8"/>
          <p:cNvSpPr txBox="1"/>
          <p:nvPr/>
        </p:nvSpPr>
        <p:spPr>
          <a:xfrm>
            <a:off x="1703904" y="908074"/>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err="1">
                <a:solidFill>
                  <a:srgbClr val="FF0000"/>
                </a:solidFill>
              </a:rPr>
              <a:t>defence</a:t>
            </a:r>
            <a:endParaRPr lang="zh-CN" altLang="en-US" b="1" i="1" dirty="0">
              <a:solidFill>
                <a:srgbClr val="FF0000"/>
              </a:solidFill>
            </a:endParaRPr>
          </a:p>
        </p:txBody>
      </p:sp>
      <p:sp>
        <p:nvSpPr>
          <p:cNvPr id="10" name="文本框 9"/>
          <p:cNvSpPr txBox="1"/>
          <p:nvPr/>
        </p:nvSpPr>
        <p:spPr>
          <a:xfrm>
            <a:off x="3979817" y="916843"/>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defender</a:t>
            </a:r>
            <a:endParaRPr lang="zh-CN" altLang="en-US" b="1" i="1" dirty="0">
              <a:solidFill>
                <a:srgbClr val="FF0000"/>
              </a:solidFill>
            </a:endParaRPr>
          </a:p>
        </p:txBody>
      </p:sp>
      <p:sp>
        <p:nvSpPr>
          <p:cNvPr id="11" name="文本框 10"/>
          <p:cNvSpPr txBox="1"/>
          <p:nvPr/>
        </p:nvSpPr>
        <p:spPr>
          <a:xfrm>
            <a:off x="7713011" y="916843"/>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honorable</a:t>
            </a:r>
            <a:endParaRPr lang="zh-CN" altLang="en-US" b="1" i="1" dirty="0">
              <a:solidFill>
                <a:srgbClr val="FF0000"/>
              </a:solidFill>
            </a:endParaRPr>
          </a:p>
        </p:txBody>
      </p:sp>
      <p:sp>
        <p:nvSpPr>
          <p:cNvPr id="12" name="文本框 11"/>
          <p:cNvSpPr txBox="1"/>
          <p:nvPr/>
        </p:nvSpPr>
        <p:spPr>
          <a:xfrm>
            <a:off x="9849669" y="908073"/>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honorary</a:t>
            </a:r>
            <a:endParaRPr lang="zh-CN" altLang="en-US" b="1" i="1" dirty="0">
              <a:solidFill>
                <a:srgbClr val="FF0000"/>
              </a:solidFill>
            </a:endParaRPr>
          </a:p>
        </p:txBody>
      </p:sp>
      <p:sp>
        <p:nvSpPr>
          <p:cNvPr id="13" name="文本框 12"/>
          <p:cNvSpPr txBox="1"/>
          <p:nvPr/>
        </p:nvSpPr>
        <p:spPr>
          <a:xfrm>
            <a:off x="1703904" y="1302501"/>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pursuit</a:t>
            </a:r>
            <a:endParaRPr lang="zh-CN" altLang="en-US" b="1" i="1" dirty="0">
              <a:solidFill>
                <a:srgbClr val="FF0000"/>
              </a:solidFill>
            </a:endParaRPr>
          </a:p>
        </p:txBody>
      </p:sp>
      <p:sp>
        <p:nvSpPr>
          <p:cNvPr id="14" name="文本框 13"/>
          <p:cNvSpPr txBox="1"/>
          <p:nvPr/>
        </p:nvSpPr>
        <p:spPr>
          <a:xfrm>
            <a:off x="4273109" y="1296389"/>
            <a:ext cx="1739698"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pursuer</a:t>
            </a:r>
            <a:endParaRPr lang="zh-CN" altLang="en-US" b="1" i="1" dirty="0">
              <a:solidFill>
                <a:srgbClr val="FF0000"/>
              </a:solidFill>
            </a:endParaRPr>
          </a:p>
        </p:txBody>
      </p:sp>
      <p:sp>
        <p:nvSpPr>
          <p:cNvPr id="15" name="文本框 14"/>
          <p:cNvSpPr txBox="1"/>
          <p:nvPr/>
        </p:nvSpPr>
        <p:spPr>
          <a:xfrm>
            <a:off x="1890177" y="2050165"/>
            <a:ext cx="3473279"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be fascinated by</a:t>
            </a:r>
            <a:endParaRPr lang="zh-CN" altLang="en-US" b="1" i="1" dirty="0">
              <a:solidFill>
                <a:srgbClr val="FF0000"/>
              </a:solidFill>
            </a:endParaRPr>
          </a:p>
        </p:txBody>
      </p:sp>
      <p:sp>
        <p:nvSpPr>
          <p:cNvPr id="16" name="文本框 15"/>
          <p:cNvSpPr txBox="1"/>
          <p:nvPr/>
        </p:nvSpPr>
        <p:spPr>
          <a:xfrm>
            <a:off x="7122716" y="2022048"/>
            <a:ext cx="4857890"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through undercover investigations</a:t>
            </a:r>
            <a:endParaRPr lang="zh-CN" altLang="en-US" b="1" i="1" dirty="0">
              <a:solidFill>
                <a:srgbClr val="FF0000"/>
              </a:solidFill>
            </a:endParaRPr>
          </a:p>
        </p:txBody>
      </p:sp>
      <p:sp>
        <p:nvSpPr>
          <p:cNvPr id="17" name="文本框 16"/>
          <p:cNvSpPr txBox="1"/>
          <p:nvPr/>
        </p:nvSpPr>
        <p:spPr>
          <a:xfrm>
            <a:off x="2683554" y="2532183"/>
            <a:ext cx="3473279"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steal into</a:t>
            </a:r>
            <a:endParaRPr lang="zh-CN" altLang="en-US" b="1" i="1" dirty="0">
              <a:solidFill>
                <a:srgbClr val="FF0000"/>
              </a:solidFill>
            </a:endParaRPr>
          </a:p>
        </p:txBody>
      </p:sp>
      <p:sp>
        <p:nvSpPr>
          <p:cNvPr id="18" name="文本框 17"/>
          <p:cNvSpPr txBox="1"/>
          <p:nvPr/>
        </p:nvSpPr>
        <p:spPr>
          <a:xfrm>
            <a:off x="1864965" y="2915277"/>
            <a:ext cx="3473279"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place great value in …</a:t>
            </a:r>
            <a:endParaRPr lang="zh-CN" altLang="en-US" b="1" i="1" dirty="0">
              <a:solidFill>
                <a:srgbClr val="FF0000"/>
              </a:solidFill>
            </a:endParaRPr>
          </a:p>
        </p:txBody>
      </p:sp>
      <p:sp>
        <p:nvSpPr>
          <p:cNvPr id="19" name="文本框 18"/>
          <p:cNvSpPr txBox="1"/>
          <p:nvPr/>
        </p:nvSpPr>
        <p:spPr>
          <a:xfrm>
            <a:off x="6329338" y="2896420"/>
            <a:ext cx="5381650"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win over the hearts and minds of sb.</a:t>
            </a:r>
            <a:endParaRPr lang="zh-CN" altLang="en-US" b="1" i="1" dirty="0">
              <a:solidFill>
                <a:srgbClr val="FF0000"/>
              </a:solidFill>
            </a:endParaRPr>
          </a:p>
        </p:txBody>
      </p:sp>
      <p:sp>
        <p:nvSpPr>
          <p:cNvPr id="20" name="文本框 19"/>
          <p:cNvSpPr txBox="1"/>
          <p:nvPr/>
        </p:nvSpPr>
        <p:spPr>
          <a:xfrm>
            <a:off x="1796303" y="3318724"/>
            <a:ext cx="3473279"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partner with …</a:t>
            </a:r>
            <a:endParaRPr lang="zh-CN" altLang="en-US" b="1" i="1" dirty="0">
              <a:solidFill>
                <a:srgbClr val="FF0000"/>
              </a:solidFill>
            </a:endParaRPr>
          </a:p>
        </p:txBody>
      </p:sp>
      <p:sp>
        <p:nvSpPr>
          <p:cNvPr id="21" name="文本框 20"/>
          <p:cNvSpPr txBox="1"/>
          <p:nvPr/>
        </p:nvSpPr>
        <p:spPr>
          <a:xfrm>
            <a:off x="5837247" y="3339493"/>
            <a:ext cx="1075250"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zh-CN" altLang="en-US" b="1" dirty="0">
                <a:solidFill>
                  <a:srgbClr val="FF0000"/>
                </a:solidFill>
              </a:rPr>
              <a:t>巡逻</a:t>
            </a:r>
            <a:endParaRPr lang="zh-CN" altLang="en-US" b="1" dirty="0">
              <a:solidFill>
                <a:srgbClr val="FF0000"/>
              </a:solidFill>
            </a:endParaRPr>
          </a:p>
        </p:txBody>
      </p:sp>
      <p:sp>
        <p:nvSpPr>
          <p:cNvPr id="22" name="文本框 21"/>
          <p:cNvSpPr txBox="1"/>
          <p:nvPr/>
        </p:nvSpPr>
        <p:spPr>
          <a:xfrm>
            <a:off x="8446133" y="3358084"/>
            <a:ext cx="1379479"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zh-CN" altLang="en-US" b="1" dirty="0">
                <a:solidFill>
                  <a:srgbClr val="FF0000"/>
                </a:solidFill>
              </a:rPr>
              <a:t>汽油</a:t>
            </a:r>
            <a:endParaRPr lang="zh-CN" altLang="en-US" b="1" dirty="0">
              <a:solidFill>
                <a:srgbClr val="FF0000"/>
              </a:solidFill>
            </a:endParaRPr>
          </a:p>
        </p:txBody>
      </p:sp>
      <p:sp>
        <p:nvSpPr>
          <p:cNvPr id="23" name="文本框 22"/>
          <p:cNvSpPr txBox="1"/>
          <p:nvPr/>
        </p:nvSpPr>
        <p:spPr>
          <a:xfrm>
            <a:off x="5934948" y="3688051"/>
            <a:ext cx="1282282"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zh-CN" altLang="en-US" b="1" dirty="0">
                <a:solidFill>
                  <a:srgbClr val="FF0000"/>
                </a:solidFill>
              </a:rPr>
              <a:t>曲折的</a:t>
            </a:r>
            <a:endParaRPr lang="zh-CN" altLang="en-US" b="1" dirty="0">
              <a:solidFill>
                <a:srgbClr val="FF0000"/>
              </a:solidFill>
            </a:endParaRPr>
          </a:p>
        </p:txBody>
      </p:sp>
      <p:sp>
        <p:nvSpPr>
          <p:cNvPr id="24" name="文本框 23"/>
          <p:cNvSpPr txBox="1"/>
          <p:nvPr/>
        </p:nvSpPr>
        <p:spPr>
          <a:xfrm>
            <a:off x="2015250" y="5324666"/>
            <a:ext cx="1261286" cy="461665"/>
          </a:xfrm>
          <a:prstGeom prst="rect">
            <a:avLst/>
          </a:prstGeom>
          <a:noFill/>
        </p:spPr>
        <p:txBody>
          <a:bodyPr wrap="square">
            <a:spAutoFit/>
          </a:bodyPr>
          <a:lstStyle>
            <a:defPPr>
              <a:defRPr lang="zh-CN"/>
            </a:defPPr>
            <a:lvl1pPr>
              <a:defRPr sz="2400">
                <a:solidFill>
                  <a:srgbClr val="0000FF"/>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b="1" i="1" dirty="0">
                <a:solidFill>
                  <a:srgbClr val="FF0000"/>
                </a:solidFill>
              </a:rPr>
              <a:t>So far </a:t>
            </a:r>
            <a:endParaRPr lang="zh-CN" altLang="en-US" b="1" i="1" dirty="0">
              <a:solidFill>
                <a:srgbClr val="FF0000"/>
              </a:solidFill>
            </a:endParaRPr>
          </a:p>
        </p:txBody>
      </p:sp>
      <p:sp>
        <p:nvSpPr>
          <p:cNvPr id="25" name="文本框 24"/>
          <p:cNvSpPr txBox="1"/>
          <p:nvPr/>
        </p:nvSpPr>
        <p:spPr>
          <a:xfrm>
            <a:off x="8739722" y="4924556"/>
            <a:ext cx="3139997" cy="400110"/>
          </a:xfrm>
          <a:prstGeom prst="rect">
            <a:avLst/>
          </a:prstGeom>
          <a:noFill/>
        </p:spPr>
        <p:txBody>
          <a:bodyPr wrap="square">
            <a:spAutoFit/>
          </a:bodyPr>
          <a:lstStyle/>
          <a:p>
            <a:r>
              <a:rPr lang="en-US" altLang="zh-CN" sz="2000" b="1" i="1" dirty="0">
                <a:solidFill>
                  <a:srgbClr val="FF0000"/>
                </a:solidFill>
                <a:highlight>
                  <a:srgbClr val="FFFF00"/>
                </a:highlight>
              </a:rPr>
              <a:t>succeed in getting a job </a:t>
            </a:r>
            <a:endParaRPr lang="zh-CN" altLang="en-US" sz="20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en-US" altLang="zh-CN"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C</a:t>
            </a: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篇</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1420639" y="1949800"/>
            <a:ext cx="9350720" cy="1077218"/>
          </a:xfrm>
          <a:prstGeom prst="rect">
            <a:avLst/>
          </a:prstGeom>
          <a:noFill/>
        </p:spPr>
        <p:txBody>
          <a:bodyPr wrap="square">
            <a:spAutoFit/>
          </a:bodyPr>
          <a:lstStyle/>
          <a:p>
            <a:pPr algn="ctr">
              <a:buNone/>
            </a:pPr>
            <a:r>
              <a:rPr lang="zh-CN" altLang="en-US" sz="3200" b="1" dirty="0">
                <a:latin typeface="Calibri" panose="020F0502020204030204" pitchFamily="34" charset="0"/>
                <a:cs typeface="Calibri" panose="020F0502020204030204" pitchFamily="34" charset="0"/>
              </a:rPr>
              <a:t>人与社会：</a:t>
            </a:r>
            <a:r>
              <a:rPr lang="en-US" altLang="zh-CN" sz="3200" b="1" dirty="0">
                <a:latin typeface="Calibri" panose="020F0502020204030204" pitchFamily="34" charset="0"/>
                <a:cs typeface="Calibri" panose="020F0502020204030204" pitchFamily="34" charset="0"/>
              </a:rPr>
              <a:t>Understanding of mental fatigue and the advice to overcome it</a:t>
            </a:r>
            <a:endParaRPr lang="en-US" altLang="zh-CN" sz="32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srcRect t="30537"/>
          <a:stretch>
            <a:fillRect/>
          </a:stretch>
        </p:blipFill>
        <p:spPr>
          <a:xfrm>
            <a:off x="2556240" y="3253487"/>
            <a:ext cx="6932938" cy="34127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45809" y="191730"/>
            <a:ext cx="7320113" cy="6740307"/>
          </a:xfrm>
          <a:prstGeom prst="rect">
            <a:avLst/>
          </a:prstGeom>
          <a:noFill/>
        </p:spPr>
        <p:txBody>
          <a:bodyPr wrap="square">
            <a:spAutoFit/>
          </a:bodyPr>
          <a:lstStyle/>
          <a:p>
            <a:pPr indent="304800" algn="just"/>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It goes without saying that hard physical labor wears you out, but what about hard mental labor?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Influential theories suggested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that </a:t>
            </a:r>
            <a:r>
              <a:rPr lang="en-US"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fatigue(</a:t>
            </a:r>
            <a:r>
              <a:rPr lang="zh-CN"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疲惫</a:t>
            </a:r>
            <a:r>
              <a:rPr lang="en-US"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is a sort of illusion cooked up by the brain to make us stop whatever we are doing and turn to a more </a:t>
            </a:r>
            <a:r>
              <a:rPr lang="en-US" altLang="zh-CN" sz="1600" b="1"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gratifying</a:t>
            </a:r>
            <a:r>
              <a:rPr lang="en-US"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activity</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says Mathias </a:t>
            </a:r>
            <a:r>
              <a:rPr lang="en-US" altLang="zh-CN" sz="1600" dirty="0" err="1">
                <a:effectLst/>
                <a:latin typeface="Times New Roman" panose="02020603050405020304" pitchFamily="18" charset="0"/>
                <a:ea typeface="宋体" panose="02010600030101010101" pitchFamily="2" charset="-122"/>
                <a:cs typeface="Times New Roman" panose="02020603050405020304" pitchFamily="18" charset="0"/>
              </a:rPr>
              <a:t>Pessiglione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of </a:t>
            </a:r>
            <a:r>
              <a:rPr lang="en-US" altLang="zh-CN" sz="1600" dirty="0" err="1">
                <a:effectLst/>
                <a:latin typeface="Times New Roman" panose="02020603050405020304" pitchFamily="18" charset="0"/>
                <a:ea typeface="宋体" panose="02010600030101010101" pitchFamily="2" charset="-122"/>
                <a:cs typeface="Times New Roman" panose="02020603050405020304" pitchFamily="18" charset="0"/>
              </a:rPr>
              <a:t>Pitie-Salpetriere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University in Paris, France.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our findings show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that cognitive work results in a true functional transformation -accumulation of toxic substances-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fatigue would indeed be a signal that makes us stop working but for a </a:t>
            </a:r>
            <a:r>
              <a:rPr lang="en-US" altLang="zh-CN" sz="1600" dirty="0">
                <a:solidFill>
                  <a:srgbClr val="FF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different</a:t>
            </a:r>
            <a:r>
              <a:rPr lang="en-US" alt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purpose: </a:t>
            </a:r>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to preserve the integrity of brain functioning</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r>
              <a:rPr lang="en-US" altLang="zh-CN" sz="1600" dirty="0" err="1">
                <a:effectLst/>
                <a:latin typeface="Times New Roman" panose="02020603050405020304" pitchFamily="18" charset="0"/>
                <a:ea typeface="宋体" panose="02010600030101010101" pitchFamily="2" charset="-122"/>
                <a:cs typeface="Times New Roman" panose="02020603050405020304" pitchFamily="18" charset="0"/>
              </a:rPr>
              <a:t>Pessiglione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and colleagues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wanted to understand what mental fatigue really is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They used magnetic resonance spectroscopy (MRS) to monitor brain chemistry over the course of a workday.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They studied two groups of people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those who needed to think hard and those who had relatively simple cognitive tasks.</a:t>
            </a:r>
            <a:endParaRPr lang="zh-CN"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They saw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signs of fatigue, only in the group doing hard mental work. Those in that group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exhibited in their choices a change toward options proposing rewards at short delay with minimal effort. Critically, they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had higher levels of glutamate(</a:t>
            </a:r>
            <a:r>
              <a:rPr lang="zh-CN" altLang="zh-CN" sz="1600" dirty="0">
                <a:effectLst/>
                <a:latin typeface="Times New Roman" panose="02020603050405020304" pitchFamily="18" charset="0"/>
                <a:ea typeface="宋体" panose="02010600030101010101" pitchFamily="2" charset="-122"/>
                <a:cs typeface="Times New Roman" panose="02020603050405020304" pitchFamily="18" charset="0"/>
              </a:rPr>
              <a:t>谷氨酸</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in the brain’s prefrontal cortex</a:t>
            </a:r>
            <a:r>
              <a:rPr lang="zh-CN" altLang="zh-CN" sz="1600" dirty="0">
                <a:effectLst/>
                <a:latin typeface="Times New Roman" panose="02020603050405020304" pitchFamily="18" charset="0"/>
                <a:ea typeface="宋体" panose="02010600030101010101" pitchFamily="2" charset="-122"/>
                <a:cs typeface="Times New Roman" panose="02020603050405020304" pitchFamily="18" charset="0"/>
              </a:rPr>
              <a:t>（前额皮质）</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Together with earlier evidence,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the scientists say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it supports the hypothesis that glutamate accumulation makes further activation of the prefrontal cortex more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costly</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such that cognitive control is more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difficult</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after a mentally tough workday.</a:t>
            </a:r>
            <a:endParaRPr lang="zh-CN"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is there some way to overcome this limitation of our brain’s ability to think hard? “Not really, I’m afraid,” </a:t>
            </a:r>
            <a:r>
              <a:rPr lang="en-US" altLang="zh-CN" sz="1600" dirty="0" err="1">
                <a:effectLst/>
                <a:latin typeface="Times New Roman" panose="02020603050405020304" pitchFamily="18" charset="0"/>
                <a:ea typeface="宋体" panose="02010600030101010101" pitchFamily="2" charset="-122"/>
                <a:cs typeface="Times New Roman" panose="02020603050405020304" pitchFamily="18" charset="0"/>
              </a:rPr>
              <a:t>Pessiglione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said. “I would employ good old recipes:</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 rest and sleep</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There is good evidence that glutamate is removed from the brain during sleep.”</a:t>
            </a:r>
            <a:endParaRPr lang="zh-CN"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indent="304800" algn="just"/>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There may be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other practical implications of the findings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For example, the researchers say, monitoring of prefrontal cortex could help to detect severe mental fatigue. Such an ability may help adjust work agendas to avoid burnout. </a:t>
            </a:r>
            <a:r>
              <a:rPr lang="en-US" altLang="zh-CN" sz="1600" dirty="0" err="1">
                <a:effectLst/>
                <a:latin typeface="Times New Roman" panose="02020603050405020304" pitchFamily="18" charset="0"/>
                <a:ea typeface="宋体" panose="02010600030101010101" pitchFamily="2" charset="-122"/>
                <a:cs typeface="Times New Roman" panose="02020603050405020304" pitchFamily="18" charset="0"/>
              </a:rPr>
              <a:t>Pessiglione</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advises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people to avoid making important decisions when they’re tired</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16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7565922" y="167147"/>
            <a:ext cx="4626078" cy="6632585"/>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pPr>
              <a:defRPr/>
            </a:pPr>
            <a:r>
              <a:rPr lang="en-US" altLang="zh-CN" sz="1700" b="1" i="1" kern="100" dirty="0">
                <a:latin typeface="Calibri" panose="020F0502020204030204" pitchFamily="34" charset="0"/>
                <a:ea typeface="宋体" panose="02010600030101010101" pitchFamily="2" charset="-122"/>
                <a:cs typeface="Calibri" panose="020F0502020204030204" pitchFamily="34" charset="0"/>
              </a:rPr>
              <a:t>28. What does the underlined word “gratifying” in Paragraph 1 mean?</a:t>
            </a:r>
            <a:endParaRPr lang="en-US" altLang="zh-CN" sz="17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A. Relaxing. 	B. Complex.	</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C. Temporary.	D. Rewarding.</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b="1" i="1" kern="100" dirty="0">
                <a:latin typeface="Calibri" panose="020F0502020204030204" pitchFamily="34" charset="0"/>
                <a:ea typeface="宋体" panose="02010600030101010101" pitchFamily="2" charset="-122"/>
                <a:cs typeface="Calibri" panose="020F0502020204030204" pitchFamily="34" charset="0"/>
              </a:rPr>
              <a:t>29. What does the group </a:t>
            </a:r>
            <a:r>
              <a:rPr lang="en-US" altLang="zh-CN" sz="1700" i="1" u="sng" kern="100" dirty="0">
                <a:latin typeface="Calibri" panose="020F0502020204030204" pitchFamily="34" charset="0"/>
                <a:ea typeface="宋体" panose="02010600030101010101" pitchFamily="2" charset="-122"/>
                <a:cs typeface="Calibri" panose="020F0502020204030204" pitchFamily="34" charset="0"/>
              </a:rPr>
              <a:t>performing hard mental work</a:t>
            </a:r>
            <a:r>
              <a:rPr lang="en-US" altLang="zh-CN" sz="1700" b="1" i="1" u="sng" kern="100" dirty="0">
                <a:latin typeface="Calibri" panose="020F0502020204030204" pitchFamily="34" charset="0"/>
                <a:ea typeface="宋体" panose="02010600030101010101" pitchFamily="2" charset="-122"/>
                <a:cs typeface="Calibri" panose="020F0502020204030204" pitchFamily="34" charset="0"/>
              </a:rPr>
              <a:t> </a:t>
            </a:r>
            <a:r>
              <a:rPr lang="en-US" altLang="zh-CN" sz="1700" b="1" i="1" kern="100" dirty="0">
                <a:latin typeface="Calibri" panose="020F0502020204030204" pitchFamily="34" charset="0"/>
                <a:ea typeface="宋体" panose="02010600030101010101" pitchFamily="2" charset="-122"/>
                <a:cs typeface="Calibri" panose="020F0502020204030204" pitchFamily="34" charset="0"/>
              </a:rPr>
              <a:t>exhibit in the study?</a:t>
            </a:r>
            <a:endParaRPr lang="en-US" altLang="zh-CN" sz="17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A. Fewer signs of mental fatigue.</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B. Greater motivation and effort.</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C. Higher efficiency in complex tasks.</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D. Stronger preference for immediate rewards.</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b="1" i="1" kern="100" dirty="0">
                <a:latin typeface="Calibri" panose="020F0502020204030204" pitchFamily="34" charset="0"/>
                <a:ea typeface="宋体" panose="02010600030101010101" pitchFamily="2" charset="-122"/>
                <a:cs typeface="Calibri" panose="020F0502020204030204" pitchFamily="34" charset="0"/>
              </a:rPr>
              <a:t>30. What do we know about glutamate accumulation?</a:t>
            </a:r>
            <a:endParaRPr lang="en-US" altLang="zh-CN" sz="17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A. It causes a sense of peaceful mind.</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B. It enhances brain function in a limited way.</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C. It signals the brain is </a:t>
            </a:r>
            <a:r>
              <a:rPr lang="en-US" altLang="zh-CN" sz="17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emptying</a:t>
            </a:r>
            <a:r>
              <a:rPr lang="en-US" altLang="zh-CN" sz="1700" i="1" kern="100" dirty="0">
                <a:latin typeface="Calibri" panose="020F0502020204030204" pitchFamily="34" charset="0"/>
                <a:ea typeface="宋体" panose="02010600030101010101" pitchFamily="2" charset="-122"/>
                <a:cs typeface="Calibri" panose="020F0502020204030204" pitchFamily="34" charset="0"/>
              </a:rPr>
              <a:t> its mental energy.</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D. It decreases the cost of prefrontal cortex activation.</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b="1" i="1" kern="100" dirty="0">
                <a:latin typeface="Calibri" panose="020F0502020204030204" pitchFamily="34" charset="0"/>
                <a:ea typeface="宋体" panose="02010600030101010101" pitchFamily="2" charset="-122"/>
                <a:cs typeface="Calibri" panose="020F0502020204030204" pitchFamily="34" charset="0"/>
              </a:rPr>
              <a:t>31. What is </a:t>
            </a:r>
            <a:r>
              <a:rPr lang="en-US" altLang="zh-CN" sz="1700" b="1" i="1" kern="100" dirty="0" err="1">
                <a:latin typeface="Calibri" panose="020F0502020204030204" pitchFamily="34" charset="0"/>
                <a:ea typeface="宋体" panose="02010600030101010101" pitchFamily="2" charset="-122"/>
                <a:cs typeface="Calibri" panose="020F0502020204030204" pitchFamily="34" charset="0"/>
              </a:rPr>
              <a:t>Pessiglione’s</a:t>
            </a:r>
            <a:r>
              <a:rPr lang="en-US" altLang="zh-CN" sz="1700" b="1" i="1" kern="100" dirty="0">
                <a:latin typeface="Calibri" panose="020F0502020204030204" pitchFamily="34" charset="0"/>
                <a:ea typeface="宋体" panose="02010600030101010101" pitchFamily="2" charset="-122"/>
                <a:cs typeface="Calibri" panose="020F0502020204030204" pitchFamily="34" charset="0"/>
              </a:rPr>
              <a:t> advice for those overwhelmed by mentally demanding tasks?</a:t>
            </a:r>
            <a:endParaRPr lang="en-US" altLang="zh-CN" sz="17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A. Remove them from the work agenda.</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B. Reduce the complexity of all cognitive tasks.</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C. Schedule strategic breaks to allow for-recovery.</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D. Apply technology to monitoring the brain activity.</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5" name="矩形: 圆角 4"/>
          <p:cNvSpPr/>
          <p:nvPr/>
        </p:nvSpPr>
        <p:spPr>
          <a:xfrm>
            <a:off x="245809" y="928508"/>
            <a:ext cx="963231" cy="300851"/>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6" name="文本框 5"/>
          <p:cNvSpPr txBox="1"/>
          <p:nvPr/>
        </p:nvSpPr>
        <p:spPr>
          <a:xfrm>
            <a:off x="5493406" y="1931577"/>
            <a:ext cx="2072516"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Topic: mental fatigue</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7" name="文本框 6"/>
          <p:cNvSpPr txBox="1"/>
          <p:nvPr/>
        </p:nvSpPr>
        <p:spPr>
          <a:xfrm>
            <a:off x="4714568" y="2900551"/>
            <a:ext cx="2851354"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Study: what is mental fatigue</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8" name="文本框 7"/>
          <p:cNvSpPr txBox="1"/>
          <p:nvPr/>
        </p:nvSpPr>
        <p:spPr>
          <a:xfrm>
            <a:off x="6622272" y="4601528"/>
            <a:ext cx="943650"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findings</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9" name="文本框 8"/>
          <p:cNvSpPr txBox="1"/>
          <p:nvPr/>
        </p:nvSpPr>
        <p:spPr>
          <a:xfrm>
            <a:off x="6833418" y="5640201"/>
            <a:ext cx="732503"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advice</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10" name="矩形: 圆角 9"/>
          <p:cNvSpPr/>
          <p:nvPr/>
        </p:nvSpPr>
        <p:spPr>
          <a:xfrm>
            <a:off x="7600338" y="688616"/>
            <a:ext cx="1188062" cy="327384"/>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11" name="直接箭头连接符 10"/>
          <p:cNvCxnSpPr/>
          <p:nvPr/>
        </p:nvCxnSpPr>
        <p:spPr>
          <a:xfrm flipV="1">
            <a:off x="1022243" y="688616"/>
            <a:ext cx="3803757" cy="327384"/>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4639203" y="422849"/>
            <a:ext cx="1130447" cy="327384"/>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4" name="文本框 13"/>
          <p:cNvSpPr txBox="1"/>
          <p:nvPr/>
        </p:nvSpPr>
        <p:spPr>
          <a:xfrm>
            <a:off x="2725908" y="-49167"/>
            <a:ext cx="3803756" cy="338554"/>
          </a:xfrm>
          <a:prstGeom prst="rect">
            <a:avLst/>
          </a:prstGeom>
          <a:solidFill>
            <a:schemeClr val="accent4"/>
          </a:solidFill>
        </p:spPr>
        <p:txBody>
          <a:bodyPr wrap="square" rtlCol="0">
            <a:spAutoFit/>
          </a:bodyPr>
          <a:lstStyle/>
          <a:p>
            <a:pPr>
              <a:defRPr/>
            </a:pPr>
            <a:r>
              <a:rPr lang="en-US" altLang="zh-CN" sz="1600" b="1" i="1" kern="0" dirty="0">
                <a:latin typeface="Calibri" panose="020F0502020204030204"/>
                <a:ea typeface="等线" panose="02010600030101010101" pitchFamily="2" charset="-122"/>
                <a:cs typeface="Calibri" panose="020F0502020204030204" pitchFamily="34" charset="0"/>
              </a:rPr>
              <a:t>tip: </a:t>
            </a:r>
            <a:r>
              <a:rPr lang="zh-CN" altLang="en-US" sz="1600" b="1" kern="0" dirty="0">
                <a:latin typeface="Calibri" panose="020F0502020204030204"/>
                <a:ea typeface="等线" panose="02010600030101010101" pitchFamily="2" charset="-122"/>
                <a:cs typeface="Calibri" panose="020F0502020204030204" pitchFamily="34" charset="0"/>
              </a:rPr>
              <a:t>根据句意，</a:t>
            </a:r>
            <a:r>
              <a:rPr lang="en-US" altLang="zh-CN" sz="1600" b="1" i="1" kern="0" dirty="0">
                <a:latin typeface="Calibri" panose="020F0502020204030204"/>
                <a:ea typeface="等线" panose="02010600030101010101" pitchFamily="2" charset="-122"/>
                <a:cs typeface="Calibri" panose="020F0502020204030204" pitchFamily="34" charset="0"/>
              </a:rPr>
              <a:t>gratifying</a:t>
            </a:r>
            <a:r>
              <a:rPr lang="zh-CN" altLang="en-US" sz="1600" b="1" kern="0" dirty="0">
                <a:latin typeface="Calibri" panose="020F0502020204030204"/>
                <a:ea typeface="等线" panose="02010600030101010101" pitchFamily="2" charset="-122"/>
                <a:cs typeface="Calibri" panose="020F0502020204030204" pitchFamily="34" charset="0"/>
              </a:rPr>
              <a:t>应与</a:t>
            </a:r>
            <a:r>
              <a:rPr lang="en-US" altLang="zh-CN" sz="1600" b="1" i="1" kern="0" dirty="0">
                <a:latin typeface="Calibri" panose="020F0502020204030204"/>
                <a:ea typeface="等线" panose="02010600030101010101" pitchFamily="2" charset="-122"/>
                <a:cs typeface="Calibri" panose="020F0502020204030204" pitchFamily="34" charset="0"/>
              </a:rPr>
              <a:t>fatigue</a:t>
            </a:r>
            <a:r>
              <a:rPr lang="zh-CN" altLang="en-US" sz="1600" b="1" kern="0" dirty="0">
                <a:latin typeface="Calibri" panose="020F0502020204030204"/>
                <a:ea typeface="等线" panose="02010600030101010101" pitchFamily="2" charset="-122"/>
                <a:cs typeface="Calibri" panose="020F0502020204030204" pitchFamily="34" charset="0"/>
              </a:rPr>
              <a:t>相反</a:t>
            </a:r>
            <a:endParaRPr lang="zh-CN" altLang="en-US" sz="1600" b="1" kern="0" dirty="0">
              <a:latin typeface="Calibri" panose="020F0502020204030204"/>
              <a:ea typeface="等线" panose="02010600030101010101" pitchFamily="2" charset="-122"/>
              <a:cs typeface="Calibri" panose="020F0502020204030204" pitchFamily="34" charset="0"/>
            </a:endParaRPr>
          </a:p>
        </p:txBody>
      </p:sp>
      <p:sp>
        <p:nvSpPr>
          <p:cNvPr id="15" name="矩形: 圆角 14"/>
          <p:cNvSpPr/>
          <p:nvPr/>
        </p:nvSpPr>
        <p:spPr>
          <a:xfrm>
            <a:off x="1287716" y="3438536"/>
            <a:ext cx="6200204" cy="194018"/>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6" name="矩形: 圆角 15"/>
          <p:cNvSpPr/>
          <p:nvPr/>
        </p:nvSpPr>
        <p:spPr>
          <a:xfrm>
            <a:off x="211393" y="3651895"/>
            <a:ext cx="2745167" cy="248315"/>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7" name="矩形: 圆角 16"/>
          <p:cNvSpPr/>
          <p:nvPr/>
        </p:nvSpPr>
        <p:spPr>
          <a:xfrm>
            <a:off x="7565921" y="2593902"/>
            <a:ext cx="4380270" cy="281437"/>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8" name="矩形: 圆角 17"/>
          <p:cNvSpPr/>
          <p:nvPr/>
        </p:nvSpPr>
        <p:spPr>
          <a:xfrm>
            <a:off x="4254293" y="4154159"/>
            <a:ext cx="3233627" cy="266290"/>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19" name="直接箭头连接符 18"/>
          <p:cNvCxnSpPr/>
          <p:nvPr/>
        </p:nvCxnSpPr>
        <p:spPr>
          <a:xfrm>
            <a:off x="4662029" y="3908438"/>
            <a:ext cx="542397" cy="344486"/>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矩形: 圆角 20"/>
          <p:cNvSpPr/>
          <p:nvPr/>
        </p:nvSpPr>
        <p:spPr>
          <a:xfrm>
            <a:off x="296283" y="4402891"/>
            <a:ext cx="7242111" cy="245721"/>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22" name="矩形: 圆角 21"/>
          <p:cNvSpPr/>
          <p:nvPr/>
        </p:nvSpPr>
        <p:spPr>
          <a:xfrm>
            <a:off x="321191" y="4658635"/>
            <a:ext cx="3640884" cy="206291"/>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entury Gothic" panose="020B0502020202020204"/>
              <a:ea typeface="微软雅黑 Light" panose="020B0502040204020203" charset="-122"/>
              <a:cs typeface="+mn-cs"/>
            </a:endParaRPr>
          </a:p>
        </p:txBody>
      </p:sp>
      <p:sp>
        <p:nvSpPr>
          <p:cNvPr id="23" name="矩形: 圆角 22"/>
          <p:cNvSpPr/>
          <p:nvPr/>
        </p:nvSpPr>
        <p:spPr>
          <a:xfrm>
            <a:off x="7600338" y="3853670"/>
            <a:ext cx="3974068" cy="540933"/>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24" name="直接箭头连接符 23"/>
          <p:cNvCxnSpPr/>
          <p:nvPr/>
        </p:nvCxnSpPr>
        <p:spPr>
          <a:xfrm flipV="1">
            <a:off x="4321872" y="4020697"/>
            <a:ext cx="5434184" cy="524073"/>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1022243" y="3955788"/>
            <a:ext cx="8733813" cy="742639"/>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矩形: 圆角 31"/>
          <p:cNvSpPr/>
          <p:nvPr/>
        </p:nvSpPr>
        <p:spPr>
          <a:xfrm>
            <a:off x="251601" y="5364367"/>
            <a:ext cx="1384159" cy="275833"/>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2167368" y="6580806"/>
            <a:ext cx="4454904" cy="235431"/>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p:cNvSpPr/>
          <p:nvPr/>
        </p:nvSpPr>
        <p:spPr>
          <a:xfrm>
            <a:off x="3216715" y="6325730"/>
            <a:ext cx="3312949" cy="205261"/>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p:cNvSpPr/>
          <p:nvPr/>
        </p:nvSpPr>
        <p:spPr>
          <a:xfrm>
            <a:off x="7593449" y="5951108"/>
            <a:ext cx="4465159" cy="28143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箭头连接符 35"/>
          <p:cNvCxnSpPr/>
          <p:nvPr/>
        </p:nvCxnSpPr>
        <p:spPr>
          <a:xfrm>
            <a:off x="1275635" y="5625239"/>
            <a:ext cx="1913553" cy="680430"/>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5529108" y="6530991"/>
            <a:ext cx="693038" cy="152744"/>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00"/>
                                        <p:tgtEl>
                                          <p:spTgt spid="24"/>
                                        </p:tgtEl>
                                      </p:cBhvr>
                                    </p:animEffect>
                                  </p:childTnLst>
                                </p:cTn>
                              </p:par>
                              <p:par>
                                <p:cTn id="88" presetID="2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down)">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down)">
                                      <p:cBhvr>
                                        <p:cTn id="100" dur="500"/>
                                        <p:tgtEl>
                                          <p:spTgt spid="36"/>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left)">
                                      <p:cBhvr>
                                        <p:cTn id="104" dur="5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down)">
                                      <p:cBhvr>
                                        <p:cTn id="109" dur="500"/>
                                        <p:tgtEl>
                                          <p:spTgt spid="39"/>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left)">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P spid="21" grpId="0" animBg="1"/>
      <p:bldP spid="22" grpId="0" animBg="1"/>
      <p:bldP spid="23" grpId="0" animBg="1"/>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可选过程 2"/>
          <p:cNvSpPr/>
          <p:nvPr/>
        </p:nvSpPr>
        <p:spPr>
          <a:xfrm>
            <a:off x="0" y="24103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211393" y="482772"/>
            <a:ext cx="11980607" cy="6160661"/>
          </a:xfrm>
          <a:prstGeom prst="rect">
            <a:avLst/>
          </a:prstGeom>
          <a:noFill/>
        </p:spPr>
        <p:txBody>
          <a:bodyPr wrap="square">
            <a:spAutoFit/>
          </a:bodyPr>
          <a:lstStyle/>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1. </a:t>
            </a:r>
            <a:r>
              <a:rPr lang="zh-CN" altLang="en-US"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语法填空</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____________(influence) theories suggested that fatigue(</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疲惫</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is a sort of illusion _________(cook) up by the brain to make us stop whatever we are doing ______ turn to a more gratifying activity.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They studied two groups of people; those who needed to think hard and those who had ___________ (relative) simple cognitive tasks.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Those in that group also ___________(exhibit) in their choices a change toward options __________ (propose) rewards at short delay with minimal effort. </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___________(critical), they also had higher levels of glutamate in the brain’s prefrontal cortex. </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Together with earlier evidence, the scientists say it supports the hypothesis _______ glutamate accumulation makes further activation of the prefrontal cortex more_______(cost), such that cognitive control is more difficult after ____ mentally tough workday.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So, is there some way to overcome this __________(limit) of our brain’s ability to think hard?</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It enhances brain function in a ________(limit) way.       The future holds _________(limit) promise.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There may be other __________(practice) implications of the findings. </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Stronger ____________(prefer) for immediate rewards.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Reduce the ____________(complex) of all cognitive tasks.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Apply technology ____monitoring the brain activity.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723900" y="818268"/>
            <a:ext cx="332876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Influential</a:t>
            </a:r>
            <a:endParaRPr lang="zh-CN" altLang="en-US" sz="2000" dirty="0">
              <a:solidFill>
                <a:srgbClr val="FF0000"/>
              </a:solidFill>
            </a:endParaRPr>
          </a:p>
        </p:txBody>
      </p:sp>
      <p:sp>
        <p:nvSpPr>
          <p:cNvPr id="8" name="文本框 7"/>
          <p:cNvSpPr txBox="1"/>
          <p:nvPr/>
        </p:nvSpPr>
        <p:spPr>
          <a:xfrm>
            <a:off x="10211676" y="871415"/>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cooked</a:t>
            </a:r>
            <a:endParaRPr lang="zh-CN" altLang="en-US" sz="2000" dirty="0">
              <a:solidFill>
                <a:srgbClr val="FF0000"/>
              </a:solidFill>
            </a:endParaRPr>
          </a:p>
        </p:txBody>
      </p:sp>
      <p:sp>
        <p:nvSpPr>
          <p:cNvPr id="10" name="文本框 9"/>
          <p:cNvSpPr txBox="1"/>
          <p:nvPr/>
        </p:nvSpPr>
        <p:spPr>
          <a:xfrm>
            <a:off x="7059386" y="1218378"/>
            <a:ext cx="98510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and</a:t>
            </a:r>
            <a:endParaRPr lang="zh-CN" altLang="en-US" sz="2000" dirty="0">
              <a:solidFill>
                <a:srgbClr val="FF0000"/>
              </a:solidFill>
            </a:endParaRPr>
          </a:p>
        </p:txBody>
      </p:sp>
      <p:sp>
        <p:nvSpPr>
          <p:cNvPr id="12" name="文本框 11"/>
          <p:cNvSpPr txBox="1"/>
          <p:nvPr/>
        </p:nvSpPr>
        <p:spPr>
          <a:xfrm>
            <a:off x="781050" y="1865724"/>
            <a:ext cx="1654726"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relatively</a:t>
            </a:r>
            <a:endParaRPr lang="zh-CN" altLang="en-US" sz="2000" dirty="0">
              <a:solidFill>
                <a:srgbClr val="FF0000"/>
              </a:solidFill>
            </a:endParaRPr>
          </a:p>
        </p:txBody>
      </p:sp>
      <p:sp>
        <p:nvSpPr>
          <p:cNvPr id="14" name="文本框 13"/>
          <p:cNvSpPr txBox="1"/>
          <p:nvPr/>
        </p:nvSpPr>
        <p:spPr>
          <a:xfrm>
            <a:off x="3707549" y="2267169"/>
            <a:ext cx="173842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exhibited</a:t>
            </a:r>
            <a:endParaRPr lang="zh-CN" altLang="en-US" sz="2000" dirty="0">
              <a:solidFill>
                <a:srgbClr val="FF0000"/>
              </a:solidFill>
            </a:endParaRPr>
          </a:p>
        </p:txBody>
      </p:sp>
      <p:sp>
        <p:nvSpPr>
          <p:cNvPr id="16" name="文本框 15"/>
          <p:cNvSpPr txBox="1"/>
          <p:nvPr/>
        </p:nvSpPr>
        <p:spPr>
          <a:xfrm>
            <a:off x="840922" y="2582101"/>
            <a:ext cx="150019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proposing</a:t>
            </a:r>
            <a:endParaRPr lang="zh-CN" altLang="en-US" sz="2000" dirty="0">
              <a:solidFill>
                <a:srgbClr val="FF0000"/>
              </a:solidFill>
            </a:endParaRPr>
          </a:p>
        </p:txBody>
      </p:sp>
      <p:sp>
        <p:nvSpPr>
          <p:cNvPr id="18" name="文本框 17"/>
          <p:cNvSpPr txBox="1"/>
          <p:nvPr/>
        </p:nvSpPr>
        <p:spPr>
          <a:xfrm>
            <a:off x="821872" y="2984291"/>
            <a:ext cx="3212873"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Critically</a:t>
            </a:r>
            <a:endParaRPr lang="zh-CN" altLang="en-US" sz="2000" dirty="0">
              <a:solidFill>
                <a:srgbClr val="FF0000"/>
              </a:solidFill>
            </a:endParaRPr>
          </a:p>
        </p:txBody>
      </p:sp>
      <p:sp>
        <p:nvSpPr>
          <p:cNvPr id="20" name="文本框 19"/>
          <p:cNvSpPr txBox="1"/>
          <p:nvPr/>
        </p:nvSpPr>
        <p:spPr>
          <a:xfrm>
            <a:off x="9505949" y="3321218"/>
            <a:ext cx="112675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that</a:t>
            </a:r>
            <a:endParaRPr lang="zh-CN" altLang="en-US" sz="2000" dirty="0">
              <a:solidFill>
                <a:srgbClr val="FF0000"/>
              </a:solidFill>
            </a:endParaRPr>
          </a:p>
        </p:txBody>
      </p:sp>
      <p:sp>
        <p:nvSpPr>
          <p:cNvPr id="22" name="文本框 21"/>
          <p:cNvSpPr txBox="1"/>
          <p:nvPr/>
        </p:nvSpPr>
        <p:spPr>
          <a:xfrm>
            <a:off x="8681357" y="3679085"/>
            <a:ext cx="1126759"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costly</a:t>
            </a:r>
            <a:endParaRPr lang="zh-CN" altLang="en-US" sz="2000" dirty="0">
              <a:solidFill>
                <a:srgbClr val="FF0000"/>
              </a:solidFill>
            </a:endParaRPr>
          </a:p>
        </p:txBody>
      </p:sp>
      <p:sp>
        <p:nvSpPr>
          <p:cNvPr id="24" name="文本框 23"/>
          <p:cNvSpPr txBox="1"/>
          <p:nvPr/>
        </p:nvSpPr>
        <p:spPr>
          <a:xfrm>
            <a:off x="5345851" y="3982380"/>
            <a:ext cx="495774"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a:t>
            </a:r>
            <a:endParaRPr lang="zh-CN" altLang="en-US" sz="2000" dirty="0">
              <a:solidFill>
                <a:srgbClr val="FF0000"/>
              </a:solidFill>
            </a:endParaRPr>
          </a:p>
        </p:txBody>
      </p:sp>
      <p:sp>
        <p:nvSpPr>
          <p:cNvPr id="26" name="文本框 25"/>
          <p:cNvSpPr txBox="1"/>
          <p:nvPr/>
        </p:nvSpPr>
        <p:spPr>
          <a:xfrm>
            <a:off x="5345850" y="4354439"/>
            <a:ext cx="1577463"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limitation</a:t>
            </a:r>
            <a:endParaRPr lang="zh-CN" altLang="en-US" sz="2000" dirty="0">
              <a:solidFill>
                <a:srgbClr val="FF0000"/>
              </a:solidFill>
            </a:endParaRPr>
          </a:p>
        </p:txBody>
      </p:sp>
      <p:sp>
        <p:nvSpPr>
          <p:cNvPr id="28" name="文本框 27"/>
          <p:cNvSpPr txBox="1"/>
          <p:nvPr/>
        </p:nvSpPr>
        <p:spPr>
          <a:xfrm>
            <a:off x="4341644" y="4740357"/>
            <a:ext cx="1976658"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limited</a:t>
            </a:r>
            <a:endParaRPr lang="zh-CN" altLang="en-US" sz="2000" dirty="0">
              <a:solidFill>
                <a:srgbClr val="FF0000"/>
              </a:solidFill>
            </a:endParaRPr>
          </a:p>
        </p:txBody>
      </p:sp>
      <p:sp>
        <p:nvSpPr>
          <p:cNvPr id="30" name="文本框 29"/>
          <p:cNvSpPr txBox="1"/>
          <p:nvPr/>
        </p:nvSpPr>
        <p:spPr>
          <a:xfrm>
            <a:off x="9157608" y="4698114"/>
            <a:ext cx="1950902"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limitless</a:t>
            </a:r>
            <a:endParaRPr lang="zh-CN" altLang="en-US" sz="2000" dirty="0">
              <a:solidFill>
                <a:srgbClr val="FF0000"/>
              </a:solidFill>
            </a:endParaRPr>
          </a:p>
        </p:txBody>
      </p:sp>
      <p:sp>
        <p:nvSpPr>
          <p:cNvPr id="32" name="文本框 31"/>
          <p:cNvSpPr txBox="1"/>
          <p:nvPr/>
        </p:nvSpPr>
        <p:spPr>
          <a:xfrm>
            <a:off x="2976805" y="5098224"/>
            <a:ext cx="2517500"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practical</a:t>
            </a:r>
            <a:endParaRPr lang="zh-CN" altLang="en-US" sz="2000" dirty="0">
              <a:solidFill>
                <a:srgbClr val="FF0000"/>
              </a:solidFill>
            </a:endParaRPr>
          </a:p>
        </p:txBody>
      </p:sp>
      <p:sp>
        <p:nvSpPr>
          <p:cNvPr id="34" name="文本框 33"/>
          <p:cNvSpPr txBox="1"/>
          <p:nvPr/>
        </p:nvSpPr>
        <p:spPr>
          <a:xfrm>
            <a:off x="1738160" y="5419627"/>
            <a:ext cx="1719113"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preference</a:t>
            </a:r>
            <a:endParaRPr lang="zh-CN" altLang="en-US" sz="2000" dirty="0">
              <a:solidFill>
                <a:srgbClr val="FF0000"/>
              </a:solidFill>
            </a:endParaRPr>
          </a:p>
        </p:txBody>
      </p:sp>
      <p:sp>
        <p:nvSpPr>
          <p:cNvPr id="36" name="文本框 35"/>
          <p:cNvSpPr txBox="1"/>
          <p:nvPr/>
        </p:nvSpPr>
        <p:spPr>
          <a:xfrm>
            <a:off x="1983921" y="5791354"/>
            <a:ext cx="8254316"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complexity</a:t>
            </a:r>
            <a:endParaRPr lang="zh-CN" altLang="en-US" sz="2000" dirty="0">
              <a:solidFill>
                <a:srgbClr val="FF0000"/>
              </a:solidFill>
            </a:endParaRPr>
          </a:p>
        </p:txBody>
      </p:sp>
      <p:sp>
        <p:nvSpPr>
          <p:cNvPr id="38" name="文本框 37"/>
          <p:cNvSpPr txBox="1"/>
          <p:nvPr/>
        </p:nvSpPr>
        <p:spPr>
          <a:xfrm>
            <a:off x="2790044" y="6151259"/>
            <a:ext cx="3573437"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to</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arn(inVertic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P spid="18" grpId="0"/>
      <p:bldP spid="20" grpId="0"/>
      <p:bldP spid="22" grpId="0"/>
      <p:bldP spid="24" grpId="0"/>
      <p:bldP spid="26" grpId="0"/>
      <p:bldP spid="28" grpId="0"/>
      <p:bldP spid="30" grpId="0"/>
      <p:bldP spid="32" grpId="0"/>
      <p:bldP spid="34" grpId="0"/>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66475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可选过程 2"/>
          <p:cNvSpPr/>
          <p:nvPr/>
        </p:nvSpPr>
        <p:spPr>
          <a:xfrm>
            <a:off x="0" y="143974"/>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374679" y="302721"/>
            <a:ext cx="11980607" cy="6632585"/>
          </a:xfrm>
          <a:prstGeom prst="rect">
            <a:avLst/>
          </a:prstGeom>
          <a:noFill/>
        </p:spPr>
        <p:txBody>
          <a:bodyPr wrap="square">
            <a:spAutoFit/>
          </a:bodyPr>
          <a:lstStyle/>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2. </a:t>
            </a:r>
            <a:r>
              <a:rPr lang="zh-CN" altLang="en-US"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一词多义</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1) function</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But our findings show that cognitive work results in a true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functional</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transformation -accumulation of toxic substances- so fatigue would indeed be a signal that makes us stop working but for a different purpose: to preserve the integrity of brain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functioning</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It enhances brain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function</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in a limited way.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The authorities say the prison is now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functioning</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normally.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On weekdays, one third of the room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functions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as workspace.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2) </a:t>
            </a:r>
            <a:r>
              <a:rPr lang="en-US" altLang="zh-CN" sz="2200" b="1" kern="100" dirty="0" err="1">
                <a:solidFill>
                  <a:prstClr val="black"/>
                </a:solidFill>
                <a:latin typeface="Calibri" panose="020F0502020204030204" pitchFamily="34" charset="0"/>
                <a:ea typeface="宋体" panose="02010600030101010101" pitchFamily="2" charset="-122"/>
                <a:cs typeface="Calibri" panose="020F0502020204030204" pitchFamily="34" charset="0"/>
              </a:rPr>
              <a:t>n.</a:t>
            </a:r>
            <a:r>
              <a:rPr lang="en-US" altLang="zh-CN" sz="2200" b="1"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v</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 It </a:t>
            </a:r>
            <a:r>
              <a:rPr lang="en-US" altLang="zh-CN" sz="2200" b="1" u="sng"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signals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the brain is </a:t>
            </a:r>
            <a:r>
              <a:rPr lang="en-US" altLang="zh-CN" sz="2200" b="1" u="sng"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emptying</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its mental energy.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Chest pains can be a warning </a:t>
            </a:r>
            <a:r>
              <a:rPr lang="en-US" altLang="zh-CN" sz="2200" b="1" kern="100" dirty="0">
                <a:solidFill>
                  <a:srgbClr val="0070C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signal</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of heart problems.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She </a:t>
            </a:r>
            <a:r>
              <a:rPr lang="en-US" altLang="zh-CN" sz="2200" b="1" kern="100" dirty="0" err="1">
                <a:solidFill>
                  <a:srgbClr val="0070C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signalled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(that) it was time to leave.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This announcement </a:t>
            </a:r>
            <a:r>
              <a:rPr lang="en-US" altLang="zh-CN" sz="2200" b="1" kern="100" dirty="0" err="1">
                <a:solidFill>
                  <a:srgbClr val="0070C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signalled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 clear change of policy.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The house had been standing </a:t>
            </a:r>
            <a:r>
              <a:rPr lang="en-US" altLang="zh-CN" sz="2200" b="1" kern="100" dirty="0">
                <a:solidFill>
                  <a:srgbClr val="0070C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empty</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She </a:t>
            </a:r>
            <a:r>
              <a:rPr lang="en-US" altLang="zh-CN" sz="2200" b="1" kern="100" dirty="0">
                <a:solidFill>
                  <a:srgbClr val="0070C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emptied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the water out of the vase.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 </a:t>
            </a:r>
            <a:r>
              <a:rPr lang="en-US" altLang="zh-CN" sz="2200" b="1" u="sng"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Schedule</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strategic breaks to allow for recovery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We‘re working to a tight </a:t>
            </a:r>
            <a:r>
              <a:rPr lang="en-US" altLang="zh-CN" sz="2200" b="1" kern="100" dirty="0">
                <a:solidFill>
                  <a:srgbClr val="0070C0"/>
                </a:solidFill>
                <a:latin typeface="Calibri" panose="020F0502020204030204" pitchFamily="34" charset="0"/>
                <a:ea typeface="宋体" panose="02010600030101010101" pitchFamily="2" charset="-122"/>
                <a:cs typeface="Calibri" panose="020F0502020204030204" pitchFamily="34" charset="0"/>
              </a:rPr>
              <a:t>schedule</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The meeting is </a:t>
            </a:r>
            <a:r>
              <a:rPr lang="en-US" altLang="zh-CN" sz="2200" b="1" kern="100" dirty="0">
                <a:solidFill>
                  <a:srgbClr val="0070C0"/>
                </a:solidFill>
                <a:latin typeface="Calibri" panose="020F0502020204030204" pitchFamily="34" charset="0"/>
                <a:ea typeface="宋体" panose="02010600030101010101" pitchFamily="2" charset="-122"/>
                <a:cs typeface="Calibri" panose="020F0502020204030204" pitchFamily="34" charset="0"/>
              </a:rPr>
              <a:t>scheduled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for Friday afternoon.</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7714076" y="730695"/>
            <a:ext cx="3243067" cy="461665"/>
          </a:xfrm>
          <a:prstGeom prst="rect">
            <a:avLst/>
          </a:prstGeom>
          <a:noFill/>
        </p:spPr>
        <p:txBody>
          <a:bodyPr wrap="square">
            <a:spAutoFit/>
          </a:bodyPr>
          <a:lstStyle/>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adj.</a:t>
            </a:r>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实用的；功能的</a:t>
            </a:r>
            <a:endParaRPr lang="zh-CN" altLang="en-US" sz="2000" dirty="0">
              <a:solidFill>
                <a:srgbClr val="FF0000"/>
              </a:solidFill>
            </a:endParaRPr>
          </a:p>
        </p:txBody>
      </p:sp>
      <p:sp>
        <p:nvSpPr>
          <p:cNvPr id="6" name="文本框 5"/>
          <p:cNvSpPr txBox="1"/>
          <p:nvPr/>
        </p:nvSpPr>
        <p:spPr>
          <a:xfrm>
            <a:off x="9983076" y="1734276"/>
            <a:ext cx="2736415" cy="461665"/>
          </a:xfrm>
          <a:prstGeom prst="rect">
            <a:avLst/>
          </a:prstGeom>
          <a:noFill/>
        </p:spPr>
        <p:txBody>
          <a:bodyPr wrap="square">
            <a:spAutoFit/>
          </a:bodyPr>
          <a:lstStyle/>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n.</a:t>
            </a:r>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运行，运作</a:t>
            </a:r>
            <a:endParaRPr lang="zh-CN" altLang="en-US" sz="2000" dirty="0">
              <a:solidFill>
                <a:srgbClr val="FF0000"/>
              </a:solidFill>
            </a:endParaRPr>
          </a:p>
        </p:txBody>
      </p:sp>
      <p:sp>
        <p:nvSpPr>
          <p:cNvPr id="7" name="文本框 6"/>
          <p:cNvSpPr txBox="1"/>
          <p:nvPr/>
        </p:nvSpPr>
        <p:spPr>
          <a:xfrm>
            <a:off x="6020676" y="2195941"/>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n.</a:t>
            </a:r>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作用；功能</a:t>
            </a:r>
            <a:endParaRPr lang="zh-CN" altLang="en-US" sz="2000" dirty="0">
              <a:solidFill>
                <a:srgbClr val="FF0000"/>
              </a:solidFill>
            </a:endParaRPr>
          </a:p>
        </p:txBody>
      </p:sp>
      <p:sp>
        <p:nvSpPr>
          <p:cNvPr id="8" name="文本框 7"/>
          <p:cNvSpPr txBox="1"/>
          <p:nvPr/>
        </p:nvSpPr>
        <p:spPr>
          <a:xfrm>
            <a:off x="7714076" y="2426773"/>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运转</a:t>
            </a:r>
            <a:endParaRPr lang="zh-CN" altLang="en-US" sz="2000" dirty="0">
              <a:solidFill>
                <a:srgbClr val="FF0000"/>
              </a:solidFill>
            </a:endParaRPr>
          </a:p>
        </p:txBody>
      </p:sp>
      <p:sp>
        <p:nvSpPr>
          <p:cNvPr id="9" name="文本框 8"/>
          <p:cNvSpPr txBox="1"/>
          <p:nvPr/>
        </p:nvSpPr>
        <p:spPr>
          <a:xfrm>
            <a:off x="7790276" y="2806384"/>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起作用</a:t>
            </a:r>
            <a:endParaRPr lang="zh-CN" altLang="en-US" sz="2000" dirty="0">
              <a:solidFill>
                <a:srgbClr val="FF0000"/>
              </a:solidFill>
            </a:endParaRPr>
          </a:p>
        </p:txBody>
      </p:sp>
      <p:sp>
        <p:nvSpPr>
          <p:cNvPr id="10" name="文本框 9"/>
          <p:cNvSpPr txBox="1"/>
          <p:nvPr/>
        </p:nvSpPr>
        <p:spPr>
          <a:xfrm>
            <a:off x="7246661" y="3858328"/>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n.</a:t>
            </a:r>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信号</a:t>
            </a:r>
            <a:endParaRPr lang="zh-CN" altLang="en-US" sz="2000" dirty="0">
              <a:solidFill>
                <a:srgbClr val="FF0000"/>
              </a:solidFill>
            </a:endParaRPr>
          </a:p>
        </p:txBody>
      </p:sp>
      <p:sp>
        <p:nvSpPr>
          <p:cNvPr id="11" name="文本框 10"/>
          <p:cNvSpPr txBox="1"/>
          <p:nvPr/>
        </p:nvSpPr>
        <p:spPr>
          <a:xfrm>
            <a:off x="5736204" y="4287958"/>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示意</a:t>
            </a:r>
            <a:endParaRPr lang="zh-CN" altLang="en-US" sz="2000" dirty="0">
              <a:solidFill>
                <a:srgbClr val="FF0000"/>
              </a:solidFill>
            </a:endParaRPr>
          </a:p>
        </p:txBody>
      </p:sp>
      <p:sp>
        <p:nvSpPr>
          <p:cNvPr id="12" name="文本框 11"/>
          <p:cNvSpPr txBox="1"/>
          <p:nvPr/>
        </p:nvSpPr>
        <p:spPr>
          <a:xfrm>
            <a:off x="7178186" y="4679439"/>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表明</a:t>
            </a:r>
            <a:endParaRPr lang="zh-CN" altLang="en-US" sz="2000" dirty="0">
              <a:solidFill>
                <a:srgbClr val="FF0000"/>
              </a:solidFill>
            </a:endParaRPr>
          </a:p>
        </p:txBody>
      </p:sp>
      <p:sp>
        <p:nvSpPr>
          <p:cNvPr id="13" name="文本框 12"/>
          <p:cNvSpPr txBox="1"/>
          <p:nvPr/>
        </p:nvSpPr>
        <p:spPr>
          <a:xfrm>
            <a:off x="5234379" y="5012442"/>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adj.</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空的</a:t>
            </a:r>
            <a:endParaRPr lang="zh-CN" altLang="en-US" sz="2000" dirty="0">
              <a:solidFill>
                <a:srgbClr val="FF0000"/>
              </a:solidFill>
            </a:endParaRPr>
          </a:p>
        </p:txBody>
      </p:sp>
      <p:sp>
        <p:nvSpPr>
          <p:cNvPr id="14" name="文本框 13"/>
          <p:cNvSpPr txBox="1"/>
          <p:nvPr/>
        </p:nvSpPr>
        <p:spPr>
          <a:xfrm>
            <a:off x="5598584" y="5432584"/>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清空</a:t>
            </a:r>
            <a:endParaRPr lang="zh-CN" altLang="en-US" sz="2000" dirty="0">
              <a:solidFill>
                <a:srgbClr val="FF0000"/>
              </a:solidFill>
            </a:endParaRPr>
          </a:p>
        </p:txBody>
      </p:sp>
      <p:sp>
        <p:nvSpPr>
          <p:cNvPr id="15" name="文本框 14"/>
          <p:cNvSpPr txBox="1"/>
          <p:nvPr/>
        </p:nvSpPr>
        <p:spPr>
          <a:xfrm>
            <a:off x="5895081" y="5950093"/>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n.</a:t>
            </a:r>
            <a:r>
              <a:rPr kumimoji="0" lang="zh-CN" altLang="en-US"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日程安排</a:t>
            </a:r>
            <a:endParaRPr lang="zh-CN" altLang="en-US" sz="2000" dirty="0">
              <a:solidFill>
                <a:srgbClr val="FF0000"/>
              </a:solidFill>
            </a:endParaRPr>
          </a:p>
        </p:txBody>
      </p:sp>
      <p:sp>
        <p:nvSpPr>
          <p:cNvPr id="16" name="文本框 15"/>
          <p:cNvSpPr txBox="1"/>
          <p:nvPr/>
        </p:nvSpPr>
        <p:spPr>
          <a:xfrm>
            <a:off x="6259286" y="6370235"/>
            <a:ext cx="2736415"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a:t>
            </a:r>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安排</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en-US" altLang="zh-CN"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D</a:t>
            </a: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篇</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1769565" y="1735047"/>
            <a:ext cx="9370383" cy="1077218"/>
          </a:xfrm>
          <a:prstGeom prst="rect">
            <a:avLst/>
          </a:prstGeom>
          <a:noFill/>
        </p:spPr>
        <p:txBody>
          <a:bodyPr wrap="square">
            <a:spAutoFit/>
          </a:bodyPr>
          <a:lstStyle/>
          <a:p>
            <a:pPr algn="ctr">
              <a:buNone/>
            </a:pPr>
            <a:r>
              <a:rPr lang="zh-CN" altLang="en-US" sz="3200" b="1" dirty="0">
                <a:latin typeface="Calibri" panose="020F0502020204030204" pitchFamily="34" charset="0"/>
                <a:cs typeface="Calibri" panose="020F0502020204030204" pitchFamily="34" charset="0"/>
              </a:rPr>
              <a:t>人与社会：</a:t>
            </a:r>
            <a:r>
              <a:rPr lang="en-US" altLang="zh-CN" sz="3200" b="1" dirty="0">
                <a:latin typeface="Calibri" panose="020F0502020204030204" pitchFamily="34" charset="0"/>
                <a:cs typeface="Calibri" panose="020F0502020204030204" pitchFamily="34" charset="0"/>
              </a:rPr>
              <a:t>Understanding of confirmation bias and strategies to overcome it</a:t>
            </a:r>
            <a:endParaRPr lang="en-US" altLang="zh-CN" sz="3200" b="1" dirty="0">
              <a:latin typeface="Calibri" panose="020F0502020204030204" pitchFamily="34" charset="0"/>
              <a:cs typeface="Calibri" panose="020F0502020204030204" pitchFamily="34" charset="0"/>
            </a:endParaRPr>
          </a:p>
        </p:txBody>
      </p:sp>
      <p:grpSp>
        <p:nvGrpSpPr>
          <p:cNvPr id="7" name="组合 6"/>
          <p:cNvGrpSpPr/>
          <p:nvPr/>
        </p:nvGrpSpPr>
        <p:grpSpPr>
          <a:xfrm>
            <a:off x="4069735" y="2945766"/>
            <a:ext cx="4543323" cy="3745087"/>
            <a:chOff x="4256548" y="2987688"/>
            <a:chExt cx="4543323" cy="3745087"/>
          </a:xfrm>
        </p:grpSpPr>
        <p:pic>
          <p:nvPicPr>
            <p:cNvPr id="5" name="图片 4"/>
            <p:cNvPicPr>
              <a:picLocks noChangeAspect="1"/>
            </p:cNvPicPr>
            <p:nvPr/>
          </p:nvPicPr>
          <p:blipFill>
            <a:blip r:embed="rId1"/>
            <a:stretch>
              <a:fillRect/>
            </a:stretch>
          </p:blipFill>
          <p:spPr>
            <a:xfrm>
              <a:off x="4256548" y="2987688"/>
              <a:ext cx="4543323" cy="3745087"/>
            </a:xfrm>
            <a:prstGeom prst="rect">
              <a:avLst/>
            </a:prstGeom>
          </p:spPr>
        </p:pic>
        <p:sp>
          <p:nvSpPr>
            <p:cNvPr id="6" name="矩形 5"/>
            <p:cNvSpPr/>
            <p:nvPr/>
          </p:nvSpPr>
          <p:spPr>
            <a:xfrm>
              <a:off x="7416800" y="6430297"/>
              <a:ext cx="1383071" cy="235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1980606" cy="68579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6872" y="-64264"/>
            <a:ext cx="7897760" cy="7232749"/>
          </a:xfrm>
          <a:prstGeom prst="rect">
            <a:avLst/>
          </a:prstGeom>
          <a:noFill/>
        </p:spPr>
        <p:txBody>
          <a:bodyPr wrap="square">
            <a:spAutoFit/>
          </a:bodyPr>
          <a:lstStyle/>
          <a:p>
            <a:pPr indent="304800" algn="just"/>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Confirmation bias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refers to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people’s tendency to seek out information that supports their existing beliefs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While it’s usually subconscious, its impacts are significant.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It can cloud people's judgement and decision-making processes.</a:t>
            </a:r>
            <a:endPar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One explanation</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for confirmation bias is that it is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an efficient way to process information</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Humans are constantly fed with information and cannot possibly take the time to carefully process each piece. It is adaptive for humans to rely on subconscious, automatic judgements that contribute to the efficiency. </a:t>
            </a:r>
            <a:r>
              <a:rPr lang="en-US" altLang="zh-CN" sz="1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Another reason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why people show confirmation bias is to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protect their self-worth</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People like to feel good about themselves, and discovering a belief they highly value is incorrect makes them feel bad about themselves. Therefore, confirmation bias will encourage them to disregard the information contrary to their belief.</a:t>
            </a:r>
            <a:endPar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Researches show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that confirmation bias is strong and widespread. In studies examining my-side bias, people were able to generate and remember more </a:t>
            </a:r>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reasons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supporting their side of a controversial issue than the opposing side. Only when a researcher directly asked people to generate arguments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against</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their own beliefs were they able to do so. It is not that people are incapable of generating arguments that are contrary to their beliefs, but, rather</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 people are not motivated to do 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Confirmation bias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surfaces in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interpersonal communication</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When interacting with people who perceivers think have certain personalities, the perceivers will ask questions that are biased toward supporting the perceivers’ beliefs. If a new roommate is expected to be friendly and outgoing, Maria may ask her if she likes to go to parties rather than asking if she often studies in the library.</a:t>
            </a:r>
            <a:endPar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Confirmation bias may </a:t>
            </a:r>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lead to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incomplete and misinterpreted understanding of an issue or topic</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as crucial information may.be overlooked or dismissed. </a:t>
            </a:r>
            <a:r>
              <a:rPr lang="en-US" altLang="zh-CN" sz="16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Thus</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to avoid it, people </a:t>
            </a:r>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are supposed to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diversify the sources of information accessed</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 as seeking multiple perspectives brings a broader understanding of the subject matter and allows for well-rounded decision-making. </a:t>
            </a:r>
            <a:r>
              <a:rPr lang="en-US" altLang="zh-CN" sz="1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Another way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is to </a:t>
            </a:r>
            <a:r>
              <a:rPr lang="en-US" altLang="zh-CN" sz="1600" b="1" dirty="0">
                <a:effectLst/>
                <a:latin typeface="Times New Roman" panose="02020603050405020304" pitchFamily="18" charset="0"/>
                <a:ea typeface="宋体" panose="02010600030101010101" pitchFamily="2" charset="-122"/>
                <a:cs typeface="Times New Roman" panose="02020603050405020304" pitchFamily="18" charset="0"/>
              </a:rPr>
              <a:t>actively challenge the bias by questioning assumptions and relying on evidence </a:t>
            </a:r>
            <a:r>
              <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rPr>
              <a:t>rather than personal opinions, which helps us consciously recognize informational biases and minimize their impact.</a:t>
            </a:r>
            <a:endParaRPr lang="en-US" altLang="zh-CN" sz="16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7934632" y="0"/>
            <a:ext cx="4372898" cy="6740307"/>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pPr>
              <a:defRPr/>
            </a:pPr>
            <a:r>
              <a:rPr lang="en-US" altLang="zh-CN" sz="1600" b="1" i="1" kern="100" dirty="0">
                <a:latin typeface="Calibri" panose="020F0502020204030204" pitchFamily="34" charset="0"/>
                <a:ea typeface="宋体" panose="02010600030101010101" pitchFamily="2" charset="-122"/>
                <a:cs typeface="Calibri" panose="020F0502020204030204" pitchFamily="34" charset="0"/>
              </a:rPr>
              <a:t>32. Why do people show confirmation bias?</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A. To help maintain their dignity.</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B. To prevent shallow judgements.</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C. To handle complex information.</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D. To develop their logical reasoning.</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b="1" i="1" kern="100" dirty="0">
                <a:latin typeface="Calibri" panose="020F0502020204030204" pitchFamily="34" charset="0"/>
                <a:ea typeface="宋体" panose="02010600030101010101" pitchFamily="2" charset="-122"/>
                <a:cs typeface="Calibri" panose="020F0502020204030204" pitchFamily="34" charset="0"/>
              </a:rPr>
              <a:t>33. What did the studies in Paragraph 3 find?</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A. People couldn’t produce arguments </a:t>
            </a:r>
            <a:r>
              <a:rPr lang="en-US" altLang="zh-CN" sz="1600"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against</a:t>
            </a:r>
            <a:r>
              <a:rPr lang="en-US" altLang="zh-CN" sz="1600" i="1" kern="100" dirty="0">
                <a:latin typeface="Calibri" panose="020F0502020204030204" pitchFamily="34" charset="0"/>
                <a:ea typeface="宋体" panose="02010600030101010101" pitchFamily="2" charset="-122"/>
                <a:cs typeface="Calibri" panose="020F0502020204030204" pitchFamily="34" charset="0"/>
              </a:rPr>
              <a:t> their belief.</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B. Information supporting people’s belief often won preference,</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C. It took considerable motivation to face </a:t>
            </a:r>
            <a:r>
              <a:rPr lang="en-US" altLang="zh-CN" sz="1600"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controversial</a:t>
            </a:r>
            <a:r>
              <a:rPr lang="en-US" altLang="zh-CN" sz="1600" i="1" kern="100" dirty="0">
                <a:latin typeface="Calibri" panose="020F0502020204030204" pitchFamily="34" charset="0"/>
                <a:ea typeface="宋体" panose="02010600030101010101" pitchFamily="2" charset="-122"/>
                <a:cs typeface="Calibri" panose="020F0502020204030204" pitchFamily="34" charset="0"/>
              </a:rPr>
              <a:t> issues.</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D. People focused on information concerning the </a:t>
            </a:r>
            <a:r>
              <a:rPr lang="en-US" altLang="zh-CN" sz="1600"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opposing</a:t>
            </a:r>
            <a:r>
              <a:rPr lang="en-US" altLang="zh-CN" sz="1600" i="1" kern="100" dirty="0">
                <a:latin typeface="Calibri" panose="020F0502020204030204" pitchFamily="34" charset="0"/>
                <a:ea typeface="宋体" panose="02010600030101010101" pitchFamily="2" charset="-122"/>
                <a:cs typeface="Calibri" panose="020F0502020204030204" pitchFamily="34" charset="0"/>
              </a:rPr>
              <a:t> side.</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b="1" i="1" kern="100" dirty="0">
                <a:latin typeface="Calibri" panose="020F0502020204030204" pitchFamily="34" charset="0"/>
                <a:ea typeface="宋体" panose="02010600030101010101" pitchFamily="2" charset="-122"/>
                <a:cs typeface="Calibri" panose="020F0502020204030204" pitchFamily="34" charset="0"/>
              </a:rPr>
              <a:t>34. How does the writer illustrate confirmation bias in communication?</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A. By making comparison. B. By giving an example.</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C. By introducing a study. D. By defining a concept.</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b="1" i="1" kern="100" dirty="0">
                <a:latin typeface="Calibri" panose="020F0502020204030204" pitchFamily="34" charset="0"/>
                <a:ea typeface="宋体" panose="02010600030101010101" pitchFamily="2" charset="-122"/>
                <a:cs typeface="Calibri" panose="020F0502020204030204" pitchFamily="34" charset="0"/>
              </a:rPr>
              <a:t>35. What is the passage mainly about?</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A. The role of my-side bias in enhancing people’s own beliefs.</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B. The effects of information overload on decision-making process.</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C. The impact of confirmation bias on interpersonal communication.</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1600" i="1" kern="100" dirty="0">
                <a:latin typeface="Calibri" panose="020F0502020204030204" pitchFamily="34" charset="0"/>
                <a:ea typeface="宋体" panose="02010600030101010101" pitchFamily="2" charset="-122"/>
                <a:cs typeface="Calibri" panose="020F0502020204030204" pitchFamily="34" charset="0"/>
              </a:rPr>
              <a:t>D. Understanding of confirmation bias and strategies to overcome it.</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7223181" y="396692"/>
            <a:ext cx="711451"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What</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6" name="文本框 5"/>
          <p:cNvSpPr txBox="1"/>
          <p:nvPr/>
        </p:nvSpPr>
        <p:spPr>
          <a:xfrm>
            <a:off x="7223180" y="2181949"/>
            <a:ext cx="711451"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Why</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7" name="文本框 6"/>
          <p:cNvSpPr txBox="1"/>
          <p:nvPr/>
        </p:nvSpPr>
        <p:spPr>
          <a:xfrm>
            <a:off x="7223179" y="4848949"/>
            <a:ext cx="711451"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How</a:t>
            </a:r>
            <a:endParaRPr lang="zh-CN" altLang="en-US"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8" name="矩形: 圆角 7"/>
          <p:cNvSpPr/>
          <p:nvPr/>
        </p:nvSpPr>
        <p:spPr>
          <a:xfrm>
            <a:off x="709459" y="1609390"/>
            <a:ext cx="2284112" cy="360923"/>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9" name="矩形: 圆角 8"/>
          <p:cNvSpPr/>
          <p:nvPr/>
        </p:nvSpPr>
        <p:spPr>
          <a:xfrm>
            <a:off x="7971502" y="216230"/>
            <a:ext cx="3001297" cy="360923"/>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0" name="矩形: 圆角 9"/>
          <p:cNvSpPr/>
          <p:nvPr/>
        </p:nvSpPr>
        <p:spPr>
          <a:xfrm>
            <a:off x="6043327" y="2610411"/>
            <a:ext cx="1944326" cy="338554"/>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1" name="矩形: 圆角 10"/>
          <p:cNvSpPr/>
          <p:nvPr/>
        </p:nvSpPr>
        <p:spPr>
          <a:xfrm>
            <a:off x="71976" y="2939838"/>
            <a:ext cx="3966624" cy="238791"/>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2" name="矩形: 圆角 11"/>
          <p:cNvSpPr/>
          <p:nvPr/>
        </p:nvSpPr>
        <p:spPr>
          <a:xfrm>
            <a:off x="5969755" y="3419938"/>
            <a:ext cx="1944326" cy="338554"/>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13" name="矩形: 圆角 12"/>
          <p:cNvSpPr/>
          <p:nvPr/>
        </p:nvSpPr>
        <p:spPr>
          <a:xfrm>
            <a:off x="110962" y="3637052"/>
            <a:ext cx="1944326" cy="338554"/>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14" name="直接箭头连接符 13"/>
          <p:cNvCxnSpPr/>
          <p:nvPr/>
        </p:nvCxnSpPr>
        <p:spPr>
          <a:xfrm flipH="1" flipV="1">
            <a:off x="2351314" y="3370153"/>
            <a:ext cx="3642100" cy="123953"/>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1436914" y="3059233"/>
            <a:ext cx="763775" cy="224051"/>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矩形: 圆角 20"/>
          <p:cNvSpPr/>
          <p:nvPr/>
        </p:nvSpPr>
        <p:spPr>
          <a:xfrm>
            <a:off x="7961338" y="2023839"/>
            <a:ext cx="4193790" cy="496664"/>
          </a:xfrm>
          <a:prstGeom prst="round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22" name="直接箭头连接符 21"/>
          <p:cNvCxnSpPr/>
          <p:nvPr/>
        </p:nvCxnSpPr>
        <p:spPr>
          <a:xfrm flipH="1">
            <a:off x="8727514" y="1674743"/>
            <a:ext cx="2705271" cy="1104945"/>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8699104" y="1674743"/>
            <a:ext cx="2783437" cy="1608541"/>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矩形: 圆角 27"/>
          <p:cNvSpPr/>
          <p:nvPr/>
        </p:nvSpPr>
        <p:spPr>
          <a:xfrm>
            <a:off x="4526484" y="4395668"/>
            <a:ext cx="3233627" cy="266290"/>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29" name="矩形: 圆角 28"/>
          <p:cNvSpPr/>
          <p:nvPr/>
        </p:nvSpPr>
        <p:spPr>
          <a:xfrm>
            <a:off x="110962" y="4582659"/>
            <a:ext cx="7726752" cy="338554"/>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30" name="矩形: 圆角 29"/>
          <p:cNvSpPr/>
          <p:nvPr/>
        </p:nvSpPr>
        <p:spPr>
          <a:xfrm>
            <a:off x="110962" y="4877168"/>
            <a:ext cx="2490724" cy="310335"/>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cxnSp>
        <p:nvCxnSpPr>
          <p:cNvPr id="31" name="直接箭头连接符 30"/>
          <p:cNvCxnSpPr/>
          <p:nvPr/>
        </p:nvCxnSpPr>
        <p:spPr>
          <a:xfrm flipH="1" flipV="1">
            <a:off x="3557196" y="4310998"/>
            <a:ext cx="969288" cy="262643"/>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3985752" y="4046612"/>
            <a:ext cx="771305" cy="155274"/>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矩形: 圆角 37"/>
          <p:cNvSpPr/>
          <p:nvPr/>
        </p:nvSpPr>
        <p:spPr>
          <a:xfrm>
            <a:off x="10090003" y="3975606"/>
            <a:ext cx="2101997" cy="250768"/>
          </a:xfrm>
          <a:prstGeom prst="roundRect">
            <a:avLst/>
          </a:prstGeom>
          <a:solidFill>
            <a:srgbClr val="FFC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entury Gothic" panose="020B0502020202020204"/>
              <a:ea typeface="微软雅黑 Light" panose="020B0502040204020203" charset="-122"/>
              <a:cs typeface="+mn-cs"/>
            </a:endParaRPr>
          </a:p>
        </p:txBody>
      </p:sp>
      <p:sp>
        <p:nvSpPr>
          <p:cNvPr id="39" name="矩形: 圆角 38"/>
          <p:cNvSpPr/>
          <p:nvPr/>
        </p:nvSpPr>
        <p:spPr>
          <a:xfrm>
            <a:off x="390963" y="0"/>
            <a:ext cx="1656475" cy="273174"/>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p:cNvSpPr/>
          <p:nvPr/>
        </p:nvSpPr>
        <p:spPr>
          <a:xfrm>
            <a:off x="398813" y="729163"/>
            <a:ext cx="1656475" cy="273174"/>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p:cNvSpPr/>
          <p:nvPr/>
        </p:nvSpPr>
        <p:spPr>
          <a:xfrm>
            <a:off x="3675245" y="1411903"/>
            <a:ext cx="1656475" cy="273174"/>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p:cNvSpPr/>
          <p:nvPr/>
        </p:nvSpPr>
        <p:spPr>
          <a:xfrm>
            <a:off x="5402321" y="2610410"/>
            <a:ext cx="780765" cy="329427"/>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p:cNvSpPr/>
          <p:nvPr/>
        </p:nvSpPr>
        <p:spPr>
          <a:xfrm>
            <a:off x="1938833" y="3833171"/>
            <a:ext cx="412482" cy="314984"/>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p:cNvSpPr/>
          <p:nvPr/>
        </p:nvSpPr>
        <p:spPr>
          <a:xfrm>
            <a:off x="2415996" y="5058230"/>
            <a:ext cx="761208" cy="310335"/>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p:cNvSpPr/>
          <p:nvPr/>
        </p:nvSpPr>
        <p:spPr>
          <a:xfrm>
            <a:off x="709459" y="5590212"/>
            <a:ext cx="1491230" cy="255081"/>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p:cNvSpPr/>
          <p:nvPr/>
        </p:nvSpPr>
        <p:spPr>
          <a:xfrm>
            <a:off x="1605699" y="6118467"/>
            <a:ext cx="1491230" cy="255081"/>
          </a:xfrm>
          <a:prstGeom prst="roundRect">
            <a:avLst/>
          </a:prstGeom>
          <a:solidFill>
            <a:srgbClr val="C0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p:cNvSpPr/>
          <p:nvPr/>
        </p:nvSpPr>
        <p:spPr>
          <a:xfrm>
            <a:off x="7953488" y="6142990"/>
            <a:ext cx="3877175" cy="496664"/>
          </a:xfrm>
          <a:prstGeom prst="roundRect">
            <a:avLst/>
          </a:prstGeom>
          <a:solidFill>
            <a:srgbClr val="C00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500"/>
                                        <p:tgtEl>
                                          <p:spTgt spid="28"/>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left)">
                                      <p:cBhvr>
                                        <p:cTn id="78" dur="500"/>
                                        <p:tgtEl>
                                          <p:spTgt spid="29"/>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childTnLst>
                          </p:cTn>
                        </p:par>
                        <p:par>
                          <p:cTn id="83" fill="hold">
                            <p:stCondLst>
                              <p:cond delay="1500"/>
                            </p:stCondLst>
                            <p:childTnLst>
                              <p:par>
                                <p:cTn id="84" presetID="22" presetClass="entr" presetSubtype="4" fill="hold"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down)">
                                      <p:cBhvr>
                                        <p:cTn id="86" dur="500"/>
                                        <p:tgtEl>
                                          <p:spTgt spid="31"/>
                                        </p:tgtEl>
                                      </p:cBhvr>
                                    </p:animEffect>
                                  </p:childTnLst>
                                </p:cTn>
                              </p:par>
                            </p:childTnLst>
                          </p:cTn>
                        </p:par>
                        <p:par>
                          <p:cTn id="87" fill="hold">
                            <p:stCondLst>
                              <p:cond delay="2000"/>
                            </p:stCondLst>
                            <p:childTnLst>
                              <p:par>
                                <p:cTn id="88" presetID="22" presetClass="entr" presetSubtype="4"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down)">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500"/>
                                        <p:tgtEl>
                                          <p:spTgt spid="38"/>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left)">
                                      <p:cBhvr>
                                        <p:cTn id="99" dur="500"/>
                                        <p:tgtEl>
                                          <p:spTgt spid="39"/>
                                        </p:tgtEl>
                                      </p:cBhvr>
                                    </p:animEffect>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wipe(left)">
                                      <p:cBhvr>
                                        <p:cTn id="103" dur="500"/>
                                        <p:tgtEl>
                                          <p:spTgt spid="40"/>
                                        </p:tgtEl>
                                      </p:cBhvr>
                                    </p:animEffect>
                                  </p:childTnLst>
                                </p:cTn>
                              </p:par>
                            </p:childTnLst>
                          </p:cTn>
                        </p:par>
                        <p:par>
                          <p:cTn id="104" fill="hold">
                            <p:stCondLst>
                              <p:cond delay="1500"/>
                            </p:stCondLst>
                            <p:childTnLst>
                              <p:par>
                                <p:cTn id="105" presetID="22" presetClass="entr" presetSubtype="8"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wipe(left)">
                                      <p:cBhvr>
                                        <p:cTn id="107" dur="500"/>
                                        <p:tgtEl>
                                          <p:spTgt spid="41"/>
                                        </p:tgtEl>
                                      </p:cBhvr>
                                    </p:animEffect>
                                  </p:childTnLst>
                                </p:cTn>
                              </p:par>
                            </p:childTnLst>
                          </p:cTn>
                        </p:par>
                        <p:par>
                          <p:cTn id="108" fill="hold">
                            <p:stCondLst>
                              <p:cond delay="2000"/>
                            </p:stCondLst>
                            <p:childTnLst>
                              <p:par>
                                <p:cTn id="109" presetID="22" presetClass="entr" presetSubtype="8"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left)">
                                      <p:cBhvr>
                                        <p:cTn id="111" dur="500"/>
                                        <p:tgtEl>
                                          <p:spTgt spid="42"/>
                                        </p:tgtEl>
                                      </p:cBhvr>
                                    </p:animEffect>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wipe(left)">
                                      <p:cBhvr>
                                        <p:cTn id="115" dur="500"/>
                                        <p:tgtEl>
                                          <p:spTgt spid="43"/>
                                        </p:tgtEl>
                                      </p:cBhvr>
                                    </p:animEffect>
                                  </p:childTnLst>
                                </p:cTn>
                              </p:par>
                            </p:childTnLst>
                          </p:cTn>
                        </p:par>
                        <p:par>
                          <p:cTn id="116" fill="hold">
                            <p:stCondLst>
                              <p:cond delay="3000"/>
                            </p:stCondLst>
                            <p:childTnLst>
                              <p:par>
                                <p:cTn id="117" presetID="22" presetClass="entr" presetSubtype="8" fill="hold" grpId="0" nodeType="after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wipe(left)">
                                      <p:cBhvr>
                                        <p:cTn id="119" dur="500"/>
                                        <p:tgtEl>
                                          <p:spTgt spid="44"/>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left)">
                                      <p:cBhvr>
                                        <p:cTn id="123" dur="500"/>
                                        <p:tgtEl>
                                          <p:spTgt spid="45"/>
                                        </p:tgtEl>
                                      </p:cBhvr>
                                    </p:animEffect>
                                  </p:childTnLst>
                                </p:cTn>
                              </p:par>
                            </p:childTnLst>
                          </p:cTn>
                        </p:par>
                        <p:par>
                          <p:cTn id="124" fill="hold">
                            <p:stCondLst>
                              <p:cond delay="4000"/>
                            </p:stCondLst>
                            <p:childTnLst>
                              <p:par>
                                <p:cTn id="125" presetID="22" presetClass="entr" presetSubtype="8"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wipe(left)">
                                      <p:cBhvr>
                                        <p:cTn id="127" dur="500"/>
                                        <p:tgtEl>
                                          <p:spTgt spid="4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left)">
                                      <p:cBhvr>
                                        <p:cTn id="1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21" grpId="0" animBg="1"/>
      <p:bldP spid="28" grpId="0" animBg="1"/>
      <p:bldP spid="29" grpId="0" animBg="1"/>
      <p:bldP spid="30"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可选过程 3"/>
          <p:cNvSpPr/>
          <p:nvPr/>
        </p:nvSpPr>
        <p:spPr>
          <a:xfrm>
            <a:off x="0" y="24103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211393" y="482772"/>
            <a:ext cx="9302721" cy="3739485"/>
          </a:xfrm>
          <a:prstGeom prst="rect">
            <a:avLst/>
          </a:prstGeom>
          <a:noFill/>
        </p:spPr>
        <p:txBody>
          <a:bodyPr wrap="square">
            <a:spAutoFit/>
          </a:bodyPr>
          <a:lstStyle/>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1. </a:t>
            </a:r>
            <a:r>
              <a:rPr lang="zh-CN" altLang="en-US"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词的前缀</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conscious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意识的</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潜意识的</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correct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正确的</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不正确的</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regard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注意</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留心</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忽视</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轻视</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不尊重</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capable</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有能力的</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无能力的；不能胜任的</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complete</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全部的</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完整的</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不完整的</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interpret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解释</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曲解</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look</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看</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忽视</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miss</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错过</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让</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离开</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解散</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轻蔑的</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load</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负载，重荷</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超载</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p:txBody>
      </p:sp>
      <p:sp>
        <p:nvSpPr>
          <p:cNvPr id="7" name="文本框 6"/>
          <p:cNvSpPr txBox="1"/>
          <p:nvPr/>
        </p:nvSpPr>
        <p:spPr>
          <a:xfrm>
            <a:off x="4577444" y="862362"/>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subconscious</a:t>
            </a:r>
            <a:endParaRPr lang="zh-CN" altLang="en-US" dirty="0">
              <a:solidFill>
                <a:srgbClr val="FF0000"/>
              </a:solidFill>
            </a:endParaRPr>
          </a:p>
        </p:txBody>
      </p:sp>
      <p:sp>
        <p:nvSpPr>
          <p:cNvPr id="8" name="文本框 7"/>
          <p:cNvSpPr txBox="1"/>
          <p:nvPr/>
        </p:nvSpPr>
        <p:spPr>
          <a:xfrm>
            <a:off x="4577444" y="1241952"/>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incorrect</a:t>
            </a:r>
            <a:endParaRPr lang="zh-CN" altLang="en-US" dirty="0">
              <a:solidFill>
                <a:srgbClr val="FF0000"/>
              </a:solidFill>
            </a:endParaRPr>
          </a:p>
        </p:txBody>
      </p:sp>
      <p:sp>
        <p:nvSpPr>
          <p:cNvPr id="9" name="文本框 8"/>
          <p:cNvSpPr txBox="1"/>
          <p:nvPr/>
        </p:nvSpPr>
        <p:spPr>
          <a:xfrm>
            <a:off x="5480959" y="1606157"/>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disregard</a:t>
            </a:r>
            <a:endParaRPr lang="zh-CN" altLang="en-US" dirty="0">
              <a:solidFill>
                <a:srgbClr val="FF0000"/>
              </a:solidFill>
            </a:endParaRPr>
          </a:p>
        </p:txBody>
      </p:sp>
      <p:sp>
        <p:nvSpPr>
          <p:cNvPr id="10" name="文本框 9"/>
          <p:cNvSpPr txBox="1"/>
          <p:nvPr/>
        </p:nvSpPr>
        <p:spPr>
          <a:xfrm>
            <a:off x="6201696" y="1937017"/>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incapable</a:t>
            </a:r>
            <a:endParaRPr lang="zh-CN" altLang="en-US" dirty="0">
              <a:solidFill>
                <a:srgbClr val="FF0000"/>
              </a:solidFill>
            </a:endParaRPr>
          </a:p>
        </p:txBody>
      </p:sp>
      <p:sp>
        <p:nvSpPr>
          <p:cNvPr id="11" name="文本框 10"/>
          <p:cNvSpPr txBox="1"/>
          <p:nvPr/>
        </p:nvSpPr>
        <p:spPr>
          <a:xfrm>
            <a:off x="4964323" y="2308381"/>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incomplete</a:t>
            </a:r>
            <a:endParaRPr lang="zh-CN" altLang="en-US" dirty="0">
              <a:solidFill>
                <a:srgbClr val="FF0000"/>
              </a:solidFill>
            </a:endParaRPr>
          </a:p>
        </p:txBody>
      </p:sp>
      <p:sp>
        <p:nvSpPr>
          <p:cNvPr id="12" name="文本框 11"/>
          <p:cNvSpPr txBox="1"/>
          <p:nvPr/>
        </p:nvSpPr>
        <p:spPr>
          <a:xfrm>
            <a:off x="3938344" y="2685673"/>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misinterpret</a:t>
            </a:r>
            <a:endParaRPr lang="zh-CN" altLang="en-US" dirty="0">
              <a:solidFill>
                <a:srgbClr val="FF0000"/>
              </a:solidFill>
            </a:endParaRPr>
          </a:p>
        </p:txBody>
      </p:sp>
      <p:sp>
        <p:nvSpPr>
          <p:cNvPr id="13" name="文本框 12"/>
          <p:cNvSpPr txBox="1"/>
          <p:nvPr/>
        </p:nvSpPr>
        <p:spPr>
          <a:xfrm>
            <a:off x="3938344" y="2998113"/>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overlook</a:t>
            </a:r>
            <a:endParaRPr lang="zh-CN" altLang="en-US" dirty="0">
              <a:solidFill>
                <a:srgbClr val="FF0000"/>
              </a:solidFill>
            </a:endParaRPr>
          </a:p>
        </p:txBody>
      </p:sp>
      <p:sp>
        <p:nvSpPr>
          <p:cNvPr id="14" name="文本框 13"/>
          <p:cNvSpPr txBox="1"/>
          <p:nvPr/>
        </p:nvSpPr>
        <p:spPr>
          <a:xfrm>
            <a:off x="5288173" y="3341147"/>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dismiss</a:t>
            </a:r>
            <a:endParaRPr lang="zh-CN" altLang="en-US" dirty="0">
              <a:solidFill>
                <a:srgbClr val="FF0000"/>
              </a:solidFill>
            </a:endParaRPr>
          </a:p>
        </p:txBody>
      </p:sp>
      <p:sp>
        <p:nvSpPr>
          <p:cNvPr id="15" name="文本框 14"/>
          <p:cNvSpPr txBox="1"/>
          <p:nvPr/>
        </p:nvSpPr>
        <p:spPr>
          <a:xfrm>
            <a:off x="7937703" y="3341147"/>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dismissive</a:t>
            </a:r>
            <a:endParaRPr lang="zh-CN" altLang="en-US" dirty="0">
              <a:solidFill>
                <a:srgbClr val="FF0000"/>
              </a:solidFill>
            </a:endParaRPr>
          </a:p>
        </p:txBody>
      </p:sp>
      <p:sp>
        <p:nvSpPr>
          <p:cNvPr id="16" name="文本框 15"/>
          <p:cNvSpPr txBox="1"/>
          <p:nvPr/>
        </p:nvSpPr>
        <p:spPr>
          <a:xfrm>
            <a:off x="290798" y="4222711"/>
            <a:ext cx="3571833" cy="2554545"/>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rPr>
              <a:t>polite </a:t>
            </a: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legal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regular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responsible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reasonable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honest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accurate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a:defRPr/>
            </a:pPr>
            <a:r>
              <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active </a:t>
            </a:r>
            <a:endParaRPr lang="en-US" altLang="zh-CN" sz="20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p:txBody>
      </p:sp>
      <p:sp>
        <p:nvSpPr>
          <p:cNvPr id="17" name="文本框 16"/>
          <p:cNvSpPr txBox="1"/>
          <p:nvPr/>
        </p:nvSpPr>
        <p:spPr>
          <a:xfrm>
            <a:off x="1438803" y="4222257"/>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impolite</a:t>
            </a:r>
            <a:endParaRPr lang="zh-CN" altLang="en-US" dirty="0">
              <a:solidFill>
                <a:srgbClr val="FF0000"/>
              </a:solidFill>
            </a:endParaRPr>
          </a:p>
        </p:txBody>
      </p:sp>
      <p:sp>
        <p:nvSpPr>
          <p:cNvPr id="18" name="文本框 17"/>
          <p:cNvSpPr txBox="1"/>
          <p:nvPr/>
        </p:nvSpPr>
        <p:spPr>
          <a:xfrm>
            <a:off x="1402065" y="4481244"/>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illegal</a:t>
            </a:r>
            <a:endParaRPr lang="zh-CN" altLang="en-US" dirty="0">
              <a:solidFill>
                <a:srgbClr val="FF0000"/>
              </a:solidFill>
            </a:endParaRPr>
          </a:p>
        </p:txBody>
      </p:sp>
      <p:sp>
        <p:nvSpPr>
          <p:cNvPr id="19" name="文本框 18"/>
          <p:cNvSpPr txBox="1"/>
          <p:nvPr/>
        </p:nvSpPr>
        <p:spPr>
          <a:xfrm>
            <a:off x="1493405" y="4741530"/>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irregular</a:t>
            </a:r>
            <a:endParaRPr lang="zh-CN" altLang="en-US" dirty="0">
              <a:solidFill>
                <a:srgbClr val="FF0000"/>
              </a:solidFill>
            </a:endParaRPr>
          </a:p>
        </p:txBody>
      </p:sp>
      <p:sp>
        <p:nvSpPr>
          <p:cNvPr id="20" name="文本框 19"/>
          <p:cNvSpPr txBox="1"/>
          <p:nvPr/>
        </p:nvSpPr>
        <p:spPr>
          <a:xfrm>
            <a:off x="1888236" y="5042266"/>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irresponsible</a:t>
            </a:r>
            <a:endParaRPr lang="zh-CN" altLang="en-US" dirty="0">
              <a:solidFill>
                <a:srgbClr val="FF0000"/>
              </a:solidFill>
            </a:endParaRPr>
          </a:p>
        </p:txBody>
      </p:sp>
      <p:sp>
        <p:nvSpPr>
          <p:cNvPr id="21" name="文本框 20"/>
          <p:cNvSpPr txBox="1"/>
          <p:nvPr/>
        </p:nvSpPr>
        <p:spPr>
          <a:xfrm>
            <a:off x="1877676" y="5391078"/>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unreasonable</a:t>
            </a:r>
            <a:endParaRPr lang="zh-CN" altLang="en-US" dirty="0">
              <a:solidFill>
                <a:srgbClr val="FF0000"/>
              </a:solidFill>
            </a:endParaRPr>
          </a:p>
        </p:txBody>
      </p:sp>
      <p:sp>
        <p:nvSpPr>
          <p:cNvPr id="22" name="文本框 21"/>
          <p:cNvSpPr txBox="1"/>
          <p:nvPr/>
        </p:nvSpPr>
        <p:spPr>
          <a:xfrm>
            <a:off x="1497797" y="5702226"/>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dishonest</a:t>
            </a:r>
            <a:endParaRPr lang="zh-CN" altLang="en-US" dirty="0">
              <a:solidFill>
                <a:srgbClr val="FF0000"/>
              </a:solidFill>
            </a:endParaRPr>
          </a:p>
        </p:txBody>
      </p:sp>
      <p:sp>
        <p:nvSpPr>
          <p:cNvPr id="23" name="文本框 22"/>
          <p:cNvSpPr txBox="1"/>
          <p:nvPr/>
        </p:nvSpPr>
        <p:spPr>
          <a:xfrm>
            <a:off x="1654235" y="5985628"/>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inaccurate</a:t>
            </a:r>
            <a:endParaRPr lang="zh-CN" altLang="en-US" dirty="0">
              <a:solidFill>
                <a:srgbClr val="FF0000"/>
              </a:solidFill>
            </a:endParaRPr>
          </a:p>
        </p:txBody>
      </p:sp>
      <p:sp>
        <p:nvSpPr>
          <p:cNvPr id="24" name="文本框 23"/>
          <p:cNvSpPr txBox="1"/>
          <p:nvPr/>
        </p:nvSpPr>
        <p:spPr>
          <a:xfrm>
            <a:off x="1380600" y="6311296"/>
            <a:ext cx="2051957" cy="430887"/>
          </a:xfrm>
          <a:prstGeom prst="rect">
            <a:avLst/>
          </a:prstGeom>
          <a:noFill/>
        </p:spPr>
        <p:txBody>
          <a:bodyPr wrap="square">
            <a:spAutoFit/>
          </a:bodyPr>
          <a:lstStyle/>
          <a:p>
            <a:r>
              <a:rPr kumimoji="0" lang="en-US" altLang="zh-CN" sz="22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inactive</a:t>
            </a:r>
            <a:endParaRPr lang="zh-CN" altLang="en-US" dirty="0">
              <a:solidFill>
                <a:srgbClr val="FF0000"/>
              </a:solidFill>
            </a:endParaRPr>
          </a:p>
        </p:txBody>
      </p:sp>
      <p:sp>
        <p:nvSpPr>
          <p:cNvPr id="31" name="文本框 30"/>
          <p:cNvSpPr txBox="1"/>
          <p:nvPr/>
        </p:nvSpPr>
        <p:spPr>
          <a:xfrm>
            <a:off x="4180468" y="3764573"/>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overload</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arn(inVertical)">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barn(inVertic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arn(inVertical)">
                                      <p:cBhvr>
                                        <p:cTn id="10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animBg="1"/>
      <p:bldP spid="17" grpId="0"/>
      <p:bldP spid="18" grpId="0"/>
      <p:bldP spid="19" grpId="0"/>
      <p:bldP spid="20" grpId="0"/>
      <p:bldP spid="21" grpId="0"/>
      <p:bldP spid="22" grpId="0"/>
      <p:bldP spid="23" grpId="0"/>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90312" y="191730"/>
            <a:ext cx="11401428" cy="6683881"/>
          </a:xfrm>
          <a:prstGeom prst="rect">
            <a:avLst/>
          </a:prstGeom>
          <a:noFill/>
        </p:spPr>
        <p:txBody>
          <a:bodyPr wrap="square">
            <a:spAutoFit/>
          </a:bodyPr>
          <a:lstStyle/>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2. </a:t>
            </a:r>
            <a:r>
              <a:rPr lang="zh-CN" altLang="en-US"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一词多义</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457200" lvl="0" indent="-457200">
              <a:spcBef>
                <a:spcPts val="200"/>
              </a:spcBef>
              <a:buAutoNum type="arabicParenR"/>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bias</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lvl="0" indent="-4572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confirmation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bias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the questions are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biased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towards supporting the perceivers’ beliefs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lvl="0" indent="-4572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The newspapers have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biased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people against her.</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2)   cloud</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It can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cloud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people’s judgement and decision-making processes.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Her eyes were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clouded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with tears.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Suspicion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clouded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her face.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Her father's illness cast a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cloud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over her wedding day.</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3)   process</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It can cloud people’s judgement and decision-making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processes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It is an efficient way to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process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information.</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It will take a week for your application to be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processed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processed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cheese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lvl="0">
              <a:spcBef>
                <a:spcPts val="200"/>
              </a:spcBef>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4) surface</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Confirmation bias also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surfaces</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in interpersonal communication. </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He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surfaced</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gasping for air.</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342900" lvl="0" indent="-342900">
              <a:spcBef>
                <a:spcPts val="200"/>
              </a:spcBef>
              <a:buFont typeface="Arial" panose="020B0604020202020204" pitchFamily="34" charset="0"/>
              <a:buChar char="•"/>
              <a:defRPr/>
            </a:pP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the earth's </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surface</a:t>
            </a:r>
            <a:endPar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p:txBody>
      </p:sp>
      <p:sp>
        <p:nvSpPr>
          <p:cNvPr id="26" name="文本框 25"/>
          <p:cNvSpPr txBox="1"/>
          <p:nvPr/>
        </p:nvSpPr>
        <p:spPr>
          <a:xfrm>
            <a:off x="2266246" y="617532"/>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n.</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偏见</a:t>
            </a:r>
            <a:endParaRPr lang="zh-CN" altLang="en-US" dirty="0">
              <a:solidFill>
                <a:srgbClr val="FF0000"/>
              </a:solidFill>
            </a:endParaRPr>
          </a:p>
        </p:txBody>
      </p:sp>
      <p:sp>
        <p:nvSpPr>
          <p:cNvPr id="27" name="文本框 26"/>
          <p:cNvSpPr txBox="1"/>
          <p:nvPr/>
        </p:nvSpPr>
        <p:spPr>
          <a:xfrm>
            <a:off x="5407916" y="654242"/>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adj.</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有偏见的</a:t>
            </a:r>
            <a:endParaRPr lang="zh-CN" altLang="en-US" dirty="0">
              <a:solidFill>
                <a:srgbClr val="FF0000"/>
              </a:solidFill>
            </a:endParaRPr>
          </a:p>
        </p:txBody>
      </p:sp>
      <p:sp>
        <p:nvSpPr>
          <p:cNvPr id="28" name="文本框 27"/>
          <p:cNvSpPr txBox="1"/>
          <p:nvPr/>
        </p:nvSpPr>
        <p:spPr>
          <a:xfrm>
            <a:off x="6749144" y="1295244"/>
            <a:ext cx="2051957"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使有偏见</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29" name="文本框 28"/>
          <p:cNvSpPr txBox="1"/>
          <p:nvPr/>
        </p:nvSpPr>
        <p:spPr>
          <a:xfrm>
            <a:off x="8225737" y="1947329"/>
            <a:ext cx="3182492"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使模糊，使迷惑</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30" name="文本框 29"/>
          <p:cNvSpPr txBox="1"/>
          <p:nvPr/>
        </p:nvSpPr>
        <p:spPr>
          <a:xfrm>
            <a:off x="5027838" y="2383970"/>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 </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变模糊</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3" name="文本框 2"/>
          <p:cNvSpPr txBox="1"/>
          <p:nvPr/>
        </p:nvSpPr>
        <p:spPr>
          <a:xfrm>
            <a:off x="4001859" y="2734584"/>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忧虑、悲伤、愤怒</a:t>
            </a:r>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显现于面部</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6946883" y="3132844"/>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n.</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阴影；忧郁；焦虑；令人忧虑的事</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8307597" y="3840371"/>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n.</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过程</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5963813" y="4198699"/>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 </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加工，处理</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7" name="文本框 6"/>
          <p:cNvSpPr txBox="1"/>
          <p:nvPr/>
        </p:nvSpPr>
        <p:spPr>
          <a:xfrm>
            <a:off x="7384948" y="4599277"/>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 </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加工，处理</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8" name="文本框 7"/>
          <p:cNvSpPr txBox="1"/>
          <p:nvPr/>
        </p:nvSpPr>
        <p:spPr>
          <a:xfrm>
            <a:off x="2911053" y="4910792"/>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adj.</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经过加工的</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9" name="文本框 8"/>
          <p:cNvSpPr txBox="1"/>
          <p:nvPr/>
        </p:nvSpPr>
        <p:spPr>
          <a:xfrm>
            <a:off x="3121912" y="5447370"/>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重新出现，显露</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4112512" y="6036933"/>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v.</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浮出水面</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11" name="文本框 10"/>
          <p:cNvSpPr txBox="1"/>
          <p:nvPr/>
        </p:nvSpPr>
        <p:spPr>
          <a:xfrm>
            <a:off x="2921452" y="6351738"/>
            <a:ext cx="4864069" cy="430887"/>
          </a:xfrm>
          <a:prstGeom prst="rect">
            <a:avLst/>
          </a:prstGeom>
          <a:noFill/>
        </p:spPr>
        <p:txBody>
          <a:bodyPr wrap="square">
            <a:spAutoFit/>
          </a:bodyPr>
          <a:lstStyle/>
          <a:p>
            <a:r>
              <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n. </a:t>
            </a:r>
            <a:r>
              <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表面</a:t>
            </a:r>
            <a:endParaRPr lang="zh-CN" altLang="en-US"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 grpId="0"/>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90312" y="191730"/>
            <a:ext cx="11401428" cy="825867"/>
          </a:xfrm>
          <a:prstGeom prst="rect">
            <a:avLst/>
          </a:prstGeom>
          <a:noFill/>
        </p:spPr>
        <p:txBody>
          <a:bodyPr wrap="square">
            <a:spAutoFit/>
          </a:bodyPr>
          <a:lstStyle/>
          <a:p>
            <a:pPr lvl="0">
              <a:spcBef>
                <a:spcPts val="200"/>
              </a:spcBef>
              <a:defRPr/>
            </a:pPr>
            <a:r>
              <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3. </a:t>
            </a:r>
            <a:r>
              <a:rPr lang="zh-CN" altLang="en-US"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词汇整理</a:t>
            </a:r>
            <a:endParaRPr lang="en-US" altLang="zh-CN" sz="24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200"/>
              </a:spcBef>
              <a:buFont typeface="Arial" panose="020B0604020202020204" pitchFamily="34" charset="0"/>
              <a:buChar char="•"/>
              <a:defRPr/>
            </a:pPr>
            <a:endParaRPr lang="en-US" altLang="zh-CN" sz="2200" b="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p:txBody>
      </p:sp>
      <p:sp>
        <p:nvSpPr>
          <p:cNvPr id="12" name="文本框 11"/>
          <p:cNvSpPr txBox="1"/>
          <p:nvPr/>
        </p:nvSpPr>
        <p:spPr>
          <a:xfrm>
            <a:off x="5324212" y="604663"/>
            <a:ext cx="6656394" cy="6001643"/>
          </a:xfrm>
          <a:prstGeom prst="rect">
            <a:avLst/>
          </a:prstGeom>
          <a:noFill/>
        </p:spPr>
        <p:txBody>
          <a:bodyPr wrap="square">
            <a:spAutoFit/>
          </a:bodyPr>
          <a:lstStyle/>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have a tendency to </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seek out information</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existing beliefs</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cloud people’s judgment</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process information</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be fed with/ be fed up with </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be adaptive for</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contribute to</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protect one’s self-worth/ maintain one’s dignity</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shallow judgments</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logical reason</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be contrary to</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be incapable of</a:t>
            </a:r>
            <a:endParaRPr lang="en-US" altLang="zh-CN" sz="2400" dirty="0">
              <a:solidFill>
                <a:srgbClr val="FF0000"/>
              </a:solidFill>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diversify the sources of information</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bring a broader understanding of</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well-rounded decision-making</a:t>
            </a:r>
            <a:endParaRPr lang="en-US" altLang="zh-CN"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p:txBody>
      </p:sp>
      <p:sp>
        <p:nvSpPr>
          <p:cNvPr id="13" name="文本框 12"/>
          <p:cNvSpPr txBox="1"/>
          <p:nvPr/>
        </p:nvSpPr>
        <p:spPr>
          <a:xfrm>
            <a:off x="632469" y="604663"/>
            <a:ext cx="4179017" cy="6001643"/>
          </a:xfrm>
          <a:prstGeom prst="rect">
            <a:avLst/>
          </a:prstGeom>
          <a:noFill/>
        </p:spPr>
        <p:txBody>
          <a:bodyPr wrap="square">
            <a:spAutoFit/>
          </a:bodyPr>
          <a:lstStyle/>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有</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的倾向</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寻找信息</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现有的观点</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影响人们的判断</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处理信息</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被喂养</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厌烦</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适应</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导致</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保护自我价值</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维护尊严</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肤浅的判断</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合乎逻辑的理由</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与</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相反</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不能做某事</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使信息来源多样化</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带来更广泛的理解</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zh-CN" altLang="en-US" sz="2400" b="1" kern="100" dirty="0">
                <a:latin typeface="Calibri" panose="020F0502020204030204" pitchFamily="34" charset="0"/>
                <a:ea typeface="宋体" panose="02010600030101010101" pitchFamily="2" charset="-122"/>
                <a:cs typeface="Calibri" panose="020F0502020204030204" pitchFamily="34" charset="0"/>
              </a:rPr>
              <a:t>全面的决策</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barn(inVertical)">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barn(inVertical)">
                                      <p:cBhvr>
                                        <p:cTn id="37" dur="500"/>
                                        <p:tgtEl>
                                          <p:spTgt spid="1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barn(inVertical)">
                                      <p:cBhvr>
                                        <p:cTn id="42" dur="500"/>
                                        <p:tgtEl>
                                          <p:spTgt spid="1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animEffect transition="in" filter="barn(inVertical)">
                                      <p:cBhvr>
                                        <p:cTn id="47" dur="500"/>
                                        <p:tgtEl>
                                          <p:spTgt spid="1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barn(inVertical)">
                                      <p:cBhvr>
                                        <p:cTn id="52" dur="500"/>
                                        <p:tgtEl>
                                          <p:spTgt spid="1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barn(inVertical)">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xEl>
                                              <p:pRg st="9" end="9"/>
                                            </p:txEl>
                                          </p:spTgt>
                                        </p:tgtEl>
                                        <p:attrNameLst>
                                          <p:attrName>style.visibility</p:attrName>
                                        </p:attrNameLst>
                                      </p:cBhvr>
                                      <p:to>
                                        <p:strVal val="visible"/>
                                      </p:to>
                                    </p:set>
                                    <p:animEffect transition="in" filter="barn(inVertical)">
                                      <p:cBhvr>
                                        <p:cTn id="62" dur="500"/>
                                        <p:tgtEl>
                                          <p:spTgt spid="1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Effect transition="in" filter="barn(inVertical)">
                                      <p:cBhvr>
                                        <p:cTn id="67" dur="500"/>
                                        <p:tgtEl>
                                          <p:spTgt spid="12">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xEl>
                                              <p:pRg st="11" end="11"/>
                                            </p:txEl>
                                          </p:spTgt>
                                        </p:tgtEl>
                                        <p:attrNameLst>
                                          <p:attrName>style.visibility</p:attrName>
                                        </p:attrNameLst>
                                      </p:cBhvr>
                                      <p:to>
                                        <p:strVal val="visible"/>
                                      </p:to>
                                    </p:set>
                                    <p:animEffect transition="in" filter="barn(inVertical)">
                                      <p:cBhvr>
                                        <p:cTn id="72" dur="500"/>
                                        <p:tgtEl>
                                          <p:spTgt spid="1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2">
                                            <p:txEl>
                                              <p:pRg st="12" end="12"/>
                                            </p:txEl>
                                          </p:spTgt>
                                        </p:tgtEl>
                                        <p:attrNameLst>
                                          <p:attrName>style.visibility</p:attrName>
                                        </p:attrNameLst>
                                      </p:cBhvr>
                                      <p:to>
                                        <p:strVal val="visible"/>
                                      </p:to>
                                    </p:set>
                                    <p:animEffect transition="in" filter="barn(inVertical)">
                                      <p:cBhvr>
                                        <p:cTn id="77" dur="500"/>
                                        <p:tgtEl>
                                          <p:spTgt spid="12">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2">
                                            <p:txEl>
                                              <p:pRg st="13" end="13"/>
                                            </p:txEl>
                                          </p:spTgt>
                                        </p:tgtEl>
                                        <p:attrNameLst>
                                          <p:attrName>style.visibility</p:attrName>
                                        </p:attrNameLst>
                                      </p:cBhvr>
                                      <p:to>
                                        <p:strVal val="visible"/>
                                      </p:to>
                                    </p:set>
                                    <p:animEffect transition="in" filter="barn(inVertical)">
                                      <p:cBhvr>
                                        <p:cTn id="82" dur="500"/>
                                        <p:tgtEl>
                                          <p:spTgt spid="12">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2">
                                            <p:txEl>
                                              <p:pRg st="14" end="14"/>
                                            </p:txEl>
                                          </p:spTgt>
                                        </p:tgtEl>
                                        <p:attrNameLst>
                                          <p:attrName>style.visibility</p:attrName>
                                        </p:attrNameLst>
                                      </p:cBhvr>
                                      <p:to>
                                        <p:strVal val="visible"/>
                                      </p:to>
                                    </p:set>
                                    <p:animEffect transition="in" filter="barn(inVertical)">
                                      <p:cBhvr>
                                        <p:cTn id="87" dur="500"/>
                                        <p:tgtEl>
                                          <p:spTgt spid="12">
                                            <p:txEl>
                                              <p:pRg st="14" end="1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2">
                                            <p:txEl>
                                              <p:pRg st="15" end="15"/>
                                            </p:txEl>
                                          </p:spTgt>
                                        </p:tgtEl>
                                        <p:attrNameLst>
                                          <p:attrName>style.visibility</p:attrName>
                                        </p:attrNameLst>
                                      </p:cBhvr>
                                      <p:to>
                                        <p:strVal val="visible"/>
                                      </p:to>
                                    </p:set>
                                    <p:animEffect transition="in" filter="barn(inVertical)">
                                      <p:cBhvr>
                                        <p:cTn id="92" dur="500"/>
                                        <p:tgtEl>
                                          <p:spTgt spid="1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文本框 527"/>
          <p:cNvSpPr txBox="1"/>
          <p:nvPr/>
        </p:nvSpPr>
        <p:spPr>
          <a:xfrm>
            <a:off x="1580982" y="2682997"/>
            <a:ext cx="903003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rPr>
              <a:t>2025</a:t>
            </a:r>
            <a:r>
              <a:rPr kumimoji="0" lang="zh-CN" altLang="en-US"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rPr>
              <a:t>届高三部分重点中学</a:t>
            </a:r>
            <a:r>
              <a:rPr kumimoji="0" lang="en-US" altLang="zh-CN"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rPr>
              <a:t>12</a:t>
            </a:r>
            <a:r>
              <a:rPr kumimoji="0" lang="zh-CN" altLang="en-US"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rPr>
              <a:t>月联合测评</a:t>
            </a:r>
            <a:endParaRPr kumimoji="0" lang="en-US" altLang="zh-CN"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rPr>
              <a:t>英语试题 客观题分析</a:t>
            </a:r>
            <a:endParaRPr kumimoji="0" lang="zh-CN" altLang="en-US" sz="4000" b="0" i="0" u="none" strike="noStrike" kern="1200" cap="none" spc="0" normalizeH="0" baseline="0" noProof="0" dirty="0">
              <a:ln>
                <a:noFill/>
              </a:ln>
              <a:gradFill>
                <a:gsLst>
                  <a:gs pos="0">
                    <a:srgbClr val="345346"/>
                  </a:gs>
                  <a:gs pos="51000">
                    <a:srgbClr val="4C6D60"/>
                  </a:gs>
                  <a:gs pos="83000">
                    <a:srgbClr val="4C6D60"/>
                  </a:gs>
                  <a:gs pos="100000">
                    <a:srgbClr val="809B8F"/>
                  </a:gs>
                </a:gsLst>
                <a:lin ang="0" scaled="1"/>
              </a:gradFill>
              <a:effectLst/>
              <a:uLnTx/>
              <a:uFillTx/>
              <a:latin typeface="Segoe UI" panose="020B0502040204020203"/>
              <a:ea typeface="微软雅黑" panose="020B0503020204020204" charset="-122"/>
              <a:cs typeface="+mn-ea"/>
              <a:sym typeface="+mn-lt"/>
            </a:endParaRPr>
          </a:p>
        </p:txBody>
      </p:sp>
      <p:grpSp>
        <p:nvGrpSpPr>
          <p:cNvPr id="537" name="组合 536"/>
          <p:cNvGrpSpPr/>
          <p:nvPr/>
        </p:nvGrpSpPr>
        <p:grpSpPr>
          <a:xfrm>
            <a:off x="4734278" y="4616905"/>
            <a:ext cx="2951120" cy="457200"/>
            <a:chOff x="5420546" y="4622800"/>
            <a:chExt cx="1551755" cy="457200"/>
          </a:xfrm>
        </p:grpSpPr>
        <p:sp>
          <p:nvSpPr>
            <p:cNvPr id="532" name="矩形: 圆角 531"/>
            <p:cNvSpPr/>
            <p:nvPr/>
          </p:nvSpPr>
          <p:spPr>
            <a:xfrm>
              <a:off x="5420546" y="4622800"/>
              <a:ext cx="1551754" cy="457200"/>
            </a:xfrm>
            <a:prstGeom prst="roundRect">
              <a:avLst>
                <a:gd name="adj" fmla="val 50000"/>
              </a:avLst>
            </a:prstGeom>
            <a:gradFill flip="none" rotWithShape="1">
              <a:gsLst>
                <a:gs pos="0">
                  <a:srgbClr val="345346"/>
                </a:gs>
                <a:gs pos="51000">
                  <a:srgbClr val="4C6D60"/>
                </a:gs>
                <a:gs pos="83000">
                  <a:srgbClr val="4C6D60"/>
                </a:gs>
                <a:gs pos="100000">
                  <a:srgbClr val="809B8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Segoe Script" panose="030B0504020000000003" pitchFamily="66" charset="0"/>
                <a:ea typeface="微软雅黑" panose="020B0503020204020204" charset="-122"/>
                <a:cs typeface="+mn-ea"/>
                <a:sym typeface="+mn-lt"/>
              </a:endParaRPr>
            </a:p>
          </p:txBody>
        </p:sp>
        <p:sp>
          <p:nvSpPr>
            <p:cNvPr id="533" name="矩形 532"/>
            <p:cNvSpPr/>
            <p:nvPr/>
          </p:nvSpPr>
          <p:spPr>
            <a:xfrm>
              <a:off x="5420547" y="4679890"/>
              <a:ext cx="1551754" cy="40011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Segoe Script" panose="030B0504020000000003" pitchFamily="66" charset="0"/>
                  <a:ea typeface="微软雅黑" panose="020B0503020204020204" charset="-122"/>
                  <a:cs typeface="+mn-ea"/>
                  <a:sym typeface="+mn-lt"/>
                </a:rPr>
                <a:t>北师大嘉兴附中 吴晨华</a:t>
              </a:r>
              <a:endParaRPr kumimoji="0" lang="en-US" altLang="zh-CN" sz="2000" b="0" i="0" u="none" strike="noStrike" kern="1200" cap="none" spc="0" normalizeH="0" baseline="0" noProof="0" dirty="0">
                <a:ln>
                  <a:noFill/>
                </a:ln>
                <a:solidFill>
                  <a:prstClr val="white"/>
                </a:solidFill>
                <a:effectLst/>
                <a:uLnTx/>
                <a:uFillTx/>
                <a:latin typeface="Segoe Script" panose="030B0504020000000003" pitchFamily="66" charset="0"/>
                <a:ea typeface="微软雅黑" panose="020B0503020204020204" charset="-122"/>
                <a:cs typeface="+mn-ea"/>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七选五</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284893" y="1792483"/>
            <a:ext cx="12170979" cy="584775"/>
          </a:xfrm>
          <a:prstGeom prst="rect">
            <a:avLst/>
          </a:prstGeom>
          <a:noFill/>
        </p:spPr>
        <p:txBody>
          <a:bodyPr wrap="square">
            <a:spAutoFit/>
          </a:bodyPr>
          <a:lstStyle/>
          <a:p>
            <a:pPr algn="l">
              <a:buNone/>
            </a:pPr>
            <a:r>
              <a:rPr lang="zh-CN" altLang="en-US" sz="3200" b="1" dirty="0">
                <a:latin typeface="Calibri" panose="020F0502020204030204" pitchFamily="34" charset="0"/>
                <a:cs typeface="Calibri" panose="020F0502020204030204" pitchFamily="34" charset="0"/>
              </a:rPr>
              <a:t>人与自我：</a:t>
            </a:r>
            <a:r>
              <a:rPr lang="en-US" altLang="zh-CN" sz="3200" b="1" dirty="0">
                <a:latin typeface="Calibri" panose="020F0502020204030204" pitchFamily="34" charset="0"/>
                <a:cs typeface="Calibri" panose="020F0502020204030204" pitchFamily="34" charset="0"/>
              </a:rPr>
              <a:t>Introduction to the significance and benefits of hobbies </a:t>
            </a:r>
            <a:r>
              <a:rPr lang="zh-CN" altLang="en-US" sz="3200" b="1" dirty="0">
                <a:latin typeface="Calibri" panose="020F0502020204030204" pitchFamily="34" charset="0"/>
                <a:cs typeface="Calibri" panose="020F0502020204030204" pitchFamily="34" charset="0"/>
              </a:rPr>
              <a:t> </a:t>
            </a:r>
            <a:endParaRPr lang="en-US" altLang="zh-CN" sz="32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srcRect l="1193" t="2217" r="1335" b="2681"/>
          <a:stretch>
            <a:fillRect/>
          </a:stretch>
        </p:blipFill>
        <p:spPr>
          <a:xfrm>
            <a:off x="3162300" y="2619375"/>
            <a:ext cx="5229225" cy="36671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 y="333137"/>
            <a:ext cx="10983311" cy="6524863"/>
          </a:xfrm>
          <a:prstGeom prst="rect">
            <a:avLst/>
          </a:prstGeom>
          <a:noFill/>
        </p:spPr>
        <p:txBody>
          <a:bodyPr wrap="square">
            <a:spAutoFit/>
          </a:bodyPr>
          <a:lstStyle/>
          <a:p>
            <a:pPr indent="304800" algn="just">
              <a:lnSpc>
                <a:spcPct val="95000"/>
              </a:lnSpc>
            </a:pPr>
            <a:r>
              <a:rPr lang="en-US" altLang="zh-CN" sz="2000" dirty="0">
                <a:highlight>
                  <a:srgbClr val="FF0000"/>
                </a:highlight>
                <a:latin typeface="Calibri" panose="020F0502020204030204" pitchFamily="34" charset="0"/>
                <a:ea typeface="Calibri" panose="020F0502020204030204" pitchFamily="34" charset="0"/>
                <a:cs typeface="Calibri" panose="020F0502020204030204" pitchFamily="34" charset="0"/>
              </a:rPr>
              <a:t>    Hobbies </a:t>
            </a:r>
            <a:r>
              <a:rPr lang="en-US" altLang="zh-CN" sz="2000" dirty="0">
                <a:latin typeface="Calibri" panose="020F0502020204030204" pitchFamily="34" charset="0"/>
                <a:ea typeface="Calibri" panose="020F0502020204030204" pitchFamily="34" charset="0"/>
                <a:cs typeface="Calibri" panose="020F0502020204030204" pitchFamily="34" charset="0"/>
              </a:rPr>
              <a:t>are more than just a fun way to kill the time. A widespread and harmful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misunderstanding</a:t>
            </a:r>
            <a:r>
              <a:rPr lang="en-US" altLang="zh-CN" sz="2000" dirty="0">
                <a:latin typeface="Calibri" panose="020F0502020204030204" pitchFamily="34" charset="0"/>
                <a:ea typeface="Calibri" panose="020F0502020204030204" pitchFamily="34" charset="0"/>
                <a:cs typeface="Calibri" panose="020F0502020204030204" pitchFamily="34" charset="0"/>
              </a:rPr>
              <a:t> is that engaging in hobbies mirrors a lack of self-discipline. </a:t>
            </a:r>
            <a:r>
              <a:rPr lang="en-US" altLang="zh-CN" sz="2000" u="sng" dirty="0">
                <a:latin typeface="Calibri" panose="020F0502020204030204" pitchFamily="34" charset="0"/>
                <a:ea typeface="Calibri" panose="020F0502020204030204" pitchFamily="34" charset="0"/>
                <a:cs typeface="Calibri" panose="020F0502020204030204" pitchFamily="34" charset="0"/>
              </a:rPr>
              <a:t>        36          </a:t>
            </a:r>
            <a:r>
              <a:rPr lang="en-US" altLang="zh-CN" sz="2000" dirty="0">
                <a:highlight>
                  <a:srgbClr val="FF00FF"/>
                </a:highlight>
                <a:latin typeface="Calibri" panose="020F0502020204030204" pitchFamily="34" charset="0"/>
                <a:ea typeface="Calibri" panose="020F0502020204030204" pitchFamily="34" charset="0"/>
                <a:cs typeface="Calibri" panose="020F0502020204030204" pitchFamily="34" charset="0"/>
              </a:rPr>
              <a:t>In fact</a:t>
            </a:r>
            <a:r>
              <a:rPr lang="en-US" altLang="zh-CN" sz="2000" dirty="0">
                <a:latin typeface="Calibri" panose="020F0502020204030204" pitchFamily="34" charset="0"/>
                <a:ea typeface="Calibri" panose="020F0502020204030204" pitchFamily="34" charset="0"/>
                <a:cs typeface="Calibri" panose="020F0502020204030204" pitchFamily="34" charset="0"/>
              </a:rPr>
              <a:t>, hobbies can provide essential balance in our lives and enhance </a:t>
            </a:r>
            <a:r>
              <a:rPr lang="en-US" altLang="zh-CN" sz="2000" b="1" dirty="0">
                <a:solidFill>
                  <a:srgbClr val="C00000"/>
                </a:solidFill>
                <a:latin typeface="Calibri" panose="020F0502020204030204" pitchFamily="34" charset="0"/>
                <a:ea typeface="Calibri" panose="020F0502020204030204" pitchFamily="34" charset="0"/>
                <a:cs typeface="Calibri" panose="020F0502020204030204" pitchFamily="34" charset="0"/>
              </a:rPr>
              <a:t>overall</a:t>
            </a:r>
            <a:r>
              <a:rPr lang="en-US" altLang="zh-CN" sz="2000" dirty="0">
                <a:latin typeface="Calibri" panose="020F0502020204030204" pitchFamily="34" charset="0"/>
                <a:ea typeface="Calibri" panose="020F0502020204030204" pitchFamily="34" charset="0"/>
                <a:cs typeface="Calibri" panose="020F0502020204030204" pitchFamily="34" charset="0"/>
              </a:rPr>
              <a:t> well-being</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 The benefits </a:t>
            </a:r>
            <a:r>
              <a:rPr lang="en-US" altLang="zh-CN" sz="2000" dirty="0">
                <a:latin typeface="Calibri" panose="020F0502020204030204" pitchFamily="34" charset="0"/>
                <a:ea typeface="Calibri" panose="020F0502020204030204" pitchFamily="34" charset="0"/>
                <a:cs typeface="Calibri" panose="020F0502020204030204" pitchFamily="34" charset="0"/>
              </a:rPr>
              <a:t>you obtain will depend on your hobby-taking up jogging, for instance,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will benefit your cardiovascular</a:t>
            </a:r>
            <a:r>
              <a:rPr lang="zh-CN" altLang="zh-CN" sz="2000" dirty="0">
                <a:solidFill>
                  <a:srgbClr val="C00000"/>
                </a:solidFill>
                <a:latin typeface="Calibri" panose="020F0502020204030204" pitchFamily="34" charset="0"/>
                <a:cs typeface="Calibri" panose="020F0502020204030204" pitchFamily="34" charset="0"/>
              </a:rPr>
              <a:t>（</a:t>
            </a:r>
            <a:r>
              <a:rPr lang="zh-CN" altLang="zh-CN" sz="2000" dirty="0">
                <a:latin typeface="Calibri" panose="020F0502020204030204" pitchFamily="34" charset="0"/>
                <a:cs typeface="Calibri" panose="020F0502020204030204" pitchFamily="34" charset="0"/>
              </a:rPr>
              <a:t>心血管的）</a:t>
            </a:r>
            <a:r>
              <a:rPr lang="en-US" altLang="zh-CN" sz="2000" dirty="0">
                <a:latin typeface="Calibri" panose="020F0502020204030204" pitchFamily="34" charset="0"/>
                <a:ea typeface="Calibri" panose="020F0502020204030204" pitchFamily="34" charset="0"/>
                <a:cs typeface="Calibri" panose="020F0502020204030204" pitchFamily="34" charset="0"/>
              </a:rPr>
              <a:t>health more than, say, crossword puzzles, which may improve your cognitive health. The point is that nearly all hobbies can provide measurable positive health benefits.</a:t>
            </a:r>
            <a:endParaRPr lang="zh-CN" altLang="zh-CN" sz="2000" dirty="0">
              <a:latin typeface="Calibri" panose="020F0502020204030204" pitchFamily="34" charset="0"/>
              <a:cs typeface="Calibri" panose="020F0502020204030204" pitchFamily="34" charset="0"/>
            </a:endParaRPr>
          </a:p>
          <a:p>
            <a:pPr indent="304800" algn="just">
              <a:lnSpc>
                <a:spcPct val="95000"/>
              </a:lnSpc>
            </a:pPr>
            <a:r>
              <a:rPr lang="en-US" altLang="zh-CN" sz="2000" dirty="0">
                <a:latin typeface="Calibri" panose="020F0502020204030204" pitchFamily="34" charset="0"/>
                <a:ea typeface="Calibri" panose="020F0502020204030204" pitchFamily="34" charset="0"/>
                <a:cs typeface="Calibri" panose="020F0502020204030204" pitchFamily="34" charset="0"/>
              </a:rPr>
              <a:t>   If we regularly spend time on hobbies, we usually enjoy a higher level of fitness</a:t>
            </a:r>
            <a:r>
              <a:rPr lang="en-US" altLang="zh-CN" sz="2000" u="sng" dirty="0">
                <a:latin typeface="Calibri" panose="020F0502020204030204" pitchFamily="34" charset="0"/>
                <a:ea typeface="Calibri" panose="020F0502020204030204" pitchFamily="34" charset="0"/>
                <a:cs typeface="Calibri" panose="020F0502020204030204" pitchFamily="34" charset="0"/>
              </a:rPr>
              <a:t>.      37       </a:t>
            </a:r>
            <a:r>
              <a:rPr lang="en-US" altLang="zh-CN" sz="2000" dirty="0">
                <a:latin typeface="Calibri" panose="020F0502020204030204" pitchFamily="34" charset="0"/>
                <a:ea typeface="Calibri" panose="020F0502020204030204" pitchFamily="34" charset="0"/>
                <a:cs typeface="Calibri" panose="020F0502020204030204" pitchFamily="34" charset="0"/>
              </a:rPr>
              <a:t>A 2023 comprehensive analysis of multiple studies found strong evidence that engaging in leisure activities can improve health by protecting against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heart disease </a:t>
            </a:r>
            <a:r>
              <a:rPr lang="en-US" altLang="zh-CN" sz="2000" dirty="0">
                <a:latin typeface="Calibri" panose="020F0502020204030204" pitchFamily="34" charset="0"/>
                <a:ea typeface="Calibri" panose="020F0502020204030204" pitchFamily="34" charset="0"/>
                <a:cs typeface="Calibri" panose="020F0502020204030204" pitchFamily="34" charset="0"/>
              </a:rPr>
              <a:t>and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age-related physical decline</a:t>
            </a:r>
            <a:r>
              <a:rPr lang="en-US" altLang="zh-CN" sz="2000" dirty="0">
                <a:latin typeface="Calibri" panose="020F0502020204030204" pitchFamily="34" charset="0"/>
                <a:ea typeface="Calibri" panose="020F0502020204030204" pitchFamily="34" charset="0"/>
                <a:cs typeface="Calibri" panose="020F0502020204030204" pitchFamily="34" charset="0"/>
              </a:rPr>
              <a:t>. The report, published in the journal Lancet Psychiatry, found that for people who were suffering from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a chronic</a:t>
            </a:r>
            <a:r>
              <a:rPr lang="zh-CN" altLang="zh-CN" sz="2000" dirty="0">
                <a:solidFill>
                  <a:srgbClr val="C00000"/>
                </a:solidFill>
                <a:latin typeface="Calibri" panose="020F0502020204030204" pitchFamily="34" charset="0"/>
                <a:cs typeface="Calibri" panose="020F0502020204030204" pitchFamily="34" charset="0"/>
              </a:rPr>
              <a:t>（慢性的）</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illness</a:t>
            </a:r>
            <a:r>
              <a:rPr lang="en-US" altLang="zh-CN" sz="2000" dirty="0">
                <a:latin typeface="Calibri" panose="020F0502020204030204" pitchFamily="34" charset="0"/>
                <a:ea typeface="Calibri" panose="020F0502020204030204" pitchFamily="34" charset="0"/>
                <a:cs typeface="Calibri" panose="020F0502020204030204" pitchFamily="34" charset="0"/>
              </a:rPr>
              <a:t>, doing a hobby helped them manage their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symptoms</a:t>
            </a:r>
            <a:r>
              <a:rPr lang="en-US" altLang="zh-CN" sz="2000" dirty="0">
                <a:latin typeface="Calibri" panose="020F0502020204030204" pitchFamily="34" charset="0"/>
                <a:ea typeface="Calibri" panose="020F0502020204030204" pitchFamily="34" charset="0"/>
                <a:cs typeface="Calibri" panose="020F0502020204030204" pitchFamily="34" charset="0"/>
              </a:rPr>
              <a:t> and even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slowed the progression of their illness. </a:t>
            </a:r>
            <a:r>
              <a:rPr lang="en-US" altLang="zh-CN" sz="2000" dirty="0">
                <a:highlight>
                  <a:srgbClr val="FF00FF"/>
                </a:highlight>
                <a:latin typeface="Calibri" panose="020F0502020204030204" pitchFamily="34" charset="0"/>
                <a:ea typeface="Calibri" panose="020F0502020204030204" pitchFamily="34" charset="0"/>
                <a:cs typeface="Calibri" panose="020F0502020204030204" pitchFamily="34" charset="0"/>
              </a:rPr>
              <a:t>But </a:t>
            </a:r>
            <a:r>
              <a:rPr lang="en-US" altLang="zh-CN" sz="2000" dirty="0">
                <a:latin typeface="Calibri" panose="020F0502020204030204" pitchFamily="34" charset="0"/>
                <a:ea typeface="Calibri" panose="020F0502020204030204" pitchFamily="34" charset="0"/>
                <a:cs typeface="Calibri" panose="020F0502020204030204" pitchFamily="34" charset="0"/>
              </a:rPr>
              <a:t>another of the researchers’ findings is perhaps the most striking: the strong relationship between doing leisure activities and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increased longevity</a:t>
            </a:r>
            <a:r>
              <a:rPr lang="zh-CN" altLang="zh-CN" sz="2000" dirty="0">
                <a:latin typeface="Calibri" panose="020F0502020204030204" pitchFamily="34" charset="0"/>
                <a:cs typeface="Calibri" panose="020F0502020204030204" pitchFamily="34" charset="0"/>
              </a:rPr>
              <a:t>（长寿）</a:t>
            </a:r>
            <a:r>
              <a:rPr lang="en-US" altLang="zh-CN" sz="2000" u="sng" dirty="0">
                <a:latin typeface="Calibri" panose="020F0502020204030204" pitchFamily="34" charset="0"/>
                <a:ea typeface="Calibri" panose="020F0502020204030204" pitchFamily="34" charset="0"/>
                <a:cs typeface="Calibri" panose="020F0502020204030204" pitchFamily="34" charset="0"/>
              </a:rPr>
              <a:t>.       38       </a:t>
            </a:r>
            <a:r>
              <a:rPr lang="en-US" altLang="zh-CN" sz="2000" dirty="0">
                <a:latin typeface="Calibri" panose="020F0502020204030204" pitchFamily="34" charset="0"/>
                <a:ea typeface="Calibri" panose="020F0502020204030204" pitchFamily="34" charset="0"/>
                <a:cs typeface="Calibri" panose="020F0502020204030204" pitchFamily="34" charset="0"/>
              </a:rPr>
              <a:t>It found that older adults have a 19% lower risk of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disease-related death </a:t>
            </a:r>
            <a:r>
              <a:rPr lang="en-US" altLang="zh-CN" sz="2000" dirty="0">
                <a:latin typeface="Calibri" panose="020F0502020204030204" pitchFamily="34" charset="0"/>
                <a:ea typeface="Calibri" panose="020F0502020204030204" pitchFamily="34" charset="0"/>
                <a:cs typeface="Calibri" panose="020F0502020204030204" pitchFamily="34" charset="0"/>
              </a:rPr>
              <a:t>when they engage in regular leisure activities.</a:t>
            </a:r>
            <a:endParaRPr lang="zh-CN" altLang="zh-CN" sz="2000" dirty="0">
              <a:latin typeface="Calibri" panose="020F0502020204030204" pitchFamily="34" charset="0"/>
              <a:cs typeface="Calibri" panose="020F0502020204030204" pitchFamily="34" charset="0"/>
            </a:endParaRPr>
          </a:p>
          <a:p>
            <a:pPr indent="304800" algn="just">
              <a:lnSpc>
                <a:spcPct val="95000"/>
              </a:lnSpc>
            </a:pPr>
            <a:r>
              <a:rPr lang="en-US" altLang="zh-CN" sz="2000" u="sng" dirty="0">
                <a:latin typeface="Calibri" panose="020F0502020204030204" pitchFamily="34" charset="0"/>
                <a:ea typeface="Calibri" panose="020F0502020204030204" pitchFamily="34" charset="0"/>
                <a:cs typeface="Calibri" panose="020F0502020204030204" pitchFamily="34" charset="0"/>
              </a:rPr>
              <a:t>         39        . </a:t>
            </a:r>
            <a:r>
              <a:rPr lang="en-US" altLang="zh-CN" sz="2000" b="1" dirty="0">
                <a:solidFill>
                  <a:srgbClr val="C00000"/>
                </a:solidFill>
                <a:latin typeface="Calibri" panose="020F0502020204030204" pitchFamily="34" charset="0"/>
                <a:ea typeface="Calibri" panose="020F0502020204030204" pitchFamily="34" charset="0"/>
                <a:cs typeface="Calibri" panose="020F0502020204030204" pitchFamily="34" charset="0"/>
              </a:rPr>
              <a:t>They</a:t>
            </a:r>
            <a:r>
              <a:rPr lang="en-US" altLang="zh-CN" sz="2000" dirty="0">
                <a:latin typeface="Calibri" panose="020F0502020204030204" pitchFamily="34" charset="0"/>
                <a:ea typeface="Calibri" panose="020F0502020204030204" pitchFamily="34" charset="0"/>
                <a:cs typeface="Calibri" panose="020F0502020204030204" pitchFamily="34" charset="0"/>
              </a:rPr>
              <a:t> are vital to sustaining our mental health. People who made a conscious effort each day to spend time doing hobbies (no matter what they were) showed an average boost of 8% in well-being and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a 10% drop in stress and anxiety</a:t>
            </a:r>
            <a:r>
              <a:rPr lang="en-US" altLang="zh-CN" sz="2000" dirty="0">
                <a:latin typeface="Calibri" panose="020F0502020204030204" pitchFamily="34" charset="0"/>
                <a:ea typeface="Calibri" panose="020F0502020204030204" pitchFamily="34" charset="0"/>
                <a:cs typeface="Calibri" panose="020F0502020204030204" pitchFamily="34" charset="0"/>
              </a:rPr>
              <a:t>, according to a 2023 study published in the Journal of Personality. “On a fundamental level, humans need meaning, something that gives them a sense of purpose</a:t>
            </a:r>
            <a:r>
              <a:rPr lang="en-US" altLang="zh-CN" sz="2000" u="sng" dirty="0">
                <a:latin typeface="Calibri" panose="020F0502020204030204" pitchFamily="34" charset="0"/>
                <a:ea typeface="Calibri" panose="020F0502020204030204" pitchFamily="34" charset="0"/>
                <a:cs typeface="Calibri" panose="020F0502020204030204" pitchFamily="34" charset="0"/>
              </a:rPr>
              <a:t>.      40       </a:t>
            </a:r>
            <a:r>
              <a:rPr lang="en-US" altLang="zh-CN" sz="2000" dirty="0">
                <a:latin typeface="Calibri" panose="020F0502020204030204" pitchFamily="34" charset="0"/>
                <a:ea typeface="Calibri" panose="020F0502020204030204" pitchFamily="34" charset="0"/>
                <a:cs typeface="Calibri" panose="020F0502020204030204" pitchFamily="34" charset="0"/>
              </a:rPr>
              <a:t>” says Dr. Hafeez, who has led several massive studies on hobbies. “Engaging in what you enjoy greatly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enhances your well-being</a:t>
            </a:r>
            <a:r>
              <a:rPr lang="en-US" altLang="zh-CN" sz="2000" dirty="0">
                <a:latin typeface="Calibri" panose="020F0502020204030204" pitchFamily="34" charset="0"/>
                <a:ea typeface="Calibri" panose="020F0502020204030204" pitchFamily="34" charset="0"/>
                <a:cs typeface="Calibri" panose="020F0502020204030204" pitchFamily="34" charset="0"/>
              </a:rPr>
              <a:t>.”</a:t>
            </a:r>
            <a:endParaRPr lang="zh-CN" altLang="zh-CN" sz="2000" dirty="0">
              <a:latin typeface="Calibri" panose="020F0502020204030204" pitchFamily="34" charset="0"/>
              <a:cs typeface="Calibri" panose="020F0502020204030204" pitchFamily="34" charset="0"/>
            </a:endParaRPr>
          </a:p>
          <a:p>
            <a:pPr indent="304800" algn="just">
              <a:lnSpc>
                <a:spcPct val="95000"/>
              </a:lnSpc>
            </a:pPr>
            <a:r>
              <a:rPr lang="en-US" altLang="zh-CN" sz="2000" dirty="0">
                <a:latin typeface="Calibri" panose="020F0502020204030204" pitchFamily="34" charset="0"/>
                <a:ea typeface="Calibri" panose="020F0502020204030204" pitchFamily="34" charset="0"/>
                <a:cs typeface="Calibri" panose="020F0502020204030204" pitchFamily="34" charset="0"/>
              </a:rPr>
              <a:t>  With all these visible benefits of hobbies, why not just make time for activities that bring you joy and fulfillment every day?</a:t>
            </a:r>
            <a:endParaRPr lang="zh-CN" altLang="zh-CN" sz="2200" dirty="0">
              <a:latin typeface="Calibri" panose="020F0502020204030204" pitchFamily="34" charset="0"/>
              <a:cs typeface="Calibri" panose="020F0502020204030204" pitchFamily="34" charset="0"/>
            </a:endParaRPr>
          </a:p>
        </p:txBody>
      </p:sp>
      <p:sp>
        <p:nvSpPr>
          <p:cNvPr id="4" name="文本框 3"/>
          <p:cNvSpPr txBox="1"/>
          <p:nvPr/>
        </p:nvSpPr>
        <p:spPr>
          <a:xfrm>
            <a:off x="4335159" y="0"/>
            <a:ext cx="3273136" cy="442674"/>
          </a:xfrm>
          <a:prstGeom prst="roundRect">
            <a:avLst/>
          </a:prstGeom>
          <a:solidFill>
            <a:srgbClr val="FFC000"/>
          </a:solidFill>
        </p:spPr>
        <p:txBody>
          <a:bodyPr wrap="square" rtlCol="0">
            <a:spAutoFit/>
          </a:bodyPr>
          <a:lstStyle/>
          <a:p>
            <a:pPr>
              <a:defRPr/>
            </a:pPr>
            <a:r>
              <a:rPr lang="en-US" altLang="zh-CN" sz="2000" b="1" kern="0" dirty="0">
                <a:latin typeface="Calibri" panose="020F0502020204030204"/>
                <a:ea typeface="等线" panose="02010600030101010101" pitchFamily="2" charset="-122"/>
                <a:cs typeface="Calibri" panose="020F0502020204030204" pitchFamily="34" charset="0"/>
              </a:rPr>
              <a:t>    Step1: </a:t>
            </a:r>
            <a:r>
              <a:rPr lang="zh-CN" altLang="en-US" sz="2000" b="1" kern="0" dirty="0">
                <a:latin typeface="Calibri" panose="020F0502020204030204"/>
                <a:ea typeface="等线" panose="02010600030101010101" pitchFamily="2" charset="-122"/>
                <a:cs typeface="Calibri" panose="020F0502020204030204" pitchFamily="34" charset="0"/>
              </a:rPr>
              <a:t>读大意、定结构</a:t>
            </a:r>
            <a:endParaRPr lang="zh-CN" altLang="en-US" sz="2000" b="1" kern="0" dirty="0">
              <a:latin typeface="Calibri" panose="020F0502020204030204"/>
              <a:ea typeface="等线" panose="02010600030101010101" pitchFamily="2" charset="-122"/>
              <a:cs typeface="Calibri" panose="020F0502020204030204" pitchFamily="34" charset="0"/>
            </a:endParaRPr>
          </a:p>
        </p:txBody>
      </p:sp>
      <p:sp>
        <p:nvSpPr>
          <p:cNvPr id="5" name="矩形: 圆角 4"/>
          <p:cNvSpPr/>
          <p:nvPr/>
        </p:nvSpPr>
        <p:spPr>
          <a:xfrm>
            <a:off x="9816662" y="1517580"/>
            <a:ext cx="1166648"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6" name="矩形: 圆角 5"/>
          <p:cNvSpPr/>
          <p:nvPr/>
        </p:nvSpPr>
        <p:spPr>
          <a:xfrm>
            <a:off x="42858" y="1766416"/>
            <a:ext cx="6053142"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7" name="矩形: 圆角 6"/>
          <p:cNvSpPr/>
          <p:nvPr/>
        </p:nvSpPr>
        <p:spPr>
          <a:xfrm>
            <a:off x="4972107" y="4414189"/>
            <a:ext cx="1639078"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8" name="矩形: 圆角 7"/>
          <p:cNvSpPr/>
          <p:nvPr/>
        </p:nvSpPr>
        <p:spPr>
          <a:xfrm>
            <a:off x="8219014" y="2055914"/>
            <a:ext cx="679421"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9" name="矩形: 圆角 8"/>
          <p:cNvSpPr/>
          <p:nvPr/>
        </p:nvSpPr>
        <p:spPr>
          <a:xfrm>
            <a:off x="4866214" y="6134420"/>
            <a:ext cx="3048075"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11120608" y="1179026"/>
            <a:ext cx="791559" cy="338554"/>
          </a:xfrm>
          <a:prstGeom prst="rect">
            <a:avLst/>
          </a:prstGeom>
          <a:solidFill>
            <a:srgbClr val="69794F"/>
          </a:solidFill>
        </p:spPr>
        <p:txBody>
          <a:bodyPr wrap="square" rtlCol="0">
            <a:spAutoFit/>
          </a:bodyPr>
          <a:lstStyle/>
          <a:p>
            <a:pP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theme</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11" name="文本框 10"/>
          <p:cNvSpPr txBox="1"/>
          <p:nvPr/>
        </p:nvSpPr>
        <p:spPr>
          <a:xfrm>
            <a:off x="11099256" y="2518350"/>
            <a:ext cx="924910" cy="1077218"/>
          </a:xfrm>
          <a:prstGeom prst="rect">
            <a:avLst/>
          </a:prstGeom>
          <a:solidFill>
            <a:srgbClr val="69794F"/>
          </a:solidFill>
        </p:spPr>
        <p:txBody>
          <a:bodyPr wrap="square" rtlCol="0">
            <a:spAutoFit/>
          </a:bodyPr>
          <a:lstStyle/>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benefits  to</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physical</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health </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12" name="文本框 11"/>
          <p:cNvSpPr txBox="1"/>
          <p:nvPr/>
        </p:nvSpPr>
        <p:spPr>
          <a:xfrm>
            <a:off x="11165932" y="4601756"/>
            <a:ext cx="924911" cy="1323439"/>
          </a:xfrm>
          <a:prstGeom prst="rect">
            <a:avLst/>
          </a:prstGeom>
          <a:solidFill>
            <a:srgbClr val="69794F"/>
          </a:solidFill>
        </p:spPr>
        <p:txBody>
          <a:bodyPr wrap="square" rtlCol="0">
            <a:spAutoFit/>
          </a:bodyPr>
          <a:lstStyle/>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benefits to</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mental</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Health 39? </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13" name="文本框 12"/>
          <p:cNvSpPr txBox="1"/>
          <p:nvPr/>
        </p:nvSpPr>
        <p:spPr>
          <a:xfrm>
            <a:off x="11165932" y="6217406"/>
            <a:ext cx="791559" cy="338554"/>
          </a:xfrm>
          <a:prstGeom prst="rect">
            <a:avLst/>
          </a:prstGeom>
          <a:solidFill>
            <a:srgbClr val="69794F"/>
          </a:solidFill>
        </p:spPr>
        <p:txBody>
          <a:bodyPr wrap="square" rtlCol="0">
            <a:spAutoFit/>
          </a:bodyPr>
          <a:lstStyle/>
          <a:p>
            <a:pPr algn="ctr">
              <a:defRPr/>
            </a:pPr>
            <a:r>
              <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rPr>
              <a:t>appeal</a:t>
            </a:r>
            <a:endParaRPr lang="en-US" altLang="zh-CN" sz="1600" b="1" i="1" kern="0" dirty="0">
              <a:solidFill>
                <a:srgbClr val="FFFFFF"/>
              </a:solidFill>
              <a:latin typeface="Calibri" panose="020F0502020204030204"/>
              <a:ea typeface="等线" panose="02010600030101010101" pitchFamily="2" charset="-122"/>
              <a:cs typeface="Calibri" panose="020F0502020204030204" pitchFamily="34" charset="0"/>
            </a:endParaRPr>
          </a:p>
        </p:txBody>
      </p:sp>
      <p:sp>
        <p:nvSpPr>
          <p:cNvPr id="14" name="矩形: 圆角 13"/>
          <p:cNvSpPr/>
          <p:nvPr/>
        </p:nvSpPr>
        <p:spPr>
          <a:xfrm>
            <a:off x="10100441" y="2001989"/>
            <a:ext cx="88287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3728531" y="2376182"/>
            <a:ext cx="1652766" cy="369332"/>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9585434" y="2736034"/>
            <a:ext cx="1320922" cy="196352"/>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4476920" y="3052030"/>
            <a:ext cx="725701" cy="227197"/>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1782601" y="3510498"/>
            <a:ext cx="971109" cy="369332"/>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4589351" y="3595568"/>
            <a:ext cx="872360" cy="219696"/>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8161222" y="3879830"/>
            <a:ext cx="971109" cy="268193"/>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5025531" y="5010684"/>
            <a:ext cx="2888758" cy="259361"/>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277446" y="4417090"/>
            <a:ext cx="1461988"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3" name="矩形: 圆角 22"/>
          <p:cNvSpPr/>
          <p:nvPr/>
        </p:nvSpPr>
        <p:spPr>
          <a:xfrm>
            <a:off x="8675672" y="654560"/>
            <a:ext cx="2230683" cy="36933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pic>
        <p:nvPicPr>
          <p:cNvPr id="24" name="图片 23"/>
          <p:cNvPicPr>
            <a:picLocks noChangeAspect="1"/>
          </p:cNvPicPr>
          <p:nvPr/>
        </p:nvPicPr>
        <p:blipFill>
          <a:blip r:embed="rId1"/>
          <a:stretch>
            <a:fillRect/>
          </a:stretch>
        </p:blipFill>
        <p:spPr>
          <a:xfrm>
            <a:off x="104602" y="918601"/>
            <a:ext cx="6560007" cy="371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fill="hold"/>
                                        <p:tgtEl>
                                          <p:spTgt spid="7"/>
                                        </p:tgtEl>
                                        <p:attrNameLst>
                                          <p:attrName>ppt_x</p:attrName>
                                        </p:attrNameLst>
                                      </p:cBhvr>
                                      <p:tavLst>
                                        <p:tav tm="0">
                                          <p:val>
                                            <p:strVal val="#ppt_x"/>
                                          </p:val>
                                        </p:tav>
                                        <p:tav tm="100000">
                                          <p:val>
                                            <p:strVal val="#ppt_x"/>
                                          </p:val>
                                        </p:tav>
                                      </p:tavLst>
                                    </p:anim>
                                    <p:anim calcmode="lin" valueType="num">
                                      <p:cBhvr additive="base">
                                        <p:cTn id="9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ppt_x"/>
                                          </p:val>
                                        </p:tav>
                                        <p:tav tm="100000">
                                          <p:val>
                                            <p:strVal val="#ppt_x"/>
                                          </p:val>
                                        </p:tav>
                                      </p:tavLst>
                                    </p:anim>
                                    <p:anim calcmode="lin" valueType="num">
                                      <p:cBhvr additive="base">
                                        <p:cTn id="11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additive="base">
                                        <p:cTn id="115" dur="500" fill="hold"/>
                                        <p:tgtEl>
                                          <p:spTgt spid="9"/>
                                        </p:tgtEl>
                                        <p:attrNameLst>
                                          <p:attrName>ppt_x</p:attrName>
                                        </p:attrNameLst>
                                      </p:cBhvr>
                                      <p:tavLst>
                                        <p:tav tm="0">
                                          <p:val>
                                            <p:strVal val="#ppt_x"/>
                                          </p:val>
                                        </p:tav>
                                        <p:tav tm="100000">
                                          <p:val>
                                            <p:strVal val="#ppt_x"/>
                                          </p:val>
                                        </p:tav>
                                      </p:tavLst>
                                    </p:anim>
                                    <p:anim calcmode="lin" valueType="num">
                                      <p:cBhvr additive="base">
                                        <p:cTn id="1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ppt_x"/>
                                          </p:val>
                                        </p:tav>
                                        <p:tav tm="100000">
                                          <p:val>
                                            <p:strVal val="#ppt_x"/>
                                          </p:val>
                                        </p:tav>
                                      </p:tavLst>
                                    </p:anim>
                                    <p:anim calcmode="lin" valueType="num">
                                      <p:cBhvr additive="base">
                                        <p:cTn id="1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04783" y="1566509"/>
            <a:ext cx="10323658" cy="3165162"/>
          </a:xfrm>
          <a:prstGeom prst="rect">
            <a:avLst/>
          </a:prstGeom>
          <a:noFill/>
        </p:spPr>
        <p:txBody>
          <a:bodyPr wrap="square">
            <a:spAutoFit/>
          </a:bodyPr>
          <a:lstStyle/>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A. The science backs this up.</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B. Hobbies make us happier.</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C. You gain a lot from hobbies.</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D. Nothing could be further from the truth.</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E. The more you engage in hobbies, the longer you will live.</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F. A different study conducted last year confirmed the impact.</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G. And being able to pursue your passion really contributes to that.</a:t>
            </a:r>
            <a:endParaRPr lang="zh-CN" altLang="zh-CN" sz="2400" b="1" i="1" dirty="0">
              <a:latin typeface="Calibri" panose="020F0502020204030204" pitchFamily="34" charset="0"/>
              <a:cs typeface="Calibri" panose="020F0502020204030204" pitchFamily="34" charset="0"/>
            </a:endParaRPr>
          </a:p>
        </p:txBody>
      </p:sp>
      <p:sp>
        <p:nvSpPr>
          <p:cNvPr id="4" name="文本框 3"/>
          <p:cNvSpPr txBox="1"/>
          <p:nvPr/>
        </p:nvSpPr>
        <p:spPr>
          <a:xfrm>
            <a:off x="4145972" y="252042"/>
            <a:ext cx="3273136"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Step2: </a:t>
            </a:r>
            <a:r>
              <a:rPr lang="zh-CN" altLang="en-US" sz="2400" b="1" kern="0" dirty="0">
                <a:latin typeface="Calibri" panose="020F0502020204030204"/>
                <a:ea typeface="等线" panose="02010600030101010101" pitchFamily="2" charset="-122"/>
                <a:cs typeface="Calibri" panose="020F0502020204030204" pitchFamily="34" charset="0"/>
              </a:rPr>
              <a:t>看选项、找关键</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5" name="矩形: 圆角 4"/>
          <p:cNvSpPr/>
          <p:nvPr/>
        </p:nvSpPr>
        <p:spPr>
          <a:xfrm>
            <a:off x="1573161" y="4308609"/>
            <a:ext cx="707922" cy="454329"/>
          </a:xfrm>
          <a:prstGeom prst="roundRect">
            <a:avLst/>
          </a:prstGeom>
          <a:solidFill>
            <a:srgbClr val="FF00F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25908" y="5587987"/>
            <a:ext cx="1455175" cy="461665"/>
          </a:xfrm>
          <a:prstGeom prst="rect">
            <a:avLst/>
          </a:prstGeom>
          <a:noFill/>
        </p:spPr>
        <p:txBody>
          <a:bodyPr wrap="square">
            <a:spAutoFit/>
          </a:bodyPr>
          <a:lstStyle/>
          <a:p>
            <a:r>
              <a:rPr kumimoji="0" lang="zh-CN" altLang="en-US" sz="2400" b="1" u="none" strike="noStrike" kern="1200" cap="none" spc="0" normalizeH="0" baseline="0" noProof="0" dirty="0">
                <a:ln>
                  <a:noFill/>
                </a:ln>
                <a:solidFill>
                  <a:prstClr val="black"/>
                </a:solidFill>
                <a:effectLst/>
                <a:highlight>
                  <a:srgbClr val="FF00FF"/>
                </a:highlight>
                <a:uLnTx/>
                <a:uFillTx/>
                <a:latin typeface="Calibri" panose="020F0502020204030204" pitchFamily="34" charset="0"/>
                <a:ea typeface="Calibri" panose="020F0502020204030204" pitchFamily="34" charset="0"/>
                <a:cs typeface="Calibri" panose="020F0502020204030204" pitchFamily="34" charset="0"/>
              </a:rPr>
              <a:t>句间衔接</a:t>
            </a:r>
            <a:endParaRPr lang="zh-CN" altLang="en-US" dirty="0">
              <a:highlight>
                <a:srgbClr val="FF00FF"/>
              </a:highlight>
            </a:endParaRPr>
          </a:p>
        </p:txBody>
      </p:sp>
      <p:sp>
        <p:nvSpPr>
          <p:cNvPr id="7" name="矩形: 圆角 6"/>
          <p:cNvSpPr/>
          <p:nvPr/>
        </p:nvSpPr>
        <p:spPr>
          <a:xfrm>
            <a:off x="3111062" y="1642548"/>
            <a:ext cx="8165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28732" y="5599864"/>
            <a:ext cx="1717240" cy="461665"/>
          </a:xfrm>
          <a:prstGeom prst="rect">
            <a:avLst/>
          </a:prstGeom>
          <a:noFill/>
        </p:spPr>
        <p:txBody>
          <a:bodyPr wrap="square">
            <a:spAutoFit/>
          </a:bodyPr>
          <a:lstStyle/>
          <a:p>
            <a:r>
              <a:rPr kumimoji="0" lang="zh-CN" altLang="en-US" sz="2400" b="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指代、人称</a:t>
            </a:r>
            <a:endParaRPr lang="zh-CN" altLang="en-US" dirty="0">
              <a:highlight>
                <a:srgbClr val="FFFF00"/>
              </a:highlight>
            </a:endParaRPr>
          </a:p>
        </p:txBody>
      </p:sp>
      <p:sp>
        <p:nvSpPr>
          <p:cNvPr id="9" name="文本框 8"/>
          <p:cNvSpPr txBox="1"/>
          <p:nvPr/>
        </p:nvSpPr>
        <p:spPr>
          <a:xfrm>
            <a:off x="4367477" y="5587987"/>
            <a:ext cx="1455175" cy="461665"/>
          </a:xfrm>
          <a:prstGeom prst="rect">
            <a:avLst/>
          </a:prstGeom>
          <a:noFill/>
        </p:spPr>
        <p:txBody>
          <a:bodyPr wrap="square">
            <a:spAutoFit/>
          </a:bodyPr>
          <a:lstStyle/>
          <a:p>
            <a:r>
              <a:rPr kumimoji="0" lang="zh-CN" altLang="en-US" sz="2400" b="1"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Calibri" panose="020F0502020204030204" pitchFamily="34" charset="0"/>
              </a:rPr>
              <a:t>词的对应</a:t>
            </a:r>
            <a:endParaRPr lang="zh-CN" altLang="en-US" dirty="0">
              <a:highlight>
                <a:srgbClr val="00FF00"/>
              </a:highlight>
            </a:endParaRPr>
          </a:p>
        </p:txBody>
      </p:sp>
      <p:sp>
        <p:nvSpPr>
          <p:cNvPr id="10" name="矩形: 圆角 9"/>
          <p:cNvSpPr/>
          <p:nvPr/>
        </p:nvSpPr>
        <p:spPr>
          <a:xfrm>
            <a:off x="3981868" y="1576808"/>
            <a:ext cx="46400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5494445" y="2921926"/>
            <a:ext cx="1389831"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1768831" y="2467597"/>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7255004" y="3376255"/>
            <a:ext cx="43856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2959145" y="3332561"/>
            <a:ext cx="41894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7693572" y="3830584"/>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9128773" y="4277343"/>
            <a:ext cx="61431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4445876" y="1642548"/>
            <a:ext cx="546538"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3805606" y="2107176"/>
            <a:ext cx="99762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2142614" y="2464368"/>
            <a:ext cx="1157633"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1620217" y="3362227"/>
            <a:ext cx="1157633"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5782540" y="3352913"/>
            <a:ext cx="13898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1825692" y="3854280"/>
            <a:ext cx="189497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3976866" y="4319529"/>
            <a:ext cx="2560567"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172370" y="2898584"/>
            <a:ext cx="2242513" cy="369332"/>
          </a:xfrm>
          <a:prstGeom prst="rect">
            <a:avLst/>
          </a:prstGeom>
          <a:noFill/>
        </p:spPr>
        <p:txBody>
          <a:bodyPr wrap="square">
            <a:spAutoFit/>
          </a:bodyPr>
          <a:lstStyle/>
          <a:p>
            <a:r>
              <a:rPr lang="zh-CN" altLang="en-US" sz="1800" b="1" dirty="0"/>
              <a:t>与事实大相径庭</a:t>
            </a:r>
            <a:endParaRPr lang="zh-CN" altLang="en-US" b="1" dirty="0"/>
          </a:p>
        </p:txBody>
      </p:sp>
      <p:sp>
        <p:nvSpPr>
          <p:cNvPr id="25" name="文本框 24"/>
          <p:cNvSpPr txBox="1"/>
          <p:nvPr/>
        </p:nvSpPr>
        <p:spPr>
          <a:xfrm>
            <a:off x="5399677" y="1602592"/>
            <a:ext cx="6096000" cy="369332"/>
          </a:xfrm>
          <a:prstGeom prst="rect">
            <a:avLst/>
          </a:prstGeom>
          <a:noFill/>
        </p:spPr>
        <p:txBody>
          <a:bodyPr wrap="square">
            <a:spAutoFit/>
          </a:bodyPr>
          <a:lstStyle/>
          <a:p>
            <a:r>
              <a:rPr lang="zh-CN" altLang="en-US" b="1" dirty="0"/>
              <a:t>支持</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Vertical)">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arn(inVertical)">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barn(inVertical)">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barn(inVertical)">
                                      <p:cBhvr>
                                        <p:cTn id="104" dur="500"/>
                                        <p:tgtEl>
                                          <p:spTgt spid="22"/>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barn(inVertical)">
                                      <p:cBhvr>
                                        <p:cTn id="10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p:bldP spid="9" grpId="0"/>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20711" y="3793715"/>
            <a:ext cx="10323658" cy="3165162"/>
          </a:xfrm>
          <a:prstGeom prst="rect">
            <a:avLst/>
          </a:prstGeom>
          <a:noFill/>
        </p:spPr>
        <p:txBody>
          <a:bodyPr wrap="square">
            <a:spAutoFit/>
          </a:bodyPr>
          <a:lstStyle/>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A. The science backs this up.</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B. Hobbies make us happier.</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C. You gain a lot from hobbies.</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D. Nothing could be further from the truth.</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E. The more you engage in hobbies, the longer you will live.</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F. A different study conducted last year confirmed the impact.</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G. And being able to pursue your passion really contributes to that.</a:t>
            </a:r>
            <a:endParaRPr lang="zh-CN" altLang="zh-CN" sz="2400" b="1" i="1" dirty="0">
              <a:latin typeface="Calibri" panose="020F0502020204030204" pitchFamily="34" charset="0"/>
              <a:cs typeface="Calibri" panose="020F0502020204030204" pitchFamily="34" charset="0"/>
            </a:endParaRPr>
          </a:p>
        </p:txBody>
      </p:sp>
      <p:sp>
        <p:nvSpPr>
          <p:cNvPr id="4" name="矩形: 圆角 3"/>
          <p:cNvSpPr/>
          <p:nvPr/>
        </p:nvSpPr>
        <p:spPr>
          <a:xfrm>
            <a:off x="864603" y="6477226"/>
            <a:ext cx="904228" cy="454329"/>
          </a:xfrm>
          <a:prstGeom prst="roundRect">
            <a:avLst/>
          </a:prstGeom>
          <a:solidFill>
            <a:srgbClr val="FF00F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2400583" y="3767163"/>
            <a:ext cx="8165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251053" y="3754602"/>
            <a:ext cx="54653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798119" y="5100367"/>
            <a:ext cx="1389831"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062603" y="4803697"/>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302482" y="5576274"/>
            <a:ext cx="41894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7090901" y="6017657"/>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8561214" y="6403671"/>
            <a:ext cx="61431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3872703" y="3754601"/>
            <a:ext cx="546538"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3216251" y="4283041"/>
            <a:ext cx="99762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602608" y="4655903"/>
            <a:ext cx="1157633"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062603" y="5558088"/>
            <a:ext cx="108001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5243745" y="5628717"/>
            <a:ext cx="13898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985449" y="6017657"/>
            <a:ext cx="1973696"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3378093" y="6471986"/>
            <a:ext cx="2560567"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49295" y="870917"/>
            <a:ext cx="11737290" cy="2677656"/>
          </a:xfrm>
          <a:prstGeom prst="rect">
            <a:avLst/>
          </a:prstGeom>
          <a:noFill/>
        </p:spPr>
        <p:txBody>
          <a:bodyPr wrap="square">
            <a:spAutoFit/>
          </a:bodyPr>
          <a:lstStyle/>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Hobbies are more than just a fun way to kill the time. A widespread and harmful misunderstanding is that engaging in hobbies mirrors a lack of self-discipline</a:t>
            </a:r>
            <a:r>
              <a:rPr lang="en-US" altLang="zh-CN" sz="2400" u="sng" dirty="0">
                <a:latin typeface="Calibri" panose="020F0502020204030204" pitchFamily="34" charset="0"/>
                <a:ea typeface="Calibri" panose="020F0502020204030204" pitchFamily="34" charset="0"/>
                <a:cs typeface="Calibri" panose="020F0502020204030204" pitchFamily="34" charset="0"/>
              </a:rPr>
              <a:t>.             36          </a:t>
            </a:r>
            <a:r>
              <a:rPr lang="en-US" altLang="zh-CN" sz="2400" b="1" dirty="0">
                <a:latin typeface="Calibri" panose="020F0502020204030204" pitchFamily="34" charset="0"/>
                <a:ea typeface="Calibri" panose="020F0502020204030204" pitchFamily="34" charset="0"/>
                <a:cs typeface="Calibri" panose="020F0502020204030204" pitchFamily="34" charset="0"/>
              </a:rPr>
              <a:t>In fact,</a:t>
            </a:r>
            <a:r>
              <a:rPr lang="en-US" altLang="zh-CN" sz="2400" dirty="0">
                <a:latin typeface="Calibri" panose="020F0502020204030204" pitchFamily="34" charset="0"/>
                <a:ea typeface="Calibri" panose="020F0502020204030204" pitchFamily="34" charset="0"/>
                <a:cs typeface="Calibri" panose="020F0502020204030204" pitchFamily="34" charset="0"/>
              </a:rPr>
              <a:t> hobbies can provide essential balance in our lives and enhance overall well-being. The benefits you obtain will depend on your hobby-taking up jogging, for instance, will benefit your cardiovascular</a:t>
            </a:r>
            <a:r>
              <a:rPr lang="zh-CN" altLang="zh-CN" sz="2400" dirty="0">
                <a:latin typeface="Calibri" panose="020F0502020204030204" pitchFamily="34" charset="0"/>
                <a:cs typeface="Calibri" panose="020F0502020204030204" pitchFamily="34" charset="0"/>
              </a:rPr>
              <a:t>（心血管的）</a:t>
            </a:r>
            <a:r>
              <a:rPr lang="en-US" altLang="zh-CN" sz="2400" dirty="0">
                <a:latin typeface="Calibri" panose="020F0502020204030204" pitchFamily="34" charset="0"/>
                <a:ea typeface="Calibri" panose="020F0502020204030204" pitchFamily="34" charset="0"/>
                <a:cs typeface="Calibri" panose="020F0502020204030204" pitchFamily="34" charset="0"/>
              </a:rPr>
              <a:t>health more than, say, crossword puzzles, which may improve your cognitive health. The point is that nearly all hobbies can provide measurable positive health benefits.</a:t>
            </a:r>
            <a:endParaRPr lang="zh-CN" altLang="zh-CN" sz="2400" dirty="0">
              <a:latin typeface="Calibri" panose="020F0502020204030204" pitchFamily="34" charset="0"/>
              <a:cs typeface="Calibri" panose="020F0502020204030204" pitchFamily="34" charset="0"/>
            </a:endParaRPr>
          </a:p>
        </p:txBody>
      </p:sp>
      <p:sp>
        <p:nvSpPr>
          <p:cNvPr id="20" name="文本框 19"/>
          <p:cNvSpPr txBox="1"/>
          <p:nvPr/>
        </p:nvSpPr>
        <p:spPr>
          <a:xfrm>
            <a:off x="3513811" y="205315"/>
            <a:ext cx="4197927"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Step3: </a:t>
            </a:r>
            <a:r>
              <a:rPr lang="zh-CN" altLang="en-US" sz="2400" b="1" kern="0" dirty="0">
                <a:latin typeface="Calibri" panose="020F0502020204030204"/>
                <a:ea typeface="等线" panose="02010600030101010101" pitchFamily="2" charset="-122"/>
                <a:cs typeface="Calibri" panose="020F0502020204030204" pitchFamily="34" charset="0"/>
              </a:rPr>
              <a:t>看语篇、选项逐个击破</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21" name="文本框 20"/>
          <p:cNvSpPr txBox="1"/>
          <p:nvPr/>
        </p:nvSpPr>
        <p:spPr>
          <a:xfrm>
            <a:off x="4788856" y="3157080"/>
            <a:ext cx="6825075" cy="52322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altLang="zh-CN" sz="2800" b="1" dirty="0">
                <a:solidFill>
                  <a:srgbClr val="FF0000"/>
                </a:solidFill>
                <a:latin typeface="Calibri" panose="020F0502020204030204" pitchFamily="34" charset="0"/>
                <a:ea typeface="宋体" panose="02010600030101010101" pitchFamily="2" charset="-122"/>
                <a:cs typeface="Calibri" panose="020F0502020204030204" pitchFamily="34" charset="0"/>
              </a:rPr>
              <a:t> </a:t>
            </a:r>
            <a:r>
              <a:rPr lang="zh-CN" altLang="en-US" sz="2400" b="1" dirty="0">
                <a:latin typeface="Calibri" panose="020F0502020204030204" pitchFamily="34" charset="0"/>
                <a:ea typeface="宋体" panose="02010600030101010101" pitchFamily="2" charset="-122"/>
                <a:cs typeface="Calibri" panose="020F0502020204030204" pitchFamily="34" charset="0"/>
              </a:rPr>
              <a:t>同义复现 </a:t>
            </a:r>
            <a:r>
              <a:rPr lang="en-US" altLang="zh-CN" sz="2400" b="1" dirty="0">
                <a:latin typeface="Calibri" panose="020F0502020204030204" pitchFamily="34" charset="0"/>
                <a:ea typeface="宋体" panose="02010600030101010101" pitchFamily="2" charset="-122"/>
                <a:cs typeface="Calibri" panose="020F0502020204030204" pitchFamily="34" charset="0"/>
              </a:rPr>
              <a:t>misunderstanding</a:t>
            </a:r>
            <a:r>
              <a:rPr lang="zh-CN" altLang="en-US" sz="2400" b="1" dirty="0">
                <a:latin typeface="Calibri" panose="020F0502020204030204" pitchFamily="34" charset="0"/>
                <a:ea typeface="宋体" panose="02010600030101010101" pitchFamily="2" charset="-122"/>
                <a:cs typeface="Calibri" panose="020F0502020204030204" pitchFamily="34" charset="0"/>
              </a:rPr>
              <a:t>  </a:t>
            </a:r>
            <a:r>
              <a:rPr lang="en-US" altLang="zh-CN" sz="2400" b="1" dirty="0">
                <a:solidFill>
                  <a:srgbClr val="FF0000"/>
                </a:solidFill>
                <a:latin typeface="Calibri" panose="020F0502020204030204" pitchFamily="34" charset="0"/>
                <a:ea typeface="宋体" panose="02010600030101010101" pitchFamily="2" charset="-122"/>
                <a:cs typeface="Calibri" panose="020F0502020204030204" pitchFamily="34" charset="0"/>
              </a:rPr>
              <a:t>D    </a:t>
            </a:r>
            <a:r>
              <a:rPr lang="zh-CN" altLang="en-US" sz="2400" b="1" dirty="0">
                <a:latin typeface="Calibri" panose="020F0502020204030204" pitchFamily="34" charset="0"/>
                <a:ea typeface="宋体" panose="02010600030101010101" pitchFamily="2" charset="-122"/>
                <a:cs typeface="Calibri" panose="020F0502020204030204" pitchFamily="34" charset="0"/>
              </a:rPr>
              <a:t>同义复现 </a:t>
            </a:r>
            <a:r>
              <a:rPr lang="en-US" altLang="zh-CN" sz="2400" b="1" dirty="0">
                <a:latin typeface="Calibri" panose="020F0502020204030204" pitchFamily="34" charset="0"/>
                <a:ea typeface="宋体" panose="02010600030101010101" pitchFamily="2" charset="-122"/>
                <a:cs typeface="Calibri" panose="020F0502020204030204" pitchFamily="34" charset="0"/>
              </a:rPr>
              <a:t>truth</a:t>
            </a:r>
            <a:endParaRPr lang="zh-CN" altLang="en-US" sz="2400" b="1" dirty="0">
              <a:latin typeface="Calibri" panose="020F0502020204030204" pitchFamily="34" charset="0"/>
              <a:ea typeface="宋体" panose="02010600030101010101" pitchFamily="2" charset="-122"/>
              <a:cs typeface="Calibri" panose="020F0502020204030204" pitchFamily="34" charset="0"/>
            </a:endParaRPr>
          </a:p>
        </p:txBody>
      </p:sp>
      <p:cxnSp>
        <p:nvCxnSpPr>
          <p:cNvPr id="22" name="直接箭头连接符 21"/>
          <p:cNvCxnSpPr/>
          <p:nvPr/>
        </p:nvCxnSpPr>
        <p:spPr>
          <a:xfrm>
            <a:off x="2225402" y="1633383"/>
            <a:ext cx="2701570" cy="3553951"/>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3" name="直接箭头连接符 22"/>
          <p:cNvCxnSpPr/>
          <p:nvPr/>
        </p:nvCxnSpPr>
        <p:spPr>
          <a:xfrm flipH="1">
            <a:off x="1972297" y="1963229"/>
            <a:ext cx="3732957" cy="3420346"/>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4" name="矩形: 圆角 23"/>
          <p:cNvSpPr/>
          <p:nvPr/>
        </p:nvSpPr>
        <p:spPr>
          <a:xfrm>
            <a:off x="149295" y="1235100"/>
            <a:ext cx="234602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nvSpPr>
        <p:spPr>
          <a:xfrm>
            <a:off x="207035" y="1712472"/>
            <a:ext cx="855568" cy="277020"/>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2608211" y="1681488"/>
            <a:ext cx="8574796" cy="341257"/>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p:cNvSpPr/>
          <p:nvPr/>
        </p:nvSpPr>
        <p:spPr>
          <a:xfrm>
            <a:off x="3263898" y="5224617"/>
            <a:ext cx="1534221" cy="316434"/>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p:nvPr/>
        </p:nvCxnSpPr>
        <p:spPr>
          <a:xfrm>
            <a:off x="824326" y="1963229"/>
            <a:ext cx="3973793" cy="3213283"/>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9" name="文本框 28"/>
          <p:cNvSpPr txBox="1"/>
          <p:nvPr/>
        </p:nvSpPr>
        <p:spPr>
          <a:xfrm>
            <a:off x="4832059" y="3870542"/>
            <a:ext cx="6096000" cy="369332"/>
          </a:xfrm>
          <a:prstGeom prst="rect">
            <a:avLst/>
          </a:prstGeom>
          <a:noFill/>
        </p:spPr>
        <p:txBody>
          <a:bodyPr wrap="square">
            <a:spAutoFit/>
          </a:bodyPr>
          <a:lstStyle/>
          <a:p>
            <a:r>
              <a:rPr lang="zh-CN" altLang="en-US" dirty="0"/>
              <a:t>支持</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20711" y="3793715"/>
            <a:ext cx="10323658" cy="3165162"/>
          </a:xfrm>
          <a:prstGeom prst="rect">
            <a:avLst/>
          </a:prstGeom>
          <a:noFill/>
        </p:spPr>
        <p:txBody>
          <a:bodyPr wrap="square">
            <a:spAutoFit/>
          </a:bodyPr>
          <a:lstStyle/>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A. The science backs this up.</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B. Hobbies make us happier.</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C. You gain a lot from hobbies.</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D. Nothing could be further from the truth.</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E. The more you engage in hobbies, the longer you will live.</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F. A different study conducted last year confirmed the impact.</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G. And being able to pursue your passion really contributes to that.</a:t>
            </a:r>
            <a:endParaRPr lang="zh-CN" altLang="zh-CN" sz="2400" b="1" i="1" dirty="0">
              <a:latin typeface="Calibri" panose="020F0502020204030204" pitchFamily="34" charset="0"/>
              <a:cs typeface="Calibri" panose="020F0502020204030204" pitchFamily="34" charset="0"/>
            </a:endParaRPr>
          </a:p>
        </p:txBody>
      </p:sp>
      <p:sp>
        <p:nvSpPr>
          <p:cNvPr id="4" name="矩形: 圆角 3"/>
          <p:cNvSpPr/>
          <p:nvPr/>
        </p:nvSpPr>
        <p:spPr>
          <a:xfrm>
            <a:off x="864603" y="6477226"/>
            <a:ext cx="904228" cy="454329"/>
          </a:xfrm>
          <a:prstGeom prst="roundRect">
            <a:avLst/>
          </a:prstGeom>
          <a:solidFill>
            <a:srgbClr val="FF00F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2400583" y="3767163"/>
            <a:ext cx="8165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251053" y="3754602"/>
            <a:ext cx="54653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803227" y="5057726"/>
            <a:ext cx="1389831"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062603" y="4803697"/>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302482" y="5576274"/>
            <a:ext cx="41894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7090901" y="6017657"/>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8561214" y="6403671"/>
            <a:ext cx="61431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3872703" y="3754601"/>
            <a:ext cx="546538"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3216251" y="4283041"/>
            <a:ext cx="99762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602608" y="4655903"/>
            <a:ext cx="1157633"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062603" y="5558088"/>
            <a:ext cx="108001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5243745" y="5628717"/>
            <a:ext cx="13898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985449" y="6017657"/>
            <a:ext cx="1973696"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3378093" y="6471986"/>
            <a:ext cx="2560567"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524322" y="0"/>
            <a:ext cx="4197927"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Step3: </a:t>
            </a:r>
            <a:r>
              <a:rPr lang="zh-CN" altLang="en-US" sz="2400" b="1" kern="0" dirty="0">
                <a:latin typeface="Calibri" panose="020F0502020204030204"/>
                <a:ea typeface="等线" panose="02010600030101010101" pitchFamily="2" charset="-122"/>
                <a:cs typeface="Calibri" panose="020F0502020204030204" pitchFamily="34" charset="0"/>
              </a:rPr>
              <a:t>看语篇、选项逐个击破</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20" name="文本框 19"/>
          <p:cNvSpPr txBox="1"/>
          <p:nvPr/>
        </p:nvSpPr>
        <p:spPr>
          <a:xfrm>
            <a:off x="0" y="682693"/>
            <a:ext cx="12090349" cy="2800767"/>
          </a:xfrm>
          <a:prstGeom prst="rect">
            <a:avLst/>
          </a:prstGeom>
          <a:noFill/>
        </p:spPr>
        <p:txBody>
          <a:bodyPr wrap="square">
            <a:spAutoFit/>
          </a:bodyPr>
          <a:lstStyle/>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If we regularly spend time on hobbies, we usually enjoy a higher level of </a:t>
            </a:r>
            <a:r>
              <a:rPr lang="en-US" altLang="zh-CN" sz="2200" dirty="0">
                <a:highlight>
                  <a:srgbClr val="FFFF00"/>
                </a:highlight>
                <a:latin typeface="Calibri" panose="020F0502020204030204" pitchFamily="34" charset="0"/>
                <a:ea typeface="Calibri" panose="020F0502020204030204" pitchFamily="34" charset="0"/>
                <a:cs typeface="Calibri" panose="020F0502020204030204" pitchFamily="34" charset="0"/>
              </a:rPr>
              <a:t>fitness</a:t>
            </a:r>
            <a:r>
              <a:rPr lang="en-US" altLang="zh-CN" sz="2200" u="sng" dirty="0">
                <a:latin typeface="Calibri" panose="020F0502020204030204" pitchFamily="34" charset="0"/>
                <a:ea typeface="Calibri" panose="020F0502020204030204" pitchFamily="34" charset="0"/>
                <a:cs typeface="Calibri" panose="020F0502020204030204" pitchFamily="34" charset="0"/>
              </a:rPr>
              <a:t>.         37          </a:t>
            </a:r>
            <a:r>
              <a:rPr lang="en-US" altLang="zh-CN" sz="2200" dirty="0">
                <a:latin typeface="Calibri" panose="020F0502020204030204" pitchFamily="34" charset="0"/>
                <a:ea typeface="Calibri" panose="020F0502020204030204" pitchFamily="34" charset="0"/>
                <a:cs typeface="Calibri" panose="020F0502020204030204" pitchFamily="34" charset="0"/>
              </a:rPr>
              <a:t>A 2023 comprehensive analysis of multiple studies found strong evidence that engaging in leisure activities can improve health by protecting against heart disease and age-related physical decline. The report, published in the journal Lancet Psychiatry, found that for people who were suffering from a chronic</a:t>
            </a:r>
            <a:r>
              <a:rPr lang="zh-CN" altLang="zh-CN" sz="2200" dirty="0">
                <a:latin typeface="Calibri" panose="020F0502020204030204" pitchFamily="34" charset="0"/>
                <a:cs typeface="Calibri" panose="020F0502020204030204" pitchFamily="34" charset="0"/>
              </a:rPr>
              <a:t>（慢性的）</a:t>
            </a:r>
            <a:r>
              <a:rPr lang="en-US" altLang="zh-CN" sz="2200" dirty="0">
                <a:latin typeface="Calibri" panose="020F0502020204030204" pitchFamily="34" charset="0"/>
                <a:ea typeface="Calibri" panose="020F0502020204030204" pitchFamily="34" charset="0"/>
                <a:cs typeface="Calibri" panose="020F0502020204030204" pitchFamily="34" charset="0"/>
              </a:rPr>
              <a:t>illness, doing a hobby helped them manage their symptoms and even slowed the progression of their illness. </a:t>
            </a:r>
            <a:r>
              <a:rPr lang="en-US" altLang="zh-CN" sz="2200" dirty="0">
                <a:highlight>
                  <a:srgbClr val="FF00FF"/>
                </a:highlight>
                <a:latin typeface="Calibri" panose="020F0502020204030204" pitchFamily="34" charset="0"/>
                <a:ea typeface="Calibri" panose="020F0502020204030204" pitchFamily="34" charset="0"/>
                <a:cs typeface="Calibri" panose="020F0502020204030204" pitchFamily="34" charset="0"/>
              </a:rPr>
              <a:t>But </a:t>
            </a:r>
            <a:r>
              <a:rPr lang="en-US" altLang="zh-CN" sz="2200" dirty="0">
                <a:latin typeface="Calibri" panose="020F0502020204030204" pitchFamily="34" charset="0"/>
                <a:ea typeface="Calibri" panose="020F0502020204030204" pitchFamily="34" charset="0"/>
                <a:cs typeface="Calibri" panose="020F0502020204030204" pitchFamily="34" charset="0"/>
              </a:rPr>
              <a:t>another of the researchers’ findings is perhaps the </a:t>
            </a:r>
            <a:r>
              <a:rPr lang="en-US" altLang="zh-CN" sz="2200" b="1" dirty="0">
                <a:latin typeface="Calibri" panose="020F0502020204030204" pitchFamily="34" charset="0"/>
                <a:ea typeface="Calibri" panose="020F0502020204030204" pitchFamily="34" charset="0"/>
                <a:cs typeface="Calibri" panose="020F0502020204030204" pitchFamily="34" charset="0"/>
              </a:rPr>
              <a:t>most striking</a:t>
            </a:r>
            <a:r>
              <a:rPr lang="en-US" altLang="zh-CN" sz="2200" dirty="0">
                <a:latin typeface="Calibri" panose="020F0502020204030204" pitchFamily="34" charset="0"/>
                <a:ea typeface="Calibri" panose="020F0502020204030204" pitchFamily="34" charset="0"/>
                <a:cs typeface="Calibri" panose="020F0502020204030204" pitchFamily="34" charset="0"/>
              </a:rPr>
              <a:t>: the strong relationship between doing leisure activities and increased longevity</a:t>
            </a:r>
            <a:r>
              <a:rPr lang="zh-CN" altLang="zh-CN" sz="2200" dirty="0">
                <a:latin typeface="Calibri" panose="020F0502020204030204" pitchFamily="34" charset="0"/>
                <a:cs typeface="Calibri" panose="020F0502020204030204" pitchFamily="34" charset="0"/>
              </a:rPr>
              <a:t>（长寿）</a:t>
            </a:r>
            <a:r>
              <a:rPr lang="en-US" altLang="zh-CN" sz="2200" u="sng" dirty="0">
                <a:latin typeface="Calibri" panose="020F0502020204030204" pitchFamily="34" charset="0"/>
                <a:ea typeface="Calibri" panose="020F0502020204030204" pitchFamily="34" charset="0"/>
                <a:cs typeface="Calibri" panose="020F0502020204030204" pitchFamily="34" charset="0"/>
              </a:rPr>
              <a:t>.                 38                    </a:t>
            </a:r>
            <a:r>
              <a:rPr lang="en-US" altLang="zh-CN" sz="2200" b="1" u="sng" dirty="0">
                <a:latin typeface="Calibri" panose="020F0502020204030204" pitchFamily="34" charset="0"/>
                <a:ea typeface="Calibri" panose="020F0502020204030204" pitchFamily="34" charset="0"/>
                <a:cs typeface="Calibri" panose="020F0502020204030204" pitchFamily="34" charset="0"/>
              </a:rPr>
              <a:t>.</a:t>
            </a:r>
            <a:r>
              <a:rPr lang="en-US" altLang="zh-CN" sz="2200" b="1" dirty="0">
                <a:latin typeface="Calibri" panose="020F0502020204030204" pitchFamily="34" charset="0"/>
                <a:ea typeface="Calibri" panose="020F0502020204030204" pitchFamily="34" charset="0"/>
                <a:cs typeface="Calibri" panose="020F0502020204030204" pitchFamily="34" charset="0"/>
              </a:rPr>
              <a:t>It </a:t>
            </a:r>
            <a:r>
              <a:rPr lang="en-US" altLang="zh-CN" sz="2200" dirty="0">
                <a:latin typeface="Calibri" panose="020F0502020204030204" pitchFamily="34" charset="0"/>
                <a:ea typeface="Calibri" panose="020F0502020204030204" pitchFamily="34" charset="0"/>
                <a:cs typeface="Calibri" panose="020F0502020204030204" pitchFamily="34" charset="0"/>
              </a:rPr>
              <a:t>found that older adults have a 19% lower risk of disease-related death when they engage in regular leisure activities.</a:t>
            </a:r>
            <a:endParaRPr lang="zh-CN" altLang="zh-CN" sz="2200" dirty="0">
              <a:latin typeface="Calibri" panose="020F0502020204030204" pitchFamily="34" charset="0"/>
              <a:cs typeface="Calibri" panose="020F0502020204030204" pitchFamily="34" charset="0"/>
            </a:endParaRPr>
          </a:p>
        </p:txBody>
      </p:sp>
      <p:sp>
        <p:nvSpPr>
          <p:cNvPr id="21" name="矩形: 圆角 20"/>
          <p:cNvSpPr/>
          <p:nvPr/>
        </p:nvSpPr>
        <p:spPr>
          <a:xfrm>
            <a:off x="2017987" y="774954"/>
            <a:ext cx="7420938" cy="254824"/>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11183643" y="682693"/>
            <a:ext cx="79815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47537" y="1029778"/>
            <a:ext cx="767471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p:nvPr/>
        </p:nvCxnSpPr>
        <p:spPr>
          <a:xfrm flipH="1">
            <a:off x="3742138" y="1029778"/>
            <a:ext cx="1681200" cy="2669129"/>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5" name="直接箭头连接符 24"/>
          <p:cNvCxnSpPr/>
          <p:nvPr/>
        </p:nvCxnSpPr>
        <p:spPr>
          <a:xfrm flipH="1">
            <a:off x="2170128" y="1376863"/>
            <a:ext cx="230455" cy="2572639"/>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6" name="矩形: 圆角 25"/>
          <p:cNvSpPr/>
          <p:nvPr/>
        </p:nvSpPr>
        <p:spPr>
          <a:xfrm>
            <a:off x="10545293" y="1418203"/>
            <a:ext cx="1545055" cy="345063"/>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p:cNvSpPr/>
          <p:nvPr/>
        </p:nvSpPr>
        <p:spPr>
          <a:xfrm>
            <a:off x="4930306" y="1738931"/>
            <a:ext cx="1262752" cy="250778"/>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p:nvPr/>
        </p:nvCxnSpPr>
        <p:spPr>
          <a:xfrm flipH="1">
            <a:off x="2170128" y="2019985"/>
            <a:ext cx="3589541" cy="1852415"/>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9" name="矩形: 圆角 28"/>
          <p:cNvSpPr/>
          <p:nvPr/>
        </p:nvSpPr>
        <p:spPr>
          <a:xfrm>
            <a:off x="10341235" y="2757024"/>
            <a:ext cx="842408" cy="26880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p:cNvSpPr/>
          <p:nvPr/>
        </p:nvSpPr>
        <p:spPr>
          <a:xfrm>
            <a:off x="2777510" y="3063446"/>
            <a:ext cx="4022683" cy="341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4213871" y="2747233"/>
            <a:ext cx="2218461" cy="26880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p:nvPr/>
        </p:nvCxnSpPr>
        <p:spPr>
          <a:xfrm flipH="1">
            <a:off x="1768831" y="3025833"/>
            <a:ext cx="8928862" cy="3149474"/>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cxnSp>
        <p:nvCxnSpPr>
          <p:cNvPr id="33" name="直接箭头连接符 32"/>
          <p:cNvCxnSpPr/>
          <p:nvPr/>
        </p:nvCxnSpPr>
        <p:spPr>
          <a:xfrm>
            <a:off x="5833241" y="3016042"/>
            <a:ext cx="1749970" cy="3159265"/>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cxnSp>
        <p:nvCxnSpPr>
          <p:cNvPr id="34" name="直接箭头连接符 33"/>
          <p:cNvCxnSpPr/>
          <p:nvPr/>
        </p:nvCxnSpPr>
        <p:spPr>
          <a:xfrm>
            <a:off x="5243745" y="3429000"/>
            <a:ext cx="2339466" cy="2746307"/>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sp>
        <p:nvSpPr>
          <p:cNvPr id="35" name="文本框 34"/>
          <p:cNvSpPr txBox="1"/>
          <p:nvPr/>
        </p:nvSpPr>
        <p:spPr>
          <a:xfrm>
            <a:off x="9175531" y="242999"/>
            <a:ext cx="2406869"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 </a:t>
            </a:r>
            <a:r>
              <a:rPr lang="zh-CN" altLang="en-US" sz="2000" b="1" dirty="0">
                <a:latin typeface="Calibri" panose="020F0502020204030204" pitchFamily="34" charset="0"/>
                <a:ea typeface="宋体" panose="02010600030101010101" pitchFamily="2" charset="-122"/>
                <a:cs typeface="Calibri" panose="020F0502020204030204" pitchFamily="34" charset="0"/>
              </a:rPr>
              <a:t>代词</a:t>
            </a:r>
            <a:r>
              <a:rPr lang="en-US" altLang="zh-CN" sz="2000" b="1" dirty="0">
                <a:latin typeface="Calibri" panose="020F0502020204030204" pitchFamily="34" charset="0"/>
                <a:ea typeface="宋体" panose="02010600030101010101" pitchFamily="2" charset="-122"/>
                <a:cs typeface="Calibri" panose="020F0502020204030204" pitchFamily="34" charset="0"/>
              </a:rPr>
              <a:t>this    </a:t>
            </a:r>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A    </a:t>
            </a:r>
            <a:r>
              <a:rPr lang="zh-CN" altLang="en-US" sz="2000" b="1" dirty="0">
                <a:latin typeface="Calibri" panose="020F0502020204030204" pitchFamily="34" charset="0"/>
                <a:ea typeface="宋体" panose="02010600030101010101" pitchFamily="2" charset="-122"/>
                <a:cs typeface="Calibri" panose="020F0502020204030204" pitchFamily="34" charset="0"/>
              </a:rPr>
              <a:t>例证</a:t>
            </a:r>
            <a:endParaRPr lang="zh-CN" altLang="en-US" sz="2400" b="1" dirty="0">
              <a:latin typeface="Calibri" panose="020F0502020204030204" pitchFamily="34" charset="0"/>
              <a:ea typeface="宋体" panose="02010600030101010101" pitchFamily="2" charset="-122"/>
              <a:cs typeface="Calibri" panose="020F0502020204030204" pitchFamily="34" charset="0"/>
            </a:endParaRPr>
          </a:p>
        </p:txBody>
      </p:sp>
      <p:sp>
        <p:nvSpPr>
          <p:cNvPr id="36" name="文本框 35"/>
          <p:cNvSpPr txBox="1"/>
          <p:nvPr/>
        </p:nvSpPr>
        <p:spPr>
          <a:xfrm>
            <a:off x="8898252" y="3428910"/>
            <a:ext cx="3245595"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 </a:t>
            </a:r>
            <a:r>
              <a:rPr lang="zh-CN" altLang="en-US" sz="2000" b="1" dirty="0">
                <a:latin typeface="Calibri" panose="020F0502020204030204" pitchFamily="34" charset="0"/>
                <a:ea typeface="宋体" panose="02010600030101010101" pitchFamily="2" charset="-122"/>
                <a:cs typeface="Calibri" panose="020F0502020204030204" pitchFamily="34" charset="0"/>
              </a:rPr>
              <a:t>例证</a:t>
            </a:r>
            <a:r>
              <a:rPr lang="en-US" altLang="zh-CN" sz="2000" b="1" dirty="0">
                <a:latin typeface="Calibri" panose="020F0502020204030204" pitchFamily="34" charset="0"/>
                <a:ea typeface="宋体" panose="02010600030101010101" pitchFamily="2" charset="-122"/>
                <a:cs typeface="Calibri" panose="020F0502020204030204" pitchFamily="34" charset="0"/>
              </a:rPr>
              <a:t> </a:t>
            </a:r>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  F   </a:t>
            </a:r>
            <a:r>
              <a:rPr lang="zh-CN" altLang="en-US" sz="2000" b="1" dirty="0">
                <a:latin typeface="Calibri" panose="020F0502020204030204" pitchFamily="34" charset="0"/>
                <a:ea typeface="宋体" panose="02010600030101010101" pitchFamily="2" charset="-122"/>
                <a:cs typeface="Calibri" panose="020F0502020204030204" pitchFamily="34" charset="0"/>
              </a:rPr>
              <a:t>代词    意义一致</a:t>
            </a:r>
            <a:r>
              <a:rPr lang="zh-CN" altLang="en-US" sz="2000" b="1" dirty="0">
                <a:solidFill>
                  <a:srgbClr val="FF0000"/>
                </a:solidFill>
                <a:latin typeface="Calibri" panose="020F0502020204030204" pitchFamily="34" charset="0"/>
                <a:ea typeface="宋体" panose="02010600030101010101" pitchFamily="2" charset="-122"/>
                <a:cs typeface="Calibri" panose="020F0502020204030204" pitchFamily="34" charset="0"/>
              </a:rPr>
              <a:t>   </a:t>
            </a:r>
            <a:endParaRPr lang="zh-CN" altLang="en-US" sz="2000" b="1" dirty="0">
              <a:latin typeface="Calibri" panose="020F0502020204030204" pitchFamily="34" charset="0"/>
              <a:ea typeface="宋体" panose="02010600030101010101" pitchFamily="2" charset="-122"/>
              <a:cs typeface="Calibri" panose="020F0502020204030204" pitchFamily="34" charset="0"/>
            </a:endParaRPr>
          </a:p>
        </p:txBody>
      </p:sp>
      <p:sp>
        <p:nvSpPr>
          <p:cNvPr id="37" name="椭圆 36"/>
          <p:cNvSpPr/>
          <p:nvPr/>
        </p:nvSpPr>
        <p:spPr>
          <a:xfrm>
            <a:off x="5328745" y="2757024"/>
            <a:ext cx="1214306" cy="30642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8" name="椭圆 37"/>
          <p:cNvSpPr/>
          <p:nvPr/>
        </p:nvSpPr>
        <p:spPr>
          <a:xfrm>
            <a:off x="6012834" y="3122068"/>
            <a:ext cx="903283" cy="26185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ppt_x"/>
                                          </p:val>
                                        </p:tav>
                                        <p:tav tm="100000">
                                          <p:val>
                                            <p:strVal val="#ppt_x"/>
                                          </p:val>
                                        </p:tav>
                                      </p:tavLst>
                                    </p:anim>
                                    <p:anim calcmode="lin" valueType="num">
                                      <p:cBhvr additive="base">
                                        <p:cTn id="10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ppt_x"/>
                                          </p:val>
                                        </p:tav>
                                        <p:tav tm="100000">
                                          <p:val>
                                            <p:strVal val="#ppt_x"/>
                                          </p:val>
                                        </p:tav>
                                      </p:tavLst>
                                    </p:anim>
                                    <p:anim calcmode="lin" valueType="num">
                                      <p:cBhvr additive="base">
                                        <p:cTn id="11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animBg="1"/>
      <p:bldP spid="29" grpId="0" animBg="1"/>
      <p:bldP spid="30" grpId="0" animBg="1"/>
      <p:bldP spid="31" grpId="0" animBg="1"/>
      <p:bldP spid="35" grpId="0" animBg="1"/>
      <p:bldP spid="36"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36125" y="3748282"/>
            <a:ext cx="10323658" cy="3165162"/>
          </a:xfrm>
          <a:prstGeom prst="rect">
            <a:avLst/>
          </a:prstGeom>
          <a:noFill/>
        </p:spPr>
        <p:txBody>
          <a:bodyPr wrap="square">
            <a:spAutoFit/>
          </a:bodyPr>
          <a:lstStyle/>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A. The science backs this up.</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B. Hobbies make us happier.</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C. You gain a lot from hobbies.</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D. Nothing could be further from the truth.</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E. The more you engage in hobbies, the longer you will live.</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F. A different study conducted last year confirmed the impact.</a:t>
            </a:r>
            <a:endParaRPr lang="zh-CN" altLang="zh-CN" sz="2400" b="1" i="1" dirty="0">
              <a:latin typeface="Calibri" panose="020F0502020204030204" pitchFamily="34" charset="0"/>
              <a:cs typeface="Calibri" panose="020F0502020204030204" pitchFamily="34" charset="0"/>
            </a:endParaRPr>
          </a:p>
          <a:p>
            <a:pPr>
              <a:lnSpc>
                <a:spcPct val="120000"/>
              </a:lnSpc>
            </a:pPr>
            <a:r>
              <a:rPr lang="en-US" altLang="zh-CN" sz="2400" b="1" i="1" dirty="0">
                <a:latin typeface="Calibri" panose="020F0502020204030204" pitchFamily="34" charset="0"/>
                <a:ea typeface="Calibri" panose="020F0502020204030204" pitchFamily="34" charset="0"/>
                <a:cs typeface="Calibri" panose="020F0502020204030204" pitchFamily="34" charset="0"/>
              </a:rPr>
              <a:t>G. And being able to pursue your passion really contributes to that.</a:t>
            </a:r>
            <a:endParaRPr lang="zh-CN" altLang="zh-CN" sz="2400" b="1" i="1" dirty="0">
              <a:latin typeface="Calibri" panose="020F0502020204030204" pitchFamily="34" charset="0"/>
              <a:cs typeface="Calibri" panose="020F0502020204030204" pitchFamily="34" charset="0"/>
            </a:endParaRPr>
          </a:p>
        </p:txBody>
      </p:sp>
      <p:sp>
        <p:nvSpPr>
          <p:cNvPr id="4" name="矩形: 圆角 3"/>
          <p:cNvSpPr/>
          <p:nvPr/>
        </p:nvSpPr>
        <p:spPr>
          <a:xfrm>
            <a:off x="980017" y="6431793"/>
            <a:ext cx="904228" cy="454329"/>
          </a:xfrm>
          <a:prstGeom prst="roundRect">
            <a:avLst/>
          </a:prstGeom>
          <a:solidFill>
            <a:srgbClr val="FF00F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2515997" y="3721730"/>
            <a:ext cx="8165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366467" y="3709169"/>
            <a:ext cx="54653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918641" y="5012293"/>
            <a:ext cx="1389831"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178017" y="4758264"/>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417896" y="5530841"/>
            <a:ext cx="418948"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7206315" y="5972224"/>
            <a:ext cx="32820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8676628" y="6358238"/>
            <a:ext cx="614317" cy="454329"/>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3988117" y="3709168"/>
            <a:ext cx="546538"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3331665" y="4237608"/>
            <a:ext cx="99762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718022" y="4610470"/>
            <a:ext cx="1157633"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178017" y="5512655"/>
            <a:ext cx="1080011"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5359159" y="5583284"/>
            <a:ext cx="1389830"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1100863" y="5972224"/>
            <a:ext cx="1973696"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3493507" y="6426553"/>
            <a:ext cx="2560567" cy="454329"/>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656028" y="0"/>
            <a:ext cx="4197927"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Step3: </a:t>
            </a:r>
            <a:r>
              <a:rPr lang="zh-CN" altLang="en-US" sz="2400" b="1" kern="0" dirty="0">
                <a:latin typeface="Calibri" panose="020F0502020204030204"/>
                <a:ea typeface="等线" panose="02010600030101010101" pitchFamily="2" charset="-122"/>
                <a:cs typeface="Calibri" panose="020F0502020204030204" pitchFamily="34" charset="0"/>
              </a:rPr>
              <a:t>看语篇、选项逐个击破</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20" name="文本框 19"/>
          <p:cNvSpPr txBox="1"/>
          <p:nvPr/>
        </p:nvSpPr>
        <p:spPr>
          <a:xfrm>
            <a:off x="211393" y="891049"/>
            <a:ext cx="11938366" cy="2800767"/>
          </a:xfrm>
          <a:prstGeom prst="rect">
            <a:avLst/>
          </a:prstGeom>
          <a:noFill/>
        </p:spPr>
        <p:txBody>
          <a:bodyPr wrap="square">
            <a:spAutoFit/>
          </a:bodyPr>
          <a:lstStyle/>
          <a:p>
            <a:pPr indent="304800" algn="just"/>
            <a:r>
              <a:rPr lang="en-US" altLang="zh-CN" sz="2200" u="sng" dirty="0">
                <a:latin typeface="Calibri" panose="020F0502020204030204" pitchFamily="34" charset="0"/>
                <a:ea typeface="Calibri" panose="020F0502020204030204" pitchFamily="34" charset="0"/>
                <a:cs typeface="Calibri" panose="020F0502020204030204" pitchFamily="34" charset="0"/>
              </a:rPr>
              <a:t>           39         .</a:t>
            </a:r>
            <a:r>
              <a:rPr lang="en-US" altLang="zh-CN" sz="2200" b="1" dirty="0">
                <a:latin typeface="Calibri" panose="020F0502020204030204" pitchFamily="34" charset="0"/>
                <a:ea typeface="Calibri" panose="020F0502020204030204" pitchFamily="34" charset="0"/>
                <a:cs typeface="Calibri" panose="020F0502020204030204" pitchFamily="34" charset="0"/>
              </a:rPr>
              <a:t>They</a:t>
            </a:r>
            <a:r>
              <a:rPr lang="en-US" altLang="zh-CN" sz="2200" dirty="0">
                <a:latin typeface="Calibri" panose="020F0502020204030204" pitchFamily="34" charset="0"/>
                <a:ea typeface="Calibri" panose="020F0502020204030204" pitchFamily="34" charset="0"/>
                <a:cs typeface="Calibri" panose="020F0502020204030204" pitchFamily="34" charset="0"/>
              </a:rPr>
              <a:t> are vital to sustaining our mental health. People who made a conscious effort each day to spend time doing hobbies (no matter what they were) </a:t>
            </a:r>
            <a:r>
              <a:rPr lang="en-US" altLang="zh-CN" sz="2200" b="1" dirty="0">
                <a:latin typeface="Calibri" panose="020F0502020204030204" pitchFamily="34" charset="0"/>
                <a:ea typeface="Calibri" panose="020F0502020204030204" pitchFamily="34" charset="0"/>
                <a:cs typeface="Calibri" panose="020F0502020204030204" pitchFamily="34" charset="0"/>
              </a:rPr>
              <a:t>showed</a:t>
            </a:r>
            <a:r>
              <a:rPr lang="en-US" altLang="zh-CN" sz="2200" dirty="0">
                <a:latin typeface="Calibri" panose="020F0502020204030204" pitchFamily="34" charset="0"/>
                <a:ea typeface="Calibri" panose="020F0502020204030204" pitchFamily="34" charset="0"/>
                <a:cs typeface="Calibri" panose="020F0502020204030204" pitchFamily="34" charset="0"/>
              </a:rPr>
              <a:t> an average boost of 8% in well-being and a 10% drop in stress and anxiety, according to a 2023 study published in the Journal of Personality. “On a fundamental level, humans need meaning, something that gives them a sense of purpose</a:t>
            </a:r>
            <a:r>
              <a:rPr lang="en-US" altLang="zh-CN" sz="2200" u="sng" dirty="0">
                <a:latin typeface="Calibri" panose="020F0502020204030204" pitchFamily="34" charset="0"/>
                <a:ea typeface="Calibri" panose="020F0502020204030204" pitchFamily="34" charset="0"/>
                <a:cs typeface="Calibri" panose="020F0502020204030204" pitchFamily="34" charset="0"/>
              </a:rPr>
              <a:t>.           40           </a:t>
            </a:r>
            <a:r>
              <a:rPr lang="en-US" altLang="zh-CN" sz="2200" dirty="0">
                <a:latin typeface="Calibri" panose="020F0502020204030204" pitchFamily="34" charset="0"/>
                <a:ea typeface="Calibri" panose="020F0502020204030204" pitchFamily="34" charset="0"/>
                <a:cs typeface="Calibri" panose="020F0502020204030204" pitchFamily="34" charset="0"/>
              </a:rPr>
              <a:t>” says Dr. Hafeez, who has led several massive studies on hobbies. “Engaging in what you enjoy greatly enhances your well-being.”</a:t>
            </a:r>
            <a:endParaRPr lang="zh-CN" altLang="zh-CN" sz="2200" dirty="0">
              <a:latin typeface="Calibri" panose="020F0502020204030204" pitchFamily="34" charset="0"/>
              <a:cs typeface="Calibri" panose="020F0502020204030204" pitchFamily="34" charset="0"/>
            </a:endParaRPr>
          </a:p>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  With all these visible benefits of hobbies, why not just make time for activities that bring you joy and fulfillment every day?</a:t>
            </a:r>
            <a:endParaRPr lang="zh-CN" altLang="en-US" sz="2200" dirty="0">
              <a:latin typeface="Calibri" panose="020F0502020204030204" pitchFamily="34" charset="0"/>
              <a:cs typeface="Calibri" panose="020F0502020204030204" pitchFamily="34" charset="0"/>
            </a:endParaRPr>
          </a:p>
        </p:txBody>
      </p:sp>
      <p:sp>
        <p:nvSpPr>
          <p:cNvPr id="21" name="矩形: 圆角 20"/>
          <p:cNvSpPr/>
          <p:nvPr/>
        </p:nvSpPr>
        <p:spPr>
          <a:xfrm>
            <a:off x="396993" y="984345"/>
            <a:ext cx="2677565" cy="285153"/>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6054074" y="1004621"/>
            <a:ext cx="1649810" cy="262994"/>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2263195" y="2679590"/>
            <a:ext cx="3002288" cy="262994"/>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p:nvPr/>
        </p:nvCxnSpPr>
        <p:spPr>
          <a:xfrm flipH="1">
            <a:off x="1884245" y="1267615"/>
            <a:ext cx="869266" cy="3101297"/>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5" name="直接箭头连接符 24"/>
          <p:cNvCxnSpPr/>
          <p:nvPr/>
        </p:nvCxnSpPr>
        <p:spPr>
          <a:xfrm flipH="1">
            <a:off x="3617215" y="1323386"/>
            <a:ext cx="2814965" cy="2990268"/>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6" name="矩形: 圆角 25"/>
          <p:cNvSpPr/>
          <p:nvPr/>
        </p:nvSpPr>
        <p:spPr>
          <a:xfrm>
            <a:off x="9138860" y="1320167"/>
            <a:ext cx="2926815" cy="274014"/>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p:cNvSpPr/>
          <p:nvPr/>
        </p:nvSpPr>
        <p:spPr>
          <a:xfrm>
            <a:off x="231218" y="1681750"/>
            <a:ext cx="5664886" cy="292801"/>
          </a:xfrm>
          <a:prstGeom prst="round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p:nvPr/>
        </p:nvCxnSpPr>
        <p:spPr>
          <a:xfrm flipH="1">
            <a:off x="3796648" y="1681750"/>
            <a:ext cx="6164662" cy="2555858"/>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9" name="直接箭头连接符 28"/>
          <p:cNvCxnSpPr/>
          <p:nvPr/>
        </p:nvCxnSpPr>
        <p:spPr>
          <a:xfrm>
            <a:off x="2787451" y="1854069"/>
            <a:ext cx="819101" cy="2378299"/>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30" name="矩形: 圆角 29"/>
          <p:cNvSpPr/>
          <p:nvPr/>
        </p:nvSpPr>
        <p:spPr>
          <a:xfrm>
            <a:off x="9426395" y="1956777"/>
            <a:ext cx="2639280" cy="274014"/>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162028" y="2303588"/>
            <a:ext cx="1144064" cy="292801"/>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p:nvPr/>
        </p:nvCxnSpPr>
        <p:spPr>
          <a:xfrm>
            <a:off x="630421" y="2596389"/>
            <a:ext cx="8046207" cy="4084799"/>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cxnSp>
        <p:nvCxnSpPr>
          <p:cNvPr id="33" name="直接箭头连接符 32"/>
          <p:cNvCxnSpPr/>
          <p:nvPr/>
        </p:nvCxnSpPr>
        <p:spPr>
          <a:xfrm>
            <a:off x="3913005" y="2942584"/>
            <a:ext cx="3828698" cy="3684476"/>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sp>
        <p:nvSpPr>
          <p:cNvPr id="34" name="文本框 33"/>
          <p:cNvSpPr txBox="1"/>
          <p:nvPr/>
        </p:nvSpPr>
        <p:spPr>
          <a:xfrm>
            <a:off x="7645302" y="3660466"/>
            <a:ext cx="2893281"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altLang="zh-CN" sz="2000" b="1" dirty="0">
                <a:latin typeface="Calibri" panose="020F0502020204030204" pitchFamily="34" charset="0"/>
                <a:ea typeface="宋体" panose="02010600030101010101" pitchFamily="2" charset="-122"/>
                <a:cs typeface="Calibri" panose="020F0502020204030204" pitchFamily="34" charset="0"/>
              </a:rPr>
              <a:t>   40   </a:t>
            </a:r>
            <a:r>
              <a:rPr lang="zh-CN" altLang="en-US" sz="2000" b="1" dirty="0">
                <a:latin typeface="Calibri" panose="020F0502020204030204" pitchFamily="34" charset="0"/>
                <a:ea typeface="宋体" panose="02010600030101010101" pitchFamily="2" charset="-122"/>
                <a:cs typeface="Calibri" panose="020F0502020204030204" pitchFamily="34" charset="0"/>
              </a:rPr>
              <a:t>代词   </a:t>
            </a:r>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G   </a:t>
            </a:r>
            <a:r>
              <a:rPr lang="zh-CN" altLang="en-US" sz="2000" b="1" dirty="0">
                <a:latin typeface="Calibri" panose="020F0502020204030204" pitchFamily="34" charset="0"/>
                <a:ea typeface="宋体" panose="02010600030101010101" pitchFamily="2" charset="-122"/>
                <a:cs typeface="Calibri" panose="020F0502020204030204" pitchFamily="34" charset="0"/>
              </a:rPr>
              <a:t>同义替换</a:t>
            </a:r>
            <a:endParaRPr lang="zh-CN" altLang="en-US" sz="2000" b="1" dirty="0">
              <a:latin typeface="Calibri" panose="020F0502020204030204" pitchFamily="34" charset="0"/>
              <a:ea typeface="宋体" panose="02010600030101010101" pitchFamily="2" charset="-122"/>
              <a:cs typeface="Calibri" panose="020F0502020204030204" pitchFamily="34" charset="0"/>
            </a:endParaRPr>
          </a:p>
        </p:txBody>
      </p:sp>
      <p:sp>
        <p:nvSpPr>
          <p:cNvPr id="35" name="文本框 34"/>
          <p:cNvSpPr txBox="1"/>
          <p:nvPr/>
        </p:nvSpPr>
        <p:spPr>
          <a:xfrm>
            <a:off x="307271" y="455254"/>
            <a:ext cx="2821502"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zh-CN" altLang="en-US" sz="2000" b="1" dirty="0">
                <a:latin typeface="Calibri" panose="020F0502020204030204" pitchFamily="34" charset="0"/>
                <a:ea typeface="宋体" panose="02010600030101010101" pitchFamily="2" charset="-122"/>
                <a:cs typeface="Calibri" panose="020F0502020204030204" pitchFamily="34" charset="0"/>
              </a:rPr>
              <a:t>主旨</a:t>
            </a:r>
            <a:r>
              <a:rPr lang="en-US" altLang="zh-CN" sz="2000" b="1" dirty="0">
                <a:solidFill>
                  <a:srgbClr val="FF0000"/>
                </a:solidFill>
                <a:latin typeface="Calibri" panose="020F0502020204030204" pitchFamily="34" charset="0"/>
                <a:ea typeface="宋体" panose="02010600030101010101" pitchFamily="2" charset="-122"/>
                <a:cs typeface="Calibri" panose="020F0502020204030204" pitchFamily="34" charset="0"/>
              </a:rPr>
              <a:t> B  </a:t>
            </a:r>
            <a:r>
              <a:rPr lang="zh-CN" altLang="en-US" sz="2000" b="1" dirty="0">
                <a:latin typeface="Calibri" panose="020F0502020204030204" pitchFamily="34" charset="0"/>
                <a:ea typeface="宋体" panose="02010600030101010101" pitchFamily="2" charset="-122"/>
                <a:cs typeface="Calibri" panose="020F0502020204030204" pitchFamily="34" charset="0"/>
              </a:rPr>
              <a:t>同义替换   代词</a:t>
            </a:r>
            <a:endParaRPr lang="zh-CN" altLang="en-US" sz="2400" b="1" dirty="0">
              <a:latin typeface="Calibri" panose="020F0502020204030204" pitchFamily="34" charset="0"/>
              <a:ea typeface="宋体" panose="02010600030101010101" pitchFamily="2" charset="-122"/>
              <a:cs typeface="Calibri" panose="020F0502020204030204" pitchFamily="34" charset="0"/>
            </a:endParaRPr>
          </a:p>
        </p:txBody>
      </p:sp>
      <p:sp>
        <p:nvSpPr>
          <p:cNvPr id="36" name="矩形: 圆角 35"/>
          <p:cNvSpPr/>
          <p:nvPr/>
        </p:nvSpPr>
        <p:spPr>
          <a:xfrm>
            <a:off x="273069" y="2645988"/>
            <a:ext cx="1900065" cy="262994"/>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p:cNvCxnSpPr/>
          <p:nvPr/>
        </p:nvCxnSpPr>
        <p:spPr>
          <a:xfrm>
            <a:off x="782821" y="2925426"/>
            <a:ext cx="4861034" cy="3645168"/>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sp>
        <p:nvSpPr>
          <p:cNvPr id="38" name="椭圆 37"/>
          <p:cNvSpPr/>
          <p:nvPr/>
        </p:nvSpPr>
        <p:spPr>
          <a:xfrm>
            <a:off x="2117359" y="936580"/>
            <a:ext cx="1214306" cy="30642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9" name="矩形: 圆角 38"/>
          <p:cNvSpPr/>
          <p:nvPr/>
        </p:nvSpPr>
        <p:spPr>
          <a:xfrm>
            <a:off x="10349480" y="2303588"/>
            <a:ext cx="1900065" cy="262994"/>
          </a:xfrm>
          <a:prstGeom prst="roundRect">
            <a:avLst/>
          </a:prstGeom>
          <a:solidFill>
            <a:srgbClr val="00B05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p:cNvCxnSpPr/>
          <p:nvPr/>
        </p:nvCxnSpPr>
        <p:spPr>
          <a:xfrm flipH="1">
            <a:off x="4237606" y="2604075"/>
            <a:ext cx="6974577" cy="3746432"/>
          </a:xfrm>
          <a:prstGeom prst="straightConnector1">
            <a:avLst/>
          </a:prstGeom>
          <a:ln w="28575">
            <a:solidFill>
              <a:srgbClr val="130AC6"/>
            </a:solidFill>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ppt_x"/>
                                          </p:val>
                                        </p:tav>
                                        <p:tav tm="100000">
                                          <p:val>
                                            <p:strVal val="#ppt_x"/>
                                          </p:val>
                                        </p:tav>
                                      </p:tavLst>
                                    </p:anim>
                                    <p:anim calcmode="lin" valueType="num">
                                      <p:cBhvr additive="base">
                                        <p:cTn id="9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additive="base">
                                        <p:cTn id="115" dur="500" fill="hold"/>
                                        <p:tgtEl>
                                          <p:spTgt spid="33"/>
                                        </p:tgtEl>
                                        <p:attrNameLst>
                                          <p:attrName>ppt_x</p:attrName>
                                        </p:attrNameLst>
                                      </p:cBhvr>
                                      <p:tavLst>
                                        <p:tav tm="0">
                                          <p:val>
                                            <p:strVal val="#ppt_x"/>
                                          </p:val>
                                        </p:tav>
                                        <p:tav tm="100000">
                                          <p:val>
                                            <p:strVal val="#ppt_x"/>
                                          </p:val>
                                        </p:tav>
                                      </p:tavLst>
                                    </p:anim>
                                    <p:anim calcmode="lin" valueType="num">
                                      <p:cBhvr additive="base">
                                        <p:cTn id="1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additive="base">
                                        <p:cTn id="121" dur="500" fill="hold"/>
                                        <p:tgtEl>
                                          <p:spTgt spid="34"/>
                                        </p:tgtEl>
                                        <p:attrNameLst>
                                          <p:attrName>ppt_x</p:attrName>
                                        </p:attrNameLst>
                                      </p:cBhvr>
                                      <p:tavLst>
                                        <p:tav tm="0">
                                          <p:val>
                                            <p:strVal val="#ppt_x"/>
                                          </p:val>
                                        </p:tav>
                                        <p:tav tm="100000">
                                          <p:val>
                                            <p:strVal val="#ppt_x"/>
                                          </p:val>
                                        </p:tav>
                                      </p:tavLst>
                                    </p:anim>
                                    <p:anim calcmode="lin" valueType="num">
                                      <p:cBhvr additive="base">
                                        <p:cTn id="1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animBg="1"/>
      <p:bldP spid="30" grpId="0" animBg="1"/>
      <p:bldP spid="31" grpId="0" animBg="1"/>
      <p:bldP spid="34" grpId="0" animBg="1"/>
      <p:bldP spid="35" grpId="0" animBg="1"/>
      <p:bldP spid="36" grpId="0" animBg="1"/>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11393" y="376079"/>
            <a:ext cx="12328634" cy="6231642"/>
          </a:xfrm>
          <a:prstGeom prst="rect">
            <a:avLst/>
          </a:prstGeom>
          <a:noFill/>
        </p:spPr>
        <p:txBody>
          <a:bodyPr wrap="square">
            <a:spAutoFit/>
          </a:bodyPr>
          <a:lstStyle/>
          <a:p>
            <a:pPr algn="just"/>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zh-CN" alt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同义词</a:t>
            </a:r>
            <a:endPar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1.important      ____________________________________________</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2.improve </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____________________________________________________</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3. health          ____________________________________</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4. striking        _____________________________________</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zh-CN" alt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词形转换</a:t>
            </a:r>
            <a:endPar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5. measure          v       ______________adj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6. analyze            v       ______________ n</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7. comprehend  v      _______________ n        ________________ adj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zh-CN" alt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一词多义</a:t>
            </a:r>
            <a:endPar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8. The</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clear</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water</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ea typeface="Calibri" panose="020F0502020204030204" pitchFamily="34" charset="0"/>
                <a:cs typeface="Calibri" panose="020F0502020204030204" pitchFamily="34" charset="0"/>
              </a:rPr>
              <a:t>mirrors</a:t>
            </a:r>
            <a:r>
              <a:rPr lang="en-US" altLang="zh-CN" sz="2400" dirty="0">
                <a:latin typeface="Calibri" panose="020F0502020204030204" pitchFamily="34" charset="0"/>
                <a:ea typeface="Calibri" panose="020F0502020204030204" pitchFamily="34" charset="0"/>
                <a:cs typeface="Calibri" panose="020F0502020204030204" pitchFamily="34" charset="0"/>
              </a:rPr>
              <a:t> the blue sky.</a:t>
            </a:r>
            <a:r>
              <a:rPr lang="zh-CN" altLang="en-US" sz="2400" dirty="0">
                <a:latin typeface="Calibri" panose="020F0502020204030204" pitchFamily="34" charset="0"/>
                <a:ea typeface="Calibri" panose="020F0502020204030204" pitchFamily="34" charset="0"/>
                <a:cs typeface="Calibri" panose="020F0502020204030204" pitchFamily="34" charset="0"/>
              </a:rPr>
              <a:t>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The novel </a:t>
            </a:r>
            <a:r>
              <a:rPr lang="en-US" altLang="zh-CN" sz="2400" dirty="0">
                <a:solidFill>
                  <a:srgbClr val="C00000"/>
                </a:solidFill>
                <a:latin typeface="Calibri" panose="020F0502020204030204" pitchFamily="34" charset="0"/>
                <a:ea typeface="Calibri" panose="020F0502020204030204" pitchFamily="34" charset="0"/>
                <a:cs typeface="Calibri" panose="020F0502020204030204" pitchFamily="34" charset="0"/>
              </a:rPr>
              <a:t>mirrors</a:t>
            </a:r>
            <a:r>
              <a:rPr lang="en-US" altLang="zh-CN" sz="2400" dirty="0">
                <a:latin typeface="Calibri" panose="020F0502020204030204" pitchFamily="34" charset="0"/>
                <a:ea typeface="Calibri" panose="020F0502020204030204" pitchFamily="34" charset="0"/>
                <a:cs typeface="Calibri" panose="020F0502020204030204" pitchFamily="34" charset="0"/>
              </a:rPr>
              <a:t> our life in varied angels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This is almost the </a:t>
            </a:r>
            <a:r>
              <a:rPr lang="en-US" altLang="zh-CN" sz="2400" dirty="0">
                <a:solidFill>
                  <a:srgbClr val="C00000"/>
                </a:solidFill>
                <a:latin typeface="Calibri" panose="020F0502020204030204" pitchFamily="34" charset="0"/>
                <a:ea typeface="Calibri" panose="020F0502020204030204" pitchFamily="34" charset="0"/>
                <a:cs typeface="Calibri" panose="020F0502020204030204" pitchFamily="34" charset="0"/>
              </a:rPr>
              <a:t>mirror</a:t>
            </a:r>
            <a:r>
              <a:rPr lang="en-US" altLang="zh-CN" sz="2400" dirty="0">
                <a:latin typeface="Calibri" panose="020F0502020204030204" pitchFamily="34" charset="0"/>
                <a:ea typeface="Calibri" panose="020F0502020204030204" pitchFamily="34" charset="0"/>
                <a:cs typeface="Calibri" panose="020F0502020204030204" pitchFamily="34" charset="0"/>
              </a:rPr>
              <a:t> image of the situation there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spcAft>
                <a:spcPts val="750"/>
              </a:spcAft>
            </a:pPr>
            <a:r>
              <a:rPr lang="en-US" altLang="zh-CN" sz="2400" dirty="0">
                <a:latin typeface="Calibri" panose="020F0502020204030204" pitchFamily="34" charset="0"/>
                <a:ea typeface="Calibri" panose="020F0502020204030204" pitchFamily="34" charset="0"/>
                <a:cs typeface="Calibri" panose="020F0502020204030204" pitchFamily="34" charset="0"/>
              </a:rPr>
              <a:t>9. </a:t>
            </a:r>
            <a:r>
              <a:rPr lang="en-US" altLang="zh-CN" sz="2400" dirty="0">
                <a:solidFill>
                  <a:srgbClr val="C00000"/>
                </a:solidFill>
                <a:latin typeface="Calibri" panose="020F0502020204030204" pitchFamily="34" charset="0"/>
                <a:ea typeface="Calibri" panose="020F0502020204030204" pitchFamily="34" charset="0"/>
                <a:cs typeface="Calibri" panose="020F0502020204030204" pitchFamily="34" charset="0"/>
              </a:rPr>
              <a:t>drop</a:t>
            </a:r>
            <a:r>
              <a:rPr lang="en-US" altLang="zh-CN" sz="2400" dirty="0">
                <a:latin typeface="Calibri" panose="020F0502020204030204" pitchFamily="34" charset="0"/>
                <a:ea typeface="Calibri" panose="020F0502020204030204" pitchFamily="34" charset="0"/>
                <a:cs typeface="Calibri" panose="020F0502020204030204" pitchFamily="34" charset="0"/>
              </a:rPr>
              <a:t> the key /</a:t>
            </a:r>
            <a:r>
              <a:rPr lang="en-US" altLang="zh-CN" sz="2400" dirty="0">
                <a:latin typeface="Calibri" panose="020F0502020204030204" pitchFamily="34" charset="0"/>
                <a:cs typeface="Calibri" panose="020F0502020204030204" pitchFamily="34" charset="0"/>
              </a:rPr>
              <a:t>The book </a:t>
            </a:r>
            <a:r>
              <a:rPr lang="en-US" altLang="zh-CN" sz="2400" dirty="0">
                <a:solidFill>
                  <a:srgbClr val="C00000"/>
                </a:solidFill>
                <a:latin typeface="Calibri" panose="020F0502020204030204" pitchFamily="34" charset="0"/>
                <a:cs typeface="Calibri" panose="020F0502020204030204" pitchFamily="34" charset="0"/>
              </a:rPr>
              <a:t>dropped </a:t>
            </a:r>
            <a:r>
              <a:rPr lang="en-US" altLang="zh-CN" sz="2400" dirty="0">
                <a:latin typeface="Calibri" panose="020F0502020204030204" pitchFamily="34" charset="0"/>
                <a:cs typeface="Calibri" panose="020F0502020204030204" pitchFamily="34" charset="0"/>
              </a:rPr>
              <a:t>off the shelf     </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drop</a:t>
            </a:r>
            <a:r>
              <a:rPr lang="en-US" altLang="zh-CN" sz="2400" dirty="0">
                <a:latin typeface="Calibri" panose="020F0502020204030204" pitchFamily="34" charset="0"/>
                <a:cs typeface="Calibri" panose="020F0502020204030204" pitchFamily="34" charset="0"/>
              </a:rPr>
              <a:t> dead                Water </a:t>
            </a:r>
            <a:r>
              <a:rPr lang="en-US" altLang="zh-CN" sz="2400" dirty="0">
                <a:solidFill>
                  <a:srgbClr val="C00000"/>
                </a:solidFill>
                <a:latin typeface="Calibri" panose="020F0502020204030204" pitchFamily="34" charset="0"/>
                <a:cs typeface="Calibri" panose="020F0502020204030204" pitchFamily="34" charset="0"/>
              </a:rPr>
              <a:t>dropped</a:t>
            </a:r>
            <a:endParaRPr lang="en-US" altLang="zh-CN" sz="2400" dirty="0">
              <a:latin typeface="Calibri" panose="020F0502020204030204" pitchFamily="34" charset="0"/>
              <a:cs typeface="Calibri" panose="020F0502020204030204" pitchFamily="34" charset="0"/>
            </a:endParaRPr>
          </a:p>
          <a:p>
            <a:pPr algn="just">
              <a:lnSpc>
                <a:spcPct val="110000"/>
              </a:lnSpc>
              <a:spcAft>
                <a:spcPts val="750"/>
              </a:spcAft>
            </a:pPr>
            <a:r>
              <a:rPr lang="en-US" altLang="zh-CN" sz="2400" dirty="0">
                <a:latin typeface="Calibri" panose="020F0502020204030204" pitchFamily="34" charset="0"/>
                <a:cs typeface="Calibri" panose="020F0502020204030204" pitchFamily="34" charset="0"/>
              </a:rPr>
              <a:t>   a</a:t>
            </a:r>
            <a:r>
              <a:rPr lang="zh-CN" altLang="en-US" sz="2400" dirty="0">
                <a:latin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drop</a:t>
            </a:r>
            <a:r>
              <a:rPr lang="zh-CN" altLang="en-US" sz="2400" dirty="0">
                <a:solidFill>
                  <a:srgbClr val="C00000"/>
                </a:solidFill>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water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      eye/nose </a:t>
            </a:r>
            <a:r>
              <a:rPr lang="en-US" altLang="zh-CN" sz="2400" dirty="0">
                <a:solidFill>
                  <a:srgbClr val="C00000"/>
                </a:solidFill>
                <a:latin typeface="Calibri" panose="020F0502020204030204" pitchFamily="34" charset="0"/>
                <a:cs typeface="Calibri" panose="020F0502020204030204" pitchFamily="34" charset="0"/>
              </a:rPr>
              <a:t>drops</a:t>
            </a:r>
            <a:r>
              <a:rPr lang="en-US" altLang="zh-CN" sz="2400" dirty="0">
                <a:latin typeface="Calibri" panose="020F0502020204030204" pitchFamily="34" charset="0"/>
                <a:cs typeface="Calibri" panose="020F0502020204030204" pitchFamily="34" charset="0"/>
              </a:rPr>
              <a:t>      chocolate </a:t>
            </a:r>
            <a:r>
              <a:rPr lang="en-US" altLang="zh-CN" sz="2400" dirty="0">
                <a:solidFill>
                  <a:srgbClr val="C00000"/>
                </a:solidFill>
                <a:latin typeface="Calibri" panose="020F0502020204030204" pitchFamily="34" charset="0"/>
                <a:cs typeface="Calibri" panose="020F0502020204030204" pitchFamily="34" charset="0"/>
              </a:rPr>
              <a:t>drops </a:t>
            </a:r>
            <a:r>
              <a:rPr lang="en-US" altLang="zh-CN" sz="2400" dirty="0">
                <a:latin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drop</a:t>
            </a:r>
            <a:r>
              <a:rPr lang="en-US" altLang="zh-CN" sz="2400" dirty="0">
                <a:latin typeface="Calibri" panose="020F0502020204030204" pitchFamily="34" charset="0"/>
                <a:cs typeface="Calibri" panose="020F0502020204030204" pitchFamily="34" charset="0"/>
              </a:rPr>
              <a:t> in magazine subscriptions</a:t>
            </a:r>
            <a:endParaRPr lang="en-US" altLang="zh-CN" sz="2400" dirty="0">
              <a:latin typeface="Calibri" panose="020F0502020204030204" pitchFamily="34" charset="0"/>
              <a:cs typeface="Calibri" panose="020F0502020204030204" pitchFamily="34" charset="0"/>
            </a:endParaRPr>
          </a:p>
        </p:txBody>
      </p:sp>
      <p:sp>
        <p:nvSpPr>
          <p:cNvPr id="4" name="流程图: 可选过程 3"/>
          <p:cNvSpPr/>
          <p:nvPr/>
        </p:nvSpPr>
        <p:spPr>
          <a:xfrm>
            <a:off x="136636" y="16391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2346964" y="728124"/>
            <a:ext cx="7065578"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significant  ,   essential ,    vital  ,     crucial   ,   critical </a:t>
            </a:r>
            <a:endParaRPr lang="zh-CN" altLang="en-US" sz="2400" dirty="0"/>
          </a:p>
        </p:txBody>
      </p:sp>
      <p:sp>
        <p:nvSpPr>
          <p:cNvPr id="6" name="文本框 5"/>
          <p:cNvSpPr txBox="1"/>
          <p:nvPr/>
        </p:nvSpPr>
        <p:spPr>
          <a:xfrm>
            <a:off x="2346964" y="1116896"/>
            <a:ext cx="9052034"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enhance  ,   boost ,     promote , advance , facilitate ,   increase </a:t>
            </a:r>
            <a:endParaRPr lang="zh-CN" altLang="en-US" sz="2400" dirty="0"/>
          </a:p>
        </p:txBody>
      </p:sp>
      <p:sp>
        <p:nvSpPr>
          <p:cNvPr id="7" name="文本框 6"/>
          <p:cNvSpPr txBox="1"/>
          <p:nvPr/>
        </p:nvSpPr>
        <p:spPr>
          <a:xfrm>
            <a:off x="2346964" y="1538792"/>
            <a:ext cx="4625866"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wellness  ,   fitness  ,    hygiene   </a:t>
            </a:r>
            <a:endParaRPr lang="zh-CN" altLang="en-US" sz="2400" dirty="0"/>
          </a:p>
        </p:txBody>
      </p:sp>
      <p:sp>
        <p:nvSpPr>
          <p:cNvPr id="8" name="文本框 7"/>
          <p:cNvSpPr txBox="1"/>
          <p:nvPr/>
        </p:nvSpPr>
        <p:spPr>
          <a:xfrm>
            <a:off x="2970466" y="2771112"/>
            <a:ext cx="1841938"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measurable</a:t>
            </a:r>
            <a:r>
              <a:rPr lang="en-US" altLang="zh-CN" sz="2000" dirty="0">
                <a:latin typeface="Calibri" panose="020F0502020204030204" pitchFamily="34" charset="0"/>
                <a:ea typeface="Calibri" panose="020F0502020204030204" pitchFamily="34" charset="0"/>
                <a:cs typeface="Calibri" panose="020F0502020204030204" pitchFamily="34" charset="0"/>
              </a:rPr>
              <a:t> </a:t>
            </a:r>
            <a:endParaRPr lang="zh-CN" altLang="en-US" sz="2000" dirty="0"/>
          </a:p>
        </p:txBody>
      </p:sp>
      <p:sp>
        <p:nvSpPr>
          <p:cNvPr id="9" name="文本框 8"/>
          <p:cNvSpPr txBox="1"/>
          <p:nvPr/>
        </p:nvSpPr>
        <p:spPr>
          <a:xfrm>
            <a:off x="3192652" y="3136285"/>
            <a:ext cx="1467245"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analysis</a:t>
            </a:r>
            <a:endParaRPr lang="zh-CN" altLang="en-US" sz="2400" dirty="0"/>
          </a:p>
        </p:txBody>
      </p:sp>
      <p:sp>
        <p:nvSpPr>
          <p:cNvPr id="10" name="文本框 9"/>
          <p:cNvSpPr txBox="1"/>
          <p:nvPr/>
        </p:nvSpPr>
        <p:spPr>
          <a:xfrm>
            <a:off x="6099679" y="3549392"/>
            <a:ext cx="2157248"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comprehensive</a:t>
            </a:r>
            <a:endParaRPr lang="zh-CN" altLang="en-US" sz="2400" dirty="0"/>
          </a:p>
        </p:txBody>
      </p:sp>
      <p:sp>
        <p:nvSpPr>
          <p:cNvPr id="11" name="文本框 10"/>
          <p:cNvSpPr txBox="1"/>
          <p:nvPr/>
        </p:nvSpPr>
        <p:spPr>
          <a:xfrm>
            <a:off x="2847650" y="3525028"/>
            <a:ext cx="2157248"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comprehension</a:t>
            </a:r>
            <a:endParaRPr lang="zh-CN" altLang="en-US" sz="2400" dirty="0"/>
          </a:p>
        </p:txBody>
      </p:sp>
      <p:sp>
        <p:nvSpPr>
          <p:cNvPr id="12" name="文本框 11"/>
          <p:cNvSpPr txBox="1"/>
          <p:nvPr/>
        </p:nvSpPr>
        <p:spPr>
          <a:xfrm>
            <a:off x="2262987" y="1989237"/>
            <a:ext cx="5414143" cy="461665"/>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outstanding  </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noticeable </a:t>
            </a:r>
            <a:r>
              <a:rPr lang="zh-CN"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remarkable </a:t>
            </a:r>
            <a:endParaRPr lang="zh-CN" altLang="en-US" sz="2400" dirty="0"/>
          </a:p>
        </p:txBody>
      </p:sp>
      <p:sp>
        <p:nvSpPr>
          <p:cNvPr id="13" name="文本框 12"/>
          <p:cNvSpPr txBox="1"/>
          <p:nvPr/>
        </p:nvSpPr>
        <p:spPr>
          <a:xfrm>
            <a:off x="7366153" y="4455368"/>
            <a:ext cx="2685351" cy="369332"/>
          </a:xfrm>
          <a:prstGeom prst="rect">
            <a:avLst/>
          </a:prstGeom>
          <a:noFill/>
        </p:spPr>
        <p:txBody>
          <a:bodyPr wrap="none" rtlCol="0">
            <a:spAutoFit/>
          </a:bodyPr>
          <a:lstStyle/>
          <a:p>
            <a:r>
              <a:rPr lang="en-US" altLang="zh-CN" dirty="0"/>
              <a:t>v.</a:t>
            </a:r>
            <a:r>
              <a:rPr lang="zh-CN" altLang="en-US" dirty="0"/>
              <a:t>清澈的水映着蓝蓝的天</a:t>
            </a:r>
            <a:endParaRPr lang="zh-CN" altLang="en-US" dirty="0"/>
          </a:p>
        </p:txBody>
      </p:sp>
      <p:sp>
        <p:nvSpPr>
          <p:cNvPr id="14" name="文本框 13"/>
          <p:cNvSpPr txBox="1"/>
          <p:nvPr/>
        </p:nvSpPr>
        <p:spPr>
          <a:xfrm>
            <a:off x="7288396" y="4824700"/>
            <a:ext cx="4031873" cy="369332"/>
          </a:xfrm>
          <a:prstGeom prst="rect">
            <a:avLst/>
          </a:prstGeom>
          <a:noFill/>
        </p:spPr>
        <p:txBody>
          <a:bodyPr wrap="none" rtlCol="0">
            <a:spAutoFit/>
          </a:bodyPr>
          <a:lstStyle/>
          <a:p>
            <a:r>
              <a:rPr lang="zh-CN" altLang="en-US" dirty="0"/>
              <a:t> </a:t>
            </a:r>
            <a:r>
              <a:rPr lang="en-US" altLang="zh-CN" dirty="0"/>
              <a:t>v.  </a:t>
            </a:r>
            <a:r>
              <a:rPr lang="zh-CN" altLang="en-US" dirty="0"/>
              <a:t>小说从不同角度反映了我们的生活</a:t>
            </a:r>
            <a:endParaRPr lang="zh-CN" altLang="en-US" dirty="0"/>
          </a:p>
        </p:txBody>
      </p:sp>
      <p:sp>
        <p:nvSpPr>
          <p:cNvPr id="15" name="文本框 14"/>
          <p:cNvSpPr txBox="1"/>
          <p:nvPr/>
        </p:nvSpPr>
        <p:spPr>
          <a:xfrm>
            <a:off x="7288466" y="5194032"/>
            <a:ext cx="2993127" cy="369332"/>
          </a:xfrm>
          <a:prstGeom prst="rect">
            <a:avLst/>
          </a:prstGeom>
          <a:noFill/>
        </p:spPr>
        <p:txBody>
          <a:bodyPr wrap="none" rtlCol="0">
            <a:spAutoFit/>
          </a:bodyPr>
          <a:lstStyle/>
          <a:p>
            <a:r>
              <a:rPr lang="zh-CN" altLang="en-US" dirty="0"/>
              <a:t> </a:t>
            </a:r>
            <a:r>
              <a:rPr lang="en-US" altLang="zh-CN" dirty="0"/>
              <a:t>n.</a:t>
            </a:r>
            <a:r>
              <a:rPr lang="zh-CN" altLang="en-US" dirty="0"/>
              <a:t>这几乎是那里形势的翻版</a:t>
            </a:r>
            <a:endParaRPr lang="zh-CN" altLang="en-US" dirty="0"/>
          </a:p>
        </p:txBody>
      </p:sp>
      <p:sp>
        <p:nvSpPr>
          <p:cNvPr id="16" name="文本框 15"/>
          <p:cNvSpPr txBox="1"/>
          <p:nvPr/>
        </p:nvSpPr>
        <p:spPr>
          <a:xfrm>
            <a:off x="5349467" y="6477127"/>
            <a:ext cx="6212540" cy="380873"/>
          </a:xfrm>
          <a:prstGeom prst="rect">
            <a:avLst/>
          </a:prstGeom>
          <a:noFill/>
        </p:spPr>
        <p:txBody>
          <a:bodyPr wrap="square">
            <a:spAutoFit/>
          </a:bodyPr>
          <a:lstStyle/>
          <a:p>
            <a:pPr algn="just">
              <a:lnSpc>
                <a:spcPct val="110000"/>
              </a:lnSpc>
              <a:spcAft>
                <a:spcPts val="750"/>
              </a:spcAft>
            </a:pPr>
            <a:r>
              <a:rPr lang="zh-CN" altLang="en-US" sz="1800" dirty="0">
                <a:latin typeface="Calibri" panose="020F0502020204030204" pitchFamily="34" charset="0"/>
                <a:cs typeface="Calibri" panose="020F0502020204030204" pitchFamily="34" charset="0"/>
              </a:rPr>
              <a:t>巧克力糖 </a:t>
            </a:r>
            <a:endParaRPr lang="en-US" altLang="zh-CN"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78373" y="649327"/>
            <a:ext cx="8618483" cy="6137770"/>
          </a:xfrm>
          <a:prstGeom prst="rect">
            <a:avLst/>
          </a:prstGeom>
          <a:noFill/>
        </p:spPr>
        <p:txBody>
          <a:bodyPr wrap="square">
            <a:spAutoFit/>
          </a:bodyPr>
          <a:lstStyle/>
          <a:p>
            <a:pPr>
              <a:lnSpc>
                <a:spcPct val="130000"/>
              </a:lnSpc>
            </a:pPr>
            <a:r>
              <a:rPr lang="en-US" altLang="zh-CN" sz="1900" dirty="0"/>
              <a:t>10.</a:t>
            </a:r>
            <a:r>
              <a:rPr lang="zh-CN" altLang="en-US" sz="1900" dirty="0"/>
              <a:t>提升整体福祉</a:t>
            </a:r>
            <a:endParaRPr lang="en-US" altLang="zh-CN" sz="1900" dirty="0"/>
          </a:p>
          <a:p>
            <a:pPr>
              <a:lnSpc>
                <a:spcPct val="130000"/>
              </a:lnSpc>
            </a:pPr>
            <a:r>
              <a:rPr lang="en-US" altLang="zh-CN" sz="1900" dirty="0"/>
              <a:t>11.</a:t>
            </a:r>
            <a:r>
              <a:rPr lang="zh-CN" altLang="en-US" sz="1900" dirty="0"/>
              <a:t>改善认知健康</a:t>
            </a:r>
            <a:endParaRPr lang="en-US" altLang="zh-CN" sz="1900" dirty="0"/>
          </a:p>
          <a:p>
            <a:pPr>
              <a:lnSpc>
                <a:spcPct val="130000"/>
              </a:lnSpc>
            </a:pPr>
            <a:r>
              <a:rPr lang="en-US" altLang="zh-CN" sz="1900" dirty="0"/>
              <a:t>12.</a:t>
            </a:r>
            <a:r>
              <a:rPr lang="zh-CN" altLang="en-US" sz="1900" dirty="0"/>
              <a:t>平均</a:t>
            </a:r>
            <a:r>
              <a:rPr lang="en-US" altLang="zh-CN" sz="1900" dirty="0"/>
              <a:t>8%</a:t>
            </a:r>
            <a:r>
              <a:rPr lang="zh-CN" altLang="en-US" sz="1900" dirty="0"/>
              <a:t>的提升</a:t>
            </a:r>
            <a:endParaRPr lang="en-US" altLang="zh-CN" sz="1900" dirty="0"/>
          </a:p>
          <a:p>
            <a:pPr>
              <a:lnSpc>
                <a:spcPct val="130000"/>
              </a:lnSpc>
            </a:pPr>
            <a:r>
              <a:rPr lang="en-US" altLang="zh-CN" sz="1900" dirty="0"/>
              <a:t>13.</a:t>
            </a:r>
            <a:r>
              <a:rPr lang="zh-CN" altLang="en-US" sz="1900" dirty="0"/>
              <a:t>延长寿命</a:t>
            </a:r>
            <a:endParaRPr lang="en-US" altLang="zh-CN" sz="1900" dirty="0"/>
          </a:p>
          <a:p>
            <a:pPr>
              <a:lnSpc>
                <a:spcPct val="130000"/>
              </a:lnSpc>
            </a:pPr>
            <a:r>
              <a:rPr lang="en-US" altLang="zh-CN" sz="1900" dirty="0"/>
              <a:t>14.</a:t>
            </a:r>
            <a:r>
              <a:rPr lang="zh-CN" altLang="en-US" sz="1900" dirty="0"/>
              <a:t>填字游戏</a:t>
            </a:r>
            <a:endParaRPr lang="en-US" altLang="zh-CN" sz="1900" dirty="0"/>
          </a:p>
          <a:p>
            <a:pPr>
              <a:lnSpc>
                <a:spcPct val="130000"/>
              </a:lnSpc>
            </a:pPr>
            <a:r>
              <a:rPr lang="en-US" altLang="zh-CN" sz="1900" dirty="0"/>
              <a:t>15.</a:t>
            </a:r>
            <a:r>
              <a:rPr lang="zh-CN" altLang="en-US" sz="1900" dirty="0"/>
              <a:t>支持某事</a:t>
            </a:r>
            <a:r>
              <a:rPr lang="en-US" altLang="zh-CN" sz="1900" dirty="0"/>
              <a:t>(</a:t>
            </a:r>
            <a:r>
              <a:rPr lang="zh-CN" altLang="en-US" sz="1900" dirty="0"/>
              <a:t>备份</a:t>
            </a:r>
            <a:r>
              <a:rPr lang="en-US" altLang="zh-CN" sz="1900" dirty="0"/>
              <a:t>) </a:t>
            </a:r>
            <a:endParaRPr lang="en-US" altLang="zh-CN" sz="1900" dirty="0"/>
          </a:p>
          <a:p>
            <a:pPr>
              <a:lnSpc>
                <a:spcPct val="130000"/>
              </a:lnSpc>
            </a:pPr>
            <a:r>
              <a:rPr lang="en-US" altLang="zh-CN" sz="1900" dirty="0"/>
              <a:t>16.</a:t>
            </a:r>
            <a:r>
              <a:rPr lang="zh-CN" altLang="en-US" sz="1900" dirty="0"/>
              <a:t>打发时间</a:t>
            </a:r>
            <a:endParaRPr lang="en-US" altLang="zh-CN" sz="1900" dirty="0"/>
          </a:p>
          <a:p>
            <a:pPr>
              <a:lnSpc>
                <a:spcPct val="130000"/>
              </a:lnSpc>
            </a:pPr>
            <a:r>
              <a:rPr lang="en-US" altLang="zh-CN" sz="1900" dirty="0"/>
              <a:t>17.</a:t>
            </a:r>
            <a:r>
              <a:rPr lang="zh-CN" altLang="en-US" sz="1900" dirty="0"/>
              <a:t>对多项研究的综合分析</a:t>
            </a:r>
            <a:endParaRPr lang="en-US" altLang="zh-CN" sz="1900" dirty="0"/>
          </a:p>
          <a:p>
            <a:pPr>
              <a:lnSpc>
                <a:spcPct val="130000"/>
              </a:lnSpc>
            </a:pPr>
            <a:r>
              <a:rPr lang="en-US" altLang="zh-CN" sz="1900" dirty="0"/>
              <a:t>18.</a:t>
            </a:r>
            <a:r>
              <a:rPr lang="zh-CN" altLang="en-US" sz="1900" dirty="0"/>
              <a:t>与身体相关的身体机能衰退</a:t>
            </a:r>
            <a:endParaRPr lang="en-US" altLang="zh-CN" sz="1900" dirty="0"/>
          </a:p>
          <a:p>
            <a:pPr>
              <a:lnSpc>
                <a:spcPct val="130000"/>
              </a:lnSpc>
            </a:pPr>
            <a:r>
              <a:rPr lang="en-US" altLang="zh-CN" sz="1900" dirty="0"/>
              <a:t>19.</a:t>
            </a:r>
            <a:r>
              <a:rPr lang="zh-CN" altLang="en-US" sz="1900" dirty="0"/>
              <a:t>高水平</a:t>
            </a:r>
            <a:r>
              <a:rPr lang="en-US" altLang="zh-CN" sz="1900" dirty="0"/>
              <a:t>/</a:t>
            </a:r>
            <a:r>
              <a:rPr lang="zh-CN" altLang="en-US" sz="1900" dirty="0"/>
              <a:t>基础水平</a:t>
            </a:r>
            <a:endParaRPr lang="en-US" altLang="zh-CN" sz="1900" dirty="0"/>
          </a:p>
          <a:p>
            <a:pPr>
              <a:lnSpc>
                <a:spcPct val="130000"/>
              </a:lnSpc>
            </a:pPr>
            <a:r>
              <a:rPr lang="en-US" altLang="zh-CN" sz="1900" dirty="0"/>
              <a:t>20.</a:t>
            </a:r>
            <a:r>
              <a:rPr lang="zh-CN" altLang="en-US" sz="1900" dirty="0"/>
              <a:t>刻意努力</a:t>
            </a:r>
            <a:endParaRPr lang="en-US" altLang="zh-CN" sz="1900" dirty="0"/>
          </a:p>
          <a:p>
            <a:pPr>
              <a:lnSpc>
                <a:spcPct val="130000"/>
              </a:lnSpc>
            </a:pPr>
            <a:r>
              <a:rPr lang="en-US" altLang="zh-CN" sz="1900" dirty="0"/>
              <a:t>21</a:t>
            </a:r>
            <a:r>
              <a:rPr lang="zh-CN" altLang="en-US" sz="1900" dirty="0"/>
              <a:t>参与</a:t>
            </a:r>
            <a:endParaRPr lang="en-US" altLang="zh-CN" sz="1900" dirty="0"/>
          </a:p>
          <a:p>
            <a:pPr>
              <a:lnSpc>
                <a:spcPct val="130000"/>
              </a:lnSpc>
            </a:pPr>
            <a:r>
              <a:rPr lang="en-US" altLang="zh-CN" sz="1900" dirty="0"/>
              <a:t>22.</a:t>
            </a:r>
            <a:r>
              <a:rPr lang="zh-CN" altLang="en-US" sz="1900" dirty="0"/>
              <a:t>重点是</a:t>
            </a:r>
            <a:endParaRPr lang="en-US" altLang="zh-CN" sz="1900" dirty="0"/>
          </a:p>
          <a:p>
            <a:pPr>
              <a:lnSpc>
                <a:spcPct val="130000"/>
              </a:lnSpc>
            </a:pPr>
            <a:r>
              <a:rPr lang="en-US" altLang="zh-CN" sz="1900" dirty="0"/>
              <a:t>23.</a:t>
            </a:r>
            <a:r>
              <a:rPr lang="zh-CN" altLang="en-US" sz="1900" dirty="0"/>
              <a:t>反映自制力的缺乏</a:t>
            </a:r>
            <a:endParaRPr lang="en-US" altLang="zh-CN" sz="1900" dirty="0"/>
          </a:p>
          <a:p>
            <a:pPr>
              <a:lnSpc>
                <a:spcPct val="130000"/>
              </a:lnSpc>
            </a:pPr>
            <a:r>
              <a:rPr lang="en-US" altLang="zh-CN" sz="1900" dirty="0"/>
              <a:t>24.</a:t>
            </a:r>
            <a:r>
              <a:rPr lang="zh-CN" altLang="en-US" sz="1900" dirty="0"/>
              <a:t>追求热情</a:t>
            </a:r>
            <a:r>
              <a:rPr lang="en-US" altLang="zh-CN" sz="1900" dirty="0"/>
              <a:t>.</a:t>
            </a:r>
            <a:endParaRPr lang="en-US" altLang="zh-CN" sz="1900" dirty="0"/>
          </a:p>
          <a:p>
            <a:pPr>
              <a:lnSpc>
                <a:spcPct val="130000"/>
              </a:lnSpc>
            </a:pPr>
            <a:r>
              <a:rPr lang="en-US" altLang="zh-CN" sz="1900" dirty="0"/>
              <a:t>25</a:t>
            </a:r>
            <a:r>
              <a:rPr lang="zh-CN" altLang="en-US" sz="1900" dirty="0"/>
              <a:t>与事实大相径庭</a:t>
            </a:r>
            <a:endParaRPr lang="en-US" altLang="zh-CN" sz="1900" dirty="0"/>
          </a:p>
        </p:txBody>
      </p:sp>
      <p:sp>
        <p:nvSpPr>
          <p:cNvPr id="4" name="文本框 3"/>
          <p:cNvSpPr txBox="1"/>
          <p:nvPr/>
        </p:nvSpPr>
        <p:spPr>
          <a:xfrm>
            <a:off x="4193627" y="567439"/>
            <a:ext cx="6096000" cy="6219395"/>
          </a:xfrm>
          <a:prstGeom prst="rect">
            <a:avLst/>
          </a:prstGeom>
          <a:noFill/>
        </p:spPr>
        <p:txBody>
          <a:bodyPr wrap="square">
            <a:spAutoFit/>
          </a:bodyPr>
          <a:lstStyle/>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enhance overall well-being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 improve your cognitive health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an average boost of 8%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 increase   longevity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crossword puzzles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back </a:t>
            </a:r>
            <a:r>
              <a:rPr lang="en-US" altLang="zh-CN" sz="2000" b="1" i="1" dirty="0" err="1">
                <a:latin typeface="Calibri" panose="020F0502020204030204" pitchFamily="34" charset="0"/>
                <a:ea typeface="Calibri" panose="020F0502020204030204" pitchFamily="34" charset="0"/>
                <a:cs typeface="Calibri" panose="020F0502020204030204" pitchFamily="34" charset="0"/>
              </a:rPr>
              <a:t>sth</a:t>
            </a:r>
            <a:r>
              <a:rPr lang="en-US" altLang="zh-CN" sz="2000" b="1" i="1" dirty="0">
                <a:latin typeface="Calibri" panose="020F0502020204030204" pitchFamily="34" charset="0"/>
                <a:ea typeface="Calibri" panose="020F0502020204030204" pitchFamily="34" charset="0"/>
                <a:cs typeface="Calibri" panose="020F0502020204030204" pitchFamily="34" charset="0"/>
              </a:rPr>
              <a:t> up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 kill the time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comprehensive analysis of multiple studies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age-related physical decline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a high/ fundamental level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make a conscious effort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engage in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The point/essence is that....</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mirror a lack of self-discipline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pursue your passion  </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5000"/>
              </a:lnSpc>
              <a:buFont typeface="Arial" panose="020B0604020202020204" pitchFamily="34" charset="0"/>
              <a:buChar char="•"/>
            </a:pPr>
            <a:r>
              <a:rPr lang="en-US" altLang="zh-CN" sz="2000" b="1" i="1" dirty="0">
                <a:latin typeface="Calibri" panose="020F0502020204030204" pitchFamily="34" charset="0"/>
                <a:ea typeface="Calibri" panose="020F0502020204030204" pitchFamily="34" charset="0"/>
                <a:cs typeface="Calibri" panose="020F0502020204030204" pitchFamily="34" charset="0"/>
              </a:rPr>
              <a:t>Nothing could be further from the truth </a:t>
            </a:r>
            <a:endParaRPr lang="zh-CN" altLang="en-US" sz="2000" b="1" i="1" dirty="0">
              <a:latin typeface="Calibri" panose="020F0502020204030204" pitchFamily="34" charset="0"/>
              <a:cs typeface="Calibri" panose="020F0502020204030204" pitchFamily="34" charset="0"/>
            </a:endParaRPr>
          </a:p>
        </p:txBody>
      </p:sp>
      <p:sp>
        <p:nvSpPr>
          <p:cNvPr id="5" name="流程图: 可选过程 4"/>
          <p:cNvSpPr/>
          <p:nvPr/>
        </p:nvSpPr>
        <p:spPr>
          <a:xfrm>
            <a:off x="136636" y="16391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378373" y="373825"/>
            <a:ext cx="6096000" cy="384721"/>
          </a:xfrm>
          <a:prstGeom prst="rect">
            <a:avLst/>
          </a:prstGeom>
          <a:noFill/>
        </p:spPr>
        <p:txBody>
          <a:bodyPr wrap="square">
            <a:spAutoFit/>
          </a:bodyPr>
          <a:lstStyle/>
          <a:p>
            <a:pPr algn="just">
              <a:lnSpc>
                <a:spcPct val="95000"/>
              </a:lnSpc>
            </a:pPr>
            <a:r>
              <a:rPr lang="zh-CN" altLang="en-US" sz="2000" dirty="0">
                <a:highlight>
                  <a:srgbClr val="FFFF00"/>
                </a:highlight>
                <a:latin typeface="Calibri" panose="020F0502020204030204" pitchFamily="34" charset="0"/>
                <a:ea typeface="Calibri" panose="020F0502020204030204" pitchFamily="34" charset="0"/>
                <a:cs typeface="Calibri" panose="020F0502020204030204" pitchFamily="34" charset="0"/>
              </a:rPr>
              <a:t>词汇翻译</a:t>
            </a:r>
            <a:endParaRPr lang="zh-CN" altLang="en-US" sz="2000"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14" end="14"/>
                                            </p:txEl>
                                          </p:spTgt>
                                        </p:tgtEl>
                                        <p:attrNameLst>
                                          <p:attrName>style.visibility</p:attrName>
                                        </p:attrNameLst>
                                      </p:cBhvr>
                                      <p:to>
                                        <p:strVal val="visible"/>
                                      </p:to>
                                    </p:set>
                                    <p:anim calcmode="lin" valueType="num">
                                      <p:cBhvr additive="base">
                                        <p:cTn id="9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15" end="15"/>
                                            </p:txEl>
                                          </p:spTgt>
                                        </p:tgtEl>
                                        <p:attrNameLst>
                                          <p:attrName>style.visibility</p:attrName>
                                        </p:attrNameLst>
                                      </p:cBhvr>
                                      <p:to>
                                        <p:strVal val="visible"/>
                                      </p:to>
                                    </p:set>
                                    <p:anim calcmode="lin" valueType="num">
                                      <p:cBhvr additive="base">
                                        <p:cTn id="97"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3573" y="40978"/>
            <a:ext cx="12192000" cy="6647974"/>
          </a:xfrm>
          <a:prstGeom prst="rect">
            <a:avLst/>
          </a:prstGeom>
          <a:noFill/>
        </p:spPr>
        <p:txBody>
          <a:bodyPr wrap="square">
            <a:spAutoFit/>
          </a:bodyPr>
          <a:lstStyle/>
          <a:p>
            <a:pPr lvl="0">
              <a:spcBef>
                <a:spcPts val="600"/>
              </a:spcBef>
              <a:defRPr/>
            </a:pPr>
            <a:r>
              <a:rPr lang="zh-CN" altLang="en-US" sz="2200" b="1" kern="100" dirty="0">
                <a:highlight>
                  <a:srgbClr val="FFFF00"/>
                </a:highlight>
                <a:latin typeface="Calibri" panose="020F0502020204030204" pitchFamily="34" charset="0"/>
                <a:ea typeface="宋体" panose="02010600030101010101" pitchFamily="2" charset="-122"/>
                <a:cs typeface="Calibri" panose="020F0502020204030204" pitchFamily="34" charset="0"/>
              </a:rPr>
              <a:t>语法填空及长难句理解</a:t>
            </a:r>
            <a:endParaRPr lang="en-US" altLang="zh-CN" sz="2200" b="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pPr lvl="0">
              <a:spcBef>
                <a:spcPts val="600"/>
              </a:spcBef>
              <a:defRPr/>
            </a:pPr>
            <a:r>
              <a:rPr lang="zh-CN" altLang="en-US" sz="2200" dirty="0">
                <a:latin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1</a:t>
            </a:r>
            <a:r>
              <a:rPr lang="zh-CN" altLang="en-US" sz="2200" dirty="0">
                <a:latin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The benefits you obtain will depend on your hobby---________(take</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up jogging, for instance, will benefit your cardiovascular health more than, say, crossword puzzles, _______may improve your cognitive health. </a:t>
            </a:r>
            <a:endParaRPr lang="en-US" altLang="zh-CN" sz="2200" dirty="0">
              <a:latin typeface="Calibri" panose="020F0502020204030204" pitchFamily="34" charset="0"/>
              <a:cs typeface="Calibri" panose="020F0502020204030204" pitchFamily="34" charset="0"/>
            </a:endParaRPr>
          </a:p>
          <a:p>
            <a:pPr lvl="0">
              <a:spcBef>
                <a:spcPts val="600"/>
              </a:spcBef>
              <a:defRPr/>
            </a:pP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2</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A 2023 comprehensive __________</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analyze</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 of multiple studies found strong evidence _______ engaging in leisure activities can improve health by protecting ________ heart disease and age-related physical decline. </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lvl="0">
              <a:spcBef>
                <a:spcPts val="600"/>
              </a:spcBef>
              <a:defRPr/>
            </a:pP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3</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The report, ____________(publish) in the journal Lancet Psychiatry, found that for people who were suffering from a chronic illness, ________(do) a hobby helped them manage their symptoms ______even</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000" b="1" dirty="0">
                <a:latin typeface="Calibri" panose="020F0502020204030204" pitchFamily="34" charset="0"/>
                <a:ea typeface="Calibri" panose="020F0502020204030204" pitchFamily="34" charset="0"/>
                <a:cs typeface="Calibri" panose="020F0502020204030204" pitchFamily="34" charset="0"/>
              </a:rPr>
              <a:t>slowed</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200" dirty="0">
                <a:latin typeface="Calibri" panose="020F0502020204030204" pitchFamily="34" charset="0"/>
                <a:ea typeface="Calibri" panose="020F0502020204030204" pitchFamily="34" charset="0"/>
                <a:cs typeface="Calibri" panose="020F0502020204030204" pitchFamily="34" charset="0"/>
              </a:rPr>
              <a:t>the progression of their illness. </a:t>
            </a:r>
            <a:endParaRPr lang="en-US" altLang="zh-CN" sz="2200" dirty="0">
              <a:latin typeface="Calibri" panose="020F0502020204030204" pitchFamily="34" charset="0"/>
              <a:cs typeface="Calibri" panose="020F0502020204030204" pitchFamily="34" charset="0"/>
            </a:endParaRPr>
          </a:p>
          <a:p>
            <a:pPr lvl="0">
              <a:spcBef>
                <a:spcPts val="600"/>
              </a:spcBef>
              <a:defRPr/>
            </a:pP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4</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 People who made a conscious effort each day _________( spend) time doing hobbies (no matter what they were) ________ (show) an average boost of 8% in well-being and ____ 10% drop in stress and anxiety, according to a 2023 study published in the Journal of Personality.</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lvl="0">
              <a:spcBef>
                <a:spcPts val="600"/>
              </a:spcBef>
              <a:defRPr/>
            </a:pP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5</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 “On a fundamental level, humans need meaning, something________ gives them a sense of purpose” says Dr. Hafeez, who has led several massive studies on hobbies. “Engaging in ______you enjoy greatly enhances your well-being.”</a:t>
            </a:r>
            <a:endParaRPr lang="en-US" altLang="zh-CN" sz="2200" dirty="0">
              <a:latin typeface="Calibri" panose="020F0502020204030204" pitchFamily="34" charset="0"/>
              <a:cs typeface="Calibri" panose="020F0502020204030204" pitchFamily="34" charset="0"/>
            </a:endParaRPr>
          </a:p>
          <a:p>
            <a:pPr lvl="0">
              <a:spcBef>
                <a:spcPts val="600"/>
              </a:spcBef>
              <a:defRPr/>
            </a:pP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6</a:t>
            </a:r>
            <a:r>
              <a:rPr lang="zh-CN" altLang="en-US" sz="2200" dirty="0">
                <a:latin typeface="Calibri" panose="020F0502020204030204" pitchFamily="34" charset="0"/>
                <a:ea typeface="Calibri" panose="020F0502020204030204" pitchFamily="34" charset="0"/>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______all these visible benefits of hobbies, why not just ______  (make) time for activities that bring you joy and fulfillment every day?</a:t>
            </a:r>
            <a:endParaRPr lang="zh-CN" altLang="en-US" sz="2200" dirty="0">
              <a:latin typeface="Calibri" panose="020F0502020204030204" pitchFamily="34" charset="0"/>
              <a:cs typeface="Calibri" panose="020F0502020204030204" pitchFamily="34" charset="0"/>
            </a:endParaRPr>
          </a:p>
        </p:txBody>
      </p:sp>
      <p:sp>
        <p:nvSpPr>
          <p:cNvPr id="4" name="文本框 3"/>
          <p:cNvSpPr txBox="1"/>
          <p:nvPr/>
        </p:nvSpPr>
        <p:spPr>
          <a:xfrm>
            <a:off x="6830507" y="366799"/>
            <a:ext cx="1392015"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taking</a:t>
            </a:r>
            <a:endParaRPr lang="zh-CN" altLang="en-US" sz="2400" b="1" dirty="0">
              <a:solidFill>
                <a:srgbClr val="FF0000"/>
              </a:solidFill>
            </a:endParaRPr>
          </a:p>
        </p:txBody>
      </p:sp>
      <p:sp>
        <p:nvSpPr>
          <p:cNvPr id="5" name="文本框 4"/>
          <p:cNvSpPr txBox="1"/>
          <p:nvPr/>
        </p:nvSpPr>
        <p:spPr>
          <a:xfrm>
            <a:off x="3540580" y="1494094"/>
            <a:ext cx="7159214"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analysis</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6" name="文本框 5"/>
          <p:cNvSpPr txBox="1"/>
          <p:nvPr/>
        </p:nvSpPr>
        <p:spPr>
          <a:xfrm>
            <a:off x="10968456" y="1439122"/>
            <a:ext cx="1467384"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that</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7" name="文本框 6"/>
          <p:cNvSpPr txBox="1"/>
          <p:nvPr/>
        </p:nvSpPr>
        <p:spPr>
          <a:xfrm>
            <a:off x="7062395" y="1837321"/>
            <a:ext cx="2691205"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against</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4241670" y="2917322"/>
            <a:ext cx="1439039"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doing</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9" name="文本框 8"/>
          <p:cNvSpPr txBox="1"/>
          <p:nvPr/>
        </p:nvSpPr>
        <p:spPr>
          <a:xfrm>
            <a:off x="73573" y="3201911"/>
            <a:ext cx="8977256"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and</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0" name="文本框 9"/>
          <p:cNvSpPr txBox="1"/>
          <p:nvPr/>
        </p:nvSpPr>
        <p:spPr>
          <a:xfrm>
            <a:off x="5899421" y="3722995"/>
            <a:ext cx="1439039"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to</a:t>
            </a:r>
            <a:r>
              <a:rPr lang="en-US" altLang="zh-CN" sz="1800" dirty="0">
                <a:latin typeface="Calibri" panose="020F0502020204030204" pitchFamily="34" charset="0"/>
                <a:ea typeface="Calibri" panose="020F0502020204030204" pitchFamily="34" charset="0"/>
                <a:cs typeface="Calibri" panose="020F0502020204030204" pitchFamily="34" charset="0"/>
              </a:rPr>
              <a:t> </a:t>
            </a: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spend</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1" name="文本框 10"/>
          <p:cNvSpPr txBox="1"/>
          <p:nvPr/>
        </p:nvSpPr>
        <p:spPr>
          <a:xfrm>
            <a:off x="1841857" y="4025875"/>
            <a:ext cx="1235759"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showed</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2" name="文本框 11"/>
          <p:cNvSpPr txBox="1"/>
          <p:nvPr/>
        </p:nvSpPr>
        <p:spPr>
          <a:xfrm>
            <a:off x="8785327" y="4025875"/>
            <a:ext cx="398983"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a</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13" name="文本框 12"/>
          <p:cNvSpPr txBox="1"/>
          <p:nvPr/>
        </p:nvSpPr>
        <p:spPr>
          <a:xfrm>
            <a:off x="7834257" y="4777791"/>
            <a:ext cx="1793601"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that</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14" name="文本框 13"/>
          <p:cNvSpPr txBox="1"/>
          <p:nvPr/>
        </p:nvSpPr>
        <p:spPr>
          <a:xfrm>
            <a:off x="9899725" y="5075778"/>
            <a:ext cx="1946835"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what</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5" name="文本框 14"/>
          <p:cNvSpPr txBox="1"/>
          <p:nvPr/>
        </p:nvSpPr>
        <p:spPr>
          <a:xfrm>
            <a:off x="578224" y="5877379"/>
            <a:ext cx="1218303"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With</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6" name="文本框 15"/>
          <p:cNvSpPr txBox="1"/>
          <p:nvPr/>
        </p:nvSpPr>
        <p:spPr>
          <a:xfrm>
            <a:off x="7120187" y="5804044"/>
            <a:ext cx="1003750"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make</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17" name="文本框 16"/>
          <p:cNvSpPr txBox="1"/>
          <p:nvPr/>
        </p:nvSpPr>
        <p:spPr>
          <a:xfrm>
            <a:off x="2249663" y="2493635"/>
            <a:ext cx="1439039"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published</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8" name="文本框 17"/>
          <p:cNvSpPr txBox="1"/>
          <p:nvPr/>
        </p:nvSpPr>
        <p:spPr>
          <a:xfrm>
            <a:off x="7870532" y="754047"/>
            <a:ext cx="2029193" cy="461665"/>
          </a:xfrm>
          <a:prstGeom prst="rect">
            <a:avLst/>
          </a:prstGeom>
          <a:noFill/>
        </p:spPr>
        <p:txBody>
          <a:bodyPr wrap="square">
            <a:spAutoFit/>
          </a:bodyPr>
          <a:lstStyle/>
          <a:p>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which</a:t>
            </a:r>
            <a:r>
              <a:rPr lang="en-US" altLang="zh-CN"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zh-CN" altLang="en-US" dirty="0">
              <a:solidFill>
                <a:prstClr val="black"/>
              </a:solidFill>
              <a:latin typeface="Century Gothic" panose="020B0502020202020204"/>
              <a:ea typeface="微软雅黑 Light" panose="020B0502040204020203"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ppt_x"/>
                                          </p:val>
                                        </p:tav>
                                        <p:tav tm="100000">
                                          <p:val>
                                            <p:strVal val="#ppt_x"/>
                                          </p:val>
                                        </p:tav>
                                      </p:tavLst>
                                    </p:anim>
                                    <p:anim calcmode="lin" valueType="num">
                                      <p:cBhvr additive="base">
                                        <p:cTn id="8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ppt_x"/>
                                          </p:val>
                                        </p:tav>
                                        <p:tav tm="100000">
                                          <p:val>
                                            <p:strVal val="#ppt_x"/>
                                          </p:val>
                                        </p:tav>
                                      </p:tavLst>
                                    </p:anim>
                                    <p:anim calcmode="lin" valueType="num">
                                      <p:cBhvr additive="base">
                                        <p:cTn id="9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460453" y="804902"/>
            <a:ext cx="2788181" cy="830997"/>
          </a:xfrm>
          <a:prstGeom prst="rect">
            <a:avLst/>
          </a:prstGeom>
        </p:spPr>
        <p:txBody>
          <a:bodyPr wrap="square">
            <a:spAutoFit/>
          </a:bodyPr>
          <a:lstStyle/>
          <a:p>
            <a:pPr algn="ctr" defTabSz="609600">
              <a:defRPr/>
            </a:pP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完型填空</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1623012" y="1899753"/>
            <a:ext cx="8729677" cy="461665"/>
          </a:xfrm>
          <a:prstGeom prst="rect">
            <a:avLst/>
          </a:prstGeom>
          <a:noFill/>
        </p:spPr>
        <p:txBody>
          <a:bodyPr wrap="square">
            <a:spAutoFit/>
          </a:bodyPr>
          <a:lstStyle/>
          <a:p>
            <a:pPr algn="l">
              <a:buNone/>
            </a:pPr>
            <a:r>
              <a:rPr lang="zh-CN" altLang="en-US" sz="2400" b="1" dirty="0">
                <a:latin typeface="Calibri" panose="020F0502020204030204" pitchFamily="34" charset="0"/>
                <a:cs typeface="Calibri" panose="020F0502020204030204" pitchFamily="34" charset="0"/>
              </a:rPr>
              <a:t>人与自我： </a:t>
            </a:r>
            <a:r>
              <a:rPr lang="en-US" altLang="zh-CN" sz="2400" b="1" dirty="0">
                <a:latin typeface="Calibri" panose="020F0502020204030204" pitchFamily="34" charset="0"/>
                <a:cs typeface="Calibri" panose="020F0502020204030204" pitchFamily="34" charset="0"/>
              </a:rPr>
              <a:t>A mail carrier’s experience of meeting  a  vicious dog   </a:t>
            </a:r>
            <a:endParaRPr lang="en-US" altLang="zh-CN" sz="24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stretch>
            <a:fillRect/>
          </a:stretch>
        </p:blipFill>
        <p:spPr>
          <a:xfrm>
            <a:off x="2810682" y="2625272"/>
            <a:ext cx="5860351" cy="38280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p:nvPr/>
        </p:nvGraphicFramePr>
        <p:xfrm>
          <a:off x="0" y="0"/>
          <a:ext cx="12192001" cy="6752268"/>
        </p:xfrm>
        <a:graphic>
          <a:graphicData uri="http://schemas.openxmlformats.org/drawingml/2006/table">
            <a:tbl>
              <a:tblPr firstRow="1" bandRow="1"/>
              <a:tblGrid>
                <a:gridCol w="1700507"/>
                <a:gridCol w="5325613"/>
                <a:gridCol w="1947654"/>
                <a:gridCol w="1947654"/>
                <a:gridCol w="1270573"/>
              </a:tblGrid>
              <a:tr h="484407">
                <a:tc>
                  <a:txBody>
                    <a:bodyPr/>
                    <a:lstStyle>
                      <a:lvl1pPr marL="0" algn="l" defTabSz="914400" rtl="0" eaLnBrk="1" latinLnBrk="0" hangingPunct="1">
                        <a:defRPr sz="1800" b="1" kern="1200">
                          <a:solidFill>
                            <a:schemeClr val="lt1"/>
                          </a:solidFill>
                          <a:latin typeface="Century Gothic" panose="020B0502020202020204"/>
                          <a:ea typeface="微软雅黑 Light" panose="020B0502040204020203" charset="-122"/>
                        </a:defRPr>
                      </a:lvl1pPr>
                      <a:lvl2pPr marL="457200" algn="l" defTabSz="914400" rtl="0" eaLnBrk="1" latinLnBrk="0" hangingPunct="1">
                        <a:defRPr sz="1800" b="1" kern="1200">
                          <a:solidFill>
                            <a:schemeClr val="lt1"/>
                          </a:solidFill>
                          <a:latin typeface="Century Gothic" panose="020B0502020202020204"/>
                          <a:ea typeface="微软雅黑 Light" panose="020B0502040204020203" charset="-122"/>
                        </a:defRPr>
                      </a:lvl2pPr>
                      <a:lvl3pPr marL="914400" algn="l" defTabSz="914400" rtl="0" eaLnBrk="1" latinLnBrk="0" hangingPunct="1">
                        <a:defRPr sz="1800" b="1" kern="1200">
                          <a:solidFill>
                            <a:schemeClr val="lt1"/>
                          </a:solidFill>
                          <a:latin typeface="Century Gothic" panose="020B0502020202020204"/>
                          <a:ea typeface="微软雅黑 Light" panose="020B0502040204020203" charset="-122"/>
                        </a:defRPr>
                      </a:lvl3pPr>
                      <a:lvl4pPr marL="1371600" algn="l" defTabSz="914400" rtl="0" eaLnBrk="1" latinLnBrk="0" hangingPunct="1">
                        <a:defRPr sz="1800" b="1" kern="1200">
                          <a:solidFill>
                            <a:schemeClr val="lt1"/>
                          </a:solidFill>
                          <a:latin typeface="Century Gothic" panose="020B0502020202020204"/>
                          <a:ea typeface="微软雅黑 Light" panose="020B0502040204020203" charset="-122"/>
                        </a:defRPr>
                      </a:lvl4pPr>
                      <a:lvl5pPr marL="1828800" algn="l" defTabSz="914400" rtl="0" eaLnBrk="1" latinLnBrk="0" hangingPunct="1">
                        <a:defRPr sz="1800" b="1" kern="1200">
                          <a:solidFill>
                            <a:schemeClr val="lt1"/>
                          </a:solidFill>
                          <a:latin typeface="Century Gothic" panose="020B0502020202020204"/>
                          <a:ea typeface="微软雅黑 Light" panose="020B0502040204020203" charset="-122"/>
                        </a:defRPr>
                      </a:lvl5pPr>
                      <a:lvl6pPr marL="2286000" algn="l" defTabSz="914400" rtl="0" eaLnBrk="1" latinLnBrk="0" hangingPunct="1">
                        <a:defRPr sz="1800" b="1" kern="1200">
                          <a:solidFill>
                            <a:schemeClr val="lt1"/>
                          </a:solidFill>
                          <a:latin typeface="Century Gothic" panose="020B0502020202020204"/>
                          <a:ea typeface="微软雅黑 Light" panose="020B0502040204020203" charset="-122"/>
                        </a:defRPr>
                      </a:lvl6pPr>
                      <a:lvl7pPr marL="2743200" algn="l" defTabSz="914400" rtl="0" eaLnBrk="1" latinLnBrk="0" hangingPunct="1">
                        <a:defRPr sz="1800" b="1" kern="1200">
                          <a:solidFill>
                            <a:schemeClr val="lt1"/>
                          </a:solidFill>
                          <a:latin typeface="Century Gothic" panose="020B0502020202020204"/>
                          <a:ea typeface="微软雅黑 Light" panose="020B0502040204020203" charset="-122"/>
                        </a:defRPr>
                      </a:lvl7pPr>
                      <a:lvl8pPr marL="3200400" algn="l" defTabSz="914400" rtl="0" eaLnBrk="1" latinLnBrk="0" hangingPunct="1">
                        <a:defRPr sz="1800" b="1" kern="1200">
                          <a:solidFill>
                            <a:schemeClr val="lt1"/>
                          </a:solidFill>
                          <a:latin typeface="Century Gothic" panose="020B0502020202020204"/>
                          <a:ea typeface="微软雅黑 Light" panose="020B0502040204020203" charset="-122"/>
                        </a:defRPr>
                      </a:lvl8pPr>
                      <a:lvl9pPr marL="3657600" algn="l" defTabSz="914400" rtl="0" eaLnBrk="1" latinLnBrk="0" hangingPunct="1">
                        <a:defRPr sz="1800" b="1" kern="1200">
                          <a:solidFill>
                            <a:schemeClr val="lt1"/>
                          </a:solidFill>
                          <a:latin typeface="Century Gothic" panose="020B0502020202020204"/>
                          <a:ea typeface="微软雅黑 Light" panose="020B0502040204020203" charset="-122"/>
                        </a:defRPr>
                      </a:lvl9pPr>
                    </a:lstStyle>
                    <a:p>
                      <a:pPr algn="ctr">
                        <a:buNone/>
                      </a:pP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题型</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panose="020B0502020202020204"/>
                          <a:ea typeface="微软雅黑 Light" panose="020B0502040204020203" charset="-122"/>
                        </a:defRPr>
                      </a:lvl1pPr>
                      <a:lvl2pPr marL="457200" algn="l" defTabSz="914400" rtl="0" eaLnBrk="1" latinLnBrk="0" hangingPunct="1">
                        <a:defRPr sz="1800" b="1" kern="1200">
                          <a:solidFill>
                            <a:schemeClr val="lt1"/>
                          </a:solidFill>
                          <a:latin typeface="Century Gothic" panose="020B0502020202020204"/>
                          <a:ea typeface="微软雅黑 Light" panose="020B0502040204020203" charset="-122"/>
                        </a:defRPr>
                      </a:lvl2pPr>
                      <a:lvl3pPr marL="914400" algn="l" defTabSz="914400" rtl="0" eaLnBrk="1" latinLnBrk="0" hangingPunct="1">
                        <a:defRPr sz="1800" b="1" kern="1200">
                          <a:solidFill>
                            <a:schemeClr val="lt1"/>
                          </a:solidFill>
                          <a:latin typeface="Century Gothic" panose="020B0502020202020204"/>
                          <a:ea typeface="微软雅黑 Light" panose="020B0502040204020203" charset="-122"/>
                        </a:defRPr>
                      </a:lvl3pPr>
                      <a:lvl4pPr marL="1371600" algn="l" defTabSz="914400" rtl="0" eaLnBrk="1" latinLnBrk="0" hangingPunct="1">
                        <a:defRPr sz="1800" b="1" kern="1200">
                          <a:solidFill>
                            <a:schemeClr val="lt1"/>
                          </a:solidFill>
                          <a:latin typeface="Century Gothic" panose="020B0502020202020204"/>
                          <a:ea typeface="微软雅黑 Light" panose="020B0502040204020203" charset="-122"/>
                        </a:defRPr>
                      </a:lvl4pPr>
                      <a:lvl5pPr marL="1828800" algn="l" defTabSz="914400" rtl="0" eaLnBrk="1" latinLnBrk="0" hangingPunct="1">
                        <a:defRPr sz="1800" b="1" kern="1200">
                          <a:solidFill>
                            <a:schemeClr val="lt1"/>
                          </a:solidFill>
                          <a:latin typeface="Century Gothic" panose="020B0502020202020204"/>
                          <a:ea typeface="微软雅黑 Light" panose="020B0502040204020203" charset="-122"/>
                        </a:defRPr>
                      </a:lvl5pPr>
                      <a:lvl6pPr marL="2286000" algn="l" defTabSz="914400" rtl="0" eaLnBrk="1" latinLnBrk="0" hangingPunct="1">
                        <a:defRPr sz="1800" b="1" kern="1200">
                          <a:solidFill>
                            <a:schemeClr val="lt1"/>
                          </a:solidFill>
                          <a:latin typeface="Century Gothic" panose="020B0502020202020204"/>
                          <a:ea typeface="微软雅黑 Light" panose="020B0502040204020203" charset="-122"/>
                        </a:defRPr>
                      </a:lvl6pPr>
                      <a:lvl7pPr marL="2743200" algn="l" defTabSz="914400" rtl="0" eaLnBrk="1" latinLnBrk="0" hangingPunct="1">
                        <a:defRPr sz="1800" b="1" kern="1200">
                          <a:solidFill>
                            <a:schemeClr val="lt1"/>
                          </a:solidFill>
                          <a:latin typeface="Century Gothic" panose="020B0502020202020204"/>
                          <a:ea typeface="微软雅黑 Light" panose="020B0502040204020203" charset="-122"/>
                        </a:defRPr>
                      </a:lvl7pPr>
                      <a:lvl8pPr marL="3200400" algn="l" defTabSz="914400" rtl="0" eaLnBrk="1" latinLnBrk="0" hangingPunct="1">
                        <a:defRPr sz="1800" b="1" kern="1200">
                          <a:solidFill>
                            <a:schemeClr val="lt1"/>
                          </a:solidFill>
                          <a:latin typeface="Century Gothic" panose="020B0502020202020204"/>
                          <a:ea typeface="微软雅黑 Light" panose="020B0502040204020203" charset="-122"/>
                        </a:defRPr>
                      </a:lvl8pPr>
                      <a:lvl9pPr marL="3657600" algn="l" defTabSz="914400" rtl="0" eaLnBrk="1" latinLnBrk="0" hangingPunct="1">
                        <a:defRPr sz="1800" b="1" kern="1200">
                          <a:solidFill>
                            <a:schemeClr val="lt1"/>
                          </a:solidFill>
                          <a:latin typeface="Century Gothic" panose="020B0502020202020204"/>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话题</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panose="020B0502020202020204"/>
                          <a:ea typeface="微软雅黑 Light" panose="020B0502040204020203" charset="-122"/>
                        </a:defRPr>
                      </a:lvl1pPr>
                      <a:lvl2pPr marL="457200" algn="l" defTabSz="914400" rtl="0" eaLnBrk="1" latinLnBrk="0" hangingPunct="1">
                        <a:defRPr sz="1800" b="1" kern="1200">
                          <a:solidFill>
                            <a:schemeClr val="lt1"/>
                          </a:solidFill>
                          <a:latin typeface="Century Gothic" panose="020B0502020202020204"/>
                          <a:ea typeface="微软雅黑 Light" panose="020B0502040204020203" charset="-122"/>
                        </a:defRPr>
                      </a:lvl2pPr>
                      <a:lvl3pPr marL="914400" algn="l" defTabSz="914400" rtl="0" eaLnBrk="1" latinLnBrk="0" hangingPunct="1">
                        <a:defRPr sz="1800" b="1" kern="1200">
                          <a:solidFill>
                            <a:schemeClr val="lt1"/>
                          </a:solidFill>
                          <a:latin typeface="Century Gothic" panose="020B0502020202020204"/>
                          <a:ea typeface="微软雅黑 Light" panose="020B0502040204020203" charset="-122"/>
                        </a:defRPr>
                      </a:lvl3pPr>
                      <a:lvl4pPr marL="1371600" algn="l" defTabSz="914400" rtl="0" eaLnBrk="1" latinLnBrk="0" hangingPunct="1">
                        <a:defRPr sz="1800" b="1" kern="1200">
                          <a:solidFill>
                            <a:schemeClr val="lt1"/>
                          </a:solidFill>
                          <a:latin typeface="Century Gothic" panose="020B0502020202020204"/>
                          <a:ea typeface="微软雅黑 Light" panose="020B0502040204020203" charset="-122"/>
                        </a:defRPr>
                      </a:lvl4pPr>
                      <a:lvl5pPr marL="1828800" algn="l" defTabSz="914400" rtl="0" eaLnBrk="1" latinLnBrk="0" hangingPunct="1">
                        <a:defRPr sz="1800" b="1" kern="1200">
                          <a:solidFill>
                            <a:schemeClr val="lt1"/>
                          </a:solidFill>
                          <a:latin typeface="Century Gothic" panose="020B0502020202020204"/>
                          <a:ea typeface="微软雅黑 Light" panose="020B0502040204020203" charset="-122"/>
                        </a:defRPr>
                      </a:lvl5pPr>
                      <a:lvl6pPr marL="2286000" algn="l" defTabSz="914400" rtl="0" eaLnBrk="1" latinLnBrk="0" hangingPunct="1">
                        <a:defRPr sz="1800" b="1" kern="1200">
                          <a:solidFill>
                            <a:schemeClr val="lt1"/>
                          </a:solidFill>
                          <a:latin typeface="Century Gothic" panose="020B0502020202020204"/>
                          <a:ea typeface="微软雅黑 Light" panose="020B0502040204020203" charset="-122"/>
                        </a:defRPr>
                      </a:lvl6pPr>
                      <a:lvl7pPr marL="2743200" algn="l" defTabSz="914400" rtl="0" eaLnBrk="1" latinLnBrk="0" hangingPunct="1">
                        <a:defRPr sz="1800" b="1" kern="1200">
                          <a:solidFill>
                            <a:schemeClr val="lt1"/>
                          </a:solidFill>
                          <a:latin typeface="Century Gothic" panose="020B0502020202020204"/>
                          <a:ea typeface="微软雅黑 Light" panose="020B0502040204020203" charset="-122"/>
                        </a:defRPr>
                      </a:lvl7pPr>
                      <a:lvl8pPr marL="3200400" algn="l" defTabSz="914400" rtl="0" eaLnBrk="1" latinLnBrk="0" hangingPunct="1">
                        <a:defRPr sz="1800" b="1" kern="1200">
                          <a:solidFill>
                            <a:schemeClr val="lt1"/>
                          </a:solidFill>
                          <a:latin typeface="Century Gothic" panose="020B0502020202020204"/>
                          <a:ea typeface="微软雅黑 Light" panose="020B0502040204020203" charset="-122"/>
                        </a:defRPr>
                      </a:lvl8pPr>
                      <a:lvl9pPr marL="3657600" algn="l" defTabSz="914400" rtl="0" eaLnBrk="1" latinLnBrk="0" hangingPunct="1">
                        <a:defRPr sz="1800" b="1" kern="1200">
                          <a:solidFill>
                            <a:schemeClr val="lt1"/>
                          </a:solidFill>
                          <a:latin typeface="Century Gothic" panose="020B0502020202020204"/>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体裁</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algn="ctr">
                        <a:buNone/>
                      </a:pPr>
                      <a:r>
                        <a:rPr lang="zh-CN" altLang="en-US" sz="2400" b="1" kern="1200" dirty="0">
                          <a:solidFill>
                            <a:schemeClr val="lt1"/>
                          </a:solidFill>
                          <a:latin typeface="Calibri" panose="020F0502020204030204" pitchFamily="34" charset="0"/>
                          <a:ea typeface="微软雅黑 Light" panose="020B0502040204020203" charset="-122"/>
                          <a:cs typeface="Calibri" panose="020F0502020204030204" pitchFamily="34" charset="0"/>
                        </a:rPr>
                        <a:t>提问类型</a:t>
                      </a:r>
                      <a:endParaRPr lang="zh-CN" altLang="en-US" sz="2400" b="1" kern="1200" dirty="0">
                        <a:solidFill>
                          <a:schemeClr val="lt1"/>
                        </a:solidFill>
                        <a:latin typeface="Calibri" panose="020F0502020204030204" pitchFamily="34" charset="0"/>
                        <a:ea typeface="微软雅黑 Light" panose="020B0502040204020203" charset="-122"/>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panose="020B0502020202020204"/>
                          <a:ea typeface="微软雅黑 Light" panose="020B0502040204020203" charset="-122"/>
                        </a:defRPr>
                      </a:lvl1pPr>
                      <a:lvl2pPr marL="457200" algn="l" defTabSz="914400" rtl="0" eaLnBrk="1" latinLnBrk="0" hangingPunct="1">
                        <a:defRPr sz="1800" b="1" kern="1200">
                          <a:solidFill>
                            <a:schemeClr val="lt1"/>
                          </a:solidFill>
                          <a:latin typeface="Century Gothic" panose="020B0502020202020204"/>
                          <a:ea typeface="微软雅黑 Light" panose="020B0502040204020203" charset="-122"/>
                        </a:defRPr>
                      </a:lvl2pPr>
                      <a:lvl3pPr marL="914400" algn="l" defTabSz="914400" rtl="0" eaLnBrk="1" latinLnBrk="0" hangingPunct="1">
                        <a:defRPr sz="1800" b="1" kern="1200">
                          <a:solidFill>
                            <a:schemeClr val="lt1"/>
                          </a:solidFill>
                          <a:latin typeface="Century Gothic" panose="020B0502020202020204"/>
                          <a:ea typeface="微软雅黑 Light" panose="020B0502040204020203" charset="-122"/>
                        </a:defRPr>
                      </a:lvl3pPr>
                      <a:lvl4pPr marL="1371600" algn="l" defTabSz="914400" rtl="0" eaLnBrk="1" latinLnBrk="0" hangingPunct="1">
                        <a:defRPr sz="1800" b="1" kern="1200">
                          <a:solidFill>
                            <a:schemeClr val="lt1"/>
                          </a:solidFill>
                          <a:latin typeface="Century Gothic" panose="020B0502020202020204"/>
                          <a:ea typeface="微软雅黑 Light" panose="020B0502040204020203" charset="-122"/>
                        </a:defRPr>
                      </a:lvl4pPr>
                      <a:lvl5pPr marL="1828800" algn="l" defTabSz="914400" rtl="0" eaLnBrk="1" latinLnBrk="0" hangingPunct="1">
                        <a:defRPr sz="1800" b="1" kern="1200">
                          <a:solidFill>
                            <a:schemeClr val="lt1"/>
                          </a:solidFill>
                          <a:latin typeface="Century Gothic" panose="020B0502020202020204"/>
                          <a:ea typeface="微软雅黑 Light" panose="020B0502040204020203" charset="-122"/>
                        </a:defRPr>
                      </a:lvl5pPr>
                      <a:lvl6pPr marL="2286000" algn="l" defTabSz="914400" rtl="0" eaLnBrk="1" latinLnBrk="0" hangingPunct="1">
                        <a:defRPr sz="1800" b="1" kern="1200">
                          <a:solidFill>
                            <a:schemeClr val="lt1"/>
                          </a:solidFill>
                          <a:latin typeface="Century Gothic" panose="020B0502020202020204"/>
                          <a:ea typeface="微软雅黑 Light" panose="020B0502040204020203" charset="-122"/>
                        </a:defRPr>
                      </a:lvl6pPr>
                      <a:lvl7pPr marL="2743200" algn="l" defTabSz="914400" rtl="0" eaLnBrk="1" latinLnBrk="0" hangingPunct="1">
                        <a:defRPr sz="1800" b="1" kern="1200">
                          <a:solidFill>
                            <a:schemeClr val="lt1"/>
                          </a:solidFill>
                          <a:latin typeface="Century Gothic" panose="020B0502020202020204"/>
                          <a:ea typeface="微软雅黑 Light" panose="020B0502040204020203" charset="-122"/>
                        </a:defRPr>
                      </a:lvl7pPr>
                      <a:lvl8pPr marL="3200400" algn="l" defTabSz="914400" rtl="0" eaLnBrk="1" latinLnBrk="0" hangingPunct="1">
                        <a:defRPr sz="1800" b="1" kern="1200">
                          <a:solidFill>
                            <a:schemeClr val="lt1"/>
                          </a:solidFill>
                          <a:latin typeface="Century Gothic" panose="020B0502020202020204"/>
                          <a:ea typeface="微软雅黑 Light" panose="020B0502040204020203" charset="-122"/>
                        </a:defRPr>
                      </a:lvl8pPr>
                      <a:lvl9pPr marL="3657600" algn="l" defTabSz="914400" rtl="0" eaLnBrk="1" latinLnBrk="0" hangingPunct="1">
                        <a:defRPr sz="1800" b="1" kern="1200">
                          <a:solidFill>
                            <a:schemeClr val="lt1"/>
                          </a:solidFill>
                          <a:latin typeface="Century Gothic" panose="020B0502020202020204"/>
                          <a:ea typeface="微软雅黑 Light" panose="020B0502040204020203" charset="-122"/>
                        </a:defRPr>
                      </a:lvl9pPr>
                    </a:lstStyle>
                    <a:p>
                      <a:pPr algn="ctr"/>
                      <a:r>
                        <a:rPr lang="zh-CN" altLang="en-US" sz="2400" b="1" dirty="0">
                          <a:latin typeface="Calibri" panose="020F0502020204030204" pitchFamily="34" charset="0"/>
                          <a:cs typeface="Calibri" panose="020F0502020204030204" pitchFamily="34" charset="0"/>
                        </a:rPr>
                        <a:t>词数</a:t>
                      </a:r>
                      <a:endParaRPr 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769840">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 阅读A</a:t>
                      </a:r>
                      <a:endParaRPr lang="zh-CN" altLang="en-US" sz="2400" b="1" dirty="0">
                        <a:solidFill>
                          <a:srgbClr val="000000"/>
                        </a:solidFill>
                        <a:effectLst/>
                        <a:latin typeface="Calibri" panose="020F0502020204030204" pitchFamily="34" charset="0"/>
                        <a:ea typeface="微软雅黑" panose="020B0503020204020204" charset="-122"/>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人与社会：</a:t>
                      </a:r>
                      <a:r>
                        <a:rPr lang="en-US" altLang="zh-CN" sz="2000" b="1" dirty="0">
                          <a:latin typeface="Calibri" panose="020F0502020204030204" pitchFamily="34" charset="0"/>
                          <a:cs typeface="Calibri" panose="020F0502020204030204" pitchFamily="34" charset="0"/>
                        </a:rPr>
                        <a:t>Affordable big cities for travelers</a:t>
                      </a:r>
                      <a:endParaRPr lang="en-US" altLang="zh-CN" sz="2000" b="1" i="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应用文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algn="ctr">
                        <a:buNone/>
                      </a:pPr>
                      <a:r>
                        <a:rPr lang="zh-CN" altLang="en-US" sz="2000" b="1" dirty="0">
                          <a:latin typeface="Calibri" panose="020F0502020204030204" pitchFamily="34" charset="0"/>
                          <a:cs typeface="Calibri" panose="020F0502020204030204" pitchFamily="34" charset="0"/>
                        </a:rPr>
                        <a:t>细节理解</a:t>
                      </a:r>
                      <a:r>
                        <a:rPr lang="en-US" altLang="zh-CN" sz="2000" b="1" dirty="0">
                          <a:latin typeface="Calibri" panose="020F0502020204030204" pitchFamily="34" charset="0"/>
                          <a:cs typeface="Calibri" panose="020F0502020204030204" pitchFamily="34" charset="0"/>
                        </a:rPr>
                        <a:t>2</a:t>
                      </a:r>
                      <a:endParaRPr lang="en-US" altLang="zh-CN" sz="2000" b="1" dirty="0">
                        <a:latin typeface="Calibri" panose="020F0502020204030204" pitchFamily="34" charset="0"/>
                        <a:cs typeface="Calibri" panose="020F0502020204030204" pitchFamily="34" charset="0"/>
                      </a:endParaRPr>
                    </a:p>
                    <a:p>
                      <a:pPr algn="ctr">
                        <a:buNone/>
                      </a:pPr>
                      <a:r>
                        <a:rPr lang="zh-CN" altLang="en-US" sz="2000" b="1" dirty="0">
                          <a:latin typeface="Calibri" panose="020F0502020204030204" pitchFamily="34" charset="0"/>
                          <a:cs typeface="Calibri" panose="020F0502020204030204" pitchFamily="34" charset="0"/>
                        </a:rPr>
                        <a:t>主旨总结</a:t>
                      </a:r>
                      <a:r>
                        <a:rPr lang="en-US" altLang="zh-CN" sz="2000" b="1" dirty="0">
                          <a:latin typeface="Calibri" panose="020F0502020204030204" pitchFamily="34" charset="0"/>
                          <a:cs typeface="Calibri" panose="020F0502020204030204" pitchFamily="34" charset="0"/>
                        </a:rPr>
                        <a:t>1</a:t>
                      </a: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dirty="0">
                          <a:latin typeface="Calibri" panose="020F0502020204030204" pitchFamily="34" charset="0"/>
                          <a:cs typeface="Calibri" panose="020F0502020204030204" pitchFamily="34" charset="0"/>
                        </a:rPr>
                        <a:t>261</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951071">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阅读B</a:t>
                      </a:r>
                      <a:endParaRPr lang="zh-CN" altLang="en-US" sz="2400" b="1" dirty="0">
                        <a:solidFill>
                          <a:srgbClr val="000000"/>
                        </a:solidFill>
                        <a:effectLst/>
                        <a:latin typeface="Calibri" panose="020F0502020204030204" pitchFamily="34" charset="0"/>
                        <a:ea typeface="微软雅黑" panose="020B050302020402020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人与自然：</a:t>
                      </a:r>
                      <a:r>
                        <a:rPr lang="en-US" altLang="zh-CN" sz="2000" b="1" dirty="0">
                          <a:latin typeface="Calibri" panose="020F0502020204030204" pitchFamily="34" charset="0"/>
                          <a:cs typeface="Calibri" panose="020F0502020204030204" pitchFamily="34" charset="0"/>
                        </a:rPr>
                        <a:t>Adams Cassinga’s various identities and his story of protecting wild life </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记叙文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algn="ctr">
                        <a:buNone/>
                      </a:pPr>
                      <a:r>
                        <a:rPr lang="zh-CN" altLang="en-US" sz="2000" b="1" dirty="0">
                          <a:latin typeface="Calibri" panose="020F0502020204030204" pitchFamily="34" charset="0"/>
                          <a:cs typeface="Calibri" panose="020F0502020204030204" pitchFamily="34" charset="0"/>
                        </a:rPr>
                        <a:t>细节理解</a:t>
                      </a:r>
                      <a:r>
                        <a:rPr lang="en-US" altLang="zh-CN" sz="2000" b="1" dirty="0">
                          <a:latin typeface="Calibri" panose="020F0502020204030204" pitchFamily="34" charset="0"/>
                          <a:cs typeface="Calibri" panose="020F0502020204030204" pitchFamily="34" charset="0"/>
                        </a:rPr>
                        <a:t>3</a:t>
                      </a:r>
                      <a:endParaRPr lang="en-US" altLang="zh-CN" sz="2000" b="1" dirty="0">
                        <a:latin typeface="Calibri" panose="020F0502020204030204" pitchFamily="34" charset="0"/>
                        <a:cs typeface="Calibri" panose="020F0502020204030204" pitchFamily="34" charset="0"/>
                      </a:endParaRPr>
                    </a:p>
                    <a:p>
                      <a:pPr algn="ctr">
                        <a:buNone/>
                      </a:pPr>
                      <a:r>
                        <a:rPr lang="zh-CN" altLang="en-US" sz="2000" b="1" dirty="0">
                          <a:latin typeface="Calibri" panose="020F0502020204030204" pitchFamily="34" charset="0"/>
                          <a:cs typeface="Calibri" panose="020F0502020204030204" pitchFamily="34" charset="0"/>
                        </a:rPr>
                        <a:t>人物总结</a:t>
                      </a:r>
                      <a:r>
                        <a:rPr lang="en-US" altLang="zh-CN" sz="2000" b="1" dirty="0">
                          <a:latin typeface="Calibri" panose="020F0502020204030204" pitchFamily="34" charset="0"/>
                          <a:cs typeface="Calibri" panose="020F0502020204030204" pitchFamily="34" charset="0"/>
                        </a:rPr>
                        <a:t>1</a:t>
                      </a: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dirty="0">
                          <a:latin typeface="Calibri" panose="020F0502020204030204" pitchFamily="34" charset="0"/>
                          <a:cs typeface="Calibri" panose="020F0502020204030204" pitchFamily="34" charset="0"/>
                          <a:sym typeface="+mn-ea"/>
                        </a:rPr>
                        <a:t>367</a:t>
                      </a:r>
                      <a:endParaRPr lang="zh-CN" altLang="en-US" sz="2000" b="1" dirty="0">
                        <a:latin typeface="Calibri" panose="020F0502020204030204" pitchFamily="34" charset="0"/>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1111993">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阅读C</a:t>
                      </a:r>
                      <a:endParaRPr lang="zh-CN" altLang="en-US" sz="2400" b="1" dirty="0">
                        <a:solidFill>
                          <a:srgbClr val="000000"/>
                        </a:solidFill>
                        <a:effectLst/>
                        <a:latin typeface="Calibri" panose="020F0502020204030204" pitchFamily="34" charset="0"/>
                        <a:ea typeface="微软雅黑" panose="020B050302020402020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人与社会：</a:t>
                      </a:r>
                      <a:r>
                        <a:rPr lang="en-US" altLang="zh-CN" sz="2000" b="1" dirty="0">
                          <a:latin typeface="Calibri" panose="020F0502020204030204" pitchFamily="34" charset="0"/>
                          <a:cs typeface="Calibri" panose="020F0502020204030204" pitchFamily="34" charset="0"/>
                        </a:rPr>
                        <a:t>Understanding of mental fatigue and the advice to overcome it</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说明文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algn="ctr">
                        <a:buNone/>
                      </a:pPr>
                      <a:r>
                        <a:rPr lang="zh-CN" altLang="en-US" sz="2000" b="1" dirty="0">
                          <a:latin typeface="Calibri" panose="020F0502020204030204" pitchFamily="34" charset="0"/>
                          <a:cs typeface="Calibri" panose="020F0502020204030204" pitchFamily="34" charset="0"/>
                        </a:rPr>
                        <a:t>词义推测</a:t>
                      </a:r>
                      <a:r>
                        <a:rPr lang="en-US" altLang="zh-CN" sz="2000" b="1" dirty="0">
                          <a:latin typeface="Calibri" panose="020F0502020204030204" pitchFamily="34" charset="0"/>
                          <a:cs typeface="Calibri" panose="020F0502020204030204" pitchFamily="34" charset="0"/>
                        </a:rPr>
                        <a:t>1</a:t>
                      </a:r>
                      <a:endParaRPr lang="en-US" altLang="zh-CN" sz="2000" b="1" dirty="0">
                        <a:latin typeface="Calibri" panose="020F0502020204030204" pitchFamily="34" charset="0"/>
                        <a:cs typeface="Calibri" panose="020F0502020204030204" pitchFamily="34" charset="0"/>
                      </a:endParaRPr>
                    </a:p>
                    <a:p>
                      <a:pPr algn="ctr">
                        <a:buNone/>
                      </a:pPr>
                      <a:r>
                        <a:rPr lang="zh-CN" altLang="en-US" sz="2000" b="1" dirty="0">
                          <a:latin typeface="Calibri" panose="020F0502020204030204" pitchFamily="34" charset="0"/>
                          <a:cs typeface="Calibri" panose="020F0502020204030204" pitchFamily="34" charset="0"/>
                        </a:rPr>
                        <a:t>细节理解</a:t>
                      </a:r>
                      <a:r>
                        <a:rPr lang="en-US" altLang="zh-CN" sz="2000" b="1" dirty="0">
                          <a:latin typeface="Calibri" panose="020F0502020204030204" pitchFamily="34" charset="0"/>
                          <a:cs typeface="Calibri" panose="020F0502020204030204" pitchFamily="34" charset="0"/>
                        </a:rPr>
                        <a:t>3</a:t>
                      </a: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ClrTx/>
                        <a:buSzTx/>
                        <a:buNone/>
                      </a:pPr>
                      <a:r>
                        <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330</a:t>
                      </a:r>
                      <a:endParaRPr lang="zh-CN" altLang="en-US"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1111993">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阅读D</a:t>
                      </a:r>
                      <a:endParaRPr lang="zh-CN" altLang="en-US" sz="2400" b="1" dirty="0">
                        <a:solidFill>
                          <a:srgbClr val="000000"/>
                        </a:solidFill>
                        <a:effectLst/>
                        <a:latin typeface="Calibri" panose="020F0502020204030204" pitchFamily="34" charset="0"/>
                        <a:ea typeface="微软雅黑" panose="020B050302020402020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人与社会：</a:t>
                      </a:r>
                      <a:r>
                        <a:rPr lang="en-US" altLang="zh-CN" sz="2000" b="1" dirty="0">
                          <a:latin typeface="Calibri" panose="020F0502020204030204" pitchFamily="34" charset="0"/>
                          <a:cs typeface="Calibri" panose="020F0502020204030204" pitchFamily="34" charset="0"/>
                        </a:rPr>
                        <a:t>Understanding of confirmation bias and strategies to overcome it</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说明文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algn="ctr">
                        <a:buNone/>
                      </a:pPr>
                      <a:r>
                        <a:rPr lang="zh-CN" altLang="en-US" sz="2000" b="1" dirty="0">
                          <a:latin typeface="Calibri" panose="020F0502020204030204" pitchFamily="34" charset="0"/>
                          <a:cs typeface="Calibri" panose="020F0502020204030204" pitchFamily="34" charset="0"/>
                        </a:rPr>
                        <a:t>细节理解</a:t>
                      </a:r>
                      <a:r>
                        <a:rPr lang="en-US" altLang="zh-CN" sz="2000" b="1" dirty="0">
                          <a:latin typeface="Calibri" panose="020F0502020204030204" pitchFamily="34" charset="0"/>
                          <a:cs typeface="Calibri" panose="020F0502020204030204" pitchFamily="34" charset="0"/>
                        </a:rPr>
                        <a:t>3</a:t>
                      </a:r>
                      <a:endParaRPr lang="en-US" altLang="zh-CN" sz="2000" b="1" dirty="0">
                        <a:latin typeface="Calibri" panose="020F0502020204030204" pitchFamily="34" charset="0"/>
                        <a:cs typeface="Calibri" panose="020F0502020204030204" pitchFamily="34" charset="0"/>
                      </a:endParaRPr>
                    </a:p>
                    <a:p>
                      <a:pPr algn="ctr">
                        <a:buNone/>
                      </a:pPr>
                      <a:r>
                        <a:rPr lang="zh-CN" altLang="en-US" sz="2000" b="1" dirty="0">
                          <a:latin typeface="Calibri" panose="020F0502020204030204" pitchFamily="34" charset="0"/>
                          <a:cs typeface="Calibri" panose="020F0502020204030204" pitchFamily="34" charset="0"/>
                        </a:rPr>
                        <a:t>主旨总结</a:t>
                      </a:r>
                      <a:r>
                        <a:rPr lang="en-US" altLang="zh-CN" sz="2000" b="1" dirty="0">
                          <a:latin typeface="Calibri" panose="020F0502020204030204" pitchFamily="34" charset="0"/>
                          <a:cs typeface="Calibri" panose="020F0502020204030204" pitchFamily="34" charset="0"/>
                        </a:rPr>
                        <a:t>1</a:t>
                      </a:r>
                      <a:endParaRPr lang="zh-CN" altLang="en-US" sz="2000" b="1" dirty="0">
                        <a:latin typeface="Calibri" panose="020F0502020204030204" pitchFamily="34" charset="0"/>
                        <a:cs typeface="Calibri" panose="020F0502020204030204" pitchFamily="34" charset="0"/>
                      </a:endParaRPr>
                    </a:p>
                    <a:p>
                      <a:pPr algn="ctr">
                        <a:buNone/>
                      </a:pP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350</a:t>
                      </a:r>
                      <a:endPar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769840">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七选五</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人与自我：</a:t>
                      </a:r>
                      <a:r>
                        <a:rPr lang="en-US" altLang="zh-CN" sz="2000" b="1" dirty="0">
                          <a:latin typeface="Calibri" panose="020F0502020204030204" pitchFamily="34" charset="0"/>
                          <a:cs typeface="Calibri" panose="020F0502020204030204" pitchFamily="34" charset="0"/>
                        </a:rPr>
                        <a:t>Introduction to the significance and benefits of hobbies </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说明文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algn="ctr">
                        <a:buNone/>
                      </a:pP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333</a:t>
                      </a:r>
                      <a:endPar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776562">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完型填空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人与自我：</a:t>
                      </a:r>
                      <a:r>
                        <a:rPr lang="en-US" altLang="zh-CN" sz="2000" b="1" dirty="0">
                          <a:latin typeface="Calibri" panose="020F0502020204030204" pitchFamily="34" charset="0"/>
                          <a:cs typeface="Calibri" panose="020F0502020204030204" pitchFamily="34" charset="0"/>
                        </a:rPr>
                        <a:t>A mail carrier’s experience of meeting  a  vicious dog </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记叙文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algn="ctr">
                        <a:buNone/>
                      </a:pP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281</a:t>
                      </a:r>
                      <a:endPar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776562">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语法填空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l">
                        <a:buNone/>
                      </a:pPr>
                      <a:r>
                        <a:rPr lang="zh-CN" altLang="en-US" sz="2000" b="1" dirty="0">
                          <a:latin typeface="Calibri" panose="020F0502020204030204" pitchFamily="34" charset="0"/>
                          <a:cs typeface="Calibri" panose="020F0502020204030204" pitchFamily="34" charset="0"/>
                        </a:rPr>
                        <a:t>人与社会：</a:t>
                      </a:r>
                      <a:r>
                        <a:rPr lang="en-US" altLang="zh-CN" sz="2000" b="1" dirty="0">
                          <a:latin typeface="Calibri" panose="020F0502020204030204" pitchFamily="34" charset="0"/>
                          <a:cs typeface="Calibri" panose="020F0502020204030204" pitchFamily="34" charset="0"/>
                        </a:rPr>
                        <a:t>Introduction to the Sifang Art Museum, Nanjing </a:t>
                      </a:r>
                      <a:endParaRPr lang="en-US" altLang="zh-CN"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zh-CN" altLang="en-US" sz="2000" b="1" dirty="0">
                          <a:latin typeface="Calibri" panose="020F0502020204030204" pitchFamily="34" charset="0"/>
                          <a:cs typeface="Calibri" panose="020F0502020204030204" pitchFamily="34" charset="0"/>
                        </a:rPr>
                        <a:t>说明文</a:t>
                      </a:r>
                      <a:endParaRPr lang="zh-CN" altLang="en-US" sz="20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algn="ctr">
                        <a:buNone/>
                      </a:pPr>
                      <a:endParaRPr lang="zh-CN" altLang="en-US" sz="2000" b="1"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B0502020202020204"/>
                          <a:ea typeface="微软雅黑 Light" panose="020B0502040204020203" charset="-122"/>
                        </a:defRPr>
                      </a:lvl1pPr>
                      <a:lvl2pPr marL="457200" algn="l" defTabSz="914400" rtl="0" eaLnBrk="1" latinLnBrk="0" hangingPunct="1">
                        <a:defRPr sz="1800" kern="1200">
                          <a:solidFill>
                            <a:schemeClr val="dk1"/>
                          </a:solidFill>
                          <a:latin typeface="Century Gothic" panose="020B0502020202020204"/>
                          <a:ea typeface="微软雅黑 Light" panose="020B0502040204020203" charset="-122"/>
                        </a:defRPr>
                      </a:lvl2pPr>
                      <a:lvl3pPr marL="914400" algn="l" defTabSz="914400" rtl="0" eaLnBrk="1" latinLnBrk="0" hangingPunct="1">
                        <a:defRPr sz="1800" kern="1200">
                          <a:solidFill>
                            <a:schemeClr val="dk1"/>
                          </a:solidFill>
                          <a:latin typeface="Century Gothic" panose="020B0502020202020204"/>
                          <a:ea typeface="微软雅黑 Light" panose="020B0502040204020203" charset="-122"/>
                        </a:defRPr>
                      </a:lvl3pPr>
                      <a:lvl4pPr marL="1371600" algn="l" defTabSz="914400" rtl="0" eaLnBrk="1" latinLnBrk="0" hangingPunct="1">
                        <a:defRPr sz="1800" kern="1200">
                          <a:solidFill>
                            <a:schemeClr val="dk1"/>
                          </a:solidFill>
                          <a:latin typeface="Century Gothic" panose="020B0502020202020204"/>
                          <a:ea typeface="微软雅黑 Light" panose="020B0502040204020203" charset="-122"/>
                        </a:defRPr>
                      </a:lvl4pPr>
                      <a:lvl5pPr marL="1828800" algn="l" defTabSz="914400" rtl="0" eaLnBrk="1" latinLnBrk="0" hangingPunct="1">
                        <a:defRPr sz="1800" kern="1200">
                          <a:solidFill>
                            <a:schemeClr val="dk1"/>
                          </a:solidFill>
                          <a:latin typeface="Century Gothic" panose="020B0502020202020204"/>
                          <a:ea typeface="微软雅黑 Light" panose="020B0502040204020203" charset="-122"/>
                        </a:defRPr>
                      </a:lvl5pPr>
                      <a:lvl6pPr marL="2286000" algn="l" defTabSz="914400" rtl="0" eaLnBrk="1" latinLnBrk="0" hangingPunct="1">
                        <a:defRPr sz="1800" kern="1200">
                          <a:solidFill>
                            <a:schemeClr val="dk1"/>
                          </a:solidFill>
                          <a:latin typeface="Century Gothic" panose="020B0502020202020204"/>
                          <a:ea typeface="微软雅黑 Light" panose="020B0502040204020203" charset="-122"/>
                        </a:defRPr>
                      </a:lvl6pPr>
                      <a:lvl7pPr marL="2743200" algn="l" defTabSz="914400" rtl="0" eaLnBrk="1" latinLnBrk="0" hangingPunct="1">
                        <a:defRPr sz="1800" kern="1200">
                          <a:solidFill>
                            <a:schemeClr val="dk1"/>
                          </a:solidFill>
                          <a:latin typeface="Century Gothic" panose="020B0502020202020204"/>
                          <a:ea typeface="微软雅黑 Light" panose="020B0502040204020203" charset="-122"/>
                        </a:defRPr>
                      </a:lvl7pPr>
                      <a:lvl8pPr marL="3200400" algn="l" defTabSz="914400" rtl="0" eaLnBrk="1" latinLnBrk="0" hangingPunct="1">
                        <a:defRPr sz="1800" kern="1200">
                          <a:solidFill>
                            <a:schemeClr val="dk1"/>
                          </a:solidFill>
                          <a:latin typeface="Century Gothic" panose="020B0502020202020204"/>
                          <a:ea typeface="微软雅黑 Light" panose="020B0502040204020203" charset="-122"/>
                        </a:defRPr>
                      </a:lvl8pPr>
                      <a:lvl9pPr marL="3657600" algn="l" defTabSz="914400" rtl="0" eaLnBrk="1" latinLnBrk="0" hangingPunct="1">
                        <a:defRPr sz="1800" kern="1200">
                          <a:solidFill>
                            <a:schemeClr val="dk1"/>
                          </a:solidFill>
                          <a:latin typeface="Century Gothic" panose="020B0502020202020204"/>
                          <a:ea typeface="微软雅黑 Light" panose="020B0502040204020203" charset="-122"/>
                        </a:defRPr>
                      </a:lvl9pPr>
                    </a:lstStyle>
                    <a:p>
                      <a:pPr algn="ctr">
                        <a:buNone/>
                      </a:pPr>
                      <a:r>
                        <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255</a:t>
                      </a:r>
                      <a:endParaRPr lang="en-US" altLang="zh-CN" sz="20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bl>
          </a:graphicData>
        </a:graphic>
      </p:graphicFrame>
      <p:cxnSp>
        <p:nvCxnSpPr>
          <p:cNvPr id="5" name="直接连接符 4"/>
          <p:cNvCxnSpPr/>
          <p:nvPr/>
        </p:nvCxnSpPr>
        <p:spPr>
          <a:xfrm flipV="1">
            <a:off x="8976852" y="4444181"/>
            <a:ext cx="1936954" cy="707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976852" y="5201264"/>
            <a:ext cx="1936954" cy="757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8976852" y="5995184"/>
            <a:ext cx="1936954" cy="75708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txBox="1"/>
          <p:nvPr/>
        </p:nvSpPr>
        <p:spPr>
          <a:xfrm>
            <a:off x="753395" y="684468"/>
            <a:ext cx="11028702" cy="6261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i="1" dirty="0">
                <a:latin typeface="Calibri" panose="020F0502020204030204" pitchFamily="34" charset="0"/>
                <a:cs typeface="Calibri" panose="020F0502020204030204" pitchFamily="34" charset="0"/>
              </a:rPr>
              <a:t>41. A. employer		B. customer		C. </a:t>
            </a:r>
            <a:r>
              <a:rPr lang="en-US" altLang="zh-CN" sz="2000" i="1" dirty="0">
                <a:solidFill>
                  <a:srgbClr val="C00000"/>
                </a:solidFill>
                <a:latin typeface="Calibri" panose="020F0502020204030204" pitchFamily="34" charset="0"/>
                <a:cs typeface="Calibri" panose="020F0502020204030204" pitchFamily="34" charset="0"/>
              </a:rPr>
              <a:t>trainee</a:t>
            </a:r>
            <a:r>
              <a:rPr lang="en-US" altLang="zh-CN" sz="2000" i="1" dirty="0">
                <a:latin typeface="Calibri" panose="020F0502020204030204" pitchFamily="34" charset="0"/>
                <a:cs typeface="Calibri" panose="020F0502020204030204" pitchFamily="34" charset="0"/>
              </a:rPr>
              <a:t>		D. </a:t>
            </a:r>
            <a:r>
              <a:rPr lang="en-US" altLang="zh-CN" sz="2000" i="1" dirty="0" err="1">
                <a:latin typeface="Calibri" panose="020F0502020204030204" pitchFamily="34" charset="0"/>
                <a:cs typeface="Calibri" panose="020F0502020204030204" pitchFamily="34" charset="0"/>
              </a:rPr>
              <a:t>neighbour</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42. A. experience		B. c</a:t>
            </a:r>
            <a:r>
              <a:rPr lang="en-US" altLang="zh-CN" sz="2000" i="1" dirty="0">
                <a:solidFill>
                  <a:srgbClr val="C00000"/>
                </a:solidFill>
                <a:latin typeface="Calibri" panose="020F0502020204030204" pitchFamily="34" charset="0"/>
                <a:cs typeface="Calibri" panose="020F0502020204030204" pitchFamily="34" charset="0"/>
              </a:rPr>
              <a:t>apability</a:t>
            </a:r>
            <a:r>
              <a:rPr lang="en-US" altLang="zh-CN" sz="2000" i="1" dirty="0">
                <a:latin typeface="Calibri" panose="020F0502020204030204" pitchFamily="34" charset="0"/>
                <a:cs typeface="Calibri" panose="020F0502020204030204" pitchFamily="34" charset="0"/>
              </a:rPr>
              <a:t>		C. knowledge		D. profession</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43. A. kicked		B. opened		C. blocked		D. </a:t>
            </a:r>
            <a:r>
              <a:rPr lang="en-US" altLang="zh-CN" sz="2000" i="1" dirty="0">
                <a:solidFill>
                  <a:srgbClr val="C00000"/>
                </a:solidFill>
                <a:latin typeface="Calibri" panose="020F0502020204030204" pitchFamily="34" charset="0"/>
                <a:cs typeface="Calibri" panose="020F0502020204030204" pitchFamily="34" charset="0"/>
              </a:rPr>
              <a:t>approached</a:t>
            </a:r>
            <a:endParaRPr lang="en-US" altLang="zh-CN" sz="2000" i="1" dirty="0">
              <a:solidFill>
                <a:srgbClr val="C00000"/>
              </a:solidFill>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44. A. Until		B. Before		C. Since			D. Immediately</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45. A. failed		B. managed		C. attempted		D. </a:t>
            </a:r>
            <a:r>
              <a:rPr lang="en-US" altLang="zh-CN" sz="2000" i="1" dirty="0">
                <a:solidFill>
                  <a:srgbClr val="C00000"/>
                </a:solidFill>
                <a:latin typeface="Calibri" panose="020F0502020204030204" pitchFamily="34" charset="0"/>
                <a:cs typeface="Calibri" panose="020F0502020204030204" pitchFamily="34" charset="0"/>
              </a:rPr>
              <a:t>resolved</a:t>
            </a:r>
            <a:endParaRPr lang="en-US" altLang="zh-CN" sz="2000" i="1" dirty="0">
              <a:solidFill>
                <a:srgbClr val="C00000"/>
              </a:solidFill>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46. A. pushed		B. </a:t>
            </a:r>
            <a:r>
              <a:rPr lang="en-US" altLang="zh-CN" sz="2000" i="1" dirty="0">
                <a:solidFill>
                  <a:srgbClr val="C00000"/>
                </a:solidFill>
                <a:latin typeface="Calibri" panose="020F0502020204030204" pitchFamily="34" charset="0"/>
                <a:cs typeface="Calibri" panose="020F0502020204030204" pitchFamily="34" charset="0"/>
              </a:rPr>
              <a:t>tore	</a:t>
            </a:r>
            <a:r>
              <a:rPr lang="en-US" altLang="zh-CN" sz="2000" i="1" dirty="0">
                <a:latin typeface="Calibri" panose="020F0502020204030204" pitchFamily="34" charset="0"/>
                <a:cs typeface="Calibri" panose="020F0502020204030204" pitchFamily="34" charset="0"/>
              </a:rPr>
              <a:t>		C. threw			D. </a:t>
            </a:r>
            <a:r>
              <a:rPr lang="en-US" altLang="zh-CN" sz="2000" i="1" dirty="0">
                <a:solidFill>
                  <a:srgbClr val="C00000"/>
                </a:solidFill>
                <a:latin typeface="Calibri" panose="020F0502020204030204" pitchFamily="34" charset="0"/>
                <a:cs typeface="Calibri" panose="020F0502020204030204" pitchFamily="34" charset="0"/>
              </a:rPr>
              <a:t>speared</a:t>
            </a:r>
            <a:endParaRPr lang="en-US" altLang="zh-CN" sz="2000" i="1" dirty="0">
              <a:solidFill>
                <a:srgbClr val="C00000"/>
              </a:solidFill>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47. A. </a:t>
            </a:r>
            <a:r>
              <a:rPr lang="en-US" altLang="zh-CN" sz="2000" i="1" dirty="0">
                <a:solidFill>
                  <a:srgbClr val="C00000"/>
                </a:solidFill>
                <a:latin typeface="Calibri" panose="020F0502020204030204" pitchFamily="34" charset="0"/>
                <a:cs typeface="Calibri" panose="020F0502020204030204" pitchFamily="34" charset="0"/>
              </a:rPr>
              <a:t>bond</a:t>
            </a:r>
            <a:r>
              <a:rPr lang="en-US" altLang="zh-CN" sz="2000" i="1" dirty="0">
                <a:latin typeface="Calibri" panose="020F0502020204030204" pitchFamily="34" charset="0"/>
                <a:cs typeface="Calibri" panose="020F0502020204030204" pitchFamily="34" charset="0"/>
              </a:rPr>
              <a:t>		B. </a:t>
            </a:r>
            <a:r>
              <a:rPr lang="en-US" altLang="zh-CN" sz="2000" i="1" dirty="0">
                <a:solidFill>
                  <a:srgbClr val="C00000"/>
                </a:solidFill>
                <a:latin typeface="Calibri" panose="020F0502020204030204" pitchFamily="34" charset="0"/>
                <a:cs typeface="Calibri" panose="020F0502020204030204" pitchFamily="34" charset="0"/>
              </a:rPr>
              <a:t>encounter</a:t>
            </a:r>
            <a:r>
              <a:rPr lang="en-US" altLang="zh-CN" sz="2000" i="1" dirty="0">
                <a:latin typeface="Calibri" panose="020F0502020204030204" pitchFamily="34" charset="0"/>
                <a:cs typeface="Calibri" panose="020F0502020204030204" pitchFamily="34" charset="0"/>
              </a:rPr>
              <a:t>		C. disagreement		D. competition</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48. A. </a:t>
            </a:r>
            <a:r>
              <a:rPr lang="en-US" altLang="zh-CN" sz="2000" i="1" dirty="0">
                <a:solidFill>
                  <a:srgbClr val="C00000"/>
                </a:solidFill>
                <a:latin typeface="Calibri" panose="020F0502020204030204" pitchFamily="34" charset="0"/>
                <a:cs typeface="Calibri" panose="020F0502020204030204" pitchFamily="34" charset="0"/>
              </a:rPr>
              <a:t>cornered</a:t>
            </a:r>
            <a:r>
              <a:rPr lang="en-US" altLang="zh-CN" sz="2000" i="1" dirty="0">
                <a:latin typeface="Calibri" panose="020F0502020204030204" pitchFamily="34" charset="0"/>
                <a:cs typeface="Calibri" panose="020F0502020204030204" pitchFamily="34" charset="0"/>
              </a:rPr>
              <a:t>		B. discouraged		C. squeezed		D. accompanied</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49. A. urged		B. </a:t>
            </a:r>
            <a:r>
              <a:rPr lang="en-US" altLang="zh-CN" sz="2000" i="1" dirty="0">
                <a:solidFill>
                  <a:srgbClr val="C00000"/>
                </a:solidFill>
                <a:latin typeface="Calibri" panose="020F0502020204030204" pitchFamily="34" charset="0"/>
                <a:cs typeface="Calibri" panose="020F0502020204030204" pitchFamily="34" charset="0"/>
              </a:rPr>
              <a:t>empowered</a:t>
            </a:r>
            <a:r>
              <a:rPr lang="en-US" altLang="zh-CN" sz="2000" i="1" dirty="0">
                <a:latin typeface="Calibri" panose="020F0502020204030204" pitchFamily="34" charset="0"/>
                <a:cs typeface="Calibri" panose="020F0502020204030204" pitchFamily="34" charset="0"/>
              </a:rPr>
              <a:t>		C. directed		D. persuaded</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50. A. turn		B. energy		C. measure		D</a:t>
            </a:r>
            <a:r>
              <a:rPr lang="en-US" altLang="zh-CN" sz="2000" i="1" dirty="0">
                <a:solidFill>
                  <a:srgbClr val="C00000"/>
                </a:solidFill>
                <a:latin typeface="Calibri" panose="020F0502020204030204" pitchFamily="34" charset="0"/>
                <a:cs typeface="Calibri" panose="020F0502020204030204" pitchFamily="34" charset="0"/>
              </a:rPr>
              <a:t>. course</a:t>
            </a:r>
            <a:endParaRPr lang="en-US" altLang="zh-CN" sz="2000" i="1" dirty="0">
              <a:solidFill>
                <a:srgbClr val="C00000"/>
              </a:solidFill>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51. A. unique		B. simple		C. common		D. frequent</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52. A. plain		B. </a:t>
            </a:r>
            <a:r>
              <a:rPr lang="en-US" altLang="zh-CN" sz="2000" i="1" dirty="0">
                <a:solidFill>
                  <a:srgbClr val="C00000"/>
                </a:solidFill>
                <a:latin typeface="Calibri" panose="020F0502020204030204" pitchFamily="34" charset="0"/>
                <a:cs typeface="Calibri" panose="020F0502020204030204" pitchFamily="34" charset="0"/>
              </a:rPr>
              <a:t>sketched</a:t>
            </a:r>
            <a:r>
              <a:rPr lang="en-US" altLang="zh-CN" sz="2000" i="1" dirty="0">
                <a:latin typeface="Calibri" panose="020F0502020204030204" pitchFamily="34" charset="0"/>
                <a:cs typeface="Calibri" panose="020F0502020204030204" pitchFamily="34" charset="0"/>
              </a:rPr>
              <a:t>		C. faded			D. colored</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53. A. hides		B. signals		C. flashes		D. introduce</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54. A.</a:t>
            </a:r>
            <a:r>
              <a:rPr lang="en-US" altLang="zh-CN" sz="2000" i="1" dirty="0">
                <a:solidFill>
                  <a:srgbClr val="C00000"/>
                </a:solidFill>
                <a:latin typeface="Calibri" panose="020F0502020204030204" pitchFamily="34" charset="0"/>
                <a:cs typeface="Calibri" panose="020F0502020204030204" pitchFamily="34" charset="0"/>
              </a:rPr>
              <a:t> prospect</a:t>
            </a:r>
            <a:r>
              <a:rPr lang="en-US" altLang="zh-CN" sz="2000" i="1" dirty="0">
                <a:latin typeface="Calibri" panose="020F0502020204030204" pitchFamily="34" charset="0"/>
                <a:cs typeface="Calibri" panose="020F0502020204030204" pitchFamily="34" charset="0"/>
              </a:rPr>
              <a:t>		B. occupation		C. expectation		D. intention</a:t>
            </a:r>
            <a:endParaRPr lang="en-US" altLang="zh-CN" sz="2000" i="1" dirty="0">
              <a:latin typeface="Calibri" panose="020F0502020204030204" pitchFamily="34" charset="0"/>
              <a:cs typeface="Calibri" panose="020F0502020204030204" pitchFamily="34" charset="0"/>
            </a:endParaRPr>
          </a:p>
          <a:p>
            <a:pPr marL="0" indent="0">
              <a:buNone/>
            </a:pPr>
            <a:r>
              <a:rPr lang="en-US" altLang="zh-CN" sz="2000" i="1" dirty="0">
                <a:latin typeface="Calibri" panose="020F0502020204030204" pitchFamily="34" charset="0"/>
                <a:cs typeface="Calibri" panose="020F0502020204030204" pitchFamily="34" charset="0"/>
              </a:rPr>
              <a:t>55. A. especially		B. reasonably		C. occasionally		D. constantly</a:t>
            </a:r>
            <a:endParaRPr lang="en-US" altLang="zh-CN" sz="2000" i="1" dirty="0">
              <a:latin typeface="Calibri" panose="020F0502020204030204" pitchFamily="34" charset="0"/>
              <a:cs typeface="Calibri" panose="020F0502020204030204" pitchFamily="34" charset="0"/>
            </a:endParaRPr>
          </a:p>
          <a:p>
            <a:pPr marL="0" indent="0">
              <a:buNone/>
            </a:pPr>
            <a:endParaRPr lang="zh-CN" altLang="en-US" sz="2000" i="1" dirty="0">
              <a:solidFill>
                <a:srgbClr val="FF0000"/>
              </a:solidFill>
              <a:latin typeface="Calibri" panose="020F0502020204030204" pitchFamily="34" charset="0"/>
              <a:cs typeface="Calibri" panose="020F0502020204030204" pitchFamily="34" charset="0"/>
            </a:endParaRPr>
          </a:p>
        </p:txBody>
      </p:sp>
      <p:sp>
        <p:nvSpPr>
          <p:cNvPr id="4" name="文本框 3"/>
          <p:cNvSpPr txBox="1"/>
          <p:nvPr/>
        </p:nvSpPr>
        <p:spPr>
          <a:xfrm>
            <a:off x="4670489" y="92210"/>
            <a:ext cx="2681413"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Step1: </a:t>
            </a:r>
            <a:r>
              <a:rPr lang="zh-CN" altLang="en-US" sz="2400" b="1" kern="0" dirty="0">
                <a:latin typeface="Calibri" panose="020F0502020204030204"/>
                <a:ea typeface="等线" panose="02010600030101010101" pitchFamily="2" charset="-122"/>
                <a:cs typeface="Calibri" panose="020F0502020204030204" pitchFamily="34" charset="0"/>
              </a:rPr>
              <a:t>选项全击破</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5" name="文本框 4"/>
          <p:cNvSpPr txBox="1"/>
          <p:nvPr/>
        </p:nvSpPr>
        <p:spPr>
          <a:xfrm>
            <a:off x="7351902" y="675253"/>
            <a:ext cx="1445257"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接受培训生</a:t>
            </a:r>
            <a:endParaRPr lang="zh-CN" altLang="en-US" b="1" dirty="0">
              <a:solidFill>
                <a:srgbClr val="FF0000"/>
              </a:solidFill>
            </a:endParaRPr>
          </a:p>
        </p:txBody>
      </p:sp>
      <p:sp>
        <p:nvSpPr>
          <p:cNvPr id="6" name="文本框 5"/>
          <p:cNvSpPr txBox="1"/>
          <p:nvPr/>
        </p:nvSpPr>
        <p:spPr>
          <a:xfrm>
            <a:off x="10715976" y="1437253"/>
            <a:ext cx="106612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靠近</a:t>
            </a:r>
            <a:endParaRPr lang="zh-CN" altLang="en-US" b="1" dirty="0">
              <a:solidFill>
                <a:srgbClr val="FF0000"/>
              </a:solidFill>
            </a:endParaRPr>
          </a:p>
        </p:txBody>
      </p:sp>
      <p:sp>
        <p:nvSpPr>
          <p:cNvPr id="7" name="文本框 6"/>
          <p:cNvSpPr txBox="1"/>
          <p:nvPr/>
        </p:nvSpPr>
        <p:spPr>
          <a:xfrm>
            <a:off x="4822489" y="1067921"/>
            <a:ext cx="1445257"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能力</a:t>
            </a:r>
            <a:endParaRPr lang="zh-CN" altLang="en-US" b="1" dirty="0">
              <a:solidFill>
                <a:srgbClr val="FF0000"/>
              </a:solidFill>
            </a:endParaRPr>
          </a:p>
        </p:txBody>
      </p:sp>
      <p:sp>
        <p:nvSpPr>
          <p:cNvPr id="8" name="文本框 7"/>
          <p:cNvSpPr txBox="1"/>
          <p:nvPr/>
        </p:nvSpPr>
        <p:spPr>
          <a:xfrm>
            <a:off x="4932847" y="3059668"/>
            <a:ext cx="1445257"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遭遇，邂逅</a:t>
            </a:r>
            <a:endParaRPr lang="zh-CN" altLang="en-US" b="1" dirty="0">
              <a:solidFill>
                <a:srgbClr val="FF0000"/>
              </a:solidFill>
            </a:endParaRPr>
          </a:p>
        </p:txBody>
      </p:sp>
      <p:sp>
        <p:nvSpPr>
          <p:cNvPr id="9" name="文本框 8"/>
          <p:cNvSpPr txBox="1"/>
          <p:nvPr/>
        </p:nvSpPr>
        <p:spPr>
          <a:xfrm>
            <a:off x="2405109" y="3445686"/>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将</a:t>
            </a:r>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逼入死角</a:t>
            </a:r>
            <a:endParaRPr lang="zh-CN" altLang="en-US" b="1" dirty="0">
              <a:solidFill>
                <a:srgbClr val="FF0000"/>
              </a:solidFill>
            </a:endParaRPr>
          </a:p>
        </p:txBody>
      </p:sp>
      <p:sp>
        <p:nvSpPr>
          <p:cNvPr id="10" name="文本框 9"/>
          <p:cNvSpPr txBox="1"/>
          <p:nvPr/>
        </p:nvSpPr>
        <p:spPr>
          <a:xfrm>
            <a:off x="4528199" y="2685729"/>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撕开</a:t>
            </a:r>
            <a:endParaRPr lang="zh-CN" altLang="en-US" b="1" dirty="0">
              <a:solidFill>
                <a:srgbClr val="FF0000"/>
              </a:solidFill>
            </a:endParaRPr>
          </a:p>
        </p:txBody>
      </p:sp>
      <p:sp>
        <p:nvSpPr>
          <p:cNvPr id="11" name="文本框 10"/>
          <p:cNvSpPr txBox="1"/>
          <p:nvPr/>
        </p:nvSpPr>
        <p:spPr>
          <a:xfrm>
            <a:off x="10465135" y="2316397"/>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决心</a:t>
            </a:r>
            <a:endParaRPr lang="zh-CN" altLang="en-US" b="1" dirty="0">
              <a:solidFill>
                <a:srgbClr val="FF0000"/>
              </a:solidFill>
            </a:endParaRPr>
          </a:p>
        </p:txBody>
      </p:sp>
      <p:sp>
        <p:nvSpPr>
          <p:cNvPr id="12" name="文本框 11"/>
          <p:cNvSpPr txBox="1"/>
          <p:nvPr/>
        </p:nvSpPr>
        <p:spPr>
          <a:xfrm>
            <a:off x="10415549" y="2685729"/>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刺，戳</a:t>
            </a:r>
            <a:endParaRPr lang="zh-CN" altLang="en-US" b="1" dirty="0">
              <a:solidFill>
                <a:srgbClr val="FF0000"/>
              </a:solidFill>
            </a:endParaRPr>
          </a:p>
        </p:txBody>
      </p:sp>
      <p:sp>
        <p:nvSpPr>
          <p:cNvPr id="13" name="文本框 12"/>
          <p:cNvSpPr txBox="1"/>
          <p:nvPr/>
        </p:nvSpPr>
        <p:spPr>
          <a:xfrm>
            <a:off x="5111523" y="3931403"/>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授权</a:t>
            </a:r>
            <a:endParaRPr lang="zh-CN" altLang="en-US" b="1" dirty="0">
              <a:solidFill>
                <a:srgbClr val="FF0000"/>
              </a:solidFill>
            </a:endParaRPr>
          </a:p>
        </p:txBody>
      </p:sp>
      <p:sp>
        <p:nvSpPr>
          <p:cNvPr id="14" name="文本框 13"/>
          <p:cNvSpPr txBox="1"/>
          <p:nvPr/>
        </p:nvSpPr>
        <p:spPr>
          <a:xfrm>
            <a:off x="10314922" y="4300735"/>
            <a:ext cx="1567801" cy="646331"/>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课程，过程，路线，一道菜</a:t>
            </a:r>
            <a:endParaRPr lang="zh-CN" altLang="en-US" b="1" dirty="0">
              <a:solidFill>
                <a:srgbClr val="FF0000"/>
              </a:solidFill>
            </a:endParaRPr>
          </a:p>
        </p:txBody>
      </p:sp>
      <p:sp>
        <p:nvSpPr>
          <p:cNvPr id="15" name="文本框 14"/>
          <p:cNvSpPr txBox="1"/>
          <p:nvPr/>
        </p:nvSpPr>
        <p:spPr>
          <a:xfrm>
            <a:off x="4871574" y="5096698"/>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素描，速写</a:t>
            </a:r>
            <a:endParaRPr lang="zh-CN" altLang="en-US" b="1" dirty="0">
              <a:solidFill>
                <a:srgbClr val="FF0000"/>
              </a:solidFill>
            </a:endParaRPr>
          </a:p>
        </p:txBody>
      </p:sp>
      <p:sp>
        <p:nvSpPr>
          <p:cNvPr id="16" name="文本框 15"/>
          <p:cNvSpPr txBox="1"/>
          <p:nvPr/>
        </p:nvSpPr>
        <p:spPr>
          <a:xfrm>
            <a:off x="2405108" y="5900739"/>
            <a:ext cx="1567801" cy="369332"/>
          </a:xfrm>
          <a:prstGeom prst="rect">
            <a:avLst/>
          </a:prstGeom>
          <a:noFill/>
        </p:spPr>
        <p:txBody>
          <a:bodyPr wrap="square">
            <a:spAutoFit/>
          </a:bodyPr>
          <a:lstStyle/>
          <a:p>
            <a:r>
              <a:rPr lang="zh-CN" alt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前景，展望</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 y="0"/>
            <a:ext cx="12192003" cy="68579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 y="602988"/>
            <a:ext cx="12192001" cy="6404702"/>
          </a:xfrm>
          <a:prstGeom prst="rect">
            <a:avLst/>
          </a:prstGeom>
          <a:noFill/>
        </p:spPr>
        <p:txBody>
          <a:bodyPr wrap="square">
            <a:spAutoFit/>
          </a:bodyPr>
          <a:lstStyle/>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If there’s one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crucial lesson </a:t>
            </a:r>
            <a:r>
              <a:rPr lang="en-US" altLang="zh-CN" sz="2200" i="1" dirty="0">
                <a:latin typeface="Calibri" panose="020F0502020204030204" pitchFamily="34" charset="0"/>
                <a:ea typeface="Calibri" panose="020F0502020204030204" pitchFamily="34" charset="0"/>
                <a:cs typeface="Calibri" panose="020F0502020204030204" pitchFamily="34" charset="0"/>
              </a:rPr>
              <a:t>that Tara Snyder, a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seasoned(</a:t>
            </a:r>
            <a:r>
              <a:rPr lang="zh-CN" altLang="zh-CN" sz="2200" i="1" dirty="0">
                <a:highlight>
                  <a:srgbClr val="FFFF00"/>
                </a:highlight>
                <a:latin typeface="Calibri" panose="020F0502020204030204" pitchFamily="34" charset="0"/>
                <a:cs typeface="Calibri" panose="020F0502020204030204" pitchFamily="34" charset="0"/>
              </a:rPr>
              <a:t>有经验的</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 mail carrier </a:t>
            </a:r>
            <a:r>
              <a:rPr lang="en-US" altLang="zh-CN" sz="2200" i="1" dirty="0">
                <a:latin typeface="Calibri" panose="020F0502020204030204" pitchFamily="34" charset="0"/>
                <a:ea typeface="Calibri" panose="020F0502020204030204" pitchFamily="34" charset="0"/>
                <a:cs typeface="Calibri" panose="020F0502020204030204" pitchFamily="34" charset="0"/>
              </a:rPr>
              <a:t>for the U.S. Postal Service, reveals to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every new ____</a:t>
            </a:r>
            <a:r>
              <a:rPr lang="en-US" altLang="zh-CN" sz="2200" i="1" u="sng" dirty="0">
                <a:highlight>
                  <a:srgbClr val="FFFF00"/>
                </a:highlight>
                <a:latin typeface="Calibri" panose="020F0502020204030204" pitchFamily="34" charset="0"/>
                <a:ea typeface="Calibri" panose="020F0502020204030204" pitchFamily="34" charset="0"/>
                <a:cs typeface="Calibri" panose="020F0502020204030204" pitchFamily="34" charset="0"/>
              </a:rPr>
              <a:t>41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200" i="1" dirty="0">
                <a:latin typeface="Calibri" panose="020F0502020204030204" pitchFamily="34" charset="0"/>
                <a:ea typeface="Calibri" panose="020F0502020204030204" pitchFamily="34" charset="0"/>
                <a:cs typeface="Calibri" panose="020F0502020204030204" pitchFamily="34" charset="0"/>
              </a:rPr>
              <a:t>, it’s this: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Even if </a:t>
            </a:r>
            <a:r>
              <a:rPr lang="en-US" altLang="zh-CN" sz="2200" i="1" dirty="0">
                <a:latin typeface="Calibri" panose="020F0502020204030204" pitchFamily="34" charset="0"/>
                <a:ea typeface="Calibri" panose="020F0502020204030204" pitchFamily="34" charset="0"/>
                <a:cs typeface="Calibri" panose="020F0502020204030204" pitchFamily="34" charset="0"/>
              </a:rPr>
              <a:t>a dog seems friendly for 364 days of the year,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they can still have a bad day-and bite</a:t>
            </a:r>
            <a:r>
              <a:rPr lang="en-US" altLang="zh-CN" sz="2200" i="1" dirty="0">
                <a:latin typeface="Calibri" panose="020F0502020204030204" pitchFamily="34" charset="0"/>
                <a:ea typeface="Calibri" panose="020F0502020204030204" pitchFamily="34" charset="0"/>
                <a:cs typeface="Calibri" panose="020F0502020204030204" pitchFamily="34" charset="0"/>
              </a:rPr>
              <a:t>.”</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Snyder speaks from</a:t>
            </a:r>
            <a:r>
              <a:rPr lang="en-US" altLang="zh-CN" sz="2200" i="1" u="sng" dirty="0">
                <a:latin typeface="Calibri" panose="020F0502020204030204" pitchFamily="34" charset="0"/>
                <a:ea typeface="Calibri" panose="020F0502020204030204" pitchFamily="34" charset="0"/>
                <a:cs typeface="Calibri" panose="020F0502020204030204" pitchFamily="34" charset="0"/>
              </a:rPr>
              <a:t>         42          </a:t>
            </a:r>
            <a:r>
              <a:rPr lang="en-US" altLang="zh-CN" sz="2200" i="1" dirty="0">
                <a:latin typeface="Calibri" panose="020F0502020204030204" pitchFamily="34" charset="0"/>
                <a:ea typeface="Calibri" panose="020F0502020204030204" pitchFamily="34" charset="0"/>
                <a:cs typeface="Calibri" panose="020F0502020204030204" pitchFamily="34" charset="0"/>
              </a:rPr>
              <a:t>. In April 2024, while completing her usual route in Pennsylvania, she</a:t>
            </a:r>
            <a:r>
              <a:rPr lang="en-US" altLang="zh-CN" sz="2200" i="1" u="sng" dirty="0">
                <a:latin typeface="Calibri" panose="020F0502020204030204" pitchFamily="34" charset="0"/>
                <a:ea typeface="Calibri" panose="020F0502020204030204" pitchFamily="34" charset="0"/>
                <a:cs typeface="Calibri" panose="020F0502020204030204" pitchFamily="34" charset="0"/>
              </a:rPr>
              <a:t>   43                   </a:t>
            </a:r>
            <a:r>
              <a:rPr lang="en-US" altLang="zh-CN" sz="2200" i="1" dirty="0">
                <a:latin typeface="Calibri" panose="020F0502020204030204" pitchFamily="34" charset="0"/>
                <a:ea typeface="Calibri" panose="020F0502020204030204" pitchFamily="34" charset="0"/>
                <a:cs typeface="Calibri" panose="020F0502020204030204" pitchFamily="34" charset="0"/>
              </a:rPr>
              <a:t>a resident’s door to obtain a signature for a piece of mail</a:t>
            </a:r>
            <a:r>
              <a:rPr lang="en-US" altLang="zh-CN" sz="2200" i="1" u="sng" dirty="0">
                <a:latin typeface="Calibri" panose="020F0502020204030204" pitchFamily="34" charset="0"/>
                <a:ea typeface="Calibri" panose="020F0502020204030204" pitchFamily="34" charset="0"/>
                <a:cs typeface="Calibri" panose="020F0502020204030204" pitchFamily="34" charset="0"/>
              </a:rPr>
              <a:t>.        44      </a:t>
            </a:r>
            <a:r>
              <a:rPr lang="en-US" altLang="zh-CN" sz="2200" i="1" dirty="0">
                <a:latin typeface="Calibri" panose="020F0502020204030204" pitchFamily="34" charset="0"/>
                <a:ea typeface="Calibri" panose="020F0502020204030204" pitchFamily="34" charset="0"/>
                <a:cs typeface="Calibri" panose="020F0502020204030204" pitchFamily="34" charset="0"/>
              </a:rPr>
              <a:t>she had time to react, a 70-pound dog charged out of the house and attacked her hand. She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45       </a:t>
            </a:r>
            <a:r>
              <a:rPr lang="en-US" altLang="zh-CN" sz="2200" i="1" dirty="0">
                <a:latin typeface="Calibri" panose="020F0502020204030204" pitchFamily="34" charset="0"/>
                <a:ea typeface="Calibri" panose="020F0502020204030204" pitchFamily="34" charset="0"/>
                <a:cs typeface="Calibri" panose="020F0502020204030204" pitchFamily="34" charset="0"/>
              </a:rPr>
              <a:t>to protect herself with her mailbag, but it was too late. “It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46        </a:t>
            </a:r>
            <a:r>
              <a:rPr lang="en-US" altLang="zh-CN" sz="2200" i="1" dirty="0">
                <a:latin typeface="Calibri" panose="020F0502020204030204" pitchFamily="34" charset="0"/>
                <a:ea typeface="Calibri" panose="020F0502020204030204" pitchFamily="34" charset="0"/>
                <a:cs typeface="Calibri" panose="020F0502020204030204" pitchFamily="34" charset="0"/>
              </a:rPr>
              <a:t>my hand open pretty severely,” she recalls. The injury required 17 stitches, a round of antibiotics, and three weeks off work to recover.</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This wasn’t the first or last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47        </a:t>
            </a:r>
            <a:r>
              <a:rPr lang="en-US" altLang="zh-CN" sz="2200" i="1" dirty="0">
                <a:latin typeface="Calibri" panose="020F0502020204030204" pitchFamily="34" charset="0"/>
                <a:ea typeface="Calibri" panose="020F0502020204030204" pitchFamily="34" charset="0"/>
                <a:cs typeface="Calibri" panose="020F0502020204030204" pitchFamily="34" charset="0"/>
              </a:rPr>
              <a:t>between Snyder and aggressive dogs at tat residence. On a separate occasion, another dog</a:t>
            </a:r>
            <a:r>
              <a:rPr lang="en-US" altLang="zh-CN" sz="2200" i="1" u="sng" dirty="0">
                <a:latin typeface="Calibri" panose="020F0502020204030204" pitchFamily="34" charset="0"/>
                <a:ea typeface="Calibri" panose="020F0502020204030204" pitchFamily="34" charset="0"/>
                <a:cs typeface="Calibri" panose="020F0502020204030204" pitchFamily="34" charset="0"/>
              </a:rPr>
              <a:t>        48       </a:t>
            </a:r>
            <a:r>
              <a:rPr lang="en-US" altLang="zh-CN" sz="2200" i="1" dirty="0">
                <a:latin typeface="Calibri" panose="020F0502020204030204" pitchFamily="34" charset="0"/>
                <a:ea typeface="Calibri" panose="020F0502020204030204" pitchFamily="34" charset="0"/>
                <a:cs typeface="Calibri" panose="020F0502020204030204" pitchFamily="34" charset="0"/>
              </a:rPr>
              <a:t>her on the porch, though fortunately, she wasn’t bitten that time. The incident has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49       </a:t>
            </a:r>
            <a:r>
              <a:rPr lang="en-US" altLang="zh-CN" sz="2200" i="1" dirty="0">
                <a:latin typeface="Calibri" panose="020F0502020204030204" pitchFamily="34" charset="0"/>
                <a:ea typeface="Calibri" panose="020F0502020204030204" pitchFamily="34" charset="0"/>
                <a:cs typeface="Calibri" panose="020F0502020204030204" pitchFamily="34" charset="0"/>
              </a:rPr>
              <a:t>Animal Control to investigate the owners, and the Postal Service is taking every </a:t>
            </a:r>
            <a:r>
              <a:rPr lang="en-US" altLang="zh-CN" sz="2200" i="1" u="sng" dirty="0">
                <a:latin typeface="Calibri" panose="020F0502020204030204" pitchFamily="34" charset="0"/>
                <a:ea typeface="Calibri" panose="020F0502020204030204" pitchFamily="34" charset="0"/>
                <a:cs typeface="Calibri" panose="020F0502020204030204" pitchFamily="34" charset="0"/>
              </a:rPr>
              <a:t>         50        </a:t>
            </a:r>
            <a:r>
              <a:rPr lang="en-US" altLang="zh-CN" sz="2200" i="1" dirty="0">
                <a:latin typeface="Calibri" panose="020F0502020204030204" pitchFamily="34" charset="0"/>
                <a:ea typeface="Calibri" panose="020F0502020204030204" pitchFamily="34" charset="0"/>
                <a:cs typeface="Calibri" panose="020F0502020204030204" pitchFamily="34" charset="0"/>
              </a:rPr>
              <a:t>to protect its mail carriers. Sadly, Snyder’s story is far from</a:t>
            </a:r>
            <a:r>
              <a:rPr lang="en-US" altLang="zh-CN" sz="2200" i="1" u="sng" dirty="0">
                <a:latin typeface="Calibri" panose="020F0502020204030204" pitchFamily="34" charset="0"/>
                <a:ea typeface="Calibri" panose="020F0502020204030204" pitchFamily="34" charset="0"/>
                <a:cs typeface="Calibri" panose="020F0502020204030204" pitchFamily="34" charset="0"/>
              </a:rPr>
              <a:t>        51       </a:t>
            </a:r>
            <a:r>
              <a:rPr lang="en-US" altLang="zh-CN" sz="2200" i="1" dirty="0">
                <a:latin typeface="Calibri" panose="020F0502020204030204" pitchFamily="34" charset="0"/>
                <a:ea typeface="Calibri" panose="020F0502020204030204" pitchFamily="34" charset="0"/>
                <a:cs typeface="Calibri" panose="020F0502020204030204" pitchFamily="34" charset="0"/>
              </a:rPr>
              <a:t>: according to Postal Service data, there were 5,800 reported dog-related incidents involving postal workers in 2023.</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This</a:t>
            </a:r>
            <a:r>
              <a:rPr lang="en-US" altLang="zh-CN" sz="2200" i="1" dirty="0">
                <a:latin typeface="Calibri" panose="020F0502020204030204" pitchFamily="34" charset="0"/>
                <a:ea typeface="Calibri" panose="020F0502020204030204" pitchFamily="34" charset="0"/>
                <a:cs typeface="Calibri" panose="020F0502020204030204" pitchFamily="34" charset="0"/>
              </a:rPr>
              <a:t>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brings us to the  </a:t>
            </a:r>
            <a:r>
              <a:rPr lang="en-US" altLang="zh-CN" sz="2200" i="1" u="sng" dirty="0">
                <a:highlight>
                  <a:srgbClr val="FFFF00"/>
                </a:highlight>
                <a:latin typeface="Calibri" panose="020F0502020204030204" pitchFamily="34" charset="0"/>
                <a:ea typeface="Calibri" panose="020F0502020204030204" pitchFamily="34" charset="0"/>
                <a:cs typeface="Calibri" panose="020F0502020204030204" pitchFamily="34" charset="0"/>
              </a:rPr>
              <a:t>       52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paw-print stickers you may have noticed on mailboxes</a:t>
            </a:r>
            <a:r>
              <a:rPr lang="en-US" altLang="zh-CN" sz="2200" i="1" dirty="0">
                <a:latin typeface="Calibri" panose="020F0502020204030204" pitchFamily="34" charset="0"/>
                <a:ea typeface="Calibri" panose="020F0502020204030204" pitchFamily="34" charset="0"/>
                <a:cs typeface="Calibri" panose="020F0502020204030204" pitchFamily="34" charset="0"/>
              </a:rPr>
              <a:t>. An orange sticker   </a:t>
            </a:r>
            <a:r>
              <a:rPr lang="en-US" altLang="zh-CN" sz="2200" i="1" u="sng" dirty="0">
                <a:latin typeface="Calibri" panose="020F0502020204030204" pitchFamily="34" charset="0"/>
                <a:ea typeface="Calibri" panose="020F0502020204030204" pitchFamily="34" charset="0"/>
                <a:cs typeface="Calibri" panose="020F0502020204030204" pitchFamily="34" charset="0"/>
              </a:rPr>
              <a:t>53          </a:t>
            </a:r>
            <a:r>
              <a:rPr lang="en-US" altLang="zh-CN" sz="2200" i="1" dirty="0">
                <a:latin typeface="Calibri" panose="020F0502020204030204" pitchFamily="34" charset="0"/>
                <a:ea typeface="Calibri" panose="020F0502020204030204" pitchFamily="34" charset="0"/>
                <a:cs typeface="Calibri" panose="020F0502020204030204" pitchFamily="34" charset="0"/>
              </a:rPr>
              <a:t> a dog resides at that address, while a yellow sticker shows that a dog lives nearby. </a:t>
            </a:r>
            <a:r>
              <a:rPr lang="en-US" altLang="zh-CN" sz="2200" i="1" u="sng" dirty="0">
                <a:latin typeface="Calibri" panose="020F0502020204030204" pitchFamily="34" charset="0"/>
                <a:ea typeface="Calibri" panose="020F0502020204030204" pitchFamily="34" charset="0"/>
                <a:cs typeface="Calibri" panose="020F0502020204030204" pitchFamily="34" charset="0"/>
              </a:rPr>
              <a:t>The       54 _______</a:t>
            </a:r>
            <a:r>
              <a:rPr lang="en-US" altLang="zh-CN" sz="2200" i="1" dirty="0">
                <a:latin typeface="Calibri" panose="020F0502020204030204" pitchFamily="34" charset="0"/>
                <a:ea typeface="Calibri" panose="020F0502020204030204" pitchFamily="34" charset="0"/>
                <a:cs typeface="Calibri" panose="020F0502020204030204" pitchFamily="34" charset="0"/>
              </a:rPr>
              <a:t>was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to warn </a:t>
            </a:r>
            <a:r>
              <a:rPr lang="en-US" altLang="zh-CN" sz="2200" i="1" dirty="0">
                <a:latin typeface="Calibri" panose="020F0502020204030204" pitchFamily="34" charset="0"/>
                <a:ea typeface="Calibri" panose="020F0502020204030204" pitchFamily="34" charset="0"/>
                <a:cs typeface="Calibri" panose="020F0502020204030204" pitchFamily="34" charset="0"/>
              </a:rPr>
              <a:t>Postal Service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employees</a:t>
            </a:r>
            <a:r>
              <a:rPr lang="en-US" altLang="zh-CN" sz="2200" i="1" dirty="0">
                <a:latin typeface="Calibri" panose="020F0502020204030204" pitchFamily="34" charset="0"/>
                <a:ea typeface="Calibri" panose="020F0502020204030204" pitchFamily="34" charset="0"/>
                <a:cs typeface="Calibri" panose="020F0502020204030204" pitchFamily="34" charset="0"/>
              </a:rPr>
              <a:t> and other delivery workers to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remain alert</a:t>
            </a:r>
            <a:r>
              <a:rPr lang="en-US" altLang="zh-CN" sz="2200" i="1" dirty="0">
                <a:latin typeface="Calibri" panose="020F0502020204030204" pitchFamily="34" charset="0"/>
                <a:ea typeface="Calibri" panose="020F0502020204030204" pitchFamily="34" charset="0"/>
                <a:cs typeface="Calibri" panose="020F0502020204030204" pitchFamily="34" charset="0"/>
              </a:rPr>
              <a:t>(</a:t>
            </a:r>
            <a:r>
              <a:rPr lang="zh-CN" altLang="zh-CN" sz="2200" i="1" dirty="0">
                <a:latin typeface="Calibri" panose="020F0502020204030204" pitchFamily="34" charset="0"/>
                <a:cs typeface="Calibri" panose="020F0502020204030204" pitchFamily="34" charset="0"/>
              </a:rPr>
              <a:t>警惕的</a:t>
            </a:r>
            <a:r>
              <a:rPr lang="en-US" altLang="zh-CN" sz="2200" i="1" u="sng" dirty="0">
                <a:latin typeface="Calibri" panose="020F0502020204030204" pitchFamily="34" charset="0"/>
                <a:ea typeface="Calibri" panose="020F0502020204030204" pitchFamily="34" charset="0"/>
                <a:cs typeface="Calibri" panose="020F0502020204030204" pitchFamily="34" charset="0"/>
              </a:rPr>
              <a:t>),        55                   </a:t>
            </a:r>
            <a:r>
              <a:rPr lang="en-US" altLang="zh-CN" sz="2200" i="1" dirty="0">
                <a:latin typeface="Calibri" panose="020F0502020204030204" pitchFamily="34" charset="0"/>
                <a:ea typeface="Calibri" panose="020F0502020204030204" pitchFamily="34" charset="0"/>
                <a:cs typeface="Calibri" panose="020F0502020204030204" pitchFamily="34" charset="0"/>
              </a:rPr>
              <a:t>around dogs with a known history of </a:t>
            </a:r>
            <a:r>
              <a:rPr lang="en-US" altLang="zh-CN" sz="2200" i="1" dirty="0">
                <a:highlight>
                  <a:srgbClr val="FFFF00"/>
                </a:highlight>
                <a:latin typeface="Calibri" panose="020F0502020204030204" pitchFamily="34" charset="0"/>
                <a:ea typeface="Calibri" panose="020F0502020204030204" pitchFamily="34" charset="0"/>
                <a:cs typeface="Calibri" panose="020F0502020204030204" pitchFamily="34" charset="0"/>
              </a:rPr>
              <a:t>negative reactions to mail carriers</a:t>
            </a:r>
            <a:r>
              <a:rPr lang="en-US" altLang="zh-CN" sz="2200" i="1" dirty="0">
                <a:latin typeface="Calibri" panose="020F0502020204030204" pitchFamily="34" charset="0"/>
                <a:ea typeface="Calibri" panose="020F0502020204030204" pitchFamily="34" charset="0"/>
                <a:cs typeface="Calibri" panose="020F0502020204030204" pitchFamily="34" charset="0"/>
              </a:rPr>
              <a:t>.</a:t>
            </a:r>
            <a:endParaRPr lang="zh-CN" altLang="zh-CN" sz="2200" i="1" dirty="0">
              <a:latin typeface="Calibri" panose="020F0502020204030204" pitchFamily="34" charset="0"/>
              <a:cs typeface="Calibri" panose="020F0502020204030204" pitchFamily="34" charset="0"/>
            </a:endParaRPr>
          </a:p>
        </p:txBody>
      </p:sp>
      <p:sp>
        <p:nvSpPr>
          <p:cNvPr id="4" name="文本框 3"/>
          <p:cNvSpPr txBox="1"/>
          <p:nvPr/>
        </p:nvSpPr>
        <p:spPr>
          <a:xfrm>
            <a:off x="3518404" y="971863"/>
            <a:ext cx="983447" cy="400110"/>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trainee</a:t>
            </a:r>
            <a:endParaRPr lang="zh-CN" altLang="en-US" dirty="0"/>
          </a:p>
        </p:txBody>
      </p:sp>
      <p:sp>
        <p:nvSpPr>
          <p:cNvPr id="5" name="文本框 4"/>
          <p:cNvSpPr txBox="1"/>
          <p:nvPr/>
        </p:nvSpPr>
        <p:spPr>
          <a:xfrm>
            <a:off x="4670489" y="92210"/>
            <a:ext cx="2681413"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Step2: </a:t>
            </a:r>
            <a:r>
              <a:rPr lang="zh-CN" altLang="en-US" sz="2400" b="1" kern="0" dirty="0">
                <a:latin typeface="Calibri" panose="020F0502020204030204"/>
                <a:ea typeface="等线" panose="02010600030101010101" pitchFamily="2" charset="-122"/>
                <a:cs typeface="Calibri" panose="020F0502020204030204" pitchFamily="34" charset="0"/>
              </a:rPr>
              <a:t>首尾定主题</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6" name="内容占位符 2"/>
          <p:cNvSpPr txBox="1"/>
          <p:nvPr/>
        </p:nvSpPr>
        <p:spPr>
          <a:xfrm>
            <a:off x="1054509" y="5311969"/>
            <a:ext cx="10515600" cy="1859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zh-CN" altLang="en-US" sz="2000" i="1" dirty="0">
              <a:solidFill>
                <a:srgbClr val="FF0000"/>
              </a:solidFill>
              <a:latin typeface="Calibri" panose="020F0502020204030204" pitchFamily="34" charset="0"/>
              <a:cs typeface="Calibri" panose="020F0502020204030204" pitchFamily="34" charset="0"/>
            </a:endParaRPr>
          </a:p>
        </p:txBody>
      </p:sp>
      <p:sp>
        <p:nvSpPr>
          <p:cNvPr id="7" name="矩形 6"/>
          <p:cNvSpPr/>
          <p:nvPr/>
        </p:nvSpPr>
        <p:spPr>
          <a:xfrm>
            <a:off x="0" y="646272"/>
            <a:ext cx="12192000" cy="11012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8" name="矩形 7"/>
          <p:cNvSpPr/>
          <p:nvPr/>
        </p:nvSpPr>
        <p:spPr>
          <a:xfrm>
            <a:off x="-2" y="5531431"/>
            <a:ext cx="12192001" cy="13259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9" name="文本框 8"/>
          <p:cNvSpPr txBox="1"/>
          <p:nvPr/>
        </p:nvSpPr>
        <p:spPr>
          <a:xfrm>
            <a:off x="2747627" y="1747534"/>
            <a:ext cx="1499383"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experience</a:t>
            </a:r>
            <a:endParaRPr lang="zh-CN" altLang="en-US" dirty="0"/>
          </a:p>
        </p:txBody>
      </p:sp>
      <p:sp>
        <p:nvSpPr>
          <p:cNvPr id="10" name="文本框 9"/>
          <p:cNvSpPr txBox="1"/>
          <p:nvPr/>
        </p:nvSpPr>
        <p:spPr>
          <a:xfrm>
            <a:off x="109076" y="2103231"/>
            <a:ext cx="1499383"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approached </a:t>
            </a:r>
            <a:endParaRPr lang="zh-CN" altLang="en-US" dirty="0"/>
          </a:p>
        </p:txBody>
      </p:sp>
      <p:sp>
        <p:nvSpPr>
          <p:cNvPr id="11" name="文本框 10"/>
          <p:cNvSpPr txBox="1"/>
          <p:nvPr/>
        </p:nvSpPr>
        <p:spPr>
          <a:xfrm>
            <a:off x="8311314" y="2103231"/>
            <a:ext cx="965501"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Before</a:t>
            </a:r>
            <a:endParaRPr lang="zh-CN" altLang="en-US" dirty="0"/>
          </a:p>
        </p:txBody>
      </p:sp>
      <p:sp>
        <p:nvSpPr>
          <p:cNvPr id="12" name="文本框 11"/>
          <p:cNvSpPr txBox="1"/>
          <p:nvPr/>
        </p:nvSpPr>
        <p:spPr>
          <a:xfrm>
            <a:off x="7925980" y="2431909"/>
            <a:ext cx="1360844"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attempted</a:t>
            </a:r>
            <a:endParaRPr lang="zh-CN" altLang="en-US" dirty="0"/>
          </a:p>
        </p:txBody>
      </p:sp>
      <p:sp>
        <p:nvSpPr>
          <p:cNvPr id="13" name="文本框 12"/>
          <p:cNvSpPr txBox="1"/>
          <p:nvPr/>
        </p:nvSpPr>
        <p:spPr>
          <a:xfrm>
            <a:off x="4004499" y="2791872"/>
            <a:ext cx="1016305"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tore</a:t>
            </a:r>
            <a:endParaRPr lang="zh-CN" altLang="en-US" dirty="0"/>
          </a:p>
        </p:txBody>
      </p:sp>
      <p:sp>
        <p:nvSpPr>
          <p:cNvPr id="14" name="文本框 13"/>
          <p:cNvSpPr txBox="1"/>
          <p:nvPr/>
        </p:nvSpPr>
        <p:spPr>
          <a:xfrm>
            <a:off x="3783857" y="3511921"/>
            <a:ext cx="1373635"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encounter</a:t>
            </a:r>
            <a:endParaRPr lang="zh-CN" altLang="en-US" dirty="0"/>
          </a:p>
        </p:txBody>
      </p:sp>
      <p:sp>
        <p:nvSpPr>
          <p:cNvPr id="15" name="文本框 14"/>
          <p:cNvSpPr txBox="1"/>
          <p:nvPr/>
        </p:nvSpPr>
        <p:spPr>
          <a:xfrm>
            <a:off x="3905104" y="3944236"/>
            <a:ext cx="1373635"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cornered</a:t>
            </a:r>
            <a:endParaRPr lang="zh-CN" altLang="en-US" dirty="0"/>
          </a:p>
        </p:txBody>
      </p:sp>
      <p:sp>
        <p:nvSpPr>
          <p:cNvPr id="16" name="文本框 15"/>
          <p:cNvSpPr txBox="1"/>
          <p:nvPr/>
        </p:nvSpPr>
        <p:spPr>
          <a:xfrm>
            <a:off x="2804723" y="4319010"/>
            <a:ext cx="906848"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urged</a:t>
            </a:r>
            <a:endParaRPr lang="zh-CN" altLang="en-US" dirty="0"/>
          </a:p>
        </p:txBody>
      </p:sp>
      <p:sp>
        <p:nvSpPr>
          <p:cNvPr id="17" name="文本框 16"/>
          <p:cNvSpPr txBox="1"/>
          <p:nvPr/>
        </p:nvSpPr>
        <p:spPr>
          <a:xfrm>
            <a:off x="918818" y="4656470"/>
            <a:ext cx="1237129"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measure</a:t>
            </a:r>
            <a:endParaRPr lang="zh-CN" altLang="en-US" dirty="0"/>
          </a:p>
        </p:txBody>
      </p:sp>
      <p:sp>
        <p:nvSpPr>
          <p:cNvPr id="18" name="文本框 17"/>
          <p:cNvSpPr txBox="1"/>
          <p:nvPr/>
        </p:nvSpPr>
        <p:spPr>
          <a:xfrm>
            <a:off x="9301106" y="4709466"/>
            <a:ext cx="1006029"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unique</a:t>
            </a:r>
            <a:endParaRPr lang="zh-CN" altLang="en-US" dirty="0"/>
          </a:p>
        </p:txBody>
      </p:sp>
      <p:sp>
        <p:nvSpPr>
          <p:cNvPr id="19" name="文本框 18"/>
          <p:cNvSpPr txBox="1"/>
          <p:nvPr/>
        </p:nvSpPr>
        <p:spPr>
          <a:xfrm>
            <a:off x="3154347" y="5381475"/>
            <a:ext cx="1042042"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colored</a:t>
            </a:r>
            <a:endParaRPr lang="en-US" altLang="zh-CN" dirty="0"/>
          </a:p>
        </p:txBody>
      </p:sp>
      <p:sp>
        <p:nvSpPr>
          <p:cNvPr id="20" name="文本框 19"/>
          <p:cNvSpPr txBox="1"/>
          <p:nvPr/>
        </p:nvSpPr>
        <p:spPr>
          <a:xfrm>
            <a:off x="969533" y="5697829"/>
            <a:ext cx="1042041"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signals</a:t>
            </a:r>
            <a:endParaRPr lang="zh-CN" altLang="en-US" dirty="0"/>
          </a:p>
        </p:txBody>
      </p:sp>
      <p:sp>
        <p:nvSpPr>
          <p:cNvPr id="21" name="文本框 20"/>
          <p:cNvSpPr txBox="1"/>
          <p:nvPr/>
        </p:nvSpPr>
        <p:spPr>
          <a:xfrm>
            <a:off x="77312" y="6125561"/>
            <a:ext cx="1267293"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intention</a:t>
            </a:r>
            <a:endParaRPr lang="zh-CN" altLang="en-US" dirty="0"/>
          </a:p>
        </p:txBody>
      </p:sp>
      <p:sp>
        <p:nvSpPr>
          <p:cNvPr id="22" name="文本框 21"/>
          <p:cNvSpPr txBox="1"/>
          <p:nvPr/>
        </p:nvSpPr>
        <p:spPr>
          <a:xfrm>
            <a:off x="109027" y="6489434"/>
            <a:ext cx="1277265"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especially</a:t>
            </a:r>
            <a:endParaRPr lang="zh-CN" altLang="en-US" dirty="0"/>
          </a:p>
        </p:txBody>
      </p:sp>
      <p:sp>
        <p:nvSpPr>
          <p:cNvPr id="23" name="文本框 22"/>
          <p:cNvSpPr txBox="1"/>
          <p:nvPr/>
        </p:nvSpPr>
        <p:spPr>
          <a:xfrm>
            <a:off x="10932503" y="6501998"/>
            <a:ext cx="962123"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solution</a:t>
            </a:r>
            <a:endParaRPr lang="zh-CN" altLang="en-US" b="1" dirty="0">
              <a:latin typeface="Calibri" panose="020F0502020204030204" pitchFamily="34" charset="0"/>
              <a:cs typeface="Calibri" panose="020F0502020204030204" pitchFamily="34" charset="0"/>
            </a:endParaRPr>
          </a:p>
        </p:txBody>
      </p:sp>
      <p:sp>
        <p:nvSpPr>
          <p:cNvPr id="24" name="文本框 23"/>
          <p:cNvSpPr txBox="1"/>
          <p:nvPr/>
        </p:nvSpPr>
        <p:spPr>
          <a:xfrm>
            <a:off x="10487047" y="1351681"/>
            <a:ext cx="1704954"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 a shared lesson</a:t>
            </a:r>
            <a:endParaRPr lang="zh-CN" altLang="en-US" b="1" dirty="0">
              <a:latin typeface="Calibri" panose="020F0502020204030204" pitchFamily="34" charset="0"/>
              <a:cs typeface="Calibri" panose="020F0502020204030204" pitchFamily="34" charset="0"/>
            </a:endParaRPr>
          </a:p>
        </p:txBody>
      </p:sp>
      <p:sp>
        <p:nvSpPr>
          <p:cNvPr id="25" name="文本框 24"/>
          <p:cNvSpPr txBox="1"/>
          <p:nvPr/>
        </p:nvSpPr>
        <p:spPr>
          <a:xfrm>
            <a:off x="10757275" y="3313940"/>
            <a:ext cx="1426609"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 experiences </a:t>
            </a:r>
            <a:endParaRPr lang="zh-CN" altLang="en-US" b="1" dirty="0">
              <a:latin typeface="Calibri" panose="020F0502020204030204" pitchFamily="34" charset="0"/>
              <a:cs typeface="Calibri" panose="020F0502020204030204" pitchFamily="34" charset="0"/>
            </a:endParaRPr>
          </a:p>
        </p:txBody>
      </p:sp>
      <p:cxnSp>
        <p:nvCxnSpPr>
          <p:cNvPr id="26" name="直接箭头连接符 25"/>
          <p:cNvCxnSpPr>
            <a:stCxn id="4" idx="2"/>
          </p:cNvCxnSpPr>
          <p:nvPr/>
        </p:nvCxnSpPr>
        <p:spPr>
          <a:xfrm>
            <a:off x="4010128" y="1371973"/>
            <a:ext cx="1147364" cy="4883039"/>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7" name="直接箭头连接符 26"/>
          <p:cNvCxnSpPr/>
          <p:nvPr/>
        </p:nvCxnSpPr>
        <p:spPr>
          <a:xfrm>
            <a:off x="2682920" y="872420"/>
            <a:ext cx="159904" cy="5253141"/>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28" name="直接箭头连接符 27"/>
          <p:cNvCxnSpPr/>
          <p:nvPr/>
        </p:nvCxnSpPr>
        <p:spPr>
          <a:xfrm>
            <a:off x="3943604" y="1627362"/>
            <a:ext cx="3443124" cy="5027760"/>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707"/>
            <a:ext cx="12191999" cy="6958198"/>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0" y="543789"/>
            <a:ext cx="12192001" cy="6404702"/>
          </a:xfrm>
          <a:prstGeom prst="rect">
            <a:avLst/>
          </a:prstGeom>
          <a:noFill/>
        </p:spPr>
        <p:txBody>
          <a:bodyPr wrap="square">
            <a:spAutoFit/>
          </a:bodyPr>
          <a:lstStyle/>
          <a:p>
            <a:pPr indent="304800" algn="just">
              <a:lnSpc>
                <a:spcPct val="110000"/>
              </a:lnSpc>
            </a:pP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If there’s one crucial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lesson</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that Tara Snyder, a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seasoned(</a:t>
            </a:r>
            <a:r>
              <a:rPr lang="zh-CN" altLang="zh-CN" sz="2200" i="1" dirty="0">
                <a:solidFill>
                  <a:prstClr val="black"/>
                </a:solidFill>
                <a:highlight>
                  <a:srgbClr val="FFFF00"/>
                </a:highlight>
                <a:latin typeface="Calibri" panose="020F0502020204030204" pitchFamily="34" charset="0"/>
                <a:ea typeface="微软雅黑 Light" panose="020B0502040204020203" charset="-122"/>
                <a:cs typeface="Calibri" panose="020F0502020204030204" pitchFamily="34" charset="0"/>
              </a:rPr>
              <a:t>有经验的</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mail carrier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for the U.S. Postal Service, reveals to every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new ____</a:t>
            </a:r>
            <a:r>
              <a:rPr lang="en-US" altLang="zh-CN" sz="2200" i="1" u="sng"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41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it’s this: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Even if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a dog seems friendly for 364 days of the year,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they can still have a bad day-and bite.”</a:t>
            </a:r>
            <a:endParaRPr lang="zh-CN" altLang="zh-CN" sz="2200" i="1" dirty="0">
              <a:solidFill>
                <a:prstClr val="black"/>
              </a:solidFill>
              <a:highlight>
                <a:srgbClr val="00FFFF"/>
              </a:highlight>
              <a:latin typeface="Calibri" panose="020F0502020204030204" pitchFamily="34" charset="0"/>
              <a:ea typeface="微软雅黑 Light" panose="020B0502040204020203" charset="-122"/>
              <a:cs typeface="Calibri" panose="020F0502020204030204" pitchFamily="34" charset="0"/>
            </a:endParaRPr>
          </a:p>
          <a:p>
            <a:pPr indent="304800" algn="just">
              <a:lnSpc>
                <a:spcPct val="110000"/>
              </a:lnSpc>
            </a:pP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Snyder speaks from</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42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In April 2024, while completing her usual route in Pennsylvania, she</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43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a resident’s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door</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to obtain a signature for a piece of mail</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44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she had time to react, a 70-pound dog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charged</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out of the house and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attacked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her hand. She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45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to protect herself with her mailbag, but it was too late. “It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46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my hand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open</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pretty severely,” she recalls. The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injury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required 17 stitches, a round of antibiotics, and three weeks off work to recover.</a:t>
            </a:r>
            <a:endParaRPr lang="zh-CN" altLang="zh-CN" sz="2200" i="1" dirty="0">
              <a:solidFill>
                <a:prstClr val="black"/>
              </a:solidFill>
              <a:latin typeface="Calibri" panose="020F0502020204030204" pitchFamily="34" charset="0"/>
              <a:ea typeface="微软雅黑 Light" panose="020B0502040204020203" charset="-122"/>
              <a:cs typeface="Calibri" panose="020F0502020204030204" pitchFamily="34" charset="0"/>
            </a:endParaRPr>
          </a:p>
          <a:p>
            <a:pPr indent="304800" algn="just">
              <a:lnSpc>
                <a:spcPct val="110000"/>
              </a:lnSpc>
            </a:pP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This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wasn’t the first or last  </a:t>
            </a:r>
            <a:r>
              <a:rPr lang="en-US" altLang="zh-CN" sz="2200" i="1" u="sng"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47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between Snyder and </a:t>
            </a:r>
            <a:r>
              <a:rPr lang="en-US" altLang="zh-CN" sz="2200" i="1" dirty="0">
                <a:solidFill>
                  <a:prstClr val="black"/>
                </a:solidFill>
                <a:highlight>
                  <a:srgbClr val="00FFFF"/>
                </a:highlight>
                <a:latin typeface="Calibri" panose="020F0502020204030204" pitchFamily="34" charset="0"/>
                <a:ea typeface="Calibri" panose="020F0502020204030204" pitchFamily="34" charset="0"/>
                <a:cs typeface="Calibri" panose="020F0502020204030204" pitchFamily="34" charset="0"/>
              </a:rPr>
              <a:t>aggressive dogs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at tat residence. On a separate occasion, another dog</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48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her on the porch, though fortunately, she wasn’t bitten that time. The incident has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49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Animal Control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to investigate the owners</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and the Postal Service is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taking</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every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50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to protect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its mail carriers. Sadly, Snyder’s story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is far from</a:t>
            </a:r>
            <a:r>
              <a:rPr lang="en-US" altLang="zh-CN" sz="2200" i="1" u="sng"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51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according to Postal Service data, there were </a:t>
            </a: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5,800 reported dog-related incidents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involving postal workers in 2023.</a:t>
            </a:r>
            <a:endParaRPr lang="zh-CN" altLang="zh-CN" sz="2200" i="1" dirty="0">
              <a:solidFill>
                <a:prstClr val="black"/>
              </a:solidFill>
              <a:latin typeface="Calibri" panose="020F0502020204030204" pitchFamily="34" charset="0"/>
              <a:ea typeface="微软雅黑 Light" panose="020B0502040204020203" charset="-122"/>
              <a:cs typeface="Calibri" panose="020F0502020204030204" pitchFamily="34" charset="0"/>
            </a:endParaRPr>
          </a:p>
          <a:p>
            <a:pPr indent="304800" algn="just">
              <a:lnSpc>
                <a:spcPct val="110000"/>
              </a:lnSpc>
            </a:pPr>
            <a:r>
              <a:rPr lang="en-US" altLang="zh-CN" sz="2200" i="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This brings us to th</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e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52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paw-print stickers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you may have noticed on mailboxes. An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orange</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sticker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53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a dog resides at that address, </a:t>
            </a:r>
            <a:r>
              <a:rPr lang="en-US" altLang="zh-CN" sz="2200" b="1" i="1" dirty="0">
                <a:solidFill>
                  <a:srgbClr val="C00000"/>
                </a:solidFill>
                <a:latin typeface="Calibri" panose="020F0502020204030204" pitchFamily="34" charset="0"/>
                <a:ea typeface="Calibri" panose="020F0502020204030204" pitchFamily="34" charset="0"/>
                <a:cs typeface="Calibri" panose="020F0502020204030204" pitchFamily="34" charset="0"/>
              </a:rPr>
              <a:t>while</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a </a:t>
            </a:r>
            <a:r>
              <a:rPr lang="en-US" altLang="zh-CN" sz="2200" i="1"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yellow</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sticker </a:t>
            </a:r>
            <a:r>
              <a:rPr lang="en-US" altLang="zh-CN" sz="2200" b="1" i="1" dirty="0">
                <a:solidFill>
                  <a:srgbClr val="C00000"/>
                </a:solidFill>
                <a:latin typeface="Calibri" panose="020F0502020204030204" pitchFamily="34" charset="0"/>
                <a:ea typeface="Calibri" panose="020F0502020204030204" pitchFamily="34" charset="0"/>
                <a:cs typeface="Calibri" panose="020F0502020204030204" pitchFamily="34" charset="0"/>
              </a:rPr>
              <a:t>shows</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 that a dog lives nearby. </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The       54 _______</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was to warn Postal Service employees and other delivery workers to remain alert(</a:t>
            </a:r>
            <a:r>
              <a:rPr lang="zh-CN" altLang="zh-CN" sz="2200" i="1" dirty="0">
                <a:solidFill>
                  <a:prstClr val="black"/>
                </a:solidFill>
                <a:latin typeface="Calibri" panose="020F0502020204030204" pitchFamily="34" charset="0"/>
                <a:ea typeface="微软雅黑 Light" panose="020B0502040204020203" charset="-122"/>
                <a:cs typeface="Calibri" panose="020F0502020204030204" pitchFamily="34" charset="0"/>
              </a:rPr>
              <a:t>警惕的</a:t>
            </a:r>
            <a:r>
              <a:rPr lang="en-US" altLang="zh-CN" sz="2200" i="1" u="sng" dirty="0">
                <a:solidFill>
                  <a:prstClr val="black"/>
                </a:solidFill>
                <a:latin typeface="Calibri" panose="020F0502020204030204" pitchFamily="34" charset="0"/>
                <a:ea typeface="Calibri" panose="020F0502020204030204" pitchFamily="34" charset="0"/>
                <a:cs typeface="Calibri" panose="020F0502020204030204" pitchFamily="34" charset="0"/>
              </a:rPr>
              <a:t>),        55                   </a:t>
            </a:r>
            <a:r>
              <a:rPr lang="en-US" altLang="zh-CN" sz="2200" i="1" dirty="0">
                <a:solidFill>
                  <a:prstClr val="black"/>
                </a:solidFill>
                <a:latin typeface="Calibri" panose="020F0502020204030204" pitchFamily="34" charset="0"/>
                <a:ea typeface="Calibri" panose="020F0502020204030204" pitchFamily="34" charset="0"/>
                <a:cs typeface="Calibri" panose="020F0502020204030204" pitchFamily="34" charset="0"/>
              </a:rPr>
              <a:t>around dogs with a known history of negative reactions to mail carriers.</a:t>
            </a:r>
            <a:endParaRPr lang="zh-CN" altLang="zh-CN" sz="2200" i="1" dirty="0">
              <a:solidFill>
                <a:prstClr val="black"/>
              </a:solidFill>
              <a:latin typeface="Calibri" panose="020F0502020204030204" pitchFamily="34" charset="0"/>
              <a:ea typeface="微软雅黑 Light" panose="020B0502040204020203" charset="-122"/>
              <a:cs typeface="Calibri" panose="020F0502020204030204" pitchFamily="34" charset="0"/>
            </a:endParaRPr>
          </a:p>
        </p:txBody>
      </p:sp>
      <p:sp>
        <p:nvSpPr>
          <p:cNvPr id="40" name="文本框 39"/>
          <p:cNvSpPr txBox="1"/>
          <p:nvPr/>
        </p:nvSpPr>
        <p:spPr>
          <a:xfrm>
            <a:off x="3630417" y="889384"/>
            <a:ext cx="983447" cy="400110"/>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trainee</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1" name="内容占位符 2"/>
          <p:cNvSpPr txBox="1"/>
          <p:nvPr/>
        </p:nvSpPr>
        <p:spPr>
          <a:xfrm>
            <a:off x="1054509" y="5311969"/>
            <a:ext cx="10515600" cy="1859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zh-CN" altLang="en-US" sz="2000" i="1" dirty="0">
              <a:solidFill>
                <a:srgbClr val="FF0000"/>
              </a:solidFill>
              <a:latin typeface="Calibri" panose="020F0502020204030204" pitchFamily="34" charset="0"/>
              <a:ea typeface="微软雅黑 Light" panose="020B0502040204020203" charset="-122"/>
              <a:cs typeface="Calibri" panose="020F0502020204030204" pitchFamily="34" charset="0"/>
            </a:endParaRPr>
          </a:p>
        </p:txBody>
      </p:sp>
      <p:sp>
        <p:nvSpPr>
          <p:cNvPr id="42" name="文本框 41"/>
          <p:cNvSpPr txBox="1"/>
          <p:nvPr/>
        </p:nvSpPr>
        <p:spPr>
          <a:xfrm>
            <a:off x="2709886" y="1655016"/>
            <a:ext cx="1499383" cy="400110"/>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experience</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3" name="文本框 42"/>
          <p:cNvSpPr txBox="1"/>
          <p:nvPr/>
        </p:nvSpPr>
        <p:spPr>
          <a:xfrm>
            <a:off x="219841" y="2014840"/>
            <a:ext cx="1499383" cy="400110"/>
          </a:xfrm>
          <a:prstGeom prst="rect">
            <a:avLst/>
          </a:prstGeom>
          <a:solidFill>
            <a:srgbClr val="FFFFFF"/>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rPr>
              <a:t>approached </a:t>
            </a:r>
            <a:endParaRPr kumimoji="0" lang="zh-CN" altLang="en-US"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4" name="文本框 43"/>
          <p:cNvSpPr txBox="1"/>
          <p:nvPr/>
        </p:nvSpPr>
        <p:spPr>
          <a:xfrm>
            <a:off x="8321323" y="2005877"/>
            <a:ext cx="965501"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rPr>
              <a:t>Before</a:t>
            </a:r>
            <a:endParaRPr kumimoji="0" lang="zh-CN" altLang="en-US"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5" name="文本框 44"/>
          <p:cNvSpPr txBox="1"/>
          <p:nvPr/>
        </p:nvSpPr>
        <p:spPr>
          <a:xfrm>
            <a:off x="8123651" y="2405987"/>
            <a:ext cx="1360844"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attempted</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6" name="文本框 45"/>
          <p:cNvSpPr txBox="1"/>
          <p:nvPr/>
        </p:nvSpPr>
        <p:spPr>
          <a:xfrm>
            <a:off x="4209268" y="2710491"/>
            <a:ext cx="765922"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rPr>
              <a:t>tore</a:t>
            </a:r>
            <a:endParaRPr kumimoji="0" lang="zh-CN" altLang="en-US"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7" name="文本框 46"/>
          <p:cNvSpPr txBox="1"/>
          <p:nvPr/>
        </p:nvSpPr>
        <p:spPr>
          <a:xfrm>
            <a:off x="3759779" y="3458868"/>
            <a:ext cx="1373635" cy="400110"/>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 encounter</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8" name="文本框 47"/>
          <p:cNvSpPr txBox="1"/>
          <p:nvPr/>
        </p:nvSpPr>
        <p:spPr>
          <a:xfrm>
            <a:off x="3786967" y="3861316"/>
            <a:ext cx="1188223" cy="400110"/>
          </a:xfrm>
          <a:prstGeom prst="rect">
            <a:avLst/>
          </a:prstGeom>
          <a:solidFill>
            <a:srgbClr val="DBF6FB"/>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rPr>
              <a:t>cornered</a:t>
            </a:r>
            <a:endParaRPr kumimoji="0" lang="zh-CN" altLang="en-US" sz="2000" b="1" i="1" u="none" strike="noStrike" kern="0" cap="none" spc="0" normalizeH="0" baseline="0" noProof="0" dirty="0">
              <a:ln>
                <a:noFill/>
              </a:ln>
              <a:solidFill>
                <a:srgbClr val="FF0000"/>
              </a:solidFill>
              <a:effectLst/>
              <a:highlight>
                <a:srgbClr val="00FFFF"/>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9" name="文本框 48"/>
          <p:cNvSpPr txBox="1"/>
          <p:nvPr/>
        </p:nvSpPr>
        <p:spPr>
          <a:xfrm>
            <a:off x="2723569" y="4213611"/>
            <a:ext cx="906848"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rPr>
              <a:t>urged</a:t>
            </a:r>
            <a:endParaRPr kumimoji="0" lang="zh-CN" altLang="en-US"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0" name="文本框 49"/>
          <p:cNvSpPr txBox="1"/>
          <p:nvPr/>
        </p:nvSpPr>
        <p:spPr>
          <a:xfrm>
            <a:off x="989845" y="4615435"/>
            <a:ext cx="1237129"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rPr>
              <a:t>measure</a:t>
            </a:r>
            <a:endParaRPr kumimoji="0" lang="zh-CN" altLang="en-US"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1" name="文本框 50"/>
          <p:cNvSpPr txBox="1"/>
          <p:nvPr/>
        </p:nvSpPr>
        <p:spPr>
          <a:xfrm>
            <a:off x="9286824" y="4586643"/>
            <a:ext cx="1006029" cy="400110"/>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unique</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2" name="文本框 51"/>
          <p:cNvSpPr txBox="1"/>
          <p:nvPr/>
        </p:nvSpPr>
        <p:spPr>
          <a:xfrm>
            <a:off x="3154347" y="5314307"/>
            <a:ext cx="1042042"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rPr>
              <a:t>colored</a:t>
            </a:r>
            <a:endParaRPr kumimoji="0" lang="en-US" altLang="zh-CN" sz="2000" b="1" i="1" u="none" strike="noStrike" kern="0" cap="none" spc="0" normalizeH="0" baseline="0" noProof="0" dirty="0">
              <a:ln>
                <a:noFill/>
              </a:ln>
              <a:solidFill>
                <a:srgbClr val="FF0000"/>
              </a:solidFill>
              <a:effectLst/>
              <a:highlight>
                <a:srgbClr val="00FF00"/>
              </a:highligh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3" name="文本框 52"/>
          <p:cNvSpPr txBox="1"/>
          <p:nvPr/>
        </p:nvSpPr>
        <p:spPr>
          <a:xfrm>
            <a:off x="969533" y="5697829"/>
            <a:ext cx="1042041"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signals</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文本框 53"/>
          <p:cNvSpPr txBox="1"/>
          <p:nvPr/>
        </p:nvSpPr>
        <p:spPr>
          <a:xfrm>
            <a:off x="77312" y="6125561"/>
            <a:ext cx="1267293"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intention</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文本框 54"/>
          <p:cNvSpPr txBox="1"/>
          <p:nvPr/>
        </p:nvSpPr>
        <p:spPr>
          <a:xfrm>
            <a:off x="109027" y="6489434"/>
            <a:ext cx="1277265" cy="400110"/>
          </a:xfrm>
          <a:prstGeom prst="rect">
            <a:avLst/>
          </a:prstGeom>
          <a:solidFill>
            <a:srgbClr val="5B9BD5">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especially</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文本框 55"/>
          <p:cNvSpPr txBox="1"/>
          <p:nvPr/>
        </p:nvSpPr>
        <p:spPr>
          <a:xfrm>
            <a:off x="4882967" y="-9707"/>
            <a:ext cx="2681413" cy="510778"/>
          </a:xfrm>
          <a:prstGeom prst="roundRect">
            <a:avLst/>
          </a:prstGeom>
          <a:solidFill>
            <a:srgbClr val="FFC000"/>
          </a:solidFill>
        </p:spPr>
        <p:txBody>
          <a:bodyPr wrap="square" rtlCol="0">
            <a:spAutoFit/>
          </a:bodyPr>
          <a:lstStyle/>
          <a:p>
            <a:pPr>
              <a:defRPr/>
            </a:pPr>
            <a:r>
              <a:rPr lang="en-US" altLang="zh-CN" sz="2400" b="1" kern="0" dirty="0">
                <a:solidFill>
                  <a:prstClr val="black"/>
                </a:solidFill>
                <a:latin typeface="Calibri" panose="020F0502020204030204"/>
                <a:ea typeface="等线" panose="02010600030101010101" pitchFamily="2" charset="-122"/>
                <a:cs typeface="Calibri" panose="020F0502020204030204" pitchFamily="34" charset="0"/>
              </a:rPr>
              <a:t>Step3: </a:t>
            </a:r>
            <a:r>
              <a:rPr lang="zh-CN" altLang="en-US" sz="2400" b="1" kern="0" dirty="0">
                <a:solidFill>
                  <a:prstClr val="black"/>
                </a:solidFill>
                <a:latin typeface="Calibri" panose="020F0502020204030204"/>
                <a:ea typeface="等线" panose="02010600030101010101" pitchFamily="2" charset="-122"/>
                <a:cs typeface="Calibri" panose="020F0502020204030204" pitchFamily="34" charset="0"/>
              </a:rPr>
              <a:t>主体找线索</a:t>
            </a:r>
            <a:endParaRPr lang="zh-CN" altLang="en-US" sz="2400" b="1" kern="0" dirty="0">
              <a:solidFill>
                <a:prstClr val="black"/>
              </a:solidFill>
              <a:latin typeface="Calibri" panose="020F0502020204030204"/>
              <a:ea typeface="等线" panose="02010600030101010101" pitchFamily="2" charset="-122"/>
              <a:cs typeface="Calibri" panose="020F0502020204030204" pitchFamily="34" charset="0"/>
            </a:endParaRPr>
          </a:p>
        </p:txBody>
      </p:sp>
      <p:cxnSp>
        <p:nvCxnSpPr>
          <p:cNvPr id="57" name="直接箭头连接符 56"/>
          <p:cNvCxnSpPr/>
          <p:nvPr/>
        </p:nvCxnSpPr>
        <p:spPr>
          <a:xfrm flipH="1">
            <a:off x="3824163" y="1310518"/>
            <a:ext cx="96196" cy="238025"/>
          </a:xfrm>
          <a:prstGeom prst="straightConnector1">
            <a:avLst/>
          </a:prstGeom>
          <a:noFill/>
          <a:ln w="28575" cap="flat" cmpd="sng" algn="ctr">
            <a:solidFill>
              <a:srgbClr val="C00000"/>
            </a:solidFill>
            <a:prstDash val="solid"/>
            <a:miter lim="800000"/>
            <a:tailEnd type="triangle"/>
          </a:ln>
          <a:effectLst/>
        </p:spPr>
      </p:cxnSp>
      <p:cxnSp>
        <p:nvCxnSpPr>
          <p:cNvPr id="58" name="直接箭头连接符 57"/>
          <p:cNvCxnSpPr/>
          <p:nvPr/>
        </p:nvCxnSpPr>
        <p:spPr>
          <a:xfrm flipH="1">
            <a:off x="4786482" y="876846"/>
            <a:ext cx="1002827" cy="136816"/>
          </a:xfrm>
          <a:prstGeom prst="straightConnector1">
            <a:avLst/>
          </a:prstGeom>
          <a:noFill/>
          <a:ln w="28575" cap="flat" cmpd="sng" algn="ctr">
            <a:solidFill>
              <a:srgbClr val="C00000"/>
            </a:solidFill>
            <a:prstDash val="solid"/>
            <a:miter lim="800000"/>
            <a:tailEnd type="triangle"/>
          </a:ln>
          <a:effectLst/>
        </p:spPr>
      </p:cxnSp>
      <p:cxnSp>
        <p:nvCxnSpPr>
          <p:cNvPr id="59" name="直接箭头连接符 58"/>
          <p:cNvCxnSpPr/>
          <p:nvPr/>
        </p:nvCxnSpPr>
        <p:spPr>
          <a:xfrm>
            <a:off x="3759779" y="2097844"/>
            <a:ext cx="362361" cy="1195043"/>
          </a:xfrm>
          <a:prstGeom prst="straightConnector1">
            <a:avLst/>
          </a:prstGeom>
          <a:noFill/>
          <a:ln w="28575" cap="flat" cmpd="sng" algn="ctr">
            <a:solidFill>
              <a:srgbClr val="C00000"/>
            </a:solidFill>
            <a:prstDash val="solid"/>
            <a:miter lim="800000"/>
            <a:tailEnd type="triangle"/>
          </a:ln>
          <a:effectLst/>
        </p:spPr>
      </p:cxnSp>
      <p:cxnSp>
        <p:nvCxnSpPr>
          <p:cNvPr id="60" name="直接箭头连接符 59"/>
          <p:cNvCxnSpPr/>
          <p:nvPr/>
        </p:nvCxnSpPr>
        <p:spPr>
          <a:xfrm>
            <a:off x="5287895" y="3746140"/>
            <a:ext cx="2497829" cy="903480"/>
          </a:xfrm>
          <a:prstGeom prst="straightConnector1">
            <a:avLst/>
          </a:prstGeom>
          <a:noFill/>
          <a:ln w="28575" cap="flat" cmpd="sng" algn="ctr">
            <a:solidFill>
              <a:srgbClr val="C00000"/>
            </a:solidFill>
            <a:prstDash val="solid"/>
            <a:miter lim="800000"/>
            <a:tailEnd type="triangle"/>
          </a:ln>
          <a:effectLst/>
        </p:spPr>
      </p:cxnSp>
      <p:cxnSp>
        <p:nvCxnSpPr>
          <p:cNvPr id="61" name="直接箭头连接符 60"/>
          <p:cNvCxnSpPr/>
          <p:nvPr/>
        </p:nvCxnSpPr>
        <p:spPr>
          <a:xfrm flipH="1">
            <a:off x="7883381" y="4982750"/>
            <a:ext cx="587957" cy="106202"/>
          </a:xfrm>
          <a:prstGeom prst="straightConnector1">
            <a:avLst/>
          </a:prstGeom>
          <a:noFill/>
          <a:ln w="28575" cap="flat" cmpd="sng" algn="ctr">
            <a:solidFill>
              <a:srgbClr val="C00000"/>
            </a:solidFill>
            <a:prstDash val="solid"/>
            <a:miter lim="800000"/>
            <a:tailEnd type="triangle"/>
          </a:ln>
          <a:effectLst/>
        </p:spPr>
      </p:cxnSp>
      <p:cxnSp>
        <p:nvCxnSpPr>
          <p:cNvPr id="62" name="直接箭头连接符 61"/>
          <p:cNvCxnSpPr/>
          <p:nvPr/>
        </p:nvCxnSpPr>
        <p:spPr>
          <a:xfrm>
            <a:off x="4351326" y="630334"/>
            <a:ext cx="1063281" cy="0"/>
          </a:xfrm>
          <a:prstGeom prst="straightConnector1">
            <a:avLst/>
          </a:prstGeom>
          <a:noFill/>
          <a:ln w="28575" cap="flat" cmpd="sng" algn="ctr">
            <a:solidFill>
              <a:srgbClr val="C00000"/>
            </a:solidFill>
            <a:prstDash val="solid"/>
            <a:miter lim="800000"/>
            <a:tailEnd type="triangle"/>
          </a:ln>
          <a:effectLst/>
        </p:spPr>
      </p:cxnSp>
      <p:cxnSp>
        <p:nvCxnSpPr>
          <p:cNvPr id="63" name="直接箭头连接符 62"/>
          <p:cNvCxnSpPr/>
          <p:nvPr/>
        </p:nvCxnSpPr>
        <p:spPr>
          <a:xfrm flipH="1">
            <a:off x="2532455" y="5336347"/>
            <a:ext cx="783539" cy="97501"/>
          </a:xfrm>
          <a:prstGeom prst="straightConnector1">
            <a:avLst/>
          </a:prstGeom>
          <a:noFill/>
          <a:ln w="28575" cap="flat" cmpd="sng" algn="ctr">
            <a:solidFill>
              <a:srgbClr val="C00000"/>
            </a:solidFill>
            <a:prstDash val="solid"/>
            <a:miter lim="800000"/>
            <a:tailEnd type="triangle"/>
          </a:ln>
          <a:effectLst/>
        </p:spPr>
      </p:cxnSp>
      <p:cxnSp>
        <p:nvCxnSpPr>
          <p:cNvPr id="64" name="直接箭头连接符 63"/>
          <p:cNvCxnSpPr/>
          <p:nvPr/>
        </p:nvCxnSpPr>
        <p:spPr>
          <a:xfrm flipH="1">
            <a:off x="5336399" y="2422222"/>
            <a:ext cx="2726332" cy="364001"/>
          </a:xfrm>
          <a:prstGeom prst="straightConnector1">
            <a:avLst/>
          </a:prstGeom>
          <a:noFill/>
          <a:ln w="28575" cap="flat" cmpd="sng" algn="ctr">
            <a:solidFill>
              <a:srgbClr val="130AC6"/>
            </a:solidFill>
            <a:prstDash val="solid"/>
            <a:miter lim="800000"/>
            <a:tailEnd type="triangle"/>
          </a:ln>
          <a:effectLst/>
        </p:spPr>
      </p:cxnSp>
      <p:cxnSp>
        <p:nvCxnSpPr>
          <p:cNvPr id="65" name="直接箭头连接符 64"/>
          <p:cNvCxnSpPr/>
          <p:nvPr/>
        </p:nvCxnSpPr>
        <p:spPr>
          <a:xfrm>
            <a:off x="4095337" y="2395598"/>
            <a:ext cx="4082022" cy="0"/>
          </a:xfrm>
          <a:prstGeom prst="straightConnector1">
            <a:avLst/>
          </a:prstGeom>
          <a:noFill/>
          <a:ln w="28575" cap="flat" cmpd="sng" algn="ctr">
            <a:solidFill>
              <a:srgbClr val="130AC6"/>
            </a:solidFill>
            <a:prstDash val="solid"/>
            <a:miter lim="800000"/>
            <a:tailEnd type="triangle"/>
          </a:ln>
          <a:effectLst/>
        </p:spPr>
      </p:cxnSp>
      <p:cxnSp>
        <p:nvCxnSpPr>
          <p:cNvPr id="66" name="直接箭头连接符 65"/>
          <p:cNvCxnSpPr/>
          <p:nvPr/>
        </p:nvCxnSpPr>
        <p:spPr>
          <a:xfrm flipH="1">
            <a:off x="1688241" y="1627982"/>
            <a:ext cx="457309" cy="454178"/>
          </a:xfrm>
          <a:prstGeom prst="straightConnector1">
            <a:avLst/>
          </a:prstGeom>
          <a:noFill/>
          <a:ln w="28575" cap="flat" cmpd="sng" algn="ctr">
            <a:solidFill>
              <a:srgbClr val="130AC6"/>
            </a:solidFill>
            <a:prstDash val="solid"/>
            <a:miter lim="800000"/>
            <a:tailEnd type="triangle"/>
          </a:ln>
          <a:effectLst/>
        </p:spPr>
      </p:cxnSp>
      <p:cxnSp>
        <p:nvCxnSpPr>
          <p:cNvPr id="67" name="直接箭头连接符 66"/>
          <p:cNvCxnSpPr/>
          <p:nvPr/>
        </p:nvCxnSpPr>
        <p:spPr>
          <a:xfrm>
            <a:off x="7356924" y="3127450"/>
            <a:ext cx="2564842" cy="0"/>
          </a:xfrm>
          <a:prstGeom prst="straightConnector1">
            <a:avLst/>
          </a:prstGeom>
          <a:noFill/>
          <a:ln w="28575" cap="flat" cmpd="sng" algn="ctr">
            <a:solidFill>
              <a:srgbClr val="130AC6"/>
            </a:solidFill>
            <a:prstDash val="solid"/>
            <a:miter lim="800000"/>
            <a:tailEnd type="triangle"/>
          </a:ln>
          <a:effectLst/>
        </p:spPr>
      </p:cxnSp>
      <p:cxnSp>
        <p:nvCxnSpPr>
          <p:cNvPr id="68" name="直接箭头连接符 67"/>
          <p:cNvCxnSpPr/>
          <p:nvPr/>
        </p:nvCxnSpPr>
        <p:spPr>
          <a:xfrm flipH="1">
            <a:off x="9585434" y="3166098"/>
            <a:ext cx="564986" cy="386399"/>
          </a:xfrm>
          <a:prstGeom prst="straightConnector1">
            <a:avLst/>
          </a:prstGeom>
          <a:noFill/>
          <a:ln w="28575" cap="flat" cmpd="sng" algn="ctr">
            <a:solidFill>
              <a:srgbClr val="130AC6"/>
            </a:solidFill>
            <a:prstDash val="solid"/>
            <a:miter lim="800000"/>
            <a:tailEnd type="triangle"/>
          </a:ln>
          <a:effectLst/>
        </p:spPr>
      </p:cxnSp>
      <p:cxnSp>
        <p:nvCxnSpPr>
          <p:cNvPr id="69" name="直接箭头连接符 68"/>
          <p:cNvCxnSpPr/>
          <p:nvPr/>
        </p:nvCxnSpPr>
        <p:spPr>
          <a:xfrm flipH="1">
            <a:off x="5336399" y="3848590"/>
            <a:ext cx="2227981" cy="159872"/>
          </a:xfrm>
          <a:prstGeom prst="straightConnector1">
            <a:avLst/>
          </a:prstGeom>
          <a:noFill/>
          <a:ln w="28575" cap="flat" cmpd="sng" algn="ctr">
            <a:solidFill>
              <a:srgbClr val="130AC6"/>
            </a:solidFill>
            <a:prstDash val="solid"/>
            <a:miter lim="800000"/>
            <a:tailEnd type="triangle"/>
          </a:ln>
          <a:effectLst/>
        </p:spPr>
      </p:cxnSp>
      <p:cxnSp>
        <p:nvCxnSpPr>
          <p:cNvPr id="70" name="直接箭头连接符 69"/>
          <p:cNvCxnSpPr>
            <a:endCxn id="50" idx="3"/>
          </p:cNvCxnSpPr>
          <p:nvPr/>
        </p:nvCxnSpPr>
        <p:spPr>
          <a:xfrm flipH="1">
            <a:off x="2226974" y="4456071"/>
            <a:ext cx="465337" cy="359419"/>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71" name="直接箭头连接符 70"/>
          <p:cNvCxnSpPr/>
          <p:nvPr/>
        </p:nvCxnSpPr>
        <p:spPr>
          <a:xfrm>
            <a:off x="2118240" y="5072251"/>
            <a:ext cx="993619" cy="364796"/>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72" name="直接箭头连接符 71"/>
          <p:cNvCxnSpPr/>
          <p:nvPr/>
        </p:nvCxnSpPr>
        <p:spPr>
          <a:xfrm flipH="1">
            <a:off x="2246194" y="5580106"/>
            <a:ext cx="761797" cy="315471"/>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73" name="直接箭头连接符 72"/>
          <p:cNvCxnSpPr/>
          <p:nvPr/>
        </p:nvCxnSpPr>
        <p:spPr>
          <a:xfrm>
            <a:off x="5788945" y="5737841"/>
            <a:ext cx="661444" cy="140219"/>
          </a:xfrm>
          <a:prstGeom prst="straightConnector1">
            <a:avLst/>
          </a:prstGeom>
          <a:noFill/>
          <a:ln w="28575" cap="flat" cmpd="sng" algn="ctr">
            <a:solidFill>
              <a:srgbClr val="70AD47">
                <a:lumMod val="75000"/>
              </a:srgbClr>
            </a:solidFill>
            <a:prstDash val="solid"/>
            <a:miter lim="800000"/>
            <a:tailEnd type="triangle"/>
          </a:ln>
          <a:effectLst/>
        </p:spPr>
      </p:cxnSp>
      <p:sp>
        <p:nvSpPr>
          <p:cNvPr id="74" name="箭头: 下弧形 73"/>
          <p:cNvSpPr/>
          <p:nvPr/>
        </p:nvSpPr>
        <p:spPr>
          <a:xfrm>
            <a:off x="2011574" y="6125560"/>
            <a:ext cx="6309749" cy="424169"/>
          </a:xfrm>
          <a:prstGeom prst="curvedUpArrow">
            <a:avLst/>
          </a:prstGeom>
          <a:solidFill>
            <a:srgbClr val="425066"/>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entury Gothic" panose="020B0502020202020204"/>
              <a:ea typeface="微软雅黑 Light" panose="020B0502040204020203"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down)">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down)">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down)">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down)">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down)">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down)">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ipe(down)">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wipe(down)">
                                      <p:cBhvr>
                                        <p:cTn id="82" dur="500"/>
                                        <p:tgtEl>
                                          <p:spTgt spid="7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down)">
                                      <p:cBhvr>
                                        <p:cTn id="8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1999" cy="68579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0" y="543789"/>
            <a:ext cx="12192001" cy="6404702"/>
          </a:xfrm>
          <a:prstGeom prst="rect">
            <a:avLst/>
          </a:prstGeom>
          <a:noFill/>
        </p:spPr>
        <p:txBody>
          <a:bodyPr wrap="square">
            <a:spAutoFit/>
          </a:bodyPr>
          <a:lstStyle/>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If there’s one crucial lesson that Tara Snyder, a seasoned(</a:t>
            </a:r>
            <a:r>
              <a:rPr lang="zh-CN" altLang="zh-CN" sz="2200" i="1" dirty="0">
                <a:latin typeface="Calibri" panose="020F0502020204030204" pitchFamily="34" charset="0"/>
                <a:cs typeface="Calibri" panose="020F0502020204030204" pitchFamily="34" charset="0"/>
              </a:rPr>
              <a:t>有经验的</a:t>
            </a:r>
            <a:r>
              <a:rPr lang="en-US" altLang="zh-CN" sz="2200" i="1" dirty="0">
                <a:latin typeface="Calibri" panose="020F0502020204030204" pitchFamily="34" charset="0"/>
                <a:ea typeface="Calibri" panose="020F0502020204030204" pitchFamily="34" charset="0"/>
                <a:cs typeface="Calibri" panose="020F0502020204030204" pitchFamily="34" charset="0"/>
              </a:rPr>
              <a:t>) mail carrier for the U.S. Postal Service, reveals to every new ____</a:t>
            </a:r>
            <a:r>
              <a:rPr lang="en-US" altLang="zh-CN" sz="2200" i="1" u="sng" dirty="0">
                <a:latin typeface="Calibri" panose="020F0502020204030204" pitchFamily="34" charset="0"/>
                <a:ea typeface="Calibri" panose="020F0502020204030204" pitchFamily="34" charset="0"/>
                <a:cs typeface="Calibri" panose="020F0502020204030204" pitchFamily="34" charset="0"/>
              </a:rPr>
              <a:t>41   </a:t>
            </a:r>
            <a:r>
              <a:rPr lang="en-US" altLang="zh-CN" sz="2200" i="1" dirty="0">
                <a:latin typeface="Calibri" panose="020F0502020204030204" pitchFamily="34" charset="0"/>
                <a:ea typeface="Calibri" panose="020F0502020204030204" pitchFamily="34" charset="0"/>
                <a:cs typeface="Calibri" panose="020F0502020204030204" pitchFamily="34" charset="0"/>
              </a:rPr>
              <a:t> , it’s this: “Even if a dog seems friendly for 364 days of the year, they can still have a bad day-and bite.”</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Snyder speaks from</a:t>
            </a:r>
            <a:r>
              <a:rPr lang="en-US" altLang="zh-CN" sz="2200" i="1" u="sng" dirty="0">
                <a:latin typeface="Calibri" panose="020F0502020204030204" pitchFamily="34" charset="0"/>
                <a:ea typeface="Calibri" panose="020F0502020204030204" pitchFamily="34" charset="0"/>
                <a:cs typeface="Calibri" panose="020F0502020204030204" pitchFamily="34" charset="0"/>
              </a:rPr>
              <a:t>         42          </a:t>
            </a:r>
            <a:r>
              <a:rPr lang="en-US" altLang="zh-CN" sz="2200" i="1" dirty="0">
                <a:latin typeface="Calibri" panose="020F0502020204030204" pitchFamily="34" charset="0"/>
                <a:ea typeface="Calibri" panose="020F0502020204030204" pitchFamily="34" charset="0"/>
                <a:cs typeface="Calibri" panose="020F0502020204030204" pitchFamily="34" charset="0"/>
              </a:rPr>
              <a:t>. In April 2024, while completing her usual route in Pennsylvania, she</a:t>
            </a:r>
            <a:r>
              <a:rPr lang="en-US" altLang="zh-CN" sz="2200" i="1" u="sng" dirty="0">
                <a:latin typeface="Calibri" panose="020F0502020204030204" pitchFamily="34" charset="0"/>
                <a:ea typeface="Calibri" panose="020F0502020204030204" pitchFamily="34" charset="0"/>
                <a:cs typeface="Calibri" panose="020F0502020204030204" pitchFamily="34" charset="0"/>
              </a:rPr>
              <a:t>   43                   </a:t>
            </a:r>
            <a:r>
              <a:rPr lang="en-US" altLang="zh-CN" sz="2200" i="1" dirty="0">
                <a:latin typeface="Calibri" panose="020F0502020204030204" pitchFamily="34" charset="0"/>
                <a:ea typeface="Calibri" panose="020F0502020204030204" pitchFamily="34" charset="0"/>
                <a:cs typeface="Calibri" panose="020F0502020204030204" pitchFamily="34" charset="0"/>
              </a:rPr>
              <a:t>a resident’s door to obtain a signature for a piece of mail</a:t>
            </a:r>
            <a:r>
              <a:rPr lang="en-US" altLang="zh-CN" sz="2200" i="1" u="sng" dirty="0">
                <a:latin typeface="Calibri" panose="020F0502020204030204" pitchFamily="34" charset="0"/>
                <a:ea typeface="Calibri" panose="020F0502020204030204" pitchFamily="34" charset="0"/>
                <a:cs typeface="Calibri" panose="020F0502020204030204" pitchFamily="34" charset="0"/>
              </a:rPr>
              <a:t>.        44      </a:t>
            </a:r>
            <a:r>
              <a:rPr lang="en-US" altLang="zh-CN" sz="2200" i="1" dirty="0">
                <a:latin typeface="Calibri" panose="020F0502020204030204" pitchFamily="34" charset="0"/>
                <a:ea typeface="Calibri" panose="020F0502020204030204" pitchFamily="34" charset="0"/>
                <a:cs typeface="Calibri" panose="020F0502020204030204" pitchFamily="34" charset="0"/>
              </a:rPr>
              <a:t>she had time to react, a 70-pound dog charged out of the house and attacked her hand. She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45        </a:t>
            </a:r>
            <a:r>
              <a:rPr lang="en-US" altLang="zh-CN" sz="2200" i="1" dirty="0">
                <a:latin typeface="Calibri" panose="020F0502020204030204" pitchFamily="34" charset="0"/>
                <a:ea typeface="Calibri" panose="020F0502020204030204" pitchFamily="34" charset="0"/>
                <a:cs typeface="Calibri" panose="020F0502020204030204" pitchFamily="34" charset="0"/>
              </a:rPr>
              <a:t>to protect herself with her mailbag, </a:t>
            </a:r>
            <a:r>
              <a:rPr lang="en-US" altLang="zh-CN" sz="2200" b="1" i="1" dirty="0">
                <a:highlight>
                  <a:srgbClr val="FF00FF"/>
                </a:highlight>
                <a:latin typeface="Calibri" panose="020F0502020204030204" pitchFamily="34" charset="0"/>
                <a:ea typeface="Calibri" panose="020F0502020204030204" pitchFamily="34" charset="0"/>
                <a:cs typeface="Calibri" panose="020F0502020204030204" pitchFamily="34" charset="0"/>
              </a:rPr>
              <a:t>but</a:t>
            </a:r>
            <a:r>
              <a:rPr lang="en-US" altLang="zh-CN" sz="2200" i="1" dirty="0">
                <a:highlight>
                  <a:srgbClr val="FF00FF"/>
                </a:highlight>
                <a:latin typeface="Calibri" panose="020F0502020204030204" pitchFamily="34" charset="0"/>
                <a:ea typeface="Calibri" panose="020F0502020204030204" pitchFamily="34" charset="0"/>
                <a:cs typeface="Calibri" panose="020F0502020204030204" pitchFamily="34" charset="0"/>
              </a:rPr>
              <a:t> </a:t>
            </a:r>
            <a:r>
              <a:rPr lang="en-US" altLang="zh-CN" sz="2200" i="1" dirty="0">
                <a:highlight>
                  <a:srgbClr val="00FF00"/>
                </a:highlight>
                <a:latin typeface="Calibri" panose="020F0502020204030204" pitchFamily="34" charset="0"/>
                <a:ea typeface="Calibri" panose="020F0502020204030204" pitchFamily="34" charset="0"/>
                <a:cs typeface="Calibri" panose="020F0502020204030204" pitchFamily="34" charset="0"/>
              </a:rPr>
              <a:t>it was too late</a:t>
            </a:r>
            <a:r>
              <a:rPr lang="en-US" altLang="zh-CN" sz="2200" i="1" dirty="0">
                <a:latin typeface="Calibri" panose="020F0502020204030204" pitchFamily="34" charset="0"/>
                <a:ea typeface="Calibri" panose="020F0502020204030204" pitchFamily="34" charset="0"/>
                <a:cs typeface="Calibri" panose="020F0502020204030204" pitchFamily="34" charset="0"/>
              </a:rPr>
              <a:t>. “It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46      </a:t>
            </a:r>
            <a:r>
              <a:rPr lang="en-US" altLang="zh-CN" sz="2200" i="1" dirty="0">
                <a:latin typeface="Calibri" panose="020F0502020204030204" pitchFamily="34" charset="0"/>
                <a:ea typeface="Calibri" panose="020F0502020204030204" pitchFamily="34" charset="0"/>
                <a:cs typeface="Calibri" panose="020F0502020204030204" pitchFamily="34" charset="0"/>
              </a:rPr>
              <a:t>my hand open pretty severely,” she recalls. The injury required 17 stitches, a round of antibiotics, and three weeks off work to recover.</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This wasn’t the first or last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47        </a:t>
            </a:r>
            <a:r>
              <a:rPr lang="en-US" altLang="zh-CN" sz="2200" i="1" dirty="0">
                <a:latin typeface="Calibri" panose="020F0502020204030204" pitchFamily="34" charset="0"/>
                <a:ea typeface="Calibri" panose="020F0502020204030204" pitchFamily="34" charset="0"/>
                <a:cs typeface="Calibri" panose="020F0502020204030204" pitchFamily="34" charset="0"/>
              </a:rPr>
              <a:t>between Snyder and aggressive dogs at tat residence. On a separate occasion, another dog</a:t>
            </a:r>
            <a:r>
              <a:rPr lang="en-US" altLang="zh-CN" sz="2200" i="1" u="sng" dirty="0">
                <a:latin typeface="Calibri" panose="020F0502020204030204" pitchFamily="34" charset="0"/>
                <a:ea typeface="Calibri" panose="020F0502020204030204" pitchFamily="34" charset="0"/>
                <a:cs typeface="Calibri" panose="020F0502020204030204" pitchFamily="34" charset="0"/>
              </a:rPr>
              <a:t>        48       </a:t>
            </a:r>
            <a:r>
              <a:rPr lang="en-US" altLang="zh-CN" sz="2200" i="1" dirty="0">
                <a:latin typeface="Calibri" panose="020F0502020204030204" pitchFamily="34" charset="0"/>
                <a:ea typeface="Calibri" panose="020F0502020204030204" pitchFamily="34" charset="0"/>
                <a:cs typeface="Calibri" panose="020F0502020204030204" pitchFamily="34" charset="0"/>
              </a:rPr>
              <a:t>her on the porch, though fortunately, she wasn’t bitten that time. The incident has </a:t>
            </a:r>
            <a:r>
              <a:rPr lang="en-US" altLang="zh-CN" sz="2200" i="1" u="sng" dirty="0">
                <a:latin typeface="Calibri" panose="020F0502020204030204" pitchFamily="34" charset="0"/>
                <a:ea typeface="Calibri" panose="020F0502020204030204" pitchFamily="34" charset="0"/>
                <a:cs typeface="Calibri" panose="020F0502020204030204" pitchFamily="34" charset="0"/>
              </a:rPr>
              <a:t>      49       </a:t>
            </a:r>
            <a:r>
              <a:rPr lang="en-US" altLang="zh-CN" sz="2200" i="1" dirty="0">
                <a:latin typeface="Calibri" panose="020F0502020204030204" pitchFamily="34" charset="0"/>
                <a:ea typeface="Calibri" panose="020F0502020204030204" pitchFamily="34" charset="0"/>
                <a:cs typeface="Calibri" panose="020F0502020204030204" pitchFamily="34" charset="0"/>
              </a:rPr>
              <a:t>Animal Control to investigate the owners, and the Postal Service is taking every </a:t>
            </a:r>
            <a:r>
              <a:rPr lang="en-US" altLang="zh-CN" sz="2200" i="1" u="sng" dirty="0">
                <a:latin typeface="Calibri" panose="020F0502020204030204" pitchFamily="34" charset="0"/>
                <a:ea typeface="Calibri" panose="020F0502020204030204" pitchFamily="34" charset="0"/>
                <a:cs typeface="Calibri" panose="020F0502020204030204" pitchFamily="34" charset="0"/>
              </a:rPr>
              <a:t>         50        </a:t>
            </a:r>
            <a:r>
              <a:rPr lang="en-US" altLang="zh-CN" sz="2200" i="1" dirty="0">
                <a:latin typeface="Calibri" panose="020F0502020204030204" pitchFamily="34" charset="0"/>
                <a:ea typeface="Calibri" panose="020F0502020204030204" pitchFamily="34" charset="0"/>
                <a:cs typeface="Calibri" panose="020F0502020204030204" pitchFamily="34" charset="0"/>
              </a:rPr>
              <a:t>to protect its mail carriers. Sadly, Snyder’s story is far from</a:t>
            </a:r>
            <a:r>
              <a:rPr lang="en-US" altLang="zh-CN" sz="2200" i="1" u="sng" dirty="0">
                <a:latin typeface="Calibri" panose="020F0502020204030204" pitchFamily="34" charset="0"/>
                <a:ea typeface="Calibri" panose="020F0502020204030204" pitchFamily="34" charset="0"/>
                <a:cs typeface="Calibri" panose="020F0502020204030204" pitchFamily="34" charset="0"/>
              </a:rPr>
              <a:t>        51       </a:t>
            </a:r>
            <a:r>
              <a:rPr lang="en-US" altLang="zh-CN" sz="2200" i="1" dirty="0">
                <a:latin typeface="Calibri" panose="020F0502020204030204" pitchFamily="34" charset="0"/>
                <a:ea typeface="Calibri" panose="020F0502020204030204" pitchFamily="34" charset="0"/>
                <a:cs typeface="Calibri" panose="020F0502020204030204" pitchFamily="34" charset="0"/>
              </a:rPr>
              <a:t>: according to Postal Service data, there were 5,800 reported dog-related incidents involving postal workers in 2023.</a:t>
            </a:r>
            <a:endParaRPr lang="zh-CN" altLang="zh-CN" sz="2200" i="1" dirty="0">
              <a:latin typeface="Calibri" panose="020F0502020204030204" pitchFamily="34" charset="0"/>
              <a:cs typeface="Calibri" panose="020F0502020204030204" pitchFamily="34" charset="0"/>
            </a:endParaRPr>
          </a:p>
          <a:p>
            <a:pPr indent="304800" algn="just">
              <a:lnSpc>
                <a:spcPct val="110000"/>
              </a:lnSpc>
            </a:pPr>
            <a:r>
              <a:rPr lang="en-US" altLang="zh-CN" sz="2200" i="1" dirty="0">
                <a:latin typeface="Calibri" panose="020F0502020204030204" pitchFamily="34" charset="0"/>
                <a:ea typeface="Calibri" panose="020F0502020204030204" pitchFamily="34" charset="0"/>
                <a:cs typeface="Calibri" panose="020F0502020204030204" pitchFamily="34" charset="0"/>
              </a:rPr>
              <a:t>This brings us to the  </a:t>
            </a:r>
            <a:r>
              <a:rPr lang="en-US" altLang="zh-CN" sz="2200" i="1" u="sng" dirty="0">
                <a:latin typeface="Calibri" panose="020F0502020204030204" pitchFamily="34" charset="0"/>
                <a:ea typeface="Calibri" panose="020F0502020204030204" pitchFamily="34" charset="0"/>
                <a:cs typeface="Calibri" panose="020F0502020204030204" pitchFamily="34" charset="0"/>
              </a:rPr>
              <a:t>       52        </a:t>
            </a:r>
            <a:r>
              <a:rPr lang="en-US" altLang="zh-CN" sz="2200" i="1" dirty="0">
                <a:latin typeface="Calibri" panose="020F0502020204030204" pitchFamily="34" charset="0"/>
                <a:ea typeface="Calibri" panose="020F0502020204030204" pitchFamily="34" charset="0"/>
                <a:cs typeface="Calibri" panose="020F0502020204030204" pitchFamily="34" charset="0"/>
              </a:rPr>
              <a:t>paw-print stickers you may have noticed on mailboxes. An orange sticker   </a:t>
            </a:r>
            <a:r>
              <a:rPr lang="en-US" altLang="zh-CN" sz="2200" i="1" u="sng" dirty="0">
                <a:latin typeface="Calibri" panose="020F0502020204030204" pitchFamily="34" charset="0"/>
                <a:ea typeface="Calibri" panose="020F0502020204030204" pitchFamily="34" charset="0"/>
                <a:cs typeface="Calibri" panose="020F0502020204030204" pitchFamily="34" charset="0"/>
              </a:rPr>
              <a:t>53          </a:t>
            </a:r>
            <a:r>
              <a:rPr lang="en-US" altLang="zh-CN" sz="2200" i="1" dirty="0">
                <a:latin typeface="Calibri" panose="020F0502020204030204" pitchFamily="34" charset="0"/>
                <a:ea typeface="Calibri" panose="020F0502020204030204" pitchFamily="34" charset="0"/>
                <a:cs typeface="Calibri" panose="020F0502020204030204" pitchFamily="34" charset="0"/>
              </a:rPr>
              <a:t> a dog resides at that address, </a:t>
            </a:r>
            <a:r>
              <a:rPr lang="en-US" altLang="zh-CN" sz="2200" b="1" i="1" dirty="0">
                <a:highlight>
                  <a:srgbClr val="FF00FF"/>
                </a:highlight>
                <a:latin typeface="Calibri" panose="020F0502020204030204" pitchFamily="34" charset="0"/>
                <a:ea typeface="Calibri" panose="020F0502020204030204" pitchFamily="34" charset="0"/>
                <a:cs typeface="Calibri" panose="020F0502020204030204" pitchFamily="34" charset="0"/>
              </a:rPr>
              <a:t>while</a:t>
            </a:r>
            <a:r>
              <a:rPr lang="en-US" altLang="zh-CN" sz="2200" b="1" i="1" dirty="0">
                <a:highlight>
                  <a:srgbClr val="00FF00"/>
                </a:highlight>
                <a:latin typeface="Calibri" panose="020F0502020204030204" pitchFamily="34" charset="0"/>
                <a:ea typeface="Calibri" panose="020F0502020204030204" pitchFamily="34" charset="0"/>
                <a:cs typeface="Calibri" panose="020F0502020204030204" pitchFamily="34" charset="0"/>
              </a:rPr>
              <a:t> </a:t>
            </a:r>
            <a:r>
              <a:rPr lang="en-US" altLang="zh-CN" sz="2200" i="1" dirty="0">
                <a:latin typeface="Calibri" panose="020F0502020204030204" pitchFamily="34" charset="0"/>
                <a:ea typeface="Calibri" panose="020F0502020204030204" pitchFamily="34" charset="0"/>
                <a:cs typeface="Calibri" panose="020F0502020204030204" pitchFamily="34" charset="0"/>
              </a:rPr>
              <a:t>a yellow sticker </a:t>
            </a:r>
            <a:r>
              <a:rPr lang="en-US" altLang="zh-CN" sz="2200" b="1" i="1" dirty="0">
                <a:highlight>
                  <a:srgbClr val="00FF00"/>
                </a:highlight>
                <a:latin typeface="Calibri" panose="020F0502020204030204" pitchFamily="34" charset="0"/>
                <a:ea typeface="Calibri" panose="020F0502020204030204" pitchFamily="34" charset="0"/>
                <a:cs typeface="Calibri" panose="020F0502020204030204" pitchFamily="34" charset="0"/>
              </a:rPr>
              <a:t>shows </a:t>
            </a:r>
            <a:r>
              <a:rPr lang="en-US" altLang="zh-CN" sz="2200" i="1" dirty="0">
                <a:latin typeface="Calibri" panose="020F0502020204030204" pitchFamily="34" charset="0"/>
                <a:ea typeface="Calibri" panose="020F0502020204030204" pitchFamily="34" charset="0"/>
                <a:cs typeface="Calibri" panose="020F0502020204030204" pitchFamily="34" charset="0"/>
              </a:rPr>
              <a:t>that a dog lives nearby. </a:t>
            </a:r>
            <a:r>
              <a:rPr lang="en-US" altLang="zh-CN" sz="2200" i="1" u="sng" dirty="0">
                <a:latin typeface="Calibri" panose="020F0502020204030204" pitchFamily="34" charset="0"/>
                <a:ea typeface="Calibri" panose="020F0502020204030204" pitchFamily="34" charset="0"/>
                <a:cs typeface="Calibri" panose="020F0502020204030204" pitchFamily="34" charset="0"/>
              </a:rPr>
              <a:t>The       54 _______</a:t>
            </a:r>
            <a:r>
              <a:rPr lang="en-US" altLang="zh-CN" sz="2200" i="1" dirty="0">
                <a:latin typeface="Calibri" panose="020F0502020204030204" pitchFamily="34" charset="0"/>
                <a:ea typeface="Calibri" panose="020F0502020204030204" pitchFamily="34" charset="0"/>
                <a:cs typeface="Calibri" panose="020F0502020204030204" pitchFamily="34" charset="0"/>
              </a:rPr>
              <a:t>was </a:t>
            </a:r>
            <a:r>
              <a:rPr lang="en-US" altLang="zh-CN" sz="2200" b="1" i="1" dirty="0">
                <a:highlight>
                  <a:srgbClr val="00FF00"/>
                </a:highlight>
                <a:latin typeface="Calibri" panose="020F0502020204030204" pitchFamily="34" charset="0"/>
                <a:ea typeface="Calibri" panose="020F0502020204030204" pitchFamily="34" charset="0"/>
                <a:cs typeface="Calibri" panose="020F0502020204030204" pitchFamily="34" charset="0"/>
              </a:rPr>
              <a:t>to warn </a:t>
            </a:r>
            <a:r>
              <a:rPr lang="en-US" altLang="zh-CN" sz="2200" i="1" dirty="0">
                <a:latin typeface="Calibri" panose="020F0502020204030204" pitchFamily="34" charset="0"/>
                <a:ea typeface="Calibri" panose="020F0502020204030204" pitchFamily="34" charset="0"/>
                <a:cs typeface="Calibri" panose="020F0502020204030204" pitchFamily="34" charset="0"/>
              </a:rPr>
              <a:t>Postal Service e</a:t>
            </a:r>
            <a:r>
              <a:rPr lang="en-US" altLang="zh-CN" sz="2200" i="1" dirty="0">
                <a:highlight>
                  <a:srgbClr val="00FF00"/>
                </a:highlight>
                <a:latin typeface="Calibri" panose="020F0502020204030204" pitchFamily="34" charset="0"/>
                <a:ea typeface="Calibri" panose="020F0502020204030204" pitchFamily="34" charset="0"/>
                <a:cs typeface="Calibri" panose="020F0502020204030204" pitchFamily="34" charset="0"/>
              </a:rPr>
              <a:t>mployees</a:t>
            </a:r>
            <a:r>
              <a:rPr lang="en-US" altLang="zh-CN" sz="2200" i="1" dirty="0">
                <a:latin typeface="Calibri" panose="020F0502020204030204" pitchFamily="34" charset="0"/>
                <a:ea typeface="Calibri" panose="020F0502020204030204" pitchFamily="34" charset="0"/>
                <a:cs typeface="Calibri" panose="020F0502020204030204" pitchFamily="34" charset="0"/>
              </a:rPr>
              <a:t> and other </a:t>
            </a:r>
            <a:r>
              <a:rPr lang="en-US" altLang="zh-CN" sz="2200" i="1" dirty="0">
                <a:highlight>
                  <a:srgbClr val="00FF00"/>
                </a:highlight>
                <a:latin typeface="Calibri" panose="020F0502020204030204" pitchFamily="34" charset="0"/>
                <a:ea typeface="Calibri" panose="020F0502020204030204" pitchFamily="34" charset="0"/>
                <a:cs typeface="Calibri" panose="020F0502020204030204" pitchFamily="34" charset="0"/>
              </a:rPr>
              <a:t>delivery workers to remain alert</a:t>
            </a:r>
            <a:r>
              <a:rPr lang="en-US" altLang="zh-CN" sz="2200" i="1" dirty="0">
                <a:latin typeface="Calibri" panose="020F0502020204030204" pitchFamily="34" charset="0"/>
                <a:ea typeface="Calibri" panose="020F0502020204030204" pitchFamily="34" charset="0"/>
                <a:cs typeface="Calibri" panose="020F0502020204030204" pitchFamily="34" charset="0"/>
              </a:rPr>
              <a:t>(</a:t>
            </a:r>
            <a:r>
              <a:rPr lang="zh-CN" altLang="zh-CN" sz="2200" i="1" dirty="0">
                <a:latin typeface="Calibri" panose="020F0502020204030204" pitchFamily="34" charset="0"/>
                <a:cs typeface="Calibri" panose="020F0502020204030204" pitchFamily="34" charset="0"/>
              </a:rPr>
              <a:t>警惕的</a:t>
            </a:r>
            <a:r>
              <a:rPr lang="en-US" altLang="zh-CN" sz="2200" i="1" u="sng" dirty="0">
                <a:latin typeface="Calibri" panose="020F0502020204030204" pitchFamily="34" charset="0"/>
                <a:ea typeface="Calibri" panose="020F0502020204030204" pitchFamily="34" charset="0"/>
                <a:cs typeface="Calibri" panose="020F0502020204030204" pitchFamily="34" charset="0"/>
              </a:rPr>
              <a:t>),        55                   </a:t>
            </a:r>
            <a:r>
              <a:rPr lang="en-US" altLang="zh-CN" sz="2200" i="1" dirty="0">
                <a:highlight>
                  <a:srgbClr val="00FF00"/>
                </a:highlight>
                <a:latin typeface="Calibri" panose="020F0502020204030204" pitchFamily="34" charset="0"/>
                <a:ea typeface="Calibri" panose="020F0502020204030204" pitchFamily="34" charset="0"/>
                <a:cs typeface="Calibri" panose="020F0502020204030204" pitchFamily="34" charset="0"/>
              </a:rPr>
              <a:t>around dogs with a known history </a:t>
            </a:r>
            <a:r>
              <a:rPr lang="en-US" altLang="zh-CN" sz="2200" i="1" dirty="0">
                <a:latin typeface="Calibri" panose="020F0502020204030204" pitchFamily="34" charset="0"/>
                <a:ea typeface="Calibri" panose="020F0502020204030204" pitchFamily="34" charset="0"/>
                <a:cs typeface="Calibri" panose="020F0502020204030204" pitchFamily="34" charset="0"/>
              </a:rPr>
              <a:t>of negative reactions to mail carriers.</a:t>
            </a:r>
            <a:endParaRPr lang="zh-CN" altLang="zh-CN" sz="2200" i="1" dirty="0">
              <a:latin typeface="Calibri" panose="020F0502020204030204" pitchFamily="34" charset="0"/>
              <a:cs typeface="Calibri" panose="020F0502020204030204" pitchFamily="34" charset="0"/>
            </a:endParaRPr>
          </a:p>
        </p:txBody>
      </p:sp>
      <p:sp>
        <p:nvSpPr>
          <p:cNvPr id="5" name="内容占位符 2"/>
          <p:cNvSpPr txBox="1"/>
          <p:nvPr/>
        </p:nvSpPr>
        <p:spPr>
          <a:xfrm>
            <a:off x="1054509" y="5311969"/>
            <a:ext cx="10515600" cy="1859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zh-CN" altLang="en-US" sz="2000" i="1" dirty="0">
              <a:solidFill>
                <a:srgbClr val="FF0000"/>
              </a:solidFill>
              <a:latin typeface="Calibri" panose="020F0502020204030204" pitchFamily="34" charset="0"/>
              <a:cs typeface="Calibri" panose="020F0502020204030204" pitchFamily="34" charset="0"/>
            </a:endParaRPr>
          </a:p>
        </p:txBody>
      </p:sp>
      <p:sp>
        <p:nvSpPr>
          <p:cNvPr id="6" name="文本框 5"/>
          <p:cNvSpPr txBox="1"/>
          <p:nvPr/>
        </p:nvSpPr>
        <p:spPr>
          <a:xfrm>
            <a:off x="2709886" y="1655016"/>
            <a:ext cx="1499383"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experience</a:t>
            </a:r>
            <a:endParaRPr lang="zh-CN" altLang="en-US" dirty="0"/>
          </a:p>
        </p:txBody>
      </p:sp>
      <p:sp>
        <p:nvSpPr>
          <p:cNvPr id="7" name="文本框 6"/>
          <p:cNvSpPr txBox="1"/>
          <p:nvPr/>
        </p:nvSpPr>
        <p:spPr>
          <a:xfrm>
            <a:off x="219841" y="2014840"/>
            <a:ext cx="1499383"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approached</a:t>
            </a:r>
            <a:r>
              <a:rPr lang="en-US" altLang="zh-CN" dirty="0">
                <a:highlight>
                  <a:srgbClr val="00FFFF"/>
                </a:highlight>
              </a:rPr>
              <a:t> </a:t>
            </a:r>
            <a:endParaRPr lang="zh-CN" altLang="en-US" dirty="0">
              <a:highlight>
                <a:srgbClr val="00FFFF"/>
              </a:highlight>
            </a:endParaRPr>
          </a:p>
        </p:txBody>
      </p:sp>
      <p:sp>
        <p:nvSpPr>
          <p:cNvPr id="8" name="文本框 7"/>
          <p:cNvSpPr txBox="1"/>
          <p:nvPr/>
        </p:nvSpPr>
        <p:spPr>
          <a:xfrm>
            <a:off x="8321323" y="2005877"/>
            <a:ext cx="965501"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Before</a:t>
            </a:r>
            <a:endParaRPr lang="zh-CN" altLang="en-US" dirty="0"/>
          </a:p>
        </p:txBody>
      </p:sp>
      <p:sp>
        <p:nvSpPr>
          <p:cNvPr id="9" name="文本框 8"/>
          <p:cNvSpPr txBox="1"/>
          <p:nvPr/>
        </p:nvSpPr>
        <p:spPr>
          <a:xfrm>
            <a:off x="8123651" y="2405987"/>
            <a:ext cx="1360844" cy="400110"/>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attempted</a:t>
            </a:r>
            <a:endParaRPr lang="zh-CN" altLang="en-US" dirty="0"/>
          </a:p>
        </p:txBody>
      </p:sp>
      <p:sp>
        <p:nvSpPr>
          <p:cNvPr id="10" name="文本框 9"/>
          <p:cNvSpPr txBox="1"/>
          <p:nvPr/>
        </p:nvSpPr>
        <p:spPr>
          <a:xfrm>
            <a:off x="4209268" y="2710491"/>
            <a:ext cx="765922"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tore</a:t>
            </a:r>
            <a:endParaRPr lang="zh-CN" altLang="en-US" dirty="0"/>
          </a:p>
        </p:txBody>
      </p:sp>
      <p:sp>
        <p:nvSpPr>
          <p:cNvPr id="11" name="文本框 10"/>
          <p:cNvSpPr txBox="1"/>
          <p:nvPr/>
        </p:nvSpPr>
        <p:spPr>
          <a:xfrm>
            <a:off x="3759779" y="3458868"/>
            <a:ext cx="1373635"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encounter</a:t>
            </a:r>
            <a:endParaRPr lang="zh-CN" altLang="en-US" dirty="0"/>
          </a:p>
        </p:txBody>
      </p:sp>
      <p:sp>
        <p:nvSpPr>
          <p:cNvPr id="12" name="文本框 11"/>
          <p:cNvSpPr txBox="1"/>
          <p:nvPr/>
        </p:nvSpPr>
        <p:spPr>
          <a:xfrm>
            <a:off x="3786967" y="3861316"/>
            <a:ext cx="1188223"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cornered</a:t>
            </a:r>
            <a:endParaRPr lang="zh-CN" altLang="en-US" dirty="0"/>
          </a:p>
        </p:txBody>
      </p:sp>
      <p:sp>
        <p:nvSpPr>
          <p:cNvPr id="13" name="文本框 12"/>
          <p:cNvSpPr txBox="1"/>
          <p:nvPr/>
        </p:nvSpPr>
        <p:spPr>
          <a:xfrm>
            <a:off x="2723569" y="4213611"/>
            <a:ext cx="906848"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urged</a:t>
            </a:r>
            <a:endParaRPr lang="zh-CN" altLang="en-US" dirty="0"/>
          </a:p>
        </p:txBody>
      </p:sp>
      <p:sp>
        <p:nvSpPr>
          <p:cNvPr id="14" name="文本框 13"/>
          <p:cNvSpPr txBox="1"/>
          <p:nvPr/>
        </p:nvSpPr>
        <p:spPr>
          <a:xfrm>
            <a:off x="989845" y="4615435"/>
            <a:ext cx="1237129"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measure</a:t>
            </a:r>
            <a:endParaRPr lang="zh-CN" altLang="en-US" dirty="0"/>
          </a:p>
        </p:txBody>
      </p:sp>
      <p:sp>
        <p:nvSpPr>
          <p:cNvPr id="15" name="文本框 14"/>
          <p:cNvSpPr txBox="1"/>
          <p:nvPr/>
        </p:nvSpPr>
        <p:spPr>
          <a:xfrm>
            <a:off x="9286824" y="4586643"/>
            <a:ext cx="1006029" cy="400110"/>
          </a:xfrm>
          <a:prstGeom prst="rect">
            <a:avLst/>
          </a:prstGeom>
          <a:solidFill>
            <a:schemeClr val="bg2"/>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unique</a:t>
            </a:r>
            <a:endParaRPr lang="zh-CN" altLang="en-US" dirty="0"/>
          </a:p>
        </p:txBody>
      </p:sp>
      <p:sp>
        <p:nvSpPr>
          <p:cNvPr id="16" name="文本框 15"/>
          <p:cNvSpPr txBox="1"/>
          <p:nvPr/>
        </p:nvSpPr>
        <p:spPr>
          <a:xfrm>
            <a:off x="3154347" y="5314307"/>
            <a:ext cx="1042042"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colored</a:t>
            </a:r>
            <a:endParaRPr lang="en-US" altLang="zh-CN" dirty="0"/>
          </a:p>
        </p:txBody>
      </p:sp>
      <p:sp>
        <p:nvSpPr>
          <p:cNvPr id="17" name="文本框 16"/>
          <p:cNvSpPr txBox="1"/>
          <p:nvPr/>
        </p:nvSpPr>
        <p:spPr>
          <a:xfrm>
            <a:off x="969533" y="5697829"/>
            <a:ext cx="1042041" cy="400110"/>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signals</a:t>
            </a:r>
            <a:endParaRPr lang="zh-CN" altLang="en-US" dirty="0"/>
          </a:p>
        </p:txBody>
      </p:sp>
      <p:sp>
        <p:nvSpPr>
          <p:cNvPr id="18" name="文本框 17"/>
          <p:cNvSpPr txBox="1"/>
          <p:nvPr/>
        </p:nvSpPr>
        <p:spPr>
          <a:xfrm>
            <a:off x="77312" y="6125561"/>
            <a:ext cx="1267293" cy="400110"/>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intention</a:t>
            </a:r>
            <a:endParaRPr lang="zh-CN" altLang="en-US" dirty="0"/>
          </a:p>
        </p:txBody>
      </p:sp>
      <p:sp>
        <p:nvSpPr>
          <p:cNvPr id="19" name="文本框 18"/>
          <p:cNvSpPr txBox="1"/>
          <p:nvPr/>
        </p:nvSpPr>
        <p:spPr>
          <a:xfrm>
            <a:off x="109027" y="6489434"/>
            <a:ext cx="1277265" cy="400110"/>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especially</a:t>
            </a:r>
            <a:endParaRPr lang="zh-CN" altLang="en-US" dirty="0"/>
          </a:p>
        </p:txBody>
      </p:sp>
      <p:sp>
        <p:nvSpPr>
          <p:cNvPr id="20" name="文本框 19"/>
          <p:cNvSpPr txBox="1"/>
          <p:nvPr/>
        </p:nvSpPr>
        <p:spPr>
          <a:xfrm>
            <a:off x="5483872" y="65383"/>
            <a:ext cx="2539691" cy="510778"/>
          </a:xfrm>
          <a:prstGeom prst="roundRect">
            <a:avLst/>
          </a:prstGeom>
          <a:solidFill>
            <a:srgbClr val="FFC000"/>
          </a:solidFill>
        </p:spPr>
        <p:txBody>
          <a:bodyPr wrap="square" rtlCol="0">
            <a:spAutoFit/>
          </a:bodyPr>
          <a:lstStyle/>
          <a:p>
            <a:pPr>
              <a:defRPr/>
            </a:pPr>
            <a:r>
              <a:rPr lang="en-US" altLang="zh-CN" sz="2400" b="1" kern="0" dirty="0">
                <a:latin typeface="Calibri" panose="020F0502020204030204"/>
                <a:ea typeface="等线" panose="02010600030101010101" pitchFamily="2" charset="-122"/>
                <a:cs typeface="Calibri" panose="020F0502020204030204" pitchFamily="34" charset="0"/>
              </a:rPr>
              <a:t>Step4   </a:t>
            </a:r>
            <a:r>
              <a:rPr lang="zh-CN" altLang="en-US" sz="2400" b="1" kern="0" dirty="0">
                <a:latin typeface="Calibri" panose="020F0502020204030204"/>
                <a:ea typeface="等线" panose="02010600030101010101" pitchFamily="2" charset="-122"/>
                <a:cs typeface="Calibri" panose="020F0502020204030204" pitchFamily="34" charset="0"/>
              </a:rPr>
              <a:t>逻辑关系</a:t>
            </a:r>
            <a:endParaRPr lang="zh-CN" altLang="en-US" sz="2400" b="1" kern="0" dirty="0">
              <a:latin typeface="Calibri" panose="020F0502020204030204"/>
              <a:ea typeface="等线" panose="02010600030101010101" pitchFamily="2" charset="-122"/>
              <a:cs typeface="Calibri" panose="020F0502020204030204" pitchFamily="34" charset="0"/>
            </a:endParaRPr>
          </a:p>
        </p:txBody>
      </p:sp>
      <p:sp>
        <p:nvSpPr>
          <p:cNvPr id="21" name="文本框 20"/>
          <p:cNvSpPr txBox="1"/>
          <p:nvPr/>
        </p:nvSpPr>
        <p:spPr>
          <a:xfrm>
            <a:off x="8023563" y="3087198"/>
            <a:ext cx="1160895"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 </a:t>
            </a:r>
            <a:r>
              <a:rPr lang="zh-CN" altLang="en-US" b="1" dirty="0">
                <a:latin typeface="Calibri" panose="020F0502020204030204" pitchFamily="34" charset="0"/>
                <a:ea typeface="Calibri" panose="020F0502020204030204" pitchFamily="34" charset="0"/>
                <a:cs typeface="Calibri" panose="020F0502020204030204" pitchFamily="34" charset="0"/>
              </a:rPr>
              <a:t>转折关系</a:t>
            </a:r>
            <a:endParaRPr lang="zh-CN" altLang="en-US" b="1" dirty="0">
              <a:latin typeface="Calibri" panose="020F0502020204030204" pitchFamily="34" charset="0"/>
              <a:cs typeface="Calibri" panose="020F0502020204030204" pitchFamily="34" charset="0"/>
            </a:endParaRPr>
          </a:p>
        </p:txBody>
      </p:sp>
      <p:sp>
        <p:nvSpPr>
          <p:cNvPr id="22" name="文本框 21"/>
          <p:cNvSpPr txBox="1"/>
          <p:nvPr/>
        </p:nvSpPr>
        <p:spPr>
          <a:xfrm>
            <a:off x="3541692" y="5779864"/>
            <a:ext cx="1160895"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 </a:t>
            </a:r>
            <a:r>
              <a:rPr lang="zh-CN" altLang="en-US" b="1" dirty="0">
                <a:latin typeface="Calibri" panose="020F0502020204030204" pitchFamily="34" charset="0"/>
                <a:ea typeface="Calibri" panose="020F0502020204030204" pitchFamily="34" charset="0"/>
                <a:cs typeface="Calibri" panose="020F0502020204030204" pitchFamily="34" charset="0"/>
              </a:rPr>
              <a:t>并列关系</a:t>
            </a:r>
            <a:endParaRPr lang="zh-CN" altLang="en-US" b="1" dirty="0">
              <a:latin typeface="Calibri" panose="020F0502020204030204" pitchFamily="34" charset="0"/>
              <a:cs typeface="Calibri" panose="020F0502020204030204" pitchFamily="34" charset="0"/>
            </a:endParaRPr>
          </a:p>
        </p:txBody>
      </p:sp>
      <p:sp>
        <p:nvSpPr>
          <p:cNvPr id="23" name="文本框 22"/>
          <p:cNvSpPr txBox="1"/>
          <p:nvPr/>
        </p:nvSpPr>
        <p:spPr>
          <a:xfrm>
            <a:off x="3675368" y="6395628"/>
            <a:ext cx="1160895" cy="369332"/>
          </a:xfrm>
          <a:prstGeom prst="rect">
            <a:avLst/>
          </a:prstGeom>
          <a:solidFill>
            <a:schemeClr val="accent6">
              <a:lumMod val="40000"/>
              <a:lumOff val="60000"/>
            </a:schemeClr>
          </a:solidFill>
        </p:spPr>
        <p:txBody>
          <a:bodyPr wrap="non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 </a:t>
            </a:r>
            <a:r>
              <a:rPr lang="zh-CN" altLang="en-US" b="1" dirty="0">
                <a:latin typeface="Calibri" panose="020F0502020204030204" pitchFamily="34" charset="0"/>
                <a:ea typeface="Calibri" panose="020F0502020204030204" pitchFamily="34" charset="0"/>
                <a:cs typeface="Calibri" panose="020F0502020204030204" pitchFamily="34" charset="0"/>
              </a:rPr>
              <a:t>递进关系</a:t>
            </a:r>
            <a:endParaRPr lang="zh-CN" altLang="en-US" b="1" dirty="0">
              <a:latin typeface="Calibri" panose="020F0502020204030204" pitchFamily="34" charset="0"/>
              <a:cs typeface="Calibri" panose="020F0502020204030204" pitchFamily="34" charset="0"/>
            </a:endParaRPr>
          </a:p>
        </p:txBody>
      </p:sp>
      <p:sp>
        <p:nvSpPr>
          <p:cNvPr id="25" name="文本框 24"/>
          <p:cNvSpPr txBox="1"/>
          <p:nvPr/>
        </p:nvSpPr>
        <p:spPr>
          <a:xfrm>
            <a:off x="3630417" y="889384"/>
            <a:ext cx="983447" cy="400110"/>
          </a:xfrm>
          <a:prstGeom prst="rect">
            <a:avLst/>
          </a:prstGeom>
          <a:solidFill>
            <a:srgbClr val="A59D9A">
              <a:lumMod val="20000"/>
              <a:lumOff val="80000"/>
            </a:srgb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trainee</a:t>
            </a:r>
            <a:endParaRPr kumimoji="0" lang="zh-CN" altLang="en-US" sz="2000" b="1" i="1"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可选过程 2"/>
          <p:cNvSpPr/>
          <p:nvPr/>
        </p:nvSpPr>
        <p:spPr>
          <a:xfrm>
            <a:off x="0" y="24103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147100" y="714585"/>
            <a:ext cx="12219150" cy="3724096"/>
          </a:xfrm>
          <a:prstGeom prst="rect">
            <a:avLst/>
          </a:prstGeom>
          <a:noFill/>
        </p:spPr>
        <p:txBody>
          <a:bodyPr wrap="square">
            <a:spAutoFit/>
          </a:bodyPr>
          <a:lstStyle/>
          <a:p>
            <a:pPr lvl="0">
              <a:spcBef>
                <a:spcPts val="600"/>
              </a:spcBef>
              <a:defRPr/>
            </a:pPr>
            <a:r>
              <a:rPr lang="en-US" altLang="zh-CN"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rPr>
              <a:t>1. </a:t>
            </a:r>
            <a:r>
              <a:rPr lang="zh-CN" altLang="en-US"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rPr>
              <a:t>词汇积累</a:t>
            </a:r>
            <a:endParaRPr lang="en-US" altLang="zh-CN"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marR="0" indent="-342900" fontAlgn="auto">
              <a:spcBef>
                <a:spcPts val="600"/>
              </a:spcBef>
              <a:spcAft>
                <a:spcPts val="0"/>
              </a:spcAft>
              <a:buClrTx/>
              <a:buSzTx/>
              <a:buFont typeface="Arial" panose="020B0604020202020204" pitchFamily="34" charset="0"/>
              <a:buChar char="•"/>
              <a:defRPr/>
            </a:pPr>
            <a:r>
              <a:rPr lang="en-US" altLang="zh-CN" sz="2200" dirty="0">
                <a:latin typeface="Calibri" panose="020F0502020204030204" pitchFamily="34" charset="0"/>
                <a:ea typeface="Calibri" panose="020F0502020204030204" pitchFamily="34" charset="0"/>
                <a:cs typeface="Calibri" panose="020F0502020204030204" pitchFamily="34" charset="0"/>
              </a:rPr>
              <a:t>an experienced employee </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marR="0" indent="-342900" fontAlgn="auto">
              <a:spcBef>
                <a:spcPts val="600"/>
              </a:spcBef>
              <a:spcAft>
                <a:spcPts val="0"/>
              </a:spcAft>
              <a:buClrTx/>
              <a:buSzTx/>
              <a:buFont typeface="Arial" panose="020B0604020202020204" pitchFamily="34" charset="0"/>
              <a:buChar char="•"/>
              <a:defRPr/>
            </a:pP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既不独特也不完美</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  (far from)</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marL="342900" lvl="0" indent="-342900">
              <a:spcBef>
                <a:spcPts val="600"/>
              </a:spcBef>
              <a:buFont typeface="Arial" panose="020B0604020202020204" pitchFamily="34" charset="0"/>
              <a:buChar char="•"/>
              <a:defRPr/>
            </a:pPr>
            <a:r>
              <a:rPr lang="en-US" altLang="zh-CN" sz="2200" dirty="0">
                <a:latin typeface="Calibri" panose="020F0502020204030204" pitchFamily="34" charset="0"/>
                <a:ea typeface="Calibri" panose="020F0502020204030204" pitchFamily="34" charset="0"/>
                <a:cs typeface="Calibri" panose="020F0502020204030204" pitchFamily="34" charset="0"/>
              </a:rPr>
              <a:t>The police </a:t>
            </a:r>
            <a:r>
              <a:rPr lang="en-US" altLang="zh-CN" sz="2200" b="1" dirty="0">
                <a:solidFill>
                  <a:srgbClr val="C00000"/>
                </a:solidFill>
                <a:latin typeface="Calibri" panose="020F0502020204030204" pitchFamily="34" charset="0"/>
                <a:ea typeface="Calibri" panose="020F0502020204030204" pitchFamily="34" charset="0"/>
                <a:cs typeface="Calibri" panose="020F0502020204030204" pitchFamily="34" charset="0"/>
              </a:rPr>
              <a:t>cornered</a:t>
            </a:r>
            <a:r>
              <a:rPr lang="en-US" altLang="zh-CN" sz="2200" dirty="0">
                <a:latin typeface="Calibri" panose="020F0502020204030204" pitchFamily="34" charset="0"/>
                <a:ea typeface="Calibri" panose="020F0502020204030204" pitchFamily="34" charset="0"/>
                <a:cs typeface="Calibri" panose="020F0502020204030204" pitchFamily="34" charset="0"/>
              </a:rPr>
              <a:t> the suspect in a dark alley.</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buFont typeface="Arial" panose="020B0604020202020204" pitchFamily="34" charset="0"/>
              <a:buChar char="•"/>
              <a:defRPr/>
            </a:pPr>
            <a:r>
              <a:rPr lang="en-US" altLang="zh-CN" sz="2200" dirty="0">
                <a:latin typeface="Calibri" panose="020F0502020204030204" pitchFamily="34" charset="0"/>
                <a:ea typeface="Calibri" panose="020F0502020204030204" pitchFamily="34" charset="0"/>
                <a:cs typeface="Calibri" panose="020F0502020204030204" pitchFamily="34" charset="0"/>
              </a:rPr>
              <a:t>The company tried to </a:t>
            </a:r>
            <a:r>
              <a:rPr lang="en-US" altLang="zh-CN" sz="2200" b="1" dirty="0">
                <a:solidFill>
                  <a:srgbClr val="C00000"/>
                </a:solidFill>
                <a:latin typeface="Calibri" panose="020F0502020204030204" pitchFamily="34" charset="0"/>
                <a:ea typeface="Calibri" panose="020F0502020204030204" pitchFamily="34" charset="0"/>
                <a:cs typeface="Calibri" panose="020F0502020204030204" pitchFamily="34" charset="0"/>
              </a:rPr>
              <a:t>corner</a:t>
            </a:r>
            <a:r>
              <a:rPr lang="en-US" altLang="zh-CN" sz="22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latin typeface="Calibri" panose="020F0502020204030204" pitchFamily="34" charset="0"/>
                <a:ea typeface="Calibri" panose="020F0502020204030204" pitchFamily="34" charset="0"/>
                <a:cs typeface="Calibri" panose="020F0502020204030204" pitchFamily="34" charset="0"/>
              </a:rPr>
              <a:t>the market </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lvl="0">
              <a:spcBef>
                <a:spcPts val="600"/>
              </a:spcBef>
              <a:defRPr/>
            </a:pPr>
            <a:r>
              <a:rPr lang="en-US" altLang="zh-CN" sz="2200" dirty="0">
                <a:latin typeface="Calibri" panose="020F0502020204030204" pitchFamily="34" charset="0"/>
                <a:ea typeface="Calibri" panose="020F0502020204030204" pitchFamily="34" charset="0"/>
                <a:cs typeface="Calibri" panose="020F0502020204030204" pitchFamily="34" charset="0"/>
              </a:rPr>
              <a:t>      for a certain product</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defRPr/>
            </a:pPr>
            <a:r>
              <a:rPr lang="en-US" altLang="zh-CN" sz="2200" dirty="0">
                <a:latin typeface="Calibri" panose="020F0502020204030204" pitchFamily="34" charset="0"/>
                <a:ea typeface="Calibri" panose="020F0502020204030204" pitchFamily="34" charset="0"/>
                <a:cs typeface="Calibri" panose="020F0502020204030204" pitchFamily="34" charset="0"/>
              </a:rPr>
              <a:t>He  </a:t>
            </a:r>
            <a:r>
              <a:rPr lang="en-US" altLang="zh-CN" sz="2200" b="1" dirty="0">
                <a:solidFill>
                  <a:srgbClr val="C00000"/>
                </a:solidFill>
                <a:latin typeface="Calibri" panose="020F0502020204030204" pitchFamily="34" charset="0"/>
                <a:ea typeface="Calibri" panose="020F0502020204030204" pitchFamily="34" charset="0"/>
                <a:cs typeface="Calibri" panose="020F0502020204030204" pitchFamily="34" charset="0"/>
              </a:rPr>
              <a:t>cornered </a:t>
            </a:r>
            <a:r>
              <a:rPr lang="en-US" altLang="zh-CN" sz="2200" dirty="0">
                <a:latin typeface="Calibri" panose="020F0502020204030204" pitchFamily="34" charset="0"/>
                <a:ea typeface="Calibri" panose="020F0502020204030204" pitchFamily="34" charset="0"/>
                <a:cs typeface="Calibri" panose="020F0502020204030204" pitchFamily="34" charset="0"/>
              </a:rPr>
              <a:t>every street and alley of the </a:t>
            </a:r>
            <a:endParaRPr lang="en-US" altLang="zh-CN" sz="2200" dirty="0">
              <a:latin typeface="Calibri" panose="020F0502020204030204" pitchFamily="34" charset="0"/>
              <a:ea typeface="Calibri" panose="020F0502020204030204" pitchFamily="34" charset="0"/>
              <a:cs typeface="Calibri" panose="020F0502020204030204" pitchFamily="34" charset="0"/>
            </a:endParaRPr>
          </a:p>
          <a:p>
            <a:pPr>
              <a:spcBef>
                <a:spcPts val="600"/>
              </a:spcBef>
              <a:defRPr/>
            </a:pPr>
            <a:r>
              <a:rPr lang="en-US" altLang="zh-CN" sz="2200" dirty="0">
                <a:latin typeface="Calibri" panose="020F0502020204030204" pitchFamily="34" charset="0"/>
                <a:ea typeface="Calibri" panose="020F0502020204030204" pitchFamily="34" charset="0"/>
                <a:cs typeface="Calibri" panose="020F0502020204030204" pitchFamily="34" charset="0"/>
              </a:rPr>
              <a:t>      old town during his exploration.</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buFont typeface="Arial" panose="020B0604020202020204" pitchFamily="34" charset="0"/>
              <a:buChar char="•"/>
              <a:defRPr/>
            </a:pPr>
            <a:endParaRPr kumimoji="0" lang="en-US" altLang="zh-CN"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6020746" y="1126717"/>
            <a:ext cx="6171254" cy="2416046"/>
          </a:xfrm>
          <a:prstGeom prst="rect">
            <a:avLst/>
          </a:prstGeom>
          <a:noFill/>
        </p:spPr>
        <p:txBody>
          <a:bodyPr wrap="square">
            <a:spAutoFit/>
          </a:bodyPr>
          <a:lstStyle/>
          <a:p>
            <a:r>
              <a:rPr kumimoji="0" lang="en-US" altLang="zh-CN"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seasoned trainee</a:t>
            </a:r>
            <a:endParaRPr kumimoji="0" lang="en-US" altLang="zh-CN"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r>
              <a:rPr lang="en-US" altLang="zh-CN" sz="2400" dirty="0">
                <a:solidFill>
                  <a:prstClr val="black"/>
                </a:solidFill>
                <a:latin typeface="Calibri" panose="020F0502020204030204" pitchFamily="34" charset="0"/>
                <a:ea typeface="Calibri" panose="020F0502020204030204" pitchFamily="34" charset="0"/>
                <a:cs typeface="Calibri" panose="020F0502020204030204" pitchFamily="34" charset="0"/>
              </a:rPr>
              <a:t>be far from unique  or perfect </a:t>
            </a:r>
            <a:endParaRPr lang="en-US" altLang="zh-CN"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defRPr/>
            </a:pP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警察在一条黑暗的小巷里将嫌疑人</a:t>
            </a:r>
            <a:r>
              <a:rPr lang="zh-CN" altLang="en-US" sz="2200" b="1" kern="100" dirty="0">
                <a:solidFill>
                  <a:srgbClr val="C00000"/>
                </a:solidFill>
                <a:latin typeface="Calibri" panose="020F0502020204030204" pitchFamily="34" charset="0"/>
                <a:ea typeface="宋体" panose="02010600030101010101" pitchFamily="2" charset="-122"/>
                <a:cs typeface="Calibri" panose="020F0502020204030204" pitchFamily="34" charset="0"/>
              </a:rPr>
              <a:t>逼入死角</a:t>
            </a:r>
            <a:endParaRPr lang="en-US" altLang="zh-CN" sz="2200" b="1" kern="100" dirty="0">
              <a:solidFill>
                <a:srgbClr val="C00000"/>
              </a:solidFill>
              <a:latin typeface="Calibri" panose="020F0502020204030204" pitchFamily="34" charset="0"/>
              <a:ea typeface="宋体" panose="02010600030101010101" pitchFamily="2" charset="-122"/>
              <a:cs typeface="Calibri" panose="020F0502020204030204" pitchFamily="34" charset="0"/>
            </a:endParaRPr>
          </a:p>
          <a:p>
            <a:pPr>
              <a:spcBef>
                <a:spcPts val="600"/>
              </a:spcBef>
              <a:defRPr/>
            </a:pP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这家公司试图</a:t>
            </a:r>
            <a:r>
              <a:rPr lang="zh-CN" altLang="en-US" sz="2200" b="1" kern="100" dirty="0">
                <a:solidFill>
                  <a:srgbClr val="C00000"/>
                </a:solidFill>
                <a:latin typeface="Calibri" panose="020F0502020204030204" pitchFamily="34" charset="0"/>
                <a:ea typeface="宋体" panose="02010600030101010101" pitchFamily="2" charset="-122"/>
                <a:cs typeface="Calibri" panose="020F0502020204030204" pitchFamily="34" charset="0"/>
              </a:rPr>
              <a:t>垄断</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某种产品的市场</a:t>
            </a:r>
            <a:r>
              <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a:spcBef>
                <a:spcPts val="600"/>
              </a:spcBef>
              <a:defRPr/>
            </a:pP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在探索过程中，他已经</a:t>
            </a:r>
            <a:r>
              <a:rPr lang="zh-CN" altLang="en-US" sz="2200" b="1" kern="100" dirty="0">
                <a:solidFill>
                  <a:srgbClr val="C00000"/>
                </a:solidFill>
                <a:latin typeface="Calibri" panose="020F0502020204030204" pitchFamily="34" charset="0"/>
                <a:ea typeface="宋体" panose="02010600030101010101" pitchFamily="2" charset="-122"/>
                <a:cs typeface="Calibri" panose="020F0502020204030204" pitchFamily="34" charset="0"/>
              </a:rPr>
              <a:t>熟悉了</a:t>
            </a: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老城区的每一条街道和小巷。</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0" y="3954895"/>
            <a:ext cx="12192000" cy="1975926"/>
          </a:xfrm>
          <a:prstGeom prst="rect">
            <a:avLst/>
          </a:prstGeom>
          <a:noFill/>
        </p:spPr>
        <p:txBody>
          <a:bodyPr wrap="square">
            <a:spAutoFit/>
          </a:bodyPr>
          <a:lstStyle/>
          <a:p>
            <a:pPr lvl="0">
              <a:spcBef>
                <a:spcPts val="600"/>
              </a:spcBef>
              <a:defRPr/>
            </a:pPr>
            <a:r>
              <a:rPr lang="en-US" altLang="zh-CN"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rPr>
              <a:t>2. </a:t>
            </a:r>
            <a:r>
              <a:rPr lang="zh-CN" altLang="en-US"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rPr>
              <a:t>翻译   </a:t>
            </a:r>
            <a:r>
              <a:rPr lang="en-US" altLang="zh-CN"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rPr>
              <a:t>approach  , fix ,  charge , tear  </a:t>
            </a:r>
            <a:endParaRPr lang="en-US" altLang="zh-CN" sz="2400" i="1" dirty="0">
              <a:latin typeface="Calibri" panose="020F0502020204030204" pitchFamily="34" charset="0"/>
              <a:cs typeface="Calibri" panose="020F0502020204030204" pitchFamily="34" charset="0"/>
            </a:endParaRPr>
          </a:p>
          <a:p>
            <a:pPr indent="304800" algn="just">
              <a:lnSpc>
                <a:spcPct val="110000"/>
              </a:lnSpc>
            </a:pPr>
            <a:r>
              <a:rPr lang="zh-CN" altLang="en-US"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rPr>
              <a:t>小狗缓缓走近，双眼紧盯着眼前的零食。毫无预兆地，它猛地向前冲去，动作迅速地将包装撕开，露出了它的奖赏。</a:t>
            </a:r>
            <a:endParaRPr lang="en-US" altLang="zh-CN" sz="2200" b="1" kern="100" dirty="0">
              <a:solidFill>
                <a:prstClr val="black"/>
              </a:solidFill>
              <a:latin typeface="Calibri" panose="020F0502020204030204" pitchFamily="34" charset="0"/>
              <a:ea typeface="宋体" panose="02010600030101010101" pitchFamily="2" charset="-122"/>
              <a:cs typeface="Calibri" panose="020F0502020204030204" pitchFamily="34" charset="0"/>
            </a:endParaRPr>
          </a:p>
          <a:p>
            <a:pPr lvl="0">
              <a:spcBef>
                <a:spcPts val="600"/>
              </a:spcBef>
              <a:defRPr/>
            </a:pPr>
            <a:endParaRPr lang="en-US" altLang="zh-CN" sz="2200" b="1" kern="100" dirty="0">
              <a:solidFill>
                <a:prstClr val="black"/>
              </a:solidFill>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marR="0" lvl="0" indent="-342900" algn="l" defTabSz="914400" rtl="0" eaLnBrk="1" fontAlgn="auto" latinLnBrk="0" hangingPunct="1">
              <a:spcBef>
                <a:spcPts val="600"/>
              </a:spcBef>
              <a:spcAft>
                <a:spcPts val="0"/>
              </a:spcAft>
              <a:buClrTx/>
              <a:buSzTx/>
              <a:buFont typeface="Arial" panose="020B0604020202020204" pitchFamily="34" charset="0"/>
              <a:buChar char="•"/>
              <a:defRPr/>
            </a:pPr>
            <a:endParaRPr kumimoji="0" lang="en-US" altLang="zh-CN"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文本框 6"/>
          <p:cNvSpPr txBox="1"/>
          <p:nvPr/>
        </p:nvSpPr>
        <p:spPr>
          <a:xfrm>
            <a:off x="227759" y="5355026"/>
            <a:ext cx="11736482" cy="752514"/>
          </a:xfrm>
          <a:prstGeom prst="rect">
            <a:avLst/>
          </a:prstGeom>
          <a:noFill/>
        </p:spPr>
        <p:txBody>
          <a:bodyPr wrap="square">
            <a:spAutoFit/>
          </a:bodyPr>
          <a:lstStyle/>
          <a:p>
            <a:pPr algn="just">
              <a:lnSpc>
                <a:spcPct val="11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As the dog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slowly approached, </a:t>
            </a:r>
            <a:r>
              <a:rPr lang="en-US" altLang="zh-CN" sz="2000" dirty="0">
                <a:latin typeface="Calibri" panose="020F0502020204030204" pitchFamily="34" charset="0"/>
                <a:ea typeface="Calibri" panose="020F0502020204030204" pitchFamily="34" charset="0"/>
                <a:cs typeface="Calibri" panose="020F0502020204030204" pitchFamily="34" charset="0"/>
              </a:rPr>
              <a:t>its eyes fixed on the treat before it. Without warning, it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charged</a:t>
            </a:r>
            <a:r>
              <a:rPr lang="en-US" altLang="zh-CN" sz="2000" dirty="0">
                <a:latin typeface="Calibri" panose="020F0502020204030204" pitchFamily="34" charset="0"/>
                <a:ea typeface="Calibri" panose="020F0502020204030204" pitchFamily="34" charset="0"/>
                <a:cs typeface="Calibri" panose="020F0502020204030204" pitchFamily="34" charset="0"/>
              </a:rPr>
              <a:t> forward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and</a:t>
            </a:r>
            <a:r>
              <a:rPr lang="en-US" altLang="zh-CN" sz="2000" dirty="0">
                <a:latin typeface="Calibri" panose="020F0502020204030204" pitchFamily="34" charset="0"/>
                <a:ea typeface="Calibri" panose="020F0502020204030204" pitchFamily="34" charset="0"/>
                <a:cs typeface="Calibri" panose="020F0502020204030204" pitchFamily="34" charset="0"/>
              </a:rPr>
              <a:t>,</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gn="just">
              <a:lnSpc>
                <a:spcPct val="110000"/>
              </a:lnSpc>
            </a:pP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 tore open </a:t>
            </a:r>
            <a:r>
              <a:rPr lang="en-US" altLang="zh-CN" sz="2000" dirty="0">
                <a:latin typeface="Calibri" panose="020F0502020204030204" pitchFamily="34" charset="0"/>
                <a:ea typeface="Calibri" panose="020F0502020204030204" pitchFamily="34" charset="0"/>
                <a:cs typeface="Calibri" panose="020F0502020204030204" pitchFamily="34" charset="0"/>
              </a:rPr>
              <a:t>the package  swiftly ,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revealing its prize</a:t>
            </a:r>
            <a:r>
              <a:rPr lang="en-US" altLang="zh-CN" sz="2000" dirty="0">
                <a:latin typeface="Calibri" panose="020F0502020204030204" pitchFamily="34" charset="0"/>
                <a:ea typeface="Calibri" panose="020F0502020204030204" pitchFamily="34" charset="0"/>
                <a:cs typeface="Calibri" panose="020F0502020204030204" pitchFamily="34" charset="0"/>
              </a:rPr>
              <a:t>. </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文本框 7"/>
          <p:cNvSpPr txBox="1"/>
          <p:nvPr/>
        </p:nvSpPr>
        <p:spPr>
          <a:xfrm>
            <a:off x="1593282" y="5095089"/>
            <a:ext cx="1532792" cy="400110"/>
          </a:xfrm>
          <a:prstGeom prst="rect">
            <a:avLst/>
          </a:prstGeom>
          <a:solidFill>
            <a:schemeClr val="bg2"/>
          </a:solidFill>
        </p:spPr>
        <p:txBody>
          <a:bodyPr wrap="non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inched close </a:t>
            </a:r>
            <a:endParaRPr lang="zh-CN" altLang="en-US" sz="2000" dirty="0">
              <a:latin typeface="Calibri" panose="020F0502020204030204" pitchFamily="34" charset="0"/>
              <a:cs typeface="Calibri" panose="020F0502020204030204" pitchFamily="34" charset="0"/>
            </a:endParaRPr>
          </a:p>
        </p:txBody>
      </p:sp>
      <p:sp>
        <p:nvSpPr>
          <p:cNvPr id="11" name="文本框 10"/>
          <p:cNvSpPr txBox="1"/>
          <p:nvPr/>
        </p:nvSpPr>
        <p:spPr>
          <a:xfrm>
            <a:off x="3803307" y="6167422"/>
            <a:ext cx="1739515" cy="400110"/>
          </a:xfrm>
          <a:prstGeom prst="rect">
            <a:avLst/>
          </a:prstGeom>
          <a:solidFill>
            <a:srgbClr val="A59D9A">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,prize exposed </a:t>
            </a:r>
            <a:endPar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微软雅黑 Light" panose="020B0502040204020203"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语法填空</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2337716" y="1635900"/>
            <a:ext cx="8162117" cy="461665"/>
          </a:xfrm>
          <a:prstGeom prst="rect">
            <a:avLst/>
          </a:prstGeom>
          <a:noFill/>
        </p:spPr>
        <p:txBody>
          <a:bodyPr wrap="square">
            <a:spAutoFit/>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Introduction to</a:t>
            </a:r>
            <a:r>
              <a:rPr lang="en-US" altLang="zh-CN" sz="2400" i="1" dirty="0">
                <a:latin typeface="Calibri" panose="020F0502020204030204" pitchFamily="34" charset="0"/>
                <a:ea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the Sifang Art Museum, Nanjing  </a:t>
            </a:r>
            <a:endParaRPr lang="en-US" altLang="zh-CN" sz="24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05523" y="4235668"/>
            <a:ext cx="3163614" cy="1996067"/>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716" y="2466897"/>
            <a:ext cx="3867807" cy="3764839"/>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522" y="2482803"/>
            <a:ext cx="3163614" cy="17528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0" y="377970"/>
            <a:ext cx="12118428" cy="6186309"/>
          </a:xfrm>
          <a:prstGeom prst="rect">
            <a:avLst/>
          </a:prstGeom>
          <a:noFill/>
        </p:spPr>
        <p:txBody>
          <a:bodyPr wrap="square">
            <a:spAutoFit/>
          </a:bodyPr>
          <a:lstStyle/>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In a forest on the outskirts of Nanjing, China, 58-year-old real-estate  </a:t>
            </a:r>
            <a:r>
              <a:rPr lang="en-US" altLang="zh-CN" sz="2200" u="sng" dirty="0">
                <a:latin typeface="Calibri" panose="020F0502020204030204" pitchFamily="34" charset="0"/>
                <a:ea typeface="Calibri" panose="020F0502020204030204" pitchFamily="34" charset="0"/>
                <a:cs typeface="Calibri" panose="020F0502020204030204" pitchFamily="34" charset="0"/>
              </a:rPr>
              <a:t>        56       </a:t>
            </a:r>
            <a:r>
              <a:rPr lang="en-US" altLang="zh-CN" sz="2200" dirty="0">
                <a:latin typeface="Calibri" panose="020F0502020204030204" pitchFamily="34" charset="0"/>
                <a:ea typeface="Calibri" panose="020F0502020204030204" pitchFamily="34" charset="0"/>
                <a:cs typeface="Calibri" panose="020F0502020204030204" pitchFamily="34" charset="0"/>
              </a:rPr>
              <a:t>(develop) Lu Jun, has his pride and joy the Sifang Art Museum, a 21,528-square-foot art space comprised of numerous 57 ________________(function) spaces, as well as permanent and temporary exhibition venues.</a:t>
            </a:r>
            <a:endParaRPr lang="zh-CN" altLang="zh-CN" sz="2200" dirty="0">
              <a:latin typeface="Calibri" panose="020F0502020204030204" pitchFamily="34" charset="0"/>
              <a:cs typeface="Calibri" panose="020F0502020204030204" pitchFamily="34" charset="0"/>
            </a:endParaRPr>
          </a:p>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The museum </a:t>
            </a:r>
            <a:r>
              <a:rPr lang="en-US" altLang="zh-CN" sz="2200" u="sng" dirty="0">
                <a:latin typeface="Calibri" panose="020F0502020204030204" pitchFamily="34" charset="0"/>
                <a:ea typeface="Calibri" panose="020F0502020204030204" pitchFamily="34" charset="0"/>
                <a:cs typeface="Calibri" panose="020F0502020204030204" pitchFamily="34" charset="0"/>
              </a:rPr>
              <a:t>               58            </a:t>
            </a:r>
            <a:r>
              <a:rPr lang="en-US" altLang="zh-CN" sz="2200" dirty="0">
                <a:latin typeface="Calibri" panose="020F0502020204030204" pitchFamily="34" charset="0"/>
                <a:ea typeface="Calibri" panose="020F0502020204030204" pitchFamily="34" charset="0"/>
                <a:cs typeface="Calibri" panose="020F0502020204030204" pitchFamily="34" charset="0"/>
              </a:rPr>
              <a:t>(form) by a field of parallel(</a:t>
            </a:r>
            <a:r>
              <a:rPr lang="zh-CN" altLang="zh-CN" sz="2200" dirty="0">
                <a:latin typeface="Calibri" panose="020F0502020204030204" pitchFamily="34" charset="0"/>
                <a:cs typeface="Calibri" panose="020F0502020204030204" pitchFamily="34" charset="0"/>
              </a:rPr>
              <a:t>平行的</a:t>
            </a:r>
            <a:r>
              <a:rPr lang="en-US" altLang="zh-CN" sz="2200" dirty="0">
                <a:latin typeface="Calibri" panose="020F0502020204030204" pitchFamily="34" charset="0"/>
                <a:ea typeface="Calibri" panose="020F0502020204030204" pitchFamily="34" charset="0"/>
                <a:cs typeface="Calibri" panose="020F0502020204030204" pitchFamily="34" charset="0"/>
              </a:rPr>
              <a:t>) perspective spaces and garden walls in black bamboo-formed concrete over which a light “figure” hovers. The straight passages on the ground level gradually turn into the </a:t>
            </a:r>
            <a:r>
              <a:rPr lang="en-US" altLang="zh-CN" sz="2200" u="sng" dirty="0">
                <a:latin typeface="Calibri" panose="020F0502020204030204" pitchFamily="34" charset="0"/>
                <a:ea typeface="Calibri" panose="020F0502020204030204" pitchFamily="34" charset="0"/>
                <a:cs typeface="Calibri" panose="020F0502020204030204" pitchFamily="34" charset="0"/>
              </a:rPr>
              <a:t>          59           </a:t>
            </a:r>
            <a:r>
              <a:rPr lang="en-US" altLang="zh-CN" sz="2200" dirty="0">
                <a:latin typeface="Calibri" panose="020F0502020204030204" pitchFamily="34" charset="0"/>
                <a:ea typeface="Calibri" panose="020F0502020204030204" pitchFamily="34" charset="0"/>
                <a:cs typeface="Calibri" panose="020F0502020204030204" pitchFamily="34" charset="0"/>
              </a:rPr>
              <a:t>(wind) passage of the figure above. The upper gallery,        </a:t>
            </a:r>
            <a:r>
              <a:rPr lang="en-US" altLang="zh-CN" sz="2200" u="sng" dirty="0">
                <a:latin typeface="Calibri" panose="020F0502020204030204" pitchFamily="34" charset="0"/>
                <a:ea typeface="Calibri" panose="020F0502020204030204" pitchFamily="34" charset="0"/>
                <a:cs typeface="Calibri" panose="020F0502020204030204" pitchFamily="34" charset="0"/>
              </a:rPr>
              <a:t>60                   </a:t>
            </a:r>
            <a:r>
              <a:rPr lang="en-US" altLang="zh-CN" sz="2200" dirty="0">
                <a:latin typeface="Calibri" panose="020F0502020204030204" pitchFamily="34" charset="0"/>
                <a:ea typeface="Calibri" panose="020F0502020204030204" pitchFamily="34" charset="0"/>
                <a:cs typeface="Calibri" panose="020F0502020204030204" pitchFamily="34" charset="0"/>
              </a:rPr>
              <a:t>(suspend) high in the air, unwraps in a clockwise turning order and ends at “in-position” viewing of the city of Nanjing in the distance.</a:t>
            </a:r>
            <a:endParaRPr lang="zh-CN" altLang="zh-CN" sz="2200" dirty="0">
              <a:latin typeface="Calibri" panose="020F0502020204030204" pitchFamily="34" charset="0"/>
              <a:cs typeface="Calibri" panose="020F0502020204030204" pitchFamily="34" charset="0"/>
            </a:endParaRPr>
          </a:p>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  The courtyard is paved with Old Hutong bricks recycled</a:t>
            </a:r>
            <a:r>
              <a:rPr lang="en-US" altLang="zh-CN" sz="2200" u="sng" dirty="0">
                <a:latin typeface="Calibri" panose="020F0502020204030204" pitchFamily="34" charset="0"/>
                <a:ea typeface="Calibri" panose="020F0502020204030204" pitchFamily="34" charset="0"/>
                <a:cs typeface="Calibri" panose="020F0502020204030204" pitchFamily="34" charset="0"/>
              </a:rPr>
              <a:t>           61           </a:t>
            </a:r>
            <a:r>
              <a:rPr lang="en-US" altLang="zh-CN" sz="2200" dirty="0">
                <a:latin typeface="Calibri" panose="020F0502020204030204" pitchFamily="34" charset="0"/>
                <a:ea typeface="Calibri" panose="020F0502020204030204" pitchFamily="34" charset="0"/>
                <a:cs typeface="Calibri" panose="020F0502020204030204" pitchFamily="34" charset="0"/>
              </a:rPr>
              <a:t>the destroyed courtyards in the center of Nanjing. Limiting the colors of the museum to black and white matches it to the ancient buildings in the city, and   </a:t>
            </a:r>
            <a:r>
              <a:rPr lang="en-US" altLang="zh-CN" sz="2200" u="sng" dirty="0">
                <a:latin typeface="Calibri" panose="020F0502020204030204" pitchFamily="34" charset="0"/>
                <a:ea typeface="Calibri" panose="020F0502020204030204" pitchFamily="34" charset="0"/>
                <a:cs typeface="Calibri" panose="020F0502020204030204" pitchFamily="34" charset="0"/>
              </a:rPr>
              <a:t>             62            </a:t>
            </a:r>
            <a:r>
              <a:rPr lang="en-US" altLang="zh-CN" sz="2200" dirty="0">
                <a:latin typeface="Calibri" panose="020F0502020204030204" pitchFamily="34" charset="0"/>
                <a:ea typeface="Calibri" panose="020F0502020204030204" pitchFamily="34" charset="0"/>
                <a:cs typeface="Calibri" panose="020F0502020204030204" pitchFamily="34" charset="0"/>
              </a:rPr>
              <a:t>(give) a background to the artwork to be exhibited within.</a:t>
            </a:r>
            <a:endParaRPr lang="zh-CN" altLang="zh-CN" sz="2200" dirty="0">
              <a:latin typeface="Calibri" panose="020F0502020204030204" pitchFamily="34" charset="0"/>
              <a:cs typeface="Calibri" panose="020F0502020204030204" pitchFamily="34" charset="0"/>
            </a:endParaRPr>
          </a:p>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   The Sifang Parkland is about the experience. The site is a living, ever-evolving project that waits _____</a:t>
            </a:r>
            <a:r>
              <a:rPr lang="en-US" altLang="zh-CN" sz="2200" u="sng" dirty="0">
                <a:latin typeface="Calibri" panose="020F0502020204030204" pitchFamily="34" charset="0"/>
                <a:ea typeface="Calibri" panose="020F0502020204030204" pitchFamily="34" charset="0"/>
                <a:cs typeface="Calibri" panose="020F0502020204030204" pitchFamily="34" charset="0"/>
              </a:rPr>
              <a:t>_63          </a:t>
            </a:r>
            <a:r>
              <a:rPr lang="en-US" altLang="zh-CN" sz="2200" dirty="0">
                <a:latin typeface="Calibri" panose="020F0502020204030204" pitchFamily="34" charset="0"/>
                <a:ea typeface="Calibri" panose="020F0502020204030204" pitchFamily="34" charset="0"/>
                <a:cs typeface="Calibri" panose="020F0502020204030204" pitchFamily="34" charset="0"/>
              </a:rPr>
              <a:t>(experience) personally, as each visit will give a different, individual journey. Art and architecture exist harmoniously with nature here, and visitors can not only experience contemporary architectural spaces and art works</a:t>
            </a:r>
            <a:r>
              <a:rPr lang="en-US" altLang="zh-CN" sz="2200" u="sng" dirty="0">
                <a:latin typeface="Calibri" panose="020F0502020204030204" pitchFamily="34" charset="0"/>
                <a:ea typeface="Calibri" panose="020F0502020204030204" pitchFamily="34" charset="0"/>
                <a:cs typeface="Calibri" panose="020F0502020204030204" pitchFamily="34" charset="0"/>
              </a:rPr>
              <a:t>,            64             </a:t>
            </a:r>
            <a:r>
              <a:rPr lang="en-US" altLang="zh-CN" sz="2200" dirty="0">
                <a:latin typeface="Calibri" panose="020F0502020204030204" pitchFamily="34" charset="0"/>
                <a:ea typeface="Calibri" panose="020F0502020204030204" pitchFamily="34" charset="0"/>
                <a:cs typeface="Calibri" panose="020F0502020204030204" pitchFamily="34" charset="0"/>
              </a:rPr>
              <a:t>seek spiritual satisfaction away from the maddening noise of urban centers.</a:t>
            </a:r>
            <a:endParaRPr lang="zh-CN" altLang="zh-CN" sz="2200" dirty="0">
              <a:latin typeface="Calibri" panose="020F0502020204030204" pitchFamily="34" charset="0"/>
              <a:cs typeface="Calibri" panose="020F0502020204030204" pitchFamily="34" charset="0"/>
            </a:endParaRPr>
          </a:p>
          <a:p>
            <a:pPr indent="304800" algn="just"/>
            <a:r>
              <a:rPr lang="en-US" altLang="zh-CN" sz="2200" dirty="0">
                <a:latin typeface="Calibri" panose="020F0502020204030204" pitchFamily="34" charset="0"/>
                <a:ea typeface="Calibri" panose="020F0502020204030204" pitchFamily="34" charset="0"/>
                <a:cs typeface="Calibri" panose="020F0502020204030204" pitchFamily="34" charset="0"/>
              </a:rPr>
              <a:t>   China’s wealthy people like Mr. Lu are underwriting</a:t>
            </a:r>
            <a:r>
              <a:rPr lang="en-US" altLang="zh-CN" sz="2200" u="sng" dirty="0">
                <a:latin typeface="Calibri" panose="020F0502020204030204" pitchFamily="34" charset="0"/>
                <a:ea typeface="Calibri" panose="020F0502020204030204" pitchFamily="34" charset="0"/>
                <a:cs typeface="Calibri" panose="020F0502020204030204" pitchFamily="34" charset="0"/>
              </a:rPr>
              <a:t>       65         </a:t>
            </a:r>
            <a:r>
              <a:rPr lang="en-US" altLang="zh-CN" sz="2200" dirty="0">
                <a:latin typeface="Calibri" panose="020F0502020204030204" pitchFamily="34" charset="0"/>
                <a:ea typeface="Calibri" panose="020F0502020204030204" pitchFamily="34" charset="0"/>
                <a:cs typeface="Calibri" panose="020F0502020204030204" pitchFamily="34" charset="0"/>
              </a:rPr>
              <a:t>major cultural boom, spending billions of yuan on grand buildings to showcase impressive collections of art, antiques and other cultural rarities.</a:t>
            </a:r>
            <a:endParaRPr lang="zh-CN" altLang="zh-CN" sz="2200" dirty="0">
              <a:latin typeface="Calibri" panose="020F0502020204030204" pitchFamily="34" charset="0"/>
              <a:cs typeface="Calibri" panose="020F0502020204030204" pitchFamily="34" charset="0"/>
            </a:endParaRPr>
          </a:p>
        </p:txBody>
      </p:sp>
      <p:sp>
        <p:nvSpPr>
          <p:cNvPr id="5" name="文本框 4"/>
          <p:cNvSpPr txBox="1"/>
          <p:nvPr/>
        </p:nvSpPr>
        <p:spPr>
          <a:xfrm>
            <a:off x="8301416" y="296164"/>
            <a:ext cx="1348193"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developer</a:t>
            </a:r>
            <a:endParaRPr lang="zh-CN" altLang="en-US" dirty="0"/>
          </a:p>
        </p:txBody>
      </p:sp>
      <p:sp>
        <p:nvSpPr>
          <p:cNvPr id="6" name="文本框 5"/>
          <p:cNvSpPr txBox="1"/>
          <p:nvPr/>
        </p:nvSpPr>
        <p:spPr>
          <a:xfrm>
            <a:off x="486103" y="1050299"/>
            <a:ext cx="1331939"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functional </a:t>
            </a:r>
            <a:endParaRPr lang="zh-CN" altLang="en-US" dirty="0"/>
          </a:p>
        </p:txBody>
      </p:sp>
      <p:sp>
        <p:nvSpPr>
          <p:cNvPr id="7" name="文本框 6"/>
          <p:cNvSpPr txBox="1"/>
          <p:nvPr/>
        </p:nvSpPr>
        <p:spPr>
          <a:xfrm>
            <a:off x="2472558" y="1419631"/>
            <a:ext cx="1432468"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is formed</a:t>
            </a:r>
            <a:endParaRPr lang="zh-CN" altLang="en-US" dirty="0"/>
          </a:p>
        </p:txBody>
      </p:sp>
      <p:sp>
        <p:nvSpPr>
          <p:cNvPr id="8" name="文本框 7"/>
          <p:cNvSpPr txBox="1"/>
          <p:nvPr/>
        </p:nvSpPr>
        <p:spPr>
          <a:xfrm>
            <a:off x="4427483" y="2081433"/>
            <a:ext cx="1263312"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winding </a:t>
            </a:r>
            <a:endParaRPr lang="zh-CN" altLang="en-US" dirty="0"/>
          </a:p>
        </p:txBody>
      </p:sp>
      <p:sp>
        <p:nvSpPr>
          <p:cNvPr id="9" name="文本框 8"/>
          <p:cNvSpPr txBox="1"/>
          <p:nvPr/>
        </p:nvSpPr>
        <p:spPr>
          <a:xfrm>
            <a:off x="486103" y="2373903"/>
            <a:ext cx="1331939"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suspended </a:t>
            </a:r>
            <a:endParaRPr lang="zh-CN" altLang="en-US" dirty="0"/>
          </a:p>
        </p:txBody>
      </p:sp>
      <p:sp>
        <p:nvSpPr>
          <p:cNvPr id="10" name="文本框 9"/>
          <p:cNvSpPr txBox="1"/>
          <p:nvPr/>
        </p:nvSpPr>
        <p:spPr>
          <a:xfrm>
            <a:off x="7083911" y="2993490"/>
            <a:ext cx="1081144"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from</a:t>
            </a:r>
            <a:endParaRPr lang="zh-CN" altLang="en-US" dirty="0"/>
          </a:p>
        </p:txBody>
      </p:sp>
      <p:sp>
        <p:nvSpPr>
          <p:cNvPr id="11" name="文本框 10"/>
          <p:cNvSpPr txBox="1"/>
          <p:nvPr/>
        </p:nvSpPr>
        <p:spPr>
          <a:xfrm>
            <a:off x="3458583" y="3697507"/>
            <a:ext cx="1070386"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gives</a:t>
            </a:r>
            <a:endParaRPr lang="zh-CN" altLang="en-US" dirty="0"/>
          </a:p>
        </p:txBody>
      </p:sp>
      <p:sp>
        <p:nvSpPr>
          <p:cNvPr id="12" name="文本框 11"/>
          <p:cNvSpPr txBox="1"/>
          <p:nvPr/>
        </p:nvSpPr>
        <p:spPr>
          <a:xfrm>
            <a:off x="102443" y="4345898"/>
            <a:ext cx="2176723"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to be experienced </a:t>
            </a:r>
            <a:endParaRPr lang="zh-CN" altLang="en-US" dirty="0"/>
          </a:p>
        </p:txBody>
      </p:sp>
      <p:sp>
        <p:nvSpPr>
          <p:cNvPr id="13" name="文本框 12"/>
          <p:cNvSpPr txBox="1"/>
          <p:nvPr/>
        </p:nvSpPr>
        <p:spPr>
          <a:xfrm>
            <a:off x="4674197" y="5031663"/>
            <a:ext cx="747657"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 but </a:t>
            </a:r>
            <a:endParaRPr lang="zh-CN" altLang="en-US" dirty="0"/>
          </a:p>
        </p:txBody>
      </p:sp>
      <p:sp>
        <p:nvSpPr>
          <p:cNvPr id="14" name="文本框 13"/>
          <p:cNvSpPr txBox="1"/>
          <p:nvPr/>
        </p:nvSpPr>
        <p:spPr>
          <a:xfrm>
            <a:off x="6716854" y="5715552"/>
            <a:ext cx="503011" cy="40011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defPPr>
              <a:defRPr lang="zh-CN"/>
            </a:defPPr>
            <a:lvl1pPr>
              <a:defRPr kumimoji="0" sz="2000" b="1" i="1" u="none" strike="noStrike" cap="none" spc="0" normalizeH="0" baseline="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defRPr>
            </a:lvl1pPr>
          </a:lstStyle>
          <a:p>
            <a:r>
              <a:rPr lang="en-US" altLang="zh-CN" dirty="0"/>
              <a:t>a </a:t>
            </a:r>
            <a:endParaRPr lang="zh-CN" altLang="en-US" dirty="0"/>
          </a:p>
        </p:txBody>
      </p:sp>
      <p:sp>
        <p:nvSpPr>
          <p:cNvPr id="15" name="文本框 14"/>
          <p:cNvSpPr txBox="1"/>
          <p:nvPr/>
        </p:nvSpPr>
        <p:spPr>
          <a:xfrm>
            <a:off x="8905608" y="8638"/>
            <a:ext cx="877163" cy="369332"/>
          </a:xfrm>
          <a:prstGeom prst="rect">
            <a:avLst/>
          </a:prstGeom>
          <a:solidFill>
            <a:srgbClr val="FFC000"/>
          </a:solidFill>
        </p:spPr>
        <p:txBody>
          <a:bodyPr wrap="none" rtlCol="0">
            <a:spAutoFit/>
          </a:bodyPr>
          <a:lstStyle/>
          <a:p>
            <a:r>
              <a:rPr lang="zh-CN" altLang="en-US" dirty="0"/>
              <a:t>同位语</a:t>
            </a:r>
            <a:endParaRPr lang="zh-CN" altLang="en-US" dirty="0"/>
          </a:p>
        </p:txBody>
      </p:sp>
      <p:sp>
        <p:nvSpPr>
          <p:cNvPr id="16" name="文本框 15"/>
          <p:cNvSpPr txBox="1"/>
          <p:nvPr/>
        </p:nvSpPr>
        <p:spPr>
          <a:xfrm>
            <a:off x="73572" y="696274"/>
            <a:ext cx="1800493" cy="369332"/>
          </a:xfrm>
          <a:prstGeom prst="rect">
            <a:avLst/>
          </a:prstGeom>
          <a:solidFill>
            <a:srgbClr val="FFC000"/>
          </a:solidFill>
        </p:spPr>
        <p:txBody>
          <a:bodyPr wrap="none" rtlCol="0">
            <a:spAutoFit/>
          </a:bodyPr>
          <a:lstStyle/>
          <a:p>
            <a:r>
              <a:rPr lang="zh-CN" altLang="en-US" dirty="0"/>
              <a:t>形容词修饰名词</a:t>
            </a:r>
            <a:endParaRPr lang="zh-CN" altLang="en-US" dirty="0"/>
          </a:p>
        </p:txBody>
      </p:sp>
      <p:sp>
        <p:nvSpPr>
          <p:cNvPr id="17" name="文本框 16"/>
          <p:cNvSpPr txBox="1"/>
          <p:nvPr/>
        </p:nvSpPr>
        <p:spPr>
          <a:xfrm>
            <a:off x="2472558" y="1819741"/>
            <a:ext cx="1107996" cy="369332"/>
          </a:xfrm>
          <a:prstGeom prst="rect">
            <a:avLst/>
          </a:prstGeom>
          <a:solidFill>
            <a:srgbClr val="FFC000"/>
          </a:solidFill>
        </p:spPr>
        <p:txBody>
          <a:bodyPr wrap="none" rtlCol="0">
            <a:spAutoFit/>
          </a:bodyPr>
          <a:lstStyle/>
          <a:p>
            <a:r>
              <a:rPr lang="zh-CN" altLang="en-US" dirty="0"/>
              <a:t>谓语动词</a:t>
            </a:r>
            <a:endParaRPr lang="zh-CN" altLang="en-US" dirty="0"/>
          </a:p>
        </p:txBody>
      </p:sp>
      <p:sp>
        <p:nvSpPr>
          <p:cNvPr id="18" name="文本框 17"/>
          <p:cNvSpPr txBox="1"/>
          <p:nvPr/>
        </p:nvSpPr>
        <p:spPr>
          <a:xfrm>
            <a:off x="5600960" y="2328022"/>
            <a:ext cx="1800493" cy="369332"/>
          </a:xfrm>
          <a:prstGeom prst="rect">
            <a:avLst/>
          </a:prstGeom>
          <a:solidFill>
            <a:srgbClr val="FFC000"/>
          </a:solidFill>
        </p:spPr>
        <p:txBody>
          <a:bodyPr wrap="none" rtlCol="0">
            <a:spAutoFit/>
          </a:bodyPr>
          <a:lstStyle/>
          <a:p>
            <a:r>
              <a:rPr lang="zh-CN" altLang="en-US" dirty="0"/>
              <a:t>形容词修饰名词</a:t>
            </a:r>
            <a:endParaRPr lang="zh-CN" altLang="en-US" dirty="0"/>
          </a:p>
        </p:txBody>
      </p:sp>
      <p:sp>
        <p:nvSpPr>
          <p:cNvPr id="19" name="文本框 18"/>
          <p:cNvSpPr txBox="1"/>
          <p:nvPr/>
        </p:nvSpPr>
        <p:spPr>
          <a:xfrm>
            <a:off x="478673" y="2756600"/>
            <a:ext cx="2723823" cy="369332"/>
          </a:xfrm>
          <a:prstGeom prst="rect">
            <a:avLst/>
          </a:prstGeom>
          <a:solidFill>
            <a:srgbClr val="FFC000"/>
          </a:solidFill>
        </p:spPr>
        <p:txBody>
          <a:bodyPr wrap="none" rtlCol="0">
            <a:spAutoFit/>
          </a:bodyPr>
          <a:lstStyle/>
          <a:p>
            <a:r>
              <a:rPr lang="zh-CN" altLang="en-US" dirty="0"/>
              <a:t>非谓语，过去分词做定语</a:t>
            </a:r>
            <a:endParaRPr lang="zh-CN" altLang="en-US" dirty="0"/>
          </a:p>
        </p:txBody>
      </p:sp>
      <p:sp>
        <p:nvSpPr>
          <p:cNvPr id="20" name="文本框 19"/>
          <p:cNvSpPr txBox="1"/>
          <p:nvPr/>
        </p:nvSpPr>
        <p:spPr>
          <a:xfrm>
            <a:off x="8008141" y="2771417"/>
            <a:ext cx="1107996" cy="369332"/>
          </a:xfrm>
          <a:prstGeom prst="rect">
            <a:avLst/>
          </a:prstGeom>
          <a:solidFill>
            <a:srgbClr val="FFC000"/>
          </a:solidFill>
        </p:spPr>
        <p:txBody>
          <a:bodyPr wrap="none" rtlCol="0">
            <a:spAutoFit/>
          </a:bodyPr>
          <a:lstStyle/>
          <a:p>
            <a:r>
              <a:rPr lang="zh-CN" altLang="en-US" dirty="0"/>
              <a:t>介词搭配</a:t>
            </a:r>
            <a:endParaRPr lang="zh-CN" altLang="en-US" dirty="0"/>
          </a:p>
        </p:txBody>
      </p:sp>
      <p:sp>
        <p:nvSpPr>
          <p:cNvPr id="21" name="文本框 20"/>
          <p:cNvSpPr txBox="1"/>
          <p:nvPr/>
        </p:nvSpPr>
        <p:spPr>
          <a:xfrm>
            <a:off x="4427483" y="3629379"/>
            <a:ext cx="1107996" cy="369332"/>
          </a:xfrm>
          <a:prstGeom prst="rect">
            <a:avLst/>
          </a:prstGeom>
          <a:solidFill>
            <a:srgbClr val="FFC000"/>
          </a:solidFill>
        </p:spPr>
        <p:txBody>
          <a:bodyPr wrap="none" rtlCol="0">
            <a:spAutoFit/>
          </a:bodyPr>
          <a:lstStyle/>
          <a:p>
            <a:r>
              <a:rPr lang="zh-CN" altLang="en-US" dirty="0"/>
              <a:t>谓语并列</a:t>
            </a:r>
            <a:endParaRPr lang="zh-CN" altLang="en-US" dirty="0"/>
          </a:p>
        </p:txBody>
      </p:sp>
      <p:sp>
        <p:nvSpPr>
          <p:cNvPr id="22" name="文本框 21"/>
          <p:cNvSpPr txBox="1"/>
          <p:nvPr/>
        </p:nvSpPr>
        <p:spPr>
          <a:xfrm>
            <a:off x="102443" y="4747112"/>
            <a:ext cx="2095445" cy="369332"/>
          </a:xfrm>
          <a:prstGeom prst="rect">
            <a:avLst/>
          </a:prstGeom>
          <a:solidFill>
            <a:srgbClr val="FFC000"/>
          </a:solidFill>
        </p:spPr>
        <p:txBody>
          <a:bodyPr wrap="none" rtlCol="0">
            <a:spAutoFit/>
          </a:bodyPr>
          <a:lstStyle/>
          <a:p>
            <a:r>
              <a:rPr lang="zh-CN" altLang="en-US" dirty="0"/>
              <a:t>非谓语 不定式被动</a:t>
            </a:r>
            <a:endParaRPr lang="zh-CN" altLang="en-US" dirty="0"/>
          </a:p>
        </p:txBody>
      </p:sp>
      <p:sp>
        <p:nvSpPr>
          <p:cNvPr id="23" name="文本框 22"/>
          <p:cNvSpPr txBox="1"/>
          <p:nvPr/>
        </p:nvSpPr>
        <p:spPr>
          <a:xfrm>
            <a:off x="4528969" y="5431773"/>
            <a:ext cx="2986715" cy="369332"/>
          </a:xfrm>
          <a:prstGeom prst="rect">
            <a:avLst/>
          </a:prstGeom>
          <a:solidFill>
            <a:srgbClr val="FFC000"/>
          </a:solidFill>
        </p:spPr>
        <p:txBody>
          <a:bodyPr wrap="none" rtlCol="0">
            <a:spAutoFit/>
          </a:bodyPr>
          <a:lstStyle/>
          <a:p>
            <a:r>
              <a:rPr lang="en-US" altLang="zh-CN" dirty="0"/>
              <a:t>Not only …but (also )</a:t>
            </a:r>
            <a:r>
              <a:rPr lang="zh-CN" altLang="en-US" dirty="0"/>
              <a:t>并列</a:t>
            </a:r>
            <a:endParaRPr lang="zh-CN" altLang="en-US" dirty="0"/>
          </a:p>
        </p:txBody>
      </p:sp>
      <p:sp>
        <p:nvSpPr>
          <p:cNvPr id="24" name="文本框 23"/>
          <p:cNvSpPr txBox="1"/>
          <p:nvPr/>
        </p:nvSpPr>
        <p:spPr>
          <a:xfrm>
            <a:off x="6588575" y="6408741"/>
            <a:ext cx="1107996" cy="369332"/>
          </a:xfrm>
          <a:prstGeom prst="rect">
            <a:avLst/>
          </a:prstGeom>
          <a:solidFill>
            <a:srgbClr val="FFC000"/>
          </a:solidFill>
        </p:spPr>
        <p:txBody>
          <a:bodyPr wrap="none" rtlCol="0">
            <a:spAutoFit/>
          </a:bodyPr>
          <a:lstStyle/>
          <a:p>
            <a:r>
              <a:rPr lang="zh-CN" altLang="en-US" dirty="0"/>
              <a:t>不定冠词</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0" y="43219"/>
            <a:ext cx="10153850" cy="6703374"/>
          </a:xfrm>
          <a:prstGeom prst="rect">
            <a:avLst/>
          </a:prstGeom>
          <a:noFill/>
        </p:spPr>
        <p:txBody>
          <a:bodyPr wrap="square">
            <a:spAutoFit/>
          </a:bodyPr>
          <a:lstStyle/>
          <a:p>
            <a:pPr indent="304800" algn="just">
              <a:lnSpc>
                <a:spcPct val="90000"/>
              </a:lnSpc>
            </a:pPr>
            <a:endParaRPr lang="en-US" altLang="zh-CN" sz="2400" i="1"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rPr>
              <a:t>1.</a:t>
            </a:r>
            <a:r>
              <a:rPr lang="zh-CN" alt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形容词学习</a:t>
            </a:r>
            <a:r>
              <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 numer</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ous</a:t>
            </a:r>
            <a:r>
              <a:rPr lang="en-US" altLang="zh-CN" sz="2400" dirty="0">
                <a:latin typeface="Calibri" panose="020F0502020204030204" pitchFamily="34" charset="0"/>
                <a:ea typeface="Calibri" panose="020F0502020204030204" pitchFamily="34" charset="0"/>
                <a:cs typeface="Calibri" panose="020F0502020204030204" pitchFamily="34" charset="0"/>
              </a:rPr>
              <a:t>  function</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al </a:t>
            </a:r>
            <a:r>
              <a:rPr lang="en-US" altLang="zh-CN" sz="2400" dirty="0">
                <a:latin typeface="Calibri" panose="020F0502020204030204" pitchFamily="34" charset="0"/>
                <a:ea typeface="Calibri" panose="020F0502020204030204" pitchFamily="34" charset="0"/>
                <a:cs typeface="Calibri" panose="020F0502020204030204" pitchFamily="34" charset="0"/>
              </a:rPr>
              <a:t>spaces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 permanent and temporary exhibition venues</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the straight /wind</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ing</a:t>
            </a:r>
            <a:r>
              <a:rPr lang="en-US" altLang="zh-CN" sz="2400" dirty="0">
                <a:latin typeface="Calibri" panose="020F0502020204030204" pitchFamily="34" charset="0"/>
                <a:ea typeface="Calibri" panose="020F0502020204030204" pitchFamily="34" charset="0"/>
                <a:cs typeface="Calibri" panose="020F0502020204030204" pitchFamily="34" charset="0"/>
              </a:rPr>
              <a:t> passages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a clockwise turn</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ing </a:t>
            </a:r>
            <a:r>
              <a:rPr lang="en-US" altLang="zh-CN" sz="2400" dirty="0">
                <a:latin typeface="Calibri" panose="020F0502020204030204" pitchFamily="34" charset="0"/>
                <a:ea typeface="Calibri" panose="020F0502020204030204" pitchFamily="34" charset="0"/>
                <a:cs typeface="Calibri" panose="020F0502020204030204" pitchFamily="34" charset="0"/>
              </a:rPr>
              <a:t>order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a living, ever-evolv</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ing</a:t>
            </a:r>
            <a:r>
              <a:rPr lang="en-US" altLang="zh-CN" sz="2400" dirty="0">
                <a:latin typeface="Calibri" panose="020F0502020204030204" pitchFamily="34" charset="0"/>
                <a:ea typeface="Calibri" panose="020F0502020204030204" pitchFamily="34" charset="0"/>
                <a:cs typeface="Calibri" panose="020F0502020204030204" pitchFamily="34" charset="0"/>
              </a:rPr>
              <a:t> project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 a different, individu</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al </a:t>
            </a:r>
            <a:r>
              <a:rPr lang="en-US" altLang="zh-CN" sz="2400" dirty="0">
                <a:latin typeface="Calibri" panose="020F0502020204030204" pitchFamily="34" charset="0"/>
                <a:ea typeface="Calibri" panose="020F0502020204030204" pitchFamily="34" charset="0"/>
                <a:cs typeface="Calibri" panose="020F0502020204030204" pitchFamily="34" charset="0"/>
              </a:rPr>
              <a:t>journey</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spiritu</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al</a:t>
            </a:r>
            <a:r>
              <a:rPr lang="en-US" altLang="zh-CN" sz="2400" dirty="0">
                <a:latin typeface="Calibri" panose="020F0502020204030204" pitchFamily="34" charset="0"/>
                <a:ea typeface="Calibri" panose="020F0502020204030204" pitchFamily="34" charset="0"/>
                <a:cs typeface="Calibri" panose="020F0502020204030204" pitchFamily="34" charset="0"/>
              </a:rPr>
              <a:t> satisfaction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 the madden</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ing</a:t>
            </a:r>
            <a:r>
              <a:rPr lang="en-US" altLang="zh-CN" sz="2400" dirty="0">
                <a:latin typeface="Calibri" panose="020F0502020204030204" pitchFamily="34" charset="0"/>
                <a:ea typeface="Calibri" panose="020F0502020204030204" pitchFamily="34" charset="0"/>
                <a:cs typeface="Calibri" panose="020F0502020204030204" pitchFamily="34" charset="0"/>
              </a:rPr>
              <a:t> noise</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in- position </a:t>
            </a:r>
            <a:r>
              <a:rPr lang="en-US" altLang="zh-CN" sz="2400" dirty="0">
                <a:latin typeface="Calibri" panose="020F0502020204030204" pitchFamily="34" charset="0"/>
                <a:ea typeface="Calibri" panose="020F0502020204030204" pitchFamily="34" charset="0"/>
                <a:cs typeface="Calibri" panose="020F0502020204030204" pitchFamily="34" charset="0"/>
              </a:rPr>
              <a:t>viewing</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rPr>
              <a:t>2. </a:t>
            </a:r>
            <a:r>
              <a:rPr lang="zh-CN" alt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非谓语做定语</a:t>
            </a:r>
            <a:endParaRPr lang="en-US" altLang="zh-CN"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 art space ___________(comprise) of numerous functional spaces,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the upper gallery _________(suspend) high in the air</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give a background to the artwork________________ (exhibit)next week   .</a:t>
            </a:r>
            <a:endParaRPr lang="zh-CN" altLang="zh-CN" sz="2400" dirty="0">
              <a:latin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bricks ________(recycle) from the destroyed courtyards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a project ________(wait)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to be experienced </a:t>
            </a:r>
            <a:endPar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indent="304800" algn="just"/>
            <a:r>
              <a:rPr lang="en-US" altLang="zh-CN" sz="2400" dirty="0">
                <a:latin typeface="Calibri" panose="020F0502020204030204" pitchFamily="34" charset="0"/>
                <a:ea typeface="Calibri" panose="020F0502020204030204" pitchFamily="34" charset="0"/>
                <a:cs typeface="Calibri" panose="020F0502020204030204" pitchFamily="34" charset="0"/>
              </a:rPr>
              <a:t>a courtyard ________(pave) with red bricks </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流程图: 可选过程 4"/>
          <p:cNvSpPr/>
          <p:nvPr/>
        </p:nvSpPr>
        <p:spPr>
          <a:xfrm>
            <a:off x="0" y="11140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1785521" y="4406758"/>
            <a:ext cx="1355835"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comprised</a:t>
            </a:r>
            <a:r>
              <a:rPr lang="en-US" altLang="zh-CN" sz="1800" b="1" i="1" dirty="0">
                <a:latin typeface="Calibri" panose="020F0502020204030204" pitchFamily="34" charset="0"/>
                <a:ea typeface="Calibri" panose="020F0502020204030204" pitchFamily="34" charset="0"/>
                <a:cs typeface="Calibri" panose="020F0502020204030204" pitchFamily="34" charset="0"/>
              </a:rPr>
              <a:t> </a:t>
            </a:r>
            <a:endParaRPr lang="zh-CN" altLang="en-US" b="1" dirty="0"/>
          </a:p>
        </p:txBody>
      </p:sp>
      <p:sp>
        <p:nvSpPr>
          <p:cNvPr id="7" name="文本框 6"/>
          <p:cNvSpPr txBox="1"/>
          <p:nvPr/>
        </p:nvSpPr>
        <p:spPr>
          <a:xfrm>
            <a:off x="2525160" y="4760624"/>
            <a:ext cx="1355834"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suspended</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4749918" y="5160734"/>
            <a:ext cx="2017986"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to be exhibited </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9" name="文本框 8"/>
          <p:cNvSpPr txBox="1"/>
          <p:nvPr/>
        </p:nvSpPr>
        <p:spPr>
          <a:xfrm>
            <a:off x="1232391" y="5458097"/>
            <a:ext cx="1232391"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recycled</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10" name="文本框 9"/>
          <p:cNvSpPr txBox="1"/>
          <p:nvPr/>
        </p:nvSpPr>
        <p:spPr>
          <a:xfrm>
            <a:off x="1573599" y="5850857"/>
            <a:ext cx="1355834"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waiting</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11" name="文本框 10"/>
          <p:cNvSpPr txBox="1"/>
          <p:nvPr/>
        </p:nvSpPr>
        <p:spPr>
          <a:xfrm>
            <a:off x="2007279" y="6255149"/>
            <a:ext cx="1232391"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paved</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12" name="文本框 11"/>
          <p:cNvSpPr txBox="1"/>
          <p:nvPr/>
        </p:nvSpPr>
        <p:spPr>
          <a:xfrm>
            <a:off x="7633447" y="773244"/>
            <a:ext cx="2031325" cy="369332"/>
          </a:xfrm>
          <a:prstGeom prst="rect">
            <a:avLst/>
          </a:prstGeom>
          <a:noFill/>
        </p:spPr>
        <p:txBody>
          <a:bodyPr wrap="none" rtlCol="0">
            <a:spAutoFit/>
          </a:bodyPr>
          <a:lstStyle/>
          <a:p>
            <a:r>
              <a:rPr lang="zh-CN" altLang="en-US" b="1" dirty="0"/>
              <a:t>很多的功能性空间</a:t>
            </a:r>
            <a:endParaRPr lang="zh-CN" altLang="en-US" b="1" dirty="0"/>
          </a:p>
        </p:txBody>
      </p:sp>
      <p:sp>
        <p:nvSpPr>
          <p:cNvPr id="13" name="文本框 12"/>
          <p:cNvSpPr txBox="1"/>
          <p:nvPr/>
        </p:nvSpPr>
        <p:spPr>
          <a:xfrm>
            <a:off x="7638937" y="1142576"/>
            <a:ext cx="2262158" cy="369332"/>
          </a:xfrm>
          <a:prstGeom prst="rect">
            <a:avLst/>
          </a:prstGeom>
          <a:noFill/>
        </p:spPr>
        <p:txBody>
          <a:bodyPr wrap="none" rtlCol="0">
            <a:spAutoFit/>
          </a:bodyPr>
          <a:lstStyle/>
          <a:p>
            <a:r>
              <a:rPr lang="zh-CN" altLang="en-US" b="1" dirty="0"/>
              <a:t>永久和暂时展览场馆</a:t>
            </a:r>
            <a:endParaRPr lang="zh-CN" altLang="en-US" b="1" dirty="0"/>
          </a:p>
        </p:txBody>
      </p:sp>
      <p:sp>
        <p:nvSpPr>
          <p:cNvPr id="14" name="文本框 13"/>
          <p:cNvSpPr txBox="1"/>
          <p:nvPr/>
        </p:nvSpPr>
        <p:spPr>
          <a:xfrm>
            <a:off x="7633447" y="1539681"/>
            <a:ext cx="2132315" cy="369332"/>
          </a:xfrm>
          <a:prstGeom prst="rect">
            <a:avLst/>
          </a:prstGeom>
          <a:noFill/>
        </p:spPr>
        <p:txBody>
          <a:bodyPr wrap="none" rtlCol="0">
            <a:spAutoFit/>
          </a:bodyPr>
          <a:lstStyle/>
          <a:p>
            <a:r>
              <a:rPr lang="zh-CN" altLang="en-US" b="1" dirty="0"/>
              <a:t>笔直的</a:t>
            </a:r>
            <a:r>
              <a:rPr lang="en-US" altLang="zh-CN" b="1" dirty="0"/>
              <a:t>/</a:t>
            </a:r>
            <a:r>
              <a:rPr lang="zh-CN" altLang="en-US" b="1" dirty="0"/>
              <a:t>蜿蜒的通道</a:t>
            </a:r>
            <a:endParaRPr lang="zh-CN" altLang="en-US" b="1" dirty="0"/>
          </a:p>
        </p:txBody>
      </p:sp>
      <p:sp>
        <p:nvSpPr>
          <p:cNvPr id="15" name="文本框 14"/>
          <p:cNvSpPr txBox="1"/>
          <p:nvPr/>
        </p:nvSpPr>
        <p:spPr>
          <a:xfrm>
            <a:off x="7633447" y="1951143"/>
            <a:ext cx="2109873" cy="369332"/>
          </a:xfrm>
          <a:prstGeom prst="rect">
            <a:avLst/>
          </a:prstGeom>
          <a:noFill/>
        </p:spPr>
        <p:txBody>
          <a:bodyPr wrap="none" rtlCol="0">
            <a:spAutoFit/>
          </a:bodyPr>
          <a:lstStyle/>
          <a:p>
            <a:r>
              <a:rPr lang="zh-CN" altLang="en-US" b="1" dirty="0"/>
              <a:t>顺时针转动的顺序</a:t>
            </a:r>
            <a:endParaRPr lang="zh-CN" altLang="en-US" b="1" dirty="0"/>
          </a:p>
        </p:txBody>
      </p:sp>
      <p:sp>
        <p:nvSpPr>
          <p:cNvPr id="16" name="文本框 15"/>
          <p:cNvSpPr txBox="1"/>
          <p:nvPr/>
        </p:nvSpPr>
        <p:spPr>
          <a:xfrm>
            <a:off x="7633447" y="2332219"/>
            <a:ext cx="3647152" cy="369332"/>
          </a:xfrm>
          <a:prstGeom prst="rect">
            <a:avLst/>
          </a:prstGeom>
          <a:noFill/>
        </p:spPr>
        <p:txBody>
          <a:bodyPr wrap="none" rtlCol="0">
            <a:spAutoFit/>
          </a:bodyPr>
          <a:lstStyle/>
          <a:p>
            <a:r>
              <a:rPr lang="zh-CN" altLang="en-US" b="1" dirty="0"/>
              <a:t>一个具有生命力，不断发展的项目</a:t>
            </a:r>
            <a:endParaRPr lang="zh-CN" altLang="en-US" b="1" dirty="0"/>
          </a:p>
        </p:txBody>
      </p:sp>
      <p:sp>
        <p:nvSpPr>
          <p:cNvPr id="17" name="文本框 16"/>
          <p:cNvSpPr txBox="1"/>
          <p:nvPr/>
        </p:nvSpPr>
        <p:spPr>
          <a:xfrm>
            <a:off x="7638937" y="2636686"/>
            <a:ext cx="2262158" cy="369332"/>
          </a:xfrm>
          <a:prstGeom prst="rect">
            <a:avLst/>
          </a:prstGeom>
          <a:noFill/>
        </p:spPr>
        <p:txBody>
          <a:bodyPr wrap="none" rtlCol="0">
            <a:spAutoFit/>
          </a:bodyPr>
          <a:lstStyle/>
          <a:p>
            <a:r>
              <a:rPr lang="zh-CN" altLang="en-US" b="1" dirty="0"/>
              <a:t>一段不同的个人旅程</a:t>
            </a:r>
            <a:endParaRPr lang="zh-CN" altLang="en-US" b="1" dirty="0"/>
          </a:p>
        </p:txBody>
      </p:sp>
      <p:sp>
        <p:nvSpPr>
          <p:cNvPr id="18" name="文本框 17"/>
          <p:cNvSpPr txBox="1"/>
          <p:nvPr/>
        </p:nvSpPr>
        <p:spPr>
          <a:xfrm>
            <a:off x="7633447" y="2940091"/>
            <a:ext cx="3647152" cy="369332"/>
          </a:xfrm>
          <a:prstGeom prst="rect">
            <a:avLst/>
          </a:prstGeom>
          <a:noFill/>
        </p:spPr>
        <p:txBody>
          <a:bodyPr wrap="square">
            <a:spAutoFit/>
          </a:bodyPr>
          <a:lstStyle/>
          <a:p>
            <a:r>
              <a:rPr lang="zh-CN" altLang="en-US" b="1" dirty="0"/>
              <a:t>精神上的满足</a:t>
            </a:r>
            <a:endParaRPr lang="zh-CN" altLang="en-US" b="1" dirty="0"/>
          </a:p>
        </p:txBody>
      </p:sp>
      <p:sp>
        <p:nvSpPr>
          <p:cNvPr id="19" name="文本框 18"/>
          <p:cNvSpPr txBox="1"/>
          <p:nvPr/>
        </p:nvSpPr>
        <p:spPr>
          <a:xfrm>
            <a:off x="7616601" y="3325238"/>
            <a:ext cx="3663998" cy="369332"/>
          </a:xfrm>
          <a:prstGeom prst="rect">
            <a:avLst/>
          </a:prstGeom>
          <a:noFill/>
        </p:spPr>
        <p:txBody>
          <a:bodyPr wrap="square">
            <a:spAutoFit/>
          </a:bodyPr>
          <a:lstStyle/>
          <a:p>
            <a:r>
              <a:rPr lang="zh-CN" altLang="en-US" b="1" dirty="0"/>
              <a:t>让人发狂的噪音</a:t>
            </a:r>
            <a:endParaRPr lang="zh-CN" altLang="en-US" b="1" dirty="0"/>
          </a:p>
        </p:txBody>
      </p:sp>
      <p:sp>
        <p:nvSpPr>
          <p:cNvPr id="20" name="文本框 19"/>
          <p:cNvSpPr txBox="1"/>
          <p:nvPr/>
        </p:nvSpPr>
        <p:spPr>
          <a:xfrm>
            <a:off x="7633447" y="3661820"/>
            <a:ext cx="3440953" cy="369332"/>
          </a:xfrm>
          <a:prstGeom prst="rect">
            <a:avLst/>
          </a:prstGeom>
          <a:noFill/>
        </p:spPr>
        <p:txBody>
          <a:bodyPr wrap="square">
            <a:spAutoFit/>
          </a:bodyPr>
          <a:lstStyle/>
          <a:p>
            <a:r>
              <a:rPr lang="zh-CN" altLang="en-US" b="1" dirty="0"/>
              <a:t>静观</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ppt_x"/>
                                          </p:val>
                                        </p:tav>
                                        <p:tav tm="100000">
                                          <p:val>
                                            <p:strVal val="#ppt_x"/>
                                          </p:val>
                                        </p:tav>
                                      </p:tavLst>
                                    </p:anim>
                                    <p:anim calcmode="lin" valueType="num">
                                      <p:cBhvr additive="base">
                                        <p:cTn id="9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25819" y="855850"/>
            <a:ext cx="11866181" cy="5652830"/>
          </a:xfrm>
          <a:prstGeom prst="rect">
            <a:avLst/>
          </a:prstGeom>
          <a:noFill/>
        </p:spPr>
        <p:txBody>
          <a:bodyPr wrap="square">
            <a:spAutoFit/>
          </a:bodyPr>
          <a:lstStyle/>
          <a:p>
            <a:pPr indent="304800" algn="just">
              <a:lnSpc>
                <a:spcPct val="140000"/>
              </a:lnSpc>
            </a:pPr>
            <a:r>
              <a:rPr lang="en-US" altLang="zh-CN" sz="2000" b="1" dirty="0">
                <a:highlight>
                  <a:srgbClr val="FFFF00"/>
                </a:highlight>
              </a:rPr>
              <a:t>3.</a:t>
            </a:r>
            <a:r>
              <a:rPr lang="zh-CN" altLang="en-US" sz="2000" b="1" dirty="0">
                <a:highlight>
                  <a:srgbClr val="FFFF00"/>
                </a:highlight>
              </a:rPr>
              <a:t>词组翻译</a:t>
            </a:r>
            <a:endParaRPr lang="en-US" altLang="zh-CN" sz="2000" b="1" dirty="0">
              <a:highlight>
                <a:srgbClr val="FFFF00"/>
              </a:highlight>
            </a:endParaRPr>
          </a:p>
          <a:p>
            <a:pPr indent="304800" algn="just">
              <a:lnSpc>
                <a:spcPct val="140000"/>
              </a:lnSpc>
            </a:pPr>
            <a:r>
              <a:rPr lang="zh-CN" altLang="en-US" sz="2000" dirty="0"/>
              <a:t>一位房地产开发商</a:t>
            </a:r>
            <a:endParaRPr lang="zh-CN" altLang="en-US" sz="2000" dirty="0"/>
          </a:p>
          <a:p>
            <a:pPr indent="304800" algn="just">
              <a:lnSpc>
                <a:spcPct val="140000"/>
              </a:lnSpc>
            </a:pPr>
            <a:r>
              <a:rPr lang="zh-CN" altLang="en-US" sz="2000" dirty="0"/>
              <a:t>  展览场馆</a:t>
            </a:r>
            <a:endParaRPr lang="en-US" altLang="zh-CN" sz="2000" dirty="0"/>
          </a:p>
          <a:p>
            <a:pPr indent="304800" algn="just">
              <a:lnSpc>
                <a:spcPct val="140000"/>
              </a:lnSpc>
            </a:pPr>
            <a:r>
              <a:rPr lang="zh-CN" altLang="en-US" sz="2000" dirty="0"/>
              <a:t>平行透视空间场</a:t>
            </a:r>
            <a:endParaRPr lang="en-US" altLang="zh-CN" sz="2000" dirty="0"/>
          </a:p>
          <a:p>
            <a:pPr indent="304800" algn="just">
              <a:lnSpc>
                <a:spcPct val="140000"/>
              </a:lnSpc>
            </a:pPr>
            <a:r>
              <a:rPr lang="zh-CN" altLang="en-US" sz="2000" dirty="0"/>
              <a:t>  黑竹形成的混泥土花园墙</a:t>
            </a:r>
            <a:endParaRPr lang="en-US" altLang="zh-CN" sz="2000" dirty="0"/>
          </a:p>
          <a:p>
            <a:pPr indent="304800" algn="just">
              <a:lnSpc>
                <a:spcPct val="140000"/>
              </a:lnSpc>
            </a:pPr>
            <a:r>
              <a:rPr lang="en-US" altLang="zh-CN" sz="2000" dirty="0"/>
              <a:t> </a:t>
            </a:r>
            <a:r>
              <a:rPr lang="zh-CN" altLang="en-US" sz="2000" dirty="0"/>
              <a:t>一个轻盈的身影在花园墙上盘旋</a:t>
            </a:r>
            <a:r>
              <a:rPr lang="en-US" altLang="zh-CN" sz="2000" dirty="0"/>
              <a:t>.       </a:t>
            </a:r>
            <a:endParaRPr lang="en-US" altLang="zh-CN" sz="2000" dirty="0"/>
          </a:p>
          <a:p>
            <a:pPr indent="304800" algn="just">
              <a:lnSpc>
                <a:spcPct val="140000"/>
              </a:lnSpc>
            </a:pPr>
            <a:r>
              <a:rPr lang="zh-CN" altLang="en-US" sz="2000" dirty="0"/>
              <a:t>铺满</a:t>
            </a:r>
            <a:endParaRPr lang="en-US" altLang="zh-CN" sz="2000" dirty="0"/>
          </a:p>
          <a:p>
            <a:pPr indent="304800" algn="just">
              <a:lnSpc>
                <a:spcPct val="140000"/>
              </a:lnSpc>
            </a:pPr>
            <a:r>
              <a:rPr lang="zh-CN" altLang="en-US" sz="2000" dirty="0"/>
              <a:t>将</a:t>
            </a:r>
            <a:r>
              <a:rPr lang="en-US" altLang="zh-CN" sz="2000" dirty="0"/>
              <a:t>… </a:t>
            </a:r>
            <a:r>
              <a:rPr lang="zh-CN" altLang="en-US" sz="2000" dirty="0"/>
              <a:t>限制在                                                    </a:t>
            </a:r>
            <a:endParaRPr lang="en-US" altLang="zh-CN" sz="2000" dirty="0"/>
          </a:p>
          <a:p>
            <a:pPr indent="304800" algn="just">
              <a:lnSpc>
                <a:spcPct val="140000"/>
              </a:lnSpc>
            </a:pPr>
            <a:r>
              <a:rPr lang="zh-CN" altLang="en-US" sz="2000" dirty="0"/>
              <a:t>与自然和谐共存</a:t>
            </a:r>
            <a:endParaRPr lang="en-US" altLang="zh-CN" sz="2000" dirty="0"/>
          </a:p>
          <a:p>
            <a:pPr indent="304800" algn="just">
              <a:lnSpc>
                <a:spcPct val="140000"/>
              </a:lnSpc>
            </a:pPr>
            <a:r>
              <a:rPr lang="zh-CN" altLang="en-US" sz="2000" dirty="0"/>
              <a:t>一个有生命力，不断进化</a:t>
            </a:r>
            <a:r>
              <a:rPr lang="en-US" altLang="zh-CN" sz="2000" dirty="0"/>
              <a:t>/</a:t>
            </a:r>
            <a:r>
              <a:rPr lang="zh-CN" altLang="en-US" sz="2000" dirty="0"/>
              <a:t>发展的项目</a:t>
            </a:r>
            <a:endParaRPr lang="zh-CN" altLang="en-US" sz="2000" dirty="0"/>
          </a:p>
          <a:p>
            <a:pPr indent="304800" algn="just">
              <a:lnSpc>
                <a:spcPct val="140000"/>
              </a:lnSpc>
            </a:pPr>
            <a:r>
              <a:rPr lang="zh-CN" altLang="en-US" sz="2000" dirty="0"/>
              <a:t>寻求远离让人发狂的噪音的精神上的满足</a:t>
            </a:r>
            <a:endParaRPr lang="zh-CN" altLang="zh-CN" sz="2000" i="1" dirty="0">
              <a:latin typeface="Calibri" panose="020F0502020204030204" pitchFamily="34" charset="0"/>
              <a:cs typeface="Calibri" panose="020F0502020204030204" pitchFamily="34" charset="0"/>
            </a:endParaRPr>
          </a:p>
          <a:p>
            <a:pPr indent="304800" algn="just">
              <a:lnSpc>
                <a:spcPct val="140000"/>
              </a:lnSpc>
            </a:pPr>
            <a:r>
              <a:rPr lang="zh-CN" altLang="en-US" sz="2000" dirty="0"/>
              <a:t>为文化繁荣提供财力支持</a:t>
            </a:r>
            <a:endParaRPr lang="en-US" altLang="zh-CN" sz="2000" dirty="0"/>
          </a:p>
          <a:p>
            <a:pPr indent="304800" algn="just">
              <a:lnSpc>
                <a:spcPct val="140000"/>
              </a:lnSpc>
            </a:pPr>
            <a:r>
              <a:rPr lang="zh-CN" altLang="en-US" sz="2000" dirty="0"/>
              <a:t>展示文化珍品</a:t>
            </a:r>
            <a:r>
              <a:rPr lang="en-US" altLang="zh-CN" sz="2000" dirty="0">
                <a:latin typeface="Calibri" panose="020F0502020204030204" pitchFamily="34" charset="0"/>
                <a:ea typeface="Calibri" panose="020F0502020204030204" pitchFamily="34" charset="0"/>
                <a:cs typeface="Calibri" panose="020F0502020204030204" pitchFamily="34" charset="0"/>
              </a:rPr>
              <a:t>.</a:t>
            </a:r>
            <a:endParaRPr lang="zh-CN" altLang="zh-CN" sz="2000" dirty="0">
              <a:latin typeface="Calibri" panose="020F0502020204030204" pitchFamily="34" charset="0"/>
              <a:cs typeface="Calibri" panose="020F0502020204030204" pitchFamily="34" charset="0"/>
            </a:endParaRPr>
          </a:p>
        </p:txBody>
      </p:sp>
      <p:sp>
        <p:nvSpPr>
          <p:cNvPr id="4" name="流程图: 可选过程 3"/>
          <p:cNvSpPr/>
          <p:nvPr/>
        </p:nvSpPr>
        <p:spPr>
          <a:xfrm>
            <a:off x="105104" y="49240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5549463" y="1198516"/>
            <a:ext cx="6642537" cy="5222968"/>
          </a:xfrm>
          <a:prstGeom prst="rect">
            <a:avLst/>
          </a:prstGeom>
          <a:noFill/>
        </p:spPr>
        <p:txBody>
          <a:bodyPr wrap="square">
            <a:spAutoFit/>
          </a:bodyPr>
          <a:lstStyle/>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a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real-estate</a:t>
            </a:r>
            <a:r>
              <a:rPr lang="en-US" altLang="zh-CN" sz="2000" dirty="0">
                <a:latin typeface="Calibri" panose="020F0502020204030204" pitchFamily="34" charset="0"/>
                <a:ea typeface="Calibri" panose="020F0502020204030204" pitchFamily="34" charset="0"/>
                <a:cs typeface="Calibri" panose="020F0502020204030204" pitchFamily="34" charset="0"/>
              </a:rPr>
              <a:t> developer </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exhibition venues</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a field of parallel perspective spaces</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garden walls in black bamboo-formed concrete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A light "figure"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hovers</a:t>
            </a:r>
            <a:r>
              <a:rPr lang="en-US" altLang="zh-CN" sz="2000" dirty="0">
                <a:latin typeface="Calibri" panose="020F0502020204030204" pitchFamily="34" charset="0"/>
                <a:ea typeface="Calibri" panose="020F0502020204030204" pitchFamily="34" charset="0"/>
                <a:cs typeface="Calibri" panose="020F0502020204030204" pitchFamily="34" charset="0"/>
              </a:rPr>
              <a:t> over the garden walls.</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be paved with</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limit ...to...</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exist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harmoniously</a:t>
            </a:r>
            <a:r>
              <a:rPr lang="en-US" altLang="zh-CN" sz="2000" dirty="0">
                <a:latin typeface="Calibri" panose="020F0502020204030204" pitchFamily="34" charset="0"/>
                <a:ea typeface="Calibri" panose="020F0502020204030204" pitchFamily="34" charset="0"/>
                <a:cs typeface="Calibri" panose="020F0502020204030204" pitchFamily="34" charset="0"/>
              </a:rPr>
              <a:t> with nature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a living,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ever-evolving </a:t>
            </a:r>
            <a:r>
              <a:rPr lang="en-US" altLang="zh-CN" sz="2000" dirty="0">
                <a:latin typeface="Calibri" panose="020F0502020204030204" pitchFamily="34" charset="0"/>
                <a:ea typeface="Calibri" panose="020F0502020204030204" pitchFamily="34" charset="0"/>
                <a:cs typeface="Calibri" panose="020F0502020204030204" pitchFamily="34" charset="0"/>
              </a:rPr>
              <a:t>project</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seek spiritual satisfaction away from the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maddening</a:t>
            </a:r>
            <a:r>
              <a:rPr lang="en-US" altLang="zh-CN" sz="2000" dirty="0">
                <a:latin typeface="Calibri" panose="020F0502020204030204" pitchFamily="34" charset="0"/>
                <a:ea typeface="Calibri" panose="020F0502020204030204" pitchFamily="34" charset="0"/>
                <a:cs typeface="Calibri" panose="020F0502020204030204" pitchFamily="34" charset="0"/>
              </a:rPr>
              <a:t> noise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underwrite </a:t>
            </a:r>
            <a:r>
              <a:rPr lang="en-US" altLang="zh-CN" sz="2000" dirty="0">
                <a:latin typeface="Calibri" panose="020F0502020204030204" pitchFamily="34" charset="0"/>
                <a:ea typeface="Calibri" panose="020F0502020204030204" pitchFamily="34" charset="0"/>
                <a:cs typeface="Calibri" panose="020F0502020204030204" pitchFamily="34" charset="0"/>
              </a:rPr>
              <a:t>a cultural boom</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4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showcase cultural </a:t>
            </a:r>
            <a:r>
              <a:rPr lang="en-US" altLang="zh-CN" sz="2000" dirty="0">
                <a:solidFill>
                  <a:srgbClr val="C00000"/>
                </a:solidFill>
                <a:latin typeface="Calibri" panose="020F0502020204030204" pitchFamily="34" charset="0"/>
                <a:ea typeface="Calibri" panose="020F0502020204030204" pitchFamily="34" charset="0"/>
                <a:cs typeface="Calibri" panose="020F0502020204030204" pitchFamily="34" charset="0"/>
              </a:rPr>
              <a:t>rarities</a:t>
            </a:r>
            <a:endParaRPr lang="zh-CN" altLang="en-US" sz="2000"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1999" cy="68579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 y="285259"/>
            <a:ext cx="12191999" cy="6740307"/>
          </a:xfrm>
          <a:prstGeom prst="rect">
            <a:avLst/>
          </a:prstGeom>
          <a:noFill/>
        </p:spPr>
        <p:txBody>
          <a:bodyPr wrap="square">
            <a:spAutoFit/>
          </a:bodyPr>
          <a:lstStyle/>
          <a:p>
            <a:pPr indent="304800" algn="just">
              <a:lnSpc>
                <a:spcPct val="9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In a forest on the outskirts of Nanjing, China, 58-year-old real-estate  developer Lu Jun, has his pride and joy the Sifang Art Museum, a 21,528-square-foot art space ___________</a:t>
            </a:r>
            <a:r>
              <a:rPr lang="zh-CN" altLang="en-US" sz="2400" dirty="0">
                <a:latin typeface="Calibri" panose="020F0502020204030204" pitchFamily="34" charset="0"/>
                <a:ea typeface="Calibri" panose="020F0502020204030204" pitchFamily="34" charset="0"/>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comprise</a:t>
            </a:r>
            <a:r>
              <a:rPr lang="zh-CN" altLang="en-US" sz="2400" dirty="0">
                <a:latin typeface="Calibri" panose="020F0502020204030204" pitchFamily="34" charset="0"/>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 of numerous  functional spaces, as well as permanent and temporary exhibition ______(venue).</a:t>
            </a:r>
            <a:endParaRPr lang="zh-CN" altLang="zh-CN" sz="2400" dirty="0">
              <a:latin typeface="Calibri" panose="020F0502020204030204" pitchFamily="34" charset="0"/>
              <a:cs typeface="Calibri" panose="020F0502020204030204" pitchFamily="34" charset="0"/>
            </a:endParaRPr>
          </a:p>
          <a:p>
            <a:pPr indent="304800" algn="just">
              <a:lnSpc>
                <a:spcPct val="9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The museum is formed by a field of parallel(</a:t>
            </a:r>
            <a:r>
              <a:rPr lang="zh-CN" altLang="zh-CN" sz="2400" dirty="0">
                <a:latin typeface="Calibri" panose="020F0502020204030204" pitchFamily="34" charset="0"/>
                <a:cs typeface="Calibri" panose="020F0502020204030204" pitchFamily="34" charset="0"/>
              </a:rPr>
              <a:t>平行的</a:t>
            </a:r>
            <a:r>
              <a:rPr lang="en-US" altLang="zh-CN" sz="2400" dirty="0">
                <a:latin typeface="Calibri" panose="020F0502020204030204" pitchFamily="34" charset="0"/>
                <a:ea typeface="Calibri" panose="020F0502020204030204" pitchFamily="34" charset="0"/>
                <a:cs typeface="Calibri" panose="020F0502020204030204" pitchFamily="34" charset="0"/>
              </a:rPr>
              <a:t>) perspective spaces and garden walls in black bamboo-formed concrete over _____a light “figure” hovers. The straight passages on the ground level gradually turn into the winding passage of the figure above. The upper gallery, suspended high in the air, unwraps in a clockwise turning order and _____(end) at “in-position” viewing of the city of Nanjing in the distance.</a:t>
            </a:r>
            <a:endParaRPr lang="zh-CN" altLang="zh-CN" sz="2400" dirty="0">
              <a:latin typeface="Calibri" panose="020F0502020204030204" pitchFamily="34" charset="0"/>
              <a:cs typeface="Calibri" panose="020F0502020204030204" pitchFamily="34" charset="0"/>
            </a:endParaRPr>
          </a:p>
          <a:p>
            <a:pPr indent="304800" algn="just">
              <a:lnSpc>
                <a:spcPct val="9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The courtyard is paved with Old Hutong bricks recycled from the _______(destroy)courtyards in the center of Nanjing. Limiting the colors of the museum ___black and white matches it to the ancient buildings in the city, and   gives a background to the artwork____________</a:t>
            </a:r>
            <a:r>
              <a:rPr lang="zh-CN" altLang="en-US" sz="2400" dirty="0">
                <a:latin typeface="Calibri" panose="020F0502020204030204" pitchFamily="34" charset="0"/>
                <a:ea typeface="Calibri" panose="020F0502020204030204" pitchFamily="34" charset="0"/>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exhibit</a:t>
            </a:r>
            <a:r>
              <a:rPr lang="zh-CN" altLang="en-US" sz="2400" dirty="0">
                <a:latin typeface="Calibri" panose="020F0502020204030204" pitchFamily="34" charset="0"/>
                <a:ea typeface="Calibri" panose="020F0502020204030204" pitchFamily="34" charset="0"/>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 within.</a:t>
            </a:r>
            <a:endParaRPr lang="zh-CN" altLang="zh-CN" sz="2400" dirty="0">
              <a:latin typeface="Calibri" panose="020F0502020204030204" pitchFamily="34" charset="0"/>
              <a:cs typeface="Calibri" panose="020F0502020204030204" pitchFamily="34" charset="0"/>
            </a:endParaRPr>
          </a:p>
          <a:p>
            <a:pPr indent="304800" algn="just">
              <a:lnSpc>
                <a:spcPct val="9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The Sifang Parkland is about the experience. The site is a living, ever-evolving project that waits  to be experienced personally, _____each visit will give a different, individual journey. Art and architecture exist harmoniously with nature here, and visitors can not only experience contemporary architectural spaces and art works, but seek ________(spirit) satisfaction away from the maddening noise of urban centers.</a:t>
            </a:r>
            <a:endParaRPr lang="zh-CN" altLang="zh-CN" sz="2400" dirty="0">
              <a:latin typeface="Calibri" panose="020F0502020204030204" pitchFamily="34" charset="0"/>
              <a:cs typeface="Calibri" panose="020F0502020204030204" pitchFamily="34" charset="0"/>
            </a:endParaRPr>
          </a:p>
          <a:p>
            <a:pPr indent="304800" algn="just">
              <a:lnSpc>
                <a:spcPct val="90000"/>
              </a:lnSpc>
            </a:pPr>
            <a:r>
              <a:rPr lang="en-US" altLang="zh-CN" sz="2400" dirty="0">
                <a:latin typeface="Calibri" panose="020F0502020204030204" pitchFamily="34" charset="0"/>
                <a:ea typeface="Calibri" panose="020F0502020204030204" pitchFamily="34" charset="0"/>
                <a:cs typeface="Calibri" panose="020F0502020204030204" pitchFamily="34" charset="0"/>
              </a:rPr>
              <a:t>   China’s wealthy people like Mr. Lu are underwriting  a major cultural boom, spending billions of yuan on grand buildings to showcase impressive collections of art, antiques and other cultural _______(rare).</a:t>
            </a:r>
            <a:endParaRPr lang="zh-CN" altLang="zh-CN" sz="2400" dirty="0">
              <a:latin typeface="Calibri" panose="020F0502020204030204" pitchFamily="34" charset="0"/>
              <a:cs typeface="Calibri" panose="020F0502020204030204" pitchFamily="34" charset="0"/>
            </a:endParaRPr>
          </a:p>
        </p:txBody>
      </p:sp>
      <p:sp>
        <p:nvSpPr>
          <p:cNvPr id="4" name="流程图: 可选过程 3"/>
          <p:cNvSpPr/>
          <p:nvPr/>
        </p:nvSpPr>
        <p:spPr>
          <a:xfrm>
            <a:off x="0" y="191729"/>
            <a:ext cx="1828800" cy="234991"/>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文本再填空</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8815333" y="555518"/>
            <a:ext cx="1285972" cy="369332"/>
          </a:xfrm>
          <a:prstGeom prst="rect">
            <a:avLst/>
          </a:prstGeom>
          <a:noFill/>
        </p:spPr>
        <p:txBody>
          <a:bodyPr wrap="square">
            <a:spAutoFit/>
          </a:bodyPr>
          <a:lstStyle/>
          <a:p>
            <a:r>
              <a:rPr lang="en-US" altLang="zh-CN" sz="18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comprised</a:t>
            </a:r>
            <a:r>
              <a:rPr lang="en-US" altLang="zh-CN"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zh-CN" altLang="en-US" b="1" dirty="0">
              <a:solidFill>
                <a:srgbClr val="FF0000"/>
              </a:solidFill>
            </a:endParaRPr>
          </a:p>
        </p:txBody>
      </p:sp>
      <p:sp>
        <p:nvSpPr>
          <p:cNvPr id="6" name="文本框 5"/>
          <p:cNvSpPr txBox="1"/>
          <p:nvPr/>
        </p:nvSpPr>
        <p:spPr>
          <a:xfrm>
            <a:off x="9732580" y="981948"/>
            <a:ext cx="1186432" cy="341632"/>
          </a:xfrm>
          <a:prstGeom prst="rect">
            <a:avLst/>
          </a:prstGeom>
          <a:noFill/>
        </p:spPr>
        <p:txBody>
          <a:bodyPr wrap="square">
            <a:spAutoFit/>
          </a:bodyPr>
          <a:lstStyle/>
          <a:p>
            <a:pPr indent="304800" algn="just">
              <a:lnSpc>
                <a:spcPct val="90000"/>
              </a:lnSpc>
            </a:pPr>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venues</a:t>
            </a:r>
            <a:endParaRPr lang="zh-CN" altLang="zh-CN" sz="1800" dirty="0">
              <a:latin typeface="Calibri" panose="020F0502020204030204" pitchFamily="34" charset="0"/>
              <a:cs typeface="Calibri" panose="020F0502020204030204" pitchFamily="34" charset="0"/>
            </a:endParaRPr>
          </a:p>
        </p:txBody>
      </p:sp>
      <p:sp>
        <p:nvSpPr>
          <p:cNvPr id="7" name="文本框 6"/>
          <p:cNvSpPr txBox="1"/>
          <p:nvPr/>
        </p:nvSpPr>
        <p:spPr>
          <a:xfrm>
            <a:off x="4717910" y="1565344"/>
            <a:ext cx="6201102"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which</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8" name="文本框 7"/>
          <p:cNvSpPr txBox="1"/>
          <p:nvPr/>
        </p:nvSpPr>
        <p:spPr>
          <a:xfrm>
            <a:off x="8588407" y="2897271"/>
            <a:ext cx="1144173"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destroyed</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9" name="文本框 8"/>
          <p:cNvSpPr txBox="1"/>
          <p:nvPr/>
        </p:nvSpPr>
        <p:spPr>
          <a:xfrm>
            <a:off x="7577928" y="3244334"/>
            <a:ext cx="481065"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to</a:t>
            </a:r>
            <a:endParaRPr lang="zh-CN" altLang="en-US" b="1" dirty="0">
              <a:solidFill>
                <a:srgbClr val="FF0000"/>
              </a:solidFill>
              <a:highlight>
                <a:srgbClr val="FFFF00"/>
              </a:highlight>
              <a:latin typeface="Calibri" panose="020F0502020204030204" pitchFamily="34" charset="0"/>
              <a:cs typeface="Calibri" panose="020F0502020204030204" pitchFamily="34" charset="0"/>
            </a:endParaRPr>
          </a:p>
        </p:txBody>
      </p:sp>
      <p:sp>
        <p:nvSpPr>
          <p:cNvPr id="10" name="文本框 9"/>
          <p:cNvSpPr txBox="1"/>
          <p:nvPr/>
        </p:nvSpPr>
        <p:spPr>
          <a:xfrm>
            <a:off x="8933793" y="3637971"/>
            <a:ext cx="1621901"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to be exhibited </a:t>
            </a:r>
            <a:endParaRPr lang="zh-CN" altLang="en-US" b="1" dirty="0">
              <a:solidFill>
                <a:srgbClr val="FF0000"/>
              </a:solidFill>
              <a:highlight>
                <a:srgbClr val="FFFF00"/>
              </a:highlight>
              <a:latin typeface="Calibri" panose="020F0502020204030204" pitchFamily="34" charset="0"/>
              <a:cs typeface="Calibri" panose="020F0502020204030204" pitchFamily="34" charset="0"/>
            </a:endParaRPr>
          </a:p>
        </p:txBody>
      </p:sp>
      <p:sp>
        <p:nvSpPr>
          <p:cNvPr id="11" name="文本框 10"/>
          <p:cNvSpPr txBox="1"/>
          <p:nvPr/>
        </p:nvSpPr>
        <p:spPr>
          <a:xfrm>
            <a:off x="4848268" y="4553993"/>
            <a:ext cx="637390"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as</a:t>
            </a:r>
            <a:r>
              <a:rPr lang="en-US" altLang="zh-CN" sz="1800" dirty="0">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2" name="文本框 11"/>
          <p:cNvSpPr txBox="1"/>
          <p:nvPr/>
        </p:nvSpPr>
        <p:spPr>
          <a:xfrm>
            <a:off x="7818460" y="5182944"/>
            <a:ext cx="996873"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spiritual</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
        <p:nvSpPr>
          <p:cNvPr id="13" name="文本框 12"/>
          <p:cNvSpPr txBox="1"/>
          <p:nvPr/>
        </p:nvSpPr>
        <p:spPr>
          <a:xfrm>
            <a:off x="117800" y="6555423"/>
            <a:ext cx="974400"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rarities</a:t>
            </a:r>
            <a:endParaRPr lang="zh-CN" altLang="en-US" b="1" dirty="0">
              <a:solidFill>
                <a:srgbClr val="FF0000"/>
              </a:solidFill>
              <a:highlight>
                <a:srgbClr val="FFFF00"/>
              </a:highlight>
              <a:latin typeface="Calibri" panose="020F0502020204030204" pitchFamily="34" charset="0"/>
              <a:cs typeface="Calibri" panose="020F0502020204030204" pitchFamily="34" charset="0"/>
            </a:endParaRPr>
          </a:p>
        </p:txBody>
      </p:sp>
      <p:sp>
        <p:nvSpPr>
          <p:cNvPr id="14" name="文本框 13"/>
          <p:cNvSpPr txBox="1"/>
          <p:nvPr/>
        </p:nvSpPr>
        <p:spPr>
          <a:xfrm>
            <a:off x="8736075" y="2252596"/>
            <a:ext cx="3132075" cy="369332"/>
          </a:xfrm>
          <a:prstGeom prst="rect">
            <a:avLst/>
          </a:prstGeom>
          <a:noFill/>
        </p:spPr>
        <p:txBody>
          <a:bodyPr wrap="square">
            <a:spAutoFit/>
          </a:bodyPr>
          <a:lstStyle/>
          <a:p>
            <a:r>
              <a:rPr lang="en-US" altLang="zh-CN"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ends</a:t>
            </a:r>
            <a:r>
              <a:rPr lang="en-US" altLang="zh-CN" sz="1800" dirty="0">
                <a:latin typeface="Calibri" panose="020F0502020204030204" pitchFamily="34" charset="0"/>
                <a:ea typeface="Calibri" panose="020F0502020204030204" pitchFamily="34" charset="0"/>
                <a:cs typeface="Calibri" panose="020F0502020204030204" pitchFamily="34" charset="0"/>
              </a:rPr>
              <a:t>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en-US" altLang="zh-CN"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A</a:t>
            </a: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篇</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2398829" y="1831812"/>
            <a:ext cx="7925042" cy="584775"/>
          </a:xfrm>
          <a:prstGeom prst="rect">
            <a:avLst/>
          </a:prstGeom>
          <a:noFill/>
        </p:spPr>
        <p:txBody>
          <a:bodyPr wrap="square">
            <a:spAutoFit/>
          </a:bodyPr>
          <a:lstStyle/>
          <a:p>
            <a:pPr algn="l">
              <a:buNone/>
            </a:pPr>
            <a:r>
              <a:rPr lang="zh-CN" altLang="en-US" sz="3200" b="1" dirty="0">
                <a:latin typeface="Calibri" panose="020F0502020204030204" pitchFamily="34" charset="0"/>
                <a:cs typeface="Calibri" panose="020F0502020204030204" pitchFamily="34" charset="0"/>
              </a:rPr>
              <a:t>人与社会：</a:t>
            </a:r>
            <a:r>
              <a:rPr lang="en-US" altLang="zh-CN" sz="3200" b="1" dirty="0">
                <a:latin typeface="Calibri" panose="020F0502020204030204" pitchFamily="34" charset="0"/>
                <a:cs typeface="Calibri" panose="020F0502020204030204" pitchFamily="34" charset="0"/>
              </a:rPr>
              <a:t>Affordable big cities for travelers</a:t>
            </a:r>
            <a:endParaRPr lang="en-US" altLang="zh-CN" sz="32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stretch>
            <a:fillRect/>
          </a:stretch>
        </p:blipFill>
        <p:spPr>
          <a:xfrm>
            <a:off x="2848674" y="2526069"/>
            <a:ext cx="3247325" cy="4331931"/>
          </a:xfrm>
          <a:prstGeom prst="rect">
            <a:avLst/>
          </a:prstGeom>
        </p:spPr>
      </p:pic>
      <p:grpSp>
        <p:nvGrpSpPr>
          <p:cNvPr id="8" name="组合 7"/>
          <p:cNvGrpSpPr/>
          <p:nvPr/>
        </p:nvGrpSpPr>
        <p:grpSpPr>
          <a:xfrm>
            <a:off x="6095999" y="2526068"/>
            <a:ext cx="3907338" cy="4331932"/>
            <a:chOff x="7232610" y="1088600"/>
            <a:chExt cx="4838740" cy="5769400"/>
          </a:xfrm>
        </p:grpSpPr>
        <p:pic>
          <p:nvPicPr>
            <p:cNvPr id="6" name="图片 5"/>
            <p:cNvPicPr>
              <a:picLocks noChangeAspect="1"/>
            </p:cNvPicPr>
            <p:nvPr/>
          </p:nvPicPr>
          <p:blipFill>
            <a:blip r:embed="rId2"/>
            <a:stretch>
              <a:fillRect/>
            </a:stretch>
          </p:blipFill>
          <p:spPr>
            <a:xfrm>
              <a:off x="7245720" y="1088600"/>
              <a:ext cx="4825630" cy="3016019"/>
            </a:xfrm>
            <a:prstGeom prst="rect">
              <a:avLst/>
            </a:prstGeom>
          </p:spPr>
        </p:pic>
        <p:pic>
          <p:nvPicPr>
            <p:cNvPr id="7" name="图片 6"/>
            <p:cNvPicPr>
              <a:picLocks noChangeAspect="1"/>
            </p:cNvPicPr>
            <p:nvPr/>
          </p:nvPicPr>
          <p:blipFill>
            <a:blip r:embed="rId3"/>
            <a:stretch>
              <a:fillRect/>
            </a:stretch>
          </p:blipFill>
          <p:spPr>
            <a:xfrm>
              <a:off x="7232610" y="4081252"/>
              <a:ext cx="4838740" cy="2776748"/>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938876" y="1513384"/>
            <a:ext cx="4409925" cy="1708160"/>
            <a:chOff x="3938876" y="1513384"/>
            <a:chExt cx="4409925" cy="1708160"/>
          </a:xfrm>
        </p:grpSpPr>
        <p:sp>
          <p:nvSpPr>
            <p:cNvPr id="13" name="文本框 12"/>
            <p:cNvSpPr txBox="1"/>
            <p:nvPr/>
          </p:nvSpPr>
          <p:spPr>
            <a:xfrm>
              <a:off x="3938876" y="1513384"/>
              <a:ext cx="4409925" cy="1708160"/>
            </a:xfrm>
            <a:prstGeom prst="rect">
              <a:avLst/>
            </a:prstGeom>
            <a:noFill/>
          </p:spPr>
          <p:txBody>
            <a:bodyPr wrap="none" rtlCol="0">
              <a:spAutoFit/>
            </a:bodyPr>
            <a:lstStyle/>
            <a:p>
              <a:r>
                <a:rPr lang="en-US" altLang="zh-CN" sz="10500" dirty="0">
                  <a:gradFill flip="none" rotWithShape="1">
                    <a:gsLst>
                      <a:gs pos="0">
                        <a:srgbClr val="345346"/>
                      </a:gs>
                      <a:gs pos="51000">
                        <a:srgbClr val="4C6D60"/>
                      </a:gs>
                      <a:gs pos="83000">
                        <a:srgbClr val="4C6D60"/>
                      </a:gs>
                      <a:gs pos="100000">
                        <a:srgbClr val="809B8F"/>
                      </a:gs>
                    </a:gsLst>
                    <a:lin ang="0" scaled="1"/>
                    <a:tileRect/>
                  </a:gradFill>
                  <a:latin typeface="Cambria" panose="02040503050406030204" pitchFamily="18" charset="0"/>
                  <a:ea typeface="Cambria" panose="02040503050406030204" pitchFamily="18" charset="0"/>
                  <a:cs typeface="+mn-ea"/>
                  <a:sym typeface="+mn-lt"/>
                </a:rPr>
                <a:t>Thanks</a:t>
              </a:r>
              <a:endParaRPr lang="zh-CN" altLang="en-US" sz="10500" dirty="0">
                <a:gradFill flip="none" rotWithShape="1">
                  <a:gsLst>
                    <a:gs pos="0">
                      <a:srgbClr val="345346"/>
                    </a:gs>
                    <a:gs pos="51000">
                      <a:srgbClr val="4C6D60"/>
                    </a:gs>
                    <a:gs pos="83000">
                      <a:srgbClr val="4C6D60"/>
                    </a:gs>
                    <a:gs pos="100000">
                      <a:srgbClr val="809B8F"/>
                    </a:gs>
                  </a:gsLst>
                  <a:lin ang="0" scaled="1"/>
                  <a:tileRect/>
                </a:gradFill>
                <a:latin typeface="Cambria" panose="02040503050406030204" pitchFamily="18" charset="0"/>
                <a:ea typeface="贤二体" panose="00020600040101010101" pitchFamily="18" charset="-122"/>
                <a:cs typeface="+mn-ea"/>
                <a:sym typeface="+mn-lt"/>
              </a:endParaRPr>
            </a:p>
          </p:txBody>
        </p:sp>
        <p:pic>
          <p:nvPicPr>
            <p:cNvPr id="516" name="图形 515"/>
            <p:cNvPicPr>
              <a:picLocks noChangeAspect="1"/>
            </p:cNvPicPr>
            <p:nvPr/>
          </p:nvPicPr>
          <p:blipFill>
            <a:blip r:embed="rId1"/>
            <a:stretch>
              <a:fillRect/>
            </a:stretch>
          </p:blipFill>
          <p:spPr>
            <a:xfrm rot="20423976">
              <a:off x="4971168" y="2479144"/>
              <a:ext cx="408423" cy="551371"/>
            </a:xfrm>
            <a:prstGeom prst="rect">
              <a:avLst/>
            </a:prstGeom>
          </p:spPr>
        </p:pic>
        <p:pic>
          <p:nvPicPr>
            <p:cNvPr id="519" name="图形 518"/>
            <p:cNvPicPr>
              <a:picLocks noChangeAspect="1"/>
            </p:cNvPicPr>
            <p:nvPr/>
          </p:nvPicPr>
          <p:blipFill>
            <a:blip r:embed="rId1"/>
            <a:stretch>
              <a:fillRect/>
            </a:stretch>
          </p:blipFill>
          <p:spPr>
            <a:xfrm rot="1551717" flipH="1">
              <a:off x="6873021" y="2526743"/>
              <a:ext cx="422698" cy="570642"/>
            </a:xfrm>
            <a:prstGeom prst="rect">
              <a:avLst/>
            </a:prstGeom>
          </p:spPr>
        </p:pic>
        <p:grpSp>
          <p:nvGrpSpPr>
            <p:cNvPr id="2" name="组合 1"/>
            <p:cNvGrpSpPr/>
            <p:nvPr/>
          </p:nvGrpSpPr>
          <p:grpSpPr>
            <a:xfrm>
              <a:off x="7989516" y="2000713"/>
              <a:ext cx="153680" cy="621419"/>
              <a:chOff x="8062086" y="2023736"/>
              <a:chExt cx="153680" cy="621419"/>
            </a:xfrm>
          </p:grpSpPr>
          <p:sp>
            <p:nvSpPr>
              <p:cNvPr id="521" name="任意多边形: 形状 520"/>
              <p:cNvSpPr/>
              <p:nvPr/>
            </p:nvSpPr>
            <p:spPr>
              <a:xfrm rot="2039298">
                <a:off x="8094017" y="2023736"/>
                <a:ext cx="121749" cy="350027"/>
              </a:xfrm>
              <a:custGeom>
                <a:avLst/>
                <a:gdLst>
                  <a:gd name="connsiteX0" fmla="*/ 7181 w 209404"/>
                  <a:gd name="connsiteY0" fmla="*/ 341417 h 602038"/>
                  <a:gd name="connsiteX1" fmla="*/ 90856 w 209404"/>
                  <a:gd name="connsiteY1" fmla="*/ 603347 h 602038"/>
                  <a:gd name="connsiteX2" fmla="*/ 174182 w 209404"/>
                  <a:gd name="connsiteY2" fmla="*/ 6544 h 602038"/>
                  <a:gd name="connsiteX3" fmla="*/ 7181 w 209404"/>
                  <a:gd name="connsiteY3" fmla="*/ 341417 h 602038"/>
                </a:gdLst>
                <a:ahLst/>
                <a:cxnLst>
                  <a:cxn ang="0">
                    <a:pos x="connsiteX0" y="connsiteY0"/>
                  </a:cxn>
                  <a:cxn ang="0">
                    <a:pos x="connsiteX1" y="connsiteY1"/>
                  </a:cxn>
                  <a:cxn ang="0">
                    <a:pos x="connsiteX2" y="connsiteY2"/>
                  </a:cxn>
                  <a:cxn ang="0">
                    <a:pos x="connsiteX3" y="connsiteY3"/>
                  </a:cxn>
                </a:cxnLst>
                <a:rect l="l" t="t" r="r" b="b"/>
                <a:pathLst>
                  <a:path w="209404" h="602038">
                    <a:moveTo>
                      <a:pt x="7181" y="341417"/>
                    </a:moveTo>
                    <a:cubicBezTo>
                      <a:pt x="12504" y="433642"/>
                      <a:pt x="47666" y="521679"/>
                      <a:pt x="90856" y="603347"/>
                    </a:cubicBezTo>
                    <a:cubicBezTo>
                      <a:pt x="194075" y="442367"/>
                      <a:pt x="252185" y="189511"/>
                      <a:pt x="174182" y="6544"/>
                    </a:cubicBezTo>
                    <a:cubicBezTo>
                      <a:pt x="77245" y="100689"/>
                      <a:pt x="-1369" y="197189"/>
                      <a:pt x="7181" y="341417"/>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dirty="0">
                  <a:latin typeface="Cambria" panose="02040503050406030204" pitchFamily="18" charset="0"/>
                  <a:cs typeface="+mn-ea"/>
                  <a:sym typeface="+mn-lt"/>
                </a:endParaRPr>
              </a:p>
            </p:txBody>
          </p:sp>
          <p:sp>
            <p:nvSpPr>
              <p:cNvPr id="522" name="任意多边形: 形状 521"/>
              <p:cNvSpPr/>
              <p:nvPr/>
            </p:nvSpPr>
            <p:spPr>
              <a:xfrm rot="20644465">
                <a:off x="8062086" y="2402958"/>
                <a:ext cx="113530" cy="242197"/>
              </a:xfrm>
              <a:custGeom>
                <a:avLst/>
                <a:gdLst>
                  <a:gd name="connsiteX0" fmla="*/ 30091 w 130877"/>
                  <a:gd name="connsiteY0" fmla="*/ 6544 h 279206"/>
                  <a:gd name="connsiteX1" fmla="*/ 106436 w 130877"/>
                  <a:gd name="connsiteY1" fmla="*/ 274669 h 279206"/>
                  <a:gd name="connsiteX2" fmla="*/ 30091 w 130877"/>
                  <a:gd name="connsiteY2" fmla="*/ 6544 h 279206"/>
                </a:gdLst>
                <a:ahLst/>
                <a:cxnLst>
                  <a:cxn ang="0">
                    <a:pos x="connsiteX0" y="connsiteY0"/>
                  </a:cxn>
                  <a:cxn ang="0">
                    <a:pos x="connsiteX1" y="connsiteY1"/>
                  </a:cxn>
                  <a:cxn ang="0">
                    <a:pos x="connsiteX2" y="connsiteY2"/>
                  </a:cxn>
                </a:cxnLst>
                <a:rect l="l" t="t" r="r" b="b"/>
                <a:pathLst>
                  <a:path w="130877" h="279206">
                    <a:moveTo>
                      <a:pt x="30091" y="6544"/>
                    </a:moveTo>
                    <a:cubicBezTo>
                      <a:pt x="30091" y="6544"/>
                      <a:pt x="-57947" y="160107"/>
                      <a:pt x="106436" y="274669"/>
                    </a:cubicBezTo>
                    <a:cubicBezTo>
                      <a:pt x="106436" y="274669"/>
                      <a:pt x="184614" y="127388"/>
                      <a:pt x="30091" y="6544"/>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a:latin typeface="Cambria" panose="02040503050406030204" pitchFamily="18" charset="0"/>
                  <a:cs typeface="+mn-ea"/>
                  <a:sym typeface="+mn-lt"/>
                </a:endParaRPr>
              </a:p>
            </p:txBody>
          </p:sp>
        </p:grpSp>
        <p:grpSp>
          <p:nvGrpSpPr>
            <p:cNvPr id="524" name="组合 523"/>
            <p:cNvGrpSpPr/>
            <p:nvPr/>
          </p:nvGrpSpPr>
          <p:grpSpPr>
            <a:xfrm rot="20661951" flipH="1">
              <a:off x="4104008" y="2218428"/>
              <a:ext cx="153680" cy="621419"/>
              <a:chOff x="7990257" y="2458587"/>
              <a:chExt cx="153680" cy="621419"/>
            </a:xfrm>
          </p:grpSpPr>
          <p:sp>
            <p:nvSpPr>
              <p:cNvPr id="525" name="任意多边形: 形状 524"/>
              <p:cNvSpPr/>
              <p:nvPr/>
            </p:nvSpPr>
            <p:spPr>
              <a:xfrm rot="2039298">
                <a:off x="8022188" y="2458587"/>
                <a:ext cx="121749" cy="350027"/>
              </a:xfrm>
              <a:custGeom>
                <a:avLst/>
                <a:gdLst>
                  <a:gd name="connsiteX0" fmla="*/ 7181 w 209404"/>
                  <a:gd name="connsiteY0" fmla="*/ 341417 h 602038"/>
                  <a:gd name="connsiteX1" fmla="*/ 90856 w 209404"/>
                  <a:gd name="connsiteY1" fmla="*/ 603347 h 602038"/>
                  <a:gd name="connsiteX2" fmla="*/ 174182 w 209404"/>
                  <a:gd name="connsiteY2" fmla="*/ 6544 h 602038"/>
                  <a:gd name="connsiteX3" fmla="*/ 7181 w 209404"/>
                  <a:gd name="connsiteY3" fmla="*/ 341417 h 602038"/>
                </a:gdLst>
                <a:ahLst/>
                <a:cxnLst>
                  <a:cxn ang="0">
                    <a:pos x="connsiteX0" y="connsiteY0"/>
                  </a:cxn>
                  <a:cxn ang="0">
                    <a:pos x="connsiteX1" y="connsiteY1"/>
                  </a:cxn>
                  <a:cxn ang="0">
                    <a:pos x="connsiteX2" y="connsiteY2"/>
                  </a:cxn>
                  <a:cxn ang="0">
                    <a:pos x="connsiteX3" y="connsiteY3"/>
                  </a:cxn>
                </a:cxnLst>
                <a:rect l="l" t="t" r="r" b="b"/>
                <a:pathLst>
                  <a:path w="209404" h="602038">
                    <a:moveTo>
                      <a:pt x="7181" y="341417"/>
                    </a:moveTo>
                    <a:cubicBezTo>
                      <a:pt x="12504" y="433642"/>
                      <a:pt x="47666" y="521679"/>
                      <a:pt x="90856" y="603347"/>
                    </a:cubicBezTo>
                    <a:cubicBezTo>
                      <a:pt x="194075" y="442367"/>
                      <a:pt x="252185" y="189511"/>
                      <a:pt x="174182" y="6544"/>
                    </a:cubicBezTo>
                    <a:cubicBezTo>
                      <a:pt x="77245" y="100689"/>
                      <a:pt x="-1369" y="197189"/>
                      <a:pt x="7181" y="341417"/>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dirty="0">
                  <a:latin typeface="Cambria" panose="02040503050406030204" pitchFamily="18" charset="0"/>
                  <a:cs typeface="+mn-ea"/>
                  <a:sym typeface="+mn-lt"/>
                </a:endParaRPr>
              </a:p>
            </p:txBody>
          </p:sp>
          <p:sp>
            <p:nvSpPr>
              <p:cNvPr id="526" name="任意多边形: 形状 525"/>
              <p:cNvSpPr/>
              <p:nvPr/>
            </p:nvSpPr>
            <p:spPr>
              <a:xfrm rot="20644465">
                <a:off x="7990257" y="2837809"/>
                <a:ext cx="113530" cy="242197"/>
              </a:xfrm>
              <a:custGeom>
                <a:avLst/>
                <a:gdLst>
                  <a:gd name="connsiteX0" fmla="*/ 30091 w 130877"/>
                  <a:gd name="connsiteY0" fmla="*/ 6544 h 279206"/>
                  <a:gd name="connsiteX1" fmla="*/ 106436 w 130877"/>
                  <a:gd name="connsiteY1" fmla="*/ 274669 h 279206"/>
                  <a:gd name="connsiteX2" fmla="*/ 30091 w 130877"/>
                  <a:gd name="connsiteY2" fmla="*/ 6544 h 279206"/>
                </a:gdLst>
                <a:ahLst/>
                <a:cxnLst>
                  <a:cxn ang="0">
                    <a:pos x="connsiteX0" y="connsiteY0"/>
                  </a:cxn>
                  <a:cxn ang="0">
                    <a:pos x="connsiteX1" y="connsiteY1"/>
                  </a:cxn>
                  <a:cxn ang="0">
                    <a:pos x="connsiteX2" y="connsiteY2"/>
                  </a:cxn>
                </a:cxnLst>
                <a:rect l="l" t="t" r="r" b="b"/>
                <a:pathLst>
                  <a:path w="130877" h="279206">
                    <a:moveTo>
                      <a:pt x="30091" y="6544"/>
                    </a:moveTo>
                    <a:cubicBezTo>
                      <a:pt x="30091" y="6544"/>
                      <a:pt x="-57947" y="160107"/>
                      <a:pt x="106436" y="274669"/>
                    </a:cubicBezTo>
                    <a:cubicBezTo>
                      <a:pt x="106436" y="274669"/>
                      <a:pt x="184614" y="127388"/>
                      <a:pt x="30091" y="6544"/>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a:latin typeface="Cambria" panose="02040503050406030204" pitchFamily="18" charset="0"/>
                  <a:cs typeface="+mn-ea"/>
                  <a:sym typeface="+mn-lt"/>
                </a:endParaRPr>
              </a:p>
            </p:txBody>
          </p:sp>
        </p:grpSp>
      </p:grpSp>
      <p:grpSp>
        <p:nvGrpSpPr>
          <p:cNvPr id="4" name="组合 3"/>
          <p:cNvGrpSpPr/>
          <p:nvPr/>
        </p:nvGrpSpPr>
        <p:grpSpPr>
          <a:xfrm>
            <a:off x="2838965" y="3378837"/>
            <a:ext cx="6468181" cy="1250347"/>
            <a:chOff x="2906489" y="1847038"/>
            <a:chExt cx="6468181" cy="1250347"/>
          </a:xfrm>
        </p:grpSpPr>
        <p:sp>
          <p:nvSpPr>
            <p:cNvPr id="5" name="文本框 4"/>
            <p:cNvSpPr txBox="1"/>
            <p:nvPr/>
          </p:nvSpPr>
          <p:spPr>
            <a:xfrm>
              <a:off x="2906489" y="1847038"/>
              <a:ext cx="6468181" cy="1015663"/>
            </a:xfrm>
            <a:prstGeom prst="rect">
              <a:avLst/>
            </a:prstGeom>
            <a:noFill/>
          </p:spPr>
          <p:txBody>
            <a:bodyPr wrap="none" rtlCol="0">
              <a:spAutoFit/>
            </a:bodyPr>
            <a:lstStyle/>
            <a:p>
              <a:r>
                <a:rPr lang="en-US" altLang="zh-CN" sz="6000" b="1" dirty="0">
                  <a:gradFill flip="none" rotWithShape="1">
                    <a:gsLst>
                      <a:gs pos="0">
                        <a:srgbClr val="345346"/>
                      </a:gs>
                      <a:gs pos="51000">
                        <a:srgbClr val="4C6D60"/>
                      </a:gs>
                      <a:gs pos="83000">
                        <a:srgbClr val="4C6D60"/>
                      </a:gs>
                      <a:gs pos="100000">
                        <a:srgbClr val="809B8F"/>
                      </a:gs>
                    </a:gsLst>
                    <a:lin ang="0" scaled="1"/>
                    <a:tileRect/>
                  </a:gradFill>
                  <a:latin typeface="Cambria" panose="02040503050406030204" pitchFamily="18" charset="0"/>
                  <a:ea typeface="Cambria" panose="02040503050406030204" pitchFamily="18" charset="0"/>
                  <a:cs typeface="+mn-ea"/>
                  <a:sym typeface="+mn-lt"/>
                </a:rPr>
                <a:t>for your attention</a:t>
              </a:r>
              <a:endParaRPr lang="zh-CN" altLang="en-US" sz="6000" b="1" dirty="0">
                <a:gradFill flip="none" rotWithShape="1">
                  <a:gsLst>
                    <a:gs pos="0">
                      <a:srgbClr val="345346"/>
                    </a:gs>
                    <a:gs pos="51000">
                      <a:srgbClr val="4C6D60"/>
                    </a:gs>
                    <a:gs pos="83000">
                      <a:srgbClr val="4C6D60"/>
                    </a:gs>
                    <a:gs pos="100000">
                      <a:srgbClr val="809B8F"/>
                    </a:gs>
                  </a:gsLst>
                  <a:lin ang="0" scaled="1"/>
                  <a:tileRect/>
                </a:gradFill>
                <a:latin typeface="Cambria" panose="02040503050406030204" pitchFamily="18" charset="0"/>
                <a:ea typeface="贤二体" panose="00020600040101010101" pitchFamily="18" charset="-122"/>
                <a:cs typeface="+mn-ea"/>
                <a:sym typeface="+mn-lt"/>
              </a:endParaRPr>
            </a:p>
          </p:txBody>
        </p:sp>
        <p:pic>
          <p:nvPicPr>
            <p:cNvPr id="6" name="图形 515"/>
            <p:cNvPicPr>
              <a:picLocks noChangeAspect="1"/>
            </p:cNvPicPr>
            <p:nvPr/>
          </p:nvPicPr>
          <p:blipFill>
            <a:blip r:embed="rId1"/>
            <a:stretch>
              <a:fillRect/>
            </a:stretch>
          </p:blipFill>
          <p:spPr>
            <a:xfrm rot="20423976">
              <a:off x="4971168" y="2479144"/>
              <a:ext cx="408423" cy="551371"/>
            </a:xfrm>
            <a:prstGeom prst="rect">
              <a:avLst/>
            </a:prstGeom>
          </p:spPr>
        </p:pic>
        <p:pic>
          <p:nvPicPr>
            <p:cNvPr id="7" name="图形 518"/>
            <p:cNvPicPr>
              <a:picLocks noChangeAspect="1"/>
            </p:cNvPicPr>
            <p:nvPr/>
          </p:nvPicPr>
          <p:blipFill>
            <a:blip r:embed="rId1"/>
            <a:stretch>
              <a:fillRect/>
            </a:stretch>
          </p:blipFill>
          <p:spPr>
            <a:xfrm rot="1551717" flipH="1">
              <a:off x="6873021" y="2526743"/>
              <a:ext cx="422698" cy="570642"/>
            </a:xfrm>
            <a:prstGeom prst="rect">
              <a:avLst/>
            </a:prstGeom>
          </p:spPr>
        </p:pic>
        <p:grpSp>
          <p:nvGrpSpPr>
            <p:cNvPr id="8" name="组合 7"/>
            <p:cNvGrpSpPr/>
            <p:nvPr/>
          </p:nvGrpSpPr>
          <p:grpSpPr>
            <a:xfrm>
              <a:off x="7989516" y="2000713"/>
              <a:ext cx="153680" cy="621419"/>
              <a:chOff x="8062086" y="2023736"/>
              <a:chExt cx="153680" cy="621419"/>
            </a:xfrm>
          </p:grpSpPr>
          <p:sp>
            <p:nvSpPr>
              <p:cNvPr id="12" name="任意多边形: 形状 11"/>
              <p:cNvSpPr/>
              <p:nvPr/>
            </p:nvSpPr>
            <p:spPr>
              <a:xfrm rot="2039298">
                <a:off x="8094017" y="2023736"/>
                <a:ext cx="121749" cy="350027"/>
              </a:xfrm>
              <a:custGeom>
                <a:avLst/>
                <a:gdLst>
                  <a:gd name="connsiteX0" fmla="*/ 7181 w 209404"/>
                  <a:gd name="connsiteY0" fmla="*/ 341417 h 602038"/>
                  <a:gd name="connsiteX1" fmla="*/ 90856 w 209404"/>
                  <a:gd name="connsiteY1" fmla="*/ 603347 h 602038"/>
                  <a:gd name="connsiteX2" fmla="*/ 174182 w 209404"/>
                  <a:gd name="connsiteY2" fmla="*/ 6544 h 602038"/>
                  <a:gd name="connsiteX3" fmla="*/ 7181 w 209404"/>
                  <a:gd name="connsiteY3" fmla="*/ 341417 h 602038"/>
                </a:gdLst>
                <a:ahLst/>
                <a:cxnLst>
                  <a:cxn ang="0">
                    <a:pos x="connsiteX0" y="connsiteY0"/>
                  </a:cxn>
                  <a:cxn ang="0">
                    <a:pos x="connsiteX1" y="connsiteY1"/>
                  </a:cxn>
                  <a:cxn ang="0">
                    <a:pos x="connsiteX2" y="connsiteY2"/>
                  </a:cxn>
                  <a:cxn ang="0">
                    <a:pos x="connsiteX3" y="connsiteY3"/>
                  </a:cxn>
                </a:cxnLst>
                <a:rect l="l" t="t" r="r" b="b"/>
                <a:pathLst>
                  <a:path w="209404" h="602038">
                    <a:moveTo>
                      <a:pt x="7181" y="341417"/>
                    </a:moveTo>
                    <a:cubicBezTo>
                      <a:pt x="12504" y="433642"/>
                      <a:pt x="47666" y="521679"/>
                      <a:pt x="90856" y="603347"/>
                    </a:cubicBezTo>
                    <a:cubicBezTo>
                      <a:pt x="194075" y="442367"/>
                      <a:pt x="252185" y="189511"/>
                      <a:pt x="174182" y="6544"/>
                    </a:cubicBezTo>
                    <a:cubicBezTo>
                      <a:pt x="77245" y="100689"/>
                      <a:pt x="-1369" y="197189"/>
                      <a:pt x="7181" y="341417"/>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dirty="0">
                  <a:latin typeface="Cambria" panose="02040503050406030204" pitchFamily="18" charset="0"/>
                  <a:cs typeface="+mn-ea"/>
                  <a:sym typeface="+mn-lt"/>
                </a:endParaRPr>
              </a:p>
            </p:txBody>
          </p:sp>
          <p:sp>
            <p:nvSpPr>
              <p:cNvPr id="17" name="任意多边形: 形状 16"/>
              <p:cNvSpPr/>
              <p:nvPr/>
            </p:nvSpPr>
            <p:spPr>
              <a:xfrm rot="20644465">
                <a:off x="8062086" y="2402958"/>
                <a:ext cx="113530" cy="242197"/>
              </a:xfrm>
              <a:custGeom>
                <a:avLst/>
                <a:gdLst>
                  <a:gd name="connsiteX0" fmla="*/ 30091 w 130877"/>
                  <a:gd name="connsiteY0" fmla="*/ 6544 h 279206"/>
                  <a:gd name="connsiteX1" fmla="*/ 106436 w 130877"/>
                  <a:gd name="connsiteY1" fmla="*/ 274669 h 279206"/>
                  <a:gd name="connsiteX2" fmla="*/ 30091 w 130877"/>
                  <a:gd name="connsiteY2" fmla="*/ 6544 h 279206"/>
                </a:gdLst>
                <a:ahLst/>
                <a:cxnLst>
                  <a:cxn ang="0">
                    <a:pos x="connsiteX0" y="connsiteY0"/>
                  </a:cxn>
                  <a:cxn ang="0">
                    <a:pos x="connsiteX1" y="connsiteY1"/>
                  </a:cxn>
                  <a:cxn ang="0">
                    <a:pos x="connsiteX2" y="connsiteY2"/>
                  </a:cxn>
                </a:cxnLst>
                <a:rect l="l" t="t" r="r" b="b"/>
                <a:pathLst>
                  <a:path w="130877" h="279206">
                    <a:moveTo>
                      <a:pt x="30091" y="6544"/>
                    </a:moveTo>
                    <a:cubicBezTo>
                      <a:pt x="30091" y="6544"/>
                      <a:pt x="-57947" y="160107"/>
                      <a:pt x="106436" y="274669"/>
                    </a:cubicBezTo>
                    <a:cubicBezTo>
                      <a:pt x="106436" y="274669"/>
                      <a:pt x="184614" y="127388"/>
                      <a:pt x="30091" y="6544"/>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a:latin typeface="Cambria" panose="02040503050406030204" pitchFamily="18" charset="0"/>
                  <a:cs typeface="+mn-ea"/>
                  <a:sym typeface="+mn-lt"/>
                </a:endParaRPr>
              </a:p>
            </p:txBody>
          </p:sp>
        </p:grpSp>
        <p:grpSp>
          <p:nvGrpSpPr>
            <p:cNvPr id="9" name="组合 8"/>
            <p:cNvGrpSpPr/>
            <p:nvPr/>
          </p:nvGrpSpPr>
          <p:grpSpPr>
            <a:xfrm rot="20661951" flipH="1">
              <a:off x="4104008" y="2218428"/>
              <a:ext cx="153680" cy="621419"/>
              <a:chOff x="7990257" y="2458587"/>
              <a:chExt cx="153680" cy="621419"/>
            </a:xfrm>
          </p:grpSpPr>
          <p:sp>
            <p:nvSpPr>
              <p:cNvPr id="10" name="任意多边形: 形状 9"/>
              <p:cNvSpPr/>
              <p:nvPr/>
            </p:nvSpPr>
            <p:spPr>
              <a:xfrm rot="2039298">
                <a:off x="8022188" y="2458587"/>
                <a:ext cx="121749" cy="350027"/>
              </a:xfrm>
              <a:custGeom>
                <a:avLst/>
                <a:gdLst>
                  <a:gd name="connsiteX0" fmla="*/ 7181 w 209404"/>
                  <a:gd name="connsiteY0" fmla="*/ 341417 h 602038"/>
                  <a:gd name="connsiteX1" fmla="*/ 90856 w 209404"/>
                  <a:gd name="connsiteY1" fmla="*/ 603347 h 602038"/>
                  <a:gd name="connsiteX2" fmla="*/ 174182 w 209404"/>
                  <a:gd name="connsiteY2" fmla="*/ 6544 h 602038"/>
                  <a:gd name="connsiteX3" fmla="*/ 7181 w 209404"/>
                  <a:gd name="connsiteY3" fmla="*/ 341417 h 602038"/>
                </a:gdLst>
                <a:ahLst/>
                <a:cxnLst>
                  <a:cxn ang="0">
                    <a:pos x="connsiteX0" y="connsiteY0"/>
                  </a:cxn>
                  <a:cxn ang="0">
                    <a:pos x="connsiteX1" y="connsiteY1"/>
                  </a:cxn>
                  <a:cxn ang="0">
                    <a:pos x="connsiteX2" y="connsiteY2"/>
                  </a:cxn>
                  <a:cxn ang="0">
                    <a:pos x="connsiteX3" y="connsiteY3"/>
                  </a:cxn>
                </a:cxnLst>
                <a:rect l="l" t="t" r="r" b="b"/>
                <a:pathLst>
                  <a:path w="209404" h="602038">
                    <a:moveTo>
                      <a:pt x="7181" y="341417"/>
                    </a:moveTo>
                    <a:cubicBezTo>
                      <a:pt x="12504" y="433642"/>
                      <a:pt x="47666" y="521679"/>
                      <a:pt x="90856" y="603347"/>
                    </a:cubicBezTo>
                    <a:cubicBezTo>
                      <a:pt x="194075" y="442367"/>
                      <a:pt x="252185" y="189511"/>
                      <a:pt x="174182" y="6544"/>
                    </a:cubicBezTo>
                    <a:cubicBezTo>
                      <a:pt x="77245" y="100689"/>
                      <a:pt x="-1369" y="197189"/>
                      <a:pt x="7181" y="341417"/>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dirty="0">
                  <a:latin typeface="Cambria" panose="02040503050406030204" pitchFamily="18" charset="0"/>
                  <a:cs typeface="+mn-ea"/>
                  <a:sym typeface="+mn-lt"/>
                </a:endParaRPr>
              </a:p>
            </p:txBody>
          </p:sp>
          <p:sp>
            <p:nvSpPr>
              <p:cNvPr id="11" name="任意多边形: 形状 10"/>
              <p:cNvSpPr/>
              <p:nvPr/>
            </p:nvSpPr>
            <p:spPr>
              <a:xfrm rot="20644465">
                <a:off x="7990257" y="2837809"/>
                <a:ext cx="113530" cy="242197"/>
              </a:xfrm>
              <a:custGeom>
                <a:avLst/>
                <a:gdLst>
                  <a:gd name="connsiteX0" fmla="*/ 30091 w 130877"/>
                  <a:gd name="connsiteY0" fmla="*/ 6544 h 279206"/>
                  <a:gd name="connsiteX1" fmla="*/ 106436 w 130877"/>
                  <a:gd name="connsiteY1" fmla="*/ 274669 h 279206"/>
                  <a:gd name="connsiteX2" fmla="*/ 30091 w 130877"/>
                  <a:gd name="connsiteY2" fmla="*/ 6544 h 279206"/>
                </a:gdLst>
                <a:ahLst/>
                <a:cxnLst>
                  <a:cxn ang="0">
                    <a:pos x="connsiteX0" y="connsiteY0"/>
                  </a:cxn>
                  <a:cxn ang="0">
                    <a:pos x="connsiteX1" y="connsiteY1"/>
                  </a:cxn>
                  <a:cxn ang="0">
                    <a:pos x="connsiteX2" y="connsiteY2"/>
                  </a:cxn>
                </a:cxnLst>
                <a:rect l="l" t="t" r="r" b="b"/>
                <a:pathLst>
                  <a:path w="130877" h="279206">
                    <a:moveTo>
                      <a:pt x="30091" y="6544"/>
                    </a:moveTo>
                    <a:cubicBezTo>
                      <a:pt x="30091" y="6544"/>
                      <a:pt x="-57947" y="160107"/>
                      <a:pt x="106436" y="274669"/>
                    </a:cubicBezTo>
                    <a:cubicBezTo>
                      <a:pt x="106436" y="274669"/>
                      <a:pt x="184614" y="127388"/>
                      <a:pt x="30091" y="6544"/>
                    </a:cubicBezTo>
                    <a:close/>
                  </a:path>
                </a:pathLst>
              </a:custGeom>
              <a:gradFill>
                <a:gsLst>
                  <a:gs pos="0">
                    <a:srgbClr val="345346"/>
                  </a:gs>
                  <a:gs pos="51000">
                    <a:srgbClr val="4C6D60"/>
                  </a:gs>
                  <a:gs pos="83000">
                    <a:srgbClr val="4C6D60"/>
                  </a:gs>
                  <a:gs pos="100000">
                    <a:srgbClr val="809B8F"/>
                  </a:gs>
                </a:gsLst>
                <a:lin ang="0" scaled="1"/>
              </a:gradFill>
              <a:ln w="9525" cap="flat">
                <a:noFill/>
                <a:prstDash val="solid"/>
                <a:miter/>
              </a:ln>
            </p:spPr>
            <p:txBody>
              <a:bodyPr rtlCol="0" anchor="ctr"/>
              <a:lstStyle/>
              <a:p>
                <a:endParaRPr lang="zh-CN" altLang="en-US">
                  <a:latin typeface="Cambria" panose="02040503050406030204" pitchFamily="18" charset="0"/>
                  <a:cs typeface="+mn-ea"/>
                  <a:sym typeface="+mn-lt"/>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66920" cy="68580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24" y="58846"/>
            <a:ext cx="8144719" cy="6740307"/>
          </a:xfrm>
          <a:prstGeom prst="rect">
            <a:avLst/>
          </a:prstGeom>
          <a:noFill/>
        </p:spPr>
        <p:txBody>
          <a:bodyPr wrap="square">
            <a:spAutoFit/>
          </a:bodyPr>
          <a:lstStyle/>
          <a:p>
            <a:pPr indent="457200"/>
            <a:r>
              <a:rPr lang="en-US" altLang="zh-CN" dirty="0">
                <a:latin typeface="Times New Roman" panose="02020603050405020304" pitchFamily="18" charset="0"/>
                <a:ea typeface="Calibri" panose="020F0502020204030204" pitchFamily="34" charset="0"/>
                <a:cs typeface="Times New Roman" panose="02020603050405020304" pitchFamily="18" charset="0"/>
              </a:rPr>
              <a:t>Prices have been rising rapidly in cities across the world, driving the cost of living higher than ever before. </a:t>
            </a:r>
            <a:r>
              <a:rPr lang="en-US" altLang="zh-CN" dirty="0">
                <a:highlight>
                  <a:srgbClr val="FF00FF"/>
                </a:highlight>
                <a:latin typeface="Times New Roman" panose="02020603050405020304" pitchFamily="18" charset="0"/>
                <a:ea typeface="Calibri" panose="020F0502020204030204" pitchFamily="34" charset="0"/>
                <a:cs typeface="Times New Roman" panose="02020603050405020304" pitchFamily="18" charset="0"/>
              </a:rPr>
              <a:t>But </a:t>
            </a:r>
            <a:r>
              <a:rPr lang="en-US" altLang="zh-CN" dirty="0">
                <a:latin typeface="Times New Roman" panose="02020603050405020304" pitchFamily="18" charset="0"/>
                <a:ea typeface="Calibri" panose="020F0502020204030204" pitchFamily="34" charset="0"/>
                <a:cs typeface="Times New Roman" panose="02020603050405020304" pitchFamily="18" charset="0"/>
              </a:rPr>
              <a:t>not everywhere has been impacted equally. For travelers, these places can offer the same big-city convenient facilities at a much lower cost of living.</a:t>
            </a:r>
            <a:endParaRPr lang="en-US" altLang="zh-CN"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b="1" dirty="0">
                <a:latin typeface="Times New Roman" panose="02020603050405020304" pitchFamily="18" charset="0"/>
                <a:ea typeface="Calibri" panose="020F0502020204030204" pitchFamily="34" charset="0"/>
                <a:cs typeface="Times New Roman" panose="02020603050405020304" pitchFamily="18" charset="0"/>
              </a:rPr>
              <a:t>Lisbon, Portugal</a:t>
            </a:r>
            <a:endParaRPr lang="en-US" altLang="zh-CN" b="1"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dirty="0">
                <a:latin typeface="Times New Roman" panose="02020603050405020304" pitchFamily="18" charset="0"/>
                <a:ea typeface="Calibri" panose="020F0502020204030204" pitchFamily="34" charset="0"/>
                <a:cs typeface="Times New Roman" panose="02020603050405020304" pitchFamily="18" charset="0"/>
              </a:rPr>
              <a:t>As the least-expensive city in Western Europe, according to the EIU rankings, Lisbon has been a hot spot for travelers in recent years. Mercedes Zach recommends exploring the bohemian</a:t>
            </a:r>
            <a:r>
              <a:rPr lang="zh-CN" altLang="en-US" dirty="0">
                <a:latin typeface="Times New Roman" panose="02020603050405020304" pitchFamily="18" charset="0"/>
                <a:cs typeface="Times New Roman" panose="02020603050405020304" pitchFamily="18" charset="0"/>
              </a:rPr>
              <a:t>（波西米亚式的）</a:t>
            </a:r>
            <a:r>
              <a:rPr lang="en-US" altLang="zh-CN" dirty="0">
                <a:latin typeface="Times New Roman" panose="02020603050405020304" pitchFamily="18" charset="0"/>
                <a:ea typeface="Calibri" panose="020F0502020204030204" pitchFamily="34" charset="0"/>
                <a:cs typeface="Times New Roman" panose="02020603050405020304" pitchFamily="18" charset="0"/>
              </a:rPr>
              <a:t>Bairro Alto </a:t>
            </a:r>
            <a:r>
              <a:rPr lang="en-US" altLang="zh-CN" dirty="0" err="1">
                <a:latin typeface="Times New Roman" panose="02020603050405020304" pitchFamily="18" charset="0"/>
                <a:ea typeface="Calibri" panose="020F0502020204030204" pitchFamily="34" charset="0"/>
                <a:cs typeface="Times New Roman" panose="02020603050405020304" pitchFamily="18" charset="0"/>
              </a:rPr>
              <a:t>neighbourhood</a:t>
            </a:r>
            <a:r>
              <a:rPr lang="en-US" altLang="zh-CN" dirty="0">
                <a:latin typeface="Times New Roman" panose="02020603050405020304" pitchFamily="18" charset="0"/>
                <a:ea typeface="Calibri" panose="020F0502020204030204" pitchFamily="34" charset="0"/>
                <a:cs typeface="Times New Roman" panose="02020603050405020304" pitchFamily="18" charset="0"/>
              </a:rPr>
              <a:t> to uncover street art, city views and sunset gatherings with locals. The Roman Theatre Museum gives a glimpse into the city’s Roman past, with preserved theatre ruins.</a:t>
            </a:r>
            <a:endParaRPr lang="en-US" altLang="zh-CN"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b="1" dirty="0">
                <a:latin typeface="Times New Roman" panose="02020603050405020304" pitchFamily="18" charset="0"/>
                <a:ea typeface="Calibri" panose="020F0502020204030204" pitchFamily="34" charset="0"/>
                <a:cs typeface="Times New Roman" panose="02020603050405020304" pitchFamily="18" charset="0"/>
              </a:rPr>
              <a:t>Toronto, Canada</a:t>
            </a:r>
            <a:endParaRPr lang="en-US" altLang="zh-CN" b="1"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dirty="0">
                <a:latin typeface="Times New Roman" panose="02020603050405020304" pitchFamily="18" charset="0"/>
                <a:ea typeface="Calibri" panose="020F0502020204030204" pitchFamily="34" charset="0"/>
                <a:cs typeface="Times New Roman" panose="02020603050405020304" pitchFamily="18" charset="0"/>
              </a:rPr>
              <a:t>Canadian cities to the north continue to remain lower in the cost-of-living rankings. Of all the Canadian cities ranked, Toronto ranks the most affordable. Toronto resident Stephanie Ciccarelli recommends city sightseeing via boat cruise on Lake Ontario, or visiting the Hockey Hall of Fame.</a:t>
            </a:r>
            <a:endParaRPr lang="en-US" altLang="zh-CN"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b="1" dirty="0">
                <a:latin typeface="Times New Roman" panose="02020603050405020304" pitchFamily="18" charset="0"/>
                <a:ea typeface="Calibri" panose="020F0502020204030204" pitchFamily="34" charset="0"/>
                <a:cs typeface="Times New Roman" panose="02020603050405020304" pitchFamily="18" charset="0"/>
              </a:rPr>
              <a:t>Tokyo, Japan</a:t>
            </a:r>
            <a:endParaRPr lang="en-US" altLang="zh-CN" b="1"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dirty="0">
                <a:latin typeface="Times New Roman" panose="02020603050405020304" pitchFamily="18" charset="0"/>
                <a:ea typeface="Calibri" panose="020F0502020204030204" pitchFamily="34" charset="0"/>
                <a:cs typeface="Times New Roman" panose="02020603050405020304" pitchFamily="18" charset="0"/>
              </a:rPr>
              <a:t>Moving three down the index</a:t>
            </a:r>
            <a:r>
              <a:rPr lang="zh-CN" altLang="en-US" dirty="0">
                <a:latin typeface="Times New Roman" panose="02020603050405020304" pitchFamily="18" charset="0"/>
                <a:cs typeface="Times New Roman" panose="02020603050405020304" pitchFamily="18" charset="0"/>
              </a:rPr>
              <a:t>（指标）</a:t>
            </a:r>
            <a:r>
              <a:rPr lang="en-US" altLang="zh-CN" dirty="0">
                <a:latin typeface="Times New Roman" panose="02020603050405020304" pitchFamily="18" charset="0"/>
                <a:ea typeface="Calibri" panose="020F0502020204030204" pitchFamily="34" charset="0"/>
                <a:cs typeface="Times New Roman" panose="02020603050405020304" pitchFamily="18" charset="0"/>
              </a:rPr>
              <a:t>this year and ranking 60 overall, Tokyo continues to be Japan’s most expensive city yet is now more affordable than, fellow Asian cities like Singapore and Hong Kong. Tokyo resident Masa Yamamoto encourages tourists to wander around the urban garden and pubic art displays at the newly developed </a:t>
            </a:r>
            <a:r>
              <a:rPr lang="en-US" altLang="zh-CN" dirty="0" err="1">
                <a:latin typeface="Times New Roman" panose="02020603050405020304" pitchFamily="18" charset="0"/>
                <a:ea typeface="Calibri" panose="020F0502020204030204" pitchFamily="34" charset="0"/>
                <a:cs typeface="Times New Roman" panose="02020603050405020304" pitchFamily="18" charset="0"/>
              </a:rPr>
              <a:t>Azabudai</a:t>
            </a:r>
            <a:r>
              <a:rPr lang="en-US" altLang="zh-CN" dirty="0">
                <a:latin typeface="Times New Roman" panose="02020603050405020304" pitchFamily="18" charset="0"/>
                <a:ea typeface="Calibri" panose="020F0502020204030204" pitchFamily="34" charset="0"/>
                <a:cs typeface="Times New Roman" panose="02020603050405020304" pitchFamily="18" charset="0"/>
              </a:rPr>
              <a:t> Hills </a:t>
            </a:r>
            <a:r>
              <a:rPr lang="en-US" altLang="zh-CN" dirty="0" err="1">
                <a:latin typeface="Times New Roman" panose="02020603050405020304" pitchFamily="18" charset="0"/>
                <a:ea typeface="Calibri" panose="020F0502020204030204" pitchFamily="34" charset="0"/>
                <a:cs typeface="Times New Roman" panose="02020603050405020304" pitchFamily="18" charset="0"/>
              </a:rPr>
              <a:t>neighbourhood</a:t>
            </a:r>
            <a:r>
              <a:rPr lang="en-US" altLang="zh-CN" dirty="0">
                <a:latin typeface="Times New Roman" panose="02020603050405020304" pitchFamily="18" charset="0"/>
                <a:ea typeface="Calibri" panose="020F0502020204030204" pitchFamily="34" charset="0"/>
                <a:cs typeface="Times New Roman" panose="02020603050405020304" pitchFamily="18" charset="0"/>
              </a:rPr>
              <a:t> for free. For a new perspective on the city, he recommends the contemporary art Mori Art Museum and its connected Tokyo City View, which offers a view of the city from 250 m above sea level for just 2,000 yen.</a:t>
            </a:r>
            <a:endParaRPr lang="en-US" altLang="zh-CN"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5"/>
          <p:cNvSpPr txBox="1"/>
          <p:nvPr/>
        </p:nvSpPr>
        <p:spPr>
          <a:xfrm>
            <a:off x="8019333" y="853787"/>
            <a:ext cx="4166883" cy="5570756"/>
          </a:xfrm>
          <a:prstGeom prst="rect">
            <a:avLst/>
          </a:prstGeom>
          <a:solidFill>
            <a:schemeClr val="accent5">
              <a:lumMod val="20000"/>
              <a:lumOff val="80000"/>
              <a:alpha val="56000"/>
            </a:schemeClr>
          </a:solidFill>
        </p:spPr>
        <p:txBody>
          <a:bodyPr wrap="square">
            <a:spAutoFit/>
          </a:bodyPr>
          <a:lstStyle/>
          <a:p>
            <a:r>
              <a:rPr lang="en-US" altLang="zh-CN" sz="2000" b="1" i="1" dirty="0">
                <a:latin typeface="Calibri" panose="020F0502020204030204" pitchFamily="34" charset="0"/>
                <a:ea typeface="Calibri" panose="020F0502020204030204" pitchFamily="34" charset="0"/>
                <a:cs typeface="Calibri" panose="020F0502020204030204" pitchFamily="34" charset="0"/>
              </a:rPr>
              <a:t>21. Which attraction can give you brief insights into the city’s history?</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A. The Hockey Hall of Fame.	</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B. The Mori Art Museum.</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C. The Roman Theatre Museum.</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D. The Bairro Alto </a:t>
            </a:r>
            <a:r>
              <a:rPr lang="en-US" altLang="zh-CN" sz="2000" i="1" dirty="0" err="1">
                <a:latin typeface="Calibri" panose="020F0502020204030204" pitchFamily="34" charset="0"/>
                <a:ea typeface="Calibri" panose="020F0502020204030204" pitchFamily="34" charset="0"/>
                <a:cs typeface="Calibri" panose="020F0502020204030204" pitchFamily="34" charset="0"/>
              </a:rPr>
              <a:t>neighbourhood</a:t>
            </a:r>
            <a:r>
              <a:rPr lang="en-US" altLang="zh-CN" sz="2000" i="1" dirty="0">
                <a:latin typeface="Calibri" panose="020F0502020204030204" pitchFamily="34" charset="0"/>
                <a:ea typeface="Calibri" panose="020F0502020204030204" pitchFamily="34" charset="0"/>
                <a:cs typeface="Calibri" panose="020F0502020204030204" pitchFamily="34" charset="0"/>
              </a:rPr>
              <a:t>.</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b="1" i="1" dirty="0">
                <a:latin typeface="Calibri" panose="020F0502020204030204" pitchFamily="34" charset="0"/>
                <a:ea typeface="Calibri" panose="020F0502020204030204" pitchFamily="34" charset="0"/>
                <a:cs typeface="Calibri" panose="020F0502020204030204" pitchFamily="34" charset="0"/>
              </a:rPr>
              <a:t>22. What tourist highlights are shared by Lisbon and Tokyo?</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A. City views and artistic appeal.</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B. Street markets and urban parks.</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C. Historical ruins and museums.</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D. Local customs and landmarks.</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b="1" i="1" dirty="0">
                <a:latin typeface="Calibri" panose="020F0502020204030204" pitchFamily="34" charset="0"/>
                <a:ea typeface="Calibri" panose="020F0502020204030204" pitchFamily="34" charset="0"/>
                <a:cs typeface="Calibri" panose="020F0502020204030204" pitchFamily="34" charset="0"/>
              </a:rPr>
              <a:t>23. What is the primary focus of this passage?</a:t>
            </a:r>
            <a:endParaRPr lang="en-US" altLang="zh-CN" sz="2000" b="1"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A. Affordable big cities for travelers.</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sz="2000" i="1" dirty="0">
                <a:latin typeface="Calibri" panose="020F0502020204030204" pitchFamily="34" charset="0"/>
                <a:ea typeface="Calibri" panose="020F0502020204030204" pitchFamily="34" charset="0"/>
                <a:cs typeface="Calibri" panose="020F0502020204030204" pitchFamily="34" charset="0"/>
              </a:rPr>
              <a:t>B. EIU ranking of cost-effective cites.</a:t>
            </a:r>
            <a:endParaRPr lang="en-US" altLang="zh-CN" sz="2000" i="1" dirty="0">
              <a:latin typeface="Calibri" panose="020F0502020204030204" pitchFamily="34" charset="0"/>
              <a:ea typeface="Calibri" panose="020F0502020204030204" pitchFamily="34" charset="0"/>
              <a:cs typeface="Calibri" panose="020F0502020204030204" pitchFamily="34" charset="0"/>
            </a:endParaRPr>
          </a:p>
          <a:p>
            <a:r>
              <a:rPr lang="en-US" altLang="zh-CN" i="1" dirty="0">
                <a:latin typeface="Calibri" panose="020F0502020204030204" pitchFamily="34" charset="0"/>
                <a:ea typeface="Calibri" panose="020F0502020204030204" pitchFamily="34" charset="0"/>
                <a:cs typeface="Calibri" panose="020F0502020204030204" pitchFamily="34" charset="0"/>
              </a:rPr>
              <a:t>C. The rapid rise in global living expenses.</a:t>
            </a:r>
            <a:endParaRPr lang="en-US" altLang="zh-CN" i="1" dirty="0">
              <a:latin typeface="Calibri" panose="020F0502020204030204" pitchFamily="34" charset="0"/>
              <a:ea typeface="Calibri" panose="020F0502020204030204" pitchFamily="34" charset="0"/>
              <a:cs typeface="Calibri" panose="020F0502020204030204" pitchFamily="34" charset="0"/>
            </a:endParaRPr>
          </a:p>
          <a:p>
            <a:r>
              <a:rPr lang="en-US" altLang="zh-CN" i="1" dirty="0">
                <a:latin typeface="Calibri" panose="020F0502020204030204" pitchFamily="34" charset="0"/>
                <a:ea typeface="Calibri" panose="020F0502020204030204" pitchFamily="34" charset="0"/>
                <a:cs typeface="Calibri" panose="020F0502020204030204" pitchFamily="34" charset="0"/>
              </a:rPr>
              <a:t>D. Cities known for their high cost of living.</a:t>
            </a:r>
            <a:endParaRPr lang="en-US" altLang="zh-CN" i="1" dirty="0">
              <a:latin typeface="Calibri" panose="020F0502020204030204" pitchFamily="34" charset="0"/>
              <a:ea typeface="Calibri" panose="020F0502020204030204" pitchFamily="34" charset="0"/>
              <a:cs typeface="Calibri" panose="020F0502020204030204" pitchFamily="34" charset="0"/>
            </a:endParaRPr>
          </a:p>
        </p:txBody>
      </p:sp>
      <p:sp>
        <p:nvSpPr>
          <p:cNvPr id="7" name="矩形: 圆角 6"/>
          <p:cNvSpPr/>
          <p:nvPr/>
        </p:nvSpPr>
        <p:spPr>
          <a:xfrm>
            <a:off x="10035254" y="1204849"/>
            <a:ext cx="1863524" cy="287323"/>
          </a:xfrm>
          <a:prstGeom prst="roundRect">
            <a:avLst/>
          </a:prstGeom>
          <a:solidFill>
            <a:srgbClr val="FFFF00">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5137270" y="2285094"/>
            <a:ext cx="2812648" cy="291409"/>
          </a:xfrm>
          <a:prstGeom prst="roundRect">
            <a:avLst/>
          </a:prstGeom>
          <a:solidFill>
            <a:srgbClr val="FFFF00">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34723" y="2621781"/>
            <a:ext cx="3943109" cy="243069"/>
          </a:xfrm>
          <a:prstGeom prst="roundRect">
            <a:avLst/>
          </a:prstGeom>
          <a:solidFill>
            <a:srgbClr val="FFFF00">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8019329" y="2101638"/>
            <a:ext cx="3339296" cy="287323"/>
          </a:xfrm>
          <a:prstGeom prst="roundRect">
            <a:avLst/>
          </a:prstGeom>
          <a:solidFill>
            <a:srgbClr val="FFFF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8073352" y="3047905"/>
            <a:ext cx="2399811" cy="272793"/>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25080" y="2309263"/>
            <a:ext cx="1981197" cy="243069"/>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5620953" y="5347082"/>
            <a:ext cx="1773822" cy="237055"/>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2590705" y="6181474"/>
            <a:ext cx="1727524" cy="243069"/>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8073352" y="3365148"/>
            <a:ext cx="3339295" cy="294260"/>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9495101" y="4586159"/>
            <a:ext cx="1863524" cy="287323"/>
          </a:xfrm>
          <a:prstGeom prst="round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7295535" y="368806"/>
            <a:ext cx="748873" cy="309960"/>
          </a:xfrm>
          <a:prstGeom prst="round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87778" y="657010"/>
            <a:ext cx="7832204" cy="309960"/>
          </a:xfrm>
          <a:prstGeom prst="round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86813" y="966090"/>
            <a:ext cx="1407690" cy="238760"/>
          </a:xfrm>
          <a:prstGeom prst="round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8112987" y="5178286"/>
            <a:ext cx="3767560" cy="287323"/>
          </a:xfrm>
          <a:prstGeom prst="round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8153410" y="95142"/>
            <a:ext cx="4003866" cy="646331"/>
          </a:xfrm>
          <a:prstGeom prst="rect">
            <a:avLst/>
          </a:prstGeom>
          <a:solidFill>
            <a:srgbClr val="0070C0"/>
          </a:solidFill>
        </p:spPr>
        <p:txBody>
          <a:bodyPr wrap="square" rtlCol="0">
            <a:spAutoFit/>
          </a:bodyPr>
          <a:lstStyle/>
          <a:p>
            <a:r>
              <a:rPr lang="zh-CN" altLang="en-US" b="1" dirty="0">
                <a:solidFill>
                  <a:schemeClr val="bg1"/>
                </a:solidFill>
              </a:rPr>
              <a:t>重视首段的内容，涉及主旨大意和写作目的。</a:t>
            </a:r>
            <a:endParaRPr lang="zh-CN" altLang="en-US" b="1" dirty="0">
              <a:solidFill>
                <a:schemeClr val="bg1"/>
              </a:solidFill>
            </a:endParaRPr>
          </a:p>
        </p:txBody>
      </p:sp>
      <p:sp>
        <p:nvSpPr>
          <p:cNvPr id="22" name="矩形: 圆角 21"/>
          <p:cNvSpPr/>
          <p:nvPr/>
        </p:nvSpPr>
        <p:spPr>
          <a:xfrm>
            <a:off x="10961234" y="2773020"/>
            <a:ext cx="1118878" cy="287323"/>
          </a:xfrm>
          <a:prstGeom prst="roundRect">
            <a:avLst/>
          </a:prstGeom>
          <a:solidFill>
            <a:srgbClr val="FFC000">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5590" y="762040"/>
            <a:ext cx="12126410" cy="5940088"/>
          </a:xfrm>
          <a:prstGeom prst="rect">
            <a:avLst/>
          </a:prstGeom>
          <a:noFill/>
        </p:spPr>
        <p:txBody>
          <a:bodyPr wrap="square">
            <a:spAutoFit/>
          </a:bodyPr>
          <a:lstStyle/>
          <a:p>
            <a:pPr indent="457200"/>
            <a:r>
              <a:rPr lang="en-US" altLang="zh-CN" sz="2000" dirty="0">
                <a:latin typeface="Calibri" panose="020F0502020204030204" pitchFamily="34" charset="0"/>
                <a:ea typeface="Calibri" panose="020F0502020204030204" pitchFamily="34" charset="0"/>
                <a:cs typeface="Calibri" panose="020F0502020204030204" pitchFamily="34" charset="0"/>
              </a:rPr>
              <a:t>Prices have been rising rapidly in cities across the world, driving the </a:t>
            </a:r>
            <a:r>
              <a:rPr lang="en-US" altLang="zh-CN" sz="2000" dirty="0">
                <a:highlight>
                  <a:srgbClr val="00FFFF"/>
                </a:highlight>
                <a:latin typeface="Calibri" panose="020F0502020204030204" pitchFamily="34" charset="0"/>
                <a:ea typeface="Calibri" panose="020F0502020204030204" pitchFamily="34" charset="0"/>
                <a:cs typeface="Calibri" panose="020F0502020204030204" pitchFamily="34" charset="0"/>
              </a:rPr>
              <a:t>cost of living</a:t>
            </a:r>
            <a:r>
              <a:rPr lang="en-US" altLang="zh-CN" sz="2000" dirty="0">
                <a:latin typeface="Calibri" panose="020F0502020204030204" pitchFamily="34" charset="0"/>
                <a:ea typeface="Calibri" panose="020F0502020204030204" pitchFamily="34" charset="0"/>
                <a:cs typeface="Calibri" panose="020F0502020204030204" pitchFamily="34" charset="0"/>
              </a:rPr>
              <a:t> higher than ever before. But not everywhere has been impacted equally. For travelers, these places can </a:t>
            </a:r>
            <a:r>
              <a:rPr lang="en-US" altLang="zh-CN" sz="2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offer</a:t>
            </a:r>
            <a:r>
              <a:rPr lang="en-US" altLang="zh-CN" sz="2000" dirty="0">
                <a:highlight>
                  <a:srgbClr val="FFFF00"/>
                </a:highlight>
                <a:latin typeface="Calibri" panose="020F0502020204030204" pitchFamily="34" charset="0"/>
                <a:ea typeface="Calibri" panose="020F0502020204030204" pitchFamily="34" charset="0"/>
                <a:cs typeface="Calibri" panose="020F0502020204030204" pitchFamily="34" charset="0"/>
              </a:rPr>
              <a:t> the same big-city convenient facilities </a:t>
            </a:r>
            <a:r>
              <a:rPr lang="en-US" altLang="zh-CN" sz="2000" dirty="0">
                <a:latin typeface="Calibri" panose="020F0502020204030204" pitchFamily="34" charset="0"/>
                <a:ea typeface="Calibri" panose="020F0502020204030204" pitchFamily="34" charset="0"/>
                <a:cs typeface="Calibri" panose="020F0502020204030204" pitchFamily="34" charset="0"/>
              </a:rPr>
              <a:t>at a much lower cost of living.</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b="1" dirty="0">
                <a:latin typeface="Calibri" panose="020F0502020204030204" pitchFamily="34" charset="0"/>
                <a:ea typeface="Calibri" panose="020F0502020204030204" pitchFamily="34" charset="0"/>
                <a:cs typeface="Calibri" panose="020F0502020204030204" pitchFamily="34" charset="0"/>
              </a:rPr>
              <a:t>Lisbon, Portugal</a:t>
            </a:r>
            <a:endParaRPr lang="en-US" altLang="zh-CN" sz="2000" b="1"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dirty="0">
                <a:latin typeface="Calibri" panose="020F0502020204030204" pitchFamily="34" charset="0"/>
                <a:ea typeface="Calibri" panose="020F0502020204030204" pitchFamily="34" charset="0"/>
                <a:cs typeface="Calibri" panose="020F0502020204030204" pitchFamily="34" charset="0"/>
              </a:rPr>
              <a:t>As the least-expensive city in Western Europe, according to the EIU </a:t>
            </a:r>
            <a:r>
              <a:rPr lang="en-US" altLang="zh-CN"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rankings</a:t>
            </a:r>
            <a:r>
              <a:rPr lang="en-US" altLang="zh-CN" sz="2000" dirty="0">
                <a:latin typeface="Calibri" panose="020F0502020204030204" pitchFamily="34" charset="0"/>
                <a:ea typeface="Calibri" panose="020F0502020204030204" pitchFamily="34" charset="0"/>
                <a:cs typeface="Calibri" panose="020F0502020204030204" pitchFamily="34" charset="0"/>
              </a:rPr>
              <a:t>, Lisbon has been a hot spot for travelers in recent years. Mercedes Zach </a:t>
            </a:r>
            <a:r>
              <a:rPr lang="en-US" altLang="zh-CN" sz="2000" dirty="0">
                <a:highlight>
                  <a:srgbClr val="00FF00"/>
                </a:highlight>
                <a:latin typeface="Calibri" panose="020F0502020204030204" pitchFamily="34" charset="0"/>
                <a:ea typeface="Calibri" panose="020F0502020204030204" pitchFamily="34" charset="0"/>
                <a:cs typeface="Calibri" panose="020F0502020204030204" pitchFamily="34" charset="0"/>
              </a:rPr>
              <a:t>recommends exploring </a:t>
            </a:r>
            <a:r>
              <a:rPr lang="en-US" altLang="zh-CN" sz="2000" dirty="0">
                <a:latin typeface="Calibri" panose="020F0502020204030204" pitchFamily="34" charset="0"/>
                <a:ea typeface="Calibri" panose="020F0502020204030204" pitchFamily="34" charset="0"/>
                <a:cs typeface="Calibri" panose="020F0502020204030204" pitchFamily="34" charset="0"/>
              </a:rPr>
              <a:t>the bohemian</a:t>
            </a:r>
            <a:r>
              <a:rPr lang="zh-CN" altLang="en-US" sz="2000" dirty="0">
                <a:latin typeface="Calibri" panose="020F0502020204030204" pitchFamily="34" charset="0"/>
                <a:cs typeface="Calibri" panose="020F0502020204030204" pitchFamily="34" charset="0"/>
              </a:rPr>
              <a:t>（波西米亚式的）</a:t>
            </a:r>
            <a:r>
              <a:rPr lang="en-US" altLang="zh-CN" sz="2000" dirty="0">
                <a:latin typeface="Calibri" panose="020F0502020204030204" pitchFamily="34" charset="0"/>
                <a:ea typeface="Calibri" panose="020F0502020204030204" pitchFamily="34" charset="0"/>
                <a:cs typeface="Calibri" panose="020F0502020204030204" pitchFamily="34" charset="0"/>
              </a:rPr>
              <a:t>Bairro Alto </a:t>
            </a:r>
            <a:r>
              <a:rPr lang="en-US" altLang="zh-CN" sz="2000" dirty="0" err="1">
                <a:latin typeface="Calibri" panose="020F0502020204030204" pitchFamily="34" charset="0"/>
                <a:ea typeface="Calibri" panose="020F0502020204030204" pitchFamily="34" charset="0"/>
                <a:cs typeface="Calibri" panose="020F0502020204030204" pitchFamily="34" charset="0"/>
              </a:rPr>
              <a:t>neighbourhood</a:t>
            </a:r>
            <a:r>
              <a:rPr lang="en-US" altLang="zh-CN" sz="2000" dirty="0">
                <a:latin typeface="Calibri" panose="020F0502020204030204" pitchFamily="34" charset="0"/>
                <a:ea typeface="Calibri" panose="020F0502020204030204" pitchFamily="34" charset="0"/>
                <a:cs typeface="Calibri" panose="020F0502020204030204" pitchFamily="34" charset="0"/>
              </a:rPr>
              <a:t> to uncover street art, city views and sunset gatherings with locals. The Roman Theatre Museum gives a glimpse into the city’s Roman past, with preserved theatre ruins.</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b="1" dirty="0">
                <a:latin typeface="Calibri" panose="020F0502020204030204" pitchFamily="34" charset="0"/>
                <a:ea typeface="Calibri" panose="020F0502020204030204" pitchFamily="34" charset="0"/>
                <a:cs typeface="Calibri" panose="020F0502020204030204" pitchFamily="34" charset="0"/>
              </a:rPr>
              <a:t>Toronto, Canada</a:t>
            </a:r>
            <a:endParaRPr lang="en-US" altLang="zh-CN" sz="2000" b="1"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dirty="0">
                <a:latin typeface="Calibri" panose="020F0502020204030204" pitchFamily="34" charset="0"/>
                <a:ea typeface="Calibri" panose="020F0502020204030204" pitchFamily="34" charset="0"/>
                <a:cs typeface="Calibri" panose="020F0502020204030204" pitchFamily="34" charset="0"/>
              </a:rPr>
              <a:t>Canadian cities to the north continue to remain lower in the </a:t>
            </a:r>
            <a:r>
              <a:rPr lang="en-US" altLang="zh-CN" sz="2000" dirty="0">
                <a:highlight>
                  <a:srgbClr val="00FFFF"/>
                </a:highlight>
                <a:latin typeface="Calibri" panose="020F0502020204030204" pitchFamily="34" charset="0"/>
                <a:ea typeface="Calibri" panose="020F0502020204030204" pitchFamily="34" charset="0"/>
                <a:cs typeface="Calibri" panose="020F0502020204030204" pitchFamily="34" charset="0"/>
              </a:rPr>
              <a:t>cost-of-living</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rankings</a:t>
            </a:r>
            <a:r>
              <a:rPr lang="en-US" altLang="zh-CN" sz="2000" dirty="0">
                <a:latin typeface="Calibri" panose="020F0502020204030204" pitchFamily="34" charset="0"/>
                <a:ea typeface="Calibri" panose="020F0502020204030204" pitchFamily="34" charset="0"/>
                <a:cs typeface="Calibri" panose="020F0502020204030204" pitchFamily="34" charset="0"/>
              </a:rPr>
              <a:t>. Of all the Canadian cities </a:t>
            </a:r>
            <a:r>
              <a:rPr lang="en-US" altLang="zh-CN"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ranked</a:t>
            </a:r>
            <a:r>
              <a:rPr lang="en-US" altLang="zh-CN" sz="2000" dirty="0">
                <a:latin typeface="Calibri" panose="020F0502020204030204" pitchFamily="34" charset="0"/>
                <a:ea typeface="Calibri" panose="020F0502020204030204" pitchFamily="34" charset="0"/>
                <a:cs typeface="Calibri" panose="020F0502020204030204" pitchFamily="34" charset="0"/>
              </a:rPr>
              <a:t>, Toronto </a:t>
            </a:r>
            <a:r>
              <a:rPr lang="en-US" altLang="zh-CN"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ranks</a:t>
            </a:r>
            <a:r>
              <a:rPr lang="en-US" altLang="zh-CN" sz="2000" dirty="0">
                <a:latin typeface="Calibri" panose="020F0502020204030204" pitchFamily="34" charset="0"/>
                <a:ea typeface="Calibri" panose="020F0502020204030204" pitchFamily="34" charset="0"/>
                <a:cs typeface="Calibri" panose="020F0502020204030204" pitchFamily="34" charset="0"/>
              </a:rPr>
              <a:t> the most affordable. Toronto resident Stephanie Ciccarelli </a:t>
            </a:r>
            <a:r>
              <a:rPr lang="en-US" altLang="zh-CN" sz="2000" dirty="0">
                <a:highlight>
                  <a:srgbClr val="00FF00"/>
                </a:highlight>
                <a:latin typeface="Calibri" panose="020F0502020204030204" pitchFamily="34" charset="0"/>
                <a:ea typeface="Calibri" panose="020F0502020204030204" pitchFamily="34" charset="0"/>
                <a:cs typeface="Calibri" panose="020F0502020204030204" pitchFamily="34" charset="0"/>
              </a:rPr>
              <a:t>recommends city sightseeing </a:t>
            </a:r>
            <a:r>
              <a:rPr lang="en-US" altLang="zh-CN" sz="2000" dirty="0">
                <a:latin typeface="Calibri" panose="020F0502020204030204" pitchFamily="34" charset="0"/>
                <a:ea typeface="Calibri" panose="020F0502020204030204" pitchFamily="34" charset="0"/>
                <a:cs typeface="Calibri" panose="020F0502020204030204" pitchFamily="34" charset="0"/>
              </a:rPr>
              <a:t>via boat cruise on Lake Ontario, or visiting the Hockey Hall of Fame.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b="1" dirty="0">
                <a:latin typeface="Calibri" panose="020F0502020204030204" pitchFamily="34" charset="0"/>
                <a:ea typeface="Calibri" panose="020F0502020204030204" pitchFamily="34" charset="0"/>
                <a:cs typeface="Calibri" panose="020F0502020204030204" pitchFamily="34" charset="0"/>
              </a:rPr>
              <a:t>Tokyo, Japan</a:t>
            </a:r>
            <a:endParaRPr lang="en-US" altLang="zh-CN" sz="2000" b="1" dirty="0">
              <a:latin typeface="Calibri" panose="020F0502020204030204" pitchFamily="34" charset="0"/>
              <a:ea typeface="Calibri" panose="020F0502020204030204" pitchFamily="34" charset="0"/>
              <a:cs typeface="Calibri" panose="020F0502020204030204" pitchFamily="34" charset="0"/>
            </a:endParaRPr>
          </a:p>
          <a:p>
            <a:pPr indent="457200"/>
            <a:r>
              <a:rPr lang="en-US" altLang="zh-CN" sz="2000" dirty="0">
                <a:latin typeface="Calibri" panose="020F0502020204030204" pitchFamily="34" charset="0"/>
                <a:ea typeface="Calibri" panose="020F0502020204030204" pitchFamily="34" charset="0"/>
                <a:cs typeface="Calibri" panose="020F0502020204030204" pitchFamily="34" charset="0"/>
              </a:rPr>
              <a:t>Moving three down the index</a:t>
            </a:r>
            <a:r>
              <a:rPr lang="zh-CN" altLang="en-US" sz="2000" dirty="0">
                <a:latin typeface="Calibri" panose="020F0502020204030204" pitchFamily="34" charset="0"/>
                <a:cs typeface="Calibri" panose="020F0502020204030204" pitchFamily="34" charset="0"/>
              </a:rPr>
              <a:t>（指标）</a:t>
            </a:r>
            <a:r>
              <a:rPr lang="en-US" altLang="zh-CN" sz="2000" dirty="0">
                <a:latin typeface="Calibri" panose="020F0502020204030204" pitchFamily="34" charset="0"/>
                <a:ea typeface="Calibri" panose="020F0502020204030204" pitchFamily="34" charset="0"/>
                <a:cs typeface="Calibri" panose="020F0502020204030204" pitchFamily="34" charset="0"/>
              </a:rPr>
              <a:t>this year and </a:t>
            </a:r>
            <a:r>
              <a:rPr lang="en-US" altLang="zh-CN"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ranking</a:t>
            </a:r>
            <a:r>
              <a:rPr lang="en-US" altLang="zh-CN" sz="2000" dirty="0">
                <a:latin typeface="Calibri" panose="020F0502020204030204" pitchFamily="34" charset="0"/>
                <a:ea typeface="Calibri" panose="020F0502020204030204" pitchFamily="34" charset="0"/>
                <a:cs typeface="Calibri" panose="020F0502020204030204" pitchFamily="34" charset="0"/>
              </a:rPr>
              <a:t> 60 overall, Tokyo continues to be Japan’s most expensive city yet is now more affordable than, fellow Asian cities like Singapore and Hong Kong. Tokyo resident Masa Yamamoto </a:t>
            </a:r>
            <a:r>
              <a:rPr lang="en-US" altLang="zh-CN" sz="2000" dirty="0">
                <a:highlight>
                  <a:srgbClr val="00FF00"/>
                </a:highlight>
                <a:latin typeface="Calibri" panose="020F0502020204030204" pitchFamily="34" charset="0"/>
                <a:ea typeface="Calibri" panose="020F0502020204030204" pitchFamily="34" charset="0"/>
                <a:cs typeface="Calibri" panose="020F0502020204030204" pitchFamily="34" charset="0"/>
              </a:rPr>
              <a:t>encourages tourists to wander around</a:t>
            </a:r>
            <a:r>
              <a:rPr lang="en-US" altLang="zh-CN" sz="2000" dirty="0">
                <a:latin typeface="Calibri" panose="020F0502020204030204" pitchFamily="34" charset="0"/>
                <a:ea typeface="Calibri" panose="020F0502020204030204" pitchFamily="34" charset="0"/>
                <a:cs typeface="Calibri" panose="020F0502020204030204" pitchFamily="34" charset="0"/>
              </a:rPr>
              <a:t> the urban garden and pubic art displays at the newly developed </a:t>
            </a:r>
            <a:r>
              <a:rPr lang="en-US" altLang="zh-CN" sz="2000" dirty="0" err="1">
                <a:latin typeface="Calibri" panose="020F0502020204030204" pitchFamily="34" charset="0"/>
                <a:ea typeface="Calibri" panose="020F0502020204030204" pitchFamily="34" charset="0"/>
                <a:cs typeface="Calibri" panose="020F0502020204030204" pitchFamily="34" charset="0"/>
              </a:rPr>
              <a:t>Azabudai</a:t>
            </a:r>
            <a:r>
              <a:rPr lang="en-US" altLang="zh-CN" sz="2000" dirty="0">
                <a:latin typeface="Calibri" panose="020F0502020204030204" pitchFamily="34" charset="0"/>
                <a:ea typeface="Calibri" panose="020F0502020204030204" pitchFamily="34" charset="0"/>
                <a:cs typeface="Calibri" panose="020F0502020204030204" pitchFamily="34" charset="0"/>
              </a:rPr>
              <a:t> Hills </a:t>
            </a:r>
            <a:r>
              <a:rPr lang="en-US" altLang="zh-CN" sz="2000" dirty="0" err="1">
                <a:latin typeface="Calibri" panose="020F0502020204030204" pitchFamily="34" charset="0"/>
                <a:ea typeface="Calibri" panose="020F0502020204030204" pitchFamily="34" charset="0"/>
                <a:cs typeface="Calibri" panose="020F0502020204030204" pitchFamily="34" charset="0"/>
              </a:rPr>
              <a:t>neighbourhood</a:t>
            </a:r>
            <a:r>
              <a:rPr lang="en-US" altLang="zh-CN" sz="2000" dirty="0">
                <a:latin typeface="Calibri" panose="020F0502020204030204" pitchFamily="34" charset="0"/>
                <a:ea typeface="Calibri" panose="020F0502020204030204" pitchFamily="34" charset="0"/>
                <a:cs typeface="Calibri" panose="020F0502020204030204" pitchFamily="34" charset="0"/>
              </a:rPr>
              <a:t> for free. For a new perspective on the city, he </a:t>
            </a:r>
            <a:r>
              <a:rPr lang="en-US" altLang="zh-CN" sz="2000" dirty="0">
                <a:highlight>
                  <a:srgbClr val="00FF00"/>
                </a:highlight>
                <a:latin typeface="Calibri" panose="020F0502020204030204" pitchFamily="34" charset="0"/>
                <a:ea typeface="Calibri" panose="020F0502020204030204" pitchFamily="34" charset="0"/>
                <a:cs typeface="Calibri" panose="020F0502020204030204" pitchFamily="34" charset="0"/>
              </a:rPr>
              <a:t>recommends the contemporary art Mori Art Museum </a:t>
            </a:r>
            <a:r>
              <a:rPr lang="en-US" altLang="zh-CN" sz="2000" dirty="0">
                <a:latin typeface="Calibri" panose="020F0502020204030204" pitchFamily="34" charset="0"/>
                <a:ea typeface="Calibri" panose="020F0502020204030204" pitchFamily="34" charset="0"/>
                <a:cs typeface="Calibri" panose="020F0502020204030204" pitchFamily="34" charset="0"/>
              </a:rPr>
              <a:t>and its connected Tokyo City View, which</a:t>
            </a:r>
            <a:r>
              <a:rPr lang="en-US" altLang="zh-CN" sz="2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offers </a:t>
            </a:r>
            <a:r>
              <a:rPr lang="en-US" altLang="zh-CN" sz="2000" dirty="0">
                <a:highlight>
                  <a:srgbClr val="FFFF00"/>
                </a:highlight>
                <a:latin typeface="Calibri" panose="020F0502020204030204" pitchFamily="34" charset="0"/>
                <a:ea typeface="Calibri" panose="020F0502020204030204" pitchFamily="34" charset="0"/>
                <a:cs typeface="Calibri" panose="020F0502020204030204" pitchFamily="34" charset="0"/>
              </a:rPr>
              <a:t>a view of the city</a:t>
            </a:r>
            <a:r>
              <a:rPr lang="en-US" altLang="zh-CN" sz="2000" dirty="0">
                <a:latin typeface="Calibri" panose="020F0502020204030204" pitchFamily="34" charset="0"/>
                <a:ea typeface="Calibri" panose="020F0502020204030204" pitchFamily="34" charset="0"/>
                <a:cs typeface="Calibri" panose="020F0502020204030204" pitchFamily="34" charset="0"/>
              </a:rPr>
              <a:t> from 250 m above sea level for just 2,000 yen.</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7569841" y="346542"/>
            <a:ext cx="1458411" cy="461665"/>
          </a:xfrm>
          <a:prstGeom prst="rect">
            <a:avLst/>
          </a:prstGeom>
          <a:noFill/>
        </p:spPr>
        <p:txBody>
          <a:bodyPr wrap="square" rtlCol="0">
            <a:spAutoFit/>
          </a:bodyPr>
          <a:lstStyle/>
          <a:p>
            <a:r>
              <a:rPr lang="zh-CN" altLang="en-US" sz="2400" dirty="0">
                <a:highlight>
                  <a:srgbClr val="00FFFF"/>
                </a:highlight>
                <a:latin typeface="宋体" panose="02010600030101010101" pitchFamily="2" charset="-122"/>
                <a:ea typeface="宋体" panose="02010600030101010101" pitchFamily="2" charset="-122"/>
              </a:rPr>
              <a:t>生活成本</a:t>
            </a:r>
            <a:endParaRPr lang="zh-CN" altLang="en-US" sz="2400" dirty="0">
              <a:highlight>
                <a:srgbClr val="00FFFF"/>
              </a:highlight>
              <a:latin typeface="宋体" panose="02010600030101010101" pitchFamily="2" charset="-122"/>
              <a:ea typeface="宋体" panose="02010600030101010101" pitchFamily="2" charset="-122"/>
            </a:endParaRPr>
          </a:p>
        </p:txBody>
      </p:sp>
      <p:cxnSp>
        <p:nvCxnSpPr>
          <p:cNvPr id="6" name="直接连接符 5"/>
          <p:cNvCxnSpPr/>
          <p:nvPr/>
        </p:nvCxnSpPr>
        <p:spPr>
          <a:xfrm flipH="1">
            <a:off x="7569841" y="1133488"/>
            <a:ext cx="289369" cy="24191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032830" y="1399705"/>
            <a:ext cx="329878" cy="45952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032830" y="1751570"/>
            <a:ext cx="1073553" cy="369332"/>
          </a:xfrm>
          <a:prstGeom prst="rect">
            <a:avLst/>
          </a:prstGeom>
          <a:noFill/>
        </p:spPr>
        <p:txBody>
          <a:bodyPr wrap="square" rtlCol="0">
            <a:spAutoFit/>
          </a:bodyPr>
          <a:lstStyle/>
          <a:p>
            <a:r>
              <a:rPr lang="zh-CN" altLang="en-US" b="1" dirty="0">
                <a:solidFill>
                  <a:srgbClr val="0000FF"/>
                </a:solidFill>
              </a:rPr>
              <a:t>排名  </a:t>
            </a:r>
            <a:r>
              <a:rPr lang="en-US" altLang="zh-CN" b="1" dirty="0">
                <a:solidFill>
                  <a:srgbClr val="0000FF"/>
                </a:solidFill>
              </a:rPr>
              <a:t>n. </a:t>
            </a:r>
            <a:endParaRPr lang="zh-CN" altLang="en-US" b="1" dirty="0">
              <a:solidFill>
                <a:srgbClr val="0000FF"/>
              </a:solidFill>
            </a:endParaRPr>
          </a:p>
        </p:txBody>
      </p:sp>
      <p:sp>
        <p:nvSpPr>
          <p:cNvPr id="9" name="文本框 8"/>
          <p:cNvSpPr txBox="1"/>
          <p:nvPr/>
        </p:nvSpPr>
        <p:spPr>
          <a:xfrm>
            <a:off x="8331116" y="3223167"/>
            <a:ext cx="1073553" cy="369332"/>
          </a:xfrm>
          <a:prstGeom prst="rect">
            <a:avLst/>
          </a:prstGeom>
          <a:noFill/>
        </p:spPr>
        <p:txBody>
          <a:bodyPr wrap="square" rtlCol="0">
            <a:spAutoFit/>
          </a:bodyPr>
          <a:lstStyle/>
          <a:p>
            <a:r>
              <a:rPr lang="zh-CN" altLang="en-US" b="1" dirty="0">
                <a:solidFill>
                  <a:srgbClr val="0000FF"/>
                </a:solidFill>
              </a:rPr>
              <a:t>排名  </a:t>
            </a:r>
            <a:r>
              <a:rPr lang="en-US" altLang="zh-CN" b="1" dirty="0">
                <a:solidFill>
                  <a:srgbClr val="0000FF"/>
                </a:solidFill>
              </a:rPr>
              <a:t>n. </a:t>
            </a:r>
            <a:endParaRPr lang="zh-CN" altLang="en-US" b="1" dirty="0">
              <a:solidFill>
                <a:srgbClr val="0000FF"/>
              </a:solidFill>
            </a:endParaRPr>
          </a:p>
        </p:txBody>
      </p:sp>
      <p:sp>
        <p:nvSpPr>
          <p:cNvPr id="10" name="文本框 9"/>
          <p:cNvSpPr txBox="1"/>
          <p:nvPr/>
        </p:nvSpPr>
        <p:spPr>
          <a:xfrm>
            <a:off x="2662177" y="3223167"/>
            <a:ext cx="1400538" cy="369332"/>
          </a:xfrm>
          <a:prstGeom prst="rect">
            <a:avLst/>
          </a:prstGeom>
          <a:noFill/>
        </p:spPr>
        <p:txBody>
          <a:bodyPr wrap="square" rtlCol="0">
            <a:spAutoFit/>
          </a:bodyPr>
          <a:lstStyle/>
          <a:p>
            <a:r>
              <a:rPr lang="zh-CN" altLang="en-US" b="1" dirty="0">
                <a:solidFill>
                  <a:srgbClr val="0000FF"/>
                </a:solidFill>
              </a:rPr>
              <a:t>非谓语动词</a:t>
            </a:r>
            <a:endParaRPr lang="zh-CN" altLang="en-US" b="1" dirty="0">
              <a:solidFill>
                <a:srgbClr val="0000FF"/>
              </a:solidFill>
            </a:endParaRPr>
          </a:p>
        </p:txBody>
      </p:sp>
      <p:cxnSp>
        <p:nvCxnSpPr>
          <p:cNvPr id="11" name="直接连接符 10"/>
          <p:cNvCxnSpPr>
            <a:endCxn id="10" idx="1"/>
          </p:cNvCxnSpPr>
          <p:nvPr/>
        </p:nvCxnSpPr>
        <p:spPr>
          <a:xfrm flipV="1">
            <a:off x="925975" y="3407833"/>
            <a:ext cx="1736202" cy="5539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648672" y="4408649"/>
            <a:ext cx="1124675" cy="369332"/>
          </a:xfrm>
          <a:prstGeom prst="rect">
            <a:avLst/>
          </a:prstGeom>
          <a:noFill/>
        </p:spPr>
        <p:txBody>
          <a:bodyPr wrap="square" rtlCol="0">
            <a:spAutoFit/>
          </a:bodyPr>
          <a:lstStyle/>
          <a:p>
            <a:r>
              <a:rPr lang="zh-CN" altLang="en-US" b="1" dirty="0">
                <a:solidFill>
                  <a:srgbClr val="0000FF"/>
                </a:solidFill>
              </a:rPr>
              <a:t>谓语动词</a:t>
            </a:r>
            <a:endParaRPr lang="zh-CN" altLang="en-US" b="1" dirty="0">
              <a:solidFill>
                <a:srgbClr val="0000FF"/>
              </a:solidFill>
            </a:endParaRPr>
          </a:p>
        </p:txBody>
      </p:sp>
      <p:cxnSp>
        <p:nvCxnSpPr>
          <p:cNvPr id="13" name="直接连接符 12"/>
          <p:cNvCxnSpPr>
            <a:endCxn id="12" idx="1"/>
          </p:cNvCxnSpPr>
          <p:nvPr/>
        </p:nvCxnSpPr>
        <p:spPr>
          <a:xfrm>
            <a:off x="2199190" y="4146497"/>
            <a:ext cx="449482" cy="44681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845213" y="4471526"/>
            <a:ext cx="1400538" cy="369332"/>
          </a:xfrm>
          <a:prstGeom prst="rect">
            <a:avLst/>
          </a:prstGeom>
          <a:noFill/>
        </p:spPr>
        <p:txBody>
          <a:bodyPr wrap="square" rtlCol="0">
            <a:spAutoFit/>
          </a:bodyPr>
          <a:lstStyle/>
          <a:p>
            <a:r>
              <a:rPr lang="zh-CN" altLang="en-US" b="1" dirty="0">
                <a:solidFill>
                  <a:srgbClr val="0000FF"/>
                </a:solidFill>
              </a:rPr>
              <a:t>非谓语动词</a:t>
            </a:r>
            <a:endParaRPr lang="zh-CN" altLang="en-US" b="1" dirty="0">
              <a:solidFill>
                <a:srgbClr val="0000FF"/>
              </a:solidFill>
            </a:endParaRPr>
          </a:p>
        </p:txBody>
      </p:sp>
      <p:cxnSp>
        <p:nvCxnSpPr>
          <p:cNvPr id="15" name="直接连接符 14"/>
          <p:cNvCxnSpPr/>
          <p:nvPr/>
        </p:nvCxnSpPr>
        <p:spPr>
          <a:xfrm>
            <a:off x="5258764" y="2657461"/>
            <a:ext cx="837236" cy="38235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6128795" y="4144095"/>
            <a:ext cx="2563792" cy="233689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662177" y="5705488"/>
            <a:ext cx="3401029" cy="7755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6128795" y="5973234"/>
            <a:ext cx="3275874" cy="5077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258764" y="6480992"/>
            <a:ext cx="2401567" cy="400110"/>
          </a:xfrm>
          <a:prstGeom prst="rect">
            <a:avLst/>
          </a:prstGeom>
          <a:noFill/>
        </p:spPr>
        <p:txBody>
          <a:bodyPr wrap="square" rtlCol="0">
            <a:spAutoFit/>
          </a:bodyPr>
          <a:lstStyle/>
          <a:p>
            <a:r>
              <a:rPr lang="zh-CN" altLang="en-US" sz="2000" dirty="0">
                <a:highlight>
                  <a:srgbClr val="00FF00"/>
                </a:highlight>
              </a:rPr>
              <a:t>推荐，鼓动做某事</a:t>
            </a:r>
            <a:endParaRPr lang="zh-CN" altLang="en-US" sz="2000" dirty="0">
              <a:highlight>
                <a:srgbClr val="00FF00"/>
              </a:highlight>
            </a:endParaRPr>
          </a:p>
        </p:txBody>
      </p:sp>
      <p:sp>
        <p:nvSpPr>
          <p:cNvPr id="20" name="文本框 19"/>
          <p:cNvSpPr txBox="1"/>
          <p:nvPr/>
        </p:nvSpPr>
        <p:spPr>
          <a:xfrm>
            <a:off x="8101794" y="1450471"/>
            <a:ext cx="2974696" cy="369332"/>
          </a:xfrm>
          <a:prstGeom prst="rect">
            <a:avLst/>
          </a:prstGeom>
          <a:noFill/>
        </p:spPr>
        <p:txBody>
          <a:bodyPr wrap="square" rtlCol="0">
            <a:spAutoFit/>
          </a:bodyPr>
          <a:lstStyle/>
          <a:p>
            <a:r>
              <a:rPr lang="zh-CN" altLang="en-US" dirty="0">
                <a:solidFill>
                  <a:srgbClr val="FF0000"/>
                </a:solidFill>
              </a:rPr>
              <a:t>提供同样的城市便利设施</a:t>
            </a:r>
            <a:endParaRPr lang="zh-CN" altLang="en-US" dirty="0">
              <a:solidFill>
                <a:srgbClr val="FF0000"/>
              </a:solidFill>
            </a:endParaRPr>
          </a:p>
        </p:txBody>
      </p:sp>
      <p:sp>
        <p:nvSpPr>
          <p:cNvPr id="21" name="文本框 20"/>
          <p:cNvSpPr txBox="1"/>
          <p:nvPr/>
        </p:nvSpPr>
        <p:spPr>
          <a:xfrm>
            <a:off x="8308504" y="6300376"/>
            <a:ext cx="1659887" cy="369332"/>
          </a:xfrm>
          <a:prstGeom prst="rect">
            <a:avLst/>
          </a:prstGeom>
          <a:noFill/>
        </p:spPr>
        <p:txBody>
          <a:bodyPr wrap="square" rtlCol="0">
            <a:spAutoFit/>
          </a:bodyPr>
          <a:lstStyle/>
          <a:p>
            <a:r>
              <a:rPr lang="zh-CN" altLang="en-US" dirty="0">
                <a:solidFill>
                  <a:srgbClr val="FF0000"/>
                </a:solidFill>
              </a:rPr>
              <a:t>提供城市景观</a:t>
            </a:r>
            <a:endParaRPr lang="zh-CN" altLang="en-US" dirty="0">
              <a:solidFill>
                <a:srgbClr val="FF0000"/>
              </a:solidFill>
            </a:endParaRPr>
          </a:p>
        </p:txBody>
      </p:sp>
      <p:sp>
        <p:nvSpPr>
          <p:cNvPr id="22" name="流程图: 可选过程 21"/>
          <p:cNvSpPr/>
          <p:nvPr/>
        </p:nvSpPr>
        <p:spPr>
          <a:xfrm>
            <a:off x="-40851" y="155872"/>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91373" y="398454"/>
            <a:ext cx="3119636" cy="461665"/>
          </a:xfrm>
          <a:prstGeom prst="rect">
            <a:avLst/>
          </a:prstGeom>
          <a:noFill/>
        </p:spPr>
        <p:txBody>
          <a:bodyPr wrap="square">
            <a:spAutoFit/>
          </a:bodyPr>
          <a:lstStyle/>
          <a:p>
            <a:r>
              <a:rPr lang="en-US" altLang="zh-CN"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在文本中学习词汇</a:t>
            </a:r>
            <a:endParaRPr lang="zh-CN" altLang="en-US"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4"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11393" y="689681"/>
            <a:ext cx="3119636" cy="461665"/>
          </a:xfrm>
          <a:prstGeom prst="rect">
            <a:avLst/>
          </a:prstGeom>
          <a:noFill/>
        </p:spPr>
        <p:txBody>
          <a:bodyPr wrap="square">
            <a:spAutoFit/>
          </a:bodyPr>
          <a:lstStyle/>
          <a:p>
            <a:r>
              <a:rPr lang="en-US" altLang="zh-CN"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介绍城市相关表达</a:t>
            </a:r>
            <a:endParaRPr lang="en-US" altLang="zh-CN" sz="2400" b="1" dirty="0">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 y="1195342"/>
            <a:ext cx="5209234" cy="5157950"/>
          </a:xfrm>
          <a:prstGeom prst="rect">
            <a:avLst/>
          </a:prstGeom>
          <a:noFill/>
        </p:spPr>
        <p:txBody>
          <a:bodyPr wrap="square" rtlCol="0">
            <a:spAutoFit/>
          </a:bodyPr>
          <a:lstStyle/>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生活成本</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便利的设施</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游客喜欢的热门地方</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初步感受</a:t>
            </a:r>
            <a:r>
              <a:rPr lang="en-US" altLang="zh-CN"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乘船游览</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漫步城市花园和公共艺术展览</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以全新的视角看待这座城市</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城市景观</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使某人了解</a:t>
            </a:r>
            <a:r>
              <a:rPr lang="en-US" altLang="zh-CN"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pPr marL="457200" indent="-457200">
              <a:lnSpc>
                <a:spcPct val="120000"/>
              </a:lnSpc>
              <a:spcBef>
                <a:spcPts val="600"/>
              </a:spcBef>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旅游亮点</a:t>
            </a:r>
            <a:endParaRPr lang="zh-CN" altLang="en-US" sz="2400" dirty="0">
              <a:latin typeface="宋体" panose="02010600030101010101" pitchFamily="2" charset="-122"/>
              <a:ea typeface="宋体" panose="02010600030101010101" pitchFamily="2" charset="-122"/>
            </a:endParaRPr>
          </a:p>
        </p:txBody>
      </p:sp>
      <p:sp>
        <p:nvSpPr>
          <p:cNvPr id="5" name="文本框 4"/>
          <p:cNvSpPr txBox="1"/>
          <p:nvPr/>
        </p:nvSpPr>
        <p:spPr>
          <a:xfrm>
            <a:off x="2630999" y="1124233"/>
            <a:ext cx="9931115" cy="5228483"/>
          </a:xfrm>
          <a:prstGeom prst="rect">
            <a:avLst/>
          </a:prstGeom>
          <a:noFill/>
        </p:spPr>
        <p:txBody>
          <a:bodyPr wrap="square">
            <a:spAutoFit/>
          </a:bodyPr>
          <a:lstStyle/>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cost of living</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convenient facilities</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         a hot spot for travelers</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gives a </a:t>
            </a:r>
            <a:r>
              <a:rPr lang="en-US" altLang="zh-CN" sz="2800" b="1" i="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glimpse</a:t>
            </a: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 into …</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boat cruise</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zh-CN" sz="2600" b="1" i="1" dirty="0">
                <a:solidFill>
                  <a:srgbClr val="FF0000"/>
                </a:solidFill>
                <a:latin typeface="Calibri" panose="020F0502020204030204" pitchFamily="34" charset="0"/>
                <a:ea typeface="Calibri" panose="020F0502020204030204" pitchFamily="34" charset="0"/>
                <a:cs typeface="Calibri" panose="020F0502020204030204" pitchFamily="34" charset="0"/>
              </a:rPr>
              <a:t>wander around the urban garden and pubic art displays</a:t>
            </a:r>
            <a:endParaRPr lang="en-US" altLang="zh-CN" sz="26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                     for a new </a:t>
            </a:r>
            <a:r>
              <a:rPr lang="en-US" altLang="zh-CN" sz="2800" b="1" i="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perspective</a:t>
            </a: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 on the city</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a view of the city</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give sb. insights into …</a:t>
            </a:r>
            <a:endPar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altLang="zh-CN" sz="2800" b="1" i="1" dirty="0">
                <a:solidFill>
                  <a:srgbClr val="FF0000"/>
                </a:solidFill>
                <a:latin typeface="Calibri" panose="020F0502020204030204" pitchFamily="34" charset="0"/>
                <a:ea typeface="Calibri" panose="020F0502020204030204" pitchFamily="34" charset="0"/>
                <a:cs typeface="Calibri" panose="020F0502020204030204" pitchFamily="34" charset="0"/>
              </a:rPr>
              <a:t>tourist highlights</a:t>
            </a:r>
            <a:endParaRPr lang="zh-CN" altLang="en-US" sz="2800" b="1" i="1" dirty="0">
              <a:solidFill>
                <a:srgbClr val="FF0000"/>
              </a:solidFill>
              <a:latin typeface="Calibri" panose="020F0502020204030204" pitchFamily="34" charset="0"/>
              <a:cs typeface="Calibri" panose="020F0502020204030204" pitchFamily="34" charset="0"/>
            </a:endParaRPr>
          </a:p>
        </p:txBody>
      </p:sp>
      <p:sp>
        <p:nvSpPr>
          <p:cNvPr id="6" name="流程图: 可选过程 5"/>
          <p:cNvSpPr/>
          <p:nvPr/>
        </p:nvSpPr>
        <p:spPr>
          <a:xfrm>
            <a:off x="0" y="241037"/>
            <a:ext cx="2464782" cy="261606"/>
          </a:xfrm>
          <a:prstGeom prst="flowChartAlternateProcess">
            <a:avLst/>
          </a:prstGeom>
          <a:solidFill>
            <a:srgbClr val="D3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语言知识梳理</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393" y="167147"/>
            <a:ext cx="11769213" cy="6499123"/>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bwMode="auto">
          <a:xfrm>
            <a:off x="4628619" y="804903"/>
            <a:ext cx="2788181" cy="830997"/>
          </a:xfrm>
          <a:prstGeom prst="rect">
            <a:avLst/>
          </a:prstGeom>
        </p:spPr>
        <p:txBody>
          <a:bodyPr wrap="square">
            <a:spAutoFit/>
          </a:bodyPr>
          <a:lstStyle/>
          <a:p>
            <a:pPr algn="ctr" defTabSz="609600">
              <a:defRPr/>
            </a:pPr>
            <a:r>
              <a:rPr lang="en-US" altLang="zh-CN"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B</a:t>
            </a:r>
            <a:r>
              <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rPr>
              <a:t>篇</a:t>
            </a:r>
            <a:endParaRPr lang="zh-CN" altLang="en-US" sz="4800" b="1" kern="100" dirty="0">
              <a:solidFill>
                <a:srgbClr val="A0B7C1"/>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1592584" y="1831812"/>
            <a:ext cx="9842333" cy="1077218"/>
          </a:xfrm>
          <a:prstGeom prst="rect">
            <a:avLst/>
          </a:prstGeom>
          <a:noFill/>
        </p:spPr>
        <p:txBody>
          <a:bodyPr wrap="square">
            <a:spAutoFit/>
          </a:bodyPr>
          <a:lstStyle/>
          <a:p>
            <a:pPr algn="ctr">
              <a:buNone/>
            </a:pPr>
            <a:r>
              <a:rPr lang="zh-CN" altLang="en-US" sz="3200" b="1" dirty="0">
                <a:latin typeface="Calibri" panose="020F0502020204030204" pitchFamily="34" charset="0"/>
                <a:cs typeface="Calibri" panose="020F0502020204030204" pitchFamily="34" charset="0"/>
              </a:rPr>
              <a:t>人与自然：</a:t>
            </a:r>
            <a:r>
              <a:rPr lang="en-US" altLang="zh-CN" sz="3200" b="1" dirty="0">
                <a:latin typeface="Calibri" panose="020F0502020204030204" pitchFamily="34" charset="0"/>
                <a:cs typeface="Calibri" panose="020F0502020204030204" pitchFamily="34" charset="0"/>
              </a:rPr>
              <a:t>Adams Cassinga’s various identities and his story of protecting wild life </a:t>
            </a:r>
            <a:endParaRPr lang="en-US" altLang="zh-CN" sz="32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a:stretch>
            <a:fillRect/>
          </a:stretch>
        </p:blipFill>
        <p:spPr>
          <a:xfrm>
            <a:off x="5973095" y="3429000"/>
            <a:ext cx="6043613" cy="3019425"/>
          </a:xfrm>
          <a:prstGeom prst="rect">
            <a:avLst/>
          </a:prstGeom>
        </p:spPr>
      </p:pic>
      <p:pic>
        <p:nvPicPr>
          <p:cNvPr id="6" name="图片 5"/>
          <p:cNvPicPr>
            <a:picLocks noChangeAspect="1"/>
          </p:cNvPicPr>
          <p:nvPr/>
        </p:nvPicPr>
        <p:blipFill>
          <a:blip r:embed="rId2"/>
          <a:stretch>
            <a:fillRect/>
          </a:stretch>
        </p:blipFill>
        <p:spPr>
          <a:xfrm>
            <a:off x="211393" y="3417135"/>
            <a:ext cx="5761702" cy="3046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1999" cy="6857999"/>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0" y="0"/>
            <a:ext cx="8333771" cy="7155805"/>
          </a:xfrm>
          <a:prstGeom prst="rect">
            <a:avLst/>
          </a:prstGeom>
          <a:noFill/>
        </p:spPr>
        <p:txBody>
          <a:bodyPr wrap="square">
            <a:spAutoFit/>
          </a:bodyPr>
          <a:lstStyle/>
          <a:p>
            <a:pPr indent="457200"/>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Adams Cassinga has had many identities: refugee</a:t>
            </a:r>
            <a:r>
              <a:rPr lang="zh-CN" altLang="en-US" sz="17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7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sz="17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难民</a:t>
            </a:r>
            <a:r>
              <a:rPr lang="en-US" altLang="zh-CN" sz="17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journalist, mining consultant. And now, defender of wildlife.</a:t>
            </a:r>
            <a:endPar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As a child</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he was fascinated by animals gorillas living in the forests outside his hometown of </a:t>
            </a:r>
            <a:r>
              <a:rPr lang="en-US" altLang="zh-CN" sz="17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Bukavu</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the Democratic Republic of the Congo (DRC)—but his path to conservation was winding. His father, who feared Adams would be taken as a child soldier, sent him to South Africa. In Johannesburg, Adams learnt to survive on the streets while teaching himself English in public libraries. </a:t>
            </a:r>
            <a:r>
              <a:rPr lang="en-US" altLang="zh-CN" sz="1700" b="1" dirty="0">
                <a:solidFill>
                  <a:prstClr val="black"/>
                </a:solidFill>
                <a:latin typeface="Times New Roman" panose="02020603050405020304" pitchFamily="18" charset="0"/>
                <a:cs typeface="Times New Roman" panose="02020603050405020304" pitchFamily="18" charset="0"/>
              </a:rPr>
              <a:t>After he was granted official refugee status</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he studied journalism and landed his first job working for a local newspaper. </a:t>
            </a:r>
            <a:r>
              <a:rPr lang="en-US" altLang="zh-CN" sz="1700" b="1" dirty="0">
                <a:solidFill>
                  <a:prstClr val="black"/>
                </a:solidFill>
                <a:latin typeface="Times New Roman" panose="02020603050405020304" pitchFamily="18" charset="0"/>
                <a:cs typeface="Times New Roman" panose="02020603050405020304" pitchFamily="18" charset="0"/>
              </a:rPr>
              <a:t>While working as an investigative reporter in 2006</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Adams was shot three times! Adams changed career paths again, this time to work in the profitable mining industry in South Africa. In this role, he returned years later to the DRC to visit gold mines.</a:t>
            </a:r>
            <a:endPar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sz="1700" b="1" dirty="0">
                <a:solidFill>
                  <a:prstClr val="black"/>
                </a:solidFill>
                <a:latin typeface="Times New Roman" panose="02020603050405020304" pitchFamily="18" charset="0"/>
                <a:cs typeface="Times New Roman" panose="02020603050405020304" pitchFamily="18" charset="0"/>
              </a:rPr>
              <a:t>One day, while flying to a gold mine in northeastern Congo</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Adams saw the wounds of mining operations on the lush forest landscape. He began to think about the beauty of his country’s wild places and the struggle to protect them. </a:t>
            </a:r>
            <a:r>
              <a:rPr lang="en-US" altLang="zh-CN" sz="1700" b="1" dirty="0">
                <a:solidFill>
                  <a:prstClr val="black"/>
                </a:solidFill>
                <a:latin typeface="Times New Roman" panose="02020603050405020304" pitchFamily="18" charset="0"/>
                <a:cs typeface="Times New Roman" panose="02020603050405020304" pitchFamily="18" charset="0"/>
              </a:rPr>
              <a:t>After volunteering as an honorary ranger</a:t>
            </a:r>
            <a:r>
              <a:rPr lang="zh-CN" altLang="en-US" sz="1700" b="1" dirty="0">
                <a:solidFill>
                  <a:prstClr val="black"/>
                </a:solidFill>
                <a:latin typeface="Times New Roman" panose="02020603050405020304" pitchFamily="18" charset="0"/>
                <a:cs typeface="Times New Roman" panose="02020603050405020304" pitchFamily="18" charset="0"/>
              </a:rPr>
              <a:t>（护林人）</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Adams took his wildlife mission one big step further, founding </a:t>
            </a:r>
            <a:r>
              <a:rPr lang="en-US" altLang="zh-CN" sz="17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Conserv</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Congo in 2017. </a:t>
            </a:r>
            <a:r>
              <a:rPr lang="en-US" altLang="zh-CN" sz="17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Conserv</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Congo fights-illegal hunting-and -trafficking</a:t>
            </a:r>
            <a:r>
              <a:rPr lang="zh-CN" altLang="en-US" sz="17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（非法交易） </a:t>
            </a:r>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through undercover investigations in pursuit of criminals in the illegal wildlife trade. With a team of volunteers including police officers, politicians and students, Adams steals into trafficking networks and conducts organized traps with the authorities.</a:t>
            </a:r>
            <a:endPar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Adams places great value in winning over the hearts and minds of the police officers he works with. “They need to understand the reason behind what we do. We have to transform them into nature lovers. They can only protect what they know and love,” he says: It also partners with multiple national parks, helping to prevent illegal hunting, training volunteers to patrol the parks with rangers, and buying uniforms and other supplies for rangers. To date, the non-profit has worked on more than 6,000 criminal cases, rescued hundreds of trafficked animals from chimps to parrots, and seized tons of ivory and pangolin scales.</a:t>
            </a:r>
            <a:endParaRPr lang="en-US" altLang="zh-CN"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文本框 6"/>
          <p:cNvSpPr txBox="1"/>
          <p:nvPr/>
        </p:nvSpPr>
        <p:spPr>
          <a:xfrm>
            <a:off x="8333771" y="112707"/>
            <a:ext cx="3858228" cy="6632585"/>
          </a:xfrm>
          <a:prstGeom prst="rect">
            <a:avLst/>
          </a:prstGeom>
          <a:solidFill>
            <a:srgbClr val="5B9BD5">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24. What did Adams go through when he arrived in South Africa?</a:t>
            </a:r>
            <a:endPar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Civil war.	B. Culture shock.</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Language barrier.	</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Regional discrimination.</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25. What motivated Adams to start out on the path of conservation?</a:t>
            </a:r>
            <a:endPar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The beautiful scenery of the forest.</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The deep affection for wild animals.</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The gold mine in northeastern Congo.</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a:t>
            </a:r>
            <a:r>
              <a:rPr kumimoji="0" lang="en-US" altLang="zh-CN" sz="165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forest destruction caused by mining.</a:t>
            </a:r>
            <a:endParaRPr kumimoji="0" lang="en-US" altLang="zh-CN" sz="165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26. What is Adams trying to achieve in partnership with the police officers?</a:t>
            </a:r>
            <a:endPar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A uniform rule for, national parks.</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A comprehensive supply for rangers.</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A scientific system of training volunteers.</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A transformation in attitude towards nature.</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27. Which words can best describe Adams?</a:t>
            </a:r>
            <a:endParaRPr kumimoji="0" lang="en-US" altLang="zh-CN" sz="17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Rigid and reserved.	</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Active and committed.</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Adaptable and humorous	</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Humble and diligent.</a:t>
            </a:r>
            <a:endParaRPr kumimoji="0" lang="en-US" altLang="zh-CN" sz="17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矩形: 圆角 7"/>
          <p:cNvSpPr/>
          <p:nvPr/>
        </p:nvSpPr>
        <p:spPr>
          <a:xfrm>
            <a:off x="2280214" y="1360141"/>
            <a:ext cx="5447816" cy="243069"/>
          </a:xfrm>
          <a:prstGeom prst="roundRect">
            <a:avLst/>
          </a:prstGeom>
          <a:solidFill>
            <a:srgbClr val="FFFF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9" name="矩形: 圆角 8"/>
          <p:cNvSpPr/>
          <p:nvPr/>
        </p:nvSpPr>
        <p:spPr>
          <a:xfrm>
            <a:off x="0" y="1603210"/>
            <a:ext cx="3684605" cy="243069"/>
          </a:xfrm>
          <a:prstGeom prst="roundRect">
            <a:avLst/>
          </a:prstGeom>
          <a:solidFill>
            <a:srgbClr val="FFFF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 name="矩形: 圆角 9"/>
          <p:cNvSpPr/>
          <p:nvPr/>
        </p:nvSpPr>
        <p:spPr>
          <a:xfrm>
            <a:off x="8395503" y="952819"/>
            <a:ext cx="1909823" cy="248741"/>
          </a:xfrm>
          <a:prstGeom prst="roundRect">
            <a:avLst/>
          </a:prstGeom>
          <a:solidFill>
            <a:srgbClr val="FFFF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1" name="矩形: 圆角 10"/>
          <p:cNvSpPr/>
          <p:nvPr/>
        </p:nvSpPr>
        <p:spPr>
          <a:xfrm>
            <a:off x="5710188" y="2901779"/>
            <a:ext cx="2454779" cy="232606"/>
          </a:xfrm>
          <a:prstGeom prst="roundRect">
            <a:avLst/>
          </a:prstGeom>
          <a:solidFill>
            <a:srgbClr val="FFC000">
              <a:alpha val="4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2" name="矩形: 圆角 11"/>
          <p:cNvSpPr/>
          <p:nvPr/>
        </p:nvSpPr>
        <p:spPr>
          <a:xfrm>
            <a:off x="46310" y="3134739"/>
            <a:ext cx="7928647" cy="314750"/>
          </a:xfrm>
          <a:prstGeom prst="roundRect">
            <a:avLst/>
          </a:prstGeom>
          <a:solidFill>
            <a:srgbClr val="FFC000">
              <a:alpha val="4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3" name="矩形: 圆角 12"/>
          <p:cNvSpPr/>
          <p:nvPr/>
        </p:nvSpPr>
        <p:spPr>
          <a:xfrm>
            <a:off x="46310" y="3449844"/>
            <a:ext cx="4838206" cy="232606"/>
          </a:xfrm>
          <a:prstGeom prst="roundRect">
            <a:avLst/>
          </a:prstGeom>
          <a:solidFill>
            <a:srgbClr val="FFC000">
              <a:alpha val="4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4" name="矩形: 圆角 13"/>
          <p:cNvSpPr/>
          <p:nvPr/>
        </p:nvSpPr>
        <p:spPr>
          <a:xfrm>
            <a:off x="8333771" y="2759302"/>
            <a:ext cx="3773348" cy="248742"/>
          </a:xfrm>
          <a:prstGeom prst="roundRect">
            <a:avLst/>
          </a:prstGeom>
          <a:solidFill>
            <a:srgbClr val="FFC000">
              <a:alpha val="4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5" name="矩形: 圆角 14"/>
          <p:cNvSpPr/>
          <p:nvPr/>
        </p:nvSpPr>
        <p:spPr>
          <a:xfrm>
            <a:off x="6127823" y="5210536"/>
            <a:ext cx="2037144" cy="287323"/>
          </a:xfrm>
          <a:prstGeom prst="roundRect">
            <a:avLst/>
          </a:prstGeom>
          <a:solidFill>
            <a:srgbClr val="00B0F0">
              <a:alpha val="4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6" name="矩形: 圆角 15"/>
          <p:cNvSpPr/>
          <p:nvPr/>
        </p:nvSpPr>
        <p:spPr>
          <a:xfrm>
            <a:off x="46310" y="5497859"/>
            <a:ext cx="2233904" cy="287323"/>
          </a:xfrm>
          <a:prstGeom prst="roundRect">
            <a:avLst/>
          </a:prstGeom>
          <a:solidFill>
            <a:srgbClr val="00B0F0">
              <a:alpha val="4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7" name="矩形: 圆角 16"/>
          <p:cNvSpPr/>
          <p:nvPr/>
        </p:nvSpPr>
        <p:spPr>
          <a:xfrm>
            <a:off x="8333771" y="4565786"/>
            <a:ext cx="3767560" cy="515499"/>
          </a:xfrm>
          <a:prstGeom prst="roundRect">
            <a:avLst/>
          </a:prstGeom>
          <a:solidFill>
            <a:srgbClr val="00B0F0">
              <a:alpha val="4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8" name="矩形: 圆角 17"/>
          <p:cNvSpPr/>
          <p:nvPr/>
        </p:nvSpPr>
        <p:spPr>
          <a:xfrm>
            <a:off x="5372581" y="3434240"/>
            <a:ext cx="2623582" cy="240723"/>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9" name="矩形: 圆角 18"/>
          <p:cNvSpPr/>
          <p:nvPr/>
        </p:nvSpPr>
        <p:spPr>
          <a:xfrm>
            <a:off x="46309" y="3674964"/>
            <a:ext cx="7949854" cy="281926"/>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0" name="矩形: 圆角 19"/>
          <p:cNvSpPr/>
          <p:nvPr/>
        </p:nvSpPr>
        <p:spPr>
          <a:xfrm>
            <a:off x="5351375" y="4448815"/>
            <a:ext cx="2623582" cy="240723"/>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1" name="矩形: 圆角 20"/>
          <p:cNvSpPr/>
          <p:nvPr/>
        </p:nvSpPr>
        <p:spPr>
          <a:xfrm>
            <a:off x="90669" y="4725167"/>
            <a:ext cx="5260706" cy="240723"/>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2" name="矩形: 圆角 21"/>
          <p:cNvSpPr/>
          <p:nvPr/>
        </p:nvSpPr>
        <p:spPr>
          <a:xfrm>
            <a:off x="86810" y="3967533"/>
            <a:ext cx="1336876" cy="214478"/>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3" name="矩形: 圆角 22"/>
          <p:cNvSpPr/>
          <p:nvPr/>
        </p:nvSpPr>
        <p:spPr>
          <a:xfrm>
            <a:off x="8410938" y="5879824"/>
            <a:ext cx="2295644" cy="231609"/>
          </a:xfrm>
          <a:prstGeom prst="roundRect">
            <a:avLst/>
          </a:prstGeom>
          <a:solidFill>
            <a:srgbClr val="FF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4" name="文本框 23"/>
          <p:cNvSpPr txBox="1"/>
          <p:nvPr/>
        </p:nvSpPr>
        <p:spPr>
          <a:xfrm>
            <a:off x="10474960" y="5354197"/>
            <a:ext cx="1714137" cy="584775"/>
          </a:xfrm>
          <a:prstGeom prst="rect">
            <a:avLst/>
          </a:prstGeom>
          <a:noFill/>
        </p:spPr>
        <p:txBody>
          <a:bodyPr wrap="square" rtlCol="0">
            <a:spAutoFit/>
          </a:bodyPr>
          <a:lstStyle/>
          <a:p>
            <a:r>
              <a:rPr lang="zh-CN" altLang="en-US" sz="1600" b="1" dirty="0">
                <a:solidFill>
                  <a:srgbClr val="FF0000"/>
                </a:solidFill>
                <a:latin typeface="等线" panose="02010600030101010101" pitchFamily="2" charset="-122"/>
                <a:ea typeface="等线" panose="02010600030101010101" pitchFamily="2" charset="-122"/>
              </a:rPr>
              <a:t>刻板僵硬和</a:t>
            </a:r>
            <a:endParaRPr lang="en-US" altLang="zh-CN" sz="1600" b="1" dirty="0">
              <a:solidFill>
                <a:srgbClr val="FF0000"/>
              </a:solidFill>
              <a:latin typeface="等线" panose="02010600030101010101" pitchFamily="2" charset="-122"/>
              <a:ea typeface="等线" panose="02010600030101010101" pitchFamily="2" charset="-122"/>
            </a:endParaRPr>
          </a:p>
          <a:p>
            <a:r>
              <a:rPr lang="zh-CN" altLang="en-US" sz="1600" b="1" dirty="0">
                <a:solidFill>
                  <a:srgbClr val="FF0000"/>
                </a:solidFill>
                <a:latin typeface="等线" panose="02010600030101010101" pitchFamily="2" charset="-122"/>
                <a:ea typeface="等线" panose="02010600030101010101" pitchFamily="2" charset="-122"/>
              </a:rPr>
              <a:t>寡言少语的</a:t>
            </a:r>
            <a:endParaRPr lang="zh-CN" altLang="en-US" sz="1600" b="1" dirty="0">
              <a:solidFill>
                <a:srgbClr val="FF0000"/>
              </a:solidFill>
              <a:latin typeface="等线" panose="02010600030101010101" pitchFamily="2" charset="-122"/>
              <a:ea typeface="等线" panose="02010600030101010101" pitchFamily="2" charset="-122"/>
            </a:endParaRPr>
          </a:p>
        </p:txBody>
      </p:sp>
      <p:sp>
        <p:nvSpPr>
          <p:cNvPr id="25" name="文本框 24"/>
          <p:cNvSpPr txBox="1"/>
          <p:nvPr/>
        </p:nvSpPr>
        <p:spPr>
          <a:xfrm>
            <a:off x="2785509" y="255823"/>
            <a:ext cx="2654449" cy="338554"/>
          </a:xfrm>
          <a:prstGeom prst="rect">
            <a:avLst/>
          </a:prstGeom>
          <a:solidFill>
            <a:srgbClr val="69794F"/>
          </a:solidFill>
        </p:spPr>
        <p:txBody>
          <a:bodyPr wrap="square" rtlCol="0">
            <a:spAutoFit/>
          </a:bodyPr>
          <a:lstStyle/>
          <a:p>
            <a:r>
              <a:rPr lang="en-US" altLang="zh-CN" sz="1600" b="1" dirty="0">
                <a:solidFill>
                  <a:schemeClr val="bg1"/>
                </a:solidFill>
                <a:latin typeface="Calibri" panose="020F0502020204030204" pitchFamily="34" charset="0"/>
                <a:ea typeface="Calibri" panose="020F0502020204030204" pitchFamily="34" charset="0"/>
                <a:cs typeface="Calibri" panose="020F0502020204030204" pitchFamily="34" charset="0"/>
              </a:rPr>
              <a:t>Para 1: general introduction</a:t>
            </a:r>
            <a:endParaRPr lang="zh-CN" altLang="en-US" sz="1600" b="1" dirty="0">
              <a:solidFill>
                <a:schemeClr val="bg1"/>
              </a:solidFill>
              <a:latin typeface="Calibri" panose="020F0502020204030204" pitchFamily="34" charset="0"/>
              <a:ea typeface="等线" panose="02010600030101010101" pitchFamily="2" charset="-122"/>
              <a:cs typeface="Calibri" panose="020F0502020204030204" pitchFamily="34" charset="0"/>
            </a:endParaRPr>
          </a:p>
        </p:txBody>
      </p:sp>
      <p:sp>
        <p:nvSpPr>
          <p:cNvPr id="26" name="文本框 25"/>
          <p:cNvSpPr txBox="1"/>
          <p:nvPr/>
        </p:nvSpPr>
        <p:spPr>
          <a:xfrm>
            <a:off x="6072579" y="273816"/>
            <a:ext cx="2299775" cy="338554"/>
          </a:xfrm>
          <a:prstGeom prst="rect">
            <a:avLst/>
          </a:prstGeom>
          <a:solidFill>
            <a:srgbClr val="69794F"/>
          </a:solidFill>
        </p:spPr>
        <p:txBody>
          <a:bodyPr wrap="square" rtlCol="0">
            <a:spAutoFit/>
          </a:bodyPr>
          <a:lstStyle>
            <a:defPPr>
              <a:defRPr lang="zh-CN"/>
            </a:defPPr>
            <a:lvl1pPr>
              <a:defRPr sz="2000" b="1">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Para 2: early experience</a:t>
            </a:r>
            <a:endParaRPr kumimoji="0" lang="zh-CN" altLang="en-US"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7" name="文本框 26"/>
          <p:cNvSpPr txBox="1"/>
          <p:nvPr/>
        </p:nvSpPr>
        <p:spPr>
          <a:xfrm>
            <a:off x="4206197" y="4759332"/>
            <a:ext cx="4146866" cy="338554"/>
          </a:xfrm>
          <a:prstGeom prst="rect">
            <a:avLst/>
          </a:prstGeom>
          <a:solidFill>
            <a:srgbClr val="69794F"/>
          </a:solidFill>
        </p:spPr>
        <p:txBody>
          <a:bodyPr wrap="square" rtlCol="0">
            <a:spAutoFit/>
          </a:bodyPr>
          <a:lstStyle>
            <a:defPPr>
              <a:defRPr lang="zh-CN"/>
            </a:defPPr>
            <a:lvl1pPr>
              <a:defRPr sz="2000" b="1">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Para 4: His contribution to wildlife protection </a:t>
            </a:r>
            <a:endParaRPr kumimoji="0" lang="zh-CN" altLang="en-US"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8" name="文本框 27"/>
          <p:cNvSpPr txBox="1"/>
          <p:nvPr/>
        </p:nvSpPr>
        <p:spPr>
          <a:xfrm>
            <a:off x="3276600" y="2535686"/>
            <a:ext cx="5057171" cy="338554"/>
          </a:xfrm>
          <a:prstGeom prst="rect">
            <a:avLst/>
          </a:prstGeom>
          <a:solidFill>
            <a:srgbClr val="69794F"/>
          </a:solidFill>
        </p:spPr>
        <p:txBody>
          <a:bodyPr wrap="square" rtlCol="0">
            <a:spAutoFit/>
          </a:bodyPr>
          <a:lstStyle>
            <a:defPPr>
              <a:defRPr lang="zh-CN"/>
            </a:defPPr>
            <a:lvl1pPr>
              <a:defRPr sz="2000" b="1">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Para 3: he founded </a:t>
            </a:r>
            <a:r>
              <a:rPr kumimoji="0" lang="en-US" altLang="zh-CN" sz="1600" b="1" i="0" u="none" strike="noStrike" kern="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Conserv</a:t>
            </a:r>
            <a:r>
              <a:rPr kumimoji="0" lang="en-US" altLang="zh-CN"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Congo to protect the wildlife</a:t>
            </a:r>
            <a:endParaRPr kumimoji="0" lang="zh-CN" altLang="en-US" sz="16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animBg="1"/>
      <p:bldP spid="26" grpId="0" animBg="1"/>
      <p:bldP spid="27"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fnwpzbn">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40873</Words>
  <Application>WPS 演示</Application>
  <PresentationFormat>宽屏</PresentationFormat>
  <Paragraphs>1153</Paragraphs>
  <Slides>40</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40</vt:i4>
      </vt:variant>
    </vt:vector>
  </HeadingPairs>
  <TitlesOfParts>
    <vt:vector size="62" baseType="lpstr">
      <vt:lpstr>Arial</vt:lpstr>
      <vt:lpstr>宋体</vt:lpstr>
      <vt:lpstr>Wingdings</vt:lpstr>
      <vt:lpstr>Segoe UI</vt:lpstr>
      <vt:lpstr>微软雅黑</vt:lpstr>
      <vt:lpstr>Segoe Script</vt:lpstr>
      <vt:lpstr>Century Gothic</vt:lpstr>
      <vt:lpstr>微软雅黑 Light</vt:lpstr>
      <vt:lpstr>Calibri</vt:lpstr>
      <vt:lpstr>Times New Roman</vt:lpstr>
      <vt:lpstr>等线</vt:lpstr>
      <vt:lpstr>Arial Unicode MS</vt:lpstr>
      <vt:lpstr>Calibri</vt:lpstr>
      <vt:lpstr>Cambria</vt:lpstr>
      <vt:lpstr>贤二体</vt:lpstr>
      <vt:lpstr>黑体</vt:lpstr>
      <vt:lpstr>HelveticaNeue</vt:lpstr>
      <vt:lpstr>华文新魏</vt:lpstr>
      <vt:lpstr>Segoe Print</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晨华 吴</dc:creator>
  <cp:lastModifiedBy>Wiesen</cp:lastModifiedBy>
  <cp:revision>20</cp:revision>
  <dcterms:created xsi:type="dcterms:W3CDTF">2024-12-15T02:58:00Z</dcterms:created>
  <dcterms:modified xsi:type="dcterms:W3CDTF">2024-12-16T16:07:16Z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ies>
</file>