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0" r:id="rId3"/>
    <p:sldId id="256" r:id="rId4"/>
    <p:sldId id="283" r:id="rId5"/>
    <p:sldId id="268" r:id="rId6"/>
    <p:sldId id="257" r:id="rId7"/>
    <p:sldId id="258" r:id="rId8"/>
    <p:sldId id="295" r:id="rId9"/>
    <p:sldId id="322" r:id="rId10"/>
    <p:sldId id="259" r:id="rId11"/>
    <p:sldId id="269" r:id="rId12"/>
    <p:sldId id="270" r:id="rId13"/>
    <p:sldId id="262" r:id="rId14"/>
    <p:sldId id="263" r:id="rId15"/>
    <p:sldId id="320" r:id="rId16"/>
    <p:sldId id="26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442595" y="0"/>
            <a:ext cx="4570730" cy="706755"/>
          </a:xfrm>
          <a:prstGeom prst="rect">
            <a:avLst/>
          </a:prstGeom>
          <a:noFill/>
        </p:spPr>
        <p:txBody>
          <a:bodyPr wrap="square" rtlCol="0">
            <a:spAutoFit/>
            <a:scene3d>
              <a:camera prst="orthographicFront"/>
              <a:lightRig rig="threePt" dir="t"/>
            </a:scene3d>
          </a:bodyPr>
          <a:p>
            <a:r>
              <a:rPr lang="en-US" altLang="zh-CN" sz="4000" b="1" i="1">
                <a:ln w="15875"/>
                <a:gradFill>
                  <a:gsLst>
                    <a:gs pos="0">
                      <a:schemeClr val="accent1"/>
                    </a:gs>
                    <a:gs pos="100000">
                      <a:schemeClr val="accent6"/>
                    </a:gs>
                  </a:gsLst>
                  <a:lin ang="2700000" scaled="0"/>
                </a:gradFill>
                <a:effectLst/>
                <a:latin typeface="MV Boli" panose="02000500030200090000" charset="0"/>
                <a:cs typeface="MV Boli" panose="02000500030200090000" charset="0"/>
              </a:rPr>
              <a:t>During writing</a:t>
            </a:r>
            <a:endParaRPr lang="en-US" altLang="zh-CN" sz="4000" b="1" i="1">
              <a:ln w="15875"/>
              <a:gradFill>
                <a:gsLst>
                  <a:gs pos="0">
                    <a:schemeClr val="accent1"/>
                  </a:gs>
                  <a:gs pos="100000">
                    <a:schemeClr val="accent6"/>
                  </a:gs>
                </a:gsLst>
                <a:lin ang="2700000" scaled="0"/>
              </a:gradFill>
              <a:effectLst/>
              <a:latin typeface="MV Boli" panose="02000500030200090000" charset="0"/>
              <a:cs typeface="MV Boli" panose="02000500030200090000" charset="0"/>
            </a:endParaRPr>
          </a:p>
        </p:txBody>
      </p:sp>
      <p:sp>
        <p:nvSpPr>
          <p:cNvPr id="4" name="文本框 3"/>
          <p:cNvSpPr txBox="1"/>
          <p:nvPr/>
        </p:nvSpPr>
        <p:spPr>
          <a:xfrm>
            <a:off x="30480" y="706755"/>
            <a:ext cx="2699385" cy="1014730"/>
          </a:xfrm>
          <a:prstGeom prst="rect">
            <a:avLst/>
          </a:prstGeom>
          <a:noFill/>
        </p:spPr>
        <p:txBody>
          <a:bodyPr wrap="square" rtlCol="0">
            <a:spAutoFit/>
          </a:bodyPr>
          <a:p>
            <a:r>
              <a:rPr lang="en-US" altLang="zh-CN" sz="6000">
                <a:effectLst>
                  <a:glow rad="228600">
                    <a:schemeClr val="accent6">
                      <a:satMod val="175000"/>
                      <a:alpha val="40000"/>
                    </a:schemeClr>
                  </a:glow>
                </a:effectLst>
              </a:rPr>
              <a:t>P2</a:t>
            </a:r>
            <a:endParaRPr lang="en-US" altLang="zh-CN" sz="6000">
              <a:effectLst>
                <a:glow rad="228600">
                  <a:schemeClr val="accent6">
                    <a:satMod val="175000"/>
                    <a:alpha val="40000"/>
                  </a:schemeClr>
                </a:glow>
              </a:effectLst>
            </a:endParaRPr>
          </a:p>
        </p:txBody>
      </p:sp>
      <p:sp>
        <p:nvSpPr>
          <p:cNvPr id="2" name="左大括号 1"/>
          <p:cNvSpPr/>
          <p:nvPr/>
        </p:nvSpPr>
        <p:spPr>
          <a:xfrm>
            <a:off x="3592830" y="836295"/>
            <a:ext cx="504190" cy="123825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2" name="文本框 11"/>
          <p:cNvSpPr txBox="1"/>
          <p:nvPr/>
        </p:nvSpPr>
        <p:spPr>
          <a:xfrm>
            <a:off x="4005580" y="400050"/>
            <a:ext cx="2277110" cy="645160"/>
          </a:xfrm>
          <a:prstGeom prst="rect">
            <a:avLst/>
          </a:prstGeom>
          <a:noFill/>
        </p:spPr>
        <p:txBody>
          <a:bodyPr wrap="square" rtlCol="0">
            <a:spAutoFit/>
          </a:bodyPr>
          <a:p>
            <a:r>
              <a:rPr lang="en-US" altLang="zh-CN" sz="3600" b="1">
                <a:solidFill>
                  <a:srgbClr val="FF0000"/>
                </a:solidFill>
              </a:rPr>
              <a:t>general </a:t>
            </a:r>
            <a:endParaRPr lang="en-US" altLang="zh-CN" sz="3600" b="1">
              <a:solidFill>
                <a:srgbClr val="FF0000"/>
              </a:solidFill>
            </a:endParaRPr>
          </a:p>
        </p:txBody>
      </p:sp>
      <p:sp>
        <p:nvSpPr>
          <p:cNvPr id="14" name="文本框 13"/>
          <p:cNvSpPr txBox="1"/>
          <p:nvPr/>
        </p:nvSpPr>
        <p:spPr>
          <a:xfrm>
            <a:off x="4097020" y="1613535"/>
            <a:ext cx="2277110" cy="645160"/>
          </a:xfrm>
          <a:prstGeom prst="rect">
            <a:avLst/>
          </a:prstGeom>
          <a:noFill/>
        </p:spPr>
        <p:txBody>
          <a:bodyPr wrap="square" rtlCol="0">
            <a:spAutoFit/>
          </a:bodyPr>
          <a:p>
            <a:r>
              <a:rPr lang="en-US" altLang="zh-CN" sz="3600" b="1">
                <a:solidFill>
                  <a:srgbClr val="FF0000"/>
                </a:solidFill>
              </a:rPr>
              <a:t>specific </a:t>
            </a:r>
            <a:endParaRPr lang="en-US" altLang="zh-CN" sz="3600" b="1">
              <a:solidFill>
                <a:srgbClr val="FF0000"/>
              </a:solidFill>
            </a:endParaRPr>
          </a:p>
        </p:txBody>
      </p:sp>
      <p:sp>
        <p:nvSpPr>
          <p:cNvPr id="15" name="左大括号 14"/>
          <p:cNvSpPr/>
          <p:nvPr/>
        </p:nvSpPr>
        <p:spPr>
          <a:xfrm>
            <a:off x="5700395" y="125095"/>
            <a:ext cx="504190" cy="254190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3" name="文本框 2"/>
          <p:cNvSpPr txBox="1"/>
          <p:nvPr/>
        </p:nvSpPr>
        <p:spPr>
          <a:xfrm>
            <a:off x="259080" y="2827020"/>
            <a:ext cx="11780520" cy="3976370"/>
          </a:xfrm>
          <a:prstGeom prst="rect">
            <a:avLst/>
          </a:prstGeom>
          <a:ln>
            <a:solidFill>
              <a:schemeClr val="tx1"/>
            </a:solidFill>
          </a:ln>
        </p:spPr>
        <p:txBody>
          <a:bodyPr wrap="square">
            <a:noAutofit/>
          </a:bodyPr>
          <a:p>
            <a:pPr marL="0" indent="0" algn="just" defTabSz="266700">
              <a:spcBef>
                <a:spcPct val="0"/>
              </a:spcBef>
              <a:spcAft>
                <a:spcPct val="0"/>
              </a:spcAft>
            </a:pPr>
            <a:r>
              <a:rPr lang="en-US" altLang="zh-CN" sz="2800">
                <a:latin typeface="Calibri" panose="020F0502020204030204"/>
                <a:ea typeface="Calibri" panose="020F0502020204030204"/>
              </a:rPr>
              <a:t>       </a:t>
            </a:r>
            <a:r>
              <a:rPr lang="en-US" altLang="zh-CN" sz="2800">
                <a:effectLst>
                  <a:glow rad="139700">
                    <a:schemeClr val="accent1">
                      <a:satMod val="175000"/>
                      <a:alpha val="40000"/>
                    </a:schemeClr>
                  </a:glow>
                </a:effectLst>
                <a:latin typeface="Calibri" panose="020F0502020204030204"/>
                <a:ea typeface="Calibri" panose="020F0502020204030204"/>
              </a:rPr>
              <a:t>  The reasons are as follows</a:t>
            </a:r>
            <a:r>
              <a:rPr lang="en-US" altLang="zh-CN" sz="2800">
                <a:latin typeface="Calibri" panose="020F0502020204030204"/>
                <a:ea typeface="Calibri" panose="020F0502020204030204"/>
              </a:rPr>
              <a:t>.</a:t>
            </a:r>
            <a:r>
              <a:rPr lang="en-US" altLang="zh-CN" sz="2800">
                <a:effectLst>
                  <a:glow rad="228600">
                    <a:schemeClr val="accent6">
                      <a:satMod val="175000"/>
                      <a:alpha val="40000"/>
                    </a:schemeClr>
                  </a:glow>
                </a:effectLst>
                <a:latin typeface="Calibri" panose="020F0502020204030204"/>
                <a:ea typeface="Calibri" panose="020F0502020204030204"/>
              </a:rPr>
              <a:t>To begin with</a:t>
            </a:r>
            <a:r>
              <a:rPr lang="en-US" altLang="zh-CN" sz="2800">
                <a:latin typeface="Calibri" panose="020F0502020204030204"/>
                <a:ea typeface="Calibri" panose="020F0502020204030204"/>
              </a:rPr>
              <a:t>,</a:t>
            </a:r>
            <a:r>
              <a:rPr lang="en-US" altLang="zh-CN" sz="2800">
                <a:effectLst>
                  <a:glow rad="228600">
                    <a:schemeClr val="accent5">
                      <a:satMod val="175000"/>
                      <a:alpha val="40000"/>
                    </a:schemeClr>
                  </a:glow>
                </a:effectLst>
                <a:latin typeface="Calibri" panose="020F0502020204030204"/>
                <a:ea typeface="Calibri" panose="020F0502020204030204"/>
              </a:rPr>
              <a:t>since</a:t>
            </a:r>
            <a:r>
              <a:rPr lang="en-US" altLang="zh-CN" sz="2800">
                <a:latin typeface="Calibri" panose="020F0502020204030204"/>
                <a:ea typeface="Calibri" panose="020F0502020204030204"/>
              </a:rPr>
              <a:t> you’re enthusiastic about Chinese local traditional culture, volunteering in the cultural museum</a:t>
            </a:r>
            <a:r>
              <a:rPr lang="en-US" altLang="zh-CN" sz="2800">
                <a:effectLst>
                  <a:glow rad="228600">
                    <a:schemeClr val="accent5">
                      <a:satMod val="175000"/>
                      <a:alpha val="40000"/>
                    </a:schemeClr>
                  </a:glow>
                </a:effectLst>
                <a:latin typeface="Calibri" panose="020F0502020204030204"/>
                <a:ea typeface="Calibri" panose="020F0502020204030204"/>
              </a:rPr>
              <a:t> is bound to </a:t>
            </a:r>
            <a:r>
              <a:rPr lang="en-US" altLang="zh-CN" sz="2800">
                <a:latin typeface="Calibri" panose="020F0502020204030204"/>
                <a:ea typeface="Calibri" panose="020F0502020204030204"/>
              </a:rPr>
              <a:t>offer you a fabulous and immersive experience during your exchange programme. </a:t>
            </a:r>
            <a:r>
              <a:rPr lang="en-US" altLang="zh-CN" sz="2800">
                <a:effectLst>
                  <a:glow rad="228600">
                    <a:schemeClr val="accent6">
                      <a:satMod val="175000"/>
                      <a:alpha val="40000"/>
                    </a:schemeClr>
                  </a:glow>
                </a:effectLst>
                <a:latin typeface="Calibri" panose="020F0502020204030204"/>
                <a:ea typeface="Calibri" panose="020F0502020204030204"/>
              </a:rPr>
              <a:t>Plus</a:t>
            </a:r>
            <a:r>
              <a:rPr lang="en-US" altLang="zh-CN" sz="2800">
                <a:latin typeface="Calibri" panose="020F0502020204030204"/>
                <a:ea typeface="Calibri" panose="020F0502020204030204"/>
              </a:rPr>
              <a:t>,through interacting with museum visitors, ranging from children to seniors, </a:t>
            </a:r>
            <a:r>
              <a:rPr lang="en-US" altLang="zh-CN" sz="2800">
                <a:effectLst>
                  <a:glow rad="228600">
                    <a:schemeClr val="accent5">
                      <a:satMod val="175000"/>
                      <a:alpha val="40000"/>
                    </a:schemeClr>
                  </a:glow>
                </a:effectLst>
                <a:latin typeface="Calibri" panose="020F0502020204030204"/>
                <a:ea typeface="Calibri" panose="020F0502020204030204"/>
              </a:rPr>
              <a:t>not only</a:t>
            </a:r>
            <a:r>
              <a:rPr lang="en-US" altLang="zh-CN" sz="2800">
                <a:latin typeface="Calibri" panose="020F0502020204030204"/>
                <a:ea typeface="Calibri" panose="020F0502020204030204"/>
              </a:rPr>
              <a:t> will you hone your communication skills, </a:t>
            </a:r>
            <a:r>
              <a:rPr lang="en-US" altLang="zh-CN" sz="2800">
                <a:effectLst>
                  <a:glow rad="228600">
                    <a:schemeClr val="accent5">
                      <a:satMod val="175000"/>
                      <a:alpha val="40000"/>
                    </a:schemeClr>
                  </a:glow>
                </a:effectLst>
                <a:latin typeface="Calibri" panose="020F0502020204030204"/>
                <a:ea typeface="Calibri" panose="020F0502020204030204"/>
              </a:rPr>
              <a:t>but </a:t>
            </a:r>
            <a:r>
              <a:rPr lang="en-US" altLang="zh-CN" sz="2800">
                <a:latin typeface="Calibri" panose="020F0502020204030204"/>
                <a:ea typeface="Calibri" panose="020F0502020204030204"/>
              </a:rPr>
              <a:t>you can also improve the comprehensive capability. </a:t>
            </a:r>
            <a:r>
              <a:rPr lang="en-US" altLang="zh-CN" sz="2800">
                <a:effectLst>
                  <a:glow rad="228600">
                    <a:schemeClr val="accent6">
                      <a:satMod val="175000"/>
                      <a:alpha val="40000"/>
                    </a:schemeClr>
                  </a:glow>
                </a:effectLst>
                <a:latin typeface="Calibri" panose="020F0502020204030204"/>
                <a:ea typeface="Calibri" panose="020F0502020204030204"/>
              </a:rPr>
              <a:t>Compared with</a:t>
            </a:r>
            <a:r>
              <a:rPr lang="en-US" altLang="zh-CN" sz="2800">
                <a:latin typeface="Calibri" panose="020F0502020204030204"/>
                <a:ea typeface="Calibri" panose="020F0502020204030204"/>
              </a:rPr>
              <a:t> the volunteer work at the railway station,guiding passengers, assisting with ticket purchases, maintaining order, and other repetitive duties, volunteer work at the museum is a choice second to none.</a:t>
            </a:r>
            <a:endParaRPr lang="en-US" altLang="zh-CN" sz="2800">
              <a:latin typeface="Calibri" panose="020F0502020204030204"/>
              <a:ea typeface="Calibri" panose="020F0502020204030204"/>
            </a:endParaRPr>
          </a:p>
        </p:txBody>
      </p:sp>
      <p:sp>
        <p:nvSpPr>
          <p:cNvPr id="5" name="文本框 4"/>
          <p:cNvSpPr txBox="1"/>
          <p:nvPr/>
        </p:nvSpPr>
        <p:spPr>
          <a:xfrm>
            <a:off x="770255" y="746125"/>
            <a:ext cx="3147060" cy="1198880"/>
          </a:xfrm>
          <a:prstGeom prst="rect">
            <a:avLst/>
          </a:prstGeom>
          <a:noFill/>
        </p:spPr>
        <p:txBody>
          <a:bodyPr wrap="square" rtlCol="0">
            <a:spAutoFit/>
          </a:bodyPr>
          <a:p>
            <a:r>
              <a:rPr lang="en-US" altLang="zh-CN" sz="3600" b="1">
                <a:solidFill>
                  <a:srgbClr val="FF0000"/>
                </a:solidFill>
              </a:rPr>
              <a:t>reasons</a:t>
            </a:r>
            <a:r>
              <a:rPr lang="en-US" altLang="zh-CN" sz="3600" b="1"/>
              <a:t> of </a:t>
            </a:r>
            <a:endParaRPr lang="en-US" altLang="zh-CN" sz="3600" b="1"/>
          </a:p>
          <a:p>
            <a:r>
              <a:rPr lang="en-US" altLang="zh-CN" sz="3600" b="1"/>
              <a:t>the suggestion</a:t>
            </a:r>
            <a:endParaRPr lang="en-US" altLang="zh-CN" sz="3600" b="1"/>
          </a:p>
        </p:txBody>
      </p:sp>
      <p:sp>
        <p:nvSpPr>
          <p:cNvPr id="7" name="文本框 6"/>
          <p:cNvSpPr txBox="1"/>
          <p:nvPr/>
        </p:nvSpPr>
        <p:spPr>
          <a:xfrm>
            <a:off x="6204585" y="125095"/>
            <a:ext cx="1938655" cy="2541905"/>
          </a:xfrm>
          <a:prstGeom prst="rect">
            <a:avLst/>
          </a:prstGeom>
          <a:noFill/>
        </p:spPr>
        <p:txBody>
          <a:bodyPr wrap="square" rtlCol="0">
            <a:noAutofit/>
          </a:bodyPr>
          <a:p>
            <a:r>
              <a:rPr lang="en-US" altLang="zh-CN" sz="3600" b="1">
                <a:solidFill>
                  <a:srgbClr val="00B050"/>
                </a:solidFill>
              </a:rPr>
              <a:t>positive:</a:t>
            </a:r>
            <a:endParaRPr lang="en-US" altLang="zh-CN" sz="3600" b="1">
              <a:solidFill>
                <a:srgbClr val="00B050"/>
              </a:solidFill>
              <a:latin typeface="Arial" panose="020B0604020202020204" pitchFamily="34" charset="0"/>
              <a:cs typeface="Arial" panose="020B0604020202020204" pitchFamily="34" charset="0"/>
            </a:endParaRPr>
          </a:p>
          <a:p>
            <a:endParaRPr lang="en-US" altLang="zh-CN" sz="3600" b="1">
              <a:solidFill>
                <a:srgbClr val="00B050"/>
              </a:solidFill>
              <a:latin typeface="Arial" panose="020B0604020202020204" pitchFamily="34" charset="0"/>
              <a:cs typeface="Arial" panose="020B0604020202020204" pitchFamily="34" charset="0"/>
            </a:endParaRPr>
          </a:p>
          <a:p>
            <a:endParaRPr lang="en-US" altLang="zh-CN" sz="3600" b="1">
              <a:solidFill>
                <a:srgbClr val="00B050"/>
              </a:solidFill>
              <a:latin typeface="Arial" panose="020B0604020202020204" pitchFamily="34" charset="0"/>
              <a:cs typeface="Arial" panose="020B0604020202020204" pitchFamily="34" charset="0"/>
            </a:endParaRPr>
          </a:p>
          <a:p>
            <a:r>
              <a:rPr lang="en-US" altLang="zh-CN" sz="3600" b="1">
                <a:solidFill>
                  <a:srgbClr val="00B050"/>
                </a:solidFill>
              </a:rPr>
              <a:t>negative </a:t>
            </a:r>
            <a:endParaRPr lang="en-US" altLang="zh-CN" sz="3600" b="1">
              <a:solidFill>
                <a:srgbClr val="00B050"/>
              </a:solidFill>
            </a:endParaRPr>
          </a:p>
        </p:txBody>
      </p:sp>
      <p:sp>
        <p:nvSpPr>
          <p:cNvPr id="8" name="文本框 7"/>
          <p:cNvSpPr txBox="1"/>
          <p:nvPr/>
        </p:nvSpPr>
        <p:spPr>
          <a:xfrm>
            <a:off x="7959090" y="125095"/>
            <a:ext cx="4237990" cy="645160"/>
          </a:xfrm>
          <a:prstGeom prst="rect">
            <a:avLst/>
          </a:prstGeom>
          <a:noFill/>
        </p:spPr>
        <p:txBody>
          <a:bodyPr wrap="square" rtlCol="0">
            <a:spAutoFit/>
          </a:bodyPr>
          <a:p>
            <a:r>
              <a:rPr lang="en-US" altLang="zh-CN" sz="3600" b="1">
                <a:solidFill>
                  <a:srgbClr val="7030A0"/>
                </a:solidFill>
              </a:rPr>
              <a:t>person </a:t>
            </a:r>
            <a:r>
              <a:rPr lang="en-US" altLang="zh-CN" sz="3600" b="1">
                <a:solidFill>
                  <a:srgbClr val="7030A0"/>
                </a:solidFill>
                <a:latin typeface="Arial" panose="020B0604020202020204" pitchFamily="34" charset="0"/>
                <a:cs typeface="Arial" panose="020B0604020202020204" pitchFamily="34" charset="0"/>
              </a:rPr>
              <a:t>→</a:t>
            </a:r>
            <a:r>
              <a:rPr lang="en-US" altLang="zh-CN" sz="3600" b="1">
                <a:solidFill>
                  <a:srgbClr val="7030A0"/>
                </a:solidFill>
              </a:rPr>
              <a:t>activity </a:t>
            </a:r>
            <a:endParaRPr lang="en-US" altLang="zh-CN" sz="3600" b="1">
              <a:solidFill>
                <a:srgbClr val="7030A0"/>
              </a:solidFill>
            </a:endParaRPr>
          </a:p>
        </p:txBody>
      </p:sp>
      <p:sp>
        <p:nvSpPr>
          <p:cNvPr id="10" name="文本框 9"/>
          <p:cNvSpPr txBox="1"/>
          <p:nvPr/>
        </p:nvSpPr>
        <p:spPr>
          <a:xfrm>
            <a:off x="8420100" y="706755"/>
            <a:ext cx="2131060" cy="2061210"/>
          </a:xfrm>
          <a:prstGeom prst="rect">
            <a:avLst/>
          </a:prstGeom>
          <a:noFill/>
          <a:ln>
            <a:solidFill>
              <a:srgbClr val="7030A0"/>
            </a:solidFill>
          </a:ln>
        </p:spPr>
        <p:txBody>
          <a:bodyPr wrap="square" rtlCol="0">
            <a:spAutoFit/>
          </a:bodyPr>
          <a:p>
            <a:r>
              <a:rPr lang="en-US" altLang="zh-CN" sz="3200" b="1">
                <a:solidFill>
                  <a:srgbClr val="7030A0"/>
                </a:solidFill>
              </a:rPr>
              <a:t>personality interest </a:t>
            </a:r>
            <a:endParaRPr lang="en-US" altLang="zh-CN" sz="3200" b="1">
              <a:solidFill>
                <a:srgbClr val="7030A0"/>
              </a:solidFill>
            </a:endParaRPr>
          </a:p>
          <a:p>
            <a:r>
              <a:rPr lang="en-US" altLang="zh-CN" sz="3200" b="1">
                <a:solidFill>
                  <a:srgbClr val="7030A0"/>
                </a:solidFill>
              </a:rPr>
              <a:t>chance </a:t>
            </a:r>
            <a:endParaRPr lang="en-US" altLang="zh-CN" sz="3200" b="1">
              <a:solidFill>
                <a:srgbClr val="7030A0"/>
              </a:solidFill>
            </a:endParaRPr>
          </a:p>
          <a:p>
            <a:r>
              <a:rPr lang="en-US" altLang="zh-CN" sz="3200" b="1">
                <a:solidFill>
                  <a:srgbClr val="FF0000"/>
                </a:solidFill>
              </a:rPr>
              <a:t>benefit</a:t>
            </a:r>
            <a:endParaRPr lang="en-US" altLang="zh-CN"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a:picLocks noChangeAspect="1"/>
          </p:cNvPicPr>
          <p:nvPr/>
        </p:nvPicPr>
        <p:blipFill>
          <a:blip r:embed="rId1"/>
          <a:stretch>
            <a:fillRect/>
          </a:stretch>
        </p:blipFill>
        <p:spPr>
          <a:xfrm>
            <a:off x="8839200" y="0"/>
            <a:ext cx="2876550" cy="2385695"/>
          </a:xfrm>
          <a:prstGeom prst="rect">
            <a:avLst/>
          </a:prstGeom>
        </p:spPr>
      </p:pic>
      <p:sp>
        <p:nvSpPr>
          <p:cNvPr id="11" name="文本框 10"/>
          <p:cNvSpPr txBox="1"/>
          <p:nvPr/>
        </p:nvSpPr>
        <p:spPr>
          <a:xfrm>
            <a:off x="442595" y="0"/>
            <a:ext cx="4570730" cy="706755"/>
          </a:xfrm>
          <a:prstGeom prst="rect">
            <a:avLst/>
          </a:prstGeom>
          <a:noFill/>
        </p:spPr>
        <p:txBody>
          <a:bodyPr wrap="square" rtlCol="0">
            <a:spAutoFit/>
            <a:scene3d>
              <a:camera prst="orthographicFront"/>
              <a:lightRig rig="threePt" dir="t"/>
            </a:scene3d>
          </a:bodyPr>
          <a:p>
            <a:r>
              <a:rPr lang="en-US" altLang="zh-CN" sz="4000" b="1" i="1">
                <a:ln w="15875"/>
                <a:gradFill>
                  <a:gsLst>
                    <a:gs pos="0">
                      <a:schemeClr val="accent1"/>
                    </a:gs>
                    <a:gs pos="100000">
                      <a:schemeClr val="accent6"/>
                    </a:gs>
                  </a:gsLst>
                  <a:lin ang="2700000" scaled="0"/>
                </a:gradFill>
                <a:effectLst/>
                <a:latin typeface="MV Boli" panose="02000500030200090000" charset="0"/>
                <a:cs typeface="MV Boli" panose="02000500030200090000" charset="0"/>
              </a:rPr>
              <a:t>During writing</a:t>
            </a:r>
            <a:endParaRPr lang="en-US" altLang="zh-CN" sz="4000" b="1" i="1">
              <a:ln w="15875"/>
              <a:gradFill>
                <a:gsLst>
                  <a:gs pos="0">
                    <a:schemeClr val="accent1"/>
                  </a:gs>
                  <a:gs pos="100000">
                    <a:schemeClr val="accent6"/>
                  </a:gs>
                </a:gsLst>
                <a:lin ang="2700000" scaled="0"/>
              </a:gradFill>
              <a:effectLst/>
              <a:latin typeface="MV Boli" panose="02000500030200090000" charset="0"/>
              <a:cs typeface="MV Boli" panose="02000500030200090000" charset="0"/>
            </a:endParaRPr>
          </a:p>
        </p:txBody>
      </p:sp>
      <p:sp>
        <p:nvSpPr>
          <p:cNvPr id="4" name="文本框 3"/>
          <p:cNvSpPr txBox="1"/>
          <p:nvPr/>
        </p:nvSpPr>
        <p:spPr>
          <a:xfrm>
            <a:off x="678815" y="706755"/>
            <a:ext cx="2699385" cy="1014730"/>
          </a:xfrm>
          <a:prstGeom prst="rect">
            <a:avLst/>
          </a:prstGeom>
          <a:noFill/>
        </p:spPr>
        <p:txBody>
          <a:bodyPr wrap="square" rtlCol="0">
            <a:spAutoFit/>
          </a:bodyPr>
          <a:p>
            <a:r>
              <a:rPr lang="en-US" altLang="zh-CN" sz="6000">
                <a:effectLst>
                  <a:glow rad="228600">
                    <a:schemeClr val="accent6">
                      <a:satMod val="175000"/>
                      <a:alpha val="40000"/>
                    </a:schemeClr>
                  </a:glow>
                </a:effectLst>
              </a:rPr>
              <a:t>P3</a:t>
            </a:r>
            <a:endParaRPr lang="en-US" altLang="zh-CN" sz="6000">
              <a:effectLst>
                <a:glow rad="228600">
                  <a:schemeClr val="accent6">
                    <a:satMod val="175000"/>
                    <a:alpha val="40000"/>
                  </a:schemeClr>
                </a:glow>
              </a:effectLst>
            </a:endParaRPr>
          </a:p>
        </p:txBody>
      </p:sp>
      <p:sp>
        <p:nvSpPr>
          <p:cNvPr id="2" name="文本框 1"/>
          <p:cNvSpPr txBox="1"/>
          <p:nvPr/>
        </p:nvSpPr>
        <p:spPr>
          <a:xfrm>
            <a:off x="442595" y="2059940"/>
            <a:ext cx="11273155" cy="1568450"/>
          </a:xfrm>
          <a:prstGeom prst="rect">
            <a:avLst/>
          </a:prstGeom>
          <a:noFill/>
          <a:ln>
            <a:solidFill>
              <a:schemeClr val="tx1"/>
            </a:solidFill>
          </a:ln>
        </p:spPr>
        <p:txBody>
          <a:bodyPr wrap="square" rtlCol="0">
            <a:spAutoFit/>
          </a:bodyPr>
          <a:p>
            <a:r>
              <a:rPr lang="en-US" altLang="zh-CN" sz="3200"/>
              <a:t>I sincerely hope that my above suggestion can be beneficial to you. </a:t>
            </a:r>
            <a:r>
              <a:rPr lang="en-US" altLang="zh-CN" sz="3200">
                <a:effectLst>
                  <a:glow rad="228600">
                    <a:schemeClr val="accent2">
                      <a:satMod val="175000"/>
                      <a:alpha val="40000"/>
                    </a:schemeClr>
                  </a:glow>
                </a:effectLst>
              </a:rPr>
              <a:t>Feel free to reach out if you have any questions</a:t>
            </a:r>
            <a:r>
              <a:rPr lang="en-US" altLang="zh-CN" sz="3200"/>
              <a:t>.</a:t>
            </a:r>
            <a:r>
              <a:rPr lang="en-US" altLang="zh-CN" sz="3200">
                <a:effectLst>
                  <a:glow rad="228600">
                    <a:schemeClr val="accent6">
                      <a:satMod val="175000"/>
                      <a:alpha val="40000"/>
                    </a:schemeClr>
                  </a:glow>
                </a:effectLst>
              </a:rPr>
              <a:t>Eager for</a:t>
            </a:r>
            <a:r>
              <a:rPr lang="en-US" altLang="zh-CN" sz="3200"/>
              <a:t> your sharing about the approaching volunteer experience. </a:t>
            </a:r>
            <a:r>
              <a:rPr lang="en-US" altLang="zh-CN" sz="3200">
                <a:effectLst>
                  <a:glow rad="228600">
                    <a:schemeClr val="accent5">
                      <a:satMod val="175000"/>
                      <a:alpha val="40000"/>
                    </a:schemeClr>
                  </a:glow>
                </a:effectLst>
              </a:rPr>
              <a:t>All the best!</a:t>
            </a:r>
            <a:r>
              <a:rPr lang="zh-CN" altLang="en-US" sz="3200">
                <a:effectLst>
                  <a:glow rad="228600">
                    <a:schemeClr val="accent5">
                      <a:satMod val="175000"/>
                      <a:alpha val="40000"/>
                    </a:schemeClr>
                  </a:glow>
                </a:effectLst>
              </a:rPr>
              <a:t> </a:t>
            </a:r>
            <a:r>
              <a:rPr lang="zh-CN" altLang="en-US" sz="3200"/>
              <a:t> </a:t>
            </a:r>
            <a:endParaRPr lang="zh-CN" altLang="en-US" sz="3200"/>
          </a:p>
        </p:txBody>
      </p:sp>
      <p:sp>
        <p:nvSpPr>
          <p:cNvPr id="3" name="文本框 2"/>
          <p:cNvSpPr txBox="1"/>
          <p:nvPr/>
        </p:nvSpPr>
        <p:spPr>
          <a:xfrm>
            <a:off x="442595" y="3966845"/>
            <a:ext cx="11138535" cy="2076450"/>
          </a:xfrm>
          <a:prstGeom prst="rect">
            <a:avLst/>
          </a:prstGeom>
          <a:noFill/>
          <a:ln>
            <a:solidFill>
              <a:schemeClr val="tx1"/>
            </a:solidFill>
          </a:ln>
        </p:spPr>
        <p:txBody>
          <a:bodyPr wrap="square" rtlCol="0">
            <a:noAutofit/>
          </a:bodyPr>
          <a:p>
            <a:pPr lvl="0" algn="l">
              <a:buClrTx/>
              <a:buSzTx/>
              <a:buFontTx/>
            </a:pPr>
            <a:r>
              <a:rPr lang="en-US" altLang="zh-CN" sz="3200">
                <a:effectLst>
                  <a:glow rad="228600">
                    <a:schemeClr val="accent3">
                      <a:satMod val="175000"/>
                      <a:alpha val="40000"/>
                    </a:schemeClr>
                  </a:glow>
                </a:effectLst>
                <a:sym typeface="+mn-ea"/>
              </a:rPr>
              <a:t>Should you have any further questions or need additional guidance, please don't hesitate to reach out.</a:t>
            </a:r>
            <a:r>
              <a:rPr lang="en-US" altLang="zh-CN" sz="3200">
                <a:effectLst>
                  <a:glow rad="228600">
                    <a:schemeClr val="accent6">
                      <a:satMod val="175000"/>
                      <a:alpha val="40000"/>
                    </a:schemeClr>
                  </a:glow>
                </a:effectLst>
                <a:sym typeface="+mn-ea"/>
              </a:rPr>
              <a:t>Eager to</a:t>
            </a:r>
            <a:r>
              <a:rPr lang="en-US" altLang="zh-CN" sz="3200">
                <a:sym typeface="+mn-ea"/>
              </a:rPr>
              <a:t> hear your decision and</a:t>
            </a:r>
            <a:r>
              <a:rPr lang="en-US" altLang="zh-CN" sz="3200">
                <a:effectLst>
                  <a:glow rad="228600">
                    <a:schemeClr val="accent5">
                      <a:satMod val="175000"/>
                      <a:alpha val="40000"/>
                    </a:schemeClr>
                  </a:glow>
                </a:effectLst>
                <a:sym typeface="+mn-ea"/>
              </a:rPr>
              <a:t> wish you </a:t>
            </a:r>
            <a:r>
              <a:rPr lang="en-US" altLang="zh-CN" sz="3200">
                <a:sym typeface="+mn-ea"/>
              </a:rPr>
              <a:t>a rewarding volunteer experience next Sunday!</a:t>
            </a:r>
            <a:endParaRPr lang="en-US" altLang="zh-CN" sz="3200">
              <a:sym typeface="+mn-ea"/>
            </a:endParaRPr>
          </a:p>
        </p:txBody>
      </p:sp>
      <p:sp>
        <p:nvSpPr>
          <p:cNvPr id="5" name="文本框 4"/>
          <p:cNvSpPr txBox="1"/>
          <p:nvPr/>
        </p:nvSpPr>
        <p:spPr>
          <a:xfrm>
            <a:off x="1779270" y="891540"/>
            <a:ext cx="6743700" cy="645160"/>
          </a:xfrm>
          <a:prstGeom prst="rect">
            <a:avLst/>
          </a:prstGeom>
          <a:noFill/>
        </p:spPr>
        <p:txBody>
          <a:bodyPr wrap="square" rtlCol="0">
            <a:spAutoFit/>
          </a:bodyPr>
          <a:p>
            <a:r>
              <a:rPr lang="en-US" altLang="zh-CN" sz="3600" b="1"/>
              <a:t>hope/promise/anticipation/wish</a:t>
            </a:r>
            <a:endParaRPr lang="en-US" altLang="zh-CN" sz="3600"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2000"/>
          </a:blip>
          <a:stretch>
            <a:fillRect/>
          </a:stretch>
        </a:blipFill>
        <a:effectLst/>
      </p:bgPr>
    </p:bg>
    <p:spTree>
      <p:nvGrpSpPr>
        <p:cNvPr id="1" name=""/>
        <p:cNvGrpSpPr/>
        <p:nvPr/>
      </p:nvGrpSpPr>
      <p:grpSpPr/>
      <p:sp>
        <p:nvSpPr>
          <p:cNvPr id="11" name="文本框 10"/>
          <p:cNvSpPr txBox="1"/>
          <p:nvPr/>
        </p:nvSpPr>
        <p:spPr>
          <a:xfrm>
            <a:off x="3508375" y="164465"/>
            <a:ext cx="6076315" cy="706755"/>
          </a:xfrm>
          <a:prstGeom prst="rect">
            <a:avLst/>
          </a:prstGeom>
          <a:noFill/>
        </p:spPr>
        <p:txBody>
          <a:bodyPr wrap="square" rtlCol="0">
            <a:spAutoFit/>
          </a:bodyPr>
          <a:p>
            <a:r>
              <a:rPr lang="en-US" altLang="zh-CN" sz="4000" b="1" i="1">
                <a:effectLst>
                  <a:glow rad="101600">
                    <a:schemeClr val="accent6">
                      <a:satMod val="175000"/>
                      <a:alpha val="40000"/>
                    </a:schemeClr>
                  </a:glow>
                </a:effectLst>
                <a:latin typeface="MV Boli" panose="02000500030200090000" charset="0"/>
                <a:cs typeface="MV Boli" panose="02000500030200090000" charset="0"/>
              </a:rPr>
              <a:t>Sample writing one</a:t>
            </a:r>
            <a:endParaRPr lang="en-US" altLang="zh-CN" sz="4000" b="1" i="1">
              <a:effectLst>
                <a:glow rad="101600">
                  <a:schemeClr val="accent6">
                    <a:satMod val="175000"/>
                    <a:alpha val="40000"/>
                  </a:schemeClr>
                </a:glow>
              </a:effectLst>
              <a:latin typeface="MV Boli" panose="02000500030200090000" charset="0"/>
              <a:cs typeface="MV Boli" panose="02000500030200090000" charset="0"/>
            </a:endParaRPr>
          </a:p>
        </p:txBody>
      </p:sp>
      <p:sp>
        <p:nvSpPr>
          <p:cNvPr id="2" name="文本框 1"/>
          <p:cNvSpPr txBox="1"/>
          <p:nvPr/>
        </p:nvSpPr>
        <p:spPr>
          <a:xfrm>
            <a:off x="366395" y="687705"/>
            <a:ext cx="11715115" cy="5940425"/>
          </a:xfrm>
          <a:prstGeom prst="rect">
            <a:avLst/>
          </a:prstGeom>
          <a:ln>
            <a:solidFill>
              <a:schemeClr val="tx1"/>
            </a:solidFill>
          </a:ln>
        </p:spPr>
        <p:txBody>
          <a:bodyPr wrap="square">
            <a:noAutofit/>
          </a:bodyPr>
          <a:p>
            <a:pPr marL="0" indent="0" algn="just" defTabSz="266700">
              <a:spcBef>
                <a:spcPct val="0"/>
              </a:spcBef>
              <a:spcAft>
                <a:spcPct val="0"/>
              </a:spcAft>
            </a:pPr>
            <a:r>
              <a:rPr lang="en-US" altLang="zh-CN" sz="2800">
                <a:latin typeface="Calibri" panose="020F0502020204030204"/>
                <a:ea typeface="Calibri" panose="020F0502020204030204"/>
              </a:rPr>
              <a:t>Dear Peter,</a:t>
            </a:r>
            <a:endParaRPr lang="en-US" altLang="zh-CN" sz="2800">
              <a:latin typeface="Calibri" panose="020F0502020204030204"/>
              <a:ea typeface="Calibri" panose="020F0502020204030204"/>
            </a:endParaRPr>
          </a:p>
          <a:p>
            <a:pPr marL="0" indent="266700" algn="just" defTabSz="266700">
              <a:spcBef>
                <a:spcPct val="0"/>
              </a:spcBef>
              <a:spcAft>
                <a:spcPct val="0"/>
              </a:spcAft>
            </a:pPr>
            <a:r>
              <a:rPr lang="en-US" altLang="zh-CN" sz="2800">
                <a:latin typeface="Calibri" panose="020F0502020204030204"/>
                <a:ea typeface="Calibri" panose="020F0502020204030204"/>
              </a:rPr>
              <a:t>Thanks for reaching out! If I were in your shoes, I’d recommend the activity at the train station.</a:t>
            </a:r>
            <a:endParaRPr lang="en-US" altLang="zh-CN" sz="2800">
              <a:latin typeface="Calibri" panose="020F0502020204030204"/>
              <a:ea typeface="Calibri" panose="020F0502020204030204"/>
            </a:endParaRPr>
          </a:p>
          <a:p>
            <a:pPr marL="0" indent="266700" algn="just" defTabSz="266700">
              <a:spcBef>
                <a:spcPct val="0"/>
              </a:spcBef>
              <a:spcAft>
                <a:spcPct val="0"/>
              </a:spcAft>
            </a:pPr>
            <a:r>
              <a:rPr lang="en-US" altLang="zh-CN" sz="2800">
                <a:latin typeface="Calibri" panose="020F0502020204030204"/>
                <a:ea typeface="Calibri" panose="020F0502020204030204"/>
              </a:rPr>
              <a:t> It offers a fantastic opportunity to interact with travelers, assisting them with directions, tickets, and luggage. The bustling atmosphere is not only engaging but also enriching, offering a chance to enhance both communication and problem-solving skills.</a:t>
            </a:r>
            <a:endParaRPr lang="en-US" altLang="zh-CN" sz="2800">
              <a:latin typeface="Calibri" panose="020F0502020204030204"/>
              <a:ea typeface="Calibri" panose="020F0502020204030204"/>
            </a:endParaRPr>
          </a:p>
          <a:p>
            <a:pPr marL="0" indent="266700" algn="just" defTabSz="266700">
              <a:spcBef>
                <a:spcPct val="0"/>
              </a:spcBef>
              <a:spcAft>
                <a:spcPct val="0"/>
              </a:spcAft>
            </a:pPr>
            <a:r>
              <a:rPr lang="en-US" altLang="zh-CN" sz="2800">
                <a:latin typeface="Calibri" panose="020F0502020204030204"/>
                <a:ea typeface="Calibri" panose="020F0502020204030204"/>
              </a:rPr>
              <a:t>While the museum activity is also meaningful, it focuses more on quieter tasks like organizing exhibits or guiding visitors. At the train station, you’ll enjoy a more dynamic and hands-on experience, where your outgoing personality can truly shine as you connect with people from all walks of life.</a:t>
            </a:r>
            <a:endParaRPr lang="en-US" altLang="zh-CN" sz="2800">
              <a:latin typeface="Calibri" panose="020F0502020204030204"/>
              <a:ea typeface="Calibri" panose="020F0502020204030204"/>
            </a:endParaRPr>
          </a:p>
          <a:p>
            <a:pPr marL="0" indent="266700" algn="just" defTabSz="266700">
              <a:spcBef>
                <a:spcPct val="0"/>
              </a:spcBef>
              <a:spcAft>
                <a:spcPct val="0"/>
              </a:spcAft>
            </a:pPr>
            <a:r>
              <a:rPr lang="en-US" altLang="zh-CN" sz="2800">
                <a:latin typeface="Calibri" panose="020F0502020204030204"/>
                <a:ea typeface="Calibri" panose="020F0502020204030204"/>
              </a:rPr>
              <a:t>Let me know if you need any more information.</a:t>
            </a:r>
            <a:endParaRPr lang="zh-CN" altLang="en-US" sz="2800">
              <a:latin typeface="Calibri" panose="020F0502020204030204"/>
              <a:ea typeface="宋体" panose="02010600030101010101" pitchFamily="2" charset="-122"/>
            </a:endParaRPr>
          </a:p>
          <a:p>
            <a:pPr marL="0" indent="266700" algn="r" defTabSz="266700">
              <a:spcBef>
                <a:spcPct val="0"/>
              </a:spcBef>
              <a:spcAft>
                <a:spcPct val="0"/>
              </a:spcAft>
            </a:pPr>
            <a:r>
              <a:rPr lang="en-US" altLang="zh-CN" sz="2800">
                <a:latin typeface="Calibri" panose="020F0502020204030204"/>
                <a:ea typeface="Calibri" panose="020F0502020204030204"/>
              </a:rPr>
              <a:t>Yours,</a:t>
            </a:r>
            <a:endParaRPr lang="en-US" altLang="zh-CN" sz="2800">
              <a:latin typeface="Calibri" panose="020F0502020204030204"/>
              <a:ea typeface="Calibri" panose="020F0502020204030204"/>
            </a:endParaRPr>
          </a:p>
          <a:p>
            <a:pPr marL="0" indent="0" algn="r" defTabSz="266700">
              <a:spcBef>
                <a:spcPct val="0"/>
              </a:spcBef>
              <a:spcAft>
                <a:spcPct val="0"/>
              </a:spcAft>
            </a:pPr>
            <a:r>
              <a:rPr lang="en-US" altLang="zh-CN" sz="2800">
                <a:latin typeface="Calibri" panose="020F0502020204030204"/>
                <a:ea typeface="Calibri" panose="020F0502020204030204"/>
              </a:rPr>
              <a:t>Li Hua</a:t>
            </a:r>
            <a:endParaRPr lang="en-US" altLang="zh-CN" sz="2800">
              <a:latin typeface="Calibri" panose="020F0502020204030204"/>
              <a:ea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6000"/>
          </a:blip>
          <a:stretch>
            <a:fillRect/>
          </a:stretch>
        </a:blipFill>
        <a:effectLst/>
      </p:bgPr>
    </p:bg>
    <p:spTree>
      <p:nvGrpSpPr>
        <p:cNvPr id="1" name=""/>
        <p:cNvGrpSpPr/>
        <p:nvPr/>
      </p:nvGrpSpPr>
      <p:grpSpPr/>
      <p:sp>
        <p:nvSpPr>
          <p:cNvPr id="11" name="文本框 10"/>
          <p:cNvSpPr txBox="1"/>
          <p:nvPr/>
        </p:nvSpPr>
        <p:spPr>
          <a:xfrm>
            <a:off x="2847975" y="164465"/>
            <a:ext cx="6076315" cy="706755"/>
          </a:xfrm>
          <a:prstGeom prst="rect">
            <a:avLst/>
          </a:prstGeom>
          <a:noFill/>
        </p:spPr>
        <p:txBody>
          <a:bodyPr wrap="square" rtlCol="0">
            <a:spAutoFit/>
          </a:bodyPr>
          <a:p>
            <a:r>
              <a:rPr lang="en-US" altLang="zh-CN" sz="4000" b="1" i="1">
                <a:effectLst>
                  <a:glow rad="228600">
                    <a:schemeClr val="accent6">
                      <a:satMod val="175000"/>
                      <a:alpha val="40000"/>
                    </a:schemeClr>
                  </a:glow>
                </a:effectLst>
                <a:latin typeface="MV Boli" panose="02000500030200090000" charset="0"/>
                <a:cs typeface="MV Boli" panose="02000500030200090000" charset="0"/>
              </a:rPr>
              <a:t>Sample writing two</a:t>
            </a:r>
            <a:endParaRPr lang="en-US" altLang="zh-CN" sz="4000" b="1" i="1">
              <a:effectLst>
                <a:glow rad="228600">
                  <a:schemeClr val="accent6">
                    <a:satMod val="175000"/>
                    <a:alpha val="40000"/>
                  </a:schemeClr>
                </a:glow>
              </a:effectLst>
              <a:latin typeface="MV Boli" panose="02000500030200090000" charset="0"/>
              <a:cs typeface="MV Boli" panose="02000500030200090000" charset="0"/>
            </a:endParaRPr>
          </a:p>
        </p:txBody>
      </p:sp>
      <p:sp>
        <p:nvSpPr>
          <p:cNvPr id="2" name="文本框 1"/>
          <p:cNvSpPr txBox="1"/>
          <p:nvPr/>
        </p:nvSpPr>
        <p:spPr>
          <a:xfrm>
            <a:off x="177800" y="706120"/>
            <a:ext cx="11744325" cy="6002655"/>
          </a:xfrm>
          <a:prstGeom prst="rect">
            <a:avLst/>
          </a:prstGeom>
          <a:ln>
            <a:solidFill>
              <a:schemeClr val="tx1"/>
            </a:solidFill>
          </a:ln>
        </p:spPr>
        <p:txBody>
          <a:bodyPr wrap="square">
            <a:noAutofit/>
          </a:bodyPr>
          <a:p>
            <a:pPr marL="0" indent="0" algn="just" defTabSz="266700">
              <a:spcBef>
                <a:spcPct val="0"/>
              </a:spcBef>
              <a:spcAft>
                <a:spcPct val="0"/>
              </a:spcAft>
            </a:pPr>
            <a:r>
              <a:rPr lang="en-US" altLang="zh-CN" sz="2400">
                <a:latin typeface="Calibri" panose="020F0502020204030204"/>
                <a:ea typeface="Calibri" panose="020F0502020204030204"/>
              </a:rPr>
              <a:t>Dear Peter,</a:t>
            </a:r>
            <a:endParaRPr lang="en-US" altLang="zh-CN" sz="2400">
              <a:latin typeface="Calibri" panose="020F0502020204030204"/>
              <a:ea typeface="Calibri" panose="020F0502020204030204"/>
            </a:endParaRPr>
          </a:p>
          <a:p>
            <a:pPr marL="0" indent="266700" algn="just" defTabSz="266700">
              <a:spcBef>
                <a:spcPct val="0"/>
              </a:spcBef>
              <a:spcAft>
                <a:spcPct val="0"/>
              </a:spcAft>
            </a:pPr>
            <a:r>
              <a:rPr lang="en-US" altLang="zh-CN" sz="2400">
                <a:latin typeface="Calibri" panose="020F0502020204030204"/>
                <a:ea typeface="Calibri" panose="020F0502020204030204"/>
              </a:rPr>
              <a:t>   I hope you’re doing well! I’d recommend joining in the volunteer activity at the city’s cultural museum. </a:t>
            </a:r>
            <a:endParaRPr lang="en-US" altLang="zh-CN" sz="2400">
              <a:latin typeface="Calibri" panose="020F0502020204030204"/>
              <a:ea typeface="Calibri" panose="020F0502020204030204"/>
            </a:endParaRPr>
          </a:p>
          <a:p>
            <a:pPr marL="0" indent="266700" algn="just" defTabSz="266700">
              <a:spcBef>
                <a:spcPct val="0"/>
              </a:spcBef>
              <a:spcAft>
                <a:spcPct val="0"/>
              </a:spcAft>
            </a:pPr>
            <a:r>
              <a:rPr lang="en-US" altLang="zh-CN" sz="2400">
                <a:latin typeface="Calibri" panose="020F0502020204030204"/>
                <a:ea typeface="Calibri" panose="020F0502020204030204"/>
              </a:rPr>
              <a:t>   With your interest in history and art, I think you’d find this setting more rewarding and better suited to your personality. At the museum, you’ll have the chance to guide visitors, share fascinating stories, and deepen your understanding of local culture — a perfect fit for someone with your curiosity and passion for learning.</a:t>
            </a:r>
            <a:endParaRPr lang="en-US" altLang="zh-CN" sz="2400">
              <a:latin typeface="Calibri" panose="020F0502020204030204"/>
              <a:ea typeface="Calibri" panose="020F0502020204030204"/>
            </a:endParaRPr>
          </a:p>
          <a:p>
            <a:pPr marL="0" indent="266700" algn="just" defTabSz="266700">
              <a:spcBef>
                <a:spcPct val="0"/>
              </a:spcBef>
              <a:spcAft>
                <a:spcPct val="0"/>
              </a:spcAft>
            </a:pPr>
            <a:r>
              <a:rPr lang="en-US" altLang="zh-CN" sz="2400">
                <a:latin typeface="Calibri" panose="020F0502020204030204"/>
                <a:ea typeface="Calibri" panose="020F0502020204030204"/>
              </a:rPr>
              <a:t>  While the train station activity offers a lively, fast-paced environment, it focuses more on logistics and quick interactions. In contrast, the museum allows for in-depth conversations and meaningful connections, giving you a chance to really engage with visitors and make an impact. </a:t>
            </a:r>
            <a:endParaRPr lang="en-US" altLang="zh-CN" sz="2400">
              <a:latin typeface="Calibri" panose="020F0502020204030204"/>
              <a:ea typeface="Calibri" panose="020F0502020204030204"/>
            </a:endParaRPr>
          </a:p>
          <a:p>
            <a:pPr marL="0" indent="266700" algn="just" defTabSz="266700">
              <a:spcBef>
                <a:spcPct val="0"/>
              </a:spcBef>
              <a:spcAft>
                <a:spcPct val="0"/>
              </a:spcAft>
            </a:pPr>
            <a:r>
              <a:rPr lang="en-US" altLang="zh-CN" sz="2400">
                <a:latin typeface="Calibri" panose="020F0502020204030204"/>
                <a:ea typeface="Calibri" panose="020F0502020204030204"/>
              </a:rPr>
              <a:t>  Feel free to reach out if you have any questions. </a:t>
            </a:r>
            <a:endParaRPr lang="en-US" altLang="zh-CN" sz="2400">
              <a:latin typeface="Calibri" panose="020F0502020204030204"/>
              <a:ea typeface="Calibri" panose="020F0502020204030204"/>
            </a:endParaRPr>
          </a:p>
          <a:p>
            <a:pPr marL="0" indent="0" algn="r" defTabSz="266700">
              <a:spcBef>
                <a:spcPct val="0"/>
              </a:spcBef>
              <a:spcAft>
                <a:spcPct val="0"/>
              </a:spcAft>
            </a:pPr>
            <a:r>
              <a:rPr lang="en-US" altLang="zh-CN" sz="2400">
                <a:latin typeface="Calibri" panose="020F0502020204030204"/>
                <a:ea typeface="Calibri" panose="020F0502020204030204"/>
              </a:rPr>
              <a:t>Yours,</a:t>
            </a:r>
            <a:endParaRPr lang="en-US" altLang="zh-CN" sz="2400">
              <a:latin typeface="Calibri" panose="020F0502020204030204"/>
              <a:ea typeface="Calibri" panose="020F0502020204030204"/>
            </a:endParaRPr>
          </a:p>
          <a:p>
            <a:pPr marL="0" indent="0" algn="r" defTabSz="266700">
              <a:spcBef>
                <a:spcPct val="0"/>
              </a:spcBef>
              <a:spcAft>
                <a:spcPct val="0"/>
              </a:spcAft>
            </a:pPr>
            <a:r>
              <a:rPr lang="en-US" altLang="zh-CN" sz="2400">
                <a:latin typeface="Calibri" panose="020F0502020204030204"/>
                <a:ea typeface="Calibri" panose="020F0502020204030204"/>
              </a:rPr>
              <a:t>Li Hua</a:t>
            </a:r>
            <a:endParaRPr lang="en-US" altLang="zh-CN" sz="2400">
              <a:latin typeface="Calibri" panose="020F0502020204030204"/>
              <a:ea typeface="Calibri" panose="020F0502020204030204"/>
            </a:endParaRPr>
          </a:p>
          <a:p>
            <a:pPr marL="0" indent="0" algn="just" defTabSz="266700">
              <a:spcBef>
                <a:spcPct val="0"/>
              </a:spcBef>
              <a:spcAft>
                <a:spcPct val="0"/>
              </a:spcAft>
            </a:pPr>
            <a:r>
              <a:rPr lang="en-US" altLang="zh-CN" sz="2400">
                <a:latin typeface="Calibri" panose="020F0502020204030204"/>
                <a:ea typeface="宋体" panose="02010600030101010101" pitchFamily="2" charset="-122"/>
              </a:rPr>
              <a:t> </a:t>
            </a:r>
            <a:endParaRPr lang="en-US" altLang="zh-CN" sz="2400">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28000"/>
          </a:blip>
          <a:stretch>
            <a:fillRect/>
          </a:stretch>
        </a:blipFill>
        <a:effectLst/>
      </p:bgPr>
    </p:bg>
    <p:spTree>
      <p:nvGrpSpPr>
        <p:cNvPr id="1" name=""/>
        <p:cNvGrpSpPr/>
        <p:nvPr/>
      </p:nvGrpSpPr>
      <p:grpSpPr/>
      <p:sp>
        <p:nvSpPr>
          <p:cNvPr id="2" name="文本框 1"/>
          <p:cNvSpPr txBox="1"/>
          <p:nvPr/>
        </p:nvSpPr>
        <p:spPr>
          <a:xfrm>
            <a:off x="0" y="247015"/>
            <a:ext cx="12065635" cy="6376670"/>
          </a:xfrm>
          <a:prstGeom prst="rect">
            <a:avLst/>
          </a:prstGeom>
          <a:ln>
            <a:solidFill>
              <a:schemeClr val="tx1"/>
            </a:solidFill>
          </a:ln>
        </p:spPr>
        <p:txBody>
          <a:bodyPr wrap="square">
            <a:noAutofit/>
          </a:bodyPr>
          <a:p>
            <a:pPr marL="0" indent="0" algn="just" defTabSz="266700">
              <a:spcBef>
                <a:spcPct val="0"/>
              </a:spcBef>
              <a:spcAft>
                <a:spcPct val="0"/>
              </a:spcAft>
            </a:pPr>
            <a:r>
              <a:rPr lang="en-US" altLang="zh-CN" sz="2400">
                <a:latin typeface="Calibri" panose="020F0502020204030204"/>
                <a:ea typeface="Calibri" panose="020F0502020204030204"/>
              </a:rPr>
              <a:t>Dear Peter,</a:t>
            </a:r>
            <a:endParaRPr lang="en-US" altLang="zh-CN" sz="2400">
              <a:latin typeface="Calibri" panose="020F0502020204030204"/>
              <a:ea typeface="Calibri" panose="020F0502020204030204"/>
            </a:endParaRPr>
          </a:p>
          <a:p>
            <a:pPr marL="0" indent="266700" algn="just" defTabSz="266700">
              <a:spcBef>
                <a:spcPct val="0"/>
              </a:spcBef>
              <a:spcAft>
                <a:spcPct val="0"/>
              </a:spcAft>
            </a:pPr>
            <a:r>
              <a:rPr lang="en-US" altLang="zh-CN" sz="2400">
                <a:latin typeface="Calibri" panose="020F0502020204030204"/>
                <a:ea typeface="Calibri" panose="020F0502020204030204"/>
              </a:rPr>
              <a:t>  </a:t>
            </a:r>
            <a:r>
              <a:rPr lang="en-US" altLang="zh-CN" sz="2400" dirty="0">
                <a:latin typeface="Arial" panose="020B0604020202020204" pitchFamily="34" charset="0"/>
                <a:ea typeface="宋体" panose="02010600030101010101" pitchFamily="2" charset="-122"/>
                <a:sym typeface="+mn-ea"/>
              </a:rPr>
              <a:t>I hope this letter finds you well. </a:t>
            </a:r>
            <a:r>
              <a:rPr lang="en-US" altLang="zh-CN" sz="2400" dirty="0">
                <a:solidFill>
                  <a:srgbClr val="FF0000"/>
                </a:solidFill>
                <a:latin typeface="Arial" panose="020B0604020202020204" pitchFamily="34" charset="0"/>
                <a:ea typeface="宋体" panose="02010600030101010101" pitchFamily="2" charset="-122"/>
                <a:sym typeface="+mn-ea"/>
              </a:rPr>
              <a:t>Given that</a:t>
            </a:r>
            <a:r>
              <a:rPr lang="en-US" altLang="zh-CN" sz="2400" dirty="0">
                <a:latin typeface="Arial" panose="020B0604020202020204" pitchFamily="34" charset="0"/>
                <a:ea typeface="宋体" panose="02010600030101010101" pitchFamily="2" charset="-122"/>
                <a:sym typeface="+mn-ea"/>
              </a:rPr>
              <a:t> you </a:t>
            </a:r>
            <a:r>
              <a:rPr lang="en-US" altLang="zh-CN" sz="2400" dirty="0">
                <a:solidFill>
                  <a:srgbClr val="FF0000"/>
                </a:solidFill>
                <a:latin typeface="Arial" panose="020B0604020202020204" pitchFamily="34" charset="0"/>
                <a:ea typeface="宋体" panose="02010600030101010101" pitchFamily="2" charset="-122"/>
                <a:sym typeface="+mn-ea"/>
              </a:rPr>
              <a:t>are bothered by </a:t>
            </a:r>
            <a:r>
              <a:rPr lang="en-US" altLang="zh-CN" sz="2400" dirty="0">
                <a:latin typeface="Arial" panose="020B0604020202020204" pitchFamily="34" charset="0"/>
                <a:ea typeface="宋体" panose="02010600030101010101" pitchFamily="2" charset="-122"/>
                <a:sym typeface="+mn-ea"/>
              </a:rPr>
              <a:t>how to choose between the two volunteer activities,</a:t>
            </a:r>
            <a:r>
              <a:rPr lang="en-US" altLang="zh-CN" sz="2400" dirty="0">
                <a:solidFill>
                  <a:srgbClr val="FF0000"/>
                </a:solidFill>
                <a:latin typeface="Arial" panose="020B0604020202020204" pitchFamily="34" charset="0"/>
                <a:ea typeface="宋体" panose="02010600030101010101" pitchFamily="2" charset="-122"/>
                <a:sym typeface="+mn-ea"/>
              </a:rPr>
              <a:t> I’d like to recommend </a:t>
            </a:r>
            <a:r>
              <a:rPr lang="en-US" altLang="zh-CN" sz="2400" dirty="0">
                <a:latin typeface="Arial" panose="020B0604020202020204" pitchFamily="34" charset="0"/>
                <a:ea typeface="宋体" panose="02010600030101010101" pitchFamily="2" charset="-122"/>
                <a:sym typeface="+mn-ea"/>
              </a:rPr>
              <a:t>the activity at the city cultural museum.</a:t>
            </a:r>
            <a:r>
              <a:rPr lang="en-US" altLang="zh-CN" sz="2400">
                <a:effectLst>
                  <a:glow rad="139700">
                    <a:schemeClr val="accent1">
                      <a:satMod val="175000"/>
                      <a:alpha val="40000"/>
                    </a:schemeClr>
                  </a:glow>
                </a:effectLst>
                <a:latin typeface="Calibri" panose="020F0502020204030204"/>
                <a:ea typeface="Calibri" panose="020F0502020204030204"/>
                <a:sym typeface="+mn-ea"/>
              </a:rPr>
              <a:t>The reasons are as follows</a:t>
            </a:r>
            <a:r>
              <a:rPr lang="en-US" altLang="zh-CN" sz="2400">
                <a:latin typeface="Calibri" panose="020F0502020204030204"/>
                <a:ea typeface="Calibri" panose="020F0502020204030204"/>
                <a:sym typeface="+mn-ea"/>
              </a:rPr>
              <a:t>.</a:t>
            </a:r>
            <a:endParaRPr lang="en-US" altLang="zh-CN" sz="2400">
              <a:latin typeface="Calibri" panose="020F0502020204030204"/>
              <a:ea typeface="Calibri" panose="020F0502020204030204"/>
              <a:sym typeface="+mn-ea"/>
            </a:endParaRPr>
          </a:p>
          <a:p>
            <a:pPr marL="0" indent="266700" algn="just" defTabSz="266700">
              <a:spcBef>
                <a:spcPct val="0"/>
              </a:spcBef>
              <a:spcAft>
                <a:spcPct val="0"/>
              </a:spcAft>
            </a:pPr>
            <a:r>
              <a:rPr lang="en-US" altLang="zh-CN" sz="2400">
                <a:effectLst>
                  <a:glow rad="228600">
                    <a:schemeClr val="accent6">
                      <a:satMod val="175000"/>
                      <a:alpha val="40000"/>
                    </a:schemeClr>
                  </a:glow>
                </a:effectLst>
                <a:latin typeface="Calibri" panose="020F0502020204030204"/>
                <a:ea typeface="Calibri" panose="020F0502020204030204"/>
                <a:sym typeface="+mn-ea"/>
              </a:rPr>
              <a:t>To begin with</a:t>
            </a:r>
            <a:r>
              <a:rPr lang="en-US" altLang="zh-CN" sz="2400">
                <a:latin typeface="Calibri" panose="020F0502020204030204"/>
                <a:ea typeface="Calibri" panose="020F0502020204030204"/>
                <a:sym typeface="+mn-ea"/>
              </a:rPr>
              <a:t>,</a:t>
            </a:r>
            <a:r>
              <a:rPr lang="en-US" altLang="zh-CN" sz="2400">
                <a:effectLst>
                  <a:glow rad="228600">
                    <a:schemeClr val="accent5">
                      <a:satMod val="175000"/>
                      <a:alpha val="40000"/>
                    </a:schemeClr>
                  </a:glow>
                </a:effectLst>
                <a:latin typeface="Calibri" panose="020F0502020204030204"/>
                <a:ea typeface="Calibri" panose="020F0502020204030204"/>
                <a:sym typeface="+mn-ea"/>
              </a:rPr>
              <a:t>since</a:t>
            </a:r>
            <a:r>
              <a:rPr lang="en-US" altLang="zh-CN" sz="2400">
                <a:latin typeface="Calibri" panose="020F0502020204030204"/>
                <a:ea typeface="Calibri" panose="020F0502020204030204"/>
                <a:sym typeface="+mn-ea"/>
              </a:rPr>
              <a:t> you’re enthusiastic about Chinese local traditional culture, volunteering in the cultural museum</a:t>
            </a:r>
            <a:r>
              <a:rPr lang="en-US" altLang="zh-CN" sz="2400">
                <a:effectLst>
                  <a:glow rad="228600">
                    <a:schemeClr val="accent5">
                      <a:satMod val="175000"/>
                      <a:alpha val="40000"/>
                    </a:schemeClr>
                  </a:glow>
                </a:effectLst>
                <a:latin typeface="Calibri" panose="020F0502020204030204"/>
                <a:ea typeface="Calibri" panose="020F0502020204030204"/>
                <a:sym typeface="+mn-ea"/>
              </a:rPr>
              <a:t> is bound to </a:t>
            </a:r>
            <a:r>
              <a:rPr lang="en-US" altLang="zh-CN" sz="2400">
                <a:latin typeface="Calibri" panose="020F0502020204030204"/>
                <a:ea typeface="Calibri" panose="020F0502020204030204"/>
                <a:sym typeface="+mn-ea"/>
              </a:rPr>
              <a:t>offer you a fabulous and immersive experience during your exchange programme. </a:t>
            </a:r>
            <a:r>
              <a:rPr lang="en-US" altLang="zh-CN" sz="2400">
                <a:effectLst>
                  <a:glow rad="228600">
                    <a:schemeClr val="accent6">
                      <a:satMod val="175000"/>
                      <a:alpha val="40000"/>
                    </a:schemeClr>
                  </a:glow>
                </a:effectLst>
                <a:latin typeface="Calibri" panose="020F0502020204030204"/>
                <a:ea typeface="Calibri" panose="020F0502020204030204"/>
                <a:sym typeface="+mn-ea"/>
              </a:rPr>
              <a:t>Plus</a:t>
            </a:r>
            <a:r>
              <a:rPr lang="en-US" altLang="zh-CN" sz="2400">
                <a:latin typeface="Calibri" panose="020F0502020204030204"/>
                <a:ea typeface="Calibri" panose="020F0502020204030204"/>
                <a:sym typeface="+mn-ea"/>
              </a:rPr>
              <a:t>,through interacting with museum visitors, ranging from children to seniors, </a:t>
            </a:r>
            <a:r>
              <a:rPr lang="en-US" altLang="zh-CN" sz="2400">
                <a:effectLst>
                  <a:glow rad="228600">
                    <a:schemeClr val="accent5">
                      <a:satMod val="175000"/>
                      <a:alpha val="40000"/>
                    </a:schemeClr>
                  </a:glow>
                </a:effectLst>
                <a:latin typeface="Calibri" panose="020F0502020204030204"/>
                <a:ea typeface="Calibri" panose="020F0502020204030204"/>
                <a:sym typeface="+mn-ea"/>
              </a:rPr>
              <a:t>not only</a:t>
            </a:r>
            <a:r>
              <a:rPr lang="en-US" altLang="zh-CN" sz="2400">
                <a:latin typeface="Calibri" panose="020F0502020204030204"/>
                <a:ea typeface="Calibri" panose="020F0502020204030204"/>
                <a:sym typeface="+mn-ea"/>
              </a:rPr>
              <a:t> will you hone your communication skills, </a:t>
            </a:r>
            <a:r>
              <a:rPr lang="en-US" altLang="zh-CN" sz="2400">
                <a:effectLst>
                  <a:glow rad="228600">
                    <a:schemeClr val="accent5">
                      <a:satMod val="175000"/>
                      <a:alpha val="40000"/>
                    </a:schemeClr>
                  </a:glow>
                </a:effectLst>
                <a:latin typeface="Calibri" panose="020F0502020204030204"/>
                <a:ea typeface="Calibri" panose="020F0502020204030204"/>
                <a:sym typeface="+mn-ea"/>
              </a:rPr>
              <a:t>but </a:t>
            </a:r>
            <a:r>
              <a:rPr lang="en-US" altLang="zh-CN" sz="2400">
                <a:latin typeface="Calibri" panose="020F0502020204030204"/>
                <a:ea typeface="Calibri" panose="020F0502020204030204"/>
                <a:sym typeface="+mn-ea"/>
              </a:rPr>
              <a:t>you can also improve the comprehensive capability. </a:t>
            </a:r>
            <a:endParaRPr lang="en-US" altLang="zh-CN" sz="2400">
              <a:latin typeface="Calibri" panose="020F0502020204030204"/>
              <a:ea typeface="Calibri" panose="020F0502020204030204"/>
              <a:sym typeface="+mn-ea"/>
            </a:endParaRPr>
          </a:p>
          <a:p>
            <a:pPr marL="0" indent="266700" algn="just" defTabSz="266700">
              <a:spcBef>
                <a:spcPct val="0"/>
              </a:spcBef>
              <a:spcAft>
                <a:spcPct val="0"/>
              </a:spcAft>
            </a:pPr>
            <a:r>
              <a:rPr lang="en-US" altLang="zh-CN" sz="2400">
                <a:effectLst>
                  <a:glow rad="228600">
                    <a:schemeClr val="accent6">
                      <a:satMod val="175000"/>
                      <a:alpha val="40000"/>
                    </a:schemeClr>
                  </a:glow>
                </a:effectLst>
                <a:latin typeface="Calibri" panose="020F0502020204030204"/>
                <a:ea typeface="Calibri" panose="020F0502020204030204"/>
                <a:sym typeface="+mn-ea"/>
              </a:rPr>
              <a:t>Compared with</a:t>
            </a:r>
            <a:r>
              <a:rPr lang="en-US" altLang="zh-CN" sz="2400">
                <a:latin typeface="Calibri" panose="020F0502020204030204"/>
                <a:ea typeface="Calibri" panose="020F0502020204030204"/>
                <a:sym typeface="+mn-ea"/>
              </a:rPr>
              <a:t> the volunteer work at the railway station,guiding passengers, assisting with ticket purchases, maintaining order, and other repetitive duties, volunteer work at the museum is a choice second to none.</a:t>
            </a:r>
            <a:endParaRPr lang="en-US" altLang="zh-CN" sz="2400">
              <a:latin typeface="Calibri" panose="020F0502020204030204"/>
              <a:ea typeface="Calibri" panose="020F0502020204030204"/>
              <a:sym typeface="+mn-ea"/>
            </a:endParaRPr>
          </a:p>
          <a:p>
            <a:pPr marL="0" indent="266700" algn="just" defTabSz="266700">
              <a:spcBef>
                <a:spcPct val="0"/>
              </a:spcBef>
              <a:spcAft>
                <a:spcPct val="0"/>
              </a:spcAft>
            </a:pPr>
            <a:r>
              <a:rPr lang="en-US" altLang="zh-CN" sz="2400">
                <a:sym typeface="+mn-ea"/>
              </a:rPr>
              <a:t>I sincerely hope that my above suggestion can be beneficial to you. </a:t>
            </a:r>
            <a:r>
              <a:rPr lang="en-US" altLang="zh-CN" sz="2400">
                <a:effectLst>
                  <a:glow rad="228600">
                    <a:schemeClr val="accent2">
                      <a:satMod val="175000"/>
                      <a:alpha val="40000"/>
                    </a:schemeClr>
                  </a:glow>
                </a:effectLst>
                <a:sym typeface="+mn-ea"/>
              </a:rPr>
              <a:t>Feel free to reach out if you have any questions</a:t>
            </a:r>
            <a:r>
              <a:rPr lang="en-US" altLang="zh-CN" sz="2400">
                <a:sym typeface="+mn-ea"/>
              </a:rPr>
              <a:t>.</a:t>
            </a:r>
            <a:r>
              <a:rPr lang="en-US" altLang="zh-CN" sz="2400">
                <a:effectLst>
                  <a:glow rad="228600">
                    <a:schemeClr val="accent6">
                      <a:satMod val="175000"/>
                      <a:alpha val="40000"/>
                    </a:schemeClr>
                  </a:glow>
                </a:effectLst>
                <a:sym typeface="+mn-ea"/>
              </a:rPr>
              <a:t>Eager for</a:t>
            </a:r>
            <a:r>
              <a:rPr lang="en-US" altLang="zh-CN" sz="2400">
                <a:sym typeface="+mn-ea"/>
              </a:rPr>
              <a:t> your sharing about the approaching volunteer experience. </a:t>
            </a:r>
            <a:r>
              <a:rPr lang="en-US" altLang="zh-CN" sz="2400">
                <a:effectLst>
                  <a:glow rad="228600">
                    <a:schemeClr val="accent5">
                      <a:satMod val="175000"/>
                      <a:alpha val="40000"/>
                    </a:schemeClr>
                  </a:glow>
                </a:effectLst>
                <a:sym typeface="+mn-ea"/>
              </a:rPr>
              <a:t>All the best!</a:t>
            </a:r>
            <a:endParaRPr lang="en-US" altLang="zh-CN" sz="2400" dirty="0">
              <a:latin typeface="Arial" panose="020B0604020202020204" pitchFamily="34" charset="0"/>
              <a:ea typeface="宋体" panose="02010600030101010101" pitchFamily="2" charset="-122"/>
              <a:sym typeface="+mn-ea"/>
            </a:endParaRPr>
          </a:p>
          <a:p>
            <a:pPr marL="0" indent="266700" algn="r" defTabSz="266700">
              <a:spcBef>
                <a:spcPct val="0"/>
              </a:spcBef>
              <a:spcAft>
                <a:spcPct val="0"/>
              </a:spcAft>
            </a:pPr>
            <a:r>
              <a:rPr lang="en-US" altLang="zh-CN" sz="2400">
                <a:latin typeface="Calibri" panose="020F0502020204030204"/>
                <a:ea typeface="Calibri" panose="020F0502020204030204"/>
              </a:rPr>
              <a:t>Yours,</a:t>
            </a:r>
            <a:endParaRPr lang="en-US" altLang="zh-CN" sz="2400">
              <a:latin typeface="Calibri" panose="020F0502020204030204"/>
              <a:ea typeface="Calibri" panose="020F0502020204030204"/>
            </a:endParaRPr>
          </a:p>
          <a:p>
            <a:pPr marL="0" indent="0" algn="r" defTabSz="266700">
              <a:spcBef>
                <a:spcPct val="0"/>
              </a:spcBef>
              <a:spcAft>
                <a:spcPct val="0"/>
              </a:spcAft>
            </a:pPr>
            <a:r>
              <a:rPr lang="en-US" altLang="zh-CN" sz="2400">
                <a:latin typeface="Calibri" panose="020F0502020204030204"/>
                <a:ea typeface="Calibri" panose="020F0502020204030204"/>
              </a:rPr>
              <a:t>Li Hua</a:t>
            </a:r>
            <a:endParaRPr lang="en-US" altLang="zh-CN" sz="2400">
              <a:latin typeface="Calibri" panose="020F0502020204030204"/>
              <a:ea typeface="Calibri" panose="020F0502020204030204"/>
            </a:endParaRPr>
          </a:p>
          <a:p>
            <a:pPr marL="0" indent="0" algn="just" defTabSz="266700">
              <a:spcBef>
                <a:spcPct val="0"/>
              </a:spcBef>
              <a:spcAft>
                <a:spcPct val="0"/>
              </a:spcAft>
            </a:pPr>
            <a:r>
              <a:rPr lang="en-US" altLang="zh-CN" sz="2400">
                <a:latin typeface="Calibri" panose="020F0502020204030204"/>
                <a:ea typeface="宋体" panose="02010600030101010101" pitchFamily="2" charset="-122"/>
              </a:rPr>
              <a:t> </a:t>
            </a:r>
            <a:endParaRPr lang="en-US" altLang="zh-CN" sz="2400">
              <a:latin typeface="Calibri" panose="020F0502020204030204"/>
              <a:ea typeface="宋体" panose="02010600030101010101" pitchFamily="2" charset="-122"/>
            </a:endParaRPr>
          </a:p>
        </p:txBody>
      </p:sp>
      <p:sp>
        <p:nvSpPr>
          <p:cNvPr id="11" name="文本框 10"/>
          <p:cNvSpPr txBox="1"/>
          <p:nvPr/>
        </p:nvSpPr>
        <p:spPr>
          <a:xfrm>
            <a:off x="3298190" y="-635"/>
            <a:ext cx="6076315" cy="706755"/>
          </a:xfrm>
          <a:prstGeom prst="rect">
            <a:avLst/>
          </a:prstGeom>
          <a:noFill/>
        </p:spPr>
        <p:txBody>
          <a:bodyPr wrap="square" rtlCol="0">
            <a:spAutoFit/>
          </a:bodyPr>
          <a:p>
            <a:r>
              <a:rPr lang="en-US" altLang="zh-CN" sz="4000" b="1" i="1">
                <a:effectLst>
                  <a:glow rad="228600">
                    <a:schemeClr val="accent6">
                      <a:satMod val="175000"/>
                      <a:alpha val="40000"/>
                    </a:schemeClr>
                  </a:glow>
                </a:effectLst>
                <a:latin typeface="MV Boli" panose="02000500030200090000" charset="0"/>
                <a:cs typeface="MV Boli" panose="02000500030200090000" charset="0"/>
              </a:rPr>
              <a:t>Sample writing three</a:t>
            </a:r>
            <a:endParaRPr lang="en-US" altLang="zh-CN" sz="4000" b="1" i="1">
              <a:effectLst>
                <a:glow rad="228600">
                  <a:schemeClr val="accent6">
                    <a:satMod val="175000"/>
                    <a:alpha val="40000"/>
                  </a:schemeClr>
                </a:glow>
              </a:effectLst>
              <a:latin typeface="MV Boli" panose="02000500030200090000" charset="0"/>
              <a:cs typeface="MV Boli" panose="02000500030200090000"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1" name="文本框 10"/>
          <p:cNvSpPr txBox="1"/>
          <p:nvPr/>
        </p:nvSpPr>
        <p:spPr>
          <a:xfrm>
            <a:off x="1326515" y="25400"/>
            <a:ext cx="4644390" cy="706755"/>
          </a:xfrm>
          <a:prstGeom prst="rect">
            <a:avLst/>
          </a:prstGeom>
          <a:noFill/>
        </p:spPr>
        <p:txBody>
          <a:bodyPr wrap="square" rtlCol="0">
            <a:spAutoFit/>
            <a:scene3d>
              <a:camera prst="orthographicFront"/>
              <a:lightRig rig="threePt" dir="t"/>
            </a:scene3d>
          </a:bodyPr>
          <a:p>
            <a:r>
              <a:rPr lang="en-US" altLang="zh-CN" sz="4000" b="1" i="1">
                <a:ln w="15875"/>
                <a:gradFill>
                  <a:gsLst>
                    <a:gs pos="0">
                      <a:schemeClr val="accent1"/>
                    </a:gs>
                    <a:gs pos="100000">
                      <a:schemeClr val="accent6"/>
                    </a:gs>
                  </a:gsLst>
                  <a:lin ang="2700000" scaled="0"/>
                </a:gradFill>
                <a:effectLst/>
                <a:latin typeface="MV Boli" panose="02000500030200090000" charset="0"/>
                <a:cs typeface="MV Boli" panose="02000500030200090000" charset="0"/>
              </a:rPr>
              <a:t>After writing</a:t>
            </a:r>
            <a:endParaRPr lang="en-US" altLang="zh-CN" sz="4000" b="1" i="1">
              <a:ln w="15875"/>
              <a:gradFill>
                <a:gsLst>
                  <a:gs pos="0">
                    <a:schemeClr val="accent1"/>
                  </a:gs>
                  <a:gs pos="100000">
                    <a:schemeClr val="accent6"/>
                  </a:gs>
                </a:gsLst>
                <a:lin ang="2700000" scaled="0"/>
              </a:gradFill>
              <a:effectLst/>
              <a:latin typeface="MV Boli" panose="02000500030200090000" charset="0"/>
              <a:cs typeface="MV Boli" panose="02000500030200090000" charset="0"/>
            </a:endParaRPr>
          </a:p>
        </p:txBody>
      </p:sp>
      <p:sp>
        <p:nvSpPr>
          <p:cNvPr id="5" name="文本框 4"/>
          <p:cNvSpPr txBox="1"/>
          <p:nvPr/>
        </p:nvSpPr>
        <p:spPr>
          <a:xfrm>
            <a:off x="7727315" y="25400"/>
            <a:ext cx="1948180" cy="583565"/>
          </a:xfrm>
          <a:prstGeom prst="rect">
            <a:avLst/>
          </a:prstGeom>
          <a:noFill/>
        </p:spPr>
        <p:txBody>
          <a:bodyPr wrap="square" rtlCol="0">
            <a:spAutoFit/>
          </a:bodyPr>
          <a:p>
            <a:r>
              <a:rPr lang="en-US" altLang="zh-CN" sz="3200" b="1">
                <a:effectLst>
                  <a:glow rad="228600">
                    <a:schemeClr val="accent6">
                      <a:satMod val="175000"/>
                      <a:alpha val="40000"/>
                    </a:schemeClr>
                  </a:glow>
                </a:effectLst>
              </a:rPr>
              <a:t>Reflection</a:t>
            </a:r>
            <a:endParaRPr lang="en-US" altLang="zh-CN" sz="3200" b="1">
              <a:effectLst>
                <a:glow rad="228600">
                  <a:schemeClr val="accent6">
                    <a:satMod val="175000"/>
                    <a:alpha val="40000"/>
                  </a:schemeClr>
                </a:glow>
              </a:effectLst>
            </a:endParaRPr>
          </a:p>
        </p:txBody>
      </p:sp>
      <p:sp>
        <p:nvSpPr>
          <p:cNvPr id="2" name="文本框 1"/>
          <p:cNvSpPr txBox="1"/>
          <p:nvPr/>
        </p:nvSpPr>
        <p:spPr>
          <a:xfrm>
            <a:off x="1059815" y="1304290"/>
            <a:ext cx="8317865" cy="2306955"/>
          </a:xfrm>
          <a:prstGeom prst="rect">
            <a:avLst/>
          </a:prstGeom>
          <a:noFill/>
        </p:spPr>
        <p:txBody>
          <a:bodyPr wrap="square" rtlCol="0">
            <a:spAutoFit/>
          </a:bodyPr>
          <a:p>
            <a:pPr marL="571500" indent="-571500">
              <a:buFont typeface="Wingdings" panose="05000000000000000000" charset="0"/>
              <a:buChar char="u"/>
            </a:pPr>
            <a:r>
              <a:rPr lang="en-US" altLang="zh-CN" sz="3600"/>
              <a:t>Have we </a:t>
            </a:r>
            <a:r>
              <a:rPr lang="en-US" altLang="zh-CN" sz="3600">
                <a:solidFill>
                  <a:srgbClr val="FF0000"/>
                </a:solidFill>
              </a:rPr>
              <a:t>achieved</a:t>
            </a:r>
            <a:r>
              <a:rPr lang="en-US" altLang="zh-CN" sz="3600"/>
              <a:t> our writing purpose ?</a:t>
            </a:r>
            <a:endParaRPr lang="en-US" altLang="zh-CN" sz="3600"/>
          </a:p>
          <a:p>
            <a:r>
              <a:rPr lang="en-US" altLang="zh-CN" sz="3600"/>
              <a:t> </a:t>
            </a:r>
            <a:endParaRPr lang="en-US" altLang="zh-CN" sz="3600"/>
          </a:p>
          <a:p>
            <a:pPr marL="571500" indent="-571500">
              <a:buFont typeface="Wingdings" panose="05000000000000000000" charset="0"/>
              <a:buChar char="p"/>
            </a:pPr>
            <a:r>
              <a:rPr lang="en-US" altLang="zh-CN" sz="3600"/>
              <a:t>If </a:t>
            </a:r>
            <a:r>
              <a:rPr lang="en-US" altLang="zh-CN" sz="3600">
                <a:solidFill>
                  <a:srgbClr val="FF0000"/>
                </a:solidFill>
              </a:rPr>
              <a:t>you were Peter</a:t>
            </a:r>
            <a:r>
              <a:rPr lang="en-US" altLang="zh-CN" sz="3600"/>
              <a:t>, would you find it beneficial and persuasive?</a:t>
            </a:r>
            <a:endParaRPr lang="en-US" altLang="zh-CN" sz="3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strips(down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a:xfrm>
            <a:off x="1839595" y="762000"/>
            <a:ext cx="10026015" cy="3540125"/>
          </a:xfrm>
        </p:spPr>
        <p:txBody>
          <a:bodyPr>
            <a:noAutofit/>
          </a:bodyPr>
          <a:p>
            <a:r>
              <a:rPr lang="en-US" altLang="zh-CN" sz="8000" b="1" i="1">
                <a:ea typeface="黑体" panose="02010609060101010101" charset="-122"/>
                <a:cs typeface="+mj-lt"/>
                <a:sym typeface="+mn-ea"/>
              </a:rPr>
              <a:t>Suggestion on Volunteer Work</a:t>
            </a:r>
            <a:br>
              <a:rPr lang="zh-CN" altLang="en-US" sz="8000" b="1" i="1">
                <a:cs typeface="+mj-lt"/>
              </a:rPr>
            </a:br>
            <a:endParaRPr lang="zh-CN" altLang="en-US" sz="8000" b="1" i="1">
              <a:cs typeface="+mj-lt"/>
            </a:endParaRPr>
          </a:p>
        </p:txBody>
      </p:sp>
      <p:sp>
        <p:nvSpPr>
          <p:cNvPr id="4" name="文本框 3"/>
          <p:cNvSpPr txBox="1"/>
          <p:nvPr/>
        </p:nvSpPr>
        <p:spPr>
          <a:xfrm>
            <a:off x="3502660" y="3429000"/>
            <a:ext cx="8128635" cy="645160"/>
          </a:xfrm>
          <a:prstGeom prst="rect">
            <a:avLst/>
          </a:prstGeom>
          <a:noFill/>
        </p:spPr>
        <p:txBody>
          <a:bodyPr wrap="square" rtlCol="0" anchor="t">
            <a:spAutoFit/>
          </a:bodyPr>
          <a:p>
            <a:r>
              <a:rPr lang="en-US" altLang="zh-CN" sz="3600" i="1">
                <a:sym typeface="+mn-ea"/>
              </a:rPr>
              <a:t>——2024.12  </a:t>
            </a:r>
            <a:r>
              <a:rPr lang="en-US" altLang="zh-CN" sz="3600" i="1">
                <a:solidFill>
                  <a:srgbClr val="FF0000"/>
                </a:solidFill>
                <a:sym typeface="+mn-ea"/>
              </a:rPr>
              <a:t> Z20</a:t>
            </a:r>
            <a:r>
              <a:rPr lang="zh-CN" altLang="en-US" sz="3600" i="1">
                <a:sym typeface="+mn-ea"/>
              </a:rPr>
              <a:t>高三联考应用文</a:t>
            </a:r>
            <a:endParaRPr lang="zh-CN" altLang="en-US" sz="3600" i="1">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7012940" y="1729105"/>
            <a:ext cx="4875530" cy="4043680"/>
          </a:xfrm>
          <a:prstGeom prst="rect">
            <a:avLst/>
          </a:prstGeom>
        </p:spPr>
      </p:pic>
      <p:sp>
        <p:nvSpPr>
          <p:cNvPr id="12" name="平行四边形 11"/>
          <p:cNvSpPr/>
          <p:nvPr>
            <p:custDataLst>
              <p:tags r:id="rId2"/>
            </p:custDataLst>
          </p:nvPr>
        </p:nvSpPr>
        <p:spPr>
          <a:xfrm>
            <a:off x="5838825" y="0"/>
            <a:ext cx="1727200" cy="5556885"/>
          </a:xfrm>
          <a:prstGeom prst="parallelogram">
            <a:avLst>
              <a:gd name="adj" fmla="val 84115"/>
            </a:avLst>
          </a:prstGeom>
          <a:gradFill>
            <a:gsLst>
              <a:gs pos="30000">
                <a:schemeClr val="accent1"/>
              </a:gs>
              <a:gs pos="100000">
                <a:schemeClr val="accent1"/>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平行四边形 13"/>
          <p:cNvSpPr/>
          <p:nvPr>
            <p:custDataLst>
              <p:tags r:id="rId3"/>
            </p:custDataLst>
          </p:nvPr>
        </p:nvSpPr>
        <p:spPr>
          <a:xfrm>
            <a:off x="5634990" y="2527935"/>
            <a:ext cx="1377950" cy="4348480"/>
          </a:xfrm>
          <a:prstGeom prst="parallelogram">
            <a:avLst>
              <a:gd name="adj" fmla="val 82610"/>
            </a:avLst>
          </a:prstGeom>
          <a:gradFill>
            <a:gsLst>
              <a:gs pos="30000">
                <a:schemeClr val="accent2"/>
              </a:gs>
              <a:gs pos="100000">
                <a:schemeClr val="accent2">
                  <a:alpha val="6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文本框 1"/>
          <p:cNvSpPr txBox="1"/>
          <p:nvPr/>
        </p:nvSpPr>
        <p:spPr>
          <a:xfrm>
            <a:off x="0" y="940435"/>
            <a:ext cx="6096000" cy="5015865"/>
          </a:xfrm>
          <a:prstGeom prst="rect">
            <a:avLst/>
          </a:prstGeom>
          <a:noFill/>
        </p:spPr>
        <p:txBody>
          <a:bodyPr wrap="square" rtlCol="0">
            <a:spAutoFit/>
          </a:bodyPr>
          <a:p>
            <a:pPr marL="571500" indent="-571500">
              <a:buFont typeface="Wingdings" panose="05000000000000000000" charset="0"/>
              <a:buChar char="l"/>
            </a:pPr>
            <a:r>
              <a:rPr lang="en-US" altLang="zh-CN" sz="4000"/>
              <a:t>Have you ever </a:t>
            </a:r>
            <a:r>
              <a:rPr lang="en-US" altLang="zh-CN" sz="4000">
                <a:solidFill>
                  <a:srgbClr val="FF0000"/>
                </a:solidFill>
              </a:rPr>
              <a:t>participated</a:t>
            </a:r>
            <a:r>
              <a:rPr lang="en-US" altLang="zh-CN" sz="4000"/>
              <a:t> in volunteer work</a:t>
            </a:r>
            <a:r>
              <a:rPr lang="en-US" altLang="zh-CN" sz="4000">
                <a:solidFill>
                  <a:schemeClr val="tx1"/>
                </a:solidFill>
              </a:rPr>
              <a:t>?</a:t>
            </a:r>
            <a:endParaRPr lang="en-US" altLang="zh-CN" sz="4000">
              <a:solidFill>
                <a:schemeClr val="tx1"/>
              </a:solidFill>
            </a:endParaRPr>
          </a:p>
          <a:p>
            <a:pPr marL="571500" indent="-571500">
              <a:buFont typeface="Wingdings" panose="05000000000000000000" charset="0"/>
              <a:buChar char="l"/>
            </a:pPr>
            <a:r>
              <a:rPr lang="en-US" altLang="zh-CN" sz="4000">
                <a:solidFill>
                  <a:srgbClr val="FF0000"/>
                </a:solidFill>
              </a:rPr>
              <a:t>Why</a:t>
            </a:r>
            <a:r>
              <a:rPr lang="en-US" altLang="zh-CN" sz="4000"/>
              <a:t> do you choose to take part in it?</a:t>
            </a:r>
            <a:endParaRPr lang="en-US" altLang="zh-CN" sz="4000"/>
          </a:p>
          <a:p>
            <a:pPr marL="571500" indent="-571500">
              <a:buFont typeface="Wingdings" panose="05000000000000000000" charset="0"/>
              <a:buChar char="l"/>
            </a:pPr>
            <a:r>
              <a:rPr lang="en-US" altLang="zh-CN" sz="4000"/>
              <a:t>What </a:t>
            </a:r>
            <a:r>
              <a:rPr lang="en-US" altLang="zh-CN" sz="4000">
                <a:solidFill>
                  <a:srgbClr val="FF0000"/>
                </a:solidFill>
                <a:sym typeface="+mn-ea"/>
              </a:rPr>
              <a:t>key factors</a:t>
            </a:r>
            <a:r>
              <a:rPr lang="en-US" altLang="zh-CN" sz="4000">
                <a:sym typeface="+mn-ea"/>
              </a:rPr>
              <a:t> should be considered when choosing volunteer work?</a:t>
            </a:r>
            <a:endParaRPr lang="en-US" altLang="zh-CN" sz="4000"/>
          </a:p>
        </p:txBody>
      </p:sp>
      <p:sp>
        <p:nvSpPr>
          <p:cNvPr id="6" name="文本框 5"/>
          <p:cNvSpPr txBox="1"/>
          <p:nvPr/>
        </p:nvSpPr>
        <p:spPr>
          <a:xfrm>
            <a:off x="586740" y="215265"/>
            <a:ext cx="3359785" cy="706755"/>
          </a:xfrm>
          <a:prstGeom prst="rect">
            <a:avLst/>
          </a:prstGeom>
          <a:noFill/>
        </p:spPr>
        <p:txBody>
          <a:bodyPr wrap="square" rtlCol="0">
            <a:spAutoFit/>
          </a:bodyPr>
          <a:p>
            <a:r>
              <a:rPr lang="en-US" altLang="zh-CN" sz="4000" b="1" i="1">
                <a:latin typeface="MV Boli" panose="02000500030200090000" charset="0"/>
                <a:cs typeface="MV Boli" panose="02000500030200090000" charset="0"/>
              </a:rPr>
              <a:t>Lead-in</a:t>
            </a:r>
            <a:endParaRPr lang="en-US" altLang="zh-CN" sz="4000" b="1" i="1">
              <a:latin typeface="MV Boli" panose="02000500030200090000" charset="0"/>
              <a:cs typeface="MV Boli" panose="02000500030200090000" charset="0"/>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9000"/>
          </a:schemeClr>
        </a:solidFill>
        <a:effectLst/>
      </p:bgPr>
    </p:bg>
    <p:spTree>
      <p:nvGrpSpPr>
        <p:cNvPr id="1" name=""/>
        <p:cNvGrpSpPr/>
        <p:nvPr/>
      </p:nvGrpSpPr>
      <p:grpSpPr/>
      <p:pic>
        <p:nvPicPr>
          <p:cNvPr id="2" name="图片 1" descr="e0f3b48b-3bed-4546-bf2d-bb40756725c1"/>
          <p:cNvPicPr>
            <a:picLocks noChangeAspect="1"/>
          </p:cNvPicPr>
          <p:nvPr/>
        </p:nvPicPr>
        <p:blipFill>
          <a:blip r:embed="rId1">
            <a:alphaModFix amt="32000"/>
          </a:blip>
          <a:stretch>
            <a:fillRect/>
          </a:stretch>
        </p:blipFill>
        <p:spPr>
          <a:xfrm>
            <a:off x="0" y="0"/>
            <a:ext cx="12192000" cy="6856730"/>
          </a:xfrm>
          <a:prstGeom prst="rect">
            <a:avLst/>
          </a:prstGeom>
        </p:spPr>
      </p:pic>
      <p:sp>
        <p:nvSpPr>
          <p:cNvPr id="4" name="文本框 3"/>
          <p:cNvSpPr txBox="1"/>
          <p:nvPr/>
        </p:nvSpPr>
        <p:spPr>
          <a:xfrm>
            <a:off x="315595" y="0"/>
            <a:ext cx="11560175" cy="1198880"/>
          </a:xfrm>
          <a:prstGeom prst="rect">
            <a:avLst/>
          </a:prstGeom>
          <a:noFill/>
        </p:spPr>
        <p:txBody>
          <a:bodyPr wrap="square" rtlCol="0" anchor="t">
            <a:spAutoFit/>
          </a:bodyPr>
          <a:p>
            <a:r>
              <a:rPr lang="en-US" altLang="zh-CN" sz="3600" b="1">
                <a:sym typeface="+mn-ea"/>
              </a:rPr>
              <a:t>When choosing volunteer work, several </a:t>
            </a:r>
            <a:r>
              <a:rPr lang="en-US" altLang="zh-CN" sz="3600" b="1">
                <a:solidFill>
                  <a:srgbClr val="FF0000"/>
                </a:solidFill>
                <a:sym typeface="+mn-ea"/>
              </a:rPr>
              <a:t>key factors </a:t>
            </a:r>
            <a:r>
              <a:rPr lang="en-US" altLang="zh-CN" sz="3600" b="1">
                <a:sym typeface="+mn-ea"/>
              </a:rPr>
              <a:t>should be considered:</a:t>
            </a:r>
            <a:endParaRPr lang="en-US" altLang="zh-CN" sz="3600" b="1">
              <a:sym typeface="+mn-ea"/>
            </a:endParaRPr>
          </a:p>
        </p:txBody>
      </p:sp>
      <p:sp>
        <p:nvSpPr>
          <p:cNvPr id="6" name="文本框 5"/>
          <p:cNvSpPr txBox="1"/>
          <p:nvPr/>
        </p:nvSpPr>
        <p:spPr>
          <a:xfrm>
            <a:off x="316230" y="1198880"/>
            <a:ext cx="11560175" cy="5507990"/>
          </a:xfrm>
          <a:prstGeom prst="rect">
            <a:avLst/>
          </a:prstGeom>
          <a:ln>
            <a:solidFill>
              <a:schemeClr val="tx1"/>
            </a:solidFill>
          </a:ln>
        </p:spPr>
        <p:txBody>
          <a:bodyPr wrap="square">
            <a:spAutoFit/>
          </a:bodyPr>
          <a:p>
            <a:pPr marL="0" indent="0" algn="just" defTabSz="266700">
              <a:spcBef>
                <a:spcPct val="0"/>
              </a:spcBef>
              <a:spcAft>
                <a:spcPct val="0"/>
              </a:spcAft>
            </a:pPr>
            <a:r>
              <a:rPr lang="en-US" altLang="zh-CN" sz="3200" b="1">
                <a:effectLst>
                  <a:glow rad="228600">
                    <a:schemeClr val="accent1">
                      <a:satMod val="175000"/>
                      <a:alpha val="40000"/>
                    </a:schemeClr>
                  </a:glow>
                </a:effectLst>
                <a:latin typeface="Calibri" panose="020F0502020204030204"/>
                <a:ea typeface="宋体" panose="02010600030101010101" pitchFamily="2" charset="-122"/>
              </a:rPr>
              <a:t>‌Clear Motivation and Purpose</a:t>
            </a:r>
            <a:r>
              <a:rPr lang="en-US" altLang="zh-CN" sz="3200">
                <a:latin typeface="Calibri" panose="020F0502020204030204"/>
                <a:ea typeface="宋体" panose="02010600030101010101" pitchFamily="2" charset="-122"/>
              </a:rPr>
              <a:t>‌: Understand why you want to volunteer and ensure your motivation aligns with the work.</a:t>
            </a:r>
            <a:endParaRPr lang="en-US" altLang="zh-CN" sz="3200">
              <a:latin typeface="Calibri" panose="020F0502020204030204"/>
              <a:ea typeface="宋体" panose="02010600030101010101" pitchFamily="2" charset="-122"/>
            </a:endParaRPr>
          </a:p>
          <a:p>
            <a:pPr marL="0" indent="0" algn="just" defTabSz="266700">
              <a:spcBef>
                <a:spcPct val="0"/>
              </a:spcBef>
              <a:spcAft>
                <a:spcPct val="0"/>
              </a:spcAft>
            </a:pPr>
            <a:r>
              <a:rPr lang="en-US" altLang="zh-CN" sz="3200" b="1">
                <a:effectLst>
                  <a:glow rad="228600">
                    <a:schemeClr val="accent1">
                      <a:satMod val="175000"/>
                      <a:alpha val="40000"/>
                    </a:schemeClr>
                  </a:glow>
                </a:effectLst>
                <a:latin typeface="Calibri" panose="020F0502020204030204"/>
                <a:ea typeface="宋体" panose="02010600030101010101" pitchFamily="2" charset="-122"/>
              </a:rPr>
              <a:t>‌Personal Conditions‌:</a:t>
            </a:r>
            <a:r>
              <a:rPr lang="en-US" altLang="zh-CN" sz="3200">
                <a:latin typeface="Calibri" panose="020F0502020204030204"/>
                <a:ea typeface="宋体" panose="02010600030101010101" pitchFamily="2" charset="-122"/>
              </a:rPr>
              <a:t> Assess your physical health, family support, and availability to commit time to volunteering.</a:t>
            </a:r>
            <a:endParaRPr lang="en-US" altLang="zh-CN" sz="3200">
              <a:latin typeface="Calibri" panose="020F0502020204030204"/>
              <a:ea typeface="宋体" panose="02010600030101010101" pitchFamily="2" charset="-122"/>
            </a:endParaRPr>
          </a:p>
          <a:p>
            <a:pPr marL="0" indent="0" algn="just" defTabSz="266700">
              <a:spcBef>
                <a:spcPct val="0"/>
              </a:spcBef>
              <a:spcAft>
                <a:spcPct val="0"/>
              </a:spcAft>
            </a:pPr>
            <a:r>
              <a:rPr lang="en-US" altLang="zh-CN" sz="3200" b="1">
                <a:effectLst>
                  <a:glow rad="228600">
                    <a:schemeClr val="accent1">
                      <a:satMod val="175000"/>
                      <a:alpha val="40000"/>
                    </a:schemeClr>
                  </a:glow>
                </a:effectLst>
                <a:latin typeface="Calibri" panose="020F0502020204030204"/>
                <a:ea typeface="宋体" panose="02010600030101010101" pitchFamily="2" charset="-122"/>
              </a:rPr>
              <a:t>‌Required Skills and Abilities‌</a:t>
            </a:r>
            <a:r>
              <a:rPr lang="en-US" altLang="zh-CN" sz="3200">
                <a:latin typeface="Calibri" panose="020F0502020204030204"/>
                <a:ea typeface="宋体" panose="02010600030101010101" pitchFamily="2" charset="-122"/>
              </a:rPr>
              <a:t>: Ensure you have the necessary qualities and skills for the volunteer role.</a:t>
            </a:r>
            <a:endParaRPr lang="en-US" altLang="zh-CN" sz="3200">
              <a:latin typeface="Calibri" panose="020F0502020204030204"/>
              <a:ea typeface="宋体" panose="02010600030101010101" pitchFamily="2" charset="-122"/>
            </a:endParaRPr>
          </a:p>
          <a:p>
            <a:pPr marL="0" indent="0" algn="just" defTabSz="266700">
              <a:spcBef>
                <a:spcPct val="0"/>
              </a:spcBef>
              <a:spcAft>
                <a:spcPct val="0"/>
              </a:spcAft>
            </a:pPr>
            <a:r>
              <a:rPr lang="en-US" altLang="zh-CN" sz="3200" b="1">
                <a:effectLst>
                  <a:glow rad="228600">
                    <a:schemeClr val="accent1">
                      <a:satMod val="175000"/>
                      <a:alpha val="40000"/>
                    </a:schemeClr>
                  </a:glow>
                </a:effectLst>
                <a:latin typeface="Calibri" panose="020F0502020204030204"/>
                <a:ea typeface="宋体" panose="02010600030101010101" pitchFamily="2" charset="-122"/>
              </a:rPr>
              <a:t>‌Volunteer Support‌</a:t>
            </a:r>
            <a:r>
              <a:rPr lang="en-US" altLang="zh-CN" sz="3200">
                <a:latin typeface="Calibri" panose="020F0502020204030204"/>
                <a:ea typeface="宋体" panose="02010600030101010101" pitchFamily="2" charset="-122"/>
              </a:rPr>
              <a:t>: Check for provided support such as insurance, logistics, and training.</a:t>
            </a:r>
            <a:endParaRPr lang="en-US" altLang="zh-CN" sz="3200">
              <a:latin typeface="Calibri" panose="020F0502020204030204"/>
              <a:ea typeface="宋体" panose="02010600030101010101" pitchFamily="2" charset="-122"/>
            </a:endParaRPr>
          </a:p>
          <a:p>
            <a:pPr marL="0" indent="0" algn="just" defTabSz="266700">
              <a:spcBef>
                <a:spcPct val="0"/>
              </a:spcBef>
              <a:spcAft>
                <a:spcPct val="0"/>
              </a:spcAft>
            </a:pPr>
            <a:r>
              <a:rPr lang="en-US" altLang="zh-CN" sz="3200" b="1">
                <a:effectLst>
                  <a:glow rad="228600">
                    <a:schemeClr val="accent1">
                      <a:satMod val="175000"/>
                      <a:alpha val="40000"/>
                    </a:schemeClr>
                  </a:glow>
                </a:effectLst>
                <a:latin typeface="Calibri" panose="020F0502020204030204"/>
                <a:ea typeface="宋体" panose="02010600030101010101" pitchFamily="2" charset="-122"/>
              </a:rPr>
              <a:t>‌Time and Location‌:</a:t>
            </a:r>
            <a:r>
              <a:rPr lang="en-US" altLang="zh-CN" sz="3200">
                <a:latin typeface="Calibri" panose="020F0502020204030204"/>
                <a:ea typeface="宋体" panose="02010600030101010101" pitchFamily="2" charset="-122"/>
              </a:rPr>
              <a:t> Consider the scheduling and location of the volunteer work to ensure compatibility with your personal arrangements.</a:t>
            </a:r>
            <a:endParaRPr lang="en-US" altLang="zh-CN" sz="3200">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trips(down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trips(down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trips(down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strips(down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0000"/>
          </a:blip>
          <a:stretch>
            <a:fillRect/>
          </a:stretch>
        </a:blipFill>
        <a:effectLst/>
      </p:bgPr>
    </p:bg>
    <p:spTree>
      <p:nvGrpSpPr>
        <p:cNvPr id="1" name=""/>
        <p:cNvGrpSpPr/>
        <p:nvPr/>
      </p:nvGrpSpPr>
      <p:grpSpPr/>
      <p:sp>
        <p:nvSpPr>
          <p:cNvPr id="4" name="文本框 3"/>
          <p:cNvSpPr txBox="1"/>
          <p:nvPr/>
        </p:nvSpPr>
        <p:spPr>
          <a:xfrm>
            <a:off x="670560" y="600710"/>
            <a:ext cx="11072495" cy="4523105"/>
          </a:xfrm>
          <a:prstGeom prst="rect">
            <a:avLst/>
          </a:prstGeom>
          <a:noFill/>
          <a:ln>
            <a:solidFill>
              <a:schemeClr val="tx1"/>
            </a:solidFill>
          </a:ln>
        </p:spPr>
        <p:txBody>
          <a:bodyPr wrap="square" rtlCol="0">
            <a:spAutoFit/>
          </a:bodyPr>
          <a:p>
            <a:r>
              <a:rPr lang="zh-CN" altLang="en-US" sz="3200">
                <a:latin typeface="宋体" panose="02010600030101010101" pitchFamily="2" charset="-122"/>
                <a:ea typeface="宋体" panose="02010600030101010101" pitchFamily="2" charset="-122"/>
                <a:cs typeface="宋体" panose="02010600030101010101" pitchFamily="2" charset="-122"/>
              </a:rPr>
              <a:t>假设你是李华，你校下周日有两个志愿者活动同时举行，一个在火车站，另一个在市文化博物馆。你的交换生朋友</a:t>
            </a:r>
            <a:r>
              <a:rPr lang="en-US" altLang="zh-CN" sz="3200">
                <a:latin typeface="宋体" panose="02010600030101010101" pitchFamily="2" charset="-122"/>
                <a:ea typeface="宋体" panose="02010600030101010101" pitchFamily="2" charset="-122"/>
                <a:cs typeface="宋体" panose="02010600030101010101" pitchFamily="2" charset="-122"/>
              </a:rPr>
              <a:t>Peter</a:t>
            </a:r>
            <a:r>
              <a:rPr lang="zh-CN" altLang="en-US" sz="3200">
                <a:latin typeface="宋体" panose="02010600030101010101" pitchFamily="2" charset="-122"/>
                <a:ea typeface="宋体" panose="02010600030101010101" pitchFamily="2" charset="-122"/>
                <a:cs typeface="宋体" panose="02010600030101010101" pitchFamily="2" charset="-122"/>
              </a:rPr>
              <a:t>不知道选择哪一个参加，写信向你寻求建议。请你写一封回信，内容包括：</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rPr>
              <a:t>1.</a:t>
            </a:r>
            <a:r>
              <a:rPr lang="zh-CN" altLang="en-US" sz="3200">
                <a:latin typeface="宋体" panose="02010600030101010101" pitchFamily="2" charset="-122"/>
                <a:ea typeface="宋体" panose="02010600030101010101" pitchFamily="2" charset="-122"/>
                <a:cs typeface="宋体" panose="02010600030101010101" pitchFamily="2" charset="-122"/>
              </a:rPr>
              <a:t>给出建议；</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en-US" altLang="zh-CN" sz="3200">
                <a:latin typeface="宋体" panose="02010600030101010101" pitchFamily="2" charset="-122"/>
                <a:ea typeface="宋体" panose="02010600030101010101" pitchFamily="2" charset="-122"/>
                <a:cs typeface="宋体" panose="02010600030101010101" pitchFamily="2" charset="-122"/>
              </a:rPr>
              <a:t>2.</a:t>
            </a:r>
            <a:r>
              <a:rPr lang="zh-CN" altLang="en-US" sz="3200">
                <a:latin typeface="宋体" panose="02010600030101010101" pitchFamily="2" charset="-122"/>
                <a:ea typeface="宋体" panose="02010600030101010101" pitchFamily="2" charset="-122"/>
                <a:cs typeface="宋体" panose="02010600030101010101" pitchFamily="2" charset="-122"/>
              </a:rPr>
              <a:t>说明理由。</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宋体" panose="02010600030101010101" pitchFamily="2" charset="-122"/>
                <a:ea typeface="宋体" panose="02010600030101010101" pitchFamily="2" charset="-122"/>
                <a:cs typeface="宋体" panose="02010600030101010101" pitchFamily="2" charset="-122"/>
              </a:rPr>
              <a:t>注意：</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宋体" panose="02010600030101010101" pitchFamily="2" charset="-122"/>
                <a:ea typeface="宋体" panose="02010600030101010101" pitchFamily="2" charset="-122"/>
                <a:cs typeface="宋体" panose="02010600030101010101" pitchFamily="2" charset="-122"/>
              </a:rPr>
              <a:t>1.写作词数应为80左右；</a:t>
            </a:r>
            <a:endParaRPr lang="zh-CN" altLang="en-US" sz="3200">
              <a:latin typeface="宋体" panose="02010600030101010101" pitchFamily="2" charset="-122"/>
              <a:ea typeface="宋体" panose="02010600030101010101" pitchFamily="2" charset="-122"/>
              <a:cs typeface="宋体" panose="02010600030101010101" pitchFamily="2" charset="-122"/>
            </a:endParaRPr>
          </a:p>
          <a:p>
            <a:r>
              <a:rPr lang="zh-CN" altLang="en-US" sz="3200">
                <a:latin typeface="宋体" panose="02010600030101010101" pitchFamily="2" charset="-122"/>
                <a:ea typeface="宋体" panose="02010600030101010101" pitchFamily="2" charset="-122"/>
                <a:cs typeface="宋体" panose="02010600030101010101" pitchFamily="2" charset="-122"/>
              </a:rPr>
              <a:t>2.请按如下格式在答题纸的相应位置作答。</a:t>
            </a:r>
            <a:endParaRPr lang="zh-CN" altLang="en-US" sz="320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368935" y="5123815"/>
            <a:ext cx="9704070" cy="1753235"/>
          </a:xfrm>
          <a:prstGeom prst="rect">
            <a:avLst/>
          </a:prstGeom>
          <a:noFill/>
        </p:spPr>
        <p:txBody>
          <a:bodyPr wrap="square" rtlCol="0">
            <a:spAutoFit/>
          </a:bodyPr>
          <a:p>
            <a:pPr marL="571500" indent="-571500" algn="l">
              <a:buFont typeface="Wingdings" panose="05000000000000000000" charset="0"/>
              <a:buChar char="ü"/>
            </a:pPr>
            <a:r>
              <a:rPr lang="en-US" altLang="zh-CN" sz="3600" b="1" i="1" dirty="0"/>
              <a:t>What’s the </a:t>
            </a:r>
            <a:r>
              <a:rPr lang="en-US" altLang="zh-CN" sz="3600" b="1" i="1" dirty="0">
                <a:solidFill>
                  <a:srgbClr val="FF0000"/>
                </a:solidFill>
              </a:rPr>
              <a:t>writing purpose</a:t>
            </a:r>
            <a:r>
              <a:rPr lang="en-US" altLang="zh-CN" sz="3600" b="1" i="1" dirty="0"/>
              <a:t> of this E-mail?</a:t>
            </a:r>
            <a:endParaRPr lang="en-US" altLang="zh-CN" sz="3600" b="1" i="1" dirty="0"/>
          </a:p>
          <a:p>
            <a:pPr marL="571500" indent="-571500" algn="l">
              <a:buFont typeface="Wingdings" panose="05000000000000000000" charset="0"/>
              <a:buChar char="ü"/>
            </a:pPr>
            <a:r>
              <a:rPr lang="en-US" altLang="zh-CN" sz="3600" b="1" i="1" dirty="0">
                <a:solidFill>
                  <a:srgbClr val="FF0000"/>
                </a:solidFill>
              </a:rPr>
              <a:t>Who </a:t>
            </a:r>
            <a:r>
              <a:rPr lang="en-US" altLang="zh-CN" sz="3600" b="1" i="1" dirty="0"/>
              <a:t>is the receiver ?</a:t>
            </a:r>
            <a:endParaRPr lang="en-US" altLang="zh-CN" sz="3600" b="1" i="1" dirty="0"/>
          </a:p>
          <a:p>
            <a:pPr marL="571500" indent="-571500" algn="l">
              <a:buFont typeface="Wingdings" panose="05000000000000000000" charset="0"/>
              <a:buChar char="ü"/>
            </a:pPr>
            <a:r>
              <a:rPr lang="en-US" altLang="zh-CN" sz="3600" b="1" i="1" dirty="0">
                <a:solidFill>
                  <a:srgbClr val="FF0000"/>
                </a:solidFill>
              </a:rPr>
              <a:t>What</a:t>
            </a:r>
            <a:r>
              <a:rPr lang="en-US" altLang="zh-CN" sz="3600" b="1" i="1" dirty="0"/>
              <a:t> should we write ?</a:t>
            </a:r>
            <a:endParaRPr lang="en-US" altLang="zh-CN" sz="3600" b="1" i="1" dirty="0"/>
          </a:p>
        </p:txBody>
      </p:sp>
      <p:sp>
        <p:nvSpPr>
          <p:cNvPr id="6" name="文本框 5"/>
          <p:cNvSpPr txBox="1"/>
          <p:nvPr/>
        </p:nvSpPr>
        <p:spPr>
          <a:xfrm>
            <a:off x="5360035" y="1988185"/>
            <a:ext cx="6529705" cy="645160"/>
          </a:xfrm>
          <a:prstGeom prst="rect">
            <a:avLst/>
          </a:prstGeom>
          <a:noFill/>
        </p:spPr>
        <p:txBody>
          <a:bodyPr wrap="square" rtlCol="0">
            <a:spAutoFit/>
          </a:bodyPr>
          <a:p>
            <a:r>
              <a:rPr lang="en-US" altLang="zh-CN" sz="3600" b="1">
                <a:solidFill>
                  <a:srgbClr val="FF0000"/>
                </a:solidFill>
              </a:rPr>
              <a:t>suggestion/recomendation letter</a:t>
            </a:r>
            <a:endParaRPr lang="en-US" altLang="zh-CN" sz="3600" b="1">
              <a:solidFill>
                <a:srgbClr val="FF0000"/>
              </a:solidFill>
            </a:endParaRPr>
          </a:p>
        </p:txBody>
      </p:sp>
      <p:cxnSp>
        <p:nvCxnSpPr>
          <p:cNvPr id="23" name="直接连接符 22"/>
          <p:cNvCxnSpPr/>
          <p:nvPr/>
        </p:nvCxnSpPr>
        <p:spPr>
          <a:xfrm>
            <a:off x="1200150" y="3096260"/>
            <a:ext cx="1609090" cy="12700"/>
          </a:xfrm>
          <a:prstGeom prst="line">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cxnSp>
      <p:cxnSp>
        <p:nvCxnSpPr>
          <p:cNvPr id="7" name="直接连接符 6"/>
          <p:cNvCxnSpPr/>
          <p:nvPr/>
        </p:nvCxnSpPr>
        <p:spPr>
          <a:xfrm>
            <a:off x="726440" y="1995805"/>
            <a:ext cx="4471035" cy="24130"/>
          </a:xfrm>
          <a:prstGeom prst="line">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cxnSp>
      <p:cxnSp>
        <p:nvCxnSpPr>
          <p:cNvPr id="8" name="直接连接符 7"/>
          <p:cNvCxnSpPr/>
          <p:nvPr/>
        </p:nvCxnSpPr>
        <p:spPr>
          <a:xfrm>
            <a:off x="1200150" y="3571240"/>
            <a:ext cx="1774190" cy="1270"/>
          </a:xfrm>
          <a:prstGeom prst="line">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cxnSp>
      <p:sp>
        <p:nvSpPr>
          <p:cNvPr id="9" name="椭圆 8"/>
          <p:cNvSpPr/>
          <p:nvPr/>
        </p:nvSpPr>
        <p:spPr>
          <a:xfrm>
            <a:off x="7491730" y="1536065"/>
            <a:ext cx="990600" cy="642620"/>
          </a:xfrm>
          <a:prstGeom prst="ellipse">
            <a:avLst/>
          </a:prstGeom>
          <a:solidFill>
            <a:schemeClr val="accent2">
              <a:alpha val="44000"/>
            </a:schemeClr>
          </a:solidFill>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10" name="直接连接符 9"/>
          <p:cNvCxnSpPr/>
          <p:nvPr/>
        </p:nvCxnSpPr>
        <p:spPr>
          <a:xfrm flipV="1">
            <a:off x="5045075" y="1991995"/>
            <a:ext cx="3561715" cy="3810"/>
          </a:xfrm>
          <a:prstGeom prst="line">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cxnSp>
      <p:sp>
        <p:nvSpPr>
          <p:cNvPr id="11" name="文本框 10"/>
          <p:cNvSpPr txBox="1"/>
          <p:nvPr/>
        </p:nvSpPr>
        <p:spPr>
          <a:xfrm>
            <a:off x="553085" y="110490"/>
            <a:ext cx="4644390" cy="706755"/>
          </a:xfrm>
          <a:prstGeom prst="rect">
            <a:avLst/>
          </a:prstGeom>
          <a:noFill/>
        </p:spPr>
        <p:txBody>
          <a:bodyPr wrap="square" rtlCol="0">
            <a:spAutoFit/>
          </a:bodyPr>
          <a:p>
            <a:r>
              <a:rPr lang="en-US" altLang="zh-CN" sz="4000" b="1" i="1">
                <a:latin typeface="MV Boli" panose="02000500030200090000" charset="0"/>
                <a:cs typeface="MV Boli" panose="02000500030200090000" charset="0"/>
              </a:rPr>
              <a:t>Before writing</a:t>
            </a:r>
            <a:endParaRPr lang="en-US" altLang="zh-CN" sz="4000" b="1" i="1">
              <a:latin typeface="MV Boli" panose="02000500030200090000" charset="0"/>
              <a:cs typeface="MV Boli" panose="02000500030200090000" charset="0"/>
            </a:endParaRPr>
          </a:p>
        </p:txBody>
      </p:sp>
      <p:cxnSp>
        <p:nvCxnSpPr>
          <p:cNvPr id="3" name="直接连接符 2"/>
          <p:cNvCxnSpPr/>
          <p:nvPr/>
        </p:nvCxnSpPr>
        <p:spPr>
          <a:xfrm flipV="1">
            <a:off x="8482330" y="1637030"/>
            <a:ext cx="3006725" cy="19685"/>
          </a:xfrm>
          <a:prstGeom prst="line">
            <a:avLst/>
          </a:prstGeom>
          <a:ln w="31750">
            <a:gradFill>
              <a:gsLst>
                <a:gs pos="0">
                  <a:schemeClr val="accent1">
                    <a:hueOff val="-4200000"/>
                  </a:schemeClr>
                </a:gs>
                <a:gs pos="100000">
                  <a:schemeClr val="accent1"/>
                </a:gs>
              </a:gsLst>
            </a:gradFill>
          </a:ln>
        </p:spPr>
        <p:style>
          <a:lnRef idx="0">
            <a:srgbClr val="FFFFFF"/>
          </a:lnRef>
          <a:fillRef idx="0">
            <a:srgbClr val="FFFFFF"/>
          </a:fillRef>
          <a:effectRef idx="0">
            <a:srgbClr val="FFFFFF"/>
          </a:effectRef>
          <a:fontRef idx="minor">
            <a:schemeClr val="tx1"/>
          </a:fontRef>
        </p:style>
      </p:cxnSp>
      <p:sp>
        <p:nvSpPr>
          <p:cNvPr id="12" name="椭圆 11"/>
          <p:cNvSpPr/>
          <p:nvPr/>
        </p:nvSpPr>
        <p:spPr>
          <a:xfrm>
            <a:off x="1818640" y="3096260"/>
            <a:ext cx="990600" cy="642620"/>
          </a:xfrm>
          <a:prstGeom prst="ellipse">
            <a:avLst/>
          </a:prstGeom>
          <a:solidFill>
            <a:schemeClr val="accent2">
              <a:alpha val="44000"/>
            </a:schemeClr>
          </a:solidFill>
        </p:spPr>
        <p:style>
          <a:lnRef idx="3">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2"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trips(down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2"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strips(down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6" grpId="1"/>
      <p:bldP spid="12" grpId="1" animBg="1"/>
      <p:bldP spid="6" grpId="2"/>
      <p:bldP spid="12" grpId="2" animBg="1"/>
      <p:bldP spid="9"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25000"/>
          </a:blip>
          <a:stretch>
            <a:fillRect/>
          </a:stretch>
        </a:blipFill>
        <a:effectLst/>
      </p:bgPr>
    </p:bg>
    <p:spTree>
      <p:nvGrpSpPr>
        <p:cNvPr id="1" name=""/>
        <p:cNvGrpSpPr/>
        <p:nvPr/>
      </p:nvGrpSpPr>
      <p:grpSpPr/>
      <p:sp>
        <p:nvSpPr>
          <p:cNvPr id="2" name="文本框 1"/>
          <p:cNvSpPr txBox="1"/>
          <p:nvPr/>
        </p:nvSpPr>
        <p:spPr>
          <a:xfrm>
            <a:off x="-635" y="92075"/>
            <a:ext cx="12192635" cy="1198880"/>
          </a:xfrm>
          <a:prstGeom prst="rect">
            <a:avLst/>
          </a:prstGeom>
          <a:noFill/>
        </p:spPr>
        <p:txBody>
          <a:bodyPr wrap="square" rtlCol="0" anchor="t">
            <a:spAutoFit/>
          </a:bodyPr>
          <a:p>
            <a:pPr marL="571500" indent="-571500" algn="l">
              <a:buFont typeface="Wingdings" panose="05000000000000000000" charset="0"/>
              <a:buChar char="ü"/>
            </a:pPr>
            <a:r>
              <a:rPr lang="en-US" altLang="zh-CN" sz="3600" b="1" i="1" dirty="0">
                <a:solidFill>
                  <a:srgbClr val="FF0000"/>
                </a:solidFill>
                <a:sym typeface="+mn-ea"/>
              </a:rPr>
              <a:t>What</a:t>
            </a:r>
            <a:r>
              <a:rPr lang="en-US" altLang="zh-CN" sz="3600" b="1" i="1" dirty="0">
                <a:sym typeface="+mn-ea"/>
              </a:rPr>
              <a:t> should we write and how to arrange them in a</a:t>
            </a:r>
            <a:r>
              <a:rPr lang="en-US" altLang="zh-CN" sz="3600" b="1" i="1" dirty="0">
                <a:solidFill>
                  <a:srgbClr val="FF0000"/>
                </a:solidFill>
                <a:sym typeface="+mn-ea"/>
              </a:rPr>
              <a:t> logical </a:t>
            </a:r>
            <a:r>
              <a:rPr lang="en-US" altLang="zh-CN" sz="3600" b="1" i="1" dirty="0">
                <a:sym typeface="+mn-ea"/>
              </a:rPr>
              <a:t>way?</a:t>
            </a:r>
            <a:endParaRPr lang="en-US" altLang="zh-CN" sz="3600" b="1" i="1" dirty="0">
              <a:sym typeface="+mn-ea"/>
            </a:endParaRPr>
          </a:p>
        </p:txBody>
      </p:sp>
      <p:sp>
        <p:nvSpPr>
          <p:cNvPr id="4" name="文本框 3"/>
          <p:cNvSpPr txBox="1"/>
          <p:nvPr/>
        </p:nvSpPr>
        <p:spPr>
          <a:xfrm>
            <a:off x="324485" y="1372235"/>
            <a:ext cx="2699385" cy="1014730"/>
          </a:xfrm>
          <a:prstGeom prst="rect">
            <a:avLst/>
          </a:prstGeom>
          <a:noFill/>
        </p:spPr>
        <p:txBody>
          <a:bodyPr wrap="square" rtlCol="0">
            <a:spAutoFit/>
          </a:bodyPr>
          <a:p>
            <a:r>
              <a:rPr lang="en-US" altLang="zh-CN" sz="6000">
                <a:effectLst>
                  <a:glow rad="228600">
                    <a:schemeClr val="accent6">
                      <a:satMod val="175000"/>
                      <a:alpha val="40000"/>
                    </a:schemeClr>
                  </a:glow>
                </a:effectLst>
              </a:rPr>
              <a:t>P1</a:t>
            </a:r>
            <a:endParaRPr lang="en-US" altLang="zh-CN" sz="6000">
              <a:effectLst>
                <a:glow rad="228600">
                  <a:schemeClr val="accent6">
                    <a:satMod val="175000"/>
                    <a:alpha val="40000"/>
                  </a:schemeClr>
                </a:glow>
              </a:effectLst>
            </a:endParaRPr>
          </a:p>
        </p:txBody>
      </p:sp>
      <p:sp>
        <p:nvSpPr>
          <p:cNvPr id="5" name="文本框 4"/>
          <p:cNvSpPr txBox="1"/>
          <p:nvPr/>
        </p:nvSpPr>
        <p:spPr>
          <a:xfrm>
            <a:off x="324485" y="3132455"/>
            <a:ext cx="2699385" cy="1014730"/>
          </a:xfrm>
          <a:prstGeom prst="rect">
            <a:avLst/>
          </a:prstGeom>
          <a:noFill/>
        </p:spPr>
        <p:txBody>
          <a:bodyPr wrap="square" rtlCol="0">
            <a:spAutoFit/>
          </a:bodyPr>
          <a:p>
            <a:pPr lvl="0" algn="l">
              <a:buClrTx/>
              <a:buSzTx/>
              <a:buFontTx/>
            </a:pPr>
            <a:r>
              <a:rPr lang="en-US" altLang="zh-CN" sz="6000">
                <a:effectLst>
                  <a:glow rad="228600">
                    <a:schemeClr val="accent6">
                      <a:satMod val="175000"/>
                      <a:alpha val="40000"/>
                    </a:schemeClr>
                  </a:glow>
                </a:effectLst>
                <a:sym typeface="+mn-ea"/>
              </a:rPr>
              <a:t>P2</a:t>
            </a:r>
            <a:endParaRPr lang="en-US" altLang="zh-CN" sz="6000">
              <a:effectLst>
                <a:glow rad="228600">
                  <a:schemeClr val="accent6">
                    <a:satMod val="175000"/>
                    <a:alpha val="40000"/>
                  </a:schemeClr>
                </a:glow>
              </a:effectLst>
              <a:sym typeface="+mn-ea"/>
            </a:endParaRPr>
          </a:p>
        </p:txBody>
      </p:sp>
      <p:sp>
        <p:nvSpPr>
          <p:cNvPr id="6" name="文本框 5"/>
          <p:cNvSpPr txBox="1"/>
          <p:nvPr/>
        </p:nvSpPr>
        <p:spPr>
          <a:xfrm>
            <a:off x="324485" y="4894580"/>
            <a:ext cx="2699385" cy="1014730"/>
          </a:xfrm>
          <a:prstGeom prst="rect">
            <a:avLst/>
          </a:prstGeom>
          <a:noFill/>
        </p:spPr>
        <p:txBody>
          <a:bodyPr wrap="square" rtlCol="0">
            <a:spAutoFit/>
          </a:bodyPr>
          <a:p>
            <a:pPr lvl="0" algn="l">
              <a:buClrTx/>
              <a:buSzTx/>
              <a:buFontTx/>
            </a:pPr>
            <a:r>
              <a:rPr lang="en-US" altLang="zh-CN" sz="6000">
                <a:effectLst>
                  <a:glow rad="228600">
                    <a:schemeClr val="accent6">
                      <a:satMod val="175000"/>
                      <a:alpha val="40000"/>
                    </a:schemeClr>
                  </a:glow>
                </a:effectLst>
                <a:sym typeface="+mn-ea"/>
              </a:rPr>
              <a:t>P3</a:t>
            </a:r>
            <a:endParaRPr lang="en-US" altLang="zh-CN" sz="6000">
              <a:effectLst>
                <a:glow rad="228600">
                  <a:schemeClr val="accent6">
                    <a:satMod val="175000"/>
                    <a:alpha val="40000"/>
                  </a:schemeClr>
                </a:glow>
              </a:effectLst>
              <a:sym typeface="+mn-ea"/>
            </a:endParaRPr>
          </a:p>
        </p:txBody>
      </p:sp>
      <p:sp>
        <p:nvSpPr>
          <p:cNvPr id="16" name="左大括号 15"/>
          <p:cNvSpPr/>
          <p:nvPr/>
        </p:nvSpPr>
        <p:spPr>
          <a:xfrm>
            <a:off x="1413510" y="1200785"/>
            <a:ext cx="504190" cy="136842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7" name="文本框 6"/>
          <p:cNvSpPr txBox="1"/>
          <p:nvPr/>
        </p:nvSpPr>
        <p:spPr>
          <a:xfrm>
            <a:off x="2070100" y="939800"/>
            <a:ext cx="4277995" cy="645160"/>
          </a:xfrm>
          <a:prstGeom prst="rect">
            <a:avLst/>
          </a:prstGeom>
          <a:noFill/>
        </p:spPr>
        <p:txBody>
          <a:bodyPr wrap="square" rtlCol="0">
            <a:spAutoFit/>
          </a:bodyPr>
          <a:p>
            <a:r>
              <a:rPr lang="en-US" altLang="zh-CN" sz="3600" b="1"/>
              <a:t>Greeting </a:t>
            </a:r>
            <a:endParaRPr lang="en-US" altLang="zh-CN" sz="3600" b="1"/>
          </a:p>
        </p:txBody>
      </p:sp>
      <p:sp>
        <p:nvSpPr>
          <p:cNvPr id="8" name="文本框 7"/>
          <p:cNvSpPr txBox="1"/>
          <p:nvPr/>
        </p:nvSpPr>
        <p:spPr>
          <a:xfrm>
            <a:off x="2070100" y="1567180"/>
            <a:ext cx="8903970" cy="1198880"/>
          </a:xfrm>
          <a:prstGeom prst="rect">
            <a:avLst/>
          </a:prstGeom>
          <a:noFill/>
        </p:spPr>
        <p:txBody>
          <a:bodyPr wrap="square" rtlCol="0">
            <a:spAutoFit/>
          </a:bodyPr>
          <a:p>
            <a:r>
              <a:rPr lang="en-US" altLang="zh-CN" sz="3600" b="1"/>
              <a:t>backgound information </a:t>
            </a:r>
            <a:endParaRPr lang="en-US" altLang="zh-CN" sz="3600" b="1"/>
          </a:p>
          <a:p>
            <a:r>
              <a:rPr lang="en-US" altLang="zh-CN" sz="3600" b="1"/>
              <a:t>writing purpose:recommendation/suggestion </a:t>
            </a:r>
            <a:endParaRPr lang="en-US" altLang="zh-CN" sz="3600" b="1"/>
          </a:p>
        </p:txBody>
      </p:sp>
      <p:sp>
        <p:nvSpPr>
          <p:cNvPr id="9" name="文本框 8"/>
          <p:cNvSpPr txBox="1"/>
          <p:nvPr/>
        </p:nvSpPr>
        <p:spPr>
          <a:xfrm>
            <a:off x="1413510" y="3132455"/>
            <a:ext cx="5434330" cy="1198880"/>
          </a:xfrm>
          <a:prstGeom prst="rect">
            <a:avLst/>
          </a:prstGeom>
          <a:noFill/>
        </p:spPr>
        <p:txBody>
          <a:bodyPr wrap="square" rtlCol="0">
            <a:spAutoFit/>
          </a:bodyPr>
          <a:p>
            <a:r>
              <a:rPr lang="en-US" altLang="zh-CN" sz="3600" b="1">
                <a:solidFill>
                  <a:srgbClr val="FF0000"/>
                </a:solidFill>
              </a:rPr>
              <a:t>reasons</a:t>
            </a:r>
            <a:r>
              <a:rPr lang="en-US" altLang="zh-CN" sz="3600" b="1"/>
              <a:t> of </a:t>
            </a:r>
            <a:endParaRPr lang="en-US" altLang="zh-CN" sz="3600" b="1"/>
          </a:p>
          <a:p>
            <a:r>
              <a:rPr lang="en-US" altLang="zh-CN" sz="3600" b="1"/>
              <a:t>the suggestion?</a:t>
            </a:r>
            <a:endParaRPr lang="en-US" altLang="zh-CN" sz="3600" b="1"/>
          </a:p>
        </p:txBody>
      </p:sp>
      <p:sp>
        <p:nvSpPr>
          <p:cNvPr id="11" name="左大括号 10"/>
          <p:cNvSpPr/>
          <p:nvPr/>
        </p:nvSpPr>
        <p:spPr>
          <a:xfrm>
            <a:off x="4529455" y="3042285"/>
            <a:ext cx="504190" cy="123825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2" name="文本框 11"/>
          <p:cNvSpPr txBox="1"/>
          <p:nvPr/>
        </p:nvSpPr>
        <p:spPr>
          <a:xfrm>
            <a:off x="5033645" y="2766060"/>
            <a:ext cx="2277110" cy="645160"/>
          </a:xfrm>
          <a:prstGeom prst="rect">
            <a:avLst/>
          </a:prstGeom>
          <a:noFill/>
        </p:spPr>
        <p:txBody>
          <a:bodyPr wrap="square" rtlCol="0">
            <a:spAutoFit/>
          </a:bodyPr>
          <a:p>
            <a:r>
              <a:rPr lang="en-US" altLang="zh-CN" sz="3600" b="1">
                <a:solidFill>
                  <a:srgbClr val="FF0000"/>
                </a:solidFill>
              </a:rPr>
              <a:t>general </a:t>
            </a:r>
            <a:endParaRPr lang="en-US" altLang="zh-CN" sz="3600" b="1">
              <a:solidFill>
                <a:srgbClr val="FF0000"/>
              </a:solidFill>
            </a:endParaRPr>
          </a:p>
        </p:txBody>
      </p:sp>
      <p:sp>
        <p:nvSpPr>
          <p:cNvPr id="14" name="文本框 13"/>
          <p:cNvSpPr txBox="1"/>
          <p:nvPr/>
        </p:nvSpPr>
        <p:spPr>
          <a:xfrm>
            <a:off x="5033645" y="3863975"/>
            <a:ext cx="2277110" cy="645160"/>
          </a:xfrm>
          <a:prstGeom prst="rect">
            <a:avLst/>
          </a:prstGeom>
          <a:noFill/>
        </p:spPr>
        <p:txBody>
          <a:bodyPr wrap="square" rtlCol="0">
            <a:spAutoFit/>
          </a:bodyPr>
          <a:p>
            <a:r>
              <a:rPr lang="en-US" altLang="zh-CN" sz="3600" b="1">
                <a:solidFill>
                  <a:srgbClr val="FF0000"/>
                </a:solidFill>
              </a:rPr>
              <a:t>specific </a:t>
            </a:r>
            <a:endParaRPr lang="en-US" altLang="zh-CN" sz="3600" b="1">
              <a:solidFill>
                <a:srgbClr val="FF0000"/>
              </a:solidFill>
            </a:endParaRPr>
          </a:p>
        </p:txBody>
      </p:sp>
      <p:sp>
        <p:nvSpPr>
          <p:cNvPr id="15" name="左大括号 14"/>
          <p:cNvSpPr/>
          <p:nvPr/>
        </p:nvSpPr>
        <p:spPr>
          <a:xfrm>
            <a:off x="6613525" y="2985770"/>
            <a:ext cx="504190" cy="201930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7" name="文本框 16"/>
          <p:cNvSpPr txBox="1"/>
          <p:nvPr/>
        </p:nvSpPr>
        <p:spPr>
          <a:xfrm>
            <a:off x="8841105" y="2699385"/>
            <a:ext cx="4237990" cy="645160"/>
          </a:xfrm>
          <a:prstGeom prst="rect">
            <a:avLst/>
          </a:prstGeom>
          <a:noFill/>
        </p:spPr>
        <p:txBody>
          <a:bodyPr wrap="square" rtlCol="0">
            <a:spAutoFit/>
          </a:bodyPr>
          <a:p>
            <a:r>
              <a:rPr lang="en-US" altLang="zh-CN" sz="3600" b="1">
                <a:solidFill>
                  <a:srgbClr val="7030A0"/>
                </a:solidFill>
              </a:rPr>
              <a:t>person </a:t>
            </a:r>
            <a:r>
              <a:rPr lang="en-US" altLang="zh-CN" sz="3600" b="1">
                <a:solidFill>
                  <a:srgbClr val="7030A0"/>
                </a:solidFill>
                <a:latin typeface="Arial" panose="020B0604020202020204" pitchFamily="34" charset="0"/>
                <a:cs typeface="Arial" panose="020B0604020202020204" pitchFamily="34" charset="0"/>
              </a:rPr>
              <a:t>→</a:t>
            </a:r>
            <a:r>
              <a:rPr lang="en-US" altLang="zh-CN" sz="3600" b="1">
                <a:solidFill>
                  <a:srgbClr val="7030A0"/>
                </a:solidFill>
              </a:rPr>
              <a:t>activity </a:t>
            </a:r>
            <a:endParaRPr lang="en-US" altLang="zh-CN" sz="3600" b="1">
              <a:solidFill>
                <a:srgbClr val="7030A0"/>
              </a:solidFill>
            </a:endParaRPr>
          </a:p>
        </p:txBody>
      </p:sp>
      <p:sp>
        <p:nvSpPr>
          <p:cNvPr id="19" name="文本框 18"/>
          <p:cNvSpPr txBox="1"/>
          <p:nvPr/>
        </p:nvSpPr>
        <p:spPr>
          <a:xfrm>
            <a:off x="7117715" y="2766060"/>
            <a:ext cx="1938655" cy="2306955"/>
          </a:xfrm>
          <a:prstGeom prst="rect">
            <a:avLst/>
          </a:prstGeom>
          <a:noFill/>
        </p:spPr>
        <p:txBody>
          <a:bodyPr wrap="square" rtlCol="0">
            <a:spAutoFit/>
          </a:bodyPr>
          <a:p>
            <a:r>
              <a:rPr lang="en-US" altLang="zh-CN" sz="3600" b="1">
                <a:solidFill>
                  <a:srgbClr val="00B050"/>
                </a:solidFill>
              </a:rPr>
              <a:t>positive:</a:t>
            </a:r>
            <a:endParaRPr lang="en-US" altLang="zh-CN" sz="3600" b="1">
              <a:solidFill>
                <a:srgbClr val="00B050"/>
              </a:solidFill>
              <a:latin typeface="Arial" panose="020B0604020202020204" pitchFamily="34" charset="0"/>
              <a:cs typeface="Arial" panose="020B0604020202020204" pitchFamily="34" charset="0"/>
            </a:endParaRPr>
          </a:p>
          <a:p>
            <a:endParaRPr lang="en-US" altLang="zh-CN" sz="3600" b="1">
              <a:solidFill>
                <a:srgbClr val="00B050"/>
              </a:solidFill>
              <a:latin typeface="Arial" panose="020B0604020202020204" pitchFamily="34" charset="0"/>
              <a:cs typeface="Arial" panose="020B0604020202020204" pitchFamily="34" charset="0"/>
            </a:endParaRPr>
          </a:p>
          <a:p>
            <a:endParaRPr lang="en-US" altLang="zh-CN" sz="3600" b="1">
              <a:solidFill>
                <a:srgbClr val="00B050"/>
              </a:solidFill>
              <a:latin typeface="Arial" panose="020B0604020202020204" pitchFamily="34" charset="0"/>
              <a:cs typeface="Arial" panose="020B0604020202020204" pitchFamily="34" charset="0"/>
            </a:endParaRPr>
          </a:p>
          <a:p>
            <a:r>
              <a:rPr lang="en-US" altLang="zh-CN" sz="3600" b="1">
                <a:solidFill>
                  <a:srgbClr val="00B050"/>
                </a:solidFill>
              </a:rPr>
              <a:t>negative </a:t>
            </a:r>
            <a:endParaRPr lang="en-US" altLang="zh-CN" sz="3600" b="1">
              <a:solidFill>
                <a:srgbClr val="00B050"/>
              </a:solidFill>
            </a:endParaRPr>
          </a:p>
        </p:txBody>
      </p:sp>
      <p:sp>
        <p:nvSpPr>
          <p:cNvPr id="20" name="文本框 19"/>
          <p:cNvSpPr txBox="1"/>
          <p:nvPr/>
        </p:nvSpPr>
        <p:spPr>
          <a:xfrm>
            <a:off x="1413510" y="5224780"/>
            <a:ext cx="6743700" cy="645160"/>
          </a:xfrm>
          <a:prstGeom prst="rect">
            <a:avLst/>
          </a:prstGeom>
          <a:noFill/>
        </p:spPr>
        <p:txBody>
          <a:bodyPr wrap="square" rtlCol="0">
            <a:spAutoFit/>
          </a:bodyPr>
          <a:p>
            <a:r>
              <a:rPr lang="en-US" altLang="zh-CN" sz="3600" b="1"/>
              <a:t>hope/promise/anticipation/wish</a:t>
            </a:r>
            <a:endParaRPr lang="en-US" altLang="zh-CN" sz="3600" b="1"/>
          </a:p>
        </p:txBody>
      </p:sp>
      <p:sp>
        <p:nvSpPr>
          <p:cNvPr id="3" name="文本框 2"/>
          <p:cNvSpPr txBox="1"/>
          <p:nvPr/>
        </p:nvSpPr>
        <p:spPr>
          <a:xfrm>
            <a:off x="9518650" y="3344545"/>
            <a:ext cx="2131060" cy="2061210"/>
          </a:xfrm>
          <a:prstGeom prst="rect">
            <a:avLst/>
          </a:prstGeom>
          <a:noFill/>
          <a:ln>
            <a:solidFill>
              <a:srgbClr val="7030A0"/>
            </a:solidFill>
          </a:ln>
        </p:spPr>
        <p:txBody>
          <a:bodyPr wrap="square" rtlCol="0">
            <a:spAutoFit/>
          </a:bodyPr>
          <a:p>
            <a:r>
              <a:rPr lang="en-US" altLang="zh-CN" sz="3200" b="1">
                <a:solidFill>
                  <a:srgbClr val="7030A0"/>
                </a:solidFill>
              </a:rPr>
              <a:t>personality interest </a:t>
            </a:r>
            <a:endParaRPr lang="en-US" altLang="zh-CN" sz="3200" b="1">
              <a:solidFill>
                <a:srgbClr val="7030A0"/>
              </a:solidFill>
            </a:endParaRPr>
          </a:p>
          <a:p>
            <a:r>
              <a:rPr lang="en-US" altLang="zh-CN" sz="3200" b="1">
                <a:solidFill>
                  <a:srgbClr val="7030A0"/>
                </a:solidFill>
              </a:rPr>
              <a:t>chance </a:t>
            </a:r>
            <a:endParaRPr lang="en-US" altLang="zh-CN" sz="3200" b="1">
              <a:solidFill>
                <a:srgbClr val="7030A0"/>
              </a:solidFill>
            </a:endParaRPr>
          </a:p>
          <a:p>
            <a:r>
              <a:rPr lang="en-US" altLang="zh-CN" sz="3200" b="1">
                <a:solidFill>
                  <a:srgbClr val="FF0000"/>
                </a:solidFill>
              </a:rPr>
              <a:t>benefit</a:t>
            </a:r>
            <a:endParaRPr lang="en-US" altLang="zh-CN" sz="32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down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strips(down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trips(down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strips(downLeft)">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strips(downLeft)">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P spid="12" grpId="0"/>
      <p:bldP spid="14" grpId="0"/>
      <p:bldP spid="15" grpId="0" animBg="1"/>
      <p:bldP spid="19" grpId="0"/>
      <p:bldP spid="17" grpId="0"/>
      <p:bldP spid="3"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 name="图片 1" descr="jsy9-hcscwxc1400854"/>
          <p:cNvPicPr>
            <a:picLocks noChangeAspect="1"/>
          </p:cNvPicPr>
          <p:nvPr/>
        </p:nvPicPr>
        <p:blipFill>
          <a:blip r:embed="rId1"/>
          <a:stretch>
            <a:fillRect/>
          </a:stretch>
        </p:blipFill>
        <p:spPr>
          <a:xfrm>
            <a:off x="9245600" y="0"/>
            <a:ext cx="2946400" cy="4327525"/>
          </a:xfrm>
          <a:prstGeom prst="rect">
            <a:avLst/>
          </a:prstGeom>
        </p:spPr>
      </p:pic>
      <p:sp>
        <p:nvSpPr>
          <p:cNvPr id="11" name="文本框 10"/>
          <p:cNvSpPr txBox="1"/>
          <p:nvPr/>
        </p:nvSpPr>
        <p:spPr>
          <a:xfrm>
            <a:off x="118110" y="110490"/>
            <a:ext cx="4644390" cy="706755"/>
          </a:xfrm>
          <a:prstGeom prst="rect">
            <a:avLst/>
          </a:prstGeom>
          <a:noFill/>
        </p:spPr>
        <p:txBody>
          <a:bodyPr wrap="square" rtlCol="0">
            <a:spAutoFit/>
          </a:bodyPr>
          <a:p>
            <a:r>
              <a:rPr lang="en-US" altLang="zh-CN" sz="4000" b="1" i="1">
                <a:ln w="15875"/>
                <a:gradFill>
                  <a:gsLst>
                    <a:gs pos="0">
                      <a:schemeClr val="accent1"/>
                    </a:gs>
                    <a:gs pos="100000">
                      <a:schemeClr val="accent6"/>
                    </a:gs>
                  </a:gsLst>
                  <a:lin ang="2700000" scaled="0"/>
                </a:gradFill>
                <a:effectLst/>
                <a:latin typeface="MV Boli" panose="02000500030200090000" charset="0"/>
                <a:cs typeface="MV Boli" panose="02000500030200090000" charset="0"/>
              </a:rPr>
              <a:t>Brainstorm</a:t>
            </a:r>
            <a:endParaRPr lang="en-US" altLang="zh-CN" sz="4000" b="1" i="1">
              <a:ln w="15875"/>
              <a:gradFill>
                <a:gsLst>
                  <a:gs pos="0">
                    <a:schemeClr val="accent1"/>
                  </a:gs>
                  <a:gs pos="100000">
                    <a:schemeClr val="accent6"/>
                  </a:gs>
                </a:gsLst>
                <a:lin ang="2700000" scaled="0"/>
              </a:gradFill>
              <a:effectLst/>
              <a:latin typeface="MV Boli" panose="02000500030200090000" charset="0"/>
              <a:cs typeface="MV Boli" panose="02000500030200090000" charset="0"/>
            </a:endParaRPr>
          </a:p>
        </p:txBody>
      </p:sp>
      <p:sp>
        <p:nvSpPr>
          <p:cNvPr id="6" name="文本框 5"/>
          <p:cNvSpPr txBox="1"/>
          <p:nvPr/>
        </p:nvSpPr>
        <p:spPr>
          <a:xfrm>
            <a:off x="807720" y="618490"/>
            <a:ext cx="8173720" cy="1445260"/>
          </a:xfrm>
          <a:prstGeom prst="rect">
            <a:avLst/>
          </a:prstGeom>
          <a:noFill/>
        </p:spPr>
        <p:txBody>
          <a:bodyPr wrap="square" rtlCol="0">
            <a:spAutoFit/>
          </a:bodyPr>
          <a:p>
            <a:r>
              <a:rPr lang="en-US" altLang="zh-CN" sz="4400" b="1"/>
              <a:t>the </a:t>
            </a:r>
            <a:r>
              <a:rPr lang="en-US" altLang="zh-CN" sz="4400" b="1">
                <a:solidFill>
                  <a:srgbClr val="FF0000"/>
                </a:solidFill>
              </a:rPr>
              <a:t>benefits </a:t>
            </a:r>
            <a:r>
              <a:rPr lang="en-US" altLang="zh-CN" sz="4400" b="1"/>
              <a:t>of volunteer work at local</a:t>
            </a:r>
            <a:r>
              <a:rPr lang="en-US" altLang="zh-CN" sz="4400" b="1">
                <a:solidFill>
                  <a:srgbClr val="FF0000"/>
                </a:solidFill>
              </a:rPr>
              <a:t> cultural museum</a:t>
            </a:r>
            <a:endParaRPr lang="en-US" altLang="zh-CN" sz="4400" b="1">
              <a:solidFill>
                <a:srgbClr val="FF0000"/>
              </a:solidFill>
            </a:endParaRPr>
          </a:p>
        </p:txBody>
      </p:sp>
      <p:sp>
        <p:nvSpPr>
          <p:cNvPr id="7" name="文本框 6"/>
          <p:cNvSpPr txBox="1"/>
          <p:nvPr>
            <p:custDataLst>
              <p:tags r:id="rId2"/>
            </p:custDataLst>
          </p:nvPr>
        </p:nvSpPr>
        <p:spPr>
          <a:xfrm>
            <a:off x="118110" y="2184400"/>
            <a:ext cx="3385820" cy="583565"/>
          </a:xfrm>
          <a:prstGeom prst="rect">
            <a:avLst/>
          </a:prstGeom>
          <a:noFill/>
        </p:spPr>
        <p:txBody>
          <a:bodyPr wrap="square" rtlCol="0">
            <a:spAutoFit/>
          </a:bodyPr>
          <a:p>
            <a:r>
              <a:rPr lang="en-US" altLang="zh-CN" sz="3200" b="1">
                <a:effectLst>
                  <a:glow rad="228600">
                    <a:schemeClr val="accent3">
                      <a:satMod val="175000"/>
                      <a:alpha val="40000"/>
                    </a:schemeClr>
                  </a:glow>
                </a:effectLst>
              </a:rPr>
              <a:t>Knowledge</a:t>
            </a:r>
            <a:endParaRPr lang="en-US" altLang="zh-CN" sz="3200" b="1">
              <a:effectLst>
                <a:glow rad="228600">
                  <a:schemeClr val="accent3">
                    <a:satMod val="175000"/>
                    <a:alpha val="40000"/>
                  </a:schemeClr>
                </a:glow>
              </a:effectLst>
            </a:endParaRPr>
          </a:p>
        </p:txBody>
      </p:sp>
      <p:sp>
        <p:nvSpPr>
          <p:cNvPr id="8" name="文本框 7"/>
          <p:cNvSpPr txBox="1"/>
          <p:nvPr>
            <p:custDataLst>
              <p:tags r:id="rId3"/>
            </p:custDataLst>
          </p:nvPr>
        </p:nvSpPr>
        <p:spPr>
          <a:xfrm>
            <a:off x="6705600" y="2166620"/>
            <a:ext cx="3385820" cy="583565"/>
          </a:xfrm>
          <a:prstGeom prst="rect">
            <a:avLst/>
          </a:prstGeom>
          <a:noFill/>
        </p:spPr>
        <p:txBody>
          <a:bodyPr wrap="square" rtlCol="0">
            <a:spAutoFit/>
          </a:bodyPr>
          <a:p>
            <a:r>
              <a:rPr lang="en-US" altLang="zh-CN" sz="3200" b="1">
                <a:effectLst>
                  <a:glow rad="228600">
                    <a:schemeClr val="accent2">
                      <a:satMod val="175000"/>
                      <a:alpha val="40000"/>
                    </a:schemeClr>
                  </a:glow>
                </a:effectLst>
              </a:rPr>
              <a:t>Capability</a:t>
            </a:r>
            <a:endParaRPr lang="en-US" altLang="zh-CN" sz="3200" b="1">
              <a:effectLst>
                <a:glow rad="228600">
                  <a:schemeClr val="accent2">
                    <a:satMod val="175000"/>
                    <a:alpha val="40000"/>
                  </a:schemeClr>
                </a:glow>
              </a:effectLst>
            </a:endParaRPr>
          </a:p>
        </p:txBody>
      </p:sp>
      <p:sp>
        <p:nvSpPr>
          <p:cNvPr id="13" name="文本框 12"/>
          <p:cNvSpPr txBox="1"/>
          <p:nvPr>
            <p:custDataLst>
              <p:tags r:id="rId4"/>
            </p:custDataLst>
          </p:nvPr>
        </p:nvSpPr>
        <p:spPr>
          <a:xfrm>
            <a:off x="0" y="2888615"/>
            <a:ext cx="6255385" cy="3623945"/>
          </a:xfrm>
          <a:prstGeom prst="rect">
            <a:avLst/>
          </a:prstGeom>
          <a:solidFill>
            <a:schemeClr val="accent2">
              <a:lumMod val="20000"/>
              <a:lumOff val="80000"/>
            </a:schemeClr>
          </a:solidFill>
        </p:spPr>
        <p:txBody>
          <a:bodyPr wrap="square" rtlCol="0">
            <a:noAutofit/>
          </a:bodyPr>
          <a:p>
            <a:pPr marL="457200" indent="-457200" algn="l" defTabSz="266700">
              <a:spcBef>
                <a:spcPct val="0"/>
              </a:spcBef>
              <a:spcAft>
                <a:spcPct val="0"/>
              </a:spcAft>
              <a:buFont typeface="Wingdings" panose="05000000000000000000" charset="0"/>
              <a:buChar char="Ø"/>
            </a:pPr>
            <a:r>
              <a:rPr lang="en-US" altLang="zh-CN" sz="3200">
                <a:latin typeface="Calibri" panose="020F0502020204030204"/>
                <a:ea typeface="Calibri" panose="020F0502020204030204"/>
              </a:rPr>
              <a:t>expand your horizons beyond textbooks</a:t>
            </a:r>
            <a:endParaRPr lang="en-US" altLang="zh-CN" sz="3200">
              <a:latin typeface="Calibri" panose="020F0502020204030204"/>
              <a:ea typeface="Calibri" panose="020F0502020204030204"/>
            </a:endParaRPr>
          </a:p>
          <a:p>
            <a:pPr marL="457200" indent="-457200" algn="l" defTabSz="266700">
              <a:spcBef>
                <a:spcPct val="0"/>
              </a:spcBef>
              <a:spcAft>
                <a:spcPct val="0"/>
              </a:spcAft>
              <a:buFont typeface="Wingdings" panose="05000000000000000000" charset="0"/>
              <a:buChar char="Ø"/>
            </a:pPr>
            <a:r>
              <a:rPr lang="en-US" altLang="zh-CN" sz="3200">
                <a:latin typeface="Calibri" panose="020F0502020204030204"/>
                <a:ea typeface="Calibri" panose="020F0502020204030204"/>
              </a:rPr>
              <a:t>deepen your understanding of local culture</a:t>
            </a:r>
            <a:endParaRPr lang="en-US" altLang="zh-CN" sz="3200">
              <a:latin typeface="Calibri" panose="020F0502020204030204"/>
              <a:ea typeface="Calibri" panose="020F0502020204030204"/>
            </a:endParaRPr>
          </a:p>
          <a:p>
            <a:pPr marL="457200" indent="-457200" algn="l" defTabSz="266700">
              <a:spcBef>
                <a:spcPct val="0"/>
              </a:spcBef>
              <a:spcAft>
                <a:spcPct val="0"/>
              </a:spcAft>
              <a:buFont typeface="Wingdings" panose="05000000000000000000" charset="0"/>
              <a:buChar char="Ø"/>
            </a:pPr>
            <a:r>
              <a:rPr lang="en-US" altLang="zh-CN" sz="3200">
                <a:latin typeface="Calibri" panose="020F0502020204030204"/>
                <a:ea typeface="Calibri" panose="020F0502020204030204"/>
              </a:rPr>
              <a:t>fit for someone with your curiosity and passion for learning</a:t>
            </a:r>
            <a:endParaRPr lang="en-US" altLang="zh-CN" sz="3200">
              <a:latin typeface="Calibri" panose="020F0502020204030204"/>
              <a:ea typeface="Calibri" panose="020F0502020204030204"/>
            </a:endParaRPr>
          </a:p>
        </p:txBody>
      </p:sp>
      <p:sp>
        <p:nvSpPr>
          <p:cNvPr id="14" name="文本框 13"/>
          <p:cNvSpPr txBox="1"/>
          <p:nvPr>
            <p:custDataLst>
              <p:tags r:id="rId5"/>
            </p:custDataLst>
          </p:nvPr>
        </p:nvSpPr>
        <p:spPr>
          <a:xfrm>
            <a:off x="6096635" y="2882265"/>
            <a:ext cx="6095365" cy="3672205"/>
          </a:xfrm>
          <a:prstGeom prst="rect">
            <a:avLst/>
          </a:prstGeom>
          <a:solidFill>
            <a:schemeClr val="accent4">
              <a:lumMod val="20000"/>
              <a:lumOff val="80000"/>
            </a:schemeClr>
          </a:solidFill>
        </p:spPr>
        <p:txBody>
          <a:bodyPr wrap="square" rtlCol="0">
            <a:noAutofit/>
          </a:bodyPr>
          <a:p>
            <a:pPr marL="457200" indent="-457200">
              <a:buFont typeface="Wingdings" panose="05000000000000000000" charset="0"/>
              <a:buChar char="Ø"/>
            </a:pPr>
            <a:r>
              <a:rPr lang="en-US" altLang="zh-CN" sz="3200">
                <a:latin typeface="Calibri" panose="020F0502020204030204"/>
                <a:ea typeface="Calibri" panose="020F0502020204030204"/>
                <a:sym typeface="+mn-ea"/>
              </a:rPr>
              <a:t>hone your communication skills </a:t>
            </a:r>
            <a:r>
              <a:rPr lang="zh-CN" altLang="en-US" sz="3200">
                <a:latin typeface="Calibri" panose="020F0502020204030204"/>
                <a:ea typeface="Calibri" panose="020F0502020204030204"/>
                <a:sym typeface="+mn-ea"/>
              </a:rPr>
              <a:t>；</a:t>
            </a:r>
            <a:r>
              <a:rPr lang="en-US" altLang="zh-CN" sz="3200">
                <a:latin typeface="Calibri" panose="020F0502020204030204"/>
                <a:ea typeface="Calibri" panose="020F0502020204030204"/>
                <a:sym typeface="+mn-ea"/>
              </a:rPr>
              <a:t>improve the comprehensive capability/literacy</a:t>
            </a:r>
            <a:endParaRPr lang="en-US" altLang="zh-CN" sz="3200">
              <a:latin typeface="Calibri" panose="020F0502020204030204"/>
              <a:ea typeface="Calibri" panose="020F0502020204030204"/>
              <a:sym typeface="+mn-ea"/>
            </a:endParaRPr>
          </a:p>
          <a:p>
            <a:pPr marL="457200" indent="-457200">
              <a:buFont typeface="Wingdings" panose="05000000000000000000" charset="0"/>
              <a:buChar char="Ø"/>
            </a:pPr>
            <a:r>
              <a:rPr lang="en-US" altLang="zh-CN" sz="3200">
                <a:latin typeface="Calibri" panose="020F0502020204030204"/>
                <a:ea typeface="Calibri" panose="020F0502020204030204"/>
                <a:sym typeface="+mn-ea"/>
              </a:rPr>
              <a:t>enhance problem-solving skills</a:t>
            </a:r>
            <a:endParaRPr lang="en-US" altLang="zh-CN" sz="3200">
              <a:latin typeface="Calibri" panose="020F0502020204030204"/>
              <a:ea typeface="Calibri" panose="020F0502020204030204"/>
              <a:sym typeface="+mn-ea"/>
            </a:endParaRPr>
          </a:p>
          <a:p>
            <a:pPr marL="457200" indent="-457200">
              <a:buFont typeface="Wingdings" panose="05000000000000000000" charset="0"/>
              <a:buChar char="Ø"/>
            </a:pPr>
            <a:r>
              <a:rPr lang="en-US" altLang="zh-CN" sz="3200">
                <a:latin typeface="Calibri" panose="020F0502020204030204"/>
                <a:ea typeface="Calibri" panose="020F0502020204030204"/>
                <a:sym typeface="+mn-ea"/>
              </a:rPr>
              <a:t>foster patience and a sense of service</a:t>
            </a:r>
            <a:endParaRPr lang="en-US" altLang="zh-CN" sz="3200">
              <a:latin typeface="Calibri" panose="020F0502020204030204"/>
              <a:ea typeface="Calibri" panose="020F0502020204030204"/>
              <a:sym typeface="+mn-ea"/>
            </a:endParaRPr>
          </a:p>
          <a:p>
            <a:r>
              <a:rPr lang="en-US" altLang="zh-CN" sz="3200">
                <a:latin typeface="Calibri" panose="020F0502020204030204"/>
                <a:ea typeface="Calibri" panose="020F0502020204030204"/>
                <a:sym typeface="+mn-ea"/>
              </a:rPr>
              <a:t>   </a:t>
            </a:r>
            <a:endParaRPr lang="en-US" altLang="zh-CN" sz="3200">
              <a:latin typeface="Calibri" panose="020F0502020204030204"/>
              <a:ea typeface="Calibri" panose="020F0502020204030204"/>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8"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 name="文本框 10"/>
          <p:cNvSpPr txBox="1"/>
          <p:nvPr/>
        </p:nvSpPr>
        <p:spPr>
          <a:xfrm>
            <a:off x="118110" y="110490"/>
            <a:ext cx="4644390" cy="706755"/>
          </a:xfrm>
          <a:prstGeom prst="rect">
            <a:avLst/>
          </a:prstGeom>
          <a:noFill/>
        </p:spPr>
        <p:txBody>
          <a:bodyPr wrap="square" rtlCol="0">
            <a:spAutoFit/>
          </a:bodyPr>
          <a:p>
            <a:r>
              <a:rPr lang="en-US" altLang="zh-CN" sz="4000" b="1" i="1">
                <a:ln w="15875"/>
                <a:gradFill>
                  <a:gsLst>
                    <a:gs pos="0">
                      <a:schemeClr val="accent1"/>
                    </a:gs>
                    <a:gs pos="100000">
                      <a:schemeClr val="accent6"/>
                    </a:gs>
                  </a:gsLst>
                  <a:lin ang="2700000" scaled="0"/>
                </a:gradFill>
                <a:effectLst/>
                <a:latin typeface="MV Boli" panose="02000500030200090000" charset="0"/>
                <a:cs typeface="MV Boli" panose="02000500030200090000" charset="0"/>
              </a:rPr>
              <a:t>Brainstorm</a:t>
            </a:r>
            <a:endParaRPr lang="en-US" altLang="zh-CN" sz="4000" b="1" i="1">
              <a:ln w="15875"/>
              <a:gradFill>
                <a:gsLst>
                  <a:gs pos="0">
                    <a:schemeClr val="accent1"/>
                  </a:gs>
                  <a:gs pos="100000">
                    <a:schemeClr val="accent6"/>
                  </a:gs>
                </a:gsLst>
                <a:lin ang="2700000" scaled="0"/>
              </a:gradFill>
              <a:effectLst/>
              <a:latin typeface="MV Boli" panose="02000500030200090000" charset="0"/>
              <a:cs typeface="MV Boli" panose="02000500030200090000" charset="0"/>
            </a:endParaRPr>
          </a:p>
        </p:txBody>
      </p:sp>
      <p:sp>
        <p:nvSpPr>
          <p:cNvPr id="6" name="文本框 5"/>
          <p:cNvSpPr txBox="1"/>
          <p:nvPr/>
        </p:nvSpPr>
        <p:spPr>
          <a:xfrm>
            <a:off x="807720" y="618490"/>
            <a:ext cx="8173720" cy="1445260"/>
          </a:xfrm>
          <a:prstGeom prst="rect">
            <a:avLst/>
          </a:prstGeom>
          <a:noFill/>
        </p:spPr>
        <p:txBody>
          <a:bodyPr wrap="square" rtlCol="0">
            <a:spAutoFit/>
          </a:bodyPr>
          <a:p>
            <a:r>
              <a:rPr lang="en-US" altLang="zh-CN" sz="4400" b="1"/>
              <a:t>the </a:t>
            </a:r>
            <a:r>
              <a:rPr lang="en-US" altLang="zh-CN" sz="4400" b="1">
                <a:solidFill>
                  <a:srgbClr val="FF0000"/>
                </a:solidFill>
              </a:rPr>
              <a:t>benefits </a:t>
            </a:r>
            <a:r>
              <a:rPr lang="en-US" altLang="zh-CN" sz="4400" b="1"/>
              <a:t>of volunteer work at the railway station</a:t>
            </a:r>
            <a:endParaRPr lang="en-US" altLang="zh-CN" sz="4400" b="1">
              <a:solidFill>
                <a:srgbClr val="FF0000"/>
              </a:solidFill>
            </a:endParaRPr>
          </a:p>
        </p:txBody>
      </p:sp>
      <p:sp>
        <p:nvSpPr>
          <p:cNvPr id="7" name="文本框 6"/>
          <p:cNvSpPr txBox="1"/>
          <p:nvPr>
            <p:custDataLst>
              <p:tags r:id="rId1"/>
            </p:custDataLst>
          </p:nvPr>
        </p:nvSpPr>
        <p:spPr>
          <a:xfrm>
            <a:off x="118110" y="2184400"/>
            <a:ext cx="3385820" cy="583565"/>
          </a:xfrm>
          <a:prstGeom prst="rect">
            <a:avLst/>
          </a:prstGeom>
          <a:noFill/>
        </p:spPr>
        <p:txBody>
          <a:bodyPr wrap="square" rtlCol="0">
            <a:spAutoFit/>
          </a:bodyPr>
          <a:p>
            <a:r>
              <a:rPr lang="en-US" altLang="zh-CN" sz="3200" b="1">
                <a:effectLst>
                  <a:glow rad="228600">
                    <a:schemeClr val="accent3">
                      <a:satMod val="175000"/>
                      <a:alpha val="40000"/>
                    </a:schemeClr>
                  </a:glow>
                </a:effectLst>
              </a:rPr>
              <a:t>Chance</a:t>
            </a:r>
            <a:endParaRPr lang="en-US" altLang="zh-CN" sz="3200" b="1">
              <a:effectLst>
                <a:glow rad="228600">
                  <a:schemeClr val="accent3">
                    <a:satMod val="175000"/>
                    <a:alpha val="40000"/>
                  </a:schemeClr>
                </a:glow>
              </a:effectLst>
            </a:endParaRPr>
          </a:p>
        </p:txBody>
      </p:sp>
      <p:sp>
        <p:nvSpPr>
          <p:cNvPr id="8" name="文本框 7"/>
          <p:cNvSpPr txBox="1"/>
          <p:nvPr>
            <p:custDataLst>
              <p:tags r:id="rId2"/>
            </p:custDataLst>
          </p:nvPr>
        </p:nvSpPr>
        <p:spPr>
          <a:xfrm>
            <a:off x="6705600" y="2166620"/>
            <a:ext cx="3385820" cy="583565"/>
          </a:xfrm>
          <a:prstGeom prst="rect">
            <a:avLst/>
          </a:prstGeom>
          <a:noFill/>
        </p:spPr>
        <p:txBody>
          <a:bodyPr wrap="square" rtlCol="0">
            <a:spAutoFit/>
          </a:bodyPr>
          <a:p>
            <a:r>
              <a:rPr lang="en-US" altLang="zh-CN" sz="3200" b="1">
                <a:effectLst>
                  <a:glow rad="228600">
                    <a:schemeClr val="accent2">
                      <a:satMod val="175000"/>
                      <a:alpha val="40000"/>
                    </a:schemeClr>
                  </a:glow>
                </a:effectLst>
              </a:rPr>
              <a:t>Capability</a:t>
            </a:r>
            <a:endParaRPr lang="en-US" altLang="zh-CN" sz="3200" b="1">
              <a:effectLst>
                <a:glow rad="228600">
                  <a:schemeClr val="accent2">
                    <a:satMod val="175000"/>
                    <a:alpha val="40000"/>
                  </a:schemeClr>
                </a:glow>
              </a:effectLst>
            </a:endParaRPr>
          </a:p>
        </p:txBody>
      </p:sp>
      <p:sp>
        <p:nvSpPr>
          <p:cNvPr id="13" name="文本框 12"/>
          <p:cNvSpPr txBox="1"/>
          <p:nvPr>
            <p:custDataLst>
              <p:tags r:id="rId3"/>
            </p:custDataLst>
          </p:nvPr>
        </p:nvSpPr>
        <p:spPr>
          <a:xfrm>
            <a:off x="0" y="2888615"/>
            <a:ext cx="6255385" cy="3898265"/>
          </a:xfrm>
          <a:prstGeom prst="rect">
            <a:avLst/>
          </a:prstGeom>
          <a:solidFill>
            <a:schemeClr val="accent2">
              <a:lumMod val="20000"/>
              <a:lumOff val="80000"/>
            </a:schemeClr>
          </a:solidFill>
        </p:spPr>
        <p:txBody>
          <a:bodyPr wrap="square" rtlCol="0">
            <a:noAutofit/>
          </a:bodyPr>
          <a:p>
            <a:pPr marL="457200" indent="-457200" algn="l" defTabSz="266700">
              <a:spcBef>
                <a:spcPct val="0"/>
              </a:spcBef>
              <a:spcAft>
                <a:spcPct val="0"/>
              </a:spcAft>
              <a:buFont typeface="Wingdings" panose="05000000000000000000" charset="0"/>
              <a:buChar char="Ø"/>
            </a:pPr>
            <a:r>
              <a:rPr lang="en-US" altLang="zh-CN" sz="3200">
                <a:latin typeface="Calibri" panose="020F0502020204030204"/>
                <a:ea typeface="Calibri" panose="020F0502020204030204"/>
              </a:rPr>
              <a:t>provide an excellent opportunity to serve the community and assist travelers</a:t>
            </a:r>
            <a:endParaRPr lang="en-US" altLang="zh-CN" sz="3200">
              <a:latin typeface="Calibri" panose="020F0502020204030204"/>
              <a:ea typeface="Calibri" panose="020F0502020204030204"/>
            </a:endParaRPr>
          </a:p>
          <a:p>
            <a:pPr marL="457200" indent="-457200" algn="l" defTabSz="266700">
              <a:spcBef>
                <a:spcPct val="0"/>
              </a:spcBef>
              <a:spcAft>
                <a:spcPct val="0"/>
              </a:spcAft>
              <a:buFont typeface="Wingdings" panose="05000000000000000000" charset="0"/>
              <a:buChar char="Ø"/>
            </a:pPr>
            <a:r>
              <a:rPr lang="en-US" altLang="zh-CN" sz="3200">
                <a:latin typeface="Calibri" panose="020F0502020204030204"/>
                <a:ea typeface="Calibri" panose="020F0502020204030204"/>
              </a:rPr>
              <a:t>be a great way to meet new people </a:t>
            </a:r>
            <a:r>
              <a:rPr lang="en-US" altLang="zh-CN" sz="3200">
                <a:latin typeface="Calibri" panose="020F0502020204030204"/>
                <a:ea typeface="Calibri" panose="020F0502020204030204"/>
                <a:sym typeface="+mn-ea"/>
              </a:rPr>
              <a:t>from all walks of life</a:t>
            </a:r>
            <a:endParaRPr lang="en-US" altLang="zh-CN" sz="3200">
              <a:latin typeface="Calibri" panose="020F0502020204030204"/>
              <a:ea typeface="Calibri" panose="020F0502020204030204"/>
              <a:sym typeface="+mn-ea"/>
            </a:endParaRPr>
          </a:p>
          <a:p>
            <a:pPr marL="457200" indent="-457200" algn="l" defTabSz="266700">
              <a:spcBef>
                <a:spcPct val="0"/>
              </a:spcBef>
              <a:spcAft>
                <a:spcPct val="0"/>
              </a:spcAft>
              <a:buFont typeface="Wingdings" panose="05000000000000000000" charset="0"/>
              <a:buChar char="Ø"/>
            </a:pPr>
            <a:r>
              <a:rPr lang="en-US" altLang="zh-CN" sz="3200">
                <a:latin typeface="Calibri" panose="020F0502020204030204"/>
                <a:ea typeface="Calibri" panose="020F0502020204030204"/>
              </a:rPr>
              <a:t>build valuable connections and even potential job opportunities in the future</a:t>
            </a:r>
            <a:endParaRPr lang="en-US" altLang="zh-CN" sz="3200">
              <a:latin typeface="Calibri" panose="020F0502020204030204"/>
              <a:ea typeface="Calibri" panose="020F0502020204030204"/>
            </a:endParaRPr>
          </a:p>
          <a:p>
            <a:pPr marL="457200" indent="-457200" algn="l" defTabSz="266700">
              <a:spcBef>
                <a:spcPct val="0"/>
              </a:spcBef>
              <a:spcAft>
                <a:spcPct val="0"/>
              </a:spcAft>
              <a:buFont typeface="Wingdings" panose="05000000000000000000" charset="0"/>
              <a:buChar char="Ø"/>
            </a:pPr>
            <a:endParaRPr lang="en-US" altLang="zh-CN" sz="3200">
              <a:latin typeface="Calibri" panose="020F0502020204030204"/>
              <a:ea typeface="Calibri" panose="020F0502020204030204"/>
            </a:endParaRPr>
          </a:p>
        </p:txBody>
      </p:sp>
      <p:sp>
        <p:nvSpPr>
          <p:cNvPr id="14" name="文本框 13"/>
          <p:cNvSpPr txBox="1"/>
          <p:nvPr>
            <p:custDataLst>
              <p:tags r:id="rId4"/>
            </p:custDataLst>
          </p:nvPr>
        </p:nvSpPr>
        <p:spPr>
          <a:xfrm>
            <a:off x="6096635" y="2882265"/>
            <a:ext cx="6095365" cy="3956050"/>
          </a:xfrm>
          <a:prstGeom prst="rect">
            <a:avLst/>
          </a:prstGeom>
          <a:solidFill>
            <a:schemeClr val="accent4">
              <a:lumMod val="20000"/>
              <a:lumOff val="80000"/>
            </a:schemeClr>
          </a:solidFill>
        </p:spPr>
        <p:txBody>
          <a:bodyPr wrap="square" rtlCol="0">
            <a:noAutofit/>
          </a:bodyPr>
          <a:p>
            <a:pPr marL="457200" indent="-457200">
              <a:buFont typeface="Wingdings" panose="05000000000000000000" charset="0"/>
              <a:buChar char="Ø"/>
            </a:pPr>
            <a:r>
              <a:rPr lang="en-US" altLang="zh-CN" sz="3200">
                <a:latin typeface="Calibri" panose="020F0502020204030204"/>
                <a:ea typeface="Calibri" panose="020F0502020204030204"/>
                <a:sym typeface="+mn-ea"/>
              </a:rPr>
              <a:t>foster a sense of belonging and social responsibility</a:t>
            </a:r>
            <a:endParaRPr lang="en-US" altLang="zh-CN" sz="3200">
              <a:latin typeface="Calibri" panose="020F0502020204030204"/>
              <a:ea typeface="Calibri" panose="020F0502020204030204"/>
              <a:sym typeface="+mn-ea"/>
            </a:endParaRPr>
          </a:p>
          <a:p>
            <a:pPr marL="457200" indent="-457200">
              <a:buFont typeface="Wingdings" panose="05000000000000000000" charset="0"/>
              <a:buChar char="Ø"/>
            </a:pPr>
            <a:r>
              <a:rPr lang="en-US" altLang="zh-CN" sz="3200">
                <a:latin typeface="Calibri" panose="020F0502020204030204"/>
                <a:ea typeface="Calibri" panose="020F0502020204030204"/>
                <a:sym typeface="+mn-ea"/>
              </a:rPr>
              <a:t>effectively interact with diverse individuals</a:t>
            </a:r>
            <a:endParaRPr lang="en-US" altLang="zh-CN" sz="3200">
              <a:latin typeface="Calibri" panose="020F0502020204030204"/>
              <a:ea typeface="Calibri" panose="020F0502020204030204"/>
              <a:sym typeface="+mn-ea"/>
            </a:endParaRPr>
          </a:p>
          <a:p>
            <a:pPr marL="457200" indent="-457200">
              <a:buFont typeface="Wingdings" panose="05000000000000000000" charset="0"/>
              <a:buChar char="Ø"/>
            </a:pPr>
            <a:r>
              <a:rPr lang="en-US" altLang="zh-CN" sz="3200">
                <a:latin typeface="Calibri" panose="020F0502020204030204"/>
                <a:ea typeface="Calibri" panose="020F0502020204030204"/>
                <a:sym typeface="+mn-ea"/>
              </a:rPr>
              <a:t>manage unexpected situations, </a:t>
            </a:r>
            <a:endParaRPr lang="en-US" altLang="zh-CN" sz="3200">
              <a:latin typeface="Calibri" panose="020F0502020204030204"/>
              <a:ea typeface="Calibri" panose="020F0502020204030204"/>
              <a:sym typeface="+mn-ea"/>
            </a:endParaRPr>
          </a:p>
          <a:p>
            <a:pPr marL="457200" indent="-457200">
              <a:buFont typeface="Wingdings" panose="05000000000000000000" charset="0"/>
              <a:buChar char="Ø"/>
            </a:pPr>
            <a:r>
              <a:rPr lang="en-US" altLang="zh-CN" sz="3200">
                <a:latin typeface="Calibri" panose="020F0502020204030204"/>
                <a:ea typeface="Calibri" panose="020F0502020204030204"/>
                <a:sym typeface="+mn-ea"/>
              </a:rPr>
              <a:t>navigate busy environments,</a:t>
            </a:r>
            <a:endParaRPr lang="en-US" altLang="zh-CN" sz="3200">
              <a:latin typeface="Calibri" panose="020F0502020204030204"/>
              <a:ea typeface="Calibri" panose="020F0502020204030204"/>
              <a:sym typeface="+mn-ea"/>
            </a:endParaRPr>
          </a:p>
          <a:p>
            <a:pPr marL="457200" indent="-457200">
              <a:buFont typeface="Wingdings" panose="05000000000000000000" charset="0"/>
              <a:buChar char="Ø"/>
            </a:pPr>
            <a:r>
              <a:rPr lang="en-US" altLang="zh-CN" sz="3200">
                <a:latin typeface="Calibri" panose="020F0502020204030204"/>
                <a:ea typeface="Calibri" panose="020F0502020204030204"/>
                <a:sym typeface="+mn-ea"/>
              </a:rPr>
              <a:t>enhance personal and professional capabilities.</a:t>
            </a:r>
            <a:endParaRPr lang="en-US" altLang="zh-CN" sz="3200">
              <a:latin typeface="Calibri" panose="020F0502020204030204"/>
              <a:ea typeface="Calibri" panose="020F0502020204030204"/>
              <a:sym typeface="+mn-ea"/>
            </a:endParaRPr>
          </a:p>
          <a:p>
            <a:r>
              <a:rPr lang="en-US" altLang="zh-CN" sz="3200">
                <a:latin typeface="Calibri" panose="020F0502020204030204"/>
                <a:ea typeface="Calibri" panose="020F0502020204030204"/>
                <a:sym typeface="+mn-ea"/>
              </a:rPr>
              <a:t>   </a:t>
            </a:r>
            <a:endParaRPr lang="en-US" altLang="zh-CN" sz="3200">
              <a:latin typeface="Calibri" panose="020F0502020204030204"/>
              <a:ea typeface="Calibri" panose="020F0502020204030204"/>
              <a:sym typeface="+mn-ea"/>
            </a:endParaRPr>
          </a:p>
        </p:txBody>
      </p:sp>
      <p:pic>
        <p:nvPicPr>
          <p:cNvPr id="3" name="图片 2"/>
          <p:cNvPicPr/>
          <p:nvPr/>
        </p:nvPicPr>
        <p:blipFill>
          <a:blip r:embed="rId5"/>
          <a:stretch>
            <a:fillRect/>
          </a:stretch>
        </p:blipFill>
        <p:spPr>
          <a:xfrm>
            <a:off x="8623935" y="208915"/>
            <a:ext cx="3377565" cy="20624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down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trips(down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ldLvl="0" animBg="1"/>
      <p:bldP spid="8" grpId="0"/>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259080" y="0"/>
            <a:ext cx="4570730" cy="706755"/>
          </a:xfrm>
          <a:prstGeom prst="rect">
            <a:avLst/>
          </a:prstGeom>
          <a:noFill/>
        </p:spPr>
        <p:txBody>
          <a:bodyPr wrap="square" rtlCol="0">
            <a:spAutoFit/>
            <a:scene3d>
              <a:camera prst="orthographicFront"/>
              <a:lightRig rig="threePt" dir="t"/>
            </a:scene3d>
          </a:bodyPr>
          <a:p>
            <a:r>
              <a:rPr lang="en-US" altLang="zh-CN" sz="4000" b="1" i="1">
                <a:ln w="15875"/>
                <a:gradFill>
                  <a:gsLst>
                    <a:gs pos="0">
                      <a:schemeClr val="accent1"/>
                    </a:gs>
                    <a:gs pos="100000">
                      <a:schemeClr val="accent6"/>
                    </a:gs>
                  </a:gsLst>
                  <a:lin ang="2700000" scaled="0"/>
                </a:gradFill>
                <a:effectLst/>
                <a:latin typeface="MV Boli" panose="02000500030200090000" charset="0"/>
                <a:cs typeface="MV Boli" panose="02000500030200090000" charset="0"/>
              </a:rPr>
              <a:t>During writing</a:t>
            </a:r>
            <a:endParaRPr lang="en-US" altLang="zh-CN" sz="4000" b="1" i="1">
              <a:ln w="15875"/>
              <a:gradFill>
                <a:gsLst>
                  <a:gs pos="0">
                    <a:schemeClr val="accent1"/>
                  </a:gs>
                  <a:gs pos="100000">
                    <a:schemeClr val="accent6"/>
                  </a:gs>
                </a:gsLst>
                <a:lin ang="2700000" scaled="0"/>
              </a:gradFill>
              <a:effectLst/>
              <a:latin typeface="MV Boli" panose="02000500030200090000" charset="0"/>
              <a:cs typeface="MV Boli" panose="02000500030200090000" charset="0"/>
            </a:endParaRPr>
          </a:p>
        </p:txBody>
      </p:sp>
      <p:sp>
        <p:nvSpPr>
          <p:cNvPr id="4" name="文本框 3"/>
          <p:cNvSpPr txBox="1"/>
          <p:nvPr/>
        </p:nvSpPr>
        <p:spPr>
          <a:xfrm>
            <a:off x="128270" y="949325"/>
            <a:ext cx="2699385" cy="1014730"/>
          </a:xfrm>
          <a:prstGeom prst="rect">
            <a:avLst/>
          </a:prstGeom>
          <a:noFill/>
        </p:spPr>
        <p:txBody>
          <a:bodyPr wrap="square" rtlCol="0">
            <a:spAutoFit/>
          </a:bodyPr>
          <a:p>
            <a:r>
              <a:rPr lang="en-US" altLang="zh-CN" sz="6000">
                <a:effectLst>
                  <a:glow rad="228600">
                    <a:schemeClr val="accent6">
                      <a:satMod val="175000"/>
                      <a:alpha val="40000"/>
                    </a:schemeClr>
                  </a:glow>
                </a:effectLst>
              </a:rPr>
              <a:t>P1</a:t>
            </a:r>
            <a:endParaRPr lang="en-US" altLang="zh-CN" sz="6000">
              <a:effectLst>
                <a:glow rad="228600">
                  <a:schemeClr val="accent6">
                    <a:satMod val="175000"/>
                    <a:alpha val="40000"/>
                  </a:schemeClr>
                </a:glow>
              </a:effectLst>
            </a:endParaRPr>
          </a:p>
        </p:txBody>
      </p:sp>
      <p:sp>
        <p:nvSpPr>
          <p:cNvPr id="3" name="文本框 2"/>
          <p:cNvSpPr txBox="1"/>
          <p:nvPr/>
        </p:nvSpPr>
        <p:spPr>
          <a:xfrm>
            <a:off x="259080" y="1927225"/>
            <a:ext cx="11549380" cy="1638935"/>
          </a:xfrm>
          <a:prstGeom prst="rect">
            <a:avLst/>
          </a:prstGeom>
          <a:solidFill>
            <a:schemeClr val="tx2">
              <a:lumMod val="10000"/>
              <a:lumOff val="90000"/>
            </a:schemeClr>
          </a:solidFill>
        </p:spPr>
        <p:txBody>
          <a:bodyPr wrap="square" rtlCol="0">
            <a:noAutofit/>
          </a:bodyPr>
          <a:p>
            <a:pPr lvl="0" algn="just" fontAlgn="base">
              <a:buClrTx/>
              <a:buSzTx/>
              <a:buFontTx/>
            </a:pPr>
            <a:r>
              <a:rPr lang="en-US" altLang="zh-CN" sz="3200" dirty="0">
                <a:latin typeface="Arial" panose="020B0604020202020204" pitchFamily="34" charset="0"/>
                <a:ea typeface="宋体" panose="02010600030101010101" pitchFamily="2" charset="-122"/>
                <a:sym typeface="+mn-ea"/>
              </a:rPr>
              <a:t>     I hope this letter finds you well. </a:t>
            </a:r>
            <a:r>
              <a:rPr lang="en-US" altLang="zh-CN" sz="3200" dirty="0">
                <a:solidFill>
                  <a:srgbClr val="FF0000"/>
                </a:solidFill>
                <a:latin typeface="Arial" panose="020B0604020202020204" pitchFamily="34" charset="0"/>
                <a:ea typeface="宋体" panose="02010600030101010101" pitchFamily="2" charset="-122"/>
                <a:sym typeface="+mn-ea"/>
              </a:rPr>
              <a:t>Given that</a:t>
            </a:r>
            <a:r>
              <a:rPr lang="en-US" altLang="zh-CN" sz="3200" dirty="0">
                <a:latin typeface="Arial" panose="020B0604020202020204" pitchFamily="34" charset="0"/>
                <a:ea typeface="宋体" panose="02010600030101010101" pitchFamily="2" charset="-122"/>
                <a:sym typeface="+mn-ea"/>
              </a:rPr>
              <a:t> you </a:t>
            </a:r>
            <a:r>
              <a:rPr lang="en-US" altLang="zh-CN" sz="3200" dirty="0">
                <a:solidFill>
                  <a:srgbClr val="FF0000"/>
                </a:solidFill>
                <a:latin typeface="Arial" panose="020B0604020202020204" pitchFamily="34" charset="0"/>
                <a:ea typeface="宋体" panose="02010600030101010101" pitchFamily="2" charset="-122"/>
                <a:sym typeface="+mn-ea"/>
              </a:rPr>
              <a:t>are bothered by </a:t>
            </a:r>
            <a:r>
              <a:rPr lang="en-US" altLang="zh-CN" sz="3200" dirty="0">
                <a:latin typeface="Arial" panose="020B0604020202020204" pitchFamily="34" charset="0"/>
                <a:ea typeface="宋体" panose="02010600030101010101" pitchFamily="2" charset="-122"/>
                <a:sym typeface="+mn-ea"/>
              </a:rPr>
              <a:t>how to choose between the two volunteer activities,</a:t>
            </a:r>
            <a:r>
              <a:rPr lang="en-US" altLang="zh-CN" sz="3200" dirty="0">
                <a:solidFill>
                  <a:srgbClr val="FF0000"/>
                </a:solidFill>
                <a:latin typeface="Arial" panose="020B0604020202020204" pitchFamily="34" charset="0"/>
                <a:ea typeface="宋体" panose="02010600030101010101" pitchFamily="2" charset="-122"/>
                <a:sym typeface="+mn-ea"/>
              </a:rPr>
              <a:t> I’d like to recommend </a:t>
            </a:r>
            <a:r>
              <a:rPr lang="en-US" altLang="zh-CN" sz="3200" dirty="0">
                <a:latin typeface="Arial" panose="020B0604020202020204" pitchFamily="34" charset="0"/>
                <a:ea typeface="宋体" panose="02010600030101010101" pitchFamily="2" charset="-122"/>
                <a:sym typeface="+mn-ea"/>
              </a:rPr>
              <a:t>the activity at the city cultural museum. </a:t>
            </a:r>
            <a:endParaRPr lang="en-US" altLang="zh-CN" sz="3200" dirty="0">
              <a:latin typeface="Arial" panose="020B0604020202020204" pitchFamily="34" charset="0"/>
              <a:ea typeface="宋体" panose="02010600030101010101" pitchFamily="2" charset="-122"/>
              <a:sym typeface="+mn-ea"/>
            </a:endParaRPr>
          </a:p>
        </p:txBody>
      </p:sp>
      <p:sp>
        <p:nvSpPr>
          <p:cNvPr id="7" name="文本框 6"/>
          <p:cNvSpPr txBox="1"/>
          <p:nvPr/>
        </p:nvSpPr>
        <p:spPr>
          <a:xfrm>
            <a:off x="1120775" y="1047115"/>
            <a:ext cx="11071225" cy="916940"/>
          </a:xfrm>
          <a:prstGeom prst="rect">
            <a:avLst/>
          </a:prstGeom>
          <a:noFill/>
        </p:spPr>
        <p:txBody>
          <a:bodyPr wrap="square" rtlCol="0">
            <a:noAutofit/>
          </a:bodyPr>
          <a:p>
            <a:r>
              <a:rPr lang="en-US" altLang="zh-CN" sz="3600" b="1">
                <a:sym typeface="+mn-ea"/>
              </a:rPr>
              <a:t>Greeting </a:t>
            </a:r>
            <a:r>
              <a:rPr lang="en-US" altLang="zh-CN" sz="3600"/>
              <a:t> +</a:t>
            </a:r>
            <a:r>
              <a:rPr lang="en-US" altLang="zh-CN" sz="3600" b="1">
                <a:sym typeface="+mn-ea"/>
              </a:rPr>
              <a:t>backgound information</a:t>
            </a:r>
            <a:r>
              <a:rPr lang="en-US" altLang="zh-CN" sz="3600">
                <a:sym typeface="+mn-ea"/>
              </a:rPr>
              <a:t>,</a:t>
            </a:r>
            <a:r>
              <a:rPr lang="en-US" altLang="zh-CN" sz="3600" b="1">
                <a:sym typeface="+mn-ea"/>
              </a:rPr>
              <a:t>writing purpose</a:t>
            </a:r>
            <a:r>
              <a:rPr lang="en-US" altLang="zh-CN" sz="3600"/>
              <a:t> </a:t>
            </a:r>
            <a:endParaRPr lang="en-US" altLang="zh-CN" sz="3600"/>
          </a:p>
        </p:txBody>
      </p:sp>
      <p:sp>
        <p:nvSpPr>
          <p:cNvPr id="5" name="文本框 4"/>
          <p:cNvSpPr txBox="1"/>
          <p:nvPr/>
        </p:nvSpPr>
        <p:spPr>
          <a:xfrm>
            <a:off x="8188325" y="25400"/>
            <a:ext cx="4003675" cy="583565"/>
          </a:xfrm>
          <a:prstGeom prst="rect">
            <a:avLst/>
          </a:prstGeom>
          <a:noFill/>
        </p:spPr>
        <p:txBody>
          <a:bodyPr wrap="square" rtlCol="0">
            <a:spAutoFit/>
          </a:bodyPr>
          <a:p>
            <a:r>
              <a:rPr lang="en-US" altLang="zh-CN" sz="3200" b="1">
                <a:solidFill>
                  <a:schemeClr val="accent1"/>
                </a:solidFill>
                <a:effectLst>
                  <a:outerShdw blurRad="38100" dist="25400" dir="5400000" algn="ctr" rotWithShape="0">
                    <a:srgbClr val="6E747A">
                      <a:alpha val="43000"/>
                    </a:srgbClr>
                  </a:outerShdw>
                </a:effectLst>
              </a:rPr>
              <a:t>Write </a:t>
            </a:r>
            <a:r>
              <a:rPr lang="en-US" altLang="zh-CN" sz="3200" b="1"/>
              <a:t> and </a:t>
            </a:r>
            <a:r>
              <a:rPr lang="en-US" altLang="zh-CN" sz="3200" b="1">
                <a:ln w="15875"/>
                <a:gradFill>
                  <a:gsLst>
                    <a:gs pos="0">
                      <a:schemeClr val="accent1"/>
                    </a:gs>
                    <a:gs pos="100000">
                      <a:schemeClr val="accent6"/>
                    </a:gs>
                  </a:gsLst>
                  <a:lin ang="2700000" scaled="0"/>
                </a:gradFill>
                <a:effectLst/>
              </a:rPr>
              <a:t>Appreciate</a:t>
            </a:r>
            <a:endParaRPr lang="en-US" altLang="zh-CN" sz="3200" b="1">
              <a:ln w="15875"/>
              <a:gradFill>
                <a:gsLst>
                  <a:gs pos="0">
                    <a:schemeClr val="accent1"/>
                  </a:gs>
                  <a:gs pos="100000">
                    <a:schemeClr val="accent6"/>
                  </a:gs>
                </a:gsLst>
                <a:lin ang="2700000" scaled="0"/>
              </a:gradFill>
              <a:effectLst/>
            </a:endParaRPr>
          </a:p>
        </p:txBody>
      </p:sp>
      <p:sp>
        <p:nvSpPr>
          <p:cNvPr id="2" name="文本框 1"/>
          <p:cNvSpPr txBox="1"/>
          <p:nvPr/>
        </p:nvSpPr>
        <p:spPr>
          <a:xfrm>
            <a:off x="259080" y="3794760"/>
            <a:ext cx="11549380" cy="2434590"/>
          </a:xfrm>
          <a:prstGeom prst="rect">
            <a:avLst/>
          </a:prstGeom>
          <a:solidFill>
            <a:schemeClr val="accent3">
              <a:lumMod val="20000"/>
              <a:lumOff val="80000"/>
            </a:schemeClr>
          </a:solidFill>
        </p:spPr>
        <p:txBody>
          <a:bodyPr wrap="square" rtlCol="0">
            <a:noAutofit/>
          </a:bodyPr>
          <a:p>
            <a:pPr lvl="0" indent="457200" algn="just" fontAlgn="base">
              <a:buClrTx/>
              <a:buSzTx/>
              <a:buFontTx/>
            </a:pPr>
            <a:r>
              <a:rPr lang="en-US" altLang="zh-CN" sz="3200" dirty="0">
                <a:latin typeface="Arial" panose="020B0604020202020204" pitchFamily="34" charset="0"/>
                <a:ea typeface="宋体" panose="02010600030101010101" pitchFamily="2" charset="-122"/>
                <a:sym typeface="+mn-ea"/>
              </a:rPr>
              <a:t>I hope this letter finds you well.</a:t>
            </a:r>
            <a:r>
              <a:rPr lang="en-US" altLang="zh-CN" sz="3200" dirty="0">
                <a:solidFill>
                  <a:srgbClr val="FF0000"/>
                </a:solidFill>
                <a:latin typeface="Arial" panose="020B0604020202020204" pitchFamily="34" charset="0"/>
                <a:ea typeface="宋体" panose="02010600030101010101" pitchFamily="2" charset="-122"/>
                <a:sym typeface="+mn-ea"/>
              </a:rPr>
              <a:t> I was delighted to receive your letter</a:t>
            </a:r>
            <a:r>
              <a:rPr lang="en-US" altLang="zh-CN" sz="3200" dirty="0">
                <a:latin typeface="Arial" panose="020B0604020202020204" pitchFamily="34" charset="0"/>
                <a:ea typeface="宋体" panose="02010600030101010101" pitchFamily="2" charset="-122"/>
                <a:sym typeface="+mn-ea"/>
              </a:rPr>
              <a:t> seeking advice on which volunteer activity to participate in next Sunday.</a:t>
            </a:r>
            <a:r>
              <a:rPr lang="en-US" altLang="zh-CN" sz="3200" dirty="0">
                <a:solidFill>
                  <a:srgbClr val="FF0000"/>
                </a:solidFill>
                <a:latin typeface="Arial" panose="020B0604020202020204" pitchFamily="34" charset="0"/>
                <a:ea typeface="宋体" panose="02010600030101010101" pitchFamily="2" charset="-122"/>
                <a:sym typeface="+mn-ea"/>
              </a:rPr>
              <a:t>Thinking twice, I would like to recommend </a:t>
            </a:r>
            <a:r>
              <a:rPr lang="en-US" altLang="zh-CN" sz="3200" dirty="0">
                <a:latin typeface="Arial" panose="020B0604020202020204" pitchFamily="34" charset="0"/>
                <a:ea typeface="宋体" panose="02010600030101010101" pitchFamily="2" charset="-122"/>
                <a:sym typeface="+mn-ea"/>
              </a:rPr>
              <a:t>the volunteer opportunity at the city cultural museum. </a:t>
            </a:r>
            <a:endParaRPr lang="en-US" altLang="zh-CN" sz="3200" dirty="0">
              <a:latin typeface="Arial" panose="020B0604020202020204" pitchFamily="34" charset="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1727_1*i*1"/>
  <p:tag name="KSO_WM_TEMPLATE_CATEGORY" val="custom"/>
  <p:tag name="KSO_WM_TEMPLATE_INDEX" val="20231727"/>
  <p:tag name="KSO_WM_UNIT_LAYERLEVEL" val="1"/>
  <p:tag name="KSO_WM_TAG_VERSION" val="3.0"/>
  <p:tag name="KSO_WM_BEAUTIFY_FLAG" val="#wm#"/>
  <p:tag name="KSO_WM_UNIT_FILL_FORE_SCHEMECOLOR_INDEX" val="5"/>
  <p:tag name="KSO_WM_UNIT_TEXT_FILL_FORE_SCHEMECOLOR_INDEX" val="2"/>
  <p:tag name="KSO_WM_UNIT_TEXT_FILL_TYPE" val="1"/>
  <p:tag name="KSO_WM_UNIT_USESOURCEFORMAT_APPLY" val="1"/>
</p:tagLst>
</file>

<file path=ppt/tags/tag10.xml><?xml version="1.0" encoding="utf-8"?>
<p:tagLst xmlns:p="http://schemas.openxmlformats.org/presentationml/2006/main">
  <p:tag name="KSO_WM_DIAGRAM_VIRTUALLY_FRAME" val="{&quot;height&quot;:584.85,&quot;left&quot;:0,&quot;top&quot;:126.05,&quot;width&quot;:1039.5}"/>
</p:tagLst>
</file>

<file path=ppt/tags/tag11.xml><?xml version="1.0" encoding="utf-8"?>
<p:tagLst xmlns:p="http://schemas.openxmlformats.org/presentationml/2006/main">
  <p:tag name="KSO_WM_DIAGRAM_VIRTUALLY_FRAME" val="{&quot;height&quot;:584.85,&quot;left&quot;:0,&quot;top&quot;:126.05,&quot;width&quot;:1039.5}"/>
</p:tagLst>
</file>

<file path=ppt/tags/tag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1727_1*i*2"/>
  <p:tag name="KSO_WM_TEMPLATE_CATEGORY" val="custom"/>
  <p:tag name="KSO_WM_TEMPLATE_INDEX" val="20231727"/>
  <p:tag name="KSO_WM_UNIT_LAYERLEVEL" val="1"/>
  <p:tag name="KSO_WM_TAG_VERSION" val="3.0"/>
  <p:tag name="KSO_WM_UNIT_FILL_FORE_SCHEMECOLOR_INDEX" val="6"/>
  <p:tag name="KSO_WM_UNIT_TEXT_FILL_FORE_SCHEMECOLOR_INDEX" val="2"/>
  <p:tag name="KSO_WM_UNIT_TEXT_FILL_TYPE" val="1"/>
  <p:tag name="KSO_WM_UNIT_USESOURCEFORMAT_APPLY" val="1"/>
</p:tagLst>
</file>

<file path=ppt/tags/tag3.xml><?xml version="1.0" encoding="utf-8"?>
<p:tagLst xmlns:p="http://schemas.openxmlformats.org/presentationml/2006/main">
  <p:tag name="KSO_WM_SLIDE_ID" val="custom20231727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1727"/>
  <p:tag name="KSO_WM_SLIDE_TYPE" val="text"/>
  <p:tag name="KSO_WM_SLIDE_SUBTYPE" val="picTxt"/>
  <p:tag name="KSO_WM_SLIDE_SIZE" val="381.641*348.251"/>
  <p:tag name="KSO_WM_SLIDE_POSITION" val="52.9846*134.933"/>
  <p:tag name="KSO_WM_SLIDE_LAYOUT" val="a_d_l"/>
  <p:tag name="KSO_WM_SLIDE_LAYOUT_CNT" val="1_1_1"/>
  <p:tag name="KSO_WM_SPECIAL_SOURCE" val="bdnull"/>
  <p:tag name="KSO_WM_DIAGRAM_GROUP_CODE" val="l1-1"/>
  <p:tag name="KSO_WM_SLIDE_DIAGTYPE" val="l"/>
</p:tagLst>
</file>

<file path=ppt/tags/tag4.xml><?xml version="1.0" encoding="utf-8"?>
<p:tagLst xmlns:p="http://schemas.openxmlformats.org/presentationml/2006/main">
  <p:tag name="KSO_WM_DIAGRAM_VIRTUALLY_FRAME" val="{&quot;height&quot;:584.85,&quot;left&quot;:0,&quot;top&quot;:126.05,&quot;width&quot;:1039.5}"/>
</p:tagLst>
</file>

<file path=ppt/tags/tag5.xml><?xml version="1.0" encoding="utf-8"?>
<p:tagLst xmlns:p="http://schemas.openxmlformats.org/presentationml/2006/main">
  <p:tag name="KSO_WM_DIAGRAM_VIRTUALLY_FRAME" val="{&quot;height&quot;:584.85,&quot;left&quot;:0,&quot;top&quot;:126.05,&quot;width&quot;:1039.5}"/>
</p:tagLst>
</file>

<file path=ppt/tags/tag6.xml><?xml version="1.0" encoding="utf-8"?>
<p:tagLst xmlns:p="http://schemas.openxmlformats.org/presentationml/2006/main">
  <p:tag name="KSO_WM_DIAGRAM_VIRTUALLY_FRAME" val="{&quot;height&quot;:584.85,&quot;left&quot;:0,&quot;top&quot;:126.05,&quot;width&quot;:1039.5}"/>
</p:tagLst>
</file>

<file path=ppt/tags/tag7.xml><?xml version="1.0" encoding="utf-8"?>
<p:tagLst xmlns:p="http://schemas.openxmlformats.org/presentationml/2006/main">
  <p:tag name="KSO_WM_DIAGRAM_VIRTUALLY_FRAME" val="{&quot;height&quot;:584.85,&quot;left&quot;:0,&quot;top&quot;:126.05,&quot;width&quot;:1039.5}"/>
</p:tagLst>
</file>

<file path=ppt/tags/tag8.xml><?xml version="1.0" encoding="utf-8"?>
<p:tagLst xmlns:p="http://schemas.openxmlformats.org/presentationml/2006/main">
  <p:tag name="KSO_WM_DIAGRAM_VIRTUALLY_FRAME" val="{&quot;height&quot;:584.85,&quot;left&quot;:0,&quot;top&quot;:126.05,&quot;width&quot;:1039.5}"/>
</p:tagLst>
</file>

<file path=ppt/tags/tag9.xml><?xml version="1.0" encoding="utf-8"?>
<p:tagLst xmlns:p="http://schemas.openxmlformats.org/presentationml/2006/main">
  <p:tag name="KSO_WM_DIAGRAM_VIRTUALLY_FRAME" val="{&quot;height&quot;:584.85,&quot;left&quot;:0,&quot;top&quot;:126.05,&quot;width&quot;:1039.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6798</Words>
  <Application>WPS 演示</Application>
  <PresentationFormat>宽屏</PresentationFormat>
  <Paragraphs>196</Paragraphs>
  <Slides>15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黑体</vt:lpstr>
      <vt:lpstr>Wingdings</vt:lpstr>
      <vt:lpstr>MV Boli</vt:lpstr>
      <vt:lpstr>Calibri</vt:lpstr>
      <vt:lpstr>微软雅黑</vt:lpstr>
      <vt:lpstr>Arial Unicode MS</vt:lpstr>
      <vt:lpstr>HelveticaNeue</vt:lpstr>
      <vt:lpstr>华文新魏</vt:lpstr>
      <vt:lpstr>Segoe Print</vt:lpstr>
      <vt:lpstr>WPS</vt:lpstr>
      <vt:lpstr>PowerPoint 演示文稿</vt:lpstr>
      <vt:lpstr>Suggestion on Volunteer Work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34</cp:revision>
  <dcterms:created xsi:type="dcterms:W3CDTF">2023-08-09T12:44:00Z</dcterms:created>
  <dcterms:modified xsi:type="dcterms:W3CDTF">2024-12-18T02:32:00Z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