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handoutMasterIdLst>
    <p:handoutMasterId r:id="rId13"/>
  </p:handoutMasterIdLst>
  <p:sldIdLst>
    <p:sldId id="269" r:id="rId3"/>
    <p:sldId id="258" r:id="rId4"/>
    <p:sldId id="257" r:id="rId5"/>
    <p:sldId id="261" r:id="rId7"/>
    <p:sldId id="262" r:id="rId8"/>
    <p:sldId id="265" r:id="rId9"/>
    <p:sldId id="266" r:id="rId10"/>
    <p:sldId id="263" r:id="rId11"/>
    <p:sldId id="256" r:id="rId12"/>
  </p:sldIdLst>
  <p:sldSz cx="12192000" cy="6858000"/>
  <p:notesSz cx="6858000" cy="9144000"/>
  <p:embeddedFontLst>
    <p:embeddedFont>
      <p:font typeface="Aa马上行楷" panose="02010600010101010101" charset="-122"/>
      <p:regular r:id="rId17"/>
    </p:embeddedFont>
    <p:embeddedFont>
      <p:font typeface="苏幕遮云曦楷体" panose="02000503000000000000" charset="-122"/>
      <p:regular r:id="rId18"/>
    </p:embeddedFont>
    <p:embeddedFont>
      <p:font typeface="汉仪力量黑简" panose="00020600040101010101" charset="-122"/>
      <p:regular r:id="rId19"/>
    </p:embeddedFont>
    <p:embeddedFont>
      <p:font typeface="汉仪超粗宋简" panose="02010600000101010101" charset="-122"/>
      <p:regular r:id="rId20"/>
    </p:embeddedFont>
    <p:embeddedFont>
      <p:font typeface="方正粗黑宋简体" panose="02000000000000000000" charset="-122"/>
      <p:regular r:id="rId21"/>
    </p:embeddedFont>
    <p:embeddedFont>
      <p:font typeface="微软雅黑" panose="020B0503020204020204" charset="-122"/>
      <p:regular r:id="rId22"/>
    </p:embeddedFont>
    <p:embeddedFont>
      <p:font typeface="Calibri" panose="020F0502020204030204" charset="0"/>
      <p:regular r:id="rId23"/>
      <p:bold r:id="rId24"/>
      <p:italic r:id="rId25"/>
      <p:boldItalic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font" Target="fonts/font10.fntdata"/><Relationship Id="rId25" Type="http://schemas.openxmlformats.org/officeDocument/2006/relationships/font" Target="fonts/font9.fntdata"/><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tretch>
            <a:fillRect/>
          </a:stretch>
        </p:blipFill>
        <p:spPr>
          <a:xfrm>
            <a:off x="-99695" y="-404495"/>
            <a:ext cx="12291060" cy="7981950"/>
          </a:xfrm>
          <a:prstGeom prst="rect">
            <a:avLst/>
          </a:prstGeom>
        </p:spPr>
      </p:pic>
      <p:sp>
        <p:nvSpPr>
          <p:cNvPr id="6" name="文本框 5"/>
          <p:cNvSpPr txBox="1"/>
          <p:nvPr/>
        </p:nvSpPr>
        <p:spPr>
          <a:xfrm>
            <a:off x="7660640" y="152400"/>
            <a:ext cx="4790440" cy="3784600"/>
          </a:xfrm>
          <a:prstGeom prst="rect">
            <a:avLst/>
          </a:prstGeom>
          <a:noFill/>
        </p:spPr>
        <p:txBody>
          <a:bodyPr wrap="square" rtlCol="0">
            <a:spAutoFit/>
          </a:bodyPr>
          <a:p>
            <a:r>
              <a:rPr lang="en-US" altLang="zh-CN" sz="8000">
                <a:solidFill>
                  <a:schemeClr val="bg1">
                    <a:lumMod val="95000"/>
                  </a:schemeClr>
                </a:solidFill>
                <a:effectLst>
                  <a:outerShdw blurRad="38100" dist="38100" dir="2700000" algn="tl">
                    <a:srgbClr val="000000">
                      <a:alpha val="43137"/>
                    </a:srgbClr>
                  </a:outerShdw>
                </a:effectLst>
                <a:latin typeface="Aa马上行楷" panose="02010600010101010101" charset="-122"/>
                <a:ea typeface="Aa马上行楷" panose="02010600010101010101" charset="-122"/>
                <a:cs typeface="Aa马上行楷" panose="02010600010101010101" charset="-122"/>
                <a:sym typeface="苏幕遮云曦楷体" panose="02000503000000000000" charset="-122"/>
              </a:rPr>
              <a:t>T8 </a:t>
            </a:r>
            <a:endParaRPr lang="en-US" altLang="zh-CN" sz="8000">
              <a:solidFill>
                <a:schemeClr val="bg1">
                  <a:lumMod val="95000"/>
                </a:schemeClr>
              </a:solidFill>
              <a:effectLst>
                <a:outerShdw blurRad="38100" dist="38100" dir="2700000" algn="tl">
                  <a:srgbClr val="000000">
                    <a:alpha val="43137"/>
                  </a:srgbClr>
                </a:outerShdw>
              </a:effectLst>
              <a:latin typeface="Aa马上行楷" panose="02010600010101010101" charset="-122"/>
              <a:ea typeface="Aa马上行楷" panose="02010600010101010101" charset="-122"/>
              <a:cs typeface="Aa马上行楷" panose="02010600010101010101" charset="-122"/>
              <a:sym typeface="苏幕遮云曦楷体" panose="02000503000000000000" charset="-122"/>
            </a:endParaRPr>
          </a:p>
          <a:p>
            <a:r>
              <a:rPr lang="zh-CN" altLang="en-US" sz="8000">
                <a:solidFill>
                  <a:schemeClr val="bg1">
                    <a:lumMod val="95000"/>
                  </a:schemeClr>
                </a:solidFill>
                <a:effectLst>
                  <a:outerShdw blurRad="38100" dist="38100" dir="2700000" algn="tl">
                    <a:srgbClr val="000000">
                      <a:alpha val="43137"/>
                    </a:srgbClr>
                  </a:outerShdw>
                </a:effectLst>
                <a:latin typeface="Aa马上行楷" panose="02010600010101010101" charset="-122"/>
                <a:ea typeface="Aa马上行楷" panose="02010600010101010101" charset="-122"/>
                <a:cs typeface="Aa马上行楷" panose="02010600010101010101" charset="-122"/>
                <a:sym typeface="苏幕遮云曦楷体" panose="02000503000000000000" charset="-122"/>
              </a:rPr>
              <a:t>读后续写</a:t>
            </a:r>
            <a:endParaRPr lang="zh-CN" altLang="en-US" sz="8000">
              <a:solidFill>
                <a:schemeClr val="bg1">
                  <a:lumMod val="95000"/>
                </a:schemeClr>
              </a:solidFill>
              <a:effectLst>
                <a:outerShdw blurRad="38100" dist="38100" dir="2700000" algn="tl">
                  <a:srgbClr val="000000">
                    <a:alpha val="43137"/>
                  </a:srgbClr>
                </a:outerShdw>
              </a:effectLst>
              <a:latin typeface="Aa马上行楷" panose="02010600010101010101" charset="-122"/>
              <a:ea typeface="Aa马上行楷" panose="02010600010101010101" charset="-122"/>
              <a:cs typeface="Aa马上行楷" panose="02010600010101010101" charset="-122"/>
              <a:sym typeface="苏幕遮云曦楷体" panose="02000503000000000000" charset="-122"/>
            </a:endParaRPr>
          </a:p>
          <a:p>
            <a:r>
              <a:rPr lang="zh-CN" altLang="en-US" sz="8000">
                <a:solidFill>
                  <a:schemeClr val="bg1">
                    <a:lumMod val="95000"/>
                  </a:schemeClr>
                </a:solidFill>
                <a:effectLst>
                  <a:outerShdw blurRad="38100" dist="38100" dir="2700000" algn="tl">
                    <a:srgbClr val="000000">
                      <a:alpha val="43137"/>
                    </a:srgbClr>
                  </a:outerShdw>
                </a:effectLst>
                <a:latin typeface="Aa马上行楷" panose="02010600010101010101" charset="-122"/>
                <a:ea typeface="Aa马上行楷" panose="02010600010101010101" charset="-122"/>
                <a:cs typeface="Aa马上行楷" panose="02010600010101010101" charset="-122"/>
                <a:sym typeface="苏幕遮云曦楷体" panose="02000503000000000000" charset="-122"/>
              </a:rPr>
              <a:t>讲评</a:t>
            </a:r>
            <a:endParaRPr lang="zh-CN" altLang="en-US" sz="8000">
              <a:solidFill>
                <a:schemeClr val="bg1">
                  <a:lumMod val="95000"/>
                </a:schemeClr>
              </a:solidFill>
              <a:effectLst>
                <a:outerShdw blurRad="38100" dist="38100" dir="2700000" algn="tl">
                  <a:srgbClr val="000000">
                    <a:alpha val="43137"/>
                  </a:srgbClr>
                </a:outerShdw>
              </a:effectLst>
              <a:latin typeface="Aa马上行楷" panose="02010600010101010101" charset="-122"/>
              <a:ea typeface="Aa马上行楷" panose="02010600010101010101" charset="-122"/>
              <a:cs typeface="Aa马上行楷" panose="02010600010101010101" charset="-122"/>
              <a:sym typeface="苏幕遮云曦楷体" panose="02000503000000000000" charset="-122"/>
            </a:endParaRPr>
          </a:p>
        </p:txBody>
      </p:sp>
      <p:sp>
        <p:nvSpPr>
          <p:cNvPr id="7" name="文本框 6"/>
          <p:cNvSpPr txBox="1"/>
          <p:nvPr/>
        </p:nvSpPr>
        <p:spPr>
          <a:xfrm>
            <a:off x="305435" y="3937000"/>
            <a:ext cx="11796395" cy="2861310"/>
          </a:xfrm>
          <a:prstGeom prst="rect">
            <a:avLst/>
          </a:prstGeom>
          <a:noFill/>
        </p:spPr>
        <p:txBody>
          <a:bodyPr wrap="square" rtlCol="0">
            <a:spAutoFit/>
          </a:bodyPr>
          <a:p>
            <a:r>
              <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What information can you get from the picture?</a:t>
            </a:r>
            <a:endPar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How will you feel if there’s someone like him in your class?</a:t>
            </a:r>
            <a:endPar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How about in your family?</a:t>
            </a:r>
            <a:endPar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Do you want to be a straight-A student like him? Why (not)?</a:t>
            </a:r>
            <a:endPar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What should you do to make it?</a:t>
            </a:r>
            <a:endParaRPr lang="en-US" altLang="zh-CN" sz="3600" b="1" i="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p:tgtEl>
                                          <p:spTgt spid="6"/>
                                        </p:tgtEl>
                                        <p:attrNameLst>
                                          <p:attrName>ppt_y</p:attrName>
                                        </p:attrNameLst>
                                      </p:cBhvr>
                                      <p:tavLst>
                                        <p:tav tm="0">
                                          <p:val>
                                            <p:strVal val="#ppt_y+#ppt_h*1.125000"/>
                                          </p:val>
                                        </p:tav>
                                        <p:tav tm="100000">
                                          <p:val>
                                            <p:strVal val="#ppt_y"/>
                                          </p:val>
                                        </p:tav>
                                      </p:tavLst>
                                    </p:anim>
                                    <p:animEffect transition="in" filter="wipe(up)">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4436674421f0aa6e1718895135"/>
          <p:cNvPicPr>
            <a:picLocks noChangeAspect="1"/>
          </p:cNvPicPr>
          <p:nvPr/>
        </p:nvPicPr>
        <p:blipFill>
          <a:blip r:embed="rId1"/>
          <a:stretch>
            <a:fillRect/>
          </a:stretch>
        </p:blipFill>
        <p:spPr>
          <a:xfrm>
            <a:off x="10086340" y="3954145"/>
            <a:ext cx="2970530" cy="2970530"/>
          </a:xfrm>
          <a:prstGeom prst="rect">
            <a:avLst/>
          </a:prstGeom>
        </p:spPr>
      </p:pic>
      <p:sp>
        <p:nvSpPr>
          <p:cNvPr id="4" name="文本框 3" descr="7b0a2020202022776f7264617274223a20227b5c2269645c223a32353030313037352c5c227469645c223a5c225c227d220a7d0a"/>
          <p:cNvSpPr txBox="1"/>
          <p:nvPr/>
        </p:nvSpPr>
        <p:spPr>
          <a:xfrm>
            <a:off x="127000" y="52070"/>
            <a:ext cx="7120255" cy="6453505"/>
          </a:xfrm>
          <a:prstGeom prst="rect">
            <a:avLst/>
          </a:prstGeom>
        </p:spPr>
        <p:txBody>
          <a:bodyPr wrap="square">
            <a:noAutofit/>
          </a:bodyPr>
          <a:p>
            <a:pPr indent="457200" algn="l" fontAlgn="base">
              <a:spcBef>
                <a:spcPct val="0"/>
              </a:spcBef>
              <a:spcAft>
                <a:spcPct val="0"/>
              </a:spcAft>
            </a:pPr>
            <a:r>
              <a:rPr lang="zh-CN" altLang="en-US"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sym typeface="汉仪超粗宋简" panose="02010600000101010101" charset="-122"/>
              </a:rPr>
              <a:t>原题呈现：</a:t>
            </a:r>
            <a:endParaRPr lang="en-US" altLang="zh-CN"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sym typeface="汉仪超粗宋简" panose="02010600000101010101" charset="-122"/>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My brother Jack was so smart that he earned a full scholarship to Harvard. I often wished he wasn’t so perfect because it made me feel like I had to work twice as hard just to prove myself to others. On one hand, his success was a challenge that I enjoyed, but on the other hand, it was an immense pressure that I struggled to cope with.</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To balance his record in high school, I felt like I was constantly running on a treadmill (</a:t>
            </a:r>
            <a:r>
              <a:rPr lang="zh-CN" altLang="en-US" sz="1500" b="0" i="0">
                <a:solidFill>
                  <a:srgbClr val="000000"/>
                </a:solidFill>
                <a:latin typeface="Times New Roman" panose="02020603050405020304" charset="0"/>
                <a:ea typeface="sans-serif"/>
                <a:cs typeface="Times New Roman" panose="02020603050405020304" charset="0"/>
              </a:rPr>
              <a:t>跑步机</a:t>
            </a:r>
            <a:r>
              <a:rPr lang="en-US" altLang="zh-CN" sz="1500" b="0" i="0">
                <a:solidFill>
                  <a:srgbClr val="000000"/>
                </a:solidFill>
                <a:latin typeface="Times New Roman" panose="02020603050405020304" charset="0"/>
                <a:ea typeface="sans-serif"/>
                <a:cs typeface="Times New Roman" panose="02020603050405020304" charset="0"/>
              </a:rPr>
              <a:t>), dedicating every moment to a non-stop race. There was no room for relaxation as I pursued that perfect record. My life seemed to be compressed, into a series of endless tasks and deadlines.</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“I needed an A,” I repeated to myself before the biology test, so that I would maintain my perfect record and secure a place on the honor roll. I studied till the last minute of lunch and rushed to class. I felt a sense of confidence as I glanced over the first page of the test, quickly filling in the answers with a smile. However, as I turned to the last page, my mind went blank. Time ticked by, and soon, the classroom began to empty as students finished their tests and left, except me. “Lara, class ended. I need you to hand in your test,” Mrs. Phloem said, stretching out her hand. Reluctantly, I handed her the test paper.</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The next day, I received my test back. I stared dumbfounded at the red mark: 76. Not even a B minus, my mind screamed. Just average. It’s over. No perfect record. I felt an unprecedented (</a:t>
            </a:r>
            <a:r>
              <a:rPr lang="zh-CN" altLang="en-US" sz="1500" b="0" i="0">
                <a:solidFill>
                  <a:srgbClr val="000000"/>
                </a:solidFill>
                <a:latin typeface="Times New Roman" panose="02020603050405020304" charset="0"/>
                <a:ea typeface="sans-serif"/>
                <a:cs typeface="Times New Roman" panose="02020603050405020304" charset="0"/>
              </a:rPr>
              <a:t>前所未有的</a:t>
            </a:r>
            <a:r>
              <a:rPr lang="en-US" altLang="zh-CN" sz="1500" b="0" i="0">
                <a:solidFill>
                  <a:srgbClr val="000000"/>
                </a:solidFill>
                <a:latin typeface="Times New Roman" panose="02020603050405020304" charset="0"/>
                <a:ea typeface="sans-serif"/>
                <a:cs typeface="Times New Roman" panose="02020603050405020304" charset="0"/>
              </a:rPr>
              <a:t>) sense of frustration and disappointment. After school, I dragged my heavy feet back home. When I pushed open the door, Jack was sitting on the couch, reading. Seeing his leisurely state, I cried, hard to contain the jealousy and sadness in my heart. Jack immediately noticed the depression on my face. He asked with concern, “What’s wrong, Lara?” Blinded by frustration mixed with a touch of jealousy, I shouted at him “How I wish you were not so perfect!”</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Paragraph 1. With a hint of hurt and surprise in his eyes, Jack gently approached me. </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Paragraph 2. His words were like a warm breeze, blowing my depression away and changing my mindset. </a:t>
            </a:r>
            <a:endParaRPr lang="en-US" altLang="zh-CN" sz="1500" b="0" i="0">
              <a:solidFill>
                <a:srgbClr val="000000"/>
              </a:solidFill>
              <a:latin typeface="Times New Roman" panose="02020603050405020304" charset="0"/>
              <a:ea typeface="sans-serif"/>
              <a:cs typeface="Times New Roman" panose="02020603050405020304" charset="0"/>
            </a:endParaRPr>
          </a:p>
        </p:txBody>
      </p:sp>
      <p:sp>
        <p:nvSpPr>
          <p:cNvPr id="7" name="文本框 6"/>
          <p:cNvSpPr txBox="1"/>
          <p:nvPr/>
        </p:nvSpPr>
        <p:spPr>
          <a:xfrm>
            <a:off x="7149465" y="375920"/>
            <a:ext cx="5135245" cy="6083935"/>
          </a:xfrm>
          <a:prstGeom prst="rect">
            <a:avLst/>
          </a:prstGeom>
          <a:noFill/>
        </p:spPr>
        <p:txBody>
          <a:bodyPr wrap="square" rtlCol="0">
            <a:noAutofit/>
          </a:bodyPr>
          <a:p>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How would you describe </a:t>
            </a:r>
            <a:r>
              <a:rPr lang="en-US" altLang="zh-CN" sz="2300" b="1" i="1">
                <a:solidFill>
                  <a:srgbClr val="FFC000"/>
                </a:solidFill>
                <a:effectLst>
                  <a:glow rad="63500">
                    <a:schemeClr val="accent6">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Jack</a:t>
            </a:r>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Any supporting details?</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How did “I”  </a:t>
            </a:r>
            <a:r>
              <a:rPr lang="en-US" altLang="zh-CN" sz="2300" b="1" i="1">
                <a:solidFill>
                  <a:srgbClr val="FFC000"/>
                </a:solidFill>
                <a:effectLst>
                  <a:glow rad="63500">
                    <a:schemeClr val="accent6">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feel </a:t>
            </a:r>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about him?</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If you were him, will you feel the same?</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What did</a:t>
            </a:r>
            <a:r>
              <a:rPr lang="en-US" altLang="zh-CN" sz="2300" b="1" i="1">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“I” </a:t>
            </a:r>
            <a:r>
              <a:rPr lang="en-US" altLang="zh-CN" sz="2300" b="1" i="1">
                <a:solidFill>
                  <a:srgbClr val="FFC000"/>
                </a:solidFill>
                <a:effectLst>
                  <a:glow rad="63500">
                    <a:schemeClr val="accent6">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do </a:t>
            </a:r>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How would you describe “</a:t>
            </a:r>
            <a:r>
              <a:rPr lang="en-US" altLang="zh-CN" sz="2300" b="1" i="1">
                <a:solidFill>
                  <a:srgbClr val="FFC000"/>
                </a:solidFill>
                <a:effectLst>
                  <a:glow rad="63500">
                    <a:schemeClr val="accent6">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sym typeface="+mn-ea"/>
              </a:rPr>
              <a:t>I</a:t>
            </a:r>
            <a:r>
              <a:rPr lang="en-US" altLang="zh-CN" sz="2300" b="1" i="1">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Did it work out well?</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How did “my”</a:t>
            </a:r>
            <a:r>
              <a:rPr lang="en-US" altLang="zh-CN" sz="2300" b="1" i="1">
                <a:solidFill>
                  <a:srgbClr val="FFC000"/>
                </a:solidFill>
                <a:effectLst>
                  <a:glow rad="63500">
                    <a:schemeClr val="accent6">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 feeling</a:t>
            </a:r>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change?</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How did Jack </a:t>
            </a:r>
            <a:r>
              <a:rPr lang="en-US" altLang="zh-CN" sz="2300" b="1" i="1">
                <a:solidFill>
                  <a:srgbClr val="FFC000"/>
                </a:solidFill>
                <a:effectLst>
                  <a:glow rad="63500">
                    <a:schemeClr val="accent6">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sym typeface="+mn-ea"/>
              </a:rPr>
              <a:t>react </a:t>
            </a:r>
            <a:r>
              <a:rPr lang="en-US" altLang="zh-CN" sz="2300" b="1" i="1">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to “my”</a:t>
            </a:r>
            <a:endParaRPr lang="en-US" altLang="zh-CN" sz="2300" b="1" i="1">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a:p>
            <a:r>
              <a:rPr lang="en-US" altLang="zh-CN" sz="2300" b="1" i="1">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burst of emotions?</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What kind of person is </a:t>
            </a:r>
            <a:r>
              <a:rPr lang="en-US" altLang="zh-CN" sz="2300" b="1" i="1">
                <a:solidFill>
                  <a:srgbClr val="FFC000"/>
                </a:solidFill>
                <a:effectLst>
                  <a:glow rad="63500">
                    <a:schemeClr val="accent6">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Jack</a:t>
            </a:r>
            <a:r>
              <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t>
            </a:r>
            <a:endParaRPr lang="en-US" altLang="zh-CN" sz="23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pic>
        <p:nvPicPr>
          <p:cNvPr id="3" name="图片 2" descr="5c75572cf214e"/>
          <p:cNvPicPr>
            <a:picLocks noChangeAspect="1"/>
          </p:cNvPicPr>
          <p:nvPr/>
        </p:nvPicPr>
        <p:blipFill>
          <a:blip r:embed="rId2"/>
          <a:stretch>
            <a:fillRect/>
          </a:stretch>
        </p:blipFill>
        <p:spPr>
          <a:xfrm>
            <a:off x="11123295" y="5340350"/>
            <a:ext cx="1294765" cy="1367790"/>
          </a:xfrm>
          <a:prstGeom prst="rect">
            <a:avLst/>
          </a:prstGeom>
        </p:spPr>
      </p:pic>
      <p:pic>
        <p:nvPicPr>
          <p:cNvPr id="5" name="图片 4" descr="61c9cdf8d94521640615416609"/>
          <p:cNvPicPr>
            <a:picLocks noChangeAspect="1"/>
          </p:cNvPicPr>
          <p:nvPr/>
        </p:nvPicPr>
        <p:blipFill>
          <a:blip r:embed="rId3"/>
          <a:stretch>
            <a:fillRect/>
          </a:stretch>
        </p:blipFill>
        <p:spPr>
          <a:xfrm>
            <a:off x="9790430" y="4203700"/>
            <a:ext cx="1382395" cy="1382395"/>
          </a:xfrm>
          <a:prstGeom prst="rect">
            <a:avLst/>
          </a:prstGeom>
        </p:spPr>
      </p:pic>
      <p:sp>
        <p:nvSpPr>
          <p:cNvPr id="6" name="文本框 5" descr="7b0a2020202022776f7264617274223a20227b5c2269645c223a32353030313037352c5c227469645c223a5c225c227d220a7d0a"/>
          <p:cNvSpPr txBox="1"/>
          <p:nvPr/>
        </p:nvSpPr>
        <p:spPr>
          <a:xfrm>
            <a:off x="127000" y="52070"/>
            <a:ext cx="7120255" cy="6590665"/>
          </a:xfrm>
          <a:prstGeom prst="rect">
            <a:avLst/>
          </a:prstGeom>
          <a:solidFill>
            <a:schemeClr val="bg1"/>
          </a:solidFill>
        </p:spPr>
        <p:txBody>
          <a:bodyPr wrap="square">
            <a:noAutofit/>
          </a:bodyPr>
          <a:p>
            <a:pPr indent="457200" algn="l" fontAlgn="base">
              <a:spcBef>
                <a:spcPct val="0"/>
              </a:spcBef>
              <a:spcAft>
                <a:spcPct val="0"/>
              </a:spcAft>
            </a:pPr>
            <a:r>
              <a:rPr lang="zh-CN" altLang="en-US"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sym typeface="汉仪超粗宋简" panose="02010600000101010101" charset="-122"/>
              </a:rPr>
              <a:t>原题呈现：</a:t>
            </a:r>
            <a:endParaRPr lang="en-US" altLang="zh-CN"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sym typeface="汉仪超粗宋简" panose="02010600000101010101" charset="-122"/>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My brother Jack was</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 so smart</a:t>
            </a:r>
            <a:r>
              <a:rPr lang="en-US" altLang="zh-CN" sz="1500" b="0" i="0">
                <a:solidFill>
                  <a:srgbClr val="000000"/>
                </a:solidFill>
                <a:latin typeface="Times New Roman" panose="02020603050405020304" charset="0"/>
                <a:ea typeface="sans-serif"/>
                <a:cs typeface="Times New Roman" panose="02020603050405020304" charset="0"/>
              </a:rPr>
              <a:t> that he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earned a full scholarship to Harvard</a:t>
            </a:r>
            <a:r>
              <a:rPr lang="en-US" altLang="zh-CN" sz="1500" b="0" i="0">
                <a:solidFill>
                  <a:srgbClr val="000000"/>
                </a:solidFill>
                <a:latin typeface="Times New Roman" panose="02020603050405020304" charset="0"/>
                <a:ea typeface="sans-serif"/>
                <a:cs typeface="Times New Roman" panose="02020603050405020304" charset="0"/>
              </a:rPr>
              <a:t>. I often wished he wasn’t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so perfect</a:t>
            </a:r>
            <a:r>
              <a:rPr lang="en-US" altLang="zh-CN" sz="1500" b="0" i="0">
                <a:solidFill>
                  <a:srgbClr val="000000"/>
                </a:solidFill>
                <a:latin typeface="Times New Roman" panose="02020603050405020304" charset="0"/>
                <a:ea typeface="sans-serif"/>
                <a:cs typeface="Times New Roman" panose="02020603050405020304" charset="0"/>
              </a:rPr>
              <a:t> because it made me feel like I had to work twice as hard just to prove myself to others. On one hand,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his success </a:t>
            </a:r>
            <a:r>
              <a:rPr lang="en-US" altLang="zh-CN" sz="1500" b="0" i="0">
                <a:solidFill>
                  <a:srgbClr val="000000"/>
                </a:solidFill>
                <a:latin typeface="Times New Roman" panose="02020603050405020304" charset="0"/>
                <a:ea typeface="sans-serif"/>
                <a:cs typeface="Times New Roman" panose="02020603050405020304" charset="0"/>
              </a:rPr>
              <a:t>was a challenge that I enjoyed, but on the other hand, it was an immense pressure that I struggled to cope with.</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To balance his record in high school, I felt like I was constantly running on a treadmill (</a:t>
            </a:r>
            <a:r>
              <a:rPr lang="zh-CN" altLang="en-US" sz="1500" b="0" i="0">
                <a:solidFill>
                  <a:srgbClr val="000000"/>
                </a:solidFill>
                <a:latin typeface="Times New Roman" panose="02020603050405020304" charset="0"/>
                <a:ea typeface="sans-serif"/>
                <a:cs typeface="Times New Roman" panose="02020603050405020304" charset="0"/>
              </a:rPr>
              <a:t>跑步机</a:t>
            </a:r>
            <a:r>
              <a:rPr lang="en-US" altLang="zh-CN" sz="1500" b="0" i="0">
                <a:solidFill>
                  <a:srgbClr val="000000"/>
                </a:solidFill>
                <a:latin typeface="Times New Roman" panose="02020603050405020304" charset="0"/>
                <a:ea typeface="sans-serif"/>
                <a:cs typeface="Times New Roman" panose="02020603050405020304" charset="0"/>
              </a:rPr>
              <a:t>), dedicating every moment to a non-stop race. There was no room for relaxation as I pursued that perfect record. My life seemed to be compressed, into a series of endless tasks and deadlines.</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“I needed an A,” I repeated to myself before the biology test, so that I would maintain my perfect record and secure a place on the honor roll. I studied till the last minute of lunch and rushed to class. I felt a sense of confidence as I glanced over the first page of the test, quickly filling in the answers with a smile. However, as I turned to the last page, my mind went blank. Time ticked by, and soon, the classroom began to empty as students finished their tests and left, except me. “Lara, class ended. I need you to hand in your test,” Mrs. Phloem said, stretching out her hand. Reluctantly, I handed her the test paper.</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The next day, I received my test back. I stared dumbfounded at the red mark: 76. Not even a B minus, my mind screamed. Just average. It’s over. No perfect record. I felt an unprecedented (</a:t>
            </a:r>
            <a:r>
              <a:rPr lang="zh-CN" altLang="en-US" sz="1500" b="0" i="0">
                <a:solidFill>
                  <a:srgbClr val="000000"/>
                </a:solidFill>
                <a:latin typeface="Times New Roman" panose="02020603050405020304" charset="0"/>
                <a:ea typeface="sans-serif"/>
                <a:cs typeface="Times New Roman" panose="02020603050405020304" charset="0"/>
              </a:rPr>
              <a:t>前所未有的</a:t>
            </a:r>
            <a:r>
              <a:rPr lang="en-US" altLang="zh-CN" sz="1500" b="0" i="0">
                <a:solidFill>
                  <a:srgbClr val="000000"/>
                </a:solidFill>
                <a:latin typeface="Times New Roman" panose="02020603050405020304" charset="0"/>
                <a:ea typeface="sans-serif"/>
                <a:cs typeface="Times New Roman" panose="02020603050405020304" charset="0"/>
              </a:rPr>
              <a:t>) sense of frustration and disappointment. After school, I dragged my heavy feet back home. When I pushed open the door, Jack was sitting on the couch, reading. Seeing his leisurely state, I cried, hard to contain the jealousy and sadness in my heart. Jack immediately noticed the depression on my face. He asked with concern, “What’s wrong, Lara?” Blinded by frustration mixed with a touch of jealousy, I shouted at him “How I wish you were not so perfect!”</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Paragraph 1. With a hint of hurt and surprise in his eyes, Jack gently approached me. </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Paragraph 2. His words were like a warm breeze, blowing my depression away and changing my mindset. </a:t>
            </a:r>
            <a:endParaRPr lang="en-US" altLang="zh-CN" sz="1500" b="0" i="0">
              <a:solidFill>
                <a:srgbClr val="000000"/>
              </a:solidFill>
              <a:latin typeface="Times New Roman" panose="02020603050405020304" charset="0"/>
              <a:ea typeface="sans-serif"/>
              <a:cs typeface="Times New Roman" panose="02020603050405020304" charset="0"/>
            </a:endParaRPr>
          </a:p>
        </p:txBody>
      </p:sp>
      <p:sp>
        <p:nvSpPr>
          <p:cNvPr id="8" name="文本框 7" descr="7b0a2020202022776f7264617274223a20227b5c2269645c223a32353030313037352c5c227469645c223a5c225c227d220a7d0a"/>
          <p:cNvSpPr txBox="1"/>
          <p:nvPr/>
        </p:nvSpPr>
        <p:spPr>
          <a:xfrm>
            <a:off x="127000" y="52070"/>
            <a:ext cx="7120255" cy="6590665"/>
          </a:xfrm>
          <a:prstGeom prst="rect">
            <a:avLst/>
          </a:prstGeom>
          <a:solidFill>
            <a:schemeClr val="bg1"/>
          </a:solidFill>
        </p:spPr>
        <p:txBody>
          <a:bodyPr wrap="square">
            <a:noAutofit/>
          </a:bodyPr>
          <a:p>
            <a:pPr indent="457200" algn="l" fontAlgn="base">
              <a:spcBef>
                <a:spcPct val="0"/>
              </a:spcBef>
              <a:spcAft>
                <a:spcPct val="0"/>
              </a:spcAft>
            </a:pPr>
            <a:r>
              <a:rPr lang="zh-CN" altLang="en-US"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sym typeface="汉仪超粗宋简" panose="02010600000101010101" charset="-122"/>
              </a:rPr>
              <a:t>原题呈现：</a:t>
            </a:r>
            <a:endParaRPr lang="en-US" altLang="zh-CN"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sym typeface="汉仪超粗宋简" panose="02010600000101010101" charset="-122"/>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My brother Jack was</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 so smart</a:t>
            </a:r>
            <a:r>
              <a:rPr lang="en-US" altLang="zh-CN" sz="1500" b="0" i="0">
                <a:solidFill>
                  <a:srgbClr val="000000"/>
                </a:solidFill>
                <a:latin typeface="Times New Roman" panose="02020603050405020304" charset="0"/>
                <a:ea typeface="sans-serif"/>
                <a:cs typeface="Times New Roman" panose="02020603050405020304" charset="0"/>
              </a:rPr>
              <a:t> that he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earned a full scholarship to Harvard</a:t>
            </a:r>
            <a:r>
              <a:rPr lang="en-US" altLang="zh-CN" sz="1500" b="0" i="0">
                <a:solidFill>
                  <a:srgbClr val="000000"/>
                </a:solidFill>
                <a:latin typeface="Times New Roman" panose="02020603050405020304" charset="0"/>
                <a:ea typeface="sans-serif"/>
                <a:cs typeface="Times New Roman" panose="02020603050405020304" charset="0"/>
              </a:rPr>
              <a:t>. I often wished he wasn’t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so perfect</a:t>
            </a:r>
            <a:r>
              <a:rPr lang="en-US" altLang="zh-CN" sz="1500" b="0" i="0">
                <a:solidFill>
                  <a:srgbClr val="000000"/>
                </a:solidFill>
                <a:latin typeface="Times New Roman" panose="02020603050405020304" charset="0"/>
                <a:ea typeface="sans-serif"/>
                <a:cs typeface="Times New Roman" panose="02020603050405020304" charset="0"/>
              </a:rPr>
              <a:t> because it </a:t>
            </a:r>
            <a:r>
              <a:rPr lang="en-US" altLang="zh-CN" sz="1500" b="0" i="0">
                <a:solidFill>
                  <a:srgbClr val="000000"/>
                </a:solidFill>
                <a:effectLst>
                  <a:glow rad="63500">
                    <a:schemeClr val="accent5">
                      <a:satMod val="175000"/>
                      <a:alpha val="40000"/>
                    </a:schemeClr>
                  </a:glow>
                </a:effectLst>
                <a:latin typeface="Times New Roman" panose="02020603050405020304" charset="0"/>
                <a:ea typeface="sans-serif"/>
                <a:cs typeface="Times New Roman" panose="02020603050405020304" charset="0"/>
              </a:rPr>
              <a:t>made me feel like I had to work twice as hard just to prove myself to others</a:t>
            </a:r>
            <a:r>
              <a:rPr lang="en-US" altLang="zh-CN" sz="1500" b="0" i="0">
                <a:solidFill>
                  <a:srgbClr val="000000"/>
                </a:solidFill>
                <a:latin typeface="Times New Roman" panose="02020603050405020304" charset="0"/>
                <a:ea typeface="sans-serif"/>
                <a:cs typeface="Times New Roman" panose="02020603050405020304" charset="0"/>
              </a:rPr>
              <a:t>. On one hand,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his success </a:t>
            </a:r>
            <a:r>
              <a:rPr lang="en-US" altLang="zh-CN" sz="1500" b="0" i="0">
                <a:solidFill>
                  <a:srgbClr val="000000"/>
                </a:solidFill>
                <a:latin typeface="Times New Roman" panose="02020603050405020304" charset="0"/>
                <a:ea typeface="sans-serif"/>
                <a:cs typeface="Times New Roman" panose="02020603050405020304" charset="0"/>
              </a:rPr>
              <a:t>was a </a:t>
            </a:r>
            <a:r>
              <a:rPr lang="en-US" altLang="zh-CN" sz="1500" b="0" i="0">
                <a:solidFill>
                  <a:srgbClr val="000000"/>
                </a:solidFill>
                <a:effectLst>
                  <a:glow rad="63500">
                    <a:schemeClr val="accent5">
                      <a:satMod val="175000"/>
                      <a:alpha val="40000"/>
                    </a:schemeClr>
                  </a:glow>
                </a:effectLst>
                <a:latin typeface="Times New Roman" panose="02020603050405020304" charset="0"/>
                <a:ea typeface="sans-serif"/>
                <a:cs typeface="Times New Roman" panose="02020603050405020304" charset="0"/>
              </a:rPr>
              <a:t>challenge that I</a:t>
            </a:r>
            <a:r>
              <a:rPr lang="en-US" altLang="zh-CN" sz="1500" b="0" i="0">
                <a:solidFill>
                  <a:srgbClr val="000000"/>
                </a:solidFill>
                <a:latin typeface="Times New Roman" panose="02020603050405020304" charset="0"/>
                <a:ea typeface="sans-serif"/>
                <a:cs typeface="Times New Roman" panose="02020603050405020304" charset="0"/>
              </a:rPr>
              <a:t> </a:t>
            </a:r>
            <a:r>
              <a:rPr lang="en-US" altLang="zh-CN" sz="1500" b="0" i="0">
                <a:solidFill>
                  <a:srgbClr val="000000"/>
                </a:solidFill>
                <a:effectLst>
                  <a:glow rad="63500">
                    <a:schemeClr val="accent5">
                      <a:satMod val="175000"/>
                      <a:alpha val="40000"/>
                    </a:schemeClr>
                  </a:glow>
                </a:effectLst>
                <a:latin typeface="Times New Roman" panose="02020603050405020304" charset="0"/>
                <a:ea typeface="sans-serif"/>
                <a:cs typeface="Times New Roman" panose="02020603050405020304" charset="0"/>
              </a:rPr>
              <a:t>enjoyed</a:t>
            </a:r>
            <a:r>
              <a:rPr lang="en-US" altLang="zh-CN" sz="1500" b="0" i="0">
                <a:solidFill>
                  <a:srgbClr val="000000"/>
                </a:solidFill>
                <a:latin typeface="Times New Roman" panose="02020603050405020304" charset="0"/>
                <a:ea typeface="sans-serif"/>
                <a:cs typeface="Times New Roman" panose="02020603050405020304" charset="0"/>
              </a:rPr>
              <a:t>, but on the other hand, it was </a:t>
            </a:r>
            <a:r>
              <a:rPr lang="en-US" altLang="zh-CN" sz="1500" b="0" i="0">
                <a:solidFill>
                  <a:srgbClr val="000000"/>
                </a:solidFill>
                <a:effectLst>
                  <a:glow rad="63500">
                    <a:schemeClr val="accent5">
                      <a:satMod val="175000"/>
                      <a:alpha val="40000"/>
                    </a:schemeClr>
                  </a:glow>
                </a:effectLst>
                <a:latin typeface="Times New Roman" panose="02020603050405020304" charset="0"/>
                <a:ea typeface="sans-serif"/>
                <a:cs typeface="Times New Roman" panose="02020603050405020304" charset="0"/>
              </a:rPr>
              <a:t>an immense pressure that I struggled to cope with</a:t>
            </a:r>
            <a:r>
              <a:rPr lang="en-US" altLang="zh-CN" sz="1500" b="0" i="0">
                <a:solidFill>
                  <a:srgbClr val="000000"/>
                </a:solidFill>
                <a:latin typeface="Times New Roman" panose="02020603050405020304" charset="0"/>
                <a:ea typeface="sans-serif"/>
                <a:cs typeface="Times New Roman" panose="02020603050405020304" charset="0"/>
              </a:rPr>
              <a:t>.</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To balance his record in high school, I felt like I was constantly running on a treadmill (</a:t>
            </a:r>
            <a:r>
              <a:rPr lang="zh-CN" altLang="en-US" sz="1500" b="0" i="0">
                <a:solidFill>
                  <a:srgbClr val="000000"/>
                </a:solidFill>
                <a:latin typeface="Times New Roman" panose="02020603050405020304" charset="0"/>
                <a:ea typeface="sans-serif"/>
                <a:cs typeface="Times New Roman" panose="02020603050405020304" charset="0"/>
              </a:rPr>
              <a:t>跑步机</a:t>
            </a:r>
            <a:r>
              <a:rPr lang="en-US" altLang="zh-CN" sz="1500" b="0" i="0">
                <a:solidFill>
                  <a:srgbClr val="000000"/>
                </a:solidFill>
                <a:latin typeface="Times New Roman" panose="02020603050405020304" charset="0"/>
                <a:ea typeface="sans-serif"/>
                <a:cs typeface="Times New Roman" panose="02020603050405020304" charset="0"/>
              </a:rPr>
              <a:t>), dedicating every moment to a non-stop race. There was no room for relaxation as I pursued that perfect record. My life seemed to be compressed, into a series of endless tasks and deadlines.</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“I needed an A,” I repeated to myself before the biology test, so that I would maintain my perfect record and secure a place on the honor roll. I studied till the last minute of lunch and rushed to class. I felt a sense of confidence as I glanced over the first page of the test, quickly filling in the answers with a smile. However, as I turned to the last page, my mind went blank. Time ticked by, and soon, the classroom began to empty as students finished their tests and left, except me. “Lara, class ended. I need you to hand in your test,” Mrs. Phloem said, stretching out her hand. Reluctantly, I handed her the test paper.</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The next day, I received my test back. I stared dumbfounded at the red mark: 76. Not even a B minus, my mind screamed. Just average. It’s over. No perfect record. I felt an unprecedented (</a:t>
            </a:r>
            <a:r>
              <a:rPr lang="zh-CN" altLang="en-US" sz="1500" b="0" i="0">
                <a:solidFill>
                  <a:srgbClr val="000000"/>
                </a:solidFill>
                <a:latin typeface="Times New Roman" panose="02020603050405020304" charset="0"/>
                <a:ea typeface="sans-serif"/>
                <a:cs typeface="Times New Roman" panose="02020603050405020304" charset="0"/>
              </a:rPr>
              <a:t>前所未有的</a:t>
            </a:r>
            <a:r>
              <a:rPr lang="en-US" altLang="zh-CN" sz="1500" b="0" i="0">
                <a:solidFill>
                  <a:srgbClr val="000000"/>
                </a:solidFill>
                <a:latin typeface="Times New Roman" panose="02020603050405020304" charset="0"/>
                <a:ea typeface="sans-serif"/>
                <a:cs typeface="Times New Roman" panose="02020603050405020304" charset="0"/>
              </a:rPr>
              <a:t>) sense of frustration and disappointment. After school, I dragged my heavy feet back home. When I pushed open the door, Jack was sitting on the couch, reading. Seeing his leisurely state, I cried, hard to contain the jealousy and sadness in my heart. Jack immediately noticed the depression on my face. He asked with concern, “What’s wrong, Lara?” Blinded by frustration mixed with a touch of jealousy, I shouted at him “How I wish you were not so perfect!”</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Paragraph 1. With a hint of hurt and surprise in his eyes, Jack gently approached me. </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Paragraph 2. His words were like a warm breeze, blowing my depression away and changing my mindset. </a:t>
            </a:r>
            <a:endParaRPr lang="en-US" altLang="zh-CN" sz="1500" b="0" i="0">
              <a:solidFill>
                <a:srgbClr val="000000"/>
              </a:solidFill>
              <a:latin typeface="Times New Roman" panose="02020603050405020304" charset="0"/>
              <a:ea typeface="sans-serif"/>
              <a:cs typeface="Times New Roman" panose="02020603050405020304" charset="0"/>
            </a:endParaRPr>
          </a:p>
        </p:txBody>
      </p:sp>
      <p:sp>
        <p:nvSpPr>
          <p:cNvPr id="12" name="文本框 11" descr="7b0a2020202022776f7264617274223a20227b5c2269645c223a32353030313037352c5c227469645c223a5c225c227d220a7d0a"/>
          <p:cNvSpPr txBox="1"/>
          <p:nvPr/>
        </p:nvSpPr>
        <p:spPr>
          <a:xfrm>
            <a:off x="127000" y="52070"/>
            <a:ext cx="7120255" cy="6590665"/>
          </a:xfrm>
          <a:prstGeom prst="rect">
            <a:avLst/>
          </a:prstGeom>
          <a:solidFill>
            <a:schemeClr val="bg1"/>
          </a:solidFill>
        </p:spPr>
        <p:txBody>
          <a:bodyPr wrap="square">
            <a:noAutofit/>
          </a:bodyPr>
          <a:p>
            <a:pPr indent="457200" algn="l" fontAlgn="base">
              <a:spcBef>
                <a:spcPct val="0"/>
              </a:spcBef>
              <a:spcAft>
                <a:spcPct val="0"/>
              </a:spcAft>
            </a:pPr>
            <a:r>
              <a:rPr lang="zh-CN" altLang="en-US"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sym typeface="汉仪超粗宋简" panose="02010600000101010101" charset="-122"/>
              </a:rPr>
              <a:t>原题呈现：</a:t>
            </a:r>
            <a:endParaRPr lang="en-US" altLang="zh-CN"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sym typeface="汉仪超粗宋简" panose="02010600000101010101" charset="-122"/>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My brother Jack was</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 so smart</a:t>
            </a:r>
            <a:r>
              <a:rPr lang="en-US" altLang="zh-CN" sz="1500" b="0" i="0">
                <a:solidFill>
                  <a:srgbClr val="000000"/>
                </a:solidFill>
                <a:latin typeface="Times New Roman" panose="02020603050405020304" charset="0"/>
                <a:ea typeface="sans-serif"/>
                <a:cs typeface="Times New Roman" panose="02020603050405020304" charset="0"/>
              </a:rPr>
              <a:t> that he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earned a full scholarship to Harvard</a:t>
            </a:r>
            <a:r>
              <a:rPr lang="en-US" altLang="zh-CN" sz="1500" b="0" i="0">
                <a:solidFill>
                  <a:srgbClr val="000000"/>
                </a:solidFill>
                <a:latin typeface="Times New Roman" panose="02020603050405020304" charset="0"/>
                <a:ea typeface="sans-serif"/>
                <a:cs typeface="Times New Roman" panose="02020603050405020304" charset="0"/>
              </a:rPr>
              <a:t>. I often wished he wasn’t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so perfect</a:t>
            </a:r>
            <a:r>
              <a:rPr lang="en-US" altLang="zh-CN" sz="1500" b="0" i="0">
                <a:solidFill>
                  <a:srgbClr val="000000"/>
                </a:solidFill>
                <a:latin typeface="Times New Roman" panose="02020603050405020304" charset="0"/>
                <a:ea typeface="sans-serif"/>
                <a:cs typeface="Times New Roman" panose="02020603050405020304" charset="0"/>
              </a:rPr>
              <a:t> because it </a:t>
            </a:r>
            <a:r>
              <a:rPr lang="en-US" altLang="zh-CN" sz="1500" b="0" i="0">
                <a:solidFill>
                  <a:srgbClr val="000000"/>
                </a:solidFill>
                <a:effectLst>
                  <a:glow rad="63500">
                    <a:schemeClr val="accent5">
                      <a:satMod val="175000"/>
                      <a:alpha val="40000"/>
                    </a:schemeClr>
                  </a:glow>
                </a:effectLst>
                <a:latin typeface="Times New Roman" panose="02020603050405020304" charset="0"/>
                <a:ea typeface="sans-serif"/>
                <a:cs typeface="Times New Roman" panose="02020603050405020304" charset="0"/>
              </a:rPr>
              <a:t>made me feel like I had to work twice as hard just to prove myself to others</a:t>
            </a:r>
            <a:r>
              <a:rPr lang="en-US" altLang="zh-CN" sz="1500" b="0" i="0">
                <a:solidFill>
                  <a:srgbClr val="000000"/>
                </a:solidFill>
                <a:latin typeface="Times New Roman" panose="02020603050405020304" charset="0"/>
                <a:ea typeface="sans-serif"/>
                <a:cs typeface="Times New Roman" panose="02020603050405020304" charset="0"/>
              </a:rPr>
              <a:t>. On one hand, </a:t>
            </a:r>
            <a:r>
              <a:rPr lang="en-US" altLang="zh-CN" sz="1500" b="0" i="0">
                <a:solidFill>
                  <a:srgbClr val="000000"/>
                </a:solidFill>
                <a:effectLst>
                  <a:glow rad="63500">
                    <a:schemeClr val="accent6">
                      <a:satMod val="175000"/>
                      <a:alpha val="40000"/>
                    </a:schemeClr>
                  </a:glow>
                </a:effectLst>
                <a:latin typeface="Times New Roman" panose="02020603050405020304" charset="0"/>
                <a:ea typeface="sans-serif"/>
                <a:cs typeface="Times New Roman" panose="02020603050405020304" charset="0"/>
              </a:rPr>
              <a:t>his success </a:t>
            </a:r>
            <a:r>
              <a:rPr lang="en-US" altLang="zh-CN" sz="1500" b="0" i="0">
                <a:solidFill>
                  <a:srgbClr val="000000"/>
                </a:solidFill>
                <a:latin typeface="Times New Roman" panose="02020603050405020304" charset="0"/>
                <a:ea typeface="sans-serif"/>
                <a:cs typeface="Times New Roman" panose="02020603050405020304" charset="0"/>
              </a:rPr>
              <a:t>was a </a:t>
            </a:r>
            <a:r>
              <a:rPr lang="en-US" altLang="zh-CN" sz="1500" b="0" i="0">
                <a:solidFill>
                  <a:srgbClr val="000000"/>
                </a:solidFill>
                <a:effectLst>
                  <a:glow rad="63500">
                    <a:schemeClr val="accent5">
                      <a:satMod val="175000"/>
                      <a:alpha val="40000"/>
                    </a:schemeClr>
                  </a:glow>
                </a:effectLst>
                <a:latin typeface="Times New Roman" panose="02020603050405020304" charset="0"/>
                <a:ea typeface="sans-serif"/>
                <a:cs typeface="Times New Roman" panose="02020603050405020304" charset="0"/>
              </a:rPr>
              <a:t>challenge that I</a:t>
            </a:r>
            <a:r>
              <a:rPr lang="en-US" altLang="zh-CN" sz="1500" b="0" i="0">
                <a:solidFill>
                  <a:srgbClr val="000000"/>
                </a:solidFill>
                <a:latin typeface="Times New Roman" panose="02020603050405020304" charset="0"/>
                <a:ea typeface="sans-serif"/>
                <a:cs typeface="Times New Roman" panose="02020603050405020304" charset="0"/>
              </a:rPr>
              <a:t> </a:t>
            </a:r>
            <a:r>
              <a:rPr lang="en-US" altLang="zh-CN" sz="1500" b="0" i="0">
                <a:solidFill>
                  <a:srgbClr val="000000"/>
                </a:solidFill>
                <a:effectLst>
                  <a:glow rad="63500">
                    <a:schemeClr val="accent5">
                      <a:satMod val="175000"/>
                      <a:alpha val="40000"/>
                    </a:schemeClr>
                  </a:glow>
                </a:effectLst>
                <a:latin typeface="Times New Roman" panose="02020603050405020304" charset="0"/>
                <a:ea typeface="sans-serif"/>
                <a:cs typeface="Times New Roman" panose="02020603050405020304" charset="0"/>
              </a:rPr>
              <a:t>enjoyed</a:t>
            </a:r>
            <a:r>
              <a:rPr lang="en-US" altLang="zh-CN" sz="1500" b="0" i="0">
                <a:solidFill>
                  <a:srgbClr val="000000"/>
                </a:solidFill>
                <a:latin typeface="Times New Roman" panose="02020603050405020304" charset="0"/>
                <a:ea typeface="sans-serif"/>
                <a:cs typeface="Times New Roman" panose="02020603050405020304" charset="0"/>
              </a:rPr>
              <a:t>, but on the other hand, it was </a:t>
            </a:r>
            <a:r>
              <a:rPr lang="en-US" altLang="zh-CN" sz="1500" b="0" i="0">
                <a:solidFill>
                  <a:srgbClr val="000000"/>
                </a:solidFill>
                <a:effectLst>
                  <a:glow rad="63500">
                    <a:schemeClr val="accent5">
                      <a:satMod val="175000"/>
                      <a:alpha val="40000"/>
                    </a:schemeClr>
                  </a:glow>
                </a:effectLst>
                <a:latin typeface="Times New Roman" panose="02020603050405020304" charset="0"/>
                <a:ea typeface="sans-serif"/>
                <a:cs typeface="Times New Roman" panose="02020603050405020304" charset="0"/>
              </a:rPr>
              <a:t>an immense pressure that I struggled to cope with</a:t>
            </a:r>
            <a:r>
              <a:rPr lang="en-US" altLang="zh-CN" sz="1500" b="0" i="0">
                <a:solidFill>
                  <a:srgbClr val="000000"/>
                </a:solidFill>
                <a:latin typeface="Times New Roman" panose="02020603050405020304" charset="0"/>
                <a:ea typeface="sans-serif"/>
                <a:cs typeface="Times New Roman" panose="02020603050405020304" charset="0"/>
              </a:rPr>
              <a:t>.</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To balance his record in high school, I felt like I was </a:t>
            </a:r>
            <a:r>
              <a:rPr lang="en-US" altLang="zh-CN" sz="1500" b="1" i="0">
                <a:solidFill>
                  <a:schemeClr val="accent2">
                    <a:lumMod val="75000"/>
                  </a:schemeClr>
                </a:solidFill>
                <a:latin typeface="Times New Roman" panose="02020603050405020304" charset="0"/>
                <a:ea typeface="sans-serif"/>
                <a:cs typeface="Times New Roman" panose="02020603050405020304" charset="0"/>
              </a:rPr>
              <a:t>constantly running on a treadmill (</a:t>
            </a:r>
            <a:r>
              <a:rPr lang="zh-CN" altLang="en-US" sz="1500" b="1" i="0">
                <a:solidFill>
                  <a:schemeClr val="accent2">
                    <a:lumMod val="75000"/>
                  </a:schemeClr>
                </a:solidFill>
                <a:latin typeface="Times New Roman" panose="02020603050405020304" charset="0"/>
                <a:ea typeface="sans-serif"/>
                <a:cs typeface="Times New Roman" panose="02020603050405020304" charset="0"/>
              </a:rPr>
              <a:t>跑步机</a:t>
            </a:r>
            <a:r>
              <a:rPr lang="en-US" altLang="zh-CN" sz="1500" b="1" i="0">
                <a:solidFill>
                  <a:schemeClr val="accent2">
                    <a:lumMod val="75000"/>
                  </a:schemeClr>
                </a:solidFill>
                <a:latin typeface="Times New Roman" panose="02020603050405020304" charset="0"/>
                <a:ea typeface="sans-serif"/>
                <a:cs typeface="Times New Roman" panose="02020603050405020304" charset="0"/>
              </a:rPr>
              <a:t>), dedicating every moment to a non-stop race.</a:t>
            </a:r>
            <a:r>
              <a:rPr lang="en-US" altLang="zh-CN" sz="1500" b="0" i="0">
                <a:solidFill>
                  <a:srgbClr val="000000"/>
                </a:solidFill>
                <a:latin typeface="Times New Roman" panose="02020603050405020304" charset="0"/>
                <a:ea typeface="sans-serif"/>
                <a:cs typeface="Times New Roman" panose="02020603050405020304" charset="0"/>
              </a:rPr>
              <a:t> </a:t>
            </a:r>
            <a:r>
              <a:rPr lang="en-US" altLang="zh-CN" sz="1500" b="1" i="0">
                <a:solidFill>
                  <a:schemeClr val="accent2">
                    <a:lumMod val="75000"/>
                  </a:schemeClr>
                </a:solidFill>
                <a:latin typeface="Times New Roman" panose="02020603050405020304" charset="0"/>
                <a:ea typeface="sans-serif"/>
                <a:cs typeface="Times New Roman" panose="02020603050405020304" charset="0"/>
              </a:rPr>
              <a:t>There was no room for relaxation </a:t>
            </a:r>
            <a:r>
              <a:rPr lang="en-US" altLang="zh-CN" sz="1500" b="0" i="0">
                <a:solidFill>
                  <a:srgbClr val="000000"/>
                </a:solidFill>
                <a:latin typeface="Times New Roman" panose="02020603050405020304" charset="0"/>
                <a:ea typeface="sans-serif"/>
                <a:cs typeface="Times New Roman" panose="02020603050405020304" charset="0"/>
              </a:rPr>
              <a:t>as I pursued that perfect record. </a:t>
            </a:r>
            <a:r>
              <a:rPr lang="en-US" altLang="zh-CN" sz="1500" b="1" i="0">
                <a:solidFill>
                  <a:schemeClr val="accent2">
                    <a:lumMod val="75000"/>
                  </a:schemeClr>
                </a:solidFill>
                <a:latin typeface="Times New Roman" panose="02020603050405020304" charset="0"/>
                <a:ea typeface="sans-serif"/>
                <a:cs typeface="Times New Roman" panose="02020603050405020304" charset="0"/>
              </a:rPr>
              <a:t>My life seemed to be compressed, into a series of endless tasks and deadlines</a:t>
            </a:r>
            <a:r>
              <a:rPr lang="en-US" altLang="zh-CN" sz="1500" b="0" i="0">
                <a:solidFill>
                  <a:srgbClr val="000000"/>
                </a:solidFill>
                <a:latin typeface="Times New Roman" panose="02020603050405020304" charset="0"/>
                <a:ea typeface="sans-serif"/>
                <a:cs typeface="Times New Roman" panose="02020603050405020304" charset="0"/>
              </a:rPr>
              <a:t>.</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1" i="0">
                <a:solidFill>
                  <a:schemeClr val="accent2">
                    <a:lumMod val="75000"/>
                  </a:schemeClr>
                </a:solidFill>
                <a:latin typeface="Times New Roman" panose="02020603050405020304" charset="0"/>
                <a:ea typeface="sans-serif"/>
                <a:cs typeface="Times New Roman" panose="02020603050405020304" charset="0"/>
              </a:rPr>
              <a:t>“I needed an A,” I repeated to myself before the biology test</a:t>
            </a:r>
            <a:r>
              <a:rPr lang="en-US" altLang="zh-CN" sz="1500" b="0" i="0">
                <a:solidFill>
                  <a:srgbClr val="000000"/>
                </a:solidFill>
                <a:latin typeface="Times New Roman" panose="02020603050405020304" charset="0"/>
                <a:ea typeface="sans-serif"/>
                <a:cs typeface="Times New Roman" panose="02020603050405020304" charset="0"/>
              </a:rPr>
              <a:t>, so that I would maintain my perfect record and secure a place on the honor roll. </a:t>
            </a:r>
            <a:r>
              <a:rPr lang="en-US" altLang="zh-CN" sz="1500" b="1" i="0">
                <a:solidFill>
                  <a:schemeClr val="accent2">
                    <a:lumMod val="75000"/>
                  </a:schemeClr>
                </a:solidFill>
                <a:latin typeface="Times New Roman" panose="02020603050405020304" charset="0"/>
                <a:ea typeface="sans-serif"/>
                <a:cs typeface="Times New Roman" panose="02020603050405020304" charset="0"/>
              </a:rPr>
              <a:t>I studied till the last minute of lunch and rushed to class</a:t>
            </a:r>
            <a:r>
              <a:rPr lang="en-US" altLang="zh-CN" sz="1500" b="0" i="0">
                <a:solidFill>
                  <a:srgbClr val="000000"/>
                </a:solidFill>
                <a:latin typeface="Times New Roman" panose="02020603050405020304" charset="0"/>
                <a:ea typeface="sans-serif"/>
                <a:cs typeface="Times New Roman" panose="02020603050405020304" charset="0"/>
              </a:rPr>
              <a:t>. I felt a sense of confidence as I glanced over the first page of the test, quickly filling in the answers with a smile. However, as I turned to the last page, my mind went blank. Time ticked by, and soon, the classroom began to empty as students finished their tests and left, except me. “Lara, class ended. I need you to hand in your test,” Mrs. Phloem said, stretching out her hand. Reluctantly, I handed her the test paper.</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The next day, I received my test back. I stared dumbfounded at the red mark: 76. Not even a B minus, my mind screamed. Just average. It’s over. No perfect record. I felt an unprecedented (</a:t>
            </a:r>
            <a:r>
              <a:rPr lang="zh-CN" altLang="en-US" sz="1500" b="0" i="0">
                <a:solidFill>
                  <a:srgbClr val="000000"/>
                </a:solidFill>
                <a:latin typeface="Times New Roman" panose="02020603050405020304" charset="0"/>
                <a:ea typeface="sans-serif"/>
                <a:cs typeface="Times New Roman" panose="02020603050405020304" charset="0"/>
              </a:rPr>
              <a:t>前所未有的</a:t>
            </a:r>
            <a:r>
              <a:rPr lang="en-US" altLang="zh-CN" sz="1500" b="0" i="0">
                <a:solidFill>
                  <a:srgbClr val="000000"/>
                </a:solidFill>
                <a:latin typeface="Times New Roman" panose="02020603050405020304" charset="0"/>
                <a:ea typeface="sans-serif"/>
                <a:cs typeface="Times New Roman" panose="02020603050405020304" charset="0"/>
              </a:rPr>
              <a:t>) sense of frustration and disappointment. After school, I dragged my heavy feet back home. When I pushed open the door, Jack was sitting on the couch, reading. Seeing his leisurely state, I cried, hard to contain the jealousy and sadness in my heart. Jack immediately noticed the depression on my face. He asked with concern, “What’s wrong, Lara?” Blinded by frustration mixed with a touch of jealousy, I shouted at him “How I wish you were not so perfect!”</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Paragraph 1. With a hint of hurt and surprise in his eyes, Jack gently approached me. </a:t>
            </a:r>
            <a:endParaRPr lang="en-US" altLang="zh-CN" sz="1500" b="0" i="0">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r>
              <a:rPr lang="en-US" altLang="zh-CN" sz="1500" b="0" i="0">
                <a:solidFill>
                  <a:srgbClr val="000000"/>
                </a:solidFill>
                <a:latin typeface="Times New Roman" panose="02020603050405020304" charset="0"/>
                <a:ea typeface="sans-serif"/>
                <a:cs typeface="Times New Roman" panose="02020603050405020304" charset="0"/>
              </a:rPr>
              <a:t>Paragraph 2. His words were like a warm breeze, blowing my depression away and changing my mindset. </a:t>
            </a:r>
            <a:endParaRPr lang="en-US" altLang="zh-CN" sz="1500" b="0" i="0">
              <a:solidFill>
                <a:srgbClr val="000000"/>
              </a:solidFill>
              <a:latin typeface="Times New Roman" panose="02020603050405020304" charset="0"/>
              <a:ea typeface="sans-serif"/>
              <a:cs typeface="Times New Roman" panose="02020603050405020304" charset="0"/>
            </a:endParaRPr>
          </a:p>
        </p:txBody>
      </p:sp>
      <p:sp>
        <p:nvSpPr>
          <p:cNvPr id="13" name="椭圆 12"/>
          <p:cNvSpPr/>
          <p:nvPr/>
        </p:nvSpPr>
        <p:spPr>
          <a:xfrm>
            <a:off x="5087620" y="1226185"/>
            <a:ext cx="95250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14" name="椭圆 13"/>
          <p:cNvSpPr/>
          <p:nvPr/>
        </p:nvSpPr>
        <p:spPr>
          <a:xfrm>
            <a:off x="2696845" y="1497330"/>
            <a:ext cx="128143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15" name="椭圆 14"/>
          <p:cNvSpPr/>
          <p:nvPr/>
        </p:nvSpPr>
        <p:spPr>
          <a:xfrm>
            <a:off x="4262120" y="1497330"/>
            <a:ext cx="95250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16" name="椭圆 15"/>
          <p:cNvSpPr/>
          <p:nvPr/>
        </p:nvSpPr>
        <p:spPr>
          <a:xfrm>
            <a:off x="6412230" y="1497330"/>
            <a:ext cx="95250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17" name="椭圆 16"/>
          <p:cNvSpPr/>
          <p:nvPr/>
        </p:nvSpPr>
        <p:spPr>
          <a:xfrm>
            <a:off x="5575300" y="1728470"/>
            <a:ext cx="106045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18" name="文本框 17"/>
          <p:cNvSpPr txBox="1"/>
          <p:nvPr/>
        </p:nvSpPr>
        <p:spPr>
          <a:xfrm>
            <a:off x="4387215" y="1927860"/>
            <a:ext cx="2713355" cy="300990"/>
          </a:xfrm>
          <a:prstGeom prst="rect">
            <a:avLst/>
          </a:prstGeom>
          <a:solidFill>
            <a:schemeClr val="accent1"/>
          </a:solidFill>
        </p:spPr>
        <p:txBody>
          <a:bodyPr wrap="square" rtlCol="0">
            <a:noAutofit/>
          </a:bodyPr>
          <a:p>
            <a:pPr algn="ctr"/>
            <a:r>
              <a:rPr lang="en-US" altLang="zh-CN" sz="1600" b="1">
                <a:solidFill>
                  <a:schemeClr val="bg1"/>
                </a:solidFill>
              </a:rPr>
              <a:t>be narrowed down in size  </a:t>
            </a:r>
            <a:endParaRPr lang="en-US" altLang="zh-CN" sz="1600" b="1">
              <a:solidFill>
                <a:schemeClr val="bg1"/>
              </a:solidFill>
            </a:endParaRPr>
          </a:p>
        </p:txBody>
      </p:sp>
      <p:sp>
        <p:nvSpPr>
          <p:cNvPr id="19" name="椭圆 18"/>
          <p:cNvSpPr/>
          <p:nvPr/>
        </p:nvSpPr>
        <p:spPr>
          <a:xfrm>
            <a:off x="831215" y="1903730"/>
            <a:ext cx="71501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20" name="椭圆 19"/>
          <p:cNvSpPr/>
          <p:nvPr/>
        </p:nvSpPr>
        <p:spPr>
          <a:xfrm>
            <a:off x="2216785" y="2180590"/>
            <a:ext cx="106045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21" name="椭圆 20"/>
          <p:cNvSpPr/>
          <p:nvPr/>
        </p:nvSpPr>
        <p:spPr>
          <a:xfrm>
            <a:off x="6186805" y="2334260"/>
            <a:ext cx="106045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22" name="椭圆 21"/>
          <p:cNvSpPr/>
          <p:nvPr/>
        </p:nvSpPr>
        <p:spPr>
          <a:xfrm>
            <a:off x="127000" y="2633980"/>
            <a:ext cx="765175"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23" name="椭圆 22"/>
          <p:cNvSpPr/>
          <p:nvPr/>
        </p:nvSpPr>
        <p:spPr>
          <a:xfrm>
            <a:off x="1886585" y="2633980"/>
            <a:ext cx="953135"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24" name="文本框 23"/>
          <p:cNvSpPr txBox="1"/>
          <p:nvPr/>
        </p:nvSpPr>
        <p:spPr>
          <a:xfrm>
            <a:off x="1253490" y="482600"/>
            <a:ext cx="4978400" cy="460375"/>
          </a:xfrm>
          <a:prstGeom prst="rect">
            <a:avLst/>
          </a:prstGeom>
          <a:gradFill>
            <a:gsLst>
              <a:gs pos="0">
                <a:srgbClr val="D92763"/>
              </a:gs>
              <a:gs pos="50000">
                <a:srgbClr val="E3447A"/>
              </a:gs>
              <a:gs pos="100000">
                <a:srgbClr val="EC6091"/>
              </a:gs>
            </a:gsLst>
            <a:lin ang="5400000" scaled="1"/>
          </a:gradFill>
        </p:spPr>
        <p:txBody>
          <a:bodyPr wrap="square" rtlCol="0">
            <a:spAutoFit/>
          </a:bodyPr>
          <a:p>
            <a:r>
              <a:rPr lang="en-US" altLang="zh-CN" sz="2400" b="1">
                <a:solidFill>
                  <a:schemeClr val="bg1"/>
                </a:solidFill>
                <a:effectLst>
                  <a:outerShdw blurRad="38100" dist="38100" dir="2700000" algn="tl">
                    <a:srgbClr val="000000">
                      <a:alpha val="43137"/>
                    </a:srgbClr>
                  </a:outerShdw>
                </a:effectLst>
                <a:cs typeface="+mn-lt"/>
              </a:rPr>
              <a:t>enjoy the challenge but feel stressed</a:t>
            </a:r>
            <a:endParaRPr lang="en-US" altLang="zh-CN" sz="2400" b="1">
              <a:solidFill>
                <a:schemeClr val="bg1"/>
              </a:solidFill>
              <a:effectLst>
                <a:outerShdw blurRad="38100" dist="38100" dir="2700000" algn="tl">
                  <a:srgbClr val="000000">
                    <a:alpha val="43137"/>
                  </a:srgbClr>
                </a:outerShdw>
              </a:effectLst>
              <a:cs typeface="+mn-lt"/>
            </a:endParaRPr>
          </a:p>
        </p:txBody>
      </p:sp>
      <p:sp>
        <p:nvSpPr>
          <p:cNvPr id="25" name="文本框 24"/>
          <p:cNvSpPr txBox="1"/>
          <p:nvPr/>
        </p:nvSpPr>
        <p:spPr>
          <a:xfrm>
            <a:off x="2435225" y="2173605"/>
            <a:ext cx="2664460" cy="460375"/>
          </a:xfrm>
          <a:prstGeom prst="rect">
            <a:avLst/>
          </a:prstGeom>
          <a:gradFill>
            <a:gsLst>
              <a:gs pos="0">
                <a:srgbClr val="D92763"/>
              </a:gs>
              <a:gs pos="50000">
                <a:srgbClr val="E3447A"/>
              </a:gs>
              <a:gs pos="100000">
                <a:srgbClr val="EC6091"/>
              </a:gs>
            </a:gsLst>
            <a:lin ang="5400000" scaled="1"/>
          </a:gradFill>
        </p:spPr>
        <p:txBody>
          <a:bodyPr wrap="square" rtlCol="0">
            <a:spAutoFit/>
          </a:bodyPr>
          <a:p>
            <a:pPr algn="ctr"/>
            <a:r>
              <a:rPr lang="en-US" altLang="zh-CN" sz="2400" b="1">
                <a:solidFill>
                  <a:schemeClr val="bg1"/>
                </a:solidFill>
                <a:effectLst>
                  <a:outerShdw blurRad="38100" dist="38100" dir="2700000" algn="tl">
                    <a:srgbClr val="000000">
                      <a:alpha val="43137"/>
                    </a:srgbClr>
                  </a:outerShdw>
                </a:effectLst>
                <a:cs typeface="+mn-lt"/>
              </a:rPr>
              <a:t>confident at first</a:t>
            </a:r>
            <a:endParaRPr lang="en-US" altLang="zh-CN" sz="2400" b="1">
              <a:solidFill>
                <a:schemeClr val="bg1"/>
              </a:solidFill>
              <a:effectLst>
                <a:outerShdw blurRad="38100" dist="38100" dir="2700000" algn="tl">
                  <a:srgbClr val="000000">
                    <a:alpha val="43137"/>
                  </a:srgbClr>
                </a:outerShdw>
              </a:effectLst>
              <a:cs typeface="+mn-lt"/>
            </a:endParaRPr>
          </a:p>
        </p:txBody>
      </p:sp>
      <p:sp>
        <p:nvSpPr>
          <p:cNvPr id="26" name="文本框 25"/>
          <p:cNvSpPr txBox="1"/>
          <p:nvPr/>
        </p:nvSpPr>
        <p:spPr>
          <a:xfrm>
            <a:off x="1805305" y="3227070"/>
            <a:ext cx="3644900" cy="460375"/>
          </a:xfrm>
          <a:prstGeom prst="rect">
            <a:avLst/>
          </a:prstGeom>
          <a:gradFill>
            <a:gsLst>
              <a:gs pos="0">
                <a:srgbClr val="D92763"/>
              </a:gs>
              <a:gs pos="50000">
                <a:srgbClr val="E3447A"/>
              </a:gs>
              <a:gs pos="100000">
                <a:srgbClr val="EC6091"/>
              </a:gs>
            </a:gsLst>
            <a:lin ang="5400000" scaled="1"/>
          </a:gradFill>
        </p:spPr>
        <p:txBody>
          <a:bodyPr wrap="square" rtlCol="0">
            <a:spAutoFit/>
          </a:bodyPr>
          <a:p>
            <a:pPr algn="ctr"/>
            <a:r>
              <a:rPr lang="en-US" altLang="zh-CN" sz="2400" b="1">
                <a:solidFill>
                  <a:schemeClr val="bg1"/>
                </a:solidFill>
                <a:effectLst>
                  <a:outerShdw blurRad="38100" dist="38100" dir="2700000" algn="tl">
                    <a:srgbClr val="000000">
                      <a:alpha val="43137"/>
                    </a:srgbClr>
                  </a:outerShdw>
                </a:effectLst>
                <a:cs typeface="+mn-lt"/>
              </a:rPr>
              <a:t>nervous and stressed out</a:t>
            </a:r>
            <a:endParaRPr lang="en-US" altLang="zh-CN" sz="2400" b="1">
              <a:solidFill>
                <a:schemeClr val="bg1"/>
              </a:solidFill>
              <a:effectLst>
                <a:outerShdw blurRad="38100" dist="38100" dir="2700000" algn="tl">
                  <a:srgbClr val="000000">
                    <a:alpha val="43137"/>
                  </a:srgbClr>
                </a:outerShdw>
              </a:effectLst>
              <a:cs typeface="+mn-lt"/>
            </a:endParaRPr>
          </a:p>
        </p:txBody>
      </p:sp>
      <p:sp>
        <p:nvSpPr>
          <p:cNvPr id="27" name="文本框 26"/>
          <p:cNvSpPr txBox="1"/>
          <p:nvPr/>
        </p:nvSpPr>
        <p:spPr>
          <a:xfrm>
            <a:off x="2354580" y="3743325"/>
            <a:ext cx="2664460" cy="460375"/>
          </a:xfrm>
          <a:prstGeom prst="rect">
            <a:avLst/>
          </a:prstGeom>
          <a:gradFill>
            <a:gsLst>
              <a:gs pos="0">
                <a:srgbClr val="D92763"/>
              </a:gs>
              <a:gs pos="50000">
                <a:srgbClr val="E3447A"/>
              </a:gs>
              <a:gs pos="100000">
                <a:srgbClr val="EC6091"/>
              </a:gs>
            </a:gsLst>
            <a:lin ang="5400000" scaled="1"/>
          </a:gradFill>
        </p:spPr>
        <p:txBody>
          <a:bodyPr wrap="square" rtlCol="0">
            <a:spAutoFit/>
          </a:bodyPr>
          <a:p>
            <a:pPr algn="ctr"/>
            <a:r>
              <a:rPr lang="en-US" altLang="zh-CN" sz="2400" b="1">
                <a:solidFill>
                  <a:schemeClr val="bg1"/>
                </a:solidFill>
                <a:effectLst>
                  <a:outerShdw blurRad="38100" dist="38100" dir="2700000" algn="tl">
                    <a:srgbClr val="000000">
                      <a:alpha val="43137"/>
                    </a:srgbClr>
                  </a:outerShdw>
                </a:effectLst>
                <a:cs typeface="+mn-lt"/>
              </a:rPr>
              <a:t>dumbfounded</a:t>
            </a:r>
            <a:endParaRPr lang="en-US" altLang="zh-CN" sz="2400" b="1">
              <a:solidFill>
                <a:schemeClr val="bg1"/>
              </a:solidFill>
              <a:effectLst>
                <a:outerShdw blurRad="38100" dist="38100" dir="2700000" algn="tl">
                  <a:srgbClr val="000000">
                    <a:alpha val="43137"/>
                  </a:srgbClr>
                </a:outerShdw>
              </a:effectLst>
              <a:cs typeface="+mn-lt"/>
            </a:endParaRPr>
          </a:p>
        </p:txBody>
      </p:sp>
      <p:cxnSp>
        <p:nvCxnSpPr>
          <p:cNvPr id="28" name="直接连接符 27"/>
          <p:cNvCxnSpPr/>
          <p:nvPr/>
        </p:nvCxnSpPr>
        <p:spPr>
          <a:xfrm flipV="1">
            <a:off x="3167380" y="4478655"/>
            <a:ext cx="3507105" cy="7620"/>
          </a:xfrm>
          <a:prstGeom prst="line">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cxnSp>
      <p:pic>
        <p:nvPicPr>
          <p:cNvPr id="29" name="图片 28" descr="6248185fddf6e1648891999494"/>
          <p:cNvPicPr>
            <a:picLocks noChangeAspect="1"/>
          </p:cNvPicPr>
          <p:nvPr/>
        </p:nvPicPr>
        <p:blipFill>
          <a:blip r:embed="rId4"/>
          <a:stretch>
            <a:fillRect/>
          </a:stretch>
        </p:blipFill>
        <p:spPr>
          <a:xfrm>
            <a:off x="6911340" y="4050665"/>
            <a:ext cx="1181735" cy="1181735"/>
          </a:xfrm>
          <a:prstGeom prst="rect">
            <a:avLst/>
          </a:prstGeom>
        </p:spPr>
      </p:pic>
      <p:sp>
        <p:nvSpPr>
          <p:cNvPr id="30" name="文本框 29"/>
          <p:cNvSpPr txBox="1"/>
          <p:nvPr/>
        </p:nvSpPr>
        <p:spPr>
          <a:xfrm>
            <a:off x="1423670" y="4280535"/>
            <a:ext cx="4526915" cy="460375"/>
          </a:xfrm>
          <a:prstGeom prst="rect">
            <a:avLst/>
          </a:prstGeom>
          <a:gradFill>
            <a:gsLst>
              <a:gs pos="0">
                <a:srgbClr val="D92763"/>
              </a:gs>
              <a:gs pos="50000">
                <a:srgbClr val="E3447A"/>
              </a:gs>
              <a:gs pos="100000">
                <a:srgbClr val="EC6091"/>
              </a:gs>
            </a:gsLst>
            <a:lin ang="5400000" scaled="1"/>
          </a:gradFill>
        </p:spPr>
        <p:txBody>
          <a:bodyPr wrap="square" rtlCol="0">
            <a:spAutoFit/>
          </a:bodyPr>
          <a:p>
            <a:pPr algn="ctr"/>
            <a:r>
              <a:rPr lang="en-US" altLang="zh-CN" sz="2400" b="1">
                <a:solidFill>
                  <a:schemeClr val="bg1"/>
                </a:solidFill>
                <a:effectLst>
                  <a:outerShdw blurRad="38100" dist="38100" dir="2700000" algn="tl">
                    <a:srgbClr val="000000">
                      <a:alpha val="43137"/>
                    </a:srgbClr>
                  </a:outerShdw>
                </a:effectLst>
                <a:cs typeface="+mn-lt"/>
              </a:rPr>
              <a:t>frustrated and disappointed</a:t>
            </a:r>
            <a:endParaRPr lang="en-US" altLang="zh-CN" sz="2400" b="1">
              <a:solidFill>
                <a:schemeClr val="bg1"/>
              </a:solidFill>
              <a:effectLst>
                <a:outerShdw blurRad="38100" dist="38100" dir="2700000" algn="tl">
                  <a:srgbClr val="000000">
                    <a:alpha val="43137"/>
                  </a:srgbClr>
                </a:outerShdw>
              </a:effectLst>
              <a:cs typeface="+mn-lt"/>
            </a:endParaRPr>
          </a:p>
        </p:txBody>
      </p:sp>
      <p:sp>
        <p:nvSpPr>
          <p:cNvPr id="31" name="文本框 30"/>
          <p:cNvSpPr txBox="1"/>
          <p:nvPr/>
        </p:nvSpPr>
        <p:spPr>
          <a:xfrm>
            <a:off x="1687830" y="4761230"/>
            <a:ext cx="4109085" cy="460375"/>
          </a:xfrm>
          <a:prstGeom prst="rect">
            <a:avLst/>
          </a:prstGeom>
          <a:gradFill>
            <a:gsLst>
              <a:gs pos="0">
                <a:srgbClr val="D92763"/>
              </a:gs>
              <a:gs pos="50000">
                <a:srgbClr val="E3447A"/>
              </a:gs>
              <a:gs pos="100000">
                <a:srgbClr val="EC6091"/>
              </a:gs>
            </a:gsLst>
            <a:lin ang="5400000" scaled="1"/>
          </a:gradFill>
        </p:spPr>
        <p:txBody>
          <a:bodyPr wrap="square" rtlCol="0">
            <a:spAutoFit/>
          </a:bodyPr>
          <a:p>
            <a:pPr algn="ctr"/>
            <a:r>
              <a:rPr lang="en-US" altLang="zh-CN" sz="2400" b="1">
                <a:solidFill>
                  <a:schemeClr val="bg1"/>
                </a:solidFill>
                <a:effectLst>
                  <a:outerShdw blurRad="38100" dist="38100" dir="2700000" algn="tl">
                    <a:srgbClr val="000000">
                      <a:alpha val="43137"/>
                    </a:srgbClr>
                  </a:outerShdw>
                </a:effectLst>
                <a:cs typeface="+mn-lt"/>
              </a:rPr>
              <a:t>jealous, sad and depressed</a:t>
            </a:r>
            <a:endParaRPr lang="en-US" altLang="zh-CN" sz="2400" b="1">
              <a:solidFill>
                <a:schemeClr val="bg1"/>
              </a:solidFill>
              <a:effectLst>
                <a:outerShdw blurRad="38100" dist="38100" dir="2700000" algn="tl">
                  <a:srgbClr val="000000">
                    <a:alpha val="43137"/>
                  </a:srgbClr>
                </a:outerShdw>
              </a:effectLst>
              <a:cs typeface="+mn-lt"/>
            </a:endParaRPr>
          </a:p>
        </p:txBody>
      </p:sp>
      <p:sp>
        <p:nvSpPr>
          <p:cNvPr id="32" name="椭圆 31"/>
          <p:cNvSpPr/>
          <p:nvPr/>
        </p:nvSpPr>
        <p:spPr>
          <a:xfrm>
            <a:off x="6089015" y="5109210"/>
            <a:ext cx="106045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33" name="椭圆 32"/>
          <p:cNvSpPr/>
          <p:nvPr/>
        </p:nvSpPr>
        <p:spPr>
          <a:xfrm>
            <a:off x="1998345" y="5779135"/>
            <a:ext cx="3020060"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34" name="椭圆 33"/>
          <p:cNvSpPr/>
          <p:nvPr/>
        </p:nvSpPr>
        <p:spPr>
          <a:xfrm>
            <a:off x="5253355" y="5779135"/>
            <a:ext cx="1847215" cy="325120"/>
          </a:xfrm>
          <a:prstGeom prst="ellipse">
            <a:avLst/>
          </a:prstGeom>
          <a:noFill/>
          <a:ln w="539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35" name="文本框 34"/>
          <p:cNvSpPr txBox="1"/>
          <p:nvPr/>
        </p:nvSpPr>
        <p:spPr>
          <a:xfrm>
            <a:off x="7256145" y="398145"/>
            <a:ext cx="4818380" cy="603885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p:spPr>
        <p:txBody>
          <a:bodyPr wrap="square" rtlCol="0">
            <a:noAutofit/>
          </a:bodyPr>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Stage 1:</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Analyze the original article for:</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the characters’ personality</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change of feelings</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actions and reactions</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linguistic features like contrast (show development of story and personality) and short sentences (create rhythm and show a particular emotional burst) </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7"/>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28"/>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2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31"/>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7">
                                            <p:txEl>
                                              <p:pRg st="14" end="14"/>
                                            </p:txEl>
                                          </p:spTgt>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3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3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3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nodeType="clickEffect">
                                  <p:stCondLst>
                                    <p:cond delay="0"/>
                                  </p:stCondLst>
                                  <p:childTnLst>
                                    <p:set>
                                      <p:cBhvr>
                                        <p:cTn id="157" dur="1" fill="hold">
                                          <p:stCondLst>
                                            <p:cond delay="0"/>
                                          </p:stCondLst>
                                        </p:cTn>
                                        <p:tgtEl>
                                          <p:spTgt spid="7">
                                            <p:txEl>
                                              <p:pRg st="16" end="16"/>
                                            </p:txEl>
                                          </p:spTgt>
                                        </p:tgtEl>
                                        <p:attrNameLst>
                                          <p:attrName>style.visibility</p:attrName>
                                        </p:attrNameLst>
                                      </p:cBhvr>
                                      <p:to>
                                        <p:strVal val="visible"/>
                                      </p:to>
                                    </p:set>
                                    <p:anim calcmode="lin" valueType="num">
                                      <p:cBhvr additive="base">
                                        <p:cTn id="158" dur="500" fill="hold"/>
                                        <p:tgtEl>
                                          <p:spTgt spid="7">
                                            <p:txEl>
                                              <p:pRg st="16" end="16"/>
                                            </p:txEl>
                                          </p:spTgt>
                                        </p:tgtEl>
                                        <p:attrNameLst>
                                          <p:attrName>ppt_x</p:attrName>
                                        </p:attrNameLst>
                                      </p:cBhvr>
                                      <p:tavLst>
                                        <p:tav tm="0">
                                          <p:val>
                                            <p:strVal val="#ppt_x"/>
                                          </p:val>
                                        </p:tav>
                                        <p:tav tm="100000">
                                          <p:val>
                                            <p:strVal val="#ppt_x"/>
                                          </p:val>
                                        </p:tav>
                                      </p:tavLst>
                                    </p:anim>
                                    <p:anim calcmode="lin" valueType="num">
                                      <p:cBhvr additive="base">
                                        <p:cTn id="159" dur="500" fill="hold"/>
                                        <p:tgtEl>
                                          <p:spTgt spid="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3" presetClass="entr" presetSubtype="10" fill="hold" grpId="0" nodeType="clickEffect">
                                  <p:stCondLst>
                                    <p:cond delay="0"/>
                                  </p:stCondLst>
                                  <p:childTnLst>
                                    <p:set>
                                      <p:cBhvr>
                                        <p:cTn id="163" dur="1" fill="hold">
                                          <p:stCondLst>
                                            <p:cond delay="0"/>
                                          </p:stCondLst>
                                        </p:cTn>
                                        <p:tgtEl>
                                          <p:spTgt spid="35"/>
                                        </p:tgtEl>
                                        <p:attrNameLst>
                                          <p:attrName>style.visibility</p:attrName>
                                        </p:attrNameLst>
                                      </p:cBhvr>
                                      <p:to>
                                        <p:strVal val="visible"/>
                                      </p:to>
                                    </p:set>
                                    <p:animEffect transition="in" filter="blinds(horizontal)">
                                      <p:cBhvr>
                                        <p:cTn id="16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2" grpId="0" bldLvl="0" animBg="1"/>
      <p:bldP spid="13" grpId="0" animBg="1"/>
      <p:bldP spid="14" grpId="0" animBg="1"/>
      <p:bldP spid="15" grpId="0" animBg="1"/>
      <p:bldP spid="16" grpId="0" animBg="1"/>
      <p:bldP spid="17" grpId="0" animBg="1"/>
      <p:bldP spid="18" grpId="0" bldLvl="0" animBg="1"/>
      <p:bldP spid="19" grpId="0" bldLvl="0" animBg="1"/>
      <p:bldP spid="20" grpId="0" bldLvl="0" animBg="1"/>
      <p:bldP spid="21" grpId="0" bldLvl="0" animBg="1"/>
      <p:bldP spid="22" grpId="0" bldLvl="0" animBg="1"/>
      <p:bldP spid="23" grpId="0" bldLvl="0" animBg="1"/>
      <p:bldP spid="24" grpId="0" animBg="1"/>
      <p:bldP spid="25" grpId="0" bldLvl="0" animBg="1"/>
      <p:bldP spid="26" grpId="0" bldLvl="0" animBg="1"/>
      <p:bldP spid="27" grpId="0" bldLvl="0" animBg="1"/>
      <p:bldP spid="30" grpId="0" bldLvl="0" animBg="1"/>
      <p:bldP spid="31" grpId="0" bldLvl="0" animBg="1"/>
      <p:bldP spid="32" grpId="0" bldLvl="0" animBg="1"/>
      <p:bldP spid="33" grpId="0" bldLvl="0" animBg="1"/>
      <p:bldP spid="34" grpId="0" bldLvl="0" animBg="1"/>
      <p:bldP spid="3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299460" y="201930"/>
            <a:ext cx="8505825" cy="5739130"/>
          </a:xfrm>
          <a:prstGeom prst="rect">
            <a:avLst/>
          </a:prstGeom>
          <a:noFill/>
        </p:spPr>
        <p:txBody>
          <a:bodyPr wrap="square" rtlCol="0" anchor="t">
            <a:noAutofit/>
          </a:bodyPr>
          <a:p>
            <a:pPr indent="457200" algn="just" fontAlgn="base">
              <a:spcBef>
                <a:spcPct val="0"/>
              </a:spcBef>
              <a:spcAft>
                <a:spcPct val="0"/>
              </a:spcAft>
            </a:pPr>
            <a:r>
              <a:rPr lang="en-US" altLang="zh-CN" sz="2400" b="1" i="1">
                <a:solidFill>
                  <a:srgbClr val="000000"/>
                </a:solidFill>
                <a:latin typeface="Times New Roman" panose="02020603050405020304" charset="0"/>
                <a:ea typeface="sans-serif"/>
                <a:cs typeface="Times New Roman" panose="02020603050405020304" charset="0"/>
                <a:sym typeface="+mn-ea"/>
              </a:rPr>
              <a:t>Paragraph 1. With a hint of hurt and surprise in his eyes, Jack gently approached me. </a:t>
            </a:r>
            <a:endParaRPr lang="en-US" altLang="zh-CN" sz="2400" b="1" i="1">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r>
              <a:rPr lang="en-US" altLang="zh-CN" sz="2400" b="1" i="1">
                <a:solidFill>
                  <a:srgbClr val="000000"/>
                </a:solidFill>
                <a:latin typeface="Times New Roman" panose="02020603050405020304" charset="0"/>
                <a:ea typeface="sans-serif"/>
                <a:cs typeface="Times New Roman" panose="02020603050405020304" charset="0"/>
                <a:sym typeface="+mn-ea"/>
              </a:rPr>
              <a:t>Paragraph 2. His words were like a warm breeze, blowing my depression away and changing my mindset. </a:t>
            </a:r>
            <a:endParaRPr lang="en-US" altLang="zh-CN" sz="2400" b="1" i="1">
              <a:solidFill>
                <a:srgbClr val="000000"/>
              </a:solidFill>
              <a:latin typeface="Times New Roman" panose="02020603050405020304" charset="0"/>
              <a:ea typeface="sans-serif"/>
              <a:cs typeface="Times New Roman" panose="02020603050405020304" charset="0"/>
              <a:sym typeface="+mn-ea"/>
            </a:endParaRPr>
          </a:p>
        </p:txBody>
      </p:sp>
      <p:sp>
        <p:nvSpPr>
          <p:cNvPr id="35" name="文本框 34"/>
          <p:cNvSpPr txBox="1"/>
          <p:nvPr/>
        </p:nvSpPr>
        <p:spPr>
          <a:xfrm>
            <a:off x="107315" y="142240"/>
            <a:ext cx="3068955" cy="645160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p:spPr>
        <p:txBody>
          <a:bodyPr wrap="square" rtlCol="0">
            <a:noAutofit/>
          </a:bodyPr>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Stage 2:</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Brainstorm the possible development of the story </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feelings</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actions and reactions </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contrasts </a:t>
            </a: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show development of story and personality</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imitation of the language</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a:p>
            <a:pPr marL="457200" indent="-457200">
              <a:buFont typeface="Wingdings" panose="05000000000000000000" charset="0"/>
              <a:buChar char="u"/>
            </a:pP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7" name="文本框 6"/>
          <p:cNvSpPr txBox="1"/>
          <p:nvPr/>
        </p:nvSpPr>
        <p:spPr>
          <a:xfrm>
            <a:off x="3573780" y="1010920"/>
            <a:ext cx="6042025" cy="1221105"/>
          </a:xfrm>
          <a:prstGeom prst="rect">
            <a:avLst/>
          </a:prstGeom>
          <a:noFill/>
        </p:spPr>
        <p:txBody>
          <a:bodyPr wrap="square" rtlCol="0">
            <a:noAutofit/>
          </a:bodyPr>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1. Jack asked me about what had happened.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2. I told Jack about my failure in the test.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3. Jack comforted me.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pic>
        <p:nvPicPr>
          <p:cNvPr id="8" name="图片 7" descr="6248185fddf6e1648891999494"/>
          <p:cNvPicPr>
            <a:picLocks noChangeAspect="1"/>
          </p:cNvPicPr>
          <p:nvPr/>
        </p:nvPicPr>
        <p:blipFill>
          <a:blip r:embed="rId1"/>
          <a:stretch>
            <a:fillRect/>
          </a:stretch>
        </p:blipFill>
        <p:spPr>
          <a:xfrm>
            <a:off x="2880995" y="2150745"/>
            <a:ext cx="1337310" cy="1337310"/>
          </a:xfrm>
          <a:prstGeom prst="rect">
            <a:avLst/>
          </a:prstGeom>
        </p:spPr>
      </p:pic>
      <p:sp>
        <p:nvSpPr>
          <p:cNvPr id="10" name="文本框 9"/>
          <p:cNvSpPr txBox="1"/>
          <p:nvPr/>
        </p:nvSpPr>
        <p:spPr>
          <a:xfrm>
            <a:off x="3299460" y="201930"/>
            <a:ext cx="8505825" cy="5739130"/>
          </a:xfrm>
          <a:prstGeom prst="rect">
            <a:avLst/>
          </a:prstGeom>
          <a:noFill/>
        </p:spPr>
        <p:txBody>
          <a:bodyPr wrap="square" rtlCol="0" anchor="t">
            <a:noAutofit/>
          </a:bodyPr>
          <a:p>
            <a:pPr indent="457200" algn="just" fontAlgn="base">
              <a:spcBef>
                <a:spcPct val="0"/>
              </a:spcBef>
              <a:spcAft>
                <a:spcPct val="0"/>
              </a:spcAft>
            </a:pPr>
            <a:r>
              <a:rPr lang="en-US" altLang="zh-CN" sz="2400" b="1" i="1">
                <a:solidFill>
                  <a:srgbClr val="000000"/>
                </a:solidFill>
                <a:latin typeface="Times New Roman" panose="02020603050405020304" charset="0"/>
                <a:ea typeface="sans-serif"/>
                <a:cs typeface="Times New Roman" panose="02020603050405020304" charset="0"/>
                <a:sym typeface="+mn-ea"/>
              </a:rPr>
              <a:t>Paragraph 1. With a hint of hurt and surprise in his eyes, Jack gently approached me. </a:t>
            </a:r>
            <a:endParaRPr lang="en-US" altLang="zh-CN" sz="2400" b="1" i="1">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r>
              <a:rPr lang="en-US" altLang="zh-CN" sz="2400" b="1" i="1">
                <a:solidFill>
                  <a:srgbClr val="000000"/>
                </a:solidFill>
                <a:latin typeface="Times New Roman" panose="02020603050405020304" charset="0"/>
                <a:ea typeface="sans-serif"/>
                <a:cs typeface="Times New Roman" panose="02020603050405020304" charset="0"/>
                <a:sym typeface="+mn-ea"/>
              </a:rPr>
              <a:t>Paragraph 2. His words </a:t>
            </a:r>
            <a:r>
              <a:rPr lang="en-US" altLang="zh-CN" sz="2400" b="1" i="1">
                <a:solidFill>
                  <a:srgbClr val="FF0000"/>
                </a:solidFill>
                <a:effectLst>
                  <a:outerShdw blurRad="38100" dist="38100" dir="2700000" algn="tl">
                    <a:srgbClr val="000000">
                      <a:alpha val="43137"/>
                    </a:srgbClr>
                  </a:outerShdw>
                </a:effectLst>
                <a:latin typeface="Times New Roman" panose="02020603050405020304" charset="0"/>
                <a:ea typeface="sans-serif"/>
                <a:cs typeface="Times New Roman" panose="02020603050405020304" charset="0"/>
                <a:sym typeface="+mn-ea"/>
              </a:rPr>
              <a:t>were like a warm breeze, blowing my depression away and changing my mindset. </a:t>
            </a:r>
            <a:endParaRPr lang="en-US" altLang="zh-CN" sz="2400" b="1" i="1">
              <a:solidFill>
                <a:srgbClr val="FF0000"/>
              </a:solidFill>
              <a:effectLst>
                <a:outerShdw blurRad="38100" dist="38100" dir="2700000" algn="tl">
                  <a:srgbClr val="000000">
                    <a:alpha val="43137"/>
                  </a:srgbClr>
                </a:outerShdw>
              </a:effectLst>
              <a:latin typeface="Times New Roman" panose="02020603050405020304" charset="0"/>
              <a:ea typeface="sans-serif"/>
              <a:cs typeface="Times New Roman" panose="02020603050405020304" charset="0"/>
              <a:sym typeface="+mn-ea"/>
            </a:endParaRPr>
          </a:p>
        </p:txBody>
      </p:sp>
      <p:sp>
        <p:nvSpPr>
          <p:cNvPr id="9" name="文本框 8"/>
          <p:cNvSpPr txBox="1"/>
          <p:nvPr/>
        </p:nvSpPr>
        <p:spPr>
          <a:xfrm>
            <a:off x="4159250" y="2232025"/>
            <a:ext cx="7646035" cy="2729865"/>
          </a:xfrm>
          <a:prstGeom prst="rect">
            <a:avLst/>
          </a:prstGeom>
          <a:gradFill>
            <a:gsLst>
              <a:gs pos="0">
                <a:srgbClr val="D92763"/>
              </a:gs>
              <a:gs pos="50000">
                <a:srgbClr val="E3447A"/>
              </a:gs>
              <a:gs pos="100000">
                <a:srgbClr val="EC6091"/>
              </a:gs>
            </a:gsLst>
            <a:lin ang="5400000" scaled="1"/>
          </a:gradFill>
        </p:spPr>
        <p:txBody>
          <a:bodyPr wrap="square" rtlCol="0">
            <a:noAutofit/>
          </a:bodyPr>
          <a:p>
            <a:pPr lvl="0" algn="l">
              <a:buClrTx/>
              <a:buSzTx/>
              <a:buFontTx/>
            </a:pPr>
            <a:r>
              <a:rPr lang="en-US" altLang="zh-CN" sz="2100" b="1">
                <a:solidFill>
                  <a:schemeClr val="bg1"/>
                </a:solidFill>
                <a:effectLst>
                  <a:outerShdw blurRad="38100" dist="38100" dir="2700000" algn="tl">
                    <a:srgbClr val="000000">
                      <a:alpha val="43137"/>
                    </a:srgbClr>
                  </a:outerShdw>
                </a:effectLst>
                <a:cs typeface="+mn-lt"/>
                <a:sym typeface="+mn-ea"/>
              </a:rPr>
              <a:t>actions: </a:t>
            </a:r>
            <a:endParaRPr lang="en-US" altLang="zh-CN" sz="2100" b="1">
              <a:solidFill>
                <a:schemeClr val="bg1"/>
              </a:solidFill>
              <a:effectLst>
                <a:outerShdw blurRad="38100" dist="38100" dir="2700000" algn="tl">
                  <a:srgbClr val="000000">
                    <a:alpha val="43137"/>
                  </a:srgbClr>
                </a:outerShdw>
              </a:effectLst>
              <a:cs typeface="+mn-lt"/>
              <a:sym typeface="+mn-ea"/>
            </a:endParaRPr>
          </a:p>
          <a:p>
            <a:pPr lvl="0" algn="l">
              <a:buClrTx/>
              <a:buSzTx/>
              <a:buFontTx/>
            </a:pPr>
            <a:r>
              <a:rPr lang="en-US" altLang="zh-CN" sz="2100" b="1" i="1">
                <a:solidFill>
                  <a:schemeClr val="bg1"/>
                </a:solidFill>
                <a:effectLst>
                  <a:outerShdw blurRad="38100" dist="38100" dir="2700000" algn="tl">
                    <a:srgbClr val="000000">
                      <a:alpha val="43137"/>
                    </a:srgbClr>
                  </a:outerShdw>
                </a:effectLst>
                <a:cs typeface="+mn-lt"/>
                <a:sym typeface="+mn-ea"/>
              </a:rPr>
              <a:t>patted me on the shouder, held me by the hand...</a:t>
            </a:r>
            <a:endParaRPr lang="en-US" altLang="zh-CN" sz="2100" b="1" i="1">
              <a:solidFill>
                <a:schemeClr val="bg1"/>
              </a:solidFill>
              <a:effectLst>
                <a:outerShdw blurRad="38100" dist="38100" dir="2700000" algn="tl">
                  <a:srgbClr val="000000">
                    <a:alpha val="43137"/>
                  </a:srgbClr>
                </a:outerShdw>
              </a:effectLst>
              <a:cs typeface="+mn-lt"/>
              <a:sym typeface="+mn-ea"/>
            </a:endParaRPr>
          </a:p>
          <a:p>
            <a:pPr lvl="0" algn="l">
              <a:buClrTx/>
              <a:buSzTx/>
              <a:buFontTx/>
            </a:pPr>
            <a:r>
              <a:rPr lang="en-US" altLang="zh-CN" sz="2100" b="1">
                <a:solidFill>
                  <a:schemeClr val="bg1"/>
                </a:solidFill>
                <a:effectLst>
                  <a:outerShdw blurRad="38100" dist="38100" dir="2700000" algn="tl">
                    <a:srgbClr val="000000">
                      <a:alpha val="43137"/>
                    </a:srgbClr>
                  </a:outerShdw>
                </a:effectLst>
                <a:cs typeface="+mn-lt"/>
                <a:sym typeface="+mn-ea"/>
              </a:rPr>
              <a:t>words: </a:t>
            </a:r>
            <a:endParaRPr lang="en-US" altLang="zh-CN" sz="2100" b="1">
              <a:solidFill>
                <a:schemeClr val="bg1"/>
              </a:solidFill>
              <a:effectLst>
                <a:outerShdw blurRad="38100" dist="38100" dir="2700000" algn="tl">
                  <a:srgbClr val="000000">
                    <a:alpha val="43137"/>
                  </a:srgbClr>
                </a:outerShdw>
              </a:effectLst>
              <a:cs typeface="+mn-lt"/>
              <a:sym typeface="+mn-ea"/>
            </a:endParaRPr>
          </a:p>
          <a:p>
            <a:pPr lvl="0" algn="l">
              <a:buClrTx/>
              <a:buSzTx/>
              <a:buFontTx/>
            </a:pPr>
            <a:r>
              <a:rPr lang="en-US" altLang="zh-CN" sz="2100" b="1" i="1">
                <a:solidFill>
                  <a:schemeClr val="bg1"/>
                </a:solidFill>
                <a:effectLst>
                  <a:outerShdw blurRad="38100" dist="38100" dir="2700000" algn="tl">
                    <a:srgbClr val="000000">
                      <a:alpha val="43137"/>
                    </a:srgbClr>
                  </a:outerShdw>
                </a:effectLst>
                <a:cs typeface="+mn-lt"/>
                <a:sym typeface="+mn-ea"/>
              </a:rPr>
              <a:t>I didn't mean to make you feel this way. We're siblings. We're supposed to </a:t>
            </a:r>
            <a:r>
              <a:rPr lang="en-US" altLang="zh-CN" sz="2100" b="1" i="1" u="sng">
                <a:solidFill>
                  <a:schemeClr val="bg1"/>
                </a:solidFill>
                <a:effectLst>
                  <a:outerShdw blurRad="38100" dist="38100" dir="2700000" algn="tl">
                    <a:srgbClr val="000000">
                      <a:alpha val="43137"/>
                    </a:srgbClr>
                  </a:outerShdw>
                </a:effectLst>
                <a:cs typeface="+mn-lt"/>
                <a:sym typeface="+mn-ea"/>
              </a:rPr>
              <a:t>support each other, not compete</a:t>
            </a:r>
            <a:r>
              <a:rPr lang="en-US" altLang="zh-CN" sz="2100" b="1" i="1">
                <a:solidFill>
                  <a:schemeClr val="bg1"/>
                </a:solidFill>
                <a:effectLst>
                  <a:outerShdw blurRad="38100" dist="38100" dir="2700000" algn="tl">
                    <a:srgbClr val="000000">
                      <a:alpha val="43137"/>
                    </a:srgbClr>
                  </a:outerShdw>
                </a:effectLst>
                <a:cs typeface="+mn-lt"/>
                <a:sym typeface="+mn-ea"/>
              </a:rPr>
              <a:t>.</a:t>
            </a:r>
            <a:endParaRPr lang="en-US" altLang="zh-CN" sz="2100" b="1" i="1">
              <a:solidFill>
                <a:schemeClr val="bg1"/>
              </a:solidFill>
              <a:effectLst>
                <a:outerShdw blurRad="38100" dist="38100" dir="2700000" algn="tl">
                  <a:srgbClr val="000000">
                    <a:alpha val="43137"/>
                  </a:srgbClr>
                </a:outerShdw>
              </a:effectLst>
              <a:cs typeface="+mn-lt"/>
              <a:sym typeface="+mn-ea"/>
            </a:endParaRPr>
          </a:p>
          <a:p>
            <a:pPr lvl="0" algn="l">
              <a:buClrTx/>
              <a:buSzTx/>
              <a:buFontTx/>
            </a:pPr>
            <a:r>
              <a:rPr lang="en-US" altLang="zh-CN" sz="2100" b="1" i="1">
                <a:solidFill>
                  <a:schemeClr val="bg1"/>
                </a:solidFill>
                <a:effectLst>
                  <a:outerShdw blurRad="38100" dist="38100" dir="2700000" algn="tl">
                    <a:srgbClr val="000000">
                      <a:alpha val="43137"/>
                    </a:srgbClr>
                  </a:outerShdw>
                </a:effectLst>
                <a:cs typeface="+mn-lt"/>
                <a:sym typeface="+mn-ea"/>
              </a:rPr>
              <a:t>You </a:t>
            </a:r>
            <a:r>
              <a:rPr lang="en-US" altLang="zh-CN" sz="2100" b="1" i="1" u="sng">
                <a:solidFill>
                  <a:schemeClr val="bg1"/>
                </a:solidFill>
                <a:effectLst>
                  <a:outerShdw blurRad="38100" dist="38100" dir="2700000" algn="tl">
                    <a:srgbClr val="000000">
                      <a:alpha val="43137"/>
                    </a:srgbClr>
                  </a:outerShdw>
                </a:effectLst>
                <a:cs typeface="+mn-lt"/>
                <a:sym typeface="+mn-ea"/>
              </a:rPr>
              <a:t>have your own strengths and abilities</a:t>
            </a:r>
            <a:r>
              <a:rPr lang="en-US" altLang="zh-CN" sz="2100" b="1" i="1">
                <a:solidFill>
                  <a:schemeClr val="bg1"/>
                </a:solidFill>
                <a:effectLst>
                  <a:outerShdw blurRad="38100" dist="38100" dir="2700000" algn="tl">
                    <a:srgbClr val="000000">
                      <a:alpha val="43137"/>
                    </a:srgbClr>
                  </a:outerShdw>
                </a:effectLst>
                <a:cs typeface="+mn-lt"/>
                <a:sym typeface="+mn-ea"/>
              </a:rPr>
              <a:t>, and you don't need to prove anything to anyone. Just </a:t>
            </a:r>
            <a:r>
              <a:rPr lang="en-US" altLang="zh-CN" sz="2100" b="1" i="1" u="sng">
                <a:solidFill>
                  <a:schemeClr val="bg1"/>
                </a:solidFill>
                <a:effectLst>
                  <a:outerShdw blurRad="38100" dist="38100" dir="2700000" algn="tl">
                    <a:srgbClr val="000000">
                      <a:alpha val="43137"/>
                    </a:srgbClr>
                  </a:outerShdw>
                </a:effectLst>
                <a:cs typeface="+mn-lt"/>
                <a:sym typeface="+mn-ea"/>
              </a:rPr>
              <a:t>focus on being the best version of yourself, and everything else will fall into place</a:t>
            </a:r>
            <a:r>
              <a:rPr lang="en-US" altLang="zh-CN" sz="2100" b="1" i="1">
                <a:solidFill>
                  <a:schemeClr val="bg1"/>
                </a:solidFill>
                <a:effectLst>
                  <a:outerShdw blurRad="38100" dist="38100" dir="2700000" algn="tl">
                    <a:srgbClr val="000000">
                      <a:alpha val="43137"/>
                    </a:srgbClr>
                  </a:outerShdw>
                </a:effectLst>
                <a:cs typeface="+mn-lt"/>
                <a:sym typeface="+mn-ea"/>
              </a:rPr>
              <a:t>.</a:t>
            </a:r>
            <a:endParaRPr lang="en-US" altLang="zh-CN" sz="2100" b="1" i="1">
              <a:solidFill>
                <a:schemeClr val="bg1"/>
              </a:solidFill>
              <a:effectLst>
                <a:outerShdw blurRad="38100" dist="38100" dir="2700000" algn="tl">
                  <a:srgbClr val="000000">
                    <a:alpha val="43137"/>
                  </a:srgbClr>
                </a:outerShdw>
              </a:effectLst>
              <a:cs typeface="+mn-l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xEl>
                                              <p:pRg st="12" end="12"/>
                                            </p:txEl>
                                          </p:spTgt>
                                        </p:tgtEl>
                                        <p:attrNameLst>
                                          <p:attrName>style.visibility</p:attrName>
                                        </p:attrNameLst>
                                      </p:cBhvr>
                                      <p:to>
                                        <p:strVal val="visible"/>
                                      </p:to>
                                    </p:set>
                                    <p:animEffect transition="in" filter="blinds(horizontal)">
                                      <p:cBhvr>
                                        <p:cTn id="16" dur="500"/>
                                        <p:tgtEl>
                                          <p:spTgt spid="10">
                                            <p:txEl>
                                              <p:pRg st="12" end="1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7" grpId="0"/>
      <p:bldP spid="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3299460" y="201930"/>
            <a:ext cx="8505825" cy="5739130"/>
          </a:xfrm>
          <a:prstGeom prst="rect">
            <a:avLst/>
          </a:prstGeom>
          <a:noFill/>
        </p:spPr>
        <p:txBody>
          <a:bodyPr wrap="square" rtlCol="0" anchor="t">
            <a:noAutofit/>
          </a:bodyPr>
          <a:p>
            <a:pPr indent="457200" algn="just" fontAlgn="base">
              <a:spcBef>
                <a:spcPct val="0"/>
              </a:spcBef>
              <a:spcAft>
                <a:spcPct val="0"/>
              </a:spcAft>
            </a:pPr>
            <a:r>
              <a:rPr lang="en-US" altLang="zh-CN" sz="2400" b="1" i="1">
                <a:solidFill>
                  <a:srgbClr val="000000"/>
                </a:solidFill>
                <a:latin typeface="Times New Roman" panose="02020603050405020304" charset="0"/>
                <a:ea typeface="sans-serif"/>
                <a:cs typeface="Times New Roman" panose="02020603050405020304" charset="0"/>
                <a:sym typeface="+mn-ea"/>
              </a:rPr>
              <a:t>Paragraph 1. With a hint of hurt and surprise in his eyes, Jack gently approached me. </a:t>
            </a:r>
            <a:endParaRPr lang="en-US" altLang="zh-CN" sz="2400" b="1" i="1">
              <a:solidFill>
                <a:srgbClr val="000000"/>
              </a:solidFill>
              <a:latin typeface="Times New Roman" panose="02020603050405020304" charset="0"/>
              <a:ea typeface="sans-serif"/>
              <a:cs typeface="Times New Roman" panose="02020603050405020304" charset="0"/>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endParaRPr lang="en-US" altLang="zh-CN" sz="2400" b="1" i="1">
              <a:solidFill>
                <a:srgbClr val="000000"/>
              </a:solidFill>
              <a:latin typeface="Times New Roman" panose="02020603050405020304" charset="0"/>
              <a:ea typeface="sans-serif"/>
              <a:cs typeface="Times New Roman" panose="02020603050405020304" charset="0"/>
              <a:sym typeface="+mn-ea"/>
            </a:endParaRPr>
          </a:p>
          <a:p>
            <a:pPr indent="457200" algn="just" fontAlgn="base">
              <a:spcBef>
                <a:spcPct val="0"/>
              </a:spcBef>
              <a:spcAft>
                <a:spcPct val="0"/>
              </a:spcAft>
            </a:pPr>
            <a:r>
              <a:rPr lang="en-US" altLang="zh-CN" sz="2400" b="1" i="1">
                <a:solidFill>
                  <a:srgbClr val="000000"/>
                </a:solidFill>
                <a:latin typeface="Times New Roman" panose="02020603050405020304" charset="0"/>
                <a:ea typeface="sans-serif"/>
                <a:cs typeface="Times New Roman" panose="02020603050405020304" charset="0"/>
                <a:sym typeface="+mn-ea"/>
              </a:rPr>
              <a:t>Paragraph 2. His words </a:t>
            </a:r>
            <a:r>
              <a:rPr lang="en-US" altLang="zh-CN" sz="2400" b="1" i="1">
                <a:solidFill>
                  <a:srgbClr val="FF0000"/>
                </a:solidFill>
                <a:effectLst>
                  <a:outerShdw blurRad="38100" dist="38100" dir="2700000" algn="tl">
                    <a:srgbClr val="000000">
                      <a:alpha val="43137"/>
                    </a:srgbClr>
                  </a:outerShdw>
                </a:effectLst>
                <a:latin typeface="Times New Roman" panose="02020603050405020304" charset="0"/>
                <a:ea typeface="sans-serif"/>
                <a:cs typeface="Times New Roman" panose="02020603050405020304" charset="0"/>
                <a:sym typeface="+mn-ea"/>
              </a:rPr>
              <a:t>were like a warm breeze, blowing my depression away and changing my mindset. </a:t>
            </a:r>
            <a:endParaRPr lang="en-US" altLang="zh-CN" sz="2400" b="1" i="1">
              <a:solidFill>
                <a:srgbClr val="FF0000"/>
              </a:solidFill>
              <a:effectLst>
                <a:outerShdw blurRad="38100" dist="38100" dir="2700000" algn="tl">
                  <a:srgbClr val="000000">
                    <a:alpha val="43137"/>
                  </a:srgbClr>
                </a:outerShdw>
              </a:effectLst>
              <a:latin typeface="Times New Roman" panose="02020603050405020304" charset="0"/>
              <a:ea typeface="sans-serif"/>
              <a:cs typeface="Times New Roman" panose="02020603050405020304" charset="0"/>
              <a:sym typeface="+mn-ea"/>
            </a:endParaRPr>
          </a:p>
        </p:txBody>
      </p:sp>
      <p:sp>
        <p:nvSpPr>
          <p:cNvPr id="35" name="文本框 34"/>
          <p:cNvSpPr txBox="1"/>
          <p:nvPr/>
        </p:nvSpPr>
        <p:spPr>
          <a:xfrm>
            <a:off x="107315" y="142240"/>
            <a:ext cx="3068955" cy="645160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p:spPr>
        <p:txBody>
          <a:bodyPr wrap="square" rtlCol="0">
            <a:noAutofit/>
          </a:bodyPr>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Stage 2:</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Brainstorm the possible development of the story </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feelings</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actions and reactions </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contrasts </a:t>
            </a: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show development of story and personality</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a:p>
            <a:pPr marL="457200" indent="-457200">
              <a:buFont typeface="Wingdings" panose="05000000000000000000" charset="0"/>
              <a:buChar char="u"/>
            </a:pPr>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imitation of the language</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a:p>
            <a:pPr marL="457200" indent="-457200">
              <a:buFont typeface="Wingdings" panose="05000000000000000000" charset="0"/>
              <a:buChar char="u"/>
            </a:pP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457200" indent="-457200">
              <a:buFont typeface="Wingdings" panose="05000000000000000000" charset="0"/>
              <a:buChar char="u"/>
            </a:pP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7" name="文本框 6"/>
          <p:cNvSpPr txBox="1"/>
          <p:nvPr/>
        </p:nvSpPr>
        <p:spPr>
          <a:xfrm>
            <a:off x="3573780" y="1010920"/>
            <a:ext cx="6042025" cy="1221105"/>
          </a:xfrm>
          <a:prstGeom prst="rect">
            <a:avLst/>
          </a:prstGeom>
          <a:noFill/>
        </p:spPr>
        <p:txBody>
          <a:bodyPr wrap="square" rtlCol="0">
            <a:noAutofit/>
          </a:bodyPr>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1. Jack asked me about what had happened.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2. I told Jack about my failure in the test.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3. Jack comforted me.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2" name="文本框 1"/>
          <p:cNvSpPr txBox="1"/>
          <p:nvPr/>
        </p:nvSpPr>
        <p:spPr>
          <a:xfrm>
            <a:off x="3585210" y="3429000"/>
            <a:ext cx="8047990" cy="1790700"/>
          </a:xfrm>
          <a:prstGeom prst="rect">
            <a:avLst/>
          </a:prstGeom>
          <a:noFill/>
        </p:spPr>
        <p:txBody>
          <a:bodyPr wrap="square" rtlCol="0">
            <a:noAutofit/>
          </a:bodyPr>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1. I began change myself in reality.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2. Jack supported me to become a better self.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3. I reflected on this experience and learnt a life lesson. </a:t>
            </a:r>
            <a:endParaRPr lang="en-US" altLang="zh-CN" sz="2400" b="1" i="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pic>
        <p:nvPicPr>
          <p:cNvPr id="3" name="图片 2" descr="6248185fddf6e1648891999494"/>
          <p:cNvPicPr>
            <a:picLocks noChangeAspect="1"/>
          </p:cNvPicPr>
          <p:nvPr/>
        </p:nvPicPr>
        <p:blipFill>
          <a:blip r:embed="rId1"/>
          <a:stretch>
            <a:fillRect/>
          </a:stretch>
        </p:blipFill>
        <p:spPr>
          <a:xfrm>
            <a:off x="10467975" y="3655695"/>
            <a:ext cx="1337310" cy="1337310"/>
          </a:xfrm>
          <a:prstGeom prst="rect">
            <a:avLst/>
          </a:prstGeom>
        </p:spPr>
      </p:pic>
      <p:sp>
        <p:nvSpPr>
          <p:cNvPr id="5" name="文本框 4"/>
          <p:cNvSpPr txBox="1"/>
          <p:nvPr/>
        </p:nvSpPr>
        <p:spPr>
          <a:xfrm>
            <a:off x="4290695" y="4993005"/>
            <a:ext cx="6637020" cy="1139190"/>
          </a:xfrm>
          <a:prstGeom prst="rect">
            <a:avLst/>
          </a:prstGeom>
          <a:gradFill>
            <a:gsLst>
              <a:gs pos="0">
                <a:srgbClr val="D92763"/>
              </a:gs>
              <a:gs pos="50000">
                <a:srgbClr val="E3447A"/>
              </a:gs>
              <a:gs pos="100000">
                <a:srgbClr val="EC6091"/>
              </a:gs>
            </a:gsLst>
            <a:lin ang="5400000" scaled="1"/>
          </a:gradFill>
        </p:spPr>
        <p:txBody>
          <a:bodyPr wrap="square" rtlCol="0">
            <a:noAutofit/>
          </a:bodyPr>
          <a:p>
            <a:pPr lvl="0" algn="l">
              <a:buClrTx/>
              <a:buSzTx/>
              <a:buFontTx/>
            </a:pPr>
            <a:r>
              <a:rPr lang="en-US" altLang="zh-CN" sz="2100" b="1">
                <a:solidFill>
                  <a:schemeClr val="bg1"/>
                </a:solidFill>
                <a:effectLst>
                  <a:outerShdw blurRad="38100" dist="38100" dir="2700000" algn="tl">
                    <a:srgbClr val="000000">
                      <a:alpha val="43137"/>
                    </a:srgbClr>
                  </a:outerShdw>
                </a:effectLst>
                <a:cs typeface="+mn-lt"/>
                <a:sym typeface="+mn-ea"/>
              </a:rPr>
              <a:t>learn to embrace his own strengths and weaknesses, recognizing that true success is not about being perfect but about growing and improving in his own unique way.</a:t>
            </a:r>
            <a:endParaRPr lang="en-US" altLang="zh-CN" sz="2100" b="1">
              <a:solidFill>
                <a:schemeClr val="bg1"/>
              </a:solidFill>
              <a:effectLst>
                <a:outerShdw blurRad="38100" dist="38100" dir="2700000" algn="tl">
                  <a:srgbClr val="000000">
                    <a:alpha val="43137"/>
                  </a:srgbClr>
                </a:outerShdw>
              </a:effectLst>
              <a:cs typeface="+mn-l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11480" y="265430"/>
            <a:ext cx="8650605" cy="460375"/>
          </a:xfrm>
          <a:prstGeom prst="rect">
            <a:avLst/>
          </a:prstGeom>
          <a:noFill/>
        </p:spPr>
        <p:txBody>
          <a:bodyPr wrap="square" rtlCol="0">
            <a:spAutoFit/>
          </a:bodyPr>
          <a:p>
            <a:r>
              <a:rPr lang="en-US" altLang="zh-CN" sz="2400">
                <a:latin typeface="方正粗黑宋简体" panose="02000000000000000000" charset="-122"/>
                <a:ea typeface="方正粗黑宋简体" panose="02000000000000000000" charset="-122"/>
              </a:rPr>
              <a:t>Use five senses to describe how Jack comforted “me”  </a:t>
            </a:r>
            <a:endParaRPr lang="en-US" altLang="zh-CN" sz="2400">
              <a:latin typeface="方正粗黑宋简体" panose="02000000000000000000" charset="-122"/>
              <a:ea typeface="方正粗黑宋简体" panose="02000000000000000000" charset="-122"/>
            </a:endParaRPr>
          </a:p>
        </p:txBody>
      </p:sp>
      <p:sp>
        <p:nvSpPr>
          <p:cNvPr id="6" name="文本框 5"/>
          <p:cNvSpPr txBox="1"/>
          <p:nvPr/>
        </p:nvSpPr>
        <p:spPr>
          <a:xfrm>
            <a:off x="734060" y="2118360"/>
            <a:ext cx="4690745" cy="706755"/>
          </a:xfrm>
          <a:prstGeom prst="rect">
            <a:avLst/>
          </a:prstGeom>
          <a:noFill/>
        </p:spPr>
        <p:txBody>
          <a:bodyPr wrap="square" rtlCol="0" anchor="t">
            <a:spAutoFit/>
          </a:bodyPr>
          <a:p>
            <a:pPr lvl="0" algn="l">
              <a:buClrTx/>
              <a:buSzTx/>
              <a:buFontTx/>
            </a:pPr>
            <a:r>
              <a:rPr lang="en-US" altLang="zh-CN" sz="2000">
                <a:solidFill>
                  <a:srgbClr val="05073B"/>
                </a:solidFill>
                <a:latin typeface="Times New Roman" panose="02020603050405020304" charset="0"/>
                <a:ea typeface="PingFang-SC-Regular"/>
                <a:cs typeface="Times New Roman" panose="02020603050405020304" charset="0"/>
                <a:sym typeface="+mn-ea"/>
              </a:rPr>
              <a:t>Jack approached me </a:t>
            </a:r>
            <a:r>
              <a:rPr lang="en-US" altLang="zh-CN" sz="2000" b="1" i="1">
                <a:solidFill>
                  <a:srgbClr val="00B050"/>
                </a:solidFill>
                <a:latin typeface="Times New Roman" panose="02020603050405020304" charset="0"/>
                <a:ea typeface="PingFang-SC-Regular"/>
                <a:cs typeface="Times New Roman" panose="02020603050405020304" charset="0"/>
                <a:sym typeface="+mn-ea"/>
              </a:rPr>
              <a:t>with comforting eyes</a:t>
            </a:r>
            <a:r>
              <a:rPr lang="en-US" altLang="zh-CN" sz="2000">
                <a:solidFill>
                  <a:srgbClr val="05073B"/>
                </a:solidFill>
                <a:latin typeface="Times New Roman" panose="02020603050405020304" charset="0"/>
                <a:ea typeface="PingFang-SC-Regular"/>
                <a:cs typeface="Times New Roman" panose="02020603050405020304" charset="0"/>
                <a:sym typeface="+mn-ea"/>
              </a:rPr>
              <a:t>, </a:t>
            </a:r>
            <a:r>
              <a:rPr lang="en-US" altLang="zh-CN" sz="2000" b="1" i="1">
                <a:solidFill>
                  <a:srgbClr val="7030A0"/>
                </a:solidFill>
                <a:latin typeface="Times New Roman" panose="02020603050405020304" charset="0"/>
                <a:ea typeface="PingFang-SC-Regular"/>
                <a:cs typeface="Times New Roman" panose="02020603050405020304" charset="0"/>
                <a:sym typeface="+mn-ea"/>
              </a:rPr>
              <a:t>gently placing a hand on my shoulder</a:t>
            </a:r>
            <a:r>
              <a:rPr lang="en-US" altLang="zh-CN" sz="2000">
                <a:solidFill>
                  <a:srgbClr val="05073B"/>
                </a:solidFill>
                <a:latin typeface="Times New Roman" panose="02020603050405020304" charset="0"/>
                <a:ea typeface="PingFang-SC-Regular"/>
                <a:cs typeface="Times New Roman" panose="02020603050405020304" charset="0"/>
                <a:sym typeface="+mn-ea"/>
              </a:rPr>
              <a:t>.</a:t>
            </a:r>
            <a:endParaRPr lang="en-US" altLang="zh-CN" sz="2000">
              <a:solidFill>
                <a:srgbClr val="05073B"/>
              </a:solidFill>
              <a:latin typeface="Times New Roman" panose="02020603050405020304" charset="0"/>
              <a:ea typeface="PingFang-SC-Regular"/>
              <a:cs typeface="Times New Roman" panose="02020603050405020304" charset="0"/>
              <a:sym typeface="+mn-ea"/>
            </a:endParaRPr>
          </a:p>
        </p:txBody>
      </p:sp>
      <p:sp>
        <p:nvSpPr>
          <p:cNvPr id="7" name="文本框 6"/>
          <p:cNvSpPr txBox="1"/>
          <p:nvPr/>
        </p:nvSpPr>
        <p:spPr>
          <a:xfrm>
            <a:off x="7351395" y="2722245"/>
            <a:ext cx="5160645" cy="706755"/>
          </a:xfrm>
          <a:prstGeom prst="rect">
            <a:avLst/>
          </a:prstGeom>
          <a:noFill/>
        </p:spPr>
        <p:txBody>
          <a:bodyPr wrap="square" rtlCol="0" anchor="t">
            <a:spAutoFit/>
          </a:bodyPr>
          <a:p>
            <a:pPr lvl="0" algn="l">
              <a:buClrTx/>
              <a:buSzTx/>
              <a:buFontTx/>
            </a:pPr>
            <a:r>
              <a:rPr lang="en-US" altLang="zh-CN" sz="2000">
                <a:solidFill>
                  <a:srgbClr val="05073B"/>
                </a:solidFill>
                <a:latin typeface="Times New Roman" panose="02020603050405020304" charset="0"/>
                <a:ea typeface="PingFang-SC-Regular"/>
                <a:cs typeface="Times New Roman" panose="02020603050405020304" charset="0"/>
                <a:sym typeface="+mn-ea"/>
              </a:rPr>
              <a:t>Jack’s </a:t>
            </a:r>
            <a:r>
              <a:rPr lang="en-US" altLang="zh-CN" sz="2000" b="1" i="1">
                <a:gradFill>
                  <a:gsLst>
                    <a:gs pos="50000">
                      <a:schemeClr val="accent2"/>
                    </a:gs>
                    <a:gs pos="0">
                      <a:schemeClr val="accent2">
                        <a:lumMod val="25000"/>
                        <a:lumOff val="75000"/>
                      </a:schemeClr>
                    </a:gs>
                    <a:gs pos="100000">
                      <a:schemeClr val="accent2">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voice was soft</a:t>
            </a:r>
            <a:r>
              <a:rPr lang="en-US" altLang="zh-CN" sz="2000">
                <a:solidFill>
                  <a:srgbClr val="05073B"/>
                </a:solidFill>
                <a:latin typeface="Times New Roman" panose="02020603050405020304" charset="0"/>
                <a:ea typeface="PingFang-SC-Regular"/>
                <a:cs typeface="Times New Roman" panose="02020603050405020304" charset="0"/>
                <a:sym typeface="+mn-ea"/>
              </a:rPr>
              <a:t> as he asked, </a:t>
            </a:r>
            <a:r>
              <a:rPr lang="en-US" altLang="zh-CN" sz="2000" b="1" i="1">
                <a:gradFill>
                  <a:gsLst>
                    <a:gs pos="50000">
                      <a:schemeClr val="accent2"/>
                    </a:gs>
                    <a:gs pos="0">
                      <a:schemeClr val="accent2">
                        <a:lumMod val="25000"/>
                        <a:lumOff val="75000"/>
                      </a:schemeClr>
                    </a:gs>
                    <a:gs pos="100000">
                      <a:schemeClr val="accent2">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“What’s wrong?” with concern in his tone</a:t>
            </a:r>
            <a:r>
              <a:rPr lang="en-US" altLang="zh-CN" sz="2000">
                <a:solidFill>
                  <a:srgbClr val="05073B"/>
                </a:solidFill>
                <a:latin typeface="Times New Roman" panose="02020603050405020304" charset="0"/>
                <a:ea typeface="PingFang-SC-Regular"/>
                <a:cs typeface="Times New Roman" panose="02020603050405020304" charset="0"/>
                <a:sym typeface="+mn-ea"/>
              </a:rPr>
              <a:t>.</a:t>
            </a:r>
            <a:endParaRPr lang="en-US" altLang="zh-CN" sz="2000">
              <a:solidFill>
                <a:srgbClr val="05073B"/>
              </a:solidFill>
              <a:latin typeface="Times New Roman" panose="02020603050405020304" charset="0"/>
              <a:ea typeface="PingFang-SC-Regular"/>
              <a:cs typeface="Times New Roman" panose="02020603050405020304" charset="0"/>
              <a:sym typeface="+mn-ea"/>
            </a:endParaRPr>
          </a:p>
        </p:txBody>
      </p:sp>
      <p:sp>
        <p:nvSpPr>
          <p:cNvPr id="8" name="文本框 7"/>
          <p:cNvSpPr txBox="1"/>
          <p:nvPr/>
        </p:nvSpPr>
        <p:spPr>
          <a:xfrm>
            <a:off x="3672205" y="5872480"/>
            <a:ext cx="4615180" cy="706755"/>
          </a:xfrm>
          <a:prstGeom prst="rect">
            <a:avLst/>
          </a:prstGeom>
          <a:noFill/>
        </p:spPr>
        <p:txBody>
          <a:bodyPr wrap="square" rtlCol="0" anchor="t">
            <a:spAutoFit/>
          </a:bodyPr>
          <a:p>
            <a:pPr lvl="0" algn="l">
              <a:buClrTx/>
              <a:buSzTx/>
              <a:buFontTx/>
            </a:pPr>
            <a:r>
              <a:rPr lang="en-US" altLang="zh-CN" sz="2000" b="1" i="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Jack’s familiar scent</a:t>
            </a:r>
            <a:r>
              <a:rPr lang="en-US" altLang="zh-CN" sz="2000">
                <a:solidFill>
                  <a:srgbClr val="05073B"/>
                </a:solidFill>
                <a:latin typeface="Times New Roman" panose="02020603050405020304" charset="0"/>
                <a:ea typeface="PingFang-SC-Regular"/>
                <a:cs typeface="Times New Roman" panose="02020603050405020304" charset="0"/>
                <a:sym typeface="+mn-ea"/>
              </a:rPr>
              <a:t> approached as he came closer, </a:t>
            </a:r>
            <a:r>
              <a:rPr lang="en-US" altLang="zh-CN" sz="2000" b="1" i="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soothing my tense nerves</a:t>
            </a:r>
            <a:r>
              <a:rPr lang="en-US" altLang="zh-CN" sz="2000">
                <a:solidFill>
                  <a:srgbClr val="05073B"/>
                </a:solidFill>
                <a:latin typeface="Times New Roman" panose="02020603050405020304" charset="0"/>
                <a:ea typeface="PingFang-SC-Regular"/>
                <a:cs typeface="Times New Roman" panose="02020603050405020304" charset="0"/>
                <a:sym typeface="+mn-ea"/>
              </a:rPr>
              <a:t>.</a:t>
            </a:r>
            <a:endParaRPr lang="en-US" altLang="zh-CN" sz="2000">
              <a:solidFill>
                <a:srgbClr val="05073B"/>
              </a:solidFill>
              <a:latin typeface="Times New Roman" panose="02020603050405020304" charset="0"/>
              <a:ea typeface="PingFang-SC-Regular"/>
              <a:cs typeface="Times New Roman" panose="02020603050405020304" charset="0"/>
              <a:sym typeface="+mn-ea"/>
            </a:endParaRPr>
          </a:p>
        </p:txBody>
      </p:sp>
      <p:sp>
        <p:nvSpPr>
          <p:cNvPr id="9" name="文本框 8"/>
          <p:cNvSpPr txBox="1"/>
          <p:nvPr/>
        </p:nvSpPr>
        <p:spPr>
          <a:xfrm>
            <a:off x="179070" y="3158490"/>
            <a:ext cx="4418965" cy="706755"/>
          </a:xfrm>
          <a:prstGeom prst="rect">
            <a:avLst/>
          </a:prstGeom>
          <a:noFill/>
        </p:spPr>
        <p:txBody>
          <a:bodyPr wrap="square" rtlCol="0" anchor="t">
            <a:spAutoFit/>
          </a:bodyPr>
          <a:p>
            <a:pPr lvl="0" algn="l">
              <a:buClrTx/>
              <a:buSzTx/>
              <a:buFontTx/>
            </a:pPr>
            <a:r>
              <a:rPr lang="en-US" altLang="zh-CN" sz="2000" b="1" i="1">
                <a:solidFill>
                  <a:srgbClr val="7030A0"/>
                </a:solidFill>
                <a:latin typeface="Times New Roman" panose="02020603050405020304" charset="0"/>
                <a:ea typeface="PingFang-SC-Regular"/>
                <a:cs typeface="Times New Roman" panose="02020603050405020304" charset="0"/>
                <a:sym typeface="+mn-ea"/>
              </a:rPr>
              <a:t>Jack’s hand lightly held mine</a:t>
            </a:r>
            <a:r>
              <a:rPr lang="en-US" altLang="zh-CN" sz="2000">
                <a:solidFill>
                  <a:srgbClr val="05073B"/>
                </a:solidFill>
                <a:latin typeface="Times New Roman" panose="02020603050405020304" charset="0"/>
                <a:ea typeface="PingFang-SC-Regular"/>
                <a:cs typeface="Times New Roman" panose="02020603050405020304" charset="0"/>
                <a:sym typeface="+mn-ea"/>
              </a:rPr>
              <a:t>, </a:t>
            </a:r>
            <a:r>
              <a:rPr lang="en-US" altLang="zh-CN" sz="2000" b="1" i="1">
                <a:solidFill>
                  <a:srgbClr val="7030A0"/>
                </a:solidFill>
                <a:latin typeface="Times New Roman" panose="02020603050405020304" charset="0"/>
                <a:ea typeface="PingFang-SC-Regular"/>
                <a:cs typeface="Times New Roman" panose="02020603050405020304" charset="0"/>
                <a:sym typeface="+mn-ea"/>
              </a:rPr>
              <a:t>sending a comforting warmth through my body</a:t>
            </a:r>
            <a:r>
              <a:rPr lang="en-US" altLang="zh-CN" sz="2000">
                <a:solidFill>
                  <a:srgbClr val="05073B"/>
                </a:solidFill>
                <a:latin typeface="Times New Roman" panose="02020603050405020304" charset="0"/>
                <a:ea typeface="PingFang-SC-Regular"/>
                <a:cs typeface="Times New Roman" panose="02020603050405020304" charset="0"/>
                <a:sym typeface="+mn-ea"/>
              </a:rPr>
              <a:t>.</a:t>
            </a:r>
            <a:endParaRPr lang="en-US" altLang="zh-CN" sz="2000">
              <a:solidFill>
                <a:srgbClr val="05073B"/>
              </a:solidFill>
              <a:latin typeface="Times New Roman" panose="02020603050405020304" charset="0"/>
              <a:ea typeface="PingFang-SC-Regular"/>
              <a:cs typeface="Times New Roman" panose="02020603050405020304" charset="0"/>
              <a:sym typeface="+mn-ea"/>
            </a:endParaRPr>
          </a:p>
        </p:txBody>
      </p:sp>
      <p:sp>
        <p:nvSpPr>
          <p:cNvPr id="10" name="文本框 9"/>
          <p:cNvSpPr txBox="1"/>
          <p:nvPr/>
        </p:nvSpPr>
        <p:spPr>
          <a:xfrm>
            <a:off x="3048000" y="1170940"/>
            <a:ext cx="6108065" cy="706755"/>
          </a:xfrm>
          <a:prstGeom prst="rect">
            <a:avLst/>
          </a:prstGeom>
          <a:noFill/>
        </p:spPr>
        <p:txBody>
          <a:bodyPr wrap="square" rtlCol="0" anchor="t">
            <a:spAutoFit/>
          </a:bodyPr>
          <a:p>
            <a:pPr lvl="0" algn="l">
              <a:buClrTx/>
              <a:buSzTx/>
              <a:buFontTx/>
            </a:pPr>
            <a:r>
              <a:rPr lang="en-US" altLang="zh-CN" sz="2000">
                <a:solidFill>
                  <a:srgbClr val="05073B"/>
                </a:solidFill>
                <a:latin typeface="Times New Roman" panose="02020603050405020304" charset="0"/>
                <a:ea typeface="PingFang-SC-Regular"/>
                <a:cs typeface="Times New Roman" panose="02020603050405020304" charset="0"/>
                <a:sym typeface="+mn-ea"/>
              </a:rPr>
              <a:t>He stood before me, </a:t>
            </a:r>
            <a:r>
              <a:rPr lang="en-US" altLang="zh-CN" sz="2000" b="1" i="1">
                <a:solidFill>
                  <a:srgbClr val="00B050"/>
                </a:solidFill>
                <a:latin typeface="Times New Roman" panose="02020603050405020304" charset="0"/>
                <a:ea typeface="PingFang-SC-Regular"/>
                <a:cs typeface="Times New Roman" panose="02020603050405020304" charset="0"/>
                <a:sym typeface="+mn-ea"/>
              </a:rPr>
              <a:t>his expression a mix of concern and empathy</a:t>
            </a:r>
            <a:r>
              <a:rPr lang="en-US" altLang="zh-CN" sz="2000">
                <a:solidFill>
                  <a:srgbClr val="05073B"/>
                </a:solidFill>
                <a:latin typeface="Times New Roman" panose="02020603050405020304" charset="0"/>
                <a:ea typeface="PingFang-SC-Regular"/>
                <a:cs typeface="Times New Roman" panose="02020603050405020304" charset="0"/>
                <a:sym typeface="+mn-ea"/>
              </a:rPr>
              <a:t>, </a:t>
            </a:r>
            <a:r>
              <a:rPr lang="en-US" altLang="zh-CN" sz="2000" b="1" i="1">
                <a:solidFill>
                  <a:srgbClr val="00B050"/>
                </a:solidFill>
                <a:latin typeface="Times New Roman" panose="02020603050405020304" charset="0"/>
                <a:ea typeface="PingFang-SC-Regular"/>
                <a:cs typeface="Times New Roman" panose="02020603050405020304" charset="0"/>
                <a:sym typeface="+mn-ea"/>
              </a:rPr>
              <a:t>his brow furrowed (</a:t>
            </a:r>
            <a:r>
              <a:rPr lang="zh-CN" altLang="en-US" sz="2000" b="1" i="1">
                <a:solidFill>
                  <a:srgbClr val="00B050"/>
                </a:solidFill>
                <a:latin typeface="Times New Roman" panose="02020603050405020304" charset="0"/>
                <a:ea typeface="宋体" panose="02010600030101010101" pitchFamily="2" charset="-122"/>
                <a:cs typeface="Times New Roman" panose="02020603050405020304" charset="0"/>
                <a:sym typeface="+mn-ea"/>
              </a:rPr>
              <a:t>皱眉</a:t>
            </a:r>
            <a:r>
              <a:rPr lang="en-US" altLang="zh-CN" sz="2000" b="1" i="1">
                <a:solidFill>
                  <a:srgbClr val="00B050"/>
                </a:solidFill>
                <a:latin typeface="Times New Roman" panose="02020603050405020304" charset="0"/>
                <a:ea typeface="PingFang-SC-Regular"/>
                <a:cs typeface="Times New Roman" panose="02020603050405020304" charset="0"/>
                <a:sym typeface="+mn-ea"/>
              </a:rPr>
              <a:t>) in genuine worry</a:t>
            </a:r>
            <a:r>
              <a:rPr lang="en-US" altLang="zh-CN" sz="2000">
                <a:solidFill>
                  <a:srgbClr val="05073B"/>
                </a:solidFill>
                <a:latin typeface="Times New Roman" panose="02020603050405020304" charset="0"/>
                <a:ea typeface="PingFang-SC-Regular"/>
                <a:cs typeface="Times New Roman" panose="02020603050405020304" charset="0"/>
                <a:sym typeface="+mn-ea"/>
              </a:rPr>
              <a:t>.</a:t>
            </a:r>
            <a:endParaRPr lang="en-US" altLang="zh-CN" sz="2000">
              <a:solidFill>
                <a:srgbClr val="05073B"/>
              </a:solidFill>
              <a:latin typeface="Times New Roman" panose="02020603050405020304" charset="0"/>
              <a:ea typeface="PingFang-SC-Regular"/>
              <a:cs typeface="Times New Roman" panose="02020603050405020304" charset="0"/>
              <a:sym typeface="+mn-ea"/>
            </a:endParaRPr>
          </a:p>
        </p:txBody>
      </p:sp>
      <p:sp>
        <p:nvSpPr>
          <p:cNvPr id="11" name="文本框 10"/>
          <p:cNvSpPr txBox="1"/>
          <p:nvPr/>
        </p:nvSpPr>
        <p:spPr>
          <a:xfrm>
            <a:off x="7347585" y="3521710"/>
            <a:ext cx="4622800" cy="706755"/>
          </a:xfrm>
          <a:prstGeom prst="rect">
            <a:avLst/>
          </a:prstGeom>
          <a:noFill/>
        </p:spPr>
        <p:txBody>
          <a:bodyPr wrap="square" rtlCol="0" anchor="t">
            <a:spAutoFit/>
          </a:bodyPr>
          <a:p>
            <a:pPr lvl="0" algn="l">
              <a:buClrTx/>
              <a:buSzTx/>
              <a:buFontTx/>
            </a:pPr>
            <a:r>
              <a:rPr lang="en-US" altLang="zh-CN" sz="2000">
                <a:solidFill>
                  <a:srgbClr val="05073B"/>
                </a:solidFill>
                <a:latin typeface="Times New Roman" panose="02020603050405020304" charset="0"/>
                <a:ea typeface="PingFang-SC-Regular"/>
                <a:cs typeface="Times New Roman" panose="02020603050405020304" charset="0"/>
                <a:sym typeface="+mn-ea"/>
              </a:rPr>
              <a:t>His </a:t>
            </a:r>
            <a:r>
              <a:rPr lang="en-US" altLang="zh-CN" sz="2000" b="1" i="1">
                <a:gradFill>
                  <a:gsLst>
                    <a:gs pos="50000">
                      <a:schemeClr val="accent2"/>
                    </a:gs>
                    <a:gs pos="0">
                      <a:schemeClr val="accent2">
                        <a:lumMod val="25000"/>
                        <a:lumOff val="75000"/>
                      </a:schemeClr>
                    </a:gs>
                    <a:gs pos="100000">
                      <a:schemeClr val="accent2">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soothing voice </a:t>
            </a:r>
            <a:r>
              <a:rPr lang="en-US" altLang="zh-CN" sz="2000">
                <a:solidFill>
                  <a:srgbClr val="05073B"/>
                </a:solidFill>
                <a:latin typeface="Times New Roman" panose="02020603050405020304" charset="0"/>
                <a:ea typeface="PingFang-SC-Regular"/>
                <a:cs typeface="Times New Roman" panose="02020603050405020304" charset="0"/>
                <a:sym typeface="+mn-ea"/>
              </a:rPr>
              <a:t>broke the silence, </a:t>
            </a:r>
            <a:r>
              <a:rPr lang="en-US" altLang="zh-CN" sz="2000" b="1" i="1">
                <a:gradFill>
                  <a:gsLst>
                    <a:gs pos="50000">
                      <a:schemeClr val="accent2"/>
                    </a:gs>
                    <a:gs pos="0">
                      <a:schemeClr val="accent2">
                        <a:lumMod val="25000"/>
                        <a:lumOff val="75000"/>
                      </a:schemeClr>
                    </a:gs>
                    <a:gs pos="100000">
                      <a:schemeClr val="accent2">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“You’re not alone. I’m here for you.”</a:t>
            </a:r>
            <a:endParaRPr lang="en-US" altLang="zh-CN" sz="2000" b="1" i="1">
              <a:gradFill>
                <a:gsLst>
                  <a:gs pos="50000">
                    <a:schemeClr val="accent2"/>
                  </a:gs>
                  <a:gs pos="0">
                    <a:schemeClr val="accent2">
                      <a:lumMod val="25000"/>
                      <a:lumOff val="75000"/>
                    </a:schemeClr>
                  </a:gs>
                  <a:gs pos="100000">
                    <a:schemeClr val="accent2">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endParaRPr>
          </a:p>
        </p:txBody>
      </p:sp>
      <p:sp>
        <p:nvSpPr>
          <p:cNvPr id="12" name="文本框 11"/>
          <p:cNvSpPr txBox="1"/>
          <p:nvPr/>
        </p:nvSpPr>
        <p:spPr>
          <a:xfrm>
            <a:off x="2577465" y="5146040"/>
            <a:ext cx="6805295" cy="706755"/>
          </a:xfrm>
          <a:prstGeom prst="rect">
            <a:avLst/>
          </a:prstGeom>
          <a:noFill/>
        </p:spPr>
        <p:txBody>
          <a:bodyPr wrap="square" rtlCol="0" anchor="t">
            <a:spAutoFit/>
          </a:bodyPr>
          <a:p>
            <a:pPr lvl="0" algn="l">
              <a:buClrTx/>
              <a:buSzTx/>
              <a:buFontTx/>
            </a:pPr>
            <a:r>
              <a:rPr lang="en-US" altLang="zh-CN" sz="2000">
                <a:solidFill>
                  <a:srgbClr val="05073B"/>
                </a:solidFill>
                <a:latin typeface="Times New Roman" panose="02020603050405020304" charset="0"/>
                <a:ea typeface="PingFang-SC-Regular"/>
                <a:cs typeface="Times New Roman" panose="02020603050405020304" charset="0"/>
                <a:sym typeface="+mn-ea"/>
              </a:rPr>
              <a:t>Jack’s</a:t>
            </a:r>
            <a:r>
              <a:rPr lang="en-US" altLang="zh-CN" sz="2000" b="1" i="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 presence and words</a:t>
            </a:r>
            <a:r>
              <a:rPr lang="en-US" altLang="zh-CN" sz="2000">
                <a:solidFill>
                  <a:srgbClr val="05073B"/>
                </a:solidFill>
                <a:latin typeface="Times New Roman" panose="02020603050405020304" charset="0"/>
                <a:ea typeface="PingFang-SC-Regular"/>
                <a:cs typeface="Times New Roman" panose="02020603050405020304" charset="0"/>
                <a:sym typeface="+mn-ea"/>
              </a:rPr>
              <a:t> </a:t>
            </a:r>
            <a:r>
              <a:rPr lang="en-US" altLang="zh-CN" sz="2000" b="1" i="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were like a sweet balm</a:t>
            </a:r>
            <a:r>
              <a:rPr lang="en-US" altLang="zh-CN" sz="2000">
                <a:solidFill>
                  <a:srgbClr val="05073B"/>
                </a:solidFill>
                <a:latin typeface="Times New Roman" panose="02020603050405020304" charset="0"/>
                <a:ea typeface="PingFang-SC-Regular"/>
                <a:cs typeface="Times New Roman" panose="02020603050405020304" charset="0"/>
                <a:sym typeface="+mn-ea"/>
              </a:rPr>
              <a:t> (</a:t>
            </a:r>
            <a:r>
              <a:rPr lang="zh-CN" altLang="en-US">
                <a:solidFill>
                  <a:srgbClr val="05073B"/>
                </a:solidFill>
                <a:latin typeface="Times New Roman" panose="02020603050405020304" charset="0"/>
                <a:ea typeface="宋体" panose="02010600030101010101" pitchFamily="2" charset="-122"/>
                <a:cs typeface="Times New Roman" panose="02020603050405020304" charset="0"/>
                <a:sym typeface="+mn-ea"/>
              </a:rPr>
              <a:t>香油；镇痛剂</a:t>
            </a:r>
            <a:r>
              <a:rPr lang="en-US" altLang="zh-CN" sz="2000">
                <a:solidFill>
                  <a:srgbClr val="05073B"/>
                </a:solidFill>
                <a:latin typeface="Times New Roman" panose="02020603050405020304" charset="0"/>
                <a:ea typeface="PingFang-SC-Regular"/>
                <a:cs typeface="Times New Roman" panose="02020603050405020304" charset="0"/>
                <a:sym typeface="+mn-ea"/>
              </a:rPr>
              <a:t>), </a:t>
            </a:r>
            <a:r>
              <a:rPr lang="en-US" altLang="zh-CN" sz="2000" b="1" i="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latin typeface="Times New Roman" panose="02020603050405020304" charset="0"/>
                <a:ea typeface="PingFang-SC-Regular"/>
                <a:cs typeface="Times New Roman" panose="02020603050405020304" charset="0"/>
                <a:sym typeface="+mn-ea"/>
              </a:rPr>
              <a:t>healing my wounded heart/ weaving my shattered heart</a:t>
            </a:r>
            <a:r>
              <a:rPr lang="en-US" altLang="zh-CN" sz="2000">
                <a:solidFill>
                  <a:srgbClr val="05073B"/>
                </a:solidFill>
                <a:latin typeface="Times New Roman" panose="02020603050405020304" charset="0"/>
                <a:ea typeface="PingFang-SC-Regular"/>
                <a:cs typeface="Times New Roman" panose="02020603050405020304" charset="0"/>
                <a:sym typeface="+mn-ea"/>
              </a:rPr>
              <a:t>.</a:t>
            </a:r>
            <a:endParaRPr lang="en-US" altLang="zh-CN" sz="2000">
              <a:solidFill>
                <a:srgbClr val="05073B"/>
              </a:solidFill>
              <a:latin typeface="Times New Roman" panose="02020603050405020304" charset="0"/>
              <a:ea typeface="PingFang-SC-Regular"/>
              <a:cs typeface="Times New Roman" panose="02020603050405020304" charset="0"/>
              <a:sym typeface="+mn-ea"/>
            </a:endParaRPr>
          </a:p>
        </p:txBody>
      </p:sp>
      <p:sp>
        <p:nvSpPr>
          <p:cNvPr id="13" name="文本框 12"/>
          <p:cNvSpPr txBox="1"/>
          <p:nvPr/>
        </p:nvSpPr>
        <p:spPr>
          <a:xfrm>
            <a:off x="179705" y="4139565"/>
            <a:ext cx="4603750" cy="706755"/>
          </a:xfrm>
          <a:prstGeom prst="rect">
            <a:avLst/>
          </a:prstGeom>
          <a:noFill/>
        </p:spPr>
        <p:txBody>
          <a:bodyPr wrap="square" rtlCol="0" anchor="t">
            <a:spAutoFit/>
          </a:bodyPr>
          <a:p>
            <a:pPr lvl="0" algn="l">
              <a:buClrTx/>
              <a:buSzTx/>
              <a:buFontTx/>
            </a:pPr>
            <a:r>
              <a:rPr lang="en-US" altLang="zh-CN" sz="2000">
                <a:solidFill>
                  <a:srgbClr val="05073B"/>
                </a:solidFill>
                <a:latin typeface="Times New Roman" panose="02020603050405020304" charset="0"/>
                <a:ea typeface="PingFang-SC-Regular"/>
                <a:cs typeface="Times New Roman" panose="02020603050405020304" charset="0"/>
                <a:sym typeface="+mn-ea"/>
              </a:rPr>
              <a:t>He </a:t>
            </a:r>
            <a:r>
              <a:rPr lang="en-US" altLang="zh-CN" sz="2000" b="1" i="1">
                <a:solidFill>
                  <a:srgbClr val="7030A0"/>
                </a:solidFill>
                <a:latin typeface="Times New Roman" panose="02020603050405020304" charset="0"/>
                <a:ea typeface="PingFang-SC-Regular"/>
                <a:cs typeface="Times New Roman" panose="02020603050405020304" charset="0"/>
                <a:sym typeface="+mn-ea"/>
              </a:rPr>
              <a:t>wrapped an arm around my shoulders</a:t>
            </a:r>
            <a:r>
              <a:rPr lang="en-US" altLang="zh-CN" sz="2000">
                <a:solidFill>
                  <a:srgbClr val="05073B"/>
                </a:solidFill>
                <a:latin typeface="Times New Roman" panose="02020603050405020304" charset="0"/>
                <a:ea typeface="PingFang-SC-Regular"/>
                <a:cs typeface="Times New Roman" panose="02020603050405020304" charset="0"/>
                <a:sym typeface="+mn-ea"/>
              </a:rPr>
              <a:t>, </a:t>
            </a:r>
            <a:r>
              <a:rPr lang="en-US" altLang="zh-CN" sz="2000" b="1" i="1">
                <a:solidFill>
                  <a:srgbClr val="7030A0"/>
                </a:solidFill>
                <a:latin typeface="Times New Roman" panose="02020603050405020304" charset="0"/>
                <a:ea typeface="PingFang-SC-Regular"/>
                <a:cs typeface="Times New Roman" panose="02020603050405020304" charset="0"/>
                <a:sym typeface="+mn-ea"/>
              </a:rPr>
              <a:t>pulling me into a comforting embrace</a:t>
            </a:r>
            <a:r>
              <a:rPr lang="en-US" altLang="zh-CN" sz="2000">
                <a:solidFill>
                  <a:srgbClr val="05073B"/>
                </a:solidFill>
                <a:latin typeface="Times New Roman" panose="02020603050405020304" charset="0"/>
                <a:ea typeface="PingFang-SC-Regular"/>
                <a:cs typeface="Times New Roman" panose="02020603050405020304" charset="0"/>
                <a:sym typeface="+mn-ea"/>
              </a:rPr>
              <a:t>.</a:t>
            </a:r>
            <a:endParaRPr lang="en-US" altLang="zh-CN" sz="2000">
              <a:solidFill>
                <a:srgbClr val="05073B"/>
              </a:solidFill>
              <a:latin typeface="Times New Roman" panose="02020603050405020304" charset="0"/>
              <a:ea typeface="PingFang-SC-Regular"/>
              <a:cs typeface="Times New Roman" panose="02020603050405020304" charset="0"/>
              <a:sym typeface="+mn-ea"/>
            </a:endParaRPr>
          </a:p>
        </p:txBody>
      </p:sp>
      <p:pic>
        <p:nvPicPr>
          <p:cNvPr id="14" name="图片 13"/>
          <p:cNvPicPr/>
          <p:nvPr/>
        </p:nvPicPr>
        <p:blipFill>
          <a:blip r:embed="rId1">
            <a:clrChange>
              <a:clrFrom>
                <a:srgbClr val="FFFFFF">
                  <a:alpha val="100000"/>
                </a:srgbClr>
              </a:clrFrom>
              <a:clrTo>
                <a:srgbClr val="FFFFFF">
                  <a:alpha val="100000"/>
                  <a:alpha val="0"/>
                </a:srgbClr>
              </a:clrTo>
            </a:clrChange>
          </a:blip>
          <a:stretch>
            <a:fillRect/>
          </a:stretch>
        </p:blipFill>
        <p:spPr>
          <a:xfrm>
            <a:off x="4360545" y="2322830"/>
            <a:ext cx="2987040" cy="2987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6" grpId="0"/>
      <p:bldP spid="6" grpId="1"/>
      <p:bldP spid="13" grpId="0"/>
      <p:bldP spid="13" grpId="1"/>
      <p:bldP spid="7" grpId="0"/>
      <p:bldP spid="7" grpId="1"/>
      <p:bldP spid="11" grpId="0"/>
      <p:bldP spid="11" grpId="1"/>
      <p:bldP spid="12" grpId="0"/>
      <p:bldP spid="12"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11480" y="1351915"/>
            <a:ext cx="11630660" cy="4154170"/>
          </a:xfrm>
          <a:prstGeom prst="rect">
            <a:avLst/>
          </a:prstGeom>
        </p:spPr>
        <p:txBody>
          <a:bodyPr wrap="square">
            <a:spAutoFit/>
          </a:bodyPr>
          <a:p>
            <a:pPr marL="342900" indent="-342900" algn="just">
              <a:spcBef>
                <a:spcPct val="0"/>
              </a:spcBef>
              <a:spcAft>
                <a:spcPct val="0"/>
              </a:spcAft>
              <a:buFont typeface="Wingdings" panose="05000000000000000000" charset="0"/>
              <a:buChar char="u"/>
            </a:pPr>
            <a:r>
              <a:rPr lang="en-US" altLang="zh-CN" sz="2400" b="1" i="1">
                <a:solidFill>
                  <a:schemeClr val="accent1"/>
                </a:solidFill>
                <a:effectLst>
                  <a:outerShdw blurRad="38100" dist="25400" dir="5400000" algn="ctr" rotWithShape="0">
                    <a:srgbClr val="6E747A">
                      <a:alpha val="43000"/>
                    </a:srgbClr>
                  </a:outerShdw>
                </a:effectLst>
                <a:latin typeface="Times New Roman" panose="02020603050405020304" charset="0"/>
                <a:ea typeface="PingFang-SC-Regular"/>
                <a:cs typeface="Times New Roman" panose="02020603050405020304" charset="0"/>
              </a:rPr>
              <a:t>In contrast to</a:t>
            </a:r>
            <a:r>
              <a:rPr lang="en-US" altLang="zh-CN" sz="2400" b="0" i="0">
                <a:solidFill>
                  <a:srgbClr val="05073B"/>
                </a:solidFill>
                <a:latin typeface="Times New Roman" panose="02020603050405020304" charset="0"/>
                <a:ea typeface="PingFang-SC-Regular"/>
                <a:cs typeface="Times New Roman" panose="02020603050405020304" charset="0"/>
              </a:rPr>
              <a:t> my constant striving for perfection, Jack’s calm manner and acceptance of his own successes seemed to come effortlessly. It was just a reminder of </a:t>
            </a:r>
            <a:r>
              <a:rPr lang="en-US" altLang="zh-CN" sz="2400" b="1" i="1">
                <a:solidFill>
                  <a:schemeClr val="accent1"/>
                </a:solidFill>
                <a:effectLst>
                  <a:outerShdw blurRad="38100" dist="25400" dir="5400000" algn="ctr" rotWithShape="0">
                    <a:srgbClr val="6E747A">
                      <a:alpha val="43000"/>
                    </a:srgbClr>
                  </a:outerShdw>
                </a:effectLst>
                <a:latin typeface="Times New Roman" panose="02020603050405020304" charset="0"/>
                <a:ea typeface="PingFang-SC-Regular"/>
                <a:cs typeface="Times New Roman" panose="02020603050405020304" charset="0"/>
              </a:rPr>
              <a:t>how differently </a:t>
            </a:r>
            <a:r>
              <a:rPr lang="en-US" altLang="zh-CN" sz="2400" b="0" i="0">
                <a:solidFill>
                  <a:srgbClr val="05073B"/>
                </a:solidFill>
                <a:latin typeface="Times New Roman" panose="02020603050405020304" charset="0"/>
                <a:ea typeface="PingFang-SC-Regular"/>
                <a:cs typeface="Times New Roman" panose="02020603050405020304" charset="0"/>
              </a:rPr>
              <a:t>we approached life’s challenges.</a:t>
            </a:r>
            <a:endParaRPr lang="en-US" altLang="zh-CN" sz="2400" b="0" i="0">
              <a:solidFill>
                <a:srgbClr val="05073B"/>
              </a:solidFill>
              <a:latin typeface="Times New Roman" panose="02020603050405020304" charset="0"/>
              <a:ea typeface="PingFang-SC-Regular"/>
              <a:cs typeface="Times New Roman" panose="02020603050405020304" charset="0"/>
            </a:endParaRPr>
          </a:p>
          <a:p>
            <a:pPr marL="342900" indent="-342900" algn="just">
              <a:spcBef>
                <a:spcPct val="0"/>
              </a:spcBef>
              <a:spcAft>
                <a:spcPct val="0"/>
              </a:spcAft>
              <a:buFont typeface="Wingdings" panose="05000000000000000000" charset="0"/>
              <a:buChar char="u"/>
            </a:pPr>
            <a:r>
              <a:rPr lang="en-US" altLang="zh-CN" sz="2400">
                <a:solidFill>
                  <a:srgbClr val="05073B"/>
                </a:solidFill>
                <a:latin typeface="Times New Roman" panose="02020603050405020304" charset="0"/>
                <a:ea typeface="PingFang-SC-Regular"/>
                <a:cs typeface="Times New Roman" panose="02020603050405020304" charset="0"/>
                <a:sym typeface="+mn-ea"/>
              </a:rPr>
              <a:t>My brother’s ease in his accomplishments was </a:t>
            </a:r>
            <a:r>
              <a:rPr lang="en-US" altLang="zh-CN" sz="2400" b="1" i="1">
                <a:solidFill>
                  <a:schemeClr val="accent1"/>
                </a:solidFill>
                <a:effectLst>
                  <a:outerShdw blurRad="38100" dist="25400" dir="5400000" algn="ctr" rotWithShape="0">
                    <a:srgbClr val="6E747A">
                      <a:alpha val="43000"/>
                    </a:srgbClr>
                  </a:outerShdw>
                </a:effectLst>
                <a:latin typeface="Times New Roman" panose="02020603050405020304" charset="0"/>
                <a:ea typeface="PingFang-SC-Regular"/>
                <a:cs typeface="Times New Roman" panose="02020603050405020304" charset="0"/>
                <a:sym typeface="+mn-ea"/>
              </a:rPr>
              <a:t>a contrast to</a:t>
            </a:r>
            <a:r>
              <a:rPr lang="en-US" altLang="zh-CN" sz="2400">
                <a:solidFill>
                  <a:srgbClr val="05073B"/>
                </a:solidFill>
                <a:latin typeface="Times New Roman" panose="02020603050405020304" charset="0"/>
                <a:ea typeface="PingFang-SC-Regular"/>
                <a:cs typeface="Times New Roman" panose="02020603050405020304" charset="0"/>
                <a:sym typeface="+mn-ea"/>
              </a:rPr>
              <a:t> my own internal struggle, </a:t>
            </a:r>
            <a:r>
              <a:rPr lang="en-US" altLang="zh-CN" sz="2400" b="1" i="1">
                <a:gradFill>
                  <a:gsLst>
                    <a:gs pos="50000">
                      <a:schemeClr val="accent6"/>
                    </a:gs>
                    <a:gs pos="0">
                      <a:schemeClr val="accent6">
                        <a:lumMod val="25000"/>
                        <a:lumOff val="75000"/>
                      </a:schemeClr>
                    </a:gs>
                    <a:gs pos="100000">
                      <a:schemeClr val="accent6">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方正粗黑宋简体" panose="02000000000000000000" charset="-122"/>
                <a:cs typeface="Times New Roman" panose="02020603050405020304" charset="0"/>
                <a:sym typeface="+mn-ea"/>
              </a:rPr>
              <a:t>making me realize</a:t>
            </a:r>
            <a:r>
              <a:rPr lang="en-US" altLang="zh-CN" sz="2400">
                <a:gradFill>
                  <a:gsLst>
                    <a:gs pos="50000">
                      <a:schemeClr val="accent6"/>
                    </a:gs>
                    <a:gs pos="0">
                      <a:schemeClr val="accent6">
                        <a:lumMod val="25000"/>
                        <a:lumOff val="75000"/>
                      </a:schemeClr>
                    </a:gs>
                    <a:gs pos="100000">
                      <a:schemeClr val="accent6">
                        <a:lumMod val="85000"/>
                      </a:schemeClr>
                    </a:gs>
                  </a:gsLst>
                  <a:lin ang="5400000" scaled="1"/>
                </a:gradFill>
                <a:latin typeface="方正粗黑宋简体" panose="02000000000000000000" charset="-122"/>
                <a:ea typeface="方正粗黑宋简体" panose="02000000000000000000" charset="-122"/>
                <a:sym typeface="+mn-ea"/>
              </a:rPr>
              <a:t> </a:t>
            </a:r>
            <a:r>
              <a:rPr lang="en-US" altLang="zh-CN" sz="2400">
                <a:solidFill>
                  <a:srgbClr val="05073B"/>
                </a:solidFill>
                <a:latin typeface="Times New Roman" panose="02020603050405020304" charset="0"/>
                <a:ea typeface="PingFang-SC-Regular"/>
                <a:cs typeface="Times New Roman" panose="02020603050405020304" charset="0"/>
                <a:sym typeface="+mn-ea"/>
              </a:rPr>
              <a:t>that I needed to find a balance between striving and acceptance.</a:t>
            </a:r>
            <a:endParaRPr lang="en-US" altLang="zh-CN" sz="2400">
              <a:solidFill>
                <a:srgbClr val="05073B"/>
              </a:solidFill>
              <a:latin typeface="Times New Roman" panose="02020603050405020304" charset="0"/>
              <a:ea typeface="PingFang-SC-Regular"/>
              <a:cs typeface="Times New Roman" panose="02020603050405020304" charset="0"/>
              <a:sym typeface="+mn-ea"/>
            </a:endParaRPr>
          </a:p>
          <a:p>
            <a:pPr marL="342900" indent="-342900" algn="just">
              <a:spcBef>
                <a:spcPct val="0"/>
              </a:spcBef>
              <a:spcAft>
                <a:spcPct val="0"/>
              </a:spcAft>
              <a:buFont typeface="Wingdings" panose="05000000000000000000" charset="0"/>
              <a:buChar char="u"/>
            </a:pPr>
            <a:endParaRPr lang="en-US" altLang="zh-CN" sz="2400" b="0" i="0">
              <a:solidFill>
                <a:srgbClr val="05073B"/>
              </a:solidFill>
              <a:latin typeface="Times New Roman" panose="02020603050405020304" charset="0"/>
              <a:ea typeface="PingFang-SC-Regular"/>
              <a:cs typeface="Times New Roman" panose="02020603050405020304" charset="0"/>
            </a:endParaRPr>
          </a:p>
          <a:p>
            <a:pPr marL="342900" indent="-342900" algn="just">
              <a:spcBef>
                <a:spcPct val="0"/>
              </a:spcBef>
              <a:spcAft>
                <a:spcPct val="0"/>
              </a:spcAft>
              <a:buFont typeface="Wingdings" panose="05000000000000000000" charset="0"/>
              <a:buChar char="u"/>
            </a:pPr>
            <a:r>
              <a:rPr lang="en-US" altLang="zh-CN" sz="2400" b="0" i="0">
                <a:solidFill>
                  <a:srgbClr val="05073B"/>
                </a:solidFill>
                <a:latin typeface="Times New Roman" panose="02020603050405020304" charset="0"/>
                <a:ea typeface="PingFang-SC-Regular"/>
                <a:cs typeface="Times New Roman" panose="02020603050405020304" charset="0"/>
              </a:rPr>
              <a:t>Jack’s gentle words </a:t>
            </a:r>
            <a:r>
              <a:rPr lang="en-US" altLang="zh-CN" sz="2400" b="1" i="1">
                <a:gradFill>
                  <a:gsLst>
                    <a:gs pos="50000">
                      <a:schemeClr val="accent6"/>
                    </a:gs>
                    <a:gs pos="0">
                      <a:schemeClr val="accent6">
                        <a:lumMod val="25000"/>
                        <a:lumOff val="75000"/>
                      </a:schemeClr>
                    </a:gs>
                    <a:gs pos="100000">
                      <a:schemeClr val="accent6">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方正粗黑宋简体" panose="02000000000000000000" charset="-122"/>
                <a:cs typeface="Times New Roman" panose="02020603050405020304" charset="0"/>
              </a:rPr>
              <a:t>sparked a flicker of hope</a:t>
            </a:r>
            <a:r>
              <a:rPr lang="en-US" altLang="zh-CN" sz="2400" b="0" i="0">
                <a:solidFill>
                  <a:srgbClr val="05073B"/>
                </a:solidFill>
                <a:latin typeface="Times New Roman" panose="02020603050405020304" charset="0"/>
                <a:ea typeface="PingFang-SC-Regular"/>
                <a:cs typeface="Times New Roman" panose="02020603050405020304" charset="0"/>
              </a:rPr>
              <a:t> </a:t>
            </a:r>
            <a:r>
              <a:rPr lang="en-US" altLang="zh-CN" sz="2400" b="1" i="1">
                <a:gradFill>
                  <a:gsLst>
                    <a:gs pos="50000">
                      <a:schemeClr val="accent6"/>
                    </a:gs>
                    <a:gs pos="0">
                      <a:schemeClr val="accent6">
                        <a:lumMod val="25000"/>
                        <a:lumOff val="75000"/>
                      </a:schemeClr>
                    </a:gs>
                    <a:gs pos="100000">
                      <a:schemeClr val="accent6">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方正粗黑宋简体" panose="02000000000000000000" charset="-122"/>
                <a:cs typeface="Times New Roman" panose="02020603050405020304" charset="0"/>
              </a:rPr>
              <a:t>that </a:t>
            </a:r>
            <a:r>
              <a:rPr lang="en-US" altLang="zh-CN" sz="2400" b="0" i="0">
                <a:solidFill>
                  <a:srgbClr val="05073B"/>
                </a:solidFill>
                <a:latin typeface="Times New Roman" panose="02020603050405020304" charset="0"/>
                <a:ea typeface="PingFang-SC-Regular"/>
                <a:cs typeface="Times New Roman" panose="02020603050405020304" charset="0"/>
              </a:rPr>
              <a:t>perhaps I didn’t have to be perfect to be loved and accepted.</a:t>
            </a:r>
            <a:endParaRPr lang="en-US" altLang="zh-CN" sz="2400" b="0" i="0">
              <a:solidFill>
                <a:srgbClr val="05073B"/>
              </a:solidFill>
              <a:latin typeface="Times New Roman" panose="02020603050405020304" charset="0"/>
              <a:ea typeface="PingFang-SC-Regular"/>
              <a:cs typeface="Times New Roman" panose="02020603050405020304" charset="0"/>
            </a:endParaRPr>
          </a:p>
          <a:p>
            <a:pPr marL="342900" indent="-342900" algn="just">
              <a:spcBef>
                <a:spcPct val="0"/>
              </a:spcBef>
              <a:spcAft>
                <a:spcPct val="0"/>
              </a:spcAft>
              <a:buFont typeface="Wingdings" panose="05000000000000000000" charset="0"/>
              <a:buChar char="u"/>
            </a:pPr>
            <a:r>
              <a:rPr lang="en-US" altLang="zh-CN" sz="2400" b="0" i="0">
                <a:solidFill>
                  <a:srgbClr val="05073B"/>
                </a:solidFill>
                <a:latin typeface="Times New Roman" panose="02020603050405020304" charset="0"/>
                <a:ea typeface="PingFang-SC-Regular"/>
                <a:cs typeface="Times New Roman" panose="02020603050405020304" charset="0"/>
              </a:rPr>
              <a:t>As Jack spoke softly, his words seemed to </a:t>
            </a:r>
            <a:r>
              <a:rPr lang="en-US" altLang="zh-CN" sz="2400" b="1" i="1">
                <a:gradFill>
                  <a:gsLst>
                    <a:gs pos="50000">
                      <a:schemeClr val="accent6"/>
                    </a:gs>
                    <a:gs pos="0">
                      <a:schemeClr val="accent6">
                        <a:lumMod val="25000"/>
                        <a:lumOff val="75000"/>
                      </a:schemeClr>
                    </a:gs>
                    <a:gs pos="100000">
                      <a:schemeClr val="accent6">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方正粗黑宋简体" panose="02000000000000000000" charset="-122"/>
                <a:cs typeface="Times New Roman" panose="02020603050405020304" charset="0"/>
              </a:rPr>
              <a:t>penetrate the armor (</a:t>
            </a:r>
            <a:r>
              <a:rPr lang="zh-CN" altLang="en-US" sz="2400" b="1" i="1">
                <a:gradFill>
                  <a:gsLst>
                    <a:gs pos="50000">
                      <a:schemeClr val="accent6"/>
                    </a:gs>
                    <a:gs pos="0">
                      <a:schemeClr val="accent6">
                        <a:lumMod val="25000"/>
                        <a:lumOff val="75000"/>
                      </a:schemeClr>
                    </a:gs>
                    <a:gs pos="100000">
                      <a:schemeClr val="accent6">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方正粗黑宋简体" panose="02000000000000000000" charset="-122"/>
                <a:cs typeface="Times New Roman" panose="02020603050405020304" charset="0"/>
              </a:rPr>
              <a:t>盔甲</a:t>
            </a:r>
            <a:r>
              <a:rPr lang="en-US" altLang="zh-CN" sz="2400" b="1" i="1">
                <a:gradFill>
                  <a:gsLst>
                    <a:gs pos="50000">
                      <a:schemeClr val="accent6"/>
                    </a:gs>
                    <a:gs pos="0">
                      <a:schemeClr val="accent6">
                        <a:lumMod val="25000"/>
                        <a:lumOff val="75000"/>
                      </a:schemeClr>
                    </a:gs>
                    <a:gs pos="100000">
                      <a:schemeClr val="accent6">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方正粗黑宋简体" panose="02000000000000000000" charset="-122"/>
                <a:cs typeface="Times New Roman" panose="02020603050405020304" charset="0"/>
              </a:rPr>
              <a:t>) of my frustration</a:t>
            </a:r>
            <a:r>
              <a:rPr lang="en-US" altLang="zh-CN" sz="2400" b="0" i="0">
                <a:solidFill>
                  <a:srgbClr val="05073B"/>
                </a:solidFill>
                <a:latin typeface="Times New Roman" panose="02020603050405020304" charset="0"/>
                <a:ea typeface="PingFang-SC-Regular"/>
                <a:cs typeface="Times New Roman" panose="02020603050405020304" charset="0"/>
              </a:rPr>
              <a:t>, revealing a vulnerability </a:t>
            </a:r>
            <a:r>
              <a:rPr lang="en-US" altLang="zh-CN" sz="2400" b="1" i="1">
                <a:gradFill>
                  <a:gsLst>
                    <a:gs pos="50000">
                      <a:schemeClr val="accent6"/>
                    </a:gs>
                    <a:gs pos="0">
                      <a:schemeClr val="accent6">
                        <a:lumMod val="25000"/>
                        <a:lumOff val="75000"/>
                      </a:schemeClr>
                    </a:gs>
                    <a:gs pos="100000">
                      <a:schemeClr val="accent6">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方正粗黑宋简体" panose="02000000000000000000" charset="-122"/>
                <a:cs typeface="Times New Roman" panose="02020603050405020304" charset="0"/>
              </a:rPr>
              <a:t>I hadn’t acknowledged before</a:t>
            </a:r>
            <a:r>
              <a:rPr lang="en-US" altLang="zh-CN" sz="2400" b="0" i="0">
                <a:solidFill>
                  <a:srgbClr val="05073B"/>
                </a:solidFill>
                <a:latin typeface="Times New Roman" panose="02020603050405020304" charset="0"/>
                <a:ea typeface="PingFang-SC-Regular"/>
                <a:cs typeface="Times New Roman" panose="02020603050405020304" charset="0"/>
              </a:rPr>
              <a:t>. </a:t>
            </a:r>
            <a:r>
              <a:rPr lang="en-US" altLang="zh-CN" sz="2400" b="1" i="1">
                <a:gradFill>
                  <a:gsLst>
                    <a:gs pos="50000">
                      <a:schemeClr val="accent6"/>
                    </a:gs>
                    <a:gs pos="0">
                      <a:schemeClr val="accent6">
                        <a:lumMod val="25000"/>
                        <a:lumOff val="75000"/>
                      </a:schemeClr>
                    </a:gs>
                    <a:gs pos="100000">
                      <a:schemeClr val="accent6">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方正粗黑宋简体" panose="02000000000000000000" charset="-122"/>
                <a:cs typeface="Times New Roman" panose="02020603050405020304" charset="0"/>
              </a:rPr>
              <a:t>It was a turning point</a:t>
            </a:r>
            <a:r>
              <a:rPr lang="en-US" altLang="zh-CN" sz="2400" b="0" i="0">
                <a:solidFill>
                  <a:srgbClr val="05073B"/>
                </a:solidFill>
                <a:latin typeface="Times New Roman" panose="02020603050405020304" charset="0"/>
                <a:ea typeface="PingFang-SC-Regular"/>
                <a:cs typeface="Times New Roman" panose="02020603050405020304" charset="0"/>
              </a:rPr>
              <a:t> in my journey of self-discovery.</a:t>
            </a:r>
            <a:endParaRPr lang="en-US" altLang="zh-CN" sz="2400" b="0" i="0">
              <a:solidFill>
                <a:srgbClr val="05073B"/>
              </a:solidFill>
              <a:latin typeface="Times New Roman" panose="02020603050405020304" charset="0"/>
              <a:ea typeface="PingFang-SC-Regular"/>
              <a:cs typeface="Times New Roman" panose="02020603050405020304" charset="0"/>
            </a:endParaRPr>
          </a:p>
        </p:txBody>
      </p:sp>
      <p:sp>
        <p:nvSpPr>
          <p:cNvPr id="2" name="文本框 1"/>
          <p:cNvSpPr txBox="1"/>
          <p:nvPr/>
        </p:nvSpPr>
        <p:spPr>
          <a:xfrm>
            <a:off x="411480" y="265430"/>
            <a:ext cx="8650605" cy="460375"/>
          </a:xfrm>
          <a:prstGeom prst="rect">
            <a:avLst/>
          </a:prstGeom>
          <a:noFill/>
        </p:spPr>
        <p:txBody>
          <a:bodyPr wrap="square" rtlCol="0">
            <a:spAutoFit/>
          </a:bodyPr>
          <a:p>
            <a:r>
              <a:rPr lang="en-US" altLang="zh-CN" sz="2400">
                <a:latin typeface="方正粗黑宋简体" panose="02000000000000000000" charset="-122"/>
                <a:ea typeface="方正粗黑宋简体" panose="02000000000000000000" charset="-122"/>
              </a:rPr>
              <a:t>Use contrast to show the </a:t>
            </a:r>
            <a:r>
              <a:rPr lang="en-US" altLang="zh-CN" sz="2400">
                <a:gradFill>
                  <a:gsLst>
                    <a:gs pos="50000">
                      <a:schemeClr val="accent1"/>
                    </a:gs>
                    <a:gs pos="0">
                      <a:schemeClr val="accent1">
                        <a:lumMod val="25000"/>
                        <a:lumOff val="75000"/>
                      </a:schemeClr>
                    </a:gs>
                    <a:gs pos="100000">
                      <a:schemeClr val="accent1">
                        <a:lumMod val="85000"/>
                      </a:schemeClr>
                    </a:gs>
                  </a:gsLst>
                  <a:lin ang="5400000" scaled="1"/>
                </a:gradFill>
                <a:latin typeface="方正粗黑宋简体" panose="02000000000000000000" charset="-122"/>
                <a:ea typeface="方正粗黑宋简体" panose="02000000000000000000" charset="-122"/>
              </a:rPr>
              <a:t>difference</a:t>
            </a:r>
            <a:r>
              <a:rPr lang="en-US" altLang="zh-CN" sz="2400">
                <a:latin typeface="方正粗黑宋简体" panose="02000000000000000000" charset="-122"/>
                <a:ea typeface="方正粗黑宋简体" panose="02000000000000000000" charset="-122"/>
              </a:rPr>
              <a:t> and </a:t>
            </a:r>
            <a:r>
              <a:rPr lang="en-US" altLang="zh-CN" sz="2400">
                <a:gradFill>
                  <a:gsLst>
                    <a:gs pos="50000">
                      <a:schemeClr val="accent6"/>
                    </a:gs>
                    <a:gs pos="0">
                      <a:schemeClr val="accent6">
                        <a:lumMod val="25000"/>
                        <a:lumOff val="75000"/>
                      </a:schemeClr>
                    </a:gs>
                    <a:gs pos="100000">
                      <a:schemeClr val="accent6">
                        <a:lumMod val="85000"/>
                      </a:schemeClr>
                    </a:gs>
                  </a:gsLst>
                  <a:lin ang="5400000" scaled="1"/>
                </a:gradFill>
                <a:latin typeface="方正粗黑宋简体" panose="02000000000000000000" charset="-122"/>
                <a:ea typeface="方正粗黑宋简体" panose="02000000000000000000" charset="-122"/>
              </a:rPr>
              <a:t>development</a:t>
            </a:r>
            <a:endParaRPr lang="en-US" altLang="zh-CN" sz="2400">
              <a:gradFill>
                <a:gsLst>
                  <a:gs pos="50000">
                    <a:schemeClr val="accent6"/>
                  </a:gs>
                  <a:gs pos="0">
                    <a:schemeClr val="accent6">
                      <a:lumMod val="25000"/>
                      <a:lumOff val="75000"/>
                    </a:schemeClr>
                  </a:gs>
                  <a:gs pos="100000">
                    <a:schemeClr val="accent6">
                      <a:lumMod val="85000"/>
                    </a:schemeClr>
                  </a:gs>
                </a:gsLst>
                <a:lin ang="5400000" scaled="1"/>
              </a:gradFill>
              <a:latin typeface="方正粗黑宋简体" panose="02000000000000000000" charset="-122"/>
              <a:ea typeface="方正粗黑宋简体" panose="020000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6060" y="52070"/>
            <a:ext cx="8109585" cy="6618605"/>
          </a:xfrm>
          <a:prstGeom prst="rect">
            <a:avLst/>
          </a:prstGeom>
        </p:spPr>
        <p:txBody>
          <a:bodyPr wrap="square">
            <a:spAutoFit/>
          </a:bodyPr>
          <a:p>
            <a:pPr marL="0" indent="0" algn="just">
              <a:spcBef>
                <a:spcPts val="500"/>
              </a:spcBef>
              <a:spcAft>
                <a:spcPct val="0"/>
              </a:spcAft>
            </a:pPr>
            <a:r>
              <a:rPr lang="en-US" altLang="zh-CN" sz="2000" b="1" i="1">
                <a:solidFill>
                  <a:srgbClr val="000000"/>
                </a:solidFill>
                <a:latin typeface="Times New Roman" panose="02020603050405020304" charset="0"/>
                <a:ea typeface="sans-serif"/>
                <a:cs typeface="Times New Roman" panose="02020603050405020304" charset="0"/>
                <a:sym typeface="+mn-ea"/>
              </a:rPr>
              <a:t>With a hint of hurt and surprise in his eyes, Jack gently approached me. </a:t>
            </a:r>
            <a:r>
              <a:rPr lang="en-US" altLang="zh-CN" sz="2000">
                <a:solidFill>
                  <a:srgbClr val="000000"/>
                </a:solidFill>
                <a:latin typeface="Times New Roman" panose="02020603050405020304" charset="0"/>
                <a:ea typeface="sans-serif"/>
                <a:cs typeface="Times New Roman" panose="02020603050405020304" charset="0"/>
                <a:sym typeface="+mn-ea"/>
              </a:rPr>
              <a:t>H</a:t>
            </a:r>
            <a:r>
              <a:rPr lang="en-US" altLang="zh-CN" sz="2000" b="0" i="0">
                <a:solidFill>
                  <a:srgbClr val="05073B"/>
                </a:solidFill>
                <a:latin typeface="Times New Roman" panose="02020603050405020304" charset="0"/>
                <a:ea typeface="-apple-system"/>
                <a:cs typeface="Times New Roman" panose="02020603050405020304" charset="0"/>
              </a:rPr>
              <a:t>e placed his book aside as he sat beside me on the couch. “What’s going on?” he asked softly, his voice tinged with concern. My tears welled up as I looked at him, all the frustration and jealousy I had been holding in spilling out in an instant. “How could you be so perfect?” I cried, feeling a mix of anger and sorrow. Jack’s face fell, and he looked at me with a puzzled expression. “I didn’t mean to make you feel this way,” he said, his voice trembling slightly. “We’re siblings. We’re supposed to support each other, not compete. My achievements are not a threat to yours; they’re just a part of my journey. You have your own path to follow, and I believe in you.”</a:t>
            </a:r>
            <a:endParaRPr lang="en-US" altLang="zh-CN" sz="2000" b="0" i="0">
              <a:solidFill>
                <a:srgbClr val="05073B"/>
              </a:solidFill>
              <a:latin typeface="Times New Roman" panose="02020603050405020304" charset="0"/>
              <a:ea typeface="-apple-system"/>
              <a:cs typeface="Times New Roman" panose="02020603050405020304" charset="0"/>
            </a:endParaRPr>
          </a:p>
          <a:p>
            <a:pPr marL="0" indent="0" algn="just">
              <a:spcBef>
                <a:spcPts val="500"/>
              </a:spcBef>
              <a:spcAft>
                <a:spcPct val="0"/>
              </a:spcAft>
            </a:pPr>
            <a:r>
              <a:rPr lang="en-US" altLang="zh-CN" sz="2000" b="1" i="1">
                <a:solidFill>
                  <a:srgbClr val="000000"/>
                </a:solidFill>
                <a:latin typeface="Times New Roman" panose="02020603050405020304" charset="0"/>
                <a:ea typeface="sans-serif"/>
                <a:cs typeface="Times New Roman" panose="02020603050405020304" charset="0"/>
                <a:sym typeface="+mn-ea"/>
              </a:rPr>
              <a:t>His words were like a warm breeze, blowing my depression away and changing my mindset. </a:t>
            </a:r>
            <a:r>
              <a:rPr lang="en-US" altLang="zh-CN" sz="2000" b="0" i="0">
                <a:solidFill>
                  <a:srgbClr val="05073B"/>
                </a:solidFill>
                <a:latin typeface="Times New Roman" panose="02020603050405020304" charset="0"/>
                <a:ea typeface="-apple-system"/>
                <a:cs typeface="Times New Roman" panose="02020603050405020304" charset="0"/>
              </a:rPr>
              <a:t>Instead of focusing on his successes and feeling inferior, I decided to channel my energy into pursuing my own goals and dreams. Jack was always there to support me, offering encouragement and advice whenever I needed it. With his support, I started to believe in myself more, and I began to see progress in my own endeavors. Through this experience, I learned that true success isn’t about competing with others or achieving perfection; it’s about being the best version of yourself and finding happiness and fulfillment in your own unique path. It was also due to Jack’s unwavering support and kindness that taught me true sibling bonds are built on mutual respect and encouragement, not on comparisons or jealousy.</a:t>
            </a:r>
            <a:endParaRPr lang="en-US" altLang="zh-CN" sz="2000" b="0" i="0">
              <a:solidFill>
                <a:srgbClr val="05073B"/>
              </a:solidFill>
              <a:latin typeface="Times New Roman" panose="02020603050405020304" charset="0"/>
              <a:ea typeface="-apple-system"/>
              <a:cs typeface="Times New Roman" panose="02020603050405020304" charset="0"/>
            </a:endParaRPr>
          </a:p>
        </p:txBody>
      </p:sp>
      <p:sp>
        <p:nvSpPr>
          <p:cNvPr id="5" name="文本框 4"/>
          <p:cNvSpPr txBox="1"/>
          <p:nvPr/>
        </p:nvSpPr>
        <p:spPr>
          <a:xfrm>
            <a:off x="8750935" y="1902460"/>
            <a:ext cx="3392805" cy="337185"/>
          </a:xfrm>
          <a:prstGeom prst="rect">
            <a:avLst/>
          </a:prstGeom>
        </p:spPr>
        <p:txBody>
          <a:bodyPr wrap="square">
            <a:spAutoFit/>
          </a:bodyPr>
          <a:p>
            <a:pPr marL="0" indent="0" algn="just">
              <a:spcBef>
                <a:spcPct val="0"/>
              </a:spcBef>
              <a:spcAft>
                <a:spcPct val="0"/>
              </a:spcAft>
            </a:pPr>
            <a:endParaRPr lang="zh-CN" altLang="en-US" sz="1600" b="0" i="0">
              <a:latin typeface="Arial" panose="020B0604020202020204"/>
              <a:ea typeface="Arial" panose="020B0604020202020204"/>
            </a:endParaRPr>
          </a:p>
        </p:txBody>
      </p:sp>
      <p:sp>
        <p:nvSpPr>
          <p:cNvPr id="35" name="文本框 34"/>
          <p:cNvSpPr txBox="1"/>
          <p:nvPr/>
        </p:nvSpPr>
        <p:spPr>
          <a:xfrm>
            <a:off x="8422005" y="642620"/>
            <a:ext cx="3722370" cy="543687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p:spPr>
        <p:txBody>
          <a:bodyPr wrap="square" rtlCol="0">
            <a:noAutofit/>
          </a:bodyPr>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Stage 3:</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zh-CN" altLang="en-US"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对标阅卷标准，查漏补缺</a:t>
            </a:r>
            <a:endParaRPr lang="zh-CN" altLang="en-US"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zh-CN" altLang="en-US" sz="2500" b="1">
                <a:solidFill>
                  <a:schemeClr val="accent2"/>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内容</a:t>
            </a:r>
            <a:r>
              <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t>
            </a:r>
            <a:r>
              <a:rPr lang="zh-CN" altLang="en-US" sz="2500" b="1">
                <a:solidFill>
                  <a:srgbClr val="92D05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词汇、语法</a:t>
            </a:r>
            <a:r>
              <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t>
            </a:r>
            <a:r>
              <a:rPr lang="zh-CN" altLang="en-US" sz="2500" b="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语篇</a:t>
            </a:r>
            <a:endPar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(1)</a:t>
            </a:r>
            <a:r>
              <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续写内容的质量、完整性以及与原文情境的融洽度。</a:t>
            </a:r>
            <a:endPar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(2)</a:t>
            </a:r>
            <a:r>
              <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所使用词汇和语法结构的准确性，恰当性和多样性。</a:t>
            </a:r>
            <a:endPar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(3)</a:t>
            </a:r>
            <a:r>
              <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上下文的衔接和全文的连贯性。</a:t>
            </a:r>
            <a:endParaRPr lang="zh-CN" altLang="en-US" sz="25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endParaRPr lang="en-US" altLang="zh-CN" sz="2800" b="1">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6" name="文本框 5"/>
          <p:cNvSpPr txBox="1"/>
          <p:nvPr/>
        </p:nvSpPr>
        <p:spPr>
          <a:xfrm>
            <a:off x="226060" y="52070"/>
            <a:ext cx="8109585" cy="6618605"/>
          </a:xfrm>
          <a:prstGeom prst="rect">
            <a:avLst/>
          </a:prstGeom>
          <a:solidFill>
            <a:schemeClr val="bg1"/>
          </a:solidFill>
        </p:spPr>
        <p:txBody>
          <a:bodyPr wrap="square">
            <a:spAutoFit/>
          </a:bodyPr>
          <a:p>
            <a:pPr marL="0" indent="0" algn="just">
              <a:spcBef>
                <a:spcPts val="500"/>
              </a:spcBef>
              <a:spcAft>
                <a:spcPct val="0"/>
              </a:spcAft>
            </a:pPr>
            <a:r>
              <a:rPr lang="en-US" altLang="zh-CN" sz="2000" b="1" i="1">
                <a:solidFill>
                  <a:srgbClr val="000000"/>
                </a:solidFill>
                <a:latin typeface="Times New Roman" panose="02020603050405020304" charset="0"/>
                <a:ea typeface="sans-serif"/>
                <a:cs typeface="Times New Roman" panose="02020603050405020304" charset="0"/>
                <a:sym typeface="+mn-ea"/>
              </a:rPr>
              <a:t>With a hint of hurt and surprise in his eyes, Jack gently approached me. </a:t>
            </a:r>
            <a:r>
              <a:rPr lang="en-US" altLang="zh-CN" sz="2000">
                <a:solidFill>
                  <a:srgbClr val="000000"/>
                </a:solidFill>
                <a:latin typeface="Times New Roman" panose="02020603050405020304" charset="0"/>
                <a:ea typeface="sans-serif"/>
                <a:cs typeface="Times New Roman" panose="02020603050405020304" charset="0"/>
                <a:sym typeface="+mn-ea"/>
              </a:rPr>
              <a:t>H</a:t>
            </a:r>
            <a:r>
              <a:rPr lang="en-US" altLang="zh-CN" sz="2000" b="0" i="0">
                <a:solidFill>
                  <a:srgbClr val="05073B"/>
                </a:solidFill>
                <a:latin typeface="Times New Roman" panose="02020603050405020304" charset="0"/>
                <a:ea typeface="-apple-system"/>
                <a:cs typeface="Times New Roman" panose="02020603050405020304" charset="0"/>
              </a:rPr>
              <a:t>e placed his book aside as he </a:t>
            </a:r>
            <a:r>
              <a:rPr lang="en-US" altLang="zh-CN" sz="2000" i="1">
                <a:solidFill>
                  <a:schemeClr val="tx1"/>
                </a:solidFill>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sat beside me</a:t>
            </a:r>
            <a:r>
              <a:rPr lang="en-US" altLang="zh-CN" sz="2000" b="0" i="0">
                <a:solidFill>
                  <a:srgbClr val="05073B"/>
                </a:solidFill>
                <a:latin typeface="Times New Roman" panose="02020603050405020304" charset="0"/>
                <a:ea typeface="-apple-system"/>
                <a:cs typeface="Times New Roman" panose="02020603050405020304" charset="0"/>
              </a:rPr>
              <a:t> on the couch.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“What’s going on?”</a:t>
            </a:r>
            <a:r>
              <a:rPr lang="en-US" altLang="zh-CN" sz="2000" b="0" i="0">
                <a:solidFill>
                  <a:srgbClr val="05073B"/>
                </a:solidFill>
                <a:latin typeface="Times New Roman" panose="02020603050405020304" charset="0"/>
                <a:ea typeface="-apple-system"/>
                <a:cs typeface="Times New Roman" panose="02020603050405020304" charset="0"/>
              </a:rPr>
              <a:t> he asked softly, his voice tinged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with concern</a:t>
            </a:r>
            <a:r>
              <a:rPr lang="en-US" altLang="zh-CN" sz="2000" b="0" i="0">
                <a:solidFill>
                  <a:srgbClr val="05073B"/>
                </a:solidFill>
                <a:latin typeface="Times New Roman" panose="02020603050405020304" charset="0"/>
                <a:ea typeface="-apple-system"/>
                <a:cs typeface="Times New Roman" panose="02020603050405020304" charset="0"/>
              </a:rPr>
              <a:t>. My tears welled up as I looked at him, all the frustration and jealousy I had been holding in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spilling out </a:t>
            </a:r>
            <a:r>
              <a:rPr lang="en-US" altLang="zh-CN" sz="2000" b="0" i="0">
                <a:solidFill>
                  <a:srgbClr val="05073B"/>
                </a:solidFill>
                <a:latin typeface="Times New Roman" panose="02020603050405020304" charset="0"/>
                <a:ea typeface="-apple-system"/>
                <a:cs typeface="Times New Roman" panose="02020603050405020304" charset="0"/>
              </a:rPr>
              <a:t>in an instant.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“How could you be so perfect?”</a:t>
            </a:r>
            <a:r>
              <a:rPr lang="en-US" altLang="zh-CN" sz="2000" b="0" i="0">
                <a:solidFill>
                  <a:srgbClr val="05073B"/>
                </a:solidFill>
                <a:latin typeface="Times New Roman" panose="02020603050405020304" charset="0"/>
                <a:ea typeface="-apple-system"/>
                <a:cs typeface="Times New Roman" panose="02020603050405020304" charset="0"/>
              </a:rPr>
              <a:t> I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cried</a:t>
            </a:r>
            <a:r>
              <a:rPr lang="en-US" altLang="zh-CN" sz="2000" b="0" i="0">
                <a:solidFill>
                  <a:srgbClr val="05073B"/>
                </a:solidFill>
                <a:latin typeface="Times New Roman" panose="02020603050405020304" charset="0"/>
                <a:ea typeface="-apple-system"/>
                <a:cs typeface="Times New Roman" panose="02020603050405020304" charset="0"/>
              </a:rPr>
              <a:t>, feeling a mix of anger and sorrow. Jack’s face fell, and he looked at me with a puzzled expression.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 didn’t mean to make you feel this way,” he said, his voice trembling slightly. “We’re siblings. We’re supposed to support each other, not compete. My achievements are not a threat to yours; they’re just a part of my journey. You have your own path to follow, and I believe in you.”</a:t>
            </a:r>
            <a:endPar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spcBef>
                <a:spcPts val="500"/>
              </a:spcBef>
              <a:spcAft>
                <a:spcPct val="0"/>
              </a:spcAft>
            </a:pPr>
            <a:r>
              <a:rPr lang="en-US" altLang="zh-CN" sz="2000" b="1" i="1">
                <a:solidFill>
                  <a:srgbClr val="000000"/>
                </a:solidFill>
                <a:latin typeface="Times New Roman" panose="02020603050405020304" charset="0"/>
                <a:ea typeface="sans-serif"/>
                <a:cs typeface="Times New Roman" panose="02020603050405020304" charset="0"/>
                <a:sym typeface="+mn-ea"/>
              </a:rPr>
              <a:t>His words were like a warm breeze, blowing my depression away and changing my mindset. </a:t>
            </a:r>
            <a:r>
              <a:rPr lang="en-US" altLang="zh-CN" sz="2000" b="0" i="0">
                <a:solidFill>
                  <a:srgbClr val="05073B"/>
                </a:solidFill>
                <a:latin typeface="Times New Roman" panose="02020603050405020304" charset="0"/>
                <a:ea typeface="-apple-system"/>
                <a:cs typeface="Times New Roman" panose="02020603050405020304" charset="0"/>
              </a:rPr>
              <a:t>Instead of focusing on his successes and feeling inferior, I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decided to </a:t>
            </a:r>
            <a:r>
              <a:rPr lang="en-US" altLang="zh-CN" sz="2000" b="0" i="0">
                <a:solidFill>
                  <a:srgbClr val="05073B"/>
                </a:solidFill>
                <a:latin typeface="Times New Roman" panose="02020603050405020304" charset="0"/>
                <a:ea typeface="-apple-system"/>
                <a:cs typeface="Times New Roman" panose="02020603050405020304" charset="0"/>
              </a:rPr>
              <a:t>channel my energy into pursuing my own goals and dreams.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Jack was always there to support me</a:t>
            </a:r>
            <a:r>
              <a:rPr lang="en-US" altLang="zh-CN" sz="2000" b="0" i="0">
                <a:solidFill>
                  <a:srgbClr val="05073B"/>
                </a:solidFill>
                <a:latin typeface="Times New Roman" panose="02020603050405020304" charset="0"/>
                <a:ea typeface="-apple-system"/>
                <a:cs typeface="Times New Roman" panose="02020603050405020304" charset="0"/>
              </a:rPr>
              <a:t>, offering encouragement and advice whenever I needed it. With his support,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 started to </a:t>
            </a:r>
            <a:r>
              <a:rPr lang="en-US" altLang="zh-CN" sz="2000" b="0" i="0">
                <a:solidFill>
                  <a:srgbClr val="05073B"/>
                </a:solidFill>
                <a:latin typeface="Times New Roman" panose="02020603050405020304" charset="0"/>
                <a:ea typeface="-apple-system"/>
                <a:cs typeface="Times New Roman" panose="02020603050405020304" charset="0"/>
              </a:rPr>
              <a:t>believe in myself more, and I began to see progress in my own endeavors.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Through this experience</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 learned that</a:t>
            </a:r>
            <a:r>
              <a:rPr lang="en-US" altLang="zh-CN" sz="2000" b="0" i="0">
                <a:solidFill>
                  <a:srgbClr val="05073B"/>
                </a:solidFill>
                <a:latin typeface="Times New Roman" panose="02020603050405020304" charset="0"/>
                <a:ea typeface="-apple-system"/>
                <a:cs typeface="Times New Roman" panose="02020603050405020304" charset="0"/>
              </a:rPr>
              <a:t> true success isn’t about competing with others or achieving perfection; it’s about being the best version of yourself and finding happiness and fulfillment in your own unique path. It was also due to Jack’s unwavering support and kindness that taught me true sibling bonds are built on mutual respect and encouragement, not on comparisons or jealousy.</a:t>
            </a:r>
            <a:endParaRPr lang="en-US" altLang="zh-CN" sz="2000" b="0" i="0">
              <a:solidFill>
                <a:srgbClr val="05073B"/>
              </a:solidFill>
              <a:latin typeface="Times New Roman" panose="02020603050405020304" charset="0"/>
              <a:ea typeface="-apple-system"/>
              <a:cs typeface="Times New Roman" panose="02020603050405020304" charset="0"/>
            </a:endParaRPr>
          </a:p>
        </p:txBody>
      </p:sp>
      <p:sp>
        <p:nvSpPr>
          <p:cNvPr id="7" name="文本框 6"/>
          <p:cNvSpPr txBox="1"/>
          <p:nvPr/>
        </p:nvSpPr>
        <p:spPr>
          <a:xfrm>
            <a:off x="228600" y="52070"/>
            <a:ext cx="8109585" cy="6618605"/>
          </a:xfrm>
          <a:prstGeom prst="rect">
            <a:avLst/>
          </a:prstGeom>
          <a:solidFill>
            <a:schemeClr val="bg1"/>
          </a:solidFill>
        </p:spPr>
        <p:txBody>
          <a:bodyPr wrap="square">
            <a:spAutoFit/>
          </a:bodyPr>
          <a:p>
            <a:pPr marL="0" indent="0" algn="just">
              <a:spcBef>
                <a:spcPts val="500"/>
              </a:spcBef>
              <a:spcAft>
                <a:spcPct val="0"/>
              </a:spcAft>
            </a:pPr>
            <a:r>
              <a:rPr lang="en-US" altLang="zh-CN" sz="2000" b="1" i="1">
                <a:solidFill>
                  <a:srgbClr val="000000"/>
                </a:solidFill>
                <a:latin typeface="Times New Roman" panose="02020603050405020304" charset="0"/>
                <a:ea typeface="sans-serif"/>
                <a:cs typeface="Times New Roman" panose="02020603050405020304" charset="0"/>
                <a:sym typeface="+mn-ea"/>
              </a:rPr>
              <a:t>With a hint of hurt and surprise in his eyes, Jack gently approached me. </a:t>
            </a:r>
            <a:r>
              <a:rPr lang="en-US" altLang="zh-CN" sz="2000">
                <a:solidFill>
                  <a:srgbClr val="000000"/>
                </a:solidFill>
                <a:latin typeface="Times New Roman" panose="02020603050405020304" charset="0"/>
                <a:ea typeface="sans-serif"/>
                <a:cs typeface="Times New Roman" panose="02020603050405020304" charset="0"/>
                <a:sym typeface="+mn-ea"/>
              </a:rPr>
              <a:t>H</a:t>
            </a:r>
            <a:r>
              <a:rPr lang="en-US" altLang="zh-CN" sz="2000" b="0" i="0">
                <a:solidFill>
                  <a:srgbClr val="05073B"/>
                </a:solidFill>
                <a:latin typeface="Times New Roman" panose="02020603050405020304" charset="0"/>
                <a:ea typeface="-apple-system"/>
                <a:cs typeface="Times New Roman" panose="02020603050405020304" charset="0"/>
              </a:rPr>
              <a:t>e placed his book aside as he </a:t>
            </a:r>
            <a:r>
              <a:rPr lang="en-US" altLang="zh-CN" sz="2000">
                <a:solidFill>
                  <a:srgbClr val="05073B"/>
                </a:solidFill>
                <a:latin typeface="Times New Roman" panose="02020603050405020304" charset="0"/>
                <a:ea typeface="-apple-system"/>
                <a:cs typeface="Times New Roman" panose="02020603050405020304" charset="0"/>
              </a:rPr>
              <a:t>sat beside me</a:t>
            </a:r>
            <a:r>
              <a:rPr lang="en-US" altLang="zh-CN" sz="2000" b="0" i="0">
                <a:solidFill>
                  <a:srgbClr val="05073B"/>
                </a:solidFill>
                <a:latin typeface="Times New Roman" panose="02020603050405020304" charset="0"/>
                <a:ea typeface="-apple-system"/>
                <a:cs typeface="Times New Roman" panose="02020603050405020304" charset="0"/>
              </a:rPr>
              <a:t> on the couch. </a:t>
            </a:r>
            <a:r>
              <a:rPr lang="en-US" altLang="zh-CN" sz="2000" b="0">
                <a:solidFill>
                  <a:srgbClr val="05073B"/>
                </a:solidFill>
                <a:latin typeface="Times New Roman" panose="02020603050405020304" charset="0"/>
                <a:ea typeface="-apple-system"/>
                <a:cs typeface="Times New Roman" panose="02020603050405020304" charset="0"/>
              </a:rPr>
              <a:t>“What’s going on?”</a:t>
            </a:r>
            <a:r>
              <a:rPr lang="en-US" altLang="zh-CN" sz="2000" b="0" i="0">
                <a:solidFill>
                  <a:srgbClr val="05073B"/>
                </a:solidFill>
                <a:latin typeface="Times New Roman" panose="02020603050405020304" charset="0"/>
                <a:ea typeface="-apple-system"/>
                <a:cs typeface="Times New Roman" panose="02020603050405020304" charset="0"/>
              </a:rPr>
              <a:t> he asked softly, </a:t>
            </a:r>
            <a:r>
              <a:rPr lang="en-US" altLang="zh-CN" sz="2000" b="1" i="1">
                <a:solidFill>
                  <a:schemeClr val="tx1"/>
                </a:solidFill>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his voice t</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inged with concern</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My tears welled up</a:t>
            </a:r>
            <a:r>
              <a:rPr lang="en-US" altLang="zh-CN" sz="2000" b="0" i="0">
                <a:solidFill>
                  <a:srgbClr val="05073B"/>
                </a:solidFill>
                <a:latin typeface="Times New Roman" panose="02020603050405020304" charset="0"/>
                <a:ea typeface="-apple-system"/>
                <a:cs typeface="Times New Roman" panose="02020603050405020304" charset="0"/>
              </a:rPr>
              <a:t> as I looked at him, all the frustration and jealousy I had been holding in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spilling out </a:t>
            </a:r>
            <a:r>
              <a:rPr lang="en-US" altLang="zh-CN" sz="2000" b="0" i="0">
                <a:solidFill>
                  <a:srgbClr val="05073B"/>
                </a:solidFill>
                <a:latin typeface="Times New Roman" panose="02020603050405020304" charset="0"/>
                <a:ea typeface="-apple-system"/>
                <a:cs typeface="Times New Roman" panose="02020603050405020304" charset="0"/>
              </a:rPr>
              <a:t>in an instant. </a:t>
            </a:r>
            <a:r>
              <a:rPr lang="en-US" altLang="zh-CN" sz="2000" b="0">
                <a:solidFill>
                  <a:srgbClr val="05073B"/>
                </a:solidFill>
                <a:latin typeface="Times New Roman" panose="02020603050405020304" charset="0"/>
                <a:ea typeface="-apple-system"/>
                <a:cs typeface="Times New Roman" panose="02020603050405020304" charset="0"/>
              </a:rPr>
              <a:t>“How could you be so perfect?”</a:t>
            </a:r>
            <a:r>
              <a:rPr lang="en-US" altLang="zh-CN" sz="2000" b="0" i="0">
                <a:solidFill>
                  <a:srgbClr val="05073B"/>
                </a:solidFill>
                <a:latin typeface="Times New Roman" panose="02020603050405020304" charset="0"/>
                <a:ea typeface="-apple-system"/>
                <a:cs typeface="Times New Roman" panose="02020603050405020304" charset="0"/>
              </a:rPr>
              <a:t> I </a:t>
            </a:r>
            <a:r>
              <a:rPr lang="en-US" altLang="zh-CN" sz="2000" b="0">
                <a:solidFill>
                  <a:srgbClr val="05073B"/>
                </a:solidFill>
                <a:latin typeface="Times New Roman" panose="02020603050405020304" charset="0"/>
                <a:ea typeface="-apple-system"/>
                <a:cs typeface="Times New Roman" panose="02020603050405020304" charset="0"/>
              </a:rPr>
              <a:t>cried</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feeling a mix of anger and sorrow</a:t>
            </a:r>
            <a:r>
              <a:rPr lang="en-US" altLang="zh-CN" sz="2000" b="0" i="0">
                <a:solidFill>
                  <a:srgbClr val="05073B"/>
                </a:solidFill>
                <a:latin typeface="Times New Roman" panose="02020603050405020304" charset="0"/>
                <a:ea typeface="-apple-system"/>
                <a:cs typeface="Times New Roman" panose="02020603050405020304" charset="0"/>
              </a:rPr>
              <a:t>. Jack’s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face fell</a:t>
            </a:r>
            <a:r>
              <a:rPr lang="en-US" altLang="zh-CN" sz="2000" b="0" i="0">
                <a:solidFill>
                  <a:srgbClr val="05073B"/>
                </a:solidFill>
                <a:latin typeface="Times New Roman" panose="02020603050405020304" charset="0"/>
                <a:ea typeface="-apple-system"/>
                <a:cs typeface="Times New Roman" panose="02020603050405020304" charset="0"/>
              </a:rPr>
              <a:t>, and he looked at me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with a puzzled expression</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0">
                <a:solidFill>
                  <a:srgbClr val="05073B"/>
                </a:solidFill>
                <a:latin typeface="Times New Roman" panose="02020603050405020304" charset="0"/>
                <a:ea typeface="-apple-system"/>
                <a:cs typeface="Times New Roman" panose="02020603050405020304" charset="0"/>
              </a:rPr>
              <a:t>“I didn’t mean to make you feel this way,” he said, his voice trembling slightly. “We’re siblings. We’re supposed to support each other, not compete. My achievements are not a threat to yours; they’re just a part of my journey. You have your own path to follow, and I believe in you.”</a:t>
            </a:r>
            <a:endParaRPr lang="en-US" altLang="zh-CN" sz="2000" b="0" i="1">
              <a:effectLst>
                <a:glow rad="139700">
                  <a:schemeClr val="accent2">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spcBef>
                <a:spcPts val="500"/>
              </a:spcBef>
              <a:spcAft>
                <a:spcPct val="0"/>
              </a:spcAft>
            </a:pPr>
            <a:r>
              <a:rPr lang="en-US" altLang="zh-CN" sz="2000" b="1" i="1">
                <a:solidFill>
                  <a:srgbClr val="000000"/>
                </a:solidFill>
                <a:latin typeface="Times New Roman" panose="02020603050405020304" charset="0"/>
                <a:ea typeface="sans-serif"/>
                <a:cs typeface="Times New Roman" panose="02020603050405020304" charset="0"/>
                <a:sym typeface="+mn-ea"/>
              </a:rPr>
              <a:t>His words were like a warm breeze, blowing my depression away and changing my mindset. </a:t>
            </a:r>
            <a:r>
              <a:rPr lang="en-US" altLang="zh-CN" sz="2000" b="0" i="0">
                <a:solidFill>
                  <a:srgbClr val="05073B"/>
                </a:solidFill>
                <a:latin typeface="Times New Roman" panose="02020603050405020304" charset="0"/>
                <a:ea typeface="-apple-system"/>
                <a:cs typeface="Times New Roman" panose="02020603050405020304" charset="0"/>
              </a:rPr>
              <a:t>Instead of focusing on his successes and feeling inferior, I </a:t>
            </a:r>
            <a:r>
              <a:rPr lang="en-US" altLang="zh-CN" sz="2000" b="0">
                <a:solidFill>
                  <a:srgbClr val="05073B"/>
                </a:solidFill>
                <a:latin typeface="Times New Roman" panose="02020603050405020304" charset="0"/>
                <a:ea typeface="-apple-system"/>
                <a:cs typeface="Times New Roman" panose="02020603050405020304" charset="0"/>
              </a:rPr>
              <a:t>decided to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channel my energy into</a:t>
            </a:r>
            <a:r>
              <a:rPr lang="en-US" altLang="zh-CN" sz="2000" b="0" i="0">
                <a:solidFill>
                  <a:srgbClr val="05073B"/>
                </a:solidFill>
                <a:latin typeface="Times New Roman" panose="02020603050405020304" charset="0"/>
                <a:ea typeface="-apple-system"/>
                <a:cs typeface="Times New Roman" panose="02020603050405020304" charset="0"/>
              </a:rPr>
              <a:t> pursuing my own goals and dreams. </a:t>
            </a:r>
            <a:r>
              <a:rPr lang="en-US" altLang="zh-CN" sz="2000" b="0">
                <a:solidFill>
                  <a:srgbClr val="05073B"/>
                </a:solidFill>
                <a:latin typeface="Times New Roman" panose="02020603050405020304" charset="0"/>
                <a:ea typeface="-apple-system"/>
                <a:cs typeface="Times New Roman" panose="02020603050405020304" charset="0"/>
              </a:rPr>
              <a:t>Jack was always there to support me</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offering </a:t>
            </a:r>
            <a:r>
              <a:rPr lang="en-US" altLang="zh-CN" sz="2000" b="0" i="0">
                <a:solidFill>
                  <a:srgbClr val="05073B"/>
                </a:solidFill>
                <a:latin typeface="Times New Roman" panose="02020603050405020304" charset="0"/>
                <a:ea typeface="-apple-system"/>
                <a:cs typeface="Times New Roman" panose="02020603050405020304" charset="0"/>
              </a:rPr>
              <a:t>encouragement and advice whenever I needed it. With his support, </a:t>
            </a:r>
            <a:r>
              <a:rPr lang="en-US" altLang="zh-CN" sz="2000" b="0">
                <a:solidFill>
                  <a:srgbClr val="05073B"/>
                </a:solidFill>
                <a:latin typeface="Times New Roman" panose="02020603050405020304" charset="0"/>
                <a:ea typeface="-apple-system"/>
                <a:cs typeface="Times New Roman" panose="02020603050405020304" charset="0"/>
              </a:rPr>
              <a:t>I started to </a:t>
            </a:r>
            <a:r>
              <a:rPr lang="en-US" altLang="zh-CN" sz="2000" b="0" i="0">
                <a:solidFill>
                  <a:srgbClr val="05073B"/>
                </a:solidFill>
                <a:latin typeface="Times New Roman" panose="02020603050405020304" charset="0"/>
                <a:ea typeface="-apple-system"/>
                <a:cs typeface="Times New Roman" panose="02020603050405020304" charset="0"/>
              </a:rPr>
              <a:t>believe in myself more, and I began to see progress in my own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endeavors</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0">
                <a:solidFill>
                  <a:srgbClr val="05073B"/>
                </a:solidFill>
                <a:latin typeface="Times New Roman" panose="02020603050405020304" charset="0"/>
                <a:ea typeface="-apple-system"/>
                <a:cs typeface="Times New Roman" panose="02020603050405020304" charset="0"/>
              </a:rPr>
              <a:t>Through this experience</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0">
                <a:solidFill>
                  <a:srgbClr val="05073B"/>
                </a:solidFill>
                <a:latin typeface="Times New Roman" panose="02020603050405020304" charset="0"/>
                <a:ea typeface="-apple-system"/>
                <a:cs typeface="Times New Roman" panose="02020603050405020304" charset="0"/>
              </a:rPr>
              <a:t>I learned that</a:t>
            </a:r>
            <a:r>
              <a:rPr lang="en-US" altLang="zh-CN" sz="2000" b="0" i="0">
                <a:solidFill>
                  <a:srgbClr val="05073B"/>
                </a:solidFill>
                <a:latin typeface="Times New Roman" panose="02020603050405020304" charset="0"/>
                <a:ea typeface="-apple-system"/>
                <a:cs typeface="Times New Roman" panose="02020603050405020304" charset="0"/>
              </a:rPr>
              <a:t> true success</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 isn’t about</a:t>
            </a:r>
            <a:r>
              <a:rPr lang="en-US" altLang="zh-CN" sz="2000" b="0" i="0">
                <a:solidFill>
                  <a:srgbClr val="05073B"/>
                </a:solidFill>
                <a:latin typeface="Times New Roman" panose="02020603050405020304" charset="0"/>
                <a:ea typeface="-apple-system"/>
                <a:cs typeface="Times New Roman" panose="02020603050405020304" charset="0"/>
              </a:rPr>
              <a:t> competing with others or achieving perfection;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it’s about</a:t>
            </a:r>
            <a:r>
              <a:rPr lang="en-US" altLang="zh-CN" sz="2000" b="0" i="0">
                <a:solidFill>
                  <a:srgbClr val="05073B"/>
                </a:solidFill>
                <a:latin typeface="Times New Roman" panose="02020603050405020304" charset="0"/>
                <a:ea typeface="-apple-system"/>
                <a:cs typeface="Times New Roman" panose="02020603050405020304" charset="0"/>
              </a:rPr>
              <a:t> being the best version of yourself and finding happiness and fulfillment in your own unique path.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It was also due to</a:t>
            </a:r>
            <a:r>
              <a:rPr lang="en-US" altLang="zh-CN" sz="2000" b="0" i="0">
                <a:solidFill>
                  <a:srgbClr val="05073B"/>
                </a:solidFill>
                <a:latin typeface="Times New Roman" panose="02020603050405020304" charset="0"/>
                <a:ea typeface="-apple-system"/>
                <a:cs typeface="Times New Roman" panose="02020603050405020304" charset="0"/>
              </a:rPr>
              <a:t> Jack’s unwavering support and kindness </a:t>
            </a:r>
            <a:r>
              <a:rPr lang="en-US" altLang="zh-CN" sz="2000" b="1" i="1">
                <a:effectLst>
                  <a:glow rad="139700">
                    <a:schemeClr val="accent4">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that </a:t>
            </a:r>
            <a:r>
              <a:rPr lang="en-US" altLang="zh-CN" sz="2000" b="0" i="0">
                <a:solidFill>
                  <a:srgbClr val="05073B"/>
                </a:solidFill>
                <a:latin typeface="Times New Roman" panose="02020603050405020304" charset="0"/>
                <a:ea typeface="-apple-system"/>
                <a:cs typeface="Times New Roman" panose="02020603050405020304" charset="0"/>
              </a:rPr>
              <a:t>taught me true sibling bonds are built on mutual respect and encouragement, not on comparisons or jealousy.</a:t>
            </a:r>
            <a:endParaRPr lang="en-US" altLang="zh-CN" sz="2000" b="0" i="0">
              <a:solidFill>
                <a:srgbClr val="05073B"/>
              </a:solidFill>
              <a:latin typeface="Times New Roman" panose="02020603050405020304" charset="0"/>
              <a:ea typeface="-apple-system"/>
              <a:cs typeface="Times New Roman" panose="02020603050405020304" charset="0"/>
            </a:endParaRPr>
          </a:p>
        </p:txBody>
      </p:sp>
      <p:sp>
        <p:nvSpPr>
          <p:cNvPr id="8" name="文本框 7"/>
          <p:cNvSpPr txBox="1"/>
          <p:nvPr/>
        </p:nvSpPr>
        <p:spPr>
          <a:xfrm>
            <a:off x="228600" y="52070"/>
            <a:ext cx="8109585" cy="6618605"/>
          </a:xfrm>
          <a:prstGeom prst="rect">
            <a:avLst/>
          </a:prstGeom>
          <a:solidFill>
            <a:schemeClr val="bg1"/>
          </a:solidFill>
        </p:spPr>
        <p:txBody>
          <a:bodyPr wrap="square">
            <a:spAutoFit/>
          </a:bodyPr>
          <a:p>
            <a:pPr marL="0" indent="0" algn="just">
              <a:spcBef>
                <a:spcPts val="500"/>
              </a:spcBef>
              <a:spcAft>
                <a:spcPct val="0"/>
              </a:spcAft>
            </a:pPr>
            <a:r>
              <a:rPr lang="en-US" altLang="zh-CN" sz="2000" b="1" i="1">
                <a:solidFill>
                  <a:srgbClr val="000000"/>
                </a:solidFill>
                <a:latin typeface="Times New Roman" panose="02020603050405020304" charset="0"/>
                <a:ea typeface="sans-serif"/>
                <a:cs typeface="Times New Roman" panose="02020603050405020304" charset="0"/>
                <a:sym typeface="+mn-ea"/>
              </a:rPr>
              <a:t>With a hint of hurt and surprise in his eyes, Jack gently approached me. </a:t>
            </a:r>
            <a:r>
              <a:rPr lang="en-US" altLang="zh-CN" sz="2000">
                <a:solidFill>
                  <a:srgbClr val="000000"/>
                </a:solidFill>
                <a:latin typeface="Times New Roman" panose="02020603050405020304" charset="0"/>
                <a:ea typeface="sans-serif"/>
                <a:cs typeface="Times New Roman" panose="02020603050405020304" charset="0"/>
                <a:sym typeface="+mn-ea"/>
              </a:rPr>
              <a:t>H</a:t>
            </a:r>
            <a:r>
              <a:rPr lang="en-US" altLang="zh-CN" sz="2000" b="0" i="0">
                <a:solidFill>
                  <a:srgbClr val="05073B"/>
                </a:solidFill>
                <a:latin typeface="Times New Roman" panose="02020603050405020304" charset="0"/>
                <a:ea typeface="-apple-system"/>
                <a:cs typeface="Times New Roman" panose="02020603050405020304" charset="0"/>
              </a:rPr>
              <a:t>e placed his book aside </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as</a:t>
            </a:r>
            <a:r>
              <a:rPr lang="en-US" altLang="zh-CN" sz="2000" b="0" i="0">
                <a:solidFill>
                  <a:srgbClr val="05073B"/>
                </a:solidFill>
                <a:latin typeface="Times New Roman" panose="02020603050405020304" charset="0"/>
                <a:ea typeface="-apple-system"/>
                <a:cs typeface="Times New Roman" panose="02020603050405020304" charset="0"/>
              </a:rPr>
              <a:t> he </a:t>
            </a:r>
            <a:r>
              <a:rPr lang="en-US" altLang="zh-CN" sz="2000">
                <a:solidFill>
                  <a:srgbClr val="05073B"/>
                </a:solidFill>
                <a:latin typeface="Times New Roman" panose="02020603050405020304" charset="0"/>
                <a:ea typeface="-apple-system"/>
                <a:cs typeface="Times New Roman" panose="02020603050405020304" charset="0"/>
              </a:rPr>
              <a:t>sat beside me</a:t>
            </a:r>
            <a:r>
              <a:rPr lang="en-US" altLang="zh-CN" sz="2000" b="0" i="0">
                <a:solidFill>
                  <a:srgbClr val="05073B"/>
                </a:solidFill>
                <a:latin typeface="Times New Roman" panose="02020603050405020304" charset="0"/>
                <a:ea typeface="-apple-system"/>
                <a:cs typeface="Times New Roman" panose="02020603050405020304" charset="0"/>
              </a:rPr>
              <a:t> on the couch. </a:t>
            </a:r>
            <a:r>
              <a:rPr lang="en-US" altLang="zh-CN" sz="2000" b="0">
                <a:solidFill>
                  <a:srgbClr val="05073B"/>
                </a:solidFill>
                <a:latin typeface="Times New Roman" panose="02020603050405020304" charset="0"/>
                <a:ea typeface="-apple-system"/>
                <a:cs typeface="Times New Roman" panose="02020603050405020304" charset="0"/>
              </a:rPr>
              <a:t>“What’s going on?”</a:t>
            </a:r>
            <a:r>
              <a:rPr lang="en-US" altLang="zh-CN" sz="2000" b="0" i="0">
                <a:solidFill>
                  <a:srgbClr val="05073B"/>
                </a:solidFill>
                <a:latin typeface="Times New Roman" panose="02020603050405020304" charset="0"/>
                <a:ea typeface="-apple-system"/>
                <a:cs typeface="Times New Roman" panose="02020603050405020304" charset="0"/>
              </a:rPr>
              <a:t> he asked softly, </a:t>
            </a:r>
            <a:r>
              <a:rPr lang="en-US" altLang="zh-CN" sz="2000">
                <a:solidFill>
                  <a:srgbClr val="05073B"/>
                </a:solidFill>
                <a:latin typeface="Times New Roman" panose="02020603050405020304" charset="0"/>
                <a:ea typeface="-apple-system"/>
                <a:cs typeface="Times New Roman" panose="02020603050405020304" charset="0"/>
              </a:rPr>
              <a:t>his voice tinged with concern</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a:solidFill>
                  <a:srgbClr val="05073B"/>
                </a:solidFill>
                <a:latin typeface="Times New Roman" panose="02020603050405020304" charset="0"/>
                <a:ea typeface="-apple-system"/>
                <a:cs typeface="Times New Roman" panose="02020603050405020304" charset="0"/>
              </a:rPr>
              <a:t>My tears welled up</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as</a:t>
            </a:r>
            <a:r>
              <a:rPr lang="en-US" altLang="zh-CN" sz="2000" b="0" i="0">
                <a:solidFill>
                  <a:srgbClr val="05073B"/>
                </a:solidFill>
                <a:latin typeface="Times New Roman" panose="02020603050405020304" charset="0"/>
                <a:ea typeface="-apple-system"/>
                <a:cs typeface="Times New Roman" panose="02020603050405020304" charset="0"/>
              </a:rPr>
              <a:t> I looked at him, all the frustration and jealousy I had been holding in </a:t>
            </a:r>
            <a:r>
              <a:rPr lang="en-US" altLang="zh-CN" sz="2000">
                <a:solidFill>
                  <a:srgbClr val="05073B"/>
                </a:solidFill>
                <a:latin typeface="Times New Roman" panose="02020603050405020304" charset="0"/>
                <a:ea typeface="-apple-system"/>
                <a:cs typeface="Times New Roman" panose="02020603050405020304" charset="0"/>
              </a:rPr>
              <a:t>spilling out </a:t>
            </a:r>
            <a:r>
              <a:rPr lang="en-US" altLang="zh-CN" sz="2000" b="0" i="0">
                <a:solidFill>
                  <a:srgbClr val="05073B"/>
                </a:solidFill>
                <a:latin typeface="Times New Roman" panose="02020603050405020304" charset="0"/>
                <a:ea typeface="-apple-system"/>
                <a:cs typeface="Times New Roman" panose="02020603050405020304" charset="0"/>
              </a:rPr>
              <a:t>i</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n an instant</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0">
                <a:solidFill>
                  <a:srgbClr val="05073B"/>
                </a:solidFill>
                <a:latin typeface="Times New Roman" panose="02020603050405020304" charset="0"/>
                <a:ea typeface="-apple-system"/>
                <a:cs typeface="Times New Roman" panose="02020603050405020304" charset="0"/>
              </a:rPr>
              <a:t>“How could you be so perfect?”</a:t>
            </a:r>
            <a:r>
              <a:rPr lang="en-US" altLang="zh-CN" sz="2000" b="0" i="0">
                <a:solidFill>
                  <a:srgbClr val="05073B"/>
                </a:solidFill>
                <a:latin typeface="Times New Roman" panose="02020603050405020304" charset="0"/>
                <a:ea typeface="-apple-system"/>
                <a:cs typeface="Times New Roman" panose="02020603050405020304" charset="0"/>
              </a:rPr>
              <a:t> I </a:t>
            </a:r>
            <a:r>
              <a:rPr lang="en-US" altLang="zh-CN" sz="2000" b="0">
                <a:solidFill>
                  <a:srgbClr val="05073B"/>
                </a:solidFill>
                <a:latin typeface="Times New Roman" panose="02020603050405020304" charset="0"/>
                <a:ea typeface="-apple-system"/>
                <a:cs typeface="Times New Roman" panose="02020603050405020304" charset="0"/>
              </a:rPr>
              <a:t>cried</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a:solidFill>
                  <a:srgbClr val="05073B"/>
                </a:solidFill>
                <a:latin typeface="Times New Roman" panose="02020603050405020304" charset="0"/>
                <a:ea typeface="-apple-system"/>
                <a:cs typeface="Times New Roman" panose="02020603050405020304" charset="0"/>
              </a:rPr>
              <a:t>feeling a mix of anger and sorrow</a:t>
            </a:r>
            <a:r>
              <a:rPr lang="en-US" altLang="zh-CN" sz="2000" b="0" i="0">
                <a:solidFill>
                  <a:srgbClr val="05073B"/>
                </a:solidFill>
                <a:latin typeface="Times New Roman" panose="02020603050405020304" charset="0"/>
                <a:ea typeface="-apple-system"/>
                <a:cs typeface="Times New Roman" panose="02020603050405020304" charset="0"/>
              </a:rPr>
              <a:t>. Jack’s </a:t>
            </a:r>
            <a:r>
              <a:rPr lang="en-US" altLang="zh-CN" sz="2000">
                <a:solidFill>
                  <a:srgbClr val="05073B"/>
                </a:solidFill>
                <a:latin typeface="Times New Roman" panose="02020603050405020304" charset="0"/>
                <a:ea typeface="-apple-system"/>
                <a:cs typeface="Times New Roman" panose="02020603050405020304" charset="0"/>
              </a:rPr>
              <a:t>face fell</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and </a:t>
            </a:r>
            <a:r>
              <a:rPr lang="en-US" altLang="zh-CN" sz="2000" b="0" i="0">
                <a:solidFill>
                  <a:srgbClr val="05073B"/>
                </a:solidFill>
                <a:latin typeface="Times New Roman" panose="02020603050405020304" charset="0"/>
                <a:ea typeface="-apple-system"/>
                <a:cs typeface="Times New Roman" panose="02020603050405020304" charset="0"/>
              </a:rPr>
              <a:t>he looked at me </a:t>
            </a:r>
            <a:r>
              <a:rPr lang="en-US" altLang="zh-CN" sz="2000">
                <a:solidFill>
                  <a:srgbClr val="05073B"/>
                </a:solidFill>
                <a:latin typeface="Times New Roman" panose="02020603050405020304" charset="0"/>
                <a:ea typeface="-apple-system"/>
                <a:cs typeface="Times New Roman" panose="02020603050405020304" charset="0"/>
              </a:rPr>
              <a:t>with a puzzled expression</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0">
                <a:solidFill>
                  <a:srgbClr val="05073B"/>
                </a:solidFill>
                <a:latin typeface="Times New Roman" panose="02020603050405020304" charset="0"/>
                <a:ea typeface="-apple-system"/>
                <a:cs typeface="Times New Roman" panose="02020603050405020304" charset="0"/>
              </a:rPr>
              <a:t>“I didn’t mean to make you feel this way,” he said, his voice trembling slightly. “We’re siblings. We’re supposed to support each other, not compete. My achievements are not a threat to yours; they’re just a part of my journey. You have your own path to follow, and I believe in you.”</a:t>
            </a:r>
            <a:endParaRPr lang="en-US" altLang="zh-CN" sz="2000" b="0">
              <a:solidFill>
                <a:srgbClr val="05073B"/>
              </a:solidFill>
              <a:latin typeface="Times New Roman" panose="02020603050405020304" charset="0"/>
              <a:ea typeface="-apple-system"/>
              <a:cs typeface="Times New Roman" panose="02020603050405020304" charset="0"/>
            </a:endParaRPr>
          </a:p>
          <a:p>
            <a:pPr marL="0" indent="0" algn="just">
              <a:spcBef>
                <a:spcPts val="500"/>
              </a:spcBef>
              <a:spcAft>
                <a:spcPct val="0"/>
              </a:spcAft>
            </a:pPr>
            <a:r>
              <a:rPr lang="en-US" altLang="zh-CN" sz="2000" b="1" i="1">
                <a:solidFill>
                  <a:srgbClr val="000000"/>
                </a:solidFill>
                <a:latin typeface="Times New Roman" panose="02020603050405020304" charset="0"/>
                <a:ea typeface="sans-serif"/>
                <a:cs typeface="Times New Roman" panose="02020603050405020304" charset="0"/>
                <a:sym typeface="+mn-ea"/>
              </a:rPr>
              <a:t>His words were like a warm breeze, blowing my depression away and changing my mindset. </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Instead of </a:t>
            </a:r>
            <a:r>
              <a:rPr lang="en-US" altLang="zh-CN" sz="2000" b="0" i="0">
                <a:solidFill>
                  <a:srgbClr val="05073B"/>
                </a:solidFill>
                <a:latin typeface="Times New Roman" panose="02020603050405020304" charset="0"/>
                <a:ea typeface="-apple-system"/>
                <a:cs typeface="Times New Roman" panose="02020603050405020304" charset="0"/>
              </a:rPr>
              <a:t>focusing on his successes and feeling inferior, I </a:t>
            </a:r>
            <a:r>
              <a:rPr lang="en-US" altLang="zh-CN" sz="2000" b="0">
                <a:solidFill>
                  <a:srgbClr val="05073B"/>
                </a:solidFill>
                <a:latin typeface="Times New Roman" panose="02020603050405020304" charset="0"/>
                <a:ea typeface="-apple-system"/>
                <a:cs typeface="Times New Roman" panose="02020603050405020304" charset="0"/>
              </a:rPr>
              <a:t>decided to </a:t>
            </a:r>
            <a:r>
              <a:rPr lang="en-US" altLang="zh-CN" sz="2000" b="0" i="0">
                <a:solidFill>
                  <a:srgbClr val="05073B"/>
                </a:solidFill>
                <a:latin typeface="Times New Roman" panose="02020603050405020304" charset="0"/>
                <a:ea typeface="-apple-system"/>
                <a:cs typeface="Times New Roman" panose="02020603050405020304" charset="0"/>
              </a:rPr>
              <a:t>cha</a:t>
            </a:r>
            <a:r>
              <a:rPr lang="en-US" altLang="zh-CN" sz="2000">
                <a:solidFill>
                  <a:srgbClr val="05073B"/>
                </a:solidFill>
                <a:latin typeface="Times New Roman" panose="02020603050405020304" charset="0"/>
                <a:ea typeface="-apple-system"/>
                <a:cs typeface="Times New Roman" panose="02020603050405020304" charset="0"/>
              </a:rPr>
              <a:t>nnel my energy into</a:t>
            </a:r>
            <a:r>
              <a:rPr lang="en-US" altLang="zh-CN" sz="2000" b="0" i="0">
                <a:solidFill>
                  <a:srgbClr val="05073B"/>
                </a:solidFill>
                <a:latin typeface="Times New Roman" panose="02020603050405020304" charset="0"/>
                <a:ea typeface="-apple-system"/>
                <a:cs typeface="Times New Roman" panose="02020603050405020304" charset="0"/>
              </a:rPr>
              <a:t> pursuing my own goals and dreams. </a:t>
            </a:r>
            <a:r>
              <a:rPr lang="en-US" altLang="zh-CN" sz="2000" b="0">
                <a:solidFill>
                  <a:srgbClr val="05073B"/>
                </a:solidFill>
                <a:latin typeface="Times New Roman" panose="02020603050405020304" charset="0"/>
                <a:ea typeface="-apple-system"/>
                <a:cs typeface="Times New Roman" panose="02020603050405020304" charset="0"/>
              </a:rPr>
              <a:t>Jack was always there to support me</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a:solidFill>
                  <a:srgbClr val="05073B"/>
                </a:solidFill>
                <a:latin typeface="Times New Roman" panose="02020603050405020304" charset="0"/>
                <a:ea typeface="-apple-system"/>
                <a:cs typeface="Times New Roman" panose="02020603050405020304" charset="0"/>
              </a:rPr>
              <a:t>offering </a:t>
            </a:r>
            <a:r>
              <a:rPr lang="en-US" altLang="zh-CN" sz="2000" b="0" i="0">
                <a:solidFill>
                  <a:srgbClr val="05073B"/>
                </a:solidFill>
                <a:latin typeface="Times New Roman" panose="02020603050405020304" charset="0"/>
                <a:ea typeface="-apple-system"/>
                <a:cs typeface="Times New Roman" panose="02020603050405020304" charset="0"/>
              </a:rPr>
              <a:t>encouragement and advice whenever I needed it. </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With his support</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0">
                <a:solidFill>
                  <a:srgbClr val="05073B"/>
                </a:solidFill>
                <a:latin typeface="Times New Roman" panose="02020603050405020304" charset="0"/>
                <a:ea typeface="-apple-system"/>
                <a:cs typeface="Times New Roman" panose="02020603050405020304" charset="0"/>
              </a:rPr>
              <a:t>I started to </a:t>
            </a:r>
            <a:r>
              <a:rPr lang="en-US" altLang="zh-CN" sz="2000" b="0" i="0">
                <a:solidFill>
                  <a:srgbClr val="05073B"/>
                </a:solidFill>
                <a:latin typeface="Times New Roman" panose="02020603050405020304" charset="0"/>
                <a:ea typeface="-apple-system"/>
                <a:cs typeface="Times New Roman" panose="02020603050405020304" charset="0"/>
              </a:rPr>
              <a:t>believe in myself more, and I began to see progress in my own </a:t>
            </a:r>
            <a:r>
              <a:rPr lang="en-US" altLang="zh-CN" sz="2000">
                <a:solidFill>
                  <a:srgbClr val="05073B"/>
                </a:solidFill>
                <a:latin typeface="Times New Roman" panose="02020603050405020304" charset="0"/>
                <a:ea typeface="-apple-system"/>
                <a:cs typeface="Times New Roman" panose="02020603050405020304" charset="0"/>
              </a:rPr>
              <a:t>endeavors</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Through this experience</a:t>
            </a:r>
            <a:r>
              <a:rPr lang="en-US" altLang="zh-CN" sz="2000" b="0" i="0">
                <a:solidFill>
                  <a:srgbClr val="05073B"/>
                </a:solidFill>
                <a:latin typeface="Times New Roman" panose="02020603050405020304" charset="0"/>
                <a:ea typeface="-apple-system"/>
                <a:cs typeface="Times New Roman" panose="02020603050405020304" charset="0"/>
              </a:rPr>
              <a:t>, </a:t>
            </a:r>
            <a:r>
              <a:rPr lang="en-US" altLang="zh-CN" sz="2000" b="0">
                <a:solidFill>
                  <a:srgbClr val="05073B"/>
                </a:solidFill>
                <a:latin typeface="Times New Roman" panose="02020603050405020304" charset="0"/>
                <a:ea typeface="-apple-system"/>
                <a:cs typeface="Times New Roman" panose="02020603050405020304" charset="0"/>
              </a:rPr>
              <a:t>I learned that</a:t>
            </a:r>
            <a:r>
              <a:rPr lang="en-US" altLang="zh-CN" sz="2000" b="0" i="0">
                <a:solidFill>
                  <a:srgbClr val="05073B"/>
                </a:solidFill>
                <a:latin typeface="Times New Roman" panose="02020603050405020304" charset="0"/>
                <a:ea typeface="-apple-system"/>
                <a:cs typeface="Times New Roman" panose="02020603050405020304" charset="0"/>
              </a:rPr>
              <a:t> true success</a:t>
            </a:r>
            <a:r>
              <a:rPr lang="en-US" altLang="zh-CN" sz="2000">
                <a:solidFill>
                  <a:srgbClr val="05073B"/>
                </a:solidFill>
                <a:latin typeface="Times New Roman" panose="02020603050405020304" charset="0"/>
                <a:ea typeface="-apple-system"/>
                <a:cs typeface="Times New Roman" panose="02020603050405020304" charset="0"/>
              </a:rPr>
              <a:t> </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isn’t about</a:t>
            </a:r>
            <a:r>
              <a:rPr lang="en-US" altLang="zh-CN" sz="2000" b="0" i="0">
                <a:solidFill>
                  <a:srgbClr val="05073B"/>
                </a:solidFill>
                <a:latin typeface="Times New Roman" panose="02020603050405020304" charset="0"/>
                <a:ea typeface="-apple-system"/>
                <a:cs typeface="Times New Roman" panose="02020603050405020304" charset="0"/>
              </a:rPr>
              <a:t> competing with others or achieving perfection; </a:t>
            </a:r>
            <a:r>
              <a:rPr lang="en-US" altLang="zh-CN" sz="2000" b="1" i="1">
                <a:effectLst>
                  <a:glow rad="101600">
                    <a:schemeClr val="accent1">
                      <a:satMod val="175000"/>
                      <a:alpha val="40000"/>
                    </a:schemeClr>
                  </a:glow>
                  <a:outerShdw blurRad="38100" dist="38100" dir="2700000" algn="tl">
                    <a:srgbClr val="000000">
                      <a:alpha val="43137"/>
                    </a:srgbClr>
                  </a:outerShdw>
                </a:effectLst>
                <a:latin typeface="Times New Roman" panose="02020603050405020304" charset="0"/>
                <a:cs typeface="Times New Roman" panose="02020603050405020304" charset="0"/>
              </a:rPr>
              <a:t>it’s about</a:t>
            </a:r>
            <a:r>
              <a:rPr lang="en-US" altLang="zh-CN" sz="2000" b="0" i="0">
                <a:solidFill>
                  <a:srgbClr val="05073B"/>
                </a:solidFill>
                <a:latin typeface="Times New Roman" panose="02020603050405020304" charset="0"/>
                <a:ea typeface="-apple-system"/>
                <a:cs typeface="Times New Roman" panose="02020603050405020304" charset="0"/>
              </a:rPr>
              <a:t> being the best version of yourself and finding happiness and fulfillment in your own unique path. </a:t>
            </a:r>
            <a:r>
              <a:rPr lang="en-US" altLang="zh-CN" sz="2000">
                <a:solidFill>
                  <a:srgbClr val="05073B"/>
                </a:solidFill>
                <a:latin typeface="Times New Roman" panose="02020603050405020304" charset="0"/>
                <a:ea typeface="-apple-system"/>
                <a:cs typeface="Times New Roman" panose="02020603050405020304" charset="0"/>
              </a:rPr>
              <a:t>It was also due to</a:t>
            </a:r>
            <a:r>
              <a:rPr lang="en-US" altLang="zh-CN" sz="2000" b="0" i="0">
                <a:solidFill>
                  <a:srgbClr val="05073B"/>
                </a:solidFill>
                <a:latin typeface="Times New Roman" panose="02020603050405020304" charset="0"/>
                <a:ea typeface="-apple-system"/>
                <a:cs typeface="Times New Roman" panose="02020603050405020304" charset="0"/>
              </a:rPr>
              <a:t> Jack’s unwavering support and kindness </a:t>
            </a:r>
            <a:r>
              <a:rPr lang="en-US" altLang="zh-CN" sz="2000">
                <a:solidFill>
                  <a:srgbClr val="05073B"/>
                </a:solidFill>
                <a:latin typeface="Times New Roman" panose="02020603050405020304" charset="0"/>
                <a:ea typeface="-apple-system"/>
                <a:cs typeface="Times New Roman" panose="02020603050405020304" charset="0"/>
              </a:rPr>
              <a:t>that </a:t>
            </a:r>
            <a:r>
              <a:rPr lang="en-US" altLang="zh-CN" sz="2000" b="0" i="0">
                <a:solidFill>
                  <a:srgbClr val="05073B"/>
                </a:solidFill>
                <a:latin typeface="Times New Roman" panose="02020603050405020304" charset="0"/>
                <a:ea typeface="-apple-system"/>
                <a:cs typeface="Times New Roman" panose="02020603050405020304" charset="0"/>
              </a:rPr>
              <a:t>taught me true sibling bonds are built on mutual respect and encouragement, not on comparisons or jealousy.</a:t>
            </a:r>
            <a:endParaRPr lang="en-US" altLang="zh-CN" sz="2000" b="0" i="0">
              <a:solidFill>
                <a:srgbClr val="05073B"/>
              </a:solidFill>
              <a:latin typeface="Times New Roman" panose="02020603050405020304" charset="0"/>
              <a:ea typeface="-apple-system"/>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6" grpId="0" bldLvl="0" animBg="1"/>
      <p:bldP spid="7" grpId="0" bldLvl="0"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c985415edef0"/>
          <p:cNvPicPr>
            <a:picLocks noChangeAspect="1"/>
          </p:cNvPicPr>
          <p:nvPr/>
        </p:nvPicPr>
        <p:blipFill>
          <a:blip r:embed="rId1"/>
          <a:stretch>
            <a:fillRect/>
          </a:stretch>
        </p:blipFill>
        <p:spPr>
          <a:xfrm>
            <a:off x="9717405" y="4157980"/>
            <a:ext cx="3315335" cy="2844800"/>
          </a:xfrm>
          <a:prstGeom prst="rect">
            <a:avLst/>
          </a:prstGeom>
        </p:spPr>
      </p:pic>
      <p:sp>
        <p:nvSpPr>
          <p:cNvPr id="4" name="文本框 3"/>
          <p:cNvSpPr txBox="1"/>
          <p:nvPr>
            <p:custDataLst>
              <p:tags r:id="rId2"/>
            </p:custDataLst>
          </p:nvPr>
        </p:nvSpPr>
        <p:spPr>
          <a:xfrm>
            <a:off x="294005" y="287020"/>
            <a:ext cx="11002645" cy="5631180"/>
          </a:xfrm>
          <a:prstGeom prst="rect">
            <a:avLst/>
          </a:prstGeom>
        </p:spPr>
        <p:txBody>
          <a:bodyPr wrap="square">
            <a:spAutoFit/>
          </a:bodyPr>
          <a:p>
            <a:pPr marL="0" indent="457200" algn="l" fontAlgn="base">
              <a:buClrTx/>
              <a:buSzTx/>
              <a:buFontTx/>
            </a:pPr>
            <a:r>
              <a:rPr lang="zh-CN" altLang="en-US" sz="2400"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rPr>
              <a:t>A possible version:</a:t>
            </a:r>
            <a:endParaRPr lang="zh-CN" altLang="en-US" sz="2400" b="1">
              <a:ln w="10668">
                <a:solidFill>
                  <a:schemeClr val="bg1"/>
                </a:solidFill>
              </a:ln>
              <a:solidFill>
                <a:srgbClr val="3794FB"/>
              </a:solidFill>
              <a:effectLst>
                <a:outerShdw blurRad="12192" dist="38100" dir="5400000" algn="t" rotWithShape="0">
                  <a:prstClr val="black">
                    <a:alpha val="40000"/>
                  </a:prstClr>
                </a:outerShdw>
              </a:effectLst>
              <a:latin typeface="汉仪力量黑简" panose="00020600040101010101" charset="-122"/>
              <a:ea typeface="汉仪力量黑简" panose="00020600040101010101" charset="-122"/>
              <a:cs typeface="Times New Roman" panose="02020603050405020304" charset="0"/>
            </a:endParaRPr>
          </a:p>
          <a:p>
            <a:pPr marL="0" indent="0" algn="just">
              <a:spcBef>
                <a:spcPct val="0"/>
              </a:spcBef>
              <a:spcAft>
                <a:spcPct val="0"/>
              </a:spcAft>
            </a:pPr>
            <a:endParaRPr lang="en-US" altLang="zh-CN" sz="2400" b="0" i="1">
              <a:solidFill>
                <a:srgbClr val="3F3F3F"/>
              </a:solidFill>
              <a:latin typeface="Times New Roman" panose="02020603050405020304" charset="0"/>
              <a:ea typeface="微软雅黑" panose="020B0503020204020204" charset="-122"/>
              <a:cs typeface="Times New Roman" panose="02020603050405020304" charset="0"/>
            </a:endParaRPr>
          </a:p>
          <a:p>
            <a:pPr marL="0" indent="0" algn="just">
              <a:spcBef>
                <a:spcPct val="0"/>
              </a:spcBef>
              <a:spcAft>
                <a:spcPct val="0"/>
              </a:spcAft>
            </a:pPr>
            <a:r>
              <a:rPr lang="en-US" altLang="zh-CN" sz="2400" b="0" i="1">
                <a:solidFill>
                  <a:srgbClr val="3F3F3F"/>
                </a:solidFill>
                <a:latin typeface="Times New Roman" panose="02020603050405020304" charset="0"/>
                <a:ea typeface="微软雅黑" panose="020B0503020204020204" charset="-122"/>
                <a:cs typeface="Times New Roman" panose="02020603050405020304" charset="0"/>
              </a:rPr>
              <a:t>With a hint of hurt and surprise in his eyes, Jack gently approached me. </a:t>
            </a:r>
            <a:r>
              <a:rPr lang="en-US" altLang="zh-CN" sz="2400" b="0" i="0">
                <a:solidFill>
                  <a:srgbClr val="3F3F3F"/>
                </a:solidFill>
                <a:latin typeface="Times New Roman" panose="02020603050405020304" charset="0"/>
                <a:ea typeface="微软雅黑" panose="020B0503020204020204" charset="-122"/>
                <a:cs typeface="Times New Roman" panose="02020603050405020304" charset="0"/>
              </a:rPr>
              <a:t>He placed a hand on my shoulder, asked me again what had happened. I took out my test paper and told him that I would never match up to him in a choked voice. Jack’s smile grew warmer, and he gave my shoulder a reassuring squeeze. “You don’t have to measure up to anyone and your worth isn’t defined by grades or achievements. You’re more than just a number on a test. Remember that be yourself; everyone else is already taken.”</a:t>
            </a:r>
            <a:endParaRPr lang="en-US" altLang="zh-CN" sz="2400" b="0" i="0">
              <a:solidFill>
                <a:srgbClr val="3F3F3F"/>
              </a:solidFill>
              <a:latin typeface="Times New Roman" panose="02020603050405020304" charset="0"/>
              <a:ea typeface="微软雅黑" panose="020B0503020204020204" charset="-122"/>
              <a:cs typeface="Times New Roman" panose="02020603050405020304" charset="0"/>
            </a:endParaRPr>
          </a:p>
          <a:p>
            <a:pPr marL="0" indent="0" algn="just">
              <a:spcBef>
                <a:spcPct val="0"/>
              </a:spcBef>
              <a:spcAft>
                <a:spcPct val="0"/>
              </a:spcAft>
            </a:pPr>
            <a:r>
              <a:rPr lang="en-US" altLang="zh-CN" sz="2400" b="0" i="1">
                <a:solidFill>
                  <a:srgbClr val="3F3F3F"/>
                </a:solidFill>
                <a:latin typeface="Times New Roman" panose="02020603050405020304" charset="0"/>
                <a:ea typeface="微软雅黑" panose="020B0503020204020204" charset="-122"/>
                <a:cs typeface="Times New Roman" panose="02020603050405020304" charset="0"/>
              </a:rPr>
              <a:t>His words were like a warm breeze, blowing my depression away and changing my mindset.</a:t>
            </a:r>
            <a:r>
              <a:rPr lang="en-US" altLang="zh-CN" sz="2400" b="0" i="0">
                <a:solidFill>
                  <a:srgbClr val="3F3F3F"/>
                </a:solidFill>
                <a:latin typeface="Times New Roman" panose="02020603050405020304" charset="0"/>
                <a:ea typeface="微软雅黑" panose="020B0503020204020204" charset="-122"/>
                <a:cs typeface="Times New Roman" panose="02020603050405020304" charset="0"/>
              </a:rPr>
              <a:t> I was still engaged in endless tasks and deadlines, but I no longer felt constrained by my brother’s shadow. Realizing that comparison is the thief of joy, I strove for excellence instead of perfection, which is often unattainable and can lead to burnout. I felt a weight lifted off my shoulders as I realized that my value wasn’t tied to a single test score. I felt more confident and less overwhelmed as I know that believing in doing my best will always be the ultimate best score.</a:t>
            </a:r>
            <a:endParaRPr lang="en-US" altLang="zh-CN" sz="2400" b="0" i="0">
              <a:solidFill>
                <a:srgbClr val="3F3F3F"/>
              </a:solidFill>
              <a:latin typeface="Times New Roman" panose="02020603050405020304" charset="0"/>
              <a:ea typeface="微软雅黑" panose="020B0503020204020204" charset="-122"/>
              <a:cs typeface="Times New Roman" panose="02020603050405020304" charset="0"/>
            </a:endParaRPr>
          </a:p>
        </p:txBody>
      </p:sp>
    </p:spTree>
  </p:cSld>
  <p:clrMapOvr>
    <a:masterClrMapping/>
  </p:clrMapOvr>
</p:sld>
</file>

<file path=ppt/tags/tag1.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20017</Words>
  <Application>WPS 演示</Application>
  <PresentationFormat>宽屏</PresentationFormat>
  <Paragraphs>218</Paragraphs>
  <Slides>9</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9</vt:i4>
      </vt:variant>
    </vt:vector>
  </HeadingPairs>
  <TitlesOfParts>
    <vt:vector size="30" baseType="lpstr">
      <vt:lpstr>Arial</vt:lpstr>
      <vt:lpstr>宋体</vt:lpstr>
      <vt:lpstr>Wingdings</vt:lpstr>
      <vt:lpstr>Aa马上行楷</vt:lpstr>
      <vt:lpstr>苏幕遮云曦楷体</vt:lpstr>
      <vt:lpstr>Times New Roman</vt:lpstr>
      <vt:lpstr>汉仪力量黑简</vt:lpstr>
      <vt:lpstr>汉仪超粗宋简</vt:lpstr>
      <vt:lpstr>sans-serif</vt:lpstr>
      <vt:lpstr>Wingdings</vt:lpstr>
      <vt:lpstr>方正粗黑宋简体</vt:lpstr>
      <vt:lpstr>PingFang-SC-Regular</vt:lpstr>
      <vt:lpstr>-apple-system</vt:lpstr>
      <vt:lpstr>Arial</vt:lpstr>
      <vt:lpstr>微软雅黑</vt:lpstr>
      <vt:lpstr>Arial Unicode MS</vt:lpstr>
      <vt:lpstr>Calibri</vt:lpstr>
      <vt:lpstr>Segoe Print</vt:lpstr>
      <vt:lpstr>HelveticaNeue</vt:lpstr>
      <vt:lpstr>华文新魏</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29</cp:revision>
  <dcterms:created xsi:type="dcterms:W3CDTF">2023-08-09T12:44:00Z</dcterms:created>
  <dcterms:modified xsi:type="dcterms:W3CDTF">2024-12-25T05:58:41Z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