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56" r:id="rId3"/>
    <p:sldId id="256" r:id="rId4"/>
    <p:sldId id="1079" r:id="rId5"/>
    <p:sldId id="1116" r:id="rId7"/>
    <p:sldId id="1080" r:id="rId8"/>
    <p:sldId id="283" r:id="rId9"/>
    <p:sldId id="1083" r:id="rId10"/>
    <p:sldId id="1117" r:id="rId11"/>
    <p:sldId id="1134" r:id="rId12"/>
    <p:sldId id="1140" r:id="rId13"/>
    <p:sldId id="1145" r:id="rId14"/>
    <p:sldId id="519" r:id="rId15"/>
    <p:sldId id="1093" r:id="rId16"/>
    <p:sldId id="1137" r:id="rId17"/>
    <p:sldId id="1125" r:id="rId18"/>
    <p:sldId id="1121" r:id="rId19"/>
    <p:sldId id="1122" r:id="rId20"/>
    <p:sldId id="1133" r:id="rId21"/>
    <p:sldId id="1141" r:id="rId22"/>
    <p:sldId id="1129" r:id="rId23"/>
    <p:sldId id="113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FF"/>
    <a:srgbClr val="00AA48"/>
    <a:srgbClr val="A20000"/>
    <a:srgbClr val="0000CC"/>
    <a:srgbClr val="CC00CC"/>
    <a:srgbClr val="005E00"/>
    <a:srgbClr val="EF0000"/>
    <a:srgbClr val="0034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85" d="100"/>
          <a:sy n="85" d="100"/>
        </p:scale>
        <p:origin x="7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3.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1.png"/><Relationship Id="rId4" Type="http://schemas.openxmlformats.org/officeDocument/2006/relationships/tags" Target="../tags/tag63.xml"/><Relationship Id="rId3" Type="http://schemas.openxmlformats.org/officeDocument/2006/relationships/image" Target="../media/image10.png"/><Relationship Id="rId2" Type="http://schemas.openxmlformats.org/officeDocument/2006/relationships/tags" Target="../tags/tag6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lnSpc>
                          <a:spcPts val="2900"/>
                        </a:lnSpc>
                        <a:spcAft>
                          <a:spcPts val="0"/>
                        </a:spcAft>
                      </a:pPr>
                      <a:r>
                        <a:rPr lang="en-US" altLang="zh-CN" sz="2800" kern="100" dirty="0" smtClean="0">
                          <a:solidFill>
                            <a:srgbClr val="FF0000"/>
                          </a:solidFill>
                          <a:effectLst/>
                          <a:latin typeface="等线" panose="02010600030101010101" pitchFamily="2" charset="-122"/>
                          <a:ea typeface="+mn-ea"/>
                          <a:cs typeface="Times New Roman" panose="02020603050405020304" pitchFamily="18" charset="0"/>
                        </a:rPr>
                        <a:t>Without a second thought, he ran to the flaming car.</a:t>
                      </a:r>
                      <a:r>
                        <a:rPr lang="en-US" altLang="zh-CN" sz="2800" kern="100" dirty="0" smtClean="0">
                          <a:effectLst/>
                          <a:latin typeface="等线" panose="02010600030101010101" pitchFamily="2" charset="-122"/>
                          <a:ea typeface="+mn-ea"/>
                          <a:cs typeface="Times New Roman" panose="02020603050405020304" pitchFamily="18" charset="0"/>
                        </a:rPr>
                        <a:t> He noticed that although the young lady in the driver's seat did not seem to have been severely injured—apparently </a:t>
                      </a:r>
                      <a:r>
                        <a:rPr lang="en-US" altLang="zh-CN" sz="2800" b="1" kern="100" dirty="0" smtClean="0">
                          <a:effectLst/>
                          <a:latin typeface="等线" panose="02010600030101010101" pitchFamily="2" charset="-122"/>
                          <a:ea typeface="+mn-ea"/>
                          <a:cs typeface="Times New Roman" panose="02020603050405020304" pitchFamily="18" charset="0"/>
                        </a:rPr>
                        <a:t>because of the open airbag-she was unconscious.</a:t>
                      </a:r>
                      <a:r>
                        <a:rPr lang="en-US" altLang="zh-CN" sz="2800" kern="100" dirty="0" smtClean="0">
                          <a:effectLst/>
                          <a:latin typeface="等线" panose="02010600030101010101" pitchFamily="2" charset="-122"/>
                          <a:ea typeface="+mn-ea"/>
                          <a:cs typeface="Times New Roman" panose="02020603050405020304" pitchFamily="18" charset="0"/>
                        </a:rPr>
                        <a:t> Tom saw that</a:t>
                      </a:r>
                      <a:r>
                        <a:rPr lang="en-US" altLang="zh-CN" sz="2800" b="1" kern="100" dirty="0" smtClean="0">
                          <a:effectLst/>
                          <a:latin typeface="等线" panose="02010600030101010101" pitchFamily="2" charset="-122"/>
                          <a:ea typeface="+mn-ea"/>
                          <a:cs typeface="Times New Roman" panose="02020603050405020304" pitchFamily="18" charset="0"/>
                        </a:rPr>
                        <a:t> the flames began to grow increasingly intense. </a:t>
                      </a:r>
                      <a:r>
                        <a:rPr lang="en-US" altLang="zh-CN" sz="2800" kern="100" dirty="0" smtClean="0">
                          <a:effectLst/>
                          <a:latin typeface="等线" panose="02010600030101010101" pitchFamily="2" charset="-122"/>
                          <a:ea typeface="+mn-ea"/>
                          <a:cs typeface="Times New Roman" panose="02020603050405020304" pitchFamily="18" charset="0"/>
                        </a:rPr>
                        <a:t>He realized that </a:t>
                      </a:r>
                      <a:r>
                        <a:rPr lang="en-US" altLang="zh-CN" sz="2800" b="1" kern="100" dirty="0" smtClean="0">
                          <a:effectLst/>
                          <a:latin typeface="等线" panose="02010600030101010101" pitchFamily="2" charset="-122"/>
                          <a:ea typeface="+mn-ea"/>
                          <a:cs typeface="Times New Roman" panose="02020603050405020304" pitchFamily="18" charset="0"/>
                        </a:rPr>
                        <a:t>he had to get the girl out of the car immediately because there was a high risk of the vehicle exploding at any time.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4. </a:t>
                      </a:r>
                      <a:r>
                        <a:rPr lang="en-US" altLang="zh-CN" sz="2800" b="0" dirty="0" smtClean="0">
                          <a:solidFill>
                            <a:srgbClr val="CC00CC"/>
                          </a:solidFill>
                        </a:rPr>
                        <a:t>T</a:t>
                      </a:r>
                      <a:r>
                        <a:rPr lang="en-US" altLang="zh-CN" sz="2800" b="0" kern="1200" dirty="0" smtClean="0">
                          <a:solidFill>
                            <a:srgbClr val="CC00CC"/>
                          </a:solidFill>
                          <a:effectLst/>
                          <a:latin typeface="+mn-lt"/>
                          <a:ea typeface="+mn-ea"/>
                          <a:cs typeface="+mn-cs"/>
                        </a:rPr>
                        <a:t>i</a:t>
                      </a:r>
                      <a:r>
                        <a:rPr lang="en-US" altLang="zh-CN" sz="2800" kern="1200" dirty="0" smtClean="0">
                          <a:solidFill>
                            <a:srgbClr val="CC00CC"/>
                          </a:solidFill>
                          <a:effectLst/>
                          <a:latin typeface="+mn-lt"/>
                          <a:ea typeface="+mn-ea"/>
                          <a:cs typeface="+mn-cs"/>
                        </a:rPr>
                        <a:t>me ticking by, the window cracked and with another hit, it eventually shattered into pieces. </a:t>
                      </a:r>
                      <a:endParaRPr lang="en-US" altLang="zh-CN" sz="2800" kern="1200" dirty="0" smtClean="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0" kern="1200" dirty="0" smtClean="0">
                        <a:solidFill>
                          <a:srgbClr val="CC00CC"/>
                        </a:solidFill>
                        <a:effectLst/>
                        <a:latin typeface="+mn-lt"/>
                        <a:ea typeface="+mn-ea"/>
                        <a:cs typeface="+mn-cs"/>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708395"/>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lnSpc>
                          <a:spcPts val="2700"/>
                        </a:lnSpc>
                        <a:spcAft>
                          <a:spcPts val="0"/>
                        </a:spcAft>
                      </a:pPr>
                      <a:r>
                        <a:rPr lang="en-US" altLang="zh-CN" sz="2800" kern="100" dirty="0" smtClean="0">
                          <a:effectLst/>
                          <a:latin typeface="等线" panose="02010600030101010101" pitchFamily="2" charset="-122"/>
                          <a:ea typeface="+mn-ea"/>
                          <a:cs typeface="Times New Roman" panose="02020603050405020304" pitchFamily="18" charset="0"/>
                        </a:rPr>
                        <a:t>He grabbed the handle and pulled it, but the door was bent and did not open. He</a:t>
                      </a:r>
                      <a:r>
                        <a:rPr lang="en-US" altLang="zh-CN" sz="2800" b="1" kern="100" dirty="0" smtClean="0">
                          <a:effectLst/>
                          <a:latin typeface="等线" panose="02010600030101010101" pitchFamily="2" charset="-122"/>
                          <a:ea typeface="+mn-ea"/>
                          <a:cs typeface="Times New Roman" panose="02020603050405020304" pitchFamily="18" charset="0"/>
                        </a:rPr>
                        <a:t> used all his strength and tried again, but in vain.</a:t>
                      </a:r>
                      <a:r>
                        <a:rPr lang="en-US" altLang="zh-CN" sz="2800" kern="100" dirty="0" smtClean="0">
                          <a:effectLst/>
                          <a:latin typeface="等线" panose="02010600030101010101" pitchFamily="2" charset="-122"/>
                          <a:ea typeface="+mn-ea"/>
                          <a:cs typeface="Times New Roman" panose="02020603050405020304" pitchFamily="18" charset="0"/>
                        </a:rPr>
                        <a:t> It was a sports car, so it had only two doors, and the other one was blocked by the tree. </a:t>
                      </a:r>
                      <a:r>
                        <a:rPr lang="en-US" altLang="zh-CN" sz="2800" b="1" kern="100" dirty="0" smtClean="0">
                          <a:effectLst/>
                          <a:latin typeface="等线" panose="02010600030101010101" pitchFamily="2" charset="-122"/>
                          <a:ea typeface="+mn-ea"/>
                          <a:cs typeface="Times New Roman" panose="02020603050405020304" pitchFamily="18" charset="0"/>
                        </a:rPr>
                        <a:t>He decided that he had to break the glass to take her out as quickly as possible.</a:t>
                      </a:r>
                      <a:r>
                        <a:rPr lang="en-US" altLang="zh-CN" sz="2800" kern="100" dirty="0" smtClean="0">
                          <a:effectLst/>
                          <a:latin typeface="等线" panose="02010600030101010101" pitchFamily="2" charset="-122"/>
                          <a:ea typeface="+mn-ea"/>
                          <a:cs typeface="Times New Roman" panose="02020603050405020304" pitchFamily="18" charset="0"/>
                        </a:rPr>
                        <a:t> </a:t>
                      </a:r>
                      <a:r>
                        <a:rPr lang="en-US" altLang="zh-CN" sz="2800" b="1" kern="100" dirty="0" smtClean="0">
                          <a:effectLst/>
                          <a:latin typeface="等线" panose="02010600030101010101" pitchFamily="2" charset="-122"/>
                          <a:ea typeface="+mn-ea"/>
                          <a:cs typeface="Times New Roman" panose="02020603050405020304" pitchFamily="18" charset="0"/>
                        </a:rPr>
                        <a:t>He struck it forcefully with his fist </a:t>
                      </a:r>
                      <a:r>
                        <a:rPr lang="en-US" altLang="zh-CN" sz="2800" kern="100" dirty="0" smtClean="0">
                          <a:effectLst/>
                          <a:latin typeface="等线" panose="02010600030101010101" pitchFamily="2" charset="-122"/>
                          <a:ea typeface="+mn-ea"/>
                          <a:cs typeface="Times New Roman" panose="02020603050405020304" pitchFamily="18" charset="0"/>
                        </a:rPr>
                        <a:t>but realized that </a:t>
                      </a:r>
                      <a:r>
                        <a:rPr lang="en-US" altLang="zh-CN" sz="2800" b="1" kern="100" dirty="0" smtClean="0">
                          <a:effectLst/>
                          <a:latin typeface="等线" panose="02010600030101010101" pitchFamily="2" charset="-122"/>
                          <a:ea typeface="+mn-ea"/>
                          <a:cs typeface="Times New Roman" panose="02020603050405020304" pitchFamily="18" charset="0"/>
                        </a:rPr>
                        <a:t>there was no way he could break the thick glass with bare hands, and the flames were getting bigger.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olidFill>
                            <a:srgbClr val="CC00CC"/>
                          </a:solidFill>
                        </a:rPr>
                        <a:t>5. </a:t>
                      </a:r>
                      <a:r>
                        <a:rPr lang="en-US" altLang="zh-CN" sz="2800" kern="1200" dirty="0" smtClean="0">
                          <a:solidFill>
                            <a:srgbClr val="CC00CC"/>
                          </a:solidFill>
                          <a:effectLst/>
                          <a:latin typeface="+mn-lt"/>
                          <a:ea typeface="+mn-ea"/>
                          <a:cs typeface="+mn-cs"/>
                        </a:rPr>
                        <a:t>Heart pounding violently in his chest, Tom unzipped his bag without hesitation, grabbed the worn-out hammer immediately and swung it like crazy toward the car window</a:t>
                      </a:r>
                      <a:r>
                        <a:rPr lang="en-US" altLang="zh-CN" sz="2800" u="sng" kern="1200" dirty="0" smtClean="0">
                          <a:solidFill>
                            <a:srgbClr val="CC00CC"/>
                          </a:solidFill>
                          <a:effectLst/>
                          <a:latin typeface="+mn-lt"/>
                          <a:ea typeface="+mn-ea"/>
                          <a:cs typeface="+mn-cs"/>
                        </a:rPr>
                        <a:t> with all his might// strength. </a:t>
                      </a:r>
                      <a:endParaRPr lang="en-US" altLang="zh-CN" sz="2800" u="sng" kern="1200" dirty="0">
                        <a:solidFill>
                          <a:srgbClr val="CC00CC"/>
                        </a:solidFill>
                        <a:effectLst/>
                        <a:latin typeface="+mn-lt"/>
                        <a:ea typeface="+mn-ea"/>
                        <a:cs typeface="+mn-cs"/>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2"/>
              </p:custDataLst>
            </p:nvPr>
          </p:nvGrpSpPr>
          <p:grpSpPr>
            <a:xfrm>
              <a:off x="4225433" y="630508"/>
              <a:ext cx="1852975" cy="815258"/>
              <a:chOff x="4255068" y="2004605"/>
              <a:chExt cx="2124247" cy="815258"/>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255068" y="2025870"/>
                <a:ext cx="2003970" cy="79399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charset="-122"/>
                    <a:ea typeface="微软雅黑" panose="020B0503020204020204" charset="-122"/>
                  </a:rPr>
                  <a:t>动作描写</a:t>
                </a:r>
                <a:endParaRPr lang="zh-CN" altLang="en-US" sz="2400" b="1" kern="1200" dirty="0">
                  <a:solidFill>
                    <a:srgbClr val="FF0000"/>
                  </a:solidFill>
                  <a:latin typeface="微软雅黑" panose="020B0503020204020204" charset="-122"/>
                  <a:ea typeface="微软雅黑" panose="020B050302020402020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环境描写</a:t>
                </a:r>
                <a:endParaRPr lang="zh-CN" altLang="en-US" sz="2400" b="1" kern="1200">
                  <a:latin typeface="微软雅黑" panose="020B0503020204020204" charset="-122"/>
                  <a:ea typeface="微软雅黑" panose="020B050302020402020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对话描写</a:t>
                </a:r>
                <a:endParaRPr lang="zh-CN" altLang="en-US" sz="2400" b="1" kern="1200">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403187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0" y="1245258"/>
            <a:ext cx="12216553" cy="2041585"/>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Link1:  </a:t>
            </a:r>
            <a:r>
              <a:rPr lang="en-US" altLang="zh-CN" sz="2800" b="1" dirty="0">
                <a:solidFill>
                  <a:srgbClr val="C00000"/>
                </a:solidFill>
                <a:latin typeface="Times New Roman" panose="02020603050405020304" pitchFamily="18" charset="0"/>
                <a:cs typeface="Times New Roman" panose="02020603050405020304" pitchFamily="18" charset="0"/>
              </a:rPr>
              <a:t>What idea did Tom come up with? How did he feel?</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00FF"/>
                </a:solidFill>
                <a:latin typeface="Times New Roman" panose="02020603050405020304" pitchFamily="18" charset="0"/>
                <a:cs typeface="Times New Roman" panose="02020603050405020304" pitchFamily="18" charset="0"/>
              </a:rPr>
              <a:t>Body:  </a:t>
            </a:r>
            <a:r>
              <a:rPr lang="en-US" altLang="zh-CN" sz="2800" b="1" dirty="0">
                <a:solidFill>
                  <a:srgbClr val="C00000"/>
                </a:solidFill>
                <a:latin typeface="Times New Roman" panose="02020603050405020304" pitchFamily="18" charset="0"/>
                <a:cs typeface="Times New Roman" panose="02020603050405020304" pitchFamily="18" charset="0"/>
              </a:rPr>
              <a:t>What did Tyler do?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Link2:  </a:t>
            </a:r>
            <a:r>
              <a:rPr lang="en-US" altLang="zh-CN" sz="2800" b="1" dirty="0">
                <a:solidFill>
                  <a:srgbClr val="C00000"/>
                </a:solidFill>
                <a:latin typeface="Times New Roman" panose="02020603050405020304" pitchFamily="18" charset="0"/>
                <a:cs typeface="Times New Roman" panose="02020603050405020304" pitchFamily="18" charset="0"/>
              </a:rPr>
              <a:t>How was the girl now?  How did she feel?</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smtClean="0">
                <a:solidFill>
                  <a:srgbClr val="C00000"/>
                </a:solidFill>
                <a:latin typeface="Times New Roman" panose="02020603050405020304" pitchFamily="18" charset="0"/>
                <a:cs typeface="Times New Roman" panose="02020603050405020304" pitchFamily="18" charset="0"/>
              </a:rPr>
              <a:t>             What </a:t>
            </a:r>
            <a:r>
              <a:rPr lang="en-US" altLang="zh-CN" sz="2800" b="1" dirty="0">
                <a:solidFill>
                  <a:srgbClr val="C00000"/>
                </a:solidFill>
                <a:latin typeface="Times New Roman" panose="02020603050405020304" pitchFamily="18" charset="0"/>
                <a:cs typeface="Times New Roman" panose="02020603050405020304" pitchFamily="18" charset="0"/>
              </a:rPr>
              <a:t>was reported as “the local news”? </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2" y="3599100"/>
            <a:ext cx="12216553" cy="2246769"/>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2800" b="1" dirty="0" smtClean="0">
                <a:latin typeface="Times New Roman" panose="02020603050405020304" pitchFamily="18" charset="0"/>
                <a:cs typeface="Times New Roman" panose="02020603050405020304" pitchFamily="18" charset="0"/>
                <a:sym typeface="+mn-ea"/>
              </a:rPr>
              <a:t>What </a:t>
            </a:r>
            <a:r>
              <a:rPr lang="en-US" altLang="zh-CN" sz="2800" b="1" dirty="0">
                <a:latin typeface="Times New Roman" panose="02020603050405020304" pitchFamily="18" charset="0"/>
                <a:cs typeface="Times New Roman" panose="02020603050405020304" pitchFamily="18" charset="0"/>
                <a:sym typeface="+mn-ea"/>
              </a:rPr>
              <a:t>did she do?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solidFill>
                  <a:srgbClr val="0000FF"/>
                </a:solidFill>
                <a:latin typeface="Times New Roman" panose="02020603050405020304" pitchFamily="18" charset="0"/>
                <a:cs typeface="Times New Roman" panose="02020603050405020304" pitchFamily="18" charset="0"/>
                <a:sym typeface="+mn-ea"/>
              </a:rPr>
              <a:t>Body: </a:t>
            </a:r>
            <a:r>
              <a:rPr lang="en-US" altLang="zh-CN" sz="2800" b="1" dirty="0" smtClean="0">
                <a:latin typeface="Times New Roman" panose="02020603050405020304" pitchFamily="18" charset="0"/>
                <a:cs typeface="Times New Roman" panose="02020603050405020304" pitchFamily="18" charset="0"/>
                <a:sym typeface="+mn-ea"/>
              </a:rPr>
              <a:t>What </a:t>
            </a:r>
            <a:r>
              <a:rPr lang="en-US" altLang="zh-CN" sz="2800" b="1" dirty="0">
                <a:latin typeface="Times New Roman" panose="02020603050405020304" pitchFamily="18" charset="0"/>
                <a:cs typeface="Times New Roman" panose="02020603050405020304" pitchFamily="18" charset="0"/>
                <a:sym typeface="+mn-ea"/>
              </a:rPr>
              <a:t>happened to Andrew? How did Tom Young feel?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2800" b="1" dirty="0" smtClean="0">
                <a:latin typeface="Times New Roman" panose="02020603050405020304" pitchFamily="18" charset="0"/>
                <a:cs typeface="Times New Roman" panose="02020603050405020304" pitchFamily="18" charset="0"/>
                <a:sym typeface="+mn-ea"/>
              </a:rPr>
              <a:t>① </a:t>
            </a:r>
            <a:r>
              <a:rPr lang="en-US" altLang="zh-CN" sz="2800" b="1" dirty="0">
                <a:latin typeface="Times New Roman" panose="02020603050405020304" pitchFamily="18" charset="0"/>
                <a:cs typeface="Times New Roman" panose="02020603050405020304" pitchFamily="18" charset="0"/>
                <a:sym typeface="+mn-ea"/>
              </a:rPr>
              <a:t>How was Andrew now?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smtClean="0">
                <a:latin typeface="Times New Roman" panose="02020603050405020304" pitchFamily="18" charset="0"/>
                <a:cs typeface="Times New Roman" panose="02020603050405020304" pitchFamily="18" charset="0"/>
                <a:sym typeface="+mn-ea"/>
              </a:rPr>
              <a:t>      ② </a:t>
            </a:r>
            <a:r>
              <a:rPr lang="en-US" altLang="zh-CN" sz="2800" b="1" dirty="0">
                <a:latin typeface="Times New Roman" panose="02020603050405020304" pitchFamily="18" charset="0"/>
                <a:cs typeface="Times New Roman" panose="02020603050405020304" pitchFamily="18" charset="0"/>
                <a:sym typeface="+mn-ea"/>
              </a:rPr>
              <a:t>What lesson did the girl or Tom Young learn from the </a:t>
            </a:r>
            <a:endParaRPr lang="en-US" altLang="zh-CN" sz="2800" b="1" dirty="0" smtClean="0">
              <a:latin typeface="Times New Roman" panose="02020603050405020304" pitchFamily="18" charset="0"/>
              <a:cs typeface="Times New Roman" panose="02020603050405020304" pitchFamily="18" charset="0"/>
              <a:sym typeface="+mn-ea"/>
            </a:endParaRPr>
          </a:p>
          <a:p>
            <a:pPr lvl="0"/>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smtClean="0">
                <a:latin typeface="Times New Roman" panose="02020603050405020304" pitchFamily="18" charset="0"/>
                <a:cs typeface="Times New Roman" panose="02020603050405020304" pitchFamily="18" charset="0"/>
                <a:sym typeface="+mn-ea"/>
              </a:rPr>
              <a:t>                   experience?</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8319911" y="3145767"/>
            <a:ext cx="3478395"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6111701" y="731427"/>
            <a:ext cx="4082166"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874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8746">
                                            <p:txEl>
                                              <p:pRg st="0" end="0"/>
                                            </p:txEl>
                                          </p:spTgt>
                                        </p:tgtEl>
                                        <p:attrNameLst>
                                          <p:attrName>style.visibility</p:attrName>
                                        </p:attrNameLst>
                                      </p:cBhvr>
                                      <p:to>
                                        <p:strVal val="visible"/>
                                      </p:to>
                                    </p:set>
                                    <p:animEffect transition="in" filter="fade">
                                      <p:cBhvr>
                                        <p:cTn id="35" dur="500"/>
                                        <p:tgtEl>
                                          <p:spTgt spid="104874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48746">
                                            <p:txEl>
                                              <p:pRg st="1" end="1"/>
                                            </p:txEl>
                                          </p:spTgt>
                                        </p:tgtEl>
                                        <p:attrNameLst>
                                          <p:attrName>style.visibility</p:attrName>
                                        </p:attrNameLst>
                                      </p:cBhvr>
                                      <p:to>
                                        <p:strVal val="visible"/>
                                      </p:to>
                                    </p:set>
                                    <p:animEffect transition="in" filter="fade">
                                      <p:cBhvr>
                                        <p:cTn id="40" dur="500"/>
                                        <p:tgtEl>
                                          <p:spTgt spid="104874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48746">
                                            <p:txEl>
                                              <p:pRg st="2" end="2"/>
                                            </p:txEl>
                                          </p:spTgt>
                                        </p:tgtEl>
                                        <p:attrNameLst>
                                          <p:attrName>style.visibility</p:attrName>
                                        </p:attrNameLst>
                                      </p:cBhvr>
                                      <p:to>
                                        <p:strVal val="visible"/>
                                      </p:to>
                                    </p:set>
                                    <p:animEffect transition="in" filter="fade">
                                      <p:cBhvr>
                                        <p:cTn id="45" dur="500"/>
                                        <p:tgtEl>
                                          <p:spTgt spid="104874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48746">
                                            <p:txEl>
                                              <p:pRg st="3" end="3"/>
                                            </p:txEl>
                                          </p:spTgt>
                                        </p:tgtEl>
                                        <p:attrNameLst>
                                          <p:attrName>style.visibility</p:attrName>
                                        </p:attrNameLst>
                                      </p:cBhvr>
                                      <p:to>
                                        <p:strVal val="visible"/>
                                      </p:to>
                                    </p:set>
                                    <p:animEffect transition="in" filter="fade">
                                      <p:cBhvr>
                                        <p:cTn id="50" dur="500"/>
                                        <p:tgtEl>
                                          <p:spTgt spid="104874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48746">
                                            <p:txEl>
                                              <p:pRg st="4" end="4"/>
                                            </p:txEl>
                                          </p:spTgt>
                                        </p:tgtEl>
                                        <p:attrNameLst>
                                          <p:attrName>style.visibility</p:attrName>
                                        </p:attrNameLst>
                                      </p:cBhvr>
                                      <p:to>
                                        <p:strVal val="visible"/>
                                      </p:to>
                                    </p:set>
                                    <p:animEffect transition="in" filter="fade">
                                      <p:cBhvr>
                                        <p:cTn id="55" dur="500"/>
                                        <p:tgtEl>
                                          <p:spTgt spid="1048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1048742" name="矩形 1"/>
          <p:cNvSpPr/>
          <p:nvPr/>
        </p:nvSpPr>
        <p:spPr>
          <a:xfrm>
            <a:off x="176378" y="37132"/>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0" y="15865"/>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14240" y="619852"/>
            <a:ext cx="12576149"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42131" y="1204627"/>
            <a:ext cx="12173648" cy="3016210"/>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cs typeface="Times New Roman" panose="02020603050405020304" pitchFamily="18" charset="0"/>
              </a:rPr>
              <a:t>榔头一般会放在工具包里</a:t>
            </a:r>
            <a:r>
              <a:rPr lang="en-US" altLang="zh-CN" sz="3200" kern="100" dirty="0">
                <a:latin typeface="等线" panose="02010600030101010101" pitchFamily="2" charset="-122"/>
                <a:cs typeface="Times New Roman" panose="02020603050405020304" pitchFamily="18" charset="0"/>
              </a:rPr>
              <a:t>) </a:t>
            </a:r>
            <a:r>
              <a:rPr lang="en-US" altLang="zh-CN" sz="3200" kern="100" dirty="0" smtClean="0">
                <a:latin typeface="等线" panose="02010600030101010101" pitchFamily="2" charset="-122"/>
                <a:cs typeface="Times New Roman" panose="02020603050405020304" pitchFamily="18" charset="0"/>
              </a:rPr>
              <a:t> </a:t>
            </a:r>
            <a:r>
              <a:rPr lang="en-US" altLang="zh-CN" sz="3200" kern="100" dirty="0">
                <a:solidFill>
                  <a:srgbClr val="FF0000"/>
                </a:solidFill>
                <a:latin typeface="等线" panose="02010600030101010101" pitchFamily="2" charset="-122"/>
                <a:cs typeface="Times New Roman" panose="02020603050405020304" pitchFamily="18" charset="0"/>
              </a:rPr>
              <a:t>A brilliant idea struck him like a bolt of lightning. </a:t>
            </a:r>
            <a:r>
              <a:rPr lang="en-US" altLang="zh-CN" sz="3200" kern="100" dirty="0">
                <a:latin typeface="等线" panose="02010600030101010101" pitchFamily="2" charset="-122"/>
                <a:cs typeface="Times New Roman" panose="02020603050405020304" pitchFamily="18" charset="0"/>
              </a:rPr>
              <a:t>“ Hammer!” he exclaimed hopefully. Heart pounding violently in his chest, </a:t>
            </a:r>
            <a:r>
              <a:rPr lang="en-US" altLang="zh-CN" sz="3200" kern="100" dirty="0">
                <a:solidFill>
                  <a:srgbClr val="FF0000"/>
                </a:solidFill>
                <a:latin typeface="等线" panose="02010600030101010101" pitchFamily="2" charset="-122"/>
                <a:cs typeface="Times New Roman" panose="02020603050405020304" pitchFamily="18" charset="0"/>
              </a:rPr>
              <a:t>Tom unzipped his tool bag without hesitation, grabbed the worn-out hammer immediately and swung it like crazy toward the car window with all his might</a:t>
            </a:r>
            <a:r>
              <a:rPr lang="en-US" altLang="zh-CN" sz="3200" kern="100" dirty="0" smtClean="0">
                <a:solidFill>
                  <a:srgbClr val="FF0000"/>
                </a:solidFill>
                <a:latin typeface="等线" panose="02010600030101010101" pitchFamily="2" charset="-122"/>
                <a:cs typeface="Times New Roman" panose="02020603050405020304" pitchFamily="18" charset="0"/>
              </a:rPr>
              <a:t>.</a:t>
            </a:r>
            <a:endParaRPr lang="en-US" altLang="zh-CN" sz="3200" b="1" i="1" dirty="0">
              <a:solidFill>
                <a:srgbClr val="9900FF"/>
              </a:solidFill>
            </a:endParaRPr>
          </a:p>
          <a:p>
            <a:pPr>
              <a:lnSpc>
                <a:spcPts val="3840"/>
              </a:lnSpc>
            </a:pP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18578" y="4279491"/>
            <a:ext cx="12220753"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cs typeface="Times New Roman" panose="02020603050405020304" pitchFamily="18" charset="0"/>
              </a:rPr>
              <a:t>也可能榔头握在另外一只手里</a:t>
            </a:r>
            <a:r>
              <a:rPr lang="en-US" altLang="zh-CN" sz="3200" kern="100" dirty="0">
                <a:latin typeface="等线" panose="02010600030101010101" pitchFamily="2" charset="-122"/>
                <a:cs typeface="Times New Roman" panose="02020603050405020304" pitchFamily="18" charset="0"/>
              </a:rPr>
              <a:t>) </a:t>
            </a:r>
            <a:r>
              <a:rPr lang="en-US" altLang="zh-CN" sz="3200" kern="100" dirty="0" smtClean="0">
                <a:latin typeface="等线" panose="02010600030101010101" pitchFamily="2" charset="-122"/>
                <a:cs typeface="Times New Roman" panose="02020603050405020304" pitchFamily="18" charset="0"/>
              </a:rPr>
              <a:t> </a:t>
            </a:r>
            <a:r>
              <a:rPr lang="en-US" altLang="zh-CN" sz="3200" kern="100" dirty="0" smtClean="0">
                <a:solidFill>
                  <a:srgbClr val="FF0000"/>
                </a:solidFill>
                <a:latin typeface="等线" panose="02010600030101010101" pitchFamily="2" charset="-122"/>
                <a:cs typeface="Times New Roman" panose="02020603050405020304" pitchFamily="18" charset="0"/>
              </a:rPr>
              <a:t>Tom </a:t>
            </a:r>
            <a:r>
              <a:rPr lang="en-US" altLang="zh-CN" sz="3200" kern="100" dirty="0">
                <a:solidFill>
                  <a:srgbClr val="FF0000"/>
                </a:solidFill>
                <a:latin typeface="等线" panose="02010600030101010101" pitchFamily="2" charset="-122"/>
                <a:cs typeface="Times New Roman" panose="02020603050405020304" pitchFamily="18" charset="0"/>
              </a:rPr>
              <a:t>looked around frantically, and his eyes landed on his hammer. </a:t>
            </a:r>
            <a:r>
              <a:rPr lang="en-US" altLang="zh-CN" sz="3200" kern="100" dirty="0">
                <a:latin typeface="等线" panose="02010600030101010101" pitchFamily="2" charset="-122"/>
                <a:cs typeface="Times New Roman" panose="02020603050405020304" pitchFamily="18" charset="0"/>
              </a:rPr>
              <a:t>Without hesitation, </a:t>
            </a:r>
            <a:r>
              <a:rPr lang="en-US" altLang="zh-CN" sz="3200" kern="100" dirty="0">
                <a:solidFill>
                  <a:srgbClr val="FF0000"/>
                </a:solidFill>
                <a:latin typeface="等线" panose="02010600030101010101" pitchFamily="2" charset="-122"/>
                <a:cs typeface="Times New Roman" panose="02020603050405020304" pitchFamily="18" charset="0"/>
              </a:rPr>
              <a:t>he raised the hammer high and struck the glass with all his might.</a:t>
            </a:r>
            <a:endParaRPr lang="en-US" altLang="zh-CN" sz="3200" kern="100" dirty="0">
              <a:solidFill>
                <a:srgbClr val="FF0000"/>
              </a:solidFill>
              <a:latin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3" y="272341"/>
            <a:ext cx="12178205" cy="501675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8043" y="933596"/>
            <a:ext cx="12018132" cy="2528897"/>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zh-CN" altLang="en-US" sz="2800" b="1" dirty="0">
                <a:latin typeface="Times New Roman" panose="02020603050405020304" pitchFamily="18" charset="0"/>
                <a:cs typeface="Times New Roman" panose="02020603050405020304" pitchFamily="18" charset="0"/>
              </a:rPr>
              <a:t>（ 结合第二段所给句</a:t>
            </a:r>
            <a:r>
              <a:rPr lang="en-US" altLang="zh-CN" sz="2800" b="1" dirty="0">
                <a:latin typeface="Times New Roman" panose="02020603050405020304" pitchFamily="18" charset="0"/>
                <a:cs typeface="Times New Roman" panose="02020603050405020304" pitchFamily="18" charset="0"/>
              </a:rPr>
              <a:t>the local news </a:t>
            </a:r>
            <a:r>
              <a:rPr lang="zh-CN" altLang="en-US" sz="2800" b="1" dirty="0">
                <a:latin typeface="Times New Roman" panose="02020603050405020304" pitchFamily="18" charset="0"/>
                <a:cs typeface="Times New Roman" panose="02020603050405020304" pitchFamily="18" charset="0"/>
              </a:rPr>
              <a:t>推测英勇行为可能被热心网民报道了）</a:t>
            </a:r>
            <a:r>
              <a:rPr lang="en-US" altLang="zh-CN" sz="2800" b="1" dirty="0">
                <a:solidFill>
                  <a:srgbClr val="FF0000"/>
                </a:solidFill>
                <a:latin typeface="Times New Roman" panose="02020603050405020304" pitchFamily="18" charset="0"/>
                <a:cs typeface="Times New Roman" panose="02020603050405020304" pitchFamily="18" charset="0"/>
              </a:rPr>
              <a:t>A netizen witnessed Tom’s heroic and fearless act, filmed/ shot the whole process </a:t>
            </a:r>
            <a:r>
              <a:rPr lang="en-US" altLang="zh-CN" sz="2800" b="1" dirty="0">
                <a:latin typeface="Times New Roman" panose="02020603050405020304" pitchFamily="18" charset="0"/>
                <a:cs typeface="Times New Roman" panose="02020603050405020304" pitchFamily="18" charset="0"/>
              </a:rPr>
              <a:t>with his mobile phone </a:t>
            </a:r>
            <a:r>
              <a:rPr lang="en-US" altLang="zh-CN" sz="2800" b="1" dirty="0">
                <a:solidFill>
                  <a:srgbClr val="FF0000"/>
                </a:solidFill>
                <a:latin typeface="Times New Roman" panose="02020603050405020304" pitchFamily="18" charset="0"/>
                <a:cs typeface="Times New Roman" panose="02020603050405020304" pitchFamily="18" charset="0"/>
              </a:rPr>
              <a:t>and  posted the video clip on </a:t>
            </a:r>
            <a:r>
              <a:rPr lang="en-US" altLang="zh-CN" sz="2800" b="1" dirty="0" smtClean="0">
                <a:solidFill>
                  <a:srgbClr val="FF0000"/>
                </a:solidFill>
                <a:latin typeface="Times New Roman" panose="02020603050405020304" pitchFamily="18" charset="0"/>
                <a:cs typeface="Times New Roman" panose="02020603050405020304" pitchFamily="18" charset="0"/>
              </a:rPr>
              <a:t>Twitter. </a:t>
            </a:r>
            <a:r>
              <a:rPr lang="en-US" altLang="zh-CN" sz="2800" b="1" dirty="0" smtClean="0">
                <a:latin typeface="Times New Roman" panose="02020603050405020304" pitchFamily="18" charset="0"/>
                <a:cs typeface="Times New Roman" panose="02020603050405020304" pitchFamily="18" charset="0"/>
              </a:rPr>
              <a:t>Unexpectedly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it attracted much attention from a local newspaper, </a:t>
            </a:r>
            <a:r>
              <a:rPr lang="en-US" altLang="zh-CN" sz="2800" b="1" dirty="0">
                <a:latin typeface="Times New Roman" panose="02020603050405020304" pitchFamily="18" charset="0"/>
                <a:cs typeface="Times New Roman" panose="02020603050405020304" pitchFamily="18" charset="0"/>
              </a:rPr>
              <a:t>which ran an article about Tom’s bravery and the critical situation of their family. </a:t>
            </a:r>
            <a:endParaRPr lang="en-US" altLang="zh-CN" sz="2800" b="1" i="1" dirty="0">
              <a:solidFill>
                <a:srgbClr val="FF0000"/>
              </a:solidFill>
            </a:endParaRPr>
          </a:p>
        </p:txBody>
      </p:sp>
      <p:sp>
        <p:nvSpPr>
          <p:cNvPr id="4" name="文本框 9"/>
          <p:cNvSpPr txBox="1"/>
          <p:nvPr/>
        </p:nvSpPr>
        <p:spPr>
          <a:xfrm>
            <a:off x="20064" y="3874485"/>
            <a:ext cx="12171936" cy="1815882"/>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a:t>
            </a:r>
            <a:r>
              <a:rPr lang="zh-CN" altLang="en-US" sz="2800" b="1" dirty="0">
                <a:latin typeface="Times New Roman" panose="02020603050405020304" pitchFamily="18" charset="0"/>
                <a:cs typeface="Times New Roman" panose="02020603050405020304" pitchFamily="18" charset="0"/>
              </a:rPr>
              <a:t>（ 结合第二段所给句</a:t>
            </a:r>
            <a:r>
              <a:rPr lang="en-US" altLang="zh-CN" sz="2800" b="1" dirty="0">
                <a:latin typeface="Times New Roman" panose="02020603050405020304" pitchFamily="18" charset="0"/>
                <a:cs typeface="Times New Roman" panose="02020603050405020304" pitchFamily="18" charset="0"/>
              </a:rPr>
              <a:t>the local news </a:t>
            </a:r>
            <a:r>
              <a:rPr lang="zh-CN" altLang="en-US" sz="2800" b="1" dirty="0">
                <a:latin typeface="Times New Roman" panose="02020603050405020304" pitchFamily="18" charset="0"/>
                <a:cs typeface="Times New Roman" panose="02020603050405020304" pitchFamily="18" charset="0"/>
              </a:rPr>
              <a:t>推测英勇行为可能被记者报道了，体现构思“巧”）</a:t>
            </a:r>
            <a:r>
              <a:rPr lang="en-US" altLang="zh-CN" sz="2800" b="1" dirty="0">
                <a:solidFill>
                  <a:srgbClr val="FF0000"/>
                </a:solidFill>
                <a:latin typeface="Times New Roman" panose="02020603050405020304" pitchFamily="18" charset="0"/>
                <a:cs typeface="Times New Roman" panose="02020603050405020304" pitchFamily="18" charset="0"/>
              </a:rPr>
              <a:t>What Tom never expected was that </a:t>
            </a:r>
            <a:r>
              <a:rPr lang="en-US" altLang="zh-CN" sz="2800" b="1" dirty="0">
                <a:solidFill>
                  <a:srgbClr val="0000FF"/>
                </a:solidFill>
                <a:latin typeface="Times New Roman" panose="02020603050405020304" pitchFamily="18" charset="0"/>
                <a:cs typeface="Times New Roman" panose="02020603050405020304" pitchFamily="18" charset="0"/>
              </a:rPr>
              <a:t>the fearless act was witnessed by a reporter and the local newspaper ran a story of Tom’s heroic rescue as well as his son’s critical condition. </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58477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0" y="1521623"/>
            <a:ext cx="12165301"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a:t>
            </a:r>
            <a:r>
              <a:rPr lang="zh-CN" altLang="en-US" sz="3200" b="1" dirty="0">
                <a:latin typeface="Times New Roman" panose="02020603050405020304" pitchFamily="18" charset="0"/>
                <a:cs typeface="Times New Roman" panose="02020603050405020304" pitchFamily="18" charset="0"/>
              </a:rPr>
              <a:t>（女孩对救命恩人表示感激）</a:t>
            </a:r>
            <a:r>
              <a:rPr lang="en-US" altLang="zh-CN" sz="3200" b="1" dirty="0">
                <a:solidFill>
                  <a:srgbClr val="9900FF"/>
                </a:solidFill>
                <a:latin typeface="Times New Roman" panose="02020603050405020304" pitchFamily="18" charset="0"/>
                <a:cs typeface="Times New Roman" panose="02020603050405020304" pitchFamily="18" charset="0"/>
              </a:rPr>
              <a:t>Fully recovered from the disastrous accident,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she contacted Tom, conveyed her heartfelt gratitude to him and promised to arrange a surgery</a:t>
            </a:r>
            <a:r>
              <a:rPr lang="en-US" altLang="zh-CN" sz="3200" b="1" dirty="0">
                <a:latin typeface="Times New Roman" panose="02020603050405020304" pitchFamily="18" charset="0"/>
                <a:cs typeface="Times New Roman" panose="02020603050405020304" pitchFamily="18" charset="0"/>
              </a:rPr>
              <a:t> for Andrew as soon as possible. </a:t>
            </a:r>
            <a:endParaRPr lang="en-US" altLang="zh-CN" sz="3200" b="1" i="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4707" y="3763913"/>
            <a:ext cx="12162586"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a:t>
            </a:r>
            <a:r>
              <a:rPr lang="zh-CN" altLang="en-US" sz="3200" b="1" dirty="0">
                <a:latin typeface="Times New Roman" panose="02020603050405020304" pitchFamily="18" charset="0"/>
                <a:cs typeface="Times New Roman" panose="02020603050405020304" pitchFamily="18" charset="0"/>
              </a:rPr>
              <a:t>（女孩要以行动来报答救命之恩 ）</a:t>
            </a:r>
            <a:r>
              <a:rPr lang="en-US" altLang="zh-CN" sz="3200" b="1" dirty="0">
                <a:solidFill>
                  <a:srgbClr val="9900FF"/>
                </a:solidFill>
                <a:latin typeface="Times New Roman" panose="02020603050405020304" pitchFamily="18" charset="0"/>
                <a:cs typeface="Times New Roman" panose="02020603050405020304" pitchFamily="18" charset="0"/>
              </a:rPr>
              <a:t>Learning that Tom's son was in desperate need of heart surgery and that he was financially struggling, </a:t>
            </a:r>
            <a:r>
              <a:rPr lang="en-US" altLang="zh-CN" sz="3200" b="1" dirty="0">
                <a:solidFill>
                  <a:srgbClr val="FF0000"/>
                </a:solidFill>
                <a:latin typeface="Times New Roman" panose="02020603050405020304" pitchFamily="18" charset="0"/>
                <a:cs typeface="Times New Roman" panose="02020603050405020304" pitchFamily="18" charset="0"/>
              </a:rPr>
              <a:t>she felt heartbroken. </a:t>
            </a:r>
            <a:r>
              <a:rPr lang="en-US" altLang="zh-CN" sz="3200" b="1" dirty="0">
                <a:solidFill>
                  <a:srgbClr val="9900FF"/>
                </a:solidFill>
                <a:latin typeface="Times New Roman" panose="02020603050405020304" pitchFamily="18" charset="0"/>
                <a:cs typeface="Times New Roman" panose="02020603050405020304" pitchFamily="18" charset="0"/>
              </a:rPr>
              <a:t>Deeply touched by Tom's selfless act , </a:t>
            </a:r>
            <a:r>
              <a:rPr lang="en-US" altLang="zh-CN" sz="3200" b="1" dirty="0">
                <a:solidFill>
                  <a:srgbClr val="FF0000"/>
                </a:solidFill>
                <a:latin typeface="Times New Roman" panose="02020603050405020304" pitchFamily="18" charset="0"/>
                <a:cs typeface="Times New Roman" panose="02020603050405020304" pitchFamily="18" charset="0"/>
              </a:rPr>
              <a:t>she made a resolution to do something to help the father and son.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0" y="1785853"/>
            <a:ext cx="12153014"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（情景式</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影响力结尾）</a:t>
            </a:r>
            <a:r>
              <a:rPr lang="en-US" altLang="zh-CN" sz="3200" b="1" dirty="0">
                <a:latin typeface="Times New Roman" panose="02020603050405020304" pitchFamily="18" charset="0"/>
                <a:cs typeface="Times New Roman" panose="02020603050405020304" pitchFamily="18" charset="0"/>
                <a:sym typeface="+mn-ea"/>
              </a:rPr>
              <a:t>Overwhelmed with an enormous wave of gratitude blended with joy, Tom vowed to pay her kindness forward.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incident became a heartwarming story in the community, </a:t>
            </a:r>
            <a:r>
              <a:rPr lang="en-US" altLang="zh-CN" sz="3200" b="1" dirty="0">
                <a:solidFill>
                  <a:srgbClr val="9900FF"/>
                </a:solidFill>
                <a:latin typeface="Times New Roman" panose="02020603050405020304" pitchFamily="18" charset="0"/>
                <a:cs typeface="Times New Roman" panose="02020603050405020304" pitchFamily="18" charset="0"/>
                <a:sym typeface="+mn-ea"/>
              </a:rPr>
              <a:t>inspiring everyone to help those in need.</a:t>
            </a:r>
            <a:endParaRPr lang="en-US" altLang="zh-CN" sz="3200" b="1" i="1" dirty="0">
              <a:solidFill>
                <a:srgbClr val="9900FF"/>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967" y="1261111"/>
            <a:ext cx="11668845" cy="461665"/>
          </a:xfrm>
          <a:prstGeom prst="rect">
            <a:avLst/>
          </a:prstGeom>
          <a:noFill/>
        </p:spPr>
        <p:txBody>
          <a:bodyPr wrap="square" rtlCol="0">
            <a:spAutoFit/>
          </a:bodyPr>
          <a:lstStyle/>
          <a:p>
            <a:r>
              <a:rPr lang="zh-CN" altLang="en-US" sz="2400" dirty="0" smtClean="0"/>
              <a:t>本文</a:t>
            </a:r>
            <a:r>
              <a:rPr lang="zh-CN" altLang="en-US" sz="2400" dirty="0"/>
              <a:t>既有</a:t>
            </a:r>
            <a:r>
              <a:rPr lang="zh-CN" altLang="en-US" sz="2400" dirty="0" smtClean="0"/>
              <a:t>人</a:t>
            </a:r>
            <a:r>
              <a:rPr lang="zh-CN" altLang="en-US" sz="2400" dirty="0"/>
              <a:t>与人之间的温情</a:t>
            </a:r>
            <a:r>
              <a:rPr lang="zh-CN" altLang="en-US" sz="2400" dirty="0" smtClean="0"/>
              <a:t>，又有善有善报的小道理</a:t>
            </a:r>
            <a:endParaRPr lang="zh-CN" altLang="en-US" sz="2400" dirty="0"/>
          </a:p>
        </p:txBody>
      </p:sp>
      <p:sp>
        <p:nvSpPr>
          <p:cNvPr id="7" name="文本框 10"/>
          <p:cNvSpPr txBox="1"/>
          <p:nvPr/>
        </p:nvSpPr>
        <p:spPr>
          <a:xfrm>
            <a:off x="31770" y="4264776"/>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smtClean="0">
                <a:solidFill>
                  <a:srgbClr val="9900FF"/>
                </a:solidFill>
                <a:latin typeface="Times New Roman" panose="02020603050405020304" pitchFamily="18" charset="0"/>
                <a:cs typeface="Times New Roman" panose="02020603050405020304" pitchFamily="18" charset="0"/>
                <a:sym typeface="+mn-ea"/>
              </a:rPr>
              <a:t>（</a:t>
            </a:r>
            <a:r>
              <a:rPr lang="zh-CN" altLang="en-US" sz="3200" b="1" dirty="0">
                <a:solidFill>
                  <a:srgbClr val="9900FF"/>
                </a:solidFill>
                <a:latin typeface="Times New Roman" panose="02020603050405020304" pitchFamily="18" charset="0"/>
                <a:cs typeface="Times New Roman" panose="02020603050405020304" pitchFamily="18" charset="0"/>
                <a:sym typeface="+mn-ea"/>
              </a:rPr>
              <a:t>感悟道理结尾）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heart-touching incident would be engraved in Tom’s mind for ever,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which served as a reminder that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one good turn deserves another. // what comes around goes around.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986528"/>
          </a:xfrm>
          <a:prstGeom prst="rect">
            <a:avLst/>
          </a:prstGeom>
          <a:solidFill>
            <a:schemeClr val="bg1"/>
          </a:solidFill>
        </p:spPr>
        <p:txBody>
          <a:bodyPr wrap="square">
            <a:spAutoFit/>
          </a:bodyPr>
          <a:lstStyle/>
          <a:p>
            <a:pPr algn="just"/>
            <a:r>
              <a:rPr lang="en-US" altLang="zh-CN" sz="3200" b="1" i="1" dirty="0">
                <a:solidFill>
                  <a:srgbClr val="0000FF"/>
                </a:solidFill>
              </a:rPr>
              <a:t>Para1: Time was running out, and his mind raced madly.  </a:t>
            </a:r>
            <a:endParaRPr lang="en-US" altLang="zh-CN" sz="3200" b="1" i="1" dirty="0">
              <a:solidFill>
                <a:srgbClr val="0000FF"/>
              </a:solidFill>
            </a:endParaRPr>
          </a:p>
          <a:p>
            <a:pPr algn="just"/>
            <a:r>
              <a:rPr lang="en-US" altLang="zh-CN" sz="3200" b="1" dirty="0">
                <a:solidFill>
                  <a:srgbClr val="0000FF"/>
                </a:solidFill>
              </a:rPr>
              <a:t>Racking his mind, Tom lowered his head, eyes landing on his tool bag. A brilliant idea struck him like a bolt of lightning. “ Hammer!” he exclaimed hopefully. Heart pounding violently in his chest, Tom unzipped his bag without hesitation, grabbed the worn-out hammer immediately and swung it like crazy toward the car window with all his might. Time ticking by, the window cracked and with another hit, it eventually shattered into pieces. Hardly had Tom pulled the girl out of the flaming car to a safe spot when the burning car exploded with a deafening bang. Tom heaved a sigh of relief as she had a near brush with death, safe and sound. What Tom never expected was that the fearless act was witnessed by a reporter and the local newspaper ran a story of Tom’s heroic rescue as well as his son’s critical condition. </a:t>
            </a:r>
            <a:endParaRPr lang="en-US" altLang="zh-CN" sz="32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b="8705"/>
          <a:stretch>
            <a:fillRect/>
          </a:stretch>
        </p:blipFill>
        <p:spPr>
          <a:xfrm>
            <a:off x="0" y="0"/>
            <a:ext cx="12192000" cy="7456713"/>
          </a:xfrm>
          <a:prstGeom prst="rect">
            <a:avLst/>
          </a:prstGeom>
        </p:spPr>
      </p:pic>
      <p:sp>
        <p:nvSpPr>
          <p:cNvPr id="4" name="文本框 3"/>
          <p:cNvSpPr txBox="1"/>
          <p:nvPr/>
        </p:nvSpPr>
        <p:spPr>
          <a:xfrm>
            <a:off x="438364" y="5684723"/>
            <a:ext cx="4074001"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a:t>
            </a:r>
            <a:r>
              <a:rPr lang="zh-CN" altLang="en-US" sz="3600" dirty="0" smtClean="0">
                <a:solidFill>
                  <a:srgbClr val="CC00CC"/>
                </a:solidFill>
              </a:rPr>
              <a:t>社会之互助篇  </a:t>
            </a:r>
            <a:endParaRPr lang="zh-CN" altLang="en-US" sz="3600" dirty="0">
              <a:solidFill>
                <a:srgbClr val="CC00CC"/>
              </a:solidFill>
            </a:endParaRPr>
          </a:p>
        </p:txBody>
      </p:sp>
      <p:sp>
        <p:nvSpPr>
          <p:cNvPr id="5" name="文本框 4"/>
          <p:cNvSpPr txBox="1"/>
          <p:nvPr/>
        </p:nvSpPr>
        <p:spPr>
          <a:xfrm>
            <a:off x="10341549" y="5994942"/>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983974" y="325763"/>
            <a:ext cx="7506883" cy="1107996"/>
          </a:xfrm>
          <a:prstGeom prst="rect">
            <a:avLst/>
          </a:prstGeom>
          <a:noFill/>
        </p:spPr>
        <p:txBody>
          <a:bodyPr wrap="square" lIns="91440" tIns="45720" rIns="91440" bIns="45720">
            <a:spAutoFit/>
          </a:bodyPr>
          <a:lstStyle/>
          <a:p>
            <a:pPr algn="ctr"/>
            <a:r>
              <a:rPr lang="zh-CN" altLang="en-US" sz="6600" b="1" dirty="0" smtClean="0">
                <a:solidFill>
                  <a:srgbClr val="FF0000"/>
                </a:solidFill>
                <a:effectLst/>
                <a:latin typeface="等线" panose="02010600030101010101" pitchFamily="2" charset="-122"/>
                <a:cs typeface="Times New Roman" panose="02020603050405020304" pitchFamily="18" charset="0"/>
              </a:rPr>
              <a:t>一场意外 两份善举</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  </a:t>
            </a:r>
            <a:r>
              <a:rPr lang="zh-CN" altLang="en-US" sz="2800" b="1" dirty="0" smtClean="0">
                <a:solidFill>
                  <a:srgbClr val="C00000"/>
                </a:solidFill>
              </a:rPr>
              <a:t>强基联盟</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3440"/>
            <a:ext cx="12192000" cy="6607706"/>
          </a:xfrm>
          <a:prstGeom prst="rect">
            <a:avLst/>
          </a:prstGeom>
          <a:solidFill>
            <a:schemeClr val="bg1"/>
          </a:solidFill>
        </p:spPr>
        <p:txBody>
          <a:bodyPr wrap="square">
            <a:spAutoFit/>
          </a:bodyPr>
          <a:lstStyle/>
          <a:p>
            <a:pPr algn="just">
              <a:lnSpc>
                <a:spcPts val="3400"/>
              </a:lnSpc>
            </a:pPr>
            <a:r>
              <a:rPr lang="en-US" altLang="zh-CN" sz="2800" b="1" i="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  </a:t>
            </a:r>
            <a:r>
              <a:rPr lang="en-US" altLang="zh-CN" sz="2800" b="1" kern="0" dirty="0">
                <a:solidFill>
                  <a:srgbClr val="0000FF"/>
                </a:solidFill>
                <a:latin typeface="Times New Roman" panose="02020603050405020304" pitchFamily="18" charset="0"/>
                <a:cs typeface="Times New Roman" panose="02020603050405020304" pitchFamily="18" charset="0"/>
              </a:rPr>
              <a:t>Learning that Andrew was in desperate need of heart surgery and that Tom was financially struggling, she felt heartbroken. Deeply touched by Tom's selfless act, the girl made a resolution to help the father and son. Informed of Andrew’s critical condition, her family contacted a hospital, arranged an experienced cardiac surgeon and offered to cover all the expenses for Andrew's surgery. Hearing the incredible news, Tom was literally moved to tears by the kindness of the family. Thanks to the family's generosity, Andrew successfully underwent the surgery and recovered gradually, meaning that Tom’s family could enjoy being together blissfully again. Overwhelmed with an enormous wave of gratitude blended with joy, Tom vowed to pay her kindness forward. The incident became a heartwarming story in the community, inspiring everyone to readily and willingly help those in need</a:t>
            </a:r>
            <a:r>
              <a:rPr lang="en-US" altLang="zh-CN" sz="2800" b="1" kern="0" dirty="0" smtClean="0">
                <a:solidFill>
                  <a:srgbClr val="0000FF"/>
                </a:solidFill>
                <a:latin typeface="Times New Roman" panose="02020603050405020304" pitchFamily="18" charset="0"/>
                <a:cs typeface="Times New Roman" panose="02020603050405020304" pitchFamily="18" charset="0"/>
              </a:rPr>
              <a:t>. </a:t>
            </a:r>
            <a:r>
              <a:rPr lang="en-US" altLang="zh-CN" sz="2800" b="1" i="1" kern="0" dirty="0" smtClean="0">
                <a:solidFill>
                  <a:srgbClr val="0000FF"/>
                </a:solidFill>
                <a:latin typeface="Times New Roman" panose="02020603050405020304" pitchFamily="18" charset="0"/>
                <a:cs typeface="Times New Roman" panose="02020603050405020304" pitchFamily="18" charset="0"/>
              </a:rPr>
              <a:t>// </a:t>
            </a:r>
            <a:r>
              <a:rPr lang="zh-CN" altLang="en-US" sz="2800" b="1" i="1" kern="0" dirty="0">
                <a:solidFill>
                  <a:srgbClr val="0000FF"/>
                </a:solidFill>
                <a:latin typeface="Times New Roman" panose="02020603050405020304" pitchFamily="18" charset="0"/>
                <a:cs typeface="Times New Roman" panose="02020603050405020304" pitchFamily="18" charset="0"/>
              </a:rPr>
              <a:t>结尾</a:t>
            </a:r>
            <a:r>
              <a:rPr lang="en-US" altLang="zh-CN" sz="2800" b="1" i="1" kern="0" dirty="0">
                <a:solidFill>
                  <a:srgbClr val="0000FF"/>
                </a:solidFill>
                <a:latin typeface="Times New Roman" panose="02020603050405020304" pitchFamily="18" charset="0"/>
                <a:cs typeface="Times New Roman" panose="02020603050405020304" pitchFamily="18" charset="0"/>
              </a:rPr>
              <a:t>2</a:t>
            </a:r>
            <a:r>
              <a:rPr lang="zh-CN" altLang="en-US" sz="2800" b="1" i="1" kern="0" dirty="0">
                <a:solidFill>
                  <a:srgbClr val="0000FF"/>
                </a:solidFill>
                <a:latin typeface="Times New Roman" panose="02020603050405020304" pitchFamily="18" charset="0"/>
                <a:cs typeface="Times New Roman" panose="02020603050405020304" pitchFamily="18" charset="0"/>
              </a:rPr>
              <a:t>： </a:t>
            </a:r>
            <a:r>
              <a:rPr lang="en-US" altLang="zh-CN" sz="2800" b="1" i="1" kern="0" dirty="0">
                <a:solidFill>
                  <a:srgbClr val="0000FF"/>
                </a:solidFill>
                <a:latin typeface="Times New Roman" panose="02020603050405020304" pitchFamily="18" charset="0"/>
                <a:cs typeface="Times New Roman" panose="02020603050405020304" pitchFamily="18" charset="0"/>
              </a:rPr>
              <a:t>The heart-touching incident would be engraved in Tom’s mind for ever, which served as a reminder that one good turn deserves another.</a:t>
            </a:r>
            <a:endParaRPr lang="en-US" altLang="zh-CN" sz="2800" b="1" i="1" kern="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814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5693866"/>
          </a:xfrm>
          <a:prstGeom prst="rect">
            <a:avLst/>
          </a:prstGeom>
          <a:solidFill>
            <a:schemeClr val="bg1"/>
          </a:solidFill>
        </p:spPr>
        <p:txBody>
          <a:bodyPr wrap="square">
            <a:spAutoFit/>
          </a:bodyPr>
          <a:lstStyle/>
          <a:p>
            <a:pPr indent="266700" algn="just">
              <a:spcAft>
                <a:spcPts val="0"/>
              </a:spcAft>
            </a:pPr>
            <a:r>
              <a:rPr lang="en-US" altLang="zh-CN" sz="2800" b="1" kern="100" dirty="0">
                <a:latin typeface="等线" panose="02010600030101010101" pitchFamily="2" charset="-122"/>
                <a:cs typeface="Times New Roman" panose="02020603050405020304" pitchFamily="18" charset="0"/>
              </a:rPr>
              <a:t>Tom Young was on his way home from a hard day’s work at a construction site, carrying his worn-out hammer which had accompanied him through thick and thin.</a:t>
            </a:r>
            <a:r>
              <a:rPr lang="en-US" altLang="zh-CN" sz="2800" kern="100" dirty="0">
                <a:latin typeface="等线" panose="02010600030101010101" pitchFamily="2" charset="-122"/>
                <a:cs typeface="Times New Roman" panose="02020603050405020304" pitchFamily="18" charset="0"/>
              </a:rPr>
              <a:t> With each step, his mind was filled with worry </a:t>
            </a:r>
            <a:r>
              <a:rPr lang="en-US" altLang="zh-CN" sz="2800" b="1" kern="100" dirty="0">
                <a:latin typeface="等线" panose="02010600030101010101" pitchFamily="2" charset="-122"/>
                <a:cs typeface="Times New Roman" panose="02020603050405020304" pitchFamily="18" charset="0"/>
              </a:rPr>
              <a:t>as he racked his brain to find money for his seriously ill son,</a:t>
            </a:r>
            <a:r>
              <a:rPr lang="en-US" altLang="zh-CN" sz="2800" kern="100" dirty="0">
                <a:latin typeface="等线" panose="02010600030101010101" pitchFamily="2" charset="-122"/>
                <a:cs typeface="Times New Roman" panose="02020603050405020304" pitchFamily="18" charset="0"/>
              </a:rPr>
              <a:t> </a:t>
            </a:r>
            <a:r>
              <a:rPr lang="en-US" altLang="zh-CN" sz="2800" b="1" kern="100" dirty="0">
                <a:latin typeface="等线" panose="02010600030101010101" pitchFamily="2" charset="-122"/>
                <a:cs typeface="Times New Roman" panose="02020603050405020304" pitchFamily="18" charset="0"/>
              </a:rPr>
              <a:t>Andrew, who was in great need of heart surgery. </a:t>
            </a:r>
            <a:endParaRPr lang="zh-CN" altLang="zh-CN" sz="2800" kern="100" dirty="0">
              <a:latin typeface="等线" panose="02010600030101010101" pitchFamily="2" charset="-122"/>
              <a:cs typeface="Times New Roman" panose="02020603050405020304" pitchFamily="18" charset="0"/>
            </a:endParaRPr>
          </a:p>
          <a:p>
            <a:pPr indent="266700" algn="just">
              <a:spcAft>
                <a:spcPts val="0"/>
              </a:spcAft>
            </a:pPr>
            <a:r>
              <a:rPr lang="en-US" altLang="zh-CN" sz="2800" b="1" kern="100" dirty="0">
                <a:latin typeface="等线" panose="02010600030101010101" pitchFamily="2" charset="-122"/>
                <a:cs typeface="Times New Roman" panose="02020603050405020304" pitchFamily="18" charset="0"/>
              </a:rPr>
              <a:t>Tom had run out of choices and time. Desperation was beginning to set in, but he refused to let his son suffer helplessly. </a:t>
            </a:r>
            <a:r>
              <a:rPr lang="en-US" altLang="zh-CN" sz="2800" kern="100" dirty="0">
                <a:latin typeface="等线" panose="02010600030101010101" pitchFamily="2" charset="-122"/>
                <a:cs typeface="Times New Roman" panose="02020603050405020304" pitchFamily="18" charset="0"/>
              </a:rPr>
              <a:t>As he walked, the weight of his troubles pressed heavily on his shoulders. So desperate was he that he even heard a hum in his ears. The next moment the hum was entirely covered by a loud sound. </a:t>
            </a:r>
            <a:endParaRPr lang="zh-CN" altLang="zh-CN" sz="2800" kern="100" dirty="0">
              <a:latin typeface="等线" panose="02010600030101010101" pitchFamily="2" charset="-122"/>
              <a:cs typeface="Times New Roman" panose="02020603050405020304" pitchFamily="18" charset="0"/>
            </a:endParaRPr>
          </a:p>
          <a:p>
            <a:pPr indent="266700" algn="just">
              <a:spcAft>
                <a:spcPts val="0"/>
              </a:spcAft>
            </a:pPr>
            <a:r>
              <a:rPr lang="en-US" altLang="zh-CN" sz="2800" b="1" kern="100" dirty="0">
                <a:latin typeface="等线" panose="02010600030101010101" pitchFamily="2" charset="-122"/>
                <a:cs typeface="Times New Roman" panose="02020603050405020304" pitchFamily="18" charset="0"/>
              </a:rPr>
              <a:t>He turned in shock, and what he saw took his breath away. </a:t>
            </a:r>
            <a:r>
              <a:rPr lang="en-US" altLang="zh-CN" sz="2800" kern="100" dirty="0">
                <a:latin typeface="等线" panose="02010600030101010101" pitchFamily="2" charset="-122"/>
                <a:cs typeface="Times New Roman" panose="02020603050405020304" pitchFamily="18" charset="0"/>
              </a:rPr>
              <a:t>An expensive luxury car was wrapped around a big tree on the other side of the street, </a:t>
            </a:r>
            <a:r>
              <a:rPr lang="en-US" altLang="zh-CN" sz="2800" b="1" kern="100" dirty="0">
                <a:latin typeface="等线" panose="02010600030101010101" pitchFamily="2" charset="-122"/>
                <a:cs typeface="Times New Roman" panose="02020603050405020304" pitchFamily="18" charset="0"/>
              </a:rPr>
              <a:t>with its front twisted and flames starting to spring up from the car. </a:t>
            </a:r>
            <a:endParaRPr lang="zh-CN" altLang="zh-CN" sz="2800" kern="100" dirty="0">
              <a:latin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417415"/>
          </a:xfrm>
          <a:prstGeom prst="rect">
            <a:avLst/>
          </a:prstGeom>
          <a:solidFill>
            <a:schemeClr val="bg1"/>
          </a:solidFill>
        </p:spPr>
        <p:txBody>
          <a:bodyPr wrap="square">
            <a:spAutoFit/>
          </a:bodyPr>
          <a:lstStyle/>
          <a:p>
            <a:pPr indent="266700" algn="just"/>
            <a:r>
              <a:rPr lang="en-US" altLang="zh-CN" sz="2800" kern="100" dirty="0" smtClean="0">
                <a:latin typeface="Times New Roman" panose="02020603050405020304" pitchFamily="18" charset="0"/>
                <a:cs typeface="Times New Roman" panose="02020603050405020304" pitchFamily="18" charset="0"/>
              </a:rPr>
              <a:t>  Without </a:t>
            </a:r>
            <a:r>
              <a:rPr lang="en-US" altLang="zh-CN" sz="2800" kern="100" dirty="0">
                <a:latin typeface="Times New Roman" panose="02020603050405020304" pitchFamily="18" charset="0"/>
                <a:cs typeface="Times New Roman" panose="02020603050405020304" pitchFamily="18" charset="0"/>
              </a:rPr>
              <a:t>a second thought, he ran to the flaming car. He noticed that although the young lady in the driver's seat did not seem to have been severely injured—apparently because of the open airbag-she was unconscious. Tom saw that the flames began to grow increasingly intense. He realized that he had to get the girl out of the </a:t>
            </a:r>
            <a:r>
              <a:rPr lang="en-US" altLang="zh-CN" sz="2800" b="1" kern="100" dirty="0">
                <a:latin typeface="Times New Roman" panose="02020603050405020304" pitchFamily="18" charset="0"/>
                <a:cs typeface="Times New Roman" panose="02020603050405020304" pitchFamily="18" charset="0"/>
              </a:rPr>
              <a:t>car immediately because there was a high risk of the vehicle exploding at any time. </a:t>
            </a:r>
            <a:endParaRPr lang="en-US" altLang="zh-CN" sz="2800" b="1" kern="100" dirty="0">
              <a:latin typeface="Times New Roman" panose="02020603050405020304" pitchFamily="18" charset="0"/>
              <a:cs typeface="Times New Roman" panose="02020603050405020304" pitchFamily="18" charset="0"/>
            </a:endParaRPr>
          </a:p>
          <a:p>
            <a:pPr indent="266700" algn="just"/>
            <a:r>
              <a:rPr lang="en-US" altLang="zh-CN" sz="2800" kern="100" dirty="0" smtClean="0">
                <a:latin typeface="Times New Roman" panose="02020603050405020304" pitchFamily="18" charset="0"/>
                <a:cs typeface="Times New Roman" panose="02020603050405020304" pitchFamily="18" charset="0"/>
              </a:rPr>
              <a:t>  He </a:t>
            </a:r>
            <a:r>
              <a:rPr lang="en-US" altLang="zh-CN" sz="2800" kern="100" dirty="0">
                <a:latin typeface="Times New Roman" panose="02020603050405020304" pitchFamily="18" charset="0"/>
                <a:cs typeface="Times New Roman" panose="02020603050405020304" pitchFamily="18" charset="0"/>
              </a:rPr>
              <a:t>grabbed the handle and pulled it, but the door was bent and did not open. </a:t>
            </a:r>
            <a:r>
              <a:rPr lang="en-US" altLang="zh-CN" sz="2800" b="1" kern="100" dirty="0">
                <a:latin typeface="Times New Roman" panose="02020603050405020304" pitchFamily="18" charset="0"/>
                <a:cs typeface="Times New Roman" panose="02020603050405020304" pitchFamily="18" charset="0"/>
              </a:rPr>
              <a:t>He used all his strength and tried again, but in vain. </a:t>
            </a:r>
            <a:r>
              <a:rPr lang="en-US" altLang="zh-CN" sz="2800" kern="100" dirty="0">
                <a:latin typeface="Times New Roman" panose="02020603050405020304" pitchFamily="18" charset="0"/>
                <a:cs typeface="Times New Roman" panose="02020603050405020304" pitchFamily="18" charset="0"/>
              </a:rPr>
              <a:t>It was a sports car, so it had only two doors, and the other one was blocked by the tree. He decided that he had to break the glass to </a:t>
            </a:r>
            <a:r>
              <a:rPr lang="en-US" altLang="zh-CN" sz="2800" b="1" kern="100" dirty="0">
                <a:latin typeface="Times New Roman" panose="02020603050405020304" pitchFamily="18" charset="0"/>
                <a:cs typeface="Times New Roman" panose="02020603050405020304" pitchFamily="18" charset="0"/>
              </a:rPr>
              <a:t>take her out as quickly as possible. </a:t>
            </a:r>
            <a:r>
              <a:rPr lang="en-US" altLang="zh-CN" sz="2800" kern="100" dirty="0">
                <a:latin typeface="Times New Roman" panose="02020603050405020304" pitchFamily="18" charset="0"/>
                <a:cs typeface="Times New Roman" panose="02020603050405020304" pitchFamily="18" charset="0"/>
              </a:rPr>
              <a:t>He struck it forcefully with his fist but realized that there was no way he could </a:t>
            </a:r>
            <a:r>
              <a:rPr lang="en-US" altLang="zh-CN" sz="2800" b="1" kern="100" dirty="0">
                <a:latin typeface="Times New Roman" panose="02020603050405020304" pitchFamily="18" charset="0"/>
                <a:cs typeface="Times New Roman" panose="02020603050405020304" pitchFamily="18" charset="0"/>
              </a:rPr>
              <a:t>break the thick glass </a:t>
            </a:r>
            <a:r>
              <a:rPr lang="en-US" altLang="zh-CN" sz="2800" kern="100" dirty="0">
                <a:latin typeface="Times New Roman" panose="02020603050405020304" pitchFamily="18" charset="0"/>
                <a:cs typeface="Times New Roman" panose="02020603050405020304" pitchFamily="18" charset="0"/>
              </a:rPr>
              <a:t>with bare hands, and </a:t>
            </a:r>
            <a:r>
              <a:rPr lang="en-US" altLang="zh-CN" sz="2800" b="1" kern="100" dirty="0">
                <a:latin typeface="Times New Roman" panose="02020603050405020304" pitchFamily="18" charset="0"/>
                <a:cs typeface="Times New Roman" panose="02020603050405020304" pitchFamily="18" charset="0"/>
              </a:rPr>
              <a:t>the flames were getting bigger. </a:t>
            </a:r>
            <a:endParaRPr lang="en-US" altLang="zh-CN" sz="2800" b="1" kern="100" dirty="0" smtClean="0">
              <a:latin typeface="Times New Roman" panose="02020603050405020304" pitchFamily="18" charset="0"/>
              <a:cs typeface="Times New Roman" panose="02020603050405020304" pitchFamily="18" charset="0"/>
            </a:endParaRPr>
          </a:p>
          <a:p>
            <a:pPr indent="266700" algn="just"/>
            <a:endParaRPr lang="en-US" altLang="zh-CN" sz="2800" kern="100" dirty="0" smtClean="0">
              <a:latin typeface="Times New Roman" panose="02020603050405020304" pitchFamily="18" charset="0"/>
              <a:cs typeface="Times New Roman" panose="02020603050405020304" pitchFamily="18" charset="0"/>
            </a:endParaRPr>
          </a:p>
          <a:p>
            <a:pPr algn="just">
              <a:spcAft>
                <a:spcPts val="0"/>
              </a:spcAft>
            </a:pPr>
            <a:r>
              <a:rPr lang="en-US" altLang="zh-CN" sz="2800" i="1" kern="100" dirty="0">
                <a:latin typeface="等线" panose="02010600030101010101" pitchFamily="2" charset="-122"/>
                <a:cs typeface="Times New Roman" panose="02020603050405020304" pitchFamily="18" charset="0"/>
              </a:rPr>
              <a:t>Para1: Time was running out, and his mind raced madly.  </a:t>
            </a:r>
            <a:endParaRPr lang="zh-CN" altLang="zh-CN" sz="2800" kern="100" dirty="0">
              <a:latin typeface="等线" panose="02010600030101010101" pitchFamily="2" charset="-122"/>
              <a:cs typeface="Times New Roman" panose="02020603050405020304" pitchFamily="18" charset="0"/>
            </a:endParaRPr>
          </a:p>
          <a:p>
            <a:pPr algn="just">
              <a:spcAft>
                <a:spcPts val="0"/>
              </a:spcAft>
            </a:pPr>
            <a:r>
              <a:rPr lang="en-US" altLang="zh-CN" sz="2800" i="1" kern="100" dirty="0" smtClean="0">
                <a:latin typeface="等线" panose="02010600030101010101" pitchFamily="2" charset="-122"/>
                <a:cs typeface="Times New Roman" panose="02020603050405020304" pitchFamily="18" charset="0"/>
              </a:rPr>
              <a:t>Para2</a:t>
            </a:r>
            <a:r>
              <a:rPr lang="en-US" altLang="zh-CN" sz="2800" i="1" kern="100" dirty="0">
                <a:latin typeface="等线" panose="02010600030101010101" pitchFamily="2" charset="-122"/>
                <a:cs typeface="Times New Roman" panose="02020603050405020304" pitchFamily="18" charset="0"/>
              </a:rPr>
              <a:t>: The girl was sad to know Tom’s trouble from the local news</a:t>
            </a:r>
            <a:r>
              <a:rPr lang="en-US" altLang="zh-CN" sz="2800" i="1" kern="100" dirty="0" smtClean="0">
                <a:latin typeface="等线" panose="02010600030101010101" pitchFamily="2" charset="-122"/>
                <a:cs typeface="Times New Roman" panose="02020603050405020304" pitchFamily="18" charset="0"/>
              </a:rPr>
              <a:t>.</a:t>
            </a:r>
            <a:endParaRPr lang="en-US" altLang="zh-CN" sz="2800" i="1" kern="100" dirty="0" smtClean="0">
              <a:latin typeface="等线" panose="02010600030101010101" pitchFamily="2" charset="-122"/>
              <a:cs typeface="Times New Roman" panose="02020603050405020304" pitchFamily="18" charset="0"/>
            </a:endParaRPr>
          </a:p>
          <a:p>
            <a:pPr algn="just">
              <a:spcAft>
                <a:spcPts val="0"/>
              </a:spcAft>
            </a:pPr>
            <a:endParaRPr lang="en-US" altLang="zh-CN" sz="2800" kern="100" dirty="0">
              <a:latin typeface="Times New Roman" panose="02020603050405020304" pitchFamily="18" charset="0"/>
              <a:cs typeface="Times New Roman" panose="02020603050405020304" pitchFamily="18" charset="0"/>
            </a:endParaRPr>
          </a:p>
          <a:p>
            <a:pPr indent="266700" algn="just"/>
            <a:endParaRPr lang="en-US" altLang="zh-CN" sz="2800" kern="1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1" y="773130"/>
            <a:ext cx="12392931" cy="6084870"/>
          </a:xfrm>
          <a:prstGeom prst="rect">
            <a:avLst/>
          </a:prstGeom>
          <a:solidFill>
            <a:schemeClr val="bg1"/>
          </a:solidFill>
        </p:spPr>
        <p:txBody>
          <a:bodyPr wrap="square" rtlCol="0">
            <a:noAutofit/>
          </a:bodyPr>
          <a:lstStyle/>
          <a:p>
            <a:r>
              <a:rPr lang="en-US" altLang="zh-CN" sz="2800" b="1" dirty="0">
                <a:latin typeface="Times New Roman" panose="02020603050405020304" pitchFamily="18" charset="0"/>
                <a:cs typeface="Times New Roman" panose="02020603050405020304" pitchFamily="18" charset="0"/>
              </a:rPr>
              <a:t>1.characters</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t>Main roles:  </a:t>
            </a:r>
            <a:r>
              <a:rPr lang="en-US" altLang="zh-CN" sz="2800" b="1" dirty="0" smtClean="0">
                <a:solidFill>
                  <a:srgbClr val="FF0000"/>
                </a:solidFill>
              </a:rPr>
              <a:t>Tom </a:t>
            </a:r>
            <a:r>
              <a:rPr lang="en-US" altLang="zh-CN" sz="2800" b="1" dirty="0">
                <a:solidFill>
                  <a:srgbClr val="FF0000"/>
                </a:solidFill>
              </a:rPr>
              <a:t>Young   (hard-working , kind-hearted , caring and </a:t>
            </a:r>
            <a:r>
              <a:rPr lang="en-US" altLang="zh-CN" sz="2800" b="1" dirty="0" smtClean="0">
                <a:solidFill>
                  <a:srgbClr val="FF0000"/>
                </a:solidFill>
              </a:rPr>
              <a:t> </a:t>
            </a:r>
            <a:endParaRPr lang="en-US" altLang="zh-CN" sz="2800" b="1" dirty="0" smtClean="0">
              <a:solidFill>
                <a:srgbClr val="FF0000"/>
              </a:solidFill>
            </a:endParaRPr>
          </a:p>
          <a:p>
            <a:r>
              <a:rPr lang="en-US" altLang="zh-CN" sz="2800" b="1" dirty="0">
                <a:solidFill>
                  <a:srgbClr val="FF0000"/>
                </a:solidFill>
              </a:rPr>
              <a:t> </a:t>
            </a:r>
            <a:r>
              <a:rPr lang="en-US" altLang="zh-CN" sz="2800" b="1" dirty="0" smtClean="0">
                <a:solidFill>
                  <a:srgbClr val="FF0000"/>
                </a:solidFill>
              </a:rPr>
              <a:t>                                        loving </a:t>
            </a:r>
            <a:r>
              <a:rPr lang="en-US" altLang="zh-CN" sz="2800" b="1" dirty="0">
                <a:solidFill>
                  <a:srgbClr val="FF0000"/>
                </a:solidFill>
              </a:rPr>
              <a:t>, selfless and brave )      </a:t>
            </a:r>
            <a:endParaRPr lang="en-US" altLang="zh-CN" sz="2800" b="1" dirty="0">
              <a:solidFill>
                <a:srgbClr val="FF0000"/>
              </a:solidFill>
            </a:endParaRPr>
          </a:p>
          <a:p>
            <a:r>
              <a:rPr lang="en-US" altLang="zh-CN" sz="2800" b="1" dirty="0" smtClean="0">
                <a:solidFill>
                  <a:srgbClr val="FF0000"/>
                </a:solidFill>
              </a:rPr>
              <a:t>                     The </a:t>
            </a:r>
            <a:r>
              <a:rPr lang="en-US" altLang="zh-CN" sz="2800" b="1" dirty="0">
                <a:solidFill>
                  <a:srgbClr val="FF0000"/>
                </a:solidFill>
              </a:rPr>
              <a:t>girl  </a:t>
            </a:r>
            <a:r>
              <a:rPr lang="en-US" altLang="zh-CN" sz="2800" b="1" dirty="0" smtClean="0">
                <a:solidFill>
                  <a:srgbClr val="FF0000"/>
                </a:solidFill>
              </a:rPr>
              <a:t>    ( </a:t>
            </a:r>
            <a:r>
              <a:rPr lang="en-US" altLang="zh-CN" sz="2800" b="1" dirty="0">
                <a:solidFill>
                  <a:srgbClr val="FF0000"/>
                </a:solidFill>
              </a:rPr>
              <a:t>grateful , </a:t>
            </a:r>
            <a:r>
              <a:rPr lang="en-US" altLang="zh-CN" sz="2800" b="1" dirty="0" smtClean="0">
                <a:solidFill>
                  <a:srgbClr val="FF0000"/>
                </a:solidFill>
              </a:rPr>
              <a:t>warm-hearted</a:t>
            </a:r>
            <a:r>
              <a:rPr lang="zh-CN" altLang="en-US" sz="2800" b="1" dirty="0" smtClean="0">
                <a:solidFill>
                  <a:srgbClr val="FF0000"/>
                </a:solidFill>
              </a:rPr>
              <a:t>， </a:t>
            </a:r>
            <a:r>
              <a:rPr lang="en-US" altLang="zh-CN" sz="2800" b="1" dirty="0" smtClean="0">
                <a:solidFill>
                  <a:srgbClr val="FF0000"/>
                </a:solidFill>
              </a:rPr>
              <a:t>generous  </a:t>
            </a:r>
            <a:r>
              <a:rPr lang="en-US" altLang="zh-CN" sz="2800" b="1" dirty="0">
                <a:solidFill>
                  <a:srgbClr val="FF0000"/>
                </a:solidFill>
              </a:rPr>
              <a:t>)        </a:t>
            </a:r>
            <a:endParaRPr lang="en-US" altLang="zh-CN" sz="2800" b="1" dirty="0">
              <a:solidFill>
                <a:srgbClr val="FF0000"/>
              </a:solidFill>
            </a:endParaRPr>
          </a:p>
          <a:p>
            <a:r>
              <a:rPr lang="en-US" altLang="zh-CN" sz="2800" b="1" dirty="0"/>
              <a:t>Minor role:   </a:t>
            </a:r>
            <a:r>
              <a:rPr lang="en-US" altLang="zh-CN" sz="2800" b="1" dirty="0" smtClean="0"/>
              <a:t> </a:t>
            </a:r>
            <a:r>
              <a:rPr lang="en-US" altLang="zh-CN" sz="2800" b="1" dirty="0" smtClean="0">
                <a:solidFill>
                  <a:srgbClr val="FF0000"/>
                </a:solidFill>
              </a:rPr>
              <a:t>Andrew   </a:t>
            </a:r>
            <a:r>
              <a:rPr lang="en-US" altLang="zh-CN" sz="2800" b="1" dirty="0">
                <a:solidFill>
                  <a:srgbClr val="FF0000"/>
                </a:solidFill>
              </a:rPr>
              <a:t>(badly ill with heart disease) </a:t>
            </a:r>
            <a:endParaRPr lang="en-US" altLang="zh-CN" sz="2800" b="1" dirty="0">
              <a:solidFill>
                <a:srgbClr val="FF0000"/>
              </a:solidFill>
            </a:endParaRPr>
          </a:p>
          <a:p>
            <a:r>
              <a:rPr lang="en-US" altLang="zh-CN" sz="2800" b="1" dirty="0" smtClean="0"/>
              <a:t> (</a:t>
            </a:r>
            <a:r>
              <a:rPr lang="zh-CN" altLang="en-US" sz="2800" b="1" dirty="0" smtClean="0"/>
              <a:t>可增加</a:t>
            </a:r>
            <a:r>
              <a:rPr lang="en-US" altLang="zh-CN" sz="2800" b="1" dirty="0" smtClean="0"/>
              <a:t>the girl’s parents </a:t>
            </a:r>
            <a:r>
              <a:rPr lang="zh-CN" altLang="en-US" sz="2800" b="1" dirty="0" smtClean="0"/>
              <a:t>，看情节构思需要） </a:t>
            </a:r>
            <a:endParaRPr lang="zh-CN" altLang="zh-CN" sz="2800" dirty="0">
              <a:solidFill>
                <a:srgbClr val="0000FF"/>
              </a:solidFill>
            </a:endParaRPr>
          </a:p>
          <a:p>
            <a:r>
              <a:rPr lang="en-US" altLang="zh-CN" sz="2800" b="1" dirty="0">
                <a:latin typeface="Times New Roman" panose="02020603050405020304" pitchFamily="18" charset="0"/>
                <a:cs typeface="Times New Roman" panose="02020603050405020304" pitchFamily="18" charset="0"/>
              </a:rPr>
              <a:t>2.   narrative perspective: </a:t>
            </a:r>
            <a:r>
              <a:rPr lang="zh-CN" altLang="en-US" sz="2800" dirty="0">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third -person     </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   time</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solidFill>
                  <a:srgbClr val="FF0000"/>
                </a:solidFill>
                <a:latin typeface="Times New Roman" panose="02020603050405020304" pitchFamily="18" charset="0"/>
                <a:cs typeface="Times New Roman" panose="02020603050405020304" pitchFamily="18" charset="0"/>
              </a:rPr>
              <a:t> after work </a:t>
            </a:r>
            <a:endParaRPr lang="en-US" altLang="zh-CN" sz="28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2800" b="1" dirty="0">
                <a:latin typeface="Times New Roman" panose="02020603050405020304" pitchFamily="18" charset="0"/>
                <a:cs typeface="Times New Roman" panose="02020603050405020304" pitchFamily="18" charset="0"/>
              </a:rPr>
              <a:t>place</a:t>
            </a:r>
            <a:r>
              <a:rPr lang="zh-CN" altLang="en-US" sz="2800" b="1" dirty="0">
                <a:latin typeface="Times New Roman" panose="02020603050405020304" pitchFamily="18" charset="0"/>
                <a:cs typeface="Times New Roman" panose="02020603050405020304" pitchFamily="18" charset="0"/>
              </a:rPr>
              <a:t>：</a:t>
            </a:r>
            <a:r>
              <a:rPr lang="en-US" altLang="zh-CN" sz="2800" dirty="0"/>
              <a:t>  </a:t>
            </a:r>
            <a:r>
              <a:rPr lang="en-US" altLang="zh-CN" sz="2800" dirty="0">
                <a:solidFill>
                  <a:srgbClr val="FF3300"/>
                </a:solidFill>
              </a:rPr>
              <a:t> </a:t>
            </a:r>
            <a:r>
              <a:rPr lang="en-US" altLang="zh-CN" sz="2800" b="1" dirty="0">
                <a:solidFill>
                  <a:srgbClr val="FF3300"/>
                </a:solidFill>
              </a:rPr>
              <a:t>in a street </a:t>
            </a:r>
            <a:endParaRPr lang="en-US" altLang="zh-CN" sz="2800" b="1" dirty="0">
              <a:solidFill>
                <a:srgbClr val="FF3300"/>
              </a:solidFill>
            </a:endParaRPr>
          </a:p>
          <a:p>
            <a:pPr marL="742950" indent="-742950">
              <a:buAutoNum type="arabicPeriod" startAt="4"/>
            </a:pPr>
            <a:r>
              <a:rPr lang="en-US" altLang="zh-CN" sz="2800" b="1" dirty="0"/>
              <a:t>Event :  </a:t>
            </a:r>
            <a:r>
              <a:rPr lang="en-US" altLang="zh-CN" sz="2800" dirty="0">
                <a:solidFill>
                  <a:srgbClr val="C00000"/>
                </a:solidFill>
              </a:rPr>
              <a:t> </a:t>
            </a:r>
            <a:r>
              <a:rPr lang="en-US" altLang="zh-CN" sz="2800" b="1" dirty="0" smtClean="0">
                <a:solidFill>
                  <a:srgbClr val="C00000"/>
                </a:solidFill>
              </a:rPr>
              <a:t>Tom, financially struggling with his son Andrew’s heart   </a:t>
            </a:r>
            <a:endParaRPr lang="en-US" altLang="zh-CN" sz="2800" b="1" dirty="0" smtClean="0">
              <a:solidFill>
                <a:srgbClr val="C00000"/>
              </a:solidFill>
            </a:endParaRPr>
          </a:p>
          <a:p>
            <a:r>
              <a:rPr lang="en-US" altLang="zh-CN" sz="2800" b="1" dirty="0" smtClean="0">
                <a:solidFill>
                  <a:srgbClr val="C00000"/>
                </a:solidFill>
              </a:rPr>
              <a:t>            surgery, was on his way home from work when a sports car hit a  </a:t>
            </a:r>
            <a:endParaRPr lang="en-US" altLang="zh-CN" sz="2800" b="1" dirty="0" smtClean="0">
              <a:solidFill>
                <a:srgbClr val="C00000"/>
              </a:solidFill>
            </a:endParaRPr>
          </a:p>
          <a:p>
            <a:r>
              <a:rPr lang="en-US" altLang="zh-CN" sz="2800" b="1" dirty="0" smtClean="0">
                <a:solidFill>
                  <a:srgbClr val="C00000"/>
                </a:solidFill>
              </a:rPr>
              <a:t>           tree with the girl driver trapped in it , unconscious but not injured.    </a:t>
            </a:r>
            <a:endParaRPr lang="en-US" altLang="zh-CN" sz="2800" b="1" dirty="0" smtClean="0">
              <a:solidFill>
                <a:srgbClr val="C00000"/>
              </a:solidFill>
            </a:endParaRPr>
          </a:p>
          <a:p>
            <a:r>
              <a:rPr lang="en-US" altLang="zh-CN" sz="2800" b="1" dirty="0">
                <a:solidFill>
                  <a:srgbClr val="C00000"/>
                </a:solidFill>
              </a:rPr>
              <a:t> </a:t>
            </a:r>
            <a:r>
              <a:rPr lang="en-US" altLang="zh-CN" sz="2800" b="1" dirty="0" smtClean="0">
                <a:solidFill>
                  <a:srgbClr val="C00000"/>
                </a:solidFill>
              </a:rPr>
              <a:t>          And the car in flames, the girl was in critical situation. </a:t>
            </a:r>
            <a:endParaRPr lang="zh-CN" altLang="en-US" sz="28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9" name="文本框 8"/>
          <p:cNvSpPr txBox="1"/>
          <p:nvPr/>
        </p:nvSpPr>
        <p:spPr>
          <a:xfrm>
            <a:off x="-22530" y="6559"/>
            <a:ext cx="3352047" cy="456902"/>
          </a:xfrm>
          <a:prstGeom prst="rect">
            <a:avLst/>
          </a:prstGeom>
          <a:solidFill>
            <a:schemeClr val="bg1"/>
          </a:solidFill>
        </p:spPr>
        <p:txBody>
          <a:bodyPr wrap="square" rtlCol="0">
            <a:noAutofit/>
          </a:bodyPr>
          <a:lstStyle/>
          <a:p>
            <a:r>
              <a:rPr lang="en-US" altLang="zh-CN" sz="2800" dirty="0"/>
              <a:t> 6</a:t>
            </a:r>
            <a:r>
              <a:rPr lang="en-US" altLang="zh-CN" sz="2800" b="1" dirty="0">
                <a:solidFill>
                  <a:srgbClr val="FF0000"/>
                </a:solidFill>
              </a:rPr>
              <a:t>.story  line</a:t>
            </a:r>
            <a:endParaRPr lang="zh-CN" altLang="en-US" sz="2800" b="1" dirty="0">
              <a:solidFill>
                <a:srgbClr val="FF0000"/>
              </a:solidFill>
            </a:endParaRPr>
          </a:p>
        </p:txBody>
      </p:sp>
      <p:grpSp>
        <p:nvGrpSpPr>
          <p:cNvPr id="22" name="组合 8"/>
          <p:cNvGrpSpPr/>
          <p:nvPr/>
        </p:nvGrpSpPr>
        <p:grpSpPr bwMode="auto">
          <a:xfrm>
            <a:off x="1088404" y="293769"/>
            <a:ext cx="10251803" cy="591789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3593750" y="6257641"/>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0" y="3190101"/>
            <a:ext cx="6527791" cy="1569660"/>
          </a:xfrm>
          <a:prstGeom prst="rect">
            <a:avLst/>
          </a:prstGeom>
          <a:solidFill>
            <a:schemeClr val="bg1"/>
          </a:solidFill>
        </p:spPr>
        <p:txBody>
          <a:bodyPr wrap="square" rtlCol="0">
            <a:spAutoFit/>
          </a:bodyPr>
          <a:lstStyle/>
          <a:p>
            <a:r>
              <a:rPr lang="en-US" altLang="zh-CN" sz="2400" dirty="0">
                <a:solidFill>
                  <a:srgbClr val="0000FF"/>
                </a:solidFill>
              </a:rPr>
              <a:t>An expensive luxury car was wrapped around a big tree on the other side of the street, with its front twisted and flames starting to spring up from the car.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latin typeface="Times New Roman" panose="02020603050405020304" pitchFamily="18" charset="0"/>
                <a:cs typeface="Times New Roman" panose="02020603050405020304" pitchFamily="18" charset="0"/>
              </a:rPr>
              <a:t>Para1: </a:t>
            </a:r>
            <a:r>
              <a:rPr lang="en-US" altLang="zh-CN" sz="2800" kern="100" dirty="0">
                <a:solidFill>
                  <a:srgbClr val="CC00CC"/>
                </a:solidFill>
                <a:latin typeface="Times New Roman" panose="02020603050405020304" pitchFamily="18" charset="0"/>
                <a:cs typeface="Times New Roman" panose="02020603050405020304" pitchFamily="18" charset="0"/>
              </a:rPr>
              <a:t>Para1: Time was running out, and his mind raced madly</a:t>
            </a:r>
            <a:r>
              <a:rPr lang="en-US" altLang="zh-CN" sz="2800" kern="100" dirty="0" smtClean="0">
                <a:solidFill>
                  <a:srgbClr val="CC00CC"/>
                </a:solidFill>
                <a:latin typeface="Times New Roman" panose="02020603050405020304" pitchFamily="18" charset="0"/>
                <a:cs typeface="Times New Roman" panose="02020603050405020304" pitchFamily="18" charset="0"/>
              </a:rPr>
              <a:t>. </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Para2: The girl was sad to know Tom’s trouble from the local news.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41514" y="1983183"/>
            <a:ext cx="6517207" cy="1114973"/>
          </a:xfrm>
          <a:prstGeom prst="rect">
            <a:avLst/>
          </a:prstGeom>
          <a:solidFill>
            <a:schemeClr val="bg1"/>
          </a:solidFill>
        </p:spPr>
        <p:txBody>
          <a:bodyPr wrap="square" rtlCol="0" anchor="t">
            <a:noAutofit/>
          </a:bodyPr>
          <a:lstStyle/>
          <a:p>
            <a:r>
              <a:rPr lang="en-US" altLang="zh-CN" sz="2400" dirty="0">
                <a:solidFill>
                  <a:srgbClr val="0000FF"/>
                </a:solidFill>
              </a:rPr>
              <a:t>He grabbed the handle and pulled it, but the door was bent and did not open. He used all his strength and tried again, but in vain. </a:t>
            </a:r>
            <a:endParaRPr lang="zh-CN" altLang="zh-CN" sz="2400" dirty="0">
              <a:solidFill>
                <a:srgbClr val="0000FF"/>
              </a:solidFill>
            </a:endParaRPr>
          </a:p>
        </p:txBody>
      </p:sp>
      <p:sp>
        <p:nvSpPr>
          <p:cNvPr id="11" name="文本框 10"/>
          <p:cNvSpPr txBox="1"/>
          <p:nvPr/>
        </p:nvSpPr>
        <p:spPr>
          <a:xfrm>
            <a:off x="141514" y="463459"/>
            <a:ext cx="7059690" cy="1371817"/>
          </a:xfrm>
          <a:prstGeom prst="rect">
            <a:avLst/>
          </a:prstGeom>
          <a:solidFill>
            <a:schemeClr val="bg1"/>
          </a:solidFill>
        </p:spPr>
        <p:txBody>
          <a:bodyPr wrap="square" rtlCol="0" anchor="t">
            <a:noAutofit/>
          </a:bodyPr>
          <a:lstStyle/>
          <a:p>
            <a:r>
              <a:rPr lang="en-US" altLang="zh-CN" sz="2000" dirty="0">
                <a:solidFill>
                  <a:srgbClr val="0000FF"/>
                </a:solidFill>
                <a:latin typeface="Times New Roman" panose="02020603050405020304" pitchFamily="18" charset="0"/>
                <a:cs typeface="Times New Roman" panose="02020603050405020304" pitchFamily="18" charset="0"/>
                <a:sym typeface="+mn-ea"/>
              </a:rPr>
              <a:t>He decided that he had to break the glass to take her out as quickly as possible. He struck it forcefully with his fist but realized that there was no way he could break the thick glass with bare hands, and the flames were getting bigger. </a:t>
            </a:r>
            <a:endParaRPr lang="en-US" altLang="zh-CN" sz="20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828" y="5019781"/>
            <a:ext cx="6246028" cy="1077218"/>
          </a:xfrm>
          <a:prstGeom prst="rect">
            <a:avLst/>
          </a:prstGeom>
          <a:solidFill>
            <a:schemeClr val="bg1"/>
          </a:solidFill>
        </p:spPr>
        <p:txBody>
          <a:bodyPr wrap="square" rtlCol="0">
            <a:spAutoFit/>
          </a:bodyPr>
          <a:lstStyle/>
          <a:p>
            <a:r>
              <a:rPr lang="en-US" altLang="zh-CN" sz="2400" dirty="0">
                <a:solidFill>
                  <a:srgbClr val="0000FF"/>
                </a:solidFill>
              </a:rPr>
              <a:t> </a:t>
            </a:r>
            <a:r>
              <a:rPr lang="en-US" altLang="zh-CN" sz="2000" dirty="0">
                <a:solidFill>
                  <a:srgbClr val="0000FF"/>
                </a:solidFill>
              </a:rPr>
              <a:t>Tom Young was on his way home from a hard day’s work at a construction </a:t>
            </a:r>
            <a:r>
              <a:rPr lang="en-US" altLang="zh-CN" sz="2000" dirty="0" smtClean="0">
                <a:solidFill>
                  <a:srgbClr val="0000FF"/>
                </a:solidFill>
              </a:rPr>
              <a:t>site</a:t>
            </a:r>
            <a:r>
              <a:rPr lang="en-US" altLang="zh-CN" sz="2000" dirty="0">
                <a:solidFill>
                  <a:srgbClr val="0000FF"/>
                </a:solidFill>
              </a:rPr>
              <a:t> </a:t>
            </a:r>
            <a:r>
              <a:rPr lang="en-US" altLang="zh-CN" sz="2000" dirty="0" smtClean="0">
                <a:solidFill>
                  <a:srgbClr val="0000FF"/>
                </a:solidFill>
              </a:rPr>
              <a:t>with his worn-out hammer, struggling with his son’s critical heart condition.</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8" grpId="0" animBg="1"/>
      <p:bldP spid="11" grpId="0" animBg="1"/>
      <p:bldP spid="16" grpId="0" animBg="1"/>
      <p:bldP spid="1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6051478"/>
                <a:gridCol w="614052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indent="266700" algn="just">
                        <a:spcAft>
                          <a:spcPts val="0"/>
                        </a:spcAft>
                      </a:pPr>
                      <a:r>
                        <a:rPr lang="en-US" altLang="zh-CN" sz="2800" b="1" kern="100" dirty="0" smtClean="0">
                          <a:effectLst/>
                          <a:latin typeface="等线" panose="02010600030101010101" pitchFamily="2" charset="-122"/>
                          <a:ea typeface="+mn-ea"/>
                          <a:cs typeface="Times New Roman" panose="02020603050405020304" pitchFamily="18" charset="0"/>
                        </a:rPr>
                        <a:t>Tom Young was on his way home from a hard day’s work at a construction site, carrying his worn-out hammer which had accompanied him through thick and thin.</a:t>
                      </a:r>
                      <a:r>
                        <a:rPr lang="en-US" altLang="zh-CN" sz="2800" kern="100" dirty="0" smtClean="0">
                          <a:effectLst/>
                          <a:latin typeface="等线" panose="02010600030101010101" pitchFamily="2" charset="-122"/>
                          <a:ea typeface="+mn-ea"/>
                          <a:cs typeface="Times New Roman" panose="02020603050405020304" pitchFamily="18" charset="0"/>
                        </a:rPr>
                        <a:t> With each step, his mind was filled with worry </a:t>
                      </a:r>
                      <a:r>
                        <a:rPr lang="en-US" altLang="zh-CN" sz="2800" b="1" kern="100" dirty="0" smtClean="0">
                          <a:effectLst/>
                          <a:latin typeface="等线" panose="02010600030101010101" pitchFamily="2" charset="-122"/>
                          <a:ea typeface="+mn-ea"/>
                          <a:cs typeface="Times New Roman" panose="02020603050405020304" pitchFamily="18" charset="0"/>
                        </a:rPr>
                        <a:t>as he racked his brain to find money for his seriously ill son,</a:t>
                      </a:r>
                      <a:r>
                        <a:rPr lang="en-US" altLang="zh-CN" sz="2800" kern="100" dirty="0" smtClean="0">
                          <a:effectLst/>
                          <a:latin typeface="等线" panose="02010600030101010101" pitchFamily="2" charset="-122"/>
                          <a:ea typeface="+mn-ea"/>
                          <a:cs typeface="Times New Roman" panose="02020603050405020304" pitchFamily="18" charset="0"/>
                        </a:rPr>
                        <a:t> </a:t>
                      </a:r>
                      <a:r>
                        <a:rPr lang="en-US" altLang="zh-CN" sz="2800" b="1" kern="100" dirty="0" smtClean="0">
                          <a:effectLst/>
                          <a:latin typeface="等线" panose="02010600030101010101" pitchFamily="2" charset="-122"/>
                          <a:ea typeface="+mn-ea"/>
                          <a:cs typeface="Times New Roman" panose="02020603050405020304" pitchFamily="18" charset="0"/>
                        </a:rPr>
                        <a:t>Andrew, who was in great need of heart surgery.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 </a:t>
                      </a:r>
                      <a:r>
                        <a:rPr lang="en-US" altLang="zh-CN" sz="2800" b="0" dirty="0" smtClean="0">
                          <a:solidFill>
                            <a:srgbClr val="CC00CC"/>
                          </a:solidFill>
                        </a:rPr>
                        <a:t>Racking his mind, Tom lowered his head, eyes landing on his tool bag. A brilliant idea struck him like a bolt of lightning.</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spcAft>
                          <a:spcPts val="0"/>
                        </a:spcAft>
                      </a:pPr>
                      <a:r>
                        <a:rPr lang="en-US" altLang="zh-CN" sz="2800" b="1" kern="100" dirty="0" smtClean="0">
                          <a:effectLst/>
                          <a:latin typeface="等线" panose="02010600030101010101" pitchFamily="2" charset="-122"/>
                          <a:ea typeface="+mn-ea"/>
                          <a:cs typeface="Times New Roman" panose="02020603050405020304" pitchFamily="18" charset="0"/>
                        </a:rPr>
                        <a:t>Tom had run out of choices and time. Desperation was beginning to set in, but he refused to let his son suffer helplessly. </a:t>
                      </a:r>
                      <a:r>
                        <a:rPr lang="en-US" altLang="zh-CN" sz="2800" kern="100" dirty="0" smtClean="0">
                          <a:effectLst/>
                          <a:latin typeface="等线" panose="02010600030101010101" pitchFamily="2" charset="-122"/>
                          <a:ea typeface="+mn-ea"/>
                          <a:cs typeface="Times New Roman" panose="02020603050405020304" pitchFamily="18" charset="0"/>
                        </a:rPr>
                        <a:t>As he walked, the weight of his troubles pressed heavily on his shoulders. So desperate was he that he even heard a hum in his ears. The next moment the hum was entirely covered by a loud sound.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algn="just"/>
                      <a:r>
                        <a:rPr lang="en-US" altLang="zh-CN" b="1" dirty="0">
                          <a:solidFill>
                            <a:srgbClr val="CC00CC"/>
                          </a:solidFill>
                        </a:rPr>
                        <a:t> </a:t>
                      </a:r>
                      <a:r>
                        <a:rPr lang="en-US" altLang="zh-CN" sz="2800" b="1" dirty="0">
                          <a:solidFill>
                            <a:srgbClr val="CC00CC"/>
                          </a:solidFill>
                        </a:rPr>
                        <a:t>2. </a:t>
                      </a:r>
                      <a:r>
                        <a:rPr lang="en-US" altLang="zh-CN" sz="2800" b="1" dirty="0" smtClean="0">
                          <a:solidFill>
                            <a:srgbClr val="CC00CC"/>
                          </a:solidFill>
                        </a:rPr>
                        <a:t>“ Hammer!” he exclaimed hopefully. </a:t>
                      </a:r>
                      <a:endParaRPr lang="en-US" altLang="zh-CN" sz="2800" b="1" dirty="0" smtClean="0">
                        <a:solidFill>
                          <a:srgbClr val="CC00CC"/>
                        </a:solidFill>
                      </a:endParaRPr>
                    </a:p>
                    <a:p>
                      <a:pPr algn="just"/>
                      <a:r>
                        <a:rPr lang="en-US" altLang="zh-CN" sz="2800" b="1" dirty="0" smtClean="0">
                          <a:solidFill>
                            <a:srgbClr val="CC00CC"/>
                          </a:solidFill>
                        </a:rPr>
                        <a:t>    Heart pounding violently in his </a:t>
                      </a:r>
                      <a:endParaRPr lang="en-US" altLang="zh-CN" sz="2800" b="1" dirty="0" smtClean="0">
                        <a:solidFill>
                          <a:srgbClr val="CC00CC"/>
                        </a:solidFill>
                      </a:endParaRPr>
                    </a:p>
                    <a:p>
                      <a:pPr algn="just"/>
                      <a:r>
                        <a:rPr lang="en-US" altLang="zh-CN" sz="2800" b="1" dirty="0" smtClean="0">
                          <a:solidFill>
                            <a:srgbClr val="CC00CC"/>
                          </a:solidFill>
                        </a:rPr>
                        <a:t>    chest, Tom unzipped his bag </a:t>
                      </a:r>
                      <a:endParaRPr lang="en-US" altLang="zh-CN" sz="2800" b="1" dirty="0" smtClean="0">
                        <a:solidFill>
                          <a:srgbClr val="CC00CC"/>
                        </a:solidFill>
                      </a:endParaRPr>
                    </a:p>
                    <a:p>
                      <a:pPr algn="just"/>
                      <a:r>
                        <a:rPr lang="en-US" altLang="zh-CN" sz="2800" b="1" dirty="0" smtClean="0">
                          <a:solidFill>
                            <a:srgbClr val="CC00CC"/>
                          </a:solidFill>
                        </a:rPr>
                        <a:t>   without hesitation, grabbed the </a:t>
                      </a:r>
                      <a:endParaRPr lang="en-US" altLang="zh-CN" sz="2800" b="1" dirty="0" smtClean="0">
                        <a:solidFill>
                          <a:srgbClr val="CC00CC"/>
                        </a:solidFill>
                      </a:endParaRPr>
                    </a:p>
                    <a:p>
                      <a:pPr algn="just"/>
                      <a:r>
                        <a:rPr lang="en-US" altLang="zh-CN" sz="2800" b="1" dirty="0" smtClean="0">
                          <a:solidFill>
                            <a:srgbClr val="CC00CC"/>
                          </a:solidFill>
                        </a:rPr>
                        <a:t>   worn-out hammer immediately and </a:t>
                      </a:r>
                      <a:endParaRPr lang="en-US" altLang="zh-CN" sz="2800" b="1" dirty="0" smtClean="0">
                        <a:solidFill>
                          <a:srgbClr val="CC00CC"/>
                        </a:solidFill>
                      </a:endParaRPr>
                    </a:p>
                    <a:p>
                      <a:pPr algn="just"/>
                      <a:r>
                        <a:rPr lang="en-US" altLang="zh-CN" sz="2800" b="1" dirty="0" smtClean="0">
                          <a:solidFill>
                            <a:srgbClr val="CC00CC"/>
                          </a:solidFill>
                        </a:rPr>
                        <a:t>    swung it like crazy toward the car </a:t>
                      </a:r>
                      <a:endParaRPr lang="en-US" altLang="zh-CN" sz="2800" b="1" dirty="0" smtClean="0">
                        <a:solidFill>
                          <a:srgbClr val="CC00CC"/>
                        </a:solidFill>
                      </a:endParaRPr>
                    </a:p>
                    <a:p>
                      <a:pPr algn="just"/>
                      <a:r>
                        <a:rPr lang="en-US" altLang="zh-CN" sz="2800" b="1" dirty="0" smtClean="0">
                          <a:solidFill>
                            <a:srgbClr val="CC00CC"/>
                          </a:solidFill>
                        </a:rPr>
                        <a:t>    window with all his might. </a:t>
                      </a:r>
                      <a:endParaRPr lang="en-US" altLang="zh-CN" sz="2800" b="0" dirty="0">
                        <a:solidFill>
                          <a:srgbClr val="0000FF"/>
                        </a:solidFill>
                      </a:endParaRPr>
                    </a:p>
                  </a:txBody>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r>
                        <a:rPr lang="en-US" altLang="zh-CN" sz="3200" b="1" kern="1200" dirty="0" smtClean="0">
                          <a:solidFill>
                            <a:schemeClr val="dk1"/>
                          </a:solidFill>
                          <a:effectLst/>
                          <a:latin typeface="+mn-lt"/>
                          <a:ea typeface="+mn-ea"/>
                          <a:cs typeface="+mn-cs"/>
                        </a:rPr>
                        <a:t>He turned in shock, and what he saw took his breath away. </a:t>
                      </a:r>
                      <a:r>
                        <a:rPr lang="en-US" altLang="zh-CN" sz="3200" kern="1200" dirty="0" smtClean="0">
                          <a:solidFill>
                            <a:schemeClr val="dk1"/>
                          </a:solidFill>
                          <a:effectLst/>
                          <a:latin typeface="+mn-lt"/>
                          <a:ea typeface="+mn-ea"/>
                          <a:cs typeface="+mn-cs"/>
                        </a:rPr>
                        <a:t>An expensive luxury car was wrapped around a big tree on the other side of the street, </a:t>
                      </a:r>
                      <a:r>
                        <a:rPr lang="en-US" altLang="zh-CN" sz="3200" b="1" kern="1200" dirty="0" smtClean="0">
                          <a:solidFill>
                            <a:schemeClr val="dk1"/>
                          </a:solidFill>
                          <a:effectLst/>
                          <a:latin typeface="+mn-lt"/>
                          <a:ea typeface="+mn-ea"/>
                          <a:cs typeface="+mn-cs"/>
                        </a:rPr>
                        <a:t>with its front twisted and flames starting to spring up from the car. </a:t>
                      </a:r>
                      <a:endParaRPr lang="zh-CN" altLang="zh-CN" sz="3200" kern="1200" dirty="0">
                        <a:solidFill>
                          <a:schemeClr val="dk1"/>
                        </a:solidFill>
                        <a:effectLst/>
                        <a:latin typeface="+mn-lt"/>
                        <a:ea typeface="+mn-ea"/>
                        <a:cs typeface="+mn-cs"/>
                      </a:endParaRPr>
                    </a:p>
                  </a:txBody>
                  <a:tcPr/>
                </a:tc>
                <a:tc>
                  <a:txBody>
                    <a:bodyPr/>
                    <a:lstStyle/>
                    <a:p>
                      <a:r>
                        <a:rPr lang="en-US" altLang="zh-CN" b="1" dirty="0">
                          <a:solidFill>
                            <a:srgbClr val="CC00CC"/>
                          </a:solidFill>
                        </a:rPr>
                        <a:t> </a:t>
                      </a:r>
                      <a:r>
                        <a:rPr lang="en-US" altLang="zh-CN" sz="2800" b="1" dirty="0">
                          <a:solidFill>
                            <a:srgbClr val="CC00CC"/>
                          </a:solidFill>
                        </a:rPr>
                        <a:t>3. </a:t>
                      </a:r>
                      <a:r>
                        <a:rPr lang="en-US" altLang="zh-CN" sz="2800" b="1" dirty="0" smtClean="0">
                          <a:solidFill>
                            <a:srgbClr val="CC00CC"/>
                          </a:solidFill>
                        </a:rPr>
                        <a:t>Hardly had Tom pulled the girl out of the flaming car to a safe spot when the burning sports</a:t>
                      </a:r>
                      <a:r>
                        <a:rPr lang="en-US" altLang="zh-CN" sz="2800" b="1" baseline="0" dirty="0" smtClean="0">
                          <a:solidFill>
                            <a:srgbClr val="CC00CC"/>
                          </a:solidFill>
                        </a:rPr>
                        <a:t> </a:t>
                      </a:r>
                      <a:r>
                        <a:rPr lang="en-US" altLang="zh-CN" sz="2800" b="1" dirty="0" smtClean="0">
                          <a:solidFill>
                            <a:srgbClr val="CC00CC"/>
                          </a:solidFill>
                        </a:rPr>
                        <a:t>car exploded with a deafening bang.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11441</Words>
  <Application>WPS 演示</Application>
  <PresentationFormat>宽屏</PresentationFormat>
  <Paragraphs>237</Paragraphs>
  <Slides>21</Slides>
  <Notes>7</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思源黑体</vt:lpstr>
      <vt:lpstr>等线</vt:lpstr>
      <vt:lpstr>Times New Roman</vt:lpstr>
      <vt:lpstr>Times New Roman Regular</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630</cp:revision>
  <dcterms:created xsi:type="dcterms:W3CDTF">2024-05-24T10:01:00Z</dcterms:created>
  <dcterms:modified xsi:type="dcterms:W3CDTF">2024-12-26T05:53:08Z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