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6"/>
  </p:handoutMasterIdLst>
  <p:sldIdLst>
    <p:sldId id="273" r:id="rId3"/>
    <p:sldId id="257" r:id="rId4"/>
    <p:sldId id="256" r:id="rId5"/>
    <p:sldId id="263" r:id="rId6"/>
    <p:sldId id="264" r:id="rId7"/>
    <p:sldId id="265" r:id="rId8"/>
    <p:sldId id="267" r:id="rId9"/>
    <p:sldId id="268" r:id="rId10"/>
    <p:sldId id="269" r:id="rId11"/>
    <p:sldId id="266" r:id="rId12"/>
    <p:sldId id="261" r:id="rId13"/>
    <p:sldId id="258" r:id="rId15"/>
  </p:sldIdLst>
  <p:sldSz cx="12192000" cy="6858000"/>
  <p:notesSz cx="6858000" cy="9144000"/>
  <p:embeddedFontLst>
    <p:embeddedFont>
      <p:font typeface="汉仪汉黑W" panose="00020600040101010101" charset="-122"/>
      <p:regular r:id="rId20"/>
    </p:embeddedFont>
    <p:embeddedFont>
      <p:font typeface="汉仪雅酷黑简" panose="00020600040101010101" charset="-122"/>
      <p:regular r:id="rId21"/>
    </p:embeddedFont>
    <p:embeddedFont>
      <p:font typeface="方正粗黑宋简体" panose="02000000000000000000" charset="-122"/>
      <p:regular r:id="rId22"/>
    </p:embeddedFont>
    <p:embeddedFont>
      <p:font typeface="Calibri" panose="020F0502020204030204" charset="0"/>
      <p:regular r:id="rId23"/>
      <p:bold r:id="rId24"/>
      <p:italic r:id="rId25"/>
      <p:boldItalic r:id="rId26"/>
    </p:embeddedFont>
    <p:embeddedFont>
      <p:font typeface="微软雅黑" panose="020B0503020204020204" charset="-122"/>
      <p:regular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8.png"/><Relationship Id="rId7" Type="http://schemas.openxmlformats.org/officeDocument/2006/relationships/tags" Target="../tags/tag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tags" Target="../tags/tag2.xml"/><Relationship Id="rId3" Type="http://schemas.openxmlformats.org/officeDocument/2006/relationships/image" Target="../media/image5.jpeg"/><Relationship Id="rId21" Type="http://schemas.openxmlformats.org/officeDocument/2006/relationships/slideLayout" Target="../slideLayouts/slideLayout1.xml"/><Relationship Id="rId20" Type="http://schemas.openxmlformats.org/officeDocument/2006/relationships/image" Target="../media/image15.png"/><Relationship Id="rId2" Type="http://schemas.openxmlformats.org/officeDocument/2006/relationships/tags" Target="../tags/tag1.xml"/><Relationship Id="rId19" Type="http://schemas.openxmlformats.org/officeDocument/2006/relationships/image" Target="../media/image14.jpeg"/><Relationship Id="rId18" Type="http://schemas.openxmlformats.org/officeDocument/2006/relationships/tags" Target="../tags/tag8.xml"/><Relationship Id="rId17" Type="http://schemas.openxmlformats.org/officeDocument/2006/relationships/image" Target="../media/image13.jpeg"/><Relationship Id="rId16" Type="http://schemas.openxmlformats.org/officeDocument/2006/relationships/image" Target="../media/image12.jpeg"/><Relationship Id="rId15" Type="http://schemas.openxmlformats.org/officeDocument/2006/relationships/tags" Target="../tags/tag7.xml"/><Relationship Id="rId14" Type="http://schemas.openxmlformats.org/officeDocument/2006/relationships/image" Target="../media/image11.jpeg"/><Relationship Id="rId13" Type="http://schemas.openxmlformats.org/officeDocument/2006/relationships/tags" Target="../tags/tag6.xml"/><Relationship Id="rId12" Type="http://schemas.openxmlformats.org/officeDocument/2006/relationships/image" Target="../media/image10.jpeg"/><Relationship Id="rId11" Type="http://schemas.openxmlformats.org/officeDocument/2006/relationships/tags" Target="../tags/tag5.xml"/><Relationship Id="rId10" Type="http://schemas.openxmlformats.org/officeDocument/2006/relationships/image" Target="../media/image9.jpe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tags" Target="../tags/tag11.xml"/><Relationship Id="rId2" Type="http://schemas.openxmlformats.org/officeDocument/2006/relationships/image" Target="../media/image17.jpeg"/><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47675" y="269875"/>
            <a:ext cx="7567295" cy="953135"/>
          </a:xfrm>
          <a:prstGeom prst="rect">
            <a:avLst/>
          </a:prstGeom>
          <a:noFill/>
        </p:spPr>
        <p:txBody>
          <a:bodyPr wrap="square" rtlCol="0" anchor="t">
            <a:spAutoFit/>
          </a:bodyPr>
          <a:p>
            <a:r>
              <a:rPr lang="en-US" altLang="zh-CN" sz="2800" b="1">
                <a:solidFill>
                  <a:schemeClr val="accent6"/>
                </a:solidFill>
                <a:effectLst>
                  <a:outerShdw blurRad="38100" dist="38100" dir="2700000" algn="tl">
                    <a:srgbClr val="000000">
                      <a:alpha val="43137"/>
                    </a:srgbClr>
                  </a:outerShdw>
                </a:effectLst>
                <a:sym typeface="+mn-ea"/>
              </a:rPr>
              <a:t>Para. 3 Ending responses+ supporting details</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p:txBody>
      </p:sp>
      <p:sp>
        <p:nvSpPr>
          <p:cNvPr id="5" name="文本框 4"/>
          <p:cNvSpPr txBox="1"/>
          <p:nvPr/>
        </p:nvSpPr>
        <p:spPr>
          <a:xfrm>
            <a:off x="651510" y="1854835"/>
            <a:ext cx="11088370" cy="2676525"/>
          </a:xfrm>
          <a:prstGeom prst="rect">
            <a:avLst/>
          </a:prstGeom>
        </p:spPr>
        <p:txBody>
          <a:bodyPr wrap="square">
            <a:spAutoFit/>
          </a:bodyPr>
          <a:p>
            <a:pPr marL="0" indent="0" algn="just"/>
            <a:r>
              <a:rPr lang="en-US" altLang="zh-CN" sz="2800" b="1" i="1">
                <a:solidFill>
                  <a:srgbClr val="FF0000"/>
                </a:solidFill>
                <a:latin typeface="Times New Roman" panose="02020603050405020304" charset="0"/>
                <a:ea typeface="-apple-system"/>
                <a:cs typeface="Times New Roman" panose="02020603050405020304" charset="0"/>
              </a:rPr>
              <a:t>It was such a huge success</a:t>
            </a:r>
            <a:r>
              <a:rPr lang="en-US" altLang="zh-CN" sz="2800" b="0" i="0">
                <a:solidFill>
                  <a:srgbClr val="05073B"/>
                </a:solidFill>
                <a:latin typeface="Times New Roman" panose="02020603050405020304" charset="0"/>
                <a:ea typeface="-apple-system"/>
                <a:cs typeface="Times New Roman" panose="02020603050405020304" charset="0"/>
              </a:rPr>
              <a:t> that it </a:t>
            </a:r>
            <a:r>
              <a:rPr lang="en-US" altLang="zh-CN" sz="2800" b="0" i="0" u="sng">
                <a:solidFill>
                  <a:srgbClr val="05073B"/>
                </a:solidFill>
                <a:latin typeface="Times New Roman" panose="02020603050405020304" charset="0"/>
                <a:ea typeface="-apple-system"/>
                <a:cs typeface="Times New Roman" panose="02020603050405020304" charset="0"/>
              </a:rPr>
              <a:t>not only broadened students’ horizons but also sparked their interest in exploring more about our country</a:t>
            </a:r>
            <a:r>
              <a:rPr lang="en-US" altLang="zh-CN" sz="2800" b="0" i="0">
                <a:solidFill>
                  <a:srgbClr val="05073B"/>
                </a:solidFill>
                <a:latin typeface="Times New Roman" panose="02020603050405020304" charset="0"/>
                <a:ea typeface="-apple-system"/>
                <a:cs typeface="Times New Roman" panose="02020603050405020304" charset="0"/>
              </a:rPr>
              <a:t>. </a:t>
            </a:r>
            <a:endParaRPr lang="en-US" altLang="zh-CN" sz="2800" b="0" i="0">
              <a:solidFill>
                <a:srgbClr val="05073B"/>
              </a:solidFill>
              <a:latin typeface="Times New Roman" panose="02020603050405020304" charset="0"/>
              <a:ea typeface="-apple-system"/>
              <a:cs typeface="Times New Roman" panose="02020603050405020304" charset="0"/>
            </a:endParaRPr>
          </a:p>
          <a:p>
            <a:pPr marL="0" indent="0" algn="just"/>
            <a:endParaRPr lang="en-US" altLang="zh-CN" sz="2800" b="0" i="0">
              <a:solidFill>
                <a:srgbClr val="05073B"/>
              </a:solidFill>
              <a:latin typeface="Times New Roman" panose="02020603050405020304" charset="0"/>
              <a:ea typeface="-apple-system"/>
              <a:cs typeface="Times New Roman" panose="02020603050405020304" charset="0"/>
            </a:endParaRPr>
          </a:p>
          <a:p>
            <a:pPr marL="0" indent="0" algn="just"/>
            <a:endParaRPr lang="en-US" altLang="zh-CN" sz="2800" b="0" i="0">
              <a:solidFill>
                <a:srgbClr val="05073B"/>
              </a:solidFill>
              <a:latin typeface="Times New Roman" panose="02020603050405020304" charset="0"/>
              <a:ea typeface="-apple-system"/>
              <a:cs typeface="Times New Roman" panose="02020603050405020304" charset="0"/>
            </a:endParaRPr>
          </a:p>
          <a:p>
            <a:pPr marL="0" indent="0" algn="just"/>
            <a:r>
              <a:rPr lang="en-US" altLang="zh-CN" sz="2800" b="0" i="0">
                <a:solidFill>
                  <a:srgbClr val="05073B"/>
                </a:solidFill>
                <a:latin typeface="Times New Roman" panose="02020603050405020304" charset="0"/>
                <a:ea typeface="-apple-system"/>
                <a:cs typeface="Times New Roman" panose="02020603050405020304" charset="0"/>
              </a:rPr>
              <a:t>With the integration of technology and education, </a:t>
            </a:r>
            <a:r>
              <a:rPr lang="en-US" altLang="zh-CN" sz="2800" b="1" i="1">
                <a:solidFill>
                  <a:srgbClr val="FF0000"/>
                </a:solidFill>
                <a:latin typeface="Times New Roman" panose="02020603050405020304" charset="0"/>
                <a:ea typeface="-apple-system"/>
                <a:cs typeface="Times New Roman" panose="02020603050405020304" charset="0"/>
              </a:rPr>
              <a:t>this event turned out a hit </a:t>
            </a:r>
            <a:r>
              <a:rPr lang="en-US" altLang="zh-CN" sz="2800" b="0" i="0">
                <a:solidFill>
                  <a:srgbClr val="05073B"/>
                </a:solidFill>
                <a:latin typeface="Times New Roman" panose="02020603050405020304" charset="0"/>
                <a:ea typeface="-apple-system"/>
                <a:cs typeface="Times New Roman" panose="02020603050405020304" charset="0"/>
              </a:rPr>
              <a:t>for it </a:t>
            </a:r>
            <a:r>
              <a:rPr lang="en-US" altLang="zh-CN" sz="2800" b="0" i="0" u="sng">
                <a:solidFill>
                  <a:srgbClr val="05073B"/>
                </a:solidFill>
                <a:latin typeface="Times New Roman" panose="02020603050405020304" charset="0"/>
                <a:ea typeface="-apple-system"/>
                <a:cs typeface="Times New Roman" panose="02020603050405020304" charset="0"/>
              </a:rPr>
              <a:t>has created a memorable and enriching experience for students</a:t>
            </a:r>
            <a:r>
              <a:rPr lang="en-US" altLang="zh-CN" sz="2800" b="0" i="0">
                <a:solidFill>
                  <a:srgbClr val="05073B"/>
                </a:solidFill>
                <a:latin typeface="Times New Roman" panose="02020603050405020304" charset="0"/>
                <a:ea typeface="-apple-system"/>
                <a:cs typeface="Times New Roman" panose="02020603050405020304" charset="0"/>
              </a:rPr>
              <a:t>.</a:t>
            </a:r>
            <a:endParaRPr lang="en-US" altLang="zh-CN" sz="2800" b="0" i="0">
              <a:solidFill>
                <a:srgbClr val="05073B"/>
              </a:solidFill>
              <a:latin typeface="Times New Roman" panose="02020603050405020304" charset="0"/>
              <a:ea typeface="-apple-system"/>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9860" y="72390"/>
            <a:ext cx="8265160" cy="6785610"/>
          </a:xfrm>
          <a:prstGeom prst="rect">
            <a:avLst/>
          </a:prstGeom>
        </p:spPr>
        <p:txBody>
          <a:bodyPr wrap="square">
            <a:spAutoFit/>
          </a:bodyPr>
          <a:p>
            <a:pPr indent="457200" algn="l" fontAlgn="auto">
              <a:lnSpc>
                <a:spcPts val="2900"/>
              </a:lnSpc>
              <a:spcBef>
                <a:spcPts val="0"/>
              </a:spcBef>
              <a:spcAft>
                <a:spcPct val="0"/>
              </a:spcAft>
            </a:pPr>
            <a:r>
              <a:rPr lang="zh-CN" altLang="en-US" sz="2100" b="1">
                <a:ln w="15875"/>
                <a:gradFill>
                  <a:gsLst>
                    <a:gs pos="0">
                      <a:schemeClr val="accent1"/>
                    </a:gs>
                    <a:gs pos="100000">
                      <a:schemeClr val="accent6"/>
                    </a:gs>
                  </a:gsLst>
                  <a:lin ang="2700000" scaled="0"/>
                </a:gradFill>
                <a:effectLst/>
                <a:latin typeface="汉仪汉黑W" panose="00020600040101010101" charset="-122"/>
                <a:ea typeface="汉仪汉黑W" panose="00020600040101010101" charset="-122"/>
                <a:cs typeface="Times New Roman" panose="02020603050405020304" charset="0"/>
              </a:rPr>
              <a:t>老师下水作文：</a:t>
            </a:r>
            <a:endParaRPr lang="en-US" altLang="zh-CN" sz="2100" b="1">
              <a:ln w="15875"/>
              <a:gradFill>
                <a:gsLst>
                  <a:gs pos="0">
                    <a:schemeClr val="accent1"/>
                  </a:gs>
                  <a:gs pos="100000">
                    <a:schemeClr val="accent6"/>
                  </a:gs>
                </a:gsLst>
                <a:lin ang="2700000" scaled="0"/>
              </a:gradFill>
              <a:effectLst/>
              <a:latin typeface="汉仪汉黑W" panose="00020600040101010101" charset="-122"/>
              <a:ea typeface="汉仪汉黑W" panose="00020600040101010101" charset="-122"/>
              <a:cs typeface="Times New Roman" panose="02020603050405020304" charset="0"/>
            </a:endParaRPr>
          </a:p>
          <a:p>
            <a:pPr indent="457200" algn="ctr" fontAlgn="auto">
              <a:lnSpc>
                <a:spcPts val="2900"/>
              </a:lnSpc>
              <a:spcBef>
                <a:spcPts val="0"/>
              </a:spcBef>
              <a:spcAft>
                <a:spcPct val="0"/>
              </a:spcAft>
            </a:pPr>
            <a:r>
              <a:rPr lang="en-US" altLang="zh-CN" sz="2100">
                <a:solidFill>
                  <a:schemeClr val="tx1"/>
                </a:solidFill>
                <a:latin typeface="Times New Roman" panose="02020603050405020304" charset="0"/>
                <a:ea typeface="-apple-system"/>
                <a:cs typeface="Times New Roman" panose="02020603050405020304" charset="0"/>
              </a:rPr>
              <a:t>A Wonderful Virtual Tour Across China  </a:t>
            </a:r>
            <a:endParaRPr lang="en-US" altLang="zh-CN" sz="2100">
              <a:solidFill>
                <a:schemeClr val="tx1"/>
              </a:solidFill>
              <a:latin typeface="Times New Roman" panose="02020603050405020304" charset="0"/>
              <a:ea typeface="-apple-system"/>
              <a:cs typeface="Times New Roman" panose="02020603050405020304" charset="0"/>
            </a:endParaRPr>
          </a:p>
          <a:p>
            <a:pPr indent="457200" algn="just" fontAlgn="auto">
              <a:lnSpc>
                <a:spcPts val="2900"/>
              </a:lnSpc>
              <a:spcBef>
                <a:spcPts val="0"/>
              </a:spcBef>
              <a:spcAft>
                <a:spcPct val="0"/>
              </a:spcAft>
            </a:pPr>
            <a:r>
              <a:rPr lang="en-US" altLang="zh-CN" sz="2100">
                <a:solidFill>
                  <a:schemeClr val="tx1"/>
                </a:solidFill>
                <a:latin typeface="Times New Roman" panose="02020603050405020304" charset="0"/>
                <a:ea typeface="-apple-system"/>
                <a:cs typeface="Times New Roman" panose="02020603050405020304" charset="0"/>
              </a:rPr>
              <a:t>Last week </a:t>
            </a:r>
            <a:r>
              <a:rPr lang="en-US" altLang="zh-CN" sz="2100" b="1" i="1">
                <a:solidFill>
                  <a:srgbClr val="00B050"/>
                </a:solidFill>
                <a:latin typeface="Times New Roman" panose="02020603050405020304" charset="0"/>
                <a:ea typeface="-apple-system"/>
                <a:cs typeface="Times New Roman" panose="02020603050405020304" charset="0"/>
              </a:rPr>
              <a:t>was marked by</a:t>
            </a:r>
            <a:r>
              <a:rPr lang="en-US" altLang="zh-CN" sz="2100">
                <a:solidFill>
                  <a:schemeClr val="tx1"/>
                </a:solidFill>
                <a:latin typeface="Times New Roman" panose="02020603050405020304" charset="0"/>
                <a:ea typeface="-apple-system"/>
                <a:cs typeface="Times New Roman" panose="02020603050405020304" charset="0"/>
              </a:rPr>
              <a:t> an </a:t>
            </a:r>
            <a:r>
              <a:rPr lang="en-US" altLang="zh-CN" sz="2100" b="1" i="1">
                <a:solidFill>
                  <a:srgbClr val="00B050"/>
                </a:solidFill>
                <a:latin typeface="Times New Roman" panose="02020603050405020304" charset="0"/>
                <a:ea typeface="-apple-system"/>
                <a:cs typeface="Times New Roman" panose="02020603050405020304" charset="0"/>
              </a:rPr>
              <a:t>intriguing </a:t>
            </a:r>
            <a:r>
              <a:rPr lang="en-US" altLang="zh-CN" sz="2100">
                <a:solidFill>
                  <a:schemeClr val="tx1"/>
                </a:solidFill>
                <a:latin typeface="Times New Roman" panose="02020603050405020304" charset="0"/>
                <a:ea typeface="-apple-system"/>
                <a:cs typeface="Times New Roman" panose="02020603050405020304" charset="0"/>
              </a:rPr>
              <a:t>event “</a:t>
            </a:r>
            <a:r>
              <a:rPr lang="en-US" altLang="zh-CN" sz="2100">
                <a:solidFill>
                  <a:schemeClr val="tx1"/>
                </a:solidFill>
                <a:latin typeface="Times New Roman" panose="02020603050405020304" charset="0"/>
                <a:ea typeface="-apple-system"/>
                <a:cs typeface="Times New Roman" panose="02020603050405020304" charset="0"/>
                <a:sym typeface="+mn-ea"/>
              </a:rPr>
              <a:t>A Virtual Tour Around China” </a:t>
            </a:r>
            <a:r>
              <a:rPr lang="en-US" altLang="zh-CN" sz="2100">
                <a:solidFill>
                  <a:schemeClr val="tx1"/>
                </a:solidFill>
                <a:latin typeface="Times New Roman" panose="02020603050405020304" charset="0"/>
                <a:ea typeface="-apple-system"/>
                <a:cs typeface="Times New Roman" panose="02020603050405020304" charset="0"/>
              </a:rPr>
              <a:t>our school’s Science and Technology Club organized, </a:t>
            </a:r>
            <a:r>
              <a:rPr lang="en-US" altLang="zh-CN" sz="2100" b="1" i="1">
                <a:solidFill>
                  <a:srgbClr val="00B050"/>
                </a:solidFill>
                <a:latin typeface="Times New Roman" panose="02020603050405020304" charset="0"/>
                <a:ea typeface="-apple-system"/>
                <a:cs typeface="Times New Roman" panose="02020603050405020304" charset="0"/>
              </a:rPr>
              <a:t>granting </a:t>
            </a:r>
            <a:r>
              <a:rPr lang="en-US" altLang="zh-CN" sz="2100">
                <a:solidFill>
                  <a:schemeClr val="tx1"/>
                </a:solidFill>
                <a:latin typeface="Times New Roman" panose="02020603050405020304" charset="0"/>
                <a:ea typeface="-apple-system"/>
                <a:cs typeface="Times New Roman" panose="02020603050405020304" charset="0"/>
              </a:rPr>
              <a:t>students an opportunity to explore famous landmarks across the country without leaving campus.</a:t>
            </a:r>
            <a:endParaRPr lang="en-US" altLang="zh-CN" sz="2100">
              <a:solidFill>
                <a:schemeClr val="tx1"/>
              </a:solidFill>
              <a:latin typeface="Times New Roman" panose="02020603050405020304" charset="0"/>
              <a:ea typeface="-apple-system"/>
              <a:cs typeface="Times New Roman" panose="02020603050405020304" charset="0"/>
            </a:endParaRPr>
          </a:p>
          <a:p>
            <a:pPr indent="457200" algn="just" fontAlgn="auto">
              <a:lnSpc>
                <a:spcPts val="2900"/>
              </a:lnSpc>
              <a:spcBef>
                <a:spcPts val="0"/>
              </a:spcBef>
              <a:spcAft>
                <a:spcPct val="0"/>
              </a:spcAft>
            </a:pPr>
            <a:r>
              <a:rPr lang="en-US" altLang="zh-CN" sz="2100">
                <a:solidFill>
                  <a:schemeClr val="tx1"/>
                </a:solidFill>
                <a:latin typeface="Times New Roman" panose="02020603050405020304" charset="0"/>
                <a:ea typeface="-apple-system"/>
                <a:cs typeface="Times New Roman" panose="02020603050405020304" charset="0"/>
              </a:rPr>
              <a:t>The event </a:t>
            </a:r>
            <a:r>
              <a:rPr lang="en-US" altLang="zh-CN" sz="2100" b="1" i="1">
                <a:solidFill>
                  <a:srgbClr val="00B050"/>
                </a:solidFill>
                <a:latin typeface="Times New Roman" panose="02020603050405020304" charset="0"/>
                <a:ea typeface="-apple-system"/>
                <a:cs typeface="Times New Roman" panose="02020603050405020304" charset="0"/>
              </a:rPr>
              <a:t>utilized state-of-the-art</a:t>
            </a:r>
            <a:r>
              <a:rPr lang="en-US" altLang="zh-CN" sz="2100" b="1" i="1">
                <a:solidFill>
                  <a:schemeClr val="accent6"/>
                </a:solidFill>
                <a:latin typeface="Times New Roman" panose="02020603050405020304" charset="0"/>
                <a:ea typeface="-apple-system"/>
                <a:cs typeface="Times New Roman" panose="02020603050405020304" charset="0"/>
              </a:rPr>
              <a:t> VR technology to provide online tours</a:t>
            </a:r>
            <a:r>
              <a:rPr lang="en-US" altLang="zh-CN" sz="2100">
                <a:solidFill>
                  <a:schemeClr val="tx1"/>
                </a:solidFill>
                <a:latin typeface="Times New Roman" panose="02020603050405020304" charset="0"/>
                <a:ea typeface="-apple-system"/>
                <a:cs typeface="Times New Roman" panose="02020603050405020304" charset="0"/>
              </a:rPr>
              <a:t> of over 40 popular places of interest and some </a:t>
            </a:r>
            <a:r>
              <a:rPr lang="en-US" altLang="zh-CN" sz="2100" b="1" i="1">
                <a:solidFill>
                  <a:srgbClr val="00B050"/>
                </a:solidFill>
                <a:latin typeface="Times New Roman" panose="02020603050405020304" charset="0"/>
                <a:ea typeface="-apple-system"/>
                <a:cs typeface="Times New Roman" panose="02020603050405020304" charset="0"/>
              </a:rPr>
              <a:t>bucket-list destinations</a:t>
            </a:r>
            <a:r>
              <a:rPr lang="en-US" altLang="zh-CN" sz="2100">
                <a:solidFill>
                  <a:schemeClr val="tx1"/>
                </a:solidFill>
                <a:latin typeface="Times New Roman" panose="02020603050405020304" charset="0"/>
                <a:ea typeface="-apple-system"/>
                <a:cs typeface="Times New Roman" panose="02020603050405020304" charset="0"/>
              </a:rPr>
              <a:t>. </a:t>
            </a:r>
            <a:r>
              <a:rPr lang="en-US" altLang="zh-CN" sz="2100" b="1">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apple-system"/>
                <a:cs typeface="Times New Roman" panose="02020603050405020304" charset="0"/>
              </a:rPr>
              <a:t>With</a:t>
            </a:r>
            <a:r>
              <a:rPr lang="en-US" altLang="zh-CN" sz="2100">
                <a:solidFill>
                  <a:schemeClr val="tx1"/>
                </a:solidFill>
                <a:latin typeface="Times New Roman" panose="02020603050405020304" charset="0"/>
                <a:ea typeface="-apple-system"/>
                <a:cs typeface="Times New Roman" panose="02020603050405020304" charset="0"/>
              </a:rPr>
              <a:t> VR headsets, students could embark on </a:t>
            </a:r>
            <a:r>
              <a:rPr lang="en-US" altLang="zh-CN" sz="2100" b="1" i="1">
                <a:solidFill>
                  <a:srgbClr val="00B050"/>
                </a:solidFill>
                <a:latin typeface="Times New Roman" panose="02020603050405020304" charset="0"/>
                <a:ea typeface="-apple-system"/>
                <a:cs typeface="Times New Roman" panose="02020603050405020304" charset="0"/>
                <a:sym typeface="+mn-ea"/>
              </a:rPr>
              <a:t>fascinating </a:t>
            </a:r>
            <a:r>
              <a:rPr lang="en-US" altLang="zh-CN" sz="2100" b="1" i="1">
                <a:solidFill>
                  <a:schemeClr val="accent6"/>
                </a:solidFill>
                <a:latin typeface="Times New Roman" panose="02020603050405020304" charset="0"/>
                <a:ea typeface="-apple-system"/>
                <a:cs typeface="Times New Roman" panose="02020603050405020304" charset="0"/>
              </a:rPr>
              <a:t>personal journeys </a:t>
            </a:r>
            <a:r>
              <a:rPr lang="en-US" altLang="zh-CN" sz="2100">
                <a:solidFill>
                  <a:schemeClr val="tx1"/>
                </a:solidFill>
                <a:latin typeface="Times New Roman" panose="02020603050405020304" charset="0"/>
                <a:ea typeface="-apple-system"/>
                <a:cs typeface="Times New Roman" panose="02020603050405020304" charset="0"/>
              </a:rPr>
              <a:t>to </a:t>
            </a:r>
            <a:r>
              <a:rPr lang="en-US" altLang="zh-CN" sz="2100" b="1" i="1">
                <a:solidFill>
                  <a:srgbClr val="00B050"/>
                </a:solidFill>
                <a:latin typeface="Times New Roman" panose="02020603050405020304" charset="0"/>
                <a:ea typeface="-apple-system"/>
                <a:cs typeface="Times New Roman" panose="02020603050405020304" charset="0"/>
              </a:rPr>
              <a:t>historical </a:t>
            </a:r>
            <a:r>
              <a:rPr lang="en-US" altLang="zh-CN" sz="2100" b="1" i="1">
                <a:solidFill>
                  <a:schemeClr val="accent6"/>
                </a:solidFill>
                <a:latin typeface="Times New Roman" panose="02020603050405020304" charset="0"/>
                <a:ea typeface="-apple-system"/>
                <a:cs typeface="Times New Roman" panose="02020603050405020304" charset="0"/>
              </a:rPr>
              <a:t>sites </a:t>
            </a:r>
            <a:r>
              <a:rPr lang="en-US" altLang="zh-CN" sz="2100">
                <a:solidFill>
                  <a:schemeClr val="tx1"/>
                </a:solidFill>
                <a:latin typeface="Times New Roman" panose="02020603050405020304" charset="0"/>
                <a:ea typeface="-apple-system"/>
                <a:cs typeface="Times New Roman" panose="02020603050405020304" charset="0"/>
              </a:rPr>
              <a:t>like the </a:t>
            </a:r>
            <a:r>
              <a:rPr lang="en-US" altLang="zh-CN" sz="2100">
                <a:solidFill>
                  <a:schemeClr val="tx1"/>
                </a:solidFill>
                <a:latin typeface="Times New Roman" panose="02020603050405020304" charset="0"/>
                <a:ea typeface="Times New Roman" panose="02020603050405020304"/>
                <a:cs typeface="Times New Roman" panose="02020603050405020304" charset="0"/>
                <a:sym typeface="+mn-ea"/>
              </a:rPr>
              <a:t>majestic </a:t>
            </a:r>
            <a:r>
              <a:rPr lang="en-US" altLang="zh-CN" sz="2100" b="1" i="1">
                <a:solidFill>
                  <a:schemeClr val="accent6"/>
                </a:solidFill>
                <a:latin typeface="Times New Roman" panose="02020603050405020304" charset="0"/>
                <a:ea typeface="-apple-system"/>
                <a:cs typeface="Times New Roman" panose="02020603050405020304" charset="0"/>
              </a:rPr>
              <a:t>Forbidden City</a:t>
            </a:r>
            <a:r>
              <a:rPr lang="en-US" altLang="zh-CN" sz="2100">
                <a:solidFill>
                  <a:schemeClr val="tx1"/>
                </a:solidFill>
                <a:latin typeface="Times New Roman" panose="02020603050405020304" charset="0"/>
                <a:ea typeface="-apple-system"/>
                <a:cs typeface="Times New Roman" panose="02020603050405020304" charset="0"/>
              </a:rPr>
              <a:t>, </a:t>
            </a:r>
            <a:r>
              <a:rPr lang="en-US" altLang="zh-CN" sz="2100" b="1" i="1">
                <a:solidFill>
                  <a:srgbClr val="00B050"/>
                </a:solidFill>
                <a:latin typeface="Times New Roman" panose="02020603050405020304" charset="0"/>
                <a:ea typeface="-apple-system"/>
                <a:cs typeface="Times New Roman" panose="02020603050405020304" charset="0"/>
              </a:rPr>
              <a:t>magnificent </a:t>
            </a:r>
            <a:r>
              <a:rPr lang="en-US" altLang="zh-CN" sz="2100" b="1" i="1">
                <a:solidFill>
                  <a:schemeClr val="accent6"/>
                </a:solidFill>
                <a:latin typeface="Times New Roman" panose="02020603050405020304" charset="0"/>
                <a:ea typeface="-apple-system"/>
                <a:cs typeface="Times New Roman" panose="02020603050405020304" charset="0"/>
              </a:rPr>
              <a:t>Terracotta Warriors</a:t>
            </a:r>
            <a:r>
              <a:rPr lang="en-US" altLang="zh-CN" sz="2100">
                <a:solidFill>
                  <a:schemeClr val="tx1"/>
                </a:solidFill>
                <a:latin typeface="Times New Roman" panose="02020603050405020304" charset="0"/>
                <a:ea typeface="-apple-system"/>
                <a:cs typeface="Times New Roman" panose="02020603050405020304" charset="0"/>
              </a:rPr>
              <a:t>, and </a:t>
            </a:r>
            <a:r>
              <a:rPr lang="en-US" altLang="zh-CN" sz="2100" b="1" i="1">
                <a:solidFill>
                  <a:srgbClr val="00B050"/>
                </a:solidFill>
                <a:latin typeface="Times New Roman" panose="02020603050405020304" charset="0"/>
                <a:ea typeface="-apple-system"/>
                <a:cs typeface="Times New Roman" panose="02020603050405020304" charset="0"/>
              </a:rPr>
              <a:t>spectacular </a:t>
            </a:r>
            <a:r>
              <a:rPr lang="en-US" altLang="zh-CN" sz="2100" b="1" i="1">
                <a:solidFill>
                  <a:schemeClr val="accent6"/>
                </a:solidFill>
                <a:latin typeface="Times New Roman" panose="02020603050405020304" charset="0"/>
                <a:ea typeface="-apple-system"/>
                <a:cs typeface="Times New Roman" panose="02020603050405020304" charset="0"/>
              </a:rPr>
              <a:t>Dunhuang Mogao Grottoes</a:t>
            </a:r>
            <a:r>
              <a:rPr lang="en-US" altLang="zh-CN" sz="2100">
                <a:solidFill>
                  <a:schemeClr val="tx1"/>
                </a:solidFill>
                <a:latin typeface="Times New Roman" panose="02020603050405020304" charset="0"/>
                <a:ea typeface="-apple-system"/>
                <a:cs typeface="Times New Roman" panose="02020603050405020304" charset="0"/>
              </a:rPr>
              <a:t>. </a:t>
            </a:r>
            <a:r>
              <a:rPr lang="en-US" altLang="zh-CN" sz="2100" b="1" i="1">
                <a:solidFill>
                  <a:schemeClr val="accent6"/>
                </a:solidFill>
                <a:latin typeface="Times New Roman" panose="02020603050405020304" charset="0"/>
                <a:ea typeface="-apple-system"/>
                <a:cs typeface="Times New Roman" panose="02020603050405020304" charset="0"/>
                <a:sym typeface="+mn-ea"/>
              </a:rPr>
              <a:t>The voiced tours and 3D guide maps</a:t>
            </a:r>
            <a:r>
              <a:rPr lang="en-US" altLang="zh-CN" sz="2100">
                <a:solidFill>
                  <a:schemeClr val="tx1"/>
                </a:solidFill>
                <a:latin typeface="Times New Roman" panose="02020603050405020304" charset="0"/>
                <a:ea typeface="-apple-system"/>
                <a:cs typeface="Times New Roman" panose="02020603050405020304" charset="0"/>
                <a:sym typeface="+mn-ea"/>
              </a:rPr>
              <a:t> were </a:t>
            </a:r>
            <a:r>
              <a:rPr lang="en-US" altLang="zh-CN" sz="2100" b="1">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apple-system"/>
                <a:cs typeface="Times New Roman" panose="02020603050405020304" charset="0"/>
                <a:sym typeface="+mn-ea"/>
              </a:rPr>
              <a:t>also </a:t>
            </a:r>
            <a:r>
              <a:rPr lang="en-US" altLang="zh-CN" sz="2100">
                <a:solidFill>
                  <a:schemeClr val="tx1"/>
                </a:solidFill>
                <a:latin typeface="Times New Roman" panose="02020603050405020304" charset="0"/>
                <a:ea typeface="-apple-system"/>
                <a:cs typeface="Times New Roman" panose="02020603050405020304" charset="0"/>
                <a:sym typeface="+mn-ea"/>
              </a:rPr>
              <a:t>provided, </a:t>
            </a:r>
            <a:r>
              <a:rPr lang="en-US" altLang="zh-CN" sz="2100" b="1" i="1">
                <a:solidFill>
                  <a:srgbClr val="00B050"/>
                </a:solidFill>
                <a:latin typeface="Times New Roman" panose="02020603050405020304" charset="0"/>
                <a:ea typeface="-apple-system"/>
                <a:cs typeface="Times New Roman" panose="02020603050405020304" charset="0"/>
                <a:sym typeface="+mn-ea"/>
              </a:rPr>
              <a:t>ensuring </a:t>
            </a:r>
            <a:r>
              <a:rPr lang="en-US" altLang="zh-CN" sz="2100">
                <a:solidFill>
                  <a:schemeClr val="tx1"/>
                </a:solidFill>
                <a:latin typeface="Times New Roman" panose="02020603050405020304" charset="0"/>
                <a:ea typeface="-apple-system"/>
                <a:cs typeface="Times New Roman" panose="02020603050405020304" charset="0"/>
                <a:sym typeface="+mn-ea"/>
              </a:rPr>
              <a:t>a multimedia travel experience.</a:t>
            </a:r>
            <a:endParaRPr lang="en-US" altLang="zh-CN" sz="2100">
              <a:solidFill>
                <a:schemeClr val="tx1"/>
              </a:solidFill>
              <a:latin typeface="Times New Roman" panose="02020603050405020304" charset="0"/>
              <a:ea typeface="-apple-system"/>
              <a:cs typeface="Times New Roman" panose="02020603050405020304" charset="0"/>
            </a:endParaRPr>
          </a:p>
          <a:p>
            <a:pPr indent="457200" algn="just" fontAlgn="auto">
              <a:lnSpc>
                <a:spcPts val="2900"/>
              </a:lnSpc>
              <a:spcBef>
                <a:spcPts val="0"/>
              </a:spcBef>
              <a:spcAft>
                <a:spcPct val="0"/>
              </a:spcAft>
            </a:pPr>
            <a:r>
              <a:rPr lang="en-US" altLang="zh-CN" sz="2100" b="1" i="1">
                <a:solidFill>
                  <a:schemeClr val="accent6"/>
                </a:solidFill>
                <a:latin typeface="Times New Roman" panose="02020603050405020304" charset="0"/>
                <a:ea typeface="-apple-system"/>
                <a:cs typeface="Times New Roman" panose="02020603050405020304" charset="0"/>
              </a:rPr>
              <a:t>The response </a:t>
            </a:r>
            <a:r>
              <a:rPr lang="en-US" altLang="zh-CN" sz="2100">
                <a:solidFill>
                  <a:schemeClr val="tx1"/>
                </a:solidFill>
                <a:latin typeface="Times New Roman" panose="02020603050405020304" charset="0"/>
                <a:ea typeface="-apple-system"/>
                <a:cs typeface="Times New Roman" panose="02020603050405020304" charset="0"/>
              </a:rPr>
              <a:t>to the event was </a:t>
            </a:r>
            <a:r>
              <a:rPr lang="en-US" altLang="zh-CN" sz="2100" b="1" i="1">
                <a:solidFill>
                  <a:srgbClr val="00B050"/>
                </a:solidFill>
                <a:latin typeface="Times New Roman" panose="02020603050405020304" charset="0"/>
                <a:ea typeface="-apple-system"/>
                <a:cs typeface="Times New Roman" panose="02020603050405020304" charset="0"/>
              </a:rPr>
              <a:t>overwhelmingly positive</a:t>
            </a:r>
            <a:r>
              <a:rPr lang="en-US" altLang="zh-CN" sz="2100">
                <a:solidFill>
                  <a:schemeClr val="tx1"/>
                </a:solidFill>
                <a:latin typeface="Times New Roman" panose="02020603050405020304" charset="0"/>
                <a:ea typeface="-apple-system"/>
                <a:cs typeface="Times New Roman" panose="02020603050405020304" charset="0"/>
              </a:rPr>
              <a:t>. Students were amazed by the tours that allowed them to </a:t>
            </a:r>
            <a:r>
              <a:rPr lang="en-US" altLang="zh-CN" sz="2100" b="1" i="1">
                <a:solidFill>
                  <a:srgbClr val="00B050"/>
                </a:solidFill>
                <a:latin typeface="Times New Roman" panose="02020603050405020304" charset="0"/>
                <a:ea typeface="-apple-system"/>
                <a:cs typeface="Times New Roman" panose="02020603050405020304" charset="0"/>
              </a:rPr>
              <a:t>marvel at </a:t>
            </a:r>
            <a:r>
              <a:rPr lang="en-US" altLang="zh-CN" sz="2100">
                <a:solidFill>
                  <a:schemeClr val="tx1"/>
                </a:solidFill>
                <a:latin typeface="Times New Roman" panose="02020603050405020304" charset="0"/>
                <a:ea typeface="-apple-system"/>
                <a:cs typeface="Times New Roman" panose="02020603050405020304" charset="0"/>
              </a:rPr>
              <a:t>China’s </a:t>
            </a:r>
            <a:r>
              <a:rPr lang="en-US" altLang="zh-CN" sz="2100" b="1" i="1">
                <a:solidFill>
                  <a:srgbClr val="00B050"/>
                </a:solidFill>
                <a:latin typeface="Times New Roman" panose="02020603050405020304" charset="0"/>
                <a:ea typeface="-apple-system"/>
                <a:cs typeface="Times New Roman" panose="02020603050405020304" charset="0"/>
              </a:rPr>
              <a:t>profound </a:t>
            </a:r>
            <a:r>
              <a:rPr lang="en-US" altLang="zh-CN" sz="2100">
                <a:solidFill>
                  <a:schemeClr val="tx1"/>
                </a:solidFill>
                <a:latin typeface="Times New Roman" panose="02020603050405020304" charset="0"/>
                <a:ea typeface="-apple-system"/>
                <a:cs typeface="Times New Roman" panose="02020603050405020304" charset="0"/>
              </a:rPr>
              <a:t>history and </a:t>
            </a:r>
            <a:r>
              <a:rPr lang="en-US" altLang="zh-CN" sz="2100" b="1" i="1">
                <a:solidFill>
                  <a:srgbClr val="00B050"/>
                </a:solidFill>
                <a:latin typeface="Times New Roman" panose="02020603050405020304" charset="0"/>
                <a:ea typeface="-apple-system"/>
                <a:cs typeface="Times New Roman" panose="02020603050405020304" charset="0"/>
              </a:rPr>
              <a:t>brilliant </a:t>
            </a:r>
            <a:r>
              <a:rPr lang="en-US" altLang="zh-CN" sz="2100">
                <a:solidFill>
                  <a:schemeClr val="tx1"/>
                </a:solidFill>
                <a:latin typeface="Times New Roman" panose="02020603050405020304" charset="0"/>
                <a:ea typeface="-apple-system"/>
                <a:cs typeface="Times New Roman" panose="02020603050405020304" charset="0"/>
              </a:rPr>
              <a:t>culture as if they were there in person. Many praised it </a:t>
            </a:r>
            <a:r>
              <a:rPr lang="en-US" altLang="zh-CN" sz="2100" b="1">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apple-system"/>
                <a:cs typeface="Times New Roman" panose="02020603050405020304" charset="0"/>
              </a:rPr>
              <a:t>not only for </a:t>
            </a:r>
            <a:r>
              <a:rPr lang="en-US" altLang="zh-CN" sz="2100" b="1" i="1">
                <a:solidFill>
                  <a:srgbClr val="00B050"/>
                </a:solidFill>
                <a:latin typeface="Times New Roman" panose="02020603050405020304" charset="0"/>
                <a:ea typeface="-apple-system"/>
                <a:cs typeface="Times New Roman" panose="02020603050405020304" charset="0"/>
              </a:rPr>
              <a:t>breaking down geographical boundarie</a:t>
            </a:r>
            <a:r>
              <a:rPr lang="en-US" altLang="zh-CN" sz="2100">
                <a:solidFill>
                  <a:schemeClr val="tx1"/>
                </a:solidFill>
                <a:latin typeface="Times New Roman" panose="02020603050405020304" charset="0"/>
                <a:ea typeface="-apple-system"/>
                <a:cs typeface="Times New Roman" panose="02020603050405020304" charset="0"/>
              </a:rPr>
              <a:t>s </a:t>
            </a:r>
            <a:r>
              <a:rPr lang="en-US" altLang="zh-CN" sz="2100" b="1">
                <a:gradFill>
                  <a:gsLst>
                    <a:gs pos="50000">
                      <a:schemeClr val="accent1"/>
                    </a:gs>
                    <a:gs pos="0">
                      <a:schemeClr val="accent1">
                        <a:lumMod val="25000"/>
                        <a:lumOff val="75000"/>
                      </a:schemeClr>
                    </a:gs>
                    <a:gs pos="100000">
                      <a:schemeClr val="accent1">
                        <a:lumMod val="85000"/>
                      </a:schemeClr>
                    </a:gs>
                  </a:gsLst>
                  <a:lin ang="5400000" scaled="1"/>
                </a:gradFill>
                <a:effectLst>
                  <a:outerShdw blurRad="38100" dist="38100" dir="2700000" algn="tl">
                    <a:srgbClr val="000000">
                      <a:alpha val="43137"/>
                    </a:srgbClr>
                  </a:outerShdw>
                </a:effectLst>
                <a:latin typeface="Times New Roman" panose="02020603050405020304" charset="0"/>
                <a:ea typeface="-apple-system"/>
                <a:cs typeface="Times New Roman" panose="02020603050405020304" charset="0"/>
              </a:rPr>
              <a:t>but also for </a:t>
            </a:r>
            <a:r>
              <a:rPr lang="en-US" altLang="zh-CN" sz="2100" b="1" i="1">
                <a:solidFill>
                  <a:srgbClr val="00B050"/>
                </a:solidFill>
                <a:latin typeface="Times New Roman" panose="02020603050405020304" charset="0"/>
                <a:ea typeface="-apple-system"/>
                <a:cs typeface="Times New Roman" panose="02020603050405020304" charset="0"/>
              </a:rPr>
              <a:t>sparking their interest in </a:t>
            </a:r>
            <a:r>
              <a:rPr lang="en-US" altLang="zh-CN" sz="2100">
                <a:solidFill>
                  <a:schemeClr val="tx1"/>
                </a:solidFill>
                <a:latin typeface="Times New Roman" panose="02020603050405020304" charset="0"/>
                <a:ea typeface="-apple-system"/>
                <a:cs typeface="Times New Roman" panose="02020603050405020304" charset="0"/>
              </a:rPr>
              <a:t>technology and China’s rich cultural heritage.</a:t>
            </a:r>
            <a:endParaRPr lang="en-US" altLang="zh-CN" sz="2100">
              <a:solidFill>
                <a:schemeClr val="tx1"/>
              </a:solidFill>
              <a:latin typeface="Times New Roman" panose="02020603050405020304" charset="0"/>
              <a:ea typeface="-apple-system"/>
              <a:cs typeface="Times New Roman" panose="02020603050405020304" charset="0"/>
            </a:endParaRPr>
          </a:p>
        </p:txBody>
      </p:sp>
      <p:sp>
        <p:nvSpPr>
          <p:cNvPr id="5" name="文本框 4"/>
          <p:cNvSpPr txBox="1"/>
          <p:nvPr/>
        </p:nvSpPr>
        <p:spPr>
          <a:xfrm>
            <a:off x="8415020" y="2156460"/>
            <a:ext cx="4320540" cy="2245360"/>
          </a:xfrm>
          <a:prstGeom prst="rect">
            <a:avLst/>
          </a:prstGeom>
        </p:spPr>
        <p:txBody>
          <a:bodyPr wrap="square">
            <a:spAutoFit/>
          </a:bodyPr>
          <a:p>
            <a:pPr marL="0" indent="0">
              <a:spcBef>
                <a:spcPct val="0"/>
              </a:spcBef>
              <a:spcAft>
                <a:spcPct val="0"/>
              </a:spcAft>
              <a:buAutoNum type="arabicPeriod"/>
            </a:pPr>
            <a:r>
              <a:rPr lang="zh-CN" altLang="en-US" sz="2000" b="1" i="0">
                <a:solidFill>
                  <a:srgbClr val="FF0000"/>
                </a:solidFill>
                <a:latin typeface="Times New Roman" panose="02020603050405020304" charset="0"/>
                <a:ea typeface="-apple-system-font"/>
              </a:rPr>
              <a:t>内容要点</a:t>
            </a:r>
            <a:r>
              <a:rPr lang="zh-CN" altLang="en-US" sz="2000" b="1" i="0">
                <a:latin typeface="Times New Roman" panose="02020603050405020304" charset="0"/>
                <a:ea typeface="-apple-system-font"/>
              </a:rPr>
              <a:t>的</a:t>
            </a:r>
            <a:r>
              <a:rPr lang="zh-CN" altLang="en-US" sz="2000" b="1" i="0">
                <a:solidFill>
                  <a:schemeClr val="tx1"/>
                </a:solidFill>
                <a:latin typeface="Times New Roman" panose="02020603050405020304" charset="0"/>
                <a:ea typeface="-apple-system-font"/>
              </a:rPr>
              <a:t>准确性和完整性；</a:t>
            </a: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r>
              <a:rPr lang="zh-CN" altLang="en-US" sz="2000" b="1" i="0">
                <a:solidFill>
                  <a:srgbClr val="00B050"/>
                </a:solidFill>
                <a:latin typeface="Times New Roman" panose="02020603050405020304" charset="0"/>
                <a:ea typeface="-apple-system-font"/>
              </a:rPr>
              <a:t>语言表达</a:t>
            </a:r>
            <a:r>
              <a:rPr lang="zh-CN" altLang="en-US" sz="2000" b="1" i="0">
                <a:solidFill>
                  <a:schemeClr val="tx1"/>
                </a:solidFill>
                <a:latin typeface="Times New Roman" panose="02020603050405020304" charset="0"/>
                <a:ea typeface="-apple-system-font"/>
              </a:rPr>
              <a:t>的丰富性和得体性；</a:t>
            </a: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endParaRPr lang="zh-CN" altLang="en-US" sz="2000" b="1" i="0">
              <a:solidFill>
                <a:schemeClr val="tx1"/>
              </a:solidFill>
              <a:latin typeface="Times New Roman" panose="02020603050405020304" charset="0"/>
              <a:ea typeface="-apple-system-font"/>
            </a:endParaRPr>
          </a:p>
          <a:p>
            <a:pPr marL="0" indent="0">
              <a:spcBef>
                <a:spcPct val="0"/>
              </a:spcBef>
              <a:spcAft>
                <a:spcPct val="0"/>
              </a:spcAft>
              <a:buAutoNum type="arabicPeriod"/>
            </a:pPr>
            <a:r>
              <a:rPr lang="zh-CN" altLang="en-US" sz="2000" b="1" i="0">
                <a:gradFill>
                  <a:gsLst>
                    <a:gs pos="50000">
                      <a:schemeClr val="accent1"/>
                    </a:gs>
                    <a:gs pos="0">
                      <a:schemeClr val="accent1">
                        <a:lumMod val="25000"/>
                        <a:lumOff val="75000"/>
                      </a:schemeClr>
                    </a:gs>
                    <a:gs pos="100000">
                      <a:schemeClr val="accent1">
                        <a:lumMod val="85000"/>
                      </a:schemeClr>
                    </a:gs>
                  </a:gsLst>
                  <a:lin ang="5400000" scaled="1"/>
                </a:gradFill>
                <a:latin typeface="Times New Roman" panose="02020603050405020304" charset="0"/>
                <a:ea typeface="-apple-system-font"/>
              </a:rPr>
              <a:t>组织结构</a:t>
            </a:r>
            <a:r>
              <a:rPr lang="zh-CN" altLang="en-US" sz="2000" b="1" i="0">
                <a:solidFill>
                  <a:schemeClr val="tx1"/>
                </a:solidFill>
                <a:latin typeface="Times New Roman" panose="02020603050405020304" charset="0"/>
                <a:ea typeface="-apple-system-font"/>
              </a:rPr>
              <a:t>的合理性和逻辑性。</a:t>
            </a:r>
            <a:endParaRPr lang="zh-CN" altLang="en-US" sz="2000" b="1" i="0">
              <a:solidFill>
                <a:schemeClr val="tx1"/>
              </a:solidFill>
              <a:latin typeface="Times New Roman" panose="02020603050405020304" charset="0"/>
              <a:ea typeface="-apple-system-fon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35965" y="1062355"/>
            <a:ext cx="10180320" cy="4550410"/>
          </a:xfrm>
          <a:prstGeom prst="rect">
            <a:avLst/>
          </a:prstGeom>
        </p:spPr>
        <p:txBody>
          <a:bodyPr wrap="square">
            <a:noAutofit/>
          </a:bodyPr>
          <a:p>
            <a:pPr marL="0" indent="0" algn="l">
              <a:spcBef>
                <a:spcPct val="0"/>
              </a:spcBef>
              <a:spcAft>
                <a:spcPct val="0"/>
              </a:spcAft>
            </a:pPr>
            <a:r>
              <a:rPr lang="zh-CN" altLang="en-US" sz="2300" b="1" i="0">
                <a:ln w="15875"/>
                <a:gradFill>
                  <a:gsLst>
                    <a:gs pos="0">
                      <a:schemeClr val="accent1"/>
                    </a:gs>
                    <a:gs pos="100000">
                      <a:schemeClr val="accent6"/>
                    </a:gs>
                  </a:gsLst>
                  <a:lin ang="2700000" scaled="0"/>
                </a:gradFill>
                <a:effectLst/>
                <a:latin typeface="汉仪汉黑W" panose="00020600040101010101" charset="-122"/>
                <a:ea typeface="汉仪汉黑W" panose="00020600040101010101" charset="-122"/>
                <a:cs typeface="Times New Roman" panose="02020603050405020304" charset="0"/>
              </a:rPr>
              <a:t>A Possible Version </a:t>
            </a:r>
            <a:endParaRPr lang="zh-CN" altLang="en-US" sz="2300" b="1" i="0">
              <a:ln w="15875"/>
              <a:gradFill>
                <a:gsLst>
                  <a:gs pos="0">
                    <a:schemeClr val="accent1"/>
                  </a:gs>
                  <a:gs pos="100000">
                    <a:schemeClr val="accent6"/>
                  </a:gs>
                </a:gsLst>
                <a:lin ang="2700000" scaled="0"/>
              </a:gradFill>
              <a:effectLst/>
              <a:latin typeface="汉仪汉黑W" panose="00020600040101010101" charset="-122"/>
              <a:ea typeface="汉仪汉黑W" panose="00020600040101010101" charset="-122"/>
              <a:cs typeface="Times New Roman" panose="02020603050405020304" charset="0"/>
            </a:endParaRPr>
          </a:p>
          <a:p>
            <a:pPr marL="0" indent="0" algn="ctr">
              <a:spcBef>
                <a:spcPct val="0"/>
              </a:spcBef>
              <a:spcAft>
                <a:spcPct val="0"/>
              </a:spcAft>
            </a:pPr>
            <a:r>
              <a:rPr lang="en-US" altLang="zh-CN" sz="2400" b="0" i="0">
                <a:latin typeface="Times New Roman" panose="02020603050405020304" charset="0"/>
                <a:ea typeface="方正粗黑宋简体" panose="02000000000000000000" charset="-122"/>
                <a:cs typeface="Times New Roman" panose="02020603050405020304" charset="0"/>
              </a:rPr>
              <a:t>A Virtual Tour Around China</a:t>
            </a:r>
            <a:endParaRPr lang="en-US" altLang="zh-CN" sz="2400" b="0" i="0">
              <a:latin typeface="Times New Roman" panose="02020603050405020304" charset="0"/>
              <a:ea typeface="方正粗黑宋简体" panose="02000000000000000000" charset="-122"/>
              <a:cs typeface="Times New Roman" panose="02020603050405020304" charset="0"/>
            </a:endParaRPr>
          </a:p>
          <a:p>
            <a:pPr indent="457200" algn="just" fontAlgn="auto">
              <a:spcBef>
                <a:spcPct val="0"/>
              </a:spcBef>
              <a:spcAft>
                <a:spcPct val="0"/>
              </a:spcAft>
            </a:pPr>
            <a:r>
              <a:rPr lang="en-US" altLang="zh-CN" sz="2400" b="0" i="0">
                <a:latin typeface="Times New Roman" panose="02020603050405020304" charset="0"/>
                <a:ea typeface="方正粗黑宋简体" panose="02000000000000000000" charset="-122"/>
                <a:cs typeface="Times New Roman" panose="02020603050405020304" charset="0"/>
              </a:rPr>
              <a:t>Last week, the Tech Club of our school held an exciting event “A Virtual Tour around China”, which turned out to be a huge hit!</a:t>
            </a:r>
            <a:endParaRPr lang="en-US" altLang="zh-CN" sz="2400" b="0" i="0">
              <a:latin typeface="Times New Roman" panose="02020603050405020304" charset="0"/>
              <a:ea typeface="方正粗黑宋简体" panose="02000000000000000000" charset="-122"/>
              <a:cs typeface="Times New Roman" panose="02020603050405020304" charset="0"/>
            </a:endParaRPr>
          </a:p>
          <a:p>
            <a:pPr indent="457200" algn="just" fontAlgn="auto">
              <a:spcBef>
                <a:spcPct val="0"/>
              </a:spcBef>
              <a:spcAft>
                <a:spcPct val="0"/>
              </a:spcAft>
            </a:pPr>
            <a:r>
              <a:rPr lang="en-US" altLang="zh-CN" sz="2400" b="0" i="0">
                <a:latin typeface="Times New Roman" panose="02020603050405020304" charset="0"/>
                <a:ea typeface="方正粗黑宋简体" panose="02000000000000000000" charset="-122"/>
                <a:cs typeface="Times New Roman" panose="02020603050405020304" charset="0"/>
              </a:rPr>
              <a:t>With the help of VR headsets, students visited a series of iconic sites, starting with the Great Wall, which snaked majestically across the landscapes displayed in the headsets. They also explored the Forbidden City, appreciating its vast courtyards and grand halls that once housed ancient emperors. The experience ended up with a visit to the Terracotta Army in Xi'an and the details of each soldier in 3D truly stunned everyone.</a:t>
            </a:r>
            <a:endParaRPr lang="en-US" altLang="zh-CN" sz="2400" b="0" i="0">
              <a:latin typeface="Times New Roman" panose="02020603050405020304" charset="0"/>
              <a:ea typeface="方正粗黑宋简体" panose="02000000000000000000" charset="-122"/>
              <a:cs typeface="Times New Roman" panose="02020603050405020304" charset="0"/>
            </a:endParaRPr>
          </a:p>
          <a:p>
            <a:pPr indent="457200" algn="just" fontAlgn="auto">
              <a:spcBef>
                <a:spcPct val="0"/>
              </a:spcBef>
              <a:spcAft>
                <a:spcPct val="0"/>
              </a:spcAft>
            </a:pPr>
            <a:r>
              <a:rPr lang="en-US" altLang="zh-CN" sz="2400" b="0" i="0">
                <a:latin typeface="Times New Roman" panose="02020603050405020304" charset="0"/>
                <a:ea typeface="方正粗黑宋简体" panose="02000000000000000000" charset="-122"/>
                <a:cs typeface="Times New Roman" panose="02020603050405020304" charset="0"/>
              </a:rPr>
              <a:t>This virtual tour provided students with a unique experience to appreciate the charm of China. Participants all marveled at the realistic visual effects and the thrill of this virtual tour.</a:t>
            </a:r>
            <a:endParaRPr lang="en-US" altLang="zh-CN" sz="2400" b="0" i="0">
              <a:latin typeface="Times New Roman" panose="02020603050405020304" charset="0"/>
              <a:ea typeface="方正粗黑宋简体" panose="02000000000000000000" charset="-122"/>
              <a:cs typeface="Times New Roman" panose="020206030504050203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grpSp>
        <p:nvGrpSpPr>
          <p:cNvPr id="43" name="组合 42"/>
          <p:cNvGrpSpPr/>
          <p:nvPr/>
        </p:nvGrpSpPr>
        <p:grpSpPr>
          <a:xfrm>
            <a:off x="-635" y="1018540"/>
            <a:ext cx="80110965" cy="4855210"/>
            <a:chOff x="-42875" y="5893"/>
            <a:chExt cx="198000" cy="12540"/>
          </a:xfrm>
        </p:grpSpPr>
        <p:pic>
          <p:nvPicPr>
            <p:cNvPr id="32" name="图片 31"/>
            <p:cNvPicPr>
              <a:picLocks noChangeAspect="1"/>
            </p:cNvPicPr>
            <p:nvPr/>
          </p:nvPicPr>
          <p:blipFill>
            <a:blip r:embed="rId1"/>
            <a:srcRect l="12367" t="3123" r="2827" b="8903"/>
            <a:stretch>
              <a:fillRect/>
            </a:stretch>
          </p:blipFill>
          <p:spPr>
            <a:xfrm>
              <a:off x="119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19" name="图片 18"/>
            <p:cNvPicPr>
              <a:picLocks noChangeAspect="1"/>
            </p:cNvPicPr>
            <p:nvPr>
              <p:custDataLst>
                <p:tags r:id="rId2"/>
              </p:custDataLst>
            </p:nvPr>
          </p:nvPicPr>
          <p:blipFill>
            <a:blip r:embed="rId3"/>
            <a:srcRect l="561" t="4797" r="1373" b="8146"/>
            <a:stretch>
              <a:fillRect/>
            </a:stretch>
          </p:blipFill>
          <p:spPr>
            <a:xfrm>
              <a:off x="-6875" y="589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0" name="图片 19"/>
            <p:cNvPicPr>
              <a:picLocks noChangeAspect="1"/>
            </p:cNvPicPr>
            <p:nvPr>
              <p:custDataLst>
                <p:tags r:id="rId4"/>
              </p:custDataLst>
            </p:nvPr>
          </p:nvPicPr>
          <p:blipFill>
            <a:blip r:embed="rId5"/>
            <a:srcRect r="6620" b="718"/>
            <a:stretch>
              <a:fillRect/>
            </a:stretch>
          </p:blipFill>
          <p:spPr>
            <a:xfrm>
              <a:off x="11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1" name="图片 20"/>
            <p:cNvPicPr>
              <a:picLocks noChangeAspect="1"/>
            </p:cNvPicPr>
            <p:nvPr/>
          </p:nvPicPr>
          <p:blipFill>
            <a:blip r:embed="rId6"/>
            <a:srcRect t="13175" r="2418" b="10247"/>
            <a:stretch>
              <a:fillRect/>
            </a:stretch>
          </p:blipFill>
          <p:spPr>
            <a:xfrm>
              <a:off x="101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2" name="图片 21"/>
            <p:cNvPicPr>
              <a:picLocks noChangeAspect="1"/>
            </p:cNvPicPr>
            <p:nvPr>
              <p:custDataLst>
                <p:tags r:id="rId7"/>
              </p:custDataLst>
            </p:nvPr>
          </p:nvPicPr>
          <p:blipFill>
            <a:blip r:embed="rId8"/>
            <a:srcRect t="12182" r="13909"/>
            <a:stretch>
              <a:fillRect/>
            </a:stretch>
          </p:blipFill>
          <p:spPr>
            <a:xfrm>
              <a:off x="47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3" name="图片 22"/>
            <p:cNvPicPr>
              <a:picLocks noChangeAspect="1"/>
            </p:cNvPicPr>
            <p:nvPr>
              <p:custDataLst>
                <p:tags r:id="rId9"/>
              </p:custDataLst>
            </p:nvPr>
          </p:nvPicPr>
          <p:blipFill>
            <a:blip r:embed="rId10"/>
            <a:srcRect l="7740"/>
            <a:stretch>
              <a:fillRect/>
            </a:stretch>
          </p:blipFill>
          <p:spPr>
            <a:xfrm>
              <a:off x="-42875" y="589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4" name="图片 23"/>
            <p:cNvPicPr>
              <a:picLocks noChangeAspect="1"/>
            </p:cNvPicPr>
            <p:nvPr>
              <p:custDataLst>
                <p:tags r:id="rId11"/>
              </p:custDataLst>
            </p:nvPr>
          </p:nvPicPr>
          <p:blipFill>
            <a:blip r:embed="rId12"/>
            <a:srcRect l="6798" t="634" r="5739" b="11727"/>
            <a:stretch>
              <a:fillRect/>
            </a:stretch>
          </p:blipFill>
          <p:spPr>
            <a:xfrm>
              <a:off x="83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5" name="图片 24"/>
            <p:cNvPicPr>
              <a:picLocks noChangeAspect="1"/>
            </p:cNvPicPr>
            <p:nvPr>
              <p:custDataLst>
                <p:tags r:id="rId13"/>
              </p:custDataLst>
            </p:nvPr>
          </p:nvPicPr>
          <p:blipFill>
            <a:blip r:embed="rId14"/>
            <a:srcRect t="13175" r="14700" b="10247"/>
            <a:stretch>
              <a:fillRect/>
            </a:stretch>
          </p:blipFill>
          <p:spPr>
            <a:xfrm>
              <a:off x="137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6" name="图片 25"/>
            <p:cNvPicPr>
              <a:picLocks noChangeAspect="1"/>
            </p:cNvPicPr>
            <p:nvPr>
              <p:custDataLst>
                <p:tags r:id="rId15"/>
              </p:custDataLst>
            </p:nvPr>
          </p:nvPicPr>
          <p:blipFill>
            <a:blip r:embed="rId16"/>
            <a:srcRect t="15970" r="2792" b="596"/>
            <a:stretch>
              <a:fillRect/>
            </a:stretch>
          </p:blipFill>
          <p:spPr>
            <a:xfrm>
              <a:off x="29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a:ln>
              <a:noFill/>
            </a:ln>
          </p:spPr>
        </p:pic>
        <p:pic>
          <p:nvPicPr>
            <p:cNvPr id="27" name="图片 26"/>
            <p:cNvPicPr>
              <a:picLocks noChangeAspect="1"/>
            </p:cNvPicPr>
            <p:nvPr/>
          </p:nvPicPr>
          <p:blipFill>
            <a:blip r:embed="rId17"/>
            <a:srcRect t="1330" b="700"/>
            <a:stretch>
              <a:fillRect/>
            </a:stretch>
          </p:blipFill>
          <p:spPr>
            <a:xfrm>
              <a:off x="-24875" y="589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p:spPr>
        </p:pic>
        <p:pic>
          <p:nvPicPr>
            <p:cNvPr id="34" name="图片 33"/>
            <p:cNvPicPr>
              <a:picLocks noChangeAspect="1"/>
            </p:cNvPicPr>
            <p:nvPr>
              <p:custDataLst>
                <p:tags r:id="rId18"/>
              </p:custDataLst>
            </p:nvPr>
          </p:nvPicPr>
          <p:blipFill>
            <a:blip r:embed="rId19"/>
            <a:srcRect l="4883" t="642" b="10569"/>
            <a:stretch>
              <a:fillRect/>
            </a:stretch>
          </p:blipFill>
          <p:spPr>
            <a:xfrm>
              <a:off x="65125" y="5983"/>
              <a:ext cx="18000" cy="12450"/>
            </a:xfrm>
            <a:custGeom>
              <a:avLst/>
              <a:gdLst/>
              <a:ahLst/>
              <a:cxnLst>
                <a:cxn ang="3">
                  <a:pos x="hc" y="t"/>
                </a:cxn>
                <a:cxn ang="cd2">
                  <a:pos x="l" y="vc"/>
                </a:cxn>
                <a:cxn ang="cd4">
                  <a:pos x="hc" y="b"/>
                </a:cxn>
                <a:cxn ang="0">
                  <a:pos x="r" y="vc"/>
                </a:cxn>
              </a:cxnLst>
              <a:rect l="l" t="t" r="r" b="b"/>
              <a:pathLst>
                <a:path w="18000" h="12450">
                  <a:moveTo>
                    <a:pt x="0" y="0"/>
                  </a:moveTo>
                  <a:lnTo>
                    <a:pt x="18000" y="0"/>
                  </a:lnTo>
                  <a:lnTo>
                    <a:pt x="18000" y="12450"/>
                  </a:lnTo>
                  <a:lnTo>
                    <a:pt x="0" y="12450"/>
                  </a:lnTo>
                  <a:lnTo>
                    <a:pt x="0" y="0"/>
                  </a:lnTo>
                  <a:close/>
                </a:path>
              </a:pathLst>
            </a:custGeom>
          </p:spPr>
        </p:pic>
      </p:grpSp>
      <p:sp>
        <p:nvSpPr>
          <p:cNvPr id="44" name="椭圆 43"/>
          <p:cNvSpPr/>
          <p:nvPr/>
        </p:nvSpPr>
        <p:spPr>
          <a:xfrm rot="180000">
            <a:off x="-3271520" y="-323215"/>
            <a:ext cx="17538065" cy="1918335"/>
          </a:xfrm>
          <a:prstGeom prst="ellipse">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椭圆 44"/>
          <p:cNvSpPr/>
          <p:nvPr/>
        </p:nvSpPr>
        <p:spPr>
          <a:xfrm rot="21300000">
            <a:off x="-2955925" y="5074920"/>
            <a:ext cx="17479645" cy="1718945"/>
          </a:xfrm>
          <a:prstGeom prst="ellipse">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descr="7b0a2020202022776f7264617274223a2022220a7d0a"/>
          <p:cNvSpPr txBox="1"/>
          <p:nvPr/>
        </p:nvSpPr>
        <p:spPr>
          <a:xfrm>
            <a:off x="2301875" y="243840"/>
            <a:ext cx="10636250" cy="2281555"/>
          </a:xfrm>
          <a:prstGeom prst="rect">
            <a:avLst/>
          </a:prstGeom>
          <a:noFill/>
        </p:spPr>
        <p:txBody>
          <a:bodyPr wrap="square" rtlCol="0" anchor="t">
            <a:noAutofit/>
            <a:scene3d>
              <a:camera prst="orthographicFront"/>
              <a:lightRig rig="threePt" dir="t"/>
            </a:scene3d>
          </a:bodyPr>
          <a:p>
            <a:r>
              <a:rPr lang="en-US" altLang="zh-CN" sz="5400" b="1">
                <a:ln w="15875">
                  <a:gradFill>
                    <a:gsLst>
                      <a:gs pos="0">
                        <a:schemeClr val="accent1">
                          <a:hueMod val="80000"/>
                        </a:schemeClr>
                      </a:gs>
                      <a:gs pos="100000">
                        <a:schemeClr val="accent1"/>
                      </a:gs>
                    </a:gsLst>
                    <a:lin ang="2700000" scaled="1"/>
                  </a:gradFill>
                </a:ln>
                <a:noFill/>
                <a:effectLst>
                  <a:outerShdw blurRad="38100" dist="38100" dir="2700000" algn="tl">
                    <a:srgbClr val="000000">
                      <a:alpha val="43137"/>
                    </a:srgbClr>
                  </a:outerShdw>
                </a:effectLst>
                <a:latin typeface="汉仪汉黑W" panose="00020600040101010101" charset="-122"/>
                <a:ea typeface="汉仪汉黑W" panose="00020600040101010101" charset="-122"/>
                <a:sym typeface="汉仪雅酷黑简" panose="00020600040101010101" charset="-122"/>
              </a:rPr>
              <a:t>A Virtual Tour around China</a:t>
            </a:r>
            <a:endParaRPr lang="en-US" altLang="zh-CN" sz="5400" b="1">
              <a:ln w="15875">
                <a:gradFill>
                  <a:gsLst>
                    <a:gs pos="0">
                      <a:schemeClr val="accent1">
                        <a:hueMod val="80000"/>
                      </a:schemeClr>
                    </a:gs>
                    <a:gs pos="100000">
                      <a:schemeClr val="accent1"/>
                    </a:gs>
                  </a:gsLst>
                  <a:lin ang="2700000" scaled="1"/>
                </a:gradFill>
              </a:ln>
              <a:noFill/>
              <a:effectLst>
                <a:outerShdw blurRad="38100" dist="38100" dir="2700000" algn="tl">
                  <a:srgbClr val="000000">
                    <a:alpha val="43137"/>
                  </a:srgbClr>
                </a:outerShdw>
              </a:effectLst>
              <a:latin typeface="汉仪汉黑W" panose="00020600040101010101" charset="-122"/>
              <a:ea typeface="汉仪汉黑W" panose="00020600040101010101" charset="-122"/>
              <a:sym typeface="汉仪雅酷黑简" panose="00020600040101010101" charset="-122"/>
            </a:endParaRPr>
          </a:p>
        </p:txBody>
      </p:sp>
      <p:pic>
        <p:nvPicPr>
          <p:cNvPr id="5" name="图片 4"/>
          <p:cNvPicPr>
            <a:picLocks noChangeAspect="1"/>
          </p:cNvPicPr>
          <p:nvPr/>
        </p:nvPicPr>
        <p:blipFill>
          <a:blip r:embed="rId20"/>
          <a:stretch>
            <a:fillRect/>
          </a:stretch>
        </p:blipFill>
        <p:spPr>
          <a:xfrm>
            <a:off x="9264650" y="2285365"/>
            <a:ext cx="3129280" cy="4472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 0 L -4.88318 0.00768519 " pathEditMode="relative" rAng="0" ptsTypes="">
                                      <p:cBhvr>
                                        <p:cTn id="6" dur="40000" fill="hold"/>
                                        <p:tgtEl>
                                          <p:spTgt spid="43"/>
                                        </p:tgtEl>
                                        <p:attrNameLst>
                                          <p:attrName>ppt_x</p:attrName>
                                          <p:attrName>ppt_y</p:attrName>
                                        </p:attrNameLst>
                                      </p:cBhvr>
                                      <p:rCtr x="-2439" y="-10"/>
                                    </p:animMotion>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51510" y="559435"/>
            <a:ext cx="10888345" cy="3192145"/>
          </a:xfrm>
          <a:prstGeom prst="rect">
            <a:avLst/>
          </a:prstGeom>
        </p:spPr>
        <p:txBody>
          <a:bodyPr wrap="square">
            <a:spAutoFit/>
          </a:bodyPr>
          <a:p>
            <a:pPr marL="0" indent="266700" algn="just" defTabSz="266700">
              <a:lnSpc>
                <a:spcPct val="120000"/>
              </a:lnSpc>
              <a:spcBef>
                <a:spcPct val="0"/>
              </a:spcBef>
              <a:spcAft>
                <a:spcPct val="0"/>
              </a:spcAft>
            </a:pPr>
            <a:r>
              <a:rPr lang="zh-CN" altLang="en-US" sz="2800" b="1">
                <a:latin typeface="宋体" panose="02010600030101010101" pitchFamily="2" charset="-122"/>
                <a:ea typeface="宋体" panose="02010600030101010101" pitchFamily="2" charset="-122"/>
              </a:rPr>
              <a:t>假如你是校英文报编辑李华，你校科技社团在上周举行了一个</a:t>
            </a:r>
            <a:r>
              <a:rPr lang="zh-CN" altLang="en-US" sz="2800" b="1">
                <a:latin typeface="Times New Roman" panose="02020603050405020304"/>
                <a:ea typeface="宋体" panose="02010600030101010101" pitchFamily="2" charset="-122"/>
              </a:rPr>
              <a:t>“</a:t>
            </a:r>
            <a:r>
              <a:rPr lang="zh-CN" altLang="en-US" sz="2800" b="1">
                <a:latin typeface="宋体" panose="02010600030101010101" pitchFamily="2" charset="-122"/>
                <a:ea typeface="宋体" panose="02010600030101010101" pitchFamily="2" charset="-122"/>
              </a:rPr>
              <a:t>用</a:t>
            </a:r>
            <a:r>
              <a:rPr lang="en-US" altLang="zh-CN" sz="2800" b="1">
                <a:latin typeface="Times New Roman" panose="02020603050405020304"/>
                <a:ea typeface="宋体" panose="02010600030101010101" pitchFamily="2" charset="-122"/>
              </a:rPr>
              <a:t>VR </a:t>
            </a:r>
            <a:r>
              <a:rPr lang="zh-CN" altLang="en-US" sz="2800" b="1">
                <a:latin typeface="宋体" panose="02010600030101010101" pitchFamily="2" charset="-122"/>
                <a:ea typeface="宋体" panose="02010600030101010101" pitchFamily="2" charset="-122"/>
              </a:rPr>
              <a:t>游中国</a:t>
            </a:r>
            <a:r>
              <a:rPr lang="zh-CN" altLang="en-US" sz="2800" b="1">
                <a:latin typeface="Times New Roman" panose="02020603050405020304"/>
                <a:ea typeface="宋体" panose="02010600030101010101" pitchFamily="2" charset="-122"/>
              </a:rPr>
              <a:t>”</a:t>
            </a:r>
            <a:r>
              <a:rPr lang="en-US" altLang="zh-CN" sz="2800" b="1">
                <a:latin typeface="Times New Roman" panose="02020603050405020304"/>
                <a:ea typeface="宋体" panose="02010600030101010101" pitchFamily="2" charset="-122"/>
              </a:rPr>
              <a:t>(A Virtual Tour around China)</a:t>
            </a:r>
            <a:r>
              <a:rPr lang="zh-CN" altLang="en-US" sz="2800" b="1">
                <a:latin typeface="宋体" panose="02010600030101010101" pitchFamily="2" charset="-122"/>
                <a:ea typeface="宋体" panose="02010600030101010101" pitchFamily="2" charset="-122"/>
              </a:rPr>
              <a:t>体验活动，让同学们能够通过</a:t>
            </a:r>
            <a:r>
              <a:rPr lang="en-US" altLang="zh-CN" sz="2800" b="1">
                <a:latin typeface="Times New Roman" panose="02020603050405020304"/>
                <a:ea typeface="宋体" panose="02010600030101010101" pitchFamily="2" charset="-122"/>
              </a:rPr>
              <a:t>VR</a:t>
            </a:r>
            <a:r>
              <a:rPr lang="zh-CN" altLang="en-US" sz="2800" b="1">
                <a:latin typeface="宋体" panose="02010600030101010101" pitchFamily="2" charset="-122"/>
                <a:ea typeface="宋体" panose="02010600030101010101" pitchFamily="2" charset="-122"/>
              </a:rPr>
              <a:t>眼镜游览祖国著名景点</a:t>
            </a:r>
            <a:r>
              <a:rPr lang="zh-CN" altLang="en-US" sz="2800" b="1">
                <a:latin typeface="Times New Roman" panose="02020603050405020304"/>
                <a:ea typeface="宋体" panose="02010600030101010101" pitchFamily="2" charset="-122"/>
              </a:rPr>
              <a:t>。</a:t>
            </a:r>
            <a:r>
              <a:rPr lang="zh-CN" altLang="en-US" sz="2800" b="1">
                <a:latin typeface="宋体" panose="02010600030101010101" pitchFamily="2" charset="-122"/>
                <a:ea typeface="宋体" panose="02010600030101010101" pitchFamily="2" charset="-122"/>
              </a:rPr>
              <a:t>请你在校英文报上撰写一则新闻稿，内容包括：</a:t>
            </a:r>
            <a:endParaRPr lang="zh-CN" altLang="en-US" sz="2800" b="1">
              <a:latin typeface="宋体" panose="02010600030101010101" pitchFamily="2" charset="-122"/>
              <a:ea typeface="宋体" panose="02010600030101010101" pitchFamily="2" charset="-122"/>
            </a:endParaRPr>
          </a:p>
          <a:p>
            <a:pPr marL="0" indent="266700" algn="just" defTabSz="266700">
              <a:lnSpc>
                <a:spcPct val="120000"/>
              </a:lnSpc>
              <a:spcBef>
                <a:spcPct val="0"/>
              </a:spcBef>
              <a:spcAft>
                <a:spcPct val="0"/>
              </a:spcAft>
            </a:pPr>
            <a:r>
              <a:rPr lang="en-US" altLang="zh-CN" sz="2800" b="1">
                <a:latin typeface="Times New Roman" panose="02020603050405020304"/>
                <a:ea typeface="Times New Roman" panose="02020603050405020304"/>
              </a:rPr>
              <a:t>1</a:t>
            </a:r>
            <a:r>
              <a:rPr lang="zh-CN" altLang="en-US" sz="2800" b="1">
                <a:latin typeface="宋体" panose="02010600030101010101" pitchFamily="2" charset="-122"/>
                <a:ea typeface="宋体" panose="02010600030101010101" pitchFamily="2" charset="-122"/>
              </a:rPr>
              <a:t>．活动介绍</a:t>
            </a:r>
            <a:r>
              <a:rPr lang="zh-CN" altLang="en-US" sz="2800" b="1">
                <a:latin typeface="Times New Roman" panose="02020603050405020304"/>
                <a:ea typeface="宋体" panose="02010600030101010101" pitchFamily="2" charset="-122"/>
              </a:rPr>
              <a:t>；</a:t>
            </a:r>
            <a:endParaRPr lang="zh-CN" altLang="en-US" sz="2800" b="1">
              <a:latin typeface="Times New Roman" panose="02020603050405020304"/>
              <a:ea typeface="宋体" panose="02010600030101010101" pitchFamily="2" charset="-122"/>
            </a:endParaRPr>
          </a:p>
          <a:p>
            <a:pPr marL="0" indent="266700" algn="just" defTabSz="266700">
              <a:lnSpc>
                <a:spcPct val="120000"/>
              </a:lnSpc>
              <a:spcBef>
                <a:spcPct val="0"/>
              </a:spcBef>
              <a:spcAft>
                <a:spcPct val="0"/>
              </a:spcAft>
            </a:pPr>
            <a:r>
              <a:rPr lang="en-US" altLang="zh-CN" sz="2800" b="1">
                <a:latin typeface="Times New Roman" panose="02020603050405020304"/>
                <a:ea typeface="Times New Roman" panose="02020603050405020304"/>
              </a:rPr>
              <a:t>2</a:t>
            </a:r>
            <a:r>
              <a:rPr lang="zh-CN" altLang="en-US" sz="2800" b="1">
                <a:latin typeface="宋体" panose="02010600030101010101" pitchFamily="2" charset="-122"/>
                <a:ea typeface="宋体" panose="02010600030101010101" pitchFamily="2" charset="-122"/>
              </a:rPr>
              <a:t>．活动反响。</a:t>
            </a:r>
            <a:endParaRPr lang="zh-CN" altLang="en-US" sz="2800" b="1">
              <a:latin typeface="宋体" panose="02010600030101010101" pitchFamily="2" charset="-122"/>
              <a:ea typeface="宋体" panose="02010600030101010101" pitchFamily="2" charset="-122"/>
            </a:endParaRPr>
          </a:p>
        </p:txBody>
      </p:sp>
      <p:sp>
        <p:nvSpPr>
          <p:cNvPr id="2" name="文本框 1"/>
          <p:cNvSpPr txBox="1"/>
          <p:nvPr/>
        </p:nvSpPr>
        <p:spPr>
          <a:xfrm>
            <a:off x="756285" y="4153535"/>
            <a:ext cx="1226185" cy="1814830"/>
          </a:xfrm>
          <a:prstGeom prst="rect">
            <a:avLst/>
          </a:prstGeom>
          <a:noFill/>
        </p:spPr>
        <p:txBody>
          <a:bodyPr wrap="square" rtlCol="0">
            <a:spAutoFit/>
          </a:bodyPr>
          <a:p>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rPr>
              <a:t>文体：</a:t>
            </a:r>
            <a:endPar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rPr>
              <a:t>人称：</a:t>
            </a:r>
            <a:endPar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rPr>
              <a:t>时态：</a:t>
            </a:r>
            <a:endPar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rPr>
              <a:t>要点：</a:t>
            </a:r>
            <a:endPar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endParaRPr>
          </a:p>
        </p:txBody>
      </p:sp>
      <p:sp>
        <p:nvSpPr>
          <p:cNvPr id="3" name="文本框 2"/>
          <p:cNvSpPr txBox="1"/>
          <p:nvPr/>
        </p:nvSpPr>
        <p:spPr>
          <a:xfrm>
            <a:off x="1817370" y="4153535"/>
            <a:ext cx="10122535" cy="1814830"/>
          </a:xfrm>
          <a:prstGeom prst="rect">
            <a:avLst/>
          </a:prstGeom>
          <a:noFill/>
        </p:spPr>
        <p:txBody>
          <a:bodyPr wrap="square" rtlCol="0">
            <a:spAutoFit/>
          </a:bodyPr>
          <a:p>
            <a:r>
              <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rPr>
              <a:t>a news report</a:t>
            </a:r>
            <a:endPar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rPr>
              <a:t>3rd person-- the Science and Technology Association, the Tech Club</a:t>
            </a:r>
            <a:endPar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rPr>
              <a:t>past tense-- did</a:t>
            </a:r>
            <a:endPar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endParaRPr>
          </a:p>
          <a:p>
            <a:r>
              <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rPr>
              <a:t>introduction of the activity+ responses   </a:t>
            </a:r>
            <a:endParaRPr lang="en-US" altLang="zh-CN" sz="2800" b="1">
              <a:gradFill>
                <a:gsLst>
                  <a:gs pos="50000">
                    <a:schemeClr val="accent6"/>
                  </a:gs>
                  <a:gs pos="0">
                    <a:schemeClr val="accent6">
                      <a:lumMod val="25000"/>
                      <a:lumOff val="75000"/>
                    </a:schemeClr>
                  </a:gs>
                  <a:gs pos="100000">
                    <a:schemeClr val="accent6">
                      <a:lumMod val="85000"/>
                    </a:schemeClr>
                  </a:gs>
                </a:gsLst>
                <a:lin ang="5400000" scaled="1"/>
              </a:gra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6285" y="260985"/>
            <a:ext cx="2758440" cy="521970"/>
          </a:xfrm>
          <a:prstGeom prst="rect">
            <a:avLst/>
          </a:prstGeom>
          <a:noFill/>
        </p:spPr>
        <p:txBody>
          <a:bodyPr wrap="square" rtlCol="0">
            <a:spAutoFit/>
          </a:bodyPr>
          <a:p>
            <a:r>
              <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rPr>
              <a:t>列提纲：</a:t>
            </a:r>
            <a:endParaRPr lang="zh-CN" altLang="en-US" sz="2800" b="1">
              <a:gradFill>
                <a:gsLst>
                  <a:gs pos="50000">
                    <a:schemeClr val="accent6"/>
                  </a:gs>
                  <a:gs pos="0">
                    <a:schemeClr val="accent6">
                      <a:lumMod val="25000"/>
                      <a:lumOff val="75000"/>
                    </a:schemeClr>
                  </a:gs>
                  <a:gs pos="100000">
                    <a:schemeClr val="accent6">
                      <a:lumMod val="85000"/>
                    </a:schemeClr>
                  </a:gs>
                </a:gsLst>
                <a:lin ang="5400000" scaled="1"/>
              </a:gradFill>
            </a:endParaRPr>
          </a:p>
        </p:txBody>
      </p:sp>
      <p:pic>
        <p:nvPicPr>
          <p:cNvPr id="6" name="图片 5" descr="7b0a202020202266696c746572223a20223130220a7d0a"/>
          <p:cNvPicPr/>
          <p:nvPr>
            <p:custDataLst>
              <p:tags r:id="rId1"/>
            </p:custDataLst>
          </p:nvPr>
        </p:nvPicPr>
        <p:blipFill>
          <a:blip r:embed="rId2">
            <a:clrChange>
              <a:clrFrom>
                <a:srgbClr val="FFFAF1">
                  <a:alpha val="100000"/>
                </a:srgbClr>
              </a:clrFrom>
              <a:clrTo>
                <a:srgbClr val="FFFAF1">
                  <a:alpha val="100000"/>
                  <a:alpha val="0"/>
                </a:srgbClr>
              </a:clrTo>
            </a:clrChange>
          </a:blip>
          <a:stretch>
            <a:fillRect/>
          </a:stretch>
        </p:blipFill>
        <p:spPr>
          <a:xfrm>
            <a:off x="309880" y="1717675"/>
            <a:ext cx="5461000" cy="3796665"/>
          </a:xfrm>
          <a:prstGeom prst="rect">
            <a:avLst/>
          </a:prstGeom>
        </p:spPr>
      </p:pic>
      <p:sp>
        <p:nvSpPr>
          <p:cNvPr id="7" name="文本框 6"/>
          <p:cNvSpPr txBox="1"/>
          <p:nvPr/>
        </p:nvSpPr>
        <p:spPr>
          <a:xfrm>
            <a:off x="3375025" y="1622425"/>
            <a:ext cx="8053070" cy="3969385"/>
          </a:xfrm>
          <a:prstGeom prst="rect">
            <a:avLst/>
          </a:prstGeom>
          <a:noFill/>
        </p:spPr>
        <p:txBody>
          <a:bodyPr wrap="square" rtlCol="0">
            <a:spAutoFit/>
          </a:bodyPr>
          <a:p>
            <a:r>
              <a:rPr lang="en-US" altLang="zh-CN" sz="2800" b="1">
                <a:solidFill>
                  <a:schemeClr val="accent6"/>
                </a:solidFill>
                <a:effectLst>
                  <a:outerShdw blurRad="38100" dist="38100" dir="2700000" algn="tl">
                    <a:srgbClr val="000000">
                      <a:alpha val="43137"/>
                    </a:srgbClr>
                  </a:outerShdw>
                </a:effectLst>
              </a:rPr>
              <a:t>                               Para. 1  Lead</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               Para. 2 Body </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Para. 3 Ending</a:t>
            </a:r>
            <a:endParaRPr lang="en-US" altLang="zh-CN" sz="2800" b="1">
              <a:solidFill>
                <a:schemeClr val="accent6"/>
              </a:solidFill>
              <a:effectLst>
                <a:outerShdw blurRad="38100" dist="38100" dir="2700000" algn="tl">
                  <a:srgbClr val="000000">
                    <a:alpha val="43137"/>
                  </a:srgbClr>
                </a:outerShdw>
              </a:effectLst>
            </a:endParaRPr>
          </a:p>
        </p:txBody>
      </p:sp>
      <p:sp>
        <p:nvSpPr>
          <p:cNvPr id="8" name="文本框 7"/>
          <p:cNvSpPr txBox="1"/>
          <p:nvPr/>
        </p:nvSpPr>
        <p:spPr>
          <a:xfrm>
            <a:off x="5770880" y="1631315"/>
            <a:ext cx="8053070" cy="658495"/>
          </a:xfrm>
          <a:prstGeom prst="rect">
            <a:avLst/>
          </a:prstGeom>
          <a:noFill/>
        </p:spPr>
        <p:txBody>
          <a:bodyPr wrap="square" rtlCol="0">
            <a:noAutofit/>
          </a:bodyPr>
          <a:p>
            <a:r>
              <a:rPr lang="en-US" altLang="zh-CN" sz="2800" b="1">
                <a:solidFill>
                  <a:schemeClr val="accent6"/>
                </a:solidFill>
                <a:effectLst>
                  <a:outerShdw blurRad="38100" dist="38100" dir="2700000" algn="tl">
                    <a:srgbClr val="000000">
                      <a:alpha val="43137"/>
                    </a:srgbClr>
                  </a:outerShdw>
                </a:effectLst>
              </a:rPr>
              <a:t>                           5W + 1H</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    </a:t>
            </a:r>
            <a:endParaRPr lang="en-US" altLang="zh-CN" sz="2800" b="1">
              <a:solidFill>
                <a:schemeClr val="accent6"/>
              </a:solidFill>
              <a:effectLst>
                <a:outerShdw blurRad="38100" dist="38100" dir="2700000" algn="tl">
                  <a:srgbClr val="000000">
                    <a:alpha val="43137"/>
                  </a:srgbClr>
                </a:outerShdw>
              </a:effectLst>
            </a:endParaRPr>
          </a:p>
        </p:txBody>
      </p:sp>
      <p:sp>
        <p:nvSpPr>
          <p:cNvPr id="9" name="文本框 8"/>
          <p:cNvSpPr txBox="1"/>
          <p:nvPr/>
        </p:nvSpPr>
        <p:spPr>
          <a:xfrm>
            <a:off x="6883400" y="3204845"/>
            <a:ext cx="4655820" cy="1356995"/>
          </a:xfrm>
          <a:prstGeom prst="rect">
            <a:avLst/>
          </a:prstGeom>
          <a:noFill/>
        </p:spPr>
        <p:txBody>
          <a:bodyPr wrap="square" rtlCol="0">
            <a:noAutofit/>
          </a:bodyPr>
          <a:p>
            <a:r>
              <a:rPr lang="en-US" altLang="zh-CN" sz="2800" b="1">
                <a:solidFill>
                  <a:schemeClr val="accent6"/>
                </a:solidFill>
                <a:effectLst>
                  <a:outerShdw blurRad="38100" dist="38100" dir="2700000" algn="tl">
                    <a:srgbClr val="000000">
                      <a:alpha val="43137"/>
                    </a:srgbClr>
                  </a:outerShdw>
                </a:effectLst>
              </a:rPr>
              <a:t>introduction of this event</a:t>
            </a:r>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procedure? highlight?</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    </a:t>
            </a:r>
            <a:endParaRPr lang="en-US" altLang="zh-CN" sz="2800" b="1">
              <a:solidFill>
                <a:schemeClr val="accent6"/>
              </a:solidFill>
              <a:effectLst>
                <a:outerShdw blurRad="38100" dist="38100" dir="2700000" algn="tl">
                  <a:srgbClr val="000000">
                    <a:alpha val="43137"/>
                  </a:srgbClr>
                </a:outerShdw>
              </a:effectLst>
            </a:endParaRPr>
          </a:p>
        </p:txBody>
      </p:sp>
      <p:sp>
        <p:nvSpPr>
          <p:cNvPr id="10" name="文本框 9"/>
          <p:cNvSpPr txBox="1"/>
          <p:nvPr/>
        </p:nvSpPr>
        <p:spPr>
          <a:xfrm>
            <a:off x="5916295" y="5037455"/>
            <a:ext cx="4655820" cy="671830"/>
          </a:xfrm>
          <a:prstGeom prst="rect">
            <a:avLst/>
          </a:prstGeom>
          <a:noFill/>
        </p:spPr>
        <p:txBody>
          <a:bodyPr wrap="square" rtlCol="0">
            <a:noAutofit/>
          </a:bodyPr>
          <a:p>
            <a:r>
              <a:rPr lang="en-US" altLang="zh-CN" sz="2800" b="1">
                <a:solidFill>
                  <a:schemeClr val="accent6"/>
                </a:solidFill>
                <a:effectLst>
                  <a:outerShdw blurRad="38100" dist="38100" dir="2700000" algn="tl">
                    <a:srgbClr val="000000">
                      <a:alpha val="43137"/>
                    </a:srgbClr>
                  </a:outerShdw>
                </a:effectLst>
              </a:rPr>
              <a:t>responses+ supporting details</a:t>
            </a:r>
            <a:endParaRPr lang="en-US" altLang="zh-CN" sz="2800" b="1">
              <a:solidFill>
                <a:schemeClr val="accent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495300" y="279400"/>
            <a:ext cx="8053070" cy="2245360"/>
          </a:xfrm>
          <a:prstGeom prst="rect">
            <a:avLst/>
          </a:prstGeom>
          <a:noFill/>
        </p:spPr>
        <p:txBody>
          <a:bodyPr wrap="square" rtlCol="0">
            <a:spAutoFit/>
          </a:bodyPr>
          <a:p>
            <a:r>
              <a:rPr lang="en-US" altLang="zh-CN" sz="2800" b="1">
                <a:solidFill>
                  <a:schemeClr val="accent6"/>
                </a:solidFill>
                <a:effectLst>
                  <a:outerShdw blurRad="38100" dist="38100" dir="2700000" algn="tl">
                    <a:srgbClr val="000000">
                      <a:alpha val="43137"/>
                    </a:srgbClr>
                  </a:outerShdw>
                </a:effectLst>
              </a:rPr>
              <a:t>Para. 1 </a:t>
            </a:r>
            <a:r>
              <a:rPr lang="en-US" altLang="zh-CN" sz="2800" b="1">
                <a:solidFill>
                  <a:schemeClr val="accent6"/>
                </a:solidFill>
                <a:effectLst>
                  <a:outerShdw blurRad="38100" dist="38100" dir="2700000" algn="tl">
                    <a:srgbClr val="000000">
                      <a:alpha val="43137"/>
                    </a:srgbClr>
                  </a:outerShdw>
                </a:effectLst>
                <a:sym typeface="+mn-ea"/>
              </a:rPr>
              <a:t>Lead 5W+ 1H </a:t>
            </a:r>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  </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rPr>
              <a:t>               </a:t>
            </a:r>
            <a:endParaRPr lang="en-US" altLang="zh-CN" sz="2800" b="1">
              <a:solidFill>
                <a:schemeClr val="accent6"/>
              </a:solidFill>
              <a:effectLst>
                <a:outerShdw blurRad="38100" dist="38100" dir="2700000" algn="tl">
                  <a:srgbClr val="000000">
                    <a:alpha val="43137"/>
                  </a:srgbClr>
                </a:outerShdw>
              </a:effectLst>
            </a:endParaRPr>
          </a:p>
        </p:txBody>
      </p:sp>
      <p:sp>
        <p:nvSpPr>
          <p:cNvPr id="3" name="文本框 2"/>
          <p:cNvSpPr txBox="1"/>
          <p:nvPr/>
        </p:nvSpPr>
        <p:spPr>
          <a:xfrm>
            <a:off x="495300" y="1944370"/>
            <a:ext cx="11496040" cy="1383665"/>
          </a:xfrm>
          <a:prstGeom prst="rect">
            <a:avLst/>
          </a:prstGeom>
          <a:noFill/>
        </p:spPr>
        <p:txBody>
          <a:bodyPr wrap="square" rtlCol="0">
            <a:spAutoFit/>
          </a:bodyPr>
          <a:p>
            <a:r>
              <a:rPr lang="en-US" altLang="zh-CN" sz="2800">
                <a:latin typeface="Times New Roman" panose="02020603050405020304" charset="0"/>
                <a:ea typeface="方正粗黑宋简体" panose="02000000000000000000" charset="-122"/>
                <a:cs typeface="Times New Roman" panose="02020603050405020304" charset="0"/>
                <a:sym typeface="+mn-ea"/>
              </a:rPr>
              <a:t>Last week, the Science and Tech Club of our school launched an exciting event “A Virtual Tour around China” on campus, which turned out an instant hit!</a:t>
            </a:r>
            <a:endParaRPr lang="en-US" altLang="zh-CN" sz="2800" b="0" i="0">
              <a:latin typeface="Times New Roman" panose="02020603050405020304" charset="0"/>
              <a:ea typeface="方正粗黑宋简体" panose="02000000000000000000" charset="-122"/>
              <a:cs typeface="Times New Roman" panose="02020603050405020304" charset="0"/>
            </a:endParaRPr>
          </a:p>
          <a:p>
            <a:r>
              <a:rPr lang="en-US" altLang="zh-CN" sz="2800"/>
              <a:t> </a:t>
            </a:r>
            <a:endParaRPr lang="en-US" altLang="zh-CN" sz="2800"/>
          </a:p>
        </p:txBody>
      </p:sp>
      <p:cxnSp>
        <p:nvCxnSpPr>
          <p:cNvPr id="4" name="直接连接符 3"/>
          <p:cNvCxnSpPr/>
          <p:nvPr/>
        </p:nvCxnSpPr>
        <p:spPr>
          <a:xfrm flipV="1">
            <a:off x="584835" y="2386965"/>
            <a:ext cx="1458595" cy="6985"/>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868045" y="1543050"/>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when</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11" name="直接连接符 10"/>
          <p:cNvCxnSpPr/>
          <p:nvPr/>
        </p:nvCxnSpPr>
        <p:spPr>
          <a:xfrm flipV="1">
            <a:off x="2244725" y="2393950"/>
            <a:ext cx="5693410" cy="6985"/>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4251325" y="1543050"/>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who</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13" name="直接连接符 12"/>
          <p:cNvCxnSpPr/>
          <p:nvPr/>
        </p:nvCxnSpPr>
        <p:spPr>
          <a:xfrm flipV="1">
            <a:off x="8085455" y="2373630"/>
            <a:ext cx="3726180" cy="20320"/>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8821420" y="1543050"/>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what</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5" name="文本框 14"/>
          <p:cNvSpPr txBox="1"/>
          <p:nvPr/>
        </p:nvSpPr>
        <p:spPr>
          <a:xfrm>
            <a:off x="5054600" y="2789555"/>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where</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cxnSp>
        <p:nvCxnSpPr>
          <p:cNvPr id="16" name="直接连接符 15"/>
          <p:cNvCxnSpPr/>
          <p:nvPr/>
        </p:nvCxnSpPr>
        <p:spPr>
          <a:xfrm flipV="1">
            <a:off x="5123815" y="2832735"/>
            <a:ext cx="1458595" cy="6985"/>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6823075" y="2846705"/>
            <a:ext cx="4389755" cy="8890"/>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8218805" y="2789555"/>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how</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9" name="文本框 18"/>
          <p:cNvSpPr txBox="1"/>
          <p:nvPr/>
        </p:nvSpPr>
        <p:spPr>
          <a:xfrm>
            <a:off x="495300" y="3637915"/>
            <a:ext cx="11496040" cy="1814830"/>
          </a:xfrm>
          <a:prstGeom prst="rect">
            <a:avLst/>
          </a:prstGeom>
          <a:noFill/>
        </p:spPr>
        <p:txBody>
          <a:bodyPr wrap="square" rtlCol="0">
            <a:spAutoFit/>
          </a:bodyPr>
          <a:p>
            <a:r>
              <a:rPr lang="en-US" altLang="zh-CN" sz="2800">
                <a:latin typeface="Times New Roman" panose="02020603050405020304" charset="0"/>
                <a:ea typeface="方正粗黑宋简体" panose="02000000000000000000" charset="-122"/>
                <a:cs typeface="Times New Roman" panose="02020603050405020304" charset="0"/>
                <a:sym typeface="+mn-ea"/>
              </a:rPr>
              <a:t>Aming to ignite/ fuel/ kindle students’ passion for technology, the Club of our school initiated an thrilling event “A Virtual Tour around China” on campus, which proved both engaging, educational and explorative!</a:t>
            </a:r>
            <a:endParaRPr lang="en-US" altLang="zh-CN" sz="2800" b="0" i="0">
              <a:latin typeface="Times New Roman" panose="02020603050405020304" charset="0"/>
              <a:ea typeface="方正粗黑宋简体" panose="02000000000000000000" charset="-122"/>
              <a:cs typeface="Times New Roman" panose="02020603050405020304" charset="0"/>
            </a:endParaRPr>
          </a:p>
          <a:p>
            <a:r>
              <a:rPr lang="en-US" altLang="zh-CN" sz="2800"/>
              <a:t> </a:t>
            </a:r>
            <a:endParaRPr lang="en-US" altLang="zh-CN" sz="2800"/>
          </a:p>
        </p:txBody>
      </p:sp>
      <p:cxnSp>
        <p:nvCxnSpPr>
          <p:cNvPr id="20" name="直接连接符 19"/>
          <p:cNvCxnSpPr/>
          <p:nvPr/>
        </p:nvCxnSpPr>
        <p:spPr>
          <a:xfrm>
            <a:off x="584835" y="4104005"/>
            <a:ext cx="8688070" cy="6350"/>
          </a:xfrm>
          <a:prstGeom prst="line">
            <a:avLst/>
          </a:prstGeom>
          <a:ln w="50800">
            <a:solidFill>
              <a:srgbClr val="FF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1221740" y="3137535"/>
            <a:ext cx="1597660" cy="583565"/>
          </a:xfrm>
          <a:prstGeom prst="rect">
            <a:avLst/>
          </a:prstGeom>
          <a:noFill/>
        </p:spPr>
        <p:txBody>
          <a:bodyPr wrap="square" rtlCol="0">
            <a:spAutoFit/>
            <a:scene3d>
              <a:camera prst="orthographicFront"/>
              <a:lightRig rig="threePt" dir="t"/>
            </a:scene3d>
          </a:bodyPr>
          <a:p>
            <a:r>
              <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why</a:t>
            </a:r>
            <a:endParaRPr lang="en-US" altLang="zh-CN" sz="320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P spid="15" grpId="0"/>
      <p:bldP spid="18" grpId="0"/>
      <p:bldP spid="3"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88620" y="264795"/>
            <a:ext cx="11087735" cy="2676525"/>
          </a:xfrm>
          <a:prstGeom prst="rect">
            <a:avLst/>
          </a:prstGeom>
          <a:noFill/>
        </p:spPr>
        <p:txBody>
          <a:bodyPr wrap="square" rtlCol="0" anchor="t">
            <a:spAutoFit/>
          </a:bodyPr>
          <a:p>
            <a:r>
              <a:rPr lang="en-US" altLang="zh-CN" sz="2800" b="1">
                <a:solidFill>
                  <a:schemeClr val="accent6"/>
                </a:solidFill>
                <a:effectLst>
                  <a:outerShdw blurRad="38100" dist="38100" dir="2700000" algn="tl">
                    <a:srgbClr val="000000">
                      <a:alpha val="43137"/>
                    </a:srgbClr>
                  </a:outerShdw>
                </a:effectLst>
                <a:sym typeface="+mn-ea"/>
              </a:rPr>
              <a:t>Para. 2 Body introduction of this event (procedure? highlight?)</a:t>
            </a:r>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sym typeface="+mn-ea"/>
              </a:rPr>
              <a:t> </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p:txBody>
      </p:sp>
      <p:sp>
        <p:nvSpPr>
          <p:cNvPr id="5" name="文本框 4"/>
          <p:cNvSpPr txBox="1"/>
          <p:nvPr/>
        </p:nvSpPr>
        <p:spPr>
          <a:xfrm>
            <a:off x="3536950" y="2811145"/>
            <a:ext cx="4790440" cy="521970"/>
          </a:xfrm>
          <a:prstGeom prst="rect">
            <a:avLst/>
          </a:prstGeom>
          <a:noFill/>
        </p:spPr>
        <p:txBody>
          <a:bodyPr wrap="square" rtlCol="0">
            <a:spAutoFit/>
          </a:bodyPr>
          <a:p>
            <a:r>
              <a:rPr lang="en-US" altLang="zh-CN" sz="2800" b="1">
                <a:latin typeface="Times New Roman" panose="02020603050405020304"/>
                <a:ea typeface="宋体" panose="02010600030101010101" pitchFamily="2" charset="-122"/>
              </a:rPr>
              <a:t>A </a:t>
            </a:r>
            <a:r>
              <a:rPr lang="en-US" altLang="zh-CN" sz="2800" b="1">
                <a:latin typeface="Times New Roman" panose="02020603050405020304"/>
                <a:ea typeface="宋体" panose="02010600030101010101" pitchFamily="2" charset="-122"/>
                <a:sym typeface="+mn-ea"/>
              </a:rPr>
              <a:t>Virtual Tour around China</a:t>
            </a:r>
            <a:r>
              <a:rPr lang="en-US" altLang="zh-CN" sz="2800"/>
              <a:t> </a:t>
            </a:r>
            <a:endParaRPr lang="en-US" altLang="zh-CN" sz="2800"/>
          </a:p>
        </p:txBody>
      </p:sp>
      <p:sp>
        <p:nvSpPr>
          <p:cNvPr id="6" name="圆角矩形 5"/>
          <p:cNvSpPr/>
          <p:nvPr/>
        </p:nvSpPr>
        <p:spPr>
          <a:xfrm>
            <a:off x="3970020" y="2838450"/>
            <a:ext cx="1091565" cy="450215"/>
          </a:xfrm>
          <a:prstGeom prst="roundRect">
            <a:avLst/>
          </a:prstGeom>
          <a:noFill/>
          <a:ln w="57150" cmpd="sng">
            <a:solidFill>
              <a:srgbClr val="0070C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nvSpPr>
        <p:spPr>
          <a:xfrm>
            <a:off x="5133975" y="2838450"/>
            <a:ext cx="2997200" cy="450215"/>
          </a:xfrm>
          <a:prstGeom prst="roundRect">
            <a:avLst/>
          </a:prstGeom>
          <a:noFill/>
          <a:ln w="57150"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45770" y="3429000"/>
            <a:ext cx="6551295" cy="3138170"/>
          </a:xfrm>
          <a:prstGeom prst="rect">
            <a:avLst/>
          </a:prstGeom>
        </p:spPr>
        <p:txBody>
          <a:bodyPr wrap="square">
            <a:spAutoFit/>
          </a:bodyPr>
          <a:p>
            <a:pPr marL="0" indent="0" algn="just"/>
            <a:r>
              <a:rPr lang="en-US" altLang="zh-CN" sz="2200" b="1">
                <a:solidFill>
                  <a:srgbClr val="05073B"/>
                </a:solidFill>
                <a:ea typeface="-apple-system"/>
                <a:cs typeface="+mn-lt"/>
              </a:rPr>
              <a:t>Virtual Reality (VR) technology, </a:t>
            </a:r>
            <a:r>
              <a:rPr lang="en-US" altLang="zh-CN" sz="2200" b="1" i="1">
                <a:gradFill>
                  <a:gsLst>
                    <a:gs pos="50000">
                      <a:schemeClr val="accent1"/>
                    </a:gs>
                    <a:gs pos="0">
                      <a:schemeClr val="accent1">
                        <a:lumMod val="25000"/>
                        <a:lumOff val="75000"/>
                      </a:schemeClr>
                    </a:gs>
                    <a:gs pos="100000">
                      <a:schemeClr val="accent1">
                        <a:lumMod val="85000"/>
                      </a:schemeClr>
                    </a:gs>
                  </a:gsLst>
                  <a:lin ang="5400000" scaled="1"/>
                </a:gradFill>
                <a:ea typeface="-apple-system"/>
                <a:cs typeface="+mn-lt"/>
              </a:rPr>
              <a:t>combined with 360-degree video streaming</a:t>
            </a:r>
            <a:r>
              <a:rPr lang="en-US" altLang="zh-CN" sz="2200" b="1">
                <a:solidFill>
                  <a:srgbClr val="05073B"/>
                </a:solidFill>
                <a:ea typeface="-apple-system"/>
                <a:cs typeface="+mn-lt"/>
              </a:rPr>
              <a:t>, enables the creation of </a:t>
            </a:r>
            <a:r>
              <a:rPr lang="en-US" altLang="zh-CN" sz="2200" b="1" i="1">
                <a:gradFill>
                  <a:gsLst>
                    <a:gs pos="50000">
                      <a:schemeClr val="accent4"/>
                    </a:gs>
                    <a:gs pos="0">
                      <a:schemeClr val="accent4">
                        <a:lumMod val="25000"/>
                        <a:lumOff val="75000"/>
                      </a:schemeClr>
                    </a:gs>
                    <a:gs pos="100000">
                      <a:schemeClr val="accent4">
                        <a:lumMod val="85000"/>
                      </a:schemeClr>
                    </a:gs>
                  </a:gsLst>
                  <a:lin ang="5400000" scaled="1"/>
                </a:gradFill>
                <a:ea typeface="-apple-system"/>
                <a:cs typeface="+mn-lt"/>
              </a:rPr>
              <a:t>immersive and interactive </a:t>
            </a:r>
            <a:r>
              <a:rPr lang="en-US" altLang="zh-CN" sz="2200" b="1">
                <a:solidFill>
                  <a:srgbClr val="05073B"/>
                </a:solidFill>
                <a:ea typeface="-apple-system"/>
                <a:cs typeface="+mn-lt"/>
              </a:rPr>
              <a:t>virtual tours. These tours </a:t>
            </a:r>
            <a:r>
              <a:rPr lang="en-US" altLang="zh-CN" sz="2200" b="1" i="1">
                <a:gradFill>
                  <a:gsLst>
                    <a:gs pos="50000">
                      <a:schemeClr val="accent4"/>
                    </a:gs>
                    <a:gs pos="0">
                      <a:schemeClr val="accent4">
                        <a:lumMod val="25000"/>
                        <a:lumOff val="75000"/>
                      </a:schemeClr>
                    </a:gs>
                    <a:gs pos="100000">
                      <a:schemeClr val="accent4">
                        <a:lumMod val="85000"/>
                      </a:schemeClr>
                    </a:gs>
                  </a:gsLst>
                  <a:lin ang="5400000" scaled="1"/>
                </a:gradFill>
                <a:ea typeface="-apple-system"/>
                <a:cs typeface="+mn-lt"/>
              </a:rPr>
              <a:t>allow participants to join from anywhere in the world, either in real-time or via pre-recorded content</a:t>
            </a:r>
            <a:r>
              <a:rPr lang="en-US" altLang="zh-CN" sz="2200" b="1">
                <a:solidFill>
                  <a:srgbClr val="05073B"/>
                </a:solidFill>
                <a:ea typeface="-apple-system"/>
                <a:cs typeface="+mn-lt"/>
              </a:rPr>
              <a:t>. </a:t>
            </a:r>
            <a:r>
              <a:rPr lang="en-US" altLang="zh-CN" sz="2200" b="1" i="1">
                <a:gradFill>
                  <a:gsLst>
                    <a:gs pos="50000">
                      <a:schemeClr val="accent1"/>
                    </a:gs>
                    <a:gs pos="0">
                      <a:schemeClr val="accent1">
                        <a:lumMod val="25000"/>
                        <a:lumOff val="75000"/>
                      </a:schemeClr>
                    </a:gs>
                    <a:gs pos="100000">
                      <a:schemeClr val="accent1">
                        <a:lumMod val="85000"/>
                      </a:schemeClr>
                    </a:gs>
                  </a:gsLst>
                  <a:lin ang="5400000" scaled="1"/>
                </a:gradFill>
                <a:ea typeface="-apple-system"/>
                <a:cs typeface="+mn-lt"/>
              </a:rPr>
              <a:t>With VR headsets or modern web browsers</a:t>
            </a:r>
            <a:r>
              <a:rPr lang="en-US" altLang="zh-CN" sz="2200" b="1">
                <a:solidFill>
                  <a:srgbClr val="05073B"/>
                </a:solidFill>
                <a:ea typeface="-apple-system"/>
                <a:cs typeface="+mn-lt"/>
              </a:rPr>
              <a:t>, attendees can experience a "place" as if they were physically present, looking around, exploring, and interacting with the environment.</a:t>
            </a:r>
            <a:endParaRPr lang="en-US" altLang="zh-CN" sz="2200" b="1">
              <a:solidFill>
                <a:srgbClr val="05073B"/>
              </a:solidFill>
              <a:ea typeface="-apple-system"/>
              <a:cs typeface="+mn-lt"/>
            </a:endParaRPr>
          </a:p>
        </p:txBody>
      </p:sp>
      <p:pic>
        <p:nvPicPr>
          <p:cNvPr id="9" name="图片 8"/>
          <p:cNvPicPr/>
          <p:nvPr>
            <p:custDataLst>
              <p:tags r:id="rId1"/>
            </p:custDataLst>
          </p:nvPr>
        </p:nvPicPr>
        <p:blipFill>
          <a:blip r:embed="rId2">
            <a:clrChange>
              <a:clrFrom>
                <a:srgbClr val="FFFFFF">
                  <a:alpha val="100000"/>
                </a:srgbClr>
              </a:clrFrom>
              <a:clrTo>
                <a:srgbClr val="FFFFFF">
                  <a:alpha val="100000"/>
                  <a:alpha val="0"/>
                </a:srgbClr>
              </a:clrTo>
            </a:clrChange>
          </a:blip>
          <a:srcRect l="43813" t="6639"/>
          <a:stretch>
            <a:fillRect/>
          </a:stretch>
        </p:blipFill>
        <p:spPr>
          <a:xfrm>
            <a:off x="550545" y="855345"/>
            <a:ext cx="2642870" cy="2573655"/>
          </a:xfrm>
          <a:prstGeom prst="rect">
            <a:avLst/>
          </a:prstGeom>
        </p:spPr>
      </p:pic>
      <p:pic>
        <p:nvPicPr>
          <p:cNvPr id="10" name="图片 9"/>
          <p:cNvPicPr/>
          <p:nvPr>
            <p:custDataLst>
              <p:tags r:id="rId3"/>
            </p:custDataLst>
          </p:nvPr>
        </p:nvPicPr>
        <p:blipFill>
          <a:blip r:embed="rId4"/>
          <a:srcRect t="8842" b="18730"/>
          <a:stretch>
            <a:fillRect/>
          </a:stretch>
        </p:blipFill>
        <p:spPr>
          <a:xfrm>
            <a:off x="8327390" y="1123950"/>
            <a:ext cx="3451225" cy="4090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88620" y="264795"/>
            <a:ext cx="11087735" cy="2676525"/>
          </a:xfrm>
          <a:prstGeom prst="rect">
            <a:avLst/>
          </a:prstGeom>
          <a:noFill/>
        </p:spPr>
        <p:txBody>
          <a:bodyPr wrap="square" rtlCol="0" anchor="t">
            <a:spAutoFit/>
          </a:bodyPr>
          <a:p>
            <a:r>
              <a:rPr lang="en-US" altLang="zh-CN" sz="2800" b="1">
                <a:solidFill>
                  <a:schemeClr val="accent6"/>
                </a:solidFill>
                <a:effectLst>
                  <a:outerShdw blurRad="38100" dist="38100" dir="2700000" algn="tl">
                    <a:srgbClr val="000000">
                      <a:alpha val="43137"/>
                    </a:srgbClr>
                  </a:outerShdw>
                </a:effectLst>
                <a:sym typeface="+mn-ea"/>
              </a:rPr>
              <a:t>Para. 2 Body introduction of this event (procedure? highlight?)</a:t>
            </a:r>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sym typeface="+mn-ea"/>
              </a:rPr>
              <a:t> </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p:txBody>
      </p:sp>
      <p:sp>
        <p:nvSpPr>
          <p:cNvPr id="5" name="文本框 4"/>
          <p:cNvSpPr txBox="1"/>
          <p:nvPr/>
        </p:nvSpPr>
        <p:spPr>
          <a:xfrm>
            <a:off x="741680" y="2448560"/>
            <a:ext cx="11017885" cy="3538220"/>
          </a:xfrm>
          <a:prstGeom prst="rect">
            <a:avLst/>
          </a:prstGeom>
          <a:noFill/>
        </p:spPr>
        <p:txBody>
          <a:bodyPr wrap="square" rtlCol="0" anchor="t">
            <a:spAutoFit/>
          </a:bodyPr>
          <a:p>
            <a:pPr algn="just"/>
            <a:r>
              <a:rPr lang="en-US" altLang="zh-CN" sz="2800" b="1" i="1">
                <a:solidFill>
                  <a:srgbClr val="FF0000"/>
                </a:solidFill>
                <a:latin typeface="Times New Roman" panose="02020603050405020304" charset="0"/>
                <a:ea typeface="Times New Roman" panose="02020603050405020304"/>
                <a:cs typeface="Times New Roman" panose="02020603050405020304" charset="0"/>
                <a:sym typeface="+mn-ea"/>
              </a:rPr>
              <a:t>Equipped with</a:t>
            </a:r>
            <a:r>
              <a:rPr lang="en-US" altLang="zh-CN" sz="2800">
                <a:latin typeface="Times New Roman" panose="02020603050405020304" charset="0"/>
                <a:ea typeface="Times New Roman" panose="02020603050405020304"/>
                <a:cs typeface="Times New Roman" panose="02020603050405020304" charset="0"/>
                <a:sym typeface="+mn-ea"/>
              </a:rPr>
              <a:t> the </a:t>
            </a:r>
            <a:r>
              <a:rPr lang="en-US" altLang="zh-CN" sz="2800" b="1" i="1">
                <a:solidFill>
                  <a:srgbClr val="00B050"/>
                </a:solidFill>
                <a:latin typeface="Times New Roman" panose="02020603050405020304" charset="0"/>
                <a:ea typeface="Times New Roman" panose="02020603050405020304"/>
                <a:cs typeface="Times New Roman" panose="02020603050405020304" charset="0"/>
                <a:sym typeface="+mn-ea"/>
              </a:rPr>
              <a:t>360-degree panoramic headsets</a:t>
            </a:r>
            <a:r>
              <a:rPr lang="en-US" altLang="zh-CN" sz="2800">
                <a:latin typeface="Times New Roman" panose="02020603050405020304" charset="0"/>
                <a:ea typeface="Times New Roman" panose="02020603050405020304"/>
                <a:cs typeface="Times New Roman" panose="02020603050405020304" charset="0"/>
                <a:sym typeface="+mn-ea"/>
              </a:rPr>
              <a:t>, students, as they took turns, </a:t>
            </a:r>
            <a:r>
              <a:rPr lang="en-US" altLang="zh-CN" sz="2800" b="1" i="1">
                <a:solidFill>
                  <a:srgbClr val="FF0000"/>
                </a:solidFill>
                <a:latin typeface="Times New Roman" panose="02020603050405020304" charset="0"/>
                <a:ea typeface="Times New Roman" panose="02020603050405020304"/>
                <a:cs typeface="Times New Roman" panose="02020603050405020304" charset="0"/>
                <a:sym typeface="+mn-ea"/>
              </a:rPr>
              <a:t>were exposed to</a:t>
            </a:r>
            <a:r>
              <a:rPr lang="en-US" altLang="zh-CN" sz="2800">
                <a:latin typeface="Times New Roman" panose="02020603050405020304" charset="0"/>
                <a:ea typeface="Times New Roman" panose="02020603050405020304"/>
                <a:cs typeface="Times New Roman" panose="02020603050405020304" charset="0"/>
                <a:sym typeface="+mn-ea"/>
              </a:rPr>
              <a:t> </a:t>
            </a:r>
            <a:r>
              <a:rPr lang="en-US" altLang="zh-CN" sz="2800" u="sng">
                <a:latin typeface="Times New Roman" panose="02020603050405020304" charset="0"/>
                <a:ea typeface="Times New Roman" panose="02020603050405020304"/>
                <a:cs typeface="Times New Roman" panose="02020603050405020304" charset="0"/>
                <a:sym typeface="+mn-ea"/>
              </a:rPr>
              <a:t>the </a:t>
            </a:r>
            <a:r>
              <a:rPr lang="en-US" altLang="zh-CN" sz="2800" b="1" u="sng">
                <a:latin typeface="Times New Roman" panose="02020603050405020304" charset="0"/>
                <a:ea typeface="Times New Roman" panose="02020603050405020304"/>
                <a:cs typeface="Times New Roman" panose="02020603050405020304" charset="0"/>
                <a:sym typeface="+mn-ea"/>
              </a:rPr>
              <a:t>magnificent</a:t>
            </a:r>
            <a:r>
              <a:rPr lang="en-US" altLang="zh-CN" sz="2800" u="sng">
                <a:latin typeface="Times New Roman" panose="02020603050405020304" charset="0"/>
                <a:ea typeface="Times New Roman" panose="02020603050405020304"/>
                <a:cs typeface="Times New Roman" panose="02020603050405020304" charset="0"/>
                <a:sym typeface="+mn-ea"/>
              </a:rPr>
              <a:t> natural landscapes of Huangshan Mountain</a:t>
            </a:r>
            <a:r>
              <a:rPr lang="en-US" altLang="zh-CN" sz="2800">
                <a:latin typeface="Times New Roman" panose="02020603050405020304" charset="0"/>
                <a:ea typeface="Times New Roman" panose="02020603050405020304"/>
                <a:cs typeface="Times New Roman" panose="02020603050405020304" charset="0"/>
                <a:sym typeface="+mn-ea"/>
              </a:rPr>
              <a:t>,</a:t>
            </a:r>
            <a:r>
              <a:rPr lang="en-US" altLang="zh-CN" sz="2800" u="sng">
                <a:latin typeface="Times New Roman" panose="02020603050405020304" charset="0"/>
                <a:ea typeface="Times New Roman" panose="02020603050405020304"/>
                <a:cs typeface="Times New Roman" panose="02020603050405020304" charset="0"/>
                <a:sym typeface="+mn-ea"/>
              </a:rPr>
              <a:t> </a:t>
            </a:r>
            <a:r>
              <a:rPr lang="en-US" altLang="zh-CN" sz="2800" b="1" u="sng">
                <a:latin typeface="Times New Roman" panose="02020603050405020304" charset="0"/>
                <a:ea typeface="Times New Roman" panose="02020603050405020304"/>
                <a:cs typeface="Times New Roman" panose="02020603050405020304" charset="0"/>
                <a:sym typeface="+mn-ea"/>
              </a:rPr>
              <a:t>exquisite </a:t>
            </a:r>
            <a:r>
              <a:rPr lang="en-US" altLang="zh-CN" sz="2800" u="sng">
                <a:latin typeface="Times New Roman" panose="02020603050405020304" charset="0"/>
                <a:ea typeface="Times New Roman" panose="02020603050405020304"/>
                <a:cs typeface="Times New Roman" panose="02020603050405020304" charset="0"/>
                <a:sym typeface="+mn-ea"/>
              </a:rPr>
              <a:t>architecture of the Summer Palace</a:t>
            </a:r>
            <a:r>
              <a:rPr lang="en-US" altLang="zh-CN" sz="2800">
                <a:latin typeface="Times New Roman" panose="02020603050405020304" charset="0"/>
                <a:ea typeface="Times New Roman" panose="02020603050405020304"/>
                <a:cs typeface="Times New Roman" panose="02020603050405020304" charset="0"/>
                <a:sym typeface="+mn-ea"/>
              </a:rPr>
              <a:t>, </a:t>
            </a:r>
            <a:r>
              <a:rPr lang="en-US" altLang="zh-CN" sz="2800" b="1" u="sng">
                <a:latin typeface="Times New Roman" panose="02020603050405020304" charset="0"/>
                <a:ea typeface="Times New Roman" panose="02020603050405020304"/>
                <a:cs typeface="Times New Roman" panose="02020603050405020304" charset="0"/>
                <a:sym typeface="+mn-ea"/>
              </a:rPr>
              <a:t>splendid </a:t>
            </a:r>
            <a:r>
              <a:rPr lang="en-US" altLang="zh-CN" sz="2800" u="sng">
                <a:latin typeface="Times New Roman" panose="02020603050405020304" charset="0"/>
                <a:ea typeface="Times New Roman" panose="02020603050405020304"/>
                <a:cs typeface="Times New Roman" panose="02020603050405020304" charset="0"/>
                <a:sym typeface="+mn-ea"/>
              </a:rPr>
              <a:t>views of Jiuzhaigou and </a:t>
            </a:r>
            <a:r>
              <a:rPr lang="en-US" altLang="zh-CN" sz="2800" b="1" u="sng">
                <a:latin typeface="Times New Roman" panose="02020603050405020304" charset="0"/>
                <a:ea typeface="Times New Roman" panose="02020603050405020304"/>
                <a:cs typeface="Times New Roman" panose="02020603050405020304" charset="0"/>
                <a:sym typeface="+mn-ea"/>
              </a:rPr>
              <a:t>sacred </a:t>
            </a:r>
            <a:r>
              <a:rPr lang="en-US" altLang="zh-CN" sz="2800" u="sng">
                <a:latin typeface="Times New Roman" panose="02020603050405020304" charset="0"/>
                <a:ea typeface="Times New Roman" panose="02020603050405020304"/>
                <a:cs typeface="Times New Roman" panose="02020603050405020304" charset="0"/>
                <a:sym typeface="+mn-ea"/>
              </a:rPr>
              <a:t>serenity of Potala Palace</a:t>
            </a:r>
            <a:r>
              <a:rPr lang="en-US" altLang="zh-CN" sz="2800">
                <a:latin typeface="Times New Roman" panose="02020603050405020304" charset="0"/>
                <a:ea typeface="-apple-system"/>
                <a:cs typeface="Times New Roman" panose="02020603050405020304" charset="0"/>
                <a:sym typeface="+mn-ea"/>
              </a:rPr>
              <a:t>, </a:t>
            </a:r>
            <a:r>
              <a:rPr lang="en-US" altLang="zh-CN" sz="2800" b="1" i="1">
                <a:solidFill>
                  <a:srgbClr val="FF0000"/>
                </a:solidFill>
                <a:latin typeface="Times New Roman" panose="02020603050405020304" charset="0"/>
                <a:ea typeface="-apple-system"/>
                <a:cs typeface="Times New Roman" panose="02020603050405020304" charset="0"/>
                <a:sym typeface="+mn-ea"/>
              </a:rPr>
              <a:t>while also connecting with</a:t>
            </a:r>
            <a:r>
              <a:rPr lang="en-US" altLang="zh-CN" sz="2800">
                <a:latin typeface="Times New Roman" panose="02020603050405020304" charset="0"/>
                <a:ea typeface="-apple-system"/>
                <a:cs typeface="Times New Roman" panose="02020603050405020304" charset="0"/>
                <a:sym typeface="+mn-ea"/>
              </a:rPr>
              <a:t> </a:t>
            </a:r>
            <a:r>
              <a:rPr lang="en-US" altLang="zh-CN" sz="2800" b="1" u="sng">
                <a:latin typeface="Times New Roman" panose="02020603050405020304" charset="0"/>
                <a:ea typeface="Times New Roman" panose="02020603050405020304"/>
                <a:cs typeface="Times New Roman" panose="02020603050405020304" charset="0"/>
                <a:sym typeface="+mn-ea"/>
              </a:rPr>
              <a:t>modern</a:t>
            </a:r>
            <a:r>
              <a:rPr lang="en-US" altLang="zh-CN" sz="2800" u="sng">
                <a:latin typeface="Times New Roman" panose="02020603050405020304" charset="0"/>
                <a:ea typeface="-apple-system"/>
                <a:cs typeface="Times New Roman" panose="02020603050405020304" charset="0"/>
                <a:sym typeface="+mn-ea"/>
              </a:rPr>
              <a:t>, </a:t>
            </a:r>
            <a:r>
              <a:rPr lang="en-US" altLang="zh-CN" sz="2800" b="1" u="sng">
                <a:latin typeface="Times New Roman" panose="02020603050405020304" charset="0"/>
                <a:ea typeface="Times New Roman" panose="02020603050405020304"/>
                <a:cs typeface="Times New Roman" panose="02020603050405020304" charset="0"/>
                <a:sym typeface="+mn-ea"/>
              </a:rPr>
              <a:t>bustling </a:t>
            </a:r>
            <a:r>
              <a:rPr lang="en-US" altLang="zh-CN" sz="2800" u="sng">
                <a:latin typeface="Times New Roman" panose="02020603050405020304" charset="0"/>
                <a:ea typeface="-apple-system"/>
                <a:cs typeface="Times New Roman" panose="02020603050405020304" charset="0"/>
                <a:sym typeface="+mn-ea"/>
              </a:rPr>
              <a:t>China at places like the Bund in Shanghai and the 798 Art District in Beijing</a:t>
            </a:r>
            <a:r>
              <a:rPr lang="en-US" altLang="zh-CN" sz="2800">
                <a:latin typeface="Times New Roman" panose="02020603050405020304" charset="0"/>
                <a:ea typeface="-apple-system"/>
                <a:cs typeface="Times New Roman" panose="02020603050405020304" charset="0"/>
                <a:sym typeface="+mn-ea"/>
              </a:rPr>
              <a:t>. </a:t>
            </a:r>
            <a:r>
              <a:rPr lang="en-US" altLang="zh-CN" sz="2800" b="1" i="1">
                <a:solidFill>
                  <a:srgbClr val="00B050"/>
                </a:solidFill>
                <a:latin typeface="Times New Roman" panose="02020603050405020304" charset="0"/>
                <a:ea typeface="Times New Roman" panose="02020603050405020304"/>
                <a:cs typeface="Times New Roman" panose="02020603050405020304" charset="0"/>
                <a:sym typeface="+mn-ea"/>
              </a:rPr>
              <a:t>The latest VR technology and 3D filming </a:t>
            </a:r>
            <a:r>
              <a:rPr lang="en-US" altLang="zh-CN" sz="2800">
                <a:latin typeface="Times New Roman" panose="02020603050405020304" charset="0"/>
                <a:ea typeface="-apple-system"/>
                <a:cs typeface="Times New Roman" panose="02020603050405020304" charset="0"/>
                <a:sym typeface="+mn-ea"/>
              </a:rPr>
              <a:t>made it possible for students to </a:t>
            </a:r>
            <a:r>
              <a:rPr lang="en-US" altLang="zh-CN" sz="2800" b="1" i="1">
                <a:solidFill>
                  <a:srgbClr val="FF0000"/>
                </a:solidFill>
                <a:latin typeface="Times New Roman" panose="02020603050405020304" charset="0"/>
                <a:ea typeface="-apple-system"/>
                <a:cs typeface="Times New Roman" panose="02020603050405020304" charset="0"/>
                <a:sym typeface="+mn-ea"/>
              </a:rPr>
              <a:t>embark on a virtual and immersive journey</a:t>
            </a:r>
            <a:r>
              <a:rPr lang="en-US" altLang="zh-CN" sz="2800">
                <a:latin typeface="Times New Roman" panose="02020603050405020304" charset="0"/>
                <a:ea typeface="-apple-system"/>
                <a:cs typeface="Times New Roman" panose="02020603050405020304" charset="0"/>
                <a:sym typeface="+mn-ea"/>
              </a:rPr>
              <a:t> of exploring China. </a:t>
            </a:r>
            <a:endParaRPr lang="en-US" altLang="zh-CN" sz="2800">
              <a:latin typeface="Times New Roman" panose="02020603050405020304" charset="0"/>
              <a:ea typeface="-apple-system"/>
              <a:cs typeface="Times New Roman" panose="02020603050405020304" charset="0"/>
              <a:sym typeface="+mn-ea"/>
            </a:endParaRPr>
          </a:p>
        </p:txBody>
      </p:sp>
      <p:sp>
        <p:nvSpPr>
          <p:cNvPr id="6" name="矩形 5"/>
          <p:cNvSpPr/>
          <p:nvPr/>
        </p:nvSpPr>
        <p:spPr>
          <a:xfrm>
            <a:off x="741680" y="1003935"/>
            <a:ext cx="8067040" cy="1198880"/>
          </a:xfrm>
          <a:prstGeom prst="rect">
            <a:avLst/>
          </a:prstGeom>
          <a:noFill/>
          <a:ln>
            <a:noFill/>
          </a:ln>
        </p:spPr>
        <p:txBody>
          <a:bodyPr wrap="square" rtlCol="0" anchor="t">
            <a:spAutoFit/>
          </a:bodyPr>
          <a:p>
            <a:pPr algn="l"/>
            <a:r>
              <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list the tourism attractions of China</a:t>
            </a:r>
            <a:endPar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l"/>
            <a:r>
              <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use vivid and descriptive words (adj.)</a:t>
            </a:r>
            <a:endPar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88620" y="264795"/>
            <a:ext cx="11087735" cy="1384300"/>
          </a:xfrm>
          <a:prstGeom prst="rect">
            <a:avLst/>
          </a:prstGeom>
          <a:noFill/>
        </p:spPr>
        <p:txBody>
          <a:bodyPr wrap="square" rtlCol="0" anchor="t">
            <a:noAutofit/>
          </a:bodyPr>
          <a:p>
            <a:r>
              <a:rPr lang="en-US" altLang="zh-CN" sz="2800" b="1">
                <a:solidFill>
                  <a:schemeClr val="accent6"/>
                </a:solidFill>
                <a:effectLst>
                  <a:outerShdw blurRad="38100" dist="38100" dir="2700000" algn="tl">
                    <a:srgbClr val="000000">
                      <a:alpha val="43137"/>
                    </a:srgbClr>
                  </a:outerShdw>
                </a:effectLst>
                <a:sym typeface="+mn-ea"/>
              </a:rPr>
              <a:t>Para. 2 Body introduction of this event (procedure? highlight?)</a:t>
            </a:r>
            <a:endParaRPr lang="en-US" altLang="zh-CN" sz="2800" b="1">
              <a:solidFill>
                <a:schemeClr val="accent6"/>
              </a:solidFill>
              <a:effectLst>
                <a:outerShdw blurRad="38100" dist="38100" dir="2700000" algn="tl">
                  <a:srgbClr val="000000">
                    <a:alpha val="43137"/>
                  </a:srgbClr>
                </a:outerShdw>
              </a:effectLst>
            </a:endParaRPr>
          </a:p>
          <a:p>
            <a:r>
              <a:rPr lang="en-US" altLang="zh-CN" sz="2800" b="1">
                <a:solidFill>
                  <a:schemeClr val="accent6"/>
                </a:solidFill>
                <a:effectLst>
                  <a:outerShdw blurRad="38100" dist="38100" dir="2700000" algn="tl">
                    <a:srgbClr val="000000">
                      <a:alpha val="43137"/>
                    </a:srgbClr>
                  </a:outerShdw>
                </a:effectLst>
                <a:sym typeface="+mn-ea"/>
              </a:rPr>
              <a:t> </a:t>
            </a:r>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a:p>
            <a:endParaRPr lang="en-US" altLang="zh-CN" sz="2800" b="1">
              <a:solidFill>
                <a:schemeClr val="accent6"/>
              </a:solidFill>
              <a:effectLst>
                <a:outerShdw blurRad="38100" dist="38100" dir="2700000" algn="tl">
                  <a:srgbClr val="000000">
                    <a:alpha val="43137"/>
                  </a:srgbClr>
                </a:outerShdw>
              </a:effectLst>
            </a:endParaRPr>
          </a:p>
        </p:txBody>
      </p:sp>
      <p:sp>
        <p:nvSpPr>
          <p:cNvPr id="6" name="矩形 5"/>
          <p:cNvSpPr/>
          <p:nvPr/>
        </p:nvSpPr>
        <p:spPr>
          <a:xfrm>
            <a:off x="741680" y="880110"/>
            <a:ext cx="8067040" cy="645160"/>
          </a:xfrm>
          <a:prstGeom prst="rect">
            <a:avLst/>
          </a:prstGeom>
          <a:noFill/>
          <a:ln>
            <a:noFill/>
          </a:ln>
        </p:spPr>
        <p:txBody>
          <a:bodyPr wrap="square" rtlCol="0" anchor="t">
            <a:spAutoFit/>
          </a:bodyPr>
          <a:p>
            <a:pPr algn="l"/>
            <a:r>
              <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general-- specific</a:t>
            </a:r>
            <a:endPar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 name="文本框 3"/>
          <p:cNvSpPr txBox="1"/>
          <p:nvPr/>
        </p:nvSpPr>
        <p:spPr>
          <a:xfrm>
            <a:off x="152400" y="1649095"/>
            <a:ext cx="11972925" cy="5092700"/>
          </a:xfrm>
          <a:prstGeom prst="rect">
            <a:avLst/>
          </a:prstGeom>
        </p:spPr>
        <p:txBody>
          <a:bodyPr wrap="square">
            <a:spAutoFit/>
          </a:bodyPr>
          <a:p>
            <a:pPr algn="just"/>
            <a:r>
              <a:rPr lang="en-US" altLang="zh-CN" sz="2500" b="1">
                <a:solidFill>
                  <a:srgbClr val="FF0000"/>
                </a:solidFill>
                <a:latin typeface="Times New Roman" panose="02020603050405020304" charset="0"/>
                <a:ea typeface="Times New Roman" panose="02020603050405020304"/>
                <a:cs typeface="Times New Roman" panose="02020603050405020304" charset="0"/>
              </a:rPr>
              <a:t>Using VR technology, this event transported students to a variety of natural, historic, and cultural attractions. </a:t>
            </a:r>
            <a:endParaRPr lang="en-US" altLang="zh-CN" sz="2500" b="1">
              <a:solidFill>
                <a:srgbClr val="FF0000"/>
              </a:solidFill>
              <a:latin typeface="Times New Roman" panose="02020603050405020304" charset="0"/>
              <a:ea typeface="Times New Roman" panose="02020603050405020304"/>
              <a:cs typeface="Times New Roman" panose="02020603050405020304" charset="0"/>
            </a:endParaRPr>
          </a:p>
          <a:p>
            <a:pPr marL="457200" indent="-457200" algn="just">
              <a:buFont typeface="Wingdings" panose="05000000000000000000" charset="0"/>
              <a:buChar char="l"/>
            </a:pPr>
            <a:r>
              <a:rPr lang="en-US" altLang="zh-CN" sz="2500">
                <a:latin typeface="Times New Roman" panose="02020603050405020304" charset="0"/>
                <a:ea typeface="Times New Roman" panose="02020603050405020304"/>
                <a:cs typeface="Times New Roman" panose="02020603050405020304" charset="0"/>
              </a:rPr>
              <a:t>With </a:t>
            </a:r>
            <a:r>
              <a:rPr lang="en-US" altLang="zh-CN" sz="2500" b="1" i="1">
                <a:solidFill>
                  <a:srgbClr val="00B050"/>
                </a:solidFill>
                <a:latin typeface="Times New Roman" panose="02020603050405020304" charset="0"/>
                <a:ea typeface="Times New Roman" panose="02020603050405020304"/>
                <a:cs typeface="Times New Roman" panose="02020603050405020304" charset="0"/>
              </a:rPr>
              <a:t>VR headsets</a:t>
            </a:r>
            <a:r>
              <a:rPr lang="en-US" altLang="zh-CN" sz="2500">
                <a:latin typeface="Times New Roman" panose="02020603050405020304" charset="0"/>
                <a:ea typeface="Times New Roman" panose="02020603050405020304"/>
                <a:cs typeface="Times New Roman" panose="02020603050405020304" charset="0"/>
              </a:rPr>
              <a:t>, students</a:t>
            </a:r>
            <a:r>
              <a:rPr lang="en-US" altLang="zh-CN" sz="2500" b="1" i="1">
                <a:latin typeface="Times New Roman" panose="02020603050405020304" charset="0"/>
                <a:ea typeface="Times New Roman" panose="02020603050405020304"/>
                <a:cs typeface="Times New Roman" panose="02020603050405020304" charset="0"/>
              </a:rPr>
              <a:t>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delved into</a:t>
            </a:r>
            <a:r>
              <a:rPr lang="en-US" altLang="zh-CN" sz="2500" u="sng">
                <a:latin typeface="Times New Roman" panose="02020603050405020304" charset="0"/>
                <a:ea typeface="Times New Roman" panose="02020603050405020304"/>
                <a:cs typeface="Times New Roman" panose="02020603050405020304" charset="0"/>
              </a:rPr>
              <a:t> the intricate halls, gardens, and courts of the Forbidden City</a:t>
            </a:r>
            <a:r>
              <a:rPr lang="en-US" altLang="zh-CN" sz="2500">
                <a:latin typeface="Times New Roman" panose="02020603050405020304" charset="0"/>
                <a:ea typeface="Times New Roman" panose="02020603050405020304"/>
                <a:cs typeface="Times New Roman" panose="02020603050405020304" charset="0"/>
              </a:rPr>
              <a:t>,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gaining detailed insights into</a:t>
            </a:r>
            <a:r>
              <a:rPr lang="en-US" altLang="zh-CN" sz="2500" b="1" i="1">
                <a:latin typeface="Times New Roman" panose="02020603050405020304" charset="0"/>
                <a:ea typeface="Times New Roman" panose="02020603050405020304"/>
                <a:cs typeface="Times New Roman" panose="02020603050405020304" charset="0"/>
              </a:rPr>
              <a:t> </a:t>
            </a:r>
            <a:r>
              <a:rPr lang="en-US" altLang="zh-CN" sz="2500">
                <a:latin typeface="Times New Roman" panose="02020603050405020304" charset="0"/>
                <a:ea typeface="Times New Roman" panose="02020603050405020304"/>
                <a:cs typeface="Times New Roman" panose="02020603050405020304" charset="0"/>
              </a:rPr>
              <a:t>its exhibits and enhancing their historical knowledge. </a:t>
            </a:r>
            <a:endParaRPr lang="en-US" altLang="zh-CN" sz="2500">
              <a:latin typeface="Times New Roman" panose="02020603050405020304" charset="0"/>
              <a:ea typeface="Times New Roman" panose="02020603050405020304"/>
              <a:cs typeface="Times New Roman" panose="02020603050405020304" charset="0"/>
            </a:endParaRPr>
          </a:p>
          <a:p>
            <a:pPr marL="457200" indent="-457200" algn="just">
              <a:buFont typeface="Wingdings" panose="05000000000000000000" charset="0"/>
              <a:buChar char="l"/>
            </a:pPr>
            <a:r>
              <a:rPr lang="en-US" altLang="zh-CN" sz="2500">
                <a:latin typeface="Times New Roman" panose="02020603050405020304" charset="0"/>
                <a:ea typeface="Times New Roman" panose="02020603050405020304"/>
                <a:cs typeface="Times New Roman" panose="02020603050405020304" charset="0"/>
              </a:rPr>
              <a:t>Through “</a:t>
            </a:r>
            <a:r>
              <a:rPr lang="en-US" altLang="zh-CN" sz="2500" b="1" i="1">
                <a:solidFill>
                  <a:srgbClr val="00B050"/>
                </a:solidFill>
                <a:latin typeface="Times New Roman" panose="02020603050405020304" charset="0"/>
                <a:ea typeface="Times New Roman" panose="02020603050405020304"/>
                <a:cs typeface="Times New Roman" panose="02020603050405020304" charset="0"/>
              </a:rPr>
              <a:t>Digital </a:t>
            </a:r>
            <a:r>
              <a:rPr lang="en-US" altLang="zh-CN" sz="2500" u="sng">
                <a:latin typeface="Times New Roman" panose="02020603050405020304" charset="0"/>
                <a:ea typeface="Times New Roman" panose="02020603050405020304"/>
                <a:cs typeface="Times New Roman" panose="02020603050405020304" charset="0"/>
              </a:rPr>
              <a:t>Dunhuang</a:t>
            </a:r>
            <a:r>
              <a:rPr lang="en-US" altLang="zh-CN" sz="2500">
                <a:latin typeface="Times New Roman" panose="02020603050405020304" charset="0"/>
                <a:ea typeface="Times New Roman" panose="02020603050405020304"/>
                <a:cs typeface="Times New Roman" panose="02020603050405020304" charset="0"/>
              </a:rPr>
              <a:t>,” students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virtually toured </a:t>
            </a:r>
            <a:r>
              <a:rPr lang="en-US" altLang="zh-CN" sz="2500" u="sng">
                <a:latin typeface="Times New Roman" panose="02020603050405020304" charset="0"/>
                <a:ea typeface="Times New Roman" panose="02020603050405020304"/>
                <a:cs typeface="Times New Roman" panose="02020603050405020304" charset="0"/>
              </a:rPr>
              <a:t>classic caves </a:t>
            </a:r>
            <a:r>
              <a:rPr lang="en-US" altLang="zh-CN" sz="2500">
                <a:latin typeface="Times New Roman" panose="02020603050405020304" charset="0"/>
                <a:ea typeface="Times New Roman" panose="02020603050405020304"/>
                <a:cs typeface="Times New Roman" panose="02020603050405020304" charset="0"/>
              </a:rPr>
              <a:t>and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closely examined </a:t>
            </a:r>
            <a:r>
              <a:rPr lang="en-US" altLang="zh-CN" sz="2500" u="sng">
                <a:latin typeface="Times New Roman" panose="02020603050405020304" charset="0"/>
                <a:ea typeface="Times New Roman" panose="02020603050405020304"/>
                <a:cs typeface="Times New Roman" panose="02020603050405020304" charset="0"/>
              </a:rPr>
              <a:t>murals </a:t>
            </a:r>
            <a:r>
              <a:rPr lang="en-US" altLang="zh-CN" sz="2500">
                <a:latin typeface="Times New Roman" panose="02020603050405020304" charset="0"/>
                <a:ea typeface="Times New Roman" panose="02020603050405020304"/>
                <a:cs typeface="Times New Roman" panose="02020603050405020304" charset="0"/>
              </a:rPr>
              <a:t>to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feel the pulse of</a:t>
            </a:r>
            <a:r>
              <a:rPr lang="en-US" altLang="zh-CN" sz="2500">
                <a:latin typeface="Times New Roman" panose="02020603050405020304" charset="0"/>
                <a:ea typeface="Times New Roman" panose="02020603050405020304"/>
                <a:cs typeface="Times New Roman" panose="02020603050405020304" charset="0"/>
              </a:rPr>
              <a:t> the </a:t>
            </a:r>
            <a:r>
              <a:rPr lang="en-US" altLang="zh-CN" sz="2500" u="sng">
                <a:latin typeface="Times New Roman" panose="02020603050405020304" charset="0"/>
                <a:ea typeface="Times New Roman" panose="02020603050405020304"/>
                <a:cs typeface="Times New Roman" panose="02020603050405020304" charset="0"/>
              </a:rPr>
              <a:t>Mogao Grottoes</a:t>
            </a:r>
            <a:r>
              <a:rPr lang="en-US" altLang="zh-CN" sz="2500">
                <a:latin typeface="Times New Roman" panose="02020603050405020304" charset="0"/>
                <a:ea typeface="Times New Roman" panose="02020603050405020304"/>
                <a:cs typeface="Times New Roman" panose="02020603050405020304" charset="0"/>
              </a:rPr>
              <a:t>. </a:t>
            </a:r>
            <a:endParaRPr lang="en-US" altLang="zh-CN" sz="2500">
              <a:latin typeface="Times New Roman" panose="02020603050405020304" charset="0"/>
              <a:ea typeface="Times New Roman" panose="02020603050405020304"/>
              <a:cs typeface="Times New Roman" panose="02020603050405020304" charset="0"/>
            </a:endParaRPr>
          </a:p>
          <a:p>
            <a:pPr marL="457200" indent="-457200" algn="just">
              <a:buFont typeface="Wingdings" panose="05000000000000000000" charset="0"/>
              <a:buChar char="l"/>
            </a:pPr>
            <a:r>
              <a:rPr lang="en-US" altLang="zh-CN" sz="2500">
                <a:latin typeface="Times New Roman" panose="02020603050405020304" charset="0"/>
                <a:ea typeface="Times New Roman" panose="02020603050405020304"/>
                <a:cs typeface="Times New Roman" panose="02020603050405020304" charset="0"/>
              </a:rPr>
              <a:t>On the </a:t>
            </a:r>
            <a:r>
              <a:rPr lang="en-US" altLang="zh-CN" sz="2500" b="1" i="1">
                <a:solidFill>
                  <a:srgbClr val="00B050"/>
                </a:solidFill>
                <a:latin typeface="Times New Roman" panose="02020603050405020304" charset="0"/>
                <a:ea typeface="Times New Roman" panose="02020603050405020304"/>
                <a:cs typeface="Times New Roman" panose="02020603050405020304" charset="0"/>
              </a:rPr>
              <a:t>livestreaming platform</a:t>
            </a:r>
            <a:r>
              <a:rPr lang="en-US" altLang="zh-CN" sz="2500">
                <a:latin typeface="Times New Roman" panose="02020603050405020304" charset="0"/>
                <a:ea typeface="Times New Roman" panose="02020603050405020304"/>
                <a:cs typeface="Times New Roman" panose="02020603050405020304" charset="0"/>
              </a:rPr>
              <a:t>, </a:t>
            </a:r>
            <a:r>
              <a:rPr lang="en-US" altLang="zh-CN" sz="2500" u="sng">
                <a:latin typeface="Times New Roman" panose="02020603050405020304" charset="0"/>
                <a:ea typeface="Times New Roman" panose="02020603050405020304"/>
                <a:cs typeface="Times New Roman" panose="02020603050405020304" charset="0"/>
              </a:rPr>
              <a:t>Jiuzhaigou National Park’s breathtaking waterfalls </a:t>
            </a:r>
            <a:r>
              <a:rPr lang="en-US" altLang="zh-CN" sz="2500">
                <a:latin typeface="Times New Roman" panose="02020603050405020304" charset="0"/>
                <a:ea typeface="Times New Roman" panose="02020603050405020304"/>
                <a:cs typeface="Times New Roman" panose="02020603050405020304" charset="0"/>
              </a:rPr>
              <a:t>and </a:t>
            </a:r>
            <a:r>
              <a:rPr lang="en-US" altLang="zh-CN" sz="2500" u="sng">
                <a:latin typeface="Times New Roman" panose="02020603050405020304" charset="0"/>
                <a:ea typeface="Times New Roman" panose="02020603050405020304"/>
                <a:cs typeface="Times New Roman" panose="02020603050405020304" charset="0"/>
              </a:rPr>
              <a:t>serene lakes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offered </a:t>
            </a:r>
            <a:r>
              <a:rPr lang="en-US" altLang="zh-CN" sz="2500">
                <a:latin typeface="Times New Roman" panose="02020603050405020304" charset="0"/>
                <a:ea typeface="Times New Roman" panose="02020603050405020304"/>
                <a:cs typeface="Times New Roman" panose="02020603050405020304" charset="0"/>
              </a:rPr>
              <a:t>students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a</a:t>
            </a:r>
            <a:r>
              <a:rPr lang="en-US" altLang="zh-CN" sz="2500">
                <a:latin typeface="Times New Roman" panose="02020603050405020304" charset="0"/>
                <a:ea typeface="Times New Roman" panose="02020603050405020304"/>
                <a:cs typeface="Times New Roman" panose="02020603050405020304" charset="0"/>
              </a:rPr>
              <a:t> peaceful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getaway to </a:t>
            </a:r>
            <a:r>
              <a:rPr lang="en-US" altLang="zh-CN" sz="2500">
                <a:latin typeface="Times New Roman" panose="02020603050405020304" charset="0"/>
                <a:ea typeface="Times New Roman" panose="02020603050405020304"/>
                <a:cs typeface="Times New Roman" panose="02020603050405020304" charset="0"/>
              </a:rPr>
              <a:t>appreciate the natural beauty of China. </a:t>
            </a:r>
            <a:endParaRPr lang="en-US" altLang="zh-CN" sz="2500">
              <a:latin typeface="Times New Roman" panose="02020603050405020304" charset="0"/>
              <a:ea typeface="Times New Roman" panose="02020603050405020304"/>
              <a:cs typeface="Times New Roman" panose="02020603050405020304" charset="0"/>
            </a:endParaRPr>
          </a:p>
          <a:p>
            <a:pPr marL="457200" indent="-457200" algn="just">
              <a:buFont typeface="Wingdings" panose="05000000000000000000" charset="0"/>
              <a:buChar char="l"/>
            </a:pPr>
            <a:r>
              <a:rPr lang="en-US" altLang="zh-CN" sz="2500">
                <a:latin typeface="Times New Roman" panose="02020603050405020304" charset="0"/>
                <a:ea typeface="Times New Roman" panose="02020603050405020304"/>
                <a:cs typeface="Times New Roman" panose="02020603050405020304" charset="0"/>
              </a:rPr>
              <a:t>Meanwhile, </a:t>
            </a:r>
            <a:r>
              <a:rPr lang="en-US" altLang="zh-CN" sz="2500" u="sng">
                <a:latin typeface="Times New Roman" panose="02020603050405020304" charset="0"/>
                <a:ea typeface="Times New Roman" panose="02020603050405020304"/>
                <a:cs typeface="Times New Roman" panose="02020603050405020304" charset="0"/>
              </a:rPr>
              <a:t>the Great Wall’s architectural marvels</a:t>
            </a:r>
            <a:r>
              <a:rPr lang="en-US" altLang="zh-CN" sz="2500">
                <a:latin typeface="Times New Roman" panose="02020603050405020304" charset="0"/>
                <a:ea typeface="Times New Roman" panose="02020603050405020304"/>
                <a:cs typeface="Times New Roman" panose="02020603050405020304" charset="0"/>
              </a:rPr>
              <a:t>, presented in the form of </a:t>
            </a:r>
            <a:r>
              <a:rPr lang="en-US" altLang="zh-CN" sz="2500" b="1" i="1">
                <a:solidFill>
                  <a:srgbClr val="00B050"/>
                </a:solidFill>
                <a:latin typeface="Times New Roman" panose="02020603050405020304" charset="0"/>
                <a:ea typeface="Times New Roman" panose="02020603050405020304"/>
                <a:cs typeface="Times New Roman" panose="02020603050405020304" charset="0"/>
              </a:rPr>
              <a:t>HD images</a:t>
            </a:r>
            <a:r>
              <a:rPr lang="en-US" altLang="zh-CN" sz="2500">
                <a:latin typeface="Times New Roman" panose="02020603050405020304" charset="0"/>
                <a:ea typeface="Times New Roman" panose="02020603050405020304"/>
                <a:cs typeface="Times New Roman" panose="02020603050405020304" charset="0"/>
              </a:rPr>
              <a:t>,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fascinated </a:t>
            </a:r>
            <a:r>
              <a:rPr lang="en-US" altLang="zh-CN" sz="2500">
                <a:latin typeface="Times New Roman" panose="02020603050405020304" charset="0"/>
                <a:ea typeface="Times New Roman" panose="02020603050405020304"/>
                <a:cs typeface="Times New Roman" panose="02020603050405020304" charset="0"/>
              </a:rPr>
              <a:t>students, </a:t>
            </a:r>
            <a:r>
              <a:rPr lang="en-US" altLang="zh-CN" sz="2500" b="1" i="1">
                <a:solidFill>
                  <a:srgbClr val="FF0000"/>
                </a:solidFill>
                <a:latin typeface="Times New Roman" panose="02020603050405020304" charset="0"/>
                <a:ea typeface="Times New Roman" panose="02020603050405020304"/>
                <a:cs typeface="Times New Roman" panose="02020603050405020304" charset="0"/>
              </a:rPr>
              <a:t>fostering a sense of awe and admiration </a:t>
            </a:r>
            <a:r>
              <a:rPr lang="en-US" altLang="zh-CN" sz="2500">
                <a:latin typeface="Times New Roman" panose="02020603050405020304" charset="0"/>
                <a:ea typeface="Times New Roman" panose="02020603050405020304"/>
                <a:cs typeface="Times New Roman" panose="02020603050405020304" charset="0"/>
              </a:rPr>
              <a:t>for the incredible engineering feats of ancient China.</a:t>
            </a:r>
            <a:endParaRPr lang="en-US" altLang="zh-CN" sz="2500">
              <a:latin typeface="Times New Roman" panose="02020603050405020304" charset="0"/>
              <a:ea typeface="Times New Roman" panose="02020603050405020304"/>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41680" y="1905635"/>
            <a:ext cx="10956925" cy="3538220"/>
          </a:xfrm>
          <a:prstGeom prst="rect">
            <a:avLst/>
          </a:prstGeom>
        </p:spPr>
        <p:txBody>
          <a:bodyPr wrap="square">
            <a:spAutoFit/>
          </a:bodyPr>
          <a:p>
            <a:pPr marL="0" indent="0" algn="just"/>
            <a:r>
              <a:rPr lang="en-US" altLang="zh-CN" sz="2800" b="0" i="0">
                <a:latin typeface="Times New Roman" panose="02020603050405020304" charset="0"/>
                <a:ea typeface="Times New Roman" panose="02020603050405020304"/>
                <a:cs typeface="Times New Roman" panose="02020603050405020304" charset="0"/>
              </a:rPr>
              <a:t>Students were grouped and given </a:t>
            </a:r>
            <a:r>
              <a:rPr lang="en-US" altLang="zh-CN" sz="2800" b="1" i="1">
                <a:solidFill>
                  <a:srgbClr val="00B050"/>
                </a:solidFill>
                <a:latin typeface="Times New Roman" panose="02020603050405020304" charset="0"/>
                <a:ea typeface="Times New Roman" panose="02020603050405020304"/>
                <a:cs typeface="Times New Roman" panose="02020603050405020304" charset="0"/>
              </a:rPr>
              <a:t>VR headsets</a:t>
            </a:r>
            <a:r>
              <a:rPr lang="en-US" altLang="zh-CN" sz="2800" b="0" i="0">
                <a:latin typeface="Times New Roman" panose="02020603050405020304" charset="0"/>
                <a:ea typeface="Times New Roman" panose="02020603050405020304"/>
                <a:cs typeface="Times New Roman" panose="02020603050405020304" charset="0"/>
              </a:rPr>
              <a:t>, each equipped with </a:t>
            </a:r>
            <a:r>
              <a:rPr lang="en-US" altLang="zh-CN" sz="2800" b="1" i="1">
                <a:solidFill>
                  <a:srgbClr val="00B050"/>
                </a:solidFill>
                <a:latin typeface="Times New Roman" panose="02020603050405020304" charset="0"/>
                <a:ea typeface="Times New Roman" panose="02020603050405020304"/>
                <a:cs typeface="Times New Roman" panose="02020603050405020304" charset="0"/>
              </a:rPr>
              <a:t>software </a:t>
            </a:r>
            <a:r>
              <a:rPr lang="en-US" altLang="zh-CN" sz="2800" b="0" i="0">
                <a:latin typeface="Times New Roman" panose="02020603050405020304" charset="0"/>
                <a:ea typeface="Times New Roman" panose="02020603050405020304"/>
                <a:cs typeface="Times New Roman" panose="02020603050405020304" charset="0"/>
              </a:rPr>
              <a:t>designed to simulate </a:t>
            </a:r>
            <a:r>
              <a:rPr lang="en-US" altLang="zh-CN" sz="2800" b="1" i="1">
                <a:solidFill>
                  <a:srgbClr val="00B050"/>
                </a:solidFill>
                <a:latin typeface="Times New Roman" panose="02020603050405020304" charset="0"/>
                <a:ea typeface="Times New Roman" panose="02020603050405020304"/>
                <a:cs typeface="Times New Roman" panose="02020603050405020304" charset="0"/>
              </a:rPr>
              <a:t>real-life </a:t>
            </a:r>
            <a:r>
              <a:rPr lang="en-US" altLang="zh-CN" sz="2800" b="0" i="0">
                <a:latin typeface="Times New Roman" panose="02020603050405020304" charset="0"/>
                <a:ea typeface="Times New Roman" panose="02020603050405020304"/>
                <a:cs typeface="Times New Roman" panose="02020603050405020304" charset="0"/>
              </a:rPr>
              <a:t>tours of various attractions.</a:t>
            </a:r>
            <a:r>
              <a:rPr lang="en-US" altLang="zh-CN" sz="2800" b="0" i="0" u="sng">
                <a:latin typeface="Times New Roman" panose="02020603050405020304" charset="0"/>
                <a:ea typeface="Times New Roman" panose="02020603050405020304"/>
                <a:cs typeface="Times New Roman" panose="02020603050405020304" charset="0"/>
              </a:rPr>
              <a:t> From the majestic halls of the Forbidden City to the serene lakes of Jiuzhaigou National Park, from the intricate murals of the Mogao Grottoes to the awe-inspiring stretches of the Great Wall</a:t>
            </a:r>
            <a:r>
              <a:rPr lang="en-US" altLang="zh-CN" sz="2800" b="0" i="0">
                <a:latin typeface="Times New Roman" panose="02020603050405020304" charset="0"/>
                <a:ea typeface="Times New Roman" panose="02020603050405020304"/>
                <a:cs typeface="Times New Roman" panose="02020603050405020304" charset="0"/>
              </a:rPr>
              <a:t>, no corner of China was left unexplored. The technology </a:t>
            </a:r>
            <a:r>
              <a:rPr lang="en-US" altLang="zh-CN" sz="2800" b="1" i="1">
                <a:solidFill>
                  <a:srgbClr val="FF0000"/>
                </a:solidFill>
                <a:latin typeface="Times New Roman" panose="02020603050405020304" charset="0"/>
                <a:ea typeface="Times New Roman" panose="02020603050405020304"/>
                <a:cs typeface="Times New Roman" panose="02020603050405020304" charset="0"/>
              </a:rPr>
              <a:t>provided a 360-degree view, making it feel as if students were actually walking through these historic and natural wonders/ marvels</a:t>
            </a:r>
            <a:r>
              <a:rPr lang="en-US" altLang="zh-CN" sz="2800" b="0" i="0">
                <a:latin typeface="Times New Roman" panose="02020603050405020304" charset="0"/>
                <a:ea typeface="Times New Roman" panose="02020603050405020304"/>
                <a:cs typeface="Times New Roman" panose="02020603050405020304" charset="0"/>
              </a:rPr>
              <a:t>.</a:t>
            </a:r>
            <a:endParaRPr lang="en-US" altLang="zh-CN" sz="2800" b="0" i="0">
              <a:latin typeface="Times New Roman" panose="02020603050405020304" charset="0"/>
              <a:ea typeface="Times New Roman" panose="02020603050405020304"/>
              <a:cs typeface="Times New Roman" panose="02020603050405020304" charset="0"/>
            </a:endParaRPr>
          </a:p>
        </p:txBody>
      </p:sp>
      <p:sp>
        <p:nvSpPr>
          <p:cNvPr id="5" name="文本框 4"/>
          <p:cNvSpPr txBox="1"/>
          <p:nvPr/>
        </p:nvSpPr>
        <p:spPr>
          <a:xfrm>
            <a:off x="388620" y="264795"/>
            <a:ext cx="11087735" cy="850900"/>
          </a:xfrm>
          <a:prstGeom prst="rect">
            <a:avLst/>
          </a:prstGeom>
          <a:noFill/>
        </p:spPr>
        <p:txBody>
          <a:bodyPr wrap="square" rtlCol="0" anchor="t">
            <a:noAutofit/>
          </a:bodyPr>
          <a:p>
            <a:r>
              <a:rPr lang="en-US" altLang="zh-CN" sz="2800" b="1">
                <a:solidFill>
                  <a:schemeClr val="accent6"/>
                </a:solidFill>
                <a:effectLst>
                  <a:outerShdw blurRad="38100" dist="38100" dir="2700000" algn="tl">
                    <a:srgbClr val="000000">
                      <a:alpha val="43137"/>
                    </a:srgbClr>
                  </a:outerShdw>
                </a:effectLst>
                <a:sym typeface="+mn-ea"/>
              </a:rPr>
              <a:t>Para. 2 Body introduction of this event (procedure? highlight?)</a:t>
            </a:r>
            <a:endParaRPr lang="en-US" altLang="zh-CN" sz="2500">
              <a:latin typeface="Times New Roman" panose="02020603050405020304" charset="0"/>
              <a:ea typeface="Times New Roman" panose="02020603050405020304"/>
              <a:cs typeface="Times New Roman" panose="02020603050405020304" charset="0"/>
            </a:endParaRPr>
          </a:p>
        </p:txBody>
      </p:sp>
      <p:sp>
        <p:nvSpPr>
          <p:cNvPr id="6" name="矩形 5"/>
          <p:cNvSpPr/>
          <p:nvPr/>
        </p:nvSpPr>
        <p:spPr>
          <a:xfrm>
            <a:off x="741680" y="880110"/>
            <a:ext cx="8067040" cy="645160"/>
          </a:xfrm>
          <a:prstGeom prst="rect">
            <a:avLst/>
          </a:prstGeom>
          <a:noFill/>
          <a:ln>
            <a:noFill/>
          </a:ln>
        </p:spPr>
        <p:txBody>
          <a:bodyPr wrap="square" rtlCol="0" anchor="t">
            <a:spAutoFit/>
          </a:bodyPr>
          <a:p>
            <a:pPr algn="l"/>
            <a:r>
              <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sym typeface="+mn-ea"/>
              </a:rPr>
              <a:t>specific--</a:t>
            </a:r>
            <a:r>
              <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general </a:t>
            </a:r>
            <a:endParaRPr lang="en-US" altLang="zh-CN" sz="3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ags/tag1.xml><?xml version="1.0" encoding="utf-8"?>
<p:tagLst xmlns:p="http://schemas.openxmlformats.org/presentationml/2006/main">
  <p:tag name="picid" val="{150818cb-b5a0-489d-b806-f4c2c40e857b}"/>
</p:tagLst>
</file>

<file path=ppt/tags/tag10.xml><?xml version="1.0" encoding="utf-8"?>
<p:tagLst xmlns:p="http://schemas.openxmlformats.org/presentationml/2006/main">
  <p:tag name="picid" val="{a18c85e7-e12d-45b0-bcbc-26f8b3ae3a51}"/>
</p:tagLst>
</file>

<file path=ppt/tags/tag11.xml><?xml version="1.0" encoding="utf-8"?>
<p:tagLst xmlns:p="http://schemas.openxmlformats.org/presentationml/2006/main">
  <p:tag name="picid" val="{014410d8-666e-421b-8d5a-eb7e5f4d69bc}"/>
</p:tagLst>
</file>

<file path=ppt/tags/tag2.xml><?xml version="1.0" encoding="utf-8"?>
<p:tagLst xmlns:p="http://schemas.openxmlformats.org/presentationml/2006/main">
  <p:tag name="picid" val="{d08e2c3a-4424-48f5-bc3e-ab7bc07bf3d0}"/>
</p:tagLst>
</file>

<file path=ppt/tags/tag3.xml><?xml version="1.0" encoding="utf-8"?>
<p:tagLst xmlns:p="http://schemas.openxmlformats.org/presentationml/2006/main">
  <p:tag name="picid" val="{657a3a05-5041-4ceb-8d6e-c844b04047ea}"/>
</p:tagLst>
</file>

<file path=ppt/tags/tag4.xml><?xml version="1.0" encoding="utf-8"?>
<p:tagLst xmlns:p="http://schemas.openxmlformats.org/presentationml/2006/main">
  <p:tag name="picid" val="{60dceccf-36f7-4c83-a83d-e7135849d388}"/>
  <p:tag name="KSO_WM_UNIT_PLACING_PICTURE_USER_VIEWPORT" val="{&quot;height&quot;:12450,&quot;width&quot;:19510}"/>
</p:tagLst>
</file>

<file path=ppt/tags/tag5.xml><?xml version="1.0" encoding="utf-8"?>
<p:tagLst xmlns:p="http://schemas.openxmlformats.org/presentationml/2006/main">
  <p:tag name="picid" val="{2ccf8a2e-b3d9-4b4c-b0d9-bb64c7aa90a5}"/>
</p:tagLst>
</file>

<file path=ppt/tags/tag6.xml><?xml version="1.0" encoding="utf-8"?>
<p:tagLst xmlns:p="http://schemas.openxmlformats.org/presentationml/2006/main">
  <p:tag name="picid" val="{524afa1a-527e-42ca-8184-e19dd6f4df8a}"/>
</p:tagLst>
</file>

<file path=ppt/tags/tag7.xml><?xml version="1.0" encoding="utf-8"?>
<p:tagLst xmlns:p="http://schemas.openxmlformats.org/presentationml/2006/main">
  <p:tag name="picid" val="{82bb5f87-d9ea-45e4-84ea-efee78cea6c8}"/>
</p:tagLst>
</file>

<file path=ppt/tags/tag8.xml><?xml version="1.0" encoding="utf-8"?>
<p:tagLst xmlns:p="http://schemas.openxmlformats.org/presentationml/2006/main">
  <p:tag name="picid" val="{37c7ed47-9651-41a7-969b-715105d6a31b}"/>
</p:tagLst>
</file>

<file path=ppt/tags/tag9.xml><?xml version="1.0" encoding="utf-8"?>
<p:tagLst xmlns:p="http://schemas.openxmlformats.org/presentationml/2006/main">
  <p:tag name="picid" val="{03c50ad0-f47b-4667-a565-b33d313c69ba}"/>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5930</Words>
  <Application>WPS 演示</Application>
  <PresentationFormat>宽屏</PresentationFormat>
  <Paragraphs>144</Paragraphs>
  <Slides>12</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12</vt:i4>
      </vt:variant>
    </vt:vector>
  </HeadingPairs>
  <TitlesOfParts>
    <vt:vector size="30" baseType="lpstr">
      <vt:lpstr>Arial</vt:lpstr>
      <vt:lpstr>宋体</vt:lpstr>
      <vt:lpstr>Wingdings</vt:lpstr>
      <vt:lpstr>汉仪汉黑W</vt:lpstr>
      <vt:lpstr>汉仪雅酷黑简</vt:lpstr>
      <vt:lpstr>Times New Roman</vt:lpstr>
      <vt:lpstr>Times New Roman</vt:lpstr>
      <vt:lpstr>方正粗黑宋简体</vt:lpstr>
      <vt:lpstr>-apple-system</vt:lpstr>
      <vt:lpstr>Wingdings</vt:lpstr>
      <vt:lpstr>-apple-system-font</vt:lpstr>
      <vt:lpstr>Calibri</vt:lpstr>
      <vt:lpstr>微软雅黑</vt:lpstr>
      <vt:lpstr>Arial Unicode MS</vt:lpstr>
      <vt:lpstr>HelveticaNeue</vt:lpstr>
      <vt:lpstr>华文新魏</vt:lpstr>
      <vt:lpstr>Segoe Print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27</cp:revision>
  <dcterms:created xsi:type="dcterms:W3CDTF">2023-08-09T12:44:00Z</dcterms:created>
  <dcterms:modified xsi:type="dcterms:W3CDTF">2024-12-27T04:47:48Z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