
<file path=[Content_Types].xml><?xml version="1.0" encoding="utf-8"?>
<Types xmlns="http://schemas.openxmlformats.org/package/2006/content-types">
  <Default Extension="jpeg" ContentType="image/jpeg"/>
  <Default Extension="png" ContentType="image/png"/>
  <Default Extension="tiff" ContentType="image/tif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2" r:id="rId3"/>
  </p:sldMasterIdLst>
  <p:notesMasterIdLst>
    <p:notesMasterId r:id="rId74"/>
  </p:notesMasterIdLst>
  <p:sldIdLst>
    <p:sldId id="424" r:id="rId4"/>
    <p:sldId id="256" r:id="rId5"/>
    <p:sldId id="277" r:id="rId6"/>
    <p:sldId id="287" r:id="rId7"/>
    <p:sldId id="279" r:id="rId8"/>
    <p:sldId id="288" r:id="rId9"/>
    <p:sldId id="280" r:id="rId10"/>
    <p:sldId id="319" r:id="rId11"/>
    <p:sldId id="289" r:id="rId12"/>
    <p:sldId id="283" r:id="rId13"/>
    <p:sldId id="321" r:id="rId14"/>
    <p:sldId id="331" r:id="rId15"/>
    <p:sldId id="332" r:id="rId16"/>
    <p:sldId id="333" r:id="rId17"/>
    <p:sldId id="334" r:id="rId18"/>
    <p:sldId id="290" r:id="rId19"/>
    <p:sldId id="357" r:id="rId20"/>
    <p:sldId id="345" r:id="rId21"/>
    <p:sldId id="343" r:id="rId22"/>
    <p:sldId id="344" r:id="rId23"/>
    <p:sldId id="346" r:id="rId24"/>
    <p:sldId id="356" r:id="rId25"/>
    <p:sldId id="358" r:id="rId26"/>
    <p:sldId id="362" r:id="rId27"/>
    <p:sldId id="361" r:id="rId28"/>
    <p:sldId id="363" r:id="rId29"/>
    <p:sldId id="364" r:id="rId30"/>
    <p:sldId id="365" r:id="rId31"/>
    <p:sldId id="366" r:id="rId32"/>
    <p:sldId id="367" r:id="rId33"/>
    <p:sldId id="368" r:id="rId34"/>
    <p:sldId id="370" r:id="rId35"/>
    <p:sldId id="369" r:id="rId36"/>
    <p:sldId id="371" r:id="rId37"/>
    <p:sldId id="372" r:id="rId38"/>
    <p:sldId id="373" r:id="rId39"/>
    <p:sldId id="374" r:id="rId40"/>
    <p:sldId id="375" r:id="rId41"/>
    <p:sldId id="376" r:id="rId42"/>
    <p:sldId id="377" r:id="rId43"/>
    <p:sldId id="378" r:id="rId44"/>
    <p:sldId id="379" r:id="rId45"/>
    <p:sldId id="380" r:id="rId46"/>
    <p:sldId id="393" r:id="rId47"/>
    <p:sldId id="394" r:id="rId48"/>
    <p:sldId id="395" r:id="rId49"/>
    <p:sldId id="396" r:id="rId50"/>
    <p:sldId id="359" r:id="rId51"/>
    <p:sldId id="397" r:id="rId52"/>
    <p:sldId id="360" r:id="rId53"/>
    <p:sldId id="399" r:id="rId54"/>
    <p:sldId id="400" r:id="rId55"/>
    <p:sldId id="401" r:id="rId56"/>
    <p:sldId id="402" r:id="rId57"/>
    <p:sldId id="405" r:id="rId58"/>
    <p:sldId id="398" r:id="rId59"/>
    <p:sldId id="408" r:id="rId60"/>
    <p:sldId id="410" r:id="rId61"/>
    <p:sldId id="409" r:id="rId62"/>
    <p:sldId id="411" r:id="rId63"/>
    <p:sldId id="404" r:id="rId64"/>
    <p:sldId id="412" r:id="rId65"/>
    <p:sldId id="407" r:id="rId66"/>
    <p:sldId id="413" r:id="rId67"/>
    <p:sldId id="414" r:id="rId68"/>
    <p:sldId id="415" r:id="rId69"/>
    <p:sldId id="403" r:id="rId70"/>
    <p:sldId id="406" r:id="rId71"/>
    <p:sldId id="416" r:id="rId72"/>
    <p:sldId id="286" r:id="rId7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5694" autoAdjust="0"/>
  </p:normalViewPr>
  <p:slideViewPr>
    <p:cSldViewPr snapToGrid="0">
      <p:cViewPr>
        <p:scale>
          <a:sx n="75" d="100"/>
          <a:sy n="75" d="100"/>
        </p:scale>
        <p:origin x="516" y="450"/>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7" Type="http://schemas.openxmlformats.org/officeDocument/2006/relationships/tableStyles" Target="tableStyles.xml"/><Relationship Id="rId76" Type="http://schemas.openxmlformats.org/officeDocument/2006/relationships/viewProps" Target="viewProps.xml"/><Relationship Id="rId75" Type="http://schemas.openxmlformats.org/officeDocument/2006/relationships/presProps" Target="presProps.xml"/><Relationship Id="rId74" Type="http://schemas.openxmlformats.org/officeDocument/2006/relationships/notesMaster" Target="notesMasters/notesMaster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Master" Target="slideMasters/slideMaster2.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hyperlink" Target="http://www.1ppt.com/hangye/"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4" Type="http://schemas.openxmlformats.org/officeDocument/2006/relationships/image" Target="../media/image1.tiff"/><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p:nvPr>
        </p:nvSpPr>
        <p:spPr/>
        <p:txBody>
          <a:bodyPr/>
          <a:lstStyle/>
          <a:p>
            <a:fld id="{EB89C5D7-498B-439A-A72E-AA6A27276EEB}" type="datetimeFigureOut">
              <a:rPr lang="zh-CN" altLang="en-US" smtClean="0"/>
            </a:fld>
            <a:endParaRPr lang="zh-CN" altLang="en-US"/>
          </a:p>
        </p:txBody>
      </p:sp>
      <p:sp>
        <p:nvSpPr>
          <p:cNvPr id="3" name="Footer Placeholder 2"/>
          <p:cNvSpPr>
            <a:spLocks noGrp="1"/>
          </p:cNvSpPr>
          <p:nvPr>
            <p:ph type="ftr" sz="quarter" idx="1"/>
          </p:nvPr>
        </p:nvSpPr>
        <p:spPr/>
        <p:txBody>
          <a:bodyPr/>
          <a:lstStyle/>
          <a:p>
            <a:endParaRPr lang="zh-CN" altLang="en-US"/>
          </a:p>
        </p:txBody>
      </p:sp>
      <p:sp>
        <p:nvSpPr>
          <p:cNvPr id="4" name="Slide Number Placeholder 3"/>
          <p:cNvSpPr>
            <a:spLocks noGrp="1"/>
          </p:cNvSpPr>
          <p:nvPr>
            <p:ph type="sldNum" sz="quarter" idx="2"/>
          </p:nvPr>
        </p:nvSpPr>
        <p:spPr/>
        <p:txBody>
          <a:bodyPr/>
          <a:lstStyle/>
          <a:p>
            <a:fld id="{93AE1883-0942-4AA3-9DB2-9C7C3A0314B1}" type="slidenum">
              <a:rPr lang="zh-CN" altLang="en-US" smtClean="0"/>
            </a:fld>
            <a:endParaRPr lang="en-US"/>
          </a:p>
        </p:txBody>
      </p:sp>
      <p:sp>
        <p:nvSpPr>
          <p:cNvPr id="5" name="TextBox 4"/>
          <p:cNvSpPr txBox="1"/>
          <p:nvPr/>
        </p:nvSpPr>
        <p:spPr>
          <a:xfrm>
            <a:off x="2965031" y="3367444"/>
            <a:ext cx="453650" cy="137203"/>
          </a:xfrm>
          <a:prstGeom prst="rect">
            <a:avLst/>
          </a:prstGeom>
          <a:noFill/>
        </p:spPr>
        <p:txBody>
          <a:bodyPr wrap="square" rtlCol="0">
            <a:spAutoFit/>
          </a:bodyPr>
          <a:lstStyle/>
          <a:p>
            <a:pPr>
              <a:lnSpc>
                <a:spcPct val="200000"/>
              </a:lnSpc>
            </a:pPr>
            <a:r>
              <a:rPr lang="zh-CN" altLang="en-US" sz="100">
                <a:solidFill>
                  <a:schemeClr val="tx1">
                    <a:alpha val="0"/>
                  </a:schemeClr>
                </a:solidFill>
                <a:latin typeface="微软雅黑" panose="020B0503020204020204" pitchFamily="34" charset="-122"/>
                <a:ea typeface="微软雅黑" panose="020B0503020204020204" pitchFamily="34" charset="-122"/>
              </a:rPr>
              <a:t>行业</a:t>
            </a:r>
            <a:r>
              <a:rPr lang="en-US" altLang="zh-CN" sz="100">
                <a:solidFill>
                  <a:schemeClr val="tx1">
                    <a:alpha val="0"/>
                  </a:schemeClr>
                </a:solidFill>
                <a:latin typeface="微软雅黑" panose="020B0503020204020204" pitchFamily="34" charset="-122"/>
                <a:ea typeface="微软雅黑" panose="020B0503020204020204" pitchFamily="34" charset="-122"/>
              </a:rPr>
              <a:t>PPT</a:t>
            </a:r>
            <a:r>
              <a:rPr lang="zh-CN" altLang="en-US" sz="100">
                <a:solidFill>
                  <a:schemeClr val="tx1">
                    <a:alpha val="0"/>
                  </a:schemeClr>
                </a:solidFill>
                <a:latin typeface="微软雅黑" panose="020B0503020204020204" pitchFamily="34" charset="-122"/>
                <a:ea typeface="微软雅黑" panose="020B0503020204020204" pitchFamily="34" charset="-122"/>
              </a:rPr>
              <a:t>模板</a:t>
            </a:r>
            <a:r>
              <a:rPr lang="en-US" altLang="zh-CN" sz="100">
                <a:solidFill>
                  <a:schemeClr val="tx1">
                    <a:alpha val="0"/>
                  </a:schemeClr>
                </a:solidFill>
                <a:latin typeface="微软雅黑" panose="020B0503020204020204" pitchFamily="34" charset="-122"/>
                <a:ea typeface="微软雅黑" panose="020B0503020204020204" pitchFamily="34" charset="-122"/>
              </a:rPr>
              <a:t>http://www.1ppt.com/hangye/</a:t>
            </a:r>
            <a:endParaRPr lang="en-US" altLang="zh-CN" sz="100">
              <a:solidFill>
                <a:schemeClr val="tx1">
                  <a:alpha val="0"/>
                </a:schemeClr>
              </a:solidFill>
              <a:latin typeface="微软雅黑" panose="020B0503020204020204" pitchFamily="34" charset="-122"/>
              <a:ea typeface="微软雅黑" panose="020B0503020204020204" pitchFamily="34" charset="-122"/>
            </a:endParaRPr>
          </a:p>
        </p:txBody>
      </p:sp>
      <p:sp>
        <p:nvSpPr>
          <p:cNvPr id="6" name="TextBox 8"/>
          <p:cNvSpPr txBox="1"/>
          <p:nvPr/>
        </p:nvSpPr>
        <p:spPr>
          <a:xfrm>
            <a:off x="7509627" y="2215277"/>
            <a:ext cx="540060" cy="137203"/>
          </a:xfrm>
          <a:prstGeom prst="rect">
            <a:avLst/>
          </a:prstGeom>
          <a:noFill/>
        </p:spPr>
        <p:txBody>
          <a:bodyPr wrap="square" rtlCol="0">
            <a:spAutoFit/>
          </a:bodyPr>
          <a:lstStyle/>
          <a:p>
            <a:pPr>
              <a:lnSpc>
                <a:spcPct val="200000"/>
              </a:lnSpc>
            </a:pPr>
            <a:r>
              <a:rPr lang="zh-CN" altLang="en-US" sz="100">
                <a:solidFill>
                  <a:schemeClr val="tx1">
                    <a:alpha val="0"/>
                  </a:schemeClr>
                </a:solidFill>
                <a:latin typeface="微软雅黑" panose="020B0503020204020204" pitchFamily="34" charset="-122"/>
                <a:ea typeface="微软雅黑" panose="020B0503020204020204" pitchFamily="34" charset="-122"/>
                <a:hlinkClick r:id="rId2"/>
              </a:rPr>
              <a:t>行业</a:t>
            </a:r>
            <a:r>
              <a:rPr lang="en-US" altLang="zh-CN" sz="100">
                <a:solidFill>
                  <a:schemeClr val="tx1">
                    <a:alpha val="0"/>
                  </a:schemeClr>
                </a:solidFill>
                <a:latin typeface="微软雅黑" panose="020B0503020204020204" pitchFamily="34" charset="-122"/>
                <a:ea typeface="微软雅黑" panose="020B0503020204020204" pitchFamily="34" charset="-122"/>
                <a:hlinkClick r:id="rId2"/>
              </a:rPr>
              <a:t>PPT</a:t>
            </a:r>
            <a:r>
              <a:rPr lang="zh-CN" altLang="en-US" sz="100">
                <a:solidFill>
                  <a:schemeClr val="tx1">
                    <a:alpha val="0"/>
                  </a:schemeClr>
                </a:solidFill>
                <a:latin typeface="微软雅黑" panose="020B0503020204020204" pitchFamily="34" charset="-122"/>
                <a:ea typeface="微软雅黑" panose="020B0503020204020204" pitchFamily="34" charset="-122"/>
                <a:hlinkClick r:id="rId2"/>
              </a:rPr>
              <a:t>模板</a:t>
            </a:r>
            <a:r>
              <a:rPr lang="en-US" altLang="zh-CN" sz="100">
                <a:solidFill>
                  <a:schemeClr val="tx1">
                    <a:alpha val="0"/>
                  </a:schemeClr>
                </a:solidFill>
                <a:latin typeface="微软雅黑" panose="020B0503020204020204" pitchFamily="34" charset="-122"/>
                <a:ea typeface="微软雅黑" panose="020B0503020204020204" pitchFamily="34" charset="-122"/>
              </a:rPr>
              <a:t>http://www.1ppt.com/hangye/</a:t>
            </a:r>
            <a:endParaRPr lang="en-US" altLang="zh-CN" sz="100">
              <a:solidFill>
                <a:schemeClr val="tx1">
                  <a:alpha val="0"/>
                </a:schemeClr>
              </a:solidFill>
              <a:latin typeface="微软雅黑" panose="020B0503020204020204" pitchFamily="34" charset="-122"/>
              <a:ea typeface="微软雅黑" panose="020B0503020204020204" pitchFamily="34" charset="-122"/>
            </a:endParaRPr>
          </a:p>
        </p:txBody>
      </p:sp>
      <p:sp>
        <p:nvSpPr>
          <p:cNvPr id="7" name="标题 1"/>
          <p:cNvSpPr txBox="1"/>
          <p:nvPr/>
        </p:nvSpPr>
        <p:spPr>
          <a:xfrm>
            <a:off x="839788" y="365125"/>
            <a:ext cx="10515600" cy="1325563"/>
          </a:xfrm>
          <a:prstGeom prst="rect">
            <a:avLst/>
          </a:prstGeom>
          <a:noFill/>
          <a:ln w="9525" cap="flat" cmpd="sng" algn="ctr">
            <a:noFill/>
            <a:prstDash val="solid"/>
            <a:round/>
            <a:headEnd type="none" w="med" len="med"/>
            <a:tailEnd type="none" w="med" len="med"/>
          </a:ln>
          <a:effectLst/>
        </p:spPr>
        <p:txBody>
          <a:bodyPr vert="horz" lIns="91440" tIns="45720" rIns="91440" bIns="45720" anchor="ctr"/>
          <a:lstStyle>
            <a:lvl1pPr marL="0" marR="0" indent="0" algn="l" defTabSz="914400" rtl="0" eaLnBrk="1" fontAlgn="auto" latinLnBrk="0" hangingPunct="1">
              <a:lnSpc>
                <a:spcPct val="90000"/>
              </a:lnSpc>
              <a:spcBef>
                <a:spcPct val="0"/>
              </a:spcBef>
              <a:spcAft>
                <a:spcPct val="0"/>
              </a:spcAft>
              <a:buClrTx/>
              <a:buSzTx/>
              <a:buFontTx/>
              <a:buNone/>
              <a:defRPr kumimoji="0" sz="4400" b="0" i="0" u="none" strike="noStrike" kern="1200" cap="none" spc="0" normalizeH="0" baseline="0" noProof="0">
                <a:solidFill>
                  <a:schemeClr val="tx1"/>
                </a:solidFill>
                <a:uLnTx/>
                <a:uFillTx/>
                <a:latin typeface="+mj-lt"/>
                <a:ea typeface="+mj-ea"/>
                <a:cs typeface="+mj-cs"/>
                <a:sym typeface="Wingdings" panose="05000000000000000000"/>
              </a:defRPr>
            </a:lvl1pPr>
            <a:lvl2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2pPr>
            <a:lvl3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3pPr>
            <a:lvl4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4pPr>
            <a:lvl5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5pPr>
            <a:lvl6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6pPr>
            <a:lvl7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7pPr>
            <a:lvl8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8pPr>
            <a:lvl9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panose="020B0604020202020204"/>
                <a:ea typeface="Arial" panose="020B0604020202020204"/>
                <a:cs typeface="Arial" panose="020B0604020202020204"/>
                <a:sym typeface="Wingdings" panose="05000000000000000000"/>
              </a:defRPr>
            </a:lvl9pPr>
          </a:lstStyle>
          <a:p>
            <a:endParaRPr lang="zh-CN" altLang="en-US"/>
          </a:p>
        </p:txBody>
      </p:sp>
      <p:sp>
        <p:nvSpPr>
          <p:cNvPr id="8" name="文本占位符 2"/>
          <p:cNvSpPr txBox="1"/>
          <p:nvPr/>
        </p:nvSpPr>
        <p:spPr>
          <a:xfrm>
            <a:off x="839788" y="1681163"/>
            <a:ext cx="5157787" cy="823912"/>
          </a:xfrm>
          <a:prstGeom prst="rect">
            <a:avLst/>
          </a:prstGeom>
          <a:noFill/>
          <a:ln w="9525" cap="flat" cmpd="sng" algn="ctr">
            <a:noFill/>
            <a:prstDash val="solid"/>
            <a:round/>
            <a:headEnd type="none" w="med" len="med"/>
            <a:tailEnd type="none" w="med" len="med"/>
          </a:ln>
          <a:effectLst/>
        </p:spPr>
        <p:txBody>
          <a:bodyPr vert="horz" lIns="91440" tIns="45720" rIns="91440" bIns="45720" anchor="b"/>
          <a:lstStyle>
            <a:lvl1pPr marL="0" marR="0" indent="0" algn="l" defTabSz="914400" rtl="0" eaLnBrk="1" fontAlgn="auto" latinLnBrk="0" hangingPunct="1">
              <a:lnSpc>
                <a:spcPct val="90000"/>
              </a:lnSpc>
              <a:spcBef>
                <a:spcPts val="1000"/>
              </a:spcBef>
              <a:spcAft>
                <a:spcPct val="0"/>
              </a:spcAft>
              <a:buClrTx/>
              <a:buSzTx/>
              <a:buFont typeface="Arial" panose="020B0604020202020204" pitchFamily="34" charset="0"/>
              <a:buNone/>
              <a:defRPr kumimoji="0" sz="2400" b="1" i="0" u="none" strike="noStrike" kern="1200" cap="none" spc="0" normalizeH="0" baseline="0" noProof="0">
                <a:solidFill>
                  <a:schemeClr val="tx1"/>
                </a:solidFill>
                <a:uLnTx/>
                <a:uFillTx/>
                <a:latin typeface="+mn-lt"/>
                <a:ea typeface="+mn-ea"/>
                <a:cs typeface="+mn-cs"/>
                <a:sym typeface="Wingdings" panose="05000000000000000000"/>
              </a:defRPr>
            </a:lvl1pPr>
            <a:lvl2pPr marL="4572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2000" b="1" i="0" u="none" strike="noStrike" kern="1200" cap="none" spc="0" normalizeH="0" baseline="0" noProof="0">
                <a:solidFill>
                  <a:schemeClr val="tx1"/>
                </a:solidFill>
                <a:uLnTx/>
                <a:uFillTx/>
                <a:latin typeface="+mn-lt"/>
                <a:ea typeface="+mn-ea"/>
                <a:cs typeface="+mn-cs"/>
                <a:sym typeface="Wingdings" panose="05000000000000000000"/>
              </a:defRPr>
            </a:lvl2pPr>
            <a:lvl3pPr marL="9144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800" b="1" i="0" u="none" strike="noStrike" kern="1200" cap="none" spc="0" normalizeH="0" baseline="0" noProof="0">
                <a:solidFill>
                  <a:schemeClr val="tx1"/>
                </a:solidFill>
                <a:uLnTx/>
                <a:uFillTx/>
                <a:latin typeface="+mn-lt"/>
                <a:ea typeface="+mn-ea"/>
                <a:cs typeface="+mn-cs"/>
                <a:sym typeface="Wingdings" panose="05000000000000000000"/>
              </a:defRPr>
            </a:lvl3pPr>
            <a:lvl4pPr marL="13716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a:defRPr>
            </a:lvl4pPr>
            <a:lvl5pPr marL="18288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a:defRPr>
            </a:lvl5pPr>
            <a:lvl6pPr marL="22860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a:defRPr>
            </a:lvl6pPr>
            <a:lvl7pPr marL="27432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a:defRPr>
            </a:lvl7pPr>
            <a:lvl8pPr marL="32004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a:defRPr>
            </a:lvl8pPr>
            <a:lvl9pPr marL="36576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a:defRPr>
            </a:lvl9pPr>
          </a:lstStyle>
          <a:p>
            <a:pPr lvl="0"/>
            <a:endParaRPr lang="zh-CN" altLang="en-US"/>
          </a:p>
        </p:txBody>
      </p:sp>
      <p:sp>
        <p:nvSpPr>
          <p:cNvPr id="9" name="内容占位符 3"/>
          <p:cNvSpPr txBox="1"/>
          <p:nvPr/>
        </p:nvSpPr>
        <p:spPr>
          <a:xfrm>
            <a:off x="839788" y="2505075"/>
            <a:ext cx="5157787" cy="3684588"/>
          </a:xfrm>
          <a:prstGeom prst="rect">
            <a:avLst/>
          </a:prstGeom>
          <a:noFill/>
          <a:ln w="9525" cap="flat" cmpd="sng" algn="ctr">
            <a:noFill/>
            <a:prstDash val="solid"/>
            <a:round/>
            <a:headEnd type="none" w="med" len="med"/>
            <a:tailEnd type="none" w="med" len="med"/>
          </a:ln>
          <a:effectLst/>
        </p:spPr>
        <p:txBody>
          <a:bodyPr vert="horz" lIns="91440" tIns="45720" rIns="91440" bIns="45720"/>
          <a:lstStyle>
            <a:lvl1pPr marL="228600" marR="0" indent="-228600" algn="l" defTabSz="914400" rtl="0" eaLnBrk="1" fontAlgn="auto" latinLnBrk="0" hangingPunct="1">
              <a:lnSpc>
                <a:spcPct val="90000"/>
              </a:lnSpc>
              <a:spcBef>
                <a:spcPts val="1000"/>
              </a:spcBef>
              <a:spcAft>
                <a:spcPct val="0"/>
              </a:spcAft>
              <a:buClrTx/>
              <a:buSzTx/>
              <a:buFont typeface="Arial" panose="020B0604020202020204" pitchFamily="34" charset="0"/>
              <a:buChar char="•"/>
              <a:defRPr kumimoji="0" sz="2800" b="0" i="0" u="none" strike="noStrike" kern="1200" cap="none" spc="0" normalizeH="0" baseline="0" noProof="0">
                <a:solidFill>
                  <a:schemeClr val="tx1"/>
                </a:solidFill>
                <a:uLnTx/>
                <a:uFillTx/>
                <a:latin typeface="+mn-lt"/>
                <a:ea typeface="+mn-ea"/>
                <a:cs typeface="+mn-cs"/>
                <a:sym typeface="Wingdings" panose="05000000000000000000"/>
              </a:defRPr>
            </a:lvl1pPr>
            <a:lvl2pPr marL="6858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2400" b="0" i="0" u="none" strike="noStrike" kern="1200" cap="none" spc="0" normalizeH="0" baseline="0" noProof="0">
                <a:solidFill>
                  <a:schemeClr val="tx1"/>
                </a:solidFill>
                <a:uLnTx/>
                <a:uFillTx/>
                <a:latin typeface="+mn-lt"/>
                <a:ea typeface="+mn-ea"/>
                <a:cs typeface="+mn-cs"/>
                <a:sym typeface="Wingdings" panose="05000000000000000000"/>
              </a:defRPr>
            </a:lvl2pPr>
            <a:lvl3pPr marL="11430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2000" b="0" i="0" u="none" strike="noStrike" kern="1200" cap="none" spc="0" normalizeH="0" baseline="0" noProof="0">
                <a:solidFill>
                  <a:schemeClr val="tx1"/>
                </a:solidFill>
                <a:uLnTx/>
                <a:uFillTx/>
                <a:latin typeface="+mn-lt"/>
                <a:ea typeface="+mn-ea"/>
                <a:cs typeface="+mn-cs"/>
                <a:sym typeface="Wingdings" panose="05000000000000000000"/>
              </a:defRPr>
            </a:lvl3pPr>
            <a:lvl4pPr marL="16002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4pPr>
            <a:lvl5pPr marL="20574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5pPr>
            <a:lvl6pPr marL="25146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6pPr>
            <a:lvl7pPr marL="29718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7pPr>
            <a:lvl8pPr marL="34290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8pPr>
            <a:lvl9pPr marL="38862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9pPr>
          </a:lstStyle>
          <a:p>
            <a:pPr lvl="0"/>
            <a:endParaRPr lang="zh-CN" altLang="en-US"/>
          </a:p>
        </p:txBody>
      </p:sp>
      <p:sp>
        <p:nvSpPr>
          <p:cNvPr id="10"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zh-CN" altLang="en-US"/>
          </a:p>
        </p:txBody>
      </p:sp>
      <p:sp>
        <p:nvSpPr>
          <p:cNvPr id="11" name="内容占位符 5"/>
          <p:cNvSpPr>
            <a:spLocks noGrp="1"/>
          </p:cNvSpPr>
          <p:nvPr>
            <p:ph sz="quarter" idx="4" hasCustomPrompt="1"/>
          </p:nvPr>
        </p:nvSpPr>
        <p:spPr>
          <a:xfrm>
            <a:off x="6172200" y="2505075"/>
            <a:ext cx="5183188" cy="3684588"/>
          </a:xfrm>
        </p:spPr>
        <p:txBody>
          <a:bodyPr/>
          <a:lstStyle/>
          <a:p>
            <a:pPr lvl="0"/>
            <a:endParaRPr lang="zh-CN" altLang="en-US"/>
          </a:p>
        </p:txBody>
      </p:sp>
      <p:sp>
        <p:nvSpPr>
          <p:cNvPr id="12" name="页脚占位符 7"/>
          <p:cNvSpPr>
            <a:spLocks noGrp="1"/>
          </p:cNvSpPr>
          <p:nvPr>
            <p:ph type="ftr" sz="quarter" idx="11"/>
          </p:nvPr>
        </p:nvSpPr>
        <p:spPr>
          <a:xfrm>
            <a:off x="4038600" y="6356350"/>
            <a:ext cx="4114800" cy="365125"/>
          </a:xfrm>
        </p:spPr>
        <p:txBody>
          <a:bodyPr/>
          <a:lstStyle/>
          <a:p>
            <a:endParaRPr lang="zh-CN" altLang="en-US"/>
          </a:p>
        </p:txBody>
      </p:sp>
      <p:sp>
        <p:nvSpPr>
          <p:cNvPr id="13" name="灯片编号占位符 8"/>
          <p:cNvSpPr>
            <a:spLocks noGrp="1"/>
          </p:cNvSpPr>
          <p:nvPr>
            <p:ph type="sldNum" sz="quarter" idx="12"/>
          </p:nvPr>
        </p:nvSpPr>
        <p:spPr>
          <a:xfrm>
            <a:off x="8610600" y="6356350"/>
            <a:ext cx="2743200" cy="365125"/>
          </a:xfrm>
        </p:spPr>
        <p:txBody>
          <a:bodyPr/>
          <a:lstStyle/>
          <a:p>
            <a:fld id="{E9B957CC-A438-4D82-B305-22914934740F}" type="slidenum">
              <a:rPr lang="zh-CN" altLang="en-US" smtClean="0"/>
            </a:fld>
            <a:endParaRPr lang="zh-CN" altLang="en-US"/>
          </a:p>
        </p:txBody>
      </p:sp>
    </p:spTree>
  </p:cSld>
  <p:clrMapOvr>
    <a:masterClrMapping/>
  </p:clrMapOvr>
  <p:transition/>
  <p:hf sldNum="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hf sldNum="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pic>
        <p:nvPicPr>
          <p:cNvPr id="8" name="图片 7" descr="5画板 21"/>
          <p:cNvPicPr>
            <a:picLocks noChangeAspect="1"/>
          </p:cNvPicPr>
          <p:nvPr userDrawn="1"/>
        </p:nvPicPr>
        <p:blipFill>
          <a:blip r:embed="rId2"/>
          <a:stretch>
            <a:fillRect/>
          </a:stretch>
        </p:blipFill>
        <p:spPr>
          <a:xfrm>
            <a:off x="0" y="0"/>
            <a:ext cx="12190095" cy="6858000"/>
          </a:xfrm>
          <a:prstGeom prst="rect">
            <a:avLst/>
          </a:prstGeom>
        </p:spPr>
      </p:pic>
      <p:pic>
        <p:nvPicPr>
          <p:cNvPr id="10" name="图片 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0" y="13187"/>
            <a:ext cx="12192000" cy="6833713"/>
          </a:xfrm>
          <a:prstGeom prst="rect">
            <a:avLst/>
          </a:prstGeom>
        </p:spPr>
      </p:pic>
      <p:sp>
        <p:nvSpPr>
          <p:cNvPr id="3" name="文本占位符 2"/>
          <p:cNvSpPr>
            <a:spLocks noGrp="1"/>
          </p:cNvSpPr>
          <p:nvPr>
            <p:ph type="body" sz="quarter" idx="10"/>
          </p:nvPr>
        </p:nvSpPr>
        <p:spPr>
          <a:xfrm>
            <a:off x="210000" y="1571612"/>
            <a:ext cx="11772000" cy="738664"/>
          </a:xfrm>
          <a:prstGeom prst="rect">
            <a:avLst/>
          </a:prstGeom>
        </p:spPr>
        <p:txBody>
          <a:bodyPr>
            <a:spAutoFit/>
          </a:bodyPr>
          <a:lstStyle>
            <a:lvl1pPr marL="0" indent="0" algn="just">
              <a:lnSpc>
                <a:spcPct val="150000"/>
              </a:lnSpc>
              <a:spcBef>
                <a:spcPts val="0"/>
              </a:spcBef>
              <a:buFontTx/>
              <a:buNone/>
              <a:defRPr sz="2800" b="0">
                <a:latin typeface="Times New Roman" panose="02020603050405020304" charset="0"/>
                <a:ea typeface="宋体" panose="02010600030101010101" pitchFamily="2" charset="-122"/>
                <a:cs typeface="Times New Roman" panose="02020603050405020304" charset="0"/>
              </a:defRPr>
            </a:lvl1pPr>
          </a:lstStyle>
          <a:p>
            <a:pPr lvl="0"/>
            <a:r>
              <a:rPr lang="zh-CN" altLang="en-US" dirty="0" smtClean="0"/>
              <a:t>单击此处编辑母版文本样式</a:t>
            </a:r>
            <a:endParaRPr lang="zh-CN" altLang="en-US" dirty="0" smtClean="0"/>
          </a:p>
        </p:txBody>
      </p:sp>
      <p:pic>
        <p:nvPicPr>
          <p:cNvPr id="13" name="图片 12"/>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624000" y="15324"/>
            <a:ext cx="2448600" cy="380151"/>
          </a:xfrm>
          <a:prstGeom prst="rect">
            <a:avLst/>
          </a:prstGeom>
        </p:spPr>
      </p:pic>
      <p:sp>
        <p:nvSpPr>
          <p:cNvPr id="14" name="文本框 13"/>
          <p:cNvSpPr txBox="1"/>
          <p:nvPr userDrawn="1"/>
        </p:nvSpPr>
        <p:spPr>
          <a:xfrm>
            <a:off x="624000" y="-27000"/>
            <a:ext cx="2448600" cy="400110"/>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2000" b="1" dirty="0" smtClean="0">
                <a:solidFill>
                  <a:schemeClr val="bg1"/>
                </a:solidFill>
                <a:latin typeface="黑体" panose="02010609060101010101" charset="-122"/>
                <a:ea typeface="黑体" panose="02010609060101010101" charset="-122"/>
                <a:cs typeface="Times New Roman" panose="02020603050405020304" charset="0"/>
              </a:rPr>
              <a:t>二 轮 专 题 复 习</a:t>
            </a:r>
            <a:endParaRPr lang="zh-CN" altLang="en-US" sz="2000" b="1" dirty="0" smtClean="0">
              <a:solidFill>
                <a:schemeClr val="bg1"/>
              </a:solidFill>
              <a:latin typeface="黑体" panose="02010609060101010101" charset="-122"/>
              <a:ea typeface="黑体" panose="02010609060101010101" charset="-122"/>
              <a:cs typeface="Times New Roman" panose="02020603050405020304" charset="0"/>
            </a:endParaRPr>
          </a:p>
        </p:txBody>
      </p:sp>
    </p:spTree>
  </p:cSld>
  <p:clrMapOvr>
    <a:masterClrMapping/>
  </p:clrMapOvr>
  <p:transition spd="med">
    <p:split orient="vert"/>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ransition/>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ransition/>
  <p:hf sldNum="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3" r:id="rId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jpeg"/><Relationship Id="rId3" Type="http://schemas.openxmlformats.org/officeDocument/2006/relationships/tags" Target="../tags/tag2.xml"/><Relationship Id="rId2" Type="http://schemas.openxmlformats.org/officeDocument/2006/relationships/image" Target="../media/image8.png"/><Relationship Id="rId1" Type="http://schemas.openxmlformats.org/officeDocument/2006/relationships/image" Target="../media/image6.jpe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11.png"/><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image" Target="../media/image6.jpe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jpeg"/><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image" Target="../media/image6.jpe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jpeg"/><Relationship Id="rId2" Type="http://schemas.openxmlformats.org/officeDocument/2006/relationships/image" Target="../media/image14.png"/><Relationship Id="rId1" Type="http://schemas.openxmlformats.org/officeDocument/2006/relationships/image" Target="../media/image6.jpe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jpeg"/><Relationship Id="rId2" Type="http://schemas.openxmlformats.org/officeDocument/2006/relationships/image" Target="../media/image14.png"/><Relationship Id="rId1" Type="http://schemas.openxmlformats.org/officeDocument/2006/relationships/image" Target="../media/image6.jpe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jpeg"/><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image" Target="../media/image6.jpe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15.png"/><Relationship Id="rId3" Type="http://schemas.openxmlformats.org/officeDocument/2006/relationships/tags" Target="../tags/tag3.xml"/><Relationship Id="rId2" Type="http://schemas.openxmlformats.org/officeDocument/2006/relationships/image" Target="../media/image14.png"/><Relationship Id="rId1" Type="http://schemas.openxmlformats.org/officeDocument/2006/relationships/image" Target="../media/image6.jpe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jpeg"/><Relationship Id="rId3" Type="http://schemas.openxmlformats.org/officeDocument/2006/relationships/tags" Target="../tags/tag4.xml"/><Relationship Id="rId2" Type="http://schemas.openxmlformats.org/officeDocument/2006/relationships/image" Target="../media/image14.png"/><Relationship Id="rId1" Type="http://schemas.openxmlformats.org/officeDocument/2006/relationships/image" Target="../media/image6.jpe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13.png"/><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image" Target="../media/image6.jpe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jpeg"/><Relationship Id="rId3" Type="http://schemas.openxmlformats.org/officeDocument/2006/relationships/image" Target="../media/image17.jpeg"/><Relationship Id="rId2" Type="http://schemas.openxmlformats.org/officeDocument/2006/relationships/image" Target="../media/image7.png"/><Relationship Id="rId1" Type="http://schemas.openxmlformats.org/officeDocument/2006/relationships/image" Target="../media/image6.jpe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jpeg"/><Relationship Id="rId2" Type="http://schemas.openxmlformats.org/officeDocument/2006/relationships/image" Target="../media/image7.png"/><Relationship Id="rId1" Type="http://schemas.openxmlformats.org/officeDocument/2006/relationships/image" Target="../media/image6.jpe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jpeg"/><Relationship Id="rId2" Type="http://schemas.openxmlformats.org/officeDocument/2006/relationships/image" Target="../media/image14.png"/><Relationship Id="rId1" Type="http://schemas.openxmlformats.org/officeDocument/2006/relationships/image" Target="../media/image6.jpe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jpeg"/><Relationship Id="rId2" Type="http://schemas.openxmlformats.org/officeDocument/2006/relationships/image" Target="../media/image14.png"/><Relationship Id="rId1" Type="http://schemas.openxmlformats.org/officeDocument/2006/relationships/image" Target="../media/image6.jpeg"/></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jpeg"/><Relationship Id="rId3" Type="http://schemas.openxmlformats.org/officeDocument/2006/relationships/tags" Target="../tags/tag5.xml"/><Relationship Id="rId2" Type="http://schemas.openxmlformats.org/officeDocument/2006/relationships/image" Target="../media/image14.png"/><Relationship Id="rId1" Type="http://schemas.openxmlformats.org/officeDocument/2006/relationships/image" Target="../media/image6.jpe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jpeg"/><Relationship Id="rId3" Type="http://schemas.openxmlformats.org/officeDocument/2006/relationships/tags" Target="../tags/tag6.xml"/><Relationship Id="rId2" Type="http://schemas.openxmlformats.org/officeDocument/2006/relationships/image" Target="../media/image14.png"/><Relationship Id="rId1" Type="http://schemas.openxmlformats.org/officeDocument/2006/relationships/image" Target="../media/image6.jpeg"/></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jpeg"/><Relationship Id="rId3" Type="http://schemas.openxmlformats.org/officeDocument/2006/relationships/image" Target="../media/image18.jpeg"/><Relationship Id="rId2" Type="http://schemas.openxmlformats.org/officeDocument/2006/relationships/image" Target="../media/image7.png"/><Relationship Id="rId1" Type="http://schemas.openxmlformats.org/officeDocument/2006/relationships/image" Target="../media/image6.jpeg"/></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jpeg"/><Relationship Id="rId3" Type="http://schemas.openxmlformats.org/officeDocument/2006/relationships/image" Target="../media/image18.jpeg"/><Relationship Id="rId2" Type="http://schemas.openxmlformats.org/officeDocument/2006/relationships/image" Target="../media/image14.png"/><Relationship Id="rId1" Type="http://schemas.openxmlformats.org/officeDocument/2006/relationships/image" Target="../media/image6.jpe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jpeg"/><Relationship Id="rId2" Type="http://schemas.openxmlformats.org/officeDocument/2006/relationships/image" Target="../media/image7.png"/><Relationship Id="rId1" Type="http://schemas.openxmlformats.org/officeDocument/2006/relationships/image" Target="../media/image6.jpeg"/></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jpeg"/><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image" Target="../media/image6.jpe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jpeg"/><Relationship Id="rId2" Type="http://schemas.openxmlformats.org/officeDocument/2006/relationships/image" Target="../media/image14.png"/><Relationship Id="rId1" Type="http://schemas.openxmlformats.org/officeDocument/2006/relationships/image" Target="../media/image6.jpeg"/></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jpeg"/><Relationship Id="rId3" Type="http://schemas.openxmlformats.org/officeDocument/2006/relationships/tags" Target="../tags/tag7.xml"/><Relationship Id="rId2" Type="http://schemas.openxmlformats.org/officeDocument/2006/relationships/image" Target="../media/image14.png"/><Relationship Id="rId1" Type="http://schemas.openxmlformats.org/officeDocument/2006/relationships/image" Target="../media/image6.jpe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jpeg"/><Relationship Id="rId2" Type="http://schemas.openxmlformats.org/officeDocument/2006/relationships/image" Target="../media/image8.png"/><Relationship Id="rId1" Type="http://schemas.openxmlformats.org/officeDocument/2006/relationships/image" Target="../media/image6.jpeg"/></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jpeg"/><Relationship Id="rId3" Type="http://schemas.openxmlformats.org/officeDocument/2006/relationships/tags" Target="../tags/tag8.xml"/><Relationship Id="rId2" Type="http://schemas.openxmlformats.org/officeDocument/2006/relationships/image" Target="../media/image14.png"/><Relationship Id="rId1" Type="http://schemas.openxmlformats.org/officeDocument/2006/relationships/image" Target="../media/image6.jpeg"/></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jpeg"/><Relationship Id="rId2" Type="http://schemas.openxmlformats.org/officeDocument/2006/relationships/image" Target="../media/image7.png"/><Relationship Id="rId1" Type="http://schemas.openxmlformats.org/officeDocument/2006/relationships/image" Target="../media/image6.jpeg"/></Relationships>
</file>

<file path=ppt/slides/_rels/slide32.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4.jpeg"/><Relationship Id="rId6" Type="http://schemas.openxmlformats.org/officeDocument/2006/relationships/image" Target="../media/image21.jpeg"/><Relationship Id="rId5" Type="http://schemas.openxmlformats.org/officeDocument/2006/relationships/tags" Target="../tags/tag10.xml"/><Relationship Id="rId4" Type="http://schemas.openxmlformats.org/officeDocument/2006/relationships/image" Target="../media/image20.png"/><Relationship Id="rId3" Type="http://schemas.openxmlformats.org/officeDocument/2006/relationships/tags" Target="../tags/tag9.xml"/><Relationship Id="rId2" Type="http://schemas.openxmlformats.org/officeDocument/2006/relationships/image" Target="../media/image14.png"/><Relationship Id="rId1" Type="http://schemas.openxmlformats.org/officeDocument/2006/relationships/image" Target="../media/image6.jpeg"/></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jpeg"/><Relationship Id="rId2" Type="http://schemas.openxmlformats.org/officeDocument/2006/relationships/image" Target="../media/image14.png"/><Relationship Id="rId1" Type="http://schemas.openxmlformats.org/officeDocument/2006/relationships/image" Target="../media/image6.jpeg"/></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jpeg"/><Relationship Id="rId2" Type="http://schemas.openxmlformats.org/officeDocument/2006/relationships/image" Target="../media/image14.png"/><Relationship Id="rId1" Type="http://schemas.openxmlformats.org/officeDocument/2006/relationships/image" Target="../media/image6.jpeg"/></Relationships>
</file>

<file path=ppt/slides/_rels/slide3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jpeg"/><Relationship Id="rId3" Type="http://schemas.openxmlformats.org/officeDocument/2006/relationships/tags" Target="../tags/tag11.xml"/><Relationship Id="rId2" Type="http://schemas.openxmlformats.org/officeDocument/2006/relationships/image" Target="../media/image14.png"/><Relationship Id="rId1" Type="http://schemas.openxmlformats.org/officeDocument/2006/relationships/image" Target="../media/image6.jpeg"/></Relationships>
</file>

<file path=ppt/slides/_rels/slide3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jpeg"/><Relationship Id="rId3" Type="http://schemas.openxmlformats.org/officeDocument/2006/relationships/tags" Target="../tags/tag12.xml"/><Relationship Id="rId2" Type="http://schemas.openxmlformats.org/officeDocument/2006/relationships/image" Target="../media/image14.png"/><Relationship Id="rId1" Type="http://schemas.openxmlformats.org/officeDocument/2006/relationships/image" Target="../media/image6.jpeg"/></Relationships>
</file>

<file path=ppt/slides/_rels/slide3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jpeg"/><Relationship Id="rId3" Type="http://schemas.openxmlformats.org/officeDocument/2006/relationships/tags" Target="../tags/tag13.xml"/><Relationship Id="rId2" Type="http://schemas.openxmlformats.org/officeDocument/2006/relationships/image" Target="../media/image14.png"/><Relationship Id="rId1" Type="http://schemas.openxmlformats.org/officeDocument/2006/relationships/image" Target="../media/image6.jpeg"/></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jpeg"/><Relationship Id="rId2" Type="http://schemas.openxmlformats.org/officeDocument/2006/relationships/image" Target="../media/image7.png"/><Relationship Id="rId1" Type="http://schemas.openxmlformats.org/officeDocument/2006/relationships/image" Target="../media/image6.jpeg"/></Relationships>
</file>

<file path=ppt/slides/_rels/slide3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jpeg"/><Relationship Id="rId2" Type="http://schemas.openxmlformats.org/officeDocument/2006/relationships/image" Target="../media/image14.png"/><Relationship Id="rId1" Type="http://schemas.openxmlformats.org/officeDocument/2006/relationships/image" Target="../media/image6.jpe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jpeg"/><Relationship Id="rId3" Type="http://schemas.openxmlformats.org/officeDocument/2006/relationships/tags" Target="../tags/tag1.xml"/><Relationship Id="rId2" Type="http://schemas.openxmlformats.org/officeDocument/2006/relationships/image" Target="../media/image8.png"/><Relationship Id="rId1" Type="http://schemas.openxmlformats.org/officeDocument/2006/relationships/image" Target="../media/image6.jpeg"/></Relationships>
</file>

<file path=ppt/slides/_rels/slide4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jpeg"/><Relationship Id="rId2" Type="http://schemas.openxmlformats.org/officeDocument/2006/relationships/image" Target="../media/image14.png"/><Relationship Id="rId1" Type="http://schemas.openxmlformats.org/officeDocument/2006/relationships/image" Target="../media/image6.jpeg"/></Relationships>
</file>

<file path=ppt/slides/_rels/slide4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image" Target="../media/image6.jpeg"/></Relationships>
</file>

<file path=ppt/slides/_rels/slide4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jpeg"/><Relationship Id="rId3" Type="http://schemas.openxmlformats.org/officeDocument/2006/relationships/tags" Target="../tags/tag14.xml"/><Relationship Id="rId2" Type="http://schemas.openxmlformats.org/officeDocument/2006/relationships/image" Target="../media/image14.png"/><Relationship Id="rId1" Type="http://schemas.openxmlformats.org/officeDocument/2006/relationships/image" Target="../media/image6.jpeg"/></Relationships>
</file>

<file path=ppt/slides/_rels/slide4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jpeg"/><Relationship Id="rId3" Type="http://schemas.openxmlformats.org/officeDocument/2006/relationships/tags" Target="../tags/tag15.xml"/><Relationship Id="rId2" Type="http://schemas.openxmlformats.org/officeDocument/2006/relationships/image" Target="../media/image14.png"/><Relationship Id="rId1" Type="http://schemas.openxmlformats.org/officeDocument/2006/relationships/image" Target="../media/image6.jpeg"/></Relationships>
</file>

<file path=ppt/slides/_rels/slide4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jpeg"/><Relationship Id="rId3"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image" Target="../media/image6.jpeg"/></Relationships>
</file>

<file path=ppt/slides/_rels/slide4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jpeg"/><Relationship Id="rId2" Type="http://schemas.openxmlformats.org/officeDocument/2006/relationships/image" Target="../media/image7.png"/><Relationship Id="rId1" Type="http://schemas.openxmlformats.org/officeDocument/2006/relationships/image" Target="../media/image6.jpeg"/></Relationships>
</file>

<file path=ppt/slides/_rels/slide4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jpeg"/><Relationship Id="rId2" Type="http://schemas.openxmlformats.org/officeDocument/2006/relationships/image" Target="../media/image14.png"/><Relationship Id="rId1" Type="http://schemas.openxmlformats.org/officeDocument/2006/relationships/image" Target="../media/image6.jpeg"/></Relationships>
</file>

<file path=ppt/slides/_rels/slide4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jpeg"/><Relationship Id="rId2" Type="http://schemas.openxmlformats.org/officeDocument/2006/relationships/image" Target="../media/image14.png"/><Relationship Id="rId1" Type="http://schemas.openxmlformats.org/officeDocument/2006/relationships/image" Target="../media/image6.jpeg"/></Relationships>
</file>

<file path=ppt/slides/_rels/slide4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jpeg"/><Relationship Id="rId3" Type="http://schemas.openxmlformats.org/officeDocument/2006/relationships/tags" Target="../tags/tag16.xml"/><Relationship Id="rId2" Type="http://schemas.openxmlformats.org/officeDocument/2006/relationships/image" Target="../media/image14.png"/><Relationship Id="rId1" Type="http://schemas.openxmlformats.org/officeDocument/2006/relationships/image" Target="../media/image6.jpeg"/></Relationships>
</file>

<file path=ppt/slides/_rels/slide4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jpeg"/><Relationship Id="rId3" Type="http://schemas.openxmlformats.org/officeDocument/2006/relationships/tags" Target="../tags/tag17.xml"/><Relationship Id="rId2" Type="http://schemas.openxmlformats.org/officeDocument/2006/relationships/image" Target="../media/image14.png"/><Relationship Id="rId1" Type="http://schemas.openxmlformats.org/officeDocument/2006/relationships/image" Target="../media/image6.jpeg"/></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10.png"/><Relationship Id="rId4" Type="http://schemas.openxmlformats.org/officeDocument/2006/relationships/image" Target="../media/image2.tiff"/><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image" Target="../media/image6.jpeg"/></Relationships>
</file>

<file path=ppt/slides/_rels/slide5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image" Target="../media/image6.jpeg"/></Relationships>
</file>

<file path=ppt/slides/_rels/slide5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jpeg"/><Relationship Id="rId2" Type="http://schemas.openxmlformats.org/officeDocument/2006/relationships/image" Target="../media/image7.png"/><Relationship Id="rId1" Type="http://schemas.openxmlformats.org/officeDocument/2006/relationships/image" Target="../media/image6.jpeg"/></Relationships>
</file>

<file path=ppt/slides/_rels/slide5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jpeg"/><Relationship Id="rId2" Type="http://schemas.openxmlformats.org/officeDocument/2006/relationships/image" Target="../media/image14.png"/><Relationship Id="rId1" Type="http://schemas.openxmlformats.org/officeDocument/2006/relationships/image" Target="../media/image6.jpeg"/></Relationships>
</file>

<file path=ppt/slides/_rels/slide5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jpeg"/><Relationship Id="rId3" Type="http://schemas.openxmlformats.org/officeDocument/2006/relationships/image" Target="../media/image27.png"/><Relationship Id="rId2" Type="http://schemas.openxmlformats.org/officeDocument/2006/relationships/image" Target="../media/image14.png"/><Relationship Id="rId1" Type="http://schemas.openxmlformats.org/officeDocument/2006/relationships/image" Target="../media/image6.jpeg"/></Relationships>
</file>

<file path=ppt/slides/_rels/slide5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jpeg"/><Relationship Id="rId3" Type="http://schemas.openxmlformats.org/officeDocument/2006/relationships/tags" Target="../tags/tag18.xml"/><Relationship Id="rId2" Type="http://schemas.openxmlformats.org/officeDocument/2006/relationships/image" Target="../media/image14.png"/><Relationship Id="rId1" Type="http://schemas.openxmlformats.org/officeDocument/2006/relationships/image" Target="../media/image6.jpeg"/></Relationships>
</file>

<file path=ppt/slides/_rels/slide5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jpeg"/><Relationship Id="rId3" Type="http://schemas.openxmlformats.org/officeDocument/2006/relationships/tags" Target="../tags/tag19.xml"/><Relationship Id="rId2" Type="http://schemas.openxmlformats.org/officeDocument/2006/relationships/image" Target="../media/image14.png"/><Relationship Id="rId1" Type="http://schemas.openxmlformats.org/officeDocument/2006/relationships/image" Target="../media/image6.jpeg"/></Relationships>
</file>

<file path=ppt/slides/_rels/slide5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jpeg"/><Relationship Id="rId3" Type="http://schemas.openxmlformats.org/officeDocument/2006/relationships/image" Target="../media/image28.png"/><Relationship Id="rId2" Type="http://schemas.openxmlformats.org/officeDocument/2006/relationships/image" Target="../media/image14.png"/><Relationship Id="rId1" Type="http://schemas.openxmlformats.org/officeDocument/2006/relationships/image" Target="../media/image6.jpeg"/></Relationships>
</file>

<file path=ppt/slides/_rels/slide5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jpeg"/><Relationship Id="rId2" Type="http://schemas.openxmlformats.org/officeDocument/2006/relationships/image" Target="../media/image7.png"/><Relationship Id="rId1" Type="http://schemas.openxmlformats.org/officeDocument/2006/relationships/image" Target="../media/image6.jpeg"/></Relationships>
</file>

<file path=ppt/slides/_rels/slide5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29.jpeg"/><Relationship Id="rId3" Type="http://schemas.openxmlformats.org/officeDocument/2006/relationships/tags" Target="../tags/tag20.xml"/><Relationship Id="rId2" Type="http://schemas.openxmlformats.org/officeDocument/2006/relationships/image" Target="../media/image14.png"/><Relationship Id="rId1" Type="http://schemas.openxmlformats.org/officeDocument/2006/relationships/image" Target="../media/image6.jpeg"/></Relationships>
</file>

<file path=ppt/slides/_rels/slide59.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4.jpeg"/><Relationship Id="rId6" Type="http://schemas.openxmlformats.org/officeDocument/2006/relationships/image" Target="../media/image31.jpeg"/><Relationship Id="rId5" Type="http://schemas.openxmlformats.org/officeDocument/2006/relationships/tags" Target="../tags/tag22.xml"/><Relationship Id="rId4" Type="http://schemas.openxmlformats.org/officeDocument/2006/relationships/image" Target="../media/image30.jpeg"/><Relationship Id="rId3" Type="http://schemas.openxmlformats.org/officeDocument/2006/relationships/tags" Target="../tags/tag21.xml"/><Relationship Id="rId2" Type="http://schemas.openxmlformats.org/officeDocument/2006/relationships/image" Target="../media/image14.png"/><Relationship Id="rId1" Type="http://schemas.openxmlformats.org/officeDocument/2006/relationships/image" Target="../media/image6.jpe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jpeg"/><Relationship Id="rId2" Type="http://schemas.openxmlformats.org/officeDocument/2006/relationships/image" Target="../media/image8.png"/><Relationship Id="rId1" Type="http://schemas.openxmlformats.org/officeDocument/2006/relationships/image" Target="../media/image6.jpeg"/></Relationships>
</file>

<file path=ppt/slides/_rels/slide6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jpeg"/><Relationship Id="rId3" Type="http://schemas.openxmlformats.org/officeDocument/2006/relationships/tags" Target="../tags/tag23.xml"/><Relationship Id="rId2" Type="http://schemas.openxmlformats.org/officeDocument/2006/relationships/image" Target="../media/image14.png"/><Relationship Id="rId1" Type="http://schemas.openxmlformats.org/officeDocument/2006/relationships/image" Target="../media/image6.jpeg"/></Relationships>
</file>

<file path=ppt/slides/_rels/slide6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jpeg"/><Relationship Id="rId3" Type="http://schemas.openxmlformats.org/officeDocument/2006/relationships/tags" Target="../tags/tag24.xml"/><Relationship Id="rId2" Type="http://schemas.openxmlformats.org/officeDocument/2006/relationships/image" Target="../media/image14.png"/><Relationship Id="rId1" Type="http://schemas.openxmlformats.org/officeDocument/2006/relationships/image" Target="../media/image6.jpeg"/></Relationships>
</file>

<file path=ppt/slides/_rels/slide6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jpeg"/><Relationship Id="rId3" Type="http://schemas.openxmlformats.org/officeDocument/2006/relationships/tags" Target="../tags/tag25.xml"/><Relationship Id="rId2" Type="http://schemas.openxmlformats.org/officeDocument/2006/relationships/image" Target="../media/image14.png"/><Relationship Id="rId1" Type="http://schemas.openxmlformats.org/officeDocument/2006/relationships/image" Target="../media/image6.jpeg"/></Relationships>
</file>

<file path=ppt/slides/_rels/slide6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jpeg"/><Relationship Id="rId3" Type="http://schemas.openxmlformats.org/officeDocument/2006/relationships/image" Target="../media/image32.png"/><Relationship Id="rId2" Type="http://schemas.openxmlformats.org/officeDocument/2006/relationships/image" Target="../media/image7.png"/><Relationship Id="rId1" Type="http://schemas.openxmlformats.org/officeDocument/2006/relationships/image" Target="../media/image6.jpeg"/></Relationships>
</file>

<file path=ppt/slides/_rels/slide6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jpeg"/><Relationship Id="rId2" Type="http://schemas.openxmlformats.org/officeDocument/2006/relationships/image" Target="../media/image14.png"/><Relationship Id="rId1" Type="http://schemas.openxmlformats.org/officeDocument/2006/relationships/image" Target="../media/image6.jpeg"/></Relationships>
</file>

<file path=ppt/slides/_rels/slide6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jpeg"/><Relationship Id="rId2" Type="http://schemas.openxmlformats.org/officeDocument/2006/relationships/image" Target="../media/image14.png"/><Relationship Id="rId1" Type="http://schemas.openxmlformats.org/officeDocument/2006/relationships/image" Target="../media/image6.jpeg"/></Relationships>
</file>

<file path=ppt/slides/_rels/slide6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jpeg"/><Relationship Id="rId3" Type="http://schemas.openxmlformats.org/officeDocument/2006/relationships/tags" Target="../tags/tag26.xml"/><Relationship Id="rId2" Type="http://schemas.openxmlformats.org/officeDocument/2006/relationships/image" Target="../media/image14.png"/><Relationship Id="rId1" Type="http://schemas.openxmlformats.org/officeDocument/2006/relationships/image" Target="../media/image6.jpeg"/></Relationships>
</file>

<file path=ppt/slides/_rels/slide6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jpeg"/><Relationship Id="rId3" Type="http://schemas.openxmlformats.org/officeDocument/2006/relationships/tags" Target="../tags/tag27.xml"/><Relationship Id="rId2" Type="http://schemas.openxmlformats.org/officeDocument/2006/relationships/image" Target="../media/image14.png"/><Relationship Id="rId1" Type="http://schemas.openxmlformats.org/officeDocument/2006/relationships/image" Target="../media/image6.jpeg"/></Relationships>
</file>

<file path=ppt/slides/_rels/slide6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jpeg"/><Relationship Id="rId2" Type="http://schemas.openxmlformats.org/officeDocument/2006/relationships/image" Target="../media/image14.png"/><Relationship Id="rId1" Type="http://schemas.openxmlformats.org/officeDocument/2006/relationships/image" Target="../media/image6.jpeg"/></Relationships>
</file>

<file path=ppt/slides/_rels/slide6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jpeg"/><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image" Target="../media/image6.jpe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jpeg"/><Relationship Id="rId2" Type="http://schemas.openxmlformats.org/officeDocument/2006/relationships/image" Target="../media/image7.png"/><Relationship Id="rId1" Type="http://schemas.openxmlformats.org/officeDocument/2006/relationships/image" Target="../media/image6.jpe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jpe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jpeg"/><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image" Target="../media/image6.jpe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jpeg"/><Relationship Id="rId2" Type="http://schemas.openxmlformats.org/officeDocument/2006/relationships/image" Target="../media/image8.png"/><Relationship Id="rId1"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3"/>
          </p:nvPr>
        </p:nvSpPr>
        <p:spPr/>
        <p:txBody>
          <a:bodyPr/>
          <a:p>
            <a:endParaRPr lang="zh-CN" altLang="en-US"/>
          </a:p>
        </p:txBody>
      </p:sp>
      <p:sp>
        <p:nvSpPr>
          <p:cNvPr id="3" name="内容占位符 2"/>
          <p:cNvSpPr>
            <a:spLocks noGrp="1"/>
          </p:cNvSpPr>
          <p:nvPr>
            <p:ph sz="quarter" idx="4"/>
          </p:nvPr>
        </p:nvSpPr>
        <p:spPr/>
        <p:txBody>
          <a:bodyPr/>
          <a:p>
            <a:endParaRPr lang="zh-CN" altLang="en-US"/>
          </a:p>
        </p:txBody>
      </p:sp>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pic>
        <p:nvPicPr>
          <p:cNvPr id="5125" name="图片 1" descr="qrcode_for_gh_3a435f224ccf_1280"/>
          <p:cNvPicPr>
            <a:picLocks noChangeAspect="1"/>
          </p:cNvPicPr>
          <p:nvPr/>
        </p:nvPicPr>
        <p:blipFill>
          <a:blip r:embed="rId3"/>
          <a:stretch>
            <a:fillRect/>
          </a:stretch>
        </p:blipFill>
        <p:spPr>
          <a:xfrm>
            <a:off x="7927975" y="2717800"/>
            <a:ext cx="3109913" cy="3108325"/>
          </a:xfrm>
          <a:prstGeom prst="rect">
            <a:avLst/>
          </a:prstGeom>
          <a:noFill/>
          <a:ln w="9525">
            <a:noFill/>
          </a:ln>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762000" y="342900"/>
            <a:ext cx="10554335" cy="530860"/>
          </a:xfrm>
          <a:prstGeom prst="rect">
            <a:avLst/>
          </a:prstGeom>
          <a:noFill/>
        </p:spPr>
        <p:txBody>
          <a:bodyPr wrap="square" rtlCol="0">
            <a:noAutofit/>
          </a:bodyPr>
          <a:lstStyle/>
          <a:p>
            <a:pPr algn="l"/>
            <a:r>
              <a:rPr lang="en-US" altLang="zh-CN"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rPr>
              <a:t>Task 2  Review the important phrases/sentences and translate.</a:t>
            </a:r>
            <a:endParaRPr lang="en-US" altLang="zh-CN"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endParaRPr>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graphicFrame>
        <p:nvGraphicFramePr>
          <p:cNvPr id="6" name="表格 5"/>
          <p:cNvGraphicFramePr/>
          <p:nvPr>
            <p:custDataLst>
              <p:tags r:id="rId3"/>
            </p:custDataLst>
          </p:nvPr>
        </p:nvGraphicFramePr>
        <p:xfrm>
          <a:off x="499745" y="873760"/>
          <a:ext cx="10816590" cy="5744210"/>
        </p:xfrm>
        <a:graphic>
          <a:graphicData uri="http://schemas.openxmlformats.org/drawingml/2006/table">
            <a:tbl>
              <a:tblPr/>
              <a:tblGrid>
                <a:gridCol w="5408295"/>
                <a:gridCol w="5408295"/>
              </a:tblGrid>
              <a:tr h="479425">
                <a:tc>
                  <a:txBody>
                    <a:bodyPr/>
                    <a:p>
                      <a:pPr marL="0" indent="0" algn="l">
                        <a:spcBef>
                          <a:spcPct val="0"/>
                        </a:spcBef>
                        <a:spcAft>
                          <a:spcPct val="0"/>
                        </a:spcAft>
                      </a:pPr>
                      <a:r>
                        <a:rPr lang="en-US" altLang="zh-CN" sz="2400" b="1">
                          <a:latin typeface="Times New Roman" panose="02020603050405020304"/>
                          <a:ea typeface="Times New Roman" panose="02020603050405020304"/>
                        </a:rPr>
                        <a:t>1.i</a:t>
                      </a:r>
                      <a:r>
                        <a:rPr lang="en-US" altLang="zh-CN" sz="2400" b="1">
                          <a:latin typeface="Times New Roman" panose="02020603050405020304"/>
                          <a:ea typeface="宋体" panose="02010600030101010101" pitchFamily="2" charset="-122"/>
                        </a:rPr>
                        <a:t>n ancient China</a:t>
                      </a:r>
                      <a:endParaRPr lang="en-US" altLang="zh-CN" sz="24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2400" b="1">
                          <a:latin typeface="Times New Roman" panose="02020603050405020304"/>
                          <a:ea typeface="宋体" panose="02010600030101010101" pitchFamily="2" charset="-122"/>
                        </a:rPr>
                        <a:t> </a:t>
                      </a:r>
                      <a:endParaRPr lang="en-US" altLang="zh-CN" sz="24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602615">
                <a:tc>
                  <a:txBody>
                    <a:bodyPr/>
                    <a:p>
                      <a:pPr marL="0" indent="0" algn="l">
                        <a:spcBef>
                          <a:spcPct val="0"/>
                        </a:spcBef>
                        <a:spcAft>
                          <a:spcPct val="0"/>
                        </a:spcAft>
                      </a:pPr>
                      <a:r>
                        <a:rPr lang="en-US" altLang="zh-CN" sz="2400" b="1">
                          <a:latin typeface="Times New Roman" panose="02020603050405020304"/>
                          <a:ea typeface="Times New Roman" panose="02020603050405020304"/>
                        </a:rPr>
                        <a:t>2.</a:t>
                      </a:r>
                      <a:r>
                        <a:rPr lang="en-US" altLang="zh-CN" sz="2400" b="1">
                          <a:latin typeface="Times New Roman" panose="02020603050405020304"/>
                          <a:ea typeface="宋体" panose="02010600030101010101" pitchFamily="2" charset="-122"/>
                        </a:rPr>
                        <a:t>lifelike</a:t>
                      </a:r>
                      <a:r>
                        <a:rPr lang="en-US" altLang="zh-CN" sz="2400" b="1">
                          <a:latin typeface="Times New Roman" panose="02020603050405020304"/>
                          <a:ea typeface="Times New Roman" panose="02020603050405020304"/>
                        </a:rPr>
                        <a:t>    adj.</a:t>
                      </a:r>
                      <a:endParaRPr lang="en-US" altLang="zh-CN" sz="2400" b="1">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2400" b="1">
                          <a:latin typeface="Times New Roman" panose="02020603050405020304"/>
                          <a:ea typeface="宋体" panose="02010600030101010101" pitchFamily="2" charset="-122"/>
                        </a:rPr>
                        <a:t> </a:t>
                      </a:r>
                      <a:endParaRPr lang="en-US" altLang="zh-CN" sz="24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65760">
                <a:tc>
                  <a:txBody>
                    <a:bodyPr/>
                    <a:p>
                      <a:pPr marL="0" indent="0" algn="l">
                        <a:spcBef>
                          <a:spcPct val="0"/>
                        </a:spcBef>
                        <a:spcAft>
                          <a:spcPct val="0"/>
                        </a:spcAft>
                      </a:pPr>
                      <a:r>
                        <a:rPr lang="en-US" altLang="zh-CN" sz="2400" b="1">
                          <a:latin typeface="Times New Roman" panose="02020603050405020304"/>
                          <a:ea typeface="Times New Roman" panose="02020603050405020304"/>
                        </a:rPr>
                        <a:t>3.</a:t>
                      </a:r>
                      <a:r>
                        <a:rPr lang="en-US" altLang="zh-CN" sz="2400" b="1">
                          <a:latin typeface="Times New Roman" panose="02020603050405020304"/>
                          <a:ea typeface="宋体" panose="02010600030101010101" pitchFamily="2" charset="-122"/>
                        </a:rPr>
                        <a:t> reputation</a:t>
                      </a:r>
                      <a:r>
                        <a:rPr lang="en-US" altLang="zh-CN" sz="2400" b="1">
                          <a:latin typeface="Times New Roman" panose="02020603050405020304"/>
                          <a:ea typeface="Times New Roman" panose="02020603050405020304"/>
                        </a:rPr>
                        <a:t>  n.</a:t>
                      </a:r>
                      <a:endParaRPr lang="en-US" altLang="zh-CN" sz="2400" b="1">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2400" b="1">
                          <a:latin typeface="Times New Roman" panose="02020603050405020304"/>
                          <a:ea typeface="宋体" panose="02010600030101010101" pitchFamily="2" charset="-122"/>
                        </a:rPr>
                        <a:t> </a:t>
                      </a:r>
                      <a:endParaRPr lang="en-US" altLang="zh-CN" sz="24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508000">
                <a:tc>
                  <a:txBody>
                    <a:bodyPr/>
                    <a:p>
                      <a:pPr marL="0" indent="0" algn="l">
                        <a:spcBef>
                          <a:spcPct val="0"/>
                        </a:spcBef>
                        <a:spcAft>
                          <a:spcPct val="0"/>
                        </a:spcAft>
                      </a:pPr>
                      <a:r>
                        <a:rPr lang="en-US" altLang="zh-CN" sz="2400" b="1">
                          <a:latin typeface="Times New Roman" panose="02020603050405020304"/>
                          <a:ea typeface="宋体" panose="02010600030101010101" pitchFamily="2" charset="-122"/>
                        </a:rPr>
                        <a:t>4. present </a:t>
                      </a:r>
                      <a:r>
                        <a:rPr lang="en-US" altLang="zh-CN" sz="2400" b="1">
                          <a:latin typeface="Times New Roman" panose="02020603050405020304"/>
                          <a:ea typeface="Times New Roman" panose="02020603050405020304"/>
                        </a:rPr>
                        <a:t>one</a:t>
                      </a:r>
                      <a:r>
                        <a:rPr lang="en-US" altLang="zh-CN" sz="2400" b="1">
                          <a:latin typeface="Times New Roman" panose="02020603050405020304"/>
                          <a:ea typeface="宋体" panose="02010600030101010101" pitchFamily="2" charset="-122"/>
                        </a:rPr>
                        <a:t>’</a:t>
                      </a:r>
                      <a:r>
                        <a:rPr lang="en-US" altLang="zh-CN" sz="2400" b="1">
                          <a:latin typeface="Times New Roman" panose="02020603050405020304"/>
                          <a:ea typeface="Times New Roman" panose="02020603050405020304"/>
                        </a:rPr>
                        <a:t>s </a:t>
                      </a:r>
                      <a:r>
                        <a:rPr lang="en-US" altLang="zh-CN" sz="2400" b="1">
                          <a:latin typeface="Times New Roman" panose="02020603050405020304"/>
                          <a:ea typeface="宋体" panose="02010600030101010101" pitchFamily="2" charset="-122"/>
                        </a:rPr>
                        <a:t>work</a:t>
                      </a:r>
                      <a:endParaRPr lang="en-US" altLang="zh-CN" sz="24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2400" b="1">
                          <a:latin typeface="Times New Roman" panose="02020603050405020304"/>
                          <a:ea typeface="宋体" panose="02010600030101010101" pitchFamily="2" charset="-122"/>
                        </a:rPr>
                        <a:t> </a:t>
                      </a:r>
                      <a:endParaRPr lang="en-US" altLang="zh-CN" sz="24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65760">
                <a:tc>
                  <a:txBody>
                    <a:bodyPr/>
                    <a:p>
                      <a:pPr marL="0" indent="0" algn="l">
                        <a:spcBef>
                          <a:spcPct val="0"/>
                        </a:spcBef>
                        <a:spcAft>
                          <a:spcPct val="0"/>
                        </a:spcAft>
                      </a:pPr>
                      <a:r>
                        <a:rPr lang="en-US" altLang="zh-CN" sz="2400" b="1">
                          <a:latin typeface="Times New Roman" panose="02020603050405020304"/>
                          <a:ea typeface="Times New Roman" panose="02020603050405020304"/>
                        </a:rPr>
                        <a:t>5.</a:t>
                      </a:r>
                      <a:r>
                        <a:rPr lang="en-US" altLang="zh-CN" sz="2400" b="1">
                          <a:latin typeface="Times New Roman" panose="02020603050405020304"/>
                          <a:ea typeface="宋体" panose="02010600030101010101" pitchFamily="2" charset="-122"/>
                        </a:rPr>
                        <a:t>presented his masterpiece</a:t>
                      </a:r>
                      <a:endParaRPr lang="en-US" altLang="zh-CN" sz="24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2400" b="1">
                          <a:latin typeface="Times New Roman" panose="02020603050405020304"/>
                          <a:ea typeface="宋体" panose="02010600030101010101" pitchFamily="2" charset="-122"/>
                        </a:rPr>
                        <a:t> </a:t>
                      </a:r>
                      <a:endParaRPr lang="en-US" altLang="zh-CN" sz="24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153795">
                <a:tc>
                  <a:txBody>
                    <a:bodyPr/>
                    <a:p>
                      <a:pPr marL="0" indent="0" algn="l">
                        <a:spcBef>
                          <a:spcPct val="0"/>
                        </a:spcBef>
                        <a:spcAft>
                          <a:spcPct val="0"/>
                        </a:spcAft>
                      </a:pPr>
                      <a:r>
                        <a:rPr lang="en-US" altLang="zh-CN" sz="2400" b="1">
                          <a:latin typeface="Times New Roman" panose="02020603050405020304"/>
                          <a:ea typeface="Times New Roman" panose="02020603050405020304"/>
                        </a:rPr>
                        <a:t>6.H</a:t>
                      </a:r>
                      <a:r>
                        <a:rPr lang="en-US" altLang="zh-CN" sz="2400" b="1">
                          <a:latin typeface="Times New Roman" panose="02020603050405020304"/>
                          <a:ea typeface="宋体" panose="02010600030101010101" pitchFamily="2" charset="-122"/>
                        </a:rPr>
                        <a:t>e was left speechless by the mountains being silently reflected in the water</a:t>
                      </a:r>
                      <a:endParaRPr lang="en-US" altLang="zh-CN" sz="24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endParaRPr lang="zh-CN" altLang="en-US" sz="24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748665">
                <a:tc>
                  <a:txBody>
                    <a:bodyPr/>
                    <a:p>
                      <a:pPr marL="0" indent="0" algn="l">
                        <a:spcBef>
                          <a:spcPct val="0"/>
                        </a:spcBef>
                        <a:spcAft>
                          <a:spcPct val="0"/>
                        </a:spcAft>
                      </a:pPr>
                      <a:r>
                        <a:rPr lang="en-US" altLang="zh-CN" sz="2400" b="1">
                          <a:latin typeface="Times New Roman" panose="02020603050405020304"/>
                          <a:ea typeface="Times New Roman" panose="02020603050405020304"/>
                        </a:rPr>
                        <a:t>7.</a:t>
                      </a:r>
                      <a:r>
                        <a:rPr lang="en-US" altLang="zh-CN" sz="2400" b="1">
                          <a:latin typeface="Times New Roman" panose="02020603050405020304"/>
                          <a:ea typeface="宋体" panose="02010600030101010101" pitchFamily="2" charset="-122"/>
                        </a:rPr>
                        <a:t>He passed milky white waterfalls and mountains </a:t>
                      </a:r>
                      <a:r>
                        <a:rPr lang="en-US" altLang="zh-CN" sz="2400" b="1">
                          <a:latin typeface="Times New Roman" panose="02020603050405020304"/>
                          <a:ea typeface="Times New Roman" panose="02020603050405020304"/>
                        </a:rPr>
                        <a:t>.</a:t>
                      </a:r>
                      <a:endParaRPr lang="en-US" altLang="zh-CN" sz="2400" b="1">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2400" b="1">
                          <a:latin typeface="Times New Roman" panose="02020603050405020304"/>
                          <a:ea typeface="宋体" panose="02010600030101010101" pitchFamily="2" charset="-122"/>
                        </a:rPr>
                        <a:t> </a:t>
                      </a:r>
                      <a:endParaRPr lang="en-US" altLang="zh-CN" sz="24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817245">
                <a:tc>
                  <a:txBody>
                    <a:bodyPr/>
                    <a:p>
                      <a:pPr marL="0" indent="0" algn="l">
                        <a:spcBef>
                          <a:spcPct val="0"/>
                        </a:spcBef>
                        <a:spcAft>
                          <a:spcPct val="0"/>
                        </a:spcAft>
                      </a:pPr>
                      <a:r>
                        <a:rPr lang="en-US" altLang="zh-CN" sz="2400" b="1">
                          <a:latin typeface="Times New Roman" panose="02020603050405020304"/>
                          <a:ea typeface="Times New Roman" panose="02020603050405020304"/>
                        </a:rPr>
                        <a:t>8.</a:t>
                      </a:r>
                      <a:r>
                        <a:rPr lang="en-US" altLang="zh-CN" sz="2400" b="1">
                          <a:latin typeface="Times New Roman" panose="02020603050405020304"/>
                          <a:ea typeface="宋体" panose="02010600030101010101" pitchFamily="2" charset="-122"/>
                        </a:rPr>
                        <a:t>the mists rising from the river</a:t>
                      </a:r>
                      <a:r>
                        <a:rPr lang="en-US" altLang="zh-CN" sz="2400" b="1">
                          <a:latin typeface="Times New Roman" panose="02020603050405020304"/>
                          <a:ea typeface="Times New Roman" panose="02020603050405020304"/>
                        </a:rPr>
                        <a:t> </a:t>
                      </a:r>
                      <a:r>
                        <a:rPr lang="en-US" altLang="zh-CN" sz="2400" b="1">
                          <a:latin typeface="Times New Roman" panose="02020603050405020304"/>
                          <a:ea typeface="宋体" panose="02010600030101010101" pitchFamily="2" charset="-122"/>
                        </a:rPr>
                        <a:t>and the soft clouds</a:t>
                      </a:r>
                      <a:endParaRPr lang="en-US" altLang="zh-CN" sz="24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2400" b="1">
                          <a:latin typeface="Times New Roman" panose="02020603050405020304"/>
                          <a:ea typeface="宋体" panose="02010600030101010101" pitchFamily="2" charset="-122"/>
                        </a:rPr>
                        <a:t> </a:t>
                      </a:r>
                      <a:endParaRPr lang="en-US" altLang="zh-CN" sz="24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702945">
                <a:tc>
                  <a:txBody>
                    <a:bodyPr/>
                    <a:p>
                      <a:pPr marL="0" indent="0" algn="l">
                        <a:spcBef>
                          <a:spcPct val="0"/>
                        </a:spcBef>
                        <a:spcAft>
                          <a:spcPct val="0"/>
                        </a:spcAft>
                      </a:pPr>
                      <a:r>
                        <a:rPr lang="en-US" altLang="zh-CN" sz="2400" b="1">
                          <a:latin typeface="Times New Roman" panose="02020603050405020304"/>
                          <a:ea typeface="Times New Roman" panose="02020603050405020304"/>
                        </a:rPr>
                        <a:t>9.H</a:t>
                      </a:r>
                      <a:r>
                        <a:rPr lang="en-US" altLang="zh-CN" sz="2400" b="1">
                          <a:latin typeface="Times New Roman" panose="02020603050405020304"/>
                          <a:ea typeface="宋体" panose="02010600030101010101" pitchFamily="2" charset="-122"/>
                        </a:rPr>
                        <a:t>e was reduced to tears.</a:t>
                      </a:r>
                      <a:endParaRPr lang="en-US" altLang="zh-CN" sz="24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algn="l">
                        <a:spcBef>
                          <a:spcPct val="0"/>
                        </a:spcBef>
                        <a:spcAft>
                          <a:spcPct val="0"/>
                        </a:spcAft>
                      </a:pPr>
                      <a:endParaRPr sz="24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sp>
        <p:nvSpPr>
          <p:cNvPr id="7" name="文本框 6"/>
          <p:cNvSpPr txBox="1"/>
          <p:nvPr/>
        </p:nvSpPr>
        <p:spPr>
          <a:xfrm>
            <a:off x="6142355" y="873760"/>
            <a:ext cx="4231005" cy="521970"/>
          </a:xfrm>
          <a:prstGeom prst="rect">
            <a:avLst/>
          </a:prstGeom>
          <a:noFill/>
        </p:spPr>
        <p:txBody>
          <a:bodyPr wrap="square" rtlCol="0">
            <a:spAutoFit/>
          </a:bodyPr>
          <a:p>
            <a:r>
              <a:rPr lang="zh-CN" altLang="en-US" sz="2800" b="1">
                <a:latin typeface="宋体" panose="02010600030101010101" pitchFamily="2" charset="-122"/>
                <a:ea typeface="宋体" panose="02010600030101010101" pitchFamily="2" charset="-122"/>
                <a:cs typeface="Times New Roman" panose="02020603050405020304" charset="0"/>
                <a:sym typeface="+mn-ea"/>
              </a:rPr>
              <a:t>在古代中国</a:t>
            </a:r>
            <a:endParaRPr lang="zh-CN" altLang="en-US" sz="2800" b="1">
              <a:latin typeface="宋体" panose="02010600030101010101" pitchFamily="2" charset="-122"/>
              <a:ea typeface="宋体" panose="02010600030101010101" pitchFamily="2" charset="-122"/>
              <a:cs typeface="Times New Roman" panose="02020603050405020304" charset="0"/>
              <a:sym typeface="+mn-ea"/>
            </a:endParaRPr>
          </a:p>
        </p:txBody>
      </p:sp>
      <p:sp>
        <p:nvSpPr>
          <p:cNvPr id="9" name="文本框 8"/>
          <p:cNvSpPr txBox="1"/>
          <p:nvPr/>
        </p:nvSpPr>
        <p:spPr>
          <a:xfrm>
            <a:off x="6269355" y="1395730"/>
            <a:ext cx="4231005" cy="521970"/>
          </a:xfrm>
          <a:prstGeom prst="rect">
            <a:avLst/>
          </a:prstGeom>
          <a:noFill/>
        </p:spPr>
        <p:txBody>
          <a:bodyPr wrap="square" rtlCol="0">
            <a:spAutoFit/>
          </a:bodyPr>
          <a:p>
            <a:r>
              <a:rPr lang="zh-CN" altLang="en-US" sz="2800" b="1">
                <a:latin typeface="宋体" panose="02010600030101010101" pitchFamily="2" charset="-122"/>
                <a:ea typeface="宋体" panose="02010600030101010101" pitchFamily="2" charset="-122"/>
                <a:cs typeface="Times New Roman" panose="02020603050405020304" charset="0"/>
                <a:sym typeface="+mn-ea"/>
              </a:rPr>
              <a:t>栩栩如生的；逼真的</a:t>
            </a:r>
            <a:endParaRPr lang="zh-CN" altLang="en-US" sz="2800" b="1">
              <a:latin typeface="宋体" panose="02010600030101010101" pitchFamily="2" charset="-122"/>
              <a:ea typeface="宋体" panose="02010600030101010101" pitchFamily="2" charset="-122"/>
              <a:cs typeface="Times New Roman" panose="02020603050405020304" charset="0"/>
              <a:sym typeface="+mn-ea"/>
            </a:endParaRPr>
          </a:p>
        </p:txBody>
      </p:sp>
      <p:sp>
        <p:nvSpPr>
          <p:cNvPr id="10" name="文本框 9"/>
          <p:cNvSpPr txBox="1"/>
          <p:nvPr/>
        </p:nvSpPr>
        <p:spPr>
          <a:xfrm>
            <a:off x="6396355" y="1917700"/>
            <a:ext cx="4231005" cy="521970"/>
          </a:xfrm>
          <a:prstGeom prst="rect">
            <a:avLst/>
          </a:prstGeom>
          <a:noFill/>
        </p:spPr>
        <p:txBody>
          <a:bodyPr wrap="square" rtlCol="0">
            <a:spAutoFit/>
          </a:bodyPr>
          <a:p>
            <a:r>
              <a:rPr lang="zh-CN" altLang="en-US" sz="2800" b="1">
                <a:latin typeface="宋体" panose="02010600030101010101" pitchFamily="2" charset="-122"/>
                <a:ea typeface="宋体" panose="02010600030101010101" pitchFamily="2" charset="-122"/>
                <a:cs typeface="Times New Roman" panose="02020603050405020304" charset="0"/>
                <a:sym typeface="+mn-ea"/>
              </a:rPr>
              <a:t>名誉，名声</a:t>
            </a:r>
            <a:endParaRPr lang="zh-CN" altLang="en-US" sz="2800" b="1">
              <a:latin typeface="宋体" panose="02010600030101010101" pitchFamily="2" charset="-122"/>
              <a:ea typeface="宋体" panose="02010600030101010101" pitchFamily="2" charset="-122"/>
              <a:cs typeface="Times New Roman" panose="02020603050405020304" charset="0"/>
              <a:sym typeface="+mn-ea"/>
            </a:endParaRPr>
          </a:p>
        </p:txBody>
      </p:sp>
      <p:sp>
        <p:nvSpPr>
          <p:cNvPr id="12" name="文本框 11"/>
          <p:cNvSpPr txBox="1"/>
          <p:nvPr/>
        </p:nvSpPr>
        <p:spPr>
          <a:xfrm>
            <a:off x="6457315" y="2338705"/>
            <a:ext cx="4231005" cy="521970"/>
          </a:xfrm>
          <a:prstGeom prst="rect">
            <a:avLst/>
          </a:prstGeom>
          <a:noFill/>
        </p:spPr>
        <p:txBody>
          <a:bodyPr wrap="square" rtlCol="0">
            <a:spAutoFit/>
          </a:bodyPr>
          <a:p>
            <a:r>
              <a:rPr lang="zh-CN" altLang="en-US" sz="2800" b="1">
                <a:latin typeface="宋体" panose="02010600030101010101" pitchFamily="2" charset="-122"/>
                <a:ea typeface="宋体" panose="02010600030101010101" pitchFamily="2" charset="-122"/>
                <a:cs typeface="Times New Roman" panose="02020603050405020304" charset="0"/>
                <a:sym typeface="+mn-ea"/>
              </a:rPr>
              <a:t>展示自己的作品</a:t>
            </a:r>
            <a:endParaRPr lang="zh-CN" altLang="en-US" sz="2800" b="1">
              <a:latin typeface="宋体" panose="02010600030101010101" pitchFamily="2" charset="-122"/>
              <a:ea typeface="宋体" panose="02010600030101010101" pitchFamily="2" charset="-122"/>
              <a:cs typeface="Times New Roman" panose="02020603050405020304" charset="0"/>
              <a:sym typeface="+mn-ea"/>
            </a:endParaRPr>
          </a:p>
        </p:txBody>
      </p:sp>
      <p:sp>
        <p:nvSpPr>
          <p:cNvPr id="13" name="文本框 12"/>
          <p:cNvSpPr txBox="1"/>
          <p:nvPr/>
        </p:nvSpPr>
        <p:spPr>
          <a:xfrm>
            <a:off x="6584315" y="2731135"/>
            <a:ext cx="4231005" cy="521970"/>
          </a:xfrm>
          <a:prstGeom prst="rect">
            <a:avLst/>
          </a:prstGeom>
          <a:noFill/>
        </p:spPr>
        <p:txBody>
          <a:bodyPr wrap="square" rtlCol="0">
            <a:spAutoFit/>
          </a:bodyPr>
          <a:p>
            <a:r>
              <a:rPr lang="zh-CN" altLang="en-US" sz="2800" b="1">
                <a:latin typeface="宋体" panose="02010600030101010101" pitchFamily="2" charset="-122"/>
                <a:ea typeface="宋体" panose="02010600030101010101" pitchFamily="2" charset="-122"/>
                <a:cs typeface="Times New Roman" panose="02020603050405020304" charset="0"/>
                <a:sym typeface="+mn-ea"/>
              </a:rPr>
              <a:t>展示他的杰作</a:t>
            </a:r>
            <a:endParaRPr lang="zh-CN" altLang="en-US" sz="2800" b="1">
              <a:latin typeface="宋体" panose="02010600030101010101" pitchFamily="2" charset="-122"/>
              <a:ea typeface="宋体" panose="02010600030101010101" pitchFamily="2" charset="-122"/>
              <a:cs typeface="Times New Roman" panose="02020603050405020304" charset="0"/>
              <a:sym typeface="+mn-ea"/>
            </a:endParaRPr>
          </a:p>
        </p:txBody>
      </p:sp>
      <p:sp>
        <p:nvSpPr>
          <p:cNvPr id="19" name="文本框 18"/>
          <p:cNvSpPr txBox="1"/>
          <p:nvPr/>
        </p:nvSpPr>
        <p:spPr>
          <a:xfrm>
            <a:off x="5989955" y="3281680"/>
            <a:ext cx="5227320" cy="953135"/>
          </a:xfrm>
          <a:prstGeom prst="rect">
            <a:avLst/>
          </a:prstGeom>
          <a:noFill/>
        </p:spPr>
        <p:txBody>
          <a:bodyPr wrap="square" rtlCol="0">
            <a:spAutoFit/>
          </a:bodyPr>
          <a:p>
            <a:r>
              <a:rPr lang="zh-CN" altLang="en-US" sz="2800" b="1">
                <a:latin typeface="Times New Roman" panose="02020603050405020304"/>
                <a:ea typeface="宋体" panose="02010600030101010101" pitchFamily="2" charset="-122"/>
                <a:sym typeface="+mn-ea"/>
              </a:rPr>
              <a:t>他被水中静静倒映的山景惊得说不出话来。</a:t>
            </a:r>
            <a:endParaRPr lang="zh-CN" altLang="en-US" sz="2800" b="1">
              <a:latin typeface="宋体" panose="02010600030101010101" pitchFamily="2" charset="-122"/>
              <a:ea typeface="宋体" panose="02010600030101010101" pitchFamily="2" charset="-122"/>
              <a:cs typeface="Times New Roman" panose="02020603050405020304" charset="0"/>
              <a:sym typeface="+mn-ea"/>
            </a:endParaRPr>
          </a:p>
        </p:txBody>
      </p:sp>
      <p:sp>
        <p:nvSpPr>
          <p:cNvPr id="20" name="文本框 19"/>
          <p:cNvSpPr txBox="1"/>
          <p:nvPr/>
        </p:nvSpPr>
        <p:spPr>
          <a:xfrm>
            <a:off x="5989955" y="4325620"/>
            <a:ext cx="5227320" cy="521970"/>
          </a:xfrm>
          <a:prstGeom prst="rect">
            <a:avLst/>
          </a:prstGeom>
          <a:noFill/>
        </p:spPr>
        <p:txBody>
          <a:bodyPr wrap="square" rtlCol="0">
            <a:spAutoFit/>
          </a:bodyPr>
          <a:p>
            <a:r>
              <a:rPr lang="zh-CN" altLang="en-US" sz="2800" b="1">
                <a:latin typeface="宋体" panose="02010600030101010101" pitchFamily="2" charset="-122"/>
                <a:ea typeface="宋体" panose="02010600030101010101" pitchFamily="2" charset="-122"/>
                <a:cs typeface="Times New Roman" panose="02020603050405020304" charset="0"/>
                <a:sym typeface="+mn-ea"/>
              </a:rPr>
              <a:t>他经过了乳白色的瀑布和山脉</a:t>
            </a:r>
            <a:endParaRPr lang="zh-CN" altLang="en-US" sz="2800" b="1">
              <a:latin typeface="宋体" panose="02010600030101010101" pitchFamily="2" charset="-122"/>
              <a:ea typeface="宋体" panose="02010600030101010101" pitchFamily="2" charset="-122"/>
              <a:cs typeface="Times New Roman" panose="02020603050405020304" charset="0"/>
              <a:sym typeface="+mn-ea"/>
            </a:endParaRPr>
          </a:p>
        </p:txBody>
      </p:sp>
      <p:sp>
        <p:nvSpPr>
          <p:cNvPr id="21" name="文本框 20"/>
          <p:cNvSpPr txBox="1"/>
          <p:nvPr/>
        </p:nvSpPr>
        <p:spPr>
          <a:xfrm>
            <a:off x="5989955" y="5192395"/>
            <a:ext cx="5227320" cy="521970"/>
          </a:xfrm>
          <a:prstGeom prst="rect">
            <a:avLst/>
          </a:prstGeom>
          <a:noFill/>
        </p:spPr>
        <p:txBody>
          <a:bodyPr wrap="square" rtlCol="0">
            <a:spAutoFit/>
          </a:bodyPr>
          <a:p>
            <a:r>
              <a:rPr lang="zh-CN" altLang="en-US" sz="2800" b="1">
                <a:latin typeface="宋体" panose="02010600030101010101" pitchFamily="2" charset="-122"/>
                <a:ea typeface="宋体" panose="02010600030101010101" pitchFamily="2" charset="-122"/>
                <a:cs typeface="Times New Roman" panose="02020603050405020304" charset="0"/>
                <a:sym typeface="+mn-ea"/>
              </a:rPr>
              <a:t>河上升起的薄雾和柔和的云</a:t>
            </a:r>
            <a:endParaRPr lang="zh-CN" altLang="en-US" sz="2800" b="1">
              <a:latin typeface="宋体" panose="02010600030101010101" pitchFamily="2" charset="-122"/>
              <a:ea typeface="宋体" panose="02010600030101010101" pitchFamily="2" charset="-122"/>
              <a:cs typeface="Times New Roman" panose="02020603050405020304" charset="0"/>
              <a:sym typeface="+mn-ea"/>
            </a:endParaRPr>
          </a:p>
        </p:txBody>
      </p:sp>
      <p:sp>
        <p:nvSpPr>
          <p:cNvPr id="22" name="文本框 21"/>
          <p:cNvSpPr txBox="1"/>
          <p:nvPr/>
        </p:nvSpPr>
        <p:spPr>
          <a:xfrm>
            <a:off x="5989955" y="5920105"/>
            <a:ext cx="5227320" cy="521970"/>
          </a:xfrm>
          <a:prstGeom prst="rect">
            <a:avLst/>
          </a:prstGeom>
          <a:noFill/>
        </p:spPr>
        <p:txBody>
          <a:bodyPr wrap="square" rtlCol="0">
            <a:spAutoFit/>
          </a:bodyPr>
          <a:p>
            <a:r>
              <a:rPr lang="zh-CN" altLang="en-US" sz="2800" b="1">
                <a:latin typeface="宋体" panose="02010600030101010101" pitchFamily="2" charset="-122"/>
                <a:ea typeface="宋体" panose="02010600030101010101" pitchFamily="2" charset="-122"/>
                <a:cs typeface="Times New Roman" panose="02020603050405020304" charset="0"/>
                <a:sym typeface="+mn-ea"/>
              </a:rPr>
              <a:t>他潸然泪下。</a:t>
            </a:r>
            <a:endParaRPr lang="zh-CN" altLang="en-US" sz="2800" b="1">
              <a:latin typeface="宋体" panose="02010600030101010101" pitchFamily="2" charset="-122"/>
              <a:ea typeface="宋体" panose="02010600030101010101" pitchFamily="2" charset="-122"/>
              <a:cs typeface="Times New Roman" panose="02020603050405020304" charset="0"/>
              <a:sym typeface="+mn-ea"/>
            </a:endParaRPr>
          </a:p>
        </p:txBody>
      </p:sp>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9" grpId="0"/>
      <p:bldP spid="9" grpId="1"/>
      <p:bldP spid="10" grpId="0"/>
      <p:bldP spid="10" grpId="1"/>
      <p:bldP spid="12" grpId="0"/>
      <p:bldP spid="12" grpId="1"/>
      <p:bldP spid="13" grpId="0"/>
      <p:bldP spid="13" grpId="1"/>
      <p:bldP spid="19" grpId="0"/>
      <p:bldP spid="19" grpId="1"/>
      <p:bldP spid="20" grpId="0"/>
      <p:bldP spid="20" grpId="1"/>
      <p:bldP spid="21" grpId="0"/>
      <p:bldP spid="21" grpId="1"/>
      <p:bldP spid="22" grpId="0"/>
      <p:bldP spid="2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a:t>
            </a:r>
            <a:r>
              <a:rPr lang="zh-CN" altLang="en-US"/>
              <a:t>表格摘选自维克多英语官网</a:t>
            </a:r>
            <a:r>
              <a:rPr lang="en-US" altLang="zh-CN"/>
              <a:t>)</a:t>
            </a: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pic>
        <p:nvPicPr>
          <p:cNvPr id="76" name="图片 1"/>
          <p:cNvPicPr>
            <a:picLocks noChangeAspect="1"/>
          </p:cNvPicPr>
          <p:nvPr/>
        </p:nvPicPr>
        <p:blipFill>
          <a:blip r:embed="rId3"/>
          <a:stretch>
            <a:fillRect/>
          </a:stretch>
        </p:blipFill>
        <p:spPr>
          <a:xfrm>
            <a:off x="934720" y="1007110"/>
            <a:ext cx="8074025" cy="5149850"/>
          </a:xfrm>
          <a:prstGeom prst="rect">
            <a:avLst/>
          </a:prstGeom>
          <a:noFill/>
          <a:ln>
            <a:noFill/>
          </a:ln>
        </p:spPr>
      </p:pic>
      <p:sp>
        <p:nvSpPr>
          <p:cNvPr id="5" name="文本框 4"/>
          <p:cNvSpPr txBox="1"/>
          <p:nvPr/>
        </p:nvSpPr>
        <p:spPr>
          <a:xfrm>
            <a:off x="762000" y="342900"/>
            <a:ext cx="10554335" cy="530860"/>
          </a:xfrm>
          <a:prstGeom prst="rect">
            <a:avLst/>
          </a:prstGeom>
          <a:noFill/>
        </p:spPr>
        <p:txBody>
          <a:bodyPr wrap="square" rtlCol="0">
            <a:noAutofit/>
          </a:bodyPr>
          <a:p>
            <a:pPr algn="l"/>
            <a:r>
              <a:rPr lang="zh-CN" altLang="en-US"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rPr>
              <a:t>考点分析</a:t>
            </a:r>
            <a:r>
              <a:rPr lang="en-US" altLang="zh-CN"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rPr>
              <a:t>                 </a:t>
            </a:r>
            <a:r>
              <a:rPr lang="zh-CN" altLang="en-US"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rPr>
              <a:t>（表格摘选自维克多英语官网）</a:t>
            </a:r>
            <a:endParaRPr lang="zh-CN" altLang="en-US"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endParaRPr>
          </a:p>
        </p:txBody>
      </p:sp>
      <p:pic>
        <p:nvPicPr>
          <p:cNvPr id="9" name="图片 8"/>
          <p:cNvPicPr>
            <a:picLocks noChangeAspect="1"/>
          </p:cNvPicPr>
          <p:nvPr/>
        </p:nvPicPr>
        <p:blipFill>
          <a:blip r:embed="rId4"/>
          <a:stretch>
            <a:fillRect/>
          </a:stretch>
        </p:blipFill>
        <p:spPr>
          <a:xfrm>
            <a:off x="9726930" y="4512310"/>
            <a:ext cx="2246630" cy="2141855"/>
          </a:xfrm>
          <a:prstGeom prst="rect">
            <a:avLst/>
          </a:prstGeom>
        </p:spPr>
      </p:pic>
      <p:pic>
        <p:nvPicPr>
          <p:cNvPr id="5124" name="图片 6" descr="logo横版 png"/>
          <p:cNvPicPr>
            <a:picLocks noChangeAspect="1"/>
          </p:cNvPicPr>
          <p:nvPr/>
        </p:nvPicPr>
        <p:blipFill>
          <a:blip r:embed="rId5"/>
          <a:stretch>
            <a:fillRect/>
          </a:stretch>
        </p:blipFill>
        <p:spPr>
          <a:xfrm>
            <a:off x="11477625" y="82550"/>
            <a:ext cx="608013" cy="642938"/>
          </a:xfrm>
          <a:prstGeom prst="rect">
            <a:avLst/>
          </a:prstGeom>
          <a:noFill/>
          <a:ln w="9525">
            <a:noFill/>
          </a:ln>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pic>
        <p:nvPicPr>
          <p:cNvPr id="10" name="图片 9" descr="中国风古诗词鉴赏PPT模板"/>
          <p:cNvPicPr>
            <a:picLocks noChangeAspect="1"/>
          </p:cNvPicPr>
          <p:nvPr/>
        </p:nvPicPr>
        <p:blipFill>
          <a:blip r:embed="rId2">
            <a:lum bright="6000" contrast="-6000"/>
          </a:blip>
          <a:stretch>
            <a:fillRect/>
          </a:stretch>
        </p:blipFill>
        <p:spPr>
          <a:xfrm>
            <a:off x="0" y="-1009650"/>
            <a:ext cx="12192000" cy="6858000"/>
          </a:xfrm>
          <a:prstGeom prst="rect">
            <a:avLst/>
          </a:prstGeom>
        </p:spPr>
      </p:pic>
      <p:sp>
        <p:nvSpPr>
          <p:cNvPr id="11" name="文本框 10"/>
          <p:cNvSpPr txBox="1"/>
          <p:nvPr/>
        </p:nvSpPr>
        <p:spPr>
          <a:xfrm>
            <a:off x="2177415" y="1217295"/>
            <a:ext cx="7602855" cy="2061210"/>
          </a:xfrm>
          <a:prstGeom prst="rect">
            <a:avLst/>
          </a:prstGeom>
          <a:noFill/>
        </p:spPr>
        <p:txBody>
          <a:bodyPr wrap="square" rtlCol="0">
            <a:spAutoFit/>
          </a:bodyPr>
          <a:lstStyle/>
          <a:p>
            <a:pPr algn="ctr"/>
            <a:r>
              <a:rPr lang="zh-CN" altLang="en-US" sz="3200" dirty="0">
                <a:solidFill>
                  <a:schemeClr val="tx1">
                    <a:lumMod val="85000"/>
                    <a:lumOff val="15000"/>
                  </a:schemeClr>
                </a:solidFill>
                <a:latin typeface="庞门正道粗书体" panose="02010600030101010101" pitchFamily="2" charset="-122"/>
                <a:ea typeface="庞门正道粗书体" panose="02010600030101010101" pitchFamily="2" charset="-122"/>
              </a:rPr>
              <a:t>（一）艺术形式</a:t>
            </a:r>
            <a:r>
              <a:rPr lang="en-US" altLang="zh-CN" sz="3200" dirty="0">
                <a:solidFill>
                  <a:schemeClr val="tx1">
                    <a:lumMod val="85000"/>
                    <a:lumOff val="15000"/>
                  </a:schemeClr>
                </a:solidFill>
                <a:latin typeface="庞门正道粗书体" panose="02010600030101010101" pitchFamily="2" charset="-122"/>
                <a:ea typeface="庞门正道粗书体" panose="02010600030101010101" pitchFamily="2" charset="-122"/>
              </a:rPr>
              <a:t>  </a:t>
            </a:r>
            <a:endParaRPr lang="en-US" altLang="zh-CN" sz="3200"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a:p>
            <a:pPr algn="ctr"/>
            <a:r>
              <a:rPr lang="zh-CN" altLang="en-US" sz="3200" dirty="0">
                <a:solidFill>
                  <a:schemeClr val="tx1">
                    <a:lumMod val="85000"/>
                    <a:lumOff val="15000"/>
                  </a:schemeClr>
                </a:solidFill>
                <a:latin typeface="庞门正道粗书体" panose="02010600030101010101" pitchFamily="2" charset="-122"/>
                <a:ea typeface="庞门正道粗书体" panose="02010600030101010101" pitchFamily="2" charset="-122"/>
              </a:rPr>
              <a:t>语篇二</a:t>
            </a:r>
            <a:r>
              <a:rPr lang="en-US" altLang="zh-CN" sz="3200" dirty="0">
                <a:solidFill>
                  <a:schemeClr val="tx1">
                    <a:lumMod val="85000"/>
                    <a:lumOff val="15000"/>
                  </a:schemeClr>
                </a:solidFill>
                <a:latin typeface="庞门正道粗书体" panose="02010600030101010101" pitchFamily="2" charset="-122"/>
                <a:ea typeface="庞门正道粗书体" panose="02010600030101010101" pitchFamily="2" charset="-122"/>
              </a:rPr>
              <a:t>2024</a:t>
            </a:r>
            <a:r>
              <a:rPr lang="zh-CN" altLang="en-US" sz="3200" dirty="0">
                <a:solidFill>
                  <a:schemeClr val="tx1">
                    <a:lumMod val="85000"/>
                    <a:lumOff val="15000"/>
                  </a:schemeClr>
                </a:solidFill>
                <a:latin typeface="庞门正道粗书体" panose="02010600030101010101" pitchFamily="2" charset="-122"/>
                <a:ea typeface="庞门正道粗书体" panose="02010600030101010101" pitchFamily="2" charset="-122"/>
              </a:rPr>
              <a:t>年新课标</a:t>
            </a:r>
            <a:r>
              <a:rPr lang="en-US" altLang="zh-CN" sz="3200" dirty="0">
                <a:solidFill>
                  <a:schemeClr val="tx1">
                    <a:lumMod val="85000"/>
                    <a:lumOff val="15000"/>
                  </a:schemeClr>
                </a:solidFill>
                <a:latin typeface="庞门正道粗书体" panose="02010600030101010101" pitchFamily="2" charset="-122"/>
                <a:ea typeface="庞门正道粗书体" panose="02010600030101010101" pitchFamily="2" charset="-122"/>
              </a:rPr>
              <a:t>I</a:t>
            </a:r>
            <a:r>
              <a:rPr lang="zh-CN" altLang="en-US" sz="3200" dirty="0">
                <a:solidFill>
                  <a:schemeClr val="tx1">
                    <a:lumMod val="85000"/>
                    <a:lumOff val="15000"/>
                  </a:schemeClr>
                </a:solidFill>
                <a:latin typeface="庞门正道粗书体" panose="02010600030101010101" pitchFamily="2" charset="-122"/>
                <a:ea typeface="庞门正道粗书体" panose="02010600030101010101" pitchFamily="2" charset="-122"/>
              </a:rPr>
              <a:t>卷</a:t>
            </a:r>
            <a:r>
              <a:rPr lang="en-US" altLang="zh-CN" sz="3200" dirty="0">
                <a:solidFill>
                  <a:schemeClr val="tx1">
                    <a:lumMod val="85000"/>
                    <a:lumOff val="15000"/>
                  </a:schemeClr>
                </a:solidFill>
                <a:latin typeface="庞门正道粗书体" panose="02010600030101010101" pitchFamily="2" charset="-122"/>
                <a:ea typeface="庞门正道粗书体" panose="02010600030101010101" pitchFamily="2" charset="-122"/>
              </a:rPr>
              <a:t> </a:t>
            </a:r>
            <a:endParaRPr lang="en-US" altLang="zh-CN" sz="3200"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a:p>
            <a:pPr algn="ctr"/>
            <a:r>
              <a:rPr lang="zh-CN" altLang="en-US" sz="3200" dirty="0">
                <a:solidFill>
                  <a:schemeClr val="tx1">
                    <a:lumMod val="85000"/>
                    <a:lumOff val="15000"/>
                  </a:schemeClr>
                </a:solidFill>
                <a:latin typeface="庞门正道粗书体" panose="02010600030101010101" pitchFamily="2" charset="-122"/>
                <a:ea typeface="庞门正道粗书体" panose="02010600030101010101" pitchFamily="2" charset="-122"/>
              </a:rPr>
              <a:t>纪念汤显祖的中国文化元素进入莎士比亚的故乡</a:t>
            </a:r>
            <a:endParaRPr lang="zh-CN" altLang="en-US" sz="3200"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p:txBody>
      </p:sp>
      <p:pic>
        <p:nvPicPr>
          <p:cNvPr id="7" name="图片 6"/>
          <p:cNvPicPr/>
          <p:nvPr/>
        </p:nvPicPr>
        <p:blipFill>
          <a:blip r:embed="rId3"/>
          <a:stretch>
            <a:fillRect/>
          </a:stretch>
        </p:blipFill>
        <p:spPr>
          <a:xfrm>
            <a:off x="6193790" y="4016375"/>
            <a:ext cx="4002405" cy="2613025"/>
          </a:xfrm>
          <a:prstGeom prst="rect">
            <a:avLst/>
          </a:prstGeom>
        </p:spPr>
      </p:pic>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6" name="文本框 5"/>
          <p:cNvSpPr txBox="1"/>
          <p:nvPr/>
        </p:nvSpPr>
        <p:spPr>
          <a:xfrm>
            <a:off x="218440" y="204470"/>
            <a:ext cx="11755120" cy="6449695"/>
          </a:xfrm>
          <a:prstGeom prst="rect">
            <a:avLst/>
          </a:prstGeom>
          <a:noFill/>
        </p:spPr>
        <p:txBody>
          <a:bodyPr wrap="square" rtlCol="0">
            <a:noAutofit/>
          </a:bodyPr>
          <a:p>
            <a:pPr algn="just"/>
            <a:r>
              <a:rPr lang="en-US" altLang="zh-CN" sz="2400">
                <a:latin typeface="Times New Roman" panose="02020603050405020304" charset="0"/>
                <a:cs typeface="Times New Roman" panose="02020603050405020304" charset="0"/>
              </a:rPr>
              <a:t>Task 1</a:t>
            </a:r>
            <a:r>
              <a:rPr lang="zh-CN" altLang="en-US" sz="2400">
                <a:latin typeface="Times New Roman" panose="02020603050405020304" charset="0"/>
                <a:cs typeface="Times New Roman" panose="02020603050405020304" charset="0"/>
              </a:rPr>
              <a:t>阅读下面短文，在空白处填入</a:t>
            </a:r>
            <a:r>
              <a:rPr lang="en-US" altLang="zh-CN" sz="2400">
                <a:latin typeface="Times New Roman" panose="02020603050405020304" charset="0"/>
                <a:cs typeface="Times New Roman" panose="02020603050405020304" charset="0"/>
              </a:rPr>
              <a:t>1</a:t>
            </a:r>
            <a:r>
              <a:rPr lang="zh-CN" altLang="en-US" sz="2400">
                <a:latin typeface="Times New Roman" panose="02020603050405020304" charset="0"/>
                <a:cs typeface="Times New Roman" panose="02020603050405020304" charset="0"/>
              </a:rPr>
              <a:t>个适当的单词或括号内单词的正确形式。</a:t>
            </a:r>
            <a:endParaRPr lang="zh-CN" altLang="en-US" sz="2400">
              <a:latin typeface="Times New Roman" panose="02020603050405020304" charset="0"/>
              <a:cs typeface="Times New Roman" panose="02020603050405020304" charset="0"/>
            </a:endParaRPr>
          </a:p>
          <a:p>
            <a:pPr indent="0" algn="just" fontAlgn="auto">
              <a:lnSpc>
                <a:spcPts val="4600"/>
              </a:lnSpc>
            </a:pPr>
            <a:r>
              <a:rPr lang="en-US" altLang="zh-CN" sz="2400">
                <a:latin typeface="Times New Roman" panose="02020603050405020304" charset="0"/>
                <a:cs typeface="Times New Roman" panose="02020603050405020304" charset="0"/>
              </a:rPr>
              <a:t>           </a:t>
            </a:r>
            <a:r>
              <a:rPr lang="en-US" altLang="zh-CN" sz="3200">
                <a:latin typeface="Times New Roman" panose="02020603050405020304" charset="0"/>
                <a:cs typeface="Times New Roman" panose="02020603050405020304" charset="0"/>
              </a:rPr>
              <a:t>Chinese cultural elements commemorating (</a:t>
            </a:r>
            <a:r>
              <a:rPr lang="zh-CN" altLang="en-US" sz="3200">
                <a:latin typeface="Times New Roman" panose="02020603050405020304" charset="0"/>
                <a:cs typeface="Times New Roman" panose="02020603050405020304" charset="0"/>
              </a:rPr>
              <a:t>纪念</a:t>
            </a:r>
            <a:r>
              <a:rPr lang="en-US" altLang="zh-CN" sz="3200">
                <a:latin typeface="Times New Roman" panose="02020603050405020304" charset="0"/>
                <a:cs typeface="Times New Roman" panose="02020603050405020304" charset="0"/>
              </a:rPr>
              <a:t>) Tang Xianzu,    </a:t>
            </a:r>
            <a:r>
              <a:rPr lang="en-US" altLang="zh-CN" sz="3200" u="sng">
                <a:latin typeface="Times New Roman" panose="02020603050405020304" charset="0"/>
                <a:cs typeface="Times New Roman" panose="02020603050405020304" charset="0"/>
              </a:rPr>
              <a:t>56            </a:t>
            </a:r>
            <a:r>
              <a:rPr lang="en-US" altLang="zh-CN" sz="3200">
                <a:latin typeface="Times New Roman" panose="02020603050405020304" charset="0"/>
                <a:cs typeface="Times New Roman" panose="02020603050405020304" charset="0"/>
              </a:rPr>
              <a:t>is known as “the Shakespeare of Asia,” add an international character to Stratford-upon-Avon, William Shakespeare’s hometown.</a:t>
            </a:r>
            <a:endParaRPr lang="en-US" altLang="zh-CN" sz="3200">
              <a:latin typeface="Times New Roman" panose="02020603050405020304" charset="0"/>
              <a:cs typeface="Times New Roman" panose="02020603050405020304" charset="0"/>
            </a:endParaRPr>
          </a:p>
          <a:p>
            <a:pPr indent="0" algn="just" fontAlgn="auto">
              <a:lnSpc>
                <a:spcPts val="4600"/>
              </a:lnSpc>
            </a:pPr>
            <a:r>
              <a:rPr lang="en-US" altLang="zh-CN" sz="3200">
                <a:latin typeface="Times New Roman" panose="02020603050405020304" charset="0"/>
                <a:cs typeface="Times New Roman" panose="02020603050405020304" charset="0"/>
              </a:rPr>
              <a:t>         Tang and Shakespeare were contemporaries and both died in 1616. Although they could never have met, there are common </a:t>
            </a:r>
            <a:endParaRPr lang="en-US" altLang="zh-CN" sz="3200">
              <a:latin typeface="Times New Roman" panose="02020603050405020304" charset="0"/>
              <a:cs typeface="Times New Roman" panose="02020603050405020304" charset="0"/>
            </a:endParaRPr>
          </a:p>
          <a:p>
            <a:pPr indent="0" algn="just" fontAlgn="auto">
              <a:lnSpc>
                <a:spcPts val="4600"/>
              </a:lnSpc>
            </a:pPr>
            <a:r>
              <a:rPr lang="en-US" altLang="zh-CN" sz="3200" u="sng">
                <a:latin typeface="Times New Roman" panose="02020603050405020304" charset="0"/>
                <a:cs typeface="Times New Roman" panose="02020603050405020304" charset="0"/>
              </a:rPr>
              <a:t>57                    </a:t>
            </a:r>
            <a:r>
              <a:rPr lang="en-US" altLang="zh-CN" sz="3200">
                <a:latin typeface="Times New Roman" panose="02020603050405020304" charset="0"/>
                <a:cs typeface="Times New Roman" panose="02020603050405020304" charset="0"/>
              </a:rPr>
              <a:t>(theme) in their works, said Paul Edmondson, head of research for the Shakespeare Birthplace Trust. “Some of the things that Tang was writing about </a:t>
            </a:r>
            <a:r>
              <a:rPr lang="en-US" altLang="zh-CN" sz="3200" u="sng">
                <a:latin typeface="Times New Roman" panose="02020603050405020304" charset="0"/>
                <a:cs typeface="Times New Roman" panose="02020603050405020304" charset="0"/>
              </a:rPr>
              <a:t>   58               </a:t>
            </a:r>
            <a:r>
              <a:rPr lang="en-US" altLang="zh-CN" sz="3200">
                <a:latin typeface="Times New Roman" panose="02020603050405020304" charset="0"/>
                <a:cs typeface="Times New Roman" panose="02020603050405020304" charset="0"/>
              </a:rPr>
              <a:t>(be) also Shakespeare’s concerns. I happen to know that Tang’s play The Peony Pavilion (</a:t>
            </a:r>
            <a:r>
              <a:rPr lang="zh-CN" altLang="en-US" sz="3200">
                <a:latin typeface="Times New Roman" panose="02020603050405020304" charset="0"/>
                <a:cs typeface="Times New Roman" panose="02020603050405020304" charset="0"/>
              </a:rPr>
              <a:t>《牡丹亭》</a:t>
            </a:r>
            <a:r>
              <a:rPr lang="en-US" altLang="zh-CN" sz="3200">
                <a:latin typeface="Times New Roman" panose="02020603050405020304" charset="0"/>
                <a:cs typeface="Times New Roman" panose="02020603050405020304" charset="0"/>
              </a:rPr>
              <a:t>) is similar in some ways    59    Romeo and Juliet. ”</a:t>
            </a:r>
            <a:endParaRPr lang="en-US" altLang="zh-CN" sz="3200">
              <a:latin typeface="Times New Roman" panose="02020603050405020304" charset="0"/>
              <a:cs typeface="Times New Roman" panose="02020603050405020304" charset="0"/>
            </a:endParaRPr>
          </a:p>
        </p:txBody>
      </p:sp>
      <p:sp>
        <p:nvSpPr>
          <p:cNvPr id="3" name="文本框 2"/>
          <p:cNvSpPr txBox="1"/>
          <p:nvPr/>
        </p:nvSpPr>
        <p:spPr>
          <a:xfrm>
            <a:off x="946785" y="1115695"/>
            <a:ext cx="979170" cy="583565"/>
          </a:xfrm>
          <a:prstGeom prst="rect">
            <a:avLst/>
          </a:prstGeom>
          <a:solidFill>
            <a:srgbClr val="00B0F0"/>
          </a:solidFill>
          <a:ln>
            <a:solidFill>
              <a:schemeClr val="accent1">
                <a:lumMod val="20000"/>
                <a:lumOff val="80000"/>
              </a:schemeClr>
            </a:solidFill>
          </a:ln>
        </p:spPr>
        <p:txBody>
          <a:bodyPr wrap="square" rtlCol="0">
            <a:spAutoFit/>
          </a:bodyPr>
          <a:p>
            <a:r>
              <a:rPr lang="en-US" altLang="zh-CN" sz="3200" b="1" dirty="0">
                <a:solidFill>
                  <a:schemeClr val="tx1"/>
                </a:solidFill>
                <a:latin typeface="Times New Roman" panose="02020603050405020304" charset="0"/>
                <a:cs typeface="Times New Roman" panose="02020603050405020304" charset="0"/>
              </a:rPr>
              <a:t>who</a:t>
            </a:r>
            <a:endParaRPr lang="en-US" altLang="zh-CN" sz="3200" b="1" dirty="0">
              <a:solidFill>
                <a:schemeClr val="tx1"/>
              </a:solidFill>
              <a:latin typeface="Times New Roman" panose="02020603050405020304" charset="0"/>
              <a:cs typeface="Times New Roman" panose="02020603050405020304" charset="0"/>
            </a:endParaRPr>
          </a:p>
        </p:txBody>
      </p:sp>
      <p:sp>
        <p:nvSpPr>
          <p:cNvPr id="5" name="文本框 4"/>
          <p:cNvSpPr txBox="1"/>
          <p:nvPr/>
        </p:nvSpPr>
        <p:spPr>
          <a:xfrm>
            <a:off x="946785" y="3533775"/>
            <a:ext cx="1539875" cy="649605"/>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themes</a:t>
            </a:r>
            <a:endParaRPr lang="en-US" altLang="zh-CN" sz="3200" b="1" dirty="0">
              <a:solidFill>
                <a:schemeClr val="tx1"/>
              </a:solidFill>
              <a:latin typeface="Times New Roman" panose="02020603050405020304" charset="0"/>
              <a:cs typeface="Times New Roman" panose="02020603050405020304" charset="0"/>
            </a:endParaRPr>
          </a:p>
        </p:txBody>
      </p:sp>
      <p:sp>
        <p:nvSpPr>
          <p:cNvPr id="7" name="文本框 6"/>
          <p:cNvSpPr txBox="1"/>
          <p:nvPr/>
        </p:nvSpPr>
        <p:spPr>
          <a:xfrm>
            <a:off x="5038090" y="4619625"/>
            <a:ext cx="1177290" cy="583565"/>
          </a:xfrm>
          <a:prstGeom prst="rect">
            <a:avLst/>
          </a:prstGeom>
          <a:solidFill>
            <a:srgbClr val="00B0F0"/>
          </a:solidFill>
          <a:ln>
            <a:solidFill>
              <a:schemeClr val="accent1">
                <a:lumMod val="20000"/>
                <a:lumOff val="80000"/>
              </a:schemeClr>
            </a:solidFill>
          </a:ln>
        </p:spPr>
        <p:txBody>
          <a:bodyPr wrap="square" rtlCol="0">
            <a:spAutoFit/>
          </a:bodyPr>
          <a:p>
            <a:r>
              <a:rPr lang="en-US" altLang="zh-CN" sz="3200" b="1" dirty="0">
                <a:solidFill>
                  <a:schemeClr val="tx1"/>
                </a:solidFill>
                <a:latin typeface="Times New Roman" panose="02020603050405020304" charset="0"/>
                <a:cs typeface="Times New Roman" panose="02020603050405020304" charset="0"/>
              </a:rPr>
              <a:t>were</a:t>
            </a:r>
            <a:endParaRPr lang="en-US" altLang="zh-CN" sz="3200" b="1" dirty="0">
              <a:solidFill>
                <a:srgbClr val="FF0000"/>
              </a:solidFill>
              <a:latin typeface="Times New Roman" panose="02020603050405020304" charset="0"/>
              <a:cs typeface="Times New Roman" panose="02020603050405020304" charset="0"/>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P spid="5" grpId="0" bldLvl="0" animBg="1"/>
      <p:bldP spid="5" grpId="1" animBg="1"/>
      <p:bldP spid="7" grpId="0" bldLvl="0" animBg="1"/>
      <p:bldP spid="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6" name="文本框 5"/>
          <p:cNvSpPr txBox="1"/>
          <p:nvPr/>
        </p:nvSpPr>
        <p:spPr>
          <a:xfrm>
            <a:off x="218440" y="204470"/>
            <a:ext cx="11755120" cy="6449695"/>
          </a:xfrm>
          <a:prstGeom prst="rect">
            <a:avLst/>
          </a:prstGeom>
          <a:noFill/>
        </p:spPr>
        <p:txBody>
          <a:bodyPr wrap="square" rtlCol="0">
            <a:noAutofit/>
          </a:bodyPr>
          <a:p>
            <a:pPr algn="just"/>
            <a:r>
              <a:rPr lang="en-US" altLang="zh-CN" sz="2400">
                <a:latin typeface="Times New Roman" panose="02020603050405020304" charset="0"/>
                <a:cs typeface="Times New Roman" panose="02020603050405020304" charset="0"/>
              </a:rPr>
              <a:t>Task 1</a:t>
            </a:r>
            <a:r>
              <a:rPr lang="zh-CN" altLang="en-US" sz="2400">
                <a:latin typeface="Times New Roman" panose="02020603050405020304" charset="0"/>
                <a:cs typeface="Times New Roman" panose="02020603050405020304" charset="0"/>
              </a:rPr>
              <a:t>阅读下面短文，在空白处填入</a:t>
            </a:r>
            <a:r>
              <a:rPr lang="en-US" altLang="zh-CN" sz="2400">
                <a:latin typeface="Times New Roman" panose="02020603050405020304" charset="0"/>
                <a:cs typeface="Times New Roman" panose="02020603050405020304" charset="0"/>
              </a:rPr>
              <a:t>1</a:t>
            </a:r>
            <a:r>
              <a:rPr lang="zh-CN" altLang="en-US" sz="2400">
                <a:latin typeface="Times New Roman" panose="02020603050405020304" charset="0"/>
                <a:cs typeface="Times New Roman" panose="02020603050405020304" charset="0"/>
              </a:rPr>
              <a:t>个适当的单词或括号内单词的正确形式。</a:t>
            </a:r>
            <a:endParaRPr lang="zh-CN" altLang="en-US" sz="2400">
              <a:latin typeface="Times New Roman" panose="02020603050405020304" charset="0"/>
              <a:cs typeface="Times New Roman" panose="02020603050405020304" charset="0"/>
            </a:endParaRPr>
          </a:p>
          <a:p>
            <a:pPr indent="0" algn="just" fontAlgn="auto">
              <a:lnSpc>
                <a:spcPts val="4600"/>
              </a:lnSpc>
            </a:pPr>
            <a:r>
              <a:rPr lang="en-US" altLang="zh-CN" sz="2400">
                <a:latin typeface="Times New Roman" panose="02020603050405020304" charset="0"/>
                <a:cs typeface="Times New Roman" panose="02020603050405020304" charset="0"/>
              </a:rPr>
              <a:t>           </a:t>
            </a:r>
            <a:r>
              <a:rPr lang="en-US" altLang="zh-CN" sz="3200">
                <a:latin typeface="Times New Roman" panose="02020603050405020304" charset="0"/>
                <a:cs typeface="Times New Roman" panose="02020603050405020304" charset="0"/>
              </a:rPr>
              <a:t>A statue commemorating Shakespeare and Tang was put up at Shakespeare’s Birthplace Garden in 2017. Two years later, a six-meter-tall pavilion, </a:t>
            </a:r>
            <a:r>
              <a:rPr lang="en-US" altLang="zh-CN" sz="3200" u="sng">
                <a:latin typeface="Times New Roman" panose="02020603050405020304" charset="0"/>
                <a:cs typeface="Times New Roman" panose="02020603050405020304" charset="0"/>
              </a:rPr>
              <a:t>   60                        </a:t>
            </a:r>
            <a:r>
              <a:rPr lang="en-US" altLang="zh-CN" sz="3200">
                <a:latin typeface="Times New Roman" panose="02020603050405020304" charset="0"/>
                <a:cs typeface="Times New Roman" panose="02020603050405020304" charset="0"/>
              </a:rPr>
              <a:t>(inspire) by The Peony Pavilion,</a:t>
            </a:r>
            <a:r>
              <a:rPr lang="en-US" altLang="zh-CN" sz="3200" u="sng">
                <a:latin typeface="Times New Roman" panose="02020603050405020304" charset="0"/>
                <a:cs typeface="Times New Roman" panose="02020603050405020304" charset="0"/>
              </a:rPr>
              <a:t>    61</a:t>
            </a:r>
            <a:endParaRPr lang="en-US" altLang="zh-CN" sz="3200" u="sng">
              <a:latin typeface="Times New Roman" panose="02020603050405020304" charset="0"/>
              <a:cs typeface="Times New Roman" panose="02020603050405020304" charset="0"/>
            </a:endParaRPr>
          </a:p>
          <a:p>
            <a:pPr indent="0" algn="just" fontAlgn="auto">
              <a:lnSpc>
                <a:spcPts val="4600"/>
              </a:lnSpc>
            </a:pPr>
            <a:r>
              <a:rPr lang="en-US" altLang="zh-CN" sz="3200" u="sng">
                <a:latin typeface="Times New Roman" panose="02020603050405020304" charset="0"/>
                <a:cs typeface="Times New Roman" panose="02020603050405020304" charset="0"/>
              </a:rPr>
              <a:t>                   </a:t>
            </a:r>
            <a:r>
              <a:rPr lang="en-US" altLang="zh-CN" sz="3200">
                <a:latin typeface="Times New Roman" panose="02020603050405020304" charset="0"/>
                <a:cs typeface="Times New Roman" panose="02020603050405020304" charset="0"/>
              </a:rPr>
              <a:t>    (build) at the Firs Garden, just ten minutes’ walk from Shakespeare’s birthplace.</a:t>
            </a:r>
            <a:endParaRPr lang="en-US" altLang="zh-CN" sz="3200">
              <a:latin typeface="Times New Roman" panose="02020603050405020304" charset="0"/>
              <a:cs typeface="Times New Roman" panose="02020603050405020304" charset="0"/>
            </a:endParaRPr>
          </a:p>
          <a:p>
            <a:pPr indent="0" algn="just" fontAlgn="auto">
              <a:lnSpc>
                <a:spcPts val="4600"/>
              </a:lnSpc>
            </a:pPr>
            <a:r>
              <a:rPr lang="en-US" altLang="zh-CN" sz="3200">
                <a:latin typeface="Times New Roman" panose="02020603050405020304" charset="0"/>
                <a:cs typeface="Times New Roman" panose="02020603050405020304" charset="0"/>
              </a:rPr>
              <a:t>        Those cultural elements have increased Stratford’s international    62</a:t>
            </a:r>
            <a:r>
              <a:rPr lang="en-US" altLang="zh-CN" sz="3200" u="sng">
                <a:latin typeface="Times New Roman" panose="02020603050405020304" charset="0"/>
                <a:cs typeface="Times New Roman" panose="02020603050405020304" charset="0"/>
              </a:rPr>
              <a:t>                          </a:t>
            </a:r>
            <a:r>
              <a:rPr lang="en-US" altLang="zh-CN" sz="3200">
                <a:latin typeface="Times New Roman" panose="02020603050405020304" charset="0"/>
                <a:cs typeface="Times New Roman" panose="02020603050405020304" charset="0"/>
              </a:rPr>
              <a:t>(visible), said Edmondson, adding that visitors walking through the Birthplace Garden were often amazed</a:t>
            </a:r>
            <a:endParaRPr lang="en-US" altLang="zh-CN" sz="3200">
              <a:latin typeface="Times New Roman" panose="02020603050405020304" charset="0"/>
              <a:cs typeface="Times New Roman" panose="02020603050405020304" charset="0"/>
            </a:endParaRPr>
          </a:p>
          <a:p>
            <a:pPr indent="0" algn="just" fontAlgn="auto">
              <a:lnSpc>
                <a:spcPts val="4600"/>
              </a:lnSpc>
            </a:pPr>
            <a:r>
              <a:rPr lang="en-US" altLang="zh-CN" sz="3200" u="sng">
                <a:latin typeface="Times New Roman" panose="02020603050405020304" charset="0"/>
                <a:cs typeface="Times New Roman" panose="02020603050405020304" charset="0"/>
              </a:rPr>
              <a:t>    63                   </a:t>
            </a:r>
            <a:r>
              <a:rPr lang="en-US" altLang="zh-CN" sz="3200">
                <a:latin typeface="Times New Roman" panose="02020603050405020304" charset="0"/>
                <a:cs typeface="Times New Roman" panose="02020603050405020304" charset="0"/>
              </a:rPr>
              <a:t>(find) the connection between the two great writers.</a:t>
            </a:r>
            <a:endParaRPr lang="en-US" altLang="zh-CN" sz="3200">
              <a:latin typeface="Times New Roman" panose="02020603050405020304" charset="0"/>
              <a:cs typeface="Times New Roman" panose="02020603050405020304" charset="0"/>
            </a:endParaRPr>
          </a:p>
        </p:txBody>
      </p:sp>
      <p:sp>
        <p:nvSpPr>
          <p:cNvPr id="3" name="文本框 2"/>
          <p:cNvSpPr txBox="1"/>
          <p:nvPr/>
        </p:nvSpPr>
        <p:spPr>
          <a:xfrm>
            <a:off x="3394710" y="1684655"/>
            <a:ext cx="2278380" cy="601980"/>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inspired</a:t>
            </a:r>
            <a:endParaRPr lang="en-US" altLang="zh-CN" sz="3200" b="1" dirty="0">
              <a:solidFill>
                <a:schemeClr val="tx1"/>
              </a:solidFill>
              <a:latin typeface="Times New Roman" panose="02020603050405020304" charset="0"/>
              <a:cs typeface="Times New Roman" panose="02020603050405020304" charset="0"/>
            </a:endParaRPr>
          </a:p>
        </p:txBody>
      </p:sp>
      <p:sp>
        <p:nvSpPr>
          <p:cNvPr id="5" name="文本框 4"/>
          <p:cNvSpPr txBox="1"/>
          <p:nvPr/>
        </p:nvSpPr>
        <p:spPr>
          <a:xfrm>
            <a:off x="1117600" y="4055110"/>
            <a:ext cx="2165985" cy="649605"/>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visibility</a:t>
            </a:r>
            <a:endParaRPr lang="en-US" altLang="zh-CN" sz="3200" b="1" dirty="0">
              <a:solidFill>
                <a:schemeClr val="tx1"/>
              </a:solidFill>
              <a:latin typeface="Times New Roman" panose="02020603050405020304" charset="0"/>
              <a:cs typeface="Times New Roman" panose="02020603050405020304" charset="0"/>
            </a:endParaRPr>
          </a:p>
        </p:txBody>
      </p:sp>
      <p:sp>
        <p:nvSpPr>
          <p:cNvPr id="7" name="文本框 6"/>
          <p:cNvSpPr txBox="1"/>
          <p:nvPr/>
        </p:nvSpPr>
        <p:spPr>
          <a:xfrm>
            <a:off x="1282700" y="5208270"/>
            <a:ext cx="1717675" cy="583565"/>
          </a:xfrm>
          <a:prstGeom prst="rect">
            <a:avLst/>
          </a:prstGeom>
          <a:solidFill>
            <a:srgbClr val="00B0F0"/>
          </a:solidFill>
          <a:ln>
            <a:solidFill>
              <a:schemeClr val="accent1">
                <a:lumMod val="20000"/>
                <a:lumOff val="80000"/>
              </a:schemeClr>
            </a:solidFill>
          </a:ln>
        </p:spPr>
        <p:txBody>
          <a:bodyPr wrap="square" rtlCol="0">
            <a:spAutoFit/>
          </a:bodyPr>
          <a:p>
            <a:r>
              <a:rPr lang="en-US" altLang="zh-CN" sz="3200" b="1" dirty="0">
                <a:solidFill>
                  <a:schemeClr val="tx1"/>
                </a:solidFill>
                <a:latin typeface="Times New Roman" panose="02020603050405020304" charset="0"/>
                <a:cs typeface="Times New Roman" panose="02020603050405020304" charset="0"/>
              </a:rPr>
              <a:t>to find</a:t>
            </a:r>
            <a:endParaRPr lang="en-US" altLang="zh-CN" sz="3200" b="1" dirty="0">
              <a:solidFill>
                <a:srgbClr val="FF0000"/>
              </a:solidFill>
              <a:latin typeface="Times New Roman" panose="02020603050405020304" charset="0"/>
              <a:cs typeface="Times New Roman" panose="02020603050405020304" charset="0"/>
            </a:endParaRPr>
          </a:p>
        </p:txBody>
      </p:sp>
      <p:sp>
        <p:nvSpPr>
          <p:cNvPr id="9" name="文本框 8"/>
          <p:cNvSpPr txBox="1"/>
          <p:nvPr/>
        </p:nvSpPr>
        <p:spPr>
          <a:xfrm>
            <a:off x="277495" y="2286635"/>
            <a:ext cx="1984375" cy="601980"/>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was built</a:t>
            </a:r>
            <a:endParaRPr lang="en-US" altLang="zh-CN" sz="3200" b="1" dirty="0">
              <a:solidFill>
                <a:schemeClr val="tx1"/>
              </a:solidFill>
              <a:latin typeface="Times New Roman" panose="02020603050405020304" charset="0"/>
              <a:cs typeface="Times New Roman" panose="02020603050405020304" charset="0"/>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P spid="5" grpId="0" bldLvl="0" animBg="1"/>
      <p:bldP spid="5" grpId="1" animBg="1"/>
      <p:bldP spid="7" grpId="0" bldLvl="0" animBg="1"/>
      <p:bldP spid="7" grpId="1" animBg="1"/>
      <p:bldP spid="9" grpId="0" bldLvl="0" animBg="1"/>
      <p:bldP spid="9"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6" name="文本框 5"/>
          <p:cNvSpPr txBox="1"/>
          <p:nvPr/>
        </p:nvSpPr>
        <p:spPr>
          <a:xfrm>
            <a:off x="218440" y="204470"/>
            <a:ext cx="11755120" cy="6449695"/>
          </a:xfrm>
          <a:prstGeom prst="rect">
            <a:avLst/>
          </a:prstGeom>
          <a:noFill/>
        </p:spPr>
        <p:txBody>
          <a:bodyPr wrap="square" rtlCol="0">
            <a:noAutofit/>
          </a:bodyPr>
          <a:p>
            <a:pPr algn="just"/>
            <a:r>
              <a:rPr lang="en-US" altLang="zh-CN" sz="2400">
                <a:latin typeface="Times New Roman" panose="02020603050405020304" charset="0"/>
                <a:cs typeface="Times New Roman" panose="02020603050405020304" charset="0"/>
              </a:rPr>
              <a:t>Task 1</a:t>
            </a:r>
            <a:r>
              <a:rPr lang="zh-CN" altLang="en-US" sz="2400">
                <a:latin typeface="Times New Roman" panose="02020603050405020304" charset="0"/>
                <a:cs typeface="Times New Roman" panose="02020603050405020304" charset="0"/>
              </a:rPr>
              <a:t>阅读下面短文，在空白处填入</a:t>
            </a:r>
            <a:r>
              <a:rPr lang="en-US" altLang="zh-CN" sz="2400">
                <a:latin typeface="Times New Roman" panose="02020603050405020304" charset="0"/>
                <a:cs typeface="Times New Roman" panose="02020603050405020304" charset="0"/>
              </a:rPr>
              <a:t>1</a:t>
            </a:r>
            <a:r>
              <a:rPr lang="zh-CN" altLang="en-US" sz="2400">
                <a:latin typeface="Times New Roman" panose="02020603050405020304" charset="0"/>
                <a:cs typeface="Times New Roman" panose="02020603050405020304" charset="0"/>
              </a:rPr>
              <a:t>个适当的单词或括号内单词的正确形式。</a:t>
            </a:r>
            <a:endParaRPr lang="zh-CN" altLang="en-US" sz="2400">
              <a:latin typeface="Times New Roman" panose="02020603050405020304" charset="0"/>
              <a:cs typeface="Times New Roman" panose="02020603050405020304" charset="0"/>
            </a:endParaRPr>
          </a:p>
          <a:p>
            <a:pPr algn="just"/>
            <a:endParaRPr lang="zh-CN" altLang="en-US" sz="2400">
              <a:latin typeface="Times New Roman" panose="02020603050405020304" charset="0"/>
              <a:cs typeface="Times New Roman" panose="02020603050405020304" charset="0"/>
            </a:endParaRPr>
          </a:p>
          <a:p>
            <a:pPr indent="0" algn="just" fontAlgn="auto">
              <a:lnSpc>
                <a:spcPts val="4600"/>
              </a:lnSpc>
            </a:pPr>
            <a:r>
              <a:rPr lang="en-US" altLang="zh-CN" sz="2400">
                <a:latin typeface="Times New Roman" panose="02020603050405020304" charset="0"/>
                <a:cs typeface="Times New Roman" panose="02020603050405020304" charset="0"/>
              </a:rPr>
              <a:t>           </a:t>
            </a:r>
            <a:r>
              <a:rPr lang="en-US" altLang="zh-CN" sz="3200">
                <a:latin typeface="Times New Roman" panose="02020603050405020304" charset="0"/>
                <a:cs typeface="Times New Roman" panose="02020603050405020304" charset="0"/>
              </a:rPr>
              <a:t> </a:t>
            </a:r>
            <a:r>
              <a:rPr lang="en-US" altLang="zh-CN" sz="3200" u="sng">
                <a:latin typeface="Times New Roman" panose="02020603050405020304" charset="0"/>
                <a:cs typeface="Times New Roman" panose="02020603050405020304" charset="0"/>
              </a:rPr>
              <a:t>  64                         </a:t>
            </a:r>
            <a:r>
              <a:rPr lang="en-US" altLang="zh-CN" sz="3200">
                <a:latin typeface="Times New Roman" panose="02020603050405020304" charset="0"/>
                <a:cs typeface="Times New Roman" panose="02020603050405020304" charset="0"/>
              </a:rPr>
              <a:t>(recall) watching a Chinese opera version of Shakespeare’s play Richard III in Shanghai and meeting Chinese actors who came to Stratford a few years ago to perform parts of The Peony Pavilion, Edmondson said, “It was very exciting to hear the Chinese language</a:t>
            </a:r>
            <a:r>
              <a:rPr lang="en-US" altLang="zh-CN" sz="3200" u="sng">
                <a:latin typeface="Times New Roman" panose="02020603050405020304" charset="0"/>
                <a:cs typeface="Times New Roman" panose="02020603050405020304" charset="0"/>
              </a:rPr>
              <a:t>    65                   </a:t>
            </a:r>
            <a:r>
              <a:rPr lang="en-US" altLang="zh-CN" sz="3200">
                <a:latin typeface="Times New Roman" panose="02020603050405020304" charset="0"/>
                <a:cs typeface="Times New Roman" panose="02020603050405020304" charset="0"/>
              </a:rPr>
              <a:t>see how Tang’s play was being performed.”</a:t>
            </a:r>
            <a:endParaRPr lang="en-US" altLang="zh-CN" sz="3200">
              <a:latin typeface="Times New Roman" panose="02020603050405020304" charset="0"/>
              <a:cs typeface="Times New Roman" panose="02020603050405020304" charset="0"/>
            </a:endParaRPr>
          </a:p>
        </p:txBody>
      </p:sp>
      <p:sp>
        <p:nvSpPr>
          <p:cNvPr id="3" name="文本框 2"/>
          <p:cNvSpPr txBox="1"/>
          <p:nvPr/>
        </p:nvSpPr>
        <p:spPr>
          <a:xfrm>
            <a:off x="2023110" y="896620"/>
            <a:ext cx="2278380" cy="601980"/>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Recalling</a:t>
            </a:r>
            <a:endParaRPr lang="en-US" altLang="zh-CN" sz="3200" b="1" dirty="0">
              <a:solidFill>
                <a:schemeClr val="tx1"/>
              </a:solidFill>
              <a:latin typeface="Times New Roman" panose="02020603050405020304" charset="0"/>
              <a:cs typeface="Times New Roman" panose="02020603050405020304" charset="0"/>
            </a:endParaRPr>
          </a:p>
        </p:txBody>
      </p:sp>
      <p:sp>
        <p:nvSpPr>
          <p:cNvPr id="5" name="文本框 4"/>
          <p:cNvSpPr txBox="1"/>
          <p:nvPr/>
        </p:nvSpPr>
        <p:spPr>
          <a:xfrm>
            <a:off x="4925060" y="3253740"/>
            <a:ext cx="1386840" cy="649605"/>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and</a:t>
            </a:r>
            <a:endParaRPr lang="en-US" altLang="zh-CN" sz="3200" b="1" dirty="0">
              <a:solidFill>
                <a:schemeClr val="tx1"/>
              </a:solidFill>
              <a:latin typeface="Times New Roman" panose="02020603050405020304" charset="0"/>
              <a:cs typeface="Times New Roman" panose="02020603050405020304" charset="0"/>
            </a:endParaRPr>
          </a:p>
        </p:txBody>
      </p:sp>
      <p:pic>
        <p:nvPicPr>
          <p:cNvPr id="7" name="图片 6"/>
          <p:cNvPicPr/>
          <p:nvPr/>
        </p:nvPicPr>
        <p:blipFill>
          <a:blip r:embed="rId3"/>
          <a:stretch>
            <a:fillRect/>
          </a:stretch>
        </p:blipFill>
        <p:spPr>
          <a:xfrm>
            <a:off x="7521575" y="4016375"/>
            <a:ext cx="4002405" cy="2613025"/>
          </a:xfrm>
          <a:prstGeom prst="rect">
            <a:avLst/>
          </a:prstGeom>
        </p:spPr>
      </p:pic>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P spid="5" grpId="0" bldLvl="0" animBg="1"/>
      <p:bldP spid="5"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a:latin typeface="Times New Roman" panose="02020603050405020304" charset="0"/>
                <a:cs typeface="Times New Roman" panose="02020603050405020304" charset="0"/>
                <a:sym typeface="+mn-ea"/>
              </a:rPr>
              <a:t>Task 1</a:t>
            </a:r>
            <a:r>
              <a:rPr lang="zh-CN" altLang="en-US">
                <a:latin typeface="Times New Roman" panose="02020603050405020304" charset="0"/>
                <a:cs typeface="Times New Roman" panose="02020603050405020304" charset="0"/>
                <a:sym typeface="+mn-ea"/>
              </a:rPr>
              <a:t>阅读下面短文，在空白处填入</a:t>
            </a:r>
            <a:r>
              <a:rPr lang="en-US" altLang="zh-CN">
                <a:latin typeface="Times New Roman" panose="02020603050405020304" charset="0"/>
                <a:cs typeface="Times New Roman" panose="02020603050405020304" charset="0"/>
                <a:sym typeface="+mn-ea"/>
              </a:rPr>
              <a:t>1</a:t>
            </a:r>
            <a:r>
              <a:rPr lang="zh-CN" altLang="en-US">
                <a:latin typeface="Times New Roman" panose="02020603050405020304" charset="0"/>
                <a:cs typeface="Times New Roman" panose="02020603050405020304" charset="0"/>
                <a:sym typeface="+mn-ea"/>
              </a:rPr>
              <a:t>个适当的单词或括号内单词的正确形式。</a:t>
            </a: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graphicFrame>
        <p:nvGraphicFramePr>
          <p:cNvPr id="5" name="表格 4"/>
          <p:cNvGraphicFramePr/>
          <p:nvPr>
            <p:custDataLst>
              <p:tags r:id="rId3"/>
            </p:custDataLst>
          </p:nvPr>
        </p:nvGraphicFramePr>
        <p:xfrm>
          <a:off x="441960" y="972820"/>
          <a:ext cx="11324590" cy="5290820"/>
        </p:xfrm>
        <a:graphic>
          <a:graphicData uri="http://schemas.openxmlformats.org/drawingml/2006/table">
            <a:tbl>
              <a:tblPr/>
              <a:tblGrid>
                <a:gridCol w="1727835"/>
                <a:gridCol w="9596755"/>
              </a:tblGrid>
              <a:tr h="802005">
                <a:tc>
                  <a:txBody>
                    <a:bodyPr/>
                    <a:p>
                      <a:pPr marL="0" indent="0" algn="just">
                        <a:spcBef>
                          <a:spcPct val="0"/>
                        </a:spcBef>
                        <a:spcAft>
                          <a:spcPct val="0"/>
                        </a:spcAft>
                      </a:pPr>
                      <a:r>
                        <a:rPr lang="zh-CN" sz="2800">
                          <a:latin typeface="Times New Roman" panose="02020603050405020304" charset="0"/>
                          <a:ea typeface="宋体" panose="02010600030101010101" pitchFamily="2" charset="-122"/>
                        </a:rPr>
                        <a:t>语篇类型</a:t>
                      </a:r>
                      <a:endParaRPr lang="zh-CN" sz="2800">
                        <a:latin typeface="Times New Roman" panose="02020603050405020304" charset="0"/>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3200" b="1">
                          <a:latin typeface="Times New Roman" panose="02020603050405020304" charset="0"/>
                          <a:ea typeface="宋体" panose="02010600030101010101" pitchFamily="2" charset="-122"/>
                          <a:cs typeface="Times New Roman" panose="02020603050405020304" charset="0"/>
                        </a:rPr>
                        <a:t> </a:t>
                      </a:r>
                      <a:r>
                        <a:rPr lang="zh-CN" altLang="en-US" sz="2800" b="1">
                          <a:latin typeface="Times New Roman" panose="02020603050405020304" charset="0"/>
                          <a:ea typeface="宋体" panose="02010600030101010101" pitchFamily="2" charset="-122"/>
                          <a:cs typeface="Times New Roman" panose="02020603050405020304" charset="0"/>
                        </a:rPr>
                        <a:t>新闻报道</a:t>
                      </a:r>
                      <a:endParaRPr lang="zh-CN" altLang="en-US" sz="2800" b="1">
                        <a:latin typeface="Times New Roman" panose="02020603050405020304" charset="0"/>
                        <a:ea typeface="宋体" panose="02010600030101010101" pitchFamily="2" charset="-122"/>
                        <a:cs typeface="Times New Roman" panose="02020603050405020304" charset="0"/>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728345">
                <a:tc>
                  <a:txBody>
                    <a:bodyPr/>
                    <a:p>
                      <a:pPr marL="0" indent="0" algn="just">
                        <a:spcBef>
                          <a:spcPct val="0"/>
                        </a:spcBef>
                        <a:spcAft>
                          <a:spcPct val="0"/>
                        </a:spcAft>
                      </a:pPr>
                      <a:r>
                        <a:rPr lang="zh-CN" sz="2800">
                          <a:latin typeface="Times New Roman" panose="02020603050405020304" charset="0"/>
                          <a:ea typeface="宋体" panose="02010600030101010101" pitchFamily="2" charset="-122"/>
                        </a:rPr>
                        <a:t>主题语境</a:t>
                      </a:r>
                      <a:endParaRPr lang="zh-CN" sz="2800">
                        <a:latin typeface="Times New Roman" panose="02020603050405020304" charset="0"/>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2800">
                          <a:latin typeface="Times New Roman" panose="02020603050405020304" charset="0"/>
                          <a:ea typeface="宋体" panose="02010600030101010101" pitchFamily="2" charset="-122"/>
                          <a:cs typeface="Times New Roman" panose="02020603050405020304" charset="0"/>
                        </a:rPr>
                        <a:t> </a:t>
                      </a:r>
                      <a:r>
                        <a:rPr lang="zh-CN" altLang="en-US" sz="2800" b="1">
                          <a:latin typeface="Times New Roman" panose="02020603050405020304" charset="0"/>
                          <a:ea typeface="宋体" panose="02010600030101010101" pitchFamily="2" charset="-122"/>
                          <a:cs typeface="Times New Roman" panose="02020603050405020304" charset="0"/>
                        </a:rPr>
                        <a:t>人与社会：纪念汤显祖的中国文化元素进入莎士比亚的故乡</a:t>
                      </a:r>
                      <a:endParaRPr lang="zh-CN" altLang="en-US" sz="2800" b="1">
                        <a:latin typeface="Times New Roman" panose="02020603050405020304" charset="0"/>
                        <a:ea typeface="宋体" panose="02010600030101010101" pitchFamily="2" charset="-122"/>
                        <a:cs typeface="Times New Roman" panose="02020603050405020304" charset="0"/>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760470">
                <a:tc>
                  <a:txBody>
                    <a:bodyPr/>
                    <a:p>
                      <a:pPr marL="0" indent="0" algn="just">
                        <a:spcBef>
                          <a:spcPct val="0"/>
                        </a:spcBef>
                        <a:spcAft>
                          <a:spcPct val="0"/>
                        </a:spcAft>
                      </a:pPr>
                      <a:r>
                        <a:rPr lang="zh-CN" sz="2800">
                          <a:latin typeface="Times New Roman" panose="02020603050405020304" charset="0"/>
                          <a:ea typeface="宋体" panose="02010600030101010101" pitchFamily="2" charset="-122"/>
                        </a:rPr>
                        <a:t>语篇结构</a:t>
                      </a:r>
                      <a:endParaRPr lang="zh-CN" sz="2800">
                        <a:latin typeface="Times New Roman" panose="02020603050405020304" charset="0"/>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a:spcBef>
                          <a:spcPct val="0"/>
                        </a:spcBef>
                        <a:spcAft>
                          <a:spcPct val="0"/>
                        </a:spcAft>
                      </a:pPr>
                      <a:endParaRPr sz="2800">
                        <a:latin typeface="Times New Roman" panose="02020603050405020304" charset="0"/>
                        <a:ea typeface="宋体" panose="02010600030101010101" pitchFamily="2" charset="-122"/>
                        <a:cs typeface="Times New Roman" panose="02020603050405020304" charset="0"/>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pic>
        <p:nvPicPr>
          <p:cNvPr id="6" name="图片 5"/>
          <p:cNvPicPr/>
          <p:nvPr/>
        </p:nvPicPr>
        <p:blipFill>
          <a:blip r:embed="rId4"/>
          <a:stretch>
            <a:fillRect/>
          </a:stretch>
        </p:blipFill>
        <p:spPr>
          <a:xfrm>
            <a:off x="2225040" y="2670175"/>
            <a:ext cx="8286115" cy="3168650"/>
          </a:xfrm>
          <a:prstGeom prst="rect">
            <a:avLst/>
          </a:prstGeom>
        </p:spPr>
      </p:pic>
      <p:sp>
        <p:nvSpPr>
          <p:cNvPr id="7" name="文本框 6"/>
          <p:cNvSpPr txBox="1"/>
          <p:nvPr/>
        </p:nvSpPr>
        <p:spPr>
          <a:xfrm>
            <a:off x="762000" y="342900"/>
            <a:ext cx="10554335" cy="530860"/>
          </a:xfrm>
          <a:prstGeom prst="rect">
            <a:avLst/>
          </a:prstGeom>
          <a:noFill/>
        </p:spPr>
        <p:txBody>
          <a:bodyPr wrap="square" rtlCol="0">
            <a:noAutofit/>
          </a:bodyPr>
          <a:p>
            <a:pPr algn="l"/>
            <a:r>
              <a:rPr lang="en-US" altLang="zh-CN"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rPr>
              <a:t>Task 2  Analyze the structure.</a:t>
            </a:r>
            <a:endParaRPr lang="en-US" altLang="zh-CN"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endParaRPr>
          </a:p>
        </p:txBody>
      </p:sp>
      <p:sp>
        <p:nvSpPr>
          <p:cNvPr id="9" name="文本框 8"/>
          <p:cNvSpPr txBox="1"/>
          <p:nvPr/>
        </p:nvSpPr>
        <p:spPr>
          <a:xfrm>
            <a:off x="5917565" y="2774315"/>
            <a:ext cx="3472815" cy="497840"/>
          </a:xfrm>
          <a:prstGeom prst="rect">
            <a:avLst/>
          </a:prstGeom>
          <a:solidFill>
            <a:srgbClr val="00B0F0"/>
          </a:solidFill>
          <a:ln>
            <a:solidFill>
              <a:schemeClr val="accent1">
                <a:lumMod val="20000"/>
                <a:lumOff val="80000"/>
              </a:schemeClr>
            </a:solidFill>
          </a:ln>
        </p:spPr>
        <p:txBody>
          <a:bodyPr wrap="square" rtlCol="0">
            <a:noAutofit/>
          </a:bodyPr>
          <a:p>
            <a:r>
              <a:rPr lang="en-US" altLang="zh-CN" sz="2800" b="1" dirty="0">
                <a:solidFill>
                  <a:schemeClr val="tx1"/>
                </a:solidFill>
                <a:latin typeface="Times New Roman" panose="02020603050405020304" charset="0"/>
                <a:cs typeface="Times New Roman" panose="02020603050405020304" charset="0"/>
              </a:rPr>
              <a:t>Introduction</a:t>
            </a:r>
            <a:endParaRPr lang="en-US" altLang="zh-CN" sz="2800" b="1" dirty="0">
              <a:solidFill>
                <a:schemeClr val="tx1"/>
              </a:solidFill>
              <a:latin typeface="Times New Roman" panose="02020603050405020304" charset="0"/>
              <a:cs typeface="Times New Roman" panose="02020603050405020304" charset="0"/>
            </a:endParaRPr>
          </a:p>
        </p:txBody>
      </p:sp>
      <p:sp>
        <p:nvSpPr>
          <p:cNvPr id="10" name="文本框 9"/>
          <p:cNvSpPr txBox="1"/>
          <p:nvPr/>
        </p:nvSpPr>
        <p:spPr>
          <a:xfrm>
            <a:off x="5917565" y="3583940"/>
            <a:ext cx="6055360" cy="497840"/>
          </a:xfrm>
          <a:prstGeom prst="rect">
            <a:avLst/>
          </a:prstGeom>
          <a:solidFill>
            <a:srgbClr val="00B0F0"/>
          </a:solidFill>
          <a:ln>
            <a:solidFill>
              <a:schemeClr val="accent1">
                <a:lumMod val="20000"/>
                <a:lumOff val="80000"/>
              </a:schemeClr>
            </a:solidFill>
          </a:ln>
        </p:spPr>
        <p:txBody>
          <a:bodyPr wrap="square" rtlCol="0">
            <a:noAutofit/>
          </a:bodyPr>
          <a:p>
            <a:r>
              <a:rPr lang="en-US" altLang="zh-CN" sz="2800" b="1" dirty="0">
                <a:solidFill>
                  <a:schemeClr val="tx1"/>
                </a:solidFill>
                <a:latin typeface="Times New Roman" panose="02020603050405020304" charset="0"/>
                <a:cs typeface="Times New Roman" panose="02020603050405020304" charset="0"/>
              </a:rPr>
              <a:t>Similarity between the 2 characters</a:t>
            </a:r>
            <a:endParaRPr lang="en-US" altLang="zh-CN" sz="2800" b="1" dirty="0">
              <a:solidFill>
                <a:schemeClr val="tx1"/>
              </a:solidFill>
              <a:latin typeface="Times New Roman" panose="02020603050405020304" charset="0"/>
              <a:cs typeface="Times New Roman" panose="02020603050405020304" charset="0"/>
            </a:endParaRPr>
          </a:p>
        </p:txBody>
      </p:sp>
      <p:sp>
        <p:nvSpPr>
          <p:cNvPr id="11" name="文本框 10"/>
          <p:cNvSpPr txBox="1"/>
          <p:nvPr/>
        </p:nvSpPr>
        <p:spPr>
          <a:xfrm>
            <a:off x="5918200" y="4393565"/>
            <a:ext cx="6055360" cy="497840"/>
          </a:xfrm>
          <a:prstGeom prst="rect">
            <a:avLst/>
          </a:prstGeom>
          <a:solidFill>
            <a:srgbClr val="00B0F0"/>
          </a:solidFill>
          <a:ln>
            <a:solidFill>
              <a:schemeClr val="accent1">
                <a:lumMod val="20000"/>
                <a:lumOff val="80000"/>
              </a:schemeClr>
            </a:solidFill>
          </a:ln>
        </p:spPr>
        <p:txBody>
          <a:bodyPr wrap="square" rtlCol="0">
            <a:noAutofit/>
          </a:bodyPr>
          <a:p>
            <a:r>
              <a:rPr lang="en-US" altLang="zh-CN" sz="2800" b="1" dirty="0">
                <a:solidFill>
                  <a:schemeClr val="tx1"/>
                </a:solidFill>
                <a:latin typeface="Times New Roman" panose="02020603050405020304" charset="0"/>
                <a:cs typeface="Times New Roman" panose="02020603050405020304" charset="0"/>
              </a:rPr>
              <a:t>A sattue and a pavilion were built</a:t>
            </a:r>
            <a:endParaRPr lang="en-US" altLang="zh-CN" sz="2800" b="1" dirty="0">
              <a:solidFill>
                <a:schemeClr val="tx1"/>
              </a:solidFill>
              <a:latin typeface="Times New Roman" panose="02020603050405020304" charset="0"/>
              <a:cs typeface="Times New Roman" panose="02020603050405020304" charset="0"/>
            </a:endParaRPr>
          </a:p>
        </p:txBody>
      </p:sp>
      <p:sp>
        <p:nvSpPr>
          <p:cNvPr id="12" name="文本框 11"/>
          <p:cNvSpPr txBox="1"/>
          <p:nvPr/>
        </p:nvSpPr>
        <p:spPr>
          <a:xfrm>
            <a:off x="5917565" y="5340985"/>
            <a:ext cx="6457950" cy="497840"/>
          </a:xfrm>
          <a:prstGeom prst="rect">
            <a:avLst/>
          </a:prstGeom>
          <a:solidFill>
            <a:srgbClr val="00B0F0"/>
          </a:solidFill>
          <a:ln>
            <a:solidFill>
              <a:schemeClr val="accent1">
                <a:lumMod val="20000"/>
                <a:lumOff val="80000"/>
              </a:schemeClr>
            </a:solidFill>
          </a:ln>
        </p:spPr>
        <p:txBody>
          <a:bodyPr wrap="square" rtlCol="0">
            <a:noAutofit/>
          </a:bodyPr>
          <a:p>
            <a:r>
              <a:rPr lang="en-US" altLang="zh-CN" sz="2800" b="1">
                <a:latin typeface="Times New Roman" panose="02020603050405020304" charset="0"/>
                <a:cs typeface="Times New Roman" panose="02020603050405020304" charset="0"/>
                <a:sym typeface="+mn-ea"/>
              </a:rPr>
              <a:t>Edmondson’s comments on the influence</a:t>
            </a:r>
            <a:endParaRPr lang="en-US" altLang="zh-CN" sz="2800" b="1" dirty="0">
              <a:solidFill>
                <a:schemeClr val="tx1"/>
              </a:solidFill>
              <a:latin typeface="Times New Roman" panose="02020603050405020304" charset="0"/>
              <a:cs typeface="Times New Roman" panose="02020603050405020304" charset="0"/>
            </a:endParaRPr>
          </a:p>
        </p:txBody>
      </p:sp>
      <p:pic>
        <p:nvPicPr>
          <p:cNvPr id="5124" name="图片 6" descr="logo横版 png"/>
          <p:cNvPicPr>
            <a:picLocks noChangeAspect="1"/>
          </p:cNvPicPr>
          <p:nvPr/>
        </p:nvPicPr>
        <p:blipFill>
          <a:blip r:embed="rId5"/>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10" grpId="0" bldLvl="0" animBg="1"/>
      <p:bldP spid="10" grpId="1" animBg="1"/>
      <p:bldP spid="11" grpId="0" bldLvl="0" animBg="1"/>
      <p:bldP spid="11" grpId="1" animBg="1"/>
      <p:bldP spid="12" grpId="0" bldLvl="0" animBg="1"/>
      <p:bldP spid="12"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762000" y="342900"/>
            <a:ext cx="10554335" cy="530860"/>
          </a:xfrm>
          <a:prstGeom prst="rect">
            <a:avLst/>
          </a:prstGeom>
          <a:noFill/>
        </p:spPr>
        <p:txBody>
          <a:bodyPr wrap="square" rtlCol="0">
            <a:noAutofit/>
          </a:bodyPr>
          <a:lstStyle/>
          <a:p>
            <a:pPr algn="l"/>
            <a:r>
              <a:rPr lang="en-US" altLang="zh-CN"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rPr>
              <a:t>Task 2  Review the important phrases/sentences and translate.</a:t>
            </a:r>
            <a:endParaRPr lang="en-US" altLang="zh-CN"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endParaRPr>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graphicFrame>
        <p:nvGraphicFramePr>
          <p:cNvPr id="14" name="表格 13"/>
          <p:cNvGraphicFramePr/>
          <p:nvPr>
            <p:custDataLst>
              <p:tags r:id="rId3"/>
            </p:custDataLst>
          </p:nvPr>
        </p:nvGraphicFramePr>
        <p:xfrm>
          <a:off x="548005" y="1020445"/>
          <a:ext cx="11130915" cy="4809490"/>
        </p:xfrm>
        <a:graphic>
          <a:graphicData uri="http://schemas.openxmlformats.org/drawingml/2006/table">
            <a:tbl>
              <a:tblPr/>
              <a:tblGrid>
                <a:gridCol w="3367405"/>
                <a:gridCol w="2483485"/>
                <a:gridCol w="3382645"/>
                <a:gridCol w="1897380"/>
              </a:tblGrid>
              <a:tr h="882015">
                <a:tc>
                  <a:txBody>
                    <a:bodyPr/>
                    <a:p>
                      <a:pPr marL="0" indent="0" algn="just">
                        <a:spcBef>
                          <a:spcPct val="0"/>
                        </a:spcBef>
                        <a:spcAft>
                          <a:spcPct val="0"/>
                        </a:spcAft>
                      </a:pPr>
                      <a:r>
                        <a:rPr lang="en-US" altLang="zh-CN" sz="2800" b="1">
                          <a:latin typeface="Times New Roman" panose="02020603050405020304"/>
                          <a:ea typeface="Times New Roman" panose="02020603050405020304"/>
                        </a:rPr>
                        <a:t>1.</a:t>
                      </a:r>
                      <a:r>
                        <a:rPr lang="en-US" altLang="zh-CN" sz="2800" b="1">
                          <a:latin typeface="Times New Roman" panose="02020603050405020304"/>
                          <a:ea typeface="宋体" panose="02010600030101010101" pitchFamily="2" charset="-122"/>
                        </a:rPr>
                        <a:t>Chinese cultural</a:t>
                      </a:r>
                      <a:r>
                        <a:rPr lang="en-US" altLang="zh-CN" sz="2800" b="1">
                          <a:latin typeface="Times New Roman" panose="02020603050405020304"/>
                          <a:ea typeface="Times New Roman" panose="02020603050405020304"/>
                        </a:rPr>
                        <a:t> </a:t>
                      </a:r>
                      <a:r>
                        <a:rPr lang="en-US" altLang="zh-CN" sz="2800" b="1">
                          <a:latin typeface="Times New Roman" panose="02020603050405020304"/>
                          <a:ea typeface="宋体" panose="02010600030101010101" pitchFamily="2" charset="-122"/>
                        </a:rPr>
                        <a:t>elements</a:t>
                      </a:r>
                      <a:endParaRPr lang="en-US" altLang="zh-CN" sz="2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2800" b="1">
                          <a:latin typeface="Times New Roman" panose="02020603050405020304"/>
                          <a:ea typeface="宋体" panose="02010600030101010101" pitchFamily="2" charset="-122"/>
                        </a:rPr>
                        <a:t> </a:t>
                      </a:r>
                      <a:r>
                        <a:rPr lang="zh-CN" altLang="en-US" sz="2800" b="1">
                          <a:latin typeface="Times New Roman" panose="02020603050405020304"/>
                          <a:ea typeface="宋体" panose="02010600030101010101" pitchFamily="2" charset="-122"/>
                        </a:rPr>
                        <a:t>中国文化元素</a:t>
                      </a:r>
                      <a:endParaRPr lang="zh-CN" altLang="en-US" sz="2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2800" b="1">
                          <a:latin typeface="Times New Roman" panose="02020603050405020304"/>
                          <a:ea typeface="Times New Roman" panose="02020603050405020304"/>
                        </a:rPr>
                        <a:t>2.</a:t>
                      </a:r>
                      <a:r>
                        <a:rPr lang="en-US" altLang="zh-CN" sz="2800" b="1">
                          <a:latin typeface="Times New Roman" panose="02020603050405020304"/>
                          <a:ea typeface="宋体" panose="02010600030101010101" pitchFamily="2" charset="-122"/>
                        </a:rPr>
                        <a:t>is known</a:t>
                      </a:r>
                      <a:r>
                        <a:rPr lang="en-US" altLang="zh-CN" sz="2800" b="1">
                          <a:latin typeface="Times New Roman" panose="02020603050405020304"/>
                          <a:ea typeface="Times New Roman" panose="02020603050405020304"/>
                        </a:rPr>
                        <a:t> </a:t>
                      </a:r>
                      <a:r>
                        <a:rPr lang="en-US" altLang="zh-CN" sz="2800" b="1">
                          <a:latin typeface="Times New Roman" panose="02020603050405020304"/>
                          <a:ea typeface="宋体" panose="02010600030101010101" pitchFamily="2" charset="-122"/>
                        </a:rPr>
                        <a:t>as</a:t>
                      </a:r>
                      <a:endParaRPr lang="en-US" altLang="zh-CN" sz="2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2800" b="1">
                          <a:latin typeface="Times New Roman" panose="02020603050405020304"/>
                          <a:ea typeface="宋体" panose="02010600030101010101" pitchFamily="2" charset="-122"/>
                        </a:rPr>
                        <a:t> </a:t>
                      </a:r>
                      <a:r>
                        <a:rPr lang="zh-CN" altLang="en-US" sz="2800" b="1">
                          <a:latin typeface="Times New Roman" panose="02020603050405020304"/>
                          <a:ea typeface="宋体" panose="02010600030101010101" pitchFamily="2" charset="-122"/>
                        </a:rPr>
                        <a:t>作为</a:t>
                      </a:r>
                      <a:r>
                        <a:rPr lang="en-US" altLang="zh-CN" sz="2800" b="1">
                          <a:latin typeface="Times New Roman" panose="02020603050405020304"/>
                          <a:ea typeface="宋体" panose="02010600030101010101" pitchFamily="2" charset="-122"/>
                        </a:rPr>
                        <a:t>……</a:t>
                      </a:r>
                      <a:r>
                        <a:rPr lang="zh-CN" altLang="en-US" sz="2800" b="1">
                          <a:latin typeface="Times New Roman" panose="02020603050405020304"/>
                          <a:ea typeface="宋体" panose="02010600030101010101" pitchFamily="2" charset="-122"/>
                        </a:rPr>
                        <a:t>出名</a:t>
                      </a:r>
                      <a:endParaRPr lang="zh-CN" altLang="en-US" sz="2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985520">
                <a:tc>
                  <a:txBody>
                    <a:bodyPr/>
                    <a:p>
                      <a:pPr marL="0" indent="0" algn="just">
                        <a:spcBef>
                          <a:spcPct val="0"/>
                        </a:spcBef>
                        <a:spcAft>
                          <a:spcPct val="0"/>
                        </a:spcAft>
                      </a:pPr>
                      <a:r>
                        <a:rPr lang="en-US" altLang="zh-CN" sz="2800" b="1">
                          <a:latin typeface="Times New Roman" panose="02020603050405020304"/>
                          <a:ea typeface="Times New Roman" panose="02020603050405020304"/>
                        </a:rPr>
                        <a:t>3.</a:t>
                      </a:r>
                      <a:r>
                        <a:rPr lang="en-US" altLang="zh-CN" sz="2800" b="1">
                          <a:latin typeface="Times New Roman" panose="02020603050405020304"/>
                          <a:ea typeface="宋体" panose="02010600030101010101" pitchFamily="2" charset="-122"/>
                        </a:rPr>
                        <a:t>an</a:t>
                      </a:r>
                      <a:r>
                        <a:rPr lang="en-US" altLang="zh-CN" sz="2800" b="1">
                          <a:latin typeface="Times New Roman" panose="02020603050405020304"/>
                          <a:ea typeface="Times New Roman" panose="02020603050405020304"/>
                        </a:rPr>
                        <a:t> </a:t>
                      </a:r>
                      <a:r>
                        <a:rPr lang="en-US" altLang="zh-CN" sz="2800" b="1">
                          <a:latin typeface="Times New Roman" panose="02020603050405020304"/>
                          <a:ea typeface="宋体" panose="02010600030101010101" pitchFamily="2" charset="-122"/>
                        </a:rPr>
                        <a:t>international</a:t>
                      </a:r>
                      <a:r>
                        <a:rPr lang="en-US" altLang="zh-CN" sz="2800" b="1">
                          <a:latin typeface="Times New Roman" panose="02020603050405020304"/>
                          <a:ea typeface="Times New Roman" panose="02020603050405020304"/>
                        </a:rPr>
                        <a:t> </a:t>
                      </a:r>
                      <a:r>
                        <a:rPr lang="en-US" altLang="zh-CN" sz="2800" b="1">
                          <a:latin typeface="Times New Roman" panose="02020603050405020304"/>
                          <a:ea typeface="宋体" panose="02010600030101010101" pitchFamily="2" charset="-122"/>
                        </a:rPr>
                        <a:t>character</a:t>
                      </a:r>
                      <a:endParaRPr lang="en-US" altLang="zh-CN" sz="2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2800" b="1">
                          <a:latin typeface="Times New Roman" panose="02020603050405020304"/>
                          <a:ea typeface="宋体" panose="02010600030101010101" pitchFamily="2" charset="-122"/>
                        </a:rPr>
                        <a:t> </a:t>
                      </a:r>
                      <a:r>
                        <a:rPr lang="zh-CN" altLang="en-US" sz="2800" b="1">
                          <a:latin typeface="Times New Roman" panose="02020603050405020304"/>
                          <a:ea typeface="宋体" panose="02010600030101010101" pitchFamily="2" charset="-122"/>
                        </a:rPr>
                        <a:t>一位国际性的人物</a:t>
                      </a:r>
                      <a:endParaRPr lang="zh-CN" altLang="en-US" sz="2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2800" b="1">
                          <a:latin typeface="Times New Roman" panose="02020603050405020304"/>
                          <a:ea typeface="Times New Roman" panose="02020603050405020304"/>
                        </a:rPr>
                        <a:t>4.</a:t>
                      </a:r>
                      <a:r>
                        <a:rPr lang="en-US" altLang="zh-CN" sz="2800" b="1">
                          <a:latin typeface="Times New Roman" panose="02020603050405020304"/>
                          <a:ea typeface="宋体" panose="02010600030101010101" pitchFamily="2" charset="-122"/>
                        </a:rPr>
                        <a:t>contemporar</a:t>
                      </a:r>
                      <a:r>
                        <a:rPr lang="en-US" altLang="zh-CN" sz="2800" b="1">
                          <a:latin typeface="Times New Roman" panose="02020603050405020304"/>
                          <a:ea typeface="Times New Roman" panose="02020603050405020304"/>
                        </a:rPr>
                        <a:t>y  n.(</a:t>
                      </a:r>
                      <a:r>
                        <a:rPr lang="zh-CN" sz="2800" b="1">
                          <a:latin typeface="Times New Roman" panose="02020603050405020304"/>
                          <a:ea typeface="宋体" panose="02010600030101010101" pitchFamily="2" charset="-122"/>
                        </a:rPr>
                        <a:t>熟词生义</a:t>
                      </a:r>
                      <a:r>
                        <a:rPr lang="zh-CN" altLang="en-US" sz="2800" b="1">
                          <a:latin typeface="Times New Roman" panose="02020603050405020304"/>
                          <a:ea typeface="宋体" panose="02010600030101010101" pitchFamily="2" charset="-122"/>
                        </a:rPr>
                        <a:t> </a:t>
                      </a:r>
                      <a:r>
                        <a:rPr lang="en-US" altLang="zh-CN" sz="2800" b="1">
                          <a:latin typeface="Times New Roman" panose="02020603050405020304"/>
                          <a:ea typeface="Times New Roman" panose="02020603050405020304"/>
                        </a:rPr>
                        <a:t>)</a:t>
                      </a:r>
                      <a:endParaRPr lang="en-US" altLang="zh-CN" sz="2800" b="1">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2800" b="1">
                          <a:latin typeface="Times New Roman" panose="02020603050405020304"/>
                          <a:ea typeface="宋体" panose="02010600030101010101" pitchFamily="2" charset="-122"/>
                        </a:rPr>
                        <a:t> </a:t>
                      </a:r>
                      <a:r>
                        <a:rPr lang="zh-CN" altLang="en-US" sz="2800" b="1">
                          <a:latin typeface="Times New Roman" panose="02020603050405020304"/>
                          <a:ea typeface="宋体" panose="02010600030101010101" pitchFamily="2" charset="-122"/>
                        </a:rPr>
                        <a:t>同代人；同辈人；同龄人</a:t>
                      </a:r>
                      <a:endParaRPr lang="zh-CN" altLang="en-US" sz="2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45135">
                <a:tc>
                  <a:txBody>
                    <a:bodyPr/>
                    <a:p>
                      <a:pPr marL="0" indent="0" algn="just">
                        <a:spcBef>
                          <a:spcPct val="0"/>
                        </a:spcBef>
                        <a:spcAft>
                          <a:spcPct val="0"/>
                        </a:spcAft>
                      </a:pPr>
                      <a:r>
                        <a:rPr lang="en-US" altLang="zh-CN" sz="2800" b="1">
                          <a:latin typeface="Times New Roman" panose="02020603050405020304"/>
                          <a:ea typeface="Times New Roman" panose="02020603050405020304"/>
                        </a:rPr>
                        <a:t>5.</a:t>
                      </a:r>
                      <a:r>
                        <a:rPr lang="en-US" altLang="zh-CN" sz="2800" b="1">
                          <a:latin typeface="Times New Roman" panose="02020603050405020304"/>
                          <a:ea typeface="宋体" panose="02010600030101010101" pitchFamily="2" charset="-122"/>
                        </a:rPr>
                        <a:t>statue</a:t>
                      </a:r>
                      <a:r>
                        <a:rPr lang="en-US" altLang="zh-CN" sz="2800" b="1">
                          <a:latin typeface="Times New Roman" panose="02020603050405020304"/>
                          <a:ea typeface="Times New Roman" panose="02020603050405020304"/>
                        </a:rPr>
                        <a:t>  n.</a:t>
                      </a:r>
                      <a:endParaRPr lang="en-US" altLang="zh-CN" sz="2800" b="1">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2800" b="1">
                          <a:latin typeface="Times New Roman" panose="02020603050405020304"/>
                          <a:ea typeface="宋体" panose="02010600030101010101" pitchFamily="2" charset="-122"/>
                        </a:rPr>
                        <a:t> </a:t>
                      </a:r>
                      <a:r>
                        <a:rPr lang="zh-CN" altLang="en-US" sz="2800" b="1">
                          <a:latin typeface="Times New Roman" panose="02020603050405020304"/>
                          <a:ea typeface="宋体" panose="02010600030101010101" pitchFamily="2" charset="-122"/>
                        </a:rPr>
                        <a:t>塑像</a:t>
                      </a:r>
                      <a:endParaRPr lang="zh-CN" altLang="en-US" sz="2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2800" b="1">
                          <a:latin typeface="Times New Roman" panose="02020603050405020304"/>
                          <a:ea typeface="Times New Roman" panose="02020603050405020304"/>
                        </a:rPr>
                        <a:t>6.</a:t>
                      </a:r>
                      <a:r>
                        <a:rPr lang="en-US" altLang="zh-CN" sz="2800" b="1">
                          <a:latin typeface="Times New Roman" panose="02020603050405020304"/>
                          <a:ea typeface="宋体" panose="02010600030101010101" pitchFamily="2" charset="-122"/>
                        </a:rPr>
                        <a:t>visible</a:t>
                      </a:r>
                      <a:r>
                        <a:rPr lang="en-US" altLang="zh-CN" sz="2800" b="1">
                          <a:latin typeface="Times New Roman" panose="02020603050405020304"/>
                          <a:ea typeface="Times New Roman" panose="02020603050405020304"/>
                        </a:rPr>
                        <a:t>  adj.</a:t>
                      </a:r>
                      <a:endParaRPr lang="en-US" altLang="zh-CN" sz="2800" b="1">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2800" b="1">
                          <a:latin typeface="Times New Roman" panose="02020603050405020304"/>
                          <a:ea typeface="宋体" panose="02010600030101010101" pitchFamily="2" charset="-122"/>
                        </a:rPr>
                        <a:t> </a:t>
                      </a:r>
                      <a:r>
                        <a:rPr lang="zh-CN" altLang="en-US" sz="2800" b="1">
                          <a:latin typeface="Times New Roman" panose="02020603050405020304"/>
                          <a:ea typeface="宋体" panose="02010600030101010101" pitchFamily="2" charset="-122"/>
                        </a:rPr>
                        <a:t>引人注目的</a:t>
                      </a:r>
                      <a:endParaRPr lang="zh-CN" altLang="en-US" sz="2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58470">
                <a:tc>
                  <a:txBody>
                    <a:bodyPr/>
                    <a:p>
                      <a:pPr marL="0" indent="0" algn="just">
                        <a:spcBef>
                          <a:spcPct val="0"/>
                        </a:spcBef>
                        <a:spcAft>
                          <a:spcPct val="0"/>
                        </a:spcAft>
                      </a:pPr>
                      <a:r>
                        <a:rPr lang="en-US" altLang="zh-CN" sz="2800" b="1">
                          <a:latin typeface="Times New Roman" panose="02020603050405020304"/>
                          <a:ea typeface="Times New Roman" panose="02020603050405020304"/>
                        </a:rPr>
                        <a:t>7.</a:t>
                      </a:r>
                      <a:r>
                        <a:rPr lang="en-US" altLang="zh-CN" sz="2800" b="1">
                          <a:latin typeface="Times New Roman" panose="02020603050405020304"/>
                          <a:ea typeface="宋体" panose="02010600030101010101" pitchFamily="2" charset="-122"/>
                        </a:rPr>
                        <a:t>connection</a:t>
                      </a:r>
                      <a:r>
                        <a:rPr lang="en-US" altLang="zh-CN" sz="2800" b="1">
                          <a:latin typeface="Times New Roman" panose="02020603050405020304"/>
                          <a:ea typeface="Times New Roman" panose="02020603050405020304"/>
                        </a:rPr>
                        <a:t>  n.</a:t>
                      </a:r>
                      <a:endParaRPr lang="en-US" altLang="zh-CN" sz="2800" b="1">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2800" b="1">
                          <a:latin typeface="Times New Roman" panose="02020603050405020304"/>
                          <a:ea typeface="宋体" panose="02010600030101010101" pitchFamily="2" charset="-122"/>
                        </a:rPr>
                        <a:t> </a:t>
                      </a:r>
                      <a:r>
                        <a:rPr lang="zh-CN" altLang="en-US" sz="2800" b="1">
                          <a:latin typeface="Times New Roman" panose="02020603050405020304"/>
                          <a:ea typeface="宋体" panose="02010600030101010101" pitchFamily="2" charset="-122"/>
                        </a:rPr>
                        <a:t>联系；连接</a:t>
                      </a:r>
                      <a:endParaRPr lang="zh-CN" altLang="en-US" sz="2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2800" b="1">
                          <a:latin typeface="Times New Roman" panose="02020603050405020304"/>
                          <a:ea typeface="Times New Roman" panose="02020603050405020304"/>
                        </a:rPr>
                        <a:t>8.</a:t>
                      </a:r>
                      <a:r>
                        <a:rPr lang="en-US" altLang="zh-CN" sz="2800" b="1">
                          <a:latin typeface="Times New Roman" panose="02020603050405020304"/>
                          <a:ea typeface="宋体" panose="02010600030101010101" pitchFamily="2" charset="-122"/>
                        </a:rPr>
                        <a:t>Chinese opera</a:t>
                      </a:r>
                      <a:endParaRPr lang="en-US" altLang="zh-CN" sz="2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2800" b="1">
                          <a:latin typeface="Times New Roman" panose="02020603050405020304"/>
                          <a:ea typeface="宋体" panose="02010600030101010101" pitchFamily="2" charset="-122"/>
                        </a:rPr>
                        <a:t> </a:t>
                      </a:r>
                      <a:r>
                        <a:rPr lang="zh-CN" altLang="en-US" sz="2800" b="1">
                          <a:latin typeface="Times New Roman" panose="02020603050405020304"/>
                          <a:ea typeface="宋体" panose="02010600030101010101" pitchFamily="2" charset="-122"/>
                        </a:rPr>
                        <a:t>中国戏剧</a:t>
                      </a:r>
                      <a:endParaRPr lang="zh-CN" altLang="en-US" sz="2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890270">
                <a:tc>
                  <a:txBody>
                    <a:bodyPr/>
                    <a:p>
                      <a:pPr marL="0" indent="0" algn="just">
                        <a:spcBef>
                          <a:spcPct val="0"/>
                        </a:spcBef>
                        <a:spcAft>
                          <a:spcPct val="0"/>
                        </a:spcAft>
                      </a:pPr>
                      <a:r>
                        <a:rPr lang="en-US" altLang="zh-CN" sz="2800" b="1">
                          <a:latin typeface="Times New Roman" panose="02020603050405020304"/>
                          <a:ea typeface="Times New Roman" panose="02020603050405020304"/>
                        </a:rPr>
                        <a:t>9.</a:t>
                      </a:r>
                      <a:r>
                        <a:rPr lang="en-US" altLang="zh-CN" sz="2800" b="1">
                          <a:latin typeface="Times New Roman" panose="02020603050405020304"/>
                          <a:ea typeface="宋体" panose="02010600030101010101" pitchFamily="2" charset="-122"/>
                        </a:rPr>
                        <a:t>version    n.</a:t>
                      </a:r>
                      <a:endParaRPr lang="en-US" altLang="zh-CN" sz="2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2800" b="1">
                          <a:latin typeface="Times New Roman" panose="02020603050405020304"/>
                          <a:ea typeface="宋体" panose="02010600030101010101" pitchFamily="2" charset="-122"/>
                        </a:rPr>
                        <a:t> </a:t>
                      </a:r>
                      <a:r>
                        <a:rPr lang="zh-CN" altLang="en-US" sz="2800" b="1">
                          <a:latin typeface="Times New Roman" panose="02020603050405020304"/>
                          <a:ea typeface="宋体" panose="02010600030101010101" pitchFamily="2" charset="-122"/>
                        </a:rPr>
                        <a:t>版本，改编形式</a:t>
                      </a:r>
                      <a:endParaRPr lang="zh-CN" altLang="en-US" sz="2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2800" b="1">
                          <a:latin typeface="Times New Roman" panose="02020603050405020304"/>
                          <a:ea typeface="Times New Roman" panose="02020603050405020304"/>
                        </a:rPr>
                        <a:t>10.perform </a:t>
                      </a:r>
                      <a:r>
                        <a:rPr lang="en-US" altLang="zh-CN" sz="2800" b="1">
                          <a:latin typeface="Times New Roman" panose="02020603050405020304"/>
                          <a:ea typeface="宋体" panose="02010600030101010101" pitchFamily="2" charset="-122"/>
                        </a:rPr>
                        <a:t>Tang’s play</a:t>
                      </a:r>
                      <a:endParaRPr lang="en-US" altLang="zh-CN" sz="2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2800" b="1">
                          <a:latin typeface="Times New Roman" panose="02020603050405020304"/>
                          <a:ea typeface="宋体" panose="02010600030101010101" pitchFamily="2" charset="-122"/>
                        </a:rPr>
                        <a:t> </a:t>
                      </a:r>
                      <a:r>
                        <a:rPr lang="zh-CN" altLang="en-US" sz="2800" b="1">
                          <a:latin typeface="Times New Roman" panose="02020603050405020304"/>
                          <a:ea typeface="宋体" panose="02010600030101010101" pitchFamily="2" charset="-122"/>
                        </a:rPr>
                        <a:t>表演唐的戏剧</a:t>
                      </a:r>
                      <a:endParaRPr lang="zh-CN" altLang="en-US" sz="2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45135">
                <a:tc>
                  <a:txBody>
                    <a:bodyPr/>
                    <a:p>
                      <a:pPr marL="0" indent="0" algn="just">
                        <a:spcBef>
                          <a:spcPct val="0"/>
                        </a:spcBef>
                        <a:spcAft>
                          <a:spcPct val="0"/>
                        </a:spcAft>
                      </a:pPr>
                      <a:r>
                        <a:rPr lang="en-US" altLang="zh-CN" sz="2800" b="1">
                          <a:latin typeface="Times New Roman" panose="02020603050405020304"/>
                          <a:ea typeface="Times New Roman" panose="02020603050405020304"/>
                        </a:rPr>
                        <a:t>11.inspire  vt.</a:t>
                      </a:r>
                      <a:endParaRPr lang="en-US" altLang="zh-CN" sz="2800" b="1">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2800" b="1">
                          <a:latin typeface="Times New Roman" panose="02020603050405020304"/>
                          <a:ea typeface="宋体" panose="02010600030101010101" pitchFamily="2" charset="-122"/>
                        </a:rPr>
                        <a:t>  </a:t>
                      </a:r>
                      <a:r>
                        <a:rPr lang="zh-CN" altLang="en-US" sz="2800" b="1">
                          <a:latin typeface="Times New Roman" panose="02020603050405020304"/>
                          <a:ea typeface="宋体" panose="02010600030101010101" pitchFamily="2" charset="-122"/>
                        </a:rPr>
                        <a:t>激励，鼓舞</a:t>
                      </a:r>
                      <a:endParaRPr lang="zh-CN" altLang="en-US" sz="2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2800" b="1">
                          <a:latin typeface="Times New Roman" panose="02020603050405020304"/>
                          <a:ea typeface="Times New Roman" panose="02020603050405020304"/>
                        </a:rPr>
                        <a:t>12.concern   n.</a:t>
                      </a:r>
                      <a:endParaRPr lang="en-US" altLang="zh-CN" sz="2800" b="1">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a:spcBef>
                          <a:spcPct val="0"/>
                        </a:spcBef>
                        <a:spcAft>
                          <a:spcPct val="0"/>
                        </a:spcAft>
                      </a:pPr>
                      <a:r>
                        <a:rPr lang="zh-CN" altLang="en-US" sz="2800" b="1">
                          <a:latin typeface="Times New Roman" panose="02020603050405020304"/>
                          <a:ea typeface="宋体" panose="02010600030101010101" pitchFamily="2" charset="-122"/>
                        </a:rPr>
                        <a:t>关心的事</a:t>
                      </a:r>
                      <a:endParaRPr lang="zh-CN" altLang="en-US" sz="2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a:t>
            </a:r>
            <a:r>
              <a:rPr lang="zh-CN" altLang="en-US"/>
              <a:t>表格摘选自维克多英语官网</a:t>
            </a:r>
            <a:r>
              <a:rPr lang="en-US" altLang="zh-CN"/>
              <a:t>)</a:t>
            </a: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5" name="文本框 4"/>
          <p:cNvSpPr txBox="1"/>
          <p:nvPr/>
        </p:nvSpPr>
        <p:spPr>
          <a:xfrm>
            <a:off x="762000" y="342900"/>
            <a:ext cx="10554335" cy="530860"/>
          </a:xfrm>
          <a:prstGeom prst="rect">
            <a:avLst/>
          </a:prstGeom>
          <a:noFill/>
        </p:spPr>
        <p:txBody>
          <a:bodyPr wrap="square" rtlCol="0">
            <a:noAutofit/>
          </a:bodyPr>
          <a:p>
            <a:pPr algn="l"/>
            <a:r>
              <a:rPr lang="zh-CN" altLang="en-US"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rPr>
              <a:t>考点分析</a:t>
            </a:r>
            <a:r>
              <a:rPr lang="en-US" altLang="zh-CN"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rPr>
              <a:t>                 </a:t>
            </a:r>
            <a:r>
              <a:rPr lang="zh-CN" altLang="en-US"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rPr>
              <a:t>（表格摘选自维克多英语官网）</a:t>
            </a:r>
            <a:endParaRPr lang="zh-CN" altLang="en-US"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endParaRPr>
          </a:p>
        </p:txBody>
      </p:sp>
      <p:pic>
        <p:nvPicPr>
          <p:cNvPr id="83" name="图片 2"/>
          <p:cNvPicPr>
            <a:picLocks noChangeAspect="1"/>
          </p:cNvPicPr>
          <p:nvPr/>
        </p:nvPicPr>
        <p:blipFill>
          <a:blip r:embed="rId3"/>
          <a:stretch>
            <a:fillRect/>
          </a:stretch>
        </p:blipFill>
        <p:spPr>
          <a:xfrm>
            <a:off x="483870" y="978535"/>
            <a:ext cx="8446135" cy="5314315"/>
          </a:xfrm>
          <a:prstGeom prst="rect">
            <a:avLst/>
          </a:prstGeom>
          <a:noFill/>
          <a:ln>
            <a:noFill/>
          </a:ln>
        </p:spPr>
      </p:pic>
      <p:pic>
        <p:nvPicPr>
          <p:cNvPr id="7" name="图片 6"/>
          <p:cNvPicPr/>
          <p:nvPr/>
        </p:nvPicPr>
        <p:blipFill>
          <a:blip r:embed="rId4"/>
          <a:stretch>
            <a:fillRect/>
          </a:stretch>
        </p:blipFill>
        <p:spPr>
          <a:xfrm>
            <a:off x="9134475" y="4016375"/>
            <a:ext cx="2741295" cy="2613025"/>
          </a:xfrm>
          <a:prstGeom prst="rect">
            <a:avLst/>
          </a:prstGeom>
        </p:spPr>
      </p:pic>
      <p:pic>
        <p:nvPicPr>
          <p:cNvPr id="5124" name="图片 6" descr="logo横版 png"/>
          <p:cNvPicPr>
            <a:picLocks noChangeAspect="1"/>
          </p:cNvPicPr>
          <p:nvPr/>
        </p:nvPicPr>
        <p:blipFill>
          <a:blip r:embed="rId5"/>
          <a:stretch>
            <a:fillRect/>
          </a:stretch>
        </p:blipFill>
        <p:spPr>
          <a:xfrm>
            <a:off x="11477625" y="82550"/>
            <a:ext cx="608013" cy="642938"/>
          </a:xfrm>
          <a:prstGeom prst="rect">
            <a:avLst/>
          </a:prstGeom>
          <a:noFill/>
          <a:ln w="9525">
            <a:noFill/>
          </a:ln>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pic>
        <p:nvPicPr>
          <p:cNvPr id="10" name="图片 9" descr="中国风古诗词鉴赏PPT模板"/>
          <p:cNvPicPr>
            <a:picLocks noChangeAspect="1"/>
          </p:cNvPicPr>
          <p:nvPr/>
        </p:nvPicPr>
        <p:blipFill>
          <a:blip r:embed="rId2">
            <a:lum bright="6000" contrast="-6000"/>
          </a:blip>
          <a:stretch>
            <a:fillRect/>
          </a:stretch>
        </p:blipFill>
        <p:spPr>
          <a:xfrm>
            <a:off x="-19050" y="-1130300"/>
            <a:ext cx="12192000" cy="6858000"/>
          </a:xfrm>
          <a:prstGeom prst="rect">
            <a:avLst/>
          </a:prstGeom>
        </p:spPr>
      </p:pic>
      <p:sp>
        <p:nvSpPr>
          <p:cNvPr id="11" name="文本框 10"/>
          <p:cNvSpPr txBox="1"/>
          <p:nvPr/>
        </p:nvSpPr>
        <p:spPr>
          <a:xfrm>
            <a:off x="2275840" y="1348740"/>
            <a:ext cx="7602855" cy="1568450"/>
          </a:xfrm>
          <a:prstGeom prst="rect">
            <a:avLst/>
          </a:prstGeom>
          <a:noFill/>
        </p:spPr>
        <p:txBody>
          <a:bodyPr wrap="square" rtlCol="0">
            <a:spAutoFit/>
          </a:bodyPr>
          <a:lstStyle/>
          <a:p>
            <a:pPr algn="ctr"/>
            <a:r>
              <a:rPr lang="en-US" altLang="zh-CN" sz="3200" b="1" dirty="0">
                <a:solidFill>
                  <a:schemeClr val="tx1">
                    <a:lumMod val="85000"/>
                    <a:lumOff val="15000"/>
                  </a:schemeClr>
                </a:solidFill>
                <a:latin typeface="庞门正道粗书体" panose="02010600030101010101" pitchFamily="2" charset="-122"/>
                <a:ea typeface="庞门正道粗书体" panose="02010600030101010101" pitchFamily="2" charset="-122"/>
              </a:rPr>
              <a:t>(</a:t>
            </a:r>
            <a:r>
              <a:rPr lang="zh-CN" altLang="en-US" sz="3200" b="1" dirty="0">
                <a:solidFill>
                  <a:schemeClr val="tx1">
                    <a:lumMod val="85000"/>
                    <a:lumOff val="15000"/>
                  </a:schemeClr>
                </a:solidFill>
                <a:latin typeface="庞门正道粗书体" panose="02010600030101010101" pitchFamily="2" charset="-122"/>
                <a:ea typeface="庞门正道粗书体" panose="02010600030101010101" pitchFamily="2" charset="-122"/>
              </a:rPr>
              <a:t>二</a:t>
            </a:r>
            <a:r>
              <a:rPr lang="en-US" altLang="zh-CN" sz="3200" b="1" dirty="0">
                <a:solidFill>
                  <a:schemeClr val="tx1">
                    <a:lumMod val="85000"/>
                    <a:lumOff val="15000"/>
                  </a:schemeClr>
                </a:solidFill>
                <a:latin typeface="庞门正道粗书体" panose="02010600030101010101" pitchFamily="2" charset="-122"/>
                <a:ea typeface="庞门正道粗书体" panose="02010600030101010101" pitchFamily="2" charset="-122"/>
              </a:rPr>
              <a:t>)</a:t>
            </a:r>
            <a:r>
              <a:rPr lang="zh-CN" altLang="en-US" sz="3200" b="1" dirty="0">
                <a:solidFill>
                  <a:schemeClr val="tx1">
                    <a:lumMod val="85000"/>
                    <a:lumOff val="15000"/>
                  </a:schemeClr>
                </a:solidFill>
                <a:latin typeface="庞门正道粗书体" panose="02010600030101010101" pitchFamily="2" charset="-122"/>
                <a:ea typeface="庞门正道粗书体" panose="02010600030101010101" pitchFamily="2" charset="-122"/>
              </a:rPr>
              <a:t>饮食文化</a:t>
            </a:r>
            <a:r>
              <a:rPr lang="en-US" altLang="zh-CN" sz="3200" b="1" dirty="0">
                <a:solidFill>
                  <a:schemeClr val="tx1">
                    <a:lumMod val="85000"/>
                    <a:lumOff val="15000"/>
                  </a:schemeClr>
                </a:solidFill>
                <a:latin typeface="庞门正道粗书体" panose="02010600030101010101" pitchFamily="2" charset="-122"/>
                <a:ea typeface="庞门正道粗书体" panose="02010600030101010101" pitchFamily="2" charset="-122"/>
              </a:rPr>
              <a:t>  </a:t>
            </a:r>
            <a:endParaRPr lang="en-US" altLang="zh-CN" sz="3200" b="1"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a:p>
            <a:pPr algn="ctr"/>
            <a:r>
              <a:rPr lang="zh-CN" altLang="en-US" sz="3200" b="1" dirty="0">
                <a:solidFill>
                  <a:schemeClr val="tx1">
                    <a:lumMod val="85000"/>
                    <a:lumOff val="15000"/>
                  </a:schemeClr>
                </a:solidFill>
                <a:latin typeface="庞门正道粗书体" panose="02010600030101010101" pitchFamily="2" charset="-122"/>
                <a:ea typeface="庞门正道粗书体" panose="02010600030101010101" pitchFamily="2" charset="-122"/>
              </a:rPr>
              <a:t>语篇三</a:t>
            </a:r>
            <a:r>
              <a:rPr lang="en-US" altLang="zh-CN" sz="3200" b="1" dirty="0">
                <a:solidFill>
                  <a:schemeClr val="tx1">
                    <a:lumMod val="85000"/>
                    <a:lumOff val="15000"/>
                  </a:schemeClr>
                </a:solidFill>
                <a:latin typeface="庞门正道粗书体" panose="02010600030101010101" pitchFamily="2" charset="-122"/>
                <a:ea typeface="庞门正道粗书体" panose="02010600030101010101" pitchFamily="2" charset="-122"/>
              </a:rPr>
              <a:t>2023</a:t>
            </a:r>
            <a:r>
              <a:rPr lang="zh-CN" altLang="en-US" sz="3200" b="1" dirty="0">
                <a:solidFill>
                  <a:schemeClr val="tx1">
                    <a:lumMod val="85000"/>
                    <a:lumOff val="15000"/>
                  </a:schemeClr>
                </a:solidFill>
                <a:latin typeface="庞门正道粗书体" panose="02010600030101010101" pitchFamily="2" charset="-122"/>
                <a:ea typeface="庞门正道粗书体" panose="02010600030101010101" pitchFamily="2" charset="-122"/>
              </a:rPr>
              <a:t>年新课标</a:t>
            </a:r>
            <a:r>
              <a:rPr lang="en-US" altLang="zh-CN" sz="3200" b="1" dirty="0">
                <a:solidFill>
                  <a:schemeClr val="tx1">
                    <a:lumMod val="85000"/>
                    <a:lumOff val="15000"/>
                  </a:schemeClr>
                </a:solidFill>
                <a:latin typeface="庞门正道粗书体" panose="02010600030101010101" pitchFamily="2" charset="-122"/>
                <a:ea typeface="庞门正道粗书体" panose="02010600030101010101" pitchFamily="2" charset="-122"/>
              </a:rPr>
              <a:t>I</a:t>
            </a:r>
            <a:r>
              <a:rPr lang="zh-CN" altLang="en-US" sz="3200" b="1" dirty="0">
                <a:solidFill>
                  <a:schemeClr val="tx1">
                    <a:lumMod val="85000"/>
                    <a:lumOff val="15000"/>
                  </a:schemeClr>
                </a:solidFill>
                <a:latin typeface="庞门正道粗书体" panose="02010600030101010101" pitchFamily="2" charset="-122"/>
                <a:ea typeface="庞门正道粗书体" panose="02010600030101010101" pitchFamily="2" charset="-122"/>
              </a:rPr>
              <a:t>卷</a:t>
            </a:r>
            <a:endParaRPr lang="zh-CN" altLang="en-US" sz="3200" b="1"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a:p>
            <a:pPr algn="ctr"/>
            <a:r>
              <a:rPr lang="zh-CN" altLang="en-US" sz="3200" b="1" dirty="0">
                <a:solidFill>
                  <a:schemeClr val="tx1">
                    <a:lumMod val="85000"/>
                    <a:lumOff val="15000"/>
                  </a:schemeClr>
                </a:solidFill>
                <a:latin typeface="庞门正道粗书体" panose="02010600030101010101" pitchFamily="2" charset="-122"/>
                <a:ea typeface="庞门正道粗书体" panose="02010600030101010101" pitchFamily="2" charset="-122"/>
              </a:rPr>
              <a:t>中华美食</a:t>
            </a:r>
            <a:r>
              <a:rPr lang="en-US" altLang="zh-CN" sz="3200" b="1" dirty="0">
                <a:solidFill>
                  <a:schemeClr val="tx1">
                    <a:lumMod val="85000"/>
                    <a:lumOff val="15000"/>
                  </a:schemeClr>
                </a:solidFill>
                <a:latin typeface="庞门正道粗书体" panose="02010600030101010101" pitchFamily="2" charset="-122"/>
                <a:ea typeface="庞门正道粗书体" panose="02010600030101010101" pitchFamily="2" charset="-122"/>
              </a:rPr>
              <a:t>“</a:t>
            </a:r>
            <a:r>
              <a:rPr lang="zh-CN" altLang="en-US" sz="3200" b="1" dirty="0">
                <a:solidFill>
                  <a:schemeClr val="tx1">
                    <a:lumMod val="85000"/>
                    <a:lumOff val="15000"/>
                  </a:schemeClr>
                </a:solidFill>
                <a:latin typeface="庞门正道粗书体" panose="02010600030101010101" pitchFamily="2" charset="-122"/>
                <a:ea typeface="庞门正道粗书体" panose="02010600030101010101" pitchFamily="2" charset="-122"/>
              </a:rPr>
              <a:t>小笼包</a:t>
            </a:r>
            <a:r>
              <a:rPr lang="en-US" altLang="zh-CN" sz="3200" b="1" dirty="0">
                <a:solidFill>
                  <a:schemeClr val="tx1">
                    <a:lumMod val="85000"/>
                    <a:lumOff val="15000"/>
                  </a:schemeClr>
                </a:solidFill>
                <a:latin typeface="庞门正道粗书体" panose="02010600030101010101" pitchFamily="2" charset="-122"/>
                <a:ea typeface="庞门正道粗书体" panose="02010600030101010101" pitchFamily="2" charset="-122"/>
              </a:rPr>
              <a:t>”</a:t>
            </a:r>
            <a:endParaRPr lang="en-US" altLang="zh-CN" sz="3200" b="1"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p:txBody>
      </p:sp>
      <p:pic>
        <p:nvPicPr>
          <p:cNvPr id="3" name="图片 2"/>
          <p:cNvPicPr/>
          <p:nvPr/>
        </p:nvPicPr>
        <p:blipFill>
          <a:blip r:embed="rId3"/>
          <a:stretch>
            <a:fillRect/>
          </a:stretch>
        </p:blipFill>
        <p:spPr>
          <a:xfrm>
            <a:off x="6096000" y="3803015"/>
            <a:ext cx="3968750" cy="2744470"/>
          </a:xfrm>
          <a:prstGeom prst="rect">
            <a:avLst/>
          </a:prstGeom>
        </p:spPr>
      </p:pic>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pic>
        <p:nvPicPr>
          <p:cNvPr id="10" name="图片 9" descr="中国风古诗词鉴赏PPT模板"/>
          <p:cNvPicPr>
            <a:picLocks noChangeAspect="1"/>
          </p:cNvPicPr>
          <p:nvPr/>
        </p:nvPicPr>
        <p:blipFill>
          <a:blip r:embed="rId2">
            <a:lum bright="6000" contrast="-6000"/>
          </a:blip>
          <a:stretch>
            <a:fillRect/>
          </a:stretch>
        </p:blipFill>
        <p:spPr>
          <a:xfrm>
            <a:off x="0" y="0"/>
            <a:ext cx="12192000" cy="6858000"/>
          </a:xfrm>
          <a:prstGeom prst="rect">
            <a:avLst/>
          </a:prstGeom>
        </p:spPr>
      </p:pic>
      <p:sp>
        <p:nvSpPr>
          <p:cNvPr id="11" name="文本框 10"/>
          <p:cNvSpPr txBox="1"/>
          <p:nvPr/>
        </p:nvSpPr>
        <p:spPr>
          <a:xfrm>
            <a:off x="2095500" y="2195195"/>
            <a:ext cx="8000365" cy="3415030"/>
          </a:xfrm>
          <a:prstGeom prst="rect">
            <a:avLst/>
          </a:prstGeom>
          <a:noFill/>
        </p:spPr>
        <p:txBody>
          <a:bodyPr wrap="square" rtlCol="0">
            <a:spAutoFit/>
          </a:bodyPr>
          <a:lstStyle/>
          <a:p>
            <a:pPr algn="ctr"/>
            <a:r>
              <a:rPr lang="zh-CN" altLang="en-US" sz="5400" dirty="0">
                <a:solidFill>
                  <a:schemeClr val="tx1">
                    <a:lumMod val="85000"/>
                    <a:lumOff val="15000"/>
                  </a:schemeClr>
                </a:solidFill>
                <a:latin typeface="庞门正道粗书体" panose="02010600030101010101" pitchFamily="2" charset="-122"/>
                <a:ea typeface="庞门正道粗书体" panose="02010600030101010101" pitchFamily="2" charset="-122"/>
                <a:sym typeface="+mn-ea"/>
              </a:rPr>
              <a:t>利用近</a:t>
            </a:r>
            <a:r>
              <a:rPr lang="en-US" altLang="zh-CN" sz="5400" dirty="0">
                <a:solidFill>
                  <a:schemeClr val="tx1">
                    <a:lumMod val="85000"/>
                    <a:lumOff val="15000"/>
                  </a:schemeClr>
                </a:solidFill>
                <a:latin typeface="庞门正道粗书体" panose="02010600030101010101" pitchFamily="2" charset="-122"/>
                <a:ea typeface="庞门正道粗书体" panose="02010600030101010101" pitchFamily="2" charset="-122"/>
                <a:sym typeface="+mn-ea"/>
              </a:rPr>
              <a:t>5</a:t>
            </a:r>
            <a:r>
              <a:rPr lang="zh-CN" altLang="en-US" sz="5400" dirty="0">
                <a:solidFill>
                  <a:schemeClr val="tx1">
                    <a:lumMod val="85000"/>
                    <a:lumOff val="15000"/>
                  </a:schemeClr>
                </a:solidFill>
                <a:latin typeface="庞门正道粗书体" panose="02010600030101010101" pitchFamily="2" charset="-122"/>
                <a:ea typeface="庞门正道粗书体" panose="02010600030101010101" pitchFamily="2" charset="-122"/>
                <a:sym typeface="+mn-ea"/>
              </a:rPr>
              <a:t>年高考真题突破</a:t>
            </a:r>
            <a:endParaRPr lang="zh-CN" altLang="en-US" sz="5400" dirty="0">
              <a:solidFill>
                <a:schemeClr val="tx1">
                  <a:lumMod val="85000"/>
                  <a:lumOff val="15000"/>
                </a:schemeClr>
              </a:solidFill>
              <a:latin typeface="庞门正道粗书体" panose="02010600030101010101" pitchFamily="2" charset="-122"/>
              <a:ea typeface="庞门正道粗书体" panose="02010600030101010101" pitchFamily="2" charset="-122"/>
              <a:sym typeface="+mn-ea"/>
            </a:endParaRPr>
          </a:p>
          <a:p>
            <a:pPr algn="ctr"/>
            <a:r>
              <a:rPr lang="zh-CN" altLang="en-US" sz="5400" dirty="0">
                <a:solidFill>
                  <a:schemeClr val="tx1">
                    <a:lumMod val="85000"/>
                    <a:lumOff val="15000"/>
                  </a:schemeClr>
                </a:solidFill>
                <a:latin typeface="庞门正道粗书体" panose="02010600030101010101" pitchFamily="2" charset="-122"/>
                <a:ea typeface="庞门正道粗书体" panose="02010600030101010101" pitchFamily="2" charset="-122"/>
              </a:rPr>
              <a:t>中国传统文化主题</a:t>
            </a:r>
            <a:endParaRPr lang="zh-CN" altLang="en-US" sz="5400"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a:p>
            <a:pPr algn="ctr"/>
            <a:r>
              <a:rPr lang="zh-CN" altLang="en-US" sz="5400" dirty="0">
                <a:solidFill>
                  <a:schemeClr val="tx1">
                    <a:lumMod val="85000"/>
                    <a:lumOff val="15000"/>
                  </a:schemeClr>
                </a:solidFill>
                <a:latin typeface="庞门正道粗书体" panose="02010600030101010101" pitchFamily="2" charset="-122"/>
                <a:ea typeface="庞门正道粗书体" panose="02010600030101010101" pitchFamily="2" charset="-122"/>
              </a:rPr>
              <a:t>语法填空题</a:t>
            </a:r>
            <a:endParaRPr lang="zh-CN" altLang="en-US" sz="5400"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a:p>
            <a:pPr algn="ctr"/>
            <a:endParaRPr lang="zh-CN" altLang="en-US" sz="5400"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p:txBody>
      </p:sp>
      <p:sp>
        <p:nvSpPr>
          <p:cNvPr id="13" name="剪去对角的矩形 12"/>
          <p:cNvSpPr/>
          <p:nvPr/>
        </p:nvSpPr>
        <p:spPr>
          <a:xfrm>
            <a:off x="3777615" y="5547995"/>
            <a:ext cx="3709035" cy="288290"/>
          </a:xfrm>
          <a:prstGeom prst="snip2DiagRect">
            <a:avLst>
              <a:gd name="adj1" fmla="val 50000"/>
              <a:gd name="adj2" fmla="val 50000"/>
            </a:avLst>
          </a:prstGeom>
          <a:gradFill>
            <a:gsLst>
              <a:gs pos="31000">
                <a:srgbClr val="C49A99"/>
              </a:gs>
              <a:gs pos="100000">
                <a:srgbClr val="A97A7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3587115" y="5547995"/>
            <a:ext cx="3898900" cy="429895"/>
          </a:xfrm>
          <a:prstGeom prst="rect">
            <a:avLst/>
          </a:prstGeom>
          <a:noFill/>
        </p:spPr>
        <p:txBody>
          <a:bodyPr wrap="square" rtlCol="0">
            <a:noAutofit/>
          </a:bodyPr>
          <a:lstStyle/>
          <a:p>
            <a:pPr algn="ctr"/>
            <a:r>
              <a:rPr lang="zh-CN" altLang="en-US" sz="1400" b="1" dirty="0">
                <a:solidFill>
                  <a:schemeClr val="bg1"/>
                </a:solidFill>
                <a:latin typeface="微软雅黑" panose="020B0503020204020204" pitchFamily="34" charset="-122"/>
                <a:ea typeface="微软雅黑" panose="020B0503020204020204" pitchFamily="34" charset="-122"/>
              </a:rPr>
              <a:t>华南师范大学附属惠阳学校：</a:t>
            </a:r>
            <a:r>
              <a:rPr lang="zh-CN" sz="1400" b="1" dirty="0">
                <a:solidFill>
                  <a:schemeClr val="bg1"/>
                </a:solidFill>
                <a:latin typeface="微软雅黑" panose="020B0503020204020204" pitchFamily="34" charset="-122"/>
                <a:ea typeface="微软雅黑" panose="020B0503020204020204" pitchFamily="34" charset="-122"/>
              </a:rPr>
              <a:t>梁晓林</a:t>
            </a:r>
            <a:endParaRPr lang="zh-CN" sz="1400" b="1" dirty="0">
              <a:solidFill>
                <a:schemeClr val="bg1"/>
              </a:solidFill>
              <a:latin typeface="微软雅黑" panose="020B0503020204020204" pitchFamily="34" charset="-122"/>
              <a:ea typeface="微软雅黑" panose="020B0503020204020204" pitchFamily="34" charset="-122"/>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6" name="文本框 5"/>
          <p:cNvSpPr txBox="1"/>
          <p:nvPr/>
        </p:nvSpPr>
        <p:spPr>
          <a:xfrm>
            <a:off x="218440" y="204470"/>
            <a:ext cx="11755120" cy="6449695"/>
          </a:xfrm>
          <a:prstGeom prst="rect">
            <a:avLst/>
          </a:prstGeom>
          <a:noFill/>
        </p:spPr>
        <p:txBody>
          <a:bodyPr wrap="square" rtlCol="0">
            <a:noAutofit/>
          </a:bodyPr>
          <a:p>
            <a:pPr indent="0" algn="just" fontAlgn="auto">
              <a:lnSpc>
                <a:spcPct val="100000"/>
              </a:lnSpc>
            </a:pPr>
            <a:r>
              <a:rPr lang="en-US" altLang="zh-CN" sz="2800">
                <a:latin typeface="Times New Roman" panose="02020603050405020304" charset="0"/>
                <a:cs typeface="Times New Roman" panose="02020603050405020304" charset="0"/>
              </a:rPr>
              <a:t>Task1  </a:t>
            </a:r>
            <a:r>
              <a:rPr lang="zh-CN" altLang="en-US" sz="2400">
                <a:latin typeface="Times New Roman" panose="02020603050405020304" charset="0"/>
                <a:cs typeface="Times New Roman" panose="02020603050405020304" charset="0"/>
              </a:rPr>
              <a:t>阅读下面短文，在空白处填入</a:t>
            </a:r>
            <a:r>
              <a:rPr lang="en-US" altLang="zh-CN" sz="2400">
                <a:latin typeface="Times New Roman" panose="02020603050405020304" charset="0"/>
                <a:cs typeface="Times New Roman" panose="02020603050405020304" charset="0"/>
              </a:rPr>
              <a:t>1</a:t>
            </a:r>
            <a:r>
              <a:rPr lang="zh-CN" altLang="en-US" sz="2400">
                <a:latin typeface="Times New Roman" panose="02020603050405020304" charset="0"/>
                <a:cs typeface="Times New Roman" panose="02020603050405020304" charset="0"/>
              </a:rPr>
              <a:t>个适当的单词或括号内单词的正确形式。</a:t>
            </a:r>
            <a:endParaRPr lang="zh-CN" altLang="en-US" sz="2400">
              <a:latin typeface="Times New Roman" panose="02020603050405020304" charset="0"/>
              <a:cs typeface="Times New Roman" panose="02020603050405020304" charset="0"/>
            </a:endParaRPr>
          </a:p>
          <a:p>
            <a:pPr indent="0" algn="just" fontAlgn="auto">
              <a:lnSpc>
                <a:spcPct val="100000"/>
              </a:lnSpc>
            </a:pPr>
            <a:endParaRPr lang="zh-CN" altLang="en-US" sz="2800">
              <a:latin typeface="Times New Roman" panose="02020603050405020304" charset="0"/>
              <a:cs typeface="Times New Roman" panose="02020603050405020304" charset="0"/>
            </a:endParaRPr>
          </a:p>
          <a:p>
            <a:pPr indent="0" algn="just" fontAlgn="auto">
              <a:lnSpc>
                <a:spcPct val="100000"/>
              </a:lnSpc>
            </a:pPr>
            <a:r>
              <a:rPr lang="en-US" altLang="zh-CN" sz="2800">
                <a:latin typeface="Times New Roman" panose="02020603050405020304" charset="0"/>
                <a:cs typeface="Times New Roman" panose="02020603050405020304" charset="0"/>
              </a:rPr>
              <a:t>         Xiao long bao (soup dumplings), those amazing constructions of delicate dumpling wrappers, encasing hot,</a:t>
            </a:r>
            <a:r>
              <a:rPr lang="en-US" altLang="zh-CN" sz="2800" u="sng">
                <a:latin typeface="Times New Roman" panose="02020603050405020304" charset="0"/>
                <a:cs typeface="Times New Roman" panose="02020603050405020304" charset="0"/>
              </a:rPr>
              <a:t>    56              </a:t>
            </a:r>
            <a:r>
              <a:rPr lang="en-US" altLang="zh-CN" sz="2800">
                <a:latin typeface="Times New Roman" panose="02020603050405020304" charset="0"/>
                <a:cs typeface="Times New Roman" panose="02020603050405020304" charset="0"/>
              </a:rPr>
              <a:t>(taste) soup and sweet, fresh meat, are far and away my favorite Chinese street food. The dumplings arrive steaming and dangerously hot. To eat one, you have to decide whether </a:t>
            </a:r>
            <a:r>
              <a:rPr lang="en-US" altLang="zh-CN" sz="2800" u="sng">
                <a:latin typeface="Times New Roman" panose="02020603050405020304" charset="0"/>
                <a:cs typeface="Times New Roman" panose="02020603050405020304" charset="0"/>
              </a:rPr>
              <a:t>   57   </a:t>
            </a:r>
            <a:endParaRPr lang="en-US" altLang="zh-CN" sz="2800" u="sng">
              <a:latin typeface="Times New Roman" panose="02020603050405020304" charset="0"/>
              <a:cs typeface="Times New Roman" panose="02020603050405020304" charset="0"/>
            </a:endParaRPr>
          </a:p>
          <a:p>
            <a:pPr indent="0" algn="just" fontAlgn="auto">
              <a:lnSpc>
                <a:spcPct val="100000"/>
              </a:lnSpc>
            </a:pPr>
            <a:r>
              <a:rPr lang="en-US" altLang="zh-CN" sz="2800" u="sng">
                <a:latin typeface="Times New Roman" panose="02020603050405020304" charset="0"/>
                <a:cs typeface="Times New Roman" panose="02020603050405020304" charset="0"/>
              </a:rPr>
              <a:t>   __________ </a:t>
            </a:r>
            <a:r>
              <a:rPr lang="en-US" altLang="zh-CN" sz="2800">
                <a:latin typeface="Times New Roman" panose="02020603050405020304" charset="0"/>
                <a:cs typeface="Times New Roman" panose="02020603050405020304" charset="0"/>
              </a:rPr>
              <a:t>(bite) a small hole in it first, releasing the stream and risking a spill (</a:t>
            </a:r>
            <a:r>
              <a:rPr lang="zh-CN" altLang="en-US" sz="2800">
                <a:latin typeface="Times New Roman" panose="02020603050405020304" charset="0"/>
                <a:cs typeface="Times New Roman" panose="02020603050405020304" charset="0"/>
              </a:rPr>
              <a:t>溢出</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a:t>
            </a:r>
            <a:r>
              <a:rPr lang="en-US" altLang="zh-CN" sz="2800" u="sng">
                <a:latin typeface="Times New Roman" panose="02020603050405020304" charset="0"/>
                <a:cs typeface="Times New Roman" panose="02020603050405020304" charset="0"/>
              </a:rPr>
              <a:t>   58                 </a:t>
            </a:r>
            <a:r>
              <a:rPr lang="en-US" altLang="zh-CN" sz="2800">
                <a:latin typeface="Times New Roman" panose="02020603050405020304" charset="0"/>
                <a:cs typeface="Times New Roman" panose="02020603050405020304" charset="0"/>
              </a:rPr>
              <a:t>to put the whole dumpling in your mouth, letting the hot soup explode on your tongue. </a:t>
            </a:r>
            <a:endParaRPr lang="en-US" altLang="zh-CN" sz="2800">
              <a:latin typeface="Times New Roman" panose="02020603050405020304" charset="0"/>
              <a:cs typeface="Times New Roman" panose="02020603050405020304" charset="0"/>
            </a:endParaRPr>
          </a:p>
          <a:p>
            <a:pPr indent="0" algn="just" fontAlgn="auto">
              <a:lnSpc>
                <a:spcPct val="100000"/>
              </a:lnSpc>
            </a:pPr>
            <a:r>
              <a:rPr lang="en-US" altLang="zh-CN" sz="2800">
                <a:latin typeface="Times New Roman" panose="02020603050405020304" charset="0"/>
                <a:cs typeface="Times New Roman" panose="02020603050405020304" charset="0"/>
              </a:rPr>
              <a:t>         Shanghai may be the </a:t>
            </a:r>
            <a:r>
              <a:rPr lang="en-US" altLang="zh-CN" sz="2800" u="sng">
                <a:latin typeface="Times New Roman" panose="02020603050405020304" charset="0"/>
                <a:cs typeface="Times New Roman" panose="02020603050405020304" charset="0"/>
              </a:rPr>
              <a:t>   59                       </a:t>
            </a:r>
            <a:r>
              <a:rPr lang="en-US" altLang="zh-CN" sz="2800">
                <a:latin typeface="Times New Roman" panose="02020603050405020304" charset="0"/>
                <a:cs typeface="Times New Roman" panose="02020603050405020304" charset="0"/>
              </a:rPr>
              <a:t>(recognize) home of the soup dumplings but food historians will actually point you to the neighboring canal town of Nanxiang as xiao long bao’s birthplace. There you will find them prepared differently — more dumpling and less soup, and the wrappers are pressed </a:t>
            </a:r>
            <a:r>
              <a:rPr lang="en-US" altLang="zh-CN" sz="2800" u="sng">
                <a:latin typeface="Times New Roman" panose="02020603050405020304" charset="0"/>
                <a:cs typeface="Times New Roman" panose="02020603050405020304" charset="0"/>
              </a:rPr>
              <a:t>   60                </a:t>
            </a:r>
            <a:r>
              <a:rPr lang="en-US" altLang="zh-CN" sz="2800">
                <a:latin typeface="Times New Roman" panose="02020603050405020304" charset="0"/>
                <a:cs typeface="Times New Roman" panose="02020603050405020304" charset="0"/>
              </a:rPr>
              <a:t>hand rather than rolled. </a:t>
            </a:r>
            <a:endParaRPr lang="en-US" altLang="zh-CN" sz="2800">
              <a:latin typeface="Times New Roman" panose="02020603050405020304" charset="0"/>
              <a:cs typeface="Times New Roman" panose="02020603050405020304" charset="0"/>
            </a:endParaRPr>
          </a:p>
        </p:txBody>
      </p:sp>
      <p:sp>
        <p:nvSpPr>
          <p:cNvPr id="3" name="文本框 2"/>
          <p:cNvSpPr txBox="1"/>
          <p:nvPr/>
        </p:nvSpPr>
        <p:spPr>
          <a:xfrm>
            <a:off x="6215380" y="1456055"/>
            <a:ext cx="1283335" cy="526415"/>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tasty</a:t>
            </a:r>
            <a:endParaRPr lang="en-US" altLang="zh-CN" sz="3200" b="1" dirty="0">
              <a:solidFill>
                <a:schemeClr val="tx1"/>
              </a:solidFill>
              <a:latin typeface="Times New Roman" panose="02020603050405020304" charset="0"/>
              <a:cs typeface="Times New Roman" panose="02020603050405020304" charset="0"/>
            </a:endParaRPr>
          </a:p>
        </p:txBody>
      </p:sp>
      <p:sp>
        <p:nvSpPr>
          <p:cNvPr id="5" name="文本框 4"/>
          <p:cNvSpPr txBox="1"/>
          <p:nvPr/>
        </p:nvSpPr>
        <p:spPr>
          <a:xfrm>
            <a:off x="534035" y="2769235"/>
            <a:ext cx="1803400" cy="479425"/>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to bite</a:t>
            </a:r>
            <a:endParaRPr lang="en-US" altLang="zh-CN" sz="3200" b="1" dirty="0">
              <a:solidFill>
                <a:schemeClr val="tx1"/>
              </a:solidFill>
              <a:latin typeface="Times New Roman" panose="02020603050405020304" charset="0"/>
              <a:cs typeface="Times New Roman" panose="02020603050405020304" charset="0"/>
            </a:endParaRPr>
          </a:p>
        </p:txBody>
      </p:sp>
      <p:sp>
        <p:nvSpPr>
          <p:cNvPr id="7" name="文本框 6"/>
          <p:cNvSpPr txBox="1"/>
          <p:nvPr/>
        </p:nvSpPr>
        <p:spPr>
          <a:xfrm>
            <a:off x="3307080" y="3188970"/>
            <a:ext cx="865505" cy="479425"/>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or</a:t>
            </a:r>
            <a:endParaRPr lang="en-US" altLang="zh-CN" sz="3200" b="1" dirty="0">
              <a:solidFill>
                <a:schemeClr val="tx1"/>
              </a:solidFill>
              <a:latin typeface="Times New Roman" panose="02020603050405020304" charset="0"/>
              <a:cs typeface="Times New Roman" panose="02020603050405020304" charset="0"/>
            </a:endParaRPr>
          </a:p>
        </p:txBody>
      </p:sp>
      <p:sp>
        <p:nvSpPr>
          <p:cNvPr id="9" name="文本框 8"/>
          <p:cNvSpPr txBox="1"/>
          <p:nvPr/>
        </p:nvSpPr>
        <p:spPr>
          <a:xfrm>
            <a:off x="5293360" y="4008120"/>
            <a:ext cx="2125980" cy="479425"/>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a:latin typeface="Times New Roman" panose="02020603050405020304" charset="0"/>
                <a:cs typeface="Times New Roman" panose="02020603050405020304" charset="0"/>
                <a:sym typeface="+mn-ea"/>
              </a:rPr>
              <a:t>recognized</a:t>
            </a:r>
            <a:endParaRPr lang="en-US" altLang="zh-CN" sz="3200" b="1" dirty="0">
              <a:solidFill>
                <a:schemeClr val="tx1"/>
              </a:solidFill>
              <a:latin typeface="Times New Roman" panose="02020603050405020304" charset="0"/>
              <a:cs typeface="Times New Roman" panose="02020603050405020304" charset="0"/>
            </a:endParaRPr>
          </a:p>
        </p:txBody>
      </p:sp>
      <p:sp>
        <p:nvSpPr>
          <p:cNvPr id="10" name="文本框 9"/>
          <p:cNvSpPr txBox="1"/>
          <p:nvPr/>
        </p:nvSpPr>
        <p:spPr>
          <a:xfrm>
            <a:off x="2337435" y="5696585"/>
            <a:ext cx="865505" cy="527050"/>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by</a:t>
            </a:r>
            <a:endParaRPr lang="en-US" altLang="zh-CN" sz="3200" b="1" dirty="0">
              <a:solidFill>
                <a:schemeClr val="tx1"/>
              </a:solidFill>
              <a:latin typeface="Times New Roman" panose="02020603050405020304" charset="0"/>
              <a:cs typeface="Times New Roman" panose="02020603050405020304" charset="0"/>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P spid="5" grpId="0" bldLvl="0" animBg="1"/>
      <p:bldP spid="5" grpId="1" animBg="1"/>
      <p:bldP spid="7" grpId="0" bldLvl="0" animBg="1"/>
      <p:bldP spid="7" grpId="1" animBg="1"/>
      <p:bldP spid="9" grpId="0" bldLvl="0" animBg="1"/>
      <p:bldP spid="9" grpId="1" animBg="1"/>
      <p:bldP spid="10" grpId="0" bldLvl="0" animBg="1"/>
      <p:bldP spid="10"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just" fontAlgn="auto">
              <a:lnSpc>
                <a:spcPct val="100000"/>
              </a:lnSpc>
            </a:pPr>
            <a:r>
              <a:rPr lang="en-US" altLang="zh-CN">
                <a:latin typeface="Times New Roman" panose="02020603050405020304" charset="0"/>
                <a:cs typeface="Times New Roman" panose="02020603050405020304" charset="0"/>
                <a:sym typeface="+mn-ea"/>
              </a:rPr>
              <a:t>Task1  </a:t>
            </a:r>
            <a:r>
              <a:rPr lang="zh-CN" altLang="en-US">
                <a:latin typeface="Times New Roman" panose="02020603050405020304" charset="0"/>
                <a:cs typeface="Times New Roman" panose="02020603050405020304" charset="0"/>
                <a:sym typeface="+mn-ea"/>
              </a:rPr>
              <a:t>阅读下面短文，在空白处填入</a:t>
            </a:r>
            <a:r>
              <a:rPr lang="en-US" altLang="zh-CN">
                <a:latin typeface="Times New Roman" panose="02020603050405020304" charset="0"/>
                <a:cs typeface="Times New Roman" panose="02020603050405020304" charset="0"/>
                <a:sym typeface="+mn-ea"/>
              </a:rPr>
              <a:t>1</a:t>
            </a:r>
            <a:r>
              <a:rPr lang="zh-CN" altLang="en-US">
                <a:latin typeface="Times New Roman" panose="02020603050405020304" charset="0"/>
                <a:cs typeface="Times New Roman" panose="02020603050405020304" charset="0"/>
                <a:sym typeface="+mn-ea"/>
              </a:rPr>
              <a:t>个适当的单词或括号内单词的正确形式。</a:t>
            </a: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6" name="文本框 5"/>
          <p:cNvSpPr txBox="1"/>
          <p:nvPr/>
        </p:nvSpPr>
        <p:spPr>
          <a:xfrm>
            <a:off x="554355" y="464820"/>
            <a:ext cx="11346815" cy="5312410"/>
          </a:xfrm>
          <a:prstGeom prst="rect">
            <a:avLst/>
          </a:prstGeom>
          <a:noFill/>
        </p:spPr>
        <p:txBody>
          <a:bodyPr wrap="square" rtlCol="0">
            <a:noAutofit/>
          </a:bodyPr>
          <a:p>
            <a:pPr indent="0" algn="just" fontAlgn="auto">
              <a:lnSpc>
                <a:spcPct val="100000"/>
              </a:lnSpc>
            </a:pPr>
            <a:r>
              <a:rPr lang="en-US" altLang="zh-CN" sz="2800">
                <a:latin typeface="Times New Roman" panose="02020603050405020304" charset="0"/>
                <a:cs typeface="Times New Roman" panose="02020603050405020304" charset="0"/>
                <a:sym typeface="+mn-ea"/>
              </a:rPr>
              <a:t>Task 1</a:t>
            </a:r>
            <a:r>
              <a:rPr lang="zh-CN" altLang="en-US" sz="2800">
                <a:latin typeface="Times New Roman" panose="02020603050405020304" charset="0"/>
                <a:cs typeface="Times New Roman" panose="02020603050405020304" charset="0"/>
                <a:sym typeface="+mn-ea"/>
              </a:rPr>
              <a:t>阅读下面短文，在空白处填入</a:t>
            </a:r>
            <a:r>
              <a:rPr lang="en-US" altLang="zh-CN" sz="2800">
                <a:latin typeface="Times New Roman" panose="02020603050405020304" charset="0"/>
                <a:cs typeface="Times New Roman" panose="02020603050405020304" charset="0"/>
                <a:sym typeface="+mn-ea"/>
              </a:rPr>
              <a:t>1</a:t>
            </a:r>
            <a:r>
              <a:rPr lang="zh-CN" altLang="en-US" sz="2800">
                <a:latin typeface="Times New Roman" panose="02020603050405020304" charset="0"/>
                <a:cs typeface="Times New Roman" panose="02020603050405020304" charset="0"/>
                <a:sym typeface="+mn-ea"/>
              </a:rPr>
              <a:t>个适当的单词或括号内单词的正确形式。</a:t>
            </a:r>
            <a:endParaRPr lang="zh-CN" altLang="en-US" sz="2800">
              <a:latin typeface="Times New Roman" panose="02020603050405020304" charset="0"/>
              <a:cs typeface="Times New Roman" panose="02020603050405020304" charset="0"/>
            </a:endParaRPr>
          </a:p>
          <a:p>
            <a:pPr indent="0" algn="just" fontAlgn="auto">
              <a:lnSpc>
                <a:spcPct val="100000"/>
              </a:lnSpc>
            </a:pPr>
            <a:endParaRPr lang="en-US" altLang="zh-CN" sz="2800">
              <a:latin typeface="Times New Roman" panose="02020603050405020304" charset="0"/>
              <a:cs typeface="Times New Roman" panose="02020603050405020304" charset="0"/>
            </a:endParaRPr>
          </a:p>
          <a:p>
            <a:pPr indent="0" algn="just" fontAlgn="auto">
              <a:lnSpc>
                <a:spcPct val="100000"/>
              </a:lnSpc>
            </a:pPr>
            <a:r>
              <a:rPr lang="en-US" altLang="zh-CN" sz="3200">
                <a:latin typeface="Times New Roman" panose="02020603050405020304" charset="0"/>
                <a:cs typeface="Times New Roman" panose="02020603050405020304" charset="0"/>
              </a:rPr>
              <a:t>        Nanxiang aside, the best xiao long bao have a fine skin, allowing them</a:t>
            </a:r>
            <a:r>
              <a:rPr lang="en-US" altLang="zh-CN" sz="3200" u="sng">
                <a:latin typeface="Times New Roman" panose="02020603050405020304" charset="0"/>
                <a:cs typeface="Times New Roman" panose="02020603050405020304" charset="0"/>
              </a:rPr>
              <a:t>    61                    </a:t>
            </a:r>
            <a:r>
              <a:rPr lang="en-US" altLang="zh-CN" sz="3200">
                <a:latin typeface="Times New Roman" panose="02020603050405020304" charset="0"/>
                <a:cs typeface="Times New Roman" panose="02020603050405020304" charset="0"/>
              </a:rPr>
              <a:t>(lift) out of the steamer basket without tearing or spilling any of </a:t>
            </a:r>
            <a:r>
              <a:rPr lang="en-US" altLang="zh-CN" sz="3200" u="sng">
                <a:latin typeface="Times New Roman" panose="02020603050405020304" charset="0"/>
                <a:cs typeface="Times New Roman" panose="02020603050405020304" charset="0"/>
              </a:rPr>
              <a:t>   62               </a:t>
            </a:r>
            <a:r>
              <a:rPr lang="en-US" altLang="zh-CN" sz="3200">
                <a:latin typeface="Times New Roman" panose="02020603050405020304" charset="0"/>
                <a:cs typeface="Times New Roman" panose="02020603050405020304" charset="0"/>
              </a:rPr>
              <a:t>(they) contents. The meat should be fresh with</a:t>
            </a:r>
            <a:r>
              <a:rPr lang="en-US" altLang="zh-CN" sz="3200" u="sng">
                <a:latin typeface="Times New Roman" panose="02020603050405020304" charset="0"/>
                <a:cs typeface="Times New Roman" panose="02020603050405020304" charset="0"/>
              </a:rPr>
              <a:t>    63               </a:t>
            </a:r>
            <a:r>
              <a:rPr lang="en-US" altLang="zh-CN" sz="3200">
                <a:latin typeface="Times New Roman" panose="02020603050405020304" charset="0"/>
                <a:cs typeface="Times New Roman" panose="02020603050405020304" charset="0"/>
              </a:rPr>
              <a:t>touch of sweetness and the soup hot, clear and delicious.</a:t>
            </a:r>
            <a:endParaRPr lang="en-US" altLang="zh-CN" sz="3200">
              <a:latin typeface="Times New Roman" panose="02020603050405020304" charset="0"/>
              <a:cs typeface="Times New Roman" panose="02020603050405020304" charset="0"/>
            </a:endParaRPr>
          </a:p>
          <a:p>
            <a:pPr indent="0" algn="just" fontAlgn="auto">
              <a:lnSpc>
                <a:spcPct val="100000"/>
              </a:lnSpc>
            </a:pPr>
            <a:r>
              <a:rPr lang="en-US" altLang="zh-CN" sz="3200">
                <a:latin typeface="Times New Roman" panose="02020603050405020304" charset="0"/>
                <a:cs typeface="Times New Roman" panose="02020603050405020304" charset="0"/>
              </a:rPr>
              <a:t>         No matter where I buy them, one steamer is</a:t>
            </a:r>
            <a:r>
              <a:rPr lang="en-US" altLang="zh-CN" sz="3200" u="sng">
                <a:latin typeface="Times New Roman" panose="02020603050405020304" charset="0"/>
                <a:cs typeface="Times New Roman" panose="02020603050405020304" charset="0"/>
              </a:rPr>
              <a:t>64                </a:t>
            </a:r>
            <a:r>
              <a:rPr lang="en-US" altLang="zh-CN" sz="3200">
                <a:latin typeface="Times New Roman" panose="02020603050405020304" charset="0"/>
                <a:cs typeface="Times New Roman" panose="02020603050405020304" charset="0"/>
              </a:rPr>
              <a:t>(rare) enough, yet two seems greedy, so I am always left</a:t>
            </a:r>
            <a:r>
              <a:rPr lang="en-US" altLang="zh-CN" sz="3200" u="sng">
                <a:latin typeface="Times New Roman" panose="02020603050405020304" charset="0"/>
                <a:cs typeface="Times New Roman" panose="02020603050405020304" charset="0"/>
              </a:rPr>
              <a:t>65              </a:t>
            </a:r>
            <a:r>
              <a:rPr lang="en-US" altLang="zh-CN" sz="3200">
                <a:latin typeface="Times New Roman" panose="02020603050405020304" charset="0"/>
                <a:cs typeface="Times New Roman" panose="02020603050405020304" charset="0"/>
              </a:rPr>
              <a:t>(want) more next time.</a:t>
            </a:r>
            <a:endParaRPr lang="en-US" altLang="zh-CN" sz="3200">
              <a:latin typeface="Times New Roman" panose="02020603050405020304" charset="0"/>
              <a:cs typeface="Times New Roman" panose="02020603050405020304" charset="0"/>
            </a:endParaRPr>
          </a:p>
        </p:txBody>
      </p:sp>
      <p:sp>
        <p:nvSpPr>
          <p:cNvPr id="7" name="文本框 6"/>
          <p:cNvSpPr txBox="1"/>
          <p:nvPr/>
        </p:nvSpPr>
        <p:spPr>
          <a:xfrm>
            <a:off x="4065905" y="2211705"/>
            <a:ext cx="2155825" cy="479425"/>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to be lifted</a:t>
            </a:r>
            <a:endParaRPr lang="en-US" altLang="zh-CN" sz="3200" b="1" dirty="0">
              <a:solidFill>
                <a:schemeClr val="tx1"/>
              </a:solidFill>
              <a:latin typeface="Times New Roman" panose="02020603050405020304" charset="0"/>
              <a:cs typeface="Times New Roman" panose="02020603050405020304" charset="0"/>
            </a:endParaRPr>
          </a:p>
        </p:txBody>
      </p:sp>
      <p:sp>
        <p:nvSpPr>
          <p:cNvPr id="10" name="文本框 9"/>
          <p:cNvSpPr txBox="1"/>
          <p:nvPr/>
        </p:nvSpPr>
        <p:spPr>
          <a:xfrm>
            <a:off x="8987155" y="5345430"/>
            <a:ext cx="2496820" cy="527050"/>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wanting</a:t>
            </a:r>
            <a:endParaRPr lang="en-US" altLang="zh-CN" sz="3200" b="1" dirty="0">
              <a:solidFill>
                <a:schemeClr val="tx1"/>
              </a:solidFill>
              <a:latin typeface="Times New Roman" panose="02020603050405020304" charset="0"/>
              <a:cs typeface="Times New Roman" panose="02020603050405020304" charset="0"/>
            </a:endParaRPr>
          </a:p>
        </p:txBody>
      </p:sp>
      <p:sp>
        <p:nvSpPr>
          <p:cNvPr id="11" name="文本框 10"/>
          <p:cNvSpPr txBox="1"/>
          <p:nvPr/>
        </p:nvSpPr>
        <p:spPr>
          <a:xfrm>
            <a:off x="7192010" y="2767330"/>
            <a:ext cx="1122045" cy="479425"/>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their</a:t>
            </a:r>
            <a:endParaRPr lang="en-US" altLang="zh-CN" sz="3200" b="1" dirty="0">
              <a:solidFill>
                <a:schemeClr val="tx1"/>
              </a:solidFill>
              <a:latin typeface="Times New Roman" panose="02020603050405020304" charset="0"/>
              <a:cs typeface="Times New Roman" panose="02020603050405020304" charset="0"/>
            </a:endParaRPr>
          </a:p>
        </p:txBody>
      </p:sp>
      <p:sp>
        <p:nvSpPr>
          <p:cNvPr id="12" name="文本框 11"/>
          <p:cNvSpPr txBox="1"/>
          <p:nvPr/>
        </p:nvSpPr>
        <p:spPr>
          <a:xfrm>
            <a:off x="6004560" y="3247390"/>
            <a:ext cx="1028065" cy="421005"/>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a</a:t>
            </a:r>
            <a:endParaRPr lang="en-US" altLang="zh-CN" sz="3200" b="1" dirty="0">
              <a:solidFill>
                <a:schemeClr val="tx1"/>
              </a:solidFill>
              <a:latin typeface="Times New Roman" panose="02020603050405020304" charset="0"/>
              <a:cs typeface="Times New Roman" panose="02020603050405020304" charset="0"/>
            </a:endParaRPr>
          </a:p>
        </p:txBody>
      </p:sp>
      <p:sp>
        <p:nvSpPr>
          <p:cNvPr id="13" name="文本框 12"/>
          <p:cNvSpPr txBox="1"/>
          <p:nvPr/>
        </p:nvSpPr>
        <p:spPr>
          <a:xfrm>
            <a:off x="9328150" y="4237355"/>
            <a:ext cx="1548765" cy="421005"/>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rarely</a:t>
            </a:r>
            <a:endParaRPr lang="en-US" altLang="zh-CN" sz="3200" b="1" dirty="0">
              <a:solidFill>
                <a:schemeClr val="tx1"/>
              </a:solidFill>
              <a:latin typeface="Times New Roman" panose="02020603050405020304" charset="0"/>
              <a:cs typeface="Times New Roman" panose="02020603050405020304" charset="0"/>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P spid="10" grpId="0" bldLvl="0" animBg="1"/>
      <p:bldP spid="10" grpId="1" animBg="1"/>
      <p:bldP spid="11" grpId="0" bldLvl="0" animBg="1"/>
      <p:bldP spid="11" grpId="1" animBg="1"/>
      <p:bldP spid="12" grpId="0" bldLvl="0" animBg="1"/>
      <p:bldP spid="12" grpId="1" animBg="1"/>
      <p:bldP spid="13" grpId="0" bldLvl="0" animBg="1"/>
      <p:bldP spid="13"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a:latin typeface="Times New Roman" panose="02020603050405020304" charset="0"/>
                <a:cs typeface="Times New Roman" panose="02020603050405020304" charset="0"/>
                <a:sym typeface="+mn-ea"/>
              </a:rPr>
              <a:t>Task 1</a:t>
            </a:r>
            <a:r>
              <a:rPr lang="zh-CN" altLang="en-US">
                <a:latin typeface="Times New Roman" panose="02020603050405020304" charset="0"/>
                <a:cs typeface="Times New Roman" panose="02020603050405020304" charset="0"/>
                <a:sym typeface="+mn-ea"/>
              </a:rPr>
              <a:t>阅读下面短文，在空白处填入</a:t>
            </a:r>
            <a:r>
              <a:rPr lang="en-US" altLang="zh-CN">
                <a:latin typeface="Times New Roman" panose="02020603050405020304" charset="0"/>
                <a:cs typeface="Times New Roman" panose="02020603050405020304" charset="0"/>
                <a:sym typeface="+mn-ea"/>
              </a:rPr>
              <a:t>1</a:t>
            </a:r>
            <a:r>
              <a:rPr lang="zh-CN" altLang="en-US">
                <a:latin typeface="Times New Roman" panose="02020603050405020304" charset="0"/>
                <a:cs typeface="Times New Roman" panose="02020603050405020304" charset="0"/>
                <a:sym typeface="+mn-ea"/>
              </a:rPr>
              <a:t>个适当的单词或括号内单词的正确形式。</a:t>
            </a: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graphicFrame>
        <p:nvGraphicFramePr>
          <p:cNvPr id="5" name="表格 4"/>
          <p:cNvGraphicFramePr/>
          <p:nvPr>
            <p:custDataLst>
              <p:tags r:id="rId3"/>
            </p:custDataLst>
          </p:nvPr>
        </p:nvGraphicFramePr>
        <p:xfrm>
          <a:off x="441960" y="972820"/>
          <a:ext cx="11324590" cy="5290820"/>
        </p:xfrm>
        <a:graphic>
          <a:graphicData uri="http://schemas.openxmlformats.org/drawingml/2006/table">
            <a:tbl>
              <a:tblPr/>
              <a:tblGrid>
                <a:gridCol w="1727835"/>
                <a:gridCol w="9596755"/>
              </a:tblGrid>
              <a:tr h="802005">
                <a:tc>
                  <a:txBody>
                    <a:bodyPr/>
                    <a:p>
                      <a:pPr marL="0" indent="0" algn="just">
                        <a:spcBef>
                          <a:spcPct val="0"/>
                        </a:spcBef>
                        <a:spcAft>
                          <a:spcPct val="0"/>
                        </a:spcAft>
                      </a:pPr>
                      <a:r>
                        <a:rPr lang="zh-CN" sz="2800">
                          <a:latin typeface="Times New Roman" panose="02020603050405020304" charset="0"/>
                          <a:ea typeface="宋体" panose="02010600030101010101" pitchFamily="2" charset="-122"/>
                        </a:rPr>
                        <a:t>语篇类型</a:t>
                      </a:r>
                      <a:endParaRPr lang="zh-CN" sz="2800">
                        <a:latin typeface="Times New Roman" panose="02020603050405020304" charset="0"/>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3200" b="1">
                          <a:latin typeface="Times New Roman" panose="02020603050405020304" charset="0"/>
                          <a:ea typeface="宋体" panose="02010600030101010101" pitchFamily="2" charset="-122"/>
                          <a:cs typeface="Times New Roman" panose="02020603050405020304" charset="0"/>
                        </a:rPr>
                        <a:t> </a:t>
                      </a:r>
                      <a:r>
                        <a:rPr lang="zh-CN" altLang="en-US" sz="2800" b="1">
                          <a:latin typeface="Times New Roman" panose="02020603050405020304" charset="0"/>
                          <a:ea typeface="宋体" panose="02010600030101010101" pitchFamily="2" charset="-122"/>
                          <a:cs typeface="Times New Roman" panose="02020603050405020304" charset="0"/>
                        </a:rPr>
                        <a:t>夹叙夹议文</a:t>
                      </a:r>
                      <a:endParaRPr lang="zh-CN" altLang="en-US" sz="2800" b="1">
                        <a:latin typeface="Times New Roman" panose="02020603050405020304" charset="0"/>
                        <a:ea typeface="宋体" panose="02010600030101010101" pitchFamily="2" charset="-122"/>
                        <a:cs typeface="Times New Roman" panose="02020603050405020304" charset="0"/>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728345">
                <a:tc>
                  <a:txBody>
                    <a:bodyPr/>
                    <a:p>
                      <a:pPr marL="0" indent="0" algn="just">
                        <a:spcBef>
                          <a:spcPct val="0"/>
                        </a:spcBef>
                        <a:spcAft>
                          <a:spcPct val="0"/>
                        </a:spcAft>
                      </a:pPr>
                      <a:r>
                        <a:rPr lang="zh-CN" sz="2800">
                          <a:latin typeface="Times New Roman" panose="02020603050405020304" charset="0"/>
                          <a:ea typeface="宋体" panose="02010600030101010101" pitchFamily="2" charset="-122"/>
                        </a:rPr>
                        <a:t>主题语境</a:t>
                      </a:r>
                      <a:endParaRPr lang="zh-CN" sz="2800">
                        <a:latin typeface="Times New Roman" panose="02020603050405020304" charset="0"/>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2800">
                          <a:latin typeface="Times New Roman" panose="02020603050405020304" charset="0"/>
                          <a:ea typeface="宋体" panose="02010600030101010101" pitchFamily="2" charset="-122"/>
                          <a:cs typeface="Times New Roman" panose="02020603050405020304" charset="0"/>
                        </a:rPr>
                        <a:t> “</a:t>
                      </a:r>
                      <a:r>
                        <a:rPr lang="zh-CN" altLang="en-US" sz="2800" b="1">
                          <a:latin typeface="Times New Roman" panose="02020603050405020304" charset="0"/>
                          <a:ea typeface="宋体" panose="02010600030101010101" pitchFamily="2" charset="-122"/>
                          <a:cs typeface="Times New Roman" panose="02020603050405020304" charset="0"/>
                        </a:rPr>
                        <a:t>人与社会</a:t>
                      </a:r>
                      <a:r>
                        <a:rPr lang="en-US" altLang="zh-CN" sz="2800" b="1">
                          <a:latin typeface="Times New Roman" panose="02020603050405020304" charset="0"/>
                          <a:ea typeface="宋体" panose="02010600030101010101" pitchFamily="2" charset="-122"/>
                          <a:cs typeface="Times New Roman" panose="02020603050405020304" charset="0"/>
                        </a:rPr>
                        <a:t>”</a:t>
                      </a:r>
                      <a:r>
                        <a:rPr lang="zh-CN" altLang="en-US" sz="2800" b="1">
                          <a:latin typeface="Times New Roman" panose="02020603050405020304" charset="0"/>
                          <a:ea typeface="宋体" panose="02010600030101010101" pitchFamily="2" charset="-122"/>
                          <a:cs typeface="Times New Roman" panose="02020603050405020304" charset="0"/>
                        </a:rPr>
                        <a:t>之</a:t>
                      </a:r>
                      <a:r>
                        <a:rPr lang="en-US" altLang="zh-CN" sz="2800" b="1">
                          <a:latin typeface="Times New Roman" panose="02020603050405020304" charset="0"/>
                          <a:ea typeface="宋体" panose="02010600030101010101" pitchFamily="2" charset="-122"/>
                          <a:cs typeface="Times New Roman" panose="02020603050405020304" charset="0"/>
                        </a:rPr>
                        <a:t>“</a:t>
                      </a:r>
                      <a:r>
                        <a:rPr lang="zh-CN" altLang="en-US" sz="2800" b="1">
                          <a:latin typeface="Times New Roman" panose="02020603050405020304" charset="0"/>
                          <a:ea typeface="宋体" panose="02010600030101010101" pitchFamily="2" charset="-122"/>
                          <a:cs typeface="Times New Roman" panose="02020603050405020304" charset="0"/>
                        </a:rPr>
                        <a:t>历史、社会与文化</a:t>
                      </a:r>
                      <a:r>
                        <a:rPr lang="en-US" altLang="zh-CN" sz="2800" b="1">
                          <a:latin typeface="Times New Roman" panose="02020603050405020304" charset="0"/>
                          <a:ea typeface="宋体" panose="02010600030101010101" pitchFamily="2" charset="-122"/>
                          <a:cs typeface="Times New Roman" panose="02020603050405020304" charset="0"/>
                        </a:rPr>
                        <a:t>”</a:t>
                      </a:r>
                      <a:r>
                        <a:rPr lang="zh-CN" altLang="en-US" sz="2800" b="1">
                          <a:latin typeface="Times New Roman" panose="02020603050405020304" charset="0"/>
                          <a:ea typeface="宋体" panose="02010600030101010101" pitchFamily="2" charset="-122"/>
                          <a:cs typeface="Times New Roman" panose="02020603050405020304" charset="0"/>
                        </a:rPr>
                        <a:t>主题群</a:t>
                      </a:r>
                      <a:endParaRPr lang="zh-CN" altLang="en-US" sz="2800" b="1">
                        <a:latin typeface="Times New Roman" panose="02020603050405020304" charset="0"/>
                        <a:ea typeface="宋体" panose="02010600030101010101" pitchFamily="2" charset="-122"/>
                        <a:cs typeface="Times New Roman" panose="02020603050405020304" charset="0"/>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760470">
                <a:tc>
                  <a:txBody>
                    <a:bodyPr/>
                    <a:p>
                      <a:pPr marL="0" indent="0" algn="just">
                        <a:spcBef>
                          <a:spcPct val="0"/>
                        </a:spcBef>
                        <a:spcAft>
                          <a:spcPct val="0"/>
                        </a:spcAft>
                      </a:pPr>
                      <a:r>
                        <a:rPr lang="zh-CN" sz="2800">
                          <a:latin typeface="Times New Roman" panose="02020603050405020304" charset="0"/>
                          <a:ea typeface="宋体" panose="02010600030101010101" pitchFamily="2" charset="-122"/>
                        </a:rPr>
                        <a:t>语篇结构</a:t>
                      </a:r>
                      <a:endParaRPr lang="zh-CN" sz="2800">
                        <a:latin typeface="Times New Roman" panose="02020603050405020304" charset="0"/>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a:spcBef>
                          <a:spcPct val="0"/>
                        </a:spcBef>
                        <a:spcAft>
                          <a:spcPct val="0"/>
                        </a:spcAft>
                      </a:pPr>
                      <a:endParaRPr sz="2800">
                        <a:latin typeface="Times New Roman" panose="02020603050405020304" charset="0"/>
                        <a:ea typeface="宋体" panose="02010600030101010101" pitchFamily="2" charset="-122"/>
                        <a:cs typeface="Times New Roman" panose="02020603050405020304" charset="0"/>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sp>
        <p:nvSpPr>
          <p:cNvPr id="7" name="文本框 6"/>
          <p:cNvSpPr txBox="1"/>
          <p:nvPr/>
        </p:nvSpPr>
        <p:spPr>
          <a:xfrm>
            <a:off x="762000" y="342900"/>
            <a:ext cx="10554335" cy="530860"/>
          </a:xfrm>
          <a:prstGeom prst="rect">
            <a:avLst/>
          </a:prstGeom>
          <a:noFill/>
        </p:spPr>
        <p:txBody>
          <a:bodyPr wrap="square" rtlCol="0">
            <a:noAutofit/>
          </a:bodyPr>
          <a:p>
            <a:pPr algn="l"/>
            <a:r>
              <a:rPr lang="en-US" altLang="zh-CN"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rPr>
              <a:t>Task 2  Analyze the structure.</a:t>
            </a:r>
            <a:endParaRPr lang="en-US" altLang="zh-CN"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endParaRPr>
          </a:p>
        </p:txBody>
      </p:sp>
      <p:grpSp>
        <p:nvGrpSpPr>
          <p:cNvPr id="84" name="组合 84"/>
          <p:cNvGrpSpPr/>
          <p:nvPr/>
        </p:nvGrpSpPr>
        <p:grpSpPr>
          <a:xfrm>
            <a:off x="2303780" y="2665730"/>
            <a:ext cx="8576754" cy="3357245"/>
            <a:chOff x="2389" y="125798"/>
            <a:chExt cx="13785" cy="2483"/>
          </a:xfrm>
        </p:grpSpPr>
        <p:grpSp>
          <p:nvGrpSpPr>
            <p:cNvPr id="85" name="组合 101"/>
            <p:cNvGrpSpPr/>
            <p:nvPr/>
          </p:nvGrpSpPr>
          <p:grpSpPr>
            <a:xfrm>
              <a:off x="2389" y="125798"/>
              <a:ext cx="13648" cy="2226"/>
              <a:chOff x="2289" y="105163"/>
              <a:chExt cx="13648" cy="2226"/>
            </a:xfrm>
          </p:grpSpPr>
          <p:sp>
            <p:nvSpPr>
              <p:cNvPr id="89" name="文本框 31"/>
              <p:cNvSpPr txBox="1"/>
              <p:nvPr/>
            </p:nvSpPr>
            <p:spPr>
              <a:xfrm>
                <a:off x="9693" y="106414"/>
                <a:ext cx="6243" cy="457"/>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rtl="0" eaLnBrk="1" fontAlgn="ctr" latinLnBrk="0" hangingPunct="1">
                  <a:lnSpc>
                    <a:spcPct val="100000"/>
                  </a:lnSpc>
                </a:pPr>
                <a:r>
                  <a:rPr lang="en-US" altLang="zh-CN" sz="2800"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Para 3:</a:t>
                </a:r>
                <a:endParaRPr lang="en-US" altLang="zh-CN" sz="2800"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88" name="文本框 30"/>
              <p:cNvSpPr txBox="1"/>
              <p:nvPr/>
            </p:nvSpPr>
            <p:spPr>
              <a:xfrm>
                <a:off x="9665" y="105763"/>
                <a:ext cx="6272" cy="457"/>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rtl="0" eaLnBrk="1" fontAlgn="ctr" latinLnBrk="0" hangingPunct="1">
                  <a:lnSpc>
                    <a:spcPct val="100000"/>
                  </a:lnSpc>
                </a:pPr>
                <a:r>
                  <a:rPr lang="en-US" altLang="zh-CN" sz="2800"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Para 2:</a:t>
                </a:r>
                <a:endParaRPr lang="en-US" altLang="zh-CN" sz="2800"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87" name="文本框 29"/>
              <p:cNvSpPr txBox="1"/>
              <p:nvPr/>
            </p:nvSpPr>
            <p:spPr>
              <a:xfrm>
                <a:off x="9615" y="105181"/>
                <a:ext cx="6321" cy="457"/>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rtl="0" eaLnBrk="1" fontAlgn="ctr" latinLnBrk="0" hangingPunct="1">
                  <a:lnSpc>
                    <a:spcPct val="100000"/>
                  </a:lnSpc>
                </a:pPr>
                <a:r>
                  <a:rPr lang="en-US" altLang="zh-CN" sz="2800"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Para 1:</a:t>
                </a:r>
                <a:endParaRPr lang="en-US" altLang="zh-CN" sz="2800"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a:p>
                <a:pPr algn="just" fontAlgn="ctr">
                  <a:buClrTx/>
                  <a:buSzTx/>
                  <a:buFontTx/>
                </a:pPr>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2800"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86" name="文本框 28"/>
              <p:cNvSpPr txBox="1"/>
              <p:nvPr/>
            </p:nvSpPr>
            <p:spPr>
              <a:xfrm>
                <a:off x="2289" y="105997"/>
                <a:ext cx="2863" cy="1191"/>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l"/>
                <a:r>
                  <a:rPr lang="en-US" altLang="zh-CN" sz="28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Xiao Longbao</a:t>
                </a:r>
                <a:endParaRPr lang="en-US" altLang="zh-CN" sz="28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90" name="左大括号 33"/>
              <p:cNvSpPr/>
              <p:nvPr/>
            </p:nvSpPr>
            <p:spPr>
              <a:xfrm>
                <a:off x="4984" y="105163"/>
                <a:ext cx="490" cy="2226"/>
              </a:xfrm>
              <a:prstGeom prst="leftBrace">
                <a:avLst/>
              </a:prstGeom>
              <a:ln w="28575"/>
            </p:spPr>
            <p:style>
              <a:lnRef idx="2">
                <a:schemeClr val="accent1"/>
              </a:lnRef>
              <a:fillRef idx="0">
                <a:srgbClr val="FFFFFF"/>
              </a:fillRef>
              <a:effectRef idx="0">
                <a:srgbClr val="FFFFFF"/>
              </a:effectRef>
              <a:fontRef idx="minor">
                <a:schemeClr val="tx1"/>
              </a:fontRef>
            </p:style>
          </p:sp>
        </p:grpSp>
        <p:sp>
          <p:nvSpPr>
            <p:cNvPr id="91" name="文本框 31"/>
            <p:cNvSpPr txBox="1"/>
            <p:nvPr/>
          </p:nvSpPr>
          <p:spPr>
            <a:xfrm>
              <a:off x="5899" y="127824"/>
              <a:ext cx="10275" cy="457"/>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rtl="0" eaLnBrk="1" fontAlgn="ctr" latinLnBrk="0" hangingPunct="1">
                <a:lnSpc>
                  <a:spcPct val="100000"/>
                </a:lnSpc>
              </a:pPr>
              <a:r>
                <a:rPr lang="en-US" altLang="zh-CN" sz="2800"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Para 4:</a:t>
              </a:r>
              <a:endParaRPr lang="en-US" altLang="zh-CN" sz="2800"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p:txBody>
        </p:sp>
      </p:grpSp>
      <p:sp>
        <p:nvSpPr>
          <p:cNvPr id="100" name="文本框 100"/>
          <p:cNvSpPr txBox="1"/>
          <p:nvPr/>
        </p:nvSpPr>
        <p:spPr>
          <a:xfrm>
            <a:off x="4380230" y="3336290"/>
            <a:ext cx="2336165" cy="1092835"/>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rtl="0" eaLnBrk="1" fontAlgn="ctr" latinLnBrk="0" hangingPunct="1">
              <a:lnSpc>
                <a:spcPct val="100000"/>
              </a:lnSpc>
            </a:pPr>
            <a:r>
              <a:rPr lang="en-US" altLang="zh-CN" sz="2800"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Introduction to Xiao Longbao</a:t>
            </a:r>
            <a:endParaRPr lang="en-US" altLang="zh-CN" sz="2800"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9" name="文本框 8"/>
          <p:cNvSpPr txBox="1"/>
          <p:nvPr/>
        </p:nvSpPr>
        <p:spPr>
          <a:xfrm>
            <a:off x="8105775" y="2717165"/>
            <a:ext cx="2439670" cy="497840"/>
          </a:xfrm>
          <a:prstGeom prst="rect">
            <a:avLst/>
          </a:prstGeom>
          <a:solidFill>
            <a:srgbClr val="00B0F0"/>
          </a:solidFill>
          <a:ln>
            <a:solidFill>
              <a:schemeClr val="accent1">
                <a:lumMod val="20000"/>
                <a:lumOff val="80000"/>
              </a:schemeClr>
            </a:solidFill>
          </a:ln>
        </p:spPr>
        <p:txBody>
          <a:bodyPr wrap="square" rtlCol="0">
            <a:noAutofit/>
          </a:bodyPr>
          <a:p>
            <a:r>
              <a:rPr lang="en-US" altLang="zh-CN" sz="2800" b="1" dirty="0">
                <a:solidFill>
                  <a:schemeClr val="tx1"/>
                </a:solidFill>
                <a:latin typeface="Times New Roman" panose="02020603050405020304" charset="0"/>
                <a:cs typeface="Times New Roman" panose="02020603050405020304" charset="0"/>
              </a:rPr>
              <a:t>How tasty it is </a:t>
            </a:r>
            <a:endParaRPr lang="en-US" altLang="zh-CN" sz="2800" b="1" dirty="0">
              <a:solidFill>
                <a:schemeClr val="tx1"/>
              </a:solidFill>
              <a:latin typeface="Times New Roman" panose="02020603050405020304" charset="0"/>
              <a:cs typeface="Times New Roman" panose="02020603050405020304" charset="0"/>
            </a:endParaRPr>
          </a:p>
        </p:txBody>
      </p:sp>
      <p:sp>
        <p:nvSpPr>
          <p:cNvPr id="3" name="文本框 2"/>
          <p:cNvSpPr txBox="1"/>
          <p:nvPr/>
        </p:nvSpPr>
        <p:spPr>
          <a:xfrm>
            <a:off x="8232775" y="3537585"/>
            <a:ext cx="2439670" cy="507365"/>
          </a:xfrm>
          <a:prstGeom prst="rect">
            <a:avLst/>
          </a:prstGeom>
          <a:solidFill>
            <a:srgbClr val="00B0F0"/>
          </a:solidFill>
          <a:ln>
            <a:solidFill>
              <a:schemeClr val="accent1">
                <a:lumMod val="20000"/>
                <a:lumOff val="80000"/>
              </a:schemeClr>
            </a:solidFill>
          </a:ln>
        </p:spPr>
        <p:txBody>
          <a:bodyPr wrap="square" rtlCol="0">
            <a:noAutofit/>
          </a:bodyPr>
          <a:p>
            <a:r>
              <a:rPr lang="en-US" altLang="zh-CN" sz="2800" b="1" dirty="0">
                <a:solidFill>
                  <a:schemeClr val="tx1"/>
                </a:solidFill>
                <a:latin typeface="Times New Roman" panose="02020603050405020304" charset="0"/>
                <a:cs typeface="Times New Roman" panose="02020603050405020304" charset="0"/>
              </a:rPr>
              <a:t>How to eat it.  </a:t>
            </a:r>
            <a:endParaRPr lang="en-US" altLang="zh-CN" sz="2800" b="1" dirty="0">
              <a:solidFill>
                <a:schemeClr val="tx1"/>
              </a:solidFill>
              <a:latin typeface="Times New Roman" panose="02020603050405020304" charset="0"/>
              <a:cs typeface="Times New Roman" panose="02020603050405020304" charset="0"/>
            </a:endParaRPr>
          </a:p>
        </p:txBody>
      </p:sp>
      <p:sp>
        <p:nvSpPr>
          <p:cNvPr id="13" name="文本框 12"/>
          <p:cNvSpPr txBox="1"/>
          <p:nvPr/>
        </p:nvSpPr>
        <p:spPr>
          <a:xfrm>
            <a:off x="8105775" y="4404360"/>
            <a:ext cx="2439670" cy="497840"/>
          </a:xfrm>
          <a:prstGeom prst="rect">
            <a:avLst/>
          </a:prstGeom>
          <a:solidFill>
            <a:srgbClr val="00B0F0"/>
          </a:solidFill>
          <a:ln>
            <a:solidFill>
              <a:schemeClr val="accent1">
                <a:lumMod val="20000"/>
                <a:lumOff val="80000"/>
              </a:schemeClr>
            </a:solidFill>
          </a:ln>
        </p:spPr>
        <p:txBody>
          <a:bodyPr wrap="square" rtlCol="0">
            <a:noAutofit/>
          </a:bodyPr>
          <a:p>
            <a:r>
              <a:rPr lang="en-US" altLang="zh-CN" sz="2800" b="1" dirty="0">
                <a:solidFill>
                  <a:schemeClr val="tx1"/>
                </a:solidFill>
                <a:latin typeface="Times New Roman" panose="02020603050405020304" charset="0"/>
                <a:cs typeface="Times New Roman" panose="02020603050405020304" charset="0"/>
              </a:rPr>
              <a:t>Its birthplace.  </a:t>
            </a:r>
            <a:endParaRPr lang="en-US" altLang="zh-CN" sz="2800" b="1" dirty="0">
              <a:solidFill>
                <a:schemeClr val="tx1"/>
              </a:solidFill>
              <a:latin typeface="Times New Roman" panose="02020603050405020304" charset="0"/>
              <a:cs typeface="Times New Roman" panose="02020603050405020304" charset="0"/>
            </a:endParaRPr>
          </a:p>
        </p:txBody>
      </p:sp>
      <p:sp>
        <p:nvSpPr>
          <p:cNvPr id="14" name="文本框 13"/>
          <p:cNvSpPr txBox="1"/>
          <p:nvPr/>
        </p:nvSpPr>
        <p:spPr>
          <a:xfrm>
            <a:off x="5666105" y="5525135"/>
            <a:ext cx="5991225" cy="497840"/>
          </a:xfrm>
          <a:prstGeom prst="rect">
            <a:avLst/>
          </a:prstGeom>
          <a:solidFill>
            <a:srgbClr val="00B0F0"/>
          </a:solidFill>
          <a:ln>
            <a:solidFill>
              <a:schemeClr val="accent1">
                <a:lumMod val="20000"/>
                <a:lumOff val="80000"/>
              </a:schemeClr>
            </a:solidFill>
          </a:ln>
        </p:spPr>
        <p:txBody>
          <a:bodyPr wrap="square" rtlCol="0">
            <a:noAutofit/>
          </a:bodyPr>
          <a:p>
            <a:r>
              <a:rPr lang="en-US" altLang="zh-CN" sz="2800" b="1" dirty="0">
                <a:solidFill>
                  <a:schemeClr val="tx1"/>
                </a:solidFill>
                <a:latin typeface="Times New Roman" panose="02020603050405020304" charset="0"/>
                <a:cs typeface="Times New Roman" panose="02020603050405020304" charset="0"/>
              </a:rPr>
              <a:t>Ialways want to eat more next time</a:t>
            </a:r>
            <a:endParaRPr lang="en-US" altLang="zh-CN" sz="2800" b="1" dirty="0">
              <a:solidFill>
                <a:schemeClr val="tx1"/>
              </a:solidFill>
              <a:latin typeface="Times New Roman" panose="02020603050405020304" charset="0"/>
              <a:cs typeface="Times New Roman" panose="02020603050405020304" charset="0"/>
            </a:endParaRPr>
          </a:p>
        </p:txBody>
      </p:sp>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3" grpId="0" bldLvl="0" animBg="1"/>
      <p:bldP spid="3" grpId="1" animBg="1"/>
      <p:bldP spid="13" grpId="0" bldLvl="0" animBg="1"/>
      <p:bldP spid="13" grpId="1" animBg="1"/>
      <p:bldP spid="14" grpId="0" bldLvl="0" animBg="1"/>
      <p:bldP spid="14"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762000" y="342900"/>
            <a:ext cx="10554335" cy="530860"/>
          </a:xfrm>
          <a:prstGeom prst="rect">
            <a:avLst/>
          </a:prstGeom>
          <a:noFill/>
        </p:spPr>
        <p:txBody>
          <a:bodyPr wrap="square" rtlCol="0">
            <a:noAutofit/>
          </a:bodyPr>
          <a:lstStyle/>
          <a:p>
            <a:pPr algn="l"/>
            <a:r>
              <a:rPr lang="en-US" altLang="zh-CN"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rPr>
              <a:t>Task 3 Review the important phrases/sentences and translate.</a:t>
            </a:r>
            <a:endParaRPr lang="en-US" altLang="zh-CN"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endParaRPr>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graphicFrame>
        <p:nvGraphicFramePr>
          <p:cNvPr id="3" name="表格 2"/>
          <p:cNvGraphicFramePr/>
          <p:nvPr>
            <p:custDataLst>
              <p:tags r:id="rId3"/>
            </p:custDataLst>
          </p:nvPr>
        </p:nvGraphicFramePr>
        <p:xfrm>
          <a:off x="568325" y="1143000"/>
          <a:ext cx="10951210" cy="4445000"/>
        </p:xfrm>
        <a:graphic>
          <a:graphicData uri="http://schemas.openxmlformats.org/drawingml/2006/table">
            <a:tbl>
              <a:tblPr/>
              <a:tblGrid>
                <a:gridCol w="2738120"/>
                <a:gridCol w="2882900"/>
                <a:gridCol w="2592705"/>
                <a:gridCol w="2737485"/>
              </a:tblGrid>
              <a:tr h="1106170">
                <a:tc gridSpan="2">
                  <a:txBody>
                    <a:bodyPr/>
                    <a:p>
                      <a:pPr marL="0" indent="0" algn="just">
                        <a:spcBef>
                          <a:spcPct val="0"/>
                        </a:spcBef>
                        <a:spcAft>
                          <a:spcPct val="0"/>
                        </a:spcAft>
                      </a:pPr>
                      <a:r>
                        <a:rPr lang="en-US" altLang="zh-CN" sz="2800" b="1">
                          <a:latin typeface="Times New Roman" panose="02020603050405020304"/>
                          <a:ea typeface="Times New Roman" panose="02020603050405020304"/>
                        </a:rPr>
                        <a:t>1.</a:t>
                      </a:r>
                      <a:r>
                        <a:rPr lang="en-US" altLang="zh-CN" sz="2800" b="1">
                          <a:latin typeface="Times New Roman" panose="02020603050405020304"/>
                          <a:ea typeface="宋体" panose="02010600030101010101" pitchFamily="2" charset="-122"/>
                        </a:rPr>
                        <a:t> amazing constructions of delicate dumpling wrappers</a:t>
                      </a:r>
                      <a:endParaRPr lang="en-US" altLang="zh-CN" sz="2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gridSpan="2">
                  <a:txBody>
                    <a:bodyPr/>
                    <a:p>
                      <a:pPr marL="0" indent="0" algn="just">
                        <a:spcBef>
                          <a:spcPct val="0"/>
                        </a:spcBef>
                        <a:spcAft>
                          <a:spcPct val="0"/>
                        </a:spcAft>
                      </a:pPr>
                      <a:r>
                        <a:rPr lang="en-US" altLang="zh-CN" sz="2800" b="1">
                          <a:latin typeface="Times New Roman" panose="02020603050405020304"/>
                          <a:ea typeface="宋体" panose="02010600030101010101" pitchFamily="2" charset="-122"/>
                        </a:rPr>
                        <a:t> </a:t>
                      </a:r>
                      <a:r>
                        <a:rPr lang="zh-CN" altLang="en-US" sz="2800" b="1">
                          <a:latin typeface="Times New Roman" panose="02020603050405020304"/>
                          <a:ea typeface="宋体" panose="02010600030101010101" pitchFamily="2" charset="-122"/>
                        </a:rPr>
                        <a:t>精致的饺子皮是令人惊艳的创造</a:t>
                      </a:r>
                      <a:endParaRPr lang="zh-CN" altLang="en-US" sz="2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853440">
                <a:tc>
                  <a:txBody>
                    <a:bodyPr/>
                    <a:p>
                      <a:pPr marL="0" indent="0" algn="just">
                        <a:spcBef>
                          <a:spcPct val="0"/>
                        </a:spcBef>
                        <a:spcAft>
                          <a:spcPct val="0"/>
                        </a:spcAft>
                      </a:pPr>
                      <a:r>
                        <a:rPr lang="en-US" altLang="zh-CN" sz="2800" b="1">
                          <a:latin typeface="Times New Roman" panose="02020603050405020304"/>
                          <a:ea typeface="Times New Roman" panose="02020603050405020304"/>
                        </a:rPr>
                        <a:t>2.</a:t>
                      </a:r>
                      <a:r>
                        <a:rPr lang="en-US" altLang="zh-CN" sz="2800" b="1">
                          <a:latin typeface="Times New Roman" panose="02020603050405020304"/>
                          <a:ea typeface="宋体" panose="02010600030101010101" pitchFamily="2" charset="-122"/>
                        </a:rPr>
                        <a:t>Chinese street food</a:t>
                      </a:r>
                      <a:endParaRPr lang="en-US" altLang="zh-CN" sz="2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2800" b="1">
                          <a:latin typeface="Times New Roman" panose="02020603050405020304"/>
                          <a:ea typeface="宋体" panose="02010600030101010101" pitchFamily="2" charset="-122"/>
                        </a:rPr>
                        <a:t> </a:t>
                      </a:r>
                      <a:r>
                        <a:rPr lang="zh-CN" altLang="en-US" sz="2800" b="1">
                          <a:latin typeface="Times New Roman" panose="02020603050405020304"/>
                          <a:ea typeface="宋体" panose="02010600030101010101" pitchFamily="2" charset="-122"/>
                        </a:rPr>
                        <a:t>中国街头美食</a:t>
                      </a:r>
                      <a:endParaRPr lang="zh-CN" altLang="en-US" sz="2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2800" b="1">
                          <a:latin typeface="Times New Roman" panose="02020603050405020304"/>
                          <a:ea typeface="Times New Roman" panose="02020603050405020304"/>
                        </a:rPr>
                        <a:t>5.</a:t>
                      </a:r>
                      <a:r>
                        <a:rPr lang="en-US" altLang="zh-CN" sz="2800" b="1">
                          <a:latin typeface="Times New Roman" panose="02020603050405020304"/>
                          <a:ea typeface="宋体" panose="02010600030101010101" pitchFamily="2" charset="-122"/>
                        </a:rPr>
                        <a:t>recognize</a:t>
                      </a:r>
                      <a:r>
                        <a:rPr lang="en-US" altLang="zh-CN" sz="2800" b="1">
                          <a:latin typeface="Times New Roman" panose="02020603050405020304"/>
                          <a:ea typeface="Times New Roman" panose="02020603050405020304"/>
                        </a:rPr>
                        <a:t>   vt.</a:t>
                      </a:r>
                      <a:endParaRPr lang="en-US" altLang="zh-CN" sz="2800" b="1">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2800" b="1">
                          <a:latin typeface="Times New Roman" panose="02020603050405020304"/>
                          <a:ea typeface="宋体" panose="02010600030101010101" pitchFamily="2" charset="-122"/>
                        </a:rPr>
                        <a:t> </a:t>
                      </a:r>
                      <a:r>
                        <a:rPr lang="zh-CN" altLang="en-US" sz="2800" b="1">
                          <a:latin typeface="Times New Roman" panose="02020603050405020304"/>
                          <a:ea typeface="宋体" panose="02010600030101010101" pitchFamily="2" charset="-122"/>
                        </a:rPr>
                        <a:t>认可，承认；赞赏</a:t>
                      </a:r>
                      <a:endParaRPr lang="zh-CN" altLang="en-US" sz="2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26720">
                <a:tc>
                  <a:txBody>
                    <a:bodyPr/>
                    <a:p>
                      <a:pPr marL="0" indent="0" algn="just">
                        <a:spcBef>
                          <a:spcPct val="0"/>
                        </a:spcBef>
                        <a:spcAft>
                          <a:spcPct val="0"/>
                        </a:spcAft>
                      </a:pPr>
                      <a:r>
                        <a:rPr lang="en-US" altLang="zh-CN" sz="2800" b="1">
                          <a:latin typeface="Times New Roman" panose="02020603050405020304"/>
                          <a:ea typeface="Times New Roman" panose="02020603050405020304"/>
                        </a:rPr>
                        <a:t>3.s</a:t>
                      </a:r>
                      <a:r>
                        <a:rPr lang="en-US" altLang="zh-CN" sz="2800" b="1">
                          <a:latin typeface="Times New Roman" panose="02020603050405020304"/>
                          <a:ea typeface="宋体" panose="02010600030101010101" pitchFamily="2" charset="-122"/>
                        </a:rPr>
                        <a:t>team</a:t>
                      </a:r>
                      <a:r>
                        <a:rPr lang="en-US" altLang="zh-CN" sz="2800" b="1">
                          <a:latin typeface="Times New Roman" panose="02020603050405020304"/>
                          <a:ea typeface="Times New Roman" panose="02020603050405020304"/>
                        </a:rPr>
                        <a:t>  v.</a:t>
                      </a:r>
                      <a:endParaRPr lang="en-US" altLang="zh-CN" sz="2800" b="1">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2800" b="1">
                          <a:latin typeface="Times New Roman" panose="02020603050405020304"/>
                          <a:ea typeface="宋体" panose="02010600030101010101" pitchFamily="2" charset="-122"/>
                        </a:rPr>
                        <a:t> </a:t>
                      </a:r>
                      <a:r>
                        <a:rPr lang="zh-CN" altLang="en-US" sz="2800" b="1">
                          <a:latin typeface="Times New Roman" panose="02020603050405020304"/>
                          <a:ea typeface="宋体" panose="02010600030101010101" pitchFamily="2" charset="-122"/>
                        </a:rPr>
                        <a:t>蒸（食物）</a:t>
                      </a:r>
                      <a:endParaRPr lang="zh-CN" altLang="en-US" sz="2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2800" b="1">
                          <a:latin typeface="Times New Roman" panose="02020603050405020304"/>
                          <a:ea typeface="Times New Roman" panose="02020603050405020304"/>
                        </a:rPr>
                        <a:t>6.</a:t>
                      </a:r>
                      <a:r>
                        <a:rPr lang="en-US" altLang="zh-CN" sz="2800" b="1">
                          <a:latin typeface="Times New Roman" panose="02020603050405020304"/>
                          <a:ea typeface="宋体" panose="02010600030101010101" pitchFamily="2" charset="-122"/>
                        </a:rPr>
                        <a:t>roll</a:t>
                      </a:r>
                      <a:r>
                        <a:rPr lang="en-US" altLang="zh-CN" sz="2800" b="1">
                          <a:latin typeface="Times New Roman" panose="02020603050405020304"/>
                          <a:ea typeface="Times New Roman" panose="02020603050405020304"/>
                        </a:rPr>
                        <a:t>    v.</a:t>
                      </a:r>
                      <a:endParaRPr lang="en-US" altLang="zh-CN" sz="2800" b="1">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2800" b="1">
                          <a:latin typeface="Times New Roman" panose="02020603050405020304"/>
                          <a:ea typeface="宋体" panose="02010600030101010101" pitchFamily="2" charset="-122"/>
                        </a:rPr>
                        <a:t> </a:t>
                      </a:r>
                      <a:r>
                        <a:rPr lang="zh-CN" altLang="en-US" sz="2800" b="1">
                          <a:latin typeface="Times New Roman" panose="02020603050405020304"/>
                          <a:ea typeface="宋体" panose="02010600030101010101" pitchFamily="2" charset="-122"/>
                        </a:rPr>
                        <a:t>（使）翻滚，滚动</a:t>
                      </a:r>
                      <a:endParaRPr lang="zh-CN" altLang="en-US" sz="2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058670">
                <a:tc>
                  <a:txBody>
                    <a:bodyPr/>
                    <a:p>
                      <a:pPr marL="0" indent="0" algn="just">
                        <a:spcBef>
                          <a:spcPct val="0"/>
                        </a:spcBef>
                        <a:spcAft>
                          <a:spcPct val="0"/>
                        </a:spcAft>
                      </a:pPr>
                      <a:r>
                        <a:rPr lang="en-US" altLang="zh-CN" sz="2800" b="1">
                          <a:latin typeface="Times New Roman" panose="02020603050405020304"/>
                          <a:ea typeface="Times New Roman" panose="02020603050405020304"/>
                        </a:rPr>
                        <a:t>4.let the hot soup explode on your tongue</a:t>
                      </a:r>
                      <a:endParaRPr lang="en-US" altLang="zh-CN" sz="2800" b="1">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2800" b="1">
                          <a:latin typeface="Times New Roman" panose="02020603050405020304"/>
                          <a:ea typeface="宋体" panose="02010600030101010101" pitchFamily="2" charset="-122"/>
                        </a:rPr>
                        <a:t> </a:t>
                      </a:r>
                      <a:r>
                        <a:rPr lang="zh-CN" altLang="en-US" sz="2800" b="1">
                          <a:latin typeface="Times New Roman" panose="02020603050405020304"/>
                          <a:ea typeface="宋体" panose="02010600030101010101" pitchFamily="2" charset="-122"/>
                        </a:rPr>
                        <a:t>让热汤在你的舌头上爆开吧。</a:t>
                      </a:r>
                      <a:endParaRPr lang="zh-CN" altLang="en-US" sz="2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2800" b="1">
                          <a:latin typeface="Times New Roman" panose="02020603050405020304"/>
                          <a:ea typeface="Times New Roman" panose="02020603050405020304"/>
                        </a:rPr>
                        <a:t>7.</a:t>
                      </a:r>
                      <a:r>
                        <a:rPr lang="en-US" altLang="zh-CN" sz="2800" b="1">
                          <a:latin typeface="Times New Roman" panose="02020603050405020304"/>
                          <a:ea typeface="宋体" panose="02010600030101010101" pitchFamily="2" charset="-122"/>
                        </a:rPr>
                        <a:t>content</a:t>
                      </a:r>
                      <a:r>
                        <a:rPr lang="en-US" altLang="zh-CN" sz="2800" b="1">
                          <a:latin typeface="Times New Roman" panose="02020603050405020304"/>
                          <a:ea typeface="Times New Roman" panose="02020603050405020304"/>
                        </a:rPr>
                        <a:t>   n.</a:t>
                      </a:r>
                      <a:endParaRPr lang="en-US" altLang="zh-CN" sz="2800" b="1">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zh-CN" altLang="en-US" sz="2800" b="1">
                          <a:latin typeface="Times New Roman" panose="02020603050405020304"/>
                          <a:ea typeface="宋体" panose="02010600030101010101" pitchFamily="2" charset="-122"/>
                        </a:rPr>
                        <a:t>所含物，容纳的东西</a:t>
                      </a:r>
                      <a:endParaRPr lang="zh-CN" altLang="en-US" sz="2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pic>
        <p:nvPicPr>
          <p:cNvPr id="10" name="图片 9" descr="中国风古诗词鉴赏PPT模板"/>
          <p:cNvPicPr>
            <a:picLocks noChangeAspect="1"/>
          </p:cNvPicPr>
          <p:nvPr/>
        </p:nvPicPr>
        <p:blipFill>
          <a:blip r:embed="rId2">
            <a:lum bright="6000" contrast="-6000"/>
          </a:blip>
          <a:stretch>
            <a:fillRect/>
          </a:stretch>
        </p:blipFill>
        <p:spPr>
          <a:xfrm>
            <a:off x="109855" y="-1382395"/>
            <a:ext cx="12192000" cy="6858000"/>
          </a:xfrm>
          <a:prstGeom prst="rect">
            <a:avLst/>
          </a:prstGeom>
        </p:spPr>
      </p:pic>
      <p:sp>
        <p:nvSpPr>
          <p:cNvPr id="11" name="文本框 10"/>
          <p:cNvSpPr txBox="1"/>
          <p:nvPr/>
        </p:nvSpPr>
        <p:spPr>
          <a:xfrm>
            <a:off x="2275840" y="1020445"/>
            <a:ext cx="7602855" cy="1568450"/>
          </a:xfrm>
          <a:prstGeom prst="rect">
            <a:avLst/>
          </a:prstGeom>
          <a:noFill/>
        </p:spPr>
        <p:txBody>
          <a:bodyPr wrap="square" rtlCol="0">
            <a:spAutoFit/>
          </a:bodyPr>
          <a:lstStyle/>
          <a:p>
            <a:pPr algn="ctr"/>
            <a:r>
              <a:rPr lang="en-US" altLang="zh-CN" sz="3200" b="1" dirty="0">
                <a:solidFill>
                  <a:schemeClr val="tx1">
                    <a:lumMod val="85000"/>
                    <a:lumOff val="15000"/>
                  </a:schemeClr>
                </a:solidFill>
                <a:latin typeface="庞门正道粗书体" panose="02010600030101010101" pitchFamily="2" charset="-122"/>
                <a:ea typeface="庞门正道粗书体" panose="02010600030101010101" pitchFamily="2" charset="-122"/>
                <a:sym typeface="+mn-ea"/>
              </a:rPr>
              <a:t>(</a:t>
            </a:r>
            <a:r>
              <a:rPr lang="zh-CN" altLang="en-US" sz="3200" b="1" dirty="0">
                <a:solidFill>
                  <a:schemeClr val="tx1">
                    <a:lumMod val="85000"/>
                    <a:lumOff val="15000"/>
                  </a:schemeClr>
                </a:solidFill>
                <a:latin typeface="庞门正道粗书体" panose="02010600030101010101" pitchFamily="2" charset="-122"/>
                <a:ea typeface="庞门正道粗书体" panose="02010600030101010101" pitchFamily="2" charset="-122"/>
                <a:sym typeface="+mn-ea"/>
              </a:rPr>
              <a:t>二</a:t>
            </a:r>
            <a:r>
              <a:rPr lang="en-US" altLang="zh-CN" sz="3200" b="1" dirty="0">
                <a:solidFill>
                  <a:schemeClr val="tx1">
                    <a:lumMod val="85000"/>
                    <a:lumOff val="15000"/>
                  </a:schemeClr>
                </a:solidFill>
                <a:latin typeface="庞门正道粗书体" panose="02010600030101010101" pitchFamily="2" charset="-122"/>
                <a:ea typeface="庞门正道粗书体" panose="02010600030101010101" pitchFamily="2" charset="-122"/>
                <a:sym typeface="+mn-ea"/>
              </a:rPr>
              <a:t>)</a:t>
            </a:r>
            <a:r>
              <a:rPr lang="zh-CN" altLang="en-US" sz="3200" b="1" dirty="0">
                <a:solidFill>
                  <a:schemeClr val="tx1">
                    <a:lumMod val="85000"/>
                    <a:lumOff val="15000"/>
                  </a:schemeClr>
                </a:solidFill>
                <a:latin typeface="庞门正道粗书体" panose="02010600030101010101" pitchFamily="2" charset="-122"/>
                <a:ea typeface="庞门正道粗书体" panose="02010600030101010101" pitchFamily="2" charset="-122"/>
                <a:sym typeface="+mn-ea"/>
              </a:rPr>
              <a:t>饮食文化</a:t>
            </a:r>
            <a:r>
              <a:rPr lang="en-US" altLang="zh-CN" sz="3200" b="1" dirty="0">
                <a:solidFill>
                  <a:schemeClr val="tx1">
                    <a:lumMod val="85000"/>
                    <a:lumOff val="15000"/>
                  </a:schemeClr>
                </a:solidFill>
                <a:latin typeface="庞门正道粗书体" panose="02010600030101010101" pitchFamily="2" charset="-122"/>
                <a:ea typeface="庞门正道粗书体" panose="02010600030101010101" pitchFamily="2" charset="-122"/>
                <a:sym typeface="+mn-ea"/>
              </a:rPr>
              <a:t>  </a:t>
            </a:r>
            <a:endParaRPr lang="zh-CN" altLang="en-US" sz="3200" b="1"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a:p>
            <a:pPr algn="ctr"/>
            <a:r>
              <a:rPr lang="zh-CN" altLang="en-US" sz="3200" b="1" dirty="0">
                <a:solidFill>
                  <a:schemeClr val="tx1">
                    <a:lumMod val="85000"/>
                    <a:lumOff val="15000"/>
                  </a:schemeClr>
                </a:solidFill>
                <a:latin typeface="庞门正道粗书体" panose="02010600030101010101" pitchFamily="2" charset="-122"/>
                <a:ea typeface="庞门正道粗书体" panose="02010600030101010101" pitchFamily="2" charset="-122"/>
              </a:rPr>
              <a:t>语篇四</a:t>
            </a:r>
            <a:r>
              <a:rPr lang="en-US" altLang="zh-CN" sz="3200" b="1" dirty="0">
                <a:solidFill>
                  <a:schemeClr val="tx1">
                    <a:lumMod val="85000"/>
                    <a:lumOff val="15000"/>
                  </a:schemeClr>
                </a:solidFill>
                <a:latin typeface="庞门正道粗书体" panose="02010600030101010101" pitchFamily="2" charset="-122"/>
                <a:ea typeface="庞门正道粗书体" panose="02010600030101010101" pitchFamily="2" charset="-122"/>
              </a:rPr>
              <a:t>2024</a:t>
            </a:r>
            <a:r>
              <a:rPr lang="zh-CN" altLang="en-US" sz="3200" b="1" dirty="0">
                <a:solidFill>
                  <a:schemeClr val="tx1">
                    <a:lumMod val="85000"/>
                    <a:lumOff val="15000"/>
                  </a:schemeClr>
                </a:solidFill>
                <a:latin typeface="庞门正道粗书体" panose="02010600030101010101" pitchFamily="2" charset="-122"/>
                <a:ea typeface="庞门正道粗书体" panose="02010600030101010101" pitchFamily="2" charset="-122"/>
              </a:rPr>
              <a:t>年全国甲卷短文改错改编</a:t>
            </a:r>
            <a:r>
              <a:rPr lang="en-US" altLang="zh-CN" sz="3200" b="1" dirty="0">
                <a:solidFill>
                  <a:schemeClr val="tx1">
                    <a:lumMod val="85000"/>
                    <a:lumOff val="15000"/>
                  </a:schemeClr>
                </a:solidFill>
                <a:latin typeface="庞门正道粗书体" panose="02010600030101010101" pitchFamily="2" charset="-122"/>
                <a:ea typeface="庞门正道粗书体" panose="02010600030101010101" pitchFamily="2" charset="-122"/>
              </a:rPr>
              <a:t>  </a:t>
            </a:r>
            <a:endParaRPr lang="en-US" altLang="zh-CN" sz="3200" b="1"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a:p>
            <a:pPr algn="ctr"/>
            <a:r>
              <a:rPr lang="zh-CN" altLang="en-US" sz="3200" b="1" dirty="0">
                <a:solidFill>
                  <a:schemeClr val="tx1">
                    <a:lumMod val="85000"/>
                    <a:lumOff val="15000"/>
                  </a:schemeClr>
                </a:solidFill>
                <a:latin typeface="庞门正道粗书体" panose="02010600030101010101" pitchFamily="2" charset="-122"/>
                <a:ea typeface="庞门正道粗书体" panose="02010600030101010101" pitchFamily="2" charset="-122"/>
              </a:rPr>
              <a:t>吃重庆火锅的经历</a:t>
            </a:r>
            <a:endParaRPr lang="zh-CN" altLang="en-US" sz="3200" b="1"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p:txBody>
      </p:sp>
      <p:pic>
        <p:nvPicPr>
          <p:cNvPr id="3" name="图片 2"/>
          <p:cNvPicPr/>
          <p:nvPr/>
        </p:nvPicPr>
        <p:blipFill>
          <a:blip r:embed="rId3"/>
          <a:stretch>
            <a:fillRect/>
          </a:stretch>
        </p:blipFill>
        <p:spPr>
          <a:xfrm>
            <a:off x="6404610" y="3531235"/>
            <a:ext cx="5633720" cy="3408680"/>
          </a:xfrm>
          <a:prstGeom prst="rect">
            <a:avLst/>
          </a:prstGeom>
        </p:spPr>
      </p:pic>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just" fontAlgn="auto">
              <a:lnSpc>
                <a:spcPct val="100000"/>
              </a:lnSpc>
            </a:pPr>
            <a:r>
              <a:rPr lang="en-US" altLang="zh-CN">
                <a:latin typeface="Times New Roman" panose="02020603050405020304" charset="0"/>
                <a:cs typeface="Times New Roman" panose="02020603050405020304" charset="0"/>
                <a:sym typeface="+mn-ea"/>
              </a:rPr>
              <a:t>Task1  </a:t>
            </a:r>
            <a:r>
              <a:rPr lang="zh-CN" altLang="en-US">
                <a:latin typeface="Times New Roman" panose="02020603050405020304" charset="0"/>
                <a:cs typeface="Times New Roman" panose="02020603050405020304" charset="0"/>
                <a:sym typeface="+mn-ea"/>
              </a:rPr>
              <a:t>阅读下面短文，在空白处填入</a:t>
            </a:r>
            <a:r>
              <a:rPr lang="en-US" altLang="zh-CN">
                <a:latin typeface="Times New Roman" panose="02020603050405020304" charset="0"/>
                <a:cs typeface="Times New Roman" panose="02020603050405020304" charset="0"/>
                <a:sym typeface="+mn-ea"/>
              </a:rPr>
              <a:t>1</a:t>
            </a:r>
            <a:r>
              <a:rPr lang="zh-CN" altLang="en-US">
                <a:latin typeface="Times New Roman" panose="02020603050405020304" charset="0"/>
                <a:cs typeface="Times New Roman" panose="02020603050405020304" charset="0"/>
                <a:sym typeface="+mn-ea"/>
              </a:rPr>
              <a:t>个适当的单词或括号内单词的正确形式。</a:t>
            </a: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6" name="文本框 5"/>
          <p:cNvSpPr txBox="1"/>
          <p:nvPr/>
        </p:nvSpPr>
        <p:spPr>
          <a:xfrm>
            <a:off x="353695" y="350520"/>
            <a:ext cx="11547475" cy="5312410"/>
          </a:xfrm>
          <a:prstGeom prst="rect">
            <a:avLst/>
          </a:prstGeom>
          <a:noFill/>
        </p:spPr>
        <p:txBody>
          <a:bodyPr wrap="square" rtlCol="0">
            <a:noAutofit/>
          </a:bodyPr>
          <a:p>
            <a:pPr indent="0" algn="just" fontAlgn="auto">
              <a:lnSpc>
                <a:spcPct val="100000"/>
              </a:lnSpc>
            </a:pPr>
            <a:r>
              <a:rPr lang="en-US" altLang="zh-CN" sz="2800">
                <a:latin typeface="Times New Roman" panose="02020603050405020304" charset="0"/>
                <a:cs typeface="Times New Roman" panose="02020603050405020304" charset="0"/>
                <a:sym typeface="+mn-ea"/>
              </a:rPr>
              <a:t>Task 1</a:t>
            </a:r>
            <a:r>
              <a:rPr lang="zh-CN" altLang="en-US" sz="2400">
                <a:latin typeface="Times New Roman" panose="02020603050405020304" charset="0"/>
                <a:cs typeface="Times New Roman" panose="02020603050405020304" charset="0"/>
                <a:sym typeface="+mn-ea"/>
              </a:rPr>
              <a:t>阅读下面短文，在空白处填入</a:t>
            </a:r>
            <a:r>
              <a:rPr lang="en-US" altLang="zh-CN" sz="2400">
                <a:latin typeface="Times New Roman" panose="02020603050405020304" charset="0"/>
                <a:cs typeface="Times New Roman" panose="02020603050405020304" charset="0"/>
                <a:sym typeface="+mn-ea"/>
              </a:rPr>
              <a:t>1</a:t>
            </a:r>
            <a:r>
              <a:rPr lang="zh-CN" altLang="en-US" sz="2400">
                <a:latin typeface="Times New Roman" panose="02020603050405020304" charset="0"/>
                <a:cs typeface="Times New Roman" panose="02020603050405020304" charset="0"/>
                <a:sym typeface="+mn-ea"/>
              </a:rPr>
              <a:t>个适当的单词或括号内单词的正确形式。</a:t>
            </a:r>
            <a:endParaRPr lang="en-US" altLang="zh-CN" sz="2800">
              <a:latin typeface="Times New Roman" panose="02020603050405020304" charset="0"/>
              <a:cs typeface="Times New Roman" panose="02020603050405020304" charset="0"/>
            </a:endParaRPr>
          </a:p>
          <a:p>
            <a:pPr indent="0" algn="just" fontAlgn="auto">
              <a:lnSpc>
                <a:spcPct val="100000"/>
              </a:lnSpc>
            </a:pPr>
            <a:r>
              <a:rPr lang="en-US" altLang="zh-CN" sz="3200">
                <a:latin typeface="Times New Roman" panose="02020603050405020304" charset="0"/>
                <a:cs typeface="Times New Roman" panose="02020603050405020304" charset="0"/>
              </a:rPr>
              <a:t>        Last week, I saw a program about Chongqing hotpot on TV. I was curious and planned a special one-day trip there with a friend of_____________(me). Our fast train was _____________(pack)with passengers. _________ attendant gave us some travel _______________(brochure) about Chongqing. When we arrived, we went straight_________ a famous restaurant and ordered dishes, _________ tasted great. The atmosphere here made the meal all the more ________________(enjoy). Hotpot is meant for families and friends _____________(sit) together, dip everything they like in one pot, ____________ share friendship and love.</a:t>
            </a:r>
            <a:endParaRPr lang="en-US" altLang="zh-CN" sz="3200">
              <a:latin typeface="Times New Roman" panose="02020603050405020304" charset="0"/>
              <a:cs typeface="Times New Roman" panose="02020603050405020304" charset="0"/>
            </a:endParaRPr>
          </a:p>
        </p:txBody>
      </p:sp>
      <p:sp>
        <p:nvSpPr>
          <p:cNvPr id="7" name="文本框 6"/>
          <p:cNvSpPr txBox="1"/>
          <p:nvPr/>
        </p:nvSpPr>
        <p:spPr>
          <a:xfrm>
            <a:off x="973455" y="1732280"/>
            <a:ext cx="2155825" cy="479425"/>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mine</a:t>
            </a:r>
            <a:endParaRPr lang="en-US" altLang="zh-CN" sz="3200" b="1" dirty="0">
              <a:solidFill>
                <a:schemeClr val="tx1"/>
              </a:solidFill>
              <a:latin typeface="Times New Roman" panose="02020603050405020304" charset="0"/>
              <a:cs typeface="Times New Roman" panose="02020603050405020304" charset="0"/>
            </a:endParaRPr>
          </a:p>
        </p:txBody>
      </p:sp>
      <p:sp>
        <p:nvSpPr>
          <p:cNvPr id="10" name="文本框 9"/>
          <p:cNvSpPr txBox="1"/>
          <p:nvPr/>
        </p:nvSpPr>
        <p:spPr>
          <a:xfrm>
            <a:off x="3211830" y="3150235"/>
            <a:ext cx="1311275" cy="527050"/>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to</a:t>
            </a:r>
            <a:endParaRPr lang="en-US" altLang="zh-CN" sz="3200" b="1" dirty="0">
              <a:solidFill>
                <a:schemeClr val="tx1"/>
              </a:solidFill>
              <a:latin typeface="Times New Roman" panose="02020603050405020304" charset="0"/>
              <a:cs typeface="Times New Roman" panose="02020603050405020304" charset="0"/>
            </a:endParaRPr>
          </a:p>
        </p:txBody>
      </p:sp>
      <p:sp>
        <p:nvSpPr>
          <p:cNvPr id="11" name="文本框 10"/>
          <p:cNvSpPr txBox="1"/>
          <p:nvPr/>
        </p:nvSpPr>
        <p:spPr>
          <a:xfrm>
            <a:off x="7647305" y="1732280"/>
            <a:ext cx="1890395" cy="479425"/>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packed</a:t>
            </a:r>
            <a:endParaRPr lang="en-US" altLang="zh-CN" sz="3200" b="1" dirty="0">
              <a:solidFill>
                <a:schemeClr val="tx1"/>
              </a:solidFill>
              <a:latin typeface="Times New Roman" panose="02020603050405020304" charset="0"/>
              <a:cs typeface="Times New Roman" panose="02020603050405020304" charset="0"/>
            </a:endParaRPr>
          </a:p>
        </p:txBody>
      </p:sp>
      <p:sp>
        <p:nvSpPr>
          <p:cNvPr id="12" name="文本框 11"/>
          <p:cNvSpPr txBox="1"/>
          <p:nvPr/>
        </p:nvSpPr>
        <p:spPr>
          <a:xfrm>
            <a:off x="3832225" y="2211705"/>
            <a:ext cx="1028065" cy="421005"/>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An</a:t>
            </a:r>
            <a:endParaRPr lang="en-US" altLang="zh-CN" sz="3200" b="1" dirty="0">
              <a:solidFill>
                <a:schemeClr val="tx1"/>
              </a:solidFill>
              <a:latin typeface="Times New Roman" panose="02020603050405020304" charset="0"/>
              <a:cs typeface="Times New Roman" panose="02020603050405020304" charset="0"/>
            </a:endParaRPr>
          </a:p>
        </p:txBody>
      </p:sp>
      <p:sp>
        <p:nvSpPr>
          <p:cNvPr id="13" name="文本框 12"/>
          <p:cNvSpPr txBox="1"/>
          <p:nvPr/>
        </p:nvSpPr>
        <p:spPr>
          <a:xfrm>
            <a:off x="506730" y="2729230"/>
            <a:ext cx="2705100" cy="421005"/>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brochures</a:t>
            </a:r>
            <a:endParaRPr lang="en-US" altLang="zh-CN" sz="3200" b="1" dirty="0">
              <a:solidFill>
                <a:schemeClr val="tx1"/>
              </a:solidFill>
              <a:latin typeface="Times New Roman" panose="02020603050405020304" charset="0"/>
              <a:cs typeface="Times New Roman" panose="02020603050405020304" charset="0"/>
            </a:endParaRPr>
          </a:p>
        </p:txBody>
      </p:sp>
      <p:sp>
        <p:nvSpPr>
          <p:cNvPr id="3" name="文本框 2"/>
          <p:cNvSpPr txBox="1"/>
          <p:nvPr/>
        </p:nvSpPr>
        <p:spPr>
          <a:xfrm>
            <a:off x="506730" y="3667760"/>
            <a:ext cx="1311275" cy="527050"/>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which</a:t>
            </a:r>
            <a:endParaRPr lang="en-US" altLang="zh-CN" sz="3200" b="1" dirty="0">
              <a:solidFill>
                <a:schemeClr val="tx1"/>
              </a:solidFill>
              <a:latin typeface="Times New Roman" panose="02020603050405020304" charset="0"/>
              <a:cs typeface="Times New Roman" panose="02020603050405020304" charset="0"/>
            </a:endParaRPr>
          </a:p>
        </p:txBody>
      </p:sp>
      <p:sp>
        <p:nvSpPr>
          <p:cNvPr id="5" name="文本框 4"/>
          <p:cNvSpPr txBox="1"/>
          <p:nvPr/>
        </p:nvSpPr>
        <p:spPr>
          <a:xfrm>
            <a:off x="2094230" y="4194810"/>
            <a:ext cx="2240915" cy="527050"/>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enjoyable</a:t>
            </a:r>
            <a:endParaRPr lang="en-US" altLang="zh-CN" sz="3200" b="1" dirty="0">
              <a:solidFill>
                <a:schemeClr val="tx1"/>
              </a:solidFill>
              <a:latin typeface="Times New Roman" panose="02020603050405020304" charset="0"/>
              <a:cs typeface="Times New Roman" panose="02020603050405020304" charset="0"/>
            </a:endParaRPr>
          </a:p>
        </p:txBody>
      </p:sp>
      <p:sp>
        <p:nvSpPr>
          <p:cNvPr id="9" name="文本框 8"/>
          <p:cNvSpPr txBox="1"/>
          <p:nvPr/>
        </p:nvSpPr>
        <p:spPr>
          <a:xfrm>
            <a:off x="1900555" y="4721860"/>
            <a:ext cx="1931670" cy="527050"/>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to    sit</a:t>
            </a:r>
            <a:endParaRPr lang="en-US" altLang="zh-CN" sz="3200" b="1" dirty="0">
              <a:solidFill>
                <a:schemeClr val="tx1"/>
              </a:solidFill>
              <a:latin typeface="Times New Roman" panose="02020603050405020304" charset="0"/>
              <a:cs typeface="Times New Roman" panose="02020603050405020304" charset="0"/>
            </a:endParaRPr>
          </a:p>
        </p:txBody>
      </p:sp>
      <p:sp>
        <p:nvSpPr>
          <p:cNvPr id="14" name="文本框 13"/>
          <p:cNvSpPr txBox="1"/>
          <p:nvPr/>
        </p:nvSpPr>
        <p:spPr>
          <a:xfrm>
            <a:off x="1704975" y="5248910"/>
            <a:ext cx="1931670" cy="527050"/>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and</a:t>
            </a:r>
            <a:endParaRPr lang="en-US" altLang="zh-CN" sz="3200" b="1" dirty="0">
              <a:solidFill>
                <a:schemeClr val="tx1"/>
              </a:solidFill>
              <a:latin typeface="Times New Roman" panose="02020603050405020304" charset="0"/>
              <a:cs typeface="Times New Roman" panose="02020603050405020304" charset="0"/>
            </a:endParaRPr>
          </a:p>
        </p:txBody>
      </p:sp>
      <p:pic>
        <p:nvPicPr>
          <p:cNvPr id="15" name="图片 14"/>
          <p:cNvPicPr/>
          <p:nvPr/>
        </p:nvPicPr>
        <p:blipFill>
          <a:blip r:embed="rId3"/>
          <a:stretch>
            <a:fillRect/>
          </a:stretch>
        </p:blipFill>
        <p:spPr>
          <a:xfrm>
            <a:off x="9421495" y="5166995"/>
            <a:ext cx="2407920" cy="1691005"/>
          </a:xfrm>
          <a:prstGeom prst="rect">
            <a:avLst/>
          </a:prstGeom>
        </p:spPr>
      </p:pic>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P spid="10" grpId="0" bldLvl="0" animBg="1"/>
      <p:bldP spid="10" grpId="1" animBg="1"/>
      <p:bldP spid="11" grpId="0" bldLvl="0" animBg="1"/>
      <p:bldP spid="11" grpId="1" animBg="1"/>
      <p:bldP spid="12" grpId="0" bldLvl="0" animBg="1"/>
      <p:bldP spid="12" grpId="1" animBg="1"/>
      <p:bldP spid="13" grpId="0" bldLvl="0" animBg="1"/>
      <p:bldP spid="13" grpId="1" animBg="1"/>
      <p:bldP spid="3" grpId="0" bldLvl="0" animBg="1"/>
      <p:bldP spid="3" grpId="1" animBg="1"/>
      <p:bldP spid="5" grpId="0" bldLvl="0" animBg="1"/>
      <p:bldP spid="5" grpId="1" animBg="1"/>
      <p:bldP spid="9" grpId="0" bldLvl="0" animBg="1"/>
      <p:bldP spid="9" grpId="1" animBg="1"/>
      <p:bldP spid="14" grpId="0" bldLvl="0" animBg="1"/>
      <p:bldP spid="14"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pic>
        <p:nvPicPr>
          <p:cNvPr id="10" name="图片 9" descr="中国风古诗词鉴赏PPT模板"/>
          <p:cNvPicPr>
            <a:picLocks noChangeAspect="1"/>
          </p:cNvPicPr>
          <p:nvPr/>
        </p:nvPicPr>
        <p:blipFill>
          <a:blip r:embed="rId2">
            <a:lum bright="6000" contrast="-6000"/>
          </a:blip>
          <a:stretch>
            <a:fillRect/>
          </a:stretch>
        </p:blipFill>
        <p:spPr>
          <a:xfrm>
            <a:off x="0" y="0"/>
            <a:ext cx="12192000" cy="6858000"/>
          </a:xfrm>
          <a:prstGeom prst="rect">
            <a:avLst/>
          </a:prstGeom>
        </p:spPr>
      </p:pic>
      <p:sp>
        <p:nvSpPr>
          <p:cNvPr id="11" name="文本框 10"/>
          <p:cNvSpPr txBox="1"/>
          <p:nvPr/>
        </p:nvSpPr>
        <p:spPr>
          <a:xfrm>
            <a:off x="2275840" y="2336800"/>
            <a:ext cx="7602855" cy="2061210"/>
          </a:xfrm>
          <a:prstGeom prst="rect">
            <a:avLst/>
          </a:prstGeom>
          <a:noFill/>
        </p:spPr>
        <p:txBody>
          <a:bodyPr wrap="square" rtlCol="0">
            <a:spAutoFit/>
          </a:bodyPr>
          <a:lstStyle/>
          <a:p>
            <a:pPr algn="ctr"/>
            <a:r>
              <a:rPr lang="en-US" altLang="zh-CN" sz="3200" b="1" dirty="0">
                <a:solidFill>
                  <a:schemeClr val="tx1">
                    <a:lumMod val="85000"/>
                    <a:lumOff val="15000"/>
                  </a:schemeClr>
                </a:solidFill>
                <a:latin typeface="庞门正道粗书体" panose="02010600030101010101" pitchFamily="2" charset="-122"/>
                <a:ea typeface="庞门正道粗书体" panose="02010600030101010101" pitchFamily="2" charset="-122"/>
              </a:rPr>
              <a:t>(</a:t>
            </a:r>
            <a:r>
              <a:rPr lang="zh-CN" altLang="en-US" sz="3200" b="1" dirty="0">
                <a:solidFill>
                  <a:schemeClr val="tx1">
                    <a:lumMod val="85000"/>
                    <a:lumOff val="15000"/>
                  </a:schemeClr>
                </a:solidFill>
                <a:latin typeface="庞门正道粗书体" panose="02010600030101010101" pitchFamily="2" charset="-122"/>
                <a:ea typeface="庞门正道粗书体" panose="02010600030101010101" pitchFamily="2" charset="-122"/>
              </a:rPr>
              <a:t>三</a:t>
            </a:r>
            <a:r>
              <a:rPr lang="en-US" altLang="zh-CN" sz="3200" b="1" dirty="0">
                <a:solidFill>
                  <a:schemeClr val="tx1">
                    <a:lumMod val="85000"/>
                    <a:lumOff val="15000"/>
                  </a:schemeClr>
                </a:solidFill>
                <a:latin typeface="庞门正道粗书体" panose="02010600030101010101" pitchFamily="2" charset="-122"/>
                <a:ea typeface="庞门正道粗书体" panose="02010600030101010101" pitchFamily="2" charset="-122"/>
              </a:rPr>
              <a:t>)</a:t>
            </a:r>
            <a:r>
              <a:rPr lang="zh-CN" altLang="en-US" sz="3200" b="1" dirty="0">
                <a:solidFill>
                  <a:schemeClr val="tx1">
                    <a:lumMod val="85000"/>
                    <a:lumOff val="15000"/>
                  </a:schemeClr>
                </a:solidFill>
                <a:latin typeface="庞门正道粗书体" panose="02010600030101010101" pitchFamily="2" charset="-122"/>
                <a:ea typeface="庞门正道粗书体" panose="02010600030101010101" pitchFamily="2" charset="-122"/>
              </a:rPr>
              <a:t>文化遗产</a:t>
            </a:r>
            <a:r>
              <a:rPr lang="en-US" altLang="zh-CN" sz="3200" b="1" dirty="0">
                <a:solidFill>
                  <a:schemeClr val="tx1">
                    <a:lumMod val="85000"/>
                    <a:lumOff val="15000"/>
                  </a:schemeClr>
                </a:solidFill>
                <a:latin typeface="庞门正道粗书体" panose="02010600030101010101" pitchFamily="2" charset="-122"/>
                <a:ea typeface="庞门正道粗书体" panose="02010600030101010101" pitchFamily="2" charset="-122"/>
              </a:rPr>
              <a:t> </a:t>
            </a:r>
            <a:endParaRPr lang="en-US" altLang="zh-CN" sz="3200" b="1"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a:p>
            <a:pPr algn="ctr"/>
            <a:r>
              <a:rPr lang="zh-CN" altLang="en-US" sz="3200" b="1" dirty="0">
                <a:solidFill>
                  <a:schemeClr val="tx1">
                    <a:lumMod val="85000"/>
                    <a:lumOff val="15000"/>
                  </a:schemeClr>
                </a:solidFill>
                <a:latin typeface="庞门正道粗书体" panose="02010600030101010101" pitchFamily="2" charset="-122"/>
                <a:ea typeface="庞门正道粗书体" panose="02010600030101010101" pitchFamily="2" charset="-122"/>
              </a:rPr>
              <a:t>语篇五</a:t>
            </a:r>
            <a:r>
              <a:rPr lang="en-US" altLang="zh-CN" sz="3200" b="1" dirty="0">
                <a:solidFill>
                  <a:schemeClr val="tx1">
                    <a:lumMod val="85000"/>
                    <a:lumOff val="15000"/>
                  </a:schemeClr>
                </a:solidFill>
                <a:latin typeface="庞门正道粗书体" panose="02010600030101010101" pitchFamily="2" charset="-122"/>
                <a:ea typeface="庞门正道粗书体" panose="02010600030101010101" pitchFamily="2" charset="-122"/>
              </a:rPr>
              <a:t> 2023</a:t>
            </a:r>
            <a:r>
              <a:rPr lang="zh-CN" altLang="en-US" sz="3200" b="1" dirty="0">
                <a:solidFill>
                  <a:schemeClr val="tx1">
                    <a:lumMod val="85000"/>
                    <a:lumOff val="15000"/>
                  </a:schemeClr>
                </a:solidFill>
                <a:latin typeface="庞门正道粗书体" panose="02010600030101010101" pitchFamily="2" charset="-122"/>
                <a:ea typeface="庞门正道粗书体" panose="02010600030101010101" pitchFamily="2" charset="-122"/>
              </a:rPr>
              <a:t>年全国乙卷</a:t>
            </a:r>
            <a:endParaRPr lang="zh-CN" altLang="en-US" sz="3200" b="1"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a:p>
            <a:pPr algn="ctr"/>
            <a:r>
              <a:rPr lang="en-US" altLang="zh-CN" sz="3200" b="1" dirty="0">
                <a:solidFill>
                  <a:schemeClr val="tx1">
                    <a:lumMod val="85000"/>
                    <a:lumOff val="15000"/>
                  </a:schemeClr>
                </a:solidFill>
                <a:latin typeface="庞门正道粗书体" panose="02010600030101010101" pitchFamily="2" charset="-122"/>
                <a:ea typeface="庞门正道粗书体" panose="02010600030101010101" pitchFamily="2" charset="-122"/>
              </a:rPr>
              <a:t>Beijing——a city bridging the ancient and the modern</a:t>
            </a:r>
            <a:endParaRPr lang="en-US" altLang="zh-CN" sz="3200" b="1"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just" fontAlgn="auto">
              <a:lnSpc>
                <a:spcPct val="100000"/>
              </a:lnSpc>
            </a:pPr>
            <a:r>
              <a:rPr lang="en-US" altLang="zh-CN">
                <a:latin typeface="Times New Roman" panose="02020603050405020304" charset="0"/>
                <a:cs typeface="Times New Roman" panose="02020603050405020304" charset="0"/>
                <a:sym typeface="+mn-ea"/>
              </a:rPr>
              <a:t>Task1  </a:t>
            </a:r>
            <a:r>
              <a:rPr lang="zh-CN" altLang="en-US">
                <a:latin typeface="Times New Roman" panose="02020603050405020304" charset="0"/>
                <a:cs typeface="Times New Roman" panose="02020603050405020304" charset="0"/>
                <a:sym typeface="+mn-ea"/>
              </a:rPr>
              <a:t>阅读下面短文，在空白处填入</a:t>
            </a:r>
            <a:r>
              <a:rPr lang="en-US" altLang="zh-CN">
                <a:latin typeface="Times New Roman" panose="02020603050405020304" charset="0"/>
                <a:cs typeface="Times New Roman" panose="02020603050405020304" charset="0"/>
                <a:sym typeface="+mn-ea"/>
              </a:rPr>
              <a:t>1</a:t>
            </a:r>
            <a:r>
              <a:rPr lang="zh-CN" altLang="en-US">
                <a:latin typeface="Times New Roman" panose="02020603050405020304" charset="0"/>
                <a:cs typeface="Times New Roman" panose="02020603050405020304" charset="0"/>
                <a:sym typeface="+mn-ea"/>
              </a:rPr>
              <a:t>个适当的单词或括号内单词的正确形式。</a:t>
            </a: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6" name="文本框 5"/>
          <p:cNvSpPr txBox="1"/>
          <p:nvPr/>
        </p:nvSpPr>
        <p:spPr>
          <a:xfrm>
            <a:off x="353695" y="350520"/>
            <a:ext cx="11547475" cy="5312410"/>
          </a:xfrm>
          <a:prstGeom prst="rect">
            <a:avLst/>
          </a:prstGeom>
          <a:noFill/>
        </p:spPr>
        <p:txBody>
          <a:bodyPr wrap="square" rtlCol="0">
            <a:noAutofit/>
          </a:bodyPr>
          <a:p>
            <a:pPr indent="0" algn="just" fontAlgn="auto">
              <a:lnSpc>
                <a:spcPct val="100000"/>
              </a:lnSpc>
            </a:pPr>
            <a:r>
              <a:rPr lang="en-US" altLang="zh-CN" sz="2800">
                <a:latin typeface="Times New Roman" panose="02020603050405020304" charset="0"/>
                <a:cs typeface="Times New Roman" panose="02020603050405020304" charset="0"/>
                <a:sym typeface="+mn-ea"/>
              </a:rPr>
              <a:t>Task 1</a:t>
            </a:r>
            <a:r>
              <a:rPr lang="zh-CN" altLang="en-US" sz="2400">
                <a:latin typeface="Times New Roman" panose="02020603050405020304" charset="0"/>
                <a:cs typeface="Times New Roman" panose="02020603050405020304" charset="0"/>
                <a:sym typeface="+mn-ea"/>
              </a:rPr>
              <a:t>阅读下面短文，在空白处填入</a:t>
            </a:r>
            <a:r>
              <a:rPr lang="en-US" altLang="zh-CN" sz="2400">
                <a:latin typeface="Times New Roman" panose="02020603050405020304" charset="0"/>
                <a:cs typeface="Times New Roman" panose="02020603050405020304" charset="0"/>
                <a:sym typeface="+mn-ea"/>
              </a:rPr>
              <a:t>1</a:t>
            </a:r>
            <a:r>
              <a:rPr lang="zh-CN" altLang="en-US" sz="2400">
                <a:latin typeface="Times New Roman" panose="02020603050405020304" charset="0"/>
                <a:cs typeface="Times New Roman" panose="02020603050405020304" charset="0"/>
                <a:sym typeface="+mn-ea"/>
              </a:rPr>
              <a:t>个适当的单词或括号内单词的正确形式。</a:t>
            </a:r>
            <a:endParaRPr lang="en-US" altLang="zh-CN" sz="2800">
              <a:latin typeface="Times New Roman" panose="02020603050405020304" charset="0"/>
              <a:cs typeface="Times New Roman" panose="02020603050405020304" charset="0"/>
            </a:endParaRPr>
          </a:p>
          <a:p>
            <a:pPr indent="0" algn="just" fontAlgn="auto">
              <a:lnSpc>
                <a:spcPct val="100000"/>
              </a:lnSpc>
            </a:pPr>
            <a:r>
              <a:rPr lang="en-US" altLang="zh-CN" sz="3200">
                <a:latin typeface="Times New Roman" panose="02020603050405020304" charset="0"/>
                <a:cs typeface="Times New Roman" panose="02020603050405020304" charset="0"/>
              </a:rPr>
              <a:t>        </a:t>
            </a:r>
            <a:r>
              <a:rPr lang="en-US" altLang="en-US" sz="3200">
                <a:latin typeface="Times New Roman" panose="02020603050405020304" charset="0"/>
                <a:cs typeface="Times New Roman" panose="02020603050405020304" charset="0"/>
              </a:rPr>
              <a:t>①</a:t>
            </a:r>
            <a:r>
              <a:rPr lang="en-US" altLang="zh-CN" sz="3200">
                <a:latin typeface="Times New Roman" panose="02020603050405020304" charset="0"/>
                <a:cs typeface="Times New Roman" panose="02020603050405020304" charset="0"/>
              </a:rPr>
              <a:t>Beijing is a city bridging the ancient and the modern. From Buddhist temples to museums, narrow hutong</a:t>
            </a:r>
            <a:r>
              <a:rPr lang="en-US" altLang="zh-CN" sz="3200" u="sng">
                <a:latin typeface="Times New Roman" panose="02020603050405020304" charset="0"/>
                <a:cs typeface="Times New Roman" panose="02020603050405020304" charset="0"/>
              </a:rPr>
              <a:t>   61              </a:t>
            </a:r>
            <a:r>
              <a:rPr lang="en-US" altLang="zh-CN" sz="3200">
                <a:latin typeface="Times New Roman" panose="02020603050405020304" charset="0"/>
                <a:cs typeface="Times New Roman" panose="02020603050405020304" charset="0"/>
              </a:rPr>
              <a:t>royal palaces, it is home to more than 3,000 years of glorious history even down to its layout, with the city keeping its carefully </a:t>
            </a:r>
            <a:r>
              <a:rPr lang="en-US" altLang="zh-CN" sz="3200" u="sng">
                <a:latin typeface="Times New Roman" panose="02020603050405020304" charset="0"/>
                <a:cs typeface="Times New Roman" panose="02020603050405020304" charset="0"/>
              </a:rPr>
              <a:t>  62        </a:t>
            </a:r>
            <a:r>
              <a:rPr lang="en-US" altLang="zh-CN" sz="3200">
                <a:latin typeface="Times New Roman" panose="02020603050405020304" charset="0"/>
                <a:cs typeface="Times New Roman" panose="02020603050405020304" charset="0"/>
              </a:rPr>
              <a:t>  (build) system of ring roads.</a:t>
            </a:r>
            <a:endParaRPr lang="en-US" altLang="zh-CN" sz="3200">
              <a:latin typeface="Times New Roman" panose="02020603050405020304" charset="0"/>
              <a:cs typeface="Times New Roman" panose="02020603050405020304" charset="0"/>
            </a:endParaRPr>
          </a:p>
          <a:p>
            <a:pPr indent="0" algn="just" fontAlgn="auto">
              <a:lnSpc>
                <a:spcPct val="100000"/>
              </a:lnSpc>
            </a:pPr>
            <a:r>
              <a:rPr lang="en-US" altLang="en-US" sz="3200">
                <a:latin typeface="Times New Roman" panose="02020603050405020304" charset="0"/>
                <a:cs typeface="Times New Roman" panose="02020603050405020304" charset="0"/>
              </a:rPr>
              <a:t>②</a:t>
            </a:r>
            <a:r>
              <a:rPr lang="en-US" altLang="zh-CN" sz="3200">
                <a:latin typeface="Times New Roman" panose="02020603050405020304" charset="0"/>
                <a:cs typeface="Times New Roman" panose="02020603050405020304" charset="0"/>
              </a:rPr>
              <a:t>But for all its ancient buildings, Beijing is also a place</a:t>
            </a:r>
            <a:r>
              <a:rPr lang="en-US" altLang="zh-CN" sz="3200" u="sng">
                <a:latin typeface="Times New Roman" panose="02020603050405020304" charset="0"/>
                <a:cs typeface="Times New Roman" panose="02020603050405020304" charset="0"/>
              </a:rPr>
              <a:t> 63    </a:t>
            </a:r>
            <a:endParaRPr lang="en-US" altLang="zh-CN" sz="3200" u="sng">
              <a:latin typeface="Times New Roman" panose="02020603050405020304" charset="0"/>
              <a:cs typeface="Times New Roman" panose="02020603050405020304" charset="0"/>
            </a:endParaRPr>
          </a:p>
          <a:p>
            <a:pPr indent="0" algn="just" fontAlgn="auto">
              <a:lnSpc>
                <a:spcPct val="100000"/>
              </a:lnSpc>
            </a:pPr>
            <a:r>
              <a:rPr lang="en-US" altLang="zh-CN" sz="3200" u="sng">
                <a:latin typeface="Times New Roman" panose="02020603050405020304" charset="0"/>
                <a:cs typeface="Times New Roman" panose="02020603050405020304" charset="0"/>
              </a:rPr>
              <a:t> __________  </a:t>
            </a:r>
            <a:r>
              <a:rPr lang="en-US" altLang="zh-CN" sz="3200">
                <a:latin typeface="Times New Roman" panose="02020603050405020304" charset="0"/>
                <a:cs typeface="Times New Roman" panose="02020603050405020304" charset="0"/>
              </a:rPr>
              <a:t>      welcomes the fast-paced development of modern life, with 21st-century architectural</a:t>
            </a:r>
            <a:r>
              <a:rPr lang="en-US" altLang="zh-CN" sz="3200" u="sng">
                <a:latin typeface="Times New Roman" panose="02020603050405020304" charset="0"/>
                <a:cs typeface="Times New Roman" panose="02020603050405020304" charset="0"/>
              </a:rPr>
              <a:t>   64                    </a:t>
            </a:r>
            <a:r>
              <a:rPr lang="en-US" altLang="zh-CN" sz="3200">
                <a:latin typeface="Times New Roman" panose="02020603050405020304" charset="0"/>
                <a:cs typeface="Times New Roman" panose="02020603050405020304" charset="0"/>
              </a:rPr>
              <a:t>(wonder) standing side by side with historical buildings of the past.</a:t>
            </a:r>
            <a:endParaRPr lang="en-US" altLang="zh-CN" sz="3200">
              <a:latin typeface="Times New Roman" panose="02020603050405020304" charset="0"/>
              <a:cs typeface="Times New Roman" panose="02020603050405020304" charset="0"/>
            </a:endParaRPr>
          </a:p>
        </p:txBody>
      </p:sp>
      <p:sp>
        <p:nvSpPr>
          <p:cNvPr id="11" name="文本框 10"/>
          <p:cNvSpPr txBox="1"/>
          <p:nvPr/>
        </p:nvSpPr>
        <p:spPr>
          <a:xfrm>
            <a:off x="8027035" y="4193540"/>
            <a:ext cx="1796415" cy="479425"/>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wonders</a:t>
            </a:r>
            <a:endParaRPr lang="en-US" altLang="zh-CN" sz="3200" b="1" dirty="0">
              <a:solidFill>
                <a:schemeClr val="tx1"/>
              </a:solidFill>
              <a:latin typeface="Times New Roman" panose="02020603050405020304" charset="0"/>
              <a:cs typeface="Times New Roman" panose="02020603050405020304" charset="0"/>
            </a:endParaRPr>
          </a:p>
        </p:txBody>
      </p:sp>
      <p:sp>
        <p:nvSpPr>
          <p:cNvPr id="12" name="文本框 11"/>
          <p:cNvSpPr txBox="1"/>
          <p:nvPr/>
        </p:nvSpPr>
        <p:spPr>
          <a:xfrm>
            <a:off x="9438005" y="1216025"/>
            <a:ext cx="1028065" cy="468630"/>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to</a:t>
            </a:r>
            <a:endParaRPr lang="en-US" altLang="zh-CN" sz="3200" b="1" dirty="0">
              <a:solidFill>
                <a:schemeClr val="tx1"/>
              </a:solidFill>
              <a:latin typeface="Times New Roman" panose="02020603050405020304" charset="0"/>
              <a:cs typeface="Times New Roman" panose="02020603050405020304" charset="0"/>
            </a:endParaRPr>
          </a:p>
        </p:txBody>
      </p:sp>
      <p:sp>
        <p:nvSpPr>
          <p:cNvPr id="13" name="文本框 12"/>
          <p:cNvSpPr txBox="1"/>
          <p:nvPr/>
        </p:nvSpPr>
        <p:spPr>
          <a:xfrm>
            <a:off x="659130" y="3772535"/>
            <a:ext cx="2705100" cy="421005"/>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that/which</a:t>
            </a:r>
            <a:endParaRPr lang="en-US" altLang="zh-CN" sz="3200" b="1" dirty="0">
              <a:solidFill>
                <a:schemeClr val="tx1"/>
              </a:solidFill>
              <a:latin typeface="Times New Roman" panose="02020603050405020304" charset="0"/>
              <a:cs typeface="Times New Roman" panose="02020603050405020304" charset="0"/>
            </a:endParaRPr>
          </a:p>
        </p:txBody>
      </p:sp>
      <p:sp>
        <p:nvSpPr>
          <p:cNvPr id="15" name="文本框 14"/>
          <p:cNvSpPr txBox="1"/>
          <p:nvPr/>
        </p:nvSpPr>
        <p:spPr>
          <a:xfrm>
            <a:off x="9742805" y="2345055"/>
            <a:ext cx="1028065" cy="421005"/>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built</a:t>
            </a:r>
            <a:endParaRPr lang="en-US" altLang="zh-CN" sz="3200" b="1" dirty="0">
              <a:solidFill>
                <a:schemeClr val="tx1"/>
              </a:solidFill>
              <a:latin typeface="Times New Roman" panose="02020603050405020304" charset="0"/>
              <a:cs typeface="Times New Roman" panose="02020603050405020304" charset="0"/>
            </a:endParaRPr>
          </a:p>
        </p:txBody>
      </p:sp>
      <p:pic>
        <p:nvPicPr>
          <p:cNvPr id="3" name="图片 2" descr="111"/>
          <p:cNvPicPr>
            <a:picLocks noChangeAspect="1"/>
          </p:cNvPicPr>
          <p:nvPr/>
        </p:nvPicPr>
        <p:blipFill>
          <a:blip r:embed="rId3"/>
          <a:stretch>
            <a:fillRect/>
          </a:stretch>
        </p:blipFill>
        <p:spPr>
          <a:xfrm>
            <a:off x="9742805" y="5057140"/>
            <a:ext cx="1910715" cy="1510030"/>
          </a:xfrm>
          <a:prstGeom prst="rect">
            <a:avLst/>
          </a:prstGeom>
        </p:spPr>
      </p:pic>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1" grpId="1" animBg="1"/>
      <p:bldP spid="12" grpId="0" bldLvl="0" animBg="1"/>
      <p:bldP spid="12" grpId="1" animBg="1"/>
      <p:bldP spid="13" grpId="0" bldLvl="0" animBg="1"/>
      <p:bldP spid="13" grpId="1" animBg="1"/>
      <p:bldP spid="15" grpId="0" bldLvl="0" animBg="1"/>
      <p:bldP spid="15"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just" fontAlgn="auto">
              <a:lnSpc>
                <a:spcPct val="100000"/>
              </a:lnSpc>
            </a:pPr>
            <a:r>
              <a:rPr lang="en-US" altLang="zh-CN">
                <a:latin typeface="Times New Roman" panose="02020603050405020304" charset="0"/>
                <a:cs typeface="Times New Roman" panose="02020603050405020304" charset="0"/>
                <a:sym typeface="+mn-ea"/>
              </a:rPr>
              <a:t>Task1  </a:t>
            </a:r>
            <a:r>
              <a:rPr lang="zh-CN" altLang="en-US">
                <a:latin typeface="Times New Roman" panose="02020603050405020304" charset="0"/>
                <a:cs typeface="Times New Roman" panose="02020603050405020304" charset="0"/>
                <a:sym typeface="+mn-ea"/>
              </a:rPr>
              <a:t>阅读下面短文，在空白处填入</a:t>
            </a:r>
            <a:r>
              <a:rPr lang="en-US" altLang="zh-CN">
                <a:latin typeface="Times New Roman" panose="02020603050405020304" charset="0"/>
                <a:cs typeface="Times New Roman" panose="02020603050405020304" charset="0"/>
                <a:sym typeface="+mn-ea"/>
              </a:rPr>
              <a:t>1</a:t>
            </a:r>
            <a:r>
              <a:rPr lang="zh-CN" altLang="en-US">
                <a:latin typeface="Times New Roman" panose="02020603050405020304" charset="0"/>
                <a:cs typeface="Times New Roman" panose="02020603050405020304" charset="0"/>
                <a:sym typeface="+mn-ea"/>
              </a:rPr>
              <a:t>个适当的单词或括号内单词的正确形式。</a:t>
            </a: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6" name="文本框 5"/>
          <p:cNvSpPr txBox="1"/>
          <p:nvPr/>
        </p:nvSpPr>
        <p:spPr>
          <a:xfrm>
            <a:off x="353695" y="350520"/>
            <a:ext cx="11547475" cy="5312410"/>
          </a:xfrm>
          <a:prstGeom prst="rect">
            <a:avLst/>
          </a:prstGeom>
          <a:noFill/>
        </p:spPr>
        <p:txBody>
          <a:bodyPr wrap="square" rtlCol="0">
            <a:noAutofit/>
          </a:bodyPr>
          <a:p>
            <a:pPr indent="0" algn="just" fontAlgn="auto">
              <a:lnSpc>
                <a:spcPct val="100000"/>
              </a:lnSpc>
            </a:pPr>
            <a:r>
              <a:rPr lang="en-US" altLang="zh-CN" sz="2800">
                <a:latin typeface="Times New Roman" panose="02020603050405020304" charset="0"/>
                <a:cs typeface="Times New Roman" panose="02020603050405020304" charset="0"/>
                <a:sym typeface="+mn-ea"/>
              </a:rPr>
              <a:t>Task 1</a:t>
            </a:r>
            <a:r>
              <a:rPr lang="zh-CN" altLang="en-US" sz="2400">
                <a:latin typeface="Times New Roman" panose="02020603050405020304" charset="0"/>
                <a:cs typeface="Times New Roman" panose="02020603050405020304" charset="0"/>
                <a:sym typeface="+mn-ea"/>
              </a:rPr>
              <a:t>阅读下面短文，在空白处填入</a:t>
            </a:r>
            <a:r>
              <a:rPr lang="en-US" altLang="zh-CN" sz="2400">
                <a:latin typeface="Times New Roman" panose="02020603050405020304" charset="0"/>
                <a:cs typeface="Times New Roman" panose="02020603050405020304" charset="0"/>
                <a:sym typeface="+mn-ea"/>
              </a:rPr>
              <a:t>1</a:t>
            </a:r>
            <a:r>
              <a:rPr lang="zh-CN" altLang="en-US" sz="2400">
                <a:latin typeface="Times New Roman" panose="02020603050405020304" charset="0"/>
                <a:cs typeface="Times New Roman" panose="02020603050405020304" charset="0"/>
                <a:sym typeface="+mn-ea"/>
              </a:rPr>
              <a:t>个适当的单词或括号内单词的正确形式。</a:t>
            </a:r>
            <a:endParaRPr lang="en-US" altLang="zh-CN" sz="2800">
              <a:latin typeface="Times New Roman" panose="02020603050405020304" charset="0"/>
              <a:cs typeface="Times New Roman" panose="02020603050405020304" charset="0"/>
            </a:endParaRPr>
          </a:p>
          <a:p>
            <a:pPr indent="0" algn="just" fontAlgn="auto">
              <a:lnSpc>
                <a:spcPct val="100000"/>
              </a:lnSpc>
            </a:pPr>
            <a:r>
              <a:rPr lang="en-US" altLang="zh-CN" sz="3200">
                <a:latin typeface="Times New Roman" panose="02020603050405020304" charset="0"/>
                <a:cs typeface="Times New Roman" panose="02020603050405020304" charset="0"/>
              </a:rPr>
              <a:t>        </a:t>
            </a:r>
            <a:r>
              <a:rPr lang="en-US" altLang="en-US" sz="3200">
                <a:latin typeface="Times New Roman" panose="02020603050405020304" charset="0"/>
                <a:cs typeface="Times New Roman" panose="02020603050405020304" charset="0"/>
              </a:rPr>
              <a:t>③</a:t>
            </a:r>
            <a:r>
              <a:rPr lang="en-US" altLang="zh-CN" sz="3200">
                <a:latin typeface="Times New Roman" panose="02020603050405020304" charset="0"/>
                <a:cs typeface="Times New Roman" panose="02020603050405020304" charset="0"/>
              </a:rPr>
              <a:t>It is a distinct visual contrast (</a:t>
            </a:r>
            <a:r>
              <a:rPr lang="zh-CN" altLang="en-US" sz="3200">
                <a:latin typeface="Times New Roman" panose="02020603050405020304" charset="0"/>
                <a:cs typeface="Times New Roman" panose="02020603050405020304" charset="0"/>
              </a:rPr>
              <a:t>反差</a:t>
            </a:r>
            <a:r>
              <a:rPr lang="en-US" altLang="zh-CN" sz="3200">
                <a:latin typeface="Times New Roman" panose="02020603050405020304" charset="0"/>
                <a:cs typeface="Times New Roman" panose="02020603050405020304" charset="0"/>
              </a:rPr>
              <a:t>) that shouldn’t work,   </a:t>
            </a:r>
            <a:r>
              <a:rPr lang="en-US" altLang="zh-CN" sz="3200" u="sng">
                <a:latin typeface="Times New Roman" panose="02020603050405020304" charset="0"/>
                <a:cs typeface="Times New Roman" panose="02020603050405020304" charset="0"/>
              </a:rPr>
              <a:t>65</a:t>
            </a:r>
            <a:endParaRPr lang="en-US" altLang="zh-CN" sz="3200" u="sng">
              <a:latin typeface="Times New Roman" panose="02020603050405020304" charset="0"/>
              <a:cs typeface="Times New Roman" panose="02020603050405020304" charset="0"/>
            </a:endParaRPr>
          </a:p>
          <a:p>
            <a:pPr indent="0" algn="just" fontAlgn="auto">
              <a:lnSpc>
                <a:spcPct val="100000"/>
              </a:lnSpc>
            </a:pPr>
            <a:r>
              <a:rPr lang="en-US" altLang="zh-CN" sz="3200" u="sng">
                <a:latin typeface="Times New Roman" panose="02020603050405020304" charset="0"/>
                <a:cs typeface="Times New Roman" panose="02020603050405020304" charset="0"/>
              </a:rPr>
              <a:t>             ________</a:t>
            </a:r>
            <a:r>
              <a:rPr lang="en-US" altLang="zh-CN" sz="3200">
                <a:latin typeface="Times New Roman" panose="02020603050405020304" charset="0"/>
                <a:cs typeface="Times New Roman" panose="02020603050405020304" charset="0"/>
              </a:rPr>
              <a:t>somehow these two very different worlds make a good combination. </a:t>
            </a:r>
            <a:r>
              <a:rPr lang="en-US" altLang="zh-CN" sz="3200" u="sng">
                <a:latin typeface="Times New Roman" panose="02020603050405020304" charset="0"/>
                <a:cs typeface="Times New Roman" panose="02020603050405020304" charset="0"/>
              </a:rPr>
              <a:t>  66                             </a:t>
            </a:r>
            <a:r>
              <a:rPr lang="en-US" altLang="zh-CN" sz="3200">
                <a:latin typeface="Times New Roman" panose="02020603050405020304" charset="0"/>
                <a:cs typeface="Times New Roman" panose="02020603050405020304" charset="0"/>
              </a:rPr>
              <a:t>(visit) several times over the last 10 years, I </a:t>
            </a:r>
            <a:r>
              <a:rPr lang="en-US" altLang="zh-CN" sz="3200" u="sng">
                <a:latin typeface="Times New Roman" panose="02020603050405020304" charset="0"/>
                <a:cs typeface="Times New Roman" panose="02020603050405020304" charset="0"/>
              </a:rPr>
              <a:t>  67 ___________ </a:t>
            </a:r>
            <a:r>
              <a:rPr lang="en-US" altLang="zh-CN" sz="3200">
                <a:latin typeface="Times New Roman" panose="02020603050405020304" charset="0"/>
                <a:cs typeface="Times New Roman" panose="02020603050405020304" charset="0"/>
              </a:rPr>
              <a:t> (amaze) by the co-existence of old and new, and how a city was able to keep such a rich heritage (</a:t>
            </a:r>
            <a:r>
              <a:rPr lang="zh-CN" altLang="en-US" sz="3200">
                <a:latin typeface="Times New Roman" panose="02020603050405020304" charset="0"/>
                <a:cs typeface="Times New Roman" panose="02020603050405020304" charset="0"/>
              </a:rPr>
              <a:t>遗产</a:t>
            </a:r>
            <a:r>
              <a:rPr lang="en-US" altLang="zh-CN" sz="3200">
                <a:latin typeface="Times New Roman" panose="02020603050405020304" charset="0"/>
                <a:cs typeface="Times New Roman" panose="02020603050405020304" charset="0"/>
              </a:rPr>
              <a:t>) while constantly growing. As a photographer, I have spent the last two years</a:t>
            </a:r>
            <a:r>
              <a:rPr lang="en-US" altLang="zh-CN" sz="3200" u="sng">
                <a:latin typeface="Times New Roman" panose="02020603050405020304" charset="0"/>
                <a:cs typeface="Times New Roman" panose="02020603050405020304" charset="0"/>
              </a:rPr>
              <a:t>   68 _____________  </a:t>
            </a:r>
            <a:r>
              <a:rPr lang="en-US" altLang="zh-CN" sz="3200">
                <a:latin typeface="Times New Roman" panose="02020603050405020304" charset="0"/>
                <a:cs typeface="Times New Roman" panose="02020603050405020304" charset="0"/>
              </a:rPr>
              <a:t>(record) everything I discovered.</a:t>
            </a:r>
            <a:endParaRPr lang="en-US" altLang="zh-CN" sz="3200">
              <a:latin typeface="Times New Roman" panose="02020603050405020304" charset="0"/>
              <a:cs typeface="Times New Roman" panose="02020603050405020304" charset="0"/>
            </a:endParaRPr>
          </a:p>
          <a:p>
            <a:pPr indent="0" algn="just" fontAlgn="auto">
              <a:lnSpc>
                <a:spcPct val="100000"/>
              </a:lnSpc>
            </a:pPr>
            <a:r>
              <a:rPr lang="en-US" altLang="en-US" sz="3200">
                <a:latin typeface="Times New Roman" panose="02020603050405020304" charset="0"/>
                <a:cs typeface="Times New Roman" panose="02020603050405020304" charset="0"/>
              </a:rPr>
              <a:t>     ④</a:t>
            </a:r>
            <a:r>
              <a:rPr lang="en-US" altLang="zh-CN" sz="3200">
                <a:latin typeface="Times New Roman" panose="02020603050405020304" charset="0"/>
                <a:cs typeface="Times New Roman" panose="02020603050405020304" charset="0"/>
              </a:rPr>
              <a:t>The</a:t>
            </a:r>
            <a:r>
              <a:rPr lang="en-US" altLang="zh-CN" sz="3200" u="sng">
                <a:latin typeface="Times New Roman" panose="02020603050405020304" charset="0"/>
                <a:cs typeface="Times New Roman" panose="02020603050405020304" charset="0"/>
              </a:rPr>
              <a:t>   69 ___________ </a:t>
            </a:r>
            <a:r>
              <a:rPr lang="en-US" altLang="zh-CN" sz="3200">
                <a:latin typeface="Times New Roman" panose="02020603050405020304" charset="0"/>
                <a:cs typeface="Times New Roman" panose="02020603050405020304" charset="0"/>
              </a:rPr>
              <a:t> (remark) development of this city, which is consciously designed to protect the past while stepping into the modern world, </a:t>
            </a:r>
            <a:r>
              <a:rPr lang="en-US" altLang="zh-CN" sz="3200" u="sng">
                <a:latin typeface="Times New Roman" panose="02020603050405020304" charset="0"/>
                <a:cs typeface="Times New Roman" panose="02020603050405020304" charset="0"/>
              </a:rPr>
              <a:t>  70 ________  </a:t>
            </a:r>
            <a:r>
              <a:rPr lang="en-US" altLang="zh-CN" sz="3200">
                <a:latin typeface="Times New Roman" panose="02020603050405020304" charset="0"/>
                <a:cs typeface="Times New Roman" panose="02020603050405020304" charset="0"/>
              </a:rPr>
              <a:t>(mean) there is always something new to discover here, and I could be photographing Beijing for the next 50 years.</a:t>
            </a:r>
            <a:endParaRPr lang="en-US" altLang="zh-CN" sz="3200">
              <a:latin typeface="Times New Roman" panose="02020603050405020304" charset="0"/>
              <a:cs typeface="Times New Roman" panose="02020603050405020304" charset="0"/>
            </a:endParaRPr>
          </a:p>
        </p:txBody>
      </p:sp>
      <p:sp>
        <p:nvSpPr>
          <p:cNvPr id="11" name="文本框 10"/>
          <p:cNvSpPr txBox="1"/>
          <p:nvPr/>
        </p:nvSpPr>
        <p:spPr>
          <a:xfrm>
            <a:off x="2979420" y="3714115"/>
            <a:ext cx="2257425" cy="479425"/>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recording</a:t>
            </a:r>
            <a:endParaRPr lang="en-US" altLang="zh-CN" sz="3200" b="1" dirty="0">
              <a:solidFill>
                <a:schemeClr val="tx1"/>
              </a:solidFill>
              <a:latin typeface="Times New Roman" panose="02020603050405020304" charset="0"/>
              <a:cs typeface="Times New Roman" panose="02020603050405020304" charset="0"/>
            </a:endParaRPr>
          </a:p>
        </p:txBody>
      </p:sp>
      <p:sp>
        <p:nvSpPr>
          <p:cNvPr id="12" name="文本框 11"/>
          <p:cNvSpPr txBox="1"/>
          <p:nvPr/>
        </p:nvSpPr>
        <p:spPr>
          <a:xfrm>
            <a:off x="494665" y="1314450"/>
            <a:ext cx="2783840" cy="468630"/>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but/yet</a:t>
            </a:r>
            <a:endParaRPr lang="en-US" altLang="zh-CN" sz="3200" b="1" dirty="0">
              <a:solidFill>
                <a:schemeClr val="tx1"/>
              </a:solidFill>
              <a:latin typeface="Times New Roman" panose="02020603050405020304" charset="0"/>
              <a:cs typeface="Times New Roman" panose="02020603050405020304" charset="0"/>
            </a:endParaRPr>
          </a:p>
        </p:txBody>
      </p:sp>
      <p:sp>
        <p:nvSpPr>
          <p:cNvPr id="13" name="文本框 12"/>
          <p:cNvSpPr txBox="1"/>
          <p:nvPr/>
        </p:nvSpPr>
        <p:spPr>
          <a:xfrm>
            <a:off x="3787140" y="2280285"/>
            <a:ext cx="2442210" cy="541655"/>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was amazed</a:t>
            </a:r>
            <a:endParaRPr lang="en-US" altLang="zh-CN" sz="3200" b="1" dirty="0">
              <a:solidFill>
                <a:schemeClr val="tx1"/>
              </a:solidFill>
              <a:latin typeface="Times New Roman" panose="02020603050405020304" charset="0"/>
              <a:cs typeface="Times New Roman" panose="02020603050405020304" charset="0"/>
            </a:endParaRPr>
          </a:p>
        </p:txBody>
      </p:sp>
      <p:sp>
        <p:nvSpPr>
          <p:cNvPr id="15" name="文本框 14"/>
          <p:cNvSpPr txBox="1"/>
          <p:nvPr/>
        </p:nvSpPr>
        <p:spPr>
          <a:xfrm>
            <a:off x="4288790" y="1717040"/>
            <a:ext cx="2783840" cy="487045"/>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Having visited </a:t>
            </a:r>
            <a:endParaRPr lang="en-US" altLang="zh-CN" sz="3200" b="1" dirty="0">
              <a:solidFill>
                <a:schemeClr val="tx1"/>
              </a:solidFill>
              <a:latin typeface="Times New Roman" panose="02020603050405020304" charset="0"/>
              <a:cs typeface="Times New Roman" panose="02020603050405020304" charset="0"/>
            </a:endParaRPr>
          </a:p>
        </p:txBody>
      </p:sp>
      <p:sp>
        <p:nvSpPr>
          <p:cNvPr id="3" name="文本框 2"/>
          <p:cNvSpPr txBox="1"/>
          <p:nvPr/>
        </p:nvSpPr>
        <p:spPr>
          <a:xfrm>
            <a:off x="3106420" y="4193540"/>
            <a:ext cx="2257425" cy="479425"/>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remarkable</a:t>
            </a:r>
            <a:endParaRPr lang="en-US" altLang="zh-CN" sz="3200" b="1" dirty="0">
              <a:solidFill>
                <a:schemeClr val="tx1"/>
              </a:solidFill>
              <a:latin typeface="Times New Roman" panose="02020603050405020304" charset="0"/>
              <a:cs typeface="Times New Roman" panose="02020603050405020304" charset="0"/>
            </a:endParaRPr>
          </a:p>
        </p:txBody>
      </p:sp>
      <p:sp>
        <p:nvSpPr>
          <p:cNvPr id="5" name="文本框 4"/>
          <p:cNvSpPr txBox="1"/>
          <p:nvPr/>
        </p:nvSpPr>
        <p:spPr>
          <a:xfrm>
            <a:off x="4288790" y="5183505"/>
            <a:ext cx="1687195" cy="479425"/>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means</a:t>
            </a:r>
            <a:endParaRPr lang="en-US" altLang="zh-CN" sz="3200" b="1" dirty="0">
              <a:solidFill>
                <a:schemeClr val="tx1"/>
              </a:solidFill>
              <a:latin typeface="Times New Roman" panose="02020603050405020304" charset="0"/>
              <a:cs typeface="Times New Roman" panose="02020603050405020304" charset="0"/>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1" grpId="1" animBg="1"/>
      <p:bldP spid="12" grpId="0" bldLvl="0" animBg="1"/>
      <p:bldP spid="12" grpId="1" animBg="1"/>
      <p:bldP spid="13" grpId="0" bldLvl="0" animBg="1"/>
      <p:bldP spid="13" grpId="1" animBg="1"/>
      <p:bldP spid="15" grpId="0" bldLvl="0" animBg="1"/>
      <p:bldP spid="15" grpId="1" animBg="1"/>
      <p:bldP spid="3" grpId="0" bldLvl="0" animBg="1"/>
      <p:bldP spid="3" grpId="1" animBg="1"/>
      <p:bldP spid="5" grpId="0" bldLvl="0" animBg="1"/>
      <p:bldP spid="5"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a:latin typeface="Times New Roman" panose="02020603050405020304" charset="0"/>
                <a:cs typeface="Times New Roman" panose="02020603050405020304" charset="0"/>
                <a:sym typeface="+mn-ea"/>
              </a:rPr>
              <a:t>Task 1</a:t>
            </a:r>
            <a:r>
              <a:rPr lang="zh-CN" altLang="en-US">
                <a:latin typeface="Times New Roman" panose="02020603050405020304" charset="0"/>
                <a:cs typeface="Times New Roman" panose="02020603050405020304" charset="0"/>
                <a:sym typeface="+mn-ea"/>
              </a:rPr>
              <a:t>阅读下面短文，在空白处填入</a:t>
            </a:r>
            <a:r>
              <a:rPr lang="en-US" altLang="zh-CN">
                <a:latin typeface="Times New Roman" panose="02020603050405020304" charset="0"/>
                <a:cs typeface="Times New Roman" panose="02020603050405020304" charset="0"/>
                <a:sym typeface="+mn-ea"/>
              </a:rPr>
              <a:t>1</a:t>
            </a:r>
            <a:r>
              <a:rPr lang="zh-CN" altLang="en-US">
                <a:latin typeface="Times New Roman" panose="02020603050405020304" charset="0"/>
                <a:cs typeface="Times New Roman" panose="02020603050405020304" charset="0"/>
                <a:sym typeface="+mn-ea"/>
              </a:rPr>
              <a:t>个适当的单词或括号内单词的正确形式。</a:t>
            </a: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graphicFrame>
        <p:nvGraphicFramePr>
          <p:cNvPr id="5" name="表格 4"/>
          <p:cNvGraphicFramePr/>
          <p:nvPr>
            <p:custDataLst>
              <p:tags r:id="rId3"/>
            </p:custDataLst>
          </p:nvPr>
        </p:nvGraphicFramePr>
        <p:xfrm>
          <a:off x="441960" y="972820"/>
          <a:ext cx="11324590" cy="5375910"/>
        </p:xfrm>
        <a:graphic>
          <a:graphicData uri="http://schemas.openxmlformats.org/drawingml/2006/table">
            <a:tbl>
              <a:tblPr/>
              <a:tblGrid>
                <a:gridCol w="1727835"/>
                <a:gridCol w="9596755"/>
              </a:tblGrid>
              <a:tr h="619125">
                <a:tc>
                  <a:txBody>
                    <a:bodyPr/>
                    <a:p>
                      <a:pPr marL="0" indent="0" algn="just">
                        <a:spcBef>
                          <a:spcPct val="0"/>
                        </a:spcBef>
                        <a:spcAft>
                          <a:spcPct val="0"/>
                        </a:spcAft>
                      </a:pPr>
                      <a:r>
                        <a:rPr lang="zh-CN" sz="2800">
                          <a:latin typeface="Times New Roman" panose="02020603050405020304" charset="0"/>
                          <a:ea typeface="宋体" panose="02010600030101010101" pitchFamily="2" charset="-122"/>
                        </a:rPr>
                        <a:t>语篇类型</a:t>
                      </a:r>
                      <a:endParaRPr lang="zh-CN" sz="2800">
                        <a:latin typeface="Times New Roman" panose="02020603050405020304" charset="0"/>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3200" b="1">
                          <a:latin typeface="Times New Roman" panose="02020603050405020304" charset="0"/>
                          <a:ea typeface="宋体" panose="02010600030101010101" pitchFamily="2" charset="-122"/>
                          <a:cs typeface="Times New Roman" panose="02020603050405020304" charset="0"/>
                        </a:rPr>
                        <a:t> </a:t>
                      </a:r>
                      <a:r>
                        <a:rPr lang="zh-CN" altLang="en-US" sz="2800" b="1">
                          <a:latin typeface="Times New Roman" panose="02020603050405020304" charset="0"/>
                          <a:ea typeface="宋体" panose="02010600030101010101" pitchFamily="2" charset="-122"/>
                          <a:cs typeface="Times New Roman" panose="02020603050405020304" charset="0"/>
                        </a:rPr>
                        <a:t>说明文</a:t>
                      </a:r>
                      <a:endParaRPr lang="zh-CN" altLang="en-US" sz="2800" b="1">
                        <a:latin typeface="Times New Roman" panose="02020603050405020304" charset="0"/>
                        <a:ea typeface="宋体" panose="02010600030101010101" pitchFamily="2" charset="-122"/>
                        <a:cs typeface="Times New Roman" panose="02020603050405020304" charset="0"/>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567690">
                <a:tc>
                  <a:txBody>
                    <a:bodyPr/>
                    <a:p>
                      <a:pPr marL="0" indent="0" algn="just">
                        <a:spcBef>
                          <a:spcPct val="0"/>
                        </a:spcBef>
                        <a:spcAft>
                          <a:spcPct val="0"/>
                        </a:spcAft>
                      </a:pPr>
                      <a:r>
                        <a:rPr lang="zh-CN" sz="2800">
                          <a:latin typeface="Times New Roman" panose="02020603050405020304" charset="0"/>
                          <a:ea typeface="宋体" panose="02010600030101010101" pitchFamily="2" charset="-122"/>
                        </a:rPr>
                        <a:t>主题语境</a:t>
                      </a:r>
                      <a:endParaRPr lang="zh-CN" sz="2800">
                        <a:latin typeface="Times New Roman" panose="02020603050405020304" charset="0"/>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2800">
                          <a:latin typeface="Times New Roman" panose="02020603050405020304" charset="0"/>
                          <a:ea typeface="宋体" panose="02010600030101010101" pitchFamily="2" charset="-122"/>
                          <a:cs typeface="Times New Roman" panose="02020603050405020304" charset="0"/>
                        </a:rPr>
                        <a:t> “</a:t>
                      </a:r>
                      <a:r>
                        <a:rPr lang="zh-CN" altLang="en-US" sz="2800" b="1">
                          <a:latin typeface="Times New Roman" panose="02020603050405020304" charset="0"/>
                          <a:ea typeface="宋体" panose="02010600030101010101" pitchFamily="2" charset="-122"/>
                          <a:cs typeface="Times New Roman" panose="02020603050405020304" charset="0"/>
                        </a:rPr>
                        <a:t>人与社会</a:t>
                      </a:r>
                      <a:r>
                        <a:rPr lang="en-US" altLang="zh-CN" sz="2800" b="1">
                          <a:latin typeface="Times New Roman" panose="02020603050405020304" charset="0"/>
                          <a:ea typeface="宋体" panose="02010600030101010101" pitchFamily="2" charset="-122"/>
                          <a:cs typeface="Times New Roman" panose="02020603050405020304" charset="0"/>
                        </a:rPr>
                        <a:t>”</a:t>
                      </a:r>
                      <a:r>
                        <a:rPr lang="zh-CN" altLang="en-US" sz="2800" b="1">
                          <a:latin typeface="Times New Roman" panose="02020603050405020304" charset="0"/>
                          <a:ea typeface="宋体" panose="02010600030101010101" pitchFamily="2" charset="-122"/>
                          <a:cs typeface="Times New Roman" panose="02020603050405020304" charset="0"/>
                        </a:rPr>
                        <a:t>之</a:t>
                      </a:r>
                      <a:r>
                        <a:rPr lang="en-US" altLang="zh-CN" sz="2800" b="1">
                          <a:latin typeface="Times New Roman" panose="02020603050405020304" charset="0"/>
                          <a:ea typeface="宋体" panose="02010600030101010101" pitchFamily="2" charset="-122"/>
                          <a:cs typeface="Times New Roman" panose="02020603050405020304" charset="0"/>
                        </a:rPr>
                        <a:t>“</a:t>
                      </a:r>
                      <a:r>
                        <a:rPr lang="zh-CN" altLang="en-US" sz="2800" b="1">
                          <a:latin typeface="Times New Roman" panose="02020603050405020304" charset="0"/>
                          <a:ea typeface="宋体" panose="02010600030101010101" pitchFamily="2" charset="-122"/>
                          <a:cs typeface="Times New Roman" panose="02020603050405020304" charset="0"/>
                        </a:rPr>
                        <a:t>历史、社会与文化</a:t>
                      </a:r>
                      <a:r>
                        <a:rPr lang="en-US" altLang="zh-CN" sz="2800" b="1">
                          <a:latin typeface="Times New Roman" panose="02020603050405020304" charset="0"/>
                          <a:ea typeface="宋体" panose="02010600030101010101" pitchFamily="2" charset="-122"/>
                          <a:cs typeface="Times New Roman" panose="02020603050405020304" charset="0"/>
                        </a:rPr>
                        <a:t>”</a:t>
                      </a:r>
                      <a:r>
                        <a:rPr lang="zh-CN" altLang="en-US" sz="2800" b="1">
                          <a:latin typeface="Times New Roman" panose="02020603050405020304" charset="0"/>
                          <a:ea typeface="宋体" panose="02010600030101010101" pitchFamily="2" charset="-122"/>
                          <a:cs typeface="Times New Roman" panose="02020603050405020304" charset="0"/>
                        </a:rPr>
                        <a:t>主题群</a:t>
                      </a:r>
                      <a:endParaRPr lang="zh-CN" altLang="en-US" sz="2800" b="1">
                        <a:latin typeface="Times New Roman" panose="02020603050405020304" charset="0"/>
                        <a:ea typeface="宋体" panose="02010600030101010101" pitchFamily="2" charset="-122"/>
                        <a:cs typeface="Times New Roman" panose="02020603050405020304" charset="0"/>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189095">
                <a:tc>
                  <a:txBody>
                    <a:bodyPr/>
                    <a:p>
                      <a:pPr marL="0" indent="0" algn="just">
                        <a:spcBef>
                          <a:spcPct val="0"/>
                        </a:spcBef>
                        <a:spcAft>
                          <a:spcPct val="0"/>
                        </a:spcAft>
                      </a:pPr>
                      <a:r>
                        <a:rPr lang="zh-CN" sz="2800">
                          <a:latin typeface="Times New Roman" panose="02020603050405020304" charset="0"/>
                          <a:ea typeface="宋体" panose="02010600030101010101" pitchFamily="2" charset="-122"/>
                        </a:rPr>
                        <a:t>语篇结构</a:t>
                      </a:r>
                      <a:endParaRPr lang="zh-CN" sz="2800">
                        <a:latin typeface="Times New Roman" panose="02020603050405020304" charset="0"/>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a:spcBef>
                          <a:spcPct val="0"/>
                        </a:spcBef>
                        <a:spcAft>
                          <a:spcPct val="0"/>
                        </a:spcAft>
                      </a:pPr>
                      <a:endParaRPr sz="2800">
                        <a:latin typeface="Times New Roman" panose="02020603050405020304" charset="0"/>
                        <a:ea typeface="宋体" panose="02010600030101010101" pitchFamily="2" charset="-122"/>
                        <a:cs typeface="Times New Roman" panose="02020603050405020304" charset="0"/>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sp>
        <p:nvSpPr>
          <p:cNvPr id="7" name="文本框 6"/>
          <p:cNvSpPr txBox="1"/>
          <p:nvPr/>
        </p:nvSpPr>
        <p:spPr>
          <a:xfrm>
            <a:off x="762000" y="342900"/>
            <a:ext cx="10554335" cy="530860"/>
          </a:xfrm>
          <a:prstGeom prst="rect">
            <a:avLst/>
          </a:prstGeom>
          <a:noFill/>
        </p:spPr>
        <p:txBody>
          <a:bodyPr wrap="square" rtlCol="0">
            <a:noAutofit/>
          </a:bodyPr>
          <a:p>
            <a:pPr algn="l"/>
            <a:r>
              <a:rPr lang="en-US" altLang="zh-CN"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rPr>
              <a:t>Task 2  Analyze the structure.</a:t>
            </a:r>
            <a:endParaRPr lang="en-US" altLang="zh-CN"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endParaRPr>
          </a:p>
        </p:txBody>
      </p:sp>
      <p:sp>
        <p:nvSpPr>
          <p:cNvPr id="13" name="文本框 12"/>
          <p:cNvSpPr txBox="1"/>
          <p:nvPr/>
        </p:nvSpPr>
        <p:spPr>
          <a:xfrm>
            <a:off x="8105775" y="4404360"/>
            <a:ext cx="2439670" cy="497840"/>
          </a:xfrm>
          <a:prstGeom prst="rect">
            <a:avLst/>
          </a:prstGeom>
          <a:solidFill>
            <a:srgbClr val="00B0F0"/>
          </a:solidFill>
          <a:ln>
            <a:solidFill>
              <a:schemeClr val="accent1">
                <a:lumMod val="20000"/>
                <a:lumOff val="80000"/>
              </a:schemeClr>
            </a:solidFill>
          </a:ln>
        </p:spPr>
        <p:txBody>
          <a:bodyPr wrap="square" rtlCol="0">
            <a:noAutofit/>
          </a:bodyPr>
          <a:p>
            <a:r>
              <a:rPr lang="en-US" altLang="zh-CN" sz="2800" b="1" dirty="0">
                <a:solidFill>
                  <a:schemeClr val="tx1"/>
                </a:solidFill>
                <a:latin typeface="Times New Roman" panose="02020603050405020304" charset="0"/>
                <a:cs typeface="Times New Roman" panose="02020603050405020304" charset="0"/>
              </a:rPr>
              <a:t>Its birthplace.  </a:t>
            </a:r>
            <a:endParaRPr lang="en-US" altLang="zh-CN" sz="2800" b="1" dirty="0">
              <a:solidFill>
                <a:schemeClr val="tx1"/>
              </a:solidFill>
              <a:latin typeface="Times New Roman" panose="02020603050405020304" charset="0"/>
              <a:cs typeface="Times New Roman" panose="02020603050405020304" charset="0"/>
            </a:endParaRPr>
          </a:p>
        </p:txBody>
      </p:sp>
      <p:grpSp>
        <p:nvGrpSpPr>
          <p:cNvPr id="131" name="组合 131"/>
          <p:cNvGrpSpPr/>
          <p:nvPr/>
        </p:nvGrpSpPr>
        <p:grpSpPr>
          <a:xfrm>
            <a:off x="2324735" y="2009140"/>
            <a:ext cx="9039225" cy="3772535"/>
            <a:chOff x="3423" y="211012"/>
            <a:chExt cx="9104" cy="2629"/>
          </a:xfrm>
        </p:grpSpPr>
        <p:sp>
          <p:nvSpPr>
            <p:cNvPr id="111" name="文本框 28"/>
            <p:cNvSpPr txBox="1"/>
            <p:nvPr/>
          </p:nvSpPr>
          <p:spPr>
            <a:xfrm>
              <a:off x="3423" y="211459"/>
              <a:ext cx="2284" cy="1828"/>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l"/>
              <a:r>
                <a:rPr lang="en-US" altLang="zh-CN" sz="28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Beijing——a city bridging the ancient and the modern</a:t>
              </a:r>
              <a:endParaRPr lang="en-US" altLang="zh-CN" sz="28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12" name="文本框 29"/>
            <p:cNvSpPr txBox="1"/>
            <p:nvPr/>
          </p:nvSpPr>
          <p:spPr>
            <a:xfrm>
              <a:off x="9070" y="211012"/>
              <a:ext cx="3457" cy="512"/>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rtl="0" eaLnBrk="1" fontAlgn="ctr" latinLnBrk="0" hangingPunct="1">
                <a:lnSpc>
                  <a:spcPct val="100000"/>
                </a:lnSpc>
              </a:pPr>
              <a:r>
                <a:rPr lang="en-US" altLang="zh-CN" sz="24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Para 1:</a:t>
              </a:r>
              <a:endParaRPr lang="en-US" altLang="zh-CN" sz="24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113" name="文本框 30"/>
            <p:cNvSpPr txBox="1"/>
            <p:nvPr/>
          </p:nvSpPr>
          <p:spPr>
            <a:xfrm>
              <a:off x="9112" y="211775"/>
              <a:ext cx="3415" cy="512"/>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rtl="0" eaLnBrk="1" fontAlgn="ctr" latinLnBrk="0" hangingPunct="1">
                <a:lnSpc>
                  <a:spcPct val="100000"/>
                </a:lnSpc>
              </a:pPr>
              <a:r>
                <a:rPr lang="en-US" altLang="zh-CN" sz="24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Para 2:</a:t>
              </a:r>
              <a:endParaRPr lang="en-US" altLang="zh-CN" sz="24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114" name="文本框 31"/>
            <p:cNvSpPr txBox="1"/>
            <p:nvPr/>
          </p:nvSpPr>
          <p:spPr>
            <a:xfrm>
              <a:off x="9136" y="212502"/>
              <a:ext cx="3391" cy="512"/>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rtl="0" eaLnBrk="1" fontAlgn="ctr" latinLnBrk="0" hangingPunct="1">
                <a:lnSpc>
                  <a:spcPct val="100000"/>
                </a:lnSpc>
              </a:pPr>
              <a:r>
                <a:rPr lang="en-US" altLang="zh-CN" sz="24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Para 3:</a:t>
              </a:r>
              <a:endParaRPr lang="en-US" altLang="zh-CN" sz="24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115" name="左大括号 33"/>
            <p:cNvSpPr/>
            <p:nvPr/>
          </p:nvSpPr>
          <p:spPr>
            <a:xfrm>
              <a:off x="5829" y="211012"/>
              <a:ext cx="415" cy="2494"/>
            </a:xfrm>
            <a:prstGeom prst="leftBrace">
              <a:avLst/>
            </a:prstGeom>
            <a:ln w="28575"/>
          </p:spPr>
          <p:style>
            <a:lnRef idx="2">
              <a:schemeClr val="accent1"/>
            </a:lnRef>
            <a:fillRef idx="0">
              <a:srgbClr val="FFFFFF"/>
            </a:fillRef>
            <a:effectRef idx="0">
              <a:srgbClr val="FFFFFF"/>
            </a:effectRef>
            <a:fontRef idx="minor">
              <a:schemeClr val="tx1"/>
            </a:fontRef>
          </p:style>
        </p:sp>
        <p:sp>
          <p:nvSpPr>
            <p:cNvPr id="108" name="文本框 108"/>
            <p:cNvSpPr txBox="1"/>
            <p:nvPr/>
          </p:nvSpPr>
          <p:spPr>
            <a:xfrm>
              <a:off x="6366" y="211012"/>
              <a:ext cx="2533" cy="660"/>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rtl="0" eaLnBrk="1" fontAlgn="ctr" latinLnBrk="0" hangingPunct="1">
                <a:lnSpc>
                  <a:spcPct val="100000"/>
                </a:lnSpc>
              </a:pPr>
              <a:r>
                <a:rPr lang="en-US" altLang="zh-CN" sz="2800"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Part1</a:t>
              </a:r>
              <a:endParaRPr lang="en-US" altLang="zh-CN" sz="2800"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17" name="文本框 117"/>
            <p:cNvSpPr txBox="1"/>
            <p:nvPr/>
          </p:nvSpPr>
          <p:spPr>
            <a:xfrm>
              <a:off x="6366" y="211985"/>
              <a:ext cx="2533" cy="660"/>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rtl="0" eaLnBrk="1" fontAlgn="ctr" latinLnBrk="0" hangingPunct="1">
                <a:lnSpc>
                  <a:spcPct val="100000"/>
                </a:lnSpc>
              </a:pPr>
              <a:r>
                <a:rPr lang="en-US" altLang="zh-CN" sz="2800"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Part2</a:t>
              </a:r>
              <a:endParaRPr lang="en-US" altLang="zh-CN" sz="2800"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a:p>
              <a:pPr algn="just" rtl="0" eaLnBrk="1" fontAlgn="ctr" latinLnBrk="0" hangingPunct="1">
                <a:lnSpc>
                  <a:spcPct val="100000"/>
                </a:lnSpc>
              </a:pPr>
              <a:r>
                <a:rPr lang="en-US" altLang="zh-CN" sz="1200"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endParaRPr lang="en-US" altLang="zh-CN" sz="1200"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18" name="文本框 118"/>
            <p:cNvSpPr txBox="1"/>
            <p:nvPr/>
          </p:nvSpPr>
          <p:spPr>
            <a:xfrm>
              <a:off x="6366" y="212981"/>
              <a:ext cx="2533" cy="660"/>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rtl="0" eaLnBrk="1" fontAlgn="ctr" latinLnBrk="0" hangingPunct="1">
                <a:lnSpc>
                  <a:spcPct val="100000"/>
                </a:lnSpc>
              </a:pPr>
              <a:r>
                <a:rPr lang="en-US" altLang="zh-CN" sz="2800"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Part3</a:t>
              </a:r>
              <a:endParaRPr lang="en-US" altLang="zh-CN" sz="2800"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a:p>
              <a:pPr algn="just" rtl="0" eaLnBrk="1" fontAlgn="ctr" latinLnBrk="0" hangingPunct="1">
                <a:lnSpc>
                  <a:spcPct val="100000"/>
                </a:lnSpc>
              </a:pPr>
              <a:r>
                <a:rPr lang="en-US" altLang="zh-CN" sz="1200"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endParaRPr lang="en-US" altLang="zh-CN" sz="1200"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grpSp>
      <p:sp>
        <p:nvSpPr>
          <p:cNvPr id="9" name="文本框 8"/>
          <p:cNvSpPr txBox="1"/>
          <p:nvPr/>
        </p:nvSpPr>
        <p:spPr>
          <a:xfrm>
            <a:off x="5333365" y="2425065"/>
            <a:ext cx="2341245" cy="497840"/>
          </a:xfrm>
          <a:prstGeom prst="rect">
            <a:avLst/>
          </a:prstGeom>
          <a:solidFill>
            <a:srgbClr val="00B0F0"/>
          </a:solidFill>
          <a:ln>
            <a:solidFill>
              <a:schemeClr val="accent1">
                <a:lumMod val="20000"/>
                <a:lumOff val="80000"/>
              </a:schemeClr>
            </a:solidFill>
          </a:ln>
        </p:spPr>
        <p:txBody>
          <a:bodyPr wrap="square" rtlCol="0">
            <a:noAutofit/>
          </a:bodyPr>
          <a:p>
            <a:r>
              <a:rPr lang="en-US" altLang="zh-CN" sz="2800" b="1" dirty="0">
                <a:solidFill>
                  <a:schemeClr val="tx1"/>
                </a:solidFill>
                <a:latin typeface="Times New Roman" panose="02020603050405020304" charset="0"/>
                <a:cs typeface="Times New Roman" panose="02020603050405020304" charset="0"/>
              </a:rPr>
              <a:t>Introduction</a:t>
            </a:r>
            <a:endParaRPr lang="en-US" altLang="zh-CN" sz="2800" b="1" dirty="0">
              <a:solidFill>
                <a:schemeClr val="tx1"/>
              </a:solidFill>
              <a:latin typeface="Times New Roman" panose="02020603050405020304" charset="0"/>
              <a:cs typeface="Times New Roman" panose="02020603050405020304" charset="0"/>
            </a:endParaRPr>
          </a:p>
        </p:txBody>
      </p:sp>
      <p:sp>
        <p:nvSpPr>
          <p:cNvPr id="3" name="文本框 2"/>
          <p:cNvSpPr txBox="1"/>
          <p:nvPr/>
        </p:nvSpPr>
        <p:spPr>
          <a:xfrm>
            <a:off x="5247005" y="3789680"/>
            <a:ext cx="2505710" cy="901700"/>
          </a:xfrm>
          <a:prstGeom prst="rect">
            <a:avLst/>
          </a:prstGeom>
          <a:solidFill>
            <a:srgbClr val="00B0F0"/>
          </a:solidFill>
          <a:ln>
            <a:solidFill>
              <a:schemeClr val="accent1">
                <a:lumMod val="20000"/>
                <a:lumOff val="80000"/>
              </a:schemeClr>
            </a:solidFill>
          </a:ln>
        </p:spPr>
        <p:txBody>
          <a:bodyPr wrap="square" rtlCol="0">
            <a:noAutofit/>
          </a:bodyPr>
          <a:p>
            <a:r>
              <a:rPr lang="en-US" altLang="zh-CN" sz="2800" b="1" dirty="0">
                <a:solidFill>
                  <a:schemeClr val="tx1"/>
                </a:solidFill>
                <a:latin typeface="Times New Roman" panose="02020603050405020304" charset="0"/>
                <a:cs typeface="Times New Roman" panose="02020603050405020304" charset="0"/>
              </a:rPr>
              <a:t>Detailed information</a:t>
            </a:r>
            <a:endParaRPr lang="en-US" altLang="zh-CN" sz="2800" b="1" dirty="0">
              <a:solidFill>
                <a:schemeClr val="tx1"/>
              </a:solidFill>
              <a:latin typeface="Times New Roman" panose="02020603050405020304" charset="0"/>
              <a:cs typeface="Times New Roman" panose="02020603050405020304" charset="0"/>
            </a:endParaRPr>
          </a:p>
        </p:txBody>
      </p:sp>
      <p:sp>
        <p:nvSpPr>
          <p:cNvPr id="14" name="文本框 13"/>
          <p:cNvSpPr txBox="1"/>
          <p:nvPr/>
        </p:nvSpPr>
        <p:spPr>
          <a:xfrm>
            <a:off x="5247005" y="5273675"/>
            <a:ext cx="2064385" cy="497840"/>
          </a:xfrm>
          <a:prstGeom prst="rect">
            <a:avLst/>
          </a:prstGeom>
          <a:solidFill>
            <a:srgbClr val="00B0F0"/>
          </a:solidFill>
          <a:ln>
            <a:solidFill>
              <a:schemeClr val="accent1">
                <a:lumMod val="20000"/>
                <a:lumOff val="80000"/>
              </a:schemeClr>
            </a:solidFill>
          </a:ln>
        </p:spPr>
        <p:txBody>
          <a:bodyPr wrap="square" rtlCol="0">
            <a:noAutofit/>
          </a:bodyPr>
          <a:p>
            <a:r>
              <a:rPr lang="en-US" altLang="zh-CN" sz="2800" b="1" dirty="0">
                <a:solidFill>
                  <a:schemeClr val="tx1"/>
                </a:solidFill>
                <a:latin typeface="Times New Roman" panose="02020603050405020304" charset="0"/>
                <a:cs typeface="Times New Roman" panose="02020603050405020304" charset="0"/>
              </a:rPr>
              <a:t>conclusion</a:t>
            </a:r>
            <a:endParaRPr lang="en-US" altLang="zh-CN" sz="2800" b="1" dirty="0">
              <a:solidFill>
                <a:schemeClr val="tx1"/>
              </a:solidFill>
              <a:latin typeface="Times New Roman" panose="02020603050405020304" charset="0"/>
              <a:cs typeface="Times New Roman" panose="02020603050405020304" charset="0"/>
            </a:endParaRPr>
          </a:p>
        </p:txBody>
      </p:sp>
      <p:sp>
        <p:nvSpPr>
          <p:cNvPr id="6" name="文本框 5"/>
          <p:cNvSpPr txBox="1"/>
          <p:nvPr/>
        </p:nvSpPr>
        <p:spPr>
          <a:xfrm>
            <a:off x="7997190" y="2458085"/>
            <a:ext cx="3611245" cy="646430"/>
          </a:xfrm>
          <a:prstGeom prst="rect">
            <a:avLst/>
          </a:prstGeom>
          <a:solidFill>
            <a:srgbClr val="00B0F0"/>
          </a:solidFill>
          <a:ln>
            <a:solidFill>
              <a:schemeClr val="accent1">
                <a:lumMod val="20000"/>
                <a:lumOff val="80000"/>
              </a:schemeClr>
            </a:solidFill>
          </a:ln>
        </p:spPr>
        <p:txBody>
          <a:bodyPr wrap="square" rtlCol="0">
            <a:noAutofit/>
          </a:bodyPr>
          <a:p>
            <a:r>
              <a:rPr lang="en-US" altLang="zh-CN" sz="1600" b="1" dirty="0">
                <a:solidFill>
                  <a:schemeClr val="tx1"/>
                </a:solidFill>
                <a:latin typeface="Times New Roman" panose="02020603050405020304" charset="0"/>
                <a:cs typeface="Times New Roman" panose="02020603050405020304" charset="0"/>
              </a:rPr>
              <a:t>Beijing——a city bridging the ancient and the modern</a:t>
            </a:r>
            <a:endParaRPr lang="en-US" altLang="zh-CN" sz="1600" b="1" dirty="0">
              <a:solidFill>
                <a:schemeClr val="tx1"/>
              </a:solidFill>
              <a:latin typeface="Times New Roman" panose="02020603050405020304" charset="0"/>
              <a:cs typeface="Times New Roman" panose="02020603050405020304" charset="0"/>
            </a:endParaRPr>
          </a:p>
          <a:p>
            <a:endParaRPr lang="en-US" altLang="zh-CN" sz="1600" b="1" dirty="0">
              <a:solidFill>
                <a:schemeClr val="tx1"/>
              </a:solidFill>
              <a:latin typeface="Times New Roman" panose="02020603050405020304" charset="0"/>
              <a:cs typeface="Times New Roman" panose="02020603050405020304" charset="0"/>
            </a:endParaRPr>
          </a:p>
        </p:txBody>
      </p:sp>
      <p:sp>
        <p:nvSpPr>
          <p:cNvPr id="10" name="文本框 9"/>
          <p:cNvSpPr txBox="1"/>
          <p:nvPr/>
        </p:nvSpPr>
        <p:spPr>
          <a:xfrm>
            <a:off x="7997190" y="3494405"/>
            <a:ext cx="3611245" cy="646430"/>
          </a:xfrm>
          <a:prstGeom prst="rect">
            <a:avLst/>
          </a:prstGeom>
          <a:solidFill>
            <a:srgbClr val="00B0F0"/>
          </a:solidFill>
          <a:ln>
            <a:solidFill>
              <a:schemeClr val="accent1">
                <a:lumMod val="20000"/>
                <a:lumOff val="80000"/>
              </a:schemeClr>
            </a:solidFill>
          </a:ln>
        </p:spPr>
        <p:txBody>
          <a:bodyPr wrap="square" rtlCol="0">
            <a:noAutofit/>
          </a:bodyPr>
          <a:p>
            <a:r>
              <a:rPr lang="en-US" altLang="zh-CN" sz="1600" b="1" dirty="0">
                <a:solidFill>
                  <a:schemeClr val="tx1"/>
                </a:solidFill>
                <a:latin typeface="Times New Roman" panose="02020603050405020304" charset="0"/>
                <a:cs typeface="Times New Roman" panose="02020603050405020304" charset="0"/>
              </a:rPr>
              <a:t>Beijing——a place welcomes the fast-paced development of modern life</a:t>
            </a:r>
            <a:endParaRPr lang="en-US" altLang="zh-CN" sz="1600" b="1" dirty="0">
              <a:solidFill>
                <a:schemeClr val="tx1"/>
              </a:solidFill>
              <a:latin typeface="Times New Roman" panose="02020603050405020304" charset="0"/>
              <a:cs typeface="Times New Roman" panose="02020603050405020304" charset="0"/>
            </a:endParaRPr>
          </a:p>
        </p:txBody>
      </p:sp>
      <p:sp>
        <p:nvSpPr>
          <p:cNvPr id="11" name="文本框 10"/>
          <p:cNvSpPr txBox="1"/>
          <p:nvPr/>
        </p:nvSpPr>
        <p:spPr>
          <a:xfrm>
            <a:off x="7997190" y="4530725"/>
            <a:ext cx="3611245" cy="646430"/>
          </a:xfrm>
          <a:prstGeom prst="rect">
            <a:avLst/>
          </a:prstGeom>
          <a:solidFill>
            <a:srgbClr val="00B0F0"/>
          </a:solidFill>
          <a:ln>
            <a:solidFill>
              <a:schemeClr val="accent1">
                <a:lumMod val="20000"/>
                <a:lumOff val="80000"/>
              </a:schemeClr>
            </a:solidFill>
          </a:ln>
        </p:spPr>
        <p:txBody>
          <a:bodyPr wrap="square" rtlCol="0">
            <a:noAutofit/>
          </a:bodyPr>
          <a:p>
            <a:r>
              <a:rPr lang="en-US" altLang="zh-CN" sz="1600" b="1" dirty="0">
                <a:solidFill>
                  <a:schemeClr val="tx1"/>
                </a:solidFill>
                <a:latin typeface="Times New Roman" panose="02020603050405020304" charset="0"/>
                <a:cs typeface="Times New Roman" panose="02020603050405020304" charset="0"/>
              </a:rPr>
              <a:t>Beijing——a distinct visual contrast  that make a good combination</a:t>
            </a:r>
            <a:endParaRPr lang="en-US" altLang="zh-CN" sz="1600" b="1" dirty="0">
              <a:solidFill>
                <a:schemeClr val="tx1"/>
              </a:solidFill>
              <a:latin typeface="Times New Roman" panose="02020603050405020304" charset="0"/>
              <a:cs typeface="Times New Roman" panose="02020603050405020304" charset="0"/>
            </a:endParaRPr>
          </a:p>
        </p:txBody>
      </p:sp>
      <p:sp>
        <p:nvSpPr>
          <p:cNvPr id="12" name="文本框 11"/>
          <p:cNvSpPr txBox="1"/>
          <p:nvPr/>
        </p:nvSpPr>
        <p:spPr>
          <a:xfrm>
            <a:off x="8068310" y="5301615"/>
            <a:ext cx="3623310" cy="645160"/>
          </a:xfrm>
          <a:prstGeom prst="rect">
            <a:avLst/>
          </a:prstGeom>
          <a:noFill/>
          <a:ln w="19050">
            <a:solidFill>
              <a:schemeClr val="tx1"/>
            </a:solidFill>
          </a:ln>
        </p:spPr>
        <p:txBody>
          <a:bodyPr wrap="square" rtlCol="0">
            <a:spAutoFit/>
          </a:bodyPr>
          <a:p>
            <a:r>
              <a:rPr lang="en-US" altLang="zh-CN" b="1"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Para 4:</a:t>
            </a:r>
            <a:endParaRPr lang="en-US" altLang="zh-CN" b="1"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a:p>
            <a:endParaRPr lang="zh-CN" altLang="en-US"/>
          </a:p>
        </p:txBody>
      </p:sp>
      <p:sp>
        <p:nvSpPr>
          <p:cNvPr id="15" name="文本框 14"/>
          <p:cNvSpPr txBox="1"/>
          <p:nvPr/>
        </p:nvSpPr>
        <p:spPr>
          <a:xfrm>
            <a:off x="8155305" y="5702300"/>
            <a:ext cx="3611245" cy="835660"/>
          </a:xfrm>
          <a:prstGeom prst="rect">
            <a:avLst/>
          </a:prstGeom>
          <a:solidFill>
            <a:srgbClr val="00B0F0"/>
          </a:solidFill>
          <a:ln>
            <a:solidFill>
              <a:schemeClr val="accent1">
                <a:lumMod val="20000"/>
                <a:lumOff val="80000"/>
              </a:schemeClr>
            </a:solidFill>
          </a:ln>
        </p:spPr>
        <p:txBody>
          <a:bodyPr wrap="square" rtlCol="0">
            <a:noAutofit/>
          </a:bodyPr>
          <a:p>
            <a:r>
              <a:rPr lang="en-US" altLang="zh-CN" sz="1600" b="1" dirty="0">
                <a:solidFill>
                  <a:schemeClr val="tx1"/>
                </a:solidFill>
                <a:latin typeface="Times New Roman" panose="02020603050405020304" charset="0"/>
                <a:cs typeface="Times New Roman" panose="02020603050405020304" charset="0"/>
              </a:rPr>
              <a:t>Beijing is consciously designed to protect the past while stepping into the modern world</a:t>
            </a:r>
            <a:endParaRPr lang="en-US" altLang="zh-CN" sz="1600" b="1" dirty="0">
              <a:solidFill>
                <a:schemeClr val="tx1"/>
              </a:solidFill>
              <a:latin typeface="Times New Roman" panose="02020603050405020304" charset="0"/>
              <a:cs typeface="Times New Roman" panose="02020603050405020304" charset="0"/>
            </a:endParaRPr>
          </a:p>
        </p:txBody>
      </p:sp>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3" grpId="0" bldLvl="0" animBg="1"/>
      <p:bldP spid="3" grpId="1" animBg="1"/>
      <p:bldP spid="13" grpId="0" bldLvl="0" animBg="1"/>
      <p:bldP spid="13" grpId="1" animBg="1"/>
      <p:bldP spid="14" grpId="0" bldLvl="0" animBg="1"/>
      <p:bldP spid="14" grpId="1" animBg="1"/>
      <p:bldP spid="6" grpId="0" bldLvl="0" animBg="1"/>
      <p:bldP spid="6" grpId="1" animBg="1"/>
      <p:bldP spid="10" grpId="0" bldLvl="0" animBg="1"/>
      <p:bldP spid="10" grpId="1" animBg="1"/>
      <p:bldP spid="11" grpId="0" bldLvl="0" animBg="1"/>
      <p:bldP spid="11" grpId="1" animBg="1"/>
      <p:bldP spid="15" grpId="0" bldLvl="0" animBg="1"/>
      <p:bldP spid="15"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5" name="文本框 4"/>
          <p:cNvSpPr txBox="1"/>
          <p:nvPr/>
        </p:nvSpPr>
        <p:spPr>
          <a:xfrm>
            <a:off x="762000" y="342900"/>
            <a:ext cx="6540500" cy="530860"/>
          </a:xfrm>
          <a:prstGeom prst="rect">
            <a:avLst/>
          </a:prstGeom>
          <a:noFill/>
        </p:spPr>
        <p:txBody>
          <a:bodyPr wrap="square" rtlCol="0">
            <a:noAutofit/>
          </a:bodyPr>
          <a:lstStyle/>
          <a:p>
            <a:pPr algn="l"/>
            <a:r>
              <a:rPr lang="zh-CN" altLang="en-US" sz="2800" b="1" dirty="0">
                <a:solidFill>
                  <a:schemeClr val="tx1">
                    <a:lumMod val="85000"/>
                    <a:lumOff val="15000"/>
                  </a:schemeClr>
                </a:solidFill>
                <a:latin typeface="庞门正道粗书体" panose="02010600030101010101" pitchFamily="2" charset="-122"/>
                <a:ea typeface="庞门正道粗书体" panose="02010600030101010101" pitchFamily="2" charset="-122"/>
              </a:rPr>
              <a:t>一．课程标准解读</a:t>
            </a:r>
            <a:endParaRPr lang="zh-CN" altLang="en-US" sz="2800" b="1"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6" name="文本框 5"/>
          <p:cNvSpPr txBox="1"/>
          <p:nvPr/>
        </p:nvSpPr>
        <p:spPr>
          <a:xfrm>
            <a:off x="353060" y="1061720"/>
            <a:ext cx="11149330" cy="5631180"/>
          </a:xfrm>
          <a:prstGeom prst="rect">
            <a:avLst/>
          </a:prstGeom>
          <a:solidFill>
            <a:schemeClr val="bg2"/>
          </a:solidFill>
        </p:spPr>
        <p:txBody>
          <a:bodyPr wrap="square" rtlCol="0">
            <a:spAutoFit/>
          </a:bodyPr>
          <a:p>
            <a:r>
              <a:rPr lang="en-US" altLang="zh-CN"/>
              <a:t>       </a:t>
            </a:r>
            <a:r>
              <a:rPr lang="en-US" altLang="zh-CN">
                <a:solidFill>
                  <a:srgbClr val="FF0000"/>
                </a:solidFill>
              </a:rPr>
              <a:t>  </a:t>
            </a:r>
            <a:r>
              <a:rPr lang="zh-CN" altLang="en-US" sz="3600">
                <a:solidFill>
                  <a:srgbClr val="FF0000"/>
                </a:solidFill>
              </a:rPr>
              <a:t>文化知识</a:t>
            </a:r>
            <a:r>
              <a:rPr lang="zh-CN" altLang="en-US" sz="3600"/>
              <a:t>涵盖物质和精神两个方面。物质方面主要包括饮食、服饰、建筑、交通等，以及相关的发明与创造；精神方面主要包括哲学、科学、教育、历史、文学、艺术，也包括价值观念、道德修养、审美情趣、社会规约和风俗习惯等。学习中外优秀文化，有助于学生在对不同文化的比较、鉴赏、批判和反思的过程中，拓宽国际视野，理解和包容不同文化，增强对中华优秀传统文化、革命文化和社会主义先进文化的认识，形成正确的价值观和道德情感，成为有文明素养和社会责任感的人。</a:t>
            </a:r>
            <a:endParaRPr lang="zh-CN" altLang="en-US" sz="3600"/>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762000" y="342900"/>
            <a:ext cx="10554335" cy="530860"/>
          </a:xfrm>
          <a:prstGeom prst="rect">
            <a:avLst/>
          </a:prstGeom>
          <a:noFill/>
        </p:spPr>
        <p:txBody>
          <a:bodyPr wrap="square" rtlCol="0">
            <a:noAutofit/>
          </a:bodyPr>
          <a:lstStyle/>
          <a:p>
            <a:pPr algn="l"/>
            <a:r>
              <a:rPr lang="en-US" altLang="zh-CN"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rPr>
              <a:t>Task 3 Review the important phrases/sentences and translate.</a:t>
            </a:r>
            <a:endParaRPr lang="en-US" altLang="zh-CN"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endParaRPr>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graphicFrame>
        <p:nvGraphicFramePr>
          <p:cNvPr id="6" name="表格 5"/>
          <p:cNvGraphicFramePr/>
          <p:nvPr>
            <p:custDataLst>
              <p:tags r:id="rId3"/>
            </p:custDataLst>
          </p:nvPr>
        </p:nvGraphicFramePr>
        <p:xfrm>
          <a:off x="444500" y="873760"/>
          <a:ext cx="11389360" cy="5688965"/>
        </p:xfrm>
        <a:graphic>
          <a:graphicData uri="http://schemas.openxmlformats.org/drawingml/2006/table">
            <a:tbl>
              <a:tblPr/>
              <a:tblGrid>
                <a:gridCol w="5694680"/>
                <a:gridCol w="5694680"/>
              </a:tblGrid>
              <a:tr h="731520">
                <a:tc>
                  <a:txBody>
                    <a:bodyPr/>
                    <a:p>
                      <a:pPr marL="0" indent="0" algn="just">
                        <a:spcBef>
                          <a:spcPct val="0"/>
                        </a:spcBef>
                        <a:spcAft>
                          <a:spcPct val="0"/>
                        </a:spcAft>
                      </a:pPr>
                      <a:r>
                        <a:rPr lang="en-US" altLang="zh-CN" sz="2400" b="1">
                          <a:latin typeface="Calibri" panose="020F0502020204030204"/>
                          <a:ea typeface="Calibri" panose="020F0502020204030204"/>
                        </a:rPr>
                        <a:t>1.</a:t>
                      </a:r>
                      <a:r>
                        <a:rPr lang="en-US" altLang="zh-CN" sz="2400" b="1">
                          <a:latin typeface="Times New Roman" panose="02020603050405020304"/>
                          <a:ea typeface="Times New Roman" panose="02020603050405020304"/>
                        </a:rPr>
                        <a:t>bridge the ancient and the modern</a:t>
                      </a:r>
                      <a:endParaRPr lang="en-US" altLang="zh-CN" sz="2400" b="1">
                        <a:latin typeface="Times New Roman" panose="02020603050405020304"/>
                        <a:ea typeface="Times New Roman" panose="02020603050405020304"/>
                      </a:endParaRPr>
                    </a:p>
                    <a:p>
                      <a:pPr marL="0" indent="0" algn="just">
                        <a:spcBef>
                          <a:spcPct val="0"/>
                        </a:spcBef>
                        <a:spcAft>
                          <a:spcPct val="0"/>
                        </a:spcAft>
                      </a:pPr>
                      <a:r>
                        <a:rPr lang="zh-CN" altLang="en-US" sz="2400" b="1">
                          <a:latin typeface="Times New Roman" panose="02020603050405020304"/>
                          <a:ea typeface="Times New Roman" panose="02020603050405020304"/>
                        </a:rPr>
                        <a:t>连接古代与现代</a:t>
                      </a:r>
                      <a:endParaRPr lang="zh-CN" altLang="en-US" sz="2400" b="1">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2400" b="1">
                          <a:latin typeface="Calibri" panose="020F0502020204030204"/>
                          <a:ea typeface="Calibri" panose="020F0502020204030204"/>
                        </a:rPr>
                        <a:t>10.</a:t>
                      </a:r>
                      <a:r>
                        <a:rPr lang="en-US" altLang="zh-CN" sz="2400">
                          <a:latin typeface="Times New Roman" panose="02020603050405020304"/>
                          <a:ea typeface="Times New Roman" panose="02020603050405020304"/>
                        </a:rPr>
                        <a:t> </a:t>
                      </a:r>
                      <a:r>
                        <a:rPr lang="en-US" altLang="zh-CN" sz="2400" b="1">
                          <a:latin typeface="Times New Roman" panose="02020603050405020304"/>
                          <a:ea typeface="Times New Roman" panose="02020603050405020304"/>
                        </a:rPr>
                        <a:t>architectural  adj.</a:t>
                      </a:r>
                      <a:r>
                        <a:rPr lang="zh-CN" altLang="en-US" sz="2400" b="1">
                          <a:latin typeface="Times New Roman" panose="02020603050405020304"/>
                          <a:ea typeface="Times New Roman" panose="02020603050405020304"/>
                        </a:rPr>
                        <a:t>建筑学的</a:t>
                      </a:r>
                      <a:endParaRPr lang="zh-CN" altLang="en-US" sz="2400" b="1">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731520">
                <a:tc>
                  <a:txBody>
                    <a:bodyPr/>
                    <a:p>
                      <a:pPr marL="0" indent="0" algn="just">
                        <a:spcBef>
                          <a:spcPct val="0"/>
                        </a:spcBef>
                        <a:spcAft>
                          <a:spcPct val="0"/>
                        </a:spcAft>
                      </a:pPr>
                      <a:r>
                        <a:rPr lang="en-US" altLang="zh-CN" sz="2400" b="1">
                          <a:latin typeface="Calibri" panose="020F0502020204030204"/>
                          <a:ea typeface="Calibri" panose="020F0502020204030204"/>
                        </a:rPr>
                        <a:t>2.</a:t>
                      </a:r>
                      <a:r>
                        <a:rPr lang="en-US" altLang="zh-CN" sz="2400" b="1">
                          <a:latin typeface="Times New Roman" panose="02020603050405020304"/>
                          <a:ea typeface="Times New Roman" panose="02020603050405020304"/>
                        </a:rPr>
                        <a:t>Buddhist temples</a:t>
                      </a:r>
                      <a:r>
                        <a:rPr lang="zh-CN" altLang="en-US" sz="2400" b="1">
                          <a:latin typeface="Times New Roman" panose="02020603050405020304"/>
                          <a:ea typeface="Times New Roman" panose="02020603050405020304"/>
                        </a:rPr>
                        <a:t>佛教寺庙</a:t>
                      </a:r>
                      <a:endParaRPr lang="zh-CN" altLang="en-US" sz="2400" b="1">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2400" b="1">
                          <a:latin typeface="Calibri" panose="020F0502020204030204"/>
                          <a:ea typeface="Calibri" panose="020F0502020204030204"/>
                        </a:rPr>
                        <a:t>11.</a:t>
                      </a:r>
                      <a:r>
                        <a:rPr lang="en-US" altLang="zh-CN" sz="2400" b="1">
                          <a:latin typeface="Times New Roman" panose="02020603050405020304"/>
                          <a:ea typeface="Times New Roman" panose="02020603050405020304"/>
                        </a:rPr>
                        <a:t>historical buildings of the past</a:t>
                      </a:r>
                      <a:endParaRPr lang="en-US" altLang="zh-CN" sz="2400" b="1">
                        <a:latin typeface="Times New Roman" panose="02020603050405020304"/>
                        <a:ea typeface="Times New Roman" panose="02020603050405020304"/>
                      </a:endParaRPr>
                    </a:p>
                    <a:p>
                      <a:pPr marL="0" indent="0" algn="just">
                        <a:spcBef>
                          <a:spcPct val="0"/>
                        </a:spcBef>
                        <a:spcAft>
                          <a:spcPct val="0"/>
                        </a:spcAft>
                      </a:pPr>
                      <a:r>
                        <a:rPr lang="zh-CN" altLang="en-US" sz="2400" b="1">
                          <a:latin typeface="Times New Roman" panose="02020603050405020304"/>
                          <a:ea typeface="Times New Roman" panose="02020603050405020304"/>
                        </a:rPr>
                        <a:t>过去的历史建筑</a:t>
                      </a:r>
                      <a:endParaRPr lang="zh-CN" altLang="en-US" sz="2400" b="1">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731520">
                <a:tc>
                  <a:txBody>
                    <a:bodyPr/>
                    <a:p>
                      <a:pPr marL="0" indent="0" algn="just">
                        <a:spcBef>
                          <a:spcPct val="0"/>
                        </a:spcBef>
                        <a:spcAft>
                          <a:spcPct val="0"/>
                        </a:spcAft>
                      </a:pPr>
                      <a:r>
                        <a:rPr lang="en-US" altLang="zh-CN" sz="2400" b="1">
                          <a:latin typeface="Calibri" panose="020F0502020204030204"/>
                          <a:ea typeface="Calibri" panose="020F0502020204030204"/>
                        </a:rPr>
                        <a:t>3.</a:t>
                      </a:r>
                      <a:r>
                        <a:rPr lang="en-US" altLang="zh-CN" sz="2400">
                          <a:latin typeface="Times New Roman" panose="02020603050405020304"/>
                          <a:ea typeface="Times New Roman" panose="02020603050405020304"/>
                        </a:rPr>
                        <a:t> </a:t>
                      </a:r>
                      <a:r>
                        <a:rPr lang="en-US" altLang="zh-CN" sz="2400" b="1">
                          <a:latin typeface="Times New Roman" panose="02020603050405020304"/>
                          <a:ea typeface="Times New Roman" panose="02020603050405020304"/>
                        </a:rPr>
                        <a:t>is home to</a:t>
                      </a:r>
                      <a:r>
                        <a:rPr lang="zh-CN" altLang="en-US" sz="2400" b="1">
                          <a:latin typeface="Times New Roman" panose="02020603050405020304"/>
                          <a:ea typeface="Times New Roman" panose="02020603050405020304"/>
                        </a:rPr>
                        <a:t>是</a:t>
                      </a:r>
                      <a:r>
                        <a:rPr lang="en-US" altLang="zh-CN" sz="2400" b="1">
                          <a:latin typeface="Times New Roman" panose="02020603050405020304"/>
                          <a:ea typeface="Times New Roman" panose="02020603050405020304"/>
                        </a:rPr>
                        <a:t>…</a:t>
                      </a:r>
                      <a:r>
                        <a:rPr lang="zh-CN" altLang="en-US" sz="2400" b="1">
                          <a:latin typeface="Times New Roman" panose="02020603050405020304"/>
                          <a:ea typeface="Times New Roman" panose="02020603050405020304"/>
                        </a:rPr>
                        <a:t>的家</a:t>
                      </a:r>
                      <a:r>
                        <a:rPr lang="en-US" altLang="zh-CN" sz="2400" b="1">
                          <a:latin typeface="Times New Roman" panose="02020603050405020304"/>
                          <a:ea typeface="Times New Roman" panose="02020603050405020304"/>
                        </a:rPr>
                        <a:t> </a:t>
                      </a:r>
                      <a:endParaRPr lang="en-US" altLang="zh-CN" sz="2400" b="1">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2400" b="1">
                          <a:latin typeface="Calibri" panose="020F0502020204030204"/>
                          <a:ea typeface="Calibri" panose="020F0502020204030204"/>
                        </a:rPr>
                        <a:t>12.</a:t>
                      </a:r>
                      <a:r>
                        <a:rPr lang="en-US" altLang="zh-CN" sz="2400" b="1">
                          <a:latin typeface="Times New Roman" panose="02020603050405020304"/>
                          <a:ea typeface="Times New Roman" panose="02020603050405020304"/>
                        </a:rPr>
                        <a:t>make a good combination</a:t>
                      </a:r>
                      <a:endParaRPr lang="en-US" altLang="zh-CN" sz="2400" b="1">
                        <a:latin typeface="Times New Roman" panose="02020603050405020304"/>
                        <a:ea typeface="Times New Roman" panose="02020603050405020304"/>
                      </a:endParaRPr>
                    </a:p>
                    <a:p>
                      <a:pPr marL="0" indent="0" algn="just">
                        <a:spcBef>
                          <a:spcPct val="0"/>
                        </a:spcBef>
                        <a:spcAft>
                          <a:spcPct val="0"/>
                        </a:spcAft>
                      </a:pPr>
                      <a:r>
                        <a:rPr lang="zh-CN" altLang="en-US" sz="2400" b="1">
                          <a:latin typeface="Times New Roman" panose="02020603050405020304"/>
                          <a:ea typeface="Times New Roman" panose="02020603050405020304"/>
                        </a:rPr>
                        <a:t>做一个好的结合</a:t>
                      </a:r>
                      <a:endParaRPr lang="zh-CN" altLang="en-US" sz="2400" b="1">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731520">
                <a:tc>
                  <a:txBody>
                    <a:bodyPr/>
                    <a:p>
                      <a:pPr marL="0" indent="0" algn="just">
                        <a:spcBef>
                          <a:spcPct val="0"/>
                        </a:spcBef>
                        <a:spcAft>
                          <a:spcPct val="0"/>
                        </a:spcAft>
                      </a:pPr>
                      <a:r>
                        <a:rPr lang="en-US" altLang="zh-CN" sz="2400" b="1">
                          <a:latin typeface="Calibri" panose="020F0502020204030204"/>
                          <a:ea typeface="Calibri" panose="020F0502020204030204"/>
                        </a:rPr>
                        <a:t>4.</a:t>
                      </a:r>
                      <a:r>
                        <a:rPr lang="en-US" altLang="zh-CN" sz="2400" b="1">
                          <a:latin typeface="Times New Roman" panose="02020603050405020304"/>
                          <a:ea typeface="Times New Roman" panose="02020603050405020304"/>
                        </a:rPr>
                        <a:t>glorious history</a:t>
                      </a:r>
                      <a:r>
                        <a:rPr lang="zh-CN" altLang="en-US" sz="2400" b="1">
                          <a:latin typeface="Times New Roman" panose="02020603050405020304"/>
                          <a:ea typeface="Times New Roman" panose="02020603050405020304"/>
                        </a:rPr>
                        <a:t>辉煌历史</a:t>
                      </a:r>
                      <a:endParaRPr lang="zh-CN" altLang="en-US" sz="2400" b="1">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2400" b="1">
                          <a:latin typeface="Calibri" panose="020F0502020204030204"/>
                          <a:ea typeface="Calibri" panose="020F0502020204030204"/>
                        </a:rPr>
                        <a:t>13.</a:t>
                      </a:r>
                      <a:r>
                        <a:rPr lang="en-US" altLang="zh-CN" sz="2400" b="1">
                          <a:latin typeface="Times New Roman" panose="02020603050405020304"/>
                          <a:ea typeface="Times New Roman" panose="02020603050405020304"/>
                        </a:rPr>
                        <a:t>the</a:t>
                      </a:r>
                      <a:r>
                        <a:rPr lang="en-US" altLang="zh-CN" sz="2400">
                          <a:latin typeface="Times New Roman" panose="02020603050405020304"/>
                          <a:ea typeface="Times New Roman" panose="02020603050405020304"/>
                        </a:rPr>
                        <a:t> </a:t>
                      </a:r>
                      <a:r>
                        <a:rPr lang="en-US" altLang="zh-CN" sz="2400" b="1">
                          <a:latin typeface="Times New Roman" panose="02020603050405020304"/>
                          <a:ea typeface="Times New Roman" panose="02020603050405020304"/>
                        </a:rPr>
                        <a:t>co-existence of old and new</a:t>
                      </a:r>
                      <a:endParaRPr lang="en-US" altLang="zh-CN" sz="2400" b="1">
                        <a:latin typeface="Times New Roman" panose="02020603050405020304"/>
                        <a:ea typeface="Times New Roman" panose="02020603050405020304"/>
                      </a:endParaRPr>
                    </a:p>
                    <a:p>
                      <a:pPr marL="0" indent="0" algn="just">
                        <a:spcBef>
                          <a:spcPct val="0"/>
                        </a:spcBef>
                        <a:spcAft>
                          <a:spcPct val="0"/>
                        </a:spcAft>
                      </a:pPr>
                      <a:r>
                        <a:rPr lang="zh-CN" altLang="en-US" sz="2400" b="1">
                          <a:latin typeface="Times New Roman" panose="02020603050405020304"/>
                          <a:ea typeface="Times New Roman" panose="02020603050405020304"/>
                        </a:rPr>
                        <a:t>新旧共存</a:t>
                      </a:r>
                      <a:endParaRPr lang="zh-CN" altLang="en-US" sz="2400" b="1">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65760">
                <a:tc>
                  <a:txBody>
                    <a:bodyPr/>
                    <a:p>
                      <a:pPr marL="0" indent="0" algn="just">
                        <a:spcBef>
                          <a:spcPct val="0"/>
                        </a:spcBef>
                        <a:spcAft>
                          <a:spcPct val="0"/>
                        </a:spcAft>
                      </a:pPr>
                      <a:r>
                        <a:rPr lang="en-US" altLang="zh-CN" sz="2400" b="1">
                          <a:latin typeface="Calibri" panose="020F0502020204030204"/>
                          <a:ea typeface="Calibri" panose="020F0502020204030204"/>
                        </a:rPr>
                        <a:t>5.</a:t>
                      </a:r>
                      <a:r>
                        <a:rPr lang="en-US" altLang="zh-CN" sz="2400" b="1">
                          <a:latin typeface="Times New Roman" panose="02020603050405020304"/>
                          <a:ea typeface="Times New Roman" panose="02020603050405020304"/>
                        </a:rPr>
                        <a:t>layout    n.</a:t>
                      </a:r>
                      <a:r>
                        <a:rPr lang="zh-CN" altLang="en-US" sz="2400" b="1">
                          <a:latin typeface="Times New Roman" panose="02020603050405020304"/>
                          <a:ea typeface="Times New Roman" panose="02020603050405020304"/>
                        </a:rPr>
                        <a:t>布局，设计</a:t>
                      </a:r>
                      <a:endParaRPr lang="zh-CN" altLang="en-US" sz="2400" b="1">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2400" b="1">
                          <a:latin typeface="Calibri" panose="020F0502020204030204"/>
                          <a:ea typeface="Calibri" panose="020F0502020204030204"/>
                        </a:rPr>
                        <a:t>14.</a:t>
                      </a:r>
                      <a:r>
                        <a:rPr lang="en-US" altLang="zh-CN" sz="2400" b="1">
                          <a:latin typeface="Times New Roman" panose="02020603050405020304"/>
                          <a:ea typeface="Times New Roman" panose="02020603050405020304"/>
                        </a:rPr>
                        <a:t>heritage</a:t>
                      </a:r>
                      <a:r>
                        <a:rPr lang="en-US" altLang="zh-CN" sz="2400">
                          <a:latin typeface="Times New Roman" panose="02020603050405020304"/>
                          <a:ea typeface="Times New Roman" panose="02020603050405020304"/>
                        </a:rPr>
                        <a:t>  </a:t>
                      </a:r>
                      <a:r>
                        <a:rPr lang="en-US" altLang="zh-CN" sz="2400" b="1">
                          <a:latin typeface="Times New Roman" panose="02020603050405020304"/>
                          <a:ea typeface="Times New Roman" panose="02020603050405020304"/>
                        </a:rPr>
                        <a:t> n.</a:t>
                      </a:r>
                      <a:r>
                        <a:rPr lang="zh-CN" altLang="en-US" sz="2400" b="1">
                          <a:latin typeface="Times New Roman" panose="02020603050405020304"/>
                          <a:ea typeface="Times New Roman" panose="02020603050405020304"/>
                        </a:rPr>
                        <a:t>遗产</a:t>
                      </a:r>
                      <a:endParaRPr lang="zh-CN" altLang="en-US" sz="2400" b="1">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65760">
                <a:tc>
                  <a:txBody>
                    <a:bodyPr/>
                    <a:p>
                      <a:pPr marL="0" indent="0" algn="just">
                        <a:spcBef>
                          <a:spcPct val="0"/>
                        </a:spcBef>
                        <a:spcAft>
                          <a:spcPct val="0"/>
                        </a:spcAft>
                      </a:pPr>
                      <a:r>
                        <a:rPr lang="en-US" altLang="zh-CN" sz="2400" b="1">
                          <a:latin typeface="Calibri" panose="020F0502020204030204"/>
                          <a:ea typeface="Calibri" panose="020F0502020204030204"/>
                        </a:rPr>
                        <a:t>6.</a:t>
                      </a:r>
                      <a:r>
                        <a:rPr lang="en-US" altLang="zh-CN" sz="2400" b="1">
                          <a:latin typeface="Times New Roman" panose="02020603050405020304"/>
                          <a:ea typeface="Times New Roman" panose="02020603050405020304"/>
                        </a:rPr>
                        <a:t>ring roads</a:t>
                      </a:r>
                      <a:r>
                        <a:rPr lang="zh-CN" altLang="en-US" sz="2400" b="1">
                          <a:latin typeface="Times New Roman" panose="02020603050405020304"/>
                          <a:ea typeface="Times New Roman" panose="02020603050405020304"/>
                        </a:rPr>
                        <a:t>环城公路</a:t>
                      </a:r>
                      <a:r>
                        <a:rPr lang="en-US" altLang="zh-CN" sz="2400" b="1">
                          <a:latin typeface="Times New Roman" panose="02020603050405020304"/>
                          <a:ea typeface="Times New Roman" panose="02020603050405020304"/>
                        </a:rPr>
                        <a:t>/</a:t>
                      </a:r>
                      <a:r>
                        <a:rPr lang="zh-CN" altLang="en-US" sz="2400" b="1">
                          <a:latin typeface="Times New Roman" panose="02020603050405020304"/>
                          <a:ea typeface="Times New Roman" panose="02020603050405020304"/>
                        </a:rPr>
                        <a:t>环形干道</a:t>
                      </a:r>
                      <a:endParaRPr lang="zh-CN" altLang="en-US" sz="2400" b="1">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2400" b="1">
                          <a:latin typeface="Calibri" panose="020F0502020204030204"/>
                          <a:ea typeface="Calibri" panose="020F0502020204030204"/>
                        </a:rPr>
                        <a:t>15.</a:t>
                      </a:r>
                      <a:r>
                        <a:rPr lang="en-US" altLang="zh-CN" sz="2400" b="1">
                          <a:latin typeface="Times New Roman" panose="02020603050405020304"/>
                          <a:ea typeface="Times New Roman" panose="02020603050405020304"/>
                        </a:rPr>
                        <a:t>photographer   n. </a:t>
                      </a:r>
                      <a:r>
                        <a:rPr lang="zh-CN" altLang="en-US" sz="2400" b="1">
                          <a:latin typeface="Times New Roman" panose="02020603050405020304"/>
                          <a:ea typeface="Times New Roman" panose="02020603050405020304"/>
                        </a:rPr>
                        <a:t>拍照者，摄影师</a:t>
                      </a:r>
                      <a:endParaRPr lang="zh-CN" altLang="en-US" sz="2400" b="1">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65760">
                <a:tc>
                  <a:txBody>
                    <a:bodyPr/>
                    <a:p>
                      <a:pPr marL="0" indent="0" algn="just">
                        <a:spcBef>
                          <a:spcPct val="0"/>
                        </a:spcBef>
                        <a:spcAft>
                          <a:spcPct val="0"/>
                        </a:spcAft>
                      </a:pPr>
                      <a:r>
                        <a:rPr lang="en-US" altLang="zh-CN" sz="2400" b="1">
                          <a:latin typeface="Calibri" panose="020F0502020204030204"/>
                          <a:ea typeface="Calibri" panose="020F0502020204030204"/>
                        </a:rPr>
                        <a:t>7.</a:t>
                      </a:r>
                      <a:r>
                        <a:rPr lang="en-US" altLang="zh-CN" sz="2400" b="1">
                          <a:latin typeface="Times New Roman" panose="02020603050405020304"/>
                          <a:ea typeface="Times New Roman" panose="02020603050405020304"/>
                        </a:rPr>
                        <a:t> system    n.</a:t>
                      </a:r>
                      <a:r>
                        <a:rPr lang="zh-CN" altLang="en-US" sz="2400" b="1">
                          <a:latin typeface="Times New Roman" panose="02020603050405020304"/>
                          <a:ea typeface="Times New Roman" panose="02020603050405020304"/>
                        </a:rPr>
                        <a:t>系统</a:t>
                      </a:r>
                      <a:endParaRPr lang="zh-CN" altLang="en-US" sz="2400" b="1">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2400" b="1">
                          <a:latin typeface="Calibri" panose="020F0502020204030204"/>
                          <a:ea typeface="Calibri" panose="020F0502020204030204"/>
                        </a:rPr>
                        <a:t>16.</a:t>
                      </a:r>
                      <a:r>
                        <a:rPr lang="en-US" altLang="zh-CN" sz="2400" b="1">
                          <a:latin typeface="Times New Roman" panose="02020603050405020304"/>
                          <a:ea typeface="Times New Roman" panose="02020603050405020304"/>
                        </a:rPr>
                        <a:t>protect the past</a:t>
                      </a:r>
                      <a:r>
                        <a:rPr lang="zh-CN" altLang="en-US" sz="2400" b="1">
                          <a:latin typeface="Times New Roman" panose="02020603050405020304"/>
                          <a:ea typeface="Times New Roman" panose="02020603050405020304"/>
                        </a:rPr>
                        <a:t>保护过去</a:t>
                      </a:r>
                      <a:endParaRPr lang="zh-CN" altLang="en-US" sz="2400" b="1">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731520">
                <a:tc>
                  <a:txBody>
                    <a:bodyPr/>
                    <a:p>
                      <a:pPr marL="0" indent="0" algn="just">
                        <a:spcBef>
                          <a:spcPct val="0"/>
                        </a:spcBef>
                        <a:spcAft>
                          <a:spcPct val="0"/>
                        </a:spcAft>
                      </a:pPr>
                      <a:r>
                        <a:rPr lang="en-US" altLang="zh-CN" sz="2400" b="1">
                          <a:latin typeface="Calibri" panose="020F0502020204030204"/>
                          <a:ea typeface="Calibri" panose="020F0502020204030204"/>
                        </a:rPr>
                        <a:t>8.</a:t>
                      </a:r>
                      <a:r>
                        <a:rPr lang="en-US" altLang="zh-CN" sz="2400" b="1">
                          <a:latin typeface="Times New Roman" panose="02020603050405020304"/>
                          <a:ea typeface="Times New Roman" panose="02020603050405020304"/>
                        </a:rPr>
                        <a:t>ancient buildings</a:t>
                      </a:r>
                      <a:r>
                        <a:rPr lang="zh-CN" altLang="en-US" sz="2400" b="1">
                          <a:latin typeface="Times New Roman" panose="02020603050405020304"/>
                          <a:ea typeface="Times New Roman" panose="02020603050405020304"/>
                        </a:rPr>
                        <a:t>古建筑物</a:t>
                      </a:r>
                      <a:endParaRPr lang="zh-CN" altLang="en-US" sz="2400" b="1">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2400" b="1">
                          <a:latin typeface="Calibri" panose="020F0502020204030204"/>
                          <a:ea typeface="Calibri" panose="020F0502020204030204"/>
                        </a:rPr>
                        <a:t>17.</a:t>
                      </a:r>
                      <a:r>
                        <a:rPr lang="en-US" altLang="zh-CN" sz="2400">
                          <a:latin typeface="Times New Roman" panose="02020603050405020304"/>
                          <a:ea typeface="Times New Roman" panose="02020603050405020304"/>
                        </a:rPr>
                        <a:t> </a:t>
                      </a:r>
                      <a:r>
                        <a:rPr lang="en-US" altLang="zh-CN" sz="2400" b="1">
                          <a:latin typeface="Times New Roman" panose="02020603050405020304"/>
                          <a:ea typeface="Times New Roman" panose="02020603050405020304"/>
                        </a:rPr>
                        <a:t>step into the modern world</a:t>
                      </a:r>
                      <a:endParaRPr lang="en-US" altLang="zh-CN" sz="2400" b="1">
                        <a:latin typeface="Times New Roman" panose="02020603050405020304"/>
                        <a:ea typeface="Times New Roman" panose="02020603050405020304"/>
                      </a:endParaRPr>
                    </a:p>
                    <a:p>
                      <a:pPr marL="0" indent="0" algn="just">
                        <a:spcBef>
                          <a:spcPct val="0"/>
                        </a:spcBef>
                        <a:spcAft>
                          <a:spcPct val="0"/>
                        </a:spcAft>
                      </a:pPr>
                      <a:r>
                        <a:rPr lang="zh-CN" altLang="en-US" sz="2400" b="1">
                          <a:latin typeface="Times New Roman" panose="02020603050405020304"/>
                          <a:ea typeface="Times New Roman" panose="02020603050405020304"/>
                        </a:rPr>
                        <a:t>步入现代社会</a:t>
                      </a:r>
                      <a:endParaRPr lang="zh-CN" altLang="en-US" sz="2400" b="1">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934085">
                <a:tc>
                  <a:txBody>
                    <a:bodyPr/>
                    <a:p>
                      <a:pPr marL="0" indent="0" algn="just">
                        <a:spcBef>
                          <a:spcPct val="0"/>
                        </a:spcBef>
                        <a:spcAft>
                          <a:spcPct val="0"/>
                        </a:spcAft>
                      </a:pPr>
                      <a:r>
                        <a:rPr lang="en-US" altLang="zh-CN" sz="2400" b="1">
                          <a:latin typeface="Calibri" panose="020F0502020204030204"/>
                          <a:ea typeface="Calibri" panose="020F0502020204030204"/>
                        </a:rPr>
                        <a:t>9.</a:t>
                      </a:r>
                      <a:r>
                        <a:rPr lang="en-US" altLang="zh-CN" sz="2400" b="1">
                          <a:latin typeface="Times New Roman" panose="02020603050405020304"/>
                          <a:ea typeface="Times New Roman" panose="02020603050405020304"/>
                        </a:rPr>
                        <a:t>welcome the fast-paced development of modern life </a:t>
                      </a:r>
                      <a:r>
                        <a:rPr lang="zh-CN" altLang="en-US" sz="2400" b="1">
                          <a:latin typeface="Times New Roman" panose="02020603050405020304"/>
                          <a:ea typeface="宋体" panose="02010600030101010101" pitchFamily="2" charset="-122"/>
                        </a:rPr>
                        <a:t>拥抱</a:t>
                      </a:r>
                      <a:r>
                        <a:rPr lang="zh-CN" altLang="en-US" sz="2400" b="1">
                          <a:latin typeface="Times New Roman" panose="02020603050405020304"/>
                          <a:ea typeface="Times New Roman" panose="02020603050405020304"/>
                        </a:rPr>
                        <a:t>快节奏发展的现代生活</a:t>
                      </a:r>
                      <a:endParaRPr lang="en-US" altLang="zh-CN" sz="2400" b="1">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2400" b="1">
                          <a:latin typeface="Calibri" panose="020F0502020204030204"/>
                          <a:ea typeface="Calibri" panose="020F0502020204030204"/>
                        </a:rPr>
                        <a:t>18.</a:t>
                      </a:r>
                      <a:r>
                        <a:rPr lang="en-US" altLang="zh-CN" sz="2400" b="1">
                          <a:latin typeface="Times New Roman" panose="02020603050405020304"/>
                          <a:ea typeface="Times New Roman" panose="02020603050405020304"/>
                        </a:rPr>
                        <a:t>photograph   vt.</a:t>
                      </a:r>
                      <a:r>
                        <a:rPr lang="zh-CN" altLang="en-US" sz="2400" b="1">
                          <a:latin typeface="Times New Roman" panose="02020603050405020304"/>
                          <a:ea typeface="Times New Roman" panose="02020603050405020304"/>
                        </a:rPr>
                        <a:t>拍照，照相</a:t>
                      </a:r>
                      <a:endParaRPr lang="zh-CN" altLang="en-US" sz="2400" b="1">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pic>
        <p:nvPicPr>
          <p:cNvPr id="10" name="图片 9" descr="中国风古诗词鉴赏PPT模板"/>
          <p:cNvPicPr>
            <a:picLocks noChangeAspect="1"/>
          </p:cNvPicPr>
          <p:nvPr/>
        </p:nvPicPr>
        <p:blipFill>
          <a:blip r:embed="rId2">
            <a:lum bright="6000" contrast="-6000"/>
          </a:blip>
          <a:stretch>
            <a:fillRect/>
          </a:stretch>
        </p:blipFill>
        <p:spPr>
          <a:xfrm>
            <a:off x="0" y="0"/>
            <a:ext cx="12192000" cy="6858000"/>
          </a:xfrm>
          <a:prstGeom prst="rect">
            <a:avLst/>
          </a:prstGeom>
        </p:spPr>
      </p:pic>
      <p:sp>
        <p:nvSpPr>
          <p:cNvPr id="11" name="文本框 10"/>
          <p:cNvSpPr txBox="1"/>
          <p:nvPr/>
        </p:nvSpPr>
        <p:spPr>
          <a:xfrm>
            <a:off x="2275840" y="2336800"/>
            <a:ext cx="7602855" cy="1568450"/>
          </a:xfrm>
          <a:prstGeom prst="rect">
            <a:avLst/>
          </a:prstGeom>
          <a:noFill/>
        </p:spPr>
        <p:txBody>
          <a:bodyPr wrap="square" rtlCol="0">
            <a:spAutoFit/>
          </a:bodyPr>
          <a:lstStyle/>
          <a:p>
            <a:pPr algn="ctr"/>
            <a:r>
              <a:rPr lang="en-US" altLang="zh-CN" sz="3200" b="1" dirty="0">
                <a:solidFill>
                  <a:schemeClr val="tx1">
                    <a:lumMod val="85000"/>
                    <a:lumOff val="15000"/>
                  </a:schemeClr>
                </a:solidFill>
                <a:latin typeface="庞门正道粗书体" panose="02010600030101010101" pitchFamily="2" charset="-122"/>
                <a:ea typeface="庞门正道粗书体" panose="02010600030101010101" pitchFamily="2" charset="-122"/>
                <a:sym typeface="+mn-ea"/>
              </a:rPr>
              <a:t>(</a:t>
            </a:r>
            <a:r>
              <a:rPr lang="zh-CN" altLang="en-US" sz="3200" b="1" dirty="0">
                <a:solidFill>
                  <a:schemeClr val="tx1">
                    <a:lumMod val="85000"/>
                    <a:lumOff val="15000"/>
                  </a:schemeClr>
                </a:solidFill>
                <a:latin typeface="庞门正道粗书体" panose="02010600030101010101" pitchFamily="2" charset="-122"/>
                <a:ea typeface="庞门正道粗书体" panose="02010600030101010101" pitchFamily="2" charset="-122"/>
                <a:sym typeface="+mn-ea"/>
              </a:rPr>
              <a:t>三</a:t>
            </a:r>
            <a:r>
              <a:rPr lang="en-US" altLang="zh-CN" sz="3200" b="1" dirty="0">
                <a:solidFill>
                  <a:schemeClr val="tx1">
                    <a:lumMod val="85000"/>
                    <a:lumOff val="15000"/>
                  </a:schemeClr>
                </a:solidFill>
                <a:latin typeface="庞门正道粗书体" panose="02010600030101010101" pitchFamily="2" charset="-122"/>
                <a:ea typeface="庞门正道粗书体" panose="02010600030101010101" pitchFamily="2" charset="-122"/>
                <a:sym typeface="+mn-ea"/>
              </a:rPr>
              <a:t>)</a:t>
            </a:r>
            <a:r>
              <a:rPr lang="zh-CN" altLang="en-US" sz="3200" b="1" dirty="0">
                <a:solidFill>
                  <a:schemeClr val="tx1">
                    <a:lumMod val="85000"/>
                    <a:lumOff val="15000"/>
                  </a:schemeClr>
                </a:solidFill>
                <a:latin typeface="庞门正道粗书体" panose="02010600030101010101" pitchFamily="2" charset="-122"/>
                <a:ea typeface="庞门正道粗书体" panose="02010600030101010101" pitchFamily="2" charset="-122"/>
                <a:sym typeface="+mn-ea"/>
              </a:rPr>
              <a:t>文化遗产</a:t>
            </a:r>
            <a:r>
              <a:rPr lang="en-US" altLang="zh-CN" sz="3200" b="1" dirty="0">
                <a:solidFill>
                  <a:schemeClr val="tx1">
                    <a:lumMod val="85000"/>
                    <a:lumOff val="15000"/>
                  </a:schemeClr>
                </a:solidFill>
                <a:latin typeface="庞门正道粗书体" panose="02010600030101010101" pitchFamily="2" charset="-122"/>
                <a:ea typeface="庞门正道粗书体" panose="02010600030101010101" pitchFamily="2" charset="-122"/>
                <a:sym typeface="+mn-ea"/>
              </a:rPr>
              <a:t> </a:t>
            </a:r>
            <a:endParaRPr lang="zh-CN" altLang="en-US" sz="3200" b="1"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a:p>
            <a:pPr algn="ctr"/>
            <a:r>
              <a:rPr lang="zh-CN" altLang="en-US" sz="3200" b="1" dirty="0">
                <a:solidFill>
                  <a:schemeClr val="tx1">
                    <a:lumMod val="85000"/>
                    <a:lumOff val="15000"/>
                  </a:schemeClr>
                </a:solidFill>
                <a:latin typeface="庞门正道粗书体" panose="02010600030101010101" pitchFamily="2" charset="-122"/>
                <a:ea typeface="庞门正道粗书体" panose="02010600030101010101" pitchFamily="2" charset="-122"/>
              </a:rPr>
              <a:t>语篇六</a:t>
            </a:r>
            <a:r>
              <a:rPr lang="en-US" altLang="zh-CN" sz="3200" b="1" dirty="0">
                <a:solidFill>
                  <a:schemeClr val="tx1">
                    <a:lumMod val="85000"/>
                    <a:lumOff val="15000"/>
                  </a:schemeClr>
                </a:solidFill>
                <a:latin typeface="庞门正道粗书体" panose="02010600030101010101" pitchFamily="2" charset="-122"/>
                <a:ea typeface="庞门正道粗书体" panose="02010600030101010101" pitchFamily="2" charset="-122"/>
              </a:rPr>
              <a:t>2023</a:t>
            </a:r>
            <a:r>
              <a:rPr lang="zh-CN" altLang="en-US" sz="3200" b="1" dirty="0">
                <a:solidFill>
                  <a:schemeClr val="tx1">
                    <a:lumMod val="85000"/>
                    <a:lumOff val="15000"/>
                  </a:schemeClr>
                </a:solidFill>
                <a:latin typeface="庞门正道粗书体" panose="02010600030101010101" pitchFamily="2" charset="-122"/>
                <a:ea typeface="庞门正道粗书体" panose="02010600030101010101" pitchFamily="2" charset="-122"/>
              </a:rPr>
              <a:t>年浙江</a:t>
            </a:r>
            <a:r>
              <a:rPr lang="en-US" altLang="zh-CN" sz="3200" b="1" dirty="0">
                <a:solidFill>
                  <a:schemeClr val="tx1">
                    <a:lumMod val="85000"/>
                    <a:lumOff val="15000"/>
                  </a:schemeClr>
                </a:solidFill>
                <a:latin typeface="庞门正道粗书体" panose="02010600030101010101" pitchFamily="2" charset="-122"/>
                <a:ea typeface="庞门正道粗书体" panose="02010600030101010101" pitchFamily="2" charset="-122"/>
              </a:rPr>
              <a:t>1</a:t>
            </a:r>
            <a:r>
              <a:rPr lang="zh-CN" altLang="en-US" sz="3200" b="1" dirty="0">
                <a:solidFill>
                  <a:schemeClr val="tx1">
                    <a:lumMod val="85000"/>
                    <a:lumOff val="15000"/>
                  </a:schemeClr>
                </a:solidFill>
                <a:latin typeface="庞门正道粗书体" panose="02010600030101010101" pitchFamily="2" charset="-122"/>
                <a:ea typeface="庞门正道粗书体" panose="02010600030101010101" pitchFamily="2" charset="-122"/>
              </a:rPr>
              <a:t>月</a:t>
            </a:r>
            <a:endParaRPr lang="zh-CN" altLang="en-US" sz="3200" b="1"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a:p>
            <a:pPr algn="ctr"/>
            <a:r>
              <a:rPr lang="zh-CN" altLang="en-US" sz="3200" b="1" dirty="0">
                <a:solidFill>
                  <a:schemeClr val="tx1">
                    <a:lumMod val="85000"/>
                    <a:lumOff val="15000"/>
                  </a:schemeClr>
                </a:solidFill>
                <a:latin typeface="庞门正道粗书体" panose="02010600030101010101" pitchFamily="2" charset="-122"/>
                <a:ea typeface="庞门正道粗书体" panose="02010600030101010101" pitchFamily="2" charset="-122"/>
              </a:rPr>
              <a:t>北京胡同</a:t>
            </a:r>
            <a:endParaRPr lang="zh-CN" altLang="en-US" sz="3200" b="1"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just" fontAlgn="auto">
              <a:lnSpc>
                <a:spcPct val="100000"/>
              </a:lnSpc>
            </a:pPr>
            <a:r>
              <a:rPr lang="en-US" altLang="zh-CN">
                <a:latin typeface="Times New Roman" panose="02020603050405020304" charset="0"/>
                <a:cs typeface="Times New Roman" panose="02020603050405020304" charset="0"/>
                <a:sym typeface="+mn-ea"/>
              </a:rPr>
              <a:t>Task1  </a:t>
            </a:r>
            <a:r>
              <a:rPr lang="zh-CN" altLang="en-US">
                <a:latin typeface="Times New Roman" panose="02020603050405020304" charset="0"/>
                <a:cs typeface="Times New Roman" panose="02020603050405020304" charset="0"/>
                <a:sym typeface="+mn-ea"/>
              </a:rPr>
              <a:t>阅读下面短文，在空白处填入</a:t>
            </a:r>
            <a:r>
              <a:rPr lang="en-US" altLang="zh-CN">
                <a:latin typeface="Times New Roman" panose="02020603050405020304" charset="0"/>
                <a:cs typeface="Times New Roman" panose="02020603050405020304" charset="0"/>
                <a:sym typeface="+mn-ea"/>
              </a:rPr>
              <a:t>1</a:t>
            </a:r>
            <a:r>
              <a:rPr lang="zh-CN" altLang="en-US">
                <a:latin typeface="Times New Roman" panose="02020603050405020304" charset="0"/>
                <a:cs typeface="Times New Roman" panose="02020603050405020304" charset="0"/>
                <a:sym typeface="+mn-ea"/>
              </a:rPr>
              <a:t>个适当的单词或括号内单词的正确形式。</a:t>
            </a: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6" name="文本框 5"/>
          <p:cNvSpPr txBox="1"/>
          <p:nvPr/>
        </p:nvSpPr>
        <p:spPr>
          <a:xfrm>
            <a:off x="353695" y="350520"/>
            <a:ext cx="11547475" cy="5312410"/>
          </a:xfrm>
          <a:prstGeom prst="rect">
            <a:avLst/>
          </a:prstGeom>
          <a:noFill/>
        </p:spPr>
        <p:txBody>
          <a:bodyPr wrap="square" rtlCol="0">
            <a:noAutofit/>
          </a:bodyPr>
          <a:p>
            <a:pPr indent="0" algn="just" fontAlgn="auto">
              <a:lnSpc>
                <a:spcPct val="100000"/>
              </a:lnSpc>
            </a:pPr>
            <a:r>
              <a:rPr lang="en-US" altLang="zh-CN" sz="2800">
                <a:latin typeface="Times New Roman" panose="02020603050405020304" charset="0"/>
                <a:cs typeface="Times New Roman" panose="02020603050405020304" charset="0"/>
                <a:sym typeface="+mn-ea"/>
              </a:rPr>
              <a:t>Task 1</a:t>
            </a:r>
            <a:r>
              <a:rPr lang="zh-CN" altLang="en-US" sz="2400">
                <a:latin typeface="Times New Roman" panose="02020603050405020304" charset="0"/>
                <a:cs typeface="Times New Roman" panose="02020603050405020304" charset="0"/>
                <a:sym typeface="+mn-ea"/>
              </a:rPr>
              <a:t>阅读下面短文，在空白处填入</a:t>
            </a:r>
            <a:r>
              <a:rPr lang="en-US" altLang="zh-CN" sz="2400">
                <a:latin typeface="Times New Roman" panose="02020603050405020304" charset="0"/>
                <a:cs typeface="Times New Roman" panose="02020603050405020304" charset="0"/>
                <a:sym typeface="+mn-ea"/>
              </a:rPr>
              <a:t>1</a:t>
            </a:r>
            <a:r>
              <a:rPr lang="zh-CN" altLang="en-US" sz="2400">
                <a:latin typeface="Times New Roman" panose="02020603050405020304" charset="0"/>
                <a:cs typeface="Times New Roman" panose="02020603050405020304" charset="0"/>
                <a:sym typeface="+mn-ea"/>
              </a:rPr>
              <a:t>个适当的单词或括号内单词的正确形式。</a:t>
            </a:r>
            <a:endParaRPr lang="en-US" altLang="zh-CN" sz="2800">
              <a:latin typeface="Times New Roman" panose="02020603050405020304" charset="0"/>
              <a:cs typeface="Times New Roman" panose="02020603050405020304" charset="0"/>
            </a:endParaRPr>
          </a:p>
          <a:p>
            <a:pPr indent="0" algn="just" fontAlgn="auto">
              <a:lnSpc>
                <a:spcPct val="150000"/>
              </a:lnSpc>
            </a:pPr>
            <a:r>
              <a:rPr lang="en-US" altLang="zh-CN" sz="3200">
                <a:latin typeface="Times New Roman" panose="02020603050405020304" charset="0"/>
                <a:cs typeface="Times New Roman" panose="02020603050405020304" charset="0"/>
              </a:rPr>
              <a:t>        During China’s dynastic period, emperors planned the city of Beijing </a:t>
            </a:r>
            <a:r>
              <a:rPr lang="en-US" altLang="zh-CN" sz="3200" u="sng">
                <a:latin typeface="Times New Roman" panose="02020603050405020304" charset="0"/>
                <a:cs typeface="Times New Roman" panose="02020603050405020304" charset="0"/>
              </a:rPr>
              <a:t>  56              </a:t>
            </a:r>
            <a:r>
              <a:rPr lang="en-US" altLang="zh-CN" sz="3200">
                <a:latin typeface="Times New Roman" panose="02020603050405020304" charset="0"/>
                <a:cs typeface="Times New Roman" panose="02020603050405020304" charset="0"/>
              </a:rPr>
              <a:t>arranged the residential areas according to social classes. The term “hutong”, </a:t>
            </a:r>
            <a:r>
              <a:rPr lang="en-US" altLang="zh-CN" sz="3200" u="sng">
                <a:latin typeface="Times New Roman" panose="02020603050405020304" charset="0"/>
                <a:cs typeface="Times New Roman" panose="02020603050405020304" charset="0"/>
              </a:rPr>
              <a:t>  57                      </a:t>
            </a:r>
            <a:r>
              <a:rPr lang="en-US" altLang="zh-CN" sz="3200">
                <a:latin typeface="Times New Roman" panose="02020603050405020304" charset="0"/>
                <a:cs typeface="Times New Roman" panose="02020603050405020304" charset="0"/>
              </a:rPr>
              <a:t>(original) meaning “water well” in Mongolian, appeared first during the Yuan Dynasty.</a:t>
            </a:r>
            <a:endParaRPr lang="en-US" altLang="zh-CN" sz="3200">
              <a:latin typeface="Times New Roman" panose="02020603050405020304" charset="0"/>
              <a:cs typeface="Times New Roman" panose="02020603050405020304" charset="0"/>
            </a:endParaRPr>
          </a:p>
          <a:p>
            <a:pPr indent="0" algn="just" fontAlgn="auto">
              <a:lnSpc>
                <a:spcPct val="100000"/>
              </a:lnSpc>
            </a:pPr>
            <a:endParaRPr lang="en-US" altLang="zh-CN" sz="3200">
              <a:latin typeface="Times New Roman" panose="02020603050405020304" charset="0"/>
              <a:cs typeface="Times New Roman" panose="02020603050405020304" charset="0"/>
            </a:endParaRPr>
          </a:p>
        </p:txBody>
      </p:sp>
      <p:sp>
        <p:nvSpPr>
          <p:cNvPr id="12" name="文本框 11"/>
          <p:cNvSpPr txBox="1"/>
          <p:nvPr/>
        </p:nvSpPr>
        <p:spPr>
          <a:xfrm>
            <a:off x="2505710" y="1708785"/>
            <a:ext cx="1086485" cy="468630"/>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and</a:t>
            </a:r>
            <a:endParaRPr lang="en-US" altLang="zh-CN" sz="3200" b="1" dirty="0">
              <a:solidFill>
                <a:schemeClr val="tx1"/>
              </a:solidFill>
              <a:latin typeface="Times New Roman" panose="02020603050405020304" charset="0"/>
              <a:cs typeface="Times New Roman" panose="02020603050405020304" charset="0"/>
            </a:endParaRPr>
          </a:p>
        </p:txBody>
      </p:sp>
      <p:sp>
        <p:nvSpPr>
          <p:cNvPr id="13" name="文本框 12"/>
          <p:cNvSpPr txBox="1"/>
          <p:nvPr/>
        </p:nvSpPr>
        <p:spPr>
          <a:xfrm>
            <a:off x="6096000" y="2403475"/>
            <a:ext cx="2214880" cy="541655"/>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a:latin typeface="Times New Roman" panose="02020603050405020304" charset="0"/>
                <a:cs typeface="Times New Roman" panose="02020603050405020304" charset="0"/>
                <a:sym typeface="+mn-ea"/>
              </a:rPr>
              <a:t>originally</a:t>
            </a:r>
            <a:endParaRPr lang="en-US" altLang="zh-CN" sz="3200" b="1" dirty="0">
              <a:solidFill>
                <a:schemeClr val="tx1"/>
              </a:solidFill>
              <a:latin typeface="Times New Roman" panose="02020603050405020304" charset="0"/>
              <a:cs typeface="Times New Roman" panose="02020603050405020304" charset="0"/>
            </a:endParaRPr>
          </a:p>
        </p:txBody>
      </p:sp>
      <p:pic>
        <p:nvPicPr>
          <p:cNvPr id="7" name="图片 6"/>
          <p:cNvPicPr/>
          <p:nvPr>
            <p:custDataLst>
              <p:tags r:id="rId3"/>
            </p:custDataLst>
          </p:nvPr>
        </p:nvPicPr>
        <p:blipFill>
          <a:blip r:embed="rId4"/>
          <a:stretch>
            <a:fillRect/>
          </a:stretch>
        </p:blipFill>
        <p:spPr>
          <a:xfrm>
            <a:off x="353695" y="4318635"/>
            <a:ext cx="3375025" cy="2132330"/>
          </a:xfrm>
          <a:prstGeom prst="rect">
            <a:avLst/>
          </a:prstGeom>
          <a:noFill/>
          <a:ln w="9525">
            <a:noFill/>
          </a:ln>
        </p:spPr>
      </p:pic>
      <p:pic>
        <p:nvPicPr>
          <p:cNvPr id="9" name="图片 8"/>
          <p:cNvPicPr/>
          <p:nvPr>
            <p:custDataLst>
              <p:tags r:id="rId5"/>
            </p:custDataLst>
          </p:nvPr>
        </p:nvPicPr>
        <p:blipFill>
          <a:blip r:embed="rId6"/>
          <a:stretch>
            <a:fillRect/>
          </a:stretch>
        </p:blipFill>
        <p:spPr>
          <a:xfrm>
            <a:off x="7937500" y="4775835"/>
            <a:ext cx="3429000" cy="1878330"/>
          </a:xfrm>
          <a:prstGeom prst="rect">
            <a:avLst/>
          </a:prstGeom>
          <a:noFill/>
          <a:ln w="9525">
            <a:noFill/>
          </a:ln>
        </p:spPr>
      </p:pic>
      <p:pic>
        <p:nvPicPr>
          <p:cNvPr id="5124" name="图片 6" descr="logo横版 png"/>
          <p:cNvPicPr>
            <a:picLocks noChangeAspect="1"/>
          </p:cNvPicPr>
          <p:nvPr/>
        </p:nvPicPr>
        <p:blipFill>
          <a:blip r:embed="rId7"/>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3" grpId="0" bldLvl="0" animBg="1"/>
      <p:bldP spid="13"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just" fontAlgn="auto">
              <a:lnSpc>
                <a:spcPct val="100000"/>
              </a:lnSpc>
            </a:pPr>
            <a:r>
              <a:rPr lang="en-US" altLang="zh-CN">
                <a:latin typeface="Times New Roman" panose="02020603050405020304" charset="0"/>
                <a:cs typeface="Times New Roman" panose="02020603050405020304" charset="0"/>
                <a:sym typeface="+mn-ea"/>
              </a:rPr>
              <a:t>Task1  </a:t>
            </a:r>
            <a:r>
              <a:rPr lang="zh-CN" altLang="en-US">
                <a:latin typeface="Times New Roman" panose="02020603050405020304" charset="0"/>
                <a:cs typeface="Times New Roman" panose="02020603050405020304" charset="0"/>
                <a:sym typeface="+mn-ea"/>
              </a:rPr>
              <a:t>阅读下面短文，在空白处填入</a:t>
            </a:r>
            <a:r>
              <a:rPr lang="en-US" altLang="zh-CN">
                <a:latin typeface="Times New Roman" panose="02020603050405020304" charset="0"/>
                <a:cs typeface="Times New Roman" panose="02020603050405020304" charset="0"/>
                <a:sym typeface="+mn-ea"/>
              </a:rPr>
              <a:t>1</a:t>
            </a:r>
            <a:r>
              <a:rPr lang="zh-CN" altLang="en-US">
                <a:latin typeface="Times New Roman" panose="02020603050405020304" charset="0"/>
                <a:cs typeface="Times New Roman" panose="02020603050405020304" charset="0"/>
                <a:sym typeface="+mn-ea"/>
              </a:rPr>
              <a:t>个适当的单词或括号内单词的正确形式。</a:t>
            </a: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6" name="文本框 5"/>
          <p:cNvSpPr txBox="1"/>
          <p:nvPr/>
        </p:nvSpPr>
        <p:spPr>
          <a:xfrm>
            <a:off x="353695" y="350520"/>
            <a:ext cx="11547475" cy="5312410"/>
          </a:xfrm>
          <a:prstGeom prst="rect">
            <a:avLst/>
          </a:prstGeom>
          <a:noFill/>
        </p:spPr>
        <p:txBody>
          <a:bodyPr wrap="square" rtlCol="0">
            <a:noAutofit/>
          </a:bodyPr>
          <a:p>
            <a:pPr indent="0" algn="just" fontAlgn="auto">
              <a:lnSpc>
                <a:spcPct val="100000"/>
              </a:lnSpc>
            </a:pPr>
            <a:r>
              <a:rPr lang="en-US" altLang="zh-CN" sz="2800">
                <a:latin typeface="Times New Roman" panose="02020603050405020304" charset="0"/>
                <a:cs typeface="Times New Roman" panose="02020603050405020304" charset="0"/>
                <a:sym typeface="+mn-ea"/>
              </a:rPr>
              <a:t>Task 1</a:t>
            </a:r>
            <a:r>
              <a:rPr lang="zh-CN" altLang="en-US" sz="2400">
                <a:latin typeface="Times New Roman" panose="02020603050405020304" charset="0"/>
                <a:cs typeface="Times New Roman" panose="02020603050405020304" charset="0"/>
                <a:sym typeface="+mn-ea"/>
              </a:rPr>
              <a:t>阅读下面短文，在空白处填入</a:t>
            </a:r>
            <a:r>
              <a:rPr lang="en-US" altLang="zh-CN" sz="2400">
                <a:latin typeface="Times New Roman" panose="02020603050405020304" charset="0"/>
                <a:cs typeface="Times New Roman" panose="02020603050405020304" charset="0"/>
                <a:sym typeface="+mn-ea"/>
              </a:rPr>
              <a:t>1</a:t>
            </a:r>
            <a:r>
              <a:rPr lang="zh-CN" altLang="en-US" sz="2400">
                <a:latin typeface="Times New Roman" panose="02020603050405020304" charset="0"/>
                <a:cs typeface="Times New Roman" panose="02020603050405020304" charset="0"/>
                <a:sym typeface="+mn-ea"/>
              </a:rPr>
              <a:t>个适当的单词或括号内单词的正确形式。</a:t>
            </a:r>
            <a:endParaRPr lang="en-US" altLang="zh-CN" sz="2800">
              <a:latin typeface="Times New Roman" panose="02020603050405020304" charset="0"/>
              <a:cs typeface="Times New Roman" panose="02020603050405020304" charset="0"/>
            </a:endParaRPr>
          </a:p>
          <a:p>
            <a:pPr indent="0" algn="just" fontAlgn="auto">
              <a:lnSpc>
                <a:spcPts val="3800"/>
              </a:lnSpc>
            </a:pPr>
            <a:r>
              <a:rPr lang="en-US" altLang="zh-CN" sz="3200">
                <a:latin typeface="Times New Roman" panose="02020603050405020304" charset="0"/>
                <a:cs typeface="Times New Roman" panose="02020603050405020304" charset="0"/>
              </a:rPr>
              <a:t>        In the Ming Dynasty, the center was the Forbidden City,</a:t>
            </a:r>
            <a:r>
              <a:rPr lang="en-US" altLang="zh-CN" sz="3200" u="sng">
                <a:latin typeface="Times New Roman" panose="02020603050405020304" charset="0"/>
                <a:cs typeface="Times New Roman" panose="02020603050405020304" charset="0"/>
              </a:rPr>
              <a:t>   58</a:t>
            </a:r>
            <a:endParaRPr lang="en-US" altLang="zh-CN" sz="3200" u="sng">
              <a:latin typeface="Times New Roman" panose="02020603050405020304" charset="0"/>
              <a:cs typeface="Times New Roman" panose="02020603050405020304" charset="0"/>
            </a:endParaRPr>
          </a:p>
          <a:p>
            <a:pPr indent="0" algn="just" fontAlgn="auto">
              <a:lnSpc>
                <a:spcPts val="3800"/>
              </a:lnSpc>
            </a:pPr>
            <a:r>
              <a:rPr lang="en-US" altLang="zh-CN" sz="3200" u="sng">
                <a:latin typeface="Times New Roman" panose="02020603050405020304" charset="0"/>
                <a:cs typeface="Times New Roman" panose="02020603050405020304" charset="0"/>
              </a:rPr>
              <a:t>                      </a:t>
            </a:r>
            <a:r>
              <a:rPr lang="en-US" altLang="zh-CN" sz="3200">
                <a:latin typeface="Times New Roman" panose="02020603050405020304" charset="0"/>
                <a:cs typeface="Times New Roman" panose="02020603050405020304" charset="0"/>
              </a:rPr>
              <a:t>(surround) in concentric (</a:t>
            </a:r>
            <a:r>
              <a:rPr lang="zh-CN" altLang="en-US" sz="3200">
                <a:latin typeface="Times New Roman" panose="02020603050405020304" charset="0"/>
                <a:cs typeface="Times New Roman" panose="02020603050405020304" charset="0"/>
              </a:rPr>
              <a:t>同心的</a:t>
            </a:r>
            <a:r>
              <a:rPr lang="en-US" altLang="zh-CN" sz="3200">
                <a:latin typeface="Times New Roman" panose="02020603050405020304" charset="0"/>
                <a:cs typeface="Times New Roman" panose="02020603050405020304" charset="0"/>
              </a:rPr>
              <a:t>) circles by the Inner City and Outer City. Citizens of higher social classes</a:t>
            </a:r>
            <a:r>
              <a:rPr lang="en-US" altLang="zh-CN" sz="3200" u="sng">
                <a:latin typeface="Times New Roman" panose="02020603050405020304" charset="0"/>
                <a:cs typeface="Times New Roman" panose="02020603050405020304" charset="0"/>
              </a:rPr>
              <a:t>   59</a:t>
            </a:r>
            <a:endParaRPr lang="en-US" altLang="zh-CN" sz="3200" u="sng">
              <a:latin typeface="Times New Roman" panose="02020603050405020304" charset="0"/>
              <a:cs typeface="Times New Roman" panose="02020603050405020304" charset="0"/>
            </a:endParaRPr>
          </a:p>
          <a:p>
            <a:pPr indent="0" algn="just" fontAlgn="auto">
              <a:lnSpc>
                <a:spcPts val="3800"/>
              </a:lnSpc>
            </a:pPr>
            <a:r>
              <a:rPr lang="en-US" altLang="zh-CN" sz="3200" u="sng">
                <a:latin typeface="Times New Roman" panose="02020603050405020304" charset="0"/>
                <a:cs typeface="Times New Roman" panose="02020603050405020304" charset="0"/>
              </a:rPr>
              <a:t>         ________    </a:t>
            </a:r>
            <a:r>
              <a:rPr lang="en-US" altLang="zh-CN" sz="3200">
                <a:latin typeface="Times New Roman" panose="02020603050405020304" charset="0"/>
                <a:cs typeface="Times New Roman" panose="02020603050405020304" charset="0"/>
              </a:rPr>
              <a:t>(permit) to live closer to the center of the circles. The large siheyuan of these high-ranking officials and wealthy businessmen often </a:t>
            </a:r>
            <a:r>
              <a:rPr lang="en-US" altLang="zh-CN" sz="3200" u="sng">
                <a:latin typeface="Times New Roman" panose="02020603050405020304" charset="0"/>
                <a:cs typeface="Times New Roman" panose="02020603050405020304" charset="0"/>
              </a:rPr>
              <a:t>  60________  </a:t>
            </a:r>
            <a:r>
              <a:rPr lang="en-US" altLang="zh-CN" sz="3200">
                <a:latin typeface="Times New Roman" panose="02020603050405020304" charset="0"/>
                <a:cs typeface="Times New Roman" panose="02020603050405020304" charset="0"/>
              </a:rPr>
              <a:t> (feature) beautifully carved and painted roof beams and pillars (</a:t>
            </a:r>
            <a:r>
              <a:rPr lang="zh-CN" altLang="en-US" sz="3200">
                <a:latin typeface="Times New Roman" panose="02020603050405020304" charset="0"/>
                <a:cs typeface="Times New Roman" panose="02020603050405020304" charset="0"/>
              </a:rPr>
              <a:t>柱子</a:t>
            </a:r>
            <a:r>
              <a:rPr lang="en-US" altLang="zh-CN" sz="3200">
                <a:latin typeface="Times New Roman" panose="02020603050405020304" charset="0"/>
                <a:cs typeface="Times New Roman" panose="02020603050405020304" charset="0"/>
              </a:rPr>
              <a:t>). The hutongs they formed were orderly, lined by</a:t>
            </a:r>
            <a:r>
              <a:rPr lang="en-US" altLang="zh-CN" sz="3200" u="sng">
                <a:latin typeface="Times New Roman" panose="02020603050405020304" charset="0"/>
                <a:cs typeface="Times New Roman" panose="02020603050405020304" charset="0"/>
              </a:rPr>
              <a:t>   61                    </a:t>
            </a:r>
            <a:r>
              <a:rPr lang="en-US" altLang="zh-CN" sz="3200">
                <a:latin typeface="Times New Roman" panose="02020603050405020304" charset="0"/>
                <a:cs typeface="Times New Roman" panose="02020603050405020304" charset="0"/>
              </a:rPr>
              <a:t>(space) homes and walled gardens. Farther from the center lived the commoners and laborers. Their siheyuan were far smaller in scale and </a:t>
            </a:r>
            <a:r>
              <a:rPr lang="en-US" altLang="zh-CN" sz="3200" u="sng">
                <a:latin typeface="Times New Roman" panose="02020603050405020304" charset="0"/>
                <a:cs typeface="Times New Roman" panose="02020603050405020304" charset="0"/>
              </a:rPr>
              <a:t>  62                         </a:t>
            </a:r>
            <a:r>
              <a:rPr lang="en-US" altLang="zh-CN" sz="3200">
                <a:latin typeface="Times New Roman" panose="02020603050405020304" charset="0"/>
                <a:cs typeface="Times New Roman" panose="02020603050405020304" charset="0"/>
              </a:rPr>
              <a:t> (simple) in design and decoration, and the hutongs were narrower.</a:t>
            </a:r>
            <a:endParaRPr lang="en-US" altLang="zh-CN" sz="3200">
              <a:latin typeface="Times New Roman" panose="02020603050405020304" charset="0"/>
              <a:cs typeface="Times New Roman" panose="02020603050405020304" charset="0"/>
            </a:endParaRPr>
          </a:p>
        </p:txBody>
      </p:sp>
      <p:sp>
        <p:nvSpPr>
          <p:cNvPr id="12" name="文本框 11"/>
          <p:cNvSpPr txBox="1"/>
          <p:nvPr/>
        </p:nvSpPr>
        <p:spPr>
          <a:xfrm>
            <a:off x="353695" y="1276350"/>
            <a:ext cx="2270760" cy="468630"/>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surround</a:t>
            </a:r>
            <a:r>
              <a:rPr lang="en-US" altLang="zh-CN" sz="3200" b="1" dirty="0">
                <a:solidFill>
                  <a:srgbClr val="FF0000"/>
                </a:solidFill>
                <a:latin typeface="Times New Roman" panose="02020603050405020304" charset="0"/>
                <a:cs typeface="Times New Roman" panose="02020603050405020304" charset="0"/>
              </a:rPr>
              <a:t>ed</a:t>
            </a:r>
            <a:endParaRPr lang="en-US" altLang="zh-CN" sz="3200" b="1" dirty="0">
              <a:solidFill>
                <a:srgbClr val="FF0000"/>
              </a:solidFill>
              <a:latin typeface="Times New Roman" panose="02020603050405020304" charset="0"/>
              <a:cs typeface="Times New Roman" panose="02020603050405020304" charset="0"/>
            </a:endParaRPr>
          </a:p>
        </p:txBody>
      </p:sp>
      <p:sp>
        <p:nvSpPr>
          <p:cNvPr id="13" name="文本框 12"/>
          <p:cNvSpPr txBox="1"/>
          <p:nvPr/>
        </p:nvSpPr>
        <p:spPr>
          <a:xfrm>
            <a:off x="486410" y="2213610"/>
            <a:ext cx="2917190" cy="560705"/>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were peimi</a:t>
            </a:r>
            <a:r>
              <a:rPr lang="en-US" altLang="zh-CN" sz="3200" b="1" dirty="0">
                <a:solidFill>
                  <a:srgbClr val="FF0000"/>
                </a:solidFill>
                <a:latin typeface="Times New Roman" panose="02020603050405020304" charset="0"/>
                <a:cs typeface="Times New Roman" panose="02020603050405020304" charset="0"/>
              </a:rPr>
              <a:t>tt</a:t>
            </a:r>
            <a:r>
              <a:rPr lang="en-US" altLang="zh-CN" sz="3200" b="1" dirty="0">
                <a:solidFill>
                  <a:schemeClr val="tx1"/>
                </a:solidFill>
                <a:latin typeface="Times New Roman" panose="02020603050405020304" charset="0"/>
                <a:cs typeface="Times New Roman" panose="02020603050405020304" charset="0"/>
              </a:rPr>
              <a:t>ed</a:t>
            </a:r>
            <a:endParaRPr lang="en-US" altLang="zh-CN" sz="3200" b="1" dirty="0">
              <a:solidFill>
                <a:schemeClr val="tx1"/>
              </a:solidFill>
              <a:latin typeface="Times New Roman" panose="02020603050405020304" charset="0"/>
              <a:cs typeface="Times New Roman" panose="02020603050405020304" charset="0"/>
            </a:endParaRPr>
          </a:p>
        </p:txBody>
      </p:sp>
      <p:sp>
        <p:nvSpPr>
          <p:cNvPr id="15" name="文本框 14"/>
          <p:cNvSpPr txBox="1"/>
          <p:nvPr/>
        </p:nvSpPr>
        <p:spPr>
          <a:xfrm>
            <a:off x="4459605" y="3195955"/>
            <a:ext cx="1835785" cy="487045"/>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featured </a:t>
            </a:r>
            <a:endParaRPr lang="en-US" altLang="zh-CN" sz="3200" b="1" dirty="0">
              <a:solidFill>
                <a:schemeClr val="tx1"/>
              </a:solidFill>
              <a:latin typeface="Times New Roman" panose="02020603050405020304" charset="0"/>
              <a:cs typeface="Times New Roman" panose="02020603050405020304" charset="0"/>
            </a:endParaRPr>
          </a:p>
        </p:txBody>
      </p:sp>
      <p:sp>
        <p:nvSpPr>
          <p:cNvPr id="3" name="文本框 2"/>
          <p:cNvSpPr txBox="1"/>
          <p:nvPr/>
        </p:nvSpPr>
        <p:spPr>
          <a:xfrm>
            <a:off x="3937635" y="4173855"/>
            <a:ext cx="1869440" cy="479425"/>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spacious</a:t>
            </a:r>
            <a:endParaRPr lang="en-US" altLang="zh-CN" sz="3200" b="1" dirty="0">
              <a:solidFill>
                <a:schemeClr val="tx1"/>
              </a:solidFill>
              <a:latin typeface="Times New Roman" panose="02020603050405020304" charset="0"/>
              <a:cs typeface="Times New Roman" panose="02020603050405020304" charset="0"/>
            </a:endParaRPr>
          </a:p>
        </p:txBody>
      </p:sp>
      <p:sp>
        <p:nvSpPr>
          <p:cNvPr id="5" name="文本框 4"/>
          <p:cNvSpPr txBox="1"/>
          <p:nvPr/>
        </p:nvSpPr>
        <p:spPr>
          <a:xfrm>
            <a:off x="6096000" y="6018530"/>
            <a:ext cx="4723130" cy="479425"/>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62 simpler/ more simple</a:t>
            </a:r>
            <a:endParaRPr lang="en-US" altLang="zh-CN" sz="3200" b="1" dirty="0">
              <a:solidFill>
                <a:schemeClr val="tx1"/>
              </a:solidFill>
              <a:latin typeface="Times New Roman" panose="02020603050405020304" charset="0"/>
              <a:cs typeface="Times New Roman" panose="02020603050405020304" charset="0"/>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3" grpId="0" bldLvl="0" animBg="1"/>
      <p:bldP spid="13" grpId="1" animBg="1"/>
      <p:bldP spid="15" grpId="0" bldLvl="0" animBg="1"/>
      <p:bldP spid="15" grpId="1" animBg="1"/>
      <p:bldP spid="3" grpId="0" bldLvl="0" animBg="1"/>
      <p:bldP spid="3" grpId="1" animBg="1"/>
      <p:bldP spid="5" grpId="0" bldLvl="0" animBg="1"/>
      <p:bldP spid="5"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just" fontAlgn="auto">
              <a:lnSpc>
                <a:spcPct val="100000"/>
              </a:lnSpc>
            </a:pPr>
            <a:r>
              <a:rPr lang="en-US" altLang="zh-CN">
                <a:latin typeface="Times New Roman" panose="02020603050405020304" charset="0"/>
                <a:cs typeface="Times New Roman" panose="02020603050405020304" charset="0"/>
                <a:sym typeface="+mn-ea"/>
              </a:rPr>
              <a:t>Task1  </a:t>
            </a:r>
            <a:r>
              <a:rPr lang="zh-CN" altLang="en-US">
                <a:latin typeface="Times New Roman" panose="02020603050405020304" charset="0"/>
                <a:cs typeface="Times New Roman" panose="02020603050405020304" charset="0"/>
                <a:sym typeface="+mn-ea"/>
              </a:rPr>
              <a:t>阅读下面短文，在空白处填入</a:t>
            </a:r>
            <a:r>
              <a:rPr lang="en-US" altLang="zh-CN">
                <a:latin typeface="Times New Roman" panose="02020603050405020304" charset="0"/>
                <a:cs typeface="Times New Roman" panose="02020603050405020304" charset="0"/>
                <a:sym typeface="+mn-ea"/>
              </a:rPr>
              <a:t>1</a:t>
            </a:r>
            <a:r>
              <a:rPr lang="zh-CN" altLang="en-US">
                <a:latin typeface="Times New Roman" panose="02020603050405020304" charset="0"/>
                <a:cs typeface="Times New Roman" panose="02020603050405020304" charset="0"/>
                <a:sym typeface="+mn-ea"/>
              </a:rPr>
              <a:t>个适当的单词或括号内单词的正确形式。</a:t>
            </a: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6" name="文本框 5"/>
          <p:cNvSpPr txBox="1"/>
          <p:nvPr/>
        </p:nvSpPr>
        <p:spPr>
          <a:xfrm>
            <a:off x="353695" y="350520"/>
            <a:ext cx="11547475" cy="5957570"/>
          </a:xfrm>
          <a:prstGeom prst="rect">
            <a:avLst/>
          </a:prstGeom>
          <a:noFill/>
        </p:spPr>
        <p:txBody>
          <a:bodyPr wrap="square" rtlCol="0">
            <a:noAutofit/>
          </a:bodyPr>
          <a:p>
            <a:pPr indent="0" algn="just" fontAlgn="auto">
              <a:lnSpc>
                <a:spcPct val="100000"/>
              </a:lnSpc>
            </a:pPr>
            <a:r>
              <a:rPr lang="en-US" altLang="zh-CN" sz="2800">
                <a:latin typeface="Times New Roman" panose="02020603050405020304" charset="0"/>
                <a:cs typeface="Times New Roman" panose="02020603050405020304" charset="0"/>
                <a:sym typeface="+mn-ea"/>
              </a:rPr>
              <a:t>Task 1</a:t>
            </a:r>
            <a:r>
              <a:rPr lang="zh-CN" altLang="en-US" sz="2400">
                <a:latin typeface="Times New Roman" panose="02020603050405020304" charset="0"/>
                <a:cs typeface="Times New Roman" panose="02020603050405020304" charset="0"/>
                <a:sym typeface="+mn-ea"/>
              </a:rPr>
              <a:t>阅读下面短文，在空白处填入</a:t>
            </a:r>
            <a:r>
              <a:rPr lang="en-US" altLang="zh-CN" sz="2400">
                <a:latin typeface="Times New Roman" panose="02020603050405020304" charset="0"/>
                <a:cs typeface="Times New Roman" panose="02020603050405020304" charset="0"/>
                <a:sym typeface="+mn-ea"/>
              </a:rPr>
              <a:t>1</a:t>
            </a:r>
            <a:r>
              <a:rPr lang="zh-CN" altLang="en-US" sz="2400">
                <a:latin typeface="Times New Roman" panose="02020603050405020304" charset="0"/>
                <a:cs typeface="Times New Roman" panose="02020603050405020304" charset="0"/>
                <a:sym typeface="+mn-ea"/>
              </a:rPr>
              <a:t>个适当的单词或括号内单词的正确形式。</a:t>
            </a:r>
            <a:endParaRPr lang="en-US" altLang="zh-CN" sz="2800">
              <a:latin typeface="Times New Roman" panose="02020603050405020304" charset="0"/>
              <a:cs typeface="Times New Roman" panose="02020603050405020304" charset="0"/>
            </a:endParaRPr>
          </a:p>
          <a:p>
            <a:pPr indent="0" algn="just" fontAlgn="auto">
              <a:lnSpc>
                <a:spcPct val="150000"/>
              </a:lnSpc>
            </a:pPr>
            <a:r>
              <a:rPr lang="en-US" altLang="zh-CN" sz="3200">
                <a:latin typeface="Times New Roman" panose="02020603050405020304" charset="0"/>
                <a:cs typeface="Times New Roman" panose="02020603050405020304" charset="0"/>
              </a:rPr>
              <a:t>        Hutongs represent an important cultural element of the city of Beijing. Thanks to Beijing’s long history</a:t>
            </a:r>
            <a:r>
              <a:rPr lang="en-US" altLang="zh-CN" sz="3200" u="sng">
                <a:latin typeface="Times New Roman" panose="02020603050405020304" charset="0"/>
                <a:cs typeface="Times New Roman" panose="02020603050405020304" charset="0"/>
              </a:rPr>
              <a:t>   63 _______</a:t>
            </a:r>
            <a:r>
              <a:rPr lang="en-US" altLang="zh-CN" sz="3200">
                <a:latin typeface="Times New Roman" panose="02020603050405020304" charset="0"/>
                <a:cs typeface="Times New Roman" panose="02020603050405020304" charset="0"/>
              </a:rPr>
              <a:t>capital of China, almost every hutong has its stories, and some are even associated with historic</a:t>
            </a:r>
            <a:r>
              <a:rPr lang="en-US" altLang="zh-CN" sz="3200" u="sng">
                <a:latin typeface="Times New Roman" panose="02020603050405020304" charset="0"/>
                <a:cs typeface="Times New Roman" panose="02020603050405020304" charset="0"/>
              </a:rPr>
              <a:t>   64                        </a:t>
            </a:r>
            <a:r>
              <a:rPr lang="en-US" altLang="zh-CN" sz="3200">
                <a:latin typeface="Times New Roman" panose="02020603050405020304" charset="0"/>
                <a:cs typeface="Times New Roman" panose="02020603050405020304" charset="0"/>
              </a:rPr>
              <a:t>(event). In contrast to the court life and upper-class culture represented by the Forbidden City, the Summer Palace, and the Temple of Heaven, the hutongs reflect   </a:t>
            </a:r>
            <a:r>
              <a:rPr lang="en-US" altLang="zh-CN" sz="3200" u="sng">
                <a:latin typeface="Times New Roman" panose="02020603050405020304" charset="0"/>
                <a:cs typeface="Times New Roman" panose="02020603050405020304" charset="0"/>
              </a:rPr>
              <a:t>65           </a:t>
            </a:r>
            <a:r>
              <a:rPr lang="en-US" altLang="zh-CN" sz="3200">
                <a:latin typeface="Times New Roman" panose="02020603050405020304" charset="0"/>
                <a:cs typeface="Times New Roman" panose="02020603050405020304" charset="0"/>
              </a:rPr>
              <a:t>culture of grassroots Beijingers.</a:t>
            </a:r>
            <a:endParaRPr lang="en-US" altLang="zh-CN" sz="3200">
              <a:latin typeface="Times New Roman" panose="02020603050405020304" charset="0"/>
              <a:cs typeface="Times New Roman" panose="02020603050405020304" charset="0"/>
            </a:endParaRPr>
          </a:p>
        </p:txBody>
      </p:sp>
      <p:sp>
        <p:nvSpPr>
          <p:cNvPr id="12" name="文本框 11"/>
          <p:cNvSpPr txBox="1"/>
          <p:nvPr/>
        </p:nvSpPr>
        <p:spPr>
          <a:xfrm>
            <a:off x="8785860" y="1708785"/>
            <a:ext cx="1086485" cy="468630"/>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as</a:t>
            </a:r>
            <a:endParaRPr lang="en-US" altLang="zh-CN" sz="3200" b="1" dirty="0">
              <a:solidFill>
                <a:schemeClr val="tx1"/>
              </a:solidFill>
              <a:latin typeface="Times New Roman" panose="02020603050405020304" charset="0"/>
              <a:cs typeface="Times New Roman" panose="02020603050405020304" charset="0"/>
            </a:endParaRPr>
          </a:p>
        </p:txBody>
      </p:sp>
      <p:sp>
        <p:nvSpPr>
          <p:cNvPr id="13" name="文本框 12"/>
          <p:cNvSpPr txBox="1"/>
          <p:nvPr/>
        </p:nvSpPr>
        <p:spPr>
          <a:xfrm>
            <a:off x="5280025" y="3157855"/>
            <a:ext cx="2214880" cy="541655"/>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a:latin typeface="Times New Roman" panose="02020603050405020304" charset="0"/>
                <a:cs typeface="Times New Roman" panose="02020603050405020304" charset="0"/>
                <a:sym typeface="+mn-ea"/>
              </a:rPr>
              <a:t>events</a:t>
            </a:r>
            <a:endParaRPr lang="en-US" altLang="zh-CN" sz="3200" b="1" dirty="0">
              <a:solidFill>
                <a:schemeClr val="tx1"/>
              </a:solidFill>
              <a:latin typeface="Times New Roman" panose="02020603050405020304" charset="0"/>
              <a:cs typeface="Times New Roman" panose="02020603050405020304" charset="0"/>
            </a:endParaRPr>
          </a:p>
        </p:txBody>
      </p:sp>
      <p:sp>
        <p:nvSpPr>
          <p:cNvPr id="3" name="文本框 2"/>
          <p:cNvSpPr txBox="1"/>
          <p:nvPr/>
        </p:nvSpPr>
        <p:spPr>
          <a:xfrm>
            <a:off x="1062990" y="5343525"/>
            <a:ext cx="868680" cy="541655"/>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a:latin typeface="Times New Roman" panose="02020603050405020304" charset="0"/>
                <a:cs typeface="Times New Roman" panose="02020603050405020304" charset="0"/>
                <a:sym typeface="+mn-ea"/>
              </a:rPr>
              <a:t>the</a:t>
            </a:r>
            <a:endParaRPr lang="en-US" altLang="zh-CN" sz="3200" b="1" dirty="0">
              <a:solidFill>
                <a:schemeClr val="tx1"/>
              </a:solidFill>
              <a:latin typeface="Times New Roman" panose="02020603050405020304" charset="0"/>
              <a:cs typeface="Times New Roman" panose="02020603050405020304" charset="0"/>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3" grpId="0" bldLvl="0" animBg="1"/>
      <p:bldP spid="13" grpId="1" animBg="1"/>
      <p:bldP spid="3" grpId="0" bldLvl="0" animBg="1"/>
      <p:bldP spid="3"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a:latin typeface="Times New Roman" panose="02020603050405020304" charset="0"/>
                <a:cs typeface="Times New Roman" panose="02020603050405020304" charset="0"/>
                <a:sym typeface="+mn-ea"/>
              </a:rPr>
              <a:t>Task 1</a:t>
            </a:r>
            <a:r>
              <a:rPr lang="zh-CN" altLang="en-US">
                <a:latin typeface="Times New Roman" panose="02020603050405020304" charset="0"/>
                <a:cs typeface="Times New Roman" panose="02020603050405020304" charset="0"/>
                <a:sym typeface="+mn-ea"/>
              </a:rPr>
              <a:t>阅读下面短文，在空白处填入</a:t>
            </a:r>
            <a:r>
              <a:rPr lang="en-US" altLang="zh-CN">
                <a:latin typeface="Times New Roman" panose="02020603050405020304" charset="0"/>
                <a:cs typeface="Times New Roman" panose="02020603050405020304" charset="0"/>
                <a:sym typeface="+mn-ea"/>
              </a:rPr>
              <a:t>1</a:t>
            </a:r>
            <a:r>
              <a:rPr lang="zh-CN" altLang="en-US">
                <a:latin typeface="Times New Roman" panose="02020603050405020304" charset="0"/>
                <a:cs typeface="Times New Roman" panose="02020603050405020304" charset="0"/>
                <a:sym typeface="+mn-ea"/>
              </a:rPr>
              <a:t>个适当的单词或括号内单词的正确形式。</a:t>
            </a: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graphicFrame>
        <p:nvGraphicFramePr>
          <p:cNvPr id="5" name="表格 4"/>
          <p:cNvGraphicFramePr/>
          <p:nvPr>
            <p:custDataLst>
              <p:tags r:id="rId3"/>
            </p:custDataLst>
          </p:nvPr>
        </p:nvGraphicFramePr>
        <p:xfrm>
          <a:off x="441960" y="972820"/>
          <a:ext cx="11324590" cy="5375910"/>
        </p:xfrm>
        <a:graphic>
          <a:graphicData uri="http://schemas.openxmlformats.org/drawingml/2006/table">
            <a:tbl>
              <a:tblPr/>
              <a:tblGrid>
                <a:gridCol w="1727835"/>
                <a:gridCol w="9596755"/>
              </a:tblGrid>
              <a:tr h="619125">
                <a:tc>
                  <a:txBody>
                    <a:bodyPr/>
                    <a:p>
                      <a:pPr marL="0" indent="0" algn="just">
                        <a:spcBef>
                          <a:spcPct val="0"/>
                        </a:spcBef>
                        <a:spcAft>
                          <a:spcPct val="0"/>
                        </a:spcAft>
                      </a:pPr>
                      <a:r>
                        <a:rPr lang="zh-CN" sz="2800">
                          <a:latin typeface="Times New Roman" panose="02020603050405020304" charset="0"/>
                          <a:ea typeface="宋体" panose="02010600030101010101" pitchFamily="2" charset="-122"/>
                        </a:rPr>
                        <a:t>语篇类型</a:t>
                      </a:r>
                      <a:endParaRPr lang="zh-CN" sz="2800">
                        <a:latin typeface="Times New Roman" panose="02020603050405020304" charset="0"/>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3200" b="1">
                          <a:latin typeface="Times New Roman" panose="02020603050405020304" charset="0"/>
                          <a:ea typeface="宋体" panose="02010600030101010101" pitchFamily="2" charset="-122"/>
                          <a:cs typeface="Times New Roman" panose="02020603050405020304" charset="0"/>
                        </a:rPr>
                        <a:t> </a:t>
                      </a:r>
                      <a:r>
                        <a:rPr lang="zh-CN" altLang="en-US" sz="2800" b="1">
                          <a:latin typeface="Times New Roman" panose="02020603050405020304" charset="0"/>
                          <a:ea typeface="宋体" panose="02010600030101010101" pitchFamily="2" charset="-122"/>
                          <a:cs typeface="Times New Roman" panose="02020603050405020304" charset="0"/>
                        </a:rPr>
                        <a:t>说明文</a:t>
                      </a:r>
                      <a:endParaRPr lang="zh-CN" altLang="en-US" sz="2800" b="1">
                        <a:latin typeface="Times New Roman" panose="02020603050405020304" charset="0"/>
                        <a:ea typeface="宋体" panose="02010600030101010101" pitchFamily="2" charset="-122"/>
                        <a:cs typeface="Times New Roman" panose="02020603050405020304" charset="0"/>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567690">
                <a:tc>
                  <a:txBody>
                    <a:bodyPr/>
                    <a:p>
                      <a:pPr marL="0" indent="0" algn="just">
                        <a:spcBef>
                          <a:spcPct val="0"/>
                        </a:spcBef>
                        <a:spcAft>
                          <a:spcPct val="0"/>
                        </a:spcAft>
                      </a:pPr>
                      <a:r>
                        <a:rPr lang="zh-CN" sz="2800">
                          <a:latin typeface="Times New Roman" panose="02020603050405020304" charset="0"/>
                          <a:ea typeface="宋体" panose="02010600030101010101" pitchFamily="2" charset="-122"/>
                        </a:rPr>
                        <a:t>主题语境</a:t>
                      </a:r>
                      <a:endParaRPr lang="zh-CN" sz="2800">
                        <a:latin typeface="Times New Roman" panose="02020603050405020304" charset="0"/>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2800">
                          <a:latin typeface="Times New Roman" panose="02020603050405020304" charset="0"/>
                          <a:ea typeface="宋体" panose="02010600030101010101" pitchFamily="2" charset="-122"/>
                          <a:cs typeface="Times New Roman" panose="02020603050405020304" charset="0"/>
                        </a:rPr>
                        <a:t> “</a:t>
                      </a:r>
                      <a:r>
                        <a:rPr lang="zh-CN" altLang="en-US" sz="2800" b="1">
                          <a:latin typeface="Times New Roman" panose="02020603050405020304" charset="0"/>
                          <a:ea typeface="宋体" panose="02010600030101010101" pitchFamily="2" charset="-122"/>
                          <a:cs typeface="Times New Roman" panose="02020603050405020304" charset="0"/>
                        </a:rPr>
                        <a:t>人与社会</a:t>
                      </a:r>
                      <a:r>
                        <a:rPr lang="en-US" altLang="zh-CN" sz="2800" b="1">
                          <a:latin typeface="Times New Roman" panose="02020603050405020304" charset="0"/>
                          <a:ea typeface="宋体" panose="02010600030101010101" pitchFamily="2" charset="-122"/>
                          <a:cs typeface="Times New Roman" panose="02020603050405020304" charset="0"/>
                        </a:rPr>
                        <a:t>”</a:t>
                      </a:r>
                      <a:r>
                        <a:rPr lang="zh-CN" altLang="en-US" sz="2800" b="1">
                          <a:latin typeface="Times New Roman" panose="02020603050405020304" charset="0"/>
                          <a:ea typeface="宋体" panose="02010600030101010101" pitchFamily="2" charset="-122"/>
                          <a:cs typeface="Times New Roman" panose="02020603050405020304" charset="0"/>
                        </a:rPr>
                        <a:t>之</a:t>
                      </a:r>
                      <a:r>
                        <a:rPr lang="en-US" altLang="zh-CN" sz="2800" b="1">
                          <a:latin typeface="Times New Roman" panose="02020603050405020304" charset="0"/>
                          <a:ea typeface="宋体" panose="02010600030101010101" pitchFamily="2" charset="-122"/>
                          <a:cs typeface="Times New Roman" panose="02020603050405020304" charset="0"/>
                        </a:rPr>
                        <a:t>“</a:t>
                      </a:r>
                      <a:r>
                        <a:rPr lang="zh-CN" altLang="en-US" sz="2800" b="1">
                          <a:latin typeface="Times New Roman" panose="02020603050405020304" charset="0"/>
                          <a:ea typeface="宋体" panose="02010600030101010101" pitchFamily="2" charset="-122"/>
                          <a:cs typeface="Times New Roman" panose="02020603050405020304" charset="0"/>
                        </a:rPr>
                        <a:t>历史、社会与文化</a:t>
                      </a:r>
                      <a:r>
                        <a:rPr lang="en-US" altLang="zh-CN" sz="2800" b="1">
                          <a:latin typeface="Times New Roman" panose="02020603050405020304" charset="0"/>
                          <a:ea typeface="宋体" panose="02010600030101010101" pitchFamily="2" charset="-122"/>
                          <a:cs typeface="Times New Roman" panose="02020603050405020304" charset="0"/>
                        </a:rPr>
                        <a:t>”</a:t>
                      </a:r>
                      <a:r>
                        <a:rPr lang="zh-CN" altLang="en-US" sz="2800" b="1">
                          <a:latin typeface="Times New Roman" panose="02020603050405020304" charset="0"/>
                          <a:ea typeface="宋体" panose="02010600030101010101" pitchFamily="2" charset="-122"/>
                          <a:cs typeface="Times New Roman" panose="02020603050405020304" charset="0"/>
                        </a:rPr>
                        <a:t>主题群</a:t>
                      </a:r>
                      <a:endParaRPr lang="zh-CN" altLang="en-US" sz="2800" b="1">
                        <a:latin typeface="Times New Roman" panose="02020603050405020304" charset="0"/>
                        <a:ea typeface="宋体" panose="02010600030101010101" pitchFamily="2" charset="-122"/>
                        <a:cs typeface="Times New Roman" panose="02020603050405020304" charset="0"/>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189095">
                <a:tc>
                  <a:txBody>
                    <a:bodyPr/>
                    <a:p>
                      <a:pPr marL="0" indent="0" algn="just">
                        <a:spcBef>
                          <a:spcPct val="0"/>
                        </a:spcBef>
                        <a:spcAft>
                          <a:spcPct val="0"/>
                        </a:spcAft>
                      </a:pPr>
                      <a:r>
                        <a:rPr lang="zh-CN" sz="2800">
                          <a:latin typeface="Times New Roman" panose="02020603050405020304" charset="0"/>
                          <a:ea typeface="宋体" panose="02010600030101010101" pitchFamily="2" charset="-122"/>
                        </a:rPr>
                        <a:t>语篇结构</a:t>
                      </a:r>
                      <a:endParaRPr lang="zh-CN" sz="2800">
                        <a:latin typeface="Times New Roman" panose="02020603050405020304" charset="0"/>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a:spcBef>
                          <a:spcPct val="0"/>
                        </a:spcBef>
                        <a:spcAft>
                          <a:spcPct val="0"/>
                        </a:spcAft>
                      </a:pPr>
                      <a:endParaRPr sz="2800">
                        <a:latin typeface="Times New Roman" panose="02020603050405020304" charset="0"/>
                        <a:ea typeface="宋体" panose="02010600030101010101" pitchFamily="2" charset="-122"/>
                        <a:cs typeface="Times New Roman" panose="02020603050405020304" charset="0"/>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sp>
        <p:nvSpPr>
          <p:cNvPr id="7" name="文本框 6"/>
          <p:cNvSpPr txBox="1"/>
          <p:nvPr/>
        </p:nvSpPr>
        <p:spPr>
          <a:xfrm>
            <a:off x="762000" y="342900"/>
            <a:ext cx="10554335" cy="530860"/>
          </a:xfrm>
          <a:prstGeom prst="rect">
            <a:avLst/>
          </a:prstGeom>
          <a:noFill/>
        </p:spPr>
        <p:txBody>
          <a:bodyPr wrap="square" rtlCol="0">
            <a:noAutofit/>
          </a:bodyPr>
          <a:p>
            <a:pPr algn="l"/>
            <a:r>
              <a:rPr lang="en-US" altLang="zh-CN"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rPr>
              <a:t>Task 2  Analyze the structure.</a:t>
            </a:r>
            <a:endParaRPr lang="en-US" altLang="zh-CN"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endParaRPr>
          </a:p>
        </p:txBody>
      </p:sp>
      <p:grpSp>
        <p:nvGrpSpPr>
          <p:cNvPr id="16" name="组合 12"/>
          <p:cNvGrpSpPr/>
          <p:nvPr/>
        </p:nvGrpSpPr>
        <p:grpSpPr>
          <a:xfrm>
            <a:off x="2404110" y="2233295"/>
            <a:ext cx="8759825" cy="3689985"/>
            <a:chOff x="3545" y="211012"/>
            <a:chExt cx="7706" cy="2629"/>
          </a:xfrm>
        </p:grpSpPr>
        <p:sp>
          <p:nvSpPr>
            <p:cNvPr id="77" name="文本框 28"/>
            <p:cNvSpPr txBox="1"/>
            <p:nvPr/>
          </p:nvSpPr>
          <p:spPr>
            <a:xfrm>
              <a:off x="3545" y="211946"/>
              <a:ext cx="1962" cy="891"/>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l"/>
              <a:r>
                <a:rPr lang="en-US" altLang="zh-CN" sz="32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Beijing Hutong</a:t>
              </a:r>
              <a:endParaRPr lang="en-US" altLang="zh-CN" sz="32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81" name="左大括号 33"/>
            <p:cNvSpPr/>
            <p:nvPr/>
          </p:nvSpPr>
          <p:spPr>
            <a:xfrm>
              <a:off x="5829" y="211012"/>
              <a:ext cx="415" cy="2494"/>
            </a:xfrm>
            <a:prstGeom prst="leftBrace">
              <a:avLst/>
            </a:prstGeom>
            <a:ln w="28575"/>
          </p:spPr>
          <p:style>
            <a:lnRef idx="2">
              <a:schemeClr val="accent1"/>
            </a:lnRef>
            <a:fillRef idx="0">
              <a:srgbClr val="FFFFFF"/>
            </a:fillRef>
            <a:effectRef idx="0">
              <a:srgbClr val="FFFFFF"/>
            </a:effectRef>
            <a:fontRef idx="minor">
              <a:schemeClr val="tx1"/>
            </a:fontRef>
          </p:style>
        </p:sp>
        <p:sp>
          <p:nvSpPr>
            <p:cNvPr id="82" name="文本框 108"/>
            <p:cNvSpPr txBox="1"/>
            <p:nvPr/>
          </p:nvSpPr>
          <p:spPr>
            <a:xfrm>
              <a:off x="6366" y="211012"/>
              <a:ext cx="4885" cy="660"/>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rtl="0" eaLnBrk="1" fontAlgn="ctr" latinLnBrk="0" hangingPunct="1">
                <a:lnSpc>
                  <a:spcPct val="100000"/>
                </a:lnSpc>
              </a:pPr>
              <a:r>
                <a:rPr lang="en-US" altLang="zh-CN" sz="3200"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Para 1  北京胡同的由来</a:t>
              </a:r>
              <a:endParaRPr lang="en-US" altLang="zh-CN" sz="3200"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92" name="文本框 117"/>
            <p:cNvSpPr txBox="1"/>
            <p:nvPr/>
          </p:nvSpPr>
          <p:spPr>
            <a:xfrm>
              <a:off x="6366" y="211985"/>
              <a:ext cx="4850" cy="660"/>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rtl="0" eaLnBrk="1" fontAlgn="ctr" latinLnBrk="0" hangingPunct="1">
                <a:lnSpc>
                  <a:spcPct val="100000"/>
                </a:lnSpc>
              </a:pPr>
              <a:r>
                <a:rPr lang="en-US" altLang="zh-CN" sz="3200"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Para 2   北京胡同的由来</a:t>
              </a:r>
              <a:endParaRPr lang="en-US" altLang="zh-CN" sz="3200"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a:p>
              <a:pPr algn="just" rtl="0" eaLnBrk="1" fontAlgn="ctr" latinLnBrk="0" hangingPunct="1">
                <a:lnSpc>
                  <a:spcPct val="100000"/>
                </a:lnSpc>
              </a:pPr>
              <a:r>
                <a:rPr lang="en-US" altLang="zh-CN" sz="3200"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endParaRPr lang="en-US" altLang="zh-CN" sz="3200"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a:p>
              <a:pPr algn="just" rtl="0" eaLnBrk="1" fontAlgn="ctr" latinLnBrk="0" hangingPunct="1">
                <a:lnSpc>
                  <a:spcPct val="100000"/>
                </a:lnSpc>
              </a:pPr>
              <a:r>
                <a:rPr lang="en-US" altLang="zh-CN" sz="3200"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endParaRPr lang="en-US" altLang="zh-CN" sz="3200"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93" name="文本框 118"/>
            <p:cNvSpPr txBox="1"/>
            <p:nvPr/>
          </p:nvSpPr>
          <p:spPr>
            <a:xfrm>
              <a:off x="6366" y="212981"/>
              <a:ext cx="4850" cy="660"/>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rtl="0" eaLnBrk="1" fontAlgn="ctr" latinLnBrk="0" hangingPunct="1">
                <a:lnSpc>
                  <a:spcPct val="100000"/>
                </a:lnSpc>
              </a:pPr>
              <a:r>
                <a:rPr lang="en-US" altLang="zh-CN" sz="3200"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Para 3    北京胡同的历史意义</a:t>
              </a:r>
              <a:endParaRPr lang="en-US" altLang="zh-CN" sz="3200"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a:p>
              <a:pPr algn="just" rtl="0" eaLnBrk="1" fontAlgn="ctr" latinLnBrk="0" hangingPunct="1">
                <a:lnSpc>
                  <a:spcPct val="100000"/>
                </a:lnSpc>
              </a:pPr>
              <a:r>
                <a:rPr lang="en-US" altLang="zh-CN" sz="3200"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endParaRPr lang="en-US" altLang="zh-CN" sz="3200"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a:p>
              <a:pPr algn="just" rtl="0" eaLnBrk="1" fontAlgn="ctr" latinLnBrk="0" hangingPunct="1">
                <a:lnSpc>
                  <a:spcPct val="100000"/>
                </a:lnSpc>
              </a:pPr>
              <a:r>
                <a:rPr lang="en-US" altLang="zh-CN" sz="3200"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endParaRPr lang="en-US" altLang="zh-CN" sz="3200"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grpSp>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a:t>
            </a:r>
            <a:r>
              <a:rPr lang="zh-CN" altLang="en-US"/>
              <a:t>表格摘选自维克多英语官网</a:t>
            </a:r>
            <a:r>
              <a:rPr lang="en-US" altLang="zh-CN"/>
              <a:t>)</a:t>
            </a: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5" name="文本框 4"/>
          <p:cNvSpPr txBox="1"/>
          <p:nvPr/>
        </p:nvSpPr>
        <p:spPr>
          <a:xfrm>
            <a:off x="762000" y="342900"/>
            <a:ext cx="10554335" cy="530860"/>
          </a:xfrm>
          <a:prstGeom prst="rect">
            <a:avLst/>
          </a:prstGeom>
          <a:noFill/>
        </p:spPr>
        <p:txBody>
          <a:bodyPr wrap="square" rtlCol="0">
            <a:noAutofit/>
          </a:bodyPr>
          <a:p>
            <a:pPr algn="l"/>
            <a:r>
              <a:rPr lang="en-US" altLang="zh-CN"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sym typeface="+mn-ea"/>
              </a:rPr>
              <a:t>Task 3 Review the important phrases/sentences and translate.</a:t>
            </a:r>
            <a:endParaRPr lang="zh-CN" altLang="en-US"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endParaRPr>
          </a:p>
        </p:txBody>
      </p:sp>
      <p:graphicFrame>
        <p:nvGraphicFramePr>
          <p:cNvPr id="3" name="表格 2"/>
          <p:cNvGraphicFramePr/>
          <p:nvPr>
            <p:custDataLst>
              <p:tags r:id="rId3"/>
            </p:custDataLst>
          </p:nvPr>
        </p:nvGraphicFramePr>
        <p:xfrm>
          <a:off x="558800" y="746760"/>
          <a:ext cx="11207750" cy="5678805"/>
        </p:xfrm>
        <a:graphic>
          <a:graphicData uri="http://schemas.openxmlformats.org/drawingml/2006/table">
            <a:tbl>
              <a:tblPr/>
              <a:tblGrid>
                <a:gridCol w="4769485"/>
                <a:gridCol w="6438265"/>
              </a:tblGrid>
              <a:tr h="582295">
                <a:tc>
                  <a:txBody>
                    <a:bodyPr/>
                    <a:p>
                      <a:pPr marL="0" indent="0" algn="just">
                        <a:lnSpc>
                          <a:spcPct val="150000"/>
                        </a:lnSpc>
                        <a:spcBef>
                          <a:spcPct val="0"/>
                        </a:spcBef>
                        <a:spcAft>
                          <a:spcPct val="0"/>
                        </a:spcAft>
                      </a:pPr>
                      <a:r>
                        <a:rPr lang="en-US" altLang="zh-CN" sz="2400">
                          <a:latin typeface="Times New Roman" panose="02020603050405020304" charset="0"/>
                          <a:ea typeface="Times New Roman" panose="02020603050405020304"/>
                          <a:cs typeface="Times New Roman" panose="02020603050405020304" charset="0"/>
                        </a:rPr>
                        <a:t>1.</a:t>
                      </a:r>
                      <a:r>
                        <a:rPr lang="en-US" altLang="zh-CN" sz="2400" b="1">
                          <a:latin typeface="Times New Roman" panose="02020603050405020304" charset="0"/>
                          <a:ea typeface="宋体" panose="02010600030101010101" pitchFamily="2" charset="-122"/>
                          <a:cs typeface="Times New Roman" panose="02020603050405020304" charset="0"/>
                        </a:rPr>
                        <a:t>emperor</a:t>
                      </a:r>
                      <a:r>
                        <a:rPr lang="en-US" altLang="zh-CN" sz="2400" b="1">
                          <a:latin typeface="Times New Roman" panose="02020603050405020304" charset="0"/>
                          <a:ea typeface="Times New Roman" panose="02020603050405020304"/>
                          <a:cs typeface="Times New Roman" panose="02020603050405020304" charset="0"/>
                        </a:rPr>
                        <a:t>  n </a:t>
                      </a:r>
                      <a:r>
                        <a:rPr lang="zh-CN" altLang="en-US" sz="2400" b="1">
                          <a:latin typeface="Times New Roman" panose="02020603050405020304" charset="0"/>
                          <a:ea typeface="Times New Roman" panose="02020603050405020304"/>
                          <a:cs typeface="Times New Roman" panose="02020603050405020304" charset="0"/>
                        </a:rPr>
                        <a:t>皇帝</a:t>
                      </a:r>
                      <a:endParaRPr lang="zh-CN" altLang="en-US" sz="2400" b="1">
                        <a:latin typeface="Times New Roman" panose="02020603050405020304" charset="0"/>
                        <a:ea typeface="Times New Roman" panose="02020603050405020304"/>
                        <a:cs typeface="Times New Roman" panose="02020603050405020304" charset="0"/>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lnSpc>
                          <a:spcPct val="150000"/>
                        </a:lnSpc>
                        <a:spcBef>
                          <a:spcPct val="0"/>
                        </a:spcBef>
                        <a:spcAft>
                          <a:spcPct val="0"/>
                        </a:spcAft>
                      </a:pPr>
                      <a:r>
                        <a:rPr lang="en-US" altLang="zh-CN" sz="2400">
                          <a:latin typeface="Times New Roman" panose="02020603050405020304" charset="0"/>
                          <a:ea typeface="Times New Roman" panose="02020603050405020304"/>
                          <a:cs typeface="Times New Roman" panose="02020603050405020304" charset="0"/>
                        </a:rPr>
                        <a:t>8.</a:t>
                      </a:r>
                      <a:r>
                        <a:rPr lang="en-US" altLang="zh-CN" sz="2400" b="1">
                          <a:latin typeface="Times New Roman" panose="02020603050405020304" charset="0"/>
                          <a:ea typeface="宋体" panose="02010600030101010101" pitchFamily="2" charset="-122"/>
                          <a:cs typeface="Times New Roman" panose="02020603050405020304" charset="0"/>
                        </a:rPr>
                        <a:t>order</a:t>
                      </a:r>
                      <a:r>
                        <a:rPr lang="en-US" altLang="zh-CN" sz="2400" b="1">
                          <a:solidFill>
                            <a:srgbClr val="FF0000"/>
                          </a:solidFill>
                          <a:latin typeface="Times New Roman" panose="02020603050405020304" charset="0"/>
                          <a:ea typeface="宋体" panose="02010600030101010101" pitchFamily="2" charset="-122"/>
                          <a:cs typeface="Times New Roman" panose="02020603050405020304" charset="0"/>
                        </a:rPr>
                        <a:t>ly</a:t>
                      </a:r>
                      <a:r>
                        <a:rPr lang="en-US" altLang="zh-CN" sz="2400" b="1">
                          <a:latin typeface="Times New Roman" panose="02020603050405020304" charset="0"/>
                          <a:ea typeface="Times New Roman" panose="02020603050405020304"/>
                          <a:cs typeface="Times New Roman" panose="02020603050405020304" charset="0"/>
                        </a:rPr>
                        <a:t>  adj.</a:t>
                      </a:r>
                      <a:r>
                        <a:rPr lang="zh-CN" altLang="en-US" sz="2400" b="1">
                          <a:latin typeface="Times New Roman" panose="02020603050405020304" charset="0"/>
                          <a:ea typeface="Times New Roman" panose="02020603050405020304"/>
                          <a:cs typeface="Times New Roman" panose="02020603050405020304" charset="0"/>
                        </a:rPr>
                        <a:t>有条理的，整齐的</a:t>
                      </a:r>
                      <a:endParaRPr lang="zh-CN" altLang="en-US" sz="2400" b="1">
                        <a:latin typeface="Times New Roman" panose="02020603050405020304" charset="0"/>
                        <a:ea typeface="Times New Roman" panose="02020603050405020304"/>
                        <a:cs typeface="Times New Roman" panose="02020603050405020304" charset="0"/>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097280">
                <a:tc>
                  <a:txBody>
                    <a:bodyPr/>
                    <a:p>
                      <a:pPr marL="0" indent="0" algn="just">
                        <a:lnSpc>
                          <a:spcPct val="150000"/>
                        </a:lnSpc>
                        <a:spcBef>
                          <a:spcPct val="0"/>
                        </a:spcBef>
                        <a:spcAft>
                          <a:spcPct val="0"/>
                        </a:spcAft>
                      </a:pPr>
                      <a:r>
                        <a:rPr lang="en-US" altLang="zh-CN" sz="2400">
                          <a:latin typeface="Times New Roman" panose="02020603050405020304" charset="0"/>
                          <a:ea typeface="Times New Roman" panose="02020603050405020304"/>
                          <a:cs typeface="Times New Roman" panose="02020603050405020304" charset="0"/>
                        </a:rPr>
                        <a:t>2.</a:t>
                      </a:r>
                      <a:r>
                        <a:rPr lang="en-US" altLang="zh-CN" sz="2400" b="1">
                          <a:latin typeface="Times New Roman" panose="02020603050405020304" charset="0"/>
                          <a:ea typeface="宋体" panose="02010600030101010101" pitchFamily="2" charset="-122"/>
                          <a:cs typeface="Times New Roman" panose="02020603050405020304" charset="0"/>
                        </a:rPr>
                        <a:t>arrange the residential areas</a:t>
                      </a:r>
                      <a:endParaRPr lang="en-US" altLang="zh-CN" sz="2400" b="1">
                        <a:latin typeface="Times New Roman" panose="02020603050405020304" charset="0"/>
                        <a:ea typeface="宋体" panose="02010600030101010101" pitchFamily="2" charset="-122"/>
                        <a:cs typeface="Times New Roman" panose="02020603050405020304" charset="0"/>
                      </a:endParaRPr>
                    </a:p>
                    <a:p>
                      <a:pPr marL="0" indent="0" algn="just">
                        <a:lnSpc>
                          <a:spcPct val="150000"/>
                        </a:lnSpc>
                        <a:spcBef>
                          <a:spcPct val="0"/>
                        </a:spcBef>
                        <a:spcAft>
                          <a:spcPct val="0"/>
                        </a:spcAft>
                      </a:pPr>
                      <a:r>
                        <a:rPr lang="zh-CN" altLang="en-US" sz="2400" b="1">
                          <a:latin typeface="Times New Roman" panose="02020603050405020304" charset="0"/>
                          <a:ea typeface="宋体" panose="02010600030101010101" pitchFamily="2" charset="-122"/>
                          <a:cs typeface="Times New Roman" panose="02020603050405020304" charset="0"/>
                        </a:rPr>
                        <a:t>安排居住区</a:t>
                      </a:r>
                      <a:endParaRPr lang="zh-CN" altLang="en-US" sz="2400" b="1">
                        <a:latin typeface="Times New Roman" panose="02020603050405020304" charset="0"/>
                        <a:ea typeface="宋体" panose="02010600030101010101" pitchFamily="2" charset="-122"/>
                        <a:cs typeface="Times New Roman" panose="02020603050405020304" charset="0"/>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lnSpc>
                          <a:spcPct val="150000"/>
                        </a:lnSpc>
                        <a:spcBef>
                          <a:spcPct val="0"/>
                        </a:spcBef>
                        <a:spcAft>
                          <a:spcPct val="0"/>
                        </a:spcAft>
                      </a:pPr>
                      <a:r>
                        <a:rPr lang="en-US" altLang="zh-CN" sz="2400">
                          <a:latin typeface="Times New Roman" panose="02020603050405020304" charset="0"/>
                          <a:ea typeface="Times New Roman" panose="02020603050405020304"/>
                          <a:cs typeface="Times New Roman" panose="02020603050405020304" charset="0"/>
                        </a:rPr>
                        <a:t>9. </a:t>
                      </a:r>
                      <a:r>
                        <a:rPr lang="en-US" altLang="zh-CN" sz="2400" b="1">
                          <a:latin typeface="Times New Roman" panose="02020603050405020304" charset="0"/>
                          <a:ea typeface="Times New Roman" panose="02020603050405020304"/>
                          <a:cs typeface="Times New Roman" panose="02020603050405020304" charset="0"/>
                        </a:rPr>
                        <a:t>line (</a:t>
                      </a:r>
                      <a:r>
                        <a:rPr lang="zh-CN" sz="2400" b="1">
                          <a:latin typeface="Times New Roman" panose="02020603050405020304" charset="0"/>
                          <a:ea typeface="宋体" panose="02010600030101010101" pitchFamily="2" charset="-122"/>
                          <a:cs typeface="Times New Roman" panose="02020603050405020304" charset="0"/>
                        </a:rPr>
                        <a:t>熟词生义</a:t>
                      </a:r>
                      <a:r>
                        <a:rPr lang="en-US" altLang="zh-CN" sz="2400" b="1">
                          <a:latin typeface="Times New Roman" panose="02020603050405020304" charset="0"/>
                          <a:ea typeface="Times New Roman" panose="02020603050405020304"/>
                          <a:cs typeface="Times New Roman" panose="02020603050405020304" charset="0"/>
                        </a:rPr>
                        <a:t>) vt.</a:t>
                      </a:r>
                      <a:endParaRPr lang="en-US" altLang="zh-CN" sz="2400" b="1">
                        <a:latin typeface="Times New Roman" panose="02020603050405020304" charset="0"/>
                        <a:ea typeface="Times New Roman" panose="02020603050405020304"/>
                        <a:cs typeface="Times New Roman" panose="02020603050405020304" charset="0"/>
                      </a:endParaRPr>
                    </a:p>
                    <a:p>
                      <a:pPr marL="0" indent="0" algn="just">
                        <a:lnSpc>
                          <a:spcPct val="150000"/>
                        </a:lnSpc>
                        <a:spcBef>
                          <a:spcPct val="0"/>
                        </a:spcBef>
                        <a:spcAft>
                          <a:spcPct val="0"/>
                        </a:spcAft>
                      </a:pPr>
                      <a:r>
                        <a:rPr lang="zh-CN" altLang="en-US" sz="2400" b="1">
                          <a:latin typeface="Times New Roman" panose="02020603050405020304" charset="0"/>
                          <a:ea typeface="Times New Roman" panose="02020603050405020304"/>
                          <a:cs typeface="Times New Roman" panose="02020603050405020304" charset="0"/>
                        </a:rPr>
                        <a:t>沿</a:t>
                      </a:r>
                      <a:r>
                        <a:rPr lang="en-US" altLang="zh-CN" sz="2400" b="1">
                          <a:latin typeface="Times New Roman" panose="02020603050405020304" charset="0"/>
                          <a:ea typeface="Times New Roman" panose="02020603050405020304"/>
                          <a:cs typeface="Times New Roman" panose="02020603050405020304" charset="0"/>
                        </a:rPr>
                        <a:t>……</a:t>
                      </a:r>
                      <a:r>
                        <a:rPr lang="zh-CN" altLang="en-US" sz="2400" b="1">
                          <a:latin typeface="Times New Roman" panose="02020603050405020304" charset="0"/>
                          <a:ea typeface="Times New Roman" panose="02020603050405020304"/>
                          <a:cs typeface="Times New Roman" panose="02020603050405020304" charset="0"/>
                        </a:rPr>
                        <a:t>形成行（或列、排）</a:t>
                      </a:r>
                      <a:endParaRPr lang="zh-CN" altLang="en-US" sz="2400" b="1">
                        <a:latin typeface="Times New Roman" panose="02020603050405020304" charset="0"/>
                        <a:ea typeface="Times New Roman" panose="02020603050405020304"/>
                        <a:cs typeface="Times New Roman" panose="02020603050405020304" charset="0"/>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097280">
                <a:tc>
                  <a:txBody>
                    <a:bodyPr/>
                    <a:p>
                      <a:pPr marL="0" indent="0" algn="just">
                        <a:lnSpc>
                          <a:spcPct val="150000"/>
                        </a:lnSpc>
                        <a:spcBef>
                          <a:spcPct val="0"/>
                        </a:spcBef>
                        <a:spcAft>
                          <a:spcPct val="0"/>
                        </a:spcAft>
                      </a:pPr>
                      <a:r>
                        <a:rPr lang="en-US" altLang="zh-CN" sz="2400">
                          <a:latin typeface="Times New Roman" panose="02020603050405020304" charset="0"/>
                          <a:ea typeface="Times New Roman" panose="02020603050405020304"/>
                          <a:cs typeface="Times New Roman" panose="02020603050405020304" charset="0"/>
                        </a:rPr>
                        <a:t>3.</a:t>
                      </a:r>
                      <a:r>
                        <a:rPr lang="en-US" altLang="zh-CN" sz="2400" b="1">
                          <a:latin typeface="Times New Roman" panose="02020603050405020304" charset="0"/>
                          <a:ea typeface="宋体" panose="02010600030101010101" pitchFamily="2" charset="-122"/>
                          <a:cs typeface="Times New Roman" panose="02020603050405020304" charset="0"/>
                        </a:rPr>
                        <a:t>social classes</a:t>
                      </a:r>
                      <a:r>
                        <a:rPr lang="zh-CN" altLang="en-US" sz="2400" b="1">
                          <a:latin typeface="Times New Roman" panose="02020603050405020304" charset="0"/>
                          <a:ea typeface="宋体" panose="02010600030101010101" pitchFamily="2" charset="-122"/>
                          <a:cs typeface="Times New Roman" panose="02020603050405020304" charset="0"/>
                        </a:rPr>
                        <a:t>社会阶层</a:t>
                      </a:r>
                      <a:endParaRPr lang="zh-CN" altLang="en-US" sz="2400" b="1">
                        <a:latin typeface="Times New Roman" panose="02020603050405020304" charset="0"/>
                        <a:ea typeface="宋体" panose="02010600030101010101" pitchFamily="2" charset="-122"/>
                        <a:cs typeface="Times New Roman" panose="02020603050405020304" charset="0"/>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lnSpc>
                          <a:spcPct val="150000"/>
                        </a:lnSpc>
                        <a:spcBef>
                          <a:spcPct val="0"/>
                        </a:spcBef>
                        <a:spcAft>
                          <a:spcPct val="0"/>
                        </a:spcAft>
                      </a:pPr>
                      <a:r>
                        <a:rPr lang="en-US" altLang="zh-CN" sz="2400">
                          <a:latin typeface="Times New Roman" panose="02020603050405020304" charset="0"/>
                          <a:ea typeface="Times New Roman" panose="02020603050405020304"/>
                          <a:cs typeface="Times New Roman" panose="02020603050405020304" charset="0"/>
                        </a:rPr>
                        <a:t>10.</a:t>
                      </a:r>
                      <a:r>
                        <a:rPr lang="en-US" altLang="zh-CN" sz="2400" b="1">
                          <a:latin typeface="Times New Roman" panose="02020603050405020304" charset="0"/>
                          <a:ea typeface="宋体" panose="02010600030101010101" pitchFamily="2" charset="-122"/>
                          <a:cs typeface="Times New Roman" panose="02020603050405020304" charset="0"/>
                        </a:rPr>
                        <a:t>represent an important cultural element</a:t>
                      </a:r>
                      <a:endParaRPr lang="en-US" altLang="zh-CN" sz="2400" b="1">
                        <a:latin typeface="Times New Roman" panose="02020603050405020304" charset="0"/>
                        <a:ea typeface="宋体" panose="02010600030101010101" pitchFamily="2" charset="-122"/>
                        <a:cs typeface="Times New Roman" panose="02020603050405020304" charset="0"/>
                      </a:endParaRPr>
                    </a:p>
                    <a:p>
                      <a:pPr marL="0" indent="0" algn="just">
                        <a:lnSpc>
                          <a:spcPct val="150000"/>
                        </a:lnSpc>
                        <a:spcBef>
                          <a:spcPct val="0"/>
                        </a:spcBef>
                        <a:spcAft>
                          <a:spcPct val="0"/>
                        </a:spcAft>
                      </a:pPr>
                      <a:r>
                        <a:rPr lang="zh-CN" altLang="en-US" sz="2400" b="1">
                          <a:latin typeface="Times New Roman" panose="02020603050405020304" charset="0"/>
                          <a:ea typeface="宋体" panose="02010600030101010101" pitchFamily="2" charset="-122"/>
                          <a:cs typeface="Times New Roman" panose="02020603050405020304" charset="0"/>
                        </a:rPr>
                        <a:t>代表一个重要的文化元素</a:t>
                      </a:r>
                      <a:endParaRPr lang="zh-CN" altLang="en-US" sz="2400" b="1">
                        <a:latin typeface="Times New Roman" panose="02020603050405020304" charset="0"/>
                        <a:ea typeface="宋体" panose="02010600030101010101" pitchFamily="2" charset="-122"/>
                        <a:cs typeface="Times New Roman" panose="02020603050405020304" charset="0"/>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581660">
                <a:tc>
                  <a:txBody>
                    <a:bodyPr/>
                    <a:p>
                      <a:pPr marL="0" indent="0" algn="just">
                        <a:lnSpc>
                          <a:spcPct val="150000"/>
                        </a:lnSpc>
                        <a:spcBef>
                          <a:spcPct val="0"/>
                        </a:spcBef>
                        <a:spcAft>
                          <a:spcPct val="0"/>
                        </a:spcAft>
                      </a:pPr>
                      <a:r>
                        <a:rPr lang="en-US" altLang="zh-CN" sz="2400">
                          <a:latin typeface="Times New Roman" panose="02020603050405020304" charset="0"/>
                          <a:ea typeface="Times New Roman" panose="02020603050405020304"/>
                          <a:cs typeface="Times New Roman" panose="02020603050405020304" charset="0"/>
                        </a:rPr>
                        <a:t>4.</a:t>
                      </a:r>
                      <a:r>
                        <a:rPr lang="en-US" altLang="zh-CN" sz="2400" b="1">
                          <a:latin typeface="Times New Roman" panose="02020603050405020304" charset="0"/>
                          <a:ea typeface="宋体" panose="02010600030101010101" pitchFamily="2" charset="-122"/>
                          <a:cs typeface="Times New Roman" panose="02020603050405020304" charset="0"/>
                        </a:rPr>
                        <a:t>the Forbidden City</a:t>
                      </a:r>
                      <a:r>
                        <a:rPr lang="zh-CN" altLang="en-US" sz="2400" b="1">
                          <a:latin typeface="Times New Roman" panose="02020603050405020304" charset="0"/>
                          <a:ea typeface="宋体" panose="02010600030101010101" pitchFamily="2" charset="-122"/>
                          <a:cs typeface="Times New Roman" panose="02020603050405020304" charset="0"/>
                        </a:rPr>
                        <a:t>紫禁城</a:t>
                      </a:r>
                      <a:endParaRPr lang="zh-CN" altLang="en-US" sz="2400" b="1">
                        <a:latin typeface="Times New Roman" panose="02020603050405020304" charset="0"/>
                        <a:ea typeface="宋体" panose="02010600030101010101" pitchFamily="2" charset="-122"/>
                        <a:cs typeface="Times New Roman" panose="02020603050405020304" charset="0"/>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lnSpc>
                          <a:spcPct val="150000"/>
                        </a:lnSpc>
                        <a:spcBef>
                          <a:spcPct val="0"/>
                        </a:spcBef>
                        <a:spcAft>
                          <a:spcPct val="0"/>
                        </a:spcAft>
                      </a:pPr>
                      <a:r>
                        <a:rPr lang="en-US" altLang="zh-CN" sz="2400">
                          <a:latin typeface="Times New Roman" panose="02020603050405020304" charset="0"/>
                          <a:ea typeface="Times New Roman" panose="02020603050405020304"/>
                          <a:cs typeface="Times New Roman" panose="02020603050405020304" charset="0"/>
                        </a:rPr>
                        <a:t>11.</a:t>
                      </a:r>
                      <a:r>
                        <a:rPr lang="en-US" altLang="zh-CN" sz="2400" b="1">
                          <a:latin typeface="Times New Roman" panose="02020603050405020304" charset="0"/>
                          <a:ea typeface="Times New Roman" panose="02020603050405020304"/>
                          <a:cs typeface="Times New Roman" panose="02020603050405020304" charset="0"/>
                        </a:rPr>
                        <a:t>be </a:t>
                      </a:r>
                      <a:r>
                        <a:rPr lang="en-US" altLang="zh-CN" sz="2400" b="1">
                          <a:latin typeface="Times New Roman" panose="02020603050405020304" charset="0"/>
                          <a:ea typeface="宋体" panose="02010600030101010101" pitchFamily="2" charset="-122"/>
                          <a:cs typeface="Times New Roman" panose="02020603050405020304" charset="0"/>
                        </a:rPr>
                        <a:t>associated with</a:t>
                      </a:r>
                      <a:r>
                        <a:rPr lang="zh-CN" altLang="en-US" sz="2400" b="1">
                          <a:latin typeface="Times New Roman" panose="02020603050405020304" charset="0"/>
                          <a:ea typeface="宋体" panose="02010600030101010101" pitchFamily="2" charset="-122"/>
                          <a:cs typeface="Times New Roman" panose="02020603050405020304" charset="0"/>
                        </a:rPr>
                        <a:t>和</a:t>
                      </a:r>
                      <a:r>
                        <a:rPr lang="en-US" altLang="zh-CN" sz="2400" b="1">
                          <a:latin typeface="Times New Roman" panose="02020603050405020304" charset="0"/>
                          <a:ea typeface="宋体" panose="02010600030101010101" pitchFamily="2" charset="-122"/>
                          <a:cs typeface="Times New Roman" panose="02020603050405020304" charset="0"/>
                        </a:rPr>
                        <a:t>…</a:t>
                      </a:r>
                      <a:r>
                        <a:rPr lang="zh-CN" altLang="en-US" sz="2400" b="1">
                          <a:latin typeface="Times New Roman" panose="02020603050405020304" charset="0"/>
                          <a:ea typeface="宋体" panose="02010600030101010101" pitchFamily="2" charset="-122"/>
                          <a:cs typeface="Times New Roman" panose="02020603050405020304" charset="0"/>
                        </a:rPr>
                        <a:t>联系在一起</a:t>
                      </a:r>
                      <a:endParaRPr lang="zh-CN" altLang="en-US" sz="2400" b="1">
                        <a:latin typeface="Times New Roman" panose="02020603050405020304" charset="0"/>
                        <a:ea typeface="宋体" panose="02010600030101010101" pitchFamily="2" charset="-122"/>
                        <a:cs typeface="Times New Roman" panose="02020603050405020304" charset="0"/>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582295">
                <a:tc>
                  <a:txBody>
                    <a:bodyPr/>
                    <a:p>
                      <a:pPr marL="0" indent="0" algn="just">
                        <a:lnSpc>
                          <a:spcPct val="150000"/>
                        </a:lnSpc>
                        <a:spcBef>
                          <a:spcPct val="0"/>
                        </a:spcBef>
                        <a:spcAft>
                          <a:spcPct val="0"/>
                        </a:spcAft>
                      </a:pPr>
                      <a:r>
                        <a:rPr lang="en-US" altLang="zh-CN" sz="2400">
                          <a:latin typeface="Times New Roman" panose="02020603050405020304" charset="0"/>
                          <a:ea typeface="Times New Roman" panose="02020603050405020304"/>
                          <a:cs typeface="Times New Roman" panose="02020603050405020304" charset="0"/>
                        </a:rPr>
                        <a:t>5.</a:t>
                      </a:r>
                      <a:r>
                        <a:rPr lang="en-US" altLang="zh-CN" sz="2400" b="1">
                          <a:latin typeface="Times New Roman" panose="02020603050405020304" charset="0"/>
                          <a:ea typeface="宋体" panose="02010600030101010101" pitchFamily="2" charset="-122"/>
                          <a:cs typeface="Times New Roman" panose="02020603050405020304" charset="0"/>
                        </a:rPr>
                        <a:t>decoration</a:t>
                      </a:r>
                      <a:r>
                        <a:rPr lang="en-US" altLang="zh-CN" sz="2400" b="1">
                          <a:latin typeface="Times New Roman" panose="02020603050405020304" charset="0"/>
                          <a:ea typeface="Times New Roman" panose="02020603050405020304"/>
                          <a:cs typeface="Times New Roman" panose="02020603050405020304" charset="0"/>
                        </a:rPr>
                        <a:t>  n. </a:t>
                      </a:r>
                      <a:r>
                        <a:rPr lang="zh-CN" altLang="en-US" sz="2400" b="1">
                          <a:latin typeface="Times New Roman" panose="02020603050405020304" charset="0"/>
                          <a:ea typeface="Times New Roman" panose="02020603050405020304"/>
                          <a:cs typeface="Times New Roman" panose="02020603050405020304" charset="0"/>
                        </a:rPr>
                        <a:t>装饰，装饰品</a:t>
                      </a:r>
                      <a:endParaRPr lang="zh-CN" altLang="en-US" sz="2400" b="1">
                        <a:latin typeface="Times New Roman" panose="02020603050405020304" charset="0"/>
                        <a:ea typeface="Times New Roman" panose="02020603050405020304"/>
                        <a:cs typeface="Times New Roman" panose="02020603050405020304" charset="0"/>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lnSpc>
                          <a:spcPct val="150000"/>
                        </a:lnSpc>
                        <a:spcBef>
                          <a:spcPct val="0"/>
                        </a:spcBef>
                        <a:spcAft>
                          <a:spcPct val="0"/>
                        </a:spcAft>
                      </a:pPr>
                      <a:r>
                        <a:rPr lang="en-US" altLang="zh-CN" sz="2400">
                          <a:latin typeface="Times New Roman" panose="02020603050405020304" charset="0"/>
                          <a:ea typeface="Times New Roman" panose="02020603050405020304"/>
                          <a:cs typeface="Times New Roman" panose="02020603050405020304" charset="0"/>
                        </a:rPr>
                        <a:t>12.</a:t>
                      </a:r>
                      <a:r>
                        <a:rPr lang="en-US" altLang="zh-CN" sz="2400" b="1">
                          <a:latin typeface="Times New Roman" panose="02020603050405020304" charset="0"/>
                          <a:ea typeface="宋体" panose="02010600030101010101" pitchFamily="2" charset="-122"/>
                          <a:cs typeface="Times New Roman" panose="02020603050405020304" charset="0"/>
                        </a:rPr>
                        <a:t>the Summer Palace</a:t>
                      </a:r>
                      <a:r>
                        <a:rPr lang="zh-CN" altLang="en-US" sz="2400" b="1">
                          <a:latin typeface="Times New Roman" panose="02020603050405020304" charset="0"/>
                          <a:ea typeface="宋体" panose="02010600030101010101" pitchFamily="2" charset="-122"/>
                          <a:cs typeface="Times New Roman" panose="02020603050405020304" charset="0"/>
                        </a:rPr>
                        <a:t>颐和园</a:t>
                      </a:r>
                      <a:endParaRPr lang="zh-CN" altLang="en-US" sz="2400" b="1">
                        <a:latin typeface="Times New Roman" panose="02020603050405020304" charset="0"/>
                        <a:ea typeface="宋体" panose="02010600030101010101" pitchFamily="2" charset="-122"/>
                        <a:cs typeface="Times New Roman" panose="02020603050405020304" charset="0"/>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606425">
                <a:tc>
                  <a:txBody>
                    <a:bodyPr/>
                    <a:p>
                      <a:pPr marL="0" indent="0" algn="just">
                        <a:lnSpc>
                          <a:spcPct val="150000"/>
                        </a:lnSpc>
                        <a:spcBef>
                          <a:spcPct val="0"/>
                        </a:spcBef>
                        <a:spcAft>
                          <a:spcPct val="0"/>
                        </a:spcAft>
                      </a:pPr>
                      <a:r>
                        <a:rPr lang="en-US" altLang="zh-CN" sz="2400">
                          <a:latin typeface="Times New Roman" panose="02020603050405020304" charset="0"/>
                          <a:ea typeface="Times New Roman" panose="02020603050405020304"/>
                          <a:cs typeface="Times New Roman" panose="02020603050405020304" charset="0"/>
                        </a:rPr>
                        <a:t>6.</a:t>
                      </a:r>
                      <a:r>
                        <a:rPr lang="en-US" altLang="zh-CN" sz="2400" b="1">
                          <a:latin typeface="Times New Roman" panose="02020603050405020304" charset="0"/>
                          <a:ea typeface="宋体" panose="02010600030101010101" pitchFamily="2" charset="-122"/>
                          <a:cs typeface="Times New Roman" panose="02020603050405020304" charset="0"/>
                        </a:rPr>
                        <a:t>high-ranking officials</a:t>
                      </a:r>
                      <a:r>
                        <a:rPr lang="zh-CN" altLang="en-US" sz="2400" b="1">
                          <a:latin typeface="Times New Roman" panose="02020603050405020304" charset="0"/>
                          <a:ea typeface="宋体" panose="02010600030101010101" pitchFamily="2" charset="-122"/>
                          <a:cs typeface="Times New Roman" panose="02020603050405020304" charset="0"/>
                        </a:rPr>
                        <a:t>高层官员</a:t>
                      </a:r>
                      <a:endParaRPr lang="zh-CN" altLang="en-US" sz="2400" b="1">
                        <a:latin typeface="Times New Roman" panose="02020603050405020304" charset="0"/>
                        <a:ea typeface="宋体" panose="02010600030101010101" pitchFamily="2" charset="-122"/>
                        <a:cs typeface="Times New Roman" panose="02020603050405020304" charset="0"/>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lnSpc>
                          <a:spcPct val="150000"/>
                        </a:lnSpc>
                        <a:spcBef>
                          <a:spcPct val="0"/>
                        </a:spcBef>
                        <a:spcAft>
                          <a:spcPct val="0"/>
                        </a:spcAft>
                      </a:pPr>
                      <a:r>
                        <a:rPr lang="en-US" altLang="zh-CN" sz="2400">
                          <a:latin typeface="Times New Roman" panose="02020603050405020304" charset="0"/>
                          <a:ea typeface="Times New Roman" panose="02020603050405020304"/>
                          <a:cs typeface="Times New Roman" panose="02020603050405020304" charset="0"/>
                        </a:rPr>
                        <a:t>13.</a:t>
                      </a:r>
                      <a:r>
                        <a:rPr lang="en-US" altLang="zh-CN" sz="2400" b="1">
                          <a:latin typeface="Times New Roman" panose="02020603050405020304" charset="0"/>
                          <a:ea typeface="宋体" panose="02010600030101010101" pitchFamily="2" charset="-122"/>
                          <a:cs typeface="Times New Roman" panose="02020603050405020304" charset="0"/>
                        </a:rPr>
                        <a:t>the Temple of Heaven</a:t>
                      </a:r>
                      <a:r>
                        <a:rPr lang="zh-CN" altLang="en-US" sz="2400" b="1">
                          <a:latin typeface="Times New Roman" panose="02020603050405020304" charset="0"/>
                          <a:ea typeface="宋体" panose="02010600030101010101" pitchFamily="2" charset="-122"/>
                          <a:cs typeface="Times New Roman" panose="02020603050405020304" charset="0"/>
                        </a:rPr>
                        <a:t>天坛</a:t>
                      </a:r>
                      <a:endParaRPr lang="zh-CN" altLang="en-US" sz="2400" b="1">
                        <a:latin typeface="Times New Roman" panose="02020603050405020304" charset="0"/>
                        <a:ea typeface="宋体" panose="02010600030101010101" pitchFamily="2" charset="-122"/>
                        <a:cs typeface="Times New Roman" panose="02020603050405020304" charset="0"/>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131570">
                <a:tc>
                  <a:txBody>
                    <a:bodyPr/>
                    <a:p>
                      <a:pPr marL="0" indent="0" algn="just">
                        <a:lnSpc>
                          <a:spcPct val="150000"/>
                        </a:lnSpc>
                        <a:spcBef>
                          <a:spcPct val="0"/>
                        </a:spcBef>
                        <a:spcAft>
                          <a:spcPct val="0"/>
                        </a:spcAft>
                      </a:pPr>
                      <a:r>
                        <a:rPr lang="en-US" altLang="zh-CN" sz="2400">
                          <a:latin typeface="Times New Roman" panose="02020603050405020304" charset="0"/>
                          <a:ea typeface="Times New Roman" panose="02020603050405020304"/>
                          <a:cs typeface="Times New Roman" panose="02020603050405020304" charset="0"/>
                        </a:rPr>
                        <a:t>7.</a:t>
                      </a:r>
                      <a:r>
                        <a:rPr lang="en-US" altLang="zh-CN" sz="2400" b="1">
                          <a:latin typeface="Times New Roman" panose="02020603050405020304" charset="0"/>
                          <a:ea typeface="Times New Roman" panose="02020603050405020304"/>
                          <a:cs typeface="Times New Roman" panose="02020603050405020304" charset="0"/>
                        </a:rPr>
                        <a:t>carve  vt.</a:t>
                      </a:r>
                      <a:r>
                        <a:rPr lang="zh-CN" altLang="en-US" sz="2400" b="1">
                          <a:latin typeface="Times New Roman" panose="02020603050405020304" charset="0"/>
                          <a:ea typeface="Times New Roman" panose="02020603050405020304"/>
                          <a:cs typeface="Times New Roman" panose="02020603050405020304" charset="0"/>
                        </a:rPr>
                        <a:t>雕，刻</a:t>
                      </a:r>
                      <a:endParaRPr lang="zh-CN" altLang="en-US" sz="2400" b="1">
                        <a:latin typeface="Times New Roman" panose="02020603050405020304" charset="0"/>
                        <a:ea typeface="Times New Roman" panose="02020603050405020304"/>
                        <a:cs typeface="Times New Roman" panose="02020603050405020304" charset="0"/>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lnSpc>
                          <a:spcPct val="150000"/>
                        </a:lnSpc>
                        <a:spcBef>
                          <a:spcPct val="0"/>
                        </a:spcBef>
                        <a:spcAft>
                          <a:spcPct val="0"/>
                        </a:spcAft>
                      </a:pPr>
                      <a:r>
                        <a:rPr lang="en-US" altLang="zh-CN" sz="2400">
                          <a:latin typeface="Times New Roman" panose="02020603050405020304" charset="0"/>
                          <a:ea typeface="Times New Roman" panose="02020603050405020304"/>
                          <a:cs typeface="Times New Roman" panose="02020603050405020304" charset="0"/>
                        </a:rPr>
                        <a:t>14.</a:t>
                      </a:r>
                      <a:r>
                        <a:rPr lang="en-US" altLang="zh-CN" sz="2400" b="1">
                          <a:latin typeface="Times New Roman" panose="02020603050405020304" charset="0"/>
                          <a:ea typeface="宋体" panose="02010600030101010101" pitchFamily="2" charset="-122"/>
                          <a:cs typeface="Times New Roman" panose="02020603050405020304" charset="0"/>
                        </a:rPr>
                        <a:t>grassroots Beijingers</a:t>
                      </a:r>
                      <a:r>
                        <a:rPr lang="zh-CN" altLang="en-US" sz="2400" b="1">
                          <a:latin typeface="Times New Roman" panose="02020603050405020304" charset="0"/>
                          <a:ea typeface="宋体" panose="02010600030101010101" pitchFamily="2" charset="-122"/>
                          <a:cs typeface="Times New Roman" panose="02020603050405020304" charset="0"/>
                        </a:rPr>
                        <a:t>草根北京人</a:t>
                      </a:r>
                      <a:endParaRPr lang="zh-CN" altLang="en-US" sz="2400" b="1">
                        <a:latin typeface="Times New Roman" panose="02020603050405020304" charset="0"/>
                        <a:ea typeface="宋体" panose="02010600030101010101" pitchFamily="2" charset="-122"/>
                        <a:cs typeface="Times New Roman" panose="02020603050405020304" charset="0"/>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a:t>
            </a:r>
            <a:r>
              <a:rPr lang="zh-CN" altLang="en-US"/>
              <a:t>表格摘选自维克多英语官网</a:t>
            </a:r>
            <a:r>
              <a:rPr lang="en-US" altLang="zh-CN"/>
              <a:t>)</a:t>
            </a: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5" name="文本框 4"/>
          <p:cNvSpPr txBox="1"/>
          <p:nvPr/>
        </p:nvSpPr>
        <p:spPr>
          <a:xfrm>
            <a:off x="762000" y="342900"/>
            <a:ext cx="10554335" cy="530860"/>
          </a:xfrm>
          <a:prstGeom prst="rect">
            <a:avLst/>
          </a:prstGeom>
          <a:noFill/>
        </p:spPr>
        <p:txBody>
          <a:bodyPr wrap="square" rtlCol="0">
            <a:noAutofit/>
          </a:bodyPr>
          <a:p>
            <a:pPr algn="l"/>
            <a:r>
              <a:rPr lang="zh-CN" altLang="en-US"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rPr>
              <a:t>考点分析</a:t>
            </a:r>
            <a:r>
              <a:rPr lang="en-US" altLang="zh-CN"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rPr>
              <a:t>                 </a:t>
            </a:r>
            <a:r>
              <a:rPr lang="zh-CN" altLang="en-US"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rPr>
              <a:t>（表格摘选自维克多英语官网）</a:t>
            </a:r>
            <a:endParaRPr lang="zh-CN" altLang="en-US"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endParaRPr>
          </a:p>
        </p:txBody>
      </p:sp>
      <p:graphicFrame>
        <p:nvGraphicFramePr>
          <p:cNvPr id="3" name="表格 2"/>
          <p:cNvGraphicFramePr/>
          <p:nvPr>
            <p:custDataLst>
              <p:tags r:id="rId3"/>
            </p:custDataLst>
          </p:nvPr>
        </p:nvGraphicFramePr>
        <p:xfrm>
          <a:off x="414655" y="1233170"/>
          <a:ext cx="11216640" cy="2844800"/>
        </p:xfrm>
        <a:graphic>
          <a:graphicData uri="http://schemas.openxmlformats.org/drawingml/2006/table">
            <a:tbl>
              <a:tblPr/>
              <a:tblGrid>
                <a:gridCol w="1679575"/>
                <a:gridCol w="2059305"/>
                <a:gridCol w="2286635"/>
                <a:gridCol w="1452245"/>
                <a:gridCol w="1869440"/>
                <a:gridCol w="1869440"/>
              </a:tblGrid>
              <a:tr h="568960">
                <a:tc gridSpan="3">
                  <a:txBody>
                    <a:bodyPr/>
                    <a:p>
                      <a:pPr marL="0" indent="0" algn="just">
                        <a:spcBef>
                          <a:spcPct val="0"/>
                        </a:spcBef>
                        <a:spcAft>
                          <a:spcPct val="0"/>
                        </a:spcAft>
                      </a:pPr>
                      <a:r>
                        <a:rPr lang="zh-CN" sz="2800" b="1">
                          <a:latin typeface="宋体" panose="02010600030101010101" pitchFamily="2" charset="-122"/>
                          <a:ea typeface="宋体" panose="02010600030101010101" pitchFamily="2" charset="-122"/>
                          <a:cs typeface="宋体" panose="02010600030101010101" pitchFamily="2" charset="-122"/>
                        </a:rPr>
                        <a:t>有提示词（</a:t>
                      </a:r>
                      <a:r>
                        <a:rPr lang="en-US" altLang="zh-CN" sz="2800" b="1">
                          <a:latin typeface="宋体" panose="02010600030101010101" pitchFamily="2" charset="-122"/>
                          <a:ea typeface="宋体" panose="02010600030101010101" pitchFamily="2" charset="-122"/>
                          <a:cs typeface="宋体" panose="02010600030101010101" pitchFamily="2" charset="-122"/>
                        </a:rPr>
                        <a:t>7</a:t>
                      </a:r>
                      <a:r>
                        <a:rPr lang="zh-CN" sz="2800" b="1">
                          <a:latin typeface="宋体" panose="02010600030101010101" pitchFamily="2" charset="-122"/>
                          <a:ea typeface="宋体" panose="02010600030101010101" pitchFamily="2" charset="-122"/>
                          <a:cs typeface="宋体" panose="02010600030101010101" pitchFamily="2" charset="-122"/>
                        </a:rPr>
                        <a:t>个）</a:t>
                      </a:r>
                      <a:endParaRPr lang="zh-CN" sz="2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gridSpan="3">
                  <a:txBody>
                    <a:bodyPr/>
                    <a:p>
                      <a:pPr marL="0" indent="0" algn="just">
                        <a:spcBef>
                          <a:spcPct val="0"/>
                        </a:spcBef>
                        <a:spcAft>
                          <a:spcPct val="0"/>
                        </a:spcAft>
                      </a:pPr>
                      <a:r>
                        <a:rPr lang="zh-CN" sz="2800" b="1">
                          <a:latin typeface="宋体" panose="02010600030101010101" pitchFamily="2" charset="-122"/>
                          <a:ea typeface="宋体" panose="02010600030101010101" pitchFamily="2" charset="-122"/>
                          <a:cs typeface="宋体" panose="02010600030101010101" pitchFamily="2" charset="-122"/>
                        </a:rPr>
                        <a:t>无提示词（</a:t>
                      </a:r>
                      <a:r>
                        <a:rPr lang="en-US" altLang="zh-CN" sz="2800" b="1">
                          <a:latin typeface="宋体" panose="02010600030101010101" pitchFamily="2" charset="-122"/>
                          <a:ea typeface="宋体" panose="02010600030101010101" pitchFamily="2" charset="-122"/>
                          <a:cs typeface="宋体" panose="02010600030101010101" pitchFamily="2" charset="-122"/>
                        </a:rPr>
                        <a:t>3</a:t>
                      </a:r>
                      <a:r>
                        <a:rPr lang="zh-CN" sz="2800" b="1">
                          <a:latin typeface="宋体" panose="02010600030101010101" pitchFamily="2" charset="-122"/>
                          <a:ea typeface="宋体" panose="02010600030101010101" pitchFamily="2" charset="-122"/>
                          <a:cs typeface="宋体" panose="02010600030101010101" pitchFamily="2" charset="-122"/>
                        </a:rPr>
                        <a:t>个）</a:t>
                      </a:r>
                      <a:endParaRPr lang="zh-CN" sz="28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1706880">
                <a:tc>
                  <a:txBody>
                    <a:bodyPr/>
                    <a:p>
                      <a:pPr marL="0" indent="0" algn="just">
                        <a:spcBef>
                          <a:spcPct val="0"/>
                        </a:spcBef>
                        <a:spcAft>
                          <a:spcPct val="0"/>
                        </a:spcAft>
                      </a:pPr>
                      <a:r>
                        <a:rPr lang="zh-CN" sz="2800" b="1">
                          <a:latin typeface="宋体" panose="02010600030101010101" pitchFamily="2" charset="-122"/>
                          <a:ea typeface="宋体" panose="02010600030101010101" pitchFamily="2" charset="-122"/>
                        </a:rPr>
                        <a:t>谓语动词</a:t>
                      </a:r>
                      <a:endParaRPr lang="zh-CN" sz="2800" b="1">
                        <a:latin typeface="宋体" panose="02010600030101010101" pitchFamily="2" charset="-122"/>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zh-CN" sz="2800" b="1">
                          <a:latin typeface="宋体" panose="02010600030101010101" pitchFamily="2" charset="-122"/>
                          <a:ea typeface="宋体" panose="02010600030101010101" pitchFamily="2" charset="-122"/>
                        </a:rPr>
                        <a:t>非谓语动词</a:t>
                      </a:r>
                      <a:endParaRPr lang="zh-CN" sz="2800" b="1">
                        <a:latin typeface="宋体" panose="02010600030101010101" pitchFamily="2" charset="-122"/>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zh-CN" sz="2800" b="1">
                          <a:latin typeface="宋体" panose="02010600030101010101" pitchFamily="2" charset="-122"/>
                          <a:ea typeface="宋体" panose="02010600030101010101" pitchFamily="2" charset="-122"/>
                        </a:rPr>
                        <a:t>名词单复数</a:t>
                      </a:r>
                      <a:endParaRPr lang="zh-CN" sz="2800" b="1">
                        <a:latin typeface="宋体" panose="02010600030101010101" pitchFamily="2" charset="-122"/>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zh-CN" sz="2800" b="1">
                          <a:latin typeface="宋体" panose="02010600030101010101" pitchFamily="2" charset="-122"/>
                          <a:ea typeface="宋体" panose="02010600030101010101" pitchFamily="2" charset="-122"/>
                        </a:rPr>
                        <a:t>介词</a:t>
                      </a:r>
                      <a:endParaRPr lang="zh-CN" sz="2800" b="1">
                        <a:latin typeface="宋体" panose="02010600030101010101" pitchFamily="2" charset="-122"/>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zh-CN" sz="2800" b="1">
                          <a:latin typeface="宋体" panose="02010600030101010101" pitchFamily="2" charset="-122"/>
                          <a:ea typeface="宋体" panose="02010600030101010101" pitchFamily="2" charset="-122"/>
                        </a:rPr>
                        <a:t>冠词</a:t>
                      </a:r>
                      <a:endParaRPr lang="zh-CN" sz="2800" b="1">
                        <a:latin typeface="宋体" panose="02010600030101010101" pitchFamily="2" charset="-122"/>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zh-CN" sz="2800" b="1">
                          <a:latin typeface="宋体" panose="02010600030101010101" pitchFamily="2" charset="-122"/>
                          <a:ea typeface="宋体" panose="02010600030101010101" pitchFamily="2" charset="-122"/>
                        </a:rPr>
                        <a:t>连词</a:t>
                      </a:r>
                      <a:endParaRPr lang="zh-CN" sz="2800" b="1">
                        <a:latin typeface="宋体" panose="02010600030101010101" pitchFamily="2" charset="-122"/>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568960">
                <a:tc>
                  <a:txBody>
                    <a:bodyPr/>
                    <a:p>
                      <a:pPr marL="0" indent="0" algn="just">
                        <a:spcBef>
                          <a:spcPct val="0"/>
                        </a:spcBef>
                        <a:spcAft>
                          <a:spcPct val="0"/>
                        </a:spcAft>
                      </a:pPr>
                      <a:r>
                        <a:rPr lang="en-US" altLang="zh-CN" sz="2800" b="1">
                          <a:latin typeface="宋体" panose="02010600030101010101" pitchFamily="2" charset="-122"/>
                          <a:ea typeface="宋体" panose="02010600030101010101" pitchFamily="2" charset="-122"/>
                        </a:rPr>
                        <a:t>2</a:t>
                      </a:r>
                      <a:endParaRPr lang="en-US" altLang="zh-CN" sz="2800" b="1">
                        <a:latin typeface="宋体" panose="02010600030101010101" pitchFamily="2" charset="-122"/>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2800" b="1">
                          <a:latin typeface="宋体" panose="02010600030101010101" pitchFamily="2" charset="-122"/>
                          <a:ea typeface="宋体" panose="02010600030101010101" pitchFamily="2" charset="-122"/>
                        </a:rPr>
                        <a:t>1</a:t>
                      </a:r>
                      <a:endParaRPr lang="en-US" altLang="zh-CN" sz="2800" b="1">
                        <a:latin typeface="宋体" panose="02010600030101010101" pitchFamily="2" charset="-122"/>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2800" b="1">
                          <a:latin typeface="宋体" panose="02010600030101010101" pitchFamily="2" charset="-122"/>
                          <a:ea typeface="宋体" panose="02010600030101010101" pitchFamily="2" charset="-122"/>
                        </a:rPr>
                        <a:t>1</a:t>
                      </a:r>
                      <a:endParaRPr lang="en-US" altLang="zh-CN" sz="2800" b="1">
                        <a:latin typeface="宋体" panose="02010600030101010101" pitchFamily="2" charset="-122"/>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2800" b="1">
                          <a:latin typeface="宋体" panose="02010600030101010101" pitchFamily="2" charset="-122"/>
                          <a:ea typeface="宋体" panose="02010600030101010101" pitchFamily="2" charset="-122"/>
                        </a:rPr>
                        <a:t>1</a:t>
                      </a:r>
                      <a:endParaRPr lang="en-US" altLang="zh-CN" sz="2800" b="1">
                        <a:latin typeface="宋体" panose="02010600030101010101" pitchFamily="2" charset="-122"/>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2800" b="1">
                          <a:latin typeface="宋体" panose="02010600030101010101" pitchFamily="2" charset="-122"/>
                          <a:ea typeface="宋体" panose="02010600030101010101" pitchFamily="2" charset="-122"/>
                        </a:rPr>
                        <a:t>1</a:t>
                      </a:r>
                      <a:endParaRPr lang="en-US" altLang="zh-CN" sz="2800" b="1">
                        <a:latin typeface="宋体" panose="02010600030101010101" pitchFamily="2" charset="-122"/>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2800" b="1">
                          <a:latin typeface="宋体" panose="02010600030101010101" pitchFamily="2" charset="-122"/>
                          <a:ea typeface="宋体" panose="02010600030101010101" pitchFamily="2" charset="-122"/>
                        </a:rPr>
                        <a:t>1</a:t>
                      </a:r>
                      <a:endParaRPr lang="en-US" altLang="zh-CN" sz="2800" b="1">
                        <a:latin typeface="宋体" panose="02010600030101010101" pitchFamily="2" charset="-122"/>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pic>
        <p:nvPicPr>
          <p:cNvPr id="10" name="图片 9" descr="中国风古诗词鉴赏PPT模板"/>
          <p:cNvPicPr>
            <a:picLocks noChangeAspect="1"/>
          </p:cNvPicPr>
          <p:nvPr/>
        </p:nvPicPr>
        <p:blipFill>
          <a:blip r:embed="rId2">
            <a:lum bright="6000" contrast="-6000"/>
          </a:blip>
          <a:stretch>
            <a:fillRect/>
          </a:stretch>
        </p:blipFill>
        <p:spPr>
          <a:xfrm>
            <a:off x="0" y="0"/>
            <a:ext cx="12192000" cy="6858000"/>
          </a:xfrm>
          <a:prstGeom prst="rect">
            <a:avLst/>
          </a:prstGeom>
        </p:spPr>
      </p:pic>
      <p:sp>
        <p:nvSpPr>
          <p:cNvPr id="11" name="文本框 10"/>
          <p:cNvSpPr txBox="1"/>
          <p:nvPr/>
        </p:nvSpPr>
        <p:spPr>
          <a:xfrm>
            <a:off x="2275840" y="2336800"/>
            <a:ext cx="7602855" cy="1568450"/>
          </a:xfrm>
          <a:prstGeom prst="rect">
            <a:avLst/>
          </a:prstGeom>
          <a:noFill/>
        </p:spPr>
        <p:txBody>
          <a:bodyPr wrap="square" rtlCol="0">
            <a:spAutoFit/>
          </a:bodyPr>
          <a:lstStyle/>
          <a:p>
            <a:pPr algn="ctr"/>
            <a:r>
              <a:rPr lang="en-US" altLang="zh-CN" sz="3200" b="1" dirty="0">
                <a:solidFill>
                  <a:schemeClr val="tx1">
                    <a:lumMod val="85000"/>
                    <a:lumOff val="15000"/>
                  </a:schemeClr>
                </a:solidFill>
                <a:latin typeface="庞门正道粗书体" panose="02010600030101010101" pitchFamily="2" charset="-122"/>
                <a:ea typeface="庞门正道粗书体" panose="02010600030101010101" pitchFamily="2" charset="-122"/>
                <a:sym typeface="+mn-ea"/>
              </a:rPr>
              <a:t>(</a:t>
            </a:r>
            <a:r>
              <a:rPr lang="zh-CN" altLang="en-US" sz="3200" b="1" dirty="0">
                <a:solidFill>
                  <a:schemeClr val="tx1">
                    <a:lumMod val="85000"/>
                    <a:lumOff val="15000"/>
                  </a:schemeClr>
                </a:solidFill>
                <a:latin typeface="庞门正道粗书体" panose="02010600030101010101" pitchFamily="2" charset="-122"/>
                <a:ea typeface="庞门正道粗书体" panose="02010600030101010101" pitchFamily="2" charset="-122"/>
                <a:sym typeface="+mn-ea"/>
              </a:rPr>
              <a:t>三</a:t>
            </a:r>
            <a:r>
              <a:rPr lang="en-US" altLang="zh-CN" sz="3200" b="1" dirty="0">
                <a:solidFill>
                  <a:schemeClr val="tx1">
                    <a:lumMod val="85000"/>
                    <a:lumOff val="15000"/>
                  </a:schemeClr>
                </a:solidFill>
                <a:latin typeface="庞门正道粗书体" panose="02010600030101010101" pitchFamily="2" charset="-122"/>
                <a:ea typeface="庞门正道粗书体" panose="02010600030101010101" pitchFamily="2" charset="-122"/>
                <a:sym typeface="+mn-ea"/>
              </a:rPr>
              <a:t>)</a:t>
            </a:r>
            <a:r>
              <a:rPr lang="zh-CN" altLang="en-US" sz="3200" b="1" dirty="0">
                <a:solidFill>
                  <a:schemeClr val="tx1">
                    <a:lumMod val="85000"/>
                    <a:lumOff val="15000"/>
                  </a:schemeClr>
                </a:solidFill>
                <a:latin typeface="庞门正道粗书体" panose="02010600030101010101" pitchFamily="2" charset="-122"/>
                <a:ea typeface="庞门正道粗书体" panose="02010600030101010101" pitchFamily="2" charset="-122"/>
                <a:sym typeface="+mn-ea"/>
              </a:rPr>
              <a:t>文化遗产</a:t>
            </a:r>
            <a:r>
              <a:rPr lang="en-US" altLang="zh-CN" sz="3200" b="1" dirty="0">
                <a:solidFill>
                  <a:schemeClr val="tx1">
                    <a:lumMod val="85000"/>
                    <a:lumOff val="15000"/>
                  </a:schemeClr>
                </a:solidFill>
                <a:latin typeface="庞门正道粗书体" panose="02010600030101010101" pitchFamily="2" charset="-122"/>
                <a:ea typeface="庞门正道粗书体" panose="02010600030101010101" pitchFamily="2" charset="-122"/>
                <a:sym typeface="+mn-ea"/>
              </a:rPr>
              <a:t> </a:t>
            </a:r>
            <a:endParaRPr lang="zh-CN" altLang="en-US" sz="3200" b="1"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a:p>
            <a:pPr algn="ctr"/>
            <a:r>
              <a:rPr lang="zh-CN" altLang="en-US" sz="3200" b="1" dirty="0">
                <a:solidFill>
                  <a:schemeClr val="tx1">
                    <a:lumMod val="85000"/>
                    <a:lumOff val="15000"/>
                  </a:schemeClr>
                </a:solidFill>
                <a:latin typeface="庞门正道粗书体" panose="02010600030101010101" pitchFamily="2" charset="-122"/>
                <a:ea typeface="庞门正道粗书体" panose="02010600030101010101" pitchFamily="2" charset="-122"/>
              </a:rPr>
              <a:t>语篇七</a:t>
            </a:r>
            <a:r>
              <a:rPr lang="en-US" altLang="zh-CN" sz="3200" b="1" dirty="0">
                <a:solidFill>
                  <a:schemeClr val="tx1">
                    <a:lumMod val="85000"/>
                    <a:lumOff val="15000"/>
                  </a:schemeClr>
                </a:solidFill>
                <a:latin typeface="庞门正道粗书体" panose="02010600030101010101" pitchFamily="2" charset="-122"/>
                <a:ea typeface="庞门正道粗书体" panose="02010600030101010101" pitchFamily="2" charset="-122"/>
              </a:rPr>
              <a:t> 2022</a:t>
            </a:r>
            <a:r>
              <a:rPr lang="zh-CN" altLang="en-US" sz="3200" b="1" dirty="0">
                <a:solidFill>
                  <a:schemeClr val="tx1">
                    <a:lumMod val="85000"/>
                    <a:lumOff val="15000"/>
                  </a:schemeClr>
                </a:solidFill>
                <a:latin typeface="庞门正道粗书体" panose="02010600030101010101" pitchFamily="2" charset="-122"/>
                <a:ea typeface="庞门正道粗书体" panose="02010600030101010101" pitchFamily="2" charset="-122"/>
              </a:rPr>
              <a:t>年全国甲卷</a:t>
            </a:r>
            <a:r>
              <a:rPr lang="en-US" altLang="zh-CN" sz="3200" b="1" dirty="0">
                <a:solidFill>
                  <a:schemeClr val="tx1">
                    <a:lumMod val="85000"/>
                    <a:lumOff val="15000"/>
                  </a:schemeClr>
                </a:solidFill>
                <a:latin typeface="庞门正道粗书体" panose="02010600030101010101" pitchFamily="2" charset="-122"/>
                <a:ea typeface="庞门正道粗书体" panose="02010600030101010101" pitchFamily="2" charset="-122"/>
              </a:rPr>
              <a:t>  </a:t>
            </a:r>
            <a:endParaRPr lang="en-US" altLang="zh-CN" sz="3200" b="1"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a:p>
            <a:pPr algn="ctr"/>
            <a:r>
              <a:rPr lang="zh-CN" altLang="en-US" sz="3200" b="1" dirty="0">
                <a:solidFill>
                  <a:schemeClr val="tx1">
                    <a:lumMod val="85000"/>
                    <a:lumOff val="15000"/>
                  </a:schemeClr>
                </a:solidFill>
                <a:latin typeface="庞门正道粗书体" panose="02010600030101010101" pitchFamily="2" charset="-122"/>
                <a:ea typeface="庞门正道粗书体" panose="02010600030101010101" pitchFamily="2" charset="-122"/>
              </a:rPr>
              <a:t>徒步穿越古丝绸之路</a:t>
            </a:r>
            <a:endParaRPr lang="zh-CN" altLang="en-US" sz="3200" b="1"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just" fontAlgn="auto">
              <a:lnSpc>
                <a:spcPct val="100000"/>
              </a:lnSpc>
            </a:pPr>
            <a:r>
              <a:rPr lang="en-US" altLang="zh-CN">
                <a:latin typeface="Times New Roman" panose="02020603050405020304" charset="0"/>
                <a:cs typeface="Times New Roman" panose="02020603050405020304" charset="0"/>
                <a:sym typeface="+mn-ea"/>
              </a:rPr>
              <a:t>Task1  </a:t>
            </a:r>
            <a:r>
              <a:rPr lang="zh-CN" altLang="en-US">
                <a:latin typeface="Times New Roman" panose="02020603050405020304" charset="0"/>
                <a:cs typeface="Times New Roman" panose="02020603050405020304" charset="0"/>
                <a:sym typeface="+mn-ea"/>
              </a:rPr>
              <a:t>阅读下面短文，在空白处填入</a:t>
            </a:r>
            <a:r>
              <a:rPr lang="en-US" altLang="zh-CN">
                <a:latin typeface="Times New Roman" panose="02020603050405020304" charset="0"/>
                <a:cs typeface="Times New Roman" panose="02020603050405020304" charset="0"/>
                <a:sym typeface="+mn-ea"/>
              </a:rPr>
              <a:t>1</a:t>
            </a:r>
            <a:r>
              <a:rPr lang="zh-CN" altLang="en-US">
                <a:latin typeface="Times New Roman" panose="02020603050405020304" charset="0"/>
                <a:cs typeface="Times New Roman" panose="02020603050405020304" charset="0"/>
                <a:sym typeface="+mn-ea"/>
              </a:rPr>
              <a:t>个适当的单词或括号内单词的正确形式。</a:t>
            </a: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6" name="文本框 5"/>
          <p:cNvSpPr txBox="1"/>
          <p:nvPr/>
        </p:nvSpPr>
        <p:spPr>
          <a:xfrm>
            <a:off x="353695" y="350520"/>
            <a:ext cx="11547475" cy="5312410"/>
          </a:xfrm>
          <a:prstGeom prst="rect">
            <a:avLst/>
          </a:prstGeom>
          <a:noFill/>
        </p:spPr>
        <p:txBody>
          <a:bodyPr wrap="square" rtlCol="0">
            <a:noAutofit/>
          </a:bodyPr>
          <a:p>
            <a:pPr indent="0" algn="just" fontAlgn="auto">
              <a:lnSpc>
                <a:spcPct val="100000"/>
              </a:lnSpc>
            </a:pPr>
            <a:r>
              <a:rPr lang="en-US" altLang="zh-CN" sz="2800">
                <a:latin typeface="Times New Roman" panose="02020603050405020304" charset="0"/>
                <a:cs typeface="Times New Roman" panose="02020603050405020304" charset="0"/>
                <a:sym typeface="+mn-ea"/>
              </a:rPr>
              <a:t>Task 1</a:t>
            </a:r>
            <a:r>
              <a:rPr lang="zh-CN" altLang="en-US" sz="2400">
                <a:latin typeface="Times New Roman" panose="02020603050405020304" charset="0"/>
                <a:cs typeface="Times New Roman" panose="02020603050405020304" charset="0"/>
                <a:sym typeface="+mn-ea"/>
              </a:rPr>
              <a:t>阅读下面短文，在空白处填入</a:t>
            </a:r>
            <a:r>
              <a:rPr lang="en-US" altLang="zh-CN" sz="2400">
                <a:latin typeface="Times New Roman" panose="02020603050405020304" charset="0"/>
                <a:cs typeface="Times New Roman" panose="02020603050405020304" charset="0"/>
                <a:sym typeface="+mn-ea"/>
              </a:rPr>
              <a:t>1</a:t>
            </a:r>
            <a:r>
              <a:rPr lang="zh-CN" altLang="en-US" sz="2400">
                <a:latin typeface="Times New Roman" panose="02020603050405020304" charset="0"/>
                <a:cs typeface="Times New Roman" panose="02020603050405020304" charset="0"/>
                <a:sym typeface="+mn-ea"/>
              </a:rPr>
              <a:t>个适当的单词或括号内单词的正确形式。</a:t>
            </a:r>
            <a:endParaRPr lang="en-US" altLang="zh-CN" sz="2800">
              <a:latin typeface="Times New Roman" panose="02020603050405020304" charset="0"/>
              <a:cs typeface="Times New Roman" panose="02020603050405020304" charset="0"/>
            </a:endParaRPr>
          </a:p>
          <a:p>
            <a:pPr indent="0" algn="just" fontAlgn="auto">
              <a:lnSpc>
                <a:spcPts val="3800"/>
              </a:lnSpc>
            </a:pPr>
            <a:r>
              <a:rPr lang="en-US" altLang="zh-CN" sz="3200">
                <a:latin typeface="Times New Roman" panose="02020603050405020304" charset="0"/>
                <a:cs typeface="Times New Roman" panose="02020603050405020304" charset="0"/>
              </a:rPr>
              <a:t>        </a:t>
            </a:r>
            <a:r>
              <a:rPr lang="en-US" altLang="en-US" sz="3200">
                <a:latin typeface="Times New Roman" panose="02020603050405020304" charset="0"/>
                <a:cs typeface="Times New Roman" panose="02020603050405020304" charset="0"/>
              </a:rPr>
              <a:t>①</a:t>
            </a:r>
            <a:r>
              <a:rPr lang="en-US" altLang="zh-CN" sz="3200">
                <a:latin typeface="Times New Roman" panose="02020603050405020304" charset="0"/>
                <a:cs typeface="Times New Roman" panose="02020603050405020304" charset="0"/>
              </a:rPr>
              <a:t>A visually-challenged man from Beijing recently hiked (</a:t>
            </a:r>
            <a:r>
              <a:rPr lang="zh-CN" altLang="en-US" sz="3200">
                <a:latin typeface="Times New Roman" panose="02020603050405020304" charset="0"/>
                <a:cs typeface="Times New Roman" panose="02020603050405020304" charset="0"/>
              </a:rPr>
              <a:t>徒步</a:t>
            </a:r>
            <a:r>
              <a:rPr lang="en-US" altLang="zh-CN" sz="3200">
                <a:latin typeface="Times New Roman" panose="02020603050405020304" charset="0"/>
                <a:cs typeface="Times New Roman" panose="02020603050405020304" charset="0"/>
              </a:rPr>
              <a:t>) 40 days to Xi’an, as a first step</a:t>
            </a:r>
            <a:r>
              <a:rPr lang="en-US" altLang="zh-CN" sz="3200" u="sng">
                <a:latin typeface="Times New Roman" panose="02020603050405020304" charset="0"/>
                <a:cs typeface="Times New Roman" panose="02020603050405020304" charset="0"/>
              </a:rPr>
              <a:t>   61                     </a:t>
            </a:r>
            <a:r>
              <a:rPr lang="en-US" altLang="zh-CN" sz="3200">
                <a:latin typeface="Times New Roman" panose="02020603050405020304" charset="0"/>
                <a:cs typeface="Times New Roman" panose="02020603050405020304" charset="0"/>
              </a:rPr>
              <a:t>(journey) the Belt and Road route (</a:t>
            </a:r>
            <a:r>
              <a:rPr lang="zh-CN" altLang="en-US" sz="3200">
                <a:latin typeface="Times New Roman" panose="02020603050405020304" charset="0"/>
                <a:cs typeface="Times New Roman" panose="02020603050405020304" charset="0"/>
              </a:rPr>
              <a:t>路线</a:t>
            </a:r>
            <a:r>
              <a:rPr lang="en-US" altLang="zh-CN" sz="3200">
                <a:latin typeface="Times New Roman" panose="02020603050405020304" charset="0"/>
                <a:cs typeface="Times New Roman" panose="02020603050405020304" charset="0"/>
              </a:rPr>
              <a:t>) by foot.</a:t>
            </a:r>
            <a:endParaRPr lang="en-US" altLang="zh-CN" sz="3200">
              <a:latin typeface="Times New Roman" panose="02020603050405020304" charset="0"/>
              <a:cs typeface="Times New Roman" panose="02020603050405020304" charset="0"/>
            </a:endParaRPr>
          </a:p>
          <a:p>
            <a:pPr indent="0" algn="just" fontAlgn="auto">
              <a:lnSpc>
                <a:spcPts val="3800"/>
              </a:lnSpc>
            </a:pPr>
            <a:r>
              <a:rPr lang="en-US" altLang="en-US" sz="3200">
                <a:latin typeface="Times New Roman" panose="02020603050405020304" charset="0"/>
                <a:cs typeface="Times New Roman" panose="02020603050405020304" charset="0"/>
              </a:rPr>
              <a:t>      ②</a:t>
            </a:r>
            <a:r>
              <a:rPr lang="en-US" altLang="zh-CN" sz="3200">
                <a:latin typeface="Times New Roman" panose="02020603050405020304" charset="0"/>
                <a:cs typeface="Times New Roman" panose="02020603050405020304" charset="0"/>
              </a:rPr>
              <a:t>On the 1,100-kilometer journey, the man Cao Shengkang,   62______   lost his eyesight at the age of eight in a car accident, crossed 40 cities and counties in three provinces. Inspired by the Belt and Road Forum for International Cooperation</a:t>
            </a:r>
            <a:r>
              <a:rPr lang="en-US" altLang="zh-CN" sz="3200" u="sng">
                <a:latin typeface="Times New Roman" panose="02020603050405020304" charset="0"/>
                <a:cs typeface="Times New Roman" panose="02020603050405020304" charset="0"/>
              </a:rPr>
              <a:t>   63              </a:t>
            </a:r>
            <a:r>
              <a:rPr lang="en-US" altLang="zh-CN" sz="3200">
                <a:latin typeface="Times New Roman" panose="02020603050405020304" charset="0"/>
                <a:cs typeface="Times New Roman" panose="02020603050405020304" charset="0"/>
              </a:rPr>
              <a:t>(hold) in Beijing, Cao decided to cover the route by hiking as a tribute (</a:t>
            </a:r>
            <a:r>
              <a:rPr lang="zh-CN" altLang="en-US" sz="3200">
                <a:latin typeface="Times New Roman" panose="02020603050405020304" charset="0"/>
                <a:cs typeface="Times New Roman" panose="02020603050405020304" charset="0"/>
              </a:rPr>
              <a:t>致敬</a:t>
            </a:r>
            <a:r>
              <a:rPr lang="en-US" altLang="zh-CN" sz="3200">
                <a:latin typeface="Times New Roman" panose="02020603050405020304" charset="0"/>
                <a:cs typeface="Times New Roman" panose="02020603050405020304" charset="0"/>
              </a:rPr>
              <a:t>) to the ancient Silk Road. </a:t>
            </a:r>
            <a:r>
              <a:rPr lang="en-US" altLang="zh-CN" sz="3200" u="sng">
                <a:latin typeface="Times New Roman" panose="02020603050405020304" charset="0"/>
                <a:cs typeface="Times New Roman" panose="02020603050405020304" charset="0"/>
              </a:rPr>
              <a:t>  64              </a:t>
            </a:r>
            <a:r>
              <a:rPr lang="en-US" altLang="zh-CN" sz="3200">
                <a:latin typeface="Times New Roman" panose="02020603050405020304" charset="0"/>
                <a:cs typeface="Times New Roman" panose="02020603050405020304" charset="0"/>
              </a:rPr>
              <a:t>friend of his, Wu Fan, volunteered to be his companion during the trip.</a:t>
            </a:r>
            <a:endParaRPr lang="en-US" altLang="zh-CN" sz="3200">
              <a:latin typeface="Times New Roman" panose="02020603050405020304" charset="0"/>
              <a:cs typeface="Times New Roman" panose="02020603050405020304" charset="0"/>
            </a:endParaRPr>
          </a:p>
        </p:txBody>
      </p:sp>
      <p:sp>
        <p:nvSpPr>
          <p:cNvPr id="12" name="文本框 11"/>
          <p:cNvSpPr txBox="1"/>
          <p:nvPr/>
        </p:nvSpPr>
        <p:spPr>
          <a:xfrm>
            <a:off x="6538595" y="1276350"/>
            <a:ext cx="2270760" cy="468630"/>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to journey</a:t>
            </a:r>
            <a:endParaRPr lang="en-US" altLang="zh-CN" sz="3200" b="1" dirty="0">
              <a:solidFill>
                <a:srgbClr val="FF0000"/>
              </a:solidFill>
              <a:latin typeface="Times New Roman" panose="02020603050405020304" charset="0"/>
              <a:cs typeface="Times New Roman" panose="02020603050405020304" charset="0"/>
            </a:endParaRPr>
          </a:p>
        </p:txBody>
      </p:sp>
      <p:sp>
        <p:nvSpPr>
          <p:cNvPr id="13" name="文本框 12"/>
          <p:cNvSpPr txBox="1"/>
          <p:nvPr/>
        </p:nvSpPr>
        <p:spPr>
          <a:xfrm>
            <a:off x="1036320" y="2738755"/>
            <a:ext cx="1285875" cy="457200"/>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who</a:t>
            </a:r>
            <a:endParaRPr lang="en-US" altLang="zh-CN" sz="3200" b="1" dirty="0">
              <a:solidFill>
                <a:schemeClr val="tx1"/>
              </a:solidFill>
              <a:latin typeface="Times New Roman" panose="02020603050405020304" charset="0"/>
              <a:cs typeface="Times New Roman" panose="02020603050405020304" charset="0"/>
            </a:endParaRPr>
          </a:p>
        </p:txBody>
      </p:sp>
      <p:sp>
        <p:nvSpPr>
          <p:cNvPr id="15" name="文本框 14"/>
          <p:cNvSpPr txBox="1"/>
          <p:nvPr/>
        </p:nvSpPr>
        <p:spPr>
          <a:xfrm>
            <a:off x="9097645" y="3686810"/>
            <a:ext cx="1104900" cy="487045"/>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held </a:t>
            </a:r>
            <a:endParaRPr lang="en-US" altLang="zh-CN" sz="3200" b="1" dirty="0">
              <a:solidFill>
                <a:schemeClr val="tx1"/>
              </a:solidFill>
              <a:latin typeface="Times New Roman" panose="02020603050405020304" charset="0"/>
              <a:cs typeface="Times New Roman" panose="02020603050405020304" charset="0"/>
            </a:endParaRPr>
          </a:p>
        </p:txBody>
      </p:sp>
      <p:sp>
        <p:nvSpPr>
          <p:cNvPr id="3" name="文本框 2"/>
          <p:cNvSpPr txBox="1"/>
          <p:nvPr/>
        </p:nvSpPr>
        <p:spPr>
          <a:xfrm>
            <a:off x="6252210" y="4653280"/>
            <a:ext cx="798195" cy="479425"/>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A</a:t>
            </a:r>
            <a:endParaRPr lang="en-US" altLang="zh-CN" sz="3200" b="1" dirty="0">
              <a:solidFill>
                <a:schemeClr val="tx1"/>
              </a:solidFill>
              <a:latin typeface="Times New Roman" panose="02020603050405020304" charset="0"/>
              <a:cs typeface="Times New Roman" panose="02020603050405020304" charset="0"/>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3" grpId="0" bldLvl="0" animBg="1"/>
      <p:bldP spid="13" grpId="1" animBg="1"/>
      <p:bldP spid="15" grpId="0" bldLvl="0" animBg="1"/>
      <p:bldP spid="15" grpId="1" animBg="1"/>
      <p:bldP spid="3" grpId="0" bldLvl="0" animBg="1"/>
      <p:bldP spid="3"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762000" y="342900"/>
            <a:ext cx="10988675" cy="645160"/>
          </a:xfrm>
          <a:prstGeom prst="rect">
            <a:avLst/>
          </a:prstGeom>
          <a:noFill/>
        </p:spPr>
        <p:txBody>
          <a:bodyPr wrap="square" rtlCol="0">
            <a:noAutofit/>
          </a:bodyPr>
          <a:lstStyle/>
          <a:p>
            <a:pPr algn="l"/>
            <a:r>
              <a:rPr lang="zh-CN" altLang="en-US" sz="2800" b="1" dirty="0">
                <a:solidFill>
                  <a:schemeClr val="tx1">
                    <a:lumMod val="85000"/>
                    <a:lumOff val="15000"/>
                  </a:schemeClr>
                </a:solidFill>
                <a:latin typeface="庞门正道粗书体" panose="02010600030101010101" pitchFamily="2" charset="-122"/>
                <a:ea typeface="庞门正道粗书体" panose="02010600030101010101" pitchFamily="2" charset="-122"/>
              </a:rPr>
              <a:t>普通高中英语文化知识内容要求摘录：</a:t>
            </a:r>
            <a:endParaRPr lang="zh-CN" altLang="en-US" sz="2800" b="1"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graphicFrame>
        <p:nvGraphicFramePr>
          <p:cNvPr id="3" name="表格 2"/>
          <p:cNvGraphicFramePr/>
          <p:nvPr>
            <p:custDataLst>
              <p:tags r:id="rId3"/>
            </p:custDataLst>
          </p:nvPr>
        </p:nvGraphicFramePr>
        <p:xfrm>
          <a:off x="470535" y="1055370"/>
          <a:ext cx="11013440" cy="5486400"/>
        </p:xfrm>
        <a:graphic>
          <a:graphicData uri="http://schemas.openxmlformats.org/drawingml/2006/table">
            <a:tbl>
              <a:tblPr/>
              <a:tblGrid>
                <a:gridCol w="1259205"/>
                <a:gridCol w="9754235"/>
              </a:tblGrid>
              <a:tr h="280035">
                <a:tc>
                  <a:txBody>
                    <a:bodyPr/>
                    <a:p>
                      <a:pPr marL="0" indent="0" algn="l">
                        <a:lnSpc>
                          <a:spcPct val="150000"/>
                        </a:lnSpc>
                        <a:spcBef>
                          <a:spcPct val="0"/>
                        </a:spcBef>
                        <a:spcAft>
                          <a:spcPct val="0"/>
                        </a:spcAft>
                      </a:pPr>
                      <a:r>
                        <a:rPr lang="zh-CN" sz="2000" b="1">
                          <a:latin typeface="宋体" panose="02010600030101010101" pitchFamily="2" charset="-122"/>
                          <a:ea typeface="宋体" panose="02010600030101010101" pitchFamily="2" charset="-122"/>
                        </a:rPr>
                        <a:t>课程类别</a:t>
                      </a:r>
                      <a:endParaRPr lang="zh-CN" sz="2000" b="1">
                        <a:latin typeface="宋体" panose="02010600030101010101" pitchFamily="2" charset="-122"/>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lnSpc>
                          <a:spcPct val="150000"/>
                        </a:lnSpc>
                        <a:spcBef>
                          <a:spcPct val="0"/>
                        </a:spcBef>
                        <a:spcAft>
                          <a:spcPct val="0"/>
                        </a:spcAft>
                      </a:pPr>
                      <a:r>
                        <a:rPr lang="zh-CN" sz="2000" b="1">
                          <a:latin typeface="宋体" panose="02010600030101010101" pitchFamily="2" charset="-122"/>
                          <a:ea typeface="宋体" panose="02010600030101010101" pitchFamily="2" charset="-122"/>
                        </a:rPr>
                        <a:t>文化知识内容要求</a:t>
                      </a:r>
                      <a:endParaRPr lang="zh-CN" sz="2000" b="1">
                        <a:latin typeface="宋体" panose="02010600030101010101" pitchFamily="2" charset="-122"/>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399540">
                <a:tc>
                  <a:txBody>
                    <a:bodyPr/>
                    <a:p>
                      <a:pPr marL="0" indent="0" algn="l">
                        <a:lnSpc>
                          <a:spcPct val="150000"/>
                        </a:lnSpc>
                        <a:spcBef>
                          <a:spcPct val="0"/>
                        </a:spcBef>
                        <a:spcAft>
                          <a:spcPct val="0"/>
                        </a:spcAft>
                      </a:pPr>
                      <a:r>
                        <a:rPr lang="zh-CN" sz="2000" b="1">
                          <a:solidFill>
                            <a:srgbClr val="231F20"/>
                          </a:solidFill>
                          <a:latin typeface="宋体" panose="02010600030101010101" pitchFamily="2" charset="-122"/>
                          <a:ea typeface="宋体" panose="02010600030101010101" pitchFamily="2" charset="-122"/>
                        </a:rPr>
                        <a:t>必修</a:t>
                      </a:r>
                      <a:endParaRPr lang="zh-CN" sz="2000" b="1">
                        <a:solidFill>
                          <a:srgbClr val="231F20"/>
                        </a:solidFill>
                        <a:latin typeface="宋体" panose="02010600030101010101" pitchFamily="2" charset="-122"/>
                        <a:ea typeface="宋体" panose="02010600030101010101" pitchFamily="2" charset="-122"/>
                      </a:endParaRPr>
                    </a:p>
                    <a:p>
                      <a:pPr marL="0" indent="0" algn="l">
                        <a:lnSpc>
                          <a:spcPct val="150000"/>
                        </a:lnSpc>
                        <a:spcBef>
                          <a:spcPct val="0"/>
                        </a:spcBef>
                        <a:spcAft>
                          <a:spcPct val="0"/>
                        </a:spcAft>
                      </a:pPr>
                      <a:r>
                        <a:rPr lang="en-US" altLang="zh-CN" sz="2000" b="1">
                          <a:latin typeface="宋体" panose="02010600030101010101" pitchFamily="2" charset="-122"/>
                          <a:ea typeface="宋体" panose="02010600030101010101" pitchFamily="2" charset="-122"/>
                        </a:rPr>
                        <a:t> </a:t>
                      </a:r>
                      <a:endParaRPr lang="zh-CN" sz="2000" b="1">
                        <a:solidFill>
                          <a:srgbClr val="231F20"/>
                        </a:solidFill>
                        <a:latin typeface="宋体" panose="02010600030101010101" pitchFamily="2" charset="-122"/>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lnSpc>
                          <a:spcPct val="150000"/>
                        </a:lnSpc>
                        <a:spcBef>
                          <a:spcPct val="0"/>
                        </a:spcBef>
                        <a:spcAft>
                          <a:spcPct val="0"/>
                        </a:spcAft>
                      </a:pPr>
                      <a:r>
                        <a:rPr lang="en-US" altLang="zh-CN" sz="2000" b="1">
                          <a:latin typeface="宋体" panose="02010600030101010101" pitchFamily="2" charset="-122"/>
                          <a:ea typeface="宋体" panose="02010600030101010101" pitchFamily="2" charset="-122"/>
                        </a:rPr>
                        <a:t>1. </a:t>
                      </a:r>
                      <a:r>
                        <a:rPr lang="zh-CN" altLang="en-US" sz="2000" b="1">
                          <a:latin typeface="宋体" panose="02010600030101010101" pitchFamily="2" charset="-122"/>
                          <a:ea typeface="宋体" panose="02010600030101010101" pitchFamily="2" charset="-122"/>
                        </a:rPr>
                        <a:t>了解英美等国家的主要传统节日及其历史与现实意义；比较中外传统节日的异同，探讨中外传统节日对文化认同、文化传承的价值和意义；</a:t>
                      </a:r>
                      <a:endParaRPr lang="zh-CN" altLang="en-US" sz="2000" b="1">
                        <a:latin typeface="宋体" panose="02010600030101010101" pitchFamily="2" charset="-122"/>
                        <a:ea typeface="宋体" panose="02010600030101010101" pitchFamily="2" charset="-122"/>
                      </a:endParaRPr>
                    </a:p>
                    <a:p>
                      <a:pPr marL="0" indent="0" algn="l">
                        <a:lnSpc>
                          <a:spcPct val="150000"/>
                        </a:lnSpc>
                        <a:spcBef>
                          <a:spcPct val="0"/>
                        </a:spcBef>
                        <a:spcAft>
                          <a:spcPct val="0"/>
                        </a:spcAft>
                      </a:pPr>
                      <a:r>
                        <a:rPr lang="en-US" altLang="zh-CN" sz="2000" b="1">
                          <a:latin typeface="宋体" panose="02010600030101010101" pitchFamily="2" charset="-122"/>
                          <a:ea typeface="宋体" panose="02010600030101010101" pitchFamily="2" charset="-122"/>
                        </a:rPr>
                        <a:t>2. </a:t>
                      </a:r>
                      <a:r>
                        <a:rPr lang="zh-CN" sz="2000" b="1">
                          <a:latin typeface="宋体" panose="02010600030101010101" pitchFamily="2" charset="-122"/>
                          <a:ea typeface="宋体" panose="02010600030101010101" pitchFamily="2" charset="-122"/>
                        </a:rPr>
                        <a:t>了解英美等国家的主要习俗；对比中国的主要习俗，尊重和包容文化的多样性；</a:t>
                      </a:r>
                      <a:endParaRPr lang="zh-CN" sz="2000" b="1">
                        <a:latin typeface="宋体" panose="02010600030101010101" pitchFamily="2" charset="-122"/>
                        <a:ea typeface="宋体" panose="02010600030101010101" pitchFamily="2" charset="-122"/>
                      </a:endParaRPr>
                    </a:p>
                    <a:p>
                      <a:pPr marL="0" indent="0" algn="l">
                        <a:lnSpc>
                          <a:spcPct val="150000"/>
                        </a:lnSpc>
                        <a:spcBef>
                          <a:spcPct val="0"/>
                        </a:spcBef>
                        <a:spcAft>
                          <a:spcPct val="0"/>
                        </a:spcAft>
                      </a:pPr>
                      <a:r>
                        <a:rPr lang="en-US" altLang="zh-CN" sz="2000" b="1">
                          <a:latin typeface="宋体" panose="02010600030101010101" pitchFamily="2" charset="-122"/>
                          <a:ea typeface="宋体" panose="02010600030101010101" pitchFamily="2" charset="-122"/>
                        </a:rPr>
                        <a:t>3. </a:t>
                      </a:r>
                      <a:r>
                        <a:rPr lang="zh-CN" sz="2000" b="1">
                          <a:latin typeface="宋体" panose="02010600030101010101" pitchFamily="2" charset="-122"/>
                          <a:ea typeface="宋体" panose="02010600030101010101" pitchFamily="2" charset="-122"/>
                        </a:rPr>
                        <a:t>学习并初步</a:t>
                      </a:r>
                      <a:r>
                        <a:rPr lang="zh-CN" sz="2000" b="1">
                          <a:solidFill>
                            <a:srgbClr val="FF0000"/>
                          </a:solidFill>
                          <a:latin typeface="宋体" panose="02010600030101010101" pitchFamily="2" charset="-122"/>
                          <a:ea typeface="宋体" panose="02010600030101010101" pitchFamily="2" charset="-122"/>
                        </a:rPr>
                        <a:t>运用英语介绍中国传统节日和中华优秀传统文化（如京剧、文学、绘画、园林、武术、饮食文化等），具有传播中华优秀传统文化的意识。</a:t>
                      </a:r>
                      <a:endParaRPr lang="zh-CN" sz="2000" b="1">
                        <a:solidFill>
                          <a:srgbClr val="FF0000"/>
                        </a:solidFill>
                        <a:latin typeface="宋体" panose="02010600030101010101" pitchFamily="2" charset="-122"/>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559435">
                <a:tc>
                  <a:txBody>
                    <a:bodyPr/>
                    <a:p>
                      <a:pPr marL="0" indent="0" algn="l">
                        <a:lnSpc>
                          <a:spcPct val="150000"/>
                        </a:lnSpc>
                        <a:spcBef>
                          <a:spcPct val="0"/>
                        </a:spcBef>
                        <a:spcAft>
                          <a:spcPct val="0"/>
                        </a:spcAft>
                      </a:pPr>
                      <a:r>
                        <a:rPr lang="en-US" altLang="zh-CN" sz="2000" b="1">
                          <a:latin typeface="宋体" panose="02010600030101010101" pitchFamily="2" charset="-122"/>
                          <a:ea typeface="宋体" panose="02010600030101010101" pitchFamily="2" charset="-122"/>
                        </a:rPr>
                        <a:t>4. </a:t>
                      </a:r>
                      <a:r>
                        <a:rPr lang="zh-CN" sz="2000" b="1">
                          <a:latin typeface="宋体" panose="02010600030101010101" pitchFamily="2" charset="-122"/>
                          <a:ea typeface="宋体" panose="02010600030101010101" pitchFamily="2" charset="-122"/>
                        </a:rPr>
                        <a:t>选择性必修</a:t>
                      </a:r>
                      <a:endParaRPr lang="zh-CN" sz="2000" b="1">
                        <a:latin typeface="宋体" panose="02010600030101010101" pitchFamily="2" charset="-122"/>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lnSpc>
                          <a:spcPct val="150000"/>
                        </a:lnSpc>
                        <a:spcBef>
                          <a:spcPct val="0"/>
                        </a:spcBef>
                        <a:spcAft>
                          <a:spcPct val="0"/>
                        </a:spcAft>
                      </a:pPr>
                      <a:r>
                        <a:rPr lang="en-US" altLang="zh-CN" sz="2000" b="1">
                          <a:latin typeface="宋体" panose="02010600030101010101" pitchFamily="2" charset="-122"/>
                          <a:ea typeface="宋体" panose="02010600030101010101" pitchFamily="2" charset="-122"/>
                        </a:rPr>
                        <a:t>1.</a:t>
                      </a:r>
                      <a:r>
                        <a:rPr lang="zh-CN" sz="2000" b="1">
                          <a:solidFill>
                            <a:srgbClr val="FF0000"/>
                          </a:solidFill>
                          <a:latin typeface="宋体" panose="02010600030101010101" pitchFamily="2" charset="-122"/>
                          <a:ea typeface="宋体" panose="02010600030101010101" pitchFamily="2" charset="-122"/>
                        </a:rPr>
                        <a:t>使用英语简述中华文化基本知识</a:t>
                      </a:r>
                      <a:r>
                        <a:rPr lang="zh-CN" sz="2000" b="1">
                          <a:latin typeface="宋体" panose="02010600030101010101" pitchFamily="2" charset="-122"/>
                          <a:ea typeface="宋体" panose="02010600030101010101" pitchFamily="2" charset="-122"/>
                        </a:rPr>
                        <a:t>，包括中华传统节日、中华优秀传统文化的表现形式（如京剧、文学、绘画、园林、武术、饮食文化等）及其内涵，主动传播和弘扬中华优秀传统文化。</a:t>
                      </a:r>
                      <a:endParaRPr lang="zh-CN" sz="2000" b="1">
                        <a:latin typeface="宋体" panose="02010600030101010101" pitchFamily="2" charset="-122"/>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839470">
                <a:tc>
                  <a:txBody>
                    <a:bodyPr/>
                    <a:p>
                      <a:pPr marL="0" indent="0" algn="l">
                        <a:lnSpc>
                          <a:spcPct val="150000"/>
                        </a:lnSpc>
                        <a:spcBef>
                          <a:spcPct val="0"/>
                        </a:spcBef>
                        <a:spcAft>
                          <a:spcPct val="0"/>
                        </a:spcAft>
                      </a:pPr>
                      <a:r>
                        <a:rPr lang="en-US" altLang="zh-CN" sz="2000" b="1">
                          <a:latin typeface="宋体" panose="02010600030101010101" pitchFamily="2" charset="-122"/>
                          <a:ea typeface="宋体" panose="02010600030101010101" pitchFamily="2" charset="-122"/>
                        </a:rPr>
                        <a:t>5. </a:t>
                      </a:r>
                      <a:r>
                        <a:rPr lang="zh-CN" sz="2000" b="1">
                          <a:latin typeface="宋体" panose="02010600030101010101" pitchFamily="2" charset="-122"/>
                          <a:ea typeface="宋体" panose="02010600030101010101" pitchFamily="2" charset="-122"/>
                        </a:rPr>
                        <a:t>选修（提高类）</a:t>
                      </a:r>
                      <a:endParaRPr lang="zh-CN" sz="2000" b="1">
                        <a:latin typeface="宋体" panose="02010600030101010101" pitchFamily="2" charset="-122"/>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lnSpc>
                          <a:spcPct val="150000"/>
                        </a:lnSpc>
                        <a:spcBef>
                          <a:spcPct val="0"/>
                        </a:spcBef>
                        <a:spcAft>
                          <a:spcPct val="0"/>
                        </a:spcAft>
                      </a:pPr>
                      <a:r>
                        <a:rPr lang="en-US" altLang="zh-CN" sz="2000" b="1">
                          <a:latin typeface="宋体" panose="02010600030101010101" pitchFamily="2" charset="-122"/>
                          <a:ea typeface="宋体" panose="02010600030101010101" pitchFamily="2" charset="-122"/>
                        </a:rPr>
                        <a:t>1.</a:t>
                      </a:r>
                      <a:r>
                        <a:rPr lang="zh-CN" sz="2000" b="1">
                          <a:latin typeface="宋体" panose="02010600030101010101" pitchFamily="2" charset="-122"/>
                          <a:ea typeface="宋体" panose="02010600030101010101" pitchFamily="2" charset="-122"/>
                        </a:rPr>
                        <a:t>运用中外典故和有代表性的文化标志表达意义和态度，有效进行跨文化沟通；</a:t>
                      </a:r>
                      <a:endParaRPr lang="zh-CN" sz="2000" b="1">
                        <a:latin typeface="宋体" panose="02010600030101010101" pitchFamily="2" charset="-122"/>
                        <a:ea typeface="宋体" panose="02010600030101010101" pitchFamily="2" charset="-122"/>
                      </a:endParaRPr>
                    </a:p>
                    <a:p>
                      <a:pPr marL="0" indent="0" algn="l">
                        <a:lnSpc>
                          <a:spcPct val="150000"/>
                        </a:lnSpc>
                        <a:spcBef>
                          <a:spcPct val="0"/>
                        </a:spcBef>
                        <a:spcAft>
                          <a:spcPct val="0"/>
                        </a:spcAft>
                      </a:pPr>
                      <a:r>
                        <a:rPr lang="en-US" altLang="zh-CN" sz="2000" b="1">
                          <a:latin typeface="宋体" panose="02010600030101010101" pitchFamily="2" charset="-122"/>
                          <a:ea typeface="宋体" panose="02010600030101010101" pitchFamily="2" charset="-122"/>
                        </a:rPr>
                        <a:t>2.</a:t>
                      </a:r>
                      <a:r>
                        <a:rPr lang="zh-CN" sz="2000" b="1">
                          <a:latin typeface="宋体" panose="02010600030101010101" pitchFamily="2" charset="-122"/>
                          <a:ea typeface="宋体" panose="02010600030101010101" pitchFamily="2" charset="-122"/>
                        </a:rPr>
                        <a:t>了解中国对外经济、政治、文化的积极影响，</a:t>
                      </a:r>
                      <a:r>
                        <a:rPr lang="zh-CN" sz="2000" b="1">
                          <a:solidFill>
                            <a:srgbClr val="FF0000"/>
                          </a:solidFill>
                          <a:latin typeface="宋体" panose="02010600030101010101" pitchFamily="2" charset="-122"/>
                          <a:ea typeface="宋体" panose="02010600030101010101" pitchFamily="2" charset="-122"/>
                        </a:rPr>
                        <a:t>感悟中华文明在世界历史中的重要地位，树立中华文化自觉，坚定文化自信</a:t>
                      </a:r>
                      <a:r>
                        <a:rPr lang="zh-CN" sz="2000" b="1">
                          <a:latin typeface="宋体" panose="02010600030101010101" pitchFamily="2" charset="-122"/>
                          <a:ea typeface="宋体" panose="02010600030101010101" pitchFamily="2" charset="-122"/>
                        </a:rPr>
                        <a:t>。</a:t>
                      </a:r>
                      <a:endParaRPr lang="zh-CN" sz="2000" b="1">
                        <a:latin typeface="宋体" panose="02010600030101010101" pitchFamily="2" charset="-122"/>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just" fontAlgn="auto">
              <a:lnSpc>
                <a:spcPct val="100000"/>
              </a:lnSpc>
            </a:pPr>
            <a:r>
              <a:rPr lang="en-US" altLang="zh-CN">
                <a:latin typeface="Times New Roman" panose="02020603050405020304" charset="0"/>
                <a:cs typeface="Times New Roman" panose="02020603050405020304" charset="0"/>
                <a:sym typeface="+mn-ea"/>
              </a:rPr>
              <a:t>Task1  </a:t>
            </a:r>
            <a:r>
              <a:rPr lang="zh-CN" altLang="en-US">
                <a:latin typeface="Times New Roman" panose="02020603050405020304" charset="0"/>
                <a:cs typeface="Times New Roman" panose="02020603050405020304" charset="0"/>
                <a:sym typeface="+mn-ea"/>
              </a:rPr>
              <a:t>阅读下面短文，在空白处填入</a:t>
            </a:r>
            <a:r>
              <a:rPr lang="en-US" altLang="zh-CN">
                <a:latin typeface="Times New Roman" panose="02020603050405020304" charset="0"/>
                <a:cs typeface="Times New Roman" panose="02020603050405020304" charset="0"/>
                <a:sym typeface="+mn-ea"/>
              </a:rPr>
              <a:t>1</a:t>
            </a:r>
            <a:r>
              <a:rPr lang="zh-CN" altLang="en-US">
                <a:latin typeface="Times New Roman" panose="02020603050405020304" charset="0"/>
                <a:cs typeface="Times New Roman" panose="02020603050405020304" charset="0"/>
                <a:sym typeface="+mn-ea"/>
              </a:rPr>
              <a:t>个适当的单词或括号内单词的正确形式。</a:t>
            </a: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6" name="文本框 5"/>
          <p:cNvSpPr txBox="1"/>
          <p:nvPr/>
        </p:nvSpPr>
        <p:spPr>
          <a:xfrm>
            <a:off x="353695" y="350520"/>
            <a:ext cx="11547475" cy="5312410"/>
          </a:xfrm>
          <a:prstGeom prst="rect">
            <a:avLst/>
          </a:prstGeom>
          <a:noFill/>
        </p:spPr>
        <p:txBody>
          <a:bodyPr wrap="square" rtlCol="0">
            <a:noAutofit/>
          </a:bodyPr>
          <a:p>
            <a:pPr indent="0" algn="just" fontAlgn="auto">
              <a:lnSpc>
                <a:spcPct val="100000"/>
              </a:lnSpc>
            </a:pPr>
            <a:r>
              <a:rPr lang="en-US" altLang="zh-CN" sz="2800">
                <a:latin typeface="Times New Roman" panose="02020603050405020304" charset="0"/>
                <a:cs typeface="Times New Roman" panose="02020603050405020304" charset="0"/>
                <a:sym typeface="+mn-ea"/>
              </a:rPr>
              <a:t>Task 1</a:t>
            </a:r>
            <a:r>
              <a:rPr lang="zh-CN" altLang="en-US" sz="2400">
                <a:latin typeface="Times New Roman" panose="02020603050405020304" charset="0"/>
                <a:cs typeface="Times New Roman" panose="02020603050405020304" charset="0"/>
                <a:sym typeface="+mn-ea"/>
              </a:rPr>
              <a:t>阅读下面短文，在空白处填入</a:t>
            </a:r>
            <a:r>
              <a:rPr lang="en-US" altLang="zh-CN" sz="2400">
                <a:latin typeface="Times New Roman" panose="02020603050405020304" charset="0"/>
                <a:cs typeface="Times New Roman" panose="02020603050405020304" charset="0"/>
                <a:sym typeface="+mn-ea"/>
              </a:rPr>
              <a:t>1</a:t>
            </a:r>
            <a:r>
              <a:rPr lang="zh-CN" altLang="en-US" sz="2400">
                <a:latin typeface="Times New Roman" panose="02020603050405020304" charset="0"/>
                <a:cs typeface="Times New Roman" panose="02020603050405020304" charset="0"/>
                <a:sym typeface="+mn-ea"/>
              </a:rPr>
              <a:t>个适当的单词或括号内单词的正确形式。</a:t>
            </a:r>
            <a:endParaRPr lang="en-US" altLang="zh-CN" sz="2800">
              <a:latin typeface="Times New Roman" panose="02020603050405020304" charset="0"/>
              <a:cs typeface="Times New Roman" panose="02020603050405020304" charset="0"/>
            </a:endParaRPr>
          </a:p>
          <a:p>
            <a:pPr indent="0" algn="just" fontAlgn="auto">
              <a:lnSpc>
                <a:spcPts val="3800"/>
              </a:lnSpc>
            </a:pPr>
            <a:r>
              <a:rPr lang="en-US" altLang="zh-CN" sz="3200">
                <a:latin typeface="Times New Roman" panose="02020603050405020304" charset="0"/>
                <a:cs typeface="Times New Roman" panose="02020603050405020304" charset="0"/>
              </a:rPr>
              <a:t>        </a:t>
            </a:r>
            <a:r>
              <a:rPr lang="en-US" altLang="en-US" sz="3200">
                <a:latin typeface="Times New Roman" panose="02020603050405020304" charset="0"/>
                <a:cs typeface="Times New Roman" panose="02020603050405020304" charset="0"/>
              </a:rPr>
              <a:t>③</a:t>
            </a:r>
            <a:r>
              <a:rPr lang="en-US" altLang="zh-CN" sz="3200">
                <a:latin typeface="Times New Roman" panose="02020603050405020304" charset="0"/>
                <a:cs typeface="Times New Roman" panose="02020603050405020304" charset="0"/>
              </a:rPr>
              <a:t>Cao and Wu also collected garbage along the road, in order to promote environmental</a:t>
            </a:r>
            <a:r>
              <a:rPr lang="en-US" altLang="zh-CN" sz="3200" u="sng">
                <a:latin typeface="Times New Roman" panose="02020603050405020304" charset="0"/>
                <a:cs typeface="Times New Roman" panose="02020603050405020304" charset="0"/>
              </a:rPr>
              <a:t>   65                        </a:t>
            </a:r>
            <a:r>
              <a:rPr lang="en-US" altLang="zh-CN" sz="3200">
                <a:latin typeface="Times New Roman" panose="02020603050405020304" charset="0"/>
                <a:cs typeface="Times New Roman" panose="02020603050405020304" charset="0"/>
              </a:rPr>
              <a:t>(protect). Cao believes this will make the hiking trip even more</a:t>
            </a:r>
            <a:r>
              <a:rPr lang="en-US" altLang="zh-CN" sz="3200" u="sng">
                <a:latin typeface="Times New Roman" panose="02020603050405020304" charset="0"/>
                <a:cs typeface="Times New Roman" panose="02020603050405020304" charset="0"/>
              </a:rPr>
              <a:t>   66                           </a:t>
            </a:r>
            <a:r>
              <a:rPr lang="en-US" altLang="zh-CN" sz="3200">
                <a:latin typeface="Times New Roman" panose="02020603050405020304" charset="0"/>
                <a:cs typeface="Times New Roman" panose="02020603050405020304" charset="0"/>
              </a:rPr>
              <a:t>(meaning). The two of them collected more than 1,000 plastic bottles along the 40-day journey.</a:t>
            </a:r>
            <a:endParaRPr lang="en-US" altLang="zh-CN" sz="3200">
              <a:latin typeface="Times New Roman" panose="02020603050405020304" charset="0"/>
              <a:cs typeface="Times New Roman" panose="02020603050405020304" charset="0"/>
            </a:endParaRPr>
          </a:p>
          <a:p>
            <a:pPr indent="0" algn="just" fontAlgn="auto">
              <a:lnSpc>
                <a:spcPts val="3800"/>
              </a:lnSpc>
            </a:pPr>
            <a:r>
              <a:rPr lang="en-US" altLang="en-US" sz="3200">
                <a:latin typeface="Times New Roman" panose="02020603050405020304" charset="0"/>
                <a:cs typeface="Times New Roman" panose="02020603050405020304" charset="0"/>
              </a:rPr>
              <a:t>      ④</a:t>
            </a:r>
            <a:r>
              <a:rPr lang="en-US" altLang="zh-CN" sz="3200">
                <a:latin typeface="Times New Roman" panose="02020603050405020304" charset="0"/>
                <a:cs typeface="Times New Roman" panose="02020603050405020304" charset="0"/>
              </a:rPr>
              <a:t>In the last five years, Cao</a:t>
            </a:r>
            <a:r>
              <a:rPr lang="en-US" altLang="zh-CN" sz="3200" u="sng">
                <a:latin typeface="Times New Roman" panose="02020603050405020304" charset="0"/>
                <a:cs typeface="Times New Roman" panose="02020603050405020304" charset="0"/>
              </a:rPr>
              <a:t>   67                      </a:t>
            </a:r>
            <a:r>
              <a:rPr lang="en-US" altLang="zh-CN" sz="3200">
                <a:latin typeface="Times New Roman" panose="02020603050405020304" charset="0"/>
                <a:cs typeface="Times New Roman" panose="02020603050405020304" charset="0"/>
              </a:rPr>
              <a:t>(walk) through 34 countries in six continents, and in 2016, he reached the top of Kilimanjaro, Africa’s </a:t>
            </a:r>
            <a:r>
              <a:rPr lang="en-US" altLang="zh-CN" sz="3200" u="sng">
                <a:latin typeface="Times New Roman" panose="02020603050405020304" charset="0"/>
                <a:cs typeface="Times New Roman" panose="02020603050405020304" charset="0"/>
              </a:rPr>
              <a:t>  68                </a:t>
            </a:r>
            <a:r>
              <a:rPr lang="en-US" altLang="zh-CN" sz="3200">
                <a:latin typeface="Times New Roman" panose="02020603050405020304" charset="0"/>
                <a:cs typeface="Times New Roman" panose="02020603050405020304" charset="0"/>
              </a:rPr>
              <a:t>(high) mountain.</a:t>
            </a:r>
            <a:endParaRPr lang="en-US" altLang="zh-CN" sz="3200">
              <a:latin typeface="Times New Roman" panose="02020603050405020304" charset="0"/>
              <a:cs typeface="Times New Roman" panose="02020603050405020304" charset="0"/>
            </a:endParaRPr>
          </a:p>
        </p:txBody>
      </p:sp>
      <p:sp>
        <p:nvSpPr>
          <p:cNvPr id="12" name="文本框 11"/>
          <p:cNvSpPr txBox="1"/>
          <p:nvPr/>
        </p:nvSpPr>
        <p:spPr>
          <a:xfrm>
            <a:off x="5325110" y="1304925"/>
            <a:ext cx="2014855" cy="468630"/>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protection</a:t>
            </a:r>
            <a:endParaRPr lang="en-US" altLang="zh-CN" sz="3200" b="1" dirty="0">
              <a:solidFill>
                <a:srgbClr val="FF0000"/>
              </a:solidFill>
              <a:latin typeface="Times New Roman" panose="02020603050405020304" charset="0"/>
              <a:cs typeface="Times New Roman" panose="02020603050405020304" charset="0"/>
            </a:endParaRPr>
          </a:p>
        </p:txBody>
      </p:sp>
      <p:sp>
        <p:nvSpPr>
          <p:cNvPr id="13" name="文本框 12"/>
          <p:cNvSpPr txBox="1"/>
          <p:nvPr/>
        </p:nvSpPr>
        <p:spPr>
          <a:xfrm>
            <a:off x="6556375" y="3228340"/>
            <a:ext cx="2262505" cy="457200"/>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has walked</a:t>
            </a:r>
            <a:endParaRPr lang="en-US" altLang="zh-CN" sz="3200" b="1" dirty="0">
              <a:solidFill>
                <a:schemeClr val="tx1"/>
              </a:solidFill>
              <a:latin typeface="Times New Roman" panose="02020603050405020304" charset="0"/>
              <a:cs typeface="Times New Roman" panose="02020603050405020304" charset="0"/>
            </a:endParaRPr>
          </a:p>
        </p:txBody>
      </p:sp>
      <p:sp>
        <p:nvSpPr>
          <p:cNvPr id="15" name="文本框 14"/>
          <p:cNvSpPr txBox="1"/>
          <p:nvPr/>
        </p:nvSpPr>
        <p:spPr>
          <a:xfrm>
            <a:off x="7339965" y="1773555"/>
            <a:ext cx="2348230" cy="487045"/>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meaningful </a:t>
            </a:r>
            <a:endParaRPr lang="en-US" altLang="zh-CN" sz="3200" b="1" dirty="0">
              <a:solidFill>
                <a:schemeClr val="tx1"/>
              </a:solidFill>
              <a:latin typeface="Times New Roman" panose="02020603050405020304" charset="0"/>
              <a:cs typeface="Times New Roman" panose="02020603050405020304" charset="0"/>
            </a:endParaRPr>
          </a:p>
        </p:txBody>
      </p:sp>
      <p:sp>
        <p:nvSpPr>
          <p:cNvPr id="3" name="文本框 2"/>
          <p:cNvSpPr txBox="1"/>
          <p:nvPr/>
        </p:nvSpPr>
        <p:spPr>
          <a:xfrm>
            <a:off x="4647565" y="4173855"/>
            <a:ext cx="1604645" cy="479425"/>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highest</a:t>
            </a:r>
            <a:endParaRPr lang="en-US" altLang="zh-CN" sz="3200" b="1" dirty="0">
              <a:solidFill>
                <a:schemeClr val="tx1"/>
              </a:solidFill>
              <a:latin typeface="Times New Roman" panose="02020603050405020304" charset="0"/>
              <a:cs typeface="Times New Roman" panose="02020603050405020304" charset="0"/>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3" grpId="0" bldLvl="0" animBg="1"/>
      <p:bldP spid="13" grpId="1" animBg="1"/>
      <p:bldP spid="15" grpId="0" bldLvl="0" animBg="1"/>
      <p:bldP spid="15" grpId="1" animBg="1"/>
      <p:bldP spid="3" grpId="0" bldLvl="0" animBg="1"/>
      <p:bldP spid="3"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just" fontAlgn="auto">
              <a:lnSpc>
                <a:spcPct val="100000"/>
              </a:lnSpc>
            </a:pPr>
            <a:r>
              <a:rPr lang="en-US" altLang="zh-CN">
                <a:latin typeface="Times New Roman" panose="02020603050405020304" charset="0"/>
                <a:cs typeface="Times New Roman" panose="02020603050405020304" charset="0"/>
                <a:sym typeface="+mn-ea"/>
              </a:rPr>
              <a:t>Task1  </a:t>
            </a:r>
            <a:r>
              <a:rPr lang="zh-CN" altLang="en-US">
                <a:latin typeface="Times New Roman" panose="02020603050405020304" charset="0"/>
                <a:cs typeface="Times New Roman" panose="02020603050405020304" charset="0"/>
                <a:sym typeface="+mn-ea"/>
              </a:rPr>
              <a:t>阅读下面短文，在空白处填入</a:t>
            </a:r>
            <a:r>
              <a:rPr lang="en-US" altLang="zh-CN">
                <a:latin typeface="Times New Roman" panose="02020603050405020304" charset="0"/>
                <a:cs typeface="Times New Roman" panose="02020603050405020304" charset="0"/>
                <a:sym typeface="+mn-ea"/>
              </a:rPr>
              <a:t>1</a:t>
            </a:r>
            <a:r>
              <a:rPr lang="zh-CN" altLang="en-US">
                <a:latin typeface="Times New Roman" panose="02020603050405020304" charset="0"/>
                <a:cs typeface="Times New Roman" panose="02020603050405020304" charset="0"/>
                <a:sym typeface="+mn-ea"/>
              </a:rPr>
              <a:t>个适当的单词或括号内单词的正确形式。</a:t>
            </a: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6" name="文本框 5"/>
          <p:cNvSpPr txBox="1"/>
          <p:nvPr/>
        </p:nvSpPr>
        <p:spPr>
          <a:xfrm>
            <a:off x="353695" y="350520"/>
            <a:ext cx="11547475" cy="5312410"/>
          </a:xfrm>
          <a:prstGeom prst="rect">
            <a:avLst/>
          </a:prstGeom>
          <a:noFill/>
        </p:spPr>
        <p:txBody>
          <a:bodyPr wrap="square" rtlCol="0">
            <a:noAutofit/>
          </a:bodyPr>
          <a:p>
            <a:pPr indent="0" algn="just" fontAlgn="auto">
              <a:lnSpc>
                <a:spcPct val="100000"/>
              </a:lnSpc>
            </a:pPr>
            <a:r>
              <a:rPr lang="en-US" altLang="zh-CN" sz="2800">
                <a:latin typeface="Times New Roman" panose="02020603050405020304" charset="0"/>
                <a:cs typeface="Times New Roman" panose="02020603050405020304" charset="0"/>
                <a:sym typeface="+mn-ea"/>
              </a:rPr>
              <a:t>Task 1</a:t>
            </a:r>
            <a:r>
              <a:rPr lang="zh-CN" altLang="en-US" sz="2400">
                <a:latin typeface="Times New Roman" panose="02020603050405020304" charset="0"/>
                <a:cs typeface="Times New Roman" panose="02020603050405020304" charset="0"/>
                <a:sym typeface="+mn-ea"/>
              </a:rPr>
              <a:t>阅读下面短文，在空白处填入</a:t>
            </a:r>
            <a:r>
              <a:rPr lang="en-US" altLang="zh-CN" sz="2400">
                <a:latin typeface="Times New Roman" panose="02020603050405020304" charset="0"/>
                <a:cs typeface="Times New Roman" panose="02020603050405020304" charset="0"/>
                <a:sym typeface="+mn-ea"/>
              </a:rPr>
              <a:t>1</a:t>
            </a:r>
            <a:r>
              <a:rPr lang="zh-CN" altLang="en-US" sz="2400">
                <a:latin typeface="Times New Roman" panose="02020603050405020304" charset="0"/>
                <a:cs typeface="Times New Roman" panose="02020603050405020304" charset="0"/>
                <a:sym typeface="+mn-ea"/>
              </a:rPr>
              <a:t>个适当的单词或括号内单词的正确形式。</a:t>
            </a:r>
            <a:endParaRPr lang="en-US" altLang="zh-CN" sz="2800">
              <a:latin typeface="Times New Roman" panose="02020603050405020304" charset="0"/>
              <a:cs typeface="Times New Roman" panose="02020603050405020304" charset="0"/>
            </a:endParaRPr>
          </a:p>
          <a:p>
            <a:pPr indent="0" algn="just" fontAlgn="auto">
              <a:lnSpc>
                <a:spcPts val="3800"/>
              </a:lnSpc>
            </a:pPr>
            <a:r>
              <a:rPr lang="en-US" altLang="zh-CN" sz="3200">
                <a:latin typeface="Times New Roman" panose="02020603050405020304" charset="0"/>
                <a:cs typeface="Times New Roman" panose="02020603050405020304" charset="0"/>
              </a:rPr>
              <a:t>        </a:t>
            </a:r>
            <a:r>
              <a:rPr lang="en-US" altLang="en-US" sz="3200">
                <a:latin typeface="Times New Roman" panose="02020603050405020304" charset="0"/>
                <a:cs typeface="Times New Roman" panose="02020603050405020304" charset="0"/>
              </a:rPr>
              <a:t>⑤</a:t>
            </a:r>
            <a:r>
              <a:rPr lang="en-US" altLang="zh-CN" sz="3200">
                <a:latin typeface="Times New Roman" panose="02020603050405020304" charset="0"/>
                <a:cs typeface="Times New Roman" panose="02020603050405020304" charset="0"/>
              </a:rPr>
              <a:t>Now, Cao has started the second part of his dream to walk along the Belt and Road route. He flew 4,700 kilometers</a:t>
            </a:r>
            <a:r>
              <a:rPr lang="en-US" altLang="zh-CN" sz="3200" u="sng">
                <a:latin typeface="Times New Roman" panose="02020603050405020304" charset="0"/>
                <a:cs typeface="Times New Roman" panose="02020603050405020304" charset="0"/>
              </a:rPr>
              <a:t>   69                   </a:t>
            </a:r>
            <a:r>
              <a:rPr lang="en-US" altLang="zh-CN" sz="3200">
                <a:latin typeface="Times New Roman" panose="02020603050405020304" charset="0"/>
                <a:cs typeface="Times New Roman" panose="02020603050405020304" charset="0"/>
              </a:rPr>
              <a:t>Xi’an to Kashgar on Sept. 20, </a:t>
            </a:r>
            <a:r>
              <a:rPr lang="en-US" altLang="zh-CN" sz="3200" u="sng">
                <a:latin typeface="Times New Roman" panose="02020603050405020304" charset="0"/>
                <a:cs typeface="Times New Roman" panose="02020603050405020304" charset="0"/>
              </a:rPr>
              <a:t>  70             ____  </a:t>
            </a:r>
            <a:r>
              <a:rPr lang="en-US" altLang="zh-CN" sz="3200">
                <a:latin typeface="Times New Roman" panose="02020603050405020304" charset="0"/>
                <a:cs typeface="Times New Roman" panose="02020603050405020304" charset="0"/>
              </a:rPr>
              <a:t>(plan) to hike back to Xi’an in five months.</a:t>
            </a:r>
            <a:endParaRPr lang="en-US" altLang="zh-CN" sz="3200">
              <a:latin typeface="Times New Roman" panose="02020603050405020304" charset="0"/>
              <a:cs typeface="Times New Roman" panose="02020603050405020304" charset="0"/>
            </a:endParaRPr>
          </a:p>
        </p:txBody>
      </p:sp>
      <p:sp>
        <p:nvSpPr>
          <p:cNvPr id="12" name="文本框 11"/>
          <p:cNvSpPr txBox="1"/>
          <p:nvPr/>
        </p:nvSpPr>
        <p:spPr>
          <a:xfrm>
            <a:off x="10474325" y="1285875"/>
            <a:ext cx="1218565" cy="468630"/>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from</a:t>
            </a:r>
            <a:endParaRPr lang="en-US" altLang="zh-CN" sz="3200" b="1" dirty="0">
              <a:solidFill>
                <a:srgbClr val="FF0000"/>
              </a:solidFill>
              <a:latin typeface="Times New Roman" panose="02020603050405020304" charset="0"/>
              <a:cs typeface="Times New Roman" panose="02020603050405020304" charset="0"/>
            </a:endParaRPr>
          </a:p>
        </p:txBody>
      </p:sp>
      <p:sp>
        <p:nvSpPr>
          <p:cNvPr id="13" name="文本框 12"/>
          <p:cNvSpPr txBox="1"/>
          <p:nvPr/>
        </p:nvSpPr>
        <p:spPr>
          <a:xfrm>
            <a:off x="6480810" y="1754505"/>
            <a:ext cx="2176780" cy="457200"/>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planning</a:t>
            </a:r>
            <a:endParaRPr lang="en-US" altLang="zh-CN" sz="3200" b="1" dirty="0">
              <a:solidFill>
                <a:schemeClr val="tx1"/>
              </a:solidFill>
              <a:latin typeface="Times New Roman" panose="02020603050405020304" charset="0"/>
              <a:cs typeface="Times New Roman" panose="02020603050405020304" charset="0"/>
            </a:endParaRPr>
          </a:p>
        </p:txBody>
      </p:sp>
      <p:pic>
        <p:nvPicPr>
          <p:cNvPr id="3" name="图片 2" descr="3333"/>
          <p:cNvPicPr>
            <a:picLocks noChangeAspect="1"/>
          </p:cNvPicPr>
          <p:nvPr/>
        </p:nvPicPr>
        <p:blipFill>
          <a:blip r:embed="rId3"/>
          <a:stretch>
            <a:fillRect/>
          </a:stretch>
        </p:blipFill>
        <p:spPr>
          <a:xfrm>
            <a:off x="6181725" y="3239770"/>
            <a:ext cx="5280660" cy="3136900"/>
          </a:xfrm>
          <a:prstGeom prst="rect">
            <a:avLst/>
          </a:prstGeom>
        </p:spPr>
      </p:pic>
      <p:pic>
        <p:nvPicPr>
          <p:cNvPr id="5" name="图片 4" descr="555"/>
          <p:cNvPicPr>
            <a:picLocks noChangeAspect="1"/>
          </p:cNvPicPr>
          <p:nvPr/>
        </p:nvPicPr>
        <p:blipFill>
          <a:blip r:embed="rId4"/>
          <a:stretch>
            <a:fillRect/>
          </a:stretch>
        </p:blipFill>
        <p:spPr>
          <a:xfrm>
            <a:off x="353695" y="3239770"/>
            <a:ext cx="3876675" cy="3273425"/>
          </a:xfrm>
          <a:prstGeom prst="rect">
            <a:avLst/>
          </a:prstGeom>
        </p:spPr>
      </p:pic>
      <p:pic>
        <p:nvPicPr>
          <p:cNvPr id="5124" name="图片 6" descr="logo横版 png"/>
          <p:cNvPicPr>
            <a:picLocks noChangeAspect="1"/>
          </p:cNvPicPr>
          <p:nvPr/>
        </p:nvPicPr>
        <p:blipFill>
          <a:blip r:embed="rId5"/>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3" grpId="0" bldLvl="0" animBg="1"/>
      <p:bldP spid="13"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a:latin typeface="Times New Roman" panose="02020603050405020304" charset="0"/>
                <a:cs typeface="Times New Roman" panose="02020603050405020304" charset="0"/>
                <a:sym typeface="+mn-ea"/>
              </a:rPr>
              <a:t>Task 1</a:t>
            </a:r>
            <a:r>
              <a:rPr lang="zh-CN" altLang="en-US">
                <a:latin typeface="Times New Roman" panose="02020603050405020304" charset="0"/>
                <a:cs typeface="Times New Roman" panose="02020603050405020304" charset="0"/>
                <a:sym typeface="+mn-ea"/>
              </a:rPr>
              <a:t>阅读下面短文，在空白处填入</a:t>
            </a:r>
            <a:r>
              <a:rPr lang="en-US" altLang="zh-CN">
                <a:latin typeface="Times New Roman" panose="02020603050405020304" charset="0"/>
                <a:cs typeface="Times New Roman" panose="02020603050405020304" charset="0"/>
                <a:sym typeface="+mn-ea"/>
              </a:rPr>
              <a:t>1</a:t>
            </a:r>
            <a:r>
              <a:rPr lang="zh-CN" altLang="en-US">
                <a:latin typeface="Times New Roman" panose="02020603050405020304" charset="0"/>
                <a:cs typeface="Times New Roman" panose="02020603050405020304" charset="0"/>
                <a:sym typeface="+mn-ea"/>
              </a:rPr>
              <a:t>个适当的单词或括号内单词的正确形式。</a:t>
            </a: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graphicFrame>
        <p:nvGraphicFramePr>
          <p:cNvPr id="5" name="表格 4"/>
          <p:cNvGraphicFramePr/>
          <p:nvPr>
            <p:custDataLst>
              <p:tags r:id="rId3"/>
            </p:custDataLst>
          </p:nvPr>
        </p:nvGraphicFramePr>
        <p:xfrm>
          <a:off x="441960" y="972820"/>
          <a:ext cx="11324590" cy="5593715"/>
        </p:xfrm>
        <a:graphic>
          <a:graphicData uri="http://schemas.openxmlformats.org/drawingml/2006/table">
            <a:tbl>
              <a:tblPr/>
              <a:tblGrid>
                <a:gridCol w="1727835"/>
                <a:gridCol w="9596755"/>
              </a:tblGrid>
              <a:tr h="644525">
                <a:tc>
                  <a:txBody>
                    <a:bodyPr/>
                    <a:p>
                      <a:pPr marL="0" indent="0" algn="just">
                        <a:spcBef>
                          <a:spcPct val="0"/>
                        </a:spcBef>
                        <a:spcAft>
                          <a:spcPct val="0"/>
                        </a:spcAft>
                      </a:pPr>
                      <a:r>
                        <a:rPr lang="zh-CN" sz="2800">
                          <a:latin typeface="Times New Roman" panose="02020603050405020304" charset="0"/>
                          <a:ea typeface="宋体" panose="02010600030101010101" pitchFamily="2" charset="-122"/>
                        </a:rPr>
                        <a:t>语篇类型</a:t>
                      </a:r>
                      <a:endParaRPr lang="zh-CN" sz="2800">
                        <a:latin typeface="Times New Roman" panose="02020603050405020304" charset="0"/>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zh-CN" altLang="en-US" sz="2800" b="1">
                          <a:latin typeface="Times New Roman" panose="02020603050405020304" charset="0"/>
                          <a:ea typeface="宋体" panose="02010600030101010101" pitchFamily="2" charset="-122"/>
                          <a:cs typeface="Times New Roman" panose="02020603050405020304" charset="0"/>
                        </a:rPr>
                        <a:t>记叙文</a:t>
                      </a:r>
                      <a:endParaRPr lang="zh-CN" altLang="en-US" sz="2800" b="1">
                        <a:latin typeface="Times New Roman" panose="02020603050405020304" charset="0"/>
                        <a:ea typeface="宋体" panose="02010600030101010101" pitchFamily="2" charset="-122"/>
                        <a:cs typeface="Times New Roman" panose="02020603050405020304" charset="0"/>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590550">
                <a:tc>
                  <a:txBody>
                    <a:bodyPr/>
                    <a:p>
                      <a:pPr marL="0" indent="0" algn="just">
                        <a:spcBef>
                          <a:spcPct val="0"/>
                        </a:spcBef>
                        <a:spcAft>
                          <a:spcPct val="0"/>
                        </a:spcAft>
                      </a:pPr>
                      <a:r>
                        <a:rPr lang="zh-CN" sz="2800">
                          <a:latin typeface="Times New Roman" panose="02020603050405020304" charset="0"/>
                          <a:ea typeface="宋体" panose="02010600030101010101" pitchFamily="2" charset="-122"/>
                        </a:rPr>
                        <a:t>主题语境</a:t>
                      </a:r>
                      <a:endParaRPr lang="zh-CN" sz="2800">
                        <a:latin typeface="Times New Roman" panose="02020603050405020304" charset="0"/>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2800">
                          <a:latin typeface="Times New Roman" panose="02020603050405020304" charset="0"/>
                          <a:ea typeface="宋体" panose="02010600030101010101" pitchFamily="2" charset="-122"/>
                          <a:cs typeface="Times New Roman" panose="02020603050405020304" charset="0"/>
                        </a:rPr>
                        <a:t> “</a:t>
                      </a:r>
                      <a:r>
                        <a:rPr lang="zh-CN" altLang="en-US" sz="2800" b="1">
                          <a:latin typeface="Times New Roman" panose="02020603050405020304" charset="0"/>
                          <a:ea typeface="宋体" panose="02010600030101010101" pitchFamily="2" charset="-122"/>
                          <a:cs typeface="Times New Roman" panose="02020603050405020304" charset="0"/>
                        </a:rPr>
                        <a:t>人与社会</a:t>
                      </a:r>
                      <a:r>
                        <a:rPr lang="en-US" altLang="zh-CN" sz="2800" b="1">
                          <a:latin typeface="Times New Roman" panose="02020603050405020304" charset="0"/>
                          <a:ea typeface="宋体" panose="02010600030101010101" pitchFamily="2" charset="-122"/>
                          <a:cs typeface="Times New Roman" panose="02020603050405020304" charset="0"/>
                        </a:rPr>
                        <a:t>”</a:t>
                      </a:r>
                      <a:r>
                        <a:rPr lang="zh-CN" altLang="en-US" sz="2800" b="1">
                          <a:latin typeface="Times New Roman" panose="02020603050405020304" charset="0"/>
                          <a:ea typeface="宋体" panose="02010600030101010101" pitchFamily="2" charset="-122"/>
                          <a:cs typeface="Times New Roman" panose="02020603050405020304" charset="0"/>
                        </a:rPr>
                        <a:t>之</a:t>
                      </a:r>
                      <a:r>
                        <a:rPr lang="en-US" altLang="zh-CN" sz="2800" b="1">
                          <a:latin typeface="Times New Roman" panose="02020603050405020304" charset="0"/>
                          <a:ea typeface="宋体" panose="02010600030101010101" pitchFamily="2" charset="-122"/>
                          <a:cs typeface="Times New Roman" panose="02020603050405020304" charset="0"/>
                        </a:rPr>
                        <a:t>“</a:t>
                      </a:r>
                      <a:r>
                        <a:rPr lang="zh-CN" altLang="en-US" sz="2800" b="1">
                          <a:latin typeface="Times New Roman" panose="02020603050405020304" charset="0"/>
                          <a:ea typeface="宋体" panose="02010600030101010101" pitchFamily="2" charset="-122"/>
                          <a:cs typeface="Times New Roman" panose="02020603050405020304" charset="0"/>
                        </a:rPr>
                        <a:t>历史、社会与文化</a:t>
                      </a:r>
                      <a:r>
                        <a:rPr lang="en-US" altLang="zh-CN" sz="2800" b="1">
                          <a:latin typeface="Times New Roman" panose="02020603050405020304" charset="0"/>
                          <a:ea typeface="宋体" panose="02010600030101010101" pitchFamily="2" charset="-122"/>
                          <a:cs typeface="Times New Roman" panose="02020603050405020304" charset="0"/>
                        </a:rPr>
                        <a:t>”</a:t>
                      </a:r>
                      <a:r>
                        <a:rPr lang="zh-CN" altLang="en-US" sz="2800" b="1">
                          <a:latin typeface="Times New Roman" panose="02020603050405020304" charset="0"/>
                          <a:ea typeface="宋体" panose="02010600030101010101" pitchFamily="2" charset="-122"/>
                          <a:cs typeface="Times New Roman" panose="02020603050405020304" charset="0"/>
                        </a:rPr>
                        <a:t>主题群</a:t>
                      </a:r>
                      <a:endParaRPr lang="zh-CN" altLang="en-US" sz="2800" b="1">
                        <a:latin typeface="Times New Roman" panose="02020603050405020304" charset="0"/>
                        <a:ea typeface="宋体" panose="02010600030101010101" pitchFamily="2" charset="-122"/>
                        <a:cs typeface="Times New Roman" panose="02020603050405020304" charset="0"/>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358640">
                <a:tc>
                  <a:txBody>
                    <a:bodyPr/>
                    <a:p>
                      <a:pPr marL="0" indent="0" algn="just">
                        <a:spcBef>
                          <a:spcPct val="0"/>
                        </a:spcBef>
                        <a:spcAft>
                          <a:spcPct val="0"/>
                        </a:spcAft>
                      </a:pPr>
                      <a:r>
                        <a:rPr lang="zh-CN" sz="2800">
                          <a:latin typeface="Times New Roman" panose="02020603050405020304" charset="0"/>
                          <a:ea typeface="宋体" panose="02010600030101010101" pitchFamily="2" charset="-122"/>
                        </a:rPr>
                        <a:t>语篇结构</a:t>
                      </a:r>
                      <a:endParaRPr lang="zh-CN" sz="2800">
                        <a:latin typeface="Times New Roman" panose="02020603050405020304" charset="0"/>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a:spcBef>
                          <a:spcPct val="0"/>
                        </a:spcBef>
                        <a:spcAft>
                          <a:spcPct val="0"/>
                        </a:spcAft>
                      </a:pPr>
                      <a:endParaRPr sz="2800">
                        <a:latin typeface="Times New Roman" panose="02020603050405020304" charset="0"/>
                        <a:ea typeface="宋体" panose="02010600030101010101" pitchFamily="2" charset="-122"/>
                        <a:cs typeface="Times New Roman" panose="02020603050405020304" charset="0"/>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sp>
        <p:nvSpPr>
          <p:cNvPr id="7" name="文本框 6"/>
          <p:cNvSpPr txBox="1"/>
          <p:nvPr/>
        </p:nvSpPr>
        <p:spPr>
          <a:xfrm>
            <a:off x="762000" y="342900"/>
            <a:ext cx="10554335" cy="530860"/>
          </a:xfrm>
          <a:prstGeom prst="rect">
            <a:avLst/>
          </a:prstGeom>
          <a:noFill/>
        </p:spPr>
        <p:txBody>
          <a:bodyPr wrap="square" rtlCol="0">
            <a:noAutofit/>
          </a:bodyPr>
          <a:p>
            <a:pPr algn="l"/>
            <a:r>
              <a:rPr lang="en-US" altLang="zh-CN"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rPr>
              <a:t>Task 2  Analyze the structure.</a:t>
            </a:r>
            <a:endParaRPr lang="en-US" altLang="zh-CN"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endParaRPr>
          </a:p>
        </p:txBody>
      </p:sp>
      <p:grpSp>
        <p:nvGrpSpPr>
          <p:cNvPr id="128" name="组合 128"/>
          <p:cNvGrpSpPr/>
          <p:nvPr/>
        </p:nvGrpSpPr>
        <p:grpSpPr>
          <a:xfrm>
            <a:off x="2302510" y="2533015"/>
            <a:ext cx="9357644" cy="3604354"/>
            <a:chOff x="3545" y="211012"/>
            <a:chExt cx="9262" cy="3496"/>
          </a:xfrm>
        </p:grpSpPr>
        <p:sp>
          <p:nvSpPr>
            <p:cNvPr id="129" name="文本框 28"/>
            <p:cNvSpPr txBox="1"/>
            <p:nvPr/>
          </p:nvSpPr>
          <p:spPr>
            <a:xfrm>
              <a:off x="3545" y="211946"/>
              <a:ext cx="1962" cy="1828"/>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l"/>
              <a:r>
                <a:rPr lang="en-US" altLang="zh-CN" sz="28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Hiking the Belt and Road Route</a:t>
              </a:r>
              <a:endParaRPr lang="en-US" altLang="zh-CN" sz="28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32" name="文本框 29"/>
            <p:cNvSpPr txBox="1"/>
            <p:nvPr/>
          </p:nvSpPr>
          <p:spPr>
            <a:xfrm>
              <a:off x="9070" y="211012"/>
              <a:ext cx="3457" cy="512"/>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rtl="0" eaLnBrk="1" fontAlgn="ctr" latinLnBrk="0" hangingPunct="1">
                <a:lnSpc>
                  <a:spcPct val="100000"/>
                </a:lnSpc>
                <a:buClrTx/>
                <a:buSzTx/>
                <a:buFontTx/>
              </a:pPr>
              <a:r>
                <a:rPr lang="en-US" altLang="zh-CN" sz="24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Para 1: first journey</a:t>
              </a:r>
              <a:endParaRPr lang="en-US" altLang="zh-CN" sz="24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24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a:p>
              <a:pPr algn="just" fontAlgn="ctr">
                <a:buClrTx/>
                <a:buSzTx/>
                <a:buFontTx/>
              </a:pPr>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24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33" name="文本框 30"/>
            <p:cNvSpPr txBox="1"/>
            <p:nvPr/>
          </p:nvSpPr>
          <p:spPr>
            <a:xfrm>
              <a:off x="9151" y="211742"/>
              <a:ext cx="3656" cy="902"/>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l" rtl="0" eaLnBrk="1" fontAlgn="ctr" latinLnBrk="0" hangingPunct="1">
                <a:lnSpc>
                  <a:spcPct val="100000"/>
                </a:lnSpc>
              </a:pPr>
              <a:r>
                <a:rPr lang="en-US" altLang="zh-CN" sz="24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Para 2: </a:t>
              </a:r>
              <a:r>
                <a:rPr lang="en-US" altLang="zh-CN" sz="2400" b="1" kern="100">
                  <a:solidFill>
                    <a:srgbClr val="000000"/>
                  </a:solidFill>
                  <a:highlight>
                    <a:srgbClr val="00FFFF"/>
                  </a:highlight>
                  <a:latin typeface="Times New Roman" panose="02020603050405020304"/>
                  <a:ea typeface="Times New Roman" panose="02020603050405020304"/>
                  <a:cs typeface="Times New Roman" panose="02020603050405020304"/>
                  <a:sym typeface="Times New Roman" panose="02020603050405020304"/>
                </a:rPr>
                <a:t>before</a:t>
              </a:r>
              <a:r>
                <a:rPr lang="zh-CN" altLang="en-US" sz="2400" b="1" kern="100">
                  <a:solidFill>
                    <a:srgbClr val="000000"/>
                  </a:solidFill>
                  <a:latin typeface="Times New Roman" panose="02020603050405020304"/>
                  <a:ea typeface="宋体" panose="02010600030101010101" pitchFamily="2" charset="-122"/>
                  <a:cs typeface="Times New Roman" panose="02020603050405020304"/>
                  <a:sym typeface="Times New Roman" panose="02020603050405020304"/>
                </a:rPr>
                <a:t>：</a:t>
              </a:r>
              <a:r>
                <a:rPr lang="en-US" altLang="zh-CN" sz="2400" b="1" kern="100">
                  <a:solidFill>
                    <a:srgbClr val="000000"/>
                  </a:solidFill>
                  <a:latin typeface="Times New Roman" panose="02020603050405020304"/>
                  <a:ea typeface="宋体" panose="02010600030101010101" pitchFamily="2" charset="-122"/>
                  <a:cs typeface="Times New Roman" panose="02020603050405020304"/>
                  <a:sym typeface="Times New Roman" panose="02020603050405020304"/>
                </a:rPr>
                <a:t>inspiration+his companion</a:t>
              </a:r>
              <a:endParaRPr lang="en-US" altLang="zh-CN" sz="24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134" name="文本框 31"/>
            <p:cNvSpPr txBox="1"/>
            <p:nvPr/>
          </p:nvSpPr>
          <p:spPr>
            <a:xfrm>
              <a:off x="9136" y="212866"/>
              <a:ext cx="3391" cy="746"/>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rtl="0" eaLnBrk="1" fontAlgn="ctr" latinLnBrk="0" hangingPunct="1">
                <a:lnSpc>
                  <a:spcPct val="100000"/>
                </a:lnSpc>
              </a:pPr>
              <a:r>
                <a:rPr lang="en-US" altLang="zh-CN" sz="24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Para 3: </a:t>
              </a:r>
              <a:r>
                <a:rPr lang="en-US" altLang="zh-CN" sz="2400" b="1" kern="100">
                  <a:solidFill>
                    <a:srgbClr val="000000"/>
                  </a:solidFill>
                  <a:highlight>
                    <a:srgbClr val="00FFFF"/>
                  </a:highlight>
                  <a:latin typeface="Times New Roman" panose="02020603050405020304"/>
                  <a:ea typeface="Times New Roman" panose="02020603050405020304"/>
                  <a:cs typeface="Times New Roman" panose="02020603050405020304"/>
                  <a:sym typeface="Times New Roman" panose="02020603050405020304"/>
                </a:rPr>
                <a:t>during</a:t>
              </a:r>
              <a:endParaRPr lang="en-US" altLang="zh-CN" sz="2400" b="1" kern="100">
                <a:solidFill>
                  <a:srgbClr val="000000"/>
                </a:solidFill>
                <a:highlight>
                  <a:srgbClr val="00FFFF"/>
                </a:highlight>
                <a:latin typeface="Times New Roman" panose="02020603050405020304"/>
                <a:ea typeface="Times New Roman" panose="02020603050405020304"/>
                <a:cs typeface="Times New Roman" panose="02020603050405020304"/>
                <a:sym typeface="Times New Roman" panose="02020603050405020304"/>
              </a:endParaRPr>
            </a:p>
            <a:p>
              <a:pPr algn="just" fontAlgn="ctr">
                <a:buClrTx/>
                <a:buSzTx/>
                <a:buFontTx/>
              </a:pPr>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r>
                <a:rPr lang="en-US" altLang="zh-CN" sz="24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 collecting garbage</a:t>
              </a:r>
              <a:endParaRPr lang="en-US" altLang="zh-CN" sz="24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135" name="左大括号 33"/>
            <p:cNvSpPr/>
            <p:nvPr/>
          </p:nvSpPr>
          <p:spPr>
            <a:xfrm>
              <a:off x="5829" y="211012"/>
              <a:ext cx="315" cy="3060"/>
            </a:xfrm>
            <a:prstGeom prst="leftBrace">
              <a:avLst/>
            </a:prstGeom>
            <a:ln w="28575"/>
          </p:spPr>
          <p:style>
            <a:lnRef idx="2">
              <a:schemeClr val="accent1"/>
            </a:lnRef>
            <a:fillRef idx="0">
              <a:srgbClr val="FFFFFF"/>
            </a:fillRef>
            <a:effectRef idx="0">
              <a:srgbClr val="FFFFFF"/>
            </a:effectRef>
            <a:fontRef idx="minor">
              <a:schemeClr val="tx1"/>
            </a:fontRef>
          </p:style>
        </p:sp>
        <p:sp>
          <p:nvSpPr>
            <p:cNvPr id="136" name="文本框 108"/>
            <p:cNvSpPr txBox="1"/>
            <p:nvPr/>
          </p:nvSpPr>
          <p:spPr>
            <a:xfrm>
              <a:off x="6366" y="211012"/>
              <a:ext cx="2533" cy="870"/>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l" rtl="0" eaLnBrk="1" fontAlgn="ctr" latinLnBrk="0" hangingPunct="1">
                <a:lnSpc>
                  <a:spcPct val="100000"/>
                </a:lnSpc>
              </a:pPr>
              <a:r>
                <a:rPr lang="en-US" altLang="zh-CN" sz="24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Part1 Introduction</a:t>
              </a:r>
              <a:endParaRPr lang="en-US" altLang="zh-CN" sz="24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37" name="文本框 117"/>
            <p:cNvSpPr txBox="1"/>
            <p:nvPr/>
          </p:nvSpPr>
          <p:spPr>
            <a:xfrm>
              <a:off x="6366" y="211985"/>
              <a:ext cx="2533" cy="881"/>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rtl="0" eaLnBrk="1" fontAlgn="ctr" latinLnBrk="0" hangingPunct="1">
                <a:lnSpc>
                  <a:spcPct val="100000"/>
                </a:lnSpc>
              </a:pPr>
              <a:r>
                <a:rPr lang="en-US" altLang="zh-CN" sz="24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Part2</a:t>
              </a:r>
              <a:endParaRPr lang="en-US" altLang="zh-CN" sz="1200"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a:p>
              <a:pPr algn="l" rtl="0" eaLnBrk="1" fontAlgn="ctr" latinLnBrk="0" hangingPunct="1">
                <a:lnSpc>
                  <a:spcPct val="100000"/>
                </a:lnSpc>
                <a:buClrTx/>
                <a:buSzTx/>
                <a:buFontTx/>
              </a:pPr>
              <a:r>
                <a:rPr lang="en-US" altLang="zh-CN" sz="1200"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altLang="zh-CN" sz="24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Cao’s journey</a:t>
              </a:r>
              <a:endParaRPr lang="en-US" altLang="zh-CN" sz="24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38" name="文本框 118"/>
            <p:cNvSpPr txBox="1"/>
            <p:nvPr/>
          </p:nvSpPr>
          <p:spPr>
            <a:xfrm>
              <a:off x="6366" y="213774"/>
              <a:ext cx="2637" cy="734"/>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rtl="0" eaLnBrk="1" fontAlgn="ctr" latinLnBrk="0" hangingPunct="1">
                <a:lnSpc>
                  <a:spcPct val="100000"/>
                </a:lnSpc>
              </a:pPr>
              <a:r>
                <a:rPr lang="en-US" altLang="zh-CN" sz="24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Part3      Para 4</a:t>
              </a:r>
              <a:endParaRPr lang="en-US" altLang="zh-CN" sz="24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a:p>
              <a:pPr algn="just" rtl="0" eaLnBrk="1" fontAlgn="ctr" latinLnBrk="0" hangingPunct="1">
                <a:lnSpc>
                  <a:spcPct val="100000"/>
                </a:lnSpc>
              </a:pPr>
              <a:r>
                <a:rPr lang="en-US" altLang="zh-CN" sz="24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Second journey</a:t>
              </a:r>
              <a:endParaRPr lang="en-US" altLang="zh-CN" sz="1200"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a:p>
              <a:pPr algn="just" rtl="0" eaLnBrk="1" fontAlgn="ctr" latinLnBrk="0" hangingPunct="1">
                <a:lnSpc>
                  <a:spcPct val="100000"/>
                </a:lnSpc>
              </a:pPr>
              <a:r>
                <a:rPr lang="en-US" altLang="zh-CN" sz="1200"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endParaRPr lang="en-US" altLang="zh-CN" sz="1200"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grpSp>
      <p:sp>
        <p:nvSpPr>
          <p:cNvPr id="3" name="文本框 31"/>
          <p:cNvSpPr txBox="1"/>
          <p:nvPr/>
        </p:nvSpPr>
        <p:spPr>
          <a:xfrm>
            <a:off x="8041005" y="5368290"/>
            <a:ext cx="3691255" cy="1119505"/>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p>
            <a:pPr algn="just" rtl="0" eaLnBrk="1" fontAlgn="ctr" latinLnBrk="0" hangingPunct="1">
              <a:lnSpc>
                <a:spcPct val="100000"/>
              </a:lnSpc>
            </a:pPr>
            <a:r>
              <a:rPr lang="en-US" altLang="zh-CN" sz="24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Para 4: </a:t>
            </a:r>
            <a:r>
              <a:rPr lang="en-US" altLang="zh-CN" sz="2400" b="1" kern="100">
                <a:solidFill>
                  <a:srgbClr val="000000"/>
                </a:solidFill>
                <a:highlight>
                  <a:srgbClr val="00FFFF"/>
                </a:highlight>
                <a:latin typeface="Times New Roman" panose="02020603050405020304"/>
                <a:ea typeface="Times New Roman" panose="02020603050405020304"/>
                <a:cs typeface="Times New Roman" panose="02020603050405020304"/>
                <a:sym typeface="Times New Roman" panose="02020603050405020304"/>
              </a:rPr>
              <a:t>ending</a:t>
            </a:r>
            <a:endParaRPr lang="en-US" altLang="zh-CN" sz="2400" b="1" kern="100">
              <a:solidFill>
                <a:srgbClr val="000000"/>
              </a:solidFill>
              <a:highlight>
                <a:srgbClr val="00FFFF"/>
              </a:highlight>
              <a:latin typeface="Times New Roman" panose="02020603050405020304"/>
              <a:ea typeface="Times New Roman" panose="02020603050405020304"/>
              <a:cs typeface="Times New Roman" panose="02020603050405020304"/>
              <a:sym typeface="Times New Roman" panose="02020603050405020304"/>
            </a:endParaRPr>
          </a:p>
          <a:p>
            <a:pPr algn="just" fontAlgn="ctr">
              <a:buClrTx/>
              <a:buSzTx/>
              <a:buFontTx/>
            </a:pPr>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r>
              <a:rPr lang="en-US" altLang="zh-CN" sz="24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34 countries in 6 continents</a:t>
            </a:r>
            <a:endParaRPr lang="en-US" altLang="zh-CN" sz="24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p:txBody>
      </p:sp>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a:t>
            </a:r>
            <a:r>
              <a:rPr lang="zh-CN" altLang="en-US"/>
              <a:t>表格摘选自维克多英语官网</a:t>
            </a:r>
            <a:r>
              <a:rPr lang="en-US" altLang="zh-CN"/>
              <a:t>)</a:t>
            </a: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3" name="文本框 2"/>
          <p:cNvSpPr txBox="1"/>
          <p:nvPr/>
        </p:nvSpPr>
        <p:spPr>
          <a:xfrm>
            <a:off x="790575" y="204470"/>
            <a:ext cx="10554335" cy="530860"/>
          </a:xfrm>
          <a:prstGeom prst="rect">
            <a:avLst/>
          </a:prstGeom>
          <a:noFill/>
        </p:spPr>
        <p:txBody>
          <a:bodyPr wrap="square" rtlCol="0">
            <a:noAutofit/>
          </a:bodyPr>
          <a:p>
            <a:pPr algn="l"/>
            <a:r>
              <a:rPr lang="en-US" altLang="zh-CN"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sym typeface="+mn-ea"/>
              </a:rPr>
              <a:t>Task 3 Review the important phrases/sentences and translate.</a:t>
            </a:r>
            <a:endParaRPr lang="zh-CN" altLang="en-US"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endParaRPr>
          </a:p>
        </p:txBody>
      </p:sp>
      <p:graphicFrame>
        <p:nvGraphicFramePr>
          <p:cNvPr id="5" name="表格 4"/>
          <p:cNvGraphicFramePr/>
          <p:nvPr>
            <p:custDataLst>
              <p:tags r:id="rId3"/>
            </p:custDataLst>
          </p:nvPr>
        </p:nvGraphicFramePr>
        <p:xfrm>
          <a:off x="596265" y="1014095"/>
          <a:ext cx="10838180" cy="4267200"/>
        </p:xfrm>
        <a:graphic>
          <a:graphicData uri="http://schemas.openxmlformats.org/drawingml/2006/table">
            <a:tbl>
              <a:tblPr/>
              <a:tblGrid>
                <a:gridCol w="5419090"/>
                <a:gridCol w="5419090"/>
              </a:tblGrid>
              <a:tr h="0">
                <a:tc>
                  <a:txBody>
                    <a:bodyPr/>
                    <a:p>
                      <a:pPr marL="0" algn="l">
                        <a:lnSpc>
                          <a:spcPct val="100000"/>
                        </a:lnSpc>
                        <a:buClrTx/>
                        <a:buSzTx/>
                        <a:buFontTx/>
                      </a:pPr>
                      <a:r>
                        <a:rPr lang="en-US" altLang="zh-CN"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rPr>
                        <a:t>1.A visually-challenged man</a:t>
                      </a:r>
                      <a:endParaRPr lang="en-US" altLang="zh-CN"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endParaRPr>
                    </a:p>
                    <a:p>
                      <a:pPr marL="0" algn="l">
                        <a:lnSpc>
                          <a:spcPct val="100000"/>
                        </a:lnSpc>
                        <a:buClrTx/>
                        <a:buSzTx/>
                        <a:buFontTx/>
                      </a:pPr>
                      <a:r>
                        <a:rPr lang="zh-CN" altLang="en-US"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rPr>
                        <a:t>个有视觉障碍的人</a:t>
                      </a:r>
                      <a:endParaRPr lang="zh-CN" altLang="en-US"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l">
                        <a:lnSpc>
                          <a:spcPct val="100000"/>
                        </a:lnSpc>
                        <a:buClrTx/>
                        <a:buSzTx/>
                        <a:buFontTx/>
                      </a:pPr>
                      <a:r>
                        <a:rPr lang="en-US" altLang="zh-CN"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rPr>
                        <a:t>7.the ancient Silk Road</a:t>
                      </a:r>
                      <a:endParaRPr lang="en-US" altLang="zh-CN"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endParaRPr>
                    </a:p>
                    <a:p>
                      <a:pPr marL="0" algn="l">
                        <a:lnSpc>
                          <a:spcPct val="100000"/>
                        </a:lnSpc>
                        <a:buClrTx/>
                        <a:buSzTx/>
                        <a:buFontTx/>
                      </a:pPr>
                      <a:r>
                        <a:rPr lang="zh-CN" altLang="en-US"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rPr>
                        <a:t>古丝绸之路</a:t>
                      </a:r>
                      <a:endParaRPr lang="zh-CN" altLang="en-US"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0">
                <a:tc>
                  <a:txBody>
                    <a:bodyPr/>
                    <a:p>
                      <a:pPr marL="0" algn="l">
                        <a:lnSpc>
                          <a:spcPct val="100000"/>
                        </a:lnSpc>
                        <a:buClrTx/>
                        <a:buSzTx/>
                        <a:buFontTx/>
                      </a:pPr>
                      <a:r>
                        <a:rPr lang="en-US" altLang="zh-CN"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rPr>
                        <a:t>2.journey   vt.(熟词生义)</a:t>
                      </a:r>
                      <a:endParaRPr lang="en-US" altLang="zh-CN"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endParaRPr>
                    </a:p>
                    <a:p>
                      <a:pPr marL="0" algn="l">
                        <a:lnSpc>
                          <a:spcPct val="100000"/>
                        </a:lnSpc>
                        <a:buClrTx/>
                        <a:buSzTx/>
                        <a:buFontTx/>
                      </a:pPr>
                      <a:r>
                        <a:rPr lang="zh-CN" altLang="en-US"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rPr>
                        <a:t>旅行</a:t>
                      </a:r>
                      <a:endParaRPr lang="zh-CN" altLang="en-US"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l">
                        <a:lnSpc>
                          <a:spcPct val="100000"/>
                        </a:lnSpc>
                        <a:buClrTx/>
                        <a:buSzTx/>
                        <a:buFontTx/>
                      </a:pPr>
                      <a:r>
                        <a:rPr lang="en-US" altLang="zh-CN"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rPr>
                        <a:t>8.volunteer to do sth</a:t>
                      </a:r>
                      <a:endParaRPr lang="en-US" altLang="zh-CN"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endParaRPr>
                    </a:p>
                    <a:p>
                      <a:pPr marL="0" algn="l">
                        <a:lnSpc>
                          <a:spcPct val="100000"/>
                        </a:lnSpc>
                        <a:buClrTx/>
                        <a:buSzTx/>
                        <a:buFontTx/>
                      </a:pPr>
                      <a:r>
                        <a:rPr lang="zh-CN" altLang="en-US"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rPr>
                        <a:t>自愿做某事</a:t>
                      </a:r>
                      <a:endParaRPr lang="zh-CN" altLang="en-US"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0">
                <a:tc>
                  <a:txBody>
                    <a:bodyPr/>
                    <a:p>
                      <a:pPr marL="0" algn="l">
                        <a:lnSpc>
                          <a:spcPct val="100000"/>
                        </a:lnSpc>
                        <a:buClrTx/>
                        <a:buSzTx/>
                        <a:buFontTx/>
                      </a:pPr>
                      <a:r>
                        <a:rPr lang="en-US" altLang="zh-CN"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rPr>
                        <a:t>3.eyesight  n.</a:t>
                      </a:r>
                      <a:r>
                        <a:rPr lang="zh-CN" altLang="en-US"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rPr>
                        <a:t>视力</a:t>
                      </a:r>
                      <a:endParaRPr lang="zh-CN" altLang="en-US"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l">
                        <a:lnSpc>
                          <a:spcPct val="100000"/>
                        </a:lnSpc>
                        <a:buClrTx/>
                        <a:buSzTx/>
                        <a:buFontTx/>
                      </a:pPr>
                      <a:r>
                        <a:rPr lang="en-US" altLang="zh-CN"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rPr>
                        <a:t>9.companion  n.</a:t>
                      </a:r>
                      <a:r>
                        <a:rPr lang="zh-CN" altLang="en-US"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rPr>
                        <a:t>同伴，伴侣</a:t>
                      </a:r>
                      <a:endParaRPr lang="zh-CN" altLang="en-US"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0">
                <a:tc>
                  <a:txBody>
                    <a:bodyPr/>
                    <a:p>
                      <a:pPr marL="0" algn="l">
                        <a:lnSpc>
                          <a:spcPct val="100000"/>
                        </a:lnSpc>
                        <a:buClrTx/>
                        <a:buSzTx/>
                        <a:buFontTx/>
                      </a:pPr>
                      <a:r>
                        <a:rPr lang="en-US" altLang="zh-CN"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rPr>
                        <a:t>4.inspire   vt.</a:t>
                      </a:r>
                      <a:r>
                        <a:rPr lang="zh-CN" altLang="en-US"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rPr>
                        <a:t>激励，鼓舞</a:t>
                      </a:r>
                      <a:endParaRPr lang="zh-CN" altLang="en-US"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l">
                        <a:lnSpc>
                          <a:spcPct val="100000"/>
                        </a:lnSpc>
                        <a:buClrTx/>
                        <a:buSzTx/>
                        <a:buFontTx/>
                      </a:pPr>
                      <a:r>
                        <a:rPr lang="en-US" altLang="zh-CN"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rPr>
                        <a:t>10.collect garbage</a:t>
                      </a:r>
                      <a:r>
                        <a:rPr lang="zh-CN" altLang="en-US"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rPr>
                        <a:t>收集垃圾</a:t>
                      </a:r>
                      <a:endParaRPr lang="zh-CN" altLang="en-US"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0">
                <a:tc>
                  <a:txBody>
                    <a:bodyPr/>
                    <a:p>
                      <a:pPr marL="0" algn="l">
                        <a:lnSpc>
                          <a:spcPct val="100000"/>
                        </a:lnSpc>
                        <a:buClrTx/>
                        <a:buSzTx/>
                        <a:buFontTx/>
                      </a:pPr>
                      <a:r>
                        <a:rPr lang="en-US" altLang="zh-CN"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rPr>
                        <a:t>5.forum  n.</a:t>
                      </a:r>
                      <a:r>
                        <a:rPr lang="zh-CN" altLang="en-US"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rPr>
                        <a:t>论坛</a:t>
                      </a:r>
                      <a:endParaRPr lang="zh-CN" altLang="en-US"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l">
                        <a:lnSpc>
                          <a:spcPct val="100000"/>
                        </a:lnSpc>
                        <a:buClrTx/>
                        <a:buSzTx/>
                        <a:buFontTx/>
                      </a:pPr>
                      <a:r>
                        <a:rPr lang="en-US" altLang="zh-CN"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rPr>
                        <a:t>11. 促进环境保护</a:t>
                      </a:r>
                      <a:endParaRPr lang="en-US" altLang="zh-CN"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endParaRPr>
                    </a:p>
                    <a:p>
                      <a:pPr marL="0" algn="l">
                        <a:lnSpc>
                          <a:spcPct val="100000"/>
                        </a:lnSpc>
                        <a:buClrTx/>
                        <a:buSzTx/>
                        <a:buFontTx/>
                      </a:pPr>
                      <a:r>
                        <a:rPr lang="en-US" altLang="zh-CN"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rPr>
                        <a:t>promote environmental protection</a:t>
                      </a:r>
                      <a:endParaRPr lang="en-US" altLang="zh-CN"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0">
                <a:tc>
                  <a:txBody>
                    <a:bodyPr/>
                    <a:p>
                      <a:pPr marL="0" algn="l">
                        <a:lnSpc>
                          <a:spcPct val="100000"/>
                        </a:lnSpc>
                        <a:buClrTx/>
                        <a:buSzTx/>
                        <a:buFontTx/>
                      </a:pPr>
                      <a:r>
                        <a:rPr lang="en-US" altLang="zh-CN"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rPr>
                        <a:t>6.international cooperation</a:t>
                      </a:r>
                      <a:endParaRPr lang="en-US" altLang="zh-CN"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endParaRPr>
                    </a:p>
                    <a:p>
                      <a:pPr marL="0" algn="l">
                        <a:lnSpc>
                          <a:spcPct val="100000"/>
                        </a:lnSpc>
                        <a:buClrTx/>
                        <a:buSzTx/>
                        <a:buFontTx/>
                      </a:pPr>
                      <a:r>
                        <a:rPr lang="zh-CN" altLang="en-US"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rPr>
                        <a:t>国际合作</a:t>
                      </a:r>
                      <a:endParaRPr lang="zh-CN" altLang="en-US"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l">
                        <a:lnSpc>
                          <a:spcPct val="100000"/>
                        </a:lnSpc>
                        <a:buClrTx/>
                        <a:buSzTx/>
                        <a:buFontTx/>
                      </a:pPr>
                      <a:r>
                        <a:rPr lang="en-US" altLang="zh-CN"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rPr>
                        <a:t>12.collect plastic bottles </a:t>
                      </a:r>
                      <a:endParaRPr lang="en-US" altLang="zh-CN"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endParaRPr>
                    </a:p>
                    <a:p>
                      <a:pPr marL="0" algn="l">
                        <a:lnSpc>
                          <a:spcPct val="100000"/>
                        </a:lnSpc>
                        <a:buClrTx/>
                        <a:buSzTx/>
                        <a:buFontTx/>
                      </a:pPr>
                      <a:r>
                        <a:rPr lang="zh-CN" altLang="en-US"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rPr>
                        <a:t>收集塑料瓶子</a:t>
                      </a:r>
                      <a:endParaRPr lang="zh-CN" altLang="en-US"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a:t>
            </a:r>
            <a:r>
              <a:rPr lang="zh-CN" altLang="en-US"/>
              <a:t>表格摘选自维克多英语官网</a:t>
            </a:r>
            <a:r>
              <a:rPr lang="en-US" altLang="zh-CN"/>
              <a:t>)</a:t>
            </a: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5" name="文本框 4"/>
          <p:cNvSpPr txBox="1"/>
          <p:nvPr/>
        </p:nvSpPr>
        <p:spPr>
          <a:xfrm>
            <a:off x="762000" y="342900"/>
            <a:ext cx="10554335" cy="530860"/>
          </a:xfrm>
          <a:prstGeom prst="rect">
            <a:avLst/>
          </a:prstGeom>
          <a:noFill/>
        </p:spPr>
        <p:txBody>
          <a:bodyPr wrap="square" rtlCol="0">
            <a:noAutofit/>
          </a:bodyPr>
          <a:p>
            <a:pPr algn="l"/>
            <a:r>
              <a:rPr lang="zh-CN" altLang="en-US"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rPr>
              <a:t>考点分析</a:t>
            </a:r>
            <a:r>
              <a:rPr lang="en-US" altLang="zh-CN"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rPr>
              <a:t>                 </a:t>
            </a:r>
            <a:r>
              <a:rPr lang="zh-CN" altLang="en-US"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rPr>
              <a:t>（表格摘选自维克多英语官网）</a:t>
            </a:r>
            <a:endParaRPr lang="zh-CN" altLang="en-US"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endParaRPr>
          </a:p>
        </p:txBody>
      </p:sp>
      <p:pic>
        <p:nvPicPr>
          <p:cNvPr id="142" name="图片 142" descr="HIKING"/>
          <p:cNvPicPr>
            <a:picLocks noChangeAspect="1"/>
          </p:cNvPicPr>
          <p:nvPr/>
        </p:nvPicPr>
        <p:blipFill>
          <a:blip r:embed="rId3"/>
          <a:stretch>
            <a:fillRect/>
          </a:stretch>
        </p:blipFill>
        <p:spPr>
          <a:xfrm>
            <a:off x="761365" y="978535"/>
            <a:ext cx="7552055" cy="5168265"/>
          </a:xfrm>
          <a:prstGeom prst="rect">
            <a:avLst/>
          </a:prstGeom>
        </p:spPr>
      </p:pic>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pic>
        <p:nvPicPr>
          <p:cNvPr id="10" name="图片 9" descr="中国风古诗词鉴赏PPT模板"/>
          <p:cNvPicPr>
            <a:picLocks noChangeAspect="1"/>
          </p:cNvPicPr>
          <p:nvPr/>
        </p:nvPicPr>
        <p:blipFill>
          <a:blip r:embed="rId2">
            <a:lum bright="6000" contrast="-6000"/>
          </a:blip>
          <a:stretch>
            <a:fillRect/>
          </a:stretch>
        </p:blipFill>
        <p:spPr>
          <a:xfrm>
            <a:off x="0" y="0"/>
            <a:ext cx="12192000" cy="6858000"/>
          </a:xfrm>
          <a:prstGeom prst="rect">
            <a:avLst/>
          </a:prstGeom>
        </p:spPr>
      </p:pic>
      <p:sp>
        <p:nvSpPr>
          <p:cNvPr id="11" name="文本框 10"/>
          <p:cNvSpPr txBox="1"/>
          <p:nvPr/>
        </p:nvSpPr>
        <p:spPr>
          <a:xfrm>
            <a:off x="2275840" y="2336800"/>
            <a:ext cx="7602855" cy="1568450"/>
          </a:xfrm>
          <a:prstGeom prst="rect">
            <a:avLst/>
          </a:prstGeom>
          <a:noFill/>
        </p:spPr>
        <p:txBody>
          <a:bodyPr wrap="square" rtlCol="0">
            <a:spAutoFit/>
          </a:bodyPr>
          <a:lstStyle/>
          <a:p>
            <a:pPr algn="ctr"/>
            <a:r>
              <a:rPr lang="en-US" altLang="zh-CN" sz="3200" b="1" dirty="0">
                <a:solidFill>
                  <a:schemeClr val="tx1">
                    <a:lumMod val="85000"/>
                    <a:lumOff val="15000"/>
                  </a:schemeClr>
                </a:solidFill>
                <a:latin typeface="庞门正道粗书体" panose="02010600030101010101" pitchFamily="2" charset="-122"/>
                <a:ea typeface="庞门正道粗书体" panose="02010600030101010101" pitchFamily="2" charset="-122"/>
                <a:sym typeface="+mn-ea"/>
              </a:rPr>
              <a:t>(</a:t>
            </a:r>
            <a:r>
              <a:rPr lang="zh-CN" altLang="en-US" sz="3200" b="1" dirty="0">
                <a:solidFill>
                  <a:schemeClr val="tx1">
                    <a:lumMod val="85000"/>
                    <a:lumOff val="15000"/>
                  </a:schemeClr>
                </a:solidFill>
                <a:latin typeface="庞门正道粗书体" panose="02010600030101010101" pitchFamily="2" charset="-122"/>
                <a:ea typeface="庞门正道粗书体" panose="02010600030101010101" pitchFamily="2" charset="-122"/>
                <a:sym typeface="+mn-ea"/>
              </a:rPr>
              <a:t>三</a:t>
            </a:r>
            <a:r>
              <a:rPr lang="en-US" altLang="zh-CN" sz="3200" b="1" dirty="0">
                <a:solidFill>
                  <a:schemeClr val="tx1">
                    <a:lumMod val="85000"/>
                    <a:lumOff val="15000"/>
                  </a:schemeClr>
                </a:solidFill>
                <a:latin typeface="庞门正道粗书体" panose="02010600030101010101" pitchFamily="2" charset="-122"/>
                <a:ea typeface="庞门正道粗书体" panose="02010600030101010101" pitchFamily="2" charset="-122"/>
                <a:sym typeface="+mn-ea"/>
              </a:rPr>
              <a:t>)</a:t>
            </a:r>
            <a:r>
              <a:rPr lang="zh-CN" altLang="en-US" sz="3200" b="1" dirty="0">
                <a:solidFill>
                  <a:schemeClr val="tx1">
                    <a:lumMod val="85000"/>
                    <a:lumOff val="15000"/>
                  </a:schemeClr>
                </a:solidFill>
                <a:latin typeface="庞门正道粗书体" panose="02010600030101010101" pitchFamily="2" charset="-122"/>
                <a:ea typeface="庞门正道粗书体" panose="02010600030101010101" pitchFamily="2" charset="-122"/>
                <a:sym typeface="+mn-ea"/>
              </a:rPr>
              <a:t>文化遗产</a:t>
            </a:r>
            <a:r>
              <a:rPr lang="en-US" altLang="zh-CN" sz="3200" b="1" dirty="0">
                <a:solidFill>
                  <a:schemeClr val="tx1">
                    <a:lumMod val="85000"/>
                    <a:lumOff val="15000"/>
                  </a:schemeClr>
                </a:solidFill>
                <a:latin typeface="庞门正道粗书体" panose="02010600030101010101" pitchFamily="2" charset="-122"/>
                <a:ea typeface="庞门正道粗书体" panose="02010600030101010101" pitchFamily="2" charset="-122"/>
                <a:sym typeface="+mn-ea"/>
              </a:rPr>
              <a:t> </a:t>
            </a:r>
            <a:endParaRPr lang="zh-CN" altLang="en-US" sz="3200" b="1"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a:p>
            <a:pPr algn="ctr"/>
            <a:r>
              <a:rPr lang="zh-CN" altLang="en-US" sz="3200" b="1" dirty="0">
                <a:solidFill>
                  <a:schemeClr val="tx1">
                    <a:lumMod val="85000"/>
                    <a:lumOff val="15000"/>
                  </a:schemeClr>
                </a:solidFill>
                <a:latin typeface="庞门正道粗书体" panose="02010600030101010101" pitchFamily="2" charset="-122"/>
                <a:ea typeface="庞门正道粗书体" panose="02010600030101010101" pitchFamily="2" charset="-122"/>
              </a:rPr>
              <a:t>语篇八</a:t>
            </a:r>
            <a:r>
              <a:rPr lang="en-US" altLang="zh-CN" sz="3200" b="1" dirty="0">
                <a:solidFill>
                  <a:schemeClr val="tx1">
                    <a:lumMod val="85000"/>
                    <a:lumOff val="15000"/>
                  </a:schemeClr>
                </a:solidFill>
                <a:latin typeface="庞门正道粗书体" panose="02010600030101010101" pitchFamily="2" charset="-122"/>
                <a:ea typeface="庞门正道粗书体" panose="02010600030101010101" pitchFamily="2" charset="-122"/>
              </a:rPr>
              <a:t>2021</a:t>
            </a:r>
            <a:r>
              <a:rPr lang="zh-CN" altLang="en-US" sz="3200" b="1" dirty="0">
                <a:solidFill>
                  <a:schemeClr val="tx1">
                    <a:lumMod val="85000"/>
                    <a:lumOff val="15000"/>
                  </a:schemeClr>
                </a:solidFill>
                <a:latin typeface="庞门正道粗书体" panose="02010600030101010101" pitchFamily="2" charset="-122"/>
                <a:ea typeface="庞门正道粗书体" panose="02010600030101010101" pitchFamily="2" charset="-122"/>
              </a:rPr>
              <a:t>年新高考</a:t>
            </a:r>
            <a:r>
              <a:rPr lang="en-US" altLang="zh-CN" sz="3200" b="1" dirty="0">
                <a:solidFill>
                  <a:schemeClr val="tx1">
                    <a:lumMod val="85000"/>
                    <a:lumOff val="15000"/>
                  </a:schemeClr>
                </a:solidFill>
                <a:latin typeface="庞门正道粗书体" panose="02010600030101010101" pitchFamily="2" charset="-122"/>
                <a:ea typeface="庞门正道粗书体" panose="02010600030101010101" pitchFamily="2" charset="-122"/>
              </a:rPr>
              <a:t>I</a:t>
            </a:r>
            <a:r>
              <a:rPr lang="zh-CN" altLang="en-US" sz="3200" b="1" dirty="0">
                <a:solidFill>
                  <a:schemeClr val="tx1">
                    <a:lumMod val="85000"/>
                    <a:lumOff val="15000"/>
                  </a:schemeClr>
                </a:solidFill>
                <a:latin typeface="庞门正道粗书体" panose="02010600030101010101" pitchFamily="2" charset="-122"/>
                <a:ea typeface="庞门正道粗书体" panose="02010600030101010101" pitchFamily="2" charset="-122"/>
              </a:rPr>
              <a:t>卷</a:t>
            </a:r>
            <a:r>
              <a:rPr lang="en-US" altLang="zh-CN" sz="3200" b="1" dirty="0">
                <a:solidFill>
                  <a:schemeClr val="tx1">
                    <a:lumMod val="85000"/>
                    <a:lumOff val="15000"/>
                  </a:schemeClr>
                </a:solidFill>
                <a:latin typeface="庞门正道粗书体" panose="02010600030101010101" pitchFamily="2" charset="-122"/>
                <a:ea typeface="庞门正道粗书体" panose="02010600030101010101" pitchFamily="2" charset="-122"/>
              </a:rPr>
              <a:t>  </a:t>
            </a:r>
            <a:endParaRPr lang="en-US" altLang="zh-CN" sz="3200" b="1"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a:p>
            <a:pPr algn="ctr"/>
            <a:r>
              <a:rPr lang="zh-CN" altLang="en-US" sz="3200" b="1" dirty="0">
                <a:solidFill>
                  <a:schemeClr val="tx1">
                    <a:lumMod val="85000"/>
                    <a:lumOff val="15000"/>
                  </a:schemeClr>
                </a:solidFill>
                <a:latin typeface="庞门正道粗书体" panose="02010600030101010101" pitchFamily="2" charset="-122"/>
                <a:ea typeface="庞门正道粗书体" panose="02010600030101010101" pitchFamily="2" charset="-122"/>
              </a:rPr>
              <a:t>游览黄山</a:t>
            </a:r>
            <a:endParaRPr lang="zh-CN" altLang="en-US" sz="3200" b="1"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just" fontAlgn="auto">
              <a:lnSpc>
                <a:spcPct val="100000"/>
              </a:lnSpc>
            </a:pPr>
            <a:r>
              <a:rPr lang="en-US" altLang="zh-CN">
                <a:latin typeface="Times New Roman" panose="02020603050405020304" charset="0"/>
                <a:cs typeface="Times New Roman" panose="02020603050405020304" charset="0"/>
                <a:sym typeface="+mn-ea"/>
              </a:rPr>
              <a:t>Task1  </a:t>
            </a:r>
            <a:r>
              <a:rPr lang="zh-CN" altLang="en-US">
                <a:latin typeface="Times New Roman" panose="02020603050405020304" charset="0"/>
                <a:cs typeface="Times New Roman" panose="02020603050405020304" charset="0"/>
                <a:sym typeface="+mn-ea"/>
              </a:rPr>
              <a:t>阅读下面短文，在空白处填入</a:t>
            </a:r>
            <a:r>
              <a:rPr lang="en-US" altLang="zh-CN">
                <a:latin typeface="Times New Roman" panose="02020603050405020304" charset="0"/>
                <a:cs typeface="Times New Roman" panose="02020603050405020304" charset="0"/>
                <a:sym typeface="+mn-ea"/>
              </a:rPr>
              <a:t>1</a:t>
            </a:r>
            <a:r>
              <a:rPr lang="zh-CN" altLang="en-US">
                <a:latin typeface="Times New Roman" panose="02020603050405020304" charset="0"/>
                <a:cs typeface="Times New Roman" panose="02020603050405020304" charset="0"/>
                <a:sym typeface="+mn-ea"/>
              </a:rPr>
              <a:t>个适当的单词或括号内单词的正确形式。</a:t>
            </a: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6" name="文本框 5"/>
          <p:cNvSpPr txBox="1"/>
          <p:nvPr/>
        </p:nvSpPr>
        <p:spPr>
          <a:xfrm>
            <a:off x="353695" y="350520"/>
            <a:ext cx="11547475" cy="5312410"/>
          </a:xfrm>
          <a:prstGeom prst="rect">
            <a:avLst/>
          </a:prstGeom>
          <a:noFill/>
        </p:spPr>
        <p:txBody>
          <a:bodyPr wrap="square" rtlCol="0">
            <a:noAutofit/>
          </a:bodyPr>
          <a:p>
            <a:pPr indent="0" algn="just" fontAlgn="auto">
              <a:lnSpc>
                <a:spcPct val="100000"/>
              </a:lnSpc>
            </a:pPr>
            <a:r>
              <a:rPr lang="en-US" altLang="zh-CN" sz="2800">
                <a:latin typeface="Times New Roman" panose="02020603050405020304" charset="0"/>
                <a:cs typeface="Times New Roman" panose="02020603050405020304" charset="0"/>
                <a:sym typeface="+mn-ea"/>
              </a:rPr>
              <a:t>Task 1</a:t>
            </a:r>
            <a:r>
              <a:rPr lang="zh-CN" altLang="en-US" sz="2400">
                <a:latin typeface="Times New Roman" panose="02020603050405020304" charset="0"/>
                <a:cs typeface="Times New Roman" panose="02020603050405020304" charset="0"/>
                <a:sym typeface="+mn-ea"/>
              </a:rPr>
              <a:t>阅读下面短文，在空白处填入</a:t>
            </a:r>
            <a:r>
              <a:rPr lang="en-US" altLang="zh-CN" sz="2400">
                <a:latin typeface="Times New Roman" panose="02020603050405020304" charset="0"/>
                <a:cs typeface="Times New Roman" panose="02020603050405020304" charset="0"/>
                <a:sym typeface="+mn-ea"/>
              </a:rPr>
              <a:t>1</a:t>
            </a:r>
            <a:r>
              <a:rPr lang="zh-CN" altLang="en-US" sz="2400">
                <a:latin typeface="Times New Roman" panose="02020603050405020304" charset="0"/>
                <a:cs typeface="Times New Roman" panose="02020603050405020304" charset="0"/>
                <a:sym typeface="+mn-ea"/>
              </a:rPr>
              <a:t>个适当的单词或括号内单词的正确形式。</a:t>
            </a:r>
            <a:endParaRPr lang="en-US" altLang="zh-CN" sz="2800">
              <a:latin typeface="Times New Roman" panose="02020603050405020304" charset="0"/>
              <a:cs typeface="Times New Roman" panose="02020603050405020304" charset="0"/>
            </a:endParaRPr>
          </a:p>
          <a:p>
            <a:pPr indent="0" algn="just" fontAlgn="auto">
              <a:lnSpc>
                <a:spcPts val="3800"/>
              </a:lnSpc>
            </a:pPr>
            <a:r>
              <a:rPr lang="en-US" altLang="zh-CN" sz="3200">
                <a:latin typeface="Times New Roman" panose="02020603050405020304" charset="0"/>
                <a:cs typeface="Times New Roman" panose="02020603050405020304" charset="0"/>
              </a:rPr>
              <a:t>        </a:t>
            </a:r>
            <a:r>
              <a:rPr lang="en-US" altLang="en-US" sz="3200">
                <a:latin typeface="Times New Roman" panose="02020603050405020304" charset="0"/>
                <a:cs typeface="Times New Roman" panose="02020603050405020304" charset="0"/>
              </a:rPr>
              <a:t>①</a:t>
            </a:r>
            <a:r>
              <a:rPr lang="en-US" altLang="zh-CN" sz="3200">
                <a:latin typeface="Times New Roman" panose="02020603050405020304" charset="0"/>
                <a:cs typeface="Times New Roman" panose="02020603050405020304" charset="0"/>
              </a:rPr>
              <a:t>Going to Mount Huangshan reminds me of the popular Beatles’ song “The Long and Winding Road”. </a:t>
            </a:r>
            <a:r>
              <a:rPr lang="en-US" altLang="zh-CN" sz="3200" u="sng">
                <a:latin typeface="Times New Roman" panose="02020603050405020304" charset="0"/>
                <a:cs typeface="Times New Roman" panose="02020603050405020304" charset="0"/>
              </a:rPr>
              <a:t>  56                  </a:t>
            </a:r>
            <a:r>
              <a:rPr lang="en-US" altLang="zh-CN" sz="3200">
                <a:latin typeface="Times New Roman" panose="02020603050405020304" charset="0"/>
                <a:cs typeface="Times New Roman" panose="02020603050405020304" charset="0"/>
              </a:rPr>
              <a:t>is so breathtaking about the experience is the out-of-this-world scenes. The rolling sea of clouds you see once you are at the top will remind you how tiny we </a:t>
            </a:r>
            <a:r>
              <a:rPr lang="en-US" altLang="zh-CN" sz="3200" u="sng">
                <a:latin typeface="Times New Roman" panose="02020603050405020304" charset="0"/>
                <a:cs typeface="Times New Roman" panose="02020603050405020304" charset="0"/>
              </a:rPr>
              <a:t>  57                        </a:t>
            </a:r>
            <a:r>
              <a:rPr lang="en-US" altLang="zh-CN" sz="3200">
                <a:latin typeface="Times New Roman" panose="02020603050405020304" charset="0"/>
                <a:cs typeface="Times New Roman" panose="02020603050405020304" charset="0"/>
              </a:rPr>
              <a:t>(human) are.</a:t>
            </a:r>
            <a:endParaRPr lang="en-US" altLang="zh-CN" sz="3200">
              <a:latin typeface="Times New Roman" panose="02020603050405020304" charset="0"/>
              <a:cs typeface="Times New Roman" panose="02020603050405020304" charset="0"/>
            </a:endParaRPr>
          </a:p>
          <a:p>
            <a:pPr indent="0" algn="just" fontAlgn="auto">
              <a:lnSpc>
                <a:spcPts val="3800"/>
              </a:lnSpc>
            </a:pPr>
            <a:r>
              <a:rPr lang="en-US" altLang="en-US" sz="3200">
                <a:latin typeface="Times New Roman" panose="02020603050405020304" charset="0"/>
                <a:cs typeface="Times New Roman" panose="02020603050405020304" charset="0"/>
              </a:rPr>
              <a:t>       ②</a:t>
            </a:r>
            <a:r>
              <a:rPr lang="en-US" altLang="zh-CN" sz="3200">
                <a:latin typeface="Times New Roman" panose="02020603050405020304" charset="0"/>
                <a:cs typeface="Times New Roman" panose="02020603050405020304" charset="0"/>
              </a:rPr>
              <a:t>The hot spring at the foot of the mountain is something you must try after the climb. It will </a:t>
            </a:r>
            <a:r>
              <a:rPr lang="en-US" altLang="zh-CN" sz="3200" u="sng">
                <a:latin typeface="Times New Roman" panose="02020603050405020304" charset="0"/>
                <a:cs typeface="Times New Roman" panose="02020603050405020304" charset="0"/>
              </a:rPr>
              <a:t>  58                             </a:t>
            </a:r>
            <a:r>
              <a:rPr lang="en-US" altLang="zh-CN" sz="3200">
                <a:latin typeface="Times New Roman" panose="02020603050405020304" charset="0"/>
                <a:cs typeface="Times New Roman" panose="02020603050405020304" charset="0"/>
              </a:rPr>
              <a:t>(undoubted) help you get refreshed! The amazing thing about the spring is that the colder the temperature gets, the </a:t>
            </a:r>
            <a:r>
              <a:rPr lang="en-US" altLang="zh-CN" sz="3200" u="sng">
                <a:latin typeface="Times New Roman" panose="02020603050405020304" charset="0"/>
                <a:cs typeface="Times New Roman" panose="02020603050405020304" charset="0"/>
              </a:rPr>
              <a:t>    59                </a:t>
            </a:r>
            <a:r>
              <a:rPr lang="en-US" altLang="zh-CN" sz="3200">
                <a:latin typeface="Times New Roman" panose="02020603050405020304" charset="0"/>
                <a:cs typeface="Times New Roman" panose="02020603050405020304" charset="0"/>
              </a:rPr>
              <a:t>(hot) the spring! Strange, isn’t it? But that’s how nature is — always leaving us</a:t>
            </a:r>
            <a:r>
              <a:rPr lang="en-US" altLang="zh-CN" sz="3200" u="sng">
                <a:latin typeface="Times New Roman" panose="02020603050405020304" charset="0"/>
                <a:cs typeface="Times New Roman" panose="02020603050405020304" charset="0"/>
              </a:rPr>
              <a:t>   60   </a:t>
            </a:r>
            <a:endParaRPr lang="en-US" altLang="zh-CN" sz="3200" u="sng">
              <a:latin typeface="Times New Roman" panose="02020603050405020304" charset="0"/>
              <a:cs typeface="Times New Roman" panose="02020603050405020304" charset="0"/>
            </a:endParaRPr>
          </a:p>
          <a:p>
            <a:pPr indent="0" algn="just" fontAlgn="auto">
              <a:lnSpc>
                <a:spcPts val="3800"/>
              </a:lnSpc>
            </a:pPr>
            <a:r>
              <a:rPr lang="en-US" altLang="zh-CN" sz="3200" u="sng">
                <a:latin typeface="Times New Roman" panose="02020603050405020304" charset="0"/>
                <a:cs typeface="Times New Roman" panose="02020603050405020304" charset="0"/>
              </a:rPr>
              <a:t>                         </a:t>
            </a:r>
            <a:r>
              <a:rPr lang="en-US" altLang="zh-CN" sz="3200">
                <a:latin typeface="Times New Roman" panose="02020603050405020304" charset="0"/>
                <a:cs typeface="Times New Roman" panose="02020603050405020304" charset="0"/>
              </a:rPr>
              <a:t> (astonish).</a:t>
            </a:r>
            <a:endParaRPr lang="en-US" altLang="zh-CN" sz="3200">
              <a:latin typeface="Times New Roman" panose="02020603050405020304" charset="0"/>
              <a:cs typeface="Times New Roman" panose="02020603050405020304" charset="0"/>
            </a:endParaRPr>
          </a:p>
        </p:txBody>
      </p:sp>
      <p:sp>
        <p:nvSpPr>
          <p:cNvPr id="12" name="文本框 11"/>
          <p:cNvSpPr txBox="1"/>
          <p:nvPr/>
        </p:nvSpPr>
        <p:spPr>
          <a:xfrm>
            <a:off x="9097645" y="1247140"/>
            <a:ext cx="1672590" cy="468630"/>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rgbClr val="FF0000"/>
                </a:solidFill>
                <a:latin typeface="Times New Roman" panose="02020603050405020304" charset="0"/>
                <a:cs typeface="Times New Roman" panose="02020603050405020304" charset="0"/>
              </a:rPr>
              <a:t>W</a:t>
            </a:r>
            <a:r>
              <a:rPr lang="en-US" altLang="zh-CN" sz="3200" b="1" dirty="0">
                <a:solidFill>
                  <a:schemeClr val="tx1"/>
                </a:solidFill>
                <a:latin typeface="Times New Roman" panose="02020603050405020304" charset="0"/>
                <a:cs typeface="Times New Roman" panose="02020603050405020304" charset="0"/>
              </a:rPr>
              <a:t>hat</a:t>
            </a:r>
            <a:endParaRPr lang="en-US" altLang="zh-CN" sz="3200" b="1" dirty="0">
              <a:solidFill>
                <a:schemeClr val="tx1"/>
              </a:solidFill>
              <a:latin typeface="Times New Roman" panose="02020603050405020304" charset="0"/>
              <a:cs typeface="Times New Roman" panose="02020603050405020304" charset="0"/>
            </a:endParaRPr>
          </a:p>
        </p:txBody>
      </p:sp>
      <p:sp>
        <p:nvSpPr>
          <p:cNvPr id="13" name="文本框 12"/>
          <p:cNvSpPr txBox="1"/>
          <p:nvPr/>
        </p:nvSpPr>
        <p:spPr>
          <a:xfrm>
            <a:off x="3331845" y="2712085"/>
            <a:ext cx="2044700" cy="457200"/>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humans</a:t>
            </a:r>
            <a:endParaRPr lang="en-US" altLang="zh-CN" sz="3200" b="1" dirty="0">
              <a:solidFill>
                <a:schemeClr val="tx1"/>
              </a:solidFill>
              <a:latin typeface="Times New Roman" panose="02020603050405020304" charset="0"/>
              <a:cs typeface="Times New Roman" panose="02020603050405020304" charset="0"/>
            </a:endParaRPr>
          </a:p>
        </p:txBody>
      </p:sp>
      <p:sp>
        <p:nvSpPr>
          <p:cNvPr id="15" name="文本框 14"/>
          <p:cNvSpPr txBox="1"/>
          <p:nvPr/>
        </p:nvSpPr>
        <p:spPr>
          <a:xfrm>
            <a:off x="6918325" y="3629660"/>
            <a:ext cx="2592705" cy="487045"/>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undoubtedly</a:t>
            </a:r>
            <a:endParaRPr lang="en-US" altLang="zh-CN" sz="3200" b="1" dirty="0">
              <a:solidFill>
                <a:schemeClr val="tx1"/>
              </a:solidFill>
              <a:latin typeface="Times New Roman" panose="02020603050405020304" charset="0"/>
              <a:cs typeface="Times New Roman" panose="02020603050405020304" charset="0"/>
            </a:endParaRPr>
          </a:p>
        </p:txBody>
      </p:sp>
      <p:sp>
        <p:nvSpPr>
          <p:cNvPr id="3" name="文本框 2"/>
          <p:cNvSpPr txBox="1"/>
          <p:nvPr/>
        </p:nvSpPr>
        <p:spPr>
          <a:xfrm>
            <a:off x="7285355" y="4653280"/>
            <a:ext cx="1546860" cy="479425"/>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hotter</a:t>
            </a:r>
            <a:endParaRPr lang="en-US" altLang="zh-CN" sz="3200" b="1" dirty="0">
              <a:solidFill>
                <a:schemeClr val="tx1"/>
              </a:solidFill>
              <a:latin typeface="Times New Roman" panose="02020603050405020304" charset="0"/>
              <a:cs typeface="Times New Roman" panose="02020603050405020304" charset="0"/>
            </a:endParaRPr>
          </a:p>
        </p:txBody>
      </p:sp>
      <p:sp>
        <p:nvSpPr>
          <p:cNvPr id="7" name="文本框 6"/>
          <p:cNvSpPr txBox="1"/>
          <p:nvPr/>
        </p:nvSpPr>
        <p:spPr>
          <a:xfrm>
            <a:off x="568325" y="5662930"/>
            <a:ext cx="2355215" cy="487045"/>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a:latin typeface="Times New Roman" panose="02020603050405020304" charset="0"/>
                <a:cs typeface="Times New Roman" panose="02020603050405020304" charset="0"/>
                <a:sym typeface="+mn-ea"/>
              </a:rPr>
              <a:t>astonished</a:t>
            </a:r>
            <a:endParaRPr lang="en-US" altLang="zh-CN" sz="3200" b="1" dirty="0">
              <a:solidFill>
                <a:schemeClr val="tx1"/>
              </a:solidFill>
              <a:latin typeface="Times New Roman" panose="02020603050405020304" charset="0"/>
              <a:cs typeface="Times New Roman" panose="02020603050405020304" charset="0"/>
              <a:sym typeface="+mn-ea"/>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3" grpId="0" bldLvl="0" animBg="1"/>
      <p:bldP spid="13" grpId="1" animBg="1"/>
      <p:bldP spid="15" grpId="0" bldLvl="0" animBg="1"/>
      <p:bldP spid="15" grpId="1" animBg="1"/>
      <p:bldP spid="3" grpId="0" bldLvl="0" animBg="1"/>
      <p:bldP spid="3" grpId="1" animBg="1"/>
      <p:bldP spid="7" grpId="0" bldLvl="0" animBg="1"/>
      <p:bldP spid="7"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just" fontAlgn="auto">
              <a:lnSpc>
                <a:spcPct val="100000"/>
              </a:lnSpc>
            </a:pPr>
            <a:r>
              <a:rPr lang="en-US" altLang="zh-CN">
                <a:latin typeface="Times New Roman" panose="02020603050405020304" charset="0"/>
                <a:cs typeface="Times New Roman" panose="02020603050405020304" charset="0"/>
                <a:sym typeface="+mn-ea"/>
              </a:rPr>
              <a:t>Task1  </a:t>
            </a:r>
            <a:r>
              <a:rPr lang="zh-CN" altLang="en-US">
                <a:latin typeface="Times New Roman" panose="02020603050405020304" charset="0"/>
                <a:cs typeface="Times New Roman" panose="02020603050405020304" charset="0"/>
                <a:sym typeface="+mn-ea"/>
              </a:rPr>
              <a:t>阅读下面短文，在空白处填入</a:t>
            </a:r>
            <a:r>
              <a:rPr lang="en-US" altLang="zh-CN">
                <a:latin typeface="Times New Roman" panose="02020603050405020304" charset="0"/>
                <a:cs typeface="Times New Roman" panose="02020603050405020304" charset="0"/>
                <a:sym typeface="+mn-ea"/>
              </a:rPr>
              <a:t>1</a:t>
            </a:r>
            <a:r>
              <a:rPr lang="zh-CN" altLang="en-US">
                <a:latin typeface="Times New Roman" panose="02020603050405020304" charset="0"/>
                <a:cs typeface="Times New Roman" panose="02020603050405020304" charset="0"/>
                <a:sym typeface="+mn-ea"/>
              </a:rPr>
              <a:t>个适当的单词或括号内单词的正确形式。</a:t>
            </a: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6" name="文本框 5"/>
          <p:cNvSpPr txBox="1"/>
          <p:nvPr/>
        </p:nvSpPr>
        <p:spPr>
          <a:xfrm>
            <a:off x="353695" y="350520"/>
            <a:ext cx="11547475" cy="5312410"/>
          </a:xfrm>
          <a:prstGeom prst="rect">
            <a:avLst/>
          </a:prstGeom>
          <a:noFill/>
        </p:spPr>
        <p:txBody>
          <a:bodyPr wrap="square" rtlCol="0">
            <a:noAutofit/>
          </a:bodyPr>
          <a:p>
            <a:pPr indent="0" algn="just" fontAlgn="auto">
              <a:lnSpc>
                <a:spcPct val="100000"/>
              </a:lnSpc>
            </a:pPr>
            <a:r>
              <a:rPr lang="en-US" altLang="zh-CN" sz="2800">
                <a:latin typeface="Times New Roman" panose="02020603050405020304" charset="0"/>
                <a:cs typeface="Times New Roman" panose="02020603050405020304" charset="0"/>
                <a:sym typeface="+mn-ea"/>
              </a:rPr>
              <a:t>Task 1</a:t>
            </a:r>
            <a:r>
              <a:rPr lang="zh-CN" altLang="en-US" sz="2400">
                <a:latin typeface="Times New Roman" panose="02020603050405020304" charset="0"/>
                <a:cs typeface="Times New Roman" panose="02020603050405020304" charset="0"/>
                <a:sym typeface="+mn-ea"/>
              </a:rPr>
              <a:t>阅读下面短文，在空白处填入</a:t>
            </a:r>
            <a:r>
              <a:rPr lang="en-US" altLang="zh-CN" sz="2400">
                <a:latin typeface="Times New Roman" panose="02020603050405020304" charset="0"/>
                <a:cs typeface="Times New Roman" panose="02020603050405020304" charset="0"/>
                <a:sym typeface="+mn-ea"/>
              </a:rPr>
              <a:t>1</a:t>
            </a:r>
            <a:r>
              <a:rPr lang="zh-CN" altLang="en-US" sz="2400">
                <a:latin typeface="Times New Roman" panose="02020603050405020304" charset="0"/>
                <a:cs typeface="Times New Roman" panose="02020603050405020304" charset="0"/>
                <a:sym typeface="+mn-ea"/>
              </a:rPr>
              <a:t>个适当的单词或括号内单词的正确形式。</a:t>
            </a:r>
            <a:endParaRPr lang="en-US" altLang="zh-CN" sz="2800">
              <a:latin typeface="Times New Roman" panose="02020603050405020304" charset="0"/>
              <a:cs typeface="Times New Roman" panose="02020603050405020304" charset="0"/>
            </a:endParaRPr>
          </a:p>
          <a:p>
            <a:pPr indent="0" algn="just" fontAlgn="auto">
              <a:lnSpc>
                <a:spcPts val="3800"/>
              </a:lnSpc>
            </a:pPr>
            <a:r>
              <a:rPr lang="en-US" altLang="zh-CN" sz="3200">
                <a:latin typeface="Times New Roman" panose="02020603050405020304" charset="0"/>
                <a:cs typeface="Times New Roman" panose="02020603050405020304" charset="0"/>
              </a:rPr>
              <a:t>        </a:t>
            </a:r>
            <a:r>
              <a:rPr lang="en-US" altLang="en-US" sz="3200">
                <a:latin typeface="Times New Roman" panose="02020603050405020304" charset="0"/>
                <a:cs typeface="Times New Roman" panose="02020603050405020304" charset="0"/>
              </a:rPr>
              <a:t>③</a:t>
            </a:r>
            <a:r>
              <a:rPr lang="en-US" altLang="zh-CN" sz="3200">
                <a:latin typeface="Times New Roman" panose="02020603050405020304" charset="0"/>
                <a:cs typeface="Times New Roman" panose="02020603050405020304" charset="0"/>
              </a:rPr>
              <a:t>What comes next is the endless series of steps. You can’t help wondering how hard it</a:t>
            </a:r>
            <a:r>
              <a:rPr lang="en-US" altLang="zh-CN" sz="3200" u="sng">
                <a:latin typeface="Times New Roman" panose="02020603050405020304" charset="0"/>
                <a:cs typeface="Times New Roman" panose="02020603050405020304" charset="0"/>
              </a:rPr>
              <a:t>   61                 </a:t>
            </a:r>
            <a:r>
              <a:rPr lang="en-US" altLang="zh-CN" sz="3200">
                <a:latin typeface="Times New Roman" panose="02020603050405020304" charset="0"/>
                <a:cs typeface="Times New Roman" panose="02020603050405020304" charset="0"/>
              </a:rPr>
              <a:t>(be) for the people then to put all those rocks into place. Though it is the only unnatural thing on your way up the mountain, still it highlights the whole adventure</a:t>
            </a:r>
            <a:r>
              <a:rPr lang="en-US" altLang="zh-CN" sz="3200" u="sng">
                <a:latin typeface="Times New Roman" panose="02020603050405020304" charset="0"/>
                <a:cs typeface="Times New Roman" panose="02020603050405020304" charset="0"/>
              </a:rPr>
              <a:t>   62  </a:t>
            </a:r>
            <a:endParaRPr lang="en-US" altLang="zh-CN" sz="3200" u="sng">
              <a:latin typeface="Times New Roman" panose="02020603050405020304" charset="0"/>
              <a:cs typeface="Times New Roman" panose="02020603050405020304" charset="0"/>
            </a:endParaRPr>
          </a:p>
          <a:p>
            <a:pPr indent="0" algn="just" fontAlgn="auto">
              <a:lnSpc>
                <a:spcPts val="3800"/>
              </a:lnSpc>
            </a:pPr>
            <a:r>
              <a:rPr lang="en-US" altLang="zh-CN" sz="3200" u="sng">
                <a:latin typeface="Times New Roman" panose="02020603050405020304" charset="0"/>
                <a:cs typeface="Times New Roman" panose="02020603050405020304" charset="0"/>
              </a:rPr>
              <a:t>                 </a:t>
            </a:r>
            <a:r>
              <a:rPr lang="en-US" altLang="zh-CN" sz="3200">
                <a:latin typeface="Times New Roman" panose="02020603050405020304" charset="0"/>
                <a:cs typeface="Times New Roman" panose="02020603050405020304" charset="0"/>
              </a:rPr>
              <a:t> offers a place where you can sit down to rest your </a:t>
            </a:r>
            <a:r>
              <a:rPr lang="en-US" altLang="zh-CN" sz="3200" u="sng">
                <a:latin typeface="Times New Roman" panose="02020603050405020304" charset="0"/>
                <a:cs typeface="Times New Roman" panose="02020603050405020304" charset="0"/>
              </a:rPr>
              <a:t>  63   </a:t>
            </a:r>
            <a:endParaRPr lang="en-US" altLang="zh-CN" sz="3200" u="sng">
              <a:latin typeface="Times New Roman" panose="02020603050405020304" charset="0"/>
              <a:cs typeface="Times New Roman" panose="02020603050405020304" charset="0"/>
            </a:endParaRPr>
          </a:p>
          <a:p>
            <a:pPr indent="0" algn="just" fontAlgn="auto">
              <a:lnSpc>
                <a:spcPts val="3800"/>
              </a:lnSpc>
            </a:pPr>
            <a:r>
              <a:rPr lang="en-US" altLang="zh-CN" sz="3200" u="sng">
                <a:latin typeface="Times New Roman" panose="02020603050405020304" charset="0"/>
                <a:cs typeface="Times New Roman" panose="02020603050405020304" charset="0"/>
              </a:rPr>
              <a:t>                     </a:t>
            </a:r>
            <a:r>
              <a:rPr lang="en-US" altLang="zh-CN" sz="3200">
                <a:latin typeface="Times New Roman" panose="02020603050405020304" charset="0"/>
                <a:cs typeface="Times New Roman" panose="02020603050405020304" charset="0"/>
              </a:rPr>
              <a:t>  (ache) legs.</a:t>
            </a:r>
            <a:endParaRPr lang="en-US" altLang="zh-CN" sz="3200">
              <a:latin typeface="Times New Roman" panose="02020603050405020304" charset="0"/>
              <a:cs typeface="Times New Roman" panose="02020603050405020304" charset="0"/>
            </a:endParaRPr>
          </a:p>
          <a:p>
            <a:pPr indent="0" algn="just" fontAlgn="auto">
              <a:lnSpc>
                <a:spcPts val="3800"/>
              </a:lnSpc>
            </a:pPr>
            <a:r>
              <a:rPr lang="en-US" altLang="en-US" sz="3200">
                <a:latin typeface="Times New Roman" panose="02020603050405020304" charset="0"/>
                <a:cs typeface="Times New Roman" panose="02020603050405020304" charset="0"/>
              </a:rPr>
              <a:t>        ④</a:t>
            </a:r>
            <a:r>
              <a:rPr lang="en-US" altLang="zh-CN" sz="3200">
                <a:latin typeface="Times New Roman" panose="02020603050405020304" charset="0"/>
                <a:cs typeface="Times New Roman" panose="02020603050405020304" charset="0"/>
              </a:rPr>
              <a:t>As the song goes, this long and winding road “will never disappear”, and it will always stick in the visitor’s memory. It sure does in</a:t>
            </a:r>
            <a:r>
              <a:rPr lang="en-US" altLang="zh-CN" sz="3200" u="sng">
                <a:latin typeface="Times New Roman" panose="02020603050405020304" charset="0"/>
                <a:cs typeface="Times New Roman" panose="02020603050405020304" charset="0"/>
              </a:rPr>
              <a:t>   64                    </a:t>
            </a:r>
            <a:r>
              <a:rPr lang="en-US" altLang="zh-CN" sz="3200">
                <a:latin typeface="Times New Roman" panose="02020603050405020304" charset="0"/>
                <a:cs typeface="Times New Roman" panose="02020603050405020304" charset="0"/>
              </a:rPr>
              <a:t>(I).While you’re in China, Mount Huangshan is   65   must to visit!</a:t>
            </a:r>
            <a:endParaRPr lang="en-US" altLang="zh-CN" sz="3200">
              <a:latin typeface="Times New Roman" panose="02020603050405020304" charset="0"/>
              <a:cs typeface="Times New Roman" panose="02020603050405020304" charset="0"/>
            </a:endParaRPr>
          </a:p>
        </p:txBody>
      </p:sp>
      <p:sp>
        <p:nvSpPr>
          <p:cNvPr id="12" name="文本框 11"/>
          <p:cNvSpPr txBox="1"/>
          <p:nvPr/>
        </p:nvSpPr>
        <p:spPr>
          <a:xfrm>
            <a:off x="5312410" y="1266190"/>
            <a:ext cx="1075690" cy="468630"/>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was</a:t>
            </a:r>
            <a:endParaRPr lang="en-US" altLang="zh-CN" sz="3200" b="1" dirty="0">
              <a:solidFill>
                <a:schemeClr val="tx1"/>
              </a:solidFill>
              <a:latin typeface="Times New Roman" panose="02020603050405020304" charset="0"/>
              <a:cs typeface="Times New Roman" panose="02020603050405020304" charset="0"/>
            </a:endParaRPr>
          </a:p>
        </p:txBody>
      </p:sp>
      <p:sp>
        <p:nvSpPr>
          <p:cNvPr id="13" name="文本框 12"/>
          <p:cNvSpPr txBox="1"/>
          <p:nvPr/>
        </p:nvSpPr>
        <p:spPr>
          <a:xfrm>
            <a:off x="666750" y="2712085"/>
            <a:ext cx="1049020" cy="495300"/>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and</a:t>
            </a:r>
            <a:endParaRPr lang="en-US" altLang="zh-CN" sz="3200" b="1" dirty="0">
              <a:solidFill>
                <a:schemeClr val="tx1"/>
              </a:solidFill>
              <a:latin typeface="Times New Roman" panose="02020603050405020304" charset="0"/>
              <a:cs typeface="Times New Roman" panose="02020603050405020304" charset="0"/>
            </a:endParaRPr>
          </a:p>
        </p:txBody>
      </p:sp>
      <p:sp>
        <p:nvSpPr>
          <p:cNvPr id="3" name="文本框 2"/>
          <p:cNvSpPr txBox="1"/>
          <p:nvPr/>
        </p:nvSpPr>
        <p:spPr>
          <a:xfrm>
            <a:off x="2569210" y="4653280"/>
            <a:ext cx="1546860" cy="479425"/>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mine</a:t>
            </a:r>
            <a:endParaRPr lang="en-US" altLang="zh-CN" sz="3200" b="1" dirty="0">
              <a:solidFill>
                <a:schemeClr val="tx1"/>
              </a:solidFill>
              <a:latin typeface="Times New Roman" panose="02020603050405020304" charset="0"/>
              <a:cs typeface="Times New Roman" panose="02020603050405020304" charset="0"/>
            </a:endParaRPr>
          </a:p>
        </p:txBody>
      </p:sp>
      <p:sp>
        <p:nvSpPr>
          <p:cNvPr id="5" name="文本框 4"/>
          <p:cNvSpPr txBox="1"/>
          <p:nvPr/>
        </p:nvSpPr>
        <p:spPr>
          <a:xfrm>
            <a:off x="666750" y="3207385"/>
            <a:ext cx="1902460" cy="495300"/>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aching</a:t>
            </a:r>
            <a:endParaRPr lang="en-US" altLang="zh-CN" sz="3200" b="1" dirty="0">
              <a:solidFill>
                <a:schemeClr val="tx1"/>
              </a:solidFill>
              <a:latin typeface="Times New Roman" panose="02020603050405020304" charset="0"/>
              <a:cs typeface="Times New Roman" panose="02020603050405020304" charset="0"/>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3" grpId="0" bldLvl="0" animBg="1"/>
      <p:bldP spid="13" grpId="1" animBg="1"/>
      <p:bldP spid="3" grpId="0" bldLvl="0" animBg="1"/>
      <p:bldP spid="3" grpId="1" animBg="1"/>
      <p:bldP spid="5" grpId="0" bldLvl="0" animBg="1"/>
      <p:bldP spid="5"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a:t>
            </a:r>
            <a:r>
              <a:rPr lang="zh-CN" altLang="en-US"/>
              <a:t>表格摘选自维克多英语官网</a:t>
            </a:r>
            <a:r>
              <a:rPr lang="en-US" altLang="zh-CN"/>
              <a:t>)</a:t>
            </a: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3" name="文本框 2"/>
          <p:cNvSpPr txBox="1"/>
          <p:nvPr/>
        </p:nvSpPr>
        <p:spPr>
          <a:xfrm>
            <a:off x="790575" y="204470"/>
            <a:ext cx="10554335" cy="530860"/>
          </a:xfrm>
          <a:prstGeom prst="rect">
            <a:avLst/>
          </a:prstGeom>
          <a:noFill/>
        </p:spPr>
        <p:txBody>
          <a:bodyPr wrap="square" rtlCol="0">
            <a:noAutofit/>
          </a:bodyPr>
          <a:p>
            <a:pPr algn="l"/>
            <a:r>
              <a:rPr lang="en-US" altLang="zh-CN"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sym typeface="+mn-ea"/>
              </a:rPr>
              <a:t>Task 3 Review the important phrases/sentences and translate.</a:t>
            </a:r>
            <a:endParaRPr lang="zh-CN" altLang="en-US"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endParaRPr>
          </a:p>
        </p:txBody>
      </p:sp>
      <p:graphicFrame>
        <p:nvGraphicFramePr>
          <p:cNvPr id="5" name="表格 4"/>
          <p:cNvGraphicFramePr/>
          <p:nvPr>
            <p:custDataLst>
              <p:tags r:id="rId3"/>
            </p:custDataLst>
          </p:nvPr>
        </p:nvGraphicFramePr>
        <p:xfrm>
          <a:off x="642620" y="735330"/>
          <a:ext cx="11235055" cy="5405120"/>
        </p:xfrm>
        <a:graphic>
          <a:graphicData uri="http://schemas.openxmlformats.org/drawingml/2006/table">
            <a:tbl>
              <a:tblPr/>
              <a:tblGrid>
                <a:gridCol w="1906905"/>
                <a:gridCol w="9328150"/>
              </a:tblGrid>
              <a:tr h="298450">
                <a:tc>
                  <a:txBody>
                    <a:bodyPr/>
                    <a:p>
                      <a:pPr marL="0" indent="0" algn="just">
                        <a:spcBef>
                          <a:spcPct val="0"/>
                        </a:spcBef>
                        <a:spcAft>
                          <a:spcPct val="0"/>
                        </a:spcAft>
                      </a:pPr>
                      <a:r>
                        <a:rPr lang="zh-CN" sz="2800">
                          <a:latin typeface="Times New Roman" panose="02020603050405020304"/>
                          <a:ea typeface="宋体" panose="02010600030101010101" pitchFamily="2" charset="-122"/>
                        </a:rPr>
                        <a:t>语篇类型</a:t>
                      </a:r>
                      <a:endParaRPr lang="zh-CN" sz="2800">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2800">
                          <a:latin typeface="Times New Roman" panose="02020603050405020304"/>
                          <a:ea typeface="宋体" panose="02010600030101010101" pitchFamily="2" charset="-122"/>
                        </a:rPr>
                        <a:t> </a:t>
                      </a:r>
                      <a:r>
                        <a:rPr lang="zh-CN" altLang="en-US" sz="2800">
                          <a:latin typeface="Times New Roman" panose="02020603050405020304"/>
                          <a:ea typeface="宋体" panose="02010600030101010101" pitchFamily="2" charset="-122"/>
                        </a:rPr>
                        <a:t>说明文</a:t>
                      </a:r>
                      <a:endParaRPr lang="zh-CN" altLang="en-US" sz="2800">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99085">
                <a:tc>
                  <a:txBody>
                    <a:bodyPr/>
                    <a:p>
                      <a:pPr marL="0" indent="0" algn="just">
                        <a:spcBef>
                          <a:spcPct val="0"/>
                        </a:spcBef>
                        <a:spcAft>
                          <a:spcPct val="0"/>
                        </a:spcAft>
                      </a:pPr>
                      <a:r>
                        <a:rPr lang="zh-CN" sz="2800">
                          <a:latin typeface="Times New Roman" panose="02020603050405020304"/>
                          <a:ea typeface="宋体" panose="02010600030101010101" pitchFamily="2" charset="-122"/>
                        </a:rPr>
                        <a:t>主题语境</a:t>
                      </a:r>
                      <a:endParaRPr lang="zh-CN" sz="2800">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2800">
                          <a:latin typeface="Times New Roman" panose="02020603050405020304"/>
                          <a:ea typeface="宋体" panose="02010600030101010101" pitchFamily="2" charset="-122"/>
                        </a:rPr>
                        <a:t> “</a:t>
                      </a:r>
                      <a:r>
                        <a:rPr lang="zh-CN" altLang="en-US" sz="2800">
                          <a:latin typeface="Times New Roman" panose="02020603050405020304"/>
                          <a:ea typeface="宋体" panose="02010600030101010101" pitchFamily="2" charset="-122"/>
                        </a:rPr>
                        <a:t>人与自然</a:t>
                      </a:r>
                      <a:r>
                        <a:rPr lang="en-US" altLang="zh-CN" sz="2800">
                          <a:latin typeface="Times New Roman" panose="02020603050405020304"/>
                          <a:ea typeface="宋体" panose="02010600030101010101" pitchFamily="2" charset="-122"/>
                        </a:rPr>
                        <a:t>”</a:t>
                      </a:r>
                      <a:r>
                        <a:rPr lang="zh-CN" altLang="en-US" sz="2800">
                          <a:latin typeface="Times New Roman" panose="02020603050405020304"/>
                          <a:ea typeface="宋体" panose="02010600030101010101" pitchFamily="2" charset="-122"/>
                        </a:rPr>
                        <a:t>下</a:t>
                      </a:r>
                      <a:r>
                        <a:rPr lang="en-US" altLang="zh-CN" sz="2800">
                          <a:latin typeface="Times New Roman" panose="02020603050405020304"/>
                          <a:ea typeface="宋体" panose="02010600030101010101" pitchFamily="2" charset="-122"/>
                        </a:rPr>
                        <a:t>“</a:t>
                      </a:r>
                      <a:r>
                        <a:rPr lang="zh-CN" altLang="en-US" sz="2800">
                          <a:latin typeface="Times New Roman" panose="02020603050405020304"/>
                          <a:ea typeface="宋体" panose="02010600030101010101" pitchFamily="2" charset="-122"/>
                        </a:rPr>
                        <a:t>自然生态主题群</a:t>
                      </a:r>
                      <a:r>
                        <a:rPr lang="en-US" altLang="zh-CN" sz="2800">
                          <a:latin typeface="Times New Roman" panose="02020603050405020304"/>
                          <a:ea typeface="宋体" panose="02010600030101010101" pitchFamily="2" charset="-122"/>
                        </a:rPr>
                        <a:t>”</a:t>
                      </a:r>
                      <a:endParaRPr lang="en-US" altLang="zh-CN" sz="2800">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551680">
                <a:tc>
                  <a:txBody>
                    <a:bodyPr/>
                    <a:p>
                      <a:pPr marL="0" indent="0" algn="just">
                        <a:spcBef>
                          <a:spcPct val="0"/>
                        </a:spcBef>
                        <a:spcAft>
                          <a:spcPct val="0"/>
                        </a:spcAft>
                      </a:pPr>
                      <a:r>
                        <a:rPr lang="zh-CN" sz="2800">
                          <a:latin typeface="Times New Roman" panose="02020603050405020304"/>
                          <a:ea typeface="宋体" panose="02010600030101010101" pitchFamily="2" charset="-122"/>
                        </a:rPr>
                        <a:t>语篇结构</a:t>
                      </a:r>
                      <a:endParaRPr lang="zh-CN" sz="2800">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a:spcBef>
                          <a:spcPct val="0"/>
                        </a:spcBef>
                        <a:spcAft>
                          <a:spcPct val="0"/>
                        </a:spcAft>
                      </a:pPr>
                      <a:endParaRPr sz="2800">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grpSp>
        <p:nvGrpSpPr>
          <p:cNvPr id="145" name="组合 145"/>
          <p:cNvGrpSpPr/>
          <p:nvPr/>
        </p:nvGrpSpPr>
        <p:grpSpPr>
          <a:xfrm>
            <a:off x="2682875" y="1651635"/>
            <a:ext cx="9192070" cy="4390770"/>
            <a:chOff x="3545" y="211012"/>
            <a:chExt cx="9573" cy="3539"/>
          </a:xfrm>
        </p:grpSpPr>
        <p:sp>
          <p:nvSpPr>
            <p:cNvPr id="146" name="文本框 28"/>
            <p:cNvSpPr txBox="1"/>
            <p:nvPr/>
          </p:nvSpPr>
          <p:spPr>
            <a:xfrm>
              <a:off x="3545" y="211946"/>
              <a:ext cx="1962" cy="1828"/>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l"/>
              <a:r>
                <a:rPr lang="en-US" altLang="zh-CN" sz="24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Going to Mount Huangshan</a:t>
              </a:r>
              <a:endParaRPr lang="en-US" altLang="zh-CN" sz="24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47" name="文本框 29"/>
            <p:cNvSpPr txBox="1"/>
            <p:nvPr/>
          </p:nvSpPr>
          <p:spPr>
            <a:xfrm>
              <a:off x="9070" y="211012"/>
              <a:ext cx="3457" cy="514"/>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l" rtl="0" eaLnBrk="1" fontAlgn="ctr" latinLnBrk="0" hangingPunct="1">
                <a:lnSpc>
                  <a:spcPct val="100000"/>
                </a:lnSpc>
                <a:buClrTx/>
                <a:buSzTx/>
                <a:buFontTx/>
              </a:pPr>
              <a:r>
                <a:rPr lang="en-US" altLang="zh-CN" sz="20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Para 1: a breathtaking experience</a:t>
              </a:r>
              <a:endParaRPr lang="en-US" altLang="zh-CN" sz="20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148" name="文本框 30"/>
            <p:cNvSpPr txBox="1"/>
            <p:nvPr/>
          </p:nvSpPr>
          <p:spPr>
            <a:xfrm>
              <a:off x="9151" y="211727"/>
              <a:ext cx="3873" cy="1223"/>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l" rtl="0" eaLnBrk="1" fontAlgn="ctr" latinLnBrk="0" hangingPunct="1">
                <a:lnSpc>
                  <a:spcPct val="100000"/>
                </a:lnSpc>
              </a:pPr>
              <a:r>
                <a:rPr lang="en-US" altLang="zh-CN" sz="24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Para 1 </a:t>
              </a:r>
              <a:r>
                <a:rPr lang="en-US" altLang="zh-CN" sz="2400" b="1">
                  <a:latin typeface="Times New Roman" panose="02020603050405020304" charset="0"/>
                  <a:cs typeface="Times New Roman" panose="02020603050405020304" charset="0"/>
                  <a:sym typeface="+mn-ea"/>
                </a:rPr>
                <a:t>rolling sea of clouds</a:t>
              </a:r>
              <a:endParaRPr lang="en-US" altLang="zh-CN" sz="24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a:p>
              <a:pPr algn="l" rtl="0" eaLnBrk="1" fontAlgn="ctr" latinLnBrk="0" hangingPunct="1">
                <a:lnSpc>
                  <a:spcPct val="100000"/>
                </a:lnSpc>
              </a:pPr>
              <a:r>
                <a:rPr lang="en-US" altLang="zh-CN" sz="24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Para 2:The hot spring</a:t>
              </a:r>
              <a:endParaRPr lang="en-US" altLang="zh-CN" sz="24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a:p>
              <a:pPr algn="l" rtl="0" eaLnBrk="1" fontAlgn="ctr" latinLnBrk="0" hangingPunct="1">
                <a:lnSpc>
                  <a:spcPct val="100000"/>
                </a:lnSpc>
              </a:pPr>
              <a:r>
                <a:rPr lang="en-US" altLang="zh-CN" sz="24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Para3:</a:t>
              </a:r>
              <a:endParaRPr lang="en-US" altLang="zh-CN" sz="24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a:p>
              <a:pPr algn="l" rtl="0" eaLnBrk="1" fontAlgn="ctr" latinLnBrk="0" hangingPunct="1">
                <a:lnSpc>
                  <a:spcPct val="100000"/>
                </a:lnSpc>
              </a:pPr>
              <a:r>
                <a:rPr lang="en-US" altLang="zh-CN" sz="24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the endless series of steps</a:t>
              </a:r>
              <a:endParaRPr lang="en-US" altLang="zh-CN" sz="24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a:p>
              <a:pPr algn="l"/>
              <a:r>
                <a:rPr lang="en-US" altLang="zh-CN" sz="2400" b="1"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2400" b="1" kern="100">
                <a:latin typeface="Calibri" panose="020F0502020204030204"/>
                <a:ea typeface="宋体" panose="02010600030101010101" pitchFamily="2" charset="-122"/>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149" name="文本框 31"/>
            <p:cNvSpPr txBox="1"/>
            <p:nvPr/>
          </p:nvSpPr>
          <p:spPr>
            <a:xfrm>
              <a:off x="9121" y="213774"/>
              <a:ext cx="3997" cy="777"/>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l" rtl="0" eaLnBrk="1" fontAlgn="ctr" latinLnBrk="0" hangingPunct="1">
                <a:lnSpc>
                  <a:spcPct val="100000"/>
                </a:lnSpc>
                <a:buClrTx/>
                <a:buSzTx/>
                <a:buFontTx/>
              </a:pPr>
              <a:r>
                <a:rPr lang="en-US" altLang="zh-CN" sz="24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Para 4:Mount Huangshan is  a must to visit!</a:t>
              </a:r>
              <a:endParaRPr lang="en-US" altLang="zh-CN" sz="24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150" name="左大括号 33"/>
            <p:cNvSpPr/>
            <p:nvPr/>
          </p:nvSpPr>
          <p:spPr>
            <a:xfrm>
              <a:off x="5829" y="211012"/>
              <a:ext cx="315" cy="3060"/>
            </a:xfrm>
            <a:prstGeom prst="leftBrace">
              <a:avLst/>
            </a:prstGeom>
            <a:ln w="28575"/>
          </p:spPr>
          <p:style>
            <a:lnRef idx="2">
              <a:schemeClr val="accent1"/>
            </a:lnRef>
            <a:fillRef idx="0">
              <a:srgbClr val="FFFFFF"/>
            </a:fillRef>
            <a:effectRef idx="0">
              <a:srgbClr val="FFFFFF"/>
            </a:effectRef>
            <a:fontRef idx="minor">
              <a:schemeClr val="tx1"/>
            </a:fontRef>
          </p:style>
        </p:sp>
        <p:sp>
          <p:nvSpPr>
            <p:cNvPr id="151" name="文本框 108"/>
            <p:cNvSpPr txBox="1"/>
            <p:nvPr/>
          </p:nvSpPr>
          <p:spPr>
            <a:xfrm>
              <a:off x="6366" y="211012"/>
              <a:ext cx="2533" cy="660"/>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rtl="0" eaLnBrk="1" fontAlgn="ctr" latinLnBrk="0" hangingPunct="1">
                <a:lnSpc>
                  <a:spcPct val="100000"/>
                </a:lnSpc>
              </a:pPr>
              <a:r>
                <a:rPr lang="en-US" altLang="zh-CN" sz="20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Part1  Introduction</a:t>
              </a:r>
              <a:endParaRPr lang="en-US" altLang="zh-CN" sz="20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52" name="文本框 117"/>
            <p:cNvSpPr txBox="1"/>
            <p:nvPr/>
          </p:nvSpPr>
          <p:spPr>
            <a:xfrm>
              <a:off x="6366" y="211985"/>
              <a:ext cx="2703" cy="1320"/>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rtl="0" eaLnBrk="1" fontAlgn="ctr" latinLnBrk="0" hangingPunct="1">
                <a:lnSpc>
                  <a:spcPct val="100000"/>
                </a:lnSpc>
              </a:pPr>
              <a:r>
                <a:rPr lang="en-US" altLang="zh-CN" sz="20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Part 2</a:t>
              </a:r>
              <a:endParaRPr lang="en-US" altLang="zh-CN" sz="20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a:p>
              <a:pPr algn="just" rtl="0" eaLnBrk="1" fontAlgn="ctr" latinLnBrk="0" hangingPunct="1">
                <a:lnSpc>
                  <a:spcPct val="100000"/>
                </a:lnSpc>
              </a:pPr>
              <a:endParaRPr lang="en-US" altLang="zh-CN" sz="20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a:p>
              <a:pPr algn="l" rtl="0" eaLnBrk="1" fontAlgn="ctr" latinLnBrk="0" hangingPunct="1">
                <a:lnSpc>
                  <a:spcPct val="100000"/>
                </a:lnSpc>
                <a:buClrTx/>
                <a:buSzTx/>
                <a:buFontTx/>
              </a:pPr>
              <a:r>
                <a:rPr lang="en-US" altLang="zh-CN" sz="20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3 typical sceneries</a:t>
              </a:r>
              <a:endParaRPr lang="en-US" altLang="zh-CN" sz="20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a:p>
              <a:pPr algn="just" rtl="0" eaLnBrk="1" fontAlgn="ctr" latinLnBrk="0" hangingPunct="1">
                <a:lnSpc>
                  <a:spcPct val="100000"/>
                </a:lnSpc>
              </a:pPr>
              <a:r>
                <a:rPr lang="en-US" altLang="zh-CN" sz="1200"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endParaRPr lang="en-US" altLang="zh-CN" sz="1200"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53" name="文本框 118"/>
            <p:cNvSpPr txBox="1"/>
            <p:nvPr/>
          </p:nvSpPr>
          <p:spPr>
            <a:xfrm>
              <a:off x="6366" y="213774"/>
              <a:ext cx="2533" cy="660"/>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rtl="0" eaLnBrk="1" fontAlgn="ctr" latinLnBrk="0" hangingPunct="1">
                <a:lnSpc>
                  <a:spcPct val="100000"/>
                </a:lnSpc>
              </a:pPr>
              <a:r>
                <a:rPr lang="en-US" altLang="zh-CN" sz="20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Part3</a:t>
              </a:r>
              <a:endParaRPr lang="en-US" altLang="zh-CN" sz="20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a:p>
              <a:pPr algn="just" rtl="0" eaLnBrk="1" fontAlgn="ctr" latinLnBrk="0" hangingPunct="1">
                <a:lnSpc>
                  <a:spcPct val="100000"/>
                </a:lnSpc>
              </a:pPr>
              <a:r>
                <a:rPr lang="en-US" altLang="zh-CN" sz="20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Conclusion</a:t>
              </a:r>
              <a:endParaRPr lang="en-US" altLang="zh-CN" sz="1200"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a:p>
              <a:pPr algn="just" rtl="0" eaLnBrk="1" fontAlgn="ctr" latinLnBrk="0" hangingPunct="1">
                <a:lnSpc>
                  <a:spcPct val="100000"/>
                </a:lnSpc>
              </a:pPr>
              <a:r>
                <a:rPr lang="en-US" altLang="zh-CN" sz="1200"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endParaRPr lang="en-US" altLang="zh-CN" sz="1200"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grpSp>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a:t>
            </a:r>
            <a:r>
              <a:rPr lang="zh-CN" altLang="en-US"/>
              <a:t>表格摘选自维克多英语官网</a:t>
            </a:r>
            <a:r>
              <a:rPr lang="en-US" altLang="zh-CN"/>
              <a:t>)</a:t>
            </a: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3" name="文本框 2"/>
          <p:cNvSpPr txBox="1"/>
          <p:nvPr/>
        </p:nvSpPr>
        <p:spPr>
          <a:xfrm>
            <a:off x="790575" y="204470"/>
            <a:ext cx="10554335" cy="530860"/>
          </a:xfrm>
          <a:prstGeom prst="rect">
            <a:avLst/>
          </a:prstGeom>
          <a:noFill/>
        </p:spPr>
        <p:txBody>
          <a:bodyPr wrap="square" rtlCol="0">
            <a:noAutofit/>
          </a:bodyPr>
          <a:p>
            <a:pPr algn="l"/>
            <a:r>
              <a:rPr lang="en-US" altLang="zh-CN"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sym typeface="+mn-ea"/>
              </a:rPr>
              <a:t>Task 3 Review the important phrases/sentences and translate.</a:t>
            </a:r>
            <a:endParaRPr lang="zh-CN" altLang="en-US"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endParaRPr>
          </a:p>
        </p:txBody>
      </p:sp>
      <p:graphicFrame>
        <p:nvGraphicFramePr>
          <p:cNvPr id="5" name="表格 4"/>
          <p:cNvGraphicFramePr/>
          <p:nvPr>
            <p:custDataLst>
              <p:tags r:id="rId3"/>
            </p:custDataLst>
          </p:nvPr>
        </p:nvGraphicFramePr>
        <p:xfrm>
          <a:off x="520065" y="886460"/>
          <a:ext cx="11217910" cy="4356100"/>
        </p:xfrm>
        <a:graphic>
          <a:graphicData uri="http://schemas.openxmlformats.org/drawingml/2006/table">
            <a:tbl>
              <a:tblPr/>
              <a:tblGrid>
                <a:gridCol w="5608955"/>
                <a:gridCol w="5608955"/>
              </a:tblGrid>
              <a:tr h="426720">
                <a:tc>
                  <a:txBody>
                    <a:bodyPr/>
                    <a:p>
                      <a:pPr marL="0" indent="0" algn="just">
                        <a:spcBef>
                          <a:spcPct val="0"/>
                        </a:spcBef>
                        <a:spcAft>
                          <a:spcPct val="0"/>
                        </a:spcAft>
                      </a:pPr>
                      <a:r>
                        <a:rPr lang="en-US" altLang="zh-CN" sz="2800">
                          <a:latin typeface="Times New Roman" panose="02020603050405020304" charset="0"/>
                          <a:ea typeface="Times New Roman" panose="02020603050405020304"/>
                          <a:cs typeface="Times New Roman" panose="02020603050405020304" charset="0"/>
                        </a:rPr>
                        <a:t>1.</a:t>
                      </a:r>
                      <a:r>
                        <a:rPr lang="en-US" altLang="zh-CN" sz="2800" b="1">
                          <a:latin typeface="Times New Roman" panose="02020603050405020304" charset="0"/>
                          <a:ea typeface="宋体" panose="02010600030101010101" pitchFamily="2" charset="-122"/>
                          <a:cs typeface="Times New Roman" panose="02020603050405020304" charset="0"/>
                        </a:rPr>
                        <a:t>remind</a:t>
                      </a:r>
                      <a:r>
                        <a:rPr lang="en-US" altLang="zh-CN" sz="2800" b="1">
                          <a:latin typeface="Times New Roman" panose="02020603050405020304" charset="0"/>
                          <a:ea typeface="Times New Roman" panose="02020603050405020304"/>
                          <a:cs typeface="Times New Roman" panose="02020603050405020304" charset="0"/>
                        </a:rPr>
                        <a:t> sb </a:t>
                      </a:r>
                      <a:r>
                        <a:rPr lang="en-US" altLang="zh-CN" sz="2800" b="1">
                          <a:latin typeface="Times New Roman" panose="02020603050405020304" charset="0"/>
                          <a:ea typeface="宋体" panose="02010600030101010101" pitchFamily="2" charset="-122"/>
                          <a:cs typeface="Times New Roman" panose="02020603050405020304" charset="0"/>
                        </a:rPr>
                        <a:t>of</a:t>
                      </a:r>
                      <a:r>
                        <a:rPr lang="en-US" altLang="zh-CN" sz="2800" b="1">
                          <a:latin typeface="Times New Roman" panose="02020603050405020304" charset="0"/>
                          <a:ea typeface="Times New Roman" panose="02020603050405020304"/>
                          <a:cs typeface="Times New Roman" panose="02020603050405020304" charset="0"/>
                        </a:rPr>
                        <a:t> sth</a:t>
                      </a:r>
                      <a:r>
                        <a:rPr lang="zh-CN" altLang="en-US" sz="2800" b="1">
                          <a:latin typeface="Times New Roman" panose="02020603050405020304" charset="0"/>
                          <a:ea typeface="Times New Roman" panose="02020603050405020304"/>
                          <a:cs typeface="Times New Roman" panose="02020603050405020304" charset="0"/>
                        </a:rPr>
                        <a:t>使某人想起某事</a:t>
                      </a:r>
                      <a:endParaRPr lang="zh-CN" altLang="en-US" sz="2800" b="1">
                        <a:latin typeface="Times New Roman" panose="02020603050405020304" charset="0"/>
                        <a:ea typeface="Times New Roman" panose="02020603050405020304"/>
                        <a:cs typeface="Times New Roman" panose="02020603050405020304" charset="0"/>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2800">
                          <a:latin typeface="Times New Roman" panose="02020603050405020304" charset="0"/>
                          <a:ea typeface="Times New Roman" panose="02020603050405020304"/>
                          <a:cs typeface="Times New Roman" panose="02020603050405020304" charset="0"/>
                        </a:rPr>
                        <a:t>7.</a:t>
                      </a:r>
                      <a:r>
                        <a:rPr lang="en-US" altLang="zh-CN" sz="2800" b="1">
                          <a:latin typeface="Times New Roman" panose="02020603050405020304" charset="0"/>
                          <a:ea typeface="宋体" panose="02010600030101010101" pitchFamily="2" charset="-122"/>
                          <a:cs typeface="Times New Roman" panose="02020603050405020304" charset="0"/>
                        </a:rPr>
                        <a:t>undoubted</a:t>
                      </a:r>
                      <a:r>
                        <a:rPr lang="en-US" altLang="zh-CN" sz="2800" b="1">
                          <a:latin typeface="Times New Roman" panose="02020603050405020304" charset="0"/>
                          <a:ea typeface="Times New Roman" panose="02020603050405020304"/>
                          <a:cs typeface="Times New Roman" panose="02020603050405020304" charset="0"/>
                        </a:rPr>
                        <a:t>  adj.</a:t>
                      </a:r>
                      <a:r>
                        <a:rPr lang="zh-CN" altLang="en-US" sz="2800" b="1">
                          <a:latin typeface="Times New Roman" panose="02020603050405020304" charset="0"/>
                          <a:ea typeface="Times New Roman" panose="02020603050405020304"/>
                          <a:cs typeface="Times New Roman" panose="02020603050405020304" charset="0"/>
                        </a:rPr>
                        <a:t>毫无疑问的</a:t>
                      </a:r>
                      <a:r>
                        <a:rPr lang="en-US" altLang="zh-CN" sz="2800" b="1">
                          <a:latin typeface="Times New Roman" panose="02020603050405020304" charset="0"/>
                          <a:ea typeface="Times New Roman" panose="02020603050405020304"/>
                          <a:cs typeface="Times New Roman" panose="02020603050405020304" charset="0"/>
                        </a:rPr>
                        <a:t> </a:t>
                      </a:r>
                      <a:endParaRPr lang="en-US" altLang="zh-CN" sz="2800" b="1">
                        <a:latin typeface="Times New Roman" panose="02020603050405020304" charset="0"/>
                        <a:ea typeface="Times New Roman" panose="02020603050405020304"/>
                        <a:cs typeface="Times New Roman" panose="02020603050405020304" charset="0"/>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26720">
                <a:tc>
                  <a:txBody>
                    <a:bodyPr/>
                    <a:p>
                      <a:pPr marL="0" indent="0" algn="just">
                        <a:spcBef>
                          <a:spcPct val="0"/>
                        </a:spcBef>
                        <a:spcAft>
                          <a:spcPct val="0"/>
                        </a:spcAft>
                      </a:pPr>
                      <a:r>
                        <a:rPr lang="en-US" altLang="zh-CN" sz="2800">
                          <a:latin typeface="Times New Roman" panose="02020603050405020304" charset="0"/>
                          <a:ea typeface="Times New Roman" panose="02020603050405020304"/>
                          <a:cs typeface="Times New Roman" panose="02020603050405020304" charset="0"/>
                        </a:rPr>
                        <a:t>2.</a:t>
                      </a:r>
                      <a:r>
                        <a:rPr lang="en-US" altLang="zh-CN" sz="2800" b="1">
                          <a:latin typeface="Times New Roman" panose="02020603050405020304" charset="0"/>
                          <a:ea typeface="宋体" panose="02010600030101010101" pitchFamily="2" charset="-122"/>
                          <a:cs typeface="Times New Roman" panose="02020603050405020304" charset="0"/>
                        </a:rPr>
                        <a:t>breathtaking</a:t>
                      </a:r>
                      <a:r>
                        <a:rPr lang="en-US" altLang="zh-CN" sz="2800" b="1">
                          <a:latin typeface="Times New Roman" panose="02020603050405020304" charset="0"/>
                          <a:ea typeface="Times New Roman" panose="02020603050405020304"/>
                          <a:cs typeface="Times New Roman" panose="02020603050405020304" charset="0"/>
                        </a:rPr>
                        <a:t>  adj.</a:t>
                      </a:r>
                      <a:r>
                        <a:rPr lang="zh-CN" altLang="en-US" sz="2800" b="1">
                          <a:latin typeface="Times New Roman" panose="02020603050405020304" charset="0"/>
                          <a:ea typeface="Times New Roman" panose="02020603050405020304"/>
                          <a:cs typeface="Times New Roman" panose="02020603050405020304" charset="0"/>
                        </a:rPr>
                        <a:t>惊人的</a:t>
                      </a:r>
                      <a:r>
                        <a:rPr lang="en-US" altLang="zh-CN" sz="2800" b="1">
                          <a:latin typeface="Times New Roman" panose="02020603050405020304" charset="0"/>
                          <a:ea typeface="Times New Roman" panose="02020603050405020304"/>
                          <a:cs typeface="Times New Roman" panose="02020603050405020304" charset="0"/>
                        </a:rPr>
                        <a:t> /</a:t>
                      </a:r>
                      <a:r>
                        <a:rPr lang="zh-CN" altLang="en-US" sz="2800" b="1">
                          <a:latin typeface="Times New Roman" panose="02020603050405020304" charset="0"/>
                          <a:ea typeface="Times New Roman" panose="02020603050405020304"/>
                          <a:cs typeface="Times New Roman" panose="02020603050405020304" charset="0"/>
                        </a:rPr>
                        <a:t>惊艳的</a:t>
                      </a:r>
                      <a:endParaRPr lang="zh-CN" altLang="en-US" sz="2800" b="1">
                        <a:latin typeface="Times New Roman" panose="02020603050405020304" charset="0"/>
                        <a:ea typeface="Times New Roman" panose="02020603050405020304"/>
                        <a:cs typeface="Times New Roman" panose="02020603050405020304" charset="0"/>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2800">
                          <a:latin typeface="Times New Roman" panose="02020603050405020304" charset="0"/>
                          <a:ea typeface="Times New Roman" panose="02020603050405020304"/>
                          <a:cs typeface="Times New Roman" panose="02020603050405020304" charset="0"/>
                        </a:rPr>
                        <a:t>8.</a:t>
                      </a:r>
                      <a:r>
                        <a:rPr lang="en-US" altLang="zh-CN" sz="2800" b="1">
                          <a:latin typeface="Times New Roman" panose="02020603050405020304" charset="0"/>
                          <a:ea typeface="宋体" panose="02010600030101010101" pitchFamily="2" charset="-122"/>
                          <a:cs typeface="Times New Roman" panose="02020603050405020304" charset="0"/>
                        </a:rPr>
                        <a:t>get refreshed</a:t>
                      </a:r>
                      <a:r>
                        <a:rPr lang="zh-CN" altLang="en-US" sz="2800" b="1">
                          <a:latin typeface="Times New Roman" panose="02020603050405020304" charset="0"/>
                          <a:ea typeface="宋体" panose="02010600030101010101" pitchFamily="2" charset="-122"/>
                          <a:cs typeface="Times New Roman" panose="02020603050405020304" charset="0"/>
                        </a:rPr>
                        <a:t>恢复精神</a:t>
                      </a:r>
                      <a:endParaRPr lang="zh-CN" altLang="en-US" sz="2800" b="1">
                        <a:latin typeface="Times New Roman" panose="02020603050405020304" charset="0"/>
                        <a:ea typeface="宋体" panose="02010600030101010101" pitchFamily="2" charset="-122"/>
                        <a:cs typeface="Times New Roman" panose="02020603050405020304" charset="0"/>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369060">
                <a:tc>
                  <a:txBody>
                    <a:bodyPr/>
                    <a:p>
                      <a:pPr marL="0" indent="0" algn="just">
                        <a:spcBef>
                          <a:spcPct val="0"/>
                        </a:spcBef>
                        <a:spcAft>
                          <a:spcPct val="0"/>
                        </a:spcAft>
                      </a:pPr>
                      <a:r>
                        <a:rPr lang="en-US" altLang="zh-CN" sz="2800">
                          <a:latin typeface="Times New Roman" panose="02020603050405020304" charset="0"/>
                          <a:ea typeface="Times New Roman" panose="02020603050405020304"/>
                          <a:cs typeface="Times New Roman" panose="02020603050405020304" charset="0"/>
                        </a:rPr>
                        <a:t>3.</a:t>
                      </a:r>
                      <a:r>
                        <a:rPr lang="en-US" altLang="zh-CN" sz="2800" b="1">
                          <a:latin typeface="Times New Roman" panose="02020603050405020304" charset="0"/>
                          <a:ea typeface="宋体" panose="02010600030101010101" pitchFamily="2" charset="-122"/>
                          <a:cs typeface="Times New Roman" panose="02020603050405020304" charset="0"/>
                        </a:rPr>
                        <a:t>experience</a:t>
                      </a:r>
                      <a:r>
                        <a:rPr lang="en-US" altLang="zh-CN" sz="2800" b="1">
                          <a:latin typeface="Times New Roman" panose="02020603050405020304" charset="0"/>
                          <a:ea typeface="Times New Roman" panose="02020603050405020304"/>
                          <a:cs typeface="Times New Roman" panose="02020603050405020304" charset="0"/>
                        </a:rPr>
                        <a:t>  n. </a:t>
                      </a:r>
                      <a:r>
                        <a:rPr lang="zh-CN" altLang="en-US" sz="2800" b="1">
                          <a:latin typeface="Times New Roman" panose="02020603050405020304" charset="0"/>
                          <a:ea typeface="Times New Roman" panose="02020603050405020304"/>
                          <a:cs typeface="Times New Roman" panose="02020603050405020304" charset="0"/>
                        </a:rPr>
                        <a:t>经历</a:t>
                      </a:r>
                      <a:endParaRPr lang="zh-CN" altLang="en-US" sz="2800" b="1">
                        <a:latin typeface="Times New Roman" panose="02020603050405020304" charset="0"/>
                        <a:ea typeface="Times New Roman" panose="02020603050405020304"/>
                        <a:cs typeface="Times New Roman" panose="02020603050405020304" charset="0"/>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2800">
                          <a:latin typeface="Times New Roman" panose="02020603050405020304" charset="0"/>
                          <a:ea typeface="Times New Roman" panose="02020603050405020304"/>
                          <a:cs typeface="Times New Roman" panose="02020603050405020304" charset="0"/>
                        </a:rPr>
                        <a:t>9.</a:t>
                      </a:r>
                      <a:r>
                        <a:rPr lang="en-US" altLang="zh-CN" sz="2800" b="1">
                          <a:latin typeface="Times New Roman" panose="02020603050405020304" charset="0"/>
                          <a:ea typeface="宋体" panose="02010600030101010101" pitchFamily="2" charset="-122"/>
                          <a:cs typeface="Times New Roman" panose="02020603050405020304" charset="0"/>
                        </a:rPr>
                        <a:t>astonish</a:t>
                      </a:r>
                      <a:r>
                        <a:rPr lang="en-US" altLang="zh-CN" sz="2800" b="1">
                          <a:latin typeface="Times New Roman" panose="02020603050405020304" charset="0"/>
                          <a:ea typeface="Times New Roman" panose="02020603050405020304"/>
                          <a:cs typeface="Times New Roman" panose="02020603050405020304" charset="0"/>
                        </a:rPr>
                        <a:t>  vt.  </a:t>
                      </a:r>
                      <a:r>
                        <a:rPr lang="zh-CN" altLang="en-US" sz="2800" b="1">
                          <a:latin typeface="Times New Roman" panose="02020603050405020304" charset="0"/>
                          <a:ea typeface="Times New Roman" panose="02020603050405020304"/>
                          <a:cs typeface="Times New Roman" panose="02020603050405020304" charset="0"/>
                        </a:rPr>
                        <a:t>使吃惊，使惊讶</a:t>
                      </a:r>
                      <a:r>
                        <a:rPr lang="en-US" altLang="zh-CN" sz="2800" b="1">
                          <a:latin typeface="Times New Roman" panose="02020603050405020304" charset="0"/>
                          <a:ea typeface="Times New Roman" panose="02020603050405020304"/>
                          <a:cs typeface="Times New Roman" panose="02020603050405020304" charset="0"/>
                        </a:rPr>
                        <a:t>           </a:t>
                      </a:r>
                      <a:endParaRPr lang="en-US" altLang="zh-CN" sz="2800" b="1">
                        <a:latin typeface="Times New Roman" panose="02020603050405020304" charset="0"/>
                        <a:ea typeface="Times New Roman" panose="02020603050405020304"/>
                        <a:cs typeface="Times New Roman" panose="02020603050405020304" charset="0"/>
                      </a:endParaRPr>
                    </a:p>
                    <a:p>
                      <a:pPr marL="0" indent="0" algn="just">
                        <a:spcBef>
                          <a:spcPct val="0"/>
                        </a:spcBef>
                        <a:spcAft>
                          <a:spcPct val="0"/>
                        </a:spcAft>
                      </a:pPr>
                      <a:r>
                        <a:rPr lang="zh-CN" sz="2800" b="1">
                          <a:latin typeface="Times New Roman" panose="02020603050405020304" charset="0"/>
                          <a:ea typeface="宋体" panose="02010600030101010101" pitchFamily="2" charset="-122"/>
                          <a:cs typeface="Times New Roman" panose="02020603050405020304" charset="0"/>
                        </a:rPr>
                        <a:t>感到吃惊的</a:t>
                      </a:r>
                      <a:r>
                        <a:rPr lang="en-US" altLang="zh-CN" sz="2800" b="1">
                          <a:latin typeface="Times New Roman" panose="02020603050405020304" charset="0"/>
                          <a:ea typeface="宋体" panose="02010600030101010101" pitchFamily="2" charset="-122"/>
                          <a:cs typeface="Times New Roman" panose="02020603050405020304" charset="0"/>
                        </a:rPr>
                        <a:t>astonish</a:t>
                      </a:r>
                      <a:r>
                        <a:rPr lang="en-US" altLang="zh-CN" sz="2800" b="1">
                          <a:solidFill>
                            <a:srgbClr val="FF0000"/>
                          </a:solidFill>
                          <a:latin typeface="Times New Roman" panose="02020603050405020304" charset="0"/>
                          <a:ea typeface="宋体" panose="02010600030101010101" pitchFamily="2" charset="-122"/>
                          <a:cs typeface="Times New Roman" panose="02020603050405020304" charset="0"/>
                        </a:rPr>
                        <a:t>ed</a:t>
                      </a:r>
                      <a:endParaRPr lang="en-US" altLang="zh-CN" sz="2800" b="1">
                        <a:latin typeface="Times New Roman" panose="02020603050405020304" charset="0"/>
                        <a:ea typeface="宋体" panose="02010600030101010101" pitchFamily="2" charset="-122"/>
                        <a:cs typeface="Times New Roman" panose="02020603050405020304" charset="0"/>
                      </a:endParaRPr>
                    </a:p>
                    <a:p>
                      <a:pPr marL="0" indent="0" algn="just">
                        <a:spcBef>
                          <a:spcPct val="0"/>
                        </a:spcBef>
                        <a:spcAft>
                          <a:spcPct val="0"/>
                        </a:spcAft>
                      </a:pPr>
                      <a:r>
                        <a:rPr lang="zh-CN" sz="2800" b="1">
                          <a:latin typeface="Times New Roman" panose="02020603050405020304" charset="0"/>
                          <a:ea typeface="宋体" panose="02010600030101010101" pitchFamily="2" charset="-122"/>
                          <a:cs typeface="Times New Roman" panose="02020603050405020304" charset="0"/>
                        </a:rPr>
                        <a:t>令人吃惊的</a:t>
                      </a:r>
                      <a:r>
                        <a:rPr lang="en-US" altLang="zh-CN" sz="2800" b="1">
                          <a:latin typeface="Times New Roman" panose="02020603050405020304" charset="0"/>
                          <a:ea typeface="宋体" panose="02010600030101010101" pitchFamily="2" charset="-122"/>
                          <a:cs typeface="Times New Roman" panose="02020603050405020304" charset="0"/>
                          <a:sym typeface="+mn-ea"/>
                        </a:rPr>
                        <a:t>astonish</a:t>
                      </a:r>
                      <a:r>
                        <a:rPr lang="en-US" altLang="zh-CN" sz="2800" b="1">
                          <a:solidFill>
                            <a:srgbClr val="FF0000"/>
                          </a:solidFill>
                          <a:latin typeface="Times New Roman" panose="02020603050405020304" charset="0"/>
                          <a:ea typeface="宋体" panose="02010600030101010101" pitchFamily="2" charset="-122"/>
                          <a:cs typeface="Times New Roman" panose="02020603050405020304" charset="0"/>
                          <a:sym typeface="+mn-ea"/>
                        </a:rPr>
                        <a:t>ing</a:t>
                      </a:r>
                      <a:endParaRPr lang="en-US" altLang="zh-CN" sz="2800" b="1">
                        <a:solidFill>
                          <a:srgbClr val="FF0000"/>
                        </a:solidFill>
                        <a:latin typeface="Times New Roman" panose="02020603050405020304" charset="0"/>
                        <a:ea typeface="宋体" panose="02010600030101010101" pitchFamily="2" charset="-122"/>
                        <a:cs typeface="Times New Roman" panose="02020603050405020304" charset="0"/>
                        <a:sym typeface="+mn-ea"/>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835660">
                <a:tc>
                  <a:txBody>
                    <a:bodyPr/>
                    <a:p>
                      <a:pPr marL="0" indent="0" algn="just">
                        <a:spcBef>
                          <a:spcPct val="0"/>
                        </a:spcBef>
                        <a:spcAft>
                          <a:spcPct val="0"/>
                        </a:spcAft>
                      </a:pPr>
                      <a:r>
                        <a:rPr lang="en-US" altLang="zh-CN" sz="2800">
                          <a:latin typeface="Times New Roman" panose="02020603050405020304" charset="0"/>
                          <a:ea typeface="Times New Roman" panose="02020603050405020304"/>
                          <a:cs typeface="Times New Roman" panose="02020603050405020304" charset="0"/>
                        </a:rPr>
                        <a:t>4.</a:t>
                      </a:r>
                      <a:r>
                        <a:rPr lang="en-US" altLang="zh-CN" sz="2800" b="1">
                          <a:latin typeface="Times New Roman" panose="02020603050405020304" charset="0"/>
                          <a:ea typeface="Times New Roman" panose="02020603050405020304"/>
                          <a:cs typeface="Times New Roman" panose="02020603050405020304" charset="0"/>
                        </a:rPr>
                        <a:t>the</a:t>
                      </a:r>
                      <a:r>
                        <a:rPr lang="en-US" altLang="zh-CN" sz="2800">
                          <a:latin typeface="Times New Roman" panose="02020603050405020304" charset="0"/>
                          <a:ea typeface="Times New Roman" panose="02020603050405020304"/>
                          <a:cs typeface="Times New Roman" panose="02020603050405020304" charset="0"/>
                        </a:rPr>
                        <a:t> </a:t>
                      </a:r>
                      <a:r>
                        <a:rPr lang="en-US" altLang="zh-CN" sz="2800" b="1">
                          <a:latin typeface="Times New Roman" panose="02020603050405020304" charset="0"/>
                          <a:ea typeface="宋体" panose="02010600030101010101" pitchFamily="2" charset="-122"/>
                          <a:cs typeface="Times New Roman" panose="02020603050405020304" charset="0"/>
                        </a:rPr>
                        <a:t>out-of-this-world</a:t>
                      </a:r>
                      <a:r>
                        <a:rPr lang="en-US" altLang="zh-CN" sz="2800" b="1">
                          <a:latin typeface="Times New Roman" panose="02020603050405020304" charset="0"/>
                          <a:ea typeface="Times New Roman" panose="02020603050405020304"/>
                          <a:cs typeface="Times New Roman" panose="02020603050405020304" charset="0"/>
                        </a:rPr>
                        <a:t> </a:t>
                      </a:r>
                      <a:r>
                        <a:rPr lang="en-US" altLang="zh-CN" sz="2800" b="1">
                          <a:latin typeface="Times New Roman" panose="02020603050405020304" charset="0"/>
                          <a:ea typeface="宋体" panose="02010600030101010101" pitchFamily="2" charset="-122"/>
                          <a:cs typeface="Times New Roman" panose="02020603050405020304" charset="0"/>
                        </a:rPr>
                        <a:t>scenes</a:t>
                      </a:r>
                      <a:endParaRPr lang="en-US" altLang="zh-CN" sz="2800" b="1">
                        <a:latin typeface="Times New Roman" panose="02020603050405020304" charset="0"/>
                        <a:ea typeface="宋体" panose="02010600030101010101" pitchFamily="2" charset="-122"/>
                        <a:cs typeface="Times New Roman" panose="02020603050405020304" charset="0"/>
                      </a:endParaRPr>
                    </a:p>
                    <a:p>
                      <a:pPr marL="0" indent="0" algn="just">
                        <a:spcBef>
                          <a:spcPct val="0"/>
                        </a:spcBef>
                        <a:spcAft>
                          <a:spcPct val="0"/>
                        </a:spcAft>
                      </a:pPr>
                      <a:r>
                        <a:rPr lang="zh-CN" altLang="en-US" sz="2800" b="1">
                          <a:latin typeface="Times New Roman" panose="02020603050405020304" charset="0"/>
                          <a:ea typeface="宋体" panose="02010600030101010101" pitchFamily="2" charset="-122"/>
                          <a:cs typeface="Times New Roman" panose="02020603050405020304" charset="0"/>
                        </a:rPr>
                        <a:t>超凡脱俗的场景</a:t>
                      </a:r>
                      <a:endParaRPr lang="zh-CN" altLang="en-US" sz="2800" b="1">
                        <a:latin typeface="Times New Roman" panose="02020603050405020304" charset="0"/>
                        <a:ea typeface="宋体" panose="02010600030101010101" pitchFamily="2" charset="-122"/>
                        <a:cs typeface="Times New Roman" panose="02020603050405020304" charset="0"/>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2800">
                          <a:latin typeface="Times New Roman" panose="02020603050405020304" charset="0"/>
                          <a:ea typeface="Times New Roman" panose="02020603050405020304"/>
                          <a:cs typeface="Times New Roman" panose="02020603050405020304" charset="0"/>
                        </a:rPr>
                        <a:t>10.</a:t>
                      </a:r>
                      <a:r>
                        <a:rPr lang="en-US" altLang="zh-CN" sz="2800" b="1">
                          <a:latin typeface="Times New Roman" panose="02020603050405020304" charset="0"/>
                          <a:ea typeface="宋体" panose="02010600030101010101" pitchFamily="2" charset="-122"/>
                          <a:cs typeface="Times New Roman" panose="02020603050405020304" charset="0"/>
                        </a:rPr>
                        <a:t>highlight</a:t>
                      </a:r>
                      <a:r>
                        <a:rPr lang="en-US" altLang="zh-CN" sz="2800" b="1">
                          <a:latin typeface="Times New Roman" panose="02020603050405020304" charset="0"/>
                          <a:ea typeface="Times New Roman" panose="02020603050405020304"/>
                          <a:cs typeface="Times New Roman" panose="02020603050405020304" charset="0"/>
                        </a:rPr>
                        <a:t>  vt.</a:t>
                      </a:r>
                      <a:r>
                        <a:rPr lang="zh-CN" altLang="en-US" sz="2800" b="1">
                          <a:latin typeface="Times New Roman" panose="02020603050405020304" charset="0"/>
                          <a:ea typeface="Times New Roman" panose="02020603050405020304"/>
                          <a:cs typeface="Times New Roman" panose="02020603050405020304" charset="0"/>
                        </a:rPr>
                        <a:t>突出，强调</a:t>
                      </a:r>
                      <a:endParaRPr lang="zh-CN" altLang="en-US" sz="2800" b="1">
                        <a:latin typeface="Times New Roman" panose="02020603050405020304" charset="0"/>
                        <a:ea typeface="Times New Roman" panose="02020603050405020304"/>
                        <a:cs typeface="Times New Roman" panose="02020603050405020304" charset="0"/>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836295">
                <a:tc>
                  <a:txBody>
                    <a:bodyPr/>
                    <a:p>
                      <a:pPr marL="0" indent="0" algn="just">
                        <a:spcBef>
                          <a:spcPct val="0"/>
                        </a:spcBef>
                        <a:spcAft>
                          <a:spcPct val="0"/>
                        </a:spcAft>
                      </a:pPr>
                      <a:r>
                        <a:rPr lang="en-US" altLang="zh-CN" sz="2800">
                          <a:latin typeface="Times New Roman" panose="02020603050405020304" charset="0"/>
                          <a:ea typeface="Times New Roman" panose="02020603050405020304"/>
                          <a:cs typeface="Times New Roman" panose="02020603050405020304" charset="0"/>
                        </a:rPr>
                        <a:t>5.</a:t>
                      </a:r>
                      <a:r>
                        <a:rPr lang="en-US" altLang="zh-CN" sz="2800" b="1">
                          <a:latin typeface="Times New Roman" panose="02020603050405020304" charset="0"/>
                          <a:ea typeface="Times New Roman" panose="02020603050405020304"/>
                          <a:cs typeface="Times New Roman" panose="02020603050405020304" charset="0"/>
                        </a:rPr>
                        <a:t>t</a:t>
                      </a:r>
                      <a:r>
                        <a:rPr lang="en-US" altLang="zh-CN" sz="2800" b="1">
                          <a:latin typeface="Times New Roman" panose="02020603050405020304" charset="0"/>
                          <a:ea typeface="宋体" panose="02010600030101010101" pitchFamily="2" charset="-122"/>
                          <a:cs typeface="Times New Roman" panose="02020603050405020304" charset="0"/>
                        </a:rPr>
                        <a:t>he rolling sea of clouds</a:t>
                      </a:r>
                      <a:endParaRPr lang="en-US" altLang="zh-CN" sz="2800" b="1">
                        <a:latin typeface="Times New Roman" panose="02020603050405020304" charset="0"/>
                        <a:ea typeface="宋体" panose="02010600030101010101" pitchFamily="2" charset="-122"/>
                        <a:cs typeface="Times New Roman" panose="02020603050405020304" charset="0"/>
                      </a:endParaRPr>
                    </a:p>
                    <a:p>
                      <a:pPr marL="0" indent="0" algn="just">
                        <a:spcBef>
                          <a:spcPct val="0"/>
                        </a:spcBef>
                        <a:spcAft>
                          <a:spcPct val="0"/>
                        </a:spcAft>
                      </a:pPr>
                      <a:r>
                        <a:rPr lang="zh-CN" altLang="en-US" sz="2800" b="1">
                          <a:latin typeface="Times New Roman" panose="02020603050405020304" charset="0"/>
                          <a:ea typeface="宋体" panose="02010600030101010101" pitchFamily="2" charset="-122"/>
                          <a:cs typeface="Times New Roman" panose="02020603050405020304" charset="0"/>
                        </a:rPr>
                        <a:t>翻滚的云海</a:t>
                      </a:r>
                      <a:endParaRPr lang="zh-CN" altLang="en-US" sz="2800" b="1">
                        <a:latin typeface="Times New Roman" panose="02020603050405020304" charset="0"/>
                        <a:ea typeface="宋体" panose="02010600030101010101" pitchFamily="2" charset="-122"/>
                        <a:cs typeface="Times New Roman" panose="02020603050405020304" charset="0"/>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2800">
                          <a:latin typeface="Times New Roman" panose="02020603050405020304" charset="0"/>
                          <a:ea typeface="Times New Roman" panose="02020603050405020304"/>
                          <a:cs typeface="Times New Roman" panose="02020603050405020304" charset="0"/>
                        </a:rPr>
                        <a:t>11.</a:t>
                      </a:r>
                      <a:r>
                        <a:rPr lang="en-US" altLang="zh-CN" sz="2800" b="1">
                          <a:latin typeface="Times New Roman" panose="02020603050405020304" charset="0"/>
                          <a:ea typeface="宋体" panose="02010600030101010101" pitchFamily="2" charset="-122"/>
                          <a:cs typeface="Times New Roman" panose="02020603050405020304" charset="0"/>
                        </a:rPr>
                        <a:t>adventure</a:t>
                      </a:r>
                      <a:r>
                        <a:rPr lang="en-US" altLang="zh-CN" sz="2800" b="1">
                          <a:latin typeface="Times New Roman" panose="02020603050405020304" charset="0"/>
                          <a:ea typeface="Times New Roman" panose="02020603050405020304"/>
                          <a:cs typeface="Times New Roman" panose="02020603050405020304" charset="0"/>
                        </a:rPr>
                        <a:t>  n. </a:t>
                      </a:r>
                      <a:endParaRPr lang="en-US" altLang="zh-CN" sz="2800" b="1">
                        <a:latin typeface="Times New Roman" panose="02020603050405020304" charset="0"/>
                        <a:ea typeface="Times New Roman" panose="02020603050405020304"/>
                        <a:cs typeface="Times New Roman" panose="02020603050405020304" charset="0"/>
                      </a:endParaRPr>
                    </a:p>
                    <a:p>
                      <a:pPr marL="0" indent="0" algn="just">
                        <a:spcBef>
                          <a:spcPct val="0"/>
                        </a:spcBef>
                        <a:spcAft>
                          <a:spcPct val="0"/>
                        </a:spcAft>
                      </a:pPr>
                      <a:r>
                        <a:rPr lang="zh-CN" altLang="en-US" sz="2800" b="1">
                          <a:latin typeface="Times New Roman" panose="02020603050405020304" charset="0"/>
                          <a:ea typeface="Times New Roman" panose="02020603050405020304"/>
                          <a:cs typeface="Times New Roman" panose="02020603050405020304" charset="0"/>
                        </a:rPr>
                        <a:t>冒险（经历），奇遇</a:t>
                      </a:r>
                      <a:endParaRPr lang="zh-CN" altLang="en-US" sz="2800" b="1">
                        <a:latin typeface="Times New Roman" panose="02020603050405020304" charset="0"/>
                        <a:ea typeface="Times New Roman" panose="02020603050405020304"/>
                        <a:cs typeface="Times New Roman" panose="02020603050405020304" charset="0"/>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26720">
                <a:tc>
                  <a:txBody>
                    <a:bodyPr/>
                    <a:p>
                      <a:pPr marL="0" indent="0" algn="just">
                        <a:spcBef>
                          <a:spcPct val="0"/>
                        </a:spcBef>
                        <a:spcAft>
                          <a:spcPct val="0"/>
                        </a:spcAft>
                      </a:pPr>
                      <a:r>
                        <a:rPr lang="en-US" altLang="zh-CN" sz="2800">
                          <a:latin typeface="Times New Roman" panose="02020603050405020304" charset="0"/>
                          <a:ea typeface="Times New Roman" panose="02020603050405020304"/>
                          <a:cs typeface="Times New Roman" panose="02020603050405020304" charset="0"/>
                        </a:rPr>
                        <a:t>6.</a:t>
                      </a:r>
                      <a:r>
                        <a:rPr lang="en-US" altLang="zh-CN" sz="2800" b="1">
                          <a:latin typeface="Times New Roman" panose="02020603050405020304" charset="0"/>
                          <a:ea typeface="Times New Roman" panose="02020603050405020304"/>
                          <a:cs typeface="Times New Roman" panose="02020603050405020304" charset="0"/>
                        </a:rPr>
                        <a:t>t</a:t>
                      </a:r>
                      <a:r>
                        <a:rPr lang="en-US" altLang="zh-CN" sz="2800" b="1">
                          <a:latin typeface="Times New Roman" panose="02020603050405020304" charset="0"/>
                          <a:ea typeface="宋体" panose="02010600030101010101" pitchFamily="2" charset="-122"/>
                          <a:cs typeface="Times New Roman" panose="02020603050405020304" charset="0"/>
                        </a:rPr>
                        <a:t>he hot spring</a:t>
                      </a:r>
                      <a:r>
                        <a:rPr lang="zh-CN" altLang="en-US" sz="2800" b="1">
                          <a:latin typeface="Times New Roman" panose="02020603050405020304" charset="0"/>
                          <a:ea typeface="宋体" panose="02010600030101010101" pitchFamily="2" charset="-122"/>
                          <a:cs typeface="Times New Roman" panose="02020603050405020304" charset="0"/>
                        </a:rPr>
                        <a:t>温泉</a:t>
                      </a:r>
                      <a:endParaRPr lang="zh-CN" altLang="en-US" sz="2800" b="1">
                        <a:latin typeface="Times New Roman" panose="02020603050405020304" charset="0"/>
                        <a:ea typeface="宋体" panose="02010600030101010101" pitchFamily="2" charset="-122"/>
                        <a:cs typeface="Times New Roman" panose="02020603050405020304" charset="0"/>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2800">
                          <a:latin typeface="Times New Roman" panose="02020603050405020304" charset="0"/>
                          <a:ea typeface="Times New Roman" panose="02020603050405020304"/>
                          <a:cs typeface="Times New Roman" panose="02020603050405020304" charset="0"/>
                        </a:rPr>
                        <a:t>12.</a:t>
                      </a:r>
                      <a:r>
                        <a:rPr lang="en-US" altLang="zh-CN" sz="2800" b="1">
                          <a:latin typeface="Times New Roman" panose="02020603050405020304" charset="0"/>
                          <a:ea typeface="宋体" panose="02010600030101010101" pitchFamily="2" charset="-122"/>
                          <a:cs typeface="Times New Roman" panose="02020603050405020304" charset="0"/>
                        </a:rPr>
                        <a:t>ache</a:t>
                      </a:r>
                      <a:r>
                        <a:rPr lang="en-US" altLang="zh-CN" sz="2800" b="1">
                          <a:latin typeface="Times New Roman" panose="02020603050405020304" charset="0"/>
                          <a:ea typeface="Times New Roman" panose="02020603050405020304"/>
                          <a:cs typeface="Times New Roman" panose="02020603050405020304" charset="0"/>
                        </a:rPr>
                        <a:t>   v.</a:t>
                      </a:r>
                      <a:r>
                        <a:rPr lang="zh-CN" altLang="en-US" sz="2800" b="1">
                          <a:latin typeface="Times New Roman" panose="02020603050405020304" charset="0"/>
                          <a:ea typeface="Times New Roman" panose="02020603050405020304"/>
                          <a:cs typeface="Times New Roman" panose="02020603050405020304" charset="0"/>
                        </a:rPr>
                        <a:t>隐隐地、持续地）疼痛</a:t>
                      </a:r>
                      <a:endParaRPr lang="zh-CN" altLang="en-US" sz="2800" b="1">
                        <a:latin typeface="Times New Roman" panose="02020603050405020304" charset="0"/>
                        <a:ea typeface="Times New Roman" panose="02020603050405020304"/>
                        <a:cs typeface="Times New Roman" panose="02020603050405020304" charset="0"/>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pic>
        <p:nvPicPr>
          <p:cNvPr id="3" name="图片 2" descr="&amp;pky230_sjzg_VCG211346239121&amp;"/>
          <p:cNvPicPr>
            <a:picLocks noChangeAspect="1"/>
          </p:cNvPicPr>
          <p:nvPr/>
        </p:nvPicPr>
        <p:blipFill>
          <a:blip r:embed="rId3"/>
          <a:stretch>
            <a:fillRect/>
          </a:stretch>
        </p:blipFill>
        <p:spPr>
          <a:xfrm>
            <a:off x="10345420" y="5105400"/>
            <a:ext cx="1437005" cy="143700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7983" y="371065"/>
            <a:ext cx="2611526" cy="647395"/>
          </a:xfrm>
          <a:prstGeom prst="rect">
            <a:avLst/>
          </a:prstGeom>
        </p:spPr>
      </p:pic>
      <p:pic>
        <p:nvPicPr>
          <p:cNvPr id="93194" name="Picture 10" descr="LYAX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330" y="1844675"/>
            <a:ext cx="11428095" cy="2899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图片 6" descr="logo横版 png"/>
          <p:cNvPicPr>
            <a:picLocks noChangeAspect="1"/>
          </p:cNvPicPr>
          <p:nvPr/>
        </p:nvPicPr>
        <p:blipFill>
          <a:blip r:embed="rId6"/>
          <a:stretch>
            <a:fillRect/>
          </a:stretch>
        </p:blipFill>
        <p:spPr>
          <a:xfrm>
            <a:off x="11477625" y="82550"/>
            <a:ext cx="608013" cy="642938"/>
          </a:xfrm>
          <a:prstGeom prst="rect">
            <a:avLst/>
          </a:prstGeom>
          <a:noFill/>
          <a:ln w="9525">
            <a:noFill/>
          </a:ln>
        </p:spPr>
      </p:pic>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a:t>
            </a:r>
            <a:r>
              <a:rPr lang="zh-CN" altLang="en-US"/>
              <a:t>表格摘选自维克多英语官网</a:t>
            </a:r>
            <a:r>
              <a:rPr lang="en-US" altLang="zh-CN"/>
              <a:t>)</a:t>
            </a: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5" name="文本框 4"/>
          <p:cNvSpPr txBox="1"/>
          <p:nvPr/>
        </p:nvSpPr>
        <p:spPr>
          <a:xfrm>
            <a:off x="762000" y="342900"/>
            <a:ext cx="10554335" cy="530860"/>
          </a:xfrm>
          <a:prstGeom prst="rect">
            <a:avLst/>
          </a:prstGeom>
          <a:noFill/>
        </p:spPr>
        <p:txBody>
          <a:bodyPr wrap="square" rtlCol="0">
            <a:noAutofit/>
          </a:bodyPr>
          <a:p>
            <a:pPr algn="l"/>
            <a:r>
              <a:rPr lang="zh-CN" altLang="en-US"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rPr>
              <a:t>考点分析</a:t>
            </a:r>
            <a:r>
              <a:rPr lang="en-US" altLang="zh-CN"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rPr>
              <a:t>                 </a:t>
            </a:r>
            <a:r>
              <a:rPr lang="zh-CN" altLang="en-US"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rPr>
              <a:t>（表格摘选自维克多英语官网）</a:t>
            </a:r>
            <a:endParaRPr lang="zh-CN" altLang="en-US"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endParaRPr>
          </a:p>
        </p:txBody>
      </p:sp>
      <p:pic>
        <p:nvPicPr>
          <p:cNvPr id="107" name="图片 107" descr="小笼包"/>
          <p:cNvPicPr>
            <a:picLocks noChangeAspect="1"/>
          </p:cNvPicPr>
          <p:nvPr/>
        </p:nvPicPr>
        <p:blipFill>
          <a:blip r:embed="rId3"/>
          <a:stretch>
            <a:fillRect/>
          </a:stretch>
        </p:blipFill>
        <p:spPr>
          <a:xfrm>
            <a:off x="790575" y="1009015"/>
            <a:ext cx="7556500" cy="5286375"/>
          </a:xfrm>
          <a:prstGeom prst="rect">
            <a:avLst/>
          </a:prstGeom>
        </p:spPr>
      </p:pic>
      <p:pic>
        <p:nvPicPr>
          <p:cNvPr id="3" name="图片 2" descr="666"/>
          <p:cNvPicPr>
            <a:picLocks noChangeAspect="1"/>
          </p:cNvPicPr>
          <p:nvPr/>
        </p:nvPicPr>
        <p:blipFill>
          <a:blip r:embed="rId4"/>
          <a:stretch>
            <a:fillRect/>
          </a:stretch>
        </p:blipFill>
        <p:spPr>
          <a:xfrm>
            <a:off x="8651875" y="2374265"/>
            <a:ext cx="3158490" cy="4030345"/>
          </a:xfrm>
          <a:prstGeom prst="rect">
            <a:avLst/>
          </a:prstGeom>
        </p:spPr>
      </p:pic>
      <p:pic>
        <p:nvPicPr>
          <p:cNvPr id="5124" name="图片 6" descr="logo横版 png"/>
          <p:cNvPicPr>
            <a:picLocks noChangeAspect="1"/>
          </p:cNvPicPr>
          <p:nvPr/>
        </p:nvPicPr>
        <p:blipFill>
          <a:blip r:embed="rId5"/>
          <a:stretch>
            <a:fillRect/>
          </a:stretch>
        </p:blipFill>
        <p:spPr>
          <a:xfrm>
            <a:off x="11477625" y="82550"/>
            <a:ext cx="608013" cy="642938"/>
          </a:xfrm>
          <a:prstGeom prst="rect">
            <a:avLst/>
          </a:prstGeom>
          <a:noFill/>
          <a:ln w="9525">
            <a:noFill/>
          </a:ln>
        </p:spPr>
      </p:pic>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pic>
        <p:nvPicPr>
          <p:cNvPr id="10" name="图片 9" descr="中国风古诗词鉴赏PPT模板"/>
          <p:cNvPicPr>
            <a:picLocks noChangeAspect="1"/>
          </p:cNvPicPr>
          <p:nvPr/>
        </p:nvPicPr>
        <p:blipFill>
          <a:blip r:embed="rId2">
            <a:lum bright="6000" contrast="-6000"/>
          </a:blip>
          <a:stretch>
            <a:fillRect/>
          </a:stretch>
        </p:blipFill>
        <p:spPr>
          <a:xfrm>
            <a:off x="0" y="0"/>
            <a:ext cx="12192000" cy="6858000"/>
          </a:xfrm>
          <a:prstGeom prst="rect">
            <a:avLst/>
          </a:prstGeom>
        </p:spPr>
      </p:pic>
      <p:sp>
        <p:nvSpPr>
          <p:cNvPr id="11" name="文本框 10"/>
          <p:cNvSpPr txBox="1"/>
          <p:nvPr/>
        </p:nvSpPr>
        <p:spPr>
          <a:xfrm>
            <a:off x="2275840" y="2336800"/>
            <a:ext cx="7602855" cy="1568450"/>
          </a:xfrm>
          <a:prstGeom prst="rect">
            <a:avLst/>
          </a:prstGeom>
          <a:noFill/>
        </p:spPr>
        <p:txBody>
          <a:bodyPr wrap="square" rtlCol="0">
            <a:spAutoFit/>
          </a:bodyPr>
          <a:lstStyle/>
          <a:p>
            <a:pPr algn="ctr"/>
            <a:r>
              <a:rPr lang="en-US" altLang="zh-CN" sz="3200" b="1" dirty="0">
                <a:solidFill>
                  <a:schemeClr val="tx1">
                    <a:lumMod val="85000"/>
                    <a:lumOff val="15000"/>
                  </a:schemeClr>
                </a:solidFill>
                <a:latin typeface="庞门正道粗书体" panose="02010600030101010101" pitchFamily="2" charset="-122"/>
                <a:ea typeface="庞门正道粗书体" panose="02010600030101010101" pitchFamily="2" charset="-122"/>
                <a:sym typeface="+mn-ea"/>
              </a:rPr>
              <a:t>(</a:t>
            </a:r>
            <a:r>
              <a:rPr lang="zh-CN" altLang="en-US" sz="3200" b="1" dirty="0">
                <a:solidFill>
                  <a:schemeClr val="tx1">
                    <a:lumMod val="85000"/>
                    <a:lumOff val="15000"/>
                  </a:schemeClr>
                </a:solidFill>
                <a:latin typeface="庞门正道粗书体" panose="02010600030101010101" pitchFamily="2" charset="-122"/>
                <a:ea typeface="庞门正道粗书体" panose="02010600030101010101" pitchFamily="2" charset="-122"/>
                <a:sym typeface="+mn-ea"/>
              </a:rPr>
              <a:t>三</a:t>
            </a:r>
            <a:r>
              <a:rPr lang="en-US" altLang="zh-CN" sz="3200" b="1" dirty="0">
                <a:solidFill>
                  <a:schemeClr val="tx1">
                    <a:lumMod val="85000"/>
                    <a:lumOff val="15000"/>
                  </a:schemeClr>
                </a:solidFill>
                <a:latin typeface="庞门正道粗书体" panose="02010600030101010101" pitchFamily="2" charset="-122"/>
                <a:ea typeface="庞门正道粗书体" panose="02010600030101010101" pitchFamily="2" charset="-122"/>
                <a:sym typeface="+mn-ea"/>
              </a:rPr>
              <a:t>)</a:t>
            </a:r>
            <a:r>
              <a:rPr lang="zh-CN" altLang="en-US" sz="3200" b="1" dirty="0">
                <a:solidFill>
                  <a:schemeClr val="tx1">
                    <a:lumMod val="85000"/>
                    <a:lumOff val="15000"/>
                  </a:schemeClr>
                </a:solidFill>
                <a:latin typeface="庞门正道粗书体" panose="02010600030101010101" pitchFamily="2" charset="-122"/>
                <a:ea typeface="庞门正道粗书体" panose="02010600030101010101" pitchFamily="2" charset="-122"/>
                <a:sym typeface="+mn-ea"/>
              </a:rPr>
              <a:t>文化遗产</a:t>
            </a:r>
            <a:r>
              <a:rPr lang="en-US" altLang="zh-CN" sz="3200" b="1" dirty="0">
                <a:solidFill>
                  <a:schemeClr val="tx1">
                    <a:lumMod val="85000"/>
                    <a:lumOff val="15000"/>
                  </a:schemeClr>
                </a:solidFill>
                <a:latin typeface="庞门正道粗书体" panose="02010600030101010101" pitchFamily="2" charset="-122"/>
                <a:ea typeface="庞门正道粗书体" panose="02010600030101010101" pitchFamily="2" charset="-122"/>
                <a:sym typeface="+mn-ea"/>
              </a:rPr>
              <a:t> </a:t>
            </a:r>
            <a:endParaRPr lang="zh-CN" altLang="en-US" sz="3200" b="1"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a:p>
            <a:pPr algn="ctr"/>
            <a:r>
              <a:rPr lang="zh-CN" altLang="en-US" sz="3200" b="1" dirty="0">
                <a:solidFill>
                  <a:schemeClr val="tx1">
                    <a:lumMod val="85000"/>
                    <a:lumOff val="15000"/>
                  </a:schemeClr>
                </a:solidFill>
                <a:latin typeface="庞门正道粗书体" panose="02010600030101010101" pitchFamily="2" charset="-122"/>
                <a:ea typeface="庞门正道粗书体" panose="02010600030101010101" pitchFamily="2" charset="-122"/>
              </a:rPr>
              <a:t>语篇九</a:t>
            </a:r>
            <a:r>
              <a:rPr lang="en-US" altLang="zh-CN" sz="3200" b="1" dirty="0">
                <a:solidFill>
                  <a:schemeClr val="tx1">
                    <a:lumMod val="85000"/>
                    <a:lumOff val="15000"/>
                  </a:schemeClr>
                </a:solidFill>
                <a:latin typeface="庞门正道粗书体" panose="02010600030101010101" pitchFamily="2" charset="-122"/>
                <a:ea typeface="庞门正道粗书体" panose="02010600030101010101" pitchFamily="2" charset="-122"/>
              </a:rPr>
              <a:t> 2021</a:t>
            </a:r>
            <a:r>
              <a:rPr lang="zh-CN" altLang="en-US" sz="3200" b="1" dirty="0">
                <a:solidFill>
                  <a:schemeClr val="tx1">
                    <a:lumMod val="85000"/>
                    <a:lumOff val="15000"/>
                  </a:schemeClr>
                </a:solidFill>
                <a:latin typeface="庞门正道粗书体" panose="02010600030101010101" pitchFamily="2" charset="-122"/>
                <a:ea typeface="庞门正道粗书体" panose="02010600030101010101" pitchFamily="2" charset="-122"/>
              </a:rPr>
              <a:t>年全国甲卷</a:t>
            </a:r>
            <a:r>
              <a:rPr lang="en-US" altLang="zh-CN" sz="3200" b="1" dirty="0">
                <a:solidFill>
                  <a:schemeClr val="tx1">
                    <a:lumMod val="85000"/>
                    <a:lumOff val="15000"/>
                  </a:schemeClr>
                </a:solidFill>
                <a:latin typeface="庞门正道粗书体" panose="02010600030101010101" pitchFamily="2" charset="-122"/>
                <a:ea typeface="庞门正道粗书体" panose="02010600030101010101" pitchFamily="2" charset="-122"/>
              </a:rPr>
              <a:t> </a:t>
            </a:r>
            <a:endParaRPr lang="en-US" altLang="zh-CN" sz="3200" b="1"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a:p>
            <a:pPr algn="ctr"/>
            <a:r>
              <a:rPr lang="zh-CN" altLang="en-US" sz="3200" b="1" dirty="0">
                <a:solidFill>
                  <a:schemeClr val="tx1">
                    <a:lumMod val="85000"/>
                    <a:lumOff val="15000"/>
                  </a:schemeClr>
                </a:solidFill>
                <a:latin typeface="庞门正道粗书体" panose="02010600030101010101" pitchFamily="2" charset="-122"/>
                <a:ea typeface="庞门正道粗书体" panose="02010600030101010101" pitchFamily="2" charset="-122"/>
              </a:rPr>
              <a:t>在西安古城墙骑行</a:t>
            </a:r>
            <a:endParaRPr lang="zh-CN" altLang="en-US" sz="3200" b="1"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just" fontAlgn="auto">
              <a:lnSpc>
                <a:spcPct val="100000"/>
              </a:lnSpc>
            </a:pPr>
            <a:r>
              <a:rPr lang="en-US" altLang="zh-CN">
                <a:latin typeface="Times New Roman" panose="02020603050405020304" charset="0"/>
                <a:cs typeface="Times New Roman" panose="02020603050405020304" charset="0"/>
                <a:sym typeface="+mn-ea"/>
              </a:rPr>
              <a:t>Task1  </a:t>
            </a:r>
            <a:r>
              <a:rPr lang="zh-CN" altLang="en-US">
                <a:latin typeface="Times New Roman" panose="02020603050405020304" charset="0"/>
                <a:cs typeface="Times New Roman" panose="02020603050405020304" charset="0"/>
                <a:sym typeface="+mn-ea"/>
              </a:rPr>
              <a:t>阅读下面短文，在空白处填入</a:t>
            </a:r>
            <a:r>
              <a:rPr lang="en-US" altLang="zh-CN">
                <a:latin typeface="Times New Roman" panose="02020603050405020304" charset="0"/>
                <a:cs typeface="Times New Roman" panose="02020603050405020304" charset="0"/>
                <a:sym typeface="+mn-ea"/>
              </a:rPr>
              <a:t>1</a:t>
            </a:r>
            <a:r>
              <a:rPr lang="zh-CN" altLang="en-US">
                <a:latin typeface="Times New Roman" panose="02020603050405020304" charset="0"/>
                <a:cs typeface="Times New Roman" panose="02020603050405020304" charset="0"/>
                <a:sym typeface="+mn-ea"/>
              </a:rPr>
              <a:t>个适当的单词或括号内单词的正确形式。</a:t>
            </a: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6" name="文本框 5"/>
          <p:cNvSpPr txBox="1"/>
          <p:nvPr/>
        </p:nvSpPr>
        <p:spPr>
          <a:xfrm>
            <a:off x="353695" y="350520"/>
            <a:ext cx="11547475" cy="5312410"/>
          </a:xfrm>
          <a:prstGeom prst="rect">
            <a:avLst/>
          </a:prstGeom>
          <a:noFill/>
        </p:spPr>
        <p:txBody>
          <a:bodyPr wrap="square" rtlCol="0">
            <a:noAutofit/>
          </a:bodyPr>
          <a:p>
            <a:pPr indent="0" algn="just" fontAlgn="auto">
              <a:lnSpc>
                <a:spcPct val="100000"/>
              </a:lnSpc>
            </a:pPr>
            <a:r>
              <a:rPr lang="en-US" altLang="zh-CN" sz="2800">
                <a:latin typeface="Times New Roman" panose="02020603050405020304" charset="0"/>
                <a:cs typeface="Times New Roman" panose="02020603050405020304" charset="0"/>
                <a:sym typeface="+mn-ea"/>
              </a:rPr>
              <a:t>Task 1</a:t>
            </a:r>
            <a:r>
              <a:rPr lang="zh-CN" altLang="en-US" sz="2400">
                <a:latin typeface="Times New Roman" panose="02020603050405020304" charset="0"/>
                <a:cs typeface="Times New Roman" panose="02020603050405020304" charset="0"/>
                <a:sym typeface="+mn-ea"/>
              </a:rPr>
              <a:t>阅读下面短文，在空白处填入</a:t>
            </a:r>
            <a:r>
              <a:rPr lang="en-US" altLang="zh-CN" sz="2400">
                <a:latin typeface="Times New Roman" panose="02020603050405020304" charset="0"/>
                <a:cs typeface="Times New Roman" panose="02020603050405020304" charset="0"/>
                <a:sym typeface="+mn-ea"/>
              </a:rPr>
              <a:t>1</a:t>
            </a:r>
            <a:r>
              <a:rPr lang="zh-CN" altLang="en-US" sz="2400">
                <a:latin typeface="Times New Roman" panose="02020603050405020304" charset="0"/>
                <a:cs typeface="Times New Roman" panose="02020603050405020304" charset="0"/>
                <a:sym typeface="+mn-ea"/>
              </a:rPr>
              <a:t>个适当的单词或括号内单词的正确形式。</a:t>
            </a:r>
            <a:endParaRPr lang="en-US" altLang="zh-CN" sz="2800">
              <a:latin typeface="Times New Roman" panose="02020603050405020304" charset="0"/>
              <a:cs typeface="Times New Roman" panose="02020603050405020304" charset="0"/>
            </a:endParaRPr>
          </a:p>
          <a:p>
            <a:pPr indent="0" algn="just" fontAlgn="auto">
              <a:lnSpc>
                <a:spcPts val="3800"/>
              </a:lnSpc>
            </a:pPr>
            <a:r>
              <a:rPr lang="en-US" altLang="zh-CN" sz="3200">
                <a:latin typeface="Times New Roman" panose="02020603050405020304" charset="0"/>
                <a:cs typeface="Times New Roman" panose="02020603050405020304" charset="0"/>
              </a:rPr>
              <a:t>        </a:t>
            </a:r>
            <a:r>
              <a:rPr lang="en-US" altLang="en-US" sz="3200">
                <a:latin typeface="Times New Roman" panose="02020603050405020304" charset="0"/>
                <a:cs typeface="Times New Roman" panose="02020603050405020304" charset="0"/>
              </a:rPr>
              <a:t>①</a:t>
            </a:r>
            <a:r>
              <a:rPr lang="en-US" altLang="zh-CN" sz="3200">
                <a:latin typeface="Times New Roman" panose="02020603050405020304" charset="0"/>
                <a:cs typeface="Times New Roman" panose="02020603050405020304" charset="0"/>
              </a:rPr>
              <a:t>The Xi’an City Wall is the most complete city wall that has survived China’s long history. It  </a:t>
            </a:r>
            <a:r>
              <a:rPr lang="en-US" altLang="zh-CN" sz="3200" u="sng">
                <a:latin typeface="Times New Roman" panose="02020603050405020304" charset="0"/>
                <a:cs typeface="Times New Roman" panose="02020603050405020304" charset="0"/>
              </a:rPr>
              <a:t> 41                   </a:t>
            </a:r>
            <a:r>
              <a:rPr lang="en-US" altLang="zh-CN" sz="3200">
                <a:latin typeface="Times New Roman" panose="02020603050405020304" charset="0"/>
                <a:cs typeface="Times New Roman" panose="02020603050405020304" charset="0"/>
              </a:rPr>
              <a:t>   (build) originally to protect the city </a:t>
            </a:r>
            <a:r>
              <a:rPr lang="en-US" altLang="zh-CN" sz="3200" u="sng">
                <a:latin typeface="Times New Roman" panose="02020603050405020304" charset="0"/>
                <a:cs typeface="Times New Roman" panose="02020603050405020304" charset="0"/>
              </a:rPr>
              <a:t>  42            </a:t>
            </a:r>
            <a:r>
              <a:rPr lang="en-US" altLang="zh-CN" sz="3200">
                <a:latin typeface="Times New Roman" panose="02020603050405020304" charset="0"/>
                <a:cs typeface="Times New Roman" panose="02020603050405020304" charset="0"/>
              </a:rPr>
              <a:t> the Tang dynasty and has now been completely restored (</a:t>
            </a:r>
            <a:r>
              <a:rPr lang="zh-CN" altLang="en-US" sz="3200">
                <a:latin typeface="Times New Roman" panose="02020603050405020304" charset="0"/>
                <a:cs typeface="Times New Roman" panose="02020603050405020304" charset="0"/>
              </a:rPr>
              <a:t>修复</a:t>
            </a:r>
            <a:r>
              <a:rPr lang="en-US" altLang="zh-CN" sz="3200">
                <a:latin typeface="Times New Roman" panose="02020603050405020304" charset="0"/>
                <a:cs typeface="Times New Roman" panose="02020603050405020304" charset="0"/>
              </a:rPr>
              <a:t>). It is possible</a:t>
            </a:r>
            <a:r>
              <a:rPr lang="en-US" altLang="zh-CN" sz="3200" u="sng">
                <a:latin typeface="Times New Roman" panose="02020603050405020304" charset="0"/>
                <a:cs typeface="Times New Roman" panose="02020603050405020304" charset="0"/>
              </a:rPr>
              <a:t>    43                     </a:t>
            </a:r>
            <a:r>
              <a:rPr lang="en-US" altLang="zh-CN" sz="3200">
                <a:latin typeface="Times New Roman" panose="02020603050405020304" charset="0"/>
                <a:cs typeface="Times New Roman" panose="02020603050405020304" charset="0"/>
              </a:rPr>
              <a:t>(walk) or bike the entire 14 kilometers.</a:t>
            </a:r>
            <a:endParaRPr lang="en-US" altLang="zh-CN" sz="3200">
              <a:latin typeface="Times New Roman" panose="02020603050405020304" charset="0"/>
              <a:cs typeface="Times New Roman" panose="02020603050405020304" charset="0"/>
            </a:endParaRPr>
          </a:p>
          <a:p>
            <a:pPr indent="0" algn="just" fontAlgn="auto">
              <a:lnSpc>
                <a:spcPts val="3800"/>
              </a:lnSpc>
            </a:pPr>
            <a:r>
              <a:rPr lang="en-US" altLang="en-US" sz="3200">
                <a:latin typeface="Times New Roman" panose="02020603050405020304" charset="0"/>
                <a:cs typeface="Times New Roman" panose="02020603050405020304" charset="0"/>
              </a:rPr>
              <a:t>    ②</a:t>
            </a:r>
            <a:r>
              <a:rPr lang="en-US" altLang="zh-CN" sz="3200">
                <a:latin typeface="Times New Roman" panose="02020603050405020304" charset="0"/>
                <a:cs typeface="Times New Roman" panose="02020603050405020304" charset="0"/>
              </a:rPr>
              <a:t>We accessed the wall through the South Gate. The wall is 12 meters high and from here you can see streams of people moving inside and outside the City Wall.</a:t>
            </a:r>
            <a:endParaRPr lang="en-US" altLang="zh-CN" sz="3200">
              <a:latin typeface="Times New Roman" panose="02020603050405020304" charset="0"/>
              <a:cs typeface="Times New Roman" panose="02020603050405020304" charset="0"/>
            </a:endParaRPr>
          </a:p>
          <a:p>
            <a:pPr indent="0" algn="just" fontAlgn="auto">
              <a:lnSpc>
                <a:spcPts val="3800"/>
              </a:lnSpc>
            </a:pPr>
            <a:r>
              <a:rPr lang="en-US" altLang="en-US" sz="3200">
                <a:latin typeface="Times New Roman" panose="02020603050405020304" charset="0"/>
                <a:cs typeface="Times New Roman" panose="02020603050405020304" charset="0"/>
              </a:rPr>
              <a:t>    ③</a:t>
            </a:r>
            <a:r>
              <a:rPr lang="en-US" altLang="zh-CN" sz="3200">
                <a:latin typeface="Times New Roman" panose="02020603050405020304" charset="0"/>
                <a:cs typeface="Times New Roman" panose="02020603050405020304" charset="0"/>
              </a:rPr>
              <a:t>After</a:t>
            </a:r>
            <a:r>
              <a:rPr lang="en-US" altLang="zh-CN" sz="3200" u="sng">
                <a:latin typeface="Times New Roman" panose="02020603050405020304" charset="0"/>
                <a:cs typeface="Times New Roman" panose="02020603050405020304" charset="0"/>
              </a:rPr>
              <a:t>   44                    </a:t>
            </a:r>
            <a:r>
              <a:rPr lang="en-US" altLang="zh-CN" sz="3200">
                <a:latin typeface="Times New Roman" panose="02020603050405020304" charset="0"/>
                <a:cs typeface="Times New Roman" panose="02020603050405020304" charset="0"/>
              </a:rPr>
              <a:t>(spend) some time looking at all the defensive equipment at the wall, we decided it was time for some action and what </a:t>
            </a:r>
            <a:r>
              <a:rPr lang="en-US" altLang="zh-CN" sz="3200" u="sng">
                <a:latin typeface="Times New Roman" panose="02020603050405020304" charset="0"/>
                <a:cs typeface="Times New Roman" panose="02020603050405020304" charset="0"/>
              </a:rPr>
              <a:t>  45                  </a:t>
            </a:r>
            <a:r>
              <a:rPr lang="en-US" altLang="zh-CN" sz="3200">
                <a:latin typeface="Times New Roman" panose="02020603050405020304" charset="0"/>
                <a:cs typeface="Times New Roman" panose="02020603050405020304" charset="0"/>
              </a:rPr>
              <a:t>(good) than to ride on a piece of history!</a:t>
            </a:r>
            <a:endParaRPr lang="en-US" altLang="zh-CN" sz="3200">
              <a:latin typeface="Times New Roman" panose="02020603050405020304" charset="0"/>
              <a:cs typeface="Times New Roman" panose="02020603050405020304" charset="0"/>
            </a:endParaRPr>
          </a:p>
        </p:txBody>
      </p:sp>
      <p:sp>
        <p:nvSpPr>
          <p:cNvPr id="12" name="文本框 11"/>
          <p:cNvSpPr txBox="1"/>
          <p:nvPr/>
        </p:nvSpPr>
        <p:spPr>
          <a:xfrm>
            <a:off x="6814185" y="1276985"/>
            <a:ext cx="1767840" cy="468630"/>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was built</a:t>
            </a:r>
            <a:endParaRPr lang="en-US" altLang="zh-CN" sz="3200" b="1" dirty="0">
              <a:solidFill>
                <a:srgbClr val="FF0000"/>
              </a:solidFill>
              <a:latin typeface="Times New Roman" panose="02020603050405020304" charset="0"/>
              <a:cs typeface="Times New Roman" panose="02020603050405020304" charset="0"/>
            </a:endParaRPr>
          </a:p>
        </p:txBody>
      </p:sp>
      <p:sp>
        <p:nvSpPr>
          <p:cNvPr id="13" name="文本框 12"/>
          <p:cNvSpPr txBox="1"/>
          <p:nvPr/>
        </p:nvSpPr>
        <p:spPr>
          <a:xfrm>
            <a:off x="4565015" y="1745615"/>
            <a:ext cx="773430" cy="457200"/>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in</a:t>
            </a:r>
            <a:endParaRPr lang="en-US" altLang="zh-CN" sz="3200" b="1" dirty="0">
              <a:solidFill>
                <a:schemeClr val="tx1"/>
              </a:solidFill>
              <a:latin typeface="Times New Roman" panose="02020603050405020304" charset="0"/>
              <a:cs typeface="Times New Roman" panose="02020603050405020304" charset="0"/>
            </a:endParaRPr>
          </a:p>
        </p:txBody>
      </p:sp>
      <p:sp>
        <p:nvSpPr>
          <p:cNvPr id="15" name="文本框 14"/>
          <p:cNvSpPr txBox="1"/>
          <p:nvPr/>
        </p:nvSpPr>
        <p:spPr>
          <a:xfrm>
            <a:off x="8319770" y="2202815"/>
            <a:ext cx="1617345" cy="487045"/>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to walk</a:t>
            </a:r>
            <a:endParaRPr lang="en-US" altLang="zh-CN" sz="3200" b="1" dirty="0">
              <a:solidFill>
                <a:schemeClr val="tx1"/>
              </a:solidFill>
              <a:latin typeface="Times New Roman" panose="02020603050405020304" charset="0"/>
              <a:cs typeface="Times New Roman" panose="02020603050405020304" charset="0"/>
            </a:endParaRPr>
          </a:p>
        </p:txBody>
      </p:sp>
      <p:sp>
        <p:nvSpPr>
          <p:cNvPr id="3" name="文本框 2"/>
          <p:cNvSpPr txBox="1"/>
          <p:nvPr/>
        </p:nvSpPr>
        <p:spPr>
          <a:xfrm>
            <a:off x="3321050" y="4653280"/>
            <a:ext cx="1860550" cy="479425"/>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spending</a:t>
            </a:r>
            <a:endParaRPr lang="en-US" altLang="zh-CN" sz="3200" b="1" dirty="0">
              <a:solidFill>
                <a:schemeClr val="tx1"/>
              </a:solidFill>
              <a:latin typeface="Times New Roman" panose="02020603050405020304" charset="0"/>
              <a:cs typeface="Times New Roman" panose="02020603050405020304" charset="0"/>
            </a:endParaRPr>
          </a:p>
        </p:txBody>
      </p:sp>
      <p:sp>
        <p:nvSpPr>
          <p:cNvPr id="5" name="文本框 4"/>
          <p:cNvSpPr txBox="1"/>
          <p:nvPr/>
        </p:nvSpPr>
        <p:spPr>
          <a:xfrm>
            <a:off x="4133850" y="5662930"/>
            <a:ext cx="1395730" cy="479425"/>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better</a:t>
            </a:r>
            <a:endParaRPr lang="en-US" altLang="zh-CN" sz="3200" b="1" dirty="0">
              <a:solidFill>
                <a:schemeClr val="tx1"/>
              </a:solidFill>
              <a:latin typeface="Times New Roman" panose="02020603050405020304" charset="0"/>
              <a:cs typeface="Times New Roman" panose="02020603050405020304" charset="0"/>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3" grpId="0" bldLvl="0" animBg="1"/>
      <p:bldP spid="13" grpId="1" animBg="1"/>
      <p:bldP spid="15" grpId="0" bldLvl="0" animBg="1"/>
      <p:bldP spid="15" grpId="1" animBg="1"/>
      <p:bldP spid="3" grpId="0" bldLvl="0" animBg="1"/>
      <p:bldP spid="3" grpId="1" animBg="1"/>
      <p:bldP spid="5" grpId="0" bldLvl="0" animBg="1"/>
      <p:bldP spid="5"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just" fontAlgn="auto">
              <a:lnSpc>
                <a:spcPct val="100000"/>
              </a:lnSpc>
            </a:pPr>
            <a:r>
              <a:rPr lang="en-US" altLang="zh-CN">
                <a:latin typeface="Times New Roman" panose="02020603050405020304" charset="0"/>
                <a:cs typeface="Times New Roman" panose="02020603050405020304" charset="0"/>
                <a:sym typeface="+mn-ea"/>
              </a:rPr>
              <a:t>Task1  </a:t>
            </a:r>
            <a:r>
              <a:rPr lang="zh-CN" altLang="en-US">
                <a:latin typeface="Times New Roman" panose="02020603050405020304" charset="0"/>
                <a:cs typeface="Times New Roman" panose="02020603050405020304" charset="0"/>
                <a:sym typeface="+mn-ea"/>
              </a:rPr>
              <a:t>阅读下面短文，在空白处填入</a:t>
            </a:r>
            <a:r>
              <a:rPr lang="en-US" altLang="zh-CN">
                <a:latin typeface="Times New Roman" panose="02020603050405020304" charset="0"/>
                <a:cs typeface="Times New Roman" panose="02020603050405020304" charset="0"/>
                <a:sym typeface="+mn-ea"/>
              </a:rPr>
              <a:t>1</a:t>
            </a:r>
            <a:r>
              <a:rPr lang="zh-CN" altLang="en-US">
                <a:latin typeface="Times New Roman" panose="02020603050405020304" charset="0"/>
                <a:cs typeface="Times New Roman" panose="02020603050405020304" charset="0"/>
                <a:sym typeface="+mn-ea"/>
              </a:rPr>
              <a:t>个适当的单词或括号内单词的正确形式。</a:t>
            </a: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6" name="文本框 5"/>
          <p:cNvSpPr txBox="1"/>
          <p:nvPr/>
        </p:nvSpPr>
        <p:spPr>
          <a:xfrm>
            <a:off x="353695" y="350520"/>
            <a:ext cx="11547475" cy="5312410"/>
          </a:xfrm>
          <a:prstGeom prst="rect">
            <a:avLst/>
          </a:prstGeom>
          <a:noFill/>
        </p:spPr>
        <p:txBody>
          <a:bodyPr wrap="square" rtlCol="0">
            <a:noAutofit/>
          </a:bodyPr>
          <a:p>
            <a:pPr indent="0" algn="just" fontAlgn="auto">
              <a:lnSpc>
                <a:spcPct val="100000"/>
              </a:lnSpc>
            </a:pPr>
            <a:r>
              <a:rPr lang="en-US" altLang="zh-CN" sz="2800">
                <a:latin typeface="Times New Roman" panose="02020603050405020304" charset="0"/>
                <a:cs typeface="Times New Roman" panose="02020603050405020304" charset="0"/>
                <a:sym typeface="+mn-ea"/>
              </a:rPr>
              <a:t>Task 1</a:t>
            </a:r>
            <a:r>
              <a:rPr lang="zh-CN" altLang="en-US" sz="2400">
                <a:latin typeface="Times New Roman" panose="02020603050405020304" charset="0"/>
                <a:cs typeface="Times New Roman" panose="02020603050405020304" charset="0"/>
                <a:sym typeface="+mn-ea"/>
              </a:rPr>
              <a:t>阅读下面短文，在空白处填入</a:t>
            </a:r>
            <a:r>
              <a:rPr lang="en-US" altLang="zh-CN" sz="2400">
                <a:latin typeface="Times New Roman" panose="02020603050405020304" charset="0"/>
                <a:cs typeface="Times New Roman" panose="02020603050405020304" charset="0"/>
                <a:sym typeface="+mn-ea"/>
              </a:rPr>
              <a:t>1</a:t>
            </a:r>
            <a:r>
              <a:rPr lang="zh-CN" altLang="en-US" sz="2400">
                <a:latin typeface="Times New Roman" panose="02020603050405020304" charset="0"/>
                <a:cs typeface="Times New Roman" panose="02020603050405020304" charset="0"/>
                <a:sym typeface="+mn-ea"/>
              </a:rPr>
              <a:t>个适当的单词或括号内单词的正确形式。</a:t>
            </a:r>
            <a:endParaRPr lang="en-US" altLang="zh-CN" sz="2800">
              <a:latin typeface="Times New Roman" panose="02020603050405020304" charset="0"/>
              <a:cs typeface="Times New Roman" panose="02020603050405020304" charset="0"/>
            </a:endParaRPr>
          </a:p>
          <a:p>
            <a:pPr indent="0" algn="just" fontAlgn="auto">
              <a:lnSpc>
                <a:spcPts val="3800"/>
              </a:lnSpc>
            </a:pPr>
            <a:r>
              <a:rPr lang="en-US" altLang="zh-CN" sz="3200">
                <a:latin typeface="Times New Roman" panose="02020603050405020304" charset="0"/>
                <a:cs typeface="Times New Roman" panose="02020603050405020304" charset="0"/>
              </a:rPr>
              <a:t>        </a:t>
            </a:r>
            <a:r>
              <a:rPr lang="en-US" altLang="en-US" sz="3200">
                <a:latin typeface="Times New Roman" panose="02020603050405020304" charset="0"/>
                <a:cs typeface="Times New Roman" panose="02020603050405020304" charset="0"/>
              </a:rPr>
              <a:t>④</a:t>
            </a:r>
            <a:r>
              <a:rPr lang="en-US" altLang="zh-CN" sz="3200">
                <a:latin typeface="Times New Roman" panose="02020603050405020304" charset="0"/>
                <a:cs typeface="Times New Roman" panose="02020603050405020304" charset="0"/>
              </a:rPr>
              <a:t>We</a:t>
            </a:r>
            <a:r>
              <a:rPr lang="en-US" altLang="zh-CN" sz="3200" u="sng">
                <a:latin typeface="Times New Roman" panose="02020603050405020304" charset="0"/>
                <a:cs typeface="Times New Roman" panose="02020603050405020304" charset="0"/>
              </a:rPr>
              <a:t>   46             </a:t>
            </a:r>
            <a:r>
              <a:rPr lang="en-US" altLang="zh-CN" sz="3200">
                <a:latin typeface="Times New Roman" panose="02020603050405020304" charset="0"/>
                <a:cs typeface="Times New Roman" panose="02020603050405020304" charset="0"/>
              </a:rPr>
              <a:t>(hire) our bikes from the rental place at the South Gate. My bike was old and shaky </a:t>
            </a:r>
            <a:r>
              <a:rPr lang="en-US" altLang="zh-CN" sz="3200" u="sng">
                <a:latin typeface="Times New Roman" panose="02020603050405020304" charset="0"/>
                <a:cs typeface="Times New Roman" panose="02020603050405020304" charset="0"/>
              </a:rPr>
              <a:t>  47                    </a:t>
            </a:r>
            <a:r>
              <a:rPr lang="en-US" altLang="zh-CN" sz="3200">
                <a:latin typeface="Times New Roman" panose="02020603050405020304" charset="0"/>
                <a:cs typeface="Times New Roman" panose="02020603050405020304" charset="0"/>
              </a:rPr>
              <a:t>   did the job. It took us about 3 hours to go all</a:t>
            </a:r>
            <a:r>
              <a:rPr lang="en-US" altLang="zh-CN" sz="3200" u="sng">
                <a:latin typeface="Times New Roman" panose="02020603050405020304" charset="0"/>
                <a:cs typeface="Times New Roman" panose="02020603050405020304" charset="0"/>
              </a:rPr>
              <a:t>   48             </a:t>
            </a:r>
            <a:r>
              <a:rPr lang="en-US" altLang="zh-CN" sz="3200">
                <a:latin typeface="Times New Roman" panose="02020603050405020304" charset="0"/>
                <a:cs typeface="Times New Roman" panose="02020603050405020304" charset="0"/>
              </a:rPr>
              <a:t> way around the Xi’an City Wall. Supposedly you can do it in two hours, but we stopped at the different gates and</a:t>
            </a:r>
            <a:r>
              <a:rPr lang="en-US" altLang="zh-CN" sz="3200" u="sng">
                <a:latin typeface="Times New Roman" panose="02020603050405020304" charset="0"/>
                <a:cs typeface="Times New Roman" panose="02020603050405020304" charset="0"/>
              </a:rPr>
              <a:t>   49                       </a:t>
            </a:r>
            <a:r>
              <a:rPr lang="en-US" altLang="zh-CN" sz="3200">
                <a:latin typeface="Times New Roman" panose="02020603050405020304" charset="0"/>
                <a:cs typeface="Times New Roman" panose="02020603050405020304" charset="0"/>
              </a:rPr>
              <a:t>(watchtower) to take pictures or just to watch the local people going about their</a:t>
            </a:r>
            <a:r>
              <a:rPr lang="en-US" altLang="zh-CN" sz="3200" u="sng">
                <a:latin typeface="Times New Roman" panose="02020603050405020304" charset="0"/>
                <a:cs typeface="Times New Roman" panose="02020603050405020304" charset="0"/>
              </a:rPr>
              <a:t> 50</a:t>
            </a:r>
            <a:endParaRPr lang="en-US" altLang="zh-CN" sz="3200" u="sng">
              <a:latin typeface="Times New Roman" panose="02020603050405020304" charset="0"/>
              <a:cs typeface="Times New Roman" panose="02020603050405020304" charset="0"/>
            </a:endParaRPr>
          </a:p>
          <a:p>
            <a:pPr indent="0" algn="just" fontAlgn="auto">
              <a:lnSpc>
                <a:spcPts val="3800"/>
              </a:lnSpc>
            </a:pPr>
            <a:r>
              <a:rPr lang="en-US" altLang="zh-CN" sz="3200" u="sng">
                <a:latin typeface="Times New Roman" panose="02020603050405020304" charset="0"/>
                <a:cs typeface="Times New Roman" panose="02020603050405020304" charset="0"/>
              </a:rPr>
              <a:t>                   </a:t>
            </a:r>
            <a:r>
              <a:rPr lang="en-US" altLang="zh-CN" sz="3200">
                <a:latin typeface="Times New Roman" panose="02020603050405020304" charset="0"/>
                <a:cs typeface="Times New Roman" panose="02020603050405020304" charset="0"/>
              </a:rPr>
              <a:t> (day) routines.</a:t>
            </a:r>
            <a:endParaRPr lang="en-US" altLang="zh-CN" sz="3200">
              <a:latin typeface="Times New Roman" panose="02020603050405020304" charset="0"/>
              <a:cs typeface="Times New Roman" panose="02020603050405020304" charset="0"/>
            </a:endParaRPr>
          </a:p>
        </p:txBody>
      </p:sp>
      <p:sp>
        <p:nvSpPr>
          <p:cNvPr id="12" name="文本框 11"/>
          <p:cNvSpPr txBox="1"/>
          <p:nvPr/>
        </p:nvSpPr>
        <p:spPr>
          <a:xfrm>
            <a:off x="3115310" y="836295"/>
            <a:ext cx="1303020" cy="468630"/>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hired</a:t>
            </a:r>
            <a:endParaRPr lang="en-US" altLang="zh-CN" sz="3200" b="1" dirty="0">
              <a:solidFill>
                <a:srgbClr val="FF0000"/>
              </a:solidFill>
              <a:latin typeface="Times New Roman" panose="02020603050405020304" charset="0"/>
              <a:cs typeface="Times New Roman" panose="02020603050405020304" charset="0"/>
            </a:endParaRPr>
          </a:p>
        </p:txBody>
      </p:sp>
      <p:sp>
        <p:nvSpPr>
          <p:cNvPr id="13" name="文本框 12"/>
          <p:cNvSpPr txBox="1"/>
          <p:nvPr/>
        </p:nvSpPr>
        <p:spPr>
          <a:xfrm>
            <a:off x="6831330" y="1791970"/>
            <a:ext cx="981710" cy="457200"/>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the</a:t>
            </a:r>
            <a:endParaRPr lang="en-US" altLang="zh-CN" sz="3200" b="1" dirty="0">
              <a:solidFill>
                <a:schemeClr val="tx1"/>
              </a:solidFill>
              <a:latin typeface="Times New Roman" panose="02020603050405020304" charset="0"/>
              <a:cs typeface="Times New Roman" panose="02020603050405020304" charset="0"/>
            </a:endParaRPr>
          </a:p>
        </p:txBody>
      </p:sp>
      <p:sp>
        <p:nvSpPr>
          <p:cNvPr id="15" name="文本框 14"/>
          <p:cNvSpPr txBox="1"/>
          <p:nvPr/>
        </p:nvSpPr>
        <p:spPr>
          <a:xfrm>
            <a:off x="7985125" y="1304925"/>
            <a:ext cx="1479550" cy="487045"/>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but/yet </a:t>
            </a:r>
            <a:endParaRPr lang="en-US" altLang="zh-CN" sz="3200" b="1" dirty="0">
              <a:solidFill>
                <a:schemeClr val="tx1"/>
              </a:solidFill>
              <a:latin typeface="Times New Roman" panose="02020603050405020304" charset="0"/>
              <a:cs typeface="Times New Roman" panose="02020603050405020304" charset="0"/>
            </a:endParaRPr>
          </a:p>
        </p:txBody>
      </p:sp>
      <p:sp>
        <p:nvSpPr>
          <p:cNvPr id="3" name="文本框 2"/>
          <p:cNvSpPr txBox="1"/>
          <p:nvPr/>
        </p:nvSpPr>
        <p:spPr>
          <a:xfrm>
            <a:off x="5316855" y="2767330"/>
            <a:ext cx="2496185" cy="479425"/>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a:latin typeface="Times New Roman" panose="02020603050405020304" charset="0"/>
                <a:cs typeface="Times New Roman" panose="02020603050405020304" charset="0"/>
                <a:sym typeface="+mn-ea"/>
              </a:rPr>
              <a:t>watchtowers</a:t>
            </a:r>
            <a:endParaRPr lang="en-US" altLang="zh-CN" sz="3200" b="1" dirty="0">
              <a:solidFill>
                <a:schemeClr val="tx1"/>
              </a:solidFill>
              <a:latin typeface="Times New Roman" panose="02020603050405020304" charset="0"/>
              <a:cs typeface="Times New Roman" panose="02020603050405020304" charset="0"/>
              <a:sym typeface="+mn-ea"/>
            </a:endParaRPr>
          </a:p>
        </p:txBody>
      </p:sp>
      <p:sp>
        <p:nvSpPr>
          <p:cNvPr id="5" name="文本框 4"/>
          <p:cNvSpPr txBox="1"/>
          <p:nvPr/>
        </p:nvSpPr>
        <p:spPr>
          <a:xfrm>
            <a:off x="555625" y="3665855"/>
            <a:ext cx="1664970" cy="457200"/>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daily</a:t>
            </a:r>
            <a:endParaRPr lang="en-US" altLang="zh-CN" sz="3200" b="1" dirty="0">
              <a:solidFill>
                <a:schemeClr val="tx1"/>
              </a:solidFill>
              <a:latin typeface="Times New Roman" panose="02020603050405020304" charset="0"/>
              <a:cs typeface="Times New Roman" panose="02020603050405020304" charset="0"/>
            </a:endParaRPr>
          </a:p>
        </p:txBody>
      </p:sp>
      <p:pic>
        <p:nvPicPr>
          <p:cNvPr id="7" name="图片 6" descr="888"/>
          <p:cNvPicPr>
            <a:picLocks noChangeAspect="1"/>
          </p:cNvPicPr>
          <p:nvPr/>
        </p:nvPicPr>
        <p:blipFill>
          <a:blip r:embed="rId3"/>
          <a:stretch>
            <a:fillRect/>
          </a:stretch>
        </p:blipFill>
        <p:spPr>
          <a:xfrm>
            <a:off x="7520940" y="3951605"/>
            <a:ext cx="4224655" cy="2769870"/>
          </a:xfrm>
          <a:prstGeom prst="rect">
            <a:avLst/>
          </a:prstGeom>
        </p:spPr>
      </p:pic>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3" grpId="0" bldLvl="0" animBg="1"/>
      <p:bldP spid="13" grpId="1" animBg="1"/>
      <p:bldP spid="15" grpId="0" bldLvl="0" animBg="1"/>
      <p:bldP spid="15" grpId="1" animBg="1"/>
      <p:bldP spid="3" grpId="0" bldLvl="0" animBg="1"/>
      <p:bldP spid="3" grpId="1" animBg="1"/>
      <p:bldP spid="5" grpId="0" bldLvl="0" animBg="1"/>
      <p:bldP spid="5"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a:latin typeface="Times New Roman" panose="02020603050405020304" charset="0"/>
                <a:cs typeface="Times New Roman" panose="02020603050405020304" charset="0"/>
                <a:sym typeface="+mn-ea"/>
              </a:rPr>
              <a:t>Task 1</a:t>
            </a:r>
            <a:r>
              <a:rPr lang="zh-CN" altLang="en-US">
                <a:latin typeface="Times New Roman" panose="02020603050405020304" charset="0"/>
                <a:cs typeface="Times New Roman" panose="02020603050405020304" charset="0"/>
                <a:sym typeface="+mn-ea"/>
              </a:rPr>
              <a:t>阅读下面短文，在空白处填入</a:t>
            </a:r>
            <a:r>
              <a:rPr lang="en-US" altLang="zh-CN">
                <a:latin typeface="Times New Roman" panose="02020603050405020304" charset="0"/>
                <a:cs typeface="Times New Roman" panose="02020603050405020304" charset="0"/>
                <a:sym typeface="+mn-ea"/>
              </a:rPr>
              <a:t>1</a:t>
            </a:r>
            <a:r>
              <a:rPr lang="zh-CN" altLang="en-US">
                <a:latin typeface="Times New Roman" panose="02020603050405020304" charset="0"/>
                <a:cs typeface="Times New Roman" panose="02020603050405020304" charset="0"/>
                <a:sym typeface="+mn-ea"/>
              </a:rPr>
              <a:t>个适当的单词或括号内单词的正确形式。</a:t>
            </a: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graphicFrame>
        <p:nvGraphicFramePr>
          <p:cNvPr id="5" name="表格 4"/>
          <p:cNvGraphicFramePr/>
          <p:nvPr>
            <p:custDataLst>
              <p:tags r:id="rId3"/>
            </p:custDataLst>
          </p:nvPr>
        </p:nvGraphicFramePr>
        <p:xfrm>
          <a:off x="441960" y="972820"/>
          <a:ext cx="11324590" cy="5593715"/>
        </p:xfrm>
        <a:graphic>
          <a:graphicData uri="http://schemas.openxmlformats.org/drawingml/2006/table">
            <a:tbl>
              <a:tblPr/>
              <a:tblGrid>
                <a:gridCol w="1727835"/>
                <a:gridCol w="9596755"/>
              </a:tblGrid>
              <a:tr h="644525">
                <a:tc>
                  <a:txBody>
                    <a:bodyPr/>
                    <a:p>
                      <a:pPr marL="0" indent="0" algn="just">
                        <a:spcBef>
                          <a:spcPct val="0"/>
                        </a:spcBef>
                        <a:spcAft>
                          <a:spcPct val="0"/>
                        </a:spcAft>
                      </a:pPr>
                      <a:r>
                        <a:rPr lang="zh-CN" sz="2800">
                          <a:latin typeface="Times New Roman" panose="02020603050405020304" charset="0"/>
                          <a:ea typeface="宋体" panose="02010600030101010101" pitchFamily="2" charset="-122"/>
                        </a:rPr>
                        <a:t>语篇类型</a:t>
                      </a:r>
                      <a:endParaRPr lang="zh-CN" sz="2800">
                        <a:latin typeface="Times New Roman" panose="02020603050405020304" charset="0"/>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zh-CN" altLang="en-US" sz="2800" b="1">
                          <a:latin typeface="Times New Roman" panose="02020603050405020304" charset="0"/>
                          <a:ea typeface="宋体" panose="02010600030101010101" pitchFamily="2" charset="-122"/>
                          <a:cs typeface="Times New Roman" panose="02020603050405020304" charset="0"/>
                        </a:rPr>
                        <a:t>记叙文</a:t>
                      </a:r>
                      <a:r>
                        <a:rPr lang="en-US" altLang="zh-CN" sz="2800" b="1">
                          <a:latin typeface="Times New Roman" panose="02020603050405020304" charset="0"/>
                          <a:ea typeface="宋体" panose="02010600030101010101" pitchFamily="2" charset="-122"/>
                          <a:cs typeface="Times New Roman" panose="02020603050405020304" charset="0"/>
                        </a:rPr>
                        <a:t>(</a:t>
                      </a:r>
                      <a:r>
                        <a:rPr lang="zh-CN" altLang="en-US" sz="2800" b="1">
                          <a:latin typeface="Times New Roman" panose="02020603050405020304" charset="0"/>
                          <a:ea typeface="宋体" panose="02010600030101010101" pitchFamily="2" charset="-122"/>
                          <a:cs typeface="Times New Roman" panose="02020603050405020304" charset="0"/>
                        </a:rPr>
                        <a:t>个人经历</a:t>
                      </a:r>
                      <a:r>
                        <a:rPr lang="en-US" altLang="zh-CN" sz="2800" b="1">
                          <a:latin typeface="Times New Roman" panose="02020603050405020304" charset="0"/>
                          <a:ea typeface="宋体" panose="02010600030101010101" pitchFamily="2" charset="-122"/>
                          <a:cs typeface="Times New Roman" panose="02020603050405020304" charset="0"/>
                        </a:rPr>
                        <a:t>)</a:t>
                      </a:r>
                      <a:endParaRPr lang="en-US" altLang="zh-CN" sz="2800" b="1">
                        <a:latin typeface="Times New Roman" panose="02020603050405020304" charset="0"/>
                        <a:ea typeface="宋体" panose="02010600030101010101" pitchFamily="2" charset="-122"/>
                        <a:cs typeface="Times New Roman" panose="02020603050405020304" charset="0"/>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590550">
                <a:tc>
                  <a:txBody>
                    <a:bodyPr/>
                    <a:p>
                      <a:pPr marL="0" indent="0" algn="just">
                        <a:spcBef>
                          <a:spcPct val="0"/>
                        </a:spcBef>
                        <a:spcAft>
                          <a:spcPct val="0"/>
                        </a:spcAft>
                      </a:pPr>
                      <a:r>
                        <a:rPr lang="zh-CN" sz="2800">
                          <a:latin typeface="Times New Roman" panose="02020603050405020304" charset="0"/>
                          <a:ea typeface="宋体" panose="02010600030101010101" pitchFamily="2" charset="-122"/>
                        </a:rPr>
                        <a:t>主题语境</a:t>
                      </a:r>
                      <a:endParaRPr lang="zh-CN" sz="2800">
                        <a:latin typeface="Times New Roman" panose="02020603050405020304" charset="0"/>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2800">
                          <a:latin typeface="Times New Roman" panose="02020603050405020304" charset="0"/>
                          <a:ea typeface="宋体" panose="02010600030101010101" pitchFamily="2" charset="-122"/>
                          <a:cs typeface="Times New Roman" panose="02020603050405020304" charset="0"/>
                        </a:rPr>
                        <a:t> “</a:t>
                      </a:r>
                      <a:r>
                        <a:rPr lang="zh-CN" altLang="en-US" sz="2800" b="1">
                          <a:latin typeface="Times New Roman" panose="02020603050405020304" charset="0"/>
                          <a:ea typeface="宋体" panose="02010600030101010101" pitchFamily="2" charset="-122"/>
                          <a:cs typeface="Times New Roman" panose="02020603050405020304" charset="0"/>
                        </a:rPr>
                        <a:t>人与社会</a:t>
                      </a:r>
                      <a:r>
                        <a:rPr lang="en-US" altLang="zh-CN" sz="2800" b="1">
                          <a:latin typeface="Times New Roman" panose="02020603050405020304" charset="0"/>
                          <a:ea typeface="宋体" panose="02010600030101010101" pitchFamily="2" charset="-122"/>
                          <a:cs typeface="Times New Roman" panose="02020603050405020304" charset="0"/>
                        </a:rPr>
                        <a:t>”</a:t>
                      </a:r>
                      <a:r>
                        <a:rPr lang="zh-CN" altLang="en-US" sz="2800" b="1">
                          <a:latin typeface="Times New Roman" panose="02020603050405020304" charset="0"/>
                          <a:ea typeface="宋体" panose="02010600030101010101" pitchFamily="2" charset="-122"/>
                          <a:cs typeface="Times New Roman" panose="02020603050405020304" charset="0"/>
                        </a:rPr>
                        <a:t>之</a:t>
                      </a:r>
                      <a:r>
                        <a:rPr lang="en-US" altLang="zh-CN" sz="2800" b="1">
                          <a:latin typeface="Times New Roman" panose="02020603050405020304" charset="0"/>
                          <a:ea typeface="宋体" panose="02010600030101010101" pitchFamily="2" charset="-122"/>
                          <a:cs typeface="Times New Roman" panose="02020603050405020304" charset="0"/>
                        </a:rPr>
                        <a:t>“</a:t>
                      </a:r>
                      <a:r>
                        <a:rPr lang="zh-CN" altLang="en-US" sz="2800" b="1">
                          <a:latin typeface="Times New Roman" panose="02020603050405020304" charset="0"/>
                          <a:ea typeface="宋体" panose="02010600030101010101" pitchFamily="2" charset="-122"/>
                          <a:cs typeface="Times New Roman" panose="02020603050405020304" charset="0"/>
                        </a:rPr>
                        <a:t>历史、社会与文化</a:t>
                      </a:r>
                      <a:r>
                        <a:rPr lang="en-US" altLang="zh-CN" sz="2800" b="1">
                          <a:latin typeface="Times New Roman" panose="02020603050405020304" charset="0"/>
                          <a:ea typeface="宋体" panose="02010600030101010101" pitchFamily="2" charset="-122"/>
                          <a:cs typeface="Times New Roman" panose="02020603050405020304" charset="0"/>
                        </a:rPr>
                        <a:t>”</a:t>
                      </a:r>
                      <a:r>
                        <a:rPr lang="zh-CN" altLang="en-US" sz="2800" b="1">
                          <a:latin typeface="Times New Roman" panose="02020603050405020304" charset="0"/>
                          <a:ea typeface="宋体" panose="02010600030101010101" pitchFamily="2" charset="-122"/>
                          <a:cs typeface="Times New Roman" panose="02020603050405020304" charset="0"/>
                        </a:rPr>
                        <a:t>主题群</a:t>
                      </a:r>
                      <a:endParaRPr lang="zh-CN" altLang="en-US" sz="2800" b="1">
                        <a:latin typeface="Times New Roman" panose="02020603050405020304" charset="0"/>
                        <a:ea typeface="宋体" panose="02010600030101010101" pitchFamily="2" charset="-122"/>
                        <a:cs typeface="Times New Roman" panose="02020603050405020304" charset="0"/>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358640">
                <a:tc>
                  <a:txBody>
                    <a:bodyPr/>
                    <a:p>
                      <a:pPr marL="0" indent="0" algn="just">
                        <a:spcBef>
                          <a:spcPct val="0"/>
                        </a:spcBef>
                        <a:spcAft>
                          <a:spcPct val="0"/>
                        </a:spcAft>
                      </a:pPr>
                      <a:r>
                        <a:rPr lang="zh-CN" sz="2800">
                          <a:latin typeface="Times New Roman" panose="02020603050405020304" charset="0"/>
                          <a:ea typeface="宋体" panose="02010600030101010101" pitchFamily="2" charset="-122"/>
                        </a:rPr>
                        <a:t>语篇结构</a:t>
                      </a:r>
                      <a:endParaRPr lang="zh-CN" sz="2800">
                        <a:latin typeface="Times New Roman" panose="02020603050405020304" charset="0"/>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a:spcBef>
                          <a:spcPct val="0"/>
                        </a:spcBef>
                        <a:spcAft>
                          <a:spcPct val="0"/>
                        </a:spcAft>
                      </a:pPr>
                      <a:endParaRPr sz="2800">
                        <a:latin typeface="Times New Roman" panose="02020603050405020304" charset="0"/>
                        <a:ea typeface="宋体" panose="02010600030101010101" pitchFamily="2" charset="-122"/>
                        <a:cs typeface="Times New Roman" panose="02020603050405020304" charset="0"/>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sp>
        <p:nvSpPr>
          <p:cNvPr id="7" name="文本框 6"/>
          <p:cNvSpPr txBox="1"/>
          <p:nvPr/>
        </p:nvSpPr>
        <p:spPr>
          <a:xfrm>
            <a:off x="762000" y="342900"/>
            <a:ext cx="10554335" cy="530860"/>
          </a:xfrm>
          <a:prstGeom prst="rect">
            <a:avLst/>
          </a:prstGeom>
          <a:noFill/>
        </p:spPr>
        <p:txBody>
          <a:bodyPr wrap="square" rtlCol="0">
            <a:noAutofit/>
          </a:bodyPr>
          <a:p>
            <a:pPr algn="l"/>
            <a:r>
              <a:rPr lang="en-US" altLang="zh-CN"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rPr>
              <a:t>Task 2  Analyze the structure.</a:t>
            </a:r>
            <a:endParaRPr lang="en-US" altLang="zh-CN"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endParaRPr>
          </a:p>
        </p:txBody>
      </p:sp>
      <p:grpSp>
        <p:nvGrpSpPr>
          <p:cNvPr id="171" name="组合 171"/>
          <p:cNvGrpSpPr/>
          <p:nvPr/>
        </p:nvGrpSpPr>
        <p:grpSpPr>
          <a:xfrm>
            <a:off x="2331085" y="2272023"/>
            <a:ext cx="8986246" cy="3881762"/>
            <a:chOff x="3560" y="292112"/>
            <a:chExt cx="9021" cy="3459"/>
          </a:xfrm>
        </p:grpSpPr>
        <p:grpSp>
          <p:nvGrpSpPr>
            <p:cNvPr id="157" name="组合 157"/>
            <p:cNvGrpSpPr/>
            <p:nvPr/>
          </p:nvGrpSpPr>
          <p:grpSpPr>
            <a:xfrm>
              <a:off x="3560" y="292112"/>
              <a:ext cx="9021" cy="3133"/>
              <a:chOff x="3545" y="210939"/>
              <a:chExt cx="9021" cy="3133"/>
            </a:xfrm>
          </p:grpSpPr>
          <p:sp>
            <p:nvSpPr>
              <p:cNvPr id="158" name="文本框 28"/>
              <p:cNvSpPr txBox="1"/>
              <p:nvPr/>
            </p:nvSpPr>
            <p:spPr>
              <a:xfrm>
                <a:off x="3545" y="211946"/>
                <a:ext cx="1962" cy="1828"/>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l" fontAlgn="ctr">
                  <a:buClrTx/>
                  <a:buSzTx/>
                  <a:buFontTx/>
                </a:pPr>
                <a:r>
                  <a:rPr lang="en-US" altLang="zh-CN" sz="24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Biking on the Xi’an City Wall</a:t>
                </a:r>
                <a:endParaRPr lang="en-US" altLang="zh-CN" sz="24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59" name="文本框 29"/>
              <p:cNvSpPr txBox="1"/>
              <p:nvPr/>
            </p:nvSpPr>
            <p:spPr>
              <a:xfrm>
                <a:off x="9070" y="211012"/>
                <a:ext cx="3457" cy="514"/>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rtl="0" eaLnBrk="1" fontAlgn="ctr" latinLnBrk="0" hangingPunct="1">
                  <a:lnSpc>
                    <a:spcPct val="100000"/>
                  </a:lnSpc>
                </a:pPr>
                <a:r>
                  <a:rPr lang="en-US" altLang="zh-CN" sz="24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Para 1:</a:t>
                </a:r>
                <a:endParaRPr lang="en-US" altLang="zh-CN" sz="24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a:p>
                <a:pPr algn="just" fontAlgn="ctr">
                  <a:buClrTx/>
                  <a:buSzTx/>
                  <a:buFontTx/>
                </a:pPr>
                <a:r>
                  <a:rPr lang="en-US" altLang="zh-CN" sz="24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endParaRPr lang="en-US" altLang="zh-CN" sz="24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a:p>
                <a:pPr algn="just" fontAlgn="ctr">
                  <a:buClrTx/>
                  <a:buSzTx/>
                  <a:buFontTx/>
                </a:pPr>
                <a:r>
                  <a:rPr lang="en-US" altLang="zh-CN" sz="24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endParaRPr lang="en-US" altLang="zh-CN" sz="24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60" name="文本框 30"/>
              <p:cNvSpPr txBox="1"/>
              <p:nvPr/>
            </p:nvSpPr>
            <p:spPr>
              <a:xfrm>
                <a:off x="9151" y="211727"/>
                <a:ext cx="3415" cy="510"/>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rtl="0" eaLnBrk="1" fontAlgn="ctr" latinLnBrk="0" hangingPunct="1">
                  <a:lnSpc>
                    <a:spcPct val="100000"/>
                  </a:lnSpc>
                </a:pPr>
                <a:r>
                  <a:rPr lang="en-US" altLang="zh-CN" sz="24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Para 2: </a:t>
                </a:r>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161" name="文本框 31"/>
              <p:cNvSpPr txBox="1"/>
              <p:nvPr/>
            </p:nvSpPr>
            <p:spPr>
              <a:xfrm>
                <a:off x="9175" y="212345"/>
                <a:ext cx="3391" cy="512"/>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rtl="0" eaLnBrk="1" fontAlgn="ctr" latinLnBrk="0" hangingPunct="1">
                  <a:lnSpc>
                    <a:spcPct val="100000"/>
                  </a:lnSpc>
                </a:pPr>
                <a:r>
                  <a:rPr lang="en-US" altLang="zh-CN" sz="24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Para 3:</a:t>
                </a:r>
                <a:endParaRPr lang="en-US" altLang="zh-CN" sz="24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162" name="左大括号 33"/>
              <p:cNvSpPr/>
              <p:nvPr/>
            </p:nvSpPr>
            <p:spPr>
              <a:xfrm>
                <a:off x="5829" y="211012"/>
                <a:ext cx="315" cy="3060"/>
              </a:xfrm>
              <a:prstGeom prst="leftBrace">
                <a:avLst/>
              </a:prstGeom>
              <a:ln w="28575"/>
            </p:spPr>
            <p:style>
              <a:lnRef idx="2">
                <a:schemeClr val="accent1"/>
              </a:lnRef>
              <a:fillRef idx="0">
                <a:srgbClr val="FFFFFF"/>
              </a:fillRef>
              <a:effectRef idx="0">
                <a:srgbClr val="FFFFFF"/>
              </a:effectRef>
              <a:fontRef idx="minor">
                <a:schemeClr val="tx1"/>
              </a:fontRef>
            </p:style>
          </p:sp>
          <p:sp>
            <p:nvSpPr>
              <p:cNvPr id="163" name="文本框 108"/>
              <p:cNvSpPr txBox="1"/>
              <p:nvPr/>
            </p:nvSpPr>
            <p:spPr>
              <a:xfrm>
                <a:off x="6341" y="210939"/>
                <a:ext cx="2533" cy="660"/>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l" rtl="0" eaLnBrk="1" fontAlgn="ctr" latinLnBrk="0" hangingPunct="1">
                  <a:lnSpc>
                    <a:spcPct val="100000"/>
                  </a:lnSpc>
                </a:pPr>
                <a:r>
                  <a:rPr lang="en-US" altLang="zh-CN" sz="24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Part1 Introduction</a:t>
                </a:r>
                <a:endParaRPr lang="en-US" altLang="zh-CN" sz="1200"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64" name="文本框 117"/>
              <p:cNvSpPr txBox="1"/>
              <p:nvPr/>
            </p:nvSpPr>
            <p:spPr>
              <a:xfrm>
                <a:off x="6135" y="211985"/>
                <a:ext cx="1294" cy="2087"/>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l" rtl="0" eaLnBrk="1" fontAlgn="ctr" latinLnBrk="0" hangingPunct="1">
                  <a:lnSpc>
                    <a:spcPct val="100000"/>
                  </a:lnSpc>
                  <a:buClrTx/>
                  <a:buSzTx/>
                  <a:buFontTx/>
                </a:pPr>
                <a:r>
                  <a:rPr lang="en-US" altLang="zh-CN" sz="24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Part2</a:t>
                </a:r>
                <a:endParaRPr lang="en-US" altLang="zh-CN" sz="24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a:p>
                <a:pPr algn="l" rtl="0" eaLnBrk="1" fontAlgn="ctr" latinLnBrk="0" hangingPunct="1">
                  <a:lnSpc>
                    <a:spcPct val="100000"/>
                  </a:lnSpc>
                  <a:buClrTx/>
                  <a:buSzTx/>
                  <a:buFontTx/>
                </a:pPr>
                <a:r>
                  <a:rPr lang="en-US" altLang="zh-CN" sz="24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During the journey</a:t>
                </a:r>
                <a:endParaRPr lang="en-US" altLang="zh-CN" sz="24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grpSp>
        <p:sp>
          <p:nvSpPr>
            <p:cNvPr id="168" name="文本框 30"/>
            <p:cNvSpPr txBox="1"/>
            <p:nvPr/>
          </p:nvSpPr>
          <p:spPr>
            <a:xfrm>
              <a:off x="7558" y="293158"/>
              <a:ext cx="1249" cy="510"/>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rtl="0" eaLnBrk="1" fontAlgn="ctr" latinLnBrk="0" hangingPunct="1">
                <a:lnSpc>
                  <a:spcPct val="100000"/>
                </a:lnSpc>
              </a:pPr>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170" name="文本框 31"/>
            <p:cNvSpPr txBox="1"/>
            <p:nvPr/>
          </p:nvSpPr>
          <p:spPr>
            <a:xfrm>
              <a:off x="9151" y="295059"/>
              <a:ext cx="3375" cy="512"/>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rtl="0" eaLnBrk="1" fontAlgn="ctr" latinLnBrk="0" hangingPunct="1">
                <a:lnSpc>
                  <a:spcPct val="100000"/>
                </a:lnSpc>
              </a:pPr>
              <a:r>
                <a:rPr lang="en-US" altLang="zh-CN" sz="24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Para 4:</a:t>
              </a:r>
              <a:endParaRPr lang="en-US" altLang="zh-CN" sz="24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p:txBody>
        </p:sp>
      </p:grpSp>
      <p:sp>
        <p:nvSpPr>
          <p:cNvPr id="6" name="文本框 30"/>
          <p:cNvSpPr txBox="1"/>
          <p:nvPr/>
        </p:nvSpPr>
        <p:spPr>
          <a:xfrm>
            <a:off x="6428618" y="5215611"/>
            <a:ext cx="1244188" cy="572333"/>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p>
            <a:pPr algn="just" rtl="0" eaLnBrk="1" fontAlgn="ctr" latinLnBrk="0" hangingPunct="1">
              <a:lnSpc>
                <a:spcPct val="100000"/>
              </a:lnSpc>
            </a:pPr>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p:txBody>
      </p:sp>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a:t>
            </a:r>
            <a:r>
              <a:rPr lang="zh-CN" altLang="en-US"/>
              <a:t>表格摘选自维克多英语官网</a:t>
            </a:r>
            <a:r>
              <a:rPr lang="en-US" altLang="zh-CN"/>
              <a:t>)</a:t>
            </a: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3" name="文本框 2"/>
          <p:cNvSpPr txBox="1"/>
          <p:nvPr/>
        </p:nvSpPr>
        <p:spPr>
          <a:xfrm>
            <a:off x="790575" y="451485"/>
            <a:ext cx="10554335" cy="530860"/>
          </a:xfrm>
          <a:prstGeom prst="rect">
            <a:avLst/>
          </a:prstGeom>
          <a:noFill/>
        </p:spPr>
        <p:txBody>
          <a:bodyPr wrap="square" rtlCol="0">
            <a:noAutofit/>
          </a:bodyPr>
          <a:p>
            <a:pPr algn="l"/>
            <a:r>
              <a:rPr lang="en-US" altLang="zh-CN"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sym typeface="+mn-ea"/>
              </a:rPr>
              <a:t>Task 3 Review the important phrases/sentences and translate.</a:t>
            </a:r>
            <a:endParaRPr lang="zh-CN" altLang="en-US"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endParaRPr>
          </a:p>
        </p:txBody>
      </p:sp>
      <p:graphicFrame>
        <p:nvGraphicFramePr>
          <p:cNvPr id="5" name="表格 4"/>
          <p:cNvGraphicFramePr/>
          <p:nvPr>
            <p:custDataLst>
              <p:tags r:id="rId3"/>
            </p:custDataLst>
          </p:nvPr>
        </p:nvGraphicFramePr>
        <p:xfrm>
          <a:off x="563245" y="1121410"/>
          <a:ext cx="10922000" cy="3811905"/>
        </p:xfrm>
        <a:graphic>
          <a:graphicData uri="http://schemas.openxmlformats.org/drawingml/2006/table">
            <a:tbl>
              <a:tblPr/>
              <a:tblGrid>
                <a:gridCol w="5461000"/>
                <a:gridCol w="5461000"/>
              </a:tblGrid>
              <a:tr h="375920">
                <a:tc>
                  <a:txBody>
                    <a:bodyPr/>
                    <a:p>
                      <a:pPr marL="0" indent="0" algn="just">
                        <a:spcBef>
                          <a:spcPct val="0"/>
                        </a:spcBef>
                        <a:spcAft>
                          <a:spcPct val="0"/>
                        </a:spcAft>
                      </a:pPr>
                      <a:r>
                        <a:rPr lang="en-US" altLang="zh-CN" sz="2800">
                          <a:latin typeface="Times New Roman" panose="02020603050405020304"/>
                          <a:ea typeface="Times New Roman" panose="02020603050405020304"/>
                        </a:rPr>
                        <a:t>1.</a:t>
                      </a:r>
                      <a:r>
                        <a:rPr lang="en-US" altLang="zh-CN" sz="2800" b="1">
                          <a:latin typeface="Times New Roman" panose="02020603050405020304"/>
                          <a:ea typeface="宋体" panose="02010600030101010101" pitchFamily="2" charset="-122"/>
                        </a:rPr>
                        <a:t>The Xi’an City Wall</a:t>
                      </a:r>
                      <a:r>
                        <a:rPr lang="en-US" altLang="zh-CN" sz="2800">
                          <a:latin typeface="Times New Roman" panose="02020603050405020304"/>
                          <a:ea typeface="宋体" panose="02010600030101010101" pitchFamily="2" charset="-122"/>
                        </a:rPr>
                        <a:t> </a:t>
                      </a:r>
                      <a:r>
                        <a:rPr lang="zh-CN" altLang="en-US" sz="2800">
                          <a:latin typeface="Times New Roman" panose="02020603050405020304"/>
                          <a:ea typeface="宋体" panose="02010600030101010101" pitchFamily="2" charset="-122"/>
                        </a:rPr>
                        <a:t>西安城墙</a:t>
                      </a:r>
                      <a:endParaRPr lang="zh-CN" altLang="en-US" sz="2800">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2800">
                          <a:latin typeface="Times New Roman" panose="02020603050405020304"/>
                          <a:ea typeface="Times New Roman" panose="02020603050405020304"/>
                        </a:rPr>
                        <a:t>9.</a:t>
                      </a:r>
                      <a:r>
                        <a:rPr lang="en-US" altLang="zh-CN" sz="2800" b="1">
                          <a:latin typeface="Times New Roman" panose="02020603050405020304"/>
                          <a:ea typeface="宋体" panose="02010600030101010101" pitchFamily="2" charset="-122"/>
                        </a:rPr>
                        <a:t>streams of people </a:t>
                      </a:r>
                      <a:r>
                        <a:rPr lang="zh-CN" altLang="en-US" sz="2800" b="1">
                          <a:latin typeface="Times New Roman" panose="02020603050405020304"/>
                          <a:ea typeface="宋体" panose="02010600030101010101" pitchFamily="2" charset="-122"/>
                        </a:rPr>
                        <a:t>人流</a:t>
                      </a:r>
                      <a:endParaRPr lang="zh-CN" altLang="en-US" sz="2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26085">
                <a:tc>
                  <a:txBody>
                    <a:bodyPr/>
                    <a:p>
                      <a:pPr marL="0" indent="0" algn="just">
                        <a:spcBef>
                          <a:spcPct val="0"/>
                        </a:spcBef>
                        <a:spcAft>
                          <a:spcPct val="0"/>
                        </a:spcAft>
                      </a:pPr>
                      <a:r>
                        <a:rPr lang="en-US" altLang="zh-CN" sz="2800">
                          <a:latin typeface="Times New Roman" panose="02020603050405020304"/>
                          <a:ea typeface="Times New Roman" panose="02020603050405020304"/>
                        </a:rPr>
                        <a:t>2.</a:t>
                      </a:r>
                      <a:r>
                        <a:rPr lang="en-US" altLang="zh-CN" sz="2800" b="1">
                          <a:latin typeface="Times New Roman" panose="02020603050405020304"/>
                          <a:ea typeface="宋体" panose="02010600030101010101" pitchFamily="2" charset="-122"/>
                        </a:rPr>
                        <a:t>complete</a:t>
                      </a:r>
                      <a:r>
                        <a:rPr lang="en-US" altLang="zh-CN" sz="2800" b="1">
                          <a:latin typeface="Times New Roman" panose="02020603050405020304"/>
                          <a:ea typeface="Times New Roman" panose="02020603050405020304"/>
                        </a:rPr>
                        <a:t>  adj.</a:t>
                      </a:r>
                      <a:r>
                        <a:rPr lang="zh-CN" altLang="en-US" sz="2800" b="1">
                          <a:latin typeface="Times New Roman" panose="02020603050405020304"/>
                          <a:ea typeface="Times New Roman" panose="02020603050405020304"/>
                        </a:rPr>
                        <a:t>完整的</a:t>
                      </a:r>
                      <a:endParaRPr lang="zh-CN" altLang="en-US" sz="2800" b="1">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2800">
                          <a:latin typeface="Times New Roman" panose="02020603050405020304"/>
                          <a:ea typeface="Times New Roman" panose="02020603050405020304"/>
                        </a:rPr>
                        <a:t>10.</a:t>
                      </a:r>
                      <a:r>
                        <a:rPr lang="en-US" altLang="zh-CN" sz="2800" b="1">
                          <a:latin typeface="Times New Roman" panose="02020603050405020304"/>
                          <a:ea typeface="宋体" panose="02010600030101010101" pitchFamily="2" charset="-122"/>
                        </a:rPr>
                        <a:t>the defensive</a:t>
                      </a:r>
                      <a:r>
                        <a:rPr lang="en-US" altLang="zh-CN" sz="2800">
                          <a:latin typeface="Times New Roman" panose="02020603050405020304"/>
                          <a:ea typeface="宋体" panose="02010600030101010101" pitchFamily="2" charset="-122"/>
                        </a:rPr>
                        <a:t> </a:t>
                      </a:r>
                      <a:r>
                        <a:rPr lang="en-US" altLang="zh-CN" sz="2800" b="1">
                          <a:latin typeface="Times New Roman" panose="02020603050405020304"/>
                          <a:ea typeface="宋体" panose="02010600030101010101" pitchFamily="2" charset="-122"/>
                        </a:rPr>
                        <a:t>equipment</a:t>
                      </a:r>
                      <a:r>
                        <a:rPr lang="zh-CN" altLang="en-US" sz="2800" b="1">
                          <a:latin typeface="Times New Roman" panose="02020603050405020304"/>
                          <a:ea typeface="宋体" panose="02010600030101010101" pitchFamily="2" charset="-122"/>
                        </a:rPr>
                        <a:t>防御装备</a:t>
                      </a:r>
                      <a:endParaRPr lang="zh-CN" altLang="en-US" sz="2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76555">
                <a:tc>
                  <a:txBody>
                    <a:bodyPr/>
                    <a:p>
                      <a:pPr marL="0" indent="0" algn="just">
                        <a:spcBef>
                          <a:spcPct val="0"/>
                        </a:spcBef>
                        <a:spcAft>
                          <a:spcPct val="0"/>
                        </a:spcAft>
                      </a:pPr>
                      <a:r>
                        <a:rPr lang="en-US" altLang="zh-CN" sz="2800">
                          <a:latin typeface="Times New Roman" panose="02020603050405020304"/>
                          <a:ea typeface="Times New Roman" panose="02020603050405020304"/>
                        </a:rPr>
                        <a:t>3.</a:t>
                      </a:r>
                      <a:r>
                        <a:rPr lang="en-US" altLang="zh-CN" sz="2800" b="1">
                          <a:latin typeface="Times New Roman" panose="02020603050405020304"/>
                          <a:ea typeface="宋体" panose="02010600030101010101" pitchFamily="2" charset="-122"/>
                        </a:rPr>
                        <a:t>entire </a:t>
                      </a:r>
                      <a:r>
                        <a:rPr lang="en-US" altLang="zh-CN" sz="2800" b="1">
                          <a:latin typeface="Times New Roman" panose="02020603050405020304"/>
                          <a:ea typeface="Times New Roman" panose="02020603050405020304"/>
                        </a:rPr>
                        <a:t>  adj.</a:t>
                      </a:r>
                      <a:r>
                        <a:rPr lang="zh-CN" altLang="en-US" sz="2800" b="1">
                          <a:latin typeface="Times New Roman" panose="02020603050405020304"/>
                          <a:ea typeface="Times New Roman" panose="02020603050405020304"/>
                        </a:rPr>
                        <a:t>整个的；完全的</a:t>
                      </a:r>
                      <a:endParaRPr lang="zh-CN" altLang="en-US" sz="2800" b="1">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2800">
                          <a:latin typeface="Times New Roman" panose="02020603050405020304"/>
                          <a:ea typeface="Times New Roman" panose="02020603050405020304"/>
                        </a:rPr>
                        <a:t>11.</a:t>
                      </a:r>
                      <a:r>
                        <a:rPr lang="en-US" altLang="zh-CN" sz="2800" b="1">
                          <a:latin typeface="Times New Roman" panose="02020603050405020304"/>
                          <a:ea typeface="宋体" panose="02010600030101010101" pitchFamily="2" charset="-122"/>
                        </a:rPr>
                        <a:t>hire</a:t>
                      </a:r>
                      <a:r>
                        <a:rPr lang="en-US" altLang="zh-CN" sz="2800" b="1">
                          <a:latin typeface="Times New Roman" panose="02020603050405020304"/>
                          <a:ea typeface="Times New Roman" panose="02020603050405020304"/>
                        </a:rPr>
                        <a:t>  vt.</a:t>
                      </a:r>
                      <a:r>
                        <a:rPr lang="zh-CN" altLang="en-US" sz="2800" b="1">
                          <a:latin typeface="Times New Roman" panose="02020603050405020304"/>
                          <a:ea typeface="Times New Roman" panose="02020603050405020304"/>
                        </a:rPr>
                        <a:t>租用，租借</a:t>
                      </a:r>
                      <a:endParaRPr lang="zh-CN" altLang="en-US" sz="2800" b="1">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75920">
                <a:tc>
                  <a:txBody>
                    <a:bodyPr/>
                    <a:p>
                      <a:pPr marL="0" indent="0" algn="just">
                        <a:spcBef>
                          <a:spcPct val="0"/>
                        </a:spcBef>
                        <a:spcAft>
                          <a:spcPct val="0"/>
                        </a:spcAft>
                      </a:pPr>
                      <a:r>
                        <a:rPr lang="en-US" altLang="zh-CN" sz="2800">
                          <a:latin typeface="Times New Roman" panose="02020603050405020304"/>
                          <a:ea typeface="Times New Roman" panose="02020603050405020304"/>
                        </a:rPr>
                        <a:t>4.</a:t>
                      </a:r>
                      <a:r>
                        <a:rPr lang="en-US" altLang="zh-CN" sz="2800" b="1">
                          <a:latin typeface="Times New Roman" panose="02020603050405020304"/>
                          <a:ea typeface="宋体" panose="02010600030101010101" pitchFamily="2" charset="-122"/>
                        </a:rPr>
                        <a:t>China’s long history</a:t>
                      </a:r>
                      <a:r>
                        <a:rPr lang="zh-CN" altLang="en-US" sz="2800" b="1">
                          <a:latin typeface="Times New Roman" panose="02020603050405020304"/>
                          <a:ea typeface="宋体" panose="02010600030101010101" pitchFamily="2" charset="-122"/>
                        </a:rPr>
                        <a:t>中国悠久的历史</a:t>
                      </a:r>
                      <a:endParaRPr lang="zh-CN" altLang="en-US" sz="2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2800">
                          <a:latin typeface="Times New Roman" panose="02020603050405020304"/>
                          <a:ea typeface="Times New Roman" panose="02020603050405020304"/>
                        </a:rPr>
                        <a:t>12.</a:t>
                      </a:r>
                      <a:r>
                        <a:rPr lang="en-US" altLang="zh-CN" sz="2800" b="1">
                          <a:latin typeface="Times New Roman" panose="02020603050405020304"/>
                          <a:ea typeface="宋体" panose="02010600030101010101" pitchFamily="2" charset="-122"/>
                        </a:rPr>
                        <a:t>the rental place</a:t>
                      </a:r>
                      <a:r>
                        <a:rPr lang="zh-CN" altLang="en-US" sz="2800" b="1">
                          <a:latin typeface="Times New Roman" panose="02020603050405020304"/>
                          <a:ea typeface="宋体" panose="02010600030101010101" pitchFamily="2" charset="-122"/>
                        </a:rPr>
                        <a:t>租赁地点</a:t>
                      </a:r>
                      <a:endParaRPr lang="zh-CN" altLang="en-US" sz="2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76555">
                <a:tc>
                  <a:txBody>
                    <a:bodyPr/>
                    <a:p>
                      <a:pPr marL="0" indent="0" algn="just">
                        <a:spcBef>
                          <a:spcPct val="0"/>
                        </a:spcBef>
                        <a:spcAft>
                          <a:spcPct val="0"/>
                        </a:spcAft>
                      </a:pPr>
                      <a:r>
                        <a:rPr lang="en-US" altLang="zh-CN" sz="2800">
                          <a:latin typeface="Times New Roman" panose="02020603050405020304"/>
                          <a:ea typeface="Times New Roman" panose="02020603050405020304"/>
                        </a:rPr>
                        <a:t>5.</a:t>
                      </a:r>
                      <a:r>
                        <a:rPr lang="en-US" altLang="zh-CN" sz="2800" b="1">
                          <a:latin typeface="Times New Roman" panose="02020603050405020304"/>
                          <a:ea typeface="宋体" panose="02010600030101010101" pitchFamily="2" charset="-122"/>
                        </a:rPr>
                        <a:t>originally</a:t>
                      </a:r>
                      <a:r>
                        <a:rPr lang="en-US" altLang="zh-CN" sz="2800" b="1">
                          <a:latin typeface="Times New Roman" panose="02020603050405020304"/>
                          <a:ea typeface="Times New Roman" panose="02020603050405020304"/>
                        </a:rPr>
                        <a:t>  adv. </a:t>
                      </a:r>
                      <a:r>
                        <a:rPr lang="zh-CN" altLang="en-US" sz="2800" b="1">
                          <a:latin typeface="Times New Roman" panose="02020603050405020304"/>
                          <a:ea typeface="Times New Roman" panose="02020603050405020304"/>
                        </a:rPr>
                        <a:t>起初</a:t>
                      </a:r>
                      <a:endParaRPr lang="zh-CN" altLang="en-US" sz="2800" b="1">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2800">
                          <a:latin typeface="Times New Roman" panose="02020603050405020304"/>
                          <a:ea typeface="Times New Roman" panose="02020603050405020304"/>
                        </a:rPr>
                        <a:t>13.</a:t>
                      </a:r>
                      <a:r>
                        <a:rPr lang="en-US" altLang="zh-CN" sz="2800" b="1">
                          <a:latin typeface="Times New Roman" panose="02020603050405020304"/>
                          <a:ea typeface="宋体" panose="02010600030101010101" pitchFamily="2" charset="-122"/>
                        </a:rPr>
                        <a:t>shaky</a:t>
                      </a:r>
                      <a:r>
                        <a:rPr lang="en-US" altLang="zh-CN" sz="2800" b="1">
                          <a:latin typeface="Times New Roman" panose="02020603050405020304"/>
                          <a:ea typeface="Times New Roman" panose="02020603050405020304"/>
                        </a:rPr>
                        <a:t>  adj.</a:t>
                      </a:r>
                      <a:r>
                        <a:rPr lang="zh-CN" altLang="en-US" sz="2800" b="1">
                          <a:latin typeface="Times New Roman" panose="02020603050405020304"/>
                          <a:ea typeface="Times New Roman" panose="02020603050405020304"/>
                        </a:rPr>
                        <a:t>不牢靠的，摇晃的</a:t>
                      </a:r>
                      <a:endParaRPr lang="zh-CN" altLang="en-US" sz="2800" b="1">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75920">
                <a:tc>
                  <a:txBody>
                    <a:bodyPr/>
                    <a:p>
                      <a:pPr marL="0" indent="0" algn="just">
                        <a:spcBef>
                          <a:spcPct val="0"/>
                        </a:spcBef>
                        <a:spcAft>
                          <a:spcPct val="0"/>
                        </a:spcAft>
                      </a:pPr>
                      <a:r>
                        <a:rPr lang="en-US" altLang="zh-CN" sz="2800">
                          <a:latin typeface="Times New Roman" panose="02020603050405020304"/>
                          <a:ea typeface="Times New Roman" panose="02020603050405020304"/>
                        </a:rPr>
                        <a:t>6.</a:t>
                      </a:r>
                      <a:r>
                        <a:rPr lang="en-US" altLang="zh-CN" sz="2800" b="1">
                          <a:latin typeface="Times New Roman" panose="02020603050405020304"/>
                          <a:ea typeface="宋体" panose="02010600030101010101" pitchFamily="2" charset="-122"/>
                        </a:rPr>
                        <a:t>the Tang dynasty</a:t>
                      </a:r>
                      <a:r>
                        <a:rPr lang="zh-CN" altLang="en-US" sz="2800" b="1">
                          <a:latin typeface="Times New Roman" panose="02020603050405020304"/>
                          <a:ea typeface="宋体" panose="02010600030101010101" pitchFamily="2" charset="-122"/>
                        </a:rPr>
                        <a:t>唐代；唐朝</a:t>
                      </a:r>
                      <a:endParaRPr lang="zh-CN" altLang="en-US" sz="2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2800">
                          <a:latin typeface="Times New Roman" panose="02020603050405020304"/>
                          <a:ea typeface="Times New Roman" panose="02020603050405020304"/>
                        </a:rPr>
                        <a:t>14.</a:t>
                      </a:r>
                      <a:r>
                        <a:rPr lang="en-US" altLang="zh-CN" sz="2800" b="1">
                          <a:latin typeface="Times New Roman" panose="02020603050405020304"/>
                          <a:ea typeface="宋体" panose="02010600030101010101" pitchFamily="2" charset="-122"/>
                        </a:rPr>
                        <a:t>watchtower</a:t>
                      </a:r>
                      <a:r>
                        <a:rPr lang="en-US" altLang="zh-CN" sz="2800" b="1">
                          <a:latin typeface="Times New Roman" panose="02020603050405020304"/>
                          <a:ea typeface="Times New Roman" panose="02020603050405020304"/>
                        </a:rPr>
                        <a:t>  n.</a:t>
                      </a:r>
                      <a:r>
                        <a:rPr lang="zh-CN" altLang="en-US" sz="2800" b="1">
                          <a:latin typeface="Times New Roman" panose="02020603050405020304"/>
                          <a:ea typeface="Times New Roman" panose="02020603050405020304"/>
                        </a:rPr>
                        <a:t>瞭望塔</a:t>
                      </a:r>
                      <a:endParaRPr lang="zh-CN" altLang="en-US" sz="2800" b="1">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76555">
                <a:tc>
                  <a:txBody>
                    <a:bodyPr/>
                    <a:p>
                      <a:pPr marL="0" indent="0" algn="just">
                        <a:spcBef>
                          <a:spcPct val="0"/>
                        </a:spcBef>
                        <a:spcAft>
                          <a:spcPct val="0"/>
                        </a:spcAft>
                      </a:pPr>
                      <a:r>
                        <a:rPr lang="en-US" altLang="zh-CN" sz="2800">
                          <a:latin typeface="Times New Roman" panose="02020603050405020304"/>
                          <a:ea typeface="Times New Roman" panose="02020603050405020304"/>
                        </a:rPr>
                        <a:t>7.</a:t>
                      </a:r>
                      <a:r>
                        <a:rPr lang="en-US" altLang="zh-CN" sz="2800" b="1">
                          <a:latin typeface="Times New Roman" panose="02020603050405020304"/>
                          <a:ea typeface="宋体" panose="02010600030101010101" pitchFamily="2" charset="-122"/>
                        </a:rPr>
                        <a:t>restore</a:t>
                      </a:r>
                      <a:r>
                        <a:rPr lang="en-US" altLang="zh-CN" sz="2800" b="1">
                          <a:latin typeface="Times New Roman" panose="02020603050405020304"/>
                          <a:ea typeface="Times New Roman" panose="02020603050405020304"/>
                        </a:rPr>
                        <a:t>  vt.</a:t>
                      </a:r>
                      <a:r>
                        <a:rPr lang="zh-CN" altLang="en-US" sz="2800" b="1">
                          <a:latin typeface="Times New Roman" panose="02020603050405020304"/>
                          <a:ea typeface="Times New Roman" panose="02020603050405020304"/>
                        </a:rPr>
                        <a:t>修复，整修</a:t>
                      </a:r>
                      <a:endParaRPr lang="zh-CN" altLang="en-US" sz="2800" b="1">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just">
                        <a:buClrTx/>
                        <a:buSzTx/>
                        <a:buFontTx/>
                      </a:pPr>
                      <a:r>
                        <a:rPr lang="en-US" altLang="zh-CN" sz="2800">
                          <a:latin typeface="Times New Roman" panose="02020603050405020304"/>
                          <a:ea typeface="Times New Roman" panose="02020603050405020304"/>
                        </a:rPr>
                        <a:t>15.</a:t>
                      </a:r>
                      <a:r>
                        <a:rPr lang="en-US" altLang="zh-CN" sz="2800" b="1">
                          <a:latin typeface="Times New Roman" panose="02020603050405020304"/>
                          <a:ea typeface="宋体" panose="02010600030101010101" pitchFamily="2" charset="-122"/>
                        </a:rPr>
                        <a:t>the local people</a:t>
                      </a:r>
                      <a:r>
                        <a:rPr lang="en-US" altLang="zh-CN" sz="2800">
                          <a:latin typeface="Times New Roman" panose="02020603050405020304"/>
                          <a:ea typeface="宋体" panose="02010600030101010101" pitchFamily="2" charset="-122"/>
                        </a:rPr>
                        <a:t> </a:t>
                      </a:r>
                      <a:r>
                        <a:rPr lang="zh-CN" altLang="en-US" sz="2800" b="1">
                          <a:latin typeface="Times New Roman" panose="02020603050405020304"/>
                          <a:ea typeface="Times New Roman" panose="02020603050405020304"/>
                        </a:rPr>
                        <a:t>当地人</a:t>
                      </a:r>
                      <a:endParaRPr lang="en-US" altLang="zh-CN" sz="2800" b="1">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128395">
                <a:tc>
                  <a:txBody>
                    <a:bodyPr/>
                    <a:p>
                      <a:pPr marL="0" algn="just">
                        <a:buClrTx/>
                        <a:buSzTx/>
                        <a:buFontTx/>
                      </a:pPr>
                      <a:r>
                        <a:rPr lang="en-US" altLang="zh-CN" sz="2800" b="1">
                          <a:latin typeface="Times New Roman" panose="02020603050405020304"/>
                          <a:ea typeface="Times New Roman" panose="02020603050405020304"/>
                        </a:rPr>
                        <a:t>8.</a:t>
                      </a:r>
                      <a:r>
                        <a:rPr lang="en-US" altLang="zh-CN" sz="2800" b="1">
                          <a:latin typeface="Times New Roman" panose="02020603050405020304"/>
                          <a:ea typeface="宋体" panose="02010600030101010101" pitchFamily="2" charset="-122"/>
                        </a:rPr>
                        <a:t>We </a:t>
                      </a:r>
                      <a:r>
                        <a:rPr lang="en-US" altLang="zh-CN" sz="2800" b="1">
                          <a:solidFill>
                            <a:srgbClr val="FF0000"/>
                          </a:solidFill>
                          <a:latin typeface="Times New Roman" panose="02020603050405020304"/>
                          <a:ea typeface="宋体" panose="02010600030101010101" pitchFamily="2" charset="-122"/>
                        </a:rPr>
                        <a:t>access</a:t>
                      </a:r>
                      <a:r>
                        <a:rPr lang="en-US" altLang="zh-CN" sz="2800" b="1">
                          <a:latin typeface="Times New Roman" panose="02020603050405020304"/>
                          <a:ea typeface="宋体" panose="02010600030101010101" pitchFamily="2" charset="-122"/>
                        </a:rPr>
                        <a:t>ed the wall through the South Gate</a:t>
                      </a:r>
                      <a:r>
                        <a:rPr lang="zh-CN" altLang="en-US" sz="2800" b="1">
                          <a:latin typeface="Times New Roman" panose="02020603050405020304"/>
                          <a:ea typeface="Times New Roman" panose="02020603050405020304"/>
                        </a:rPr>
                        <a:t>.我们从南门进入城墙。</a:t>
                      </a:r>
                      <a:endParaRPr lang="zh-CN" altLang="en-US" sz="2800" b="1">
                        <a:latin typeface="Times New Roman" panose="02020603050405020304"/>
                        <a:ea typeface="Times New Roman" panose="02020603050405020304"/>
                      </a:endParaRPr>
                    </a:p>
                    <a:p>
                      <a:pPr marL="0" indent="0" algn="just">
                        <a:spcBef>
                          <a:spcPct val="0"/>
                        </a:spcBef>
                        <a:spcAft>
                          <a:spcPct val="0"/>
                        </a:spcAft>
                      </a:pPr>
                      <a:r>
                        <a:rPr lang="en-US" altLang="zh-CN" sz="2800">
                          <a:latin typeface="Times New Roman" panose="02020603050405020304"/>
                          <a:ea typeface="宋体" panose="02010600030101010101" pitchFamily="2" charset="-122"/>
                        </a:rPr>
                        <a:t> </a:t>
                      </a:r>
                      <a:endParaRPr lang="en-US" altLang="zh-CN" sz="2800">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2800">
                          <a:latin typeface="Times New Roman" panose="02020603050405020304"/>
                          <a:ea typeface="Times New Roman" panose="02020603050405020304"/>
                        </a:rPr>
                        <a:t>16.</a:t>
                      </a:r>
                      <a:r>
                        <a:rPr lang="en-US" altLang="zh-CN" sz="2800" b="1">
                          <a:latin typeface="Times New Roman" panose="02020603050405020304"/>
                          <a:ea typeface="宋体" panose="02010600030101010101" pitchFamily="2" charset="-122"/>
                        </a:rPr>
                        <a:t>routine  n.</a:t>
                      </a:r>
                      <a:r>
                        <a:rPr lang="zh-CN" altLang="en-US" sz="2800" b="1">
                          <a:latin typeface="Times New Roman" panose="02020603050405020304"/>
                          <a:ea typeface="宋体" panose="02010600030101010101" pitchFamily="2" charset="-122"/>
                        </a:rPr>
                        <a:t>常规，惯例</a:t>
                      </a:r>
                      <a:endParaRPr lang="zh-CN" altLang="en-US" sz="2800" b="1">
                        <a:latin typeface="Times New Roman" panose="02020603050405020304"/>
                        <a:ea typeface="宋体" panose="02010600030101010101" pitchFamily="2" charset="-122"/>
                      </a:endParaRPr>
                    </a:p>
                    <a:p>
                      <a:pPr marL="0" indent="0" algn="just">
                        <a:spcBef>
                          <a:spcPct val="0"/>
                        </a:spcBef>
                        <a:spcAft>
                          <a:spcPct val="0"/>
                        </a:spcAft>
                      </a:pPr>
                      <a:r>
                        <a:rPr lang="en-US" altLang="zh-CN" sz="2800" b="1">
                          <a:latin typeface="Times New Roman" panose="02020603050405020304"/>
                          <a:ea typeface="宋体" panose="02010600030101010101" pitchFamily="2" charset="-122"/>
                        </a:rPr>
                        <a:t>     </a:t>
                      </a:r>
                      <a:r>
                        <a:rPr lang="zh-CN" altLang="en-US" sz="2800" b="1">
                          <a:latin typeface="Times New Roman" panose="02020603050405020304"/>
                          <a:ea typeface="宋体" panose="02010600030101010101" pitchFamily="2" charset="-122"/>
                        </a:rPr>
                        <a:t>日常生活</a:t>
                      </a:r>
                      <a:r>
                        <a:rPr lang="en-US" altLang="zh-CN" sz="2800" b="1">
                          <a:latin typeface="Times New Roman" panose="02020603050405020304"/>
                          <a:ea typeface="宋体" panose="02010600030101010101" pitchFamily="2" charset="-122"/>
                        </a:rPr>
                        <a:t>daily routines</a:t>
                      </a:r>
                      <a:endParaRPr lang="en-US" altLang="zh-CN" sz="2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a:t>
            </a:r>
            <a:r>
              <a:rPr lang="zh-CN" altLang="en-US"/>
              <a:t>表格摘选自维克多英语官网</a:t>
            </a:r>
            <a:r>
              <a:rPr lang="en-US" altLang="zh-CN"/>
              <a:t>)</a:t>
            </a: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5" name="文本框 4"/>
          <p:cNvSpPr txBox="1"/>
          <p:nvPr/>
        </p:nvSpPr>
        <p:spPr>
          <a:xfrm>
            <a:off x="762000" y="342900"/>
            <a:ext cx="10554335" cy="530860"/>
          </a:xfrm>
          <a:prstGeom prst="rect">
            <a:avLst/>
          </a:prstGeom>
          <a:noFill/>
        </p:spPr>
        <p:txBody>
          <a:bodyPr wrap="square" rtlCol="0">
            <a:noAutofit/>
          </a:bodyPr>
          <a:p>
            <a:pPr algn="l"/>
            <a:r>
              <a:rPr lang="zh-CN" altLang="en-US"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rPr>
              <a:t>考点分析</a:t>
            </a:r>
            <a:r>
              <a:rPr lang="en-US" altLang="zh-CN"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rPr>
              <a:t>                 </a:t>
            </a:r>
            <a:r>
              <a:rPr lang="zh-CN" altLang="en-US"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rPr>
              <a:t>（表格摘选自维克多英语官网）</a:t>
            </a:r>
            <a:endParaRPr lang="zh-CN" altLang="en-US"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endParaRPr>
          </a:p>
        </p:txBody>
      </p:sp>
      <p:pic>
        <p:nvPicPr>
          <p:cNvPr id="172" name="图片 172" descr="骑行西安"/>
          <p:cNvPicPr>
            <a:picLocks noChangeAspect="1"/>
          </p:cNvPicPr>
          <p:nvPr/>
        </p:nvPicPr>
        <p:blipFill>
          <a:blip r:embed="rId3"/>
          <a:stretch>
            <a:fillRect/>
          </a:stretch>
        </p:blipFill>
        <p:spPr>
          <a:xfrm>
            <a:off x="1116965" y="974090"/>
            <a:ext cx="6544945" cy="5039995"/>
          </a:xfrm>
          <a:prstGeom prst="rect">
            <a:avLst/>
          </a:prstGeom>
        </p:spPr>
      </p:pic>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pic>
        <p:nvPicPr>
          <p:cNvPr id="10" name="图片 9" descr="中国风古诗词鉴赏PPT模板"/>
          <p:cNvPicPr>
            <a:picLocks noChangeAspect="1"/>
          </p:cNvPicPr>
          <p:nvPr/>
        </p:nvPicPr>
        <p:blipFill>
          <a:blip r:embed="rId2">
            <a:lum bright="6000" contrast="-6000"/>
          </a:blip>
          <a:stretch>
            <a:fillRect/>
          </a:stretch>
        </p:blipFill>
        <p:spPr>
          <a:xfrm>
            <a:off x="0" y="0"/>
            <a:ext cx="12192000" cy="6858000"/>
          </a:xfrm>
          <a:prstGeom prst="rect">
            <a:avLst/>
          </a:prstGeom>
        </p:spPr>
      </p:pic>
      <p:sp>
        <p:nvSpPr>
          <p:cNvPr id="11" name="文本框 10"/>
          <p:cNvSpPr txBox="1"/>
          <p:nvPr/>
        </p:nvSpPr>
        <p:spPr>
          <a:xfrm>
            <a:off x="2275840" y="2336800"/>
            <a:ext cx="7602855" cy="1568450"/>
          </a:xfrm>
          <a:prstGeom prst="rect">
            <a:avLst/>
          </a:prstGeom>
          <a:noFill/>
        </p:spPr>
        <p:txBody>
          <a:bodyPr wrap="square" rtlCol="0">
            <a:spAutoFit/>
          </a:bodyPr>
          <a:lstStyle/>
          <a:p>
            <a:pPr algn="ctr"/>
            <a:r>
              <a:rPr lang="zh-CN" altLang="en-US" sz="3200" b="1" dirty="0">
                <a:solidFill>
                  <a:schemeClr val="tx1">
                    <a:lumMod val="85000"/>
                    <a:lumOff val="15000"/>
                  </a:schemeClr>
                </a:solidFill>
                <a:latin typeface="庞门正道粗书体" panose="02010600030101010101" pitchFamily="2" charset="-122"/>
                <a:ea typeface="庞门正道粗书体" panose="02010600030101010101" pitchFamily="2" charset="-122"/>
              </a:rPr>
              <a:t>（四）节日</a:t>
            </a:r>
            <a:r>
              <a:rPr lang="en-US" altLang="zh-CN" sz="3200" b="1" dirty="0">
                <a:solidFill>
                  <a:schemeClr val="tx1">
                    <a:lumMod val="85000"/>
                    <a:lumOff val="15000"/>
                  </a:schemeClr>
                </a:solidFill>
                <a:latin typeface="庞门正道粗书体" panose="02010600030101010101" pitchFamily="2" charset="-122"/>
                <a:ea typeface="庞门正道粗书体" panose="02010600030101010101" pitchFamily="2" charset="-122"/>
              </a:rPr>
              <a:t> </a:t>
            </a:r>
            <a:endParaRPr lang="en-US" altLang="zh-CN" sz="3200" b="1"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a:p>
            <a:pPr algn="ctr"/>
            <a:r>
              <a:rPr lang="zh-CN" altLang="en-US" sz="3200" b="1" dirty="0">
                <a:solidFill>
                  <a:schemeClr val="tx1">
                    <a:lumMod val="85000"/>
                    <a:lumOff val="15000"/>
                  </a:schemeClr>
                </a:solidFill>
                <a:latin typeface="庞门正道粗书体" panose="02010600030101010101" pitchFamily="2" charset="-122"/>
                <a:ea typeface="庞门正道粗书体" panose="02010600030101010101" pitchFamily="2" charset="-122"/>
              </a:rPr>
              <a:t>语篇十</a:t>
            </a:r>
            <a:r>
              <a:rPr lang="en-US" altLang="zh-CN" sz="3200" b="1" dirty="0">
                <a:solidFill>
                  <a:schemeClr val="tx1">
                    <a:lumMod val="85000"/>
                    <a:lumOff val="15000"/>
                  </a:schemeClr>
                </a:solidFill>
                <a:latin typeface="庞门正道粗书体" panose="02010600030101010101" pitchFamily="2" charset="-122"/>
                <a:ea typeface="庞门正道粗书体" panose="02010600030101010101" pitchFamily="2" charset="-122"/>
              </a:rPr>
              <a:t>2020</a:t>
            </a:r>
            <a:r>
              <a:rPr lang="zh-CN" altLang="en-US" sz="3200" b="1" dirty="0">
                <a:solidFill>
                  <a:schemeClr val="tx1">
                    <a:lumMod val="85000"/>
                    <a:lumOff val="15000"/>
                  </a:schemeClr>
                </a:solidFill>
                <a:latin typeface="庞门正道粗书体" panose="02010600030101010101" pitchFamily="2" charset="-122"/>
                <a:ea typeface="庞门正道粗书体" panose="02010600030101010101" pitchFamily="2" charset="-122"/>
              </a:rPr>
              <a:t>年全国</a:t>
            </a:r>
            <a:r>
              <a:rPr lang="en-US" altLang="zh-CN" sz="3200" b="1" dirty="0">
                <a:solidFill>
                  <a:schemeClr val="tx1">
                    <a:lumMod val="85000"/>
                    <a:lumOff val="15000"/>
                  </a:schemeClr>
                </a:solidFill>
                <a:latin typeface="庞门正道粗书体" panose="02010600030101010101" pitchFamily="2" charset="-122"/>
                <a:ea typeface="庞门正道粗书体" panose="02010600030101010101" pitchFamily="2" charset="-122"/>
              </a:rPr>
              <a:t>II</a:t>
            </a:r>
            <a:r>
              <a:rPr lang="zh-CN" altLang="en-US" sz="3200" b="1" dirty="0">
                <a:solidFill>
                  <a:schemeClr val="tx1">
                    <a:lumMod val="85000"/>
                    <a:lumOff val="15000"/>
                  </a:schemeClr>
                </a:solidFill>
                <a:latin typeface="庞门正道粗书体" panose="02010600030101010101" pitchFamily="2" charset="-122"/>
                <a:ea typeface="庞门正道粗书体" panose="02010600030101010101" pitchFamily="2" charset="-122"/>
              </a:rPr>
              <a:t>卷</a:t>
            </a:r>
            <a:endParaRPr lang="zh-CN" altLang="en-US" sz="3200" b="1"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a:p>
            <a:pPr algn="ctr"/>
            <a:r>
              <a:rPr lang="zh-CN" altLang="en-US" sz="3200" b="1" dirty="0">
                <a:solidFill>
                  <a:schemeClr val="tx1">
                    <a:lumMod val="85000"/>
                    <a:lumOff val="15000"/>
                  </a:schemeClr>
                </a:solidFill>
                <a:latin typeface="庞门正道粗书体" panose="02010600030101010101" pitchFamily="2" charset="-122"/>
                <a:ea typeface="庞门正道粗书体" panose="02010600030101010101" pitchFamily="2" charset="-122"/>
              </a:rPr>
              <a:t>春节装饰品</a:t>
            </a:r>
            <a:endParaRPr lang="zh-CN" altLang="en-US" sz="3200" b="1"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just" fontAlgn="auto">
              <a:lnSpc>
                <a:spcPct val="100000"/>
              </a:lnSpc>
            </a:pPr>
            <a:r>
              <a:rPr lang="en-US" altLang="zh-CN">
                <a:latin typeface="Times New Roman" panose="02020603050405020304" charset="0"/>
                <a:cs typeface="Times New Roman" panose="02020603050405020304" charset="0"/>
                <a:sym typeface="+mn-ea"/>
              </a:rPr>
              <a:t>Task1  </a:t>
            </a:r>
            <a:r>
              <a:rPr lang="zh-CN" altLang="en-US">
                <a:latin typeface="Times New Roman" panose="02020603050405020304" charset="0"/>
                <a:cs typeface="Times New Roman" panose="02020603050405020304" charset="0"/>
                <a:sym typeface="+mn-ea"/>
              </a:rPr>
              <a:t>阅读下面短文，在空白处填入</a:t>
            </a:r>
            <a:r>
              <a:rPr lang="en-US" altLang="zh-CN">
                <a:latin typeface="Times New Roman" panose="02020603050405020304" charset="0"/>
                <a:cs typeface="Times New Roman" panose="02020603050405020304" charset="0"/>
                <a:sym typeface="+mn-ea"/>
              </a:rPr>
              <a:t>1</a:t>
            </a:r>
            <a:r>
              <a:rPr lang="zh-CN" altLang="en-US">
                <a:latin typeface="Times New Roman" panose="02020603050405020304" charset="0"/>
                <a:cs typeface="Times New Roman" panose="02020603050405020304" charset="0"/>
                <a:sym typeface="+mn-ea"/>
              </a:rPr>
              <a:t>个适当的单词或括号内单词的正确形式。</a:t>
            </a: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6" name="文本框 5"/>
          <p:cNvSpPr txBox="1"/>
          <p:nvPr/>
        </p:nvSpPr>
        <p:spPr>
          <a:xfrm>
            <a:off x="353695" y="350520"/>
            <a:ext cx="11547475" cy="6110605"/>
          </a:xfrm>
          <a:prstGeom prst="rect">
            <a:avLst/>
          </a:prstGeom>
          <a:noFill/>
        </p:spPr>
        <p:txBody>
          <a:bodyPr wrap="square" rtlCol="0">
            <a:noAutofit/>
          </a:bodyPr>
          <a:p>
            <a:pPr indent="0" algn="just" fontAlgn="auto">
              <a:lnSpc>
                <a:spcPct val="100000"/>
              </a:lnSpc>
            </a:pPr>
            <a:r>
              <a:rPr lang="en-US" altLang="zh-CN" sz="2800">
                <a:latin typeface="Times New Roman" panose="02020603050405020304" charset="0"/>
                <a:cs typeface="Times New Roman" panose="02020603050405020304" charset="0"/>
                <a:sym typeface="+mn-ea"/>
              </a:rPr>
              <a:t>Task 1</a:t>
            </a:r>
            <a:r>
              <a:rPr lang="zh-CN" altLang="en-US" sz="2400">
                <a:latin typeface="Times New Roman" panose="02020603050405020304" charset="0"/>
                <a:cs typeface="Times New Roman" panose="02020603050405020304" charset="0"/>
                <a:sym typeface="+mn-ea"/>
              </a:rPr>
              <a:t>阅读下面短文，在空白处填入</a:t>
            </a:r>
            <a:r>
              <a:rPr lang="en-US" altLang="zh-CN" sz="2400">
                <a:latin typeface="Times New Roman" panose="02020603050405020304" charset="0"/>
                <a:cs typeface="Times New Roman" panose="02020603050405020304" charset="0"/>
                <a:sym typeface="+mn-ea"/>
              </a:rPr>
              <a:t>1</a:t>
            </a:r>
            <a:r>
              <a:rPr lang="zh-CN" altLang="en-US" sz="2400">
                <a:latin typeface="Times New Roman" panose="02020603050405020304" charset="0"/>
                <a:cs typeface="Times New Roman" panose="02020603050405020304" charset="0"/>
                <a:sym typeface="+mn-ea"/>
              </a:rPr>
              <a:t>个适当的单词或括号内单词的正确形式。</a:t>
            </a:r>
            <a:endParaRPr lang="en-US" altLang="zh-CN" sz="2800">
              <a:latin typeface="Times New Roman" panose="02020603050405020304" charset="0"/>
              <a:cs typeface="Times New Roman" panose="02020603050405020304" charset="0"/>
            </a:endParaRPr>
          </a:p>
          <a:p>
            <a:pPr indent="0" algn="ctr" fontAlgn="auto">
              <a:lnSpc>
                <a:spcPts val="3800"/>
              </a:lnSpc>
            </a:pPr>
            <a:r>
              <a:rPr lang="en-US" altLang="zh-CN" sz="3200">
                <a:latin typeface="Times New Roman" panose="02020603050405020304" charset="0"/>
                <a:cs typeface="Times New Roman" panose="02020603050405020304" charset="0"/>
              </a:rPr>
              <a:t>     Decorating with Plants, Fruits and Flowers for Chinese New Year</a:t>
            </a:r>
            <a:endParaRPr lang="en-US" altLang="zh-CN" sz="3200">
              <a:latin typeface="Times New Roman" panose="02020603050405020304" charset="0"/>
              <a:cs typeface="Times New Roman" panose="02020603050405020304" charset="0"/>
            </a:endParaRPr>
          </a:p>
          <a:p>
            <a:pPr indent="0" algn="just" fontAlgn="auto">
              <a:lnSpc>
                <a:spcPts val="3800"/>
              </a:lnSpc>
            </a:pPr>
            <a:r>
              <a:rPr lang="en-US" altLang="zh-CN" sz="3200">
                <a:latin typeface="Times New Roman" panose="02020603050405020304" charset="0"/>
                <a:cs typeface="Times New Roman" panose="02020603050405020304" charset="0"/>
              </a:rPr>
              <a:t>      Chinese New Year is a </a:t>
            </a:r>
            <a:r>
              <a:rPr lang="en-US" altLang="zh-CN" sz="3200" u="sng">
                <a:latin typeface="Times New Roman" panose="02020603050405020304" charset="0"/>
                <a:cs typeface="Times New Roman" panose="02020603050405020304" charset="0"/>
              </a:rPr>
              <a:t>   61                            </a:t>
            </a:r>
            <a:r>
              <a:rPr lang="en-US" altLang="zh-CN" sz="3200">
                <a:latin typeface="Times New Roman" panose="02020603050405020304" charset="0"/>
                <a:cs typeface="Times New Roman" panose="02020603050405020304" charset="0"/>
              </a:rPr>
              <a:t>(celebrate) marking the end of the winter season and the beginning of spring. This is why decorating with plants, fruits and flowers</a:t>
            </a:r>
            <a:r>
              <a:rPr lang="en-US" altLang="zh-CN" sz="3200" u="sng">
                <a:latin typeface="Times New Roman" panose="02020603050405020304" charset="0"/>
                <a:cs typeface="Times New Roman" panose="02020603050405020304" charset="0"/>
              </a:rPr>
              <a:t>    62                    </a:t>
            </a:r>
            <a:r>
              <a:rPr lang="en-US" altLang="zh-CN" sz="3200">
                <a:latin typeface="Times New Roman" panose="02020603050405020304" charset="0"/>
                <a:cs typeface="Times New Roman" panose="02020603050405020304" charset="0"/>
              </a:rPr>
              <a:t>(carry) special significance. They represent the earth</a:t>
            </a:r>
            <a:r>
              <a:rPr lang="en-US" altLang="zh-CN" sz="3200" u="sng">
                <a:latin typeface="Times New Roman" panose="02020603050405020304" charset="0"/>
                <a:cs typeface="Times New Roman" panose="02020603050405020304" charset="0"/>
              </a:rPr>
              <a:t>    63                    </a:t>
            </a:r>
            <a:r>
              <a:rPr lang="en-US" altLang="zh-CN" sz="3200">
                <a:latin typeface="Times New Roman" panose="02020603050405020304" charset="0"/>
                <a:cs typeface="Times New Roman" panose="02020603050405020304" charset="0"/>
              </a:rPr>
              <a:t>(come) back to life and best wishes for new beginnings.</a:t>
            </a:r>
            <a:endParaRPr lang="en-US" altLang="zh-CN" sz="3200">
              <a:latin typeface="Times New Roman" panose="02020603050405020304" charset="0"/>
              <a:cs typeface="Times New Roman" panose="02020603050405020304" charset="0"/>
            </a:endParaRPr>
          </a:p>
          <a:p>
            <a:pPr indent="0" algn="just" fontAlgn="auto">
              <a:lnSpc>
                <a:spcPts val="3800"/>
              </a:lnSpc>
            </a:pPr>
            <a:r>
              <a:rPr lang="en-US" altLang="zh-CN" sz="3200">
                <a:latin typeface="Times New Roman" panose="02020603050405020304" charset="0"/>
                <a:cs typeface="Times New Roman" panose="02020603050405020304" charset="0"/>
              </a:rPr>
              <a:t>      These are some of the most popular in many parts of the country:</a:t>
            </a:r>
            <a:endParaRPr lang="en-US" altLang="zh-CN" sz="3200">
              <a:latin typeface="Times New Roman" panose="02020603050405020304" charset="0"/>
              <a:cs typeface="Times New Roman" panose="02020603050405020304" charset="0"/>
            </a:endParaRPr>
          </a:p>
          <a:p>
            <a:pPr indent="0" algn="just" fontAlgn="auto">
              <a:lnSpc>
                <a:spcPts val="3800"/>
              </a:lnSpc>
            </a:pPr>
            <a:r>
              <a:rPr lang="en-US" altLang="zh-CN" sz="3200">
                <a:latin typeface="Times New Roman" panose="02020603050405020304" charset="0"/>
                <a:cs typeface="Times New Roman" panose="02020603050405020304" charset="0"/>
              </a:rPr>
              <a:t>Oranges: Orange trees are more</a:t>
            </a:r>
            <a:r>
              <a:rPr lang="en-US" altLang="zh-CN" sz="3200" u="sng">
                <a:latin typeface="Times New Roman" panose="02020603050405020304" charset="0"/>
                <a:cs typeface="Times New Roman" panose="02020603050405020304" charset="0"/>
              </a:rPr>
              <a:t>    64                    </a:t>
            </a:r>
            <a:r>
              <a:rPr lang="en-US" altLang="zh-CN" sz="3200">
                <a:latin typeface="Times New Roman" panose="02020603050405020304" charset="0"/>
                <a:cs typeface="Times New Roman" panose="02020603050405020304" charset="0"/>
              </a:rPr>
              <a:t>decoration; they are a symbol of good fortune and wealth. They make great gifts and you see them many times</a:t>
            </a:r>
            <a:r>
              <a:rPr lang="en-US" altLang="zh-CN" sz="3200" u="sng">
                <a:latin typeface="Times New Roman" panose="02020603050405020304" charset="0"/>
                <a:cs typeface="Times New Roman" panose="02020603050405020304" charset="0"/>
              </a:rPr>
              <a:t>    65                         </a:t>
            </a:r>
            <a:r>
              <a:rPr lang="en-US" altLang="zh-CN" sz="3200">
                <a:latin typeface="Times New Roman" panose="02020603050405020304" charset="0"/>
                <a:cs typeface="Times New Roman" panose="02020603050405020304" charset="0"/>
              </a:rPr>
              <a:t>(decorate) with red envelopes and messages of good fortune.</a:t>
            </a:r>
            <a:endParaRPr lang="en-US" altLang="zh-CN" sz="3200">
              <a:latin typeface="Times New Roman" panose="02020603050405020304" charset="0"/>
              <a:cs typeface="Times New Roman" panose="02020603050405020304" charset="0"/>
            </a:endParaRPr>
          </a:p>
        </p:txBody>
      </p:sp>
      <p:sp>
        <p:nvSpPr>
          <p:cNvPr id="12" name="文本框 11"/>
          <p:cNvSpPr txBox="1"/>
          <p:nvPr/>
        </p:nvSpPr>
        <p:spPr>
          <a:xfrm>
            <a:off x="5892165" y="1198245"/>
            <a:ext cx="2400300" cy="468630"/>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celebration</a:t>
            </a:r>
            <a:endParaRPr lang="en-US" altLang="zh-CN" sz="3200" b="1" dirty="0">
              <a:solidFill>
                <a:srgbClr val="FF0000"/>
              </a:solidFill>
              <a:latin typeface="Times New Roman" panose="02020603050405020304" charset="0"/>
              <a:cs typeface="Times New Roman" panose="02020603050405020304" charset="0"/>
            </a:endParaRPr>
          </a:p>
        </p:txBody>
      </p:sp>
      <p:sp>
        <p:nvSpPr>
          <p:cNvPr id="13" name="文本框 12"/>
          <p:cNvSpPr txBox="1"/>
          <p:nvPr/>
        </p:nvSpPr>
        <p:spPr>
          <a:xfrm>
            <a:off x="8599805" y="2735580"/>
            <a:ext cx="1717040" cy="457200"/>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coming</a:t>
            </a:r>
            <a:endParaRPr lang="en-US" altLang="zh-CN" sz="3200" b="1" dirty="0">
              <a:solidFill>
                <a:schemeClr val="tx1"/>
              </a:solidFill>
              <a:latin typeface="Times New Roman" panose="02020603050405020304" charset="0"/>
              <a:cs typeface="Times New Roman" panose="02020603050405020304" charset="0"/>
            </a:endParaRPr>
          </a:p>
        </p:txBody>
      </p:sp>
      <p:sp>
        <p:nvSpPr>
          <p:cNvPr id="15" name="文本框 14"/>
          <p:cNvSpPr txBox="1"/>
          <p:nvPr/>
        </p:nvSpPr>
        <p:spPr>
          <a:xfrm>
            <a:off x="8599805" y="2248535"/>
            <a:ext cx="1479550" cy="487045"/>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carries </a:t>
            </a:r>
            <a:endParaRPr lang="en-US" altLang="zh-CN" sz="3200" b="1" dirty="0">
              <a:solidFill>
                <a:schemeClr val="tx1"/>
              </a:solidFill>
              <a:latin typeface="Times New Roman" panose="02020603050405020304" charset="0"/>
              <a:cs typeface="Times New Roman" panose="02020603050405020304" charset="0"/>
            </a:endParaRPr>
          </a:p>
        </p:txBody>
      </p:sp>
      <p:sp>
        <p:nvSpPr>
          <p:cNvPr id="3" name="文本框 2"/>
          <p:cNvSpPr txBox="1"/>
          <p:nvPr/>
        </p:nvSpPr>
        <p:spPr>
          <a:xfrm>
            <a:off x="6959600" y="4171315"/>
            <a:ext cx="1332865" cy="479425"/>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a:latin typeface="Times New Roman" panose="02020603050405020304" charset="0"/>
                <a:cs typeface="Times New Roman" panose="02020603050405020304" charset="0"/>
                <a:sym typeface="+mn-ea"/>
              </a:rPr>
              <a:t>than</a:t>
            </a:r>
            <a:endParaRPr lang="en-US" altLang="zh-CN" sz="3200" b="1" dirty="0">
              <a:solidFill>
                <a:schemeClr val="tx1"/>
              </a:solidFill>
              <a:latin typeface="Times New Roman" panose="02020603050405020304" charset="0"/>
              <a:cs typeface="Times New Roman" panose="02020603050405020304" charset="0"/>
              <a:sym typeface="+mn-ea"/>
            </a:endParaRPr>
          </a:p>
        </p:txBody>
      </p:sp>
      <p:sp>
        <p:nvSpPr>
          <p:cNvPr id="5" name="文本框 4"/>
          <p:cNvSpPr txBox="1"/>
          <p:nvPr/>
        </p:nvSpPr>
        <p:spPr>
          <a:xfrm>
            <a:off x="5537835" y="5136515"/>
            <a:ext cx="2069465" cy="457200"/>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decorated</a:t>
            </a:r>
            <a:endParaRPr lang="en-US" altLang="zh-CN" sz="3200" b="1" dirty="0">
              <a:solidFill>
                <a:schemeClr val="tx1"/>
              </a:solidFill>
              <a:latin typeface="Times New Roman" panose="02020603050405020304" charset="0"/>
              <a:cs typeface="Times New Roman" panose="02020603050405020304" charset="0"/>
            </a:endParaRPr>
          </a:p>
        </p:txBody>
      </p:sp>
      <p:pic>
        <p:nvPicPr>
          <p:cNvPr id="9" name="图片 8"/>
          <p:cNvPicPr/>
          <p:nvPr>
            <p:custDataLst>
              <p:tags r:id="rId3"/>
            </p:custDataLst>
          </p:nvPr>
        </p:nvPicPr>
        <p:blipFill>
          <a:blip r:embed="rId4"/>
          <a:stretch>
            <a:fillRect/>
          </a:stretch>
        </p:blipFill>
        <p:spPr>
          <a:xfrm>
            <a:off x="9337040" y="5721985"/>
            <a:ext cx="1764665" cy="849630"/>
          </a:xfrm>
          <a:prstGeom prst="rect">
            <a:avLst/>
          </a:prstGeom>
          <a:noFill/>
          <a:ln w="9525">
            <a:noFill/>
          </a:ln>
        </p:spPr>
      </p:pic>
      <p:pic>
        <p:nvPicPr>
          <p:cNvPr id="5124" name="图片 6" descr="logo横版 png"/>
          <p:cNvPicPr>
            <a:picLocks noChangeAspect="1"/>
          </p:cNvPicPr>
          <p:nvPr/>
        </p:nvPicPr>
        <p:blipFill>
          <a:blip r:embed="rId5"/>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3" grpId="0" bldLvl="0" animBg="1"/>
      <p:bldP spid="13" grpId="1" animBg="1"/>
      <p:bldP spid="15" grpId="0" bldLvl="0" animBg="1"/>
      <p:bldP spid="15" grpId="1" animBg="1"/>
      <p:bldP spid="3" grpId="0" bldLvl="0" animBg="1"/>
      <p:bldP spid="3" grpId="1" animBg="1"/>
      <p:bldP spid="5" grpId="0" bldLvl="0" animBg="1"/>
      <p:bldP spid="5"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just" fontAlgn="auto">
              <a:lnSpc>
                <a:spcPct val="100000"/>
              </a:lnSpc>
            </a:pPr>
            <a:r>
              <a:rPr lang="en-US" altLang="zh-CN">
                <a:latin typeface="Times New Roman" panose="02020603050405020304" charset="0"/>
                <a:cs typeface="Times New Roman" panose="02020603050405020304" charset="0"/>
                <a:sym typeface="+mn-ea"/>
              </a:rPr>
              <a:t>Task1  </a:t>
            </a:r>
            <a:r>
              <a:rPr lang="zh-CN" altLang="en-US">
                <a:latin typeface="Times New Roman" panose="02020603050405020304" charset="0"/>
                <a:cs typeface="Times New Roman" panose="02020603050405020304" charset="0"/>
                <a:sym typeface="+mn-ea"/>
              </a:rPr>
              <a:t>阅读下面短文，在空白处填入</a:t>
            </a:r>
            <a:r>
              <a:rPr lang="en-US" altLang="zh-CN">
                <a:latin typeface="Times New Roman" panose="02020603050405020304" charset="0"/>
                <a:cs typeface="Times New Roman" panose="02020603050405020304" charset="0"/>
                <a:sym typeface="+mn-ea"/>
              </a:rPr>
              <a:t>1</a:t>
            </a:r>
            <a:r>
              <a:rPr lang="zh-CN" altLang="en-US">
                <a:latin typeface="Times New Roman" panose="02020603050405020304" charset="0"/>
                <a:cs typeface="Times New Roman" panose="02020603050405020304" charset="0"/>
                <a:sym typeface="+mn-ea"/>
              </a:rPr>
              <a:t>个适当的单词或括号内单词的正确形式。</a:t>
            </a: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6" name="文本框 5"/>
          <p:cNvSpPr txBox="1"/>
          <p:nvPr/>
        </p:nvSpPr>
        <p:spPr>
          <a:xfrm>
            <a:off x="353695" y="350520"/>
            <a:ext cx="11547475" cy="5312410"/>
          </a:xfrm>
          <a:prstGeom prst="rect">
            <a:avLst/>
          </a:prstGeom>
          <a:noFill/>
        </p:spPr>
        <p:txBody>
          <a:bodyPr wrap="square" rtlCol="0">
            <a:noAutofit/>
          </a:bodyPr>
          <a:p>
            <a:pPr indent="0" algn="just" fontAlgn="auto">
              <a:lnSpc>
                <a:spcPct val="100000"/>
              </a:lnSpc>
            </a:pPr>
            <a:r>
              <a:rPr lang="en-US" altLang="zh-CN" sz="2800">
                <a:latin typeface="Times New Roman" panose="02020603050405020304" charset="0"/>
                <a:cs typeface="Times New Roman" panose="02020603050405020304" charset="0"/>
                <a:sym typeface="+mn-ea"/>
              </a:rPr>
              <a:t>Task 1</a:t>
            </a:r>
            <a:r>
              <a:rPr lang="zh-CN" altLang="en-US" sz="2400">
                <a:latin typeface="Times New Roman" panose="02020603050405020304" charset="0"/>
                <a:cs typeface="Times New Roman" panose="02020603050405020304" charset="0"/>
                <a:sym typeface="+mn-ea"/>
              </a:rPr>
              <a:t>阅读下面短文，在空白处填入</a:t>
            </a:r>
            <a:r>
              <a:rPr lang="en-US" altLang="zh-CN" sz="2400">
                <a:latin typeface="Times New Roman" panose="02020603050405020304" charset="0"/>
                <a:cs typeface="Times New Roman" panose="02020603050405020304" charset="0"/>
                <a:sym typeface="+mn-ea"/>
              </a:rPr>
              <a:t>1</a:t>
            </a:r>
            <a:r>
              <a:rPr lang="zh-CN" altLang="en-US" sz="2400">
                <a:latin typeface="Times New Roman" panose="02020603050405020304" charset="0"/>
                <a:cs typeface="Times New Roman" panose="02020603050405020304" charset="0"/>
                <a:sym typeface="+mn-ea"/>
              </a:rPr>
              <a:t>个适当的单词或括号内单词的正确形式。</a:t>
            </a:r>
            <a:endParaRPr lang="en-US" altLang="zh-CN" sz="2800">
              <a:latin typeface="Times New Roman" panose="02020603050405020304" charset="0"/>
              <a:cs typeface="Times New Roman" panose="02020603050405020304" charset="0"/>
            </a:endParaRPr>
          </a:p>
          <a:p>
            <a:pPr indent="0" algn="just" fontAlgn="auto">
              <a:lnSpc>
                <a:spcPts val="3800"/>
              </a:lnSpc>
            </a:pPr>
            <a:r>
              <a:rPr lang="en-US" altLang="zh-CN" sz="3200">
                <a:latin typeface="Times New Roman" panose="02020603050405020304" charset="0"/>
                <a:cs typeface="Times New Roman" panose="02020603050405020304" charset="0"/>
              </a:rPr>
              <a:t>     Bamboo: Chinese love their “Lucky Bamboo” plants and you will see them often in their homes and offices. </a:t>
            </a:r>
            <a:r>
              <a:rPr lang="en-US" altLang="zh-CN" sz="3200" u="sng">
                <a:latin typeface="Times New Roman" panose="02020603050405020304" charset="0"/>
                <a:cs typeface="Times New Roman" panose="02020603050405020304" charset="0"/>
              </a:rPr>
              <a:t>   66                      </a:t>
            </a:r>
            <a:r>
              <a:rPr lang="en-US" altLang="zh-CN" sz="3200">
                <a:latin typeface="Times New Roman" panose="02020603050405020304" charset="0"/>
                <a:cs typeface="Times New Roman" panose="02020603050405020304" charset="0"/>
              </a:rPr>
              <a:t>(certain) during the holiday period, this plant is a must. Bamboo plants are associated </a:t>
            </a:r>
            <a:r>
              <a:rPr lang="en-US" altLang="zh-CN" sz="3200" u="sng">
                <a:latin typeface="Times New Roman" panose="02020603050405020304" charset="0"/>
                <a:cs typeface="Times New Roman" panose="02020603050405020304" charset="0"/>
              </a:rPr>
              <a:t>   67                </a:t>
            </a:r>
            <a:r>
              <a:rPr lang="en-US" altLang="zh-CN" sz="3200">
                <a:latin typeface="Times New Roman" panose="02020603050405020304" charset="0"/>
                <a:cs typeface="Times New Roman" panose="02020603050405020304" charset="0"/>
              </a:rPr>
              <a:t> health, abundance and a happy home. They are easy </a:t>
            </a:r>
            <a:r>
              <a:rPr lang="en-US" altLang="zh-CN" sz="3200" u="sng">
                <a:latin typeface="Times New Roman" panose="02020603050405020304" charset="0"/>
                <a:cs typeface="Times New Roman" panose="02020603050405020304" charset="0"/>
              </a:rPr>
              <a:t>   68                   </a:t>
            </a:r>
            <a:r>
              <a:rPr lang="en-US" altLang="zh-CN" sz="3200">
                <a:latin typeface="Times New Roman" panose="02020603050405020304" charset="0"/>
                <a:cs typeface="Times New Roman" panose="02020603050405020304" charset="0"/>
              </a:rPr>
              <a:t>(care) for and make great presents.</a:t>
            </a:r>
            <a:endParaRPr lang="en-US" altLang="zh-CN" sz="3200">
              <a:latin typeface="Times New Roman" panose="02020603050405020304" charset="0"/>
              <a:cs typeface="Times New Roman" panose="02020603050405020304" charset="0"/>
            </a:endParaRPr>
          </a:p>
          <a:p>
            <a:pPr indent="0" algn="just" fontAlgn="auto">
              <a:lnSpc>
                <a:spcPts val="3800"/>
              </a:lnSpc>
            </a:pPr>
            <a:r>
              <a:rPr lang="en-US" altLang="zh-CN" sz="3200">
                <a:latin typeface="Times New Roman" panose="02020603050405020304" charset="0"/>
                <a:cs typeface="Times New Roman" panose="02020603050405020304" charset="0"/>
              </a:rPr>
              <a:t>    Branches of Plum Blossoms (</a:t>
            </a:r>
            <a:r>
              <a:rPr lang="zh-CN" altLang="en-US" sz="3200">
                <a:latin typeface="Times New Roman" panose="02020603050405020304" charset="0"/>
                <a:cs typeface="Times New Roman" panose="02020603050405020304" charset="0"/>
              </a:rPr>
              <a:t>梅花</a:t>
            </a:r>
            <a:r>
              <a:rPr lang="en-US" altLang="zh-CN" sz="3200">
                <a:latin typeface="Times New Roman" panose="02020603050405020304" charset="0"/>
                <a:cs typeface="Times New Roman" panose="02020603050405020304" charset="0"/>
              </a:rPr>
              <a:t>): The</a:t>
            </a:r>
            <a:r>
              <a:rPr lang="en-US" altLang="zh-CN" sz="3200" u="sng">
                <a:latin typeface="Times New Roman" panose="02020603050405020304" charset="0"/>
                <a:cs typeface="Times New Roman" panose="02020603050405020304" charset="0"/>
              </a:rPr>
              <a:t>    69                     </a:t>
            </a:r>
            <a:r>
              <a:rPr lang="en-US" altLang="zh-CN" sz="3200">
                <a:latin typeface="Times New Roman" panose="02020603050405020304" charset="0"/>
                <a:cs typeface="Times New Roman" panose="02020603050405020304" charset="0"/>
              </a:rPr>
              <a:t>(beauty) long branches covered with pink-colored buds (</a:t>
            </a:r>
            <a:r>
              <a:rPr lang="zh-CN" altLang="en-US" sz="3200">
                <a:latin typeface="Times New Roman" panose="02020603050405020304" charset="0"/>
                <a:cs typeface="Times New Roman" panose="02020603050405020304" charset="0"/>
              </a:rPr>
              <a:t>蓓蕾</a:t>
            </a:r>
            <a:r>
              <a:rPr lang="en-US" altLang="zh-CN" sz="3200">
                <a:latin typeface="Times New Roman" panose="02020603050405020304" charset="0"/>
                <a:cs typeface="Times New Roman" panose="02020603050405020304" charset="0"/>
              </a:rPr>
              <a:t>) make fantastic decorations. The plum trees are </a:t>
            </a:r>
            <a:r>
              <a:rPr lang="en-US" altLang="zh-CN" sz="3200" u="sng">
                <a:latin typeface="Times New Roman" panose="02020603050405020304" charset="0"/>
                <a:cs typeface="Times New Roman" panose="02020603050405020304" charset="0"/>
              </a:rPr>
              <a:t>   70                   </a:t>
            </a:r>
            <a:r>
              <a:rPr lang="en-US" altLang="zh-CN" sz="3200">
                <a:latin typeface="Times New Roman" panose="02020603050405020304" charset="0"/>
                <a:cs typeface="Times New Roman" panose="02020603050405020304" charset="0"/>
              </a:rPr>
              <a:t> first to flower even as the snow is melting (</a:t>
            </a:r>
            <a:r>
              <a:rPr lang="zh-CN" altLang="en-US" sz="3200">
                <a:latin typeface="Times New Roman" panose="02020603050405020304" charset="0"/>
                <a:cs typeface="Times New Roman" panose="02020603050405020304" charset="0"/>
              </a:rPr>
              <a:t>融化</a:t>
            </a:r>
            <a:r>
              <a:rPr lang="en-US" altLang="zh-CN" sz="3200">
                <a:latin typeface="Times New Roman" panose="02020603050405020304" charset="0"/>
                <a:cs typeface="Times New Roman" panose="02020603050405020304" charset="0"/>
              </a:rPr>
              <a:t>). They represent the promise of spring and a renewal of life.</a:t>
            </a:r>
            <a:endParaRPr lang="en-US" altLang="zh-CN" sz="3200">
              <a:latin typeface="Times New Roman" panose="02020603050405020304" charset="0"/>
              <a:cs typeface="Times New Roman" panose="02020603050405020304" charset="0"/>
            </a:endParaRPr>
          </a:p>
        </p:txBody>
      </p:sp>
      <p:sp>
        <p:nvSpPr>
          <p:cNvPr id="12" name="文本框 11"/>
          <p:cNvSpPr txBox="1"/>
          <p:nvPr/>
        </p:nvSpPr>
        <p:spPr>
          <a:xfrm>
            <a:off x="8350250" y="1260475"/>
            <a:ext cx="1833880" cy="468630"/>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rgbClr val="FF0000"/>
                </a:solidFill>
                <a:latin typeface="Times New Roman" panose="02020603050405020304" charset="0"/>
                <a:cs typeface="Times New Roman" panose="02020603050405020304" charset="0"/>
              </a:rPr>
              <a:t>C</a:t>
            </a:r>
            <a:r>
              <a:rPr lang="en-US" altLang="zh-CN" sz="3200" b="1" dirty="0">
                <a:solidFill>
                  <a:schemeClr val="tx1"/>
                </a:solidFill>
                <a:latin typeface="Times New Roman" panose="02020603050405020304" charset="0"/>
                <a:cs typeface="Times New Roman" panose="02020603050405020304" charset="0"/>
              </a:rPr>
              <a:t>ertainly</a:t>
            </a:r>
            <a:endParaRPr lang="en-US" altLang="zh-CN" sz="3200" b="1" dirty="0">
              <a:solidFill>
                <a:srgbClr val="FF0000"/>
              </a:solidFill>
              <a:latin typeface="Times New Roman" panose="02020603050405020304" charset="0"/>
              <a:cs typeface="Times New Roman" panose="02020603050405020304" charset="0"/>
            </a:endParaRPr>
          </a:p>
        </p:txBody>
      </p:sp>
      <p:sp>
        <p:nvSpPr>
          <p:cNvPr id="13" name="文本框 12"/>
          <p:cNvSpPr txBox="1"/>
          <p:nvPr/>
        </p:nvSpPr>
        <p:spPr>
          <a:xfrm>
            <a:off x="3105785" y="2269490"/>
            <a:ext cx="1320800" cy="457200"/>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with</a:t>
            </a:r>
            <a:endParaRPr lang="en-US" altLang="zh-CN" sz="3200" b="1" dirty="0">
              <a:solidFill>
                <a:schemeClr val="tx1"/>
              </a:solidFill>
              <a:latin typeface="Times New Roman" panose="02020603050405020304" charset="0"/>
              <a:cs typeface="Times New Roman" panose="02020603050405020304" charset="0"/>
            </a:endParaRPr>
          </a:p>
        </p:txBody>
      </p:sp>
      <p:sp>
        <p:nvSpPr>
          <p:cNvPr id="3" name="文本框 2"/>
          <p:cNvSpPr txBox="1"/>
          <p:nvPr/>
        </p:nvSpPr>
        <p:spPr>
          <a:xfrm>
            <a:off x="8446770" y="3215640"/>
            <a:ext cx="2013585" cy="479425"/>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beautiful</a:t>
            </a:r>
            <a:endParaRPr lang="en-US" altLang="zh-CN" sz="3200" b="1" dirty="0">
              <a:solidFill>
                <a:schemeClr val="tx1"/>
              </a:solidFill>
              <a:latin typeface="Times New Roman" panose="02020603050405020304" charset="0"/>
              <a:cs typeface="Times New Roman" panose="02020603050405020304" charset="0"/>
            </a:endParaRPr>
          </a:p>
        </p:txBody>
      </p:sp>
      <p:sp>
        <p:nvSpPr>
          <p:cNvPr id="5" name="文本框 4"/>
          <p:cNvSpPr txBox="1"/>
          <p:nvPr/>
        </p:nvSpPr>
        <p:spPr>
          <a:xfrm>
            <a:off x="6926580" y="4178300"/>
            <a:ext cx="1092200" cy="479425"/>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the</a:t>
            </a:r>
            <a:endParaRPr lang="en-US" altLang="zh-CN" sz="3200" b="1" dirty="0">
              <a:solidFill>
                <a:schemeClr val="tx1"/>
              </a:solidFill>
              <a:latin typeface="Times New Roman" panose="02020603050405020304" charset="0"/>
              <a:cs typeface="Times New Roman" panose="02020603050405020304" charset="0"/>
            </a:endParaRPr>
          </a:p>
        </p:txBody>
      </p:sp>
      <p:sp>
        <p:nvSpPr>
          <p:cNvPr id="7" name="文本框 6"/>
          <p:cNvSpPr txBox="1"/>
          <p:nvPr/>
        </p:nvSpPr>
        <p:spPr>
          <a:xfrm>
            <a:off x="2872105" y="2726690"/>
            <a:ext cx="1642745" cy="457200"/>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to care</a:t>
            </a:r>
            <a:endParaRPr lang="en-US" altLang="zh-CN" sz="3200" b="1" dirty="0">
              <a:solidFill>
                <a:schemeClr val="tx1"/>
              </a:solidFill>
              <a:latin typeface="Times New Roman" panose="02020603050405020304" charset="0"/>
              <a:cs typeface="Times New Roman" panose="02020603050405020304" charset="0"/>
            </a:endParaRPr>
          </a:p>
        </p:txBody>
      </p:sp>
      <p:pic>
        <p:nvPicPr>
          <p:cNvPr id="109" name="图片 108"/>
          <p:cNvPicPr/>
          <p:nvPr>
            <p:custDataLst>
              <p:tags r:id="rId3"/>
            </p:custDataLst>
          </p:nvPr>
        </p:nvPicPr>
        <p:blipFill>
          <a:blip r:embed="rId4"/>
          <a:stretch>
            <a:fillRect/>
          </a:stretch>
        </p:blipFill>
        <p:spPr>
          <a:xfrm>
            <a:off x="10345420" y="5304155"/>
            <a:ext cx="1200785" cy="1350010"/>
          </a:xfrm>
          <a:prstGeom prst="rect">
            <a:avLst/>
          </a:prstGeom>
          <a:noFill/>
          <a:ln w="9525">
            <a:noFill/>
          </a:ln>
        </p:spPr>
      </p:pic>
      <p:pic>
        <p:nvPicPr>
          <p:cNvPr id="107" name="图片 106"/>
          <p:cNvPicPr/>
          <p:nvPr>
            <p:custDataLst>
              <p:tags r:id="rId5"/>
            </p:custDataLst>
          </p:nvPr>
        </p:nvPicPr>
        <p:blipFill>
          <a:blip r:embed="rId6"/>
          <a:stretch>
            <a:fillRect/>
          </a:stretch>
        </p:blipFill>
        <p:spPr>
          <a:xfrm>
            <a:off x="6678295" y="5181600"/>
            <a:ext cx="1888490" cy="1464945"/>
          </a:xfrm>
          <a:prstGeom prst="rect">
            <a:avLst/>
          </a:prstGeom>
          <a:noFill/>
          <a:ln w="9525">
            <a:noFill/>
          </a:ln>
        </p:spPr>
      </p:pic>
      <p:pic>
        <p:nvPicPr>
          <p:cNvPr id="5124" name="图片 6" descr="logo横版 png"/>
          <p:cNvPicPr>
            <a:picLocks noChangeAspect="1"/>
          </p:cNvPicPr>
          <p:nvPr/>
        </p:nvPicPr>
        <p:blipFill>
          <a:blip r:embed="rId7"/>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3" grpId="0" bldLvl="0" animBg="1"/>
      <p:bldP spid="13" grpId="1" animBg="1"/>
      <p:bldP spid="3" grpId="0" bldLvl="0" animBg="1"/>
      <p:bldP spid="3" grpId="1" animBg="1"/>
      <p:bldP spid="5" grpId="0" bldLvl="0" animBg="1"/>
      <p:bldP spid="5" grpId="1" animBg="1"/>
      <p:bldP spid="7" grpId="0" bldLvl="0" animBg="1"/>
      <p:bldP spid="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762000" y="342900"/>
            <a:ext cx="9545955" cy="530860"/>
          </a:xfrm>
          <a:prstGeom prst="rect">
            <a:avLst/>
          </a:prstGeom>
          <a:noFill/>
        </p:spPr>
        <p:txBody>
          <a:bodyPr wrap="square" rtlCol="0">
            <a:noAutofit/>
          </a:bodyPr>
          <a:lstStyle/>
          <a:p>
            <a:pPr algn="l"/>
            <a:r>
              <a:rPr lang="zh-CN" altLang="en-US" sz="3600" b="1" dirty="0">
                <a:solidFill>
                  <a:schemeClr val="tx1">
                    <a:lumMod val="85000"/>
                    <a:lumOff val="15000"/>
                  </a:schemeClr>
                </a:solidFill>
                <a:latin typeface="庞门正道粗书体" panose="02010600030101010101" pitchFamily="2" charset="-122"/>
                <a:ea typeface="庞门正道粗书体" panose="02010600030101010101" pitchFamily="2" charset="-122"/>
              </a:rPr>
              <a:t>中国传统文化主题历年高考真题汇编与归类</a:t>
            </a:r>
            <a:endParaRPr lang="zh-CN" altLang="en-US" sz="3600" b="1"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grpSp>
        <p:nvGrpSpPr>
          <p:cNvPr id="75" name="组合 75"/>
          <p:cNvGrpSpPr/>
          <p:nvPr/>
        </p:nvGrpSpPr>
        <p:grpSpPr>
          <a:xfrm>
            <a:off x="520006" y="1066165"/>
            <a:ext cx="10796329" cy="4962677"/>
            <a:chOff x="2025" y="146299"/>
            <a:chExt cx="11218" cy="6307"/>
          </a:xfrm>
        </p:grpSpPr>
        <p:sp>
          <p:nvSpPr>
            <p:cNvPr id="20" name="文本框 20"/>
            <p:cNvSpPr txBox="1"/>
            <p:nvPr/>
          </p:nvSpPr>
          <p:spPr>
            <a:xfrm>
              <a:off x="5716" y="146299"/>
              <a:ext cx="2551" cy="526"/>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a:r>
                <a:rPr lang="en-US" altLang="zh-CN" sz="1600" b="1" kern="100">
                  <a:latin typeface="Calibri" panose="020F0502020204030204"/>
                  <a:ea typeface="宋体" panose="02010600030101010101" pitchFamily="2" charset="-122"/>
                  <a:cs typeface="Times New Roman" panose="02020603050405020304"/>
                  <a:sym typeface="Times New Roman" panose="02020603050405020304"/>
                </a:rPr>
                <a:t>中国传统文化高考真题</a:t>
              </a:r>
              <a:endParaRPr lang="en-US" altLang="zh-CN" sz="1600" b="1" kern="100">
                <a:latin typeface="Calibri" panose="020F0502020204030204"/>
                <a:ea typeface="宋体" panose="02010600030101010101" pitchFamily="2" charset="-122"/>
                <a:cs typeface="Times New Roman" panose="02020603050405020304"/>
                <a:sym typeface="Times New Roman" panose="02020603050405020304"/>
              </a:endParaRPr>
            </a:p>
          </p:txBody>
        </p:sp>
        <p:cxnSp>
          <p:nvCxnSpPr>
            <p:cNvPr id="21" name="直接箭头连接符 21"/>
            <p:cNvCxnSpPr/>
            <p:nvPr/>
          </p:nvCxnSpPr>
          <p:spPr>
            <a:xfrm flipH="1">
              <a:off x="2883" y="146824"/>
              <a:ext cx="2733" cy="592"/>
            </a:xfrm>
            <a:prstGeom prst="straightConnector1">
              <a:avLst/>
            </a:prstGeom>
            <a:ln w="31750" cap="rnd">
              <a:solidFill>
                <a:schemeClr val="accent1"/>
              </a:solidFill>
              <a:round/>
              <a:tailEnd type="arrow" w="med" len="med"/>
            </a:ln>
          </p:spPr>
          <p:style>
            <a:lnRef idx="0">
              <a:srgbClr val="FFFFFF"/>
            </a:lnRef>
            <a:fillRef idx="0">
              <a:srgbClr val="FFFFFF"/>
            </a:fillRef>
            <a:effectRef idx="0">
              <a:srgbClr val="FFFFFF"/>
            </a:effectRef>
            <a:fontRef idx="minor">
              <a:schemeClr val="tx1"/>
            </a:fontRef>
          </p:style>
        </p:cxnSp>
        <p:sp>
          <p:nvSpPr>
            <p:cNvPr id="22" name="文本框 22"/>
            <p:cNvSpPr txBox="1"/>
            <p:nvPr/>
          </p:nvSpPr>
          <p:spPr>
            <a:xfrm>
              <a:off x="2065" y="147582"/>
              <a:ext cx="1636" cy="452"/>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a:buClrTx/>
                <a:buSzTx/>
                <a:buFontTx/>
              </a:pPr>
              <a:r>
                <a:rPr lang="en-US" altLang="zh-CN" sz="1600" b="1" kern="100">
                  <a:latin typeface="Calibri" panose="020F0502020204030204"/>
                  <a:ea typeface="宋体" panose="02010600030101010101" pitchFamily="2" charset="-122"/>
                  <a:cs typeface="Times New Roman" panose="02020603050405020304"/>
                  <a:sym typeface="Times New Roman" panose="02020603050405020304"/>
                </a:rPr>
                <a:t>艺术形式</a:t>
              </a:r>
              <a:endParaRPr lang="en-US" altLang="zh-CN" sz="1600" b="1"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3" name="文本框 28"/>
            <p:cNvSpPr txBox="1"/>
            <p:nvPr/>
          </p:nvSpPr>
          <p:spPr>
            <a:xfrm>
              <a:off x="2031" y="148431"/>
              <a:ext cx="2671" cy="793"/>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lvl="0" algn="just">
                <a:buClrTx/>
                <a:buSzTx/>
                <a:buFontTx/>
              </a:pPr>
              <a:r>
                <a:rPr lang="zh-CN" altLang="en-US" sz="1600" b="1" kern="100">
                  <a:latin typeface="Calibri" panose="020F0502020204030204"/>
                  <a:ea typeface="宋体" panose="02010600030101010101" pitchFamily="2" charset="-122"/>
                  <a:cs typeface="Times New Roman" panose="02020603050405020304"/>
                  <a:sym typeface="Times New Roman" panose="02020603050405020304"/>
                </a:rPr>
                <a:t>一</a:t>
              </a:r>
              <a:r>
                <a:rPr lang="en-US" altLang="zh-CN" sz="1600" b="1" kern="100">
                  <a:latin typeface="Calibri" panose="020F0502020204030204"/>
                  <a:ea typeface="宋体" panose="02010600030101010101" pitchFamily="2" charset="-122"/>
                  <a:cs typeface="Times New Roman" panose="02020603050405020304"/>
                  <a:sym typeface="Times New Roman" panose="02020603050405020304"/>
                </a:rPr>
                <a:t>.2020年全国III卷</a:t>
              </a:r>
              <a:endParaRPr lang="en-US" altLang="zh-CN" sz="1600" b="1" kern="100">
                <a:latin typeface="Calibri" panose="020F0502020204030204"/>
                <a:ea typeface="宋体" panose="02010600030101010101" pitchFamily="2" charset="-122"/>
                <a:cs typeface="Times New Roman" panose="02020603050405020304"/>
                <a:sym typeface="Times New Roman" panose="02020603050405020304"/>
              </a:endParaRPr>
            </a:p>
            <a:p>
              <a:pPr marL="0" algn="just">
                <a:buClrTx/>
                <a:buSzTx/>
                <a:buFontTx/>
              </a:pPr>
              <a:r>
                <a:rPr lang="en-US" altLang="zh-CN" sz="1600" b="1" kern="100">
                  <a:latin typeface="Calibri" panose="020F0502020204030204"/>
                  <a:ea typeface="宋体" panose="02010600030101010101" pitchFamily="2" charset="-122"/>
                  <a:cs typeface="Times New Roman" panose="02020603050405020304"/>
                  <a:sym typeface="Times New Roman" panose="02020603050405020304"/>
                </a:rPr>
                <a:t>中国古代画家寻访大自然</a:t>
              </a:r>
              <a:endParaRPr lang="en-US" altLang="zh-CN" sz="1600" b="1"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29" name="文本框 29"/>
            <p:cNvSpPr txBox="1"/>
            <p:nvPr/>
          </p:nvSpPr>
          <p:spPr>
            <a:xfrm>
              <a:off x="5255" y="147582"/>
              <a:ext cx="1636" cy="452"/>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a:r>
                <a:rPr lang="en-US" altLang="zh-CN" sz="1600" b="1" kern="100">
                  <a:latin typeface="Calibri" panose="020F0502020204030204"/>
                  <a:ea typeface="宋体" panose="02010600030101010101" pitchFamily="2" charset="-122"/>
                  <a:cs typeface="Times New Roman" panose="02020603050405020304"/>
                  <a:sym typeface="Times New Roman" panose="02020603050405020304"/>
                </a:rPr>
                <a:t>饮食文化</a:t>
              </a:r>
              <a:endParaRPr lang="en-US" altLang="zh-CN" sz="1600" b="1"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32" name="文本框 32"/>
            <p:cNvSpPr txBox="1"/>
            <p:nvPr/>
          </p:nvSpPr>
          <p:spPr>
            <a:xfrm>
              <a:off x="2025" y="149440"/>
              <a:ext cx="2682" cy="1026"/>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lvl="0" algn="just">
                <a:buClrTx/>
                <a:buSzTx/>
                <a:buFontTx/>
                <a:buNone/>
              </a:pPr>
              <a:r>
                <a:rPr lang="zh-CN" altLang="en-US" sz="1600" b="1" kern="100">
                  <a:latin typeface="Calibri" panose="020F0502020204030204"/>
                  <a:ea typeface="宋体" panose="02010600030101010101" pitchFamily="2" charset="-122"/>
                  <a:cs typeface="Times New Roman" panose="02020603050405020304"/>
                  <a:sym typeface="Times New Roman" panose="02020603050405020304"/>
                </a:rPr>
                <a:t>二</a:t>
              </a:r>
              <a:r>
                <a:rPr lang="en-US" altLang="zh-CN" sz="1600" b="1" kern="100">
                  <a:latin typeface="Calibri" panose="020F0502020204030204"/>
                  <a:ea typeface="宋体" panose="02010600030101010101" pitchFamily="2" charset="-122"/>
                  <a:cs typeface="Times New Roman" panose="02020603050405020304"/>
                  <a:sym typeface="Times New Roman" panose="02020603050405020304"/>
                </a:rPr>
                <a:t>.2024年新课标I卷</a:t>
              </a:r>
              <a:endParaRPr lang="en-US" altLang="zh-CN" sz="1600" b="1" kern="100">
                <a:latin typeface="Calibri" panose="020F0502020204030204"/>
                <a:ea typeface="宋体" panose="02010600030101010101" pitchFamily="2" charset="-122"/>
                <a:cs typeface="Times New Roman" panose="02020603050405020304"/>
                <a:sym typeface="Times New Roman" panose="02020603050405020304"/>
              </a:endParaRPr>
            </a:p>
            <a:p>
              <a:pPr marL="0" algn="just">
                <a:buClrTx/>
                <a:buSzTx/>
                <a:buFontTx/>
              </a:pPr>
              <a:r>
                <a:rPr lang="en-US" altLang="zh-CN" sz="1600" b="1" kern="100">
                  <a:latin typeface="Calibri" panose="020F0502020204030204"/>
                  <a:ea typeface="宋体" panose="02010600030101010101" pitchFamily="2" charset="-122"/>
                  <a:cs typeface="Times New Roman" panose="02020603050405020304"/>
                  <a:sym typeface="Times New Roman" panose="02020603050405020304"/>
                </a:rPr>
                <a:t>纪念汤显祖的中国文化元素进入莎士比亚的故乡</a:t>
              </a:r>
              <a:endParaRPr lang="en-US" altLang="zh-CN" sz="1600" b="1"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33" name="文本框 33"/>
            <p:cNvSpPr txBox="1"/>
            <p:nvPr/>
          </p:nvSpPr>
          <p:spPr>
            <a:xfrm>
              <a:off x="4913" y="148414"/>
              <a:ext cx="2945" cy="835"/>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lvl="0" indent="0" algn="just">
                <a:buNone/>
              </a:pPr>
              <a:r>
                <a:rPr lang="zh-CN" altLang="en-US" sz="1600" b="1" kern="100">
                  <a:latin typeface="Calibri" panose="020F0502020204030204"/>
                  <a:ea typeface="宋体" panose="02010600030101010101" pitchFamily="2" charset="-122"/>
                  <a:cs typeface="Times New Roman" panose="02020603050405020304"/>
                  <a:sym typeface="Times New Roman" panose="02020603050405020304"/>
                </a:rPr>
                <a:t>三</a:t>
              </a:r>
              <a:r>
                <a:rPr lang="en-US" altLang="zh-CN" sz="1600" b="1" kern="100">
                  <a:latin typeface="Calibri" panose="020F0502020204030204"/>
                  <a:ea typeface="宋体" panose="02010600030101010101" pitchFamily="2" charset="-122"/>
                  <a:cs typeface="Times New Roman" panose="02020603050405020304"/>
                  <a:sym typeface="Times New Roman" panose="02020603050405020304"/>
                </a:rPr>
                <a:t>.2023年新课标I卷</a:t>
              </a:r>
              <a:endParaRPr lang="en-US" altLang="zh-CN" sz="1600" b="1" kern="100">
                <a:latin typeface="Calibri" panose="020F0502020204030204"/>
                <a:ea typeface="宋体" panose="02010600030101010101" pitchFamily="2" charset="-122"/>
                <a:cs typeface="Times New Roman" panose="02020603050405020304"/>
                <a:sym typeface="Times New Roman" panose="02020603050405020304"/>
              </a:endParaRPr>
            </a:p>
            <a:p>
              <a:pPr marL="0" indent="0" algn="just"/>
              <a:r>
                <a:rPr lang="en-US" altLang="zh-CN" sz="1600" b="1" kern="100">
                  <a:latin typeface="Calibri" panose="020F0502020204030204"/>
                  <a:ea typeface="宋体" panose="02010600030101010101" pitchFamily="2" charset="-122"/>
                  <a:cs typeface="Times New Roman" panose="02020603050405020304"/>
                  <a:sym typeface="Times New Roman" panose="02020603050405020304"/>
                </a:rPr>
                <a:t>中华美食“小笼包”</a:t>
              </a:r>
              <a:endParaRPr lang="en-US" altLang="zh-CN" sz="1600" b="1"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35" name="文本框 35"/>
            <p:cNvSpPr txBox="1"/>
            <p:nvPr/>
          </p:nvSpPr>
          <p:spPr>
            <a:xfrm>
              <a:off x="8267" y="147582"/>
              <a:ext cx="1636" cy="452"/>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a:r>
                <a:rPr lang="en-US" altLang="zh-CN" sz="1600" b="1" kern="100">
                  <a:latin typeface="Calibri" panose="020F0502020204030204"/>
                  <a:ea typeface="宋体" panose="02010600030101010101" pitchFamily="2" charset="-122"/>
                  <a:cs typeface="Times New Roman" panose="02020603050405020304"/>
                  <a:sym typeface="Times New Roman" panose="02020603050405020304"/>
                </a:rPr>
                <a:t>文化遗产</a:t>
              </a:r>
              <a:endParaRPr lang="en-US" altLang="zh-CN" sz="1600" b="1"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42" name="文本框 42"/>
            <p:cNvSpPr txBox="1"/>
            <p:nvPr/>
          </p:nvSpPr>
          <p:spPr>
            <a:xfrm>
              <a:off x="4913" y="149440"/>
              <a:ext cx="2950" cy="1029"/>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lvl="0" indent="0" algn="just">
                <a:buNone/>
              </a:pPr>
              <a:r>
                <a:rPr lang="zh-CN" altLang="en-US" sz="1600" b="1" kern="100">
                  <a:latin typeface="Calibri" panose="020F0502020204030204"/>
                  <a:ea typeface="宋体" panose="02010600030101010101" pitchFamily="2" charset="-122"/>
                  <a:cs typeface="Times New Roman" panose="02020603050405020304"/>
                  <a:sym typeface="Times New Roman" panose="02020603050405020304"/>
                </a:rPr>
                <a:t>四</a:t>
              </a:r>
              <a:r>
                <a:rPr lang="en-US" altLang="zh-CN" sz="1600" b="1" kern="100">
                  <a:latin typeface="Calibri" panose="020F0502020204030204"/>
                  <a:ea typeface="宋体" panose="02010600030101010101" pitchFamily="2" charset="-122"/>
                  <a:cs typeface="Times New Roman" panose="02020603050405020304"/>
                  <a:sym typeface="Times New Roman" panose="02020603050405020304"/>
                </a:rPr>
                <a:t>.2024年全国甲卷短文改错</a:t>
              </a:r>
              <a:endParaRPr lang="en-US" altLang="zh-CN" sz="1600" b="1" kern="100">
                <a:latin typeface="Calibri" panose="020F0502020204030204"/>
                <a:ea typeface="宋体" panose="02010600030101010101" pitchFamily="2" charset="-122"/>
                <a:cs typeface="Times New Roman" panose="02020603050405020304"/>
                <a:sym typeface="Times New Roman" panose="02020603050405020304"/>
              </a:endParaRPr>
            </a:p>
            <a:p>
              <a:pPr marL="0" indent="0" algn="just"/>
              <a:r>
                <a:rPr lang="en-US" altLang="zh-CN" sz="1600" b="1" kern="100">
                  <a:latin typeface="Calibri" panose="020F0502020204030204"/>
                  <a:ea typeface="宋体" panose="02010600030101010101" pitchFamily="2" charset="-122"/>
                  <a:cs typeface="Times New Roman" panose="02020603050405020304"/>
                  <a:sym typeface="Times New Roman" panose="02020603050405020304"/>
                </a:rPr>
                <a:t>吃重庆火锅的经历</a:t>
              </a:r>
              <a:endParaRPr lang="en-US" altLang="zh-CN" sz="1600" b="1" kern="100">
                <a:latin typeface="Times New Roman" panose="02020603050405020304"/>
                <a:ea typeface="宋体" panose="02010600030101010101" pitchFamily="2" charset="-122"/>
                <a:cs typeface="Times New Roman" panose="02020603050405020304"/>
                <a:sym typeface="Times New Roman" panose="02020603050405020304"/>
              </a:endParaRPr>
            </a:p>
          </p:txBody>
        </p:sp>
        <p:sp>
          <p:nvSpPr>
            <p:cNvPr id="45" name="文本框 45"/>
            <p:cNvSpPr txBox="1"/>
            <p:nvPr/>
          </p:nvSpPr>
          <p:spPr>
            <a:xfrm>
              <a:off x="8016" y="149429"/>
              <a:ext cx="3340" cy="1037"/>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marL="0" indent="0" algn="just"/>
              <a:r>
                <a:rPr lang="zh-CN" altLang="en-US" sz="1600" b="1" kern="100">
                  <a:latin typeface="Times New Roman" panose="02020603050405020304"/>
                  <a:ea typeface="宋体" panose="02010600030101010101" pitchFamily="2" charset="-122"/>
                  <a:cs typeface="Times New Roman" panose="02020603050405020304"/>
                  <a:sym typeface="Times New Roman" panose="02020603050405020304"/>
                </a:rPr>
                <a:t>六</a:t>
              </a:r>
              <a:r>
                <a:rPr lang="en-US" altLang="zh-CN" sz="1600" b="1" kern="100">
                  <a:latin typeface="Times New Roman" panose="02020603050405020304"/>
                  <a:ea typeface="宋体" panose="02010600030101010101" pitchFamily="2" charset="-122"/>
                  <a:cs typeface="Times New Roman" panose="02020603050405020304"/>
                  <a:sym typeface="Times New Roman" panose="02020603050405020304"/>
                </a:rPr>
                <a:t>.2023年浙江1月</a:t>
              </a:r>
              <a:endParaRPr lang="en-US" altLang="zh-CN" sz="1600" b="1" kern="100">
                <a:latin typeface="Times New Roman" panose="02020603050405020304"/>
                <a:ea typeface="宋体" panose="02010600030101010101" pitchFamily="2" charset="-122"/>
                <a:cs typeface="Times New Roman" panose="02020603050405020304"/>
                <a:sym typeface="Times New Roman" panose="02020603050405020304"/>
              </a:endParaRPr>
            </a:p>
            <a:p>
              <a:pPr marL="0" indent="133985" algn="just"/>
              <a:r>
                <a:rPr lang="en-US" altLang="zh-CN" sz="1600" b="1" kern="100">
                  <a:latin typeface="Times New Roman" panose="02020603050405020304"/>
                  <a:ea typeface="宋体" panose="02010600030101010101" pitchFamily="2" charset="-122"/>
                  <a:cs typeface="Times New Roman" panose="02020603050405020304"/>
                  <a:sym typeface="Times New Roman" panose="02020603050405020304"/>
                </a:rPr>
                <a:t>北京胡同</a:t>
              </a:r>
              <a:endParaRPr lang="en-US" altLang="zh-CN" sz="1600" b="1" kern="100">
                <a:latin typeface="Times New Roman" panose="02020603050405020304"/>
                <a:ea typeface="宋体" panose="02010600030101010101" pitchFamily="2" charset="-122"/>
                <a:cs typeface="Times New Roman" panose="02020603050405020304"/>
                <a:sym typeface="Times New Roman" panose="02020603050405020304"/>
              </a:endParaRPr>
            </a:p>
          </p:txBody>
        </p:sp>
        <p:sp>
          <p:nvSpPr>
            <p:cNvPr id="46" name="文本框 46"/>
            <p:cNvSpPr txBox="1"/>
            <p:nvPr/>
          </p:nvSpPr>
          <p:spPr>
            <a:xfrm>
              <a:off x="8016" y="148198"/>
              <a:ext cx="3340" cy="1051"/>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lvl="0" indent="0" algn="just">
                <a:buNone/>
              </a:pPr>
              <a:r>
                <a:rPr lang="zh-CN" altLang="en-US" sz="1600" b="1" kern="100">
                  <a:latin typeface="Calibri" panose="020F0502020204030204"/>
                  <a:ea typeface="宋体" panose="02010600030101010101" pitchFamily="2" charset="-122"/>
                  <a:cs typeface="Times New Roman" panose="02020603050405020304"/>
                  <a:sym typeface="Times New Roman" panose="02020603050405020304"/>
                </a:rPr>
                <a:t>五</a:t>
              </a:r>
              <a:r>
                <a:rPr lang="en-US" altLang="zh-CN" sz="1600" b="1" kern="100">
                  <a:latin typeface="Calibri" panose="020F0502020204030204"/>
                  <a:ea typeface="宋体" panose="02010600030101010101" pitchFamily="2" charset="-122"/>
                  <a:cs typeface="Times New Roman" panose="02020603050405020304"/>
                  <a:sym typeface="Times New Roman" panose="02020603050405020304"/>
                </a:rPr>
                <a:t>.2023年全国乙卷</a:t>
              </a:r>
              <a:endParaRPr lang="en-US" altLang="zh-CN" sz="1600" b="1" kern="100">
                <a:latin typeface="Calibri" panose="020F0502020204030204"/>
                <a:ea typeface="宋体" panose="02010600030101010101" pitchFamily="2" charset="-122"/>
                <a:cs typeface="Times New Roman" panose="02020603050405020304"/>
                <a:sym typeface="Times New Roman" panose="02020603050405020304"/>
              </a:endParaRPr>
            </a:p>
            <a:p>
              <a:pPr marL="0" indent="0" algn="just"/>
              <a:r>
                <a:rPr lang="en-US" altLang="zh-CN" sz="1600" b="1" kern="100">
                  <a:latin typeface="Times New Roman" panose="02020603050405020304"/>
                  <a:ea typeface="宋体" panose="02010600030101010101" pitchFamily="2" charset="-122"/>
                  <a:cs typeface="Times New Roman" panose="02020603050405020304"/>
                  <a:sym typeface="Times New Roman" panose="02020603050405020304"/>
                </a:rPr>
                <a:t>Beijing——a city bridging the ancient and the modern</a:t>
              </a:r>
              <a:endParaRPr lang="en-US" altLang="zh-CN" sz="1600" b="1" kern="100">
                <a:latin typeface="Times New Roman" panose="02020603050405020304"/>
                <a:ea typeface="宋体" panose="02010600030101010101" pitchFamily="2" charset="-122"/>
                <a:cs typeface="Times New Roman" panose="02020603050405020304"/>
                <a:sym typeface="Times New Roman" panose="02020603050405020304"/>
              </a:endParaRPr>
            </a:p>
          </p:txBody>
        </p:sp>
        <p:sp>
          <p:nvSpPr>
            <p:cNvPr id="49" name="文本框 49"/>
            <p:cNvSpPr txBox="1"/>
            <p:nvPr/>
          </p:nvSpPr>
          <p:spPr>
            <a:xfrm>
              <a:off x="8016" y="150756"/>
              <a:ext cx="3340" cy="821"/>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marL="0" indent="0" algn="just"/>
              <a:r>
                <a:rPr lang="zh-CN" altLang="en-US" sz="1600" b="1" kern="100">
                  <a:latin typeface="Times New Roman" panose="02020603050405020304"/>
                  <a:ea typeface="宋体" panose="02010600030101010101" pitchFamily="2" charset="-122"/>
                  <a:cs typeface="Times New Roman" panose="02020603050405020304"/>
                  <a:sym typeface="Times New Roman" panose="02020603050405020304"/>
                </a:rPr>
                <a:t>七</a:t>
              </a:r>
              <a:r>
                <a:rPr lang="en-US" altLang="zh-CN" sz="1600" b="1" kern="100">
                  <a:latin typeface="Times New Roman" panose="02020603050405020304"/>
                  <a:ea typeface="宋体" panose="02010600030101010101" pitchFamily="2" charset="-122"/>
                  <a:cs typeface="Times New Roman" panose="02020603050405020304"/>
                  <a:sym typeface="Times New Roman" panose="02020603050405020304"/>
                </a:rPr>
                <a:t>.2022年全国甲卷</a:t>
              </a:r>
              <a:endParaRPr lang="en-US" altLang="zh-CN" sz="1600" b="1" kern="100">
                <a:latin typeface="Times New Roman" panose="02020603050405020304"/>
                <a:ea typeface="宋体" panose="02010600030101010101" pitchFamily="2" charset="-122"/>
                <a:cs typeface="Times New Roman" panose="02020603050405020304"/>
                <a:sym typeface="Times New Roman" panose="02020603050405020304"/>
              </a:endParaRPr>
            </a:p>
            <a:p>
              <a:pPr marL="0" indent="133985" algn="just"/>
              <a:r>
                <a:rPr lang="en-US" altLang="zh-CN" sz="1600" b="1" kern="100">
                  <a:latin typeface="Times New Roman" panose="02020603050405020304"/>
                  <a:ea typeface="宋体" panose="02010600030101010101" pitchFamily="2" charset="-122"/>
                  <a:cs typeface="Times New Roman" panose="02020603050405020304"/>
                  <a:sym typeface="Times New Roman" panose="02020603050405020304"/>
                </a:rPr>
                <a:t>徒步穿越古丝绸之路</a:t>
              </a:r>
              <a:endParaRPr lang="en-US" altLang="zh-CN" sz="1600" b="1" kern="100">
                <a:latin typeface="Times New Roman" panose="02020603050405020304"/>
                <a:ea typeface="宋体" panose="02010600030101010101" pitchFamily="2" charset="-122"/>
                <a:cs typeface="Times New Roman" panose="02020603050405020304"/>
                <a:sym typeface="Times New Roman" panose="02020603050405020304"/>
              </a:endParaRPr>
            </a:p>
          </p:txBody>
        </p:sp>
        <p:sp>
          <p:nvSpPr>
            <p:cNvPr id="50" name="文本框 50"/>
            <p:cNvSpPr txBox="1"/>
            <p:nvPr/>
          </p:nvSpPr>
          <p:spPr>
            <a:xfrm>
              <a:off x="8016" y="151785"/>
              <a:ext cx="3340" cy="821"/>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marL="0" indent="0" algn="just"/>
              <a:r>
                <a:rPr lang="zh-CN" altLang="en-US" sz="1600" b="1" kern="100">
                  <a:latin typeface="Times New Roman" panose="02020603050405020304"/>
                  <a:ea typeface="宋体" panose="02010600030101010101" pitchFamily="2" charset="-122"/>
                  <a:cs typeface="Times New Roman" panose="02020603050405020304"/>
                  <a:sym typeface="Times New Roman" panose="02020603050405020304"/>
                </a:rPr>
                <a:t>八</a:t>
              </a:r>
              <a:r>
                <a:rPr lang="en-US" altLang="zh-CN" sz="1600" b="1" kern="100">
                  <a:latin typeface="Times New Roman" panose="02020603050405020304"/>
                  <a:ea typeface="宋体" panose="02010600030101010101" pitchFamily="2" charset="-122"/>
                  <a:cs typeface="Times New Roman" panose="02020603050405020304"/>
                  <a:sym typeface="Times New Roman" panose="02020603050405020304"/>
                </a:rPr>
                <a:t>.2021年新高考I卷</a:t>
              </a:r>
              <a:endParaRPr lang="en-US" altLang="zh-CN" sz="1600" b="1" kern="100">
                <a:latin typeface="Times New Roman" panose="02020603050405020304"/>
                <a:ea typeface="宋体" panose="02010600030101010101" pitchFamily="2" charset="-122"/>
                <a:cs typeface="Times New Roman" panose="02020603050405020304"/>
                <a:sym typeface="Times New Roman" panose="02020603050405020304"/>
              </a:endParaRPr>
            </a:p>
            <a:p>
              <a:pPr marL="0" indent="133985" algn="just"/>
              <a:r>
                <a:rPr lang="en-US" altLang="zh-CN" sz="1600" b="1" kern="100">
                  <a:latin typeface="Times New Roman" panose="02020603050405020304"/>
                  <a:ea typeface="宋体" panose="02010600030101010101" pitchFamily="2" charset="-122"/>
                  <a:cs typeface="Times New Roman" panose="02020603050405020304"/>
                  <a:sym typeface="Times New Roman" panose="02020603050405020304"/>
                </a:rPr>
                <a:t>游览黄山</a:t>
              </a:r>
              <a:endParaRPr lang="en-US" altLang="zh-CN" sz="1600" b="1" kern="100">
                <a:latin typeface="Times New Roman" panose="02020603050405020304"/>
                <a:ea typeface="宋体" panose="02010600030101010101" pitchFamily="2" charset="-122"/>
                <a:cs typeface="Times New Roman" panose="02020603050405020304"/>
                <a:sym typeface="Times New Roman" panose="02020603050405020304"/>
              </a:endParaRPr>
            </a:p>
          </p:txBody>
        </p:sp>
        <p:sp>
          <p:nvSpPr>
            <p:cNvPr id="54" name="文本框 54"/>
            <p:cNvSpPr txBox="1"/>
            <p:nvPr/>
          </p:nvSpPr>
          <p:spPr>
            <a:xfrm>
              <a:off x="11607" y="147582"/>
              <a:ext cx="1636" cy="452"/>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a:r>
                <a:rPr lang="en-US" altLang="zh-CN" sz="1600" b="1" kern="100">
                  <a:latin typeface="Calibri" panose="020F0502020204030204"/>
                  <a:ea typeface="宋体" panose="02010600030101010101" pitchFamily="2" charset="-122"/>
                  <a:cs typeface="Times New Roman" panose="02020603050405020304"/>
                  <a:sym typeface="Times New Roman" panose="02020603050405020304"/>
                </a:rPr>
                <a:t>节日</a:t>
              </a:r>
              <a:endParaRPr lang="en-US" altLang="zh-CN" sz="1600" b="1"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6" name="文本框 55"/>
            <p:cNvSpPr txBox="1"/>
            <p:nvPr/>
          </p:nvSpPr>
          <p:spPr>
            <a:xfrm>
              <a:off x="11418" y="148163"/>
              <a:ext cx="1825" cy="1061"/>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marL="0" indent="0" algn="just"/>
              <a:r>
                <a:rPr lang="zh-CN" altLang="en-US" sz="1600" b="1" kern="100">
                  <a:latin typeface="Calibri" panose="020F0502020204030204"/>
                  <a:ea typeface="宋体" panose="02010600030101010101" pitchFamily="2" charset="-122"/>
                  <a:cs typeface="Times New Roman" panose="02020603050405020304"/>
                  <a:sym typeface="Times New Roman" panose="02020603050405020304"/>
                </a:rPr>
                <a:t>十</a:t>
              </a:r>
              <a:r>
                <a:rPr lang="en-US" altLang="zh-CN" sz="1600" b="1" kern="100">
                  <a:latin typeface="Calibri" panose="020F0502020204030204"/>
                  <a:ea typeface="宋体" panose="02010600030101010101" pitchFamily="2" charset="-122"/>
                  <a:cs typeface="Times New Roman" panose="02020603050405020304"/>
                  <a:sym typeface="Times New Roman" panose="02020603050405020304"/>
                </a:rPr>
                <a:t>.2020年全国II卷春节装饰品</a:t>
              </a:r>
              <a:endParaRPr lang="en-US" altLang="zh-CN" sz="1600" b="1" kern="100">
                <a:latin typeface="Calibri" panose="020F0502020204030204"/>
                <a:ea typeface="宋体" panose="02010600030101010101" pitchFamily="2" charset="-122"/>
                <a:cs typeface="Times New Roman" panose="02020603050405020304"/>
                <a:sym typeface="Times New Roman" panose="02020603050405020304"/>
              </a:endParaRPr>
            </a:p>
            <a:p>
              <a:pPr marL="0" indent="0" algn="just"/>
              <a:r>
                <a:rPr lang="en-US" altLang="zh-CN" sz="1050" b="1" kern="100">
                  <a:latin typeface="Times New Roman" panose="02020603050405020304"/>
                  <a:ea typeface="宋体" panose="02010600030101010101" pitchFamily="2" charset="-122"/>
                  <a:cs typeface="Times New Roman" panose="02020603050405020304"/>
                  <a:sym typeface="Times New Roman" panose="02020603050405020304"/>
                </a:rPr>
                <a:t> </a:t>
              </a:r>
              <a:endParaRPr lang="en-US" altLang="zh-CN" sz="1050" b="1" kern="100">
                <a:latin typeface="Times New Roman" panose="02020603050405020304"/>
                <a:ea typeface="宋体" panose="02010600030101010101" pitchFamily="2" charset="-122"/>
                <a:cs typeface="Times New Roman" panose="02020603050405020304"/>
                <a:sym typeface="Times New Roman" panose="02020603050405020304"/>
              </a:endParaRPr>
            </a:p>
          </p:txBody>
        </p:sp>
        <p:cxnSp>
          <p:nvCxnSpPr>
            <p:cNvPr id="59" name="直接箭头连接符 59"/>
            <p:cNvCxnSpPr>
              <a:endCxn id="29" idx="0"/>
            </p:cNvCxnSpPr>
            <p:nvPr/>
          </p:nvCxnSpPr>
          <p:spPr>
            <a:xfrm flipH="1">
              <a:off x="6073" y="146825"/>
              <a:ext cx="549" cy="757"/>
            </a:xfrm>
            <a:prstGeom prst="straightConnector1">
              <a:avLst/>
            </a:prstGeom>
            <a:ln w="31750" cap="rnd">
              <a:solidFill>
                <a:schemeClr val="accent1"/>
              </a:solidFill>
              <a:round/>
              <a:tailEnd type="arrow" w="med" len="med"/>
            </a:ln>
          </p:spPr>
          <p:style>
            <a:lnRef idx="0">
              <a:srgbClr val="FFFFFF"/>
            </a:lnRef>
            <a:fillRef idx="0">
              <a:srgbClr val="FFFFFF"/>
            </a:fillRef>
            <a:effectRef idx="0">
              <a:srgbClr val="FFFFFF"/>
            </a:effectRef>
            <a:fontRef idx="minor">
              <a:schemeClr val="tx1"/>
            </a:fontRef>
          </p:style>
        </p:cxnSp>
        <p:cxnSp>
          <p:nvCxnSpPr>
            <p:cNvPr id="61" name="直接箭头连接符 61"/>
            <p:cNvCxnSpPr/>
            <p:nvPr/>
          </p:nvCxnSpPr>
          <p:spPr>
            <a:xfrm>
              <a:off x="8016" y="146825"/>
              <a:ext cx="1167" cy="757"/>
            </a:xfrm>
            <a:prstGeom prst="straightConnector1">
              <a:avLst/>
            </a:prstGeom>
            <a:ln w="31750" cap="rnd">
              <a:solidFill>
                <a:schemeClr val="accent1"/>
              </a:solidFill>
              <a:round/>
              <a:tailEnd type="arrow" w="med" len="med"/>
            </a:ln>
          </p:spPr>
          <p:style>
            <a:lnRef idx="0">
              <a:srgbClr val="FFFFFF"/>
            </a:lnRef>
            <a:fillRef idx="0">
              <a:srgbClr val="FFFFFF"/>
            </a:fillRef>
            <a:effectRef idx="0">
              <a:srgbClr val="FFFFFF"/>
            </a:effectRef>
            <a:fontRef idx="minor">
              <a:schemeClr val="tx1"/>
            </a:fontRef>
          </p:style>
        </p:cxnSp>
        <p:cxnSp>
          <p:nvCxnSpPr>
            <p:cNvPr id="74" name="直接箭头连接符 74"/>
            <p:cNvCxnSpPr/>
            <p:nvPr/>
          </p:nvCxnSpPr>
          <p:spPr>
            <a:xfrm>
              <a:off x="8467" y="146528"/>
              <a:ext cx="3874" cy="888"/>
            </a:xfrm>
            <a:prstGeom prst="straightConnector1">
              <a:avLst/>
            </a:prstGeom>
            <a:ln w="31750" cap="rnd">
              <a:solidFill>
                <a:schemeClr val="accent1"/>
              </a:solidFill>
              <a:round/>
              <a:tailEnd type="arrow" w="med" len="med"/>
            </a:ln>
          </p:spPr>
          <p:style>
            <a:lnRef idx="0">
              <a:srgbClr val="FFFFFF"/>
            </a:lnRef>
            <a:fillRef idx="0">
              <a:srgbClr val="FFFFFF"/>
            </a:fillRef>
            <a:effectRef idx="0">
              <a:srgbClr val="FFFFFF"/>
            </a:effectRef>
            <a:fontRef idx="minor">
              <a:schemeClr val="tx1"/>
            </a:fontRef>
          </p:style>
        </p:cxnSp>
      </p:grpSp>
      <p:sp>
        <p:nvSpPr>
          <p:cNvPr id="51" name="文本框 51"/>
          <p:cNvSpPr txBox="1"/>
          <p:nvPr/>
        </p:nvSpPr>
        <p:spPr>
          <a:xfrm>
            <a:off x="6285865" y="6192520"/>
            <a:ext cx="3214370" cy="521335"/>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marL="0" indent="0" algn="just"/>
            <a:r>
              <a:rPr lang="zh-CN" altLang="en-US" sz="1600" b="1" kern="100">
                <a:latin typeface="Times New Roman" panose="02020603050405020304"/>
                <a:ea typeface="宋体" panose="02010600030101010101" pitchFamily="2" charset="-122"/>
                <a:cs typeface="Times New Roman" panose="02020603050405020304"/>
                <a:sym typeface="Times New Roman" panose="02020603050405020304"/>
              </a:rPr>
              <a:t>九</a:t>
            </a:r>
            <a:r>
              <a:rPr lang="en-US" altLang="zh-CN" sz="1600" b="1" kern="100">
                <a:latin typeface="Times New Roman" panose="02020603050405020304"/>
                <a:ea typeface="宋体" panose="02010600030101010101" pitchFamily="2" charset="-122"/>
                <a:cs typeface="Times New Roman" panose="02020603050405020304"/>
                <a:sym typeface="Times New Roman" panose="02020603050405020304"/>
              </a:rPr>
              <a:t>.2021年全国甲卷</a:t>
            </a:r>
            <a:endParaRPr lang="en-US" altLang="zh-CN" sz="1600" b="1" kern="100">
              <a:latin typeface="Times New Roman" panose="02020603050405020304"/>
              <a:ea typeface="宋体" panose="02010600030101010101" pitchFamily="2" charset="-122"/>
              <a:cs typeface="Times New Roman" panose="02020603050405020304"/>
              <a:sym typeface="Times New Roman" panose="02020603050405020304"/>
            </a:endParaRPr>
          </a:p>
          <a:p>
            <a:pPr marL="0" indent="133985" algn="just"/>
            <a:r>
              <a:rPr lang="en-US" altLang="zh-CN" sz="1600" b="1" kern="100">
                <a:latin typeface="Times New Roman" panose="02020603050405020304"/>
                <a:ea typeface="宋体" panose="02010600030101010101" pitchFamily="2" charset="-122"/>
                <a:cs typeface="Times New Roman" panose="02020603050405020304"/>
                <a:sym typeface="Times New Roman" panose="02020603050405020304"/>
              </a:rPr>
              <a:t>在西安古城墙骑行</a:t>
            </a:r>
            <a:endParaRPr lang="en-US" altLang="zh-CN" sz="1600" b="1" kern="100">
              <a:latin typeface="Times New Roman" panose="02020603050405020304"/>
              <a:ea typeface="宋体" panose="02010600030101010101" pitchFamily="2" charset="-122"/>
              <a:cs typeface="Times New Roman" panose="02020603050405020304"/>
              <a:sym typeface="Times New Roman" panose="02020603050405020304"/>
            </a:endParaRPr>
          </a:p>
        </p:txBody>
      </p:sp>
      <p:sp>
        <p:nvSpPr>
          <p:cNvPr id="58" name="文本框 58"/>
          <p:cNvSpPr txBox="1"/>
          <p:nvPr/>
        </p:nvSpPr>
        <p:spPr>
          <a:xfrm>
            <a:off x="9647555" y="3670935"/>
            <a:ext cx="1690370" cy="673735"/>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marL="0" indent="0" algn="just"/>
            <a:r>
              <a:rPr lang="zh-CN" altLang="en-US" sz="1600" b="1" kern="100">
                <a:latin typeface="Calibri" panose="020F0502020204030204"/>
                <a:ea typeface="宋体" panose="02010600030101010101" pitchFamily="2" charset="-122"/>
                <a:cs typeface="Times New Roman" panose="02020603050405020304"/>
                <a:sym typeface="Times New Roman" panose="02020603050405020304"/>
              </a:rPr>
              <a:t>十一</a:t>
            </a:r>
            <a:r>
              <a:rPr lang="en-US" altLang="zh-CN" sz="1600" b="1" kern="100">
                <a:latin typeface="Calibri" panose="020F0502020204030204"/>
                <a:ea typeface="宋体" panose="02010600030101010101" pitchFamily="2" charset="-122"/>
                <a:cs typeface="Times New Roman" panose="02020603050405020304"/>
                <a:sym typeface="Times New Roman" panose="02020603050405020304"/>
              </a:rPr>
              <a:t>.2022年全国乙卷国际茶日</a:t>
            </a:r>
            <a:endParaRPr lang="en-US" altLang="zh-CN" sz="1600" b="1" kern="100">
              <a:latin typeface="Calibri" panose="020F0502020204030204"/>
              <a:ea typeface="宋体" panose="02010600030101010101" pitchFamily="2" charset="-122"/>
              <a:cs typeface="Times New Roman" panose="02020603050405020304"/>
              <a:sym typeface="Times New Roman" panose="02020603050405020304"/>
            </a:endParaRPr>
          </a:p>
          <a:p>
            <a:pPr marL="0" indent="0" algn="just"/>
            <a:r>
              <a:rPr lang="en-US" altLang="zh-CN" sz="1050" b="1" kern="100">
                <a:latin typeface="Times New Roman" panose="02020603050405020304"/>
                <a:ea typeface="宋体" panose="02010600030101010101" pitchFamily="2" charset="-122"/>
                <a:cs typeface="Times New Roman" panose="02020603050405020304"/>
                <a:sym typeface="Times New Roman" panose="02020603050405020304"/>
              </a:rPr>
              <a:t> </a:t>
            </a:r>
            <a:endParaRPr lang="en-US" altLang="zh-CN" sz="1050" b="1" kern="100">
              <a:latin typeface="Times New Roman" panose="02020603050405020304"/>
              <a:ea typeface="宋体" panose="02010600030101010101" pitchFamily="2" charset="-122"/>
              <a:cs typeface="Times New Roman" panose="02020603050405020304"/>
              <a:sym typeface="Times New Roman" panose="02020603050405020304"/>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a:t>
            </a:r>
            <a:r>
              <a:rPr lang="zh-CN" altLang="en-US"/>
              <a:t>表格摘选自维克多英语官网</a:t>
            </a:r>
            <a:r>
              <a:rPr lang="en-US" altLang="zh-CN"/>
              <a:t>)</a:t>
            </a: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3" name="文本框 2"/>
          <p:cNvSpPr txBox="1"/>
          <p:nvPr/>
        </p:nvSpPr>
        <p:spPr>
          <a:xfrm>
            <a:off x="790575" y="451485"/>
            <a:ext cx="10554335" cy="530860"/>
          </a:xfrm>
          <a:prstGeom prst="rect">
            <a:avLst/>
          </a:prstGeom>
          <a:noFill/>
        </p:spPr>
        <p:txBody>
          <a:bodyPr wrap="square" rtlCol="0">
            <a:noAutofit/>
          </a:bodyPr>
          <a:p>
            <a:pPr algn="l">
              <a:buClrTx/>
              <a:buSzTx/>
              <a:buFontTx/>
            </a:pPr>
            <a:r>
              <a:rPr lang="en-US" altLang="zh-CN"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sym typeface="+mn-ea"/>
              </a:rPr>
              <a:t>Task 2 </a:t>
            </a:r>
            <a:r>
              <a:rPr lang="en-US" altLang="zh-CN"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rPr>
              <a:t>Analyze the structure  </a:t>
            </a:r>
            <a:endParaRPr lang="en-US" altLang="zh-CN"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endParaRPr>
          </a:p>
        </p:txBody>
      </p:sp>
      <p:graphicFrame>
        <p:nvGraphicFramePr>
          <p:cNvPr id="9" name="表格 8"/>
          <p:cNvGraphicFramePr/>
          <p:nvPr>
            <p:custDataLst>
              <p:tags r:id="rId3"/>
            </p:custDataLst>
          </p:nvPr>
        </p:nvGraphicFramePr>
        <p:xfrm>
          <a:off x="642620" y="1073785"/>
          <a:ext cx="11038205" cy="5356860"/>
        </p:xfrm>
        <a:graphic>
          <a:graphicData uri="http://schemas.openxmlformats.org/drawingml/2006/table">
            <a:tbl>
              <a:tblPr/>
              <a:tblGrid>
                <a:gridCol w="1980565"/>
                <a:gridCol w="9057640"/>
              </a:tblGrid>
              <a:tr h="1172845">
                <a:tc>
                  <a:txBody>
                    <a:bodyPr/>
                    <a:p>
                      <a:pPr marL="0" indent="0" algn="just">
                        <a:spcBef>
                          <a:spcPct val="0"/>
                        </a:spcBef>
                        <a:spcAft>
                          <a:spcPct val="0"/>
                        </a:spcAft>
                      </a:pPr>
                      <a:r>
                        <a:rPr lang="zh-CN" sz="2800">
                          <a:latin typeface="Times New Roman" panose="02020603050405020304"/>
                          <a:ea typeface="宋体" panose="02010600030101010101" pitchFamily="2" charset="-122"/>
                        </a:rPr>
                        <a:t>语篇类型</a:t>
                      </a:r>
                      <a:endParaRPr lang="zh-CN" sz="2800">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zh-CN" altLang="en-US" sz="2800" b="1">
                          <a:latin typeface="Times New Roman" panose="02020603050405020304" charset="0"/>
                          <a:ea typeface="宋体" panose="02010600030101010101" pitchFamily="2" charset="-122"/>
                          <a:cs typeface="Times New Roman" panose="02020603050405020304" charset="0"/>
                        </a:rPr>
                        <a:t>说明文</a:t>
                      </a:r>
                      <a:endParaRPr lang="zh-CN" altLang="en-US" sz="2800" b="1">
                        <a:latin typeface="Times New Roman" panose="02020603050405020304" charset="0"/>
                        <a:ea typeface="宋体" panose="02010600030101010101" pitchFamily="2" charset="-122"/>
                        <a:cs typeface="Times New Roman" panose="02020603050405020304" charset="0"/>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513715">
                <a:tc>
                  <a:txBody>
                    <a:bodyPr/>
                    <a:p>
                      <a:pPr marL="0" indent="0" algn="just">
                        <a:spcBef>
                          <a:spcPct val="0"/>
                        </a:spcBef>
                        <a:spcAft>
                          <a:spcPct val="0"/>
                        </a:spcAft>
                      </a:pPr>
                      <a:r>
                        <a:rPr lang="zh-CN" sz="2800">
                          <a:latin typeface="Times New Roman" panose="02020603050405020304"/>
                          <a:ea typeface="宋体" panose="02010600030101010101" pitchFamily="2" charset="-122"/>
                        </a:rPr>
                        <a:t>主题语境</a:t>
                      </a:r>
                      <a:endParaRPr lang="zh-CN" sz="2800">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just">
                        <a:buClrTx/>
                        <a:buSzTx/>
                        <a:buFontTx/>
                      </a:pPr>
                      <a:r>
                        <a:rPr lang="en-US" altLang="en-US" sz="2800" b="1">
                          <a:latin typeface="Times New Roman" panose="02020603050405020304" charset="0"/>
                          <a:ea typeface="宋体" panose="02010600030101010101" pitchFamily="2" charset="-122"/>
                          <a:cs typeface="Times New Roman" panose="02020603050405020304" charset="0"/>
                        </a:rPr>
                        <a:t> </a:t>
                      </a:r>
                      <a:r>
                        <a:rPr lang="en-US" altLang="zh-CN" sz="2800" b="1">
                          <a:latin typeface="Times New Roman" panose="02020603050405020304" charset="0"/>
                          <a:ea typeface="宋体" panose="02010600030101010101" pitchFamily="2" charset="-122"/>
                          <a:cs typeface="Times New Roman" panose="02020603050405020304" charset="0"/>
                        </a:rPr>
                        <a:t>“</a:t>
                      </a:r>
                      <a:r>
                        <a:rPr lang="zh-CN" altLang="en-US" sz="2800" b="1">
                          <a:latin typeface="Times New Roman" panose="02020603050405020304" charset="0"/>
                          <a:ea typeface="宋体" panose="02010600030101010101" pitchFamily="2" charset="-122"/>
                          <a:cs typeface="Times New Roman" panose="02020603050405020304" charset="0"/>
                        </a:rPr>
                        <a:t>人与社会</a:t>
                      </a:r>
                      <a:r>
                        <a:rPr lang="en-US" altLang="zh-CN" sz="2800" b="1">
                          <a:latin typeface="Times New Roman" panose="02020603050405020304" charset="0"/>
                          <a:ea typeface="宋体" panose="02010600030101010101" pitchFamily="2" charset="-122"/>
                          <a:cs typeface="Times New Roman" panose="02020603050405020304" charset="0"/>
                        </a:rPr>
                        <a:t>”</a:t>
                      </a:r>
                      <a:r>
                        <a:rPr lang="zh-CN" altLang="en-US" sz="2800" b="1">
                          <a:latin typeface="Times New Roman" panose="02020603050405020304" charset="0"/>
                          <a:ea typeface="宋体" panose="02010600030101010101" pitchFamily="2" charset="-122"/>
                          <a:cs typeface="Times New Roman" panose="02020603050405020304" charset="0"/>
                        </a:rPr>
                        <a:t>之</a:t>
                      </a:r>
                      <a:r>
                        <a:rPr lang="en-US" altLang="zh-CN" sz="2800" b="1">
                          <a:latin typeface="Times New Roman" panose="02020603050405020304" charset="0"/>
                          <a:ea typeface="宋体" panose="02010600030101010101" pitchFamily="2" charset="-122"/>
                          <a:cs typeface="Times New Roman" panose="02020603050405020304" charset="0"/>
                        </a:rPr>
                        <a:t>“</a:t>
                      </a:r>
                      <a:r>
                        <a:rPr lang="zh-CN" altLang="en-US" sz="2800" b="1">
                          <a:latin typeface="Times New Roman" panose="02020603050405020304" charset="0"/>
                          <a:ea typeface="宋体" panose="02010600030101010101" pitchFamily="2" charset="-122"/>
                          <a:cs typeface="Times New Roman" panose="02020603050405020304" charset="0"/>
                        </a:rPr>
                        <a:t>历史、社会与文化</a:t>
                      </a:r>
                      <a:r>
                        <a:rPr lang="en-US" altLang="zh-CN" sz="2800" b="1">
                          <a:latin typeface="Times New Roman" panose="02020603050405020304" charset="0"/>
                          <a:ea typeface="宋体" panose="02010600030101010101" pitchFamily="2" charset="-122"/>
                          <a:cs typeface="Times New Roman" panose="02020603050405020304" charset="0"/>
                        </a:rPr>
                        <a:t>”</a:t>
                      </a:r>
                      <a:r>
                        <a:rPr lang="zh-CN" altLang="en-US" sz="2800" b="1">
                          <a:latin typeface="Times New Roman" panose="02020603050405020304" charset="0"/>
                          <a:ea typeface="宋体" panose="02010600030101010101" pitchFamily="2" charset="-122"/>
                          <a:cs typeface="Times New Roman" panose="02020603050405020304" charset="0"/>
                        </a:rPr>
                        <a:t>主题群</a:t>
                      </a:r>
                      <a:endParaRPr lang="zh-CN" altLang="en-US" sz="2800" b="1">
                        <a:latin typeface="Times New Roman" panose="02020603050405020304" charset="0"/>
                        <a:ea typeface="宋体" panose="02010600030101010101" pitchFamily="2" charset="-122"/>
                        <a:cs typeface="Times New Roman" panose="02020603050405020304" charset="0"/>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508375">
                <a:tc>
                  <a:txBody>
                    <a:bodyPr/>
                    <a:p>
                      <a:pPr marL="0" indent="0" algn="just">
                        <a:spcBef>
                          <a:spcPct val="0"/>
                        </a:spcBef>
                        <a:spcAft>
                          <a:spcPct val="0"/>
                        </a:spcAft>
                      </a:pPr>
                      <a:r>
                        <a:rPr lang="zh-CN" sz="2800">
                          <a:latin typeface="Times New Roman" panose="02020603050405020304"/>
                          <a:ea typeface="宋体" panose="02010600030101010101" pitchFamily="2" charset="-122"/>
                        </a:rPr>
                        <a:t>语篇结构</a:t>
                      </a:r>
                      <a:endParaRPr lang="zh-CN" sz="2800">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a:spcBef>
                          <a:spcPct val="0"/>
                        </a:spcBef>
                        <a:spcAft>
                          <a:spcPct val="0"/>
                        </a:spcAft>
                      </a:pPr>
                      <a:endParaRPr sz="2800">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grpSp>
        <p:nvGrpSpPr>
          <p:cNvPr id="174" name="组合 174"/>
          <p:cNvGrpSpPr/>
          <p:nvPr/>
        </p:nvGrpSpPr>
        <p:grpSpPr>
          <a:xfrm>
            <a:off x="2936240" y="2922270"/>
            <a:ext cx="8929040" cy="3148781"/>
            <a:chOff x="3545" y="211012"/>
            <a:chExt cx="9584" cy="4285"/>
          </a:xfrm>
        </p:grpSpPr>
        <p:sp>
          <p:nvSpPr>
            <p:cNvPr id="175" name="文本框 28"/>
            <p:cNvSpPr txBox="1"/>
            <p:nvPr/>
          </p:nvSpPr>
          <p:spPr>
            <a:xfrm>
              <a:off x="3545" y="211946"/>
              <a:ext cx="1962" cy="3351"/>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l"/>
              <a:r>
                <a:rPr lang="en-US" altLang="zh-CN" sz="24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Decorating with Plants, Fruits and Flowers for Chinese New Year</a:t>
              </a:r>
              <a:endParaRPr lang="en-US" altLang="zh-CN" sz="24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79" name="左大括号 33"/>
            <p:cNvSpPr/>
            <p:nvPr/>
          </p:nvSpPr>
          <p:spPr>
            <a:xfrm>
              <a:off x="5829" y="211012"/>
              <a:ext cx="315" cy="3060"/>
            </a:xfrm>
            <a:prstGeom prst="leftBrace">
              <a:avLst/>
            </a:prstGeom>
            <a:ln w="28575"/>
          </p:spPr>
          <p:style>
            <a:lnRef idx="2">
              <a:schemeClr val="accent1"/>
            </a:lnRef>
            <a:fillRef idx="0">
              <a:srgbClr val="FFFFFF"/>
            </a:fillRef>
            <a:effectRef idx="0">
              <a:srgbClr val="FFFFFF"/>
            </a:effectRef>
            <a:fontRef idx="minor">
              <a:schemeClr val="tx1"/>
            </a:fontRef>
          </p:style>
        </p:sp>
        <p:sp>
          <p:nvSpPr>
            <p:cNvPr id="180" name="文本框 108"/>
            <p:cNvSpPr txBox="1"/>
            <p:nvPr/>
          </p:nvSpPr>
          <p:spPr>
            <a:xfrm>
              <a:off x="6366" y="211012"/>
              <a:ext cx="5560" cy="1167"/>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rtl="0" eaLnBrk="1" fontAlgn="ctr" latinLnBrk="0" hangingPunct="1">
                <a:lnSpc>
                  <a:spcPct val="100000"/>
                </a:lnSpc>
                <a:buClrTx/>
                <a:buSzTx/>
                <a:buFontTx/>
              </a:pPr>
              <a:r>
                <a:rPr lang="en-US" altLang="zh-CN" sz="24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Part1 The meaning of Chinese New Year</a:t>
              </a:r>
              <a:endParaRPr lang="en-US" altLang="zh-CN" sz="24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81" name="文本框 117"/>
            <p:cNvSpPr txBox="1"/>
            <p:nvPr/>
          </p:nvSpPr>
          <p:spPr>
            <a:xfrm>
              <a:off x="6366" y="213267"/>
              <a:ext cx="6763" cy="2030"/>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rtl="0" eaLnBrk="1" fontAlgn="ctr" latinLnBrk="0" hangingPunct="1">
                <a:lnSpc>
                  <a:spcPct val="100000"/>
                </a:lnSpc>
                <a:buClrTx/>
                <a:buSzTx/>
                <a:buFontTx/>
              </a:pPr>
              <a:r>
                <a:rPr lang="en-US" altLang="zh-CN" sz="24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Part2  Decorations :  Oranges</a:t>
              </a:r>
              <a:endParaRPr lang="en-US" altLang="zh-CN" sz="24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a:p>
              <a:pPr algn="just" rtl="0" eaLnBrk="1" fontAlgn="ctr" latinLnBrk="0" hangingPunct="1">
                <a:lnSpc>
                  <a:spcPct val="100000"/>
                </a:lnSpc>
                <a:buClrTx/>
                <a:buSzTx/>
                <a:buFontTx/>
              </a:pPr>
              <a:r>
                <a:rPr lang="en-US" altLang="zh-CN" sz="24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 and their meanings  Bamboo</a:t>
              </a:r>
              <a:endParaRPr lang="en-US" altLang="zh-CN" sz="24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a:p>
              <a:pPr algn="just" rtl="0" eaLnBrk="1" fontAlgn="ctr" latinLnBrk="0" hangingPunct="1">
                <a:lnSpc>
                  <a:spcPct val="100000"/>
                </a:lnSpc>
                <a:buClrTx/>
                <a:buSzTx/>
                <a:buFontTx/>
              </a:pPr>
              <a:r>
                <a:rPr lang="en-US" altLang="zh-CN" sz="24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r>
                <a:rPr lang="en-US" altLang="zh-CN" sz="20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Branches of Plum Blossoms</a:t>
              </a:r>
              <a:endParaRPr lang="en-US" altLang="zh-CN" sz="20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grpSp>
      <p:sp>
        <p:nvSpPr>
          <p:cNvPr id="11" name="左大括号 33"/>
          <p:cNvSpPr/>
          <p:nvPr/>
        </p:nvSpPr>
        <p:spPr>
          <a:xfrm>
            <a:off x="8198485" y="4782820"/>
            <a:ext cx="337820" cy="1118870"/>
          </a:xfrm>
          <a:prstGeom prst="leftBrace">
            <a:avLst/>
          </a:prstGeom>
          <a:ln w="28575"/>
        </p:spPr>
        <p:style>
          <a:lnRef idx="2">
            <a:schemeClr val="accent1"/>
          </a:lnRef>
          <a:fillRef idx="0">
            <a:srgbClr val="FFFFFF"/>
          </a:fillRef>
          <a:effectRef idx="0">
            <a:srgbClr val="FFFFFF"/>
          </a:effectRef>
          <a:fontRef idx="minor">
            <a:schemeClr val="tx1"/>
          </a:fontRef>
        </p:style>
      </p:sp>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a:t>
            </a:r>
            <a:r>
              <a:rPr lang="zh-CN" altLang="en-US"/>
              <a:t>表格摘选自维克多英语官网</a:t>
            </a:r>
            <a:r>
              <a:rPr lang="en-US" altLang="zh-CN"/>
              <a:t>)</a:t>
            </a: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3" name="文本框 2"/>
          <p:cNvSpPr txBox="1"/>
          <p:nvPr/>
        </p:nvSpPr>
        <p:spPr>
          <a:xfrm>
            <a:off x="790575" y="451485"/>
            <a:ext cx="10554335" cy="530860"/>
          </a:xfrm>
          <a:prstGeom prst="rect">
            <a:avLst/>
          </a:prstGeom>
          <a:noFill/>
        </p:spPr>
        <p:txBody>
          <a:bodyPr wrap="square" rtlCol="0">
            <a:noAutofit/>
          </a:bodyPr>
          <a:p>
            <a:pPr algn="l"/>
            <a:r>
              <a:rPr lang="en-US" altLang="zh-CN"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sym typeface="+mn-ea"/>
              </a:rPr>
              <a:t>Task 3 Review the important phrases/sentences and translate.</a:t>
            </a:r>
            <a:endParaRPr lang="zh-CN" altLang="en-US"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endParaRPr>
          </a:p>
        </p:txBody>
      </p:sp>
      <p:graphicFrame>
        <p:nvGraphicFramePr>
          <p:cNvPr id="5" name="表格 4"/>
          <p:cNvGraphicFramePr/>
          <p:nvPr>
            <p:custDataLst>
              <p:tags r:id="rId3"/>
            </p:custDataLst>
          </p:nvPr>
        </p:nvGraphicFramePr>
        <p:xfrm>
          <a:off x="480695" y="906145"/>
          <a:ext cx="11174095" cy="5028565"/>
        </p:xfrm>
        <a:graphic>
          <a:graphicData uri="http://schemas.openxmlformats.org/drawingml/2006/table">
            <a:tbl>
              <a:tblPr/>
              <a:tblGrid>
                <a:gridCol w="11174095"/>
              </a:tblGrid>
              <a:tr h="764540">
                <a:tc>
                  <a:txBody>
                    <a:bodyPr/>
                    <a:p>
                      <a:pPr marL="0" indent="0" algn="just">
                        <a:spcBef>
                          <a:spcPct val="0"/>
                        </a:spcBef>
                        <a:spcAft>
                          <a:spcPct val="0"/>
                        </a:spcAft>
                      </a:pPr>
                      <a:r>
                        <a:rPr lang="en-US" altLang="zh-CN" sz="2400">
                          <a:latin typeface="Times New Roman" panose="02020603050405020304"/>
                          <a:ea typeface="宋体" panose="02010600030101010101" pitchFamily="2" charset="-122"/>
                        </a:rPr>
                        <a:t>1. </a:t>
                      </a:r>
                      <a:r>
                        <a:rPr lang="zh-CN" sz="2400" b="1">
                          <a:latin typeface="宋体" panose="02010600030101010101" pitchFamily="2" charset="-122"/>
                          <a:ea typeface="宋体" panose="02010600030101010101" pitchFamily="2" charset="-122"/>
                        </a:rPr>
                        <a:t>中国新年是一个庆祝</a:t>
                      </a:r>
                      <a:r>
                        <a:rPr lang="zh-CN" sz="2400" b="1">
                          <a:latin typeface="Times New Roman" panose="02020603050405020304"/>
                          <a:ea typeface="宋体" panose="02010600030101010101" pitchFamily="2" charset="-122"/>
                        </a:rPr>
                        <a:t>活动</a:t>
                      </a:r>
                      <a:r>
                        <a:rPr lang="zh-CN" sz="2400" b="1">
                          <a:latin typeface="宋体" panose="02010600030101010101" pitchFamily="2" charset="-122"/>
                          <a:ea typeface="宋体" panose="02010600030101010101" pitchFamily="2" charset="-122"/>
                        </a:rPr>
                        <a:t>，标志着冬天的结束和春天的开始</a:t>
                      </a:r>
                      <a:endParaRPr lang="zh-CN" sz="2400" b="1">
                        <a:latin typeface="宋体" panose="02010600030101010101" pitchFamily="2" charset="-122"/>
                        <a:ea typeface="宋体" panose="02010600030101010101" pitchFamily="2" charset="-122"/>
                      </a:endParaRPr>
                    </a:p>
                    <a:p>
                      <a:pPr marL="0" indent="0" algn="just">
                        <a:spcBef>
                          <a:spcPct val="0"/>
                        </a:spcBef>
                        <a:spcAft>
                          <a:spcPct val="0"/>
                        </a:spcAft>
                      </a:pPr>
                      <a:r>
                        <a:rPr lang="en-US" altLang="zh-CN" sz="2400" b="1">
                          <a:latin typeface="Times New Roman" panose="02020603050405020304"/>
                          <a:ea typeface="宋体" panose="02010600030101010101" pitchFamily="2" charset="-122"/>
                        </a:rPr>
                        <a:t> Chinese New Year is a celebration marking the end of the winter season and the beginning of spring.</a:t>
                      </a:r>
                      <a:endParaRPr lang="en-US" altLang="zh-CN" sz="24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541655">
                <a:tc>
                  <a:txBody>
                    <a:bodyPr/>
                    <a:p>
                      <a:pPr marL="0" indent="0" algn="just">
                        <a:spcBef>
                          <a:spcPct val="0"/>
                        </a:spcBef>
                        <a:spcAft>
                          <a:spcPct val="0"/>
                        </a:spcAft>
                      </a:pPr>
                      <a:r>
                        <a:rPr lang="en-US" altLang="zh-CN" sz="2400" b="1">
                          <a:latin typeface="Times New Roman" panose="02020603050405020304"/>
                          <a:ea typeface="Times New Roman" panose="02020603050405020304"/>
                        </a:rPr>
                        <a:t>2</a:t>
                      </a:r>
                      <a:r>
                        <a:rPr lang="en-US" altLang="zh-CN" sz="2400">
                          <a:latin typeface="Times New Roman" panose="02020603050405020304"/>
                          <a:ea typeface="Times New Roman" panose="02020603050405020304"/>
                        </a:rPr>
                        <a:t>.</a:t>
                      </a:r>
                      <a:r>
                        <a:rPr lang="en-US" altLang="zh-CN" sz="2400" b="1">
                          <a:latin typeface="Times New Roman" panose="02020603050405020304"/>
                          <a:ea typeface="Times New Roman" panose="02020603050405020304"/>
                        </a:rPr>
                        <a:t>significance  n. </a:t>
                      </a:r>
                      <a:r>
                        <a:rPr lang="zh-CN" altLang="en-US" sz="2400" b="1">
                          <a:latin typeface="Times New Roman" panose="02020603050405020304"/>
                          <a:ea typeface="Times New Roman" panose="02020603050405020304"/>
                        </a:rPr>
                        <a:t>意义</a:t>
                      </a:r>
                      <a:r>
                        <a:rPr lang="en-US" altLang="zh-CN" sz="2400" b="1">
                          <a:latin typeface="Times New Roman" panose="02020603050405020304"/>
                          <a:ea typeface="Times New Roman" panose="02020603050405020304"/>
                        </a:rPr>
                        <a:t> /</a:t>
                      </a:r>
                      <a:r>
                        <a:rPr lang="zh-CN" altLang="en-US" sz="2400" b="1">
                          <a:latin typeface="Times New Roman" panose="02020603050405020304"/>
                          <a:ea typeface="Times New Roman" panose="02020603050405020304"/>
                        </a:rPr>
                        <a:t>重要性</a:t>
                      </a:r>
                      <a:r>
                        <a:rPr lang="en-US" altLang="zh-CN" sz="2400" b="1">
                          <a:latin typeface="Times New Roman" panose="02020603050405020304"/>
                          <a:ea typeface="Times New Roman" panose="02020603050405020304"/>
                        </a:rPr>
                        <a:t>       3.decoration  n.   </a:t>
                      </a:r>
                      <a:r>
                        <a:rPr lang="zh-CN" altLang="en-US" sz="2400" b="1">
                          <a:latin typeface="Times New Roman" panose="02020603050405020304"/>
                          <a:ea typeface="Times New Roman" panose="02020603050405020304"/>
                        </a:rPr>
                        <a:t>装饰，装饰品</a:t>
                      </a:r>
                      <a:r>
                        <a:rPr lang="en-US" altLang="zh-CN" sz="2400" b="1">
                          <a:latin typeface="Times New Roman" panose="02020603050405020304"/>
                          <a:ea typeface="Times New Roman" panose="02020603050405020304"/>
                        </a:rPr>
                        <a:t> decorate  vt.</a:t>
                      </a:r>
                      <a:r>
                        <a:rPr lang="zh-CN" altLang="en-US" sz="2400" b="1">
                          <a:latin typeface="Times New Roman" panose="02020603050405020304"/>
                          <a:ea typeface="Times New Roman" panose="02020603050405020304"/>
                          <a:sym typeface="+mn-ea"/>
                        </a:rPr>
                        <a:t>装饰</a:t>
                      </a:r>
                      <a:endParaRPr lang="en-US" altLang="zh-CN" sz="2400" b="1">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831850">
                <a:tc>
                  <a:txBody>
                    <a:bodyPr/>
                    <a:p>
                      <a:pPr marL="0" indent="0" algn="just">
                        <a:spcBef>
                          <a:spcPct val="0"/>
                        </a:spcBef>
                        <a:spcAft>
                          <a:spcPct val="0"/>
                        </a:spcAft>
                      </a:pPr>
                      <a:r>
                        <a:rPr lang="en-US" altLang="zh-CN" sz="2400" b="1">
                          <a:latin typeface="Times New Roman" panose="02020603050405020304"/>
                          <a:ea typeface="Times New Roman" panose="02020603050405020304"/>
                        </a:rPr>
                        <a:t>4.</a:t>
                      </a:r>
                      <a:r>
                        <a:rPr lang="zh-CN" sz="2400" b="1">
                          <a:latin typeface="Times New Roman" panose="02020603050405020304"/>
                          <a:ea typeface="宋体" panose="02010600030101010101" pitchFamily="2" charset="-122"/>
                        </a:rPr>
                        <a:t>它们代表着地球的重生和对新开始的最美好的祝愿。</a:t>
                      </a:r>
                      <a:endParaRPr lang="zh-CN" sz="2400" b="1">
                        <a:latin typeface="Times New Roman" panose="02020603050405020304"/>
                        <a:ea typeface="宋体" panose="02010600030101010101" pitchFamily="2" charset="-122"/>
                      </a:endParaRPr>
                    </a:p>
                    <a:p>
                      <a:pPr marL="0" algn="just">
                        <a:buClrTx/>
                        <a:buSzTx/>
                        <a:buFontTx/>
                      </a:pPr>
                      <a:r>
                        <a:rPr lang="en-US" altLang="zh-CN" sz="2400" b="1">
                          <a:latin typeface="Times New Roman" panose="02020603050405020304"/>
                          <a:ea typeface="宋体" panose="02010600030101010101" pitchFamily="2" charset="-122"/>
                        </a:rPr>
                        <a:t> </a:t>
                      </a:r>
                      <a:r>
                        <a:rPr lang="en-US" altLang="zh-CN" sz="2400" b="1">
                          <a:latin typeface="Times New Roman" panose="02020603050405020304"/>
                          <a:ea typeface="宋体" panose="02010600030101010101" pitchFamily="2" charset="-122"/>
                          <a:sym typeface="+mn-ea"/>
                        </a:rPr>
                        <a:t>They represent the earth comingback to life and best wishes for new beginnings.</a:t>
                      </a:r>
                      <a:endParaRPr lang="zh-CN" sz="24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31800">
                <a:tc>
                  <a:txBody>
                    <a:bodyPr/>
                    <a:p>
                      <a:pPr marL="0" indent="0" algn="just">
                        <a:spcBef>
                          <a:spcPct val="0"/>
                        </a:spcBef>
                        <a:spcAft>
                          <a:spcPct val="0"/>
                        </a:spcAft>
                      </a:pPr>
                      <a:r>
                        <a:rPr lang="en-US" altLang="zh-CN" sz="2400">
                          <a:latin typeface="Times New Roman" panose="02020603050405020304"/>
                          <a:ea typeface="Times New Roman" panose="02020603050405020304"/>
                        </a:rPr>
                        <a:t>5.</a:t>
                      </a:r>
                      <a:r>
                        <a:rPr lang="en-US" altLang="zh-CN" sz="2400" b="1">
                          <a:latin typeface="Times New Roman" panose="02020603050405020304"/>
                          <a:ea typeface="Times New Roman" panose="02020603050405020304"/>
                        </a:rPr>
                        <a:t>a symbol of good fortune and wealth</a:t>
                      </a:r>
                      <a:r>
                        <a:rPr lang="zh-CN" altLang="en-US" sz="2400" b="1">
                          <a:latin typeface="Times New Roman" panose="02020603050405020304"/>
                          <a:ea typeface="Times New Roman" panose="02020603050405020304"/>
                        </a:rPr>
                        <a:t>象征着好运和财富</a:t>
                      </a:r>
                      <a:endParaRPr lang="zh-CN" altLang="en-US" sz="2400" b="1">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75615">
                <a:tc>
                  <a:txBody>
                    <a:bodyPr/>
                    <a:p>
                      <a:pPr marL="0" indent="0" algn="just">
                        <a:spcBef>
                          <a:spcPct val="0"/>
                        </a:spcBef>
                        <a:spcAft>
                          <a:spcPct val="0"/>
                        </a:spcAft>
                      </a:pPr>
                      <a:r>
                        <a:rPr lang="en-US" altLang="zh-CN" sz="2400">
                          <a:latin typeface="Times New Roman" panose="02020603050405020304"/>
                          <a:ea typeface="Times New Roman" panose="02020603050405020304"/>
                        </a:rPr>
                        <a:t>6.</a:t>
                      </a:r>
                      <a:r>
                        <a:rPr lang="en-US" altLang="zh-CN" sz="2400" b="1">
                          <a:latin typeface="Times New Roman" panose="02020603050405020304"/>
                          <a:ea typeface="Times New Roman" panose="02020603050405020304"/>
                        </a:rPr>
                        <a:t>red envelopes    </a:t>
                      </a:r>
                      <a:r>
                        <a:rPr lang="zh-CN" altLang="en-US" sz="2400" b="1">
                          <a:latin typeface="Times New Roman" panose="02020603050405020304"/>
                          <a:ea typeface="宋体" panose="02010600030101010101" pitchFamily="2" charset="-122"/>
                        </a:rPr>
                        <a:t>红包</a:t>
                      </a:r>
                      <a:r>
                        <a:rPr lang="en-US" altLang="zh-CN" sz="2400" b="1">
                          <a:latin typeface="Times New Roman" panose="02020603050405020304"/>
                          <a:ea typeface="Times New Roman" panose="02020603050405020304"/>
                        </a:rPr>
                        <a:t>            7. good fortune </a:t>
                      </a:r>
                      <a:r>
                        <a:rPr lang="zh-CN" altLang="en-US" sz="2400" b="1">
                          <a:latin typeface="Times New Roman" panose="02020603050405020304"/>
                          <a:ea typeface="宋体" panose="02010600030101010101" pitchFamily="2" charset="-122"/>
                        </a:rPr>
                        <a:t>好运</a:t>
                      </a:r>
                      <a:r>
                        <a:rPr lang="en-US" altLang="zh-CN" sz="2400">
                          <a:latin typeface="Times New Roman" panose="02020603050405020304"/>
                          <a:ea typeface="Times New Roman" panose="02020603050405020304"/>
                          <a:sym typeface="+mn-ea"/>
                        </a:rPr>
                        <a:t>8.</a:t>
                      </a:r>
                      <a:r>
                        <a:rPr lang="en-US" altLang="zh-CN" sz="2400">
                          <a:latin typeface="Times New Roman" panose="02020603050405020304"/>
                          <a:ea typeface="宋体" panose="02010600030101010101" pitchFamily="2" charset="-122"/>
                          <a:sym typeface="+mn-ea"/>
                        </a:rPr>
                        <a:t> </a:t>
                      </a:r>
                      <a:r>
                        <a:rPr lang="en-US" altLang="zh-CN" sz="2400" b="1">
                          <a:latin typeface="Times New Roman" panose="02020603050405020304"/>
                          <a:ea typeface="宋体" panose="02010600030101010101" pitchFamily="2" charset="-122"/>
                          <a:sym typeface="+mn-ea"/>
                        </a:rPr>
                        <a:t>a must</a:t>
                      </a:r>
                      <a:r>
                        <a:rPr lang="zh-CN" altLang="en-US" sz="2400" b="1">
                          <a:latin typeface="Times New Roman" panose="02020603050405020304"/>
                          <a:ea typeface="宋体" panose="02010600030101010101" pitchFamily="2" charset="-122"/>
                          <a:sym typeface="+mn-ea"/>
                        </a:rPr>
                        <a:t>不可缺少的东西</a:t>
                      </a:r>
                      <a:endParaRPr lang="zh-CN" altLang="en-US" sz="24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31800">
                <a:tc>
                  <a:txBody>
                    <a:bodyPr/>
                    <a:p>
                      <a:pPr marL="0" indent="0" algn="just">
                        <a:spcBef>
                          <a:spcPct val="0"/>
                        </a:spcBef>
                        <a:spcAft>
                          <a:spcPct val="0"/>
                        </a:spcAft>
                      </a:pPr>
                      <a:r>
                        <a:rPr lang="en-US" altLang="zh-CN" sz="2400">
                          <a:latin typeface="Times New Roman" panose="02020603050405020304"/>
                          <a:ea typeface="Times New Roman" panose="02020603050405020304"/>
                        </a:rPr>
                        <a:t>9.</a:t>
                      </a:r>
                      <a:r>
                        <a:rPr lang="zh-CN" sz="2400" b="1">
                          <a:latin typeface="宋体" panose="02010600030101010101" pitchFamily="2" charset="-122"/>
                          <a:ea typeface="宋体" panose="02010600030101010101" pitchFamily="2" charset="-122"/>
                        </a:rPr>
                        <a:t>竹子</a:t>
                      </a:r>
                      <a:r>
                        <a:rPr lang="zh-CN" sz="2400" b="1">
                          <a:latin typeface="Times New Roman" panose="02020603050405020304"/>
                          <a:ea typeface="宋体" panose="02010600030101010101" pitchFamily="2" charset="-122"/>
                        </a:rPr>
                        <a:t>与</a:t>
                      </a:r>
                      <a:r>
                        <a:rPr lang="zh-CN" sz="2400" b="1">
                          <a:latin typeface="宋体" panose="02010600030101010101" pitchFamily="2" charset="-122"/>
                          <a:ea typeface="宋体" panose="02010600030101010101" pitchFamily="2" charset="-122"/>
                        </a:rPr>
                        <a:t>健康、富足和幸福的家</a:t>
                      </a:r>
                      <a:r>
                        <a:rPr lang="zh-CN" sz="2400" b="1">
                          <a:latin typeface="Times New Roman" panose="02020603050405020304"/>
                          <a:ea typeface="宋体" panose="02010600030101010101" pitchFamily="2" charset="-122"/>
                        </a:rPr>
                        <a:t>相关。</a:t>
                      </a:r>
                      <a:endParaRPr lang="zh-CN" sz="2400" b="1">
                        <a:latin typeface="Times New Roman" panose="02020603050405020304"/>
                        <a:ea typeface="宋体" panose="02010600030101010101" pitchFamily="2" charset="-122"/>
                      </a:endParaRPr>
                    </a:p>
                    <a:p>
                      <a:pPr marL="0" indent="0" algn="just">
                        <a:spcBef>
                          <a:spcPct val="0"/>
                        </a:spcBef>
                        <a:spcAft>
                          <a:spcPct val="0"/>
                        </a:spcAft>
                      </a:pPr>
                      <a:r>
                        <a:rPr lang="en-US" altLang="zh-CN" sz="2400" b="1">
                          <a:latin typeface="Times New Roman" panose="02020603050405020304"/>
                          <a:ea typeface="宋体" panose="02010600030101010101" pitchFamily="2" charset="-122"/>
                        </a:rPr>
                        <a:t>Bamboo plants are associated with  health, abundance and a happy home. </a:t>
                      </a:r>
                      <a:endParaRPr lang="en-US" altLang="zh-CN" sz="24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31800">
                <a:tc>
                  <a:txBody>
                    <a:bodyPr/>
                    <a:p>
                      <a:pPr marL="0" indent="0" algn="just">
                        <a:spcBef>
                          <a:spcPct val="0"/>
                        </a:spcBef>
                        <a:spcAft>
                          <a:spcPct val="0"/>
                        </a:spcAft>
                      </a:pPr>
                      <a:r>
                        <a:rPr lang="en-US" altLang="zh-CN" sz="2400" b="1">
                          <a:latin typeface="Times New Roman" panose="02020603050405020304"/>
                          <a:ea typeface="Times New Roman" panose="02020603050405020304"/>
                        </a:rPr>
                        <a:t>10.</a:t>
                      </a:r>
                      <a:r>
                        <a:rPr lang="en-US" altLang="zh-CN" sz="2400" b="1">
                          <a:latin typeface="Times New Roman" panose="02020603050405020304"/>
                          <a:ea typeface="宋体" panose="02010600030101010101" pitchFamily="2" charset="-122"/>
                        </a:rPr>
                        <a:t>branch</a:t>
                      </a:r>
                      <a:r>
                        <a:rPr lang="en-US" altLang="zh-CN" sz="2400" b="1">
                          <a:latin typeface="Times New Roman" panose="02020603050405020304"/>
                          <a:ea typeface="Times New Roman" panose="02020603050405020304"/>
                        </a:rPr>
                        <a:t>  n. </a:t>
                      </a:r>
                      <a:r>
                        <a:rPr lang="zh-CN" altLang="en-US" sz="2400" b="1">
                          <a:latin typeface="Times New Roman" panose="02020603050405020304"/>
                          <a:ea typeface="Times New Roman" panose="02020603050405020304"/>
                        </a:rPr>
                        <a:t>树枝，分枝</a:t>
                      </a:r>
                      <a:endParaRPr lang="zh-CN" altLang="en-US" sz="2400" b="1">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31800">
                <a:tc>
                  <a:txBody>
                    <a:bodyPr/>
                    <a:p>
                      <a:pPr marL="0" indent="0" algn="just">
                        <a:spcBef>
                          <a:spcPct val="0"/>
                        </a:spcBef>
                        <a:spcAft>
                          <a:spcPct val="0"/>
                        </a:spcAft>
                      </a:pPr>
                      <a:r>
                        <a:rPr lang="en-US" altLang="zh-CN" sz="2400" b="1">
                          <a:latin typeface="Times New Roman" panose="02020603050405020304"/>
                          <a:ea typeface="Times New Roman" panose="02020603050405020304"/>
                        </a:rPr>
                        <a:t>11.</a:t>
                      </a:r>
                      <a:r>
                        <a:rPr lang="zh-CN" sz="2400" b="1">
                          <a:latin typeface="Times New Roman" panose="02020603050405020304"/>
                          <a:ea typeface="宋体" panose="02010600030101010101" pitchFamily="2" charset="-122"/>
                        </a:rPr>
                        <a:t>它们代表着春天的希望和生命的新生。</a:t>
                      </a:r>
                      <a:r>
                        <a:rPr lang="en-US" altLang="zh-CN" sz="2400" b="1">
                          <a:latin typeface="Times New Roman" panose="02020603050405020304" charset="0"/>
                          <a:cs typeface="Times New Roman" panose="02020603050405020304" charset="0"/>
                          <a:sym typeface="+mn-ea"/>
                        </a:rPr>
                        <a:t>They represent the promise of spring and a renewal of life.</a:t>
                      </a:r>
                      <a:endParaRPr lang="zh-CN" sz="24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a:t>
            </a:r>
            <a:r>
              <a:rPr lang="zh-CN" altLang="en-US"/>
              <a:t>表格摘选自维克多英语官网</a:t>
            </a:r>
            <a:r>
              <a:rPr lang="en-US" altLang="zh-CN"/>
              <a:t>)</a:t>
            </a: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5" name="文本框 4"/>
          <p:cNvSpPr txBox="1"/>
          <p:nvPr/>
        </p:nvSpPr>
        <p:spPr>
          <a:xfrm>
            <a:off x="762000" y="342900"/>
            <a:ext cx="10554335" cy="530860"/>
          </a:xfrm>
          <a:prstGeom prst="rect">
            <a:avLst/>
          </a:prstGeom>
          <a:noFill/>
        </p:spPr>
        <p:txBody>
          <a:bodyPr wrap="square" rtlCol="0">
            <a:noAutofit/>
          </a:bodyPr>
          <a:p>
            <a:pPr algn="l"/>
            <a:r>
              <a:rPr lang="zh-CN" altLang="en-US"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rPr>
              <a:t>考点分析</a:t>
            </a:r>
            <a:r>
              <a:rPr lang="en-US" altLang="zh-CN"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rPr>
              <a:t>                 </a:t>
            </a:r>
            <a:r>
              <a:rPr lang="zh-CN" altLang="en-US"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rPr>
              <a:t>（表格摘选自维克多英语官网）</a:t>
            </a:r>
            <a:endParaRPr lang="zh-CN" altLang="en-US"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endParaRPr>
          </a:p>
        </p:txBody>
      </p:sp>
      <p:graphicFrame>
        <p:nvGraphicFramePr>
          <p:cNvPr id="6" name="表格 5"/>
          <p:cNvGraphicFramePr/>
          <p:nvPr>
            <p:custDataLst>
              <p:tags r:id="rId3"/>
            </p:custDataLst>
          </p:nvPr>
        </p:nvGraphicFramePr>
        <p:xfrm>
          <a:off x="1038225" y="1129665"/>
          <a:ext cx="10522585" cy="4445000"/>
        </p:xfrm>
        <a:graphic>
          <a:graphicData uri="http://schemas.openxmlformats.org/drawingml/2006/table">
            <a:tbl>
              <a:tblPr/>
              <a:tblGrid>
                <a:gridCol w="861060"/>
                <a:gridCol w="838200"/>
                <a:gridCol w="1307465"/>
                <a:gridCol w="767080"/>
                <a:gridCol w="883285"/>
                <a:gridCol w="840740"/>
                <a:gridCol w="848995"/>
                <a:gridCol w="683895"/>
                <a:gridCol w="638810"/>
                <a:gridCol w="797560"/>
                <a:gridCol w="694690"/>
                <a:gridCol w="638810"/>
                <a:gridCol w="721995"/>
              </a:tblGrid>
              <a:tr h="555625">
                <a:tc gridSpan="5">
                  <a:txBody>
                    <a:bodyPr/>
                    <a:p>
                      <a:pPr marL="0" indent="0" algn="l">
                        <a:spcBef>
                          <a:spcPct val="0"/>
                        </a:spcBef>
                        <a:spcAft>
                          <a:spcPct val="0"/>
                        </a:spcAft>
                      </a:pPr>
                      <a:r>
                        <a:rPr lang="zh-CN" sz="3600" b="1">
                          <a:latin typeface="宋体" panose="02010600030101010101" pitchFamily="2" charset="-122"/>
                          <a:ea typeface="宋体" panose="02010600030101010101" pitchFamily="2" charset="-122"/>
                        </a:rPr>
                        <a:t>有提示词</a:t>
                      </a:r>
                      <a:endParaRPr lang="zh-CN" sz="3600" b="1">
                        <a:latin typeface="宋体" panose="02010600030101010101" pitchFamily="2" charset="-122"/>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gridSpan="8">
                  <a:txBody>
                    <a:bodyPr/>
                    <a:p>
                      <a:pPr marL="0" indent="0" algn="l">
                        <a:spcBef>
                          <a:spcPct val="0"/>
                        </a:spcBef>
                        <a:spcAft>
                          <a:spcPct val="0"/>
                        </a:spcAft>
                      </a:pPr>
                      <a:r>
                        <a:rPr lang="zh-CN" sz="3600" b="1">
                          <a:latin typeface="宋体" panose="02010600030101010101" pitchFamily="2" charset="-122"/>
                          <a:ea typeface="宋体" panose="02010600030101010101" pitchFamily="2" charset="-122"/>
                        </a:rPr>
                        <a:t>无提示词</a:t>
                      </a:r>
                      <a:endParaRPr lang="zh-CN" sz="3600" b="1">
                        <a:latin typeface="宋体" panose="02010600030101010101" pitchFamily="2" charset="-122"/>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2778125">
                <a:tc>
                  <a:txBody>
                    <a:bodyPr/>
                    <a:p>
                      <a:pPr marL="0" indent="0" algn="l">
                        <a:spcBef>
                          <a:spcPct val="0"/>
                        </a:spcBef>
                        <a:spcAft>
                          <a:spcPct val="0"/>
                        </a:spcAft>
                      </a:pPr>
                      <a:r>
                        <a:rPr lang="zh-CN" sz="3600" b="1">
                          <a:latin typeface="宋体" panose="02010600030101010101" pitchFamily="2" charset="-122"/>
                          <a:ea typeface="宋体" panose="02010600030101010101" pitchFamily="2" charset="-122"/>
                        </a:rPr>
                        <a:t>谓语动词</a:t>
                      </a:r>
                      <a:endParaRPr lang="zh-CN" sz="3600" b="1">
                        <a:latin typeface="宋体" panose="02010600030101010101" pitchFamily="2" charset="-122"/>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sz="3600" b="1">
                          <a:latin typeface="宋体" panose="02010600030101010101" pitchFamily="2" charset="-122"/>
                          <a:ea typeface="宋体" panose="02010600030101010101" pitchFamily="2" charset="-122"/>
                        </a:rPr>
                        <a:t>非谓语动词</a:t>
                      </a:r>
                      <a:endParaRPr lang="zh-CN" sz="3600" b="1">
                        <a:latin typeface="宋体" panose="02010600030101010101" pitchFamily="2" charset="-122"/>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sz="3600" b="1">
                          <a:latin typeface="宋体" panose="02010600030101010101" pitchFamily="2" charset="-122"/>
                          <a:ea typeface="宋体" panose="02010600030101010101" pitchFamily="2" charset="-122"/>
                        </a:rPr>
                        <a:t>名词单复数</a:t>
                      </a:r>
                      <a:endParaRPr lang="zh-CN" sz="3600" b="1">
                        <a:latin typeface="宋体" panose="02010600030101010101" pitchFamily="2" charset="-122"/>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sz="3600" b="1">
                          <a:latin typeface="宋体" panose="02010600030101010101" pitchFamily="2" charset="-122"/>
                          <a:ea typeface="宋体" panose="02010600030101010101" pitchFamily="2" charset="-122"/>
                        </a:rPr>
                        <a:t>比较级</a:t>
                      </a:r>
                      <a:endParaRPr lang="zh-CN" sz="3600" b="1">
                        <a:latin typeface="宋体" panose="02010600030101010101" pitchFamily="2" charset="-122"/>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sz="3600" b="1">
                          <a:latin typeface="宋体" panose="02010600030101010101" pitchFamily="2" charset="-122"/>
                          <a:ea typeface="宋体" panose="02010600030101010101" pitchFamily="2" charset="-122"/>
                        </a:rPr>
                        <a:t>词性转换</a:t>
                      </a:r>
                      <a:endParaRPr lang="zh-CN" sz="3600" b="1">
                        <a:latin typeface="宋体" panose="02010600030101010101" pitchFamily="2" charset="-122"/>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sz="3600" b="1">
                          <a:latin typeface="宋体" panose="02010600030101010101" pitchFamily="2" charset="-122"/>
                          <a:ea typeface="宋体" panose="02010600030101010101" pitchFamily="2" charset="-122"/>
                        </a:rPr>
                        <a:t>代词</a:t>
                      </a:r>
                      <a:endParaRPr lang="zh-CN" sz="3600" b="1">
                        <a:latin typeface="宋体" panose="02010600030101010101" pitchFamily="2" charset="-122"/>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sz="3600" b="1">
                          <a:latin typeface="宋体" panose="02010600030101010101" pitchFamily="2" charset="-122"/>
                          <a:ea typeface="宋体" panose="02010600030101010101" pitchFamily="2" charset="-122"/>
                        </a:rPr>
                        <a:t>冠词</a:t>
                      </a:r>
                      <a:endParaRPr lang="zh-CN" sz="3600" b="1">
                        <a:latin typeface="宋体" panose="02010600030101010101" pitchFamily="2" charset="-122"/>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sz="3600" b="1">
                          <a:latin typeface="宋体" panose="02010600030101010101" pitchFamily="2" charset="-122"/>
                          <a:ea typeface="宋体" panose="02010600030101010101" pitchFamily="2" charset="-122"/>
                        </a:rPr>
                        <a:t>介词</a:t>
                      </a:r>
                      <a:endParaRPr lang="zh-CN" sz="3600" b="1">
                        <a:latin typeface="宋体" panose="02010600030101010101" pitchFamily="2" charset="-122"/>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sz="3600" b="1">
                          <a:latin typeface="宋体" panose="02010600030101010101" pitchFamily="2" charset="-122"/>
                          <a:ea typeface="宋体" panose="02010600030101010101" pitchFamily="2" charset="-122"/>
                        </a:rPr>
                        <a:t>连词</a:t>
                      </a:r>
                      <a:endParaRPr lang="zh-CN" sz="3600" b="1">
                        <a:latin typeface="宋体" panose="02010600030101010101" pitchFamily="2" charset="-122"/>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sz="3600" b="1">
                          <a:latin typeface="宋体" panose="02010600030101010101" pitchFamily="2" charset="-122"/>
                          <a:ea typeface="宋体" panose="02010600030101010101" pitchFamily="2" charset="-122"/>
                        </a:rPr>
                        <a:t>定从</a:t>
                      </a:r>
                      <a:endParaRPr lang="zh-CN" sz="3600" b="1">
                        <a:latin typeface="宋体" panose="02010600030101010101" pitchFamily="2" charset="-122"/>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sz="3600" b="1">
                          <a:latin typeface="宋体" panose="02010600030101010101" pitchFamily="2" charset="-122"/>
                          <a:ea typeface="宋体" panose="02010600030101010101" pitchFamily="2" charset="-122"/>
                        </a:rPr>
                        <a:t>名从</a:t>
                      </a:r>
                      <a:endParaRPr lang="zh-CN" sz="3600" b="1">
                        <a:latin typeface="宋体" panose="02010600030101010101" pitchFamily="2" charset="-122"/>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sz="3600" b="1">
                          <a:latin typeface="宋体" panose="02010600030101010101" pitchFamily="2" charset="-122"/>
                          <a:ea typeface="宋体" panose="02010600030101010101" pitchFamily="2" charset="-122"/>
                        </a:rPr>
                        <a:t>状从</a:t>
                      </a:r>
                      <a:endParaRPr lang="zh-CN" sz="3600" b="1">
                        <a:latin typeface="宋体" panose="02010600030101010101" pitchFamily="2" charset="-122"/>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sz="3600" b="1">
                          <a:latin typeface="宋体" panose="02010600030101010101" pitchFamily="2" charset="-122"/>
                          <a:ea typeface="宋体" panose="02010600030101010101" pitchFamily="2" charset="-122"/>
                        </a:rPr>
                        <a:t>并列</a:t>
                      </a:r>
                      <a:endParaRPr lang="zh-CN" sz="3600" b="1">
                        <a:latin typeface="宋体" panose="02010600030101010101" pitchFamily="2" charset="-122"/>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111250">
                <a:tc>
                  <a:txBody>
                    <a:bodyPr/>
                    <a:p>
                      <a:pPr marL="0" indent="0" algn="l">
                        <a:spcBef>
                          <a:spcPct val="0"/>
                        </a:spcBef>
                        <a:spcAft>
                          <a:spcPct val="0"/>
                        </a:spcAft>
                      </a:pPr>
                      <a:r>
                        <a:rPr lang="en-US" altLang="zh-CN" sz="3600" b="1">
                          <a:latin typeface="宋体" panose="02010600030101010101" pitchFamily="2" charset="-122"/>
                          <a:ea typeface="宋体" panose="02010600030101010101" pitchFamily="2" charset="-122"/>
                        </a:rPr>
                        <a:t> 1</a:t>
                      </a:r>
                      <a:endParaRPr lang="en-US" altLang="zh-CN" sz="3600" b="1">
                        <a:latin typeface="宋体" panose="02010600030101010101" pitchFamily="2" charset="-122"/>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3600" b="1">
                          <a:latin typeface="宋体" panose="02010600030101010101" pitchFamily="2" charset="-122"/>
                          <a:ea typeface="宋体" panose="02010600030101010101" pitchFamily="2" charset="-122"/>
                        </a:rPr>
                        <a:t> 3</a:t>
                      </a:r>
                      <a:endParaRPr lang="en-US" altLang="zh-CN" sz="3600" b="1">
                        <a:latin typeface="宋体" panose="02010600030101010101" pitchFamily="2" charset="-122"/>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3600" b="1">
                          <a:latin typeface="宋体" panose="02010600030101010101" pitchFamily="2" charset="-122"/>
                          <a:ea typeface="宋体" panose="02010600030101010101" pitchFamily="2" charset="-122"/>
                        </a:rPr>
                        <a:t> 0</a:t>
                      </a:r>
                      <a:endParaRPr lang="en-US" altLang="zh-CN" sz="3600" b="1">
                        <a:latin typeface="宋体" panose="02010600030101010101" pitchFamily="2" charset="-122"/>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3600" b="1">
                          <a:latin typeface="宋体" panose="02010600030101010101" pitchFamily="2" charset="-122"/>
                          <a:ea typeface="宋体" panose="02010600030101010101" pitchFamily="2" charset="-122"/>
                        </a:rPr>
                        <a:t> 0</a:t>
                      </a:r>
                      <a:endParaRPr lang="en-US" altLang="zh-CN" sz="3600" b="1">
                        <a:latin typeface="宋体" panose="02010600030101010101" pitchFamily="2" charset="-122"/>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3600" b="1">
                          <a:latin typeface="宋体" panose="02010600030101010101" pitchFamily="2" charset="-122"/>
                          <a:ea typeface="宋体" panose="02010600030101010101" pitchFamily="2" charset="-122"/>
                        </a:rPr>
                        <a:t> 3</a:t>
                      </a:r>
                      <a:endParaRPr lang="en-US" altLang="zh-CN" sz="3600" b="1">
                        <a:latin typeface="宋体" panose="02010600030101010101" pitchFamily="2" charset="-122"/>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3600" b="1">
                          <a:latin typeface="宋体" panose="02010600030101010101" pitchFamily="2" charset="-122"/>
                          <a:ea typeface="宋体" panose="02010600030101010101" pitchFamily="2" charset="-122"/>
                        </a:rPr>
                        <a:t> 0</a:t>
                      </a:r>
                      <a:endParaRPr lang="en-US" altLang="zh-CN" sz="3600" b="1">
                        <a:latin typeface="宋体" panose="02010600030101010101" pitchFamily="2" charset="-122"/>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3600" b="1">
                          <a:latin typeface="宋体" panose="02010600030101010101" pitchFamily="2" charset="-122"/>
                          <a:ea typeface="宋体" panose="02010600030101010101" pitchFamily="2" charset="-122"/>
                        </a:rPr>
                        <a:t> 1</a:t>
                      </a:r>
                      <a:endParaRPr lang="en-US" altLang="zh-CN" sz="3600" b="1">
                        <a:latin typeface="宋体" panose="02010600030101010101" pitchFamily="2" charset="-122"/>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3600" b="1">
                          <a:latin typeface="宋体" panose="02010600030101010101" pitchFamily="2" charset="-122"/>
                          <a:ea typeface="宋体" panose="02010600030101010101" pitchFamily="2" charset="-122"/>
                        </a:rPr>
                        <a:t> 1</a:t>
                      </a:r>
                      <a:endParaRPr lang="en-US" altLang="zh-CN" sz="3600" b="1">
                        <a:latin typeface="宋体" panose="02010600030101010101" pitchFamily="2" charset="-122"/>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3600" b="1">
                          <a:latin typeface="宋体" panose="02010600030101010101" pitchFamily="2" charset="-122"/>
                          <a:ea typeface="宋体" panose="02010600030101010101" pitchFamily="2" charset="-122"/>
                        </a:rPr>
                        <a:t> 0</a:t>
                      </a:r>
                      <a:endParaRPr lang="en-US" altLang="zh-CN" sz="3600" b="1">
                        <a:latin typeface="宋体" panose="02010600030101010101" pitchFamily="2" charset="-122"/>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3600" b="1">
                          <a:latin typeface="宋体" panose="02010600030101010101" pitchFamily="2" charset="-122"/>
                          <a:ea typeface="宋体" panose="02010600030101010101" pitchFamily="2" charset="-122"/>
                        </a:rPr>
                        <a:t> 0</a:t>
                      </a:r>
                      <a:endParaRPr lang="en-US" altLang="zh-CN" sz="3600" b="1">
                        <a:latin typeface="宋体" panose="02010600030101010101" pitchFamily="2" charset="-122"/>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3600" b="1">
                          <a:latin typeface="宋体" panose="02010600030101010101" pitchFamily="2" charset="-122"/>
                          <a:ea typeface="宋体" panose="02010600030101010101" pitchFamily="2" charset="-122"/>
                        </a:rPr>
                        <a:t> 0</a:t>
                      </a:r>
                      <a:endParaRPr lang="en-US" altLang="zh-CN" sz="3600" b="1">
                        <a:latin typeface="宋体" panose="02010600030101010101" pitchFamily="2" charset="-122"/>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en-US" altLang="zh-CN" sz="3600" b="1">
                          <a:latin typeface="宋体" panose="02010600030101010101" pitchFamily="2" charset="-122"/>
                          <a:ea typeface="宋体" panose="02010600030101010101" pitchFamily="2" charset="-122"/>
                        </a:rPr>
                        <a:t> 0</a:t>
                      </a:r>
                      <a:endParaRPr lang="en-US" altLang="zh-CN" sz="3600" b="1">
                        <a:latin typeface="宋体" panose="02010600030101010101" pitchFamily="2" charset="-122"/>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algn="l">
                        <a:spcBef>
                          <a:spcPct val="0"/>
                        </a:spcBef>
                        <a:spcAft>
                          <a:spcPct val="0"/>
                        </a:spcAft>
                      </a:pPr>
                      <a:r>
                        <a:rPr lang="en-US" sz="3600" b="1">
                          <a:latin typeface="宋体" panose="02010600030101010101" pitchFamily="2" charset="-122"/>
                          <a:ea typeface="宋体" panose="02010600030101010101" pitchFamily="2" charset="-122"/>
                        </a:rPr>
                        <a:t>0</a:t>
                      </a:r>
                      <a:endParaRPr lang="en-US" sz="3600" b="1">
                        <a:latin typeface="宋体" panose="02010600030101010101" pitchFamily="2" charset="-122"/>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pic>
        <p:nvPicPr>
          <p:cNvPr id="10" name="图片 9" descr="中国风古诗词鉴赏PPT模板"/>
          <p:cNvPicPr>
            <a:picLocks noChangeAspect="1"/>
          </p:cNvPicPr>
          <p:nvPr/>
        </p:nvPicPr>
        <p:blipFill>
          <a:blip r:embed="rId2">
            <a:lum bright="6000" contrast="-6000"/>
          </a:blip>
          <a:stretch>
            <a:fillRect/>
          </a:stretch>
        </p:blipFill>
        <p:spPr>
          <a:xfrm>
            <a:off x="0" y="0"/>
            <a:ext cx="12192000" cy="6858000"/>
          </a:xfrm>
          <a:prstGeom prst="rect">
            <a:avLst/>
          </a:prstGeom>
        </p:spPr>
      </p:pic>
      <p:sp>
        <p:nvSpPr>
          <p:cNvPr id="11" name="文本框 10"/>
          <p:cNvSpPr txBox="1"/>
          <p:nvPr/>
        </p:nvSpPr>
        <p:spPr>
          <a:xfrm>
            <a:off x="2275840" y="2336800"/>
            <a:ext cx="7602855" cy="1568450"/>
          </a:xfrm>
          <a:prstGeom prst="rect">
            <a:avLst/>
          </a:prstGeom>
          <a:noFill/>
        </p:spPr>
        <p:txBody>
          <a:bodyPr wrap="square" rtlCol="0">
            <a:spAutoFit/>
          </a:bodyPr>
          <a:lstStyle/>
          <a:p>
            <a:pPr algn="ctr"/>
            <a:r>
              <a:rPr lang="zh-CN" altLang="en-US" sz="3200" b="1" dirty="0">
                <a:solidFill>
                  <a:schemeClr val="tx1">
                    <a:lumMod val="85000"/>
                    <a:lumOff val="15000"/>
                  </a:schemeClr>
                </a:solidFill>
                <a:latin typeface="庞门正道粗书体" panose="02010600030101010101" pitchFamily="2" charset="-122"/>
                <a:ea typeface="庞门正道粗书体" panose="02010600030101010101" pitchFamily="2" charset="-122"/>
                <a:sym typeface="+mn-ea"/>
              </a:rPr>
              <a:t>（四）节日</a:t>
            </a:r>
            <a:r>
              <a:rPr lang="en-US" altLang="zh-CN" sz="3200" b="1" dirty="0">
                <a:solidFill>
                  <a:schemeClr val="tx1">
                    <a:lumMod val="85000"/>
                    <a:lumOff val="15000"/>
                  </a:schemeClr>
                </a:solidFill>
                <a:latin typeface="庞门正道粗书体" panose="02010600030101010101" pitchFamily="2" charset="-122"/>
                <a:ea typeface="庞门正道粗书体" panose="02010600030101010101" pitchFamily="2" charset="-122"/>
                <a:sym typeface="+mn-ea"/>
              </a:rPr>
              <a:t> </a:t>
            </a:r>
            <a:endParaRPr lang="en-US" altLang="zh-CN" sz="3200" b="1"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a:p>
            <a:pPr algn="ctr"/>
            <a:r>
              <a:rPr lang="zh-CN" altLang="en-US" sz="3200" b="1" dirty="0">
                <a:solidFill>
                  <a:schemeClr val="tx1">
                    <a:lumMod val="85000"/>
                    <a:lumOff val="15000"/>
                  </a:schemeClr>
                </a:solidFill>
                <a:latin typeface="庞门正道粗书体" panose="02010600030101010101" pitchFamily="2" charset="-122"/>
                <a:ea typeface="庞门正道粗书体" panose="02010600030101010101" pitchFamily="2" charset="-122"/>
              </a:rPr>
              <a:t>语篇十一</a:t>
            </a:r>
            <a:r>
              <a:rPr lang="en-US" altLang="zh-CN" sz="3200" b="1" dirty="0">
                <a:solidFill>
                  <a:schemeClr val="tx1">
                    <a:lumMod val="85000"/>
                    <a:lumOff val="15000"/>
                  </a:schemeClr>
                </a:solidFill>
                <a:latin typeface="庞门正道粗书体" panose="02010600030101010101" pitchFamily="2" charset="-122"/>
                <a:ea typeface="庞门正道粗书体" panose="02010600030101010101" pitchFamily="2" charset="-122"/>
              </a:rPr>
              <a:t>2022</a:t>
            </a:r>
            <a:r>
              <a:rPr lang="zh-CN" altLang="en-US" sz="3200" b="1" dirty="0">
                <a:solidFill>
                  <a:schemeClr val="tx1">
                    <a:lumMod val="85000"/>
                    <a:lumOff val="15000"/>
                  </a:schemeClr>
                </a:solidFill>
                <a:latin typeface="庞门正道粗书体" panose="02010600030101010101" pitchFamily="2" charset="-122"/>
                <a:ea typeface="庞门正道粗书体" panose="02010600030101010101" pitchFamily="2" charset="-122"/>
              </a:rPr>
              <a:t>年全国乙卷</a:t>
            </a:r>
            <a:endParaRPr lang="zh-CN" altLang="en-US" sz="3200" b="1"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a:p>
            <a:pPr algn="ctr"/>
            <a:r>
              <a:rPr lang="zh-CN" altLang="en-US" sz="3200" b="1" dirty="0">
                <a:solidFill>
                  <a:schemeClr val="tx1">
                    <a:lumMod val="85000"/>
                    <a:lumOff val="15000"/>
                  </a:schemeClr>
                </a:solidFill>
                <a:latin typeface="庞门正道粗书体" panose="02010600030101010101" pitchFamily="2" charset="-122"/>
                <a:ea typeface="庞门正道粗书体" panose="02010600030101010101" pitchFamily="2" charset="-122"/>
              </a:rPr>
              <a:t>国际茶日</a:t>
            </a:r>
            <a:endParaRPr lang="zh-CN" altLang="en-US" sz="3200" b="1"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p:txBody>
      </p:sp>
      <p:pic>
        <p:nvPicPr>
          <p:cNvPr id="3" name="图片 2" descr="999"/>
          <p:cNvPicPr>
            <a:picLocks noChangeAspect="1"/>
          </p:cNvPicPr>
          <p:nvPr/>
        </p:nvPicPr>
        <p:blipFill>
          <a:blip r:embed="rId3"/>
          <a:stretch>
            <a:fillRect/>
          </a:stretch>
        </p:blipFill>
        <p:spPr>
          <a:xfrm>
            <a:off x="6214110" y="5026660"/>
            <a:ext cx="2066925" cy="1573530"/>
          </a:xfrm>
          <a:prstGeom prst="rect">
            <a:avLst/>
          </a:prstGeom>
        </p:spPr>
      </p:pic>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just" fontAlgn="auto">
              <a:lnSpc>
                <a:spcPct val="100000"/>
              </a:lnSpc>
            </a:pPr>
            <a:r>
              <a:rPr lang="en-US" altLang="zh-CN">
                <a:latin typeface="Times New Roman" panose="02020603050405020304" charset="0"/>
                <a:cs typeface="Times New Roman" panose="02020603050405020304" charset="0"/>
                <a:sym typeface="+mn-ea"/>
              </a:rPr>
              <a:t>Task1  </a:t>
            </a:r>
            <a:r>
              <a:rPr lang="zh-CN" altLang="en-US">
                <a:latin typeface="Times New Roman" panose="02020603050405020304" charset="0"/>
                <a:cs typeface="Times New Roman" panose="02020603050405020304" charset="0"/>
                <a:sym typeface="+mn-ea"/>
              </a:rPr>
              <a:t>阅读下面短文，在空白处填入</a:t>
            </a:r>
            <a:r>
              <a:rPr lang="en-US" altLang="zh-CN">
                <a:latin typeface="Times New Roman" panose="02020603050405020304" charset="0"/>
                <a:cs typeface="Times New Roman" panose="02020603050405020304" charset="0"/>
                <a:sym typeface="+mn-ea"/>
              </a:rPr>
              <a:t>1</a:t>
            </a:r>
            <a:r>
              <a:rPr lang="zh-CN" altLang="en-US">
                <a:latin typeface="Times New Roman" panose="02020603050405020304" charset="0"/>
                <a:cs typeface="Times New Roman" panose="02020603050405020304" charset="0"/>
                <a:sym typeface="+mn-ea"/>
              </a:rPr>
              <a:t>个适当的单词或括号内单词的正确形式。</a:t>
            </a: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6" name="文本框 5"/>
          <p:cNvSpPr txBox="1"/>
          <p:nvPr/>
        </p:nvSpPr>
        <p:spPr>
          <a:xfrm>
            <a:off x="286385" y="350520"/>
            <a:ext cx="11686540" cy="6110605"/>
          </a:xfrm>
          <a:prstGeom prst="rect">
            <a:avLst/>
          </a:prstGeom>
          <a:noFill/>
        </p:spPr>
        <p:txBody>
          <a:bodyPr wrap="square" rtlCol="0">
            <a:noAutofit/>
          </a:bodyPr>
          <a:p>
            <a:pPr indent="0" algn="just" fontAlgn="auto">
              <a:lnSpc>
                <a:spcPct val="100000"/>
              </a:lnSpc>
            </a:pPr>
            <a:r>
              <a:rPr lang="en-US" altLang="zh-CN" sz="2800">
                <a:latin typeface="Times New Roman" panose="02020603050405020304" charset="0"/>
                <a:cs typeface="Times New Roman" panose="02020603050405020304" charset="0"/>
                <a:sym typeface="+mn-ea"/>
              </a:rPr>
              <a:t>Task 1</a:t>
            </a:r>
            <a:r>
              <a:rPr lang="zh-CN" altLang="en-US" sz="2400">
                <a:latin typeface="Times New Roman" panose="02020603050405020304" charset="0"/>
                <a:cs typeface="Times New Roman" panose="02020603050405020304" charset="0"/>
                <a:sym typeface="+mn-ea"/>
              </a:rPr>
              <a:t>阅读下面短文，在空白处填入</a:t>
            </a:r>
            <a:r>
              <a:rPr lang="en-US" altLang="zh-CN" sz="2400">
                <a:latin typeface="Times New Roman" panose="02020603050405020304" charset="0"/>
                <a:cs typeface="Times New Roman" panose="02020603050405020304" charset="0"/>
                <a:sym typeface="+mn-ea"/>
              </a:rPr>
              <a:t>1</a:t>
            </a:r>
            <a:r>
              <a:rPr lang="zh-CN" altLang="en-US" sz="2400">
                <a:latin typeface="Times New Roman" panose="02020603050405020304" charset="0"/>
                <a:cs typeface="Times New Roman" panose="02020603050405020304" charset="0"/>
                <a:sym typeface="+mn-ea"/>
              </a:rPr>
              <a:t>个适当的单词或括号内单词的正确形式。</a:t>
            </a:r>
            <a:endParaRPr lang="en-US" altLang="zh-CN" sz="2800">
              <a:latin typeface="Times New Roman" panose="02020603050405020304" charset="0"/>
              <a:cs typeface="Times New Roman" panose="02020603050405020304" charset="0"/>
            </a:endParaRPr>
          </a:p>
          <a:p>
            <a:pPr indent="0" algn="just" fontAlgn="auto">
              <a:lnSpc>
                <a:spcPts val="3800"/>
              </a:lnSpc>
            </a:pPr>
            <a:r>
              <a:rPr lang="en-US" altLang="zh-CN" sz="3200">
                <a:latin typeface="Times New Roman" panose="02020603050405020304" charset="0"/>
                <a:cs typeface="Times New Roman" panose="02020603050405020304" charset="0"/>
              </a:rPr>
              <a:t>        </a:t>
            </a:r>
            <a:r>
              <a:rPr lang="en-US" altLang="en-US" sz="3200">
                <a:latin typeface="Times New Roman" panose="02020603050405020304" charset="0"/>
                <a:cs typeface="Times New Roman" panose="02020603050405020304" charset="0"/>
              </a:rPr>
              <a:t>①</a:t>
            </a:r>
            <a:r>
              <a:rPr lang="en-US" altLang="zh-CN" sz="3200">
                <a:latin typeface="Times New Roman" panose="02020603050405020304" charset="0"/>
                <a:cs typeface="Times New Roman" panose="02020603050405020304" charset="0"/>
              </a:rPr>
              <a:t>May 21st this year marks the first International Tea Day, which was named officially</a:t>
            </a:r>
            <a:r>
              <a:rPr lang="en-US" altLang="zh-CN" sz="3200" u="sng">
                <a:latin typeface="Times New Roman" panose="02020603050405020304" charset="0"/>
                <a:cs typeface="Times New Roman" panose="02020603050405020304" charset="0"/>
              </a:rPr>
              <a:t>   61            </a:t>
            </a:r>
            <a:r>
              <a:rPr lang="en-US" altLang="zh-CN" sz="3200">
                <a:latin typeface="Times New Roman" panose="02020603050405020304" charset="0"/>
                <a:cs typeface="Times New Roman" panose="02020603050405020304" charset="0"/>
              </a:rPr>
              <a:t>the United Nations on November 27th, 2019. To celebrate</a:t>
            </a:r>
            <a:r>
              <a:rPr lang="en-US" altLang="zh-CN" sz="3200" u="sng">
                <a:latin typeface="Times New Roman" panose="02020603050405020304" charset="0"/>
                <a:cs typeface="Times New Roman" panose="02020603050405020304" charset="0"/>
              </a:rPr>
              <a:t>   62             </a:t>
            </a:r>
            <a:r>
              <a:rPr lang="en-US" altLang="zh-CN" sz="3200">
                <a:latin typeface="Times New Roman" panose="02020603050405020304" charset="0"/>
                <a:cs typeface="Times New Roman" panose="02020603050405020304" charset="0"/>
              </a:rPr>
              <a:t>festival, a number of events took place at the Chinese Businessman Museum in Beijing on Thursday. </a:t>
            </a:r>
            <a:endParaRPr lang="en-US" altLang="zh-CN" sz="3200">
              <a:latin typeface="Times New Roman" panose="02020603050405020304" charset="0"/>
              <a:cs typeface="Times New Roman" panose="02020603050405020304" charset="0"/>
            </a:endParaRPr>
          </a:p>
          <a:p>
            <a:pPr indent="0" algn="just" fontAlgn="auto">
              <a:lnSpc>
                <a:spcPts val="3800"/>
              </a:lnSpc>
            </a:pPr>
            <a:r>
              <a:rPr lang="en-US" altLang="en-US" sz="3200">
                <a:latin typeface="Times New Roman" panose="02020603050405020304" charset="0"/>
                <a:cs typeface="Times New Roman" panose="02020603050405020304" charset="0"/>
              </a:rPr>
              <a:t>          ②</a:t>
            </a:r>
            <a:r>
              <a:rPr lang="en-US" altLang="zh-CN" sz="3200">
                <a:latin typeface="Times New Roman" panose="02020603050405020304" charset="0"/>
                <a:cs typeface="Times New Roman" panose="02020603050405020304" charset="0"/>
              </a:rPr>
              <a:t>The chairman of the China Culture Promotion Society</a:t>
            </a:r>
            <a:r>
              <a:rPr lang="en-US" altLang="zh-CN" sz="3200" u="sng">
                <a:latin typeface="Times New Roman" panose="02020603050405020304" charset="0"/>
                <a:cs typeface="Times New Roman" panose="02020603050405020304" charset="0"/>
              </a:rPr>
              <a:t>   63    </a:t>
            </a:r>
            <a:endParaRPr lang="en-US" altLang="zh-CN" sz="3200" u="sng">
              <a:latin typeface="Times New Roman" panose="02020603050405020304" charset="0"/>
              <a:cs typeface="Times New Roman" panose="02020603050405020304" charset="0"/>
            </a:endParaRPr>
          </a:p>
          <a:p>
            <a:pPr indent="0" algn="just" fontAlgn="auto">
              <a:lnSpc>
                <a:spcPts val="3800"/>
              </a:lnSpc>
            </a:pPr>
            <a:r>
              <a:rPr lang="en-US" altLang="zh-CN" sz="3200" u="sng">
                <a:latin typeface="Times New Roman" panose="02020603050405020304" charset="0"/>
                <a:cs typeface="Times New Roman" panose="02020603050405020304" charset="0"/>
              </a:rPr>
              <a:t>                    </a:t>
            </a:r>
            <a:r>
              <a:rPr lang="en-US" altLang="zh-CN" sz="3200">
                <a:latin typeface="Times New Roman" panose="02020603050405020304" charset="0"/>
                <a:cs typeface="Times New Roman" panose="02020603050405020304" charset="0"/>
              </a:rPr>
              <a:t>(address) the opening ceremony. “As a main promoter of the International Tea Day, the birthplace of tea and the </a:t>
            </a:r>
            <a:r>
              <a:rPr lang="en-US" altLang="zh-CN" sz="3200" u="sng">
                <a:latin typeface="Times New Roman" panose="02020603050405020304" charset="0"/>
                <a:cs typeface="Times New Roman" panose="02020603050405020304" charset="0"/>
              </a:rPr>
              <a:t>64__________</a:t>
            </a:r>
            <a:r>
              <a:rPr lang="en-US" altLang="zh-CN" sz="3200">
                <a:latin typeface="Times New Roman" panose="02020603050405020304" charset="0"/>
                <a:cs typeface="Times New Roman" panose="02020603050405020304" charset="0"/>
              </a:rPr>
              <a:t>                      (large) tea-producing country, China has a</a:t>
            </a:r>
            <a:r>
              <a:rPr lang="en-US" altLang="zh-CN" sz="3200" u="sng">
                <a:latin typeface="Times New Roman" panose="02020603050405020304" charset="0"/>
                <a:cs typeface="Times New Roman" panose="02020603050405020304" charset="0"/>
              </a:rPr>
              <a:t>  65                  </a:t>
            </a:r>
            <a:br>
              <a:rPr lang="en-US" altLang="zh-CN" sz="3200" u="sng">
                <a:latin typeface="Times New Roman" panose="02020603050405020304" charset="0"/>
                <a:cs typeface="Times New Roman" panose="02020603050405020304" charset="0"/>
              </a:rPr>
            </a:br>
            <a:r>
              <a:rPr lang="en-US" altLang="zh-CN" sz="3200" u="sng">
                <a:latin typeface="Times New Roman" panose="02020603050405020304" charset="0"/>
                <a:cs typeface="Times New Roman" panose="02020603050405020304" charset="0"/>
              </a:rPr>
              <a:t>                           </a:t>
            </a:r>
            <a:r>
              <a:rPr lang="en-US" altLang="zh-CN" sz="3200">
                <a:latin typeface="Times New Roman" panose="02020603050405020304" charset="0"/>
                <a:cs typeface="Times New Roman" panose="02020603050405020304" charset="0"/>
              </a:rPr>
              <a:t>(responsible) to work with other countries to promote the healthy development of the tea industry. It can help to build a community with a</a:t>
            </a:r>
            <a:r>
              <a:rPr lang="en-US" altLang="zh-CN" sz="3200" u="sng">
                <a:latin typeface="Times New Roman" panose="02020603050405020304" charset="0"/>
                <a:cs typeface="Times New Roman" panose="02020603050405020304" charset="0"/>
              </a:rPr>
              <a:t>   66                      </a:t>
            </a:r>
            <a:r>
              <a:rPr lang="en-US" altLang="zh-CN" sz="3200">
                <a:latin typeface="Times New Roman" panose="02020603050405020304" charset="0"/>
                <a:cs typeface="Times New Roman" panose="02020603050405020304" charset="0"/>
              </a:rPr>
              <a:t>(share) future for mankind,” he said.</a:t>
            </a:r>
            <a:endParaRPr lang="en-US" altLang="zh-CN" sz="3200">
              <a:latin typeface="Times New Roman" panose="02020603050405020304" charset="0"/>
              <a:cs typeface="Times New Roman" panose="02020603050405020304" charset="0"/>
            </a:endParaRPr>
          </a:p>
        </p:txBody>
      </p:sp>
      <p:sp>
        <p:nvSpPr>
          <p:cNvPr id="12" name="文本框 11"/>
          <p:cNvSpPr txBox="1"/>
          <p:nvPr/>
        </p:nvSpPr>
        <p:spPr>
          <a:xfrm>
            <a:off x="5033010" y="1235075"/>
            <a:ext cx="798195" cy="468630"/>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by</a:t>
            </a:r>
            <a:endParaRPr lang="en-US" altLang="zh-CN" sz="3200" b="1" dirty="0">
              <a:solidFill>
                <a:srgbClr val="FF0000"/>
              </a:solidFill>
              <a:latin typeface="Times New Roman" panose="02020603050405020304" charset="0"/>
              <a:cs typeface="Times New Roman" panose="02020603050405020304" charset="0"/>
            </a:endParaRPr>
          </a:p>
        </p:txBody>
      </p:sp>
      <p:sp>
        <p:nvSpPr>
          <p:cNvPr id="13" name="文本框 12"/>
          <p:cNvSpPr txBox="1"/>
          <p:nvPr/>
        </p:nvSpPr>
        <p:spPr>
          <a:xfrm>
            <a:off x="353695" y="3256915"/>
            <a:ext cx="2077085" cy="457200"/>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addressed</a:t>
            </a:r>
            <a:endParaRPr lang="en-US" altLang="zh-CN" sz="3200" b="1" dirty="0">
              <a:solidFill>
                <a:schemeClr val="tx1"/>
              </a:solidFill>
              <a:latin typeface="Times New Roman" panose="02020603050405020304" charset="0"/>
              <a:cs typeface="Times New Roman" panose="02020603050405020304" charset="0"/>
            </a:endParaRPr>
          </a:p>
        </p:txBody>
      </p:sp>
      <p:sp>
        <p:nvSpPr>
          <p:cNvPr id="15" name="文本框 14"/>
          <p:cNvSpPr txBox="1"/>
          <p:nvPr/>
        </p:nvSpPr>
        <p:spPr>
          <a:xfrm>
            <a:off x="5110480" y="1769745"/>
            <a:ext cx="882650" cy="487045"/>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the </a:t>
            </a:r>
            <a:endParaRPr lang="en-US" altLang="zh-CN" sz="3200" b="1" dirty="0">
              <a:solidFill>
                <a:schemeClr val="tx1"/>
              </a:solidFill>
              <a:latin typeface="Times New Roman" panose="02020603050405020304" charset="0"/>
              <a:cs typeface="Times New Roman" panose="02020603050405020304" charset="0"/>
            </a:endParaRPr>
          </a:p>
        </p:txBody>
      </p:sp>
      <p:sp>
        <p:nvSpPr>
          <p:cNvPr id="3" name="文本框 2"/>
          <p:cNvSpPr txBox="1"/>
          <p:nvPr/>
        </p:nvSpPr>
        <p:spPr>
          <a:xfrm>
            <a:off x="419100" y="4654550"/>
            <a:ext cx="2585085" cy="479425"/>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a:latin typeface="Times New Roman" panose="02020603050405020304" charset="0"/>
                <a:cs typeface="Times New Roman" panose="02020603050405020304" charset="0"/>
                <a:sym typeface="+mn-ea"/>
              </a:rPr>
              <a:t>responsibility</a:t>
            </a:r>
            <a:endParaRPr lang="en-US" altLang="zh-CN" sz="3200" b="1" dirty="0">
              <a:solidFill>
                <a:schemeClr val="tx1"/>
              </a:solidFill>
              <a:latin typeface="Times New Roman" panose="02020603050405020304" charset="0"/>
              <a:cs typeface="Times New Roman" panose="02020603050405020304" charset="0"/>
              <a:sym typeface="+mn-ea"/>
            </a:endParaRPr>
          </a:p>
        </p:txBody>
      </p:sp>
      <p:sp>
        <p:nvSpPr>
          <p:cNvPr id="5" name="文本框 4"/>
          <p:cNvSpPr txBox="1"/>
          <p:nvPr/>
        </p:nvSpPr>
        <p:spPr>
          <a:xfrm>
            <a:off x="9946640" y="3714115"/>
            <a:ext cx="1595755" cy="457200"/>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largest</a:t>
            </a:r>
            <a:endParaRPr lang="en-US" altLang="zh-CN" sz="3200" b="1" dirty="0">
              <a:solidFill>
                <a:schemeClr val="tx1"/>
              </a:solidFill>
              <a:latin typeface="Times New Roman" panose="02020603050405020304" charset="0"/>
              <a:cs typeface="Times New Roman" panose="02020603050405020304" charset="0"/>
            </a:endParaRPr>
          </a:p>
        </p:txBody>
      </p:sp>
      <p:sp>
        <p:nvSpPr>
          <p:cNvPr id="7" name="文本框 6"/>
          <p:cNvSpPr txBox="1"/>
          <p:nvPr/>
        </p:nvSpPr>
        <p:spPr>
          <a:xfrm>
            <a:off x="4258945" y="5606415"/>
            <a:ext cx="1978660" cy="479425"/>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a:latin typeface="Times New Roman" panose="02020603050405020304" charset="0"/>
                <a:cs typeface="Times New Roman" panose="02020603050405020304" charset="0"/>
                <a:sym typeface="+mn-ea"/>
              </a:rPr>
              <a:t>shared</a:t>
            </a:r>
            <a:endParaRPr lang="en-US" altLang="zh-CN" sz="3200" b="1" dirty="0">
              <a:solidFill>
                <a:schemeClr val="tx1"/>
              </a:solidFill>
              <a:latin typeface="Times New Roman" panose="02020603050405020304" charset="0"/>
              <a:cs typeface="Times New Roman" panose="02020603050405020304" charset="0"/>
              <a:sym typeface="+mn-ea"/>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3" grpId="0" bldLvl="0" animBg="1"/>
      <p:bldP spid="13" grpId="1" animBg="1"/>
      <p:bldP spid="15" grpId="0" bldLvl="0" animBg="1"/>
      <p:bldP spid="15" grpId="1" animBg="1"/>
      <p:bldP spid="3" grpId="0" bldLvl="0" animBg="1"/>
      <p:bldP spid="3" grpId="1" animBg="1"/>
      <p:bldP spid="5" grpId="0" bldLvl="0" animBg="1"/>
      <p:bldP spid="5" grpId="1" animBg="1"/>
      <p:bldP spid="7" grpId="0" bldLvl="0" animBg="1"/>
      <p:bldP spid="7" grpId="1"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just" fontAlgn="auto">
              <a:lnSpc>
                <a:spcPct val="100000"/>
              </a:lnSpc>
            </a:pPr>
            <a:r>
              <a:rPr lang="en-US" altLang="zh-CN">
                <a:latin typeface="Times New Roman" panose="02020603050405020304" charset="0"/>
                <a:cs typeface="Times New Roman" panose="02020603050405020304" charset="0"/>
                <a:sym typeface="+mn-ea"/>
              </a:rPr>
              <a:t>Task1  </a:t>
            </a:r>
            <a:r>
              <a:rPr lang="zh-CN" altLang="en-US">
                <a:latin typeface="Times New Roman" panose="02020603050405020304" charset="0"/>
                <a:cs typeface="Times New Roman" panose="02020603050405020304" charset="0"/>
                <a:sym typeface="+mn-ea"/>
              </a:rPr>
              <a:t>阅读下面短文，在空白处填入</a:t>
            </a:r>
            <a:r>
              <a:rPr lang="en-US" altLang="zh-CN">
                <a:latin typeface="Times New Roman" panose="02020603050405020304" charset="0"/>
                <a:cs typeface="Times New Roman" panose="02020603050405020304" charset="0"/>
                <a:sym typeface="+mn-ea"/>
              </a:rPr>
              <a:t>1</a:t>
            </a:r>
            <a:r>
              <a:rPr lang="zh-CN" altLang="en-US">
                <a:latin typeface="Times New Roman" panose="02020603050405020304" charset="0"/>
                <a:cs typeface="Times New Roman" panose="02020603050405020304" charset="0"/>
                <a:sym typeface="+mn-ea"/>
              </a:rPr>
              <a:t>个适当的单词或括号内单词的正确形式。</a:t>
            </a: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6" name="文本框 5"/>
          <p:cNvSpPr txBox="1"/>
          <p:nvPr/>
        </p:nvSpPr>
        <p:spPr>
          <a:xfrm>
            <a:off x="353695" y="350520"/>
            <a:ext cx="11547475" cy="5312410"/>
          </a:xfrm>
          <a:prstGeom prst="rect">
            <a:avLst/>
          </a:prstGeom>
          <a:noFill/>
        </p:spPr>
        <p:txBody>
          <a:bodyPr wrap="square" rtlCol="0">
            <a:noAutofit/>
          </a:bodyPr>
          <a:p>
            <a:pPr indent="0" algn="just" fontAlgn="auto">
              <a:lnSpc>
                <a:spcPct val="100000"/>
              </a:lnSpc>
            </a:pPr>
            <a:r>
              <a:rPr lang="en-US" altLang="zh-CN" sz="2800">
                <a:latin typeface="Times New Roman" panose="02020603050405020304" charset="0"/>
                <a:cs typeface="Times New Roman" panose="02020603050405020304" charset="0"/>
                <a:sym typeface="+mn-ea"/>
              </a:rPr>
              <a:t>Task 1</a:t>
            </a:r>
            <a:r>
              <a:rPr lang="zh-CN" altLang="en-US" sz="2400">
                <a:latin typeface="Times New Roman" panose="02020603050405020304" charset="0"/>
                <a:cs typeface="Times New Roman" panose="02020603050405020304" charset="0"/>
                <a:sym typeface="+mn-ea"/>
              </a:rPr>
              <a:t>阅读下面短文，在空白处填入</a:t>
            </a:r>
            <a:r>
              <a:rPr lang="en-US" altLang="zh-CN" sz="2400">
                <a:latin typeface="Times New Roman" panose="02020603050405020304" charset="0"/>
                <a:cs typeface="Times New Roman" panose="02020603050405020304" charset="0"/>
                <a:sym typeface="+mn-ea"/>
              </a:rPr>
              <a:t>1</a:t>
            </a:r>
            <a:r>
              <a:rPr lang="zh-CN" altLang="en-US" sz="2400">
                <a:latin typeface="Times New Roman" panose="02020603050405020304" charset="0"/>
                <a:cs typeface="Times New Roman" panose="02020603050405020304" charset="0"/>
                <a:sym typeface="+mn-ea"/>
              </a:rPr>
              <a:t>个适当的单词或括号内单词的正确形式。</a:t>
            </a:r>
            <a:endParaRPr lang="en-US" altLang="zh-CN" sz="2800">
              <a:latin typeface="Times New Roman" panose="02020603050405020304" charset="0"/>
              <a:cs typeface="Times New Roman" panose="02020603050405020304" charset="0"/>
            </a:endParaRPr>
          </a:p>
          <a:p>
            <a:pPr indent="0" algn="just" fontAlgn="auto">
              <a:lnSpc>
                <a:spcPts val="3800"/>
              </a:lnSpc>
            </a:pPr>
            <a:r>
              <a:rPr lang="en-US" altLang="zh-CN" sz="3200">
                <a:latin typeface="Times New Roman" panose="02020603050405020304" charset="0"/>
                <a:cs typeface="Times New Roman" panose="02020603050405020304" charset="0"/>
              </a:rPr>
              <a:t>     </a:t>
            </a:r>
            <a:r>
              <a:rPr lang="en-US" altLang="en-US" sz="2800">
                <a:latin typeface="Times New Roman" panose="02020603050405020304" charset="0"/>
                <a:cs typeface="Times New Roman" panose="02020603050405020304" charset="0"/>
              </a:rPr>
              <a:t>③</a:t>
            </a:r>
            <a:r>
              <a:rPr lang="en-US" altLang="zh-CN" sz="2800">
                <a:latin typeface="Times New Roman" panose="02020603050405020304" charset="0"/>
                <a:cs typeface="Times New Roman" panose="02020603050405020304" charset="0"/>
              </a:rPr>
              <a:t>The “First International Tea Day Tea Road Cooperative Initiative” issued (</a:t>
            </a:r>
            <a:r>
              <a:rPr lang="zh-CN" altLang="en-US" sz="2800">
                <a:latin typeface="Times New Roman" panose="02020603050405020304" charset="0"/>
                <a:cs typeface="Times New Roman" panose="02020603050405020304" charset="0"/>
              </a:rPr>
              <a:t>发布</a:t>
            </a:r>
            <a:r>
              <a:rPr lang="en-US" altLang="zh-CN" sz="2800">
                <a:latin typeface="Times New Roman" panose="02020603050405020304" charset="0"/>
                <a:cs typeface="Times New Roman" panose="02020603050405020304" charset="0"/>
              </a:rPr>
              <a:t>) at the ceremony calls for people working in the tea industry to come together to promote international cooperation</a:t>
            </a:r>
            <a:r>
              <a:rPr lang="en-US" altLang="zh-CN" sz="2800" u="sng">
                <a:latin typeface="Times New Roman" panose="02020603050405020304" charset="0"/>
                <a:cs typeface="Times New Roman" panose="02020603050405020304" charset="0"/>
              </a:rPr>
              <a:t>   67               </a:t>
            </a:r>
            <a:r>
              <a:rPr lang="en-US" altLang="zh-CN" sz="2800">
                <a:latin typeface="Times New Roman" panose="02020603050405020304" charset="0"/>
                <a:cs typeface="Times New Roman" panose="02020603050405020304" charset="0"/>
              </a:rPr>
              <a:t>cultural exchanges. A four-year tea promotion — Tea Road Cooperative Plan — was also issued in accordance with the initiative.</a:t>
            </a:r>
            <a:endParaRPr lang="en-US" altLang="zh-CN" sz="2800">
              <a:latin typeface="Times New Roman" panose="02020603050405020304" charset="0"/>
              <a:cs typeface="Times New Roman" panose="02020603050405020304" charset="0"/>
            </a:endParaRPr>
          </a:p>
          <a:p>
            <a:pPr indent="0" algn="just" fontAlgn="auto">
              <a:lnSpc>
                <a:spcPts val="3800"/>
              </a:lnSpc>
            </a:pPr>
            <a:r>
              <a:rPr lang="en-US" altLang="zh-CN" sz="2800">
                <a:latin typeface="Times New Roman" panose="02020603050405020304" charset="0"/>
                <a:cs typeface="Times New Roman" panose="02020603050405020304" charset="0"/>
              </a:rPr>
              <a:t>      </a:t>
            </a:r>
            <a:r>
              <a:rPr lang="en-US" altLang="en-US" sz="2800">
                <a:latin typeface="Times New Roman" panose="02020603050405020304" charset="0"/>
                <a:cs typeface="Times New Roman" panose="02020603050405020304" charset="0"/>
              </a:rPr>
              <a:t>④</a:t>
            </a:r>
            <a:r>
              <a:rPr lang="en-US" altLang="zh-CN" sz="2800" u="sng">
                <a:latin typeface="Times New Roman" panose="02020603050405020304" charset="0"/>
                <a:cs typeface="Times New Roman" panose="02020603050405020304" charset="0"/>
              </a:rPr>
              <a:t> 68                             </a:t>
            </a:r>
            <a:r>
              <a:rPr lang="en-US" altLang="zh-CN" sz="2800">
                <a:latin typeface="Times New Roman" panose="02020603050405020304" charset="0"/>
                <a:cs typeface="Times New Roman" panose="02020603050405020304" charset="0"/>
              </a:rPr>
              <a:t>(strengthen) the connection with young people, the event included a number of public promotional activities on social media,</a:t>
            </a:r>
            <a:r>
              <a:rPr lang="en-US" altLang="zh-CN" sz="2800" u="sng">
                <a:latin typeface="Times New Roman" panose="02020603050405020304" charset="0"/>
                <a:cs typeface="Times New Roman" panose="02020603050405020304" charset="0"/>
              </a:rPr>
              <a:t>   69 </a:t>
            </a:r>
            <a:endParaRPr lang="en-US" altLang="zh-CN" sz="2800" u="sng">
              <a:latin typeface="Times New Roman" panose="02020603050405020304" charset="0"/>
              <a:cs typeface="Times New Roman" panose="02020603050405020304" charset="0"/>
            </a:endParaRPr>
          </a:p>
          <a:p>
            <a:pPr indent="0" algn="just" fontAlgn="auto">
              <a:lnSpc>
                <a:spcPts val="3800"/>
              </a:lnSpc>
            </a:pPr>
            <a:r>
              <a:rPr lang="en-US" altLang="zh-CN" sz="2800" u="sng">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rPr>
              <a:t>(invite) twenty-nine tea professionals from around the world to have thirty-six hours of uninterrupted live broadcasts.</a:t>
            </a:r>
            <a:endParaRPr lang="en-US" altLang="zh-CN" sz="2800">
              <a:latin typeface="Times New Roman" panose="02020603050405020304" charset="0"/>
              <a:cs typeface="Times New Roman" panose="02020603050405020304" charset="0"/>
            </a:endParaRPr>
          </a:p>
          <a:p>
            <a:pPr indent="0" algn="just" fontAlgn="auto">
              <a:lnSpc>
                <a:spcPts val="3800"/>
              </a:lnSpc>
            </a:pPr>
            <a:r>
              <a:rPr lang="en-US" altLang="en-US" sz="2800">
                <a:latin typeface="Times New Roman" panose="02020603050405020304" charset="0"/>
                <a:cs typeface="Times New Roman" panose="02020603050405020304" charset="0"/>
              </a:rPr>
              <a:t>        ⑤</a:t>
            </a:r>
            <a:r>
              <a:rPr lang="en-US" altLang="zh-CN" sz="2800">
                <a:latin typeface="Times New Roman" panose="02020603050405020304" charset="0"/>
                <a:cs typeface="Times New Roman" panose="02020603050405020304" charset="0"/>
              </a:rPr>
              <a:t>The Chinese Ancient Tea Museum was officially unveiled (</a:t>
            </a:r>
            <a:r>
              <a:rPr lang="zh-CN" altLang="en-US" sz="2800">
                <a:latin typeface="Times New Roman" panose="02020603050405020304" charset="0"/>
                <a:cs typeface="Times New Roman" panose="02020603050405020304" charset="0"/>
              </a:rPr>
              <a:t>揭幕</a:t>
            </a:r>
            <a:r>
              <a:rPr lang="en-US" altLang="zh-CN" sz="2800">
                <a:latin typeface="Times New Roman" panose="02020603050405020304" charset="0"/>
                <a:cs typeface="Times New Roman" panose="02020603050405020304" charset="0"/>
              </a:rPr>
              <a:t>) at the ceremony, opening  </a:t>
            </a:r>
            <a:r>
              <a:rPr lang="en-US" altLang="zh-CN" sz="2800" u="sng">
                <a:latin typeface="Times New Roman" panose="02020603050405020304" charset="0"/>
                <a:cs typeface="Times New Roman" panose="02020603050405020304" charset="0"/>
              </a:rPr>
              <a:t> 70                   </a:t>
            </a:r>
            <a:r>
              <a:rPr lang="en-US" altLang="zh-CN" sz="2800">
                <a:latin typeface="Times New Roman" panose="02020603050405020304" charset="0"/>
                <a:cs typeface="Times New Roman" panose="02020603050405020304" charset="0"/>
              </a:rPr>
              <a:t>(it) first exhibition: The Avenue of Truth — A Special Exhibition of Pu’er Tea.</a:t>
            </a:r>
            <a:endParaRPr lang="en-US" altLang="zh-CN" sz="2800">
              <a:latin typeface="Times New Roman" panose="02020603050405020304" charset="0"/>
              <a:cs typeface="Times New Roman" panose="02020603050405020304" charset="0"/>
            </a:endParaRPr>
          </a:p>
        </p:txBody>
      </p:sp>
      <p:sp>
        <p:nvSpPr>
          <p:cNvPr id="12" name="文本框 11"/>
          <p:cNvSpPr txBox="1"/>
          <p:nvPr/>
        </p:nvSpPr>
        <p:spPr>
          <a:xfrm>
            <a:off x="7767955" y="1800860"/>
            <a:ext cx="1154430" cy="468630"/>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and</a:t>
            </a:r>
            <a:endParaRPr lang="en-US" altLang="zh-CN" sz="3200" b="1" dirty="0">
              <a:solidFill>
                <a:schemeClr val="tx1"/>
              </a:solidFill>
              <a:latin typeface="Times New Roman" panose="02020603050405020304" charset="0"/>
              <a:cs typeface="Times New Roman" panose="02020603050405020304" charset="0"/>
            </a:endParaRPr>
          </a:p>
        </p:txBody>
      </p:sp>
      <p:sp>
        <p:nvSpPr>
          <p:cNvPr id="13" name="文本框 12"/>
          <p:cNvSpPr txBox="1"/>
          <p:nvPr/>
        </p:nvSpPr>
        <p:spPr>
          <a:xfrm>
            <a:off x="1799590" y="3215640"/>
            <a:ext cx="2628900" cy="457200"/>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To </a:t>
            </a:r>
            <a:r>
              <a:rPr lang="en-US" altLang="zh-CN" sz="3200" b="1">
                <a:latin typeface="Times New Roman" panose="02020603050405020304" charset="0"/>
                <a:cs typeface="Times New Roman" panose="02020603050405020304" charset="0"/>
                <a:sym typeface="+mn-ea"/>
              </a:rPr>
              <a:t>strengthen</a:t>
            </a:r>
            <a:r>
              <a:rPr lang="en-US" altLang="zh-CN" sz="3200" b="1" dirty="0">
                <a:solidFill>
                  <a:schemeClr val="tx1"/>
                </a:solidFill>
                <a:latin typeface="Times New Roman" panose="02020603050405020304" charset="0"/>
                <a:cs typeface="Times New Roman" panose="02020603050405020304" charset="0"/>
              </a:rPr>
              <a:t> </a:t>
            </a:r>
            <a:endParaRPr lang="en-US" altLang="zh-CN" sz="3200" b="1" dirty="0">
              <a:solidFill>
                <a:schemeClr val="tx1"/>
              </a:solidFill>
              <a:latin typeface="Times New Roman" panose="02020603050405020304" charset="0"/>
              <a:cs typeface="Times New Roman" panose="02020603050405020304" charset="0"/>
            </a:endParaRPr>
          </a:p>
        </p:txBody>
      </p:sp>
      <p:sp>
        <p:nvSpPr>
          <p:cNvPr id="3" name="文本框 2"/>
          <p:cNvSpPr txBox="1"/>
          <p:nvPr/>
        </p:nvSpPr>
        <p:spPr>
          <a:xfrm>
            <a:off x="501650" y="4178300"/>
            <a:ext cx="1838325" cy="479425"/>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inviting</a:t>
            </a:r>
            <a:endParaRPr lang="en-US" altLang="zh-CN" sz="3200" b="1" dirty="0">
              <a:solidFill>
                <a:schemeClr val="tx1"/>
              </a:solidFill>
              <a:latin typeface="Times New Roman" panose="02020603050405020304" charset="0"/>
              <a:cs typeface="Times New Roman" panose="02020603050405020304" charset="0"/>
            </a:endParaRPr>
          </a:p>
        </p:txBody>
      </p:sp>
      <p:sp>
        <p:nvSpPr>
          <p:cNvPr id="5" name="文本框 4"/>
          <p:cNvSpPr txBox="1"/>
          <p:nvPr/>
        </p:nvSpPr>
        <p:spPr>
          <a:xfrm>
            <a:off x="4219575" y="5662930"/>
            <a:ext cx="841375" cy="479425"/>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its</a:t>
            </a:r>
            <a:endParaRPr lang="en-US" altLang="zh-CN" sz="3200" b="1" dirty="0">
              <a:solidFill>
                <a:schemeClr val="tx1"/>
              </a:solidFill>
              <a:latin typeface="Times New Roman" panose="02020603050405020304" charset="0"/>
              <a:cs typeface="Times New Roman" panose="02020603050405020304" charset="0"/>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3" grpId="0" bldLvl="0" animBg="1"/>
      <p:bldP spid="13" grpId="1" animBg="1"/>
      <p:bldP spid="3" grpId="0" bldLvl="0" animBg="1"/>
      <p:bldP spid="3" grpId="1" animBg="1"/>
      <p:bldP spid="5" grpId="0" bldLvl="0" animBg="1"/>
      <p:bldP spid="5"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a:t>
            </a:r>
            <a:r>
              <a:rPr lang="zh-CN" altLang="en-US"/>
              <a:t>表格摘选自维克多英语官网</a:t>
            </a:r>
            <a:r>
              <a:rPr lang="en-US" altLang="zh-CN"/>
              <a:t>)</a:t>
            </a: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3" name="文本框 2"/>
          <p:cNvSpPr txBox="1"/>
          <p:nvPr/>
        </p:nvSpPr>
        <p:spPr>
          <a:xfrm>
            <a:off x="790575" y="451485"/>
            <a:ext cx="10554335" cy="530860"/>
          </a:xfrm>
          <a:prstGeom prst="rect">
            <a:avLst/>
          </a:prstGeom>
          <a:noFill/>
        </p:spPr>
        <p:txBody>
          <a:bodyPr wrap="square" rtlCol="0">
            <a:noAutofit/>
          </a:bodyPr>
          <a:p>
            <a:pPr algn="l"/>
            <a:r>
              <a:rPr lang="en-US" altLang="zh-CN"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sym typeface="+mn-ea"/>
              </a:rPr>
              <a:t>Task 2 Analyze the structure.</a:t>
            </a:r>
            <a:endParaRPr lang="zh-CN" altLang="en-US"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endParaRPr>
          </a:p>
        </p:txBody>
      </p:sp>
      <p:graphicFrame>
        <p:nvGraphicFramePr>
          <p:cNvPr id="5" name="表格 4"/>
          <p:cNvGraphicFramePr/>
          <p:nvPr>
            <p:custDataLst>
              <p:tags r:id="rId3"/>
            </p:custDataLst>
          </p:nvPr>
        </p:nvGraphicFramePr>
        <p:xfrm>
          <a:off x="427990" y="906780"/>
          <a:ext cx="11416665" cy="5401945"/>
        </p:xfrm>
        <a:graphic>
          <a:graphicData uri="http://schemas.openxmlformats.org/drawingml/2006/table">
            <a:tbl>
              <a:tblPr/>
              <a:tblGrid>
                <a:gridCol w="2138045"/>
                <a:gridCol w="9278620"/>
              </a:tblGrid>
              <a:tr h="538480">
                <a:tc>
                  <a:txBody>
                    <a:bodyPr/>
                    <a:p>
                      <a:pPr marL="0" indent="0" algn="just">
                        <a:spcBef>
                          <a:spcPct val="0"/>
                        </a:spcBef>
                        <a:spcAft>
                          <a:spcPct val="0"/>
                        </a:spcAft>
                      </a:pPr>
                      <a:r>
                        <a:rPr lang="zh-CN" sz="2800">
                          <a:latin typeface="Times New Roman" panose="02020603050405020304"/>
                          <a:ea typeface="宋体" panose="02010600030101010101" pitchFamily="2" charset="-122"/>
                        </a:rPr>
                        <a:t>语篇类型</a:t>
                      </a:r>
                      <a:endParaRPr lang="zh-CN" sz="2800">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en-US" altLang="zh-CN" sz="1100">
                          <a:latin typeface="Times New Roman" panose="02020603050405020304"/>
                          <a:ea typeface="宋体" panose="02010600030101010101" pitchFamily="2" charset="-122"/>
                        </a:rPr>
                        <a:t> </a:t>
                      </a:r>
                      <a:r>
                        <a:rPr lang="zh-CN" altLang="en-US" sz="2800" b="1">
                          <a:latin typeface="Times New Roman" panose="02020603050405020304"/>
                          <a:ea typeface="宋体" panose="02010600030101010101" pitchFamily="2" charset="-122"/>
                        </a:rPr>
                        <a:t>说明文</a:t>
                      </a:r>
                      <a:endParaRPr lang="zh-CN" altLang="en-US" sz="2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677545">
                <a:tc>
                  <a:txBody>
                    <a:bodyPr/>
                    <a:p>
                      <a:pPr marL="0" indent="0" algn="just">
                        <a:spcBef>
                          <a:spcPct val="0"/>
                        </a:spcBef>
                        <a:spcAft>
                          <a:spcPct val="0"/>
                        </a:spcAft>
                      </a:pPr>
                      <a:r>
                        <a:rPr lang="zh-CN" sz="2800">
                          <a:latin typeface="Times New Roman" panose="02020603050405020304"/>
                          <a:ea typeface="宋体" panose="02010600030101010101" pitchFamily="2" charset="-122"/>
                        </a:rPr>
                        <a:t>主题语境</a:t>
                      </a:r>
                      <a:endParaRPr lang="zh-CN" sz="2800">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just">
                        <a:buClrTx/>
                        <a:buSzTx/>
                        <a:buFontTx/>
                      </a:pPr>
                      <a:r>
                        <a:rPr lang="en-US" altLang="zh-CN" sz="1100">
                          <a:latin typeface="Times New Roman" panose="02020603050405020304"/>
                          <a:ea typeface="宋体" panose="02010600030101010101" pitchFamily="2" charset="-122"/>
                        </a:rPr>
                        <a:t> </a:t>
                      </a:r>
                      <a:r>
                        <a:rPr lang="zh-CN" altLang="en-US" sz="2800" b="1">
                          <a:latin typeface="Times New Roman" panose="02020603050405020304"/>
                          <a:ea typeface="宋体" panose="02010600030101010101" pitchFamily="2" charset="-122"/>
                          <a:sym typeface="+mn-ea"/>
                        </a:rPr>
                        <a:t> “人与社会”之“历史、社会与文化”主题群</a:t>
                      </a:r>
                      <a:endParaRPr lang="zh-CN" altLang="en-US" sz="28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072890">
                <a:tc>
                  <a:txBody>
                    <a:bodyPr/>
                    <a:p>
                      <a:pPr marL="0" indent="0" algn="just">
                        <a:spcBef>
                          <a:spcPct val="0"/>
                        </a:spcBef>
                        <a:spcAft>
                          <a:spcPct val="0"/>
                        </a:spcAft>
                      </a:pPr>
                      <a:r>
                        <a:rPr lang="zh-CN" sz="2800">
                          <a:latin typeface="Times New Roman" panose="02020603050405020304"/>
                          <a:ea typeface="宋体" panose="02010600030101010101" pitchFamily="2" charset="-122"/>
                        </a:rPr>
                        <a:t>语篇结构</a:t>
                      </a:r>
                      <a:endParaRPr lang="zh-CN" sz="2800">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a:spcBef>
                          <a:spcPct val="0"/>
                        </a:spcBef>
                        <a:spcAft>
                          <a:spcPct val="0"/>
                        </a:spcAft>
                      </a:pPr>
                      <a:endParaRPr sz="1100">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grpSp>
        <p:nvGrpSpPr>
          <p:cNvPr id="186" name="组合 186"/>
          <p:cNvGrpSpPr/>
          <p:nvPr/>
        </p:nvGrpSpPr>
        <p:grpSpPr>
          <a:xfrm>
            <a:off x="2548967" y="2120265"/>
            <a:ext cx="9425036" cy="4075384"/>
            <a:chOff x="3338" y="211012"/>
            <a:chExt cx="9883" cy="3826"/>
          </a:xfrm>
        </p:grpSpPr>
        <p:sp>
          <p:nvSpPr>
            <p:cNvPr id="187" name="文本框 28"/>
            <p:cNvSpPr txBox="1"/>
            <p:nvPr/>
          </p:nvSpPr>
          <p:spPr>
            <a:xfrm>
              <a:off x="3338" y="211946"/>
              <a:ext cx="2492" cy="1828"/>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l"/>
              <a:r>
                <a:rPr lang="en-US" altLang="zh-CN" sz="28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the first International Tea Day</a:t>
              </a:r>
              <a:endParaRPr lang="en-US" altLang="zh-CN" sz="28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88" name="文本框 29"/>
            <p:cNvSpPr txBox="1"/>
            <p:nvPr/>
          </p:nvSpPr>
          <p:spPr>
            <a:xfrm>
              <a:off x="9070" y="211012"/>
              <a:ext cx="4012" cy="724"/>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l" rtl="0" eaLnBrk="1" fontAlgn="ctr" latinLnBrk="0" hangingPunct="1">
                <a:lnSpc>
                  <a:spcPct val="100000"/>
                </a:lnSpc>
              </a:pPr>
              <a:r>
                <a:rPr lang="en-US" altLang="zh-CN" sz="20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Para 1:celebrate </a:t>
              </a:r>
              <a:r>
                <a:rPr lang="en-US" altLang="zh-CN" sz="2000" b="1">
                  <a:latin typeface="Times New Roman" panose="02020603050405020304" charset="0"/>
                  <a:cs typeface="Times New Roman" panose="02020603050405020304" charset="0"/>
                  <a:sym typeface="+mn-ea"/>
                </a:rPr>
                <a:t>the first International Tea Day in Beijing</a:t>
              </a:r>
              <a:endParaRPr lang="en-US" altLang="zh-CN" b="1"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a:p>
              <a:pPr algn="l" fontAlgn="ctr">
                <a:buClrTx/>
                <a:buSzTx/>
                <a:buFontTx/>
              </a:pPr>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800" b="1">
                <a:latin typeface="Times New Roman" panose="02020603050405020304" charset="0"/>
                <a:cs typeface="Times New Roman" panose="02020603050405020304" charset="0"/>
                <a:sym typeface="Times New Roman" panose="02020603050405020304"/>
              </a:endParaRPr>
            </a:p>
            <a:p>
              <a:pPr algn="l" fontAlgn="ctr">
                <a:buClrTx/>
                <a:buSzTx/>
                <a:buFontTx/>
              </a:pPr>
              <a:r>
                <a:rPr lang="en-US" altLang="zh-CN" sz="18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endParaRPr lang="en-US" altLang="zh-CN" sz="18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a:p>
              <a:pPr algn="l" fontAlgn="ctr">
                <a:buClrTx/>
                <a:buSzTx/>
                <a:buFontTx/>
              </a:pPr>
              <a:r>
                <a:rPr lang="en-US" altLang="zh-CN" sz="18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endParaRPr lang="en-US" altLang="zh-CN" sz="18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89" name="文本框 30"/>
            <p:cNvSpPr txBox="1"/>
            <p:nvPr/>
          </p:nvSpPr>
          <p:spPr>
            <a:xfrm>
              <a:off x="9070" y="211927"/>
              <a:ext cx="3973" cy="1239"/>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l" rtl="0" eaLnBrk="1" fontAlgn="ctr" latinLnBrk="0" hangingPunct="1">
                <a:lnSpc>
                  <a:spcPct val="100000"/>
                </a:lnSpc>
              </a:pPr>
              <a:r>
                <a:rPr lang="en-US" altLang="zh-CN" sz="20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Para 2:promote the healthy development of the tea +industrybuild a community with a  shared future </a:t>
              </a:r>
              <a:endParaRPr lang="en-US" altLang="zh-CN" sz="20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a:p>
              <a:pPr algn="l" rtl="0" eaLnBrk="1" fontAlgn="ctr" latinLnBrk="0" hangingPunct="1">
                <a:lnSpc>
                  <a:spcPct val="100000"/>
                </a:lnSpc>
              </a:pPr>
              <a:endParaRPr lang="en-US" altLang="zh-CN" sz="20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a:p>
              <a:pPr algn="l" fontAlgn="ctr">
                <a:buClrTx/>
                <a:buSzTx/>
                <a:buFontTx/>
              </a:pPr>
              <a:r>
                <a:rPr lang="en-US" altLang="zh-CN" sz="24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endParaRPr lang="en-US" altLang="zh-CN" sz="24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a:p>
              <a:pPr algn="l" fontAlgn="ctr">
                <a:buClrTx/>
                <a:buSzTx/>
                <a:buFontTx/>
              </a:pPr>
              <a:r>
                <a:rPr lang="en-US" altLang="zh-CN" sz="24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endParaRPr lang="en-US" altLang="zh-CN" sz="24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 </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190" name="文本框 31"/>
            <p:cNvSpPr txBox="1"/>
            <p:nvPr/>
          </p:nvSpPr>
          <p:spPr>
            <a:xfrm>
              <a:off x="8289" y="213447"/>
              <a:ext cx="4932" cy="1391"/>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l" rtl="0" eaLnBrk="1" fontAlgn="ctr" latinLnBrk="0" hangingPunct="1">
                <a:lnSpc>
                  <a:spcPct val="100000"/>
                </a:lnSpc>
              </a:pPr>
              <a:r>
                <a:rPr lang="en-US" altLang="zh-CN" sz="2000" b="1" kern="100">
                  <a:solidFill>
                    <a:srgbClr val="000000"/>
                  </a:solidFill>
                  <a:highlight>
                    <a:srgbClr val="00FFFF"/>
                  </a:highlight>
                  <a:latin typeface="Times New Roman" panose="02020603050405020304"/>
                  <a:ea typeface="Times New Roman" panose="02020603050405020304"/>
                  <a:cs typeface="Times New Roman" panose="02020603050405020304"/>
                  <a:sym typeface="Times New Roman" panose="02020603050405020304"/>
                </a:rPr>
                <a:t>Para 3</a:t>
              </a:r>
              <a:r>
                <a:rPr lang="en-US" altLang="zh-CN" sz="20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 issue cooperative Initiative</a:t>
              </a:r>
              <a:endParaRPr lang="en-US" altLang="zh-CN" sz="20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a:p>
              <a:pPr algn="l" rtl="0" eaLnBrk="1" fontAlgn="ctr" latinLnBrk="0" hangingPunct="1">
                <a:lnSpc>
                  <a:spcPct val="100000"/>
                </a:lnSpc>
                <a:buClrTx/>
                <a:buSzTx/>
                <a:buFontTx/>
              </a:pPr>
              <a:r>
                <a:rPr lang="en-US" altLang="zh-CN" sz="2000" b="1" kern="100">
                  <a:solidFill>
                    <a:srgbClr val="000000"/>
                  </a:solidFill>
                  <a:highlight>
                    <a:srgbClr val="00FFFF"/>
                  </a:highlight>
                  <a:latin typeface="Times New Roman" panose="02020603050405020304"/>
                  <a:ea typeface="Times New Roman" panose="02020603050405020304"/>
                  <a:cs typeface="Times New Roman" panose="02020603050405020304"/>
                  <a:sym typeface="Times New Roman" panose="02020603050405020304"/>
                </a:rPr>
                <a:t>Para 4</a:t>
              </a:r>
              <a:r>
                <a:rPr lang="en-US" altLang="zh-CN" sz="2000" kern="100">
                  <a:highlight>
                    <a:srgbClr val="00FFFF"/>
                  </a:highlight>
                  <a:latin typeface="Calibri" panose="020F0502020204030204"/>
                  <a:ea typeface="宋体" panose="02010600030101010101" pitchFamily="2" charset="-122"/>
                  <a:cs typeface="Times New Roman" panose="02020603050405020304"/>
                  <a:sym typeface="Times New Roman" panose="02020603050405020304"/>
                </a:rPr>
                <a:t> </a:t>
              </a:r>
              <a:r>
                <a:rPr lang="en-US" altLang="zh-CN" sz="20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invite tea professionals</a:t>
              </a:r>
              <a:endParaRPr lang="en-US" altLang="zh-CN" sz="20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a:p>
              <a:pPr algn="l" rtl="0" eaLnBrk="1" fontAlgn="ctr" latinLnBrk="0" hangingPunct="1">
                <a:lnSpc>
                  <a:spcPct val="100000"/>
                </a:lnSpc>
                <a:buClrTx/>
                <a:buSzTx/>
                <a:buFontTx/>
              </a:pPr>
              <a:r>
                <a:rPr lang="en-US" altLang="zh-CN" sz="2000" b="1" kern="100">
                  <a:solidFill>
                    <a:srgbClr val="000000"/>
                  </a:solidFill>
                  <a:highlight>
                    <a:srgbClr val="00FFFF"/>
                  </a:highlight>
                  <a:latin typeface="Times New Roman" panose="02020603050405020304"/>
                  <a:ea typeface="Times New Roman" panose="02020603050405020304"/>
                  <a:cs typeface="Times New Roman" panose="02020603050405020304"/>
                  <a:sym typeface="Times New Roman" panose="02020603050405020304"/>
                </a:rPr>
                <a:t>Para5</a:t>
              </a:r>
              <a:r>
                <a:rPr lang="en-US" altLang="zh-CN" sz="20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 unveiled the Chinese Ancient Tea Museum  officially  </a:t>
              </a:r>
              <a:endParaRPr lang="en-US" altLang="zh-CN" sz="20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91" name="左大括号 33"/>
            <p:cNvSpPr/>
            <p:nvPr/>
          </p:nvSpPr>
          <p:spPr>
            <a:xfrm>
              <a:off x="5829" y="211012"/>
              <a:ext cx="315" cy="3060"/>
            </a:xfrm>
            <a:prstGeom prst="leftBrace">
              <a:avLst/>
            </a:prstGeom>
            <a:ln w="28575"/>
          </p:spPr>
          <p:style>
            <a:lnRef idx="2">
              <a:schemeClr val="accent1"/>
            </a:lnRef>
            <a:fillRef idx="0">
              <a:srgbClr val="FFFFFF"/>
            </a:fillRef>
            <a:effectRef idx="0">
              <a:srgbClr val="FFFFFF"/>
            </a:effectRef>
            <a:fontRef idx="minor">
              <a:schemeClr val="tx1"/>
            </a:fontRef>
          </p:style>
        </p:sp>
        <p:sp>
          <p:nvSpPr>
            <p:cNvPr id="192" name="文本框 108"/>
            <p:cNvSpPr txBox="1"/>
            <p:nvPr/>
          </p:nvSpPr>
          <p:spPr>
            <a:xfrm>
              <a:off x="6366" y="211012"/>
              <a:ext cx="2533" cy="793"/>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rtl="0" eaLnBrk="1" fontAlgn="ctr" latinLnBrk="0" hangingPunct="1">
                <a:lnSpc>
                  <a:spcPct val="100000"/>
                </a:lnSpc>
              </a:pPr>
              <a:r>
                <a:rPr lang="en-US" altLang="zh-CN" sz="28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Part1</a:t>
              </a:r>
              <a:endParaRPr lang="en-US" altLang="zh-CN" sz="28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a:p>
              <a:pPr algn="just" rtl="0" eaLnBrk="1" fontAlgn="ctr" latinLnBrk="0" hangingPunct="1">
                <a:lnSpc>
                  <a:spcPct val="100000"/>
                </a:lnSpc>
              </a:pPr>
              <a:r>
                <a:rPr lang="en-US" altLang="zh-CN" sz="28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Introduction</a:t>
              </a:r>
              <a:endParaRPr lang="en-US" altLang="zh-CN" sz="28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93" name="文本框 117"/>
            <p:cNvSpPr txBox="1"/>
            <p:nvPr/>
          </p:nvSpPr>
          <p:spPr>
            <a:xfrm>
              <a:off x="6366" y="211985"/>
              <a:ext cx="2533" cy="1046"/>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rtl="0" eaLnBrk="1" fontAlgn="ctr" latinLnBrk="0" hangingPunct="1">
                <a:lnSpc>
                  <a:spcPct val="100000"/>
                </a:lnSpc>
              </a:pPr>
              <a:r>
                <a:rPr lang="en-US" altLang="zh-CN" sz="28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Part2</a:t>
              </a:r>
              <a:endParaRPr lang="en-US" altLang="zh-CN" sz="28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a:p>
              <a:pPr algn="just" rtl="0" eaLnBrk="1" fontAlgn="ctr" latinLnBrk="0" hangingPunct="1">
                <a:lnSpc>
                  <a:spcPct val="100000"/>
                </a:lnSpc>
              </a:pPr>
              <a:r>
                <a:rPr lang="en-US" altLang="zh-CN" sz="28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Siginificance</a:t>
              </a:r>
              <a:endParaRPr lang="en-US" altLang="zh-CN" sz="1200"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a:p>
              <a:pPr algn="just" rtl="0" eaLnBrk="1" fontAlgn="ctr" latinLnBrk="0" hangingPunct="1">
                <a:lnSpc>
                  <a:spcPct val="100000"/>
                </a:lnSpc>
              </a:pPr>
              <a:r>
                <a:rPr lang="en-US" altLang="zh-CN" sz="1200"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endParaRPr lang="en-US" altLang="zh-CN" sz="1200"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94" name="文本框 118"/>
            <p:cNvSpPr txBox="1"/>
            <p:nvPr/>
          </p:nvSpPr>
          <p:spPr>
            <a:xfrm>
              <a:off x="6350" y="213307"/>
              <a:ext cx="1832" cy="1007"/>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rtl="0" eaLnBrk="1" fontAlgn="ctr" latinLnBrk="0" hangingPunct="1">
                <a:lnSpc>
                  <a:spcPct val="100000"/>
                </a:lnSpc>
              </a:pPr>
              <a:r>
                <a:rPr lang="en-US" altLang="zh-CN" sz="28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Part3</a:t>
              </a:r>
              <a:endParaRPr lang="en-US" altLang="zh-CN" sz="28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a:p>
              <a:pPr algn="just" rtl="0" eaLnBrk="1" fontAlgn="ctr" latinLnBrk="0" hangingPunct="1">
                <a:lnSpc>
                  <a:spcPct val="100000"/>
                </a:lnSpc>
              </a:pPr>
              <a:r>
                <a:rPr lang="en-US" altLang="zh-CN" sz="2800" b="1"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Activities</a:t>
              </a:r>
              <a:endParaRPr lang="en-US" altLang="zh-CN" sz="1200"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a:p>
              <a:pPr algn="just" rtl="0" eaLnBrk="1" fontAlgn="ctr" latinLnBrk="0" hangingPunct="1">
                <a:lnSpc>
                  <a:spcPct val="100000"/>
                </a:lnSpc>
              </a:pPr>
              <a:r>
                <a:rPr lang="en-US" altLang="zh-CN" sz="1200" kern="100">
                  <a:solidFill>
                    <a:srgbClr val="000000"/>
                  </a:solidFill>
                  <a:latin typeface="Times New Roman" panose="02020603050405020304"/>
                  <a:ea typeface="Times New Roman" panose="02020603050405020304"/>
                  <a:cs typeface="Times New Roman" panose="02020603050405020304"/>
                  <a:sym typeface="Times New Roman" panose="02020603050405020304"/>
                </a:rPr>
                <a:t> </a:t>
              </a:r>
              <a:endParaRPr lang="en-US" altLang="zh-CN" sz="1200" kern="1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grpSp>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a:t>
            </a:r>
            <a:r>
              <a:rPr lang="zh-CN" altLang="en-US"/>
              <a:t>表格摘选自维克多英语官网</a:t>
            </a:r>
            <a:r>
              <a:rPr lang="en-US" altLang="zh-CN"/>
              <a:t>)</a:t>
            </a: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3" name="文本框 2"/>
          <p:cNvSpPr txBox="1"/>
          <p:nvPr/>
        </p:nvSpPr>
        <p:spPr>
          <a:xfrm>
            <a:off x="790575" y="451485"/>
            <a:ext cx="10554335" cy="530860"/>
          </a:xfrm>
          <a:prstGeom prst="rect">
            <a:avLst/>
          </a:prstGeom>
          <a:noFill/>
        </p:spPr>
        <p:txBody>
          <a:bodyPr wrap="square" rtlCol="0">
            <a:noAutofit/>
          </a:bodyPr>
          <a:p>
            <a:pPr algn="l"/>
            <a:r>
              <a:rPr lang="en-US" altLang="zh-CN" sz="28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sym typeface="+mn-ea"/>
              </a:rPr>
              <a:t>Task 3 Review the important phrases/sentences and translate.</a:t>
            </a:r>
            <a:endParaRPr lang="zh-CN" altLang="en-US"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endParaRPr>
          </a:p>
        </p:txBody>
      </p:sp>
      <p:graphicFrame>
        <p:nvGraphicFramePr>
          <p:cNvPr id="6" name="表格 5"/>
          <p:cNvGraphicFramePr/>
          <p:nvPr>
            <p:custDataLst>
              <p:tags r:id="rId3"/>
            </p:custDataLst>
          </p:nvPr>
        </p:nvGraphicFramePr>
        <p:xfrm>
          <a:off x="445135" y="982345"/>
          <a:ext cx="11344910" cy="6048375"/>
        </p:xfrm>
        <a:graphic>
          <a:graphicData uri="http://schemas.openxmlformats.org/drawingml/2006/table">
            <a:tbl>
              <a:tblPr/>
              <a:tblGrid>
                <a:gridCol w="5672455"/>
                <a:gridCol w="5672455"/>
              </a:tblGrid>
              <a:tr h="448310">
                <a:tc>
                  <a:txBody>
                    <a:bodyPr/>
                    <a:p>
                      <a:pPr marL="0" algn="just">
                        <a:buClrTx/>
                        <a:buSzTx/>
                        <a:buFontTx/>
                      </a:pPr>
                      <a:r>
                        <a:rPr lang="en-US" altLang="zh-CN" sz="2400" b="1">
                          <a:latin typeface="Times New Roman" panose="02020603050405020304"/>
                          <a:ea typeface="宋体" panose="02010600030101010101" pitchFamily="2" charset="-122"/>
                        </a:rPr>
                        <a:t>1.the first International Tea Day</a:t>
                      </a:r>
                      <a:endParaRPr lang="en-US" altLang="zh-CN" sz="24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just">
                        <a:buClrTx/>
                        <a:buSzTx/>
                        <a:buFontTx/>
                      </a:pPr>
                      <a:r>
                        <a:rPr lang="en-US" altLang="zh-CN" sz="2400" b="1">
                          <a:latin typeface="Times New Roman" panose="02020603050405020304"/>
                          <a:ea typeface="宋体" panose="02010600030101010101" pitchFamily="2" charset="-122"/>
                        </a:rPr>
                        <a:t> 第一个国际茶日</a:t>
                      </a:r>
                      <a:endParaRPr lang="en-US" altLang="zh-CN" sz="24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67030">
                <a:tc>
                  <a:txBody>
                    <a:bodyPr/>
                    <a:p>
                      <a:pPr marL="0" algn="just">
                        <a:buClrTx/>
                        <a:buSzTx/>
                        <a:buFontTx/>
                      </a:pPr>
                      <a:r>
                        <a:rPr lang="en-US" altLang="zh-CN" sz="2400" b="1">
                          <a:latin typeface="Times New Roman" panose="02020603050405020304"/>
                          <a:ea typeface="宋体" panose="02010600030101010101" pitchFamily="2" charset="-122"/>
                        </a:rPr>
                        <a:t>2.officially  adv</a:t>
                      </a:r>
                      <a:endParaRPr lang="en-US" altLang="zh-CN" sz="24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just">
                        <a:buClrTx/>
                        <a:buSzTx/>
                        <a:buFontTx/>
                      </a:pPr>
                      <a:r>
                        <a:rPr lang="en-US" altLang="zh-CN" sz="2400" b="1">
                          <a:latin typeface="Times New Roman" panose="02020603050405020304"/>
                          <a:ea typeface="宋体" panose="02010600030101010101" pitchFamily="2" charset="-122"/>
                        </a:rPr>
                        <a:t> 官方地</a:t>
                      </a:r>
                      <a:endParaRPr lang="en-US" altLang="zh-CN" sz="24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69900">
                <a:tc>
                  <a:txBody>
                    <a:bodyPr/>
                    <a:p>
                      <a:pPr marL="0" algn="just">
                        <a:buClrTx/>
                        <a:buSzTx/>
                        <a:buFontTx/>
                      </a:pPr>
                      <a:r>
                        <a:rPr lang="en-US" altLang="zh-CN" sz="2400" b="1">
                          <a:latin typeface="Times New Roman" panose="02020603050405020304"/>
                          <a:ea typeface="宋体" panose="02010600030101010101" pitchFamily="2" charset="-122"/>
                        </a:rPr>
                        <a:t>3.the Chinese Businessman Museum</a:t>
                      </a:r>
                      <a:endParaRPr lang="en-US" altLang="zh-CN" sz="24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just">
                        <a:buClrTx/>
                        <a:buSzTx/>
                        <a:buFontTx/>
                      </a:pPr>
                      <a:r>
                        <a:rPr lang="en-US" altLang="zh-CN" sz="2400" b="1">
                          <a:latin typeface="Times New Roman" panose="02020603050405020304"/>
                          <a:ea typeface="宋体" panose="02010600030101010101" pitchFamily="2" charset="-122"/>
                        </a:rPr>
                        <a:t> 中国商人博物馆</a:t>
                      </a:r>
                      <a:endParaRPr lang="en-US" altLang="zh-CN" sz="24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66395">
                <a:tc>
                  <a:txBody>
                    <a:bodyPr/>
                    <a:p>
                      <a:pPr marL="0" algn="just">
                        <a:buClrTx/>
                        <a:buSzTx/>
                        <a:buFontTx/>
                      </a:pPr>
                      <a:r>
                        <a:rPr lang="en-US" altLang="zh-CN" sz="2400" b="1">
                          <a:latin typeface="Times New Roman" panose="02020603050405020304"/>
                          <a:ea typeface="宋体" panose="02010600030101010101" pitchFamily="2" charset="-122"/>
                        </a:rPr>
                        <a:t>4.the birthplace of tea </a:t>
                      </a:r>
                      <a:endParaRPr lang="en-US" altLang="zh-CN" sz="24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just">
                        <a:buClrTx/>
                        <a:buSzTx/>
                        <a:buFontTx/>
                      </a:pPr>
                      <a:r>
                        <a:rPr lang="en-US" altLang="zh-CN" sz="2400" b="1">
                          <a:latin typeface="Times New Roman" panose="02020603050405020304"/>
                          <a:ea typeface="宋体" panose="02010600030101010101" pitchFamily="2" charset="-122"/>
                        </a:rPr>
                        <a:t> 茶的发源地</a:t>
                      </a:r>
                      <a:endParaRPr lang="en-US" altLang="zh-CN" sz="24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67030">
                <a:tc>
                  <a:txBody>
                    <a:bodyPr/>
                    <a:p>
                      <a:pPr marL="0" algn="just">
                        <a:buClrTx/>
                        <a:buSzTx/>
                        <a:buFontTx/>
                      </a:pPr>
                      <a:r>
                        <a:rPr lang="en-US" altLang="zh-CN" sz="2400" b="1">
                          <a:latin typeface="Times New Roman" panose="02020603050405020304"/>
                          <a:ea typeface="宋体" panose="02010600030101010101" pitchFamily="2" charset="-122"/>
                        </a:rPr>
                        <a:t>5.tea-producing country</a:t>
                      </a:r>
                      <a:endParaRPr lang="en-US" altLang="zh-CN" sz="24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just">
                        <a:buClrTx/>
                        <a:buSzTx/>
                        <a:buFontTx/>
                      </a:pPr>
                      <a:r>
                        <a:rPr lang="en-US" altLang="zh-CN" sz="2400" b="1">
                          <a:latin typeface="Times New Roman" panose="02020603050405020304"/>
                          <a:ea typeface="宋体" panose="02010600030101010101" pitchFamily="2" charset="-122"/>
                        </a:rPr>
                        <a:t> 产茶国</a:t>
                      </a:r>
                      <a:endParaRPr lang="en-US" altLang="zh-CN" sz="24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733425">
                <a:tc gridSpan="2">
                  <a:txBody>
                    <a:bodyPr/>
                    <a:p>
                      <a:pPr marL="0" algn="just">
                        <a:buClrTx/>
                        <a:buSzTx/>
                        <a:buFontTx/>
                      </a:pPr>
                      <a:r>
                        <a:rPr lang="en-US" altLang="zh-CN" sz="2400" b="1">
                          <a:latin typeface="Times New Roman" panose="02020603050405020304"/>
                          <a:ea typeface="宋体" panose="02010600030101010101" pitchFamily="2" charset="-122"/>
                        </a:rPr>
                        <a:t>6.中国文化促进会会长（致辞）开幕式。The chairman of the China Culture Promotion Society addressed the opening ceremony.</a:t>
                      </a:r>
                      <a:endParaRPr lang="en-US" altLang="zh-CN" sz="24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67030">
                <a:tc>
                  <a:txBody>
                    <a:bodyPr/>
                    <a:p>
                      <a:pPr marL="0" algn="just">
                        <a:buClrTx/>
                        <a:buSzTx/>
                        <a:buFontTx/>
                      </a:pPr>
                      <a:r>
                        <a:rPr lang="en-US" altLang="zh-CN" sz="2400" b="1">
                          <a:latin typeface="Times New Roman" panose="02020603050405020304"/>
                          <a:ea typeface="宋体" panose="02010600030101010101" pitchFamily="2" charset="-122"/>
                        </a:rPr>
                        <a:t>7. address  vt.</a:t>
                      </a:r>
                      <a:endParaRPr lang="en-US" altLang="zh-CN" sz="24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just">
                        <a:buClrTx/>
                        <a:buSzTx/>
                        <a:buFontTx/>
                      </a:pPr>
                      <a:r>
                        <a:rPr lang="en-US" altLang="zh-CN" sz="2400" b="1">
                          <a:latin typeface="Times New Roman" panose="02020603050405020304"/>
                          <a:ea typeface="宋体" panose="02010600030101010101" pitchFamily="2" charset="-122"/>
                        </a:rPr>
                        <a:t> 演说，演讲</a:t>
                      </a:r>
                      <a:endParaRPr lang="en-US" altLang="zh-CN" sz="24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694055">
                <a:tc>
                  <a:txBody>
                    <a:bodyPr/>
                    <a:p>
                      <a:pPr marL="0" algn="just">
                        <a:buClrTx/>
                        <a:buSzTx/>
                        <a:buFontTx/>
                      </a:pPr>
                      <a:r>
                        <a:rPr lang="en-US" altLang="zh-CN" sz="2400" b="1">
                          <a:latin typeface="Times New Roman" panose="02020603050405020304"/>
                          <a:ea typeface="宋体" panose="02010600030101010101" pitchFamily="2" charset="-122"/>
                        </a:rPr>
                        <a:t>8.promote the healthy development of the tea industry</a:t>
                      </a:r>
                      <a:endParaRPr lang="en-US" altLang="zh-CN" sz="24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just">
                        <a:buClrTx/>
                        <a:buSzTx/>
                        <a:buFontTx/>
                      </a:pPr>
                      <a:r>
                        <a:rPr lang="en-US" altLang="zh-CN" sz="2400" b="1">
                          <a:latin typeface="Times New Roman" panose="02020603050405020304"/>
                          <a:ea typeface="宋体" panose="02010600030101010101" pitchFamily="2" charset="-122"/>
                        </a:rPr>
                        <a:t> 促进茶产业健康发展</a:t>
                      </a:r>
                      <a:endParaRPr lang="en-US" altLang="zh-CN" sz="24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67030">
                <a:tc>
                  <a:txBody>
                    <a:bodyPr/>
                    <a:p>
                      <a:pPr marL="0" algn="just">
                        <a:buClrTx/>
                        <a:buSzTx/>
                        <a:buFontTx/>
                      </a:pPr>
                      <a:r>
                        <a:rPr lang="en-US" altLang="zh-CN" sz="2400" b="1">
                          <a:latin typeface="Times New Roman" panose="02020603050405020304"/>
                          <a:ea typeface="宋体" panose="02010600030101010101" pitchFamily="2" charset="-122"/>
                        </a:rPr>
                        <a:t>9.issue  vt.</a:t>
                      </a:r>
                      <a:endParaRPr lang="en-US" altLang="zh-CN" sz="24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just">
                        <a:buClrTx/>
                        <a:buSzTx/>
                        <a:buFontTx/>
                      </a:pPr>
                      <a:r>
                        <a:rPr lang="en-US" altLang="zh-CN" sz="2400" b="1">
                          <a:latin typeface="Times New Roman" panose="02020603050405020304"/>
                          <a:ea typeface="宋体" panose="02010600030101010101" pitchFamily="2" charset="-122"/>
                        </a:rPr>
                        <a:t>  发表，颁布；分发</a:t>
                      </a:r>
                      <a:endParaRPr lang="en-US" altLang="zh-CN" sz="24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66395">
                <a:tc>
                  <a:txBody>
                    <a:bodyPr/>
                    <a:p>
                      <a:pPr marL="0" algn="just">
                        <a:buClrTx/>
                        <a:buSzTx/>
                        <a:buFontTx/>
                      </a:pPr>
                      <a:r>
                        <a:rPr lang="en-US" altLang="zh-CN" sz="2400" b="1">
                          <a:latin typeface="Times New Roman" panose="02020603050405020304"/>
                          <a:ea typeface="宋体" panose="02010600030101010101" pitchFamily="2" charset="-122"/>
                        </a:rPr>
                        <a:t>10.initiative  n.</a:t>
                      </a:r>
                      <a:endParaRPr lang="en-US" altLang="zh-CN" sz="24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just">
                        <a:buClrTx/>
                        <a:buSzTx/>
                        <a:buFontTx/>
                      </a:pPr>
                      <a:r>
                        <a:rPr lang="en-US" altLang="zh-CN" sz="2400" b="1">
                          <a:latin typeface="Times New Roman" panose="02020603050405020304"/>
                          <a:ea typeface="宋体" panose="02010600030101010101" pitchFamily="2" charset="-122"/>
                        </a:rPr>
                        <a:t> 措施，倡议</a:t>
                      </a:r>
                      <a:endParaRPr lang="en-US" altLang="zh-CN" sz="24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67030">
                <a:tc>
                  <a:txBody>
                    <a:bodyPr/>
                    <a:p>
                      <a:pPr marL="0" algn="just">
                        <a:buClrTx/>
                        <a:buSzTx/>
                        <a:buFontTx/>
                      </a:pPr>
                      <a:r>
                        <a:rPr lang="en-US" altLang="zh-CN" sz="2400" b="1">
                          <a:latin typeface="Times New Roman" panose="02020603050405020304"/>
                          <a:ea typeface="宋体" panose="02010600030101010101" pitchFamily="2" charset="-122"/>
                        </a:rPr>
                        <a:t>11.on social media</a:t>
                      </a:r>
                      <a:endParaRPr lang="en-US" altLang="zh-CN" sz="24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just">
                        <a:buClrTx/>
                        <a:buSzTx/>
                        <a:buFontTx/>
                      </a:pPr>
                      <a:r>
                        <a:rPr lang="en-US" altLang="zh-CN" sz="2400" b="1">
                          <a:latin typeface="Times New Roman" panose="02020603050405020304"/>
                          <a:ea typeface="宋体" panose="02010600030101010101" pitchFamily="2" charset="-122"/>
                        </a:rPr>
                        <a:t> 在社交媒体上</a:t>
                      </a:r>
                      <a:endParaRPr lang="en-US" altLang="zh-CN" sz="24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66395">
                <a:tc>
                  <a:txBody>
                    <a:bodyPr/>
                    <a:p>
                      <a:pPr marL="0" algn="just">
                        <a:buClrTx/>
                        <a:buSzTx/>
                        <a:buFontTx/>
                      </a:pPr>
                      <a:r>
                        <a:rPr lang="en-US" altLang="zh-CN" sz="2400" b="1">
                          <a:latin typeface="Times New Roman" panose="02020603050405020304"/>
                          <a:ea typeface="宋体" panose="02010600030101010101" pitchFamily="2" charset="-122"/>
                        </a:rPr>
                        <a:t>12.professional  n.</a:t>
                      </a:r>
                      <a:endParaRPr lang="en-US" altLang="zh-CN" sz="24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just">
                        <a:buClrTx/>
                        <a:buSzTx/>
                        <a:buFontTx/>
                      </a:pPr>
                      <a:r>
                        <a:rPr lang="en-US" altLang="zh-CN" sz="2400" b="1">
                          <a:latin typeface="Times New Roman" panose="02020603050405020304"/>
                          <a:ea typeface="宋体" panose="02010600030101010101" pitchFamily="2" charset="-122"/>
                        </a:rPr>
                        <a:t> 专业人员</a:t>
                      </a:r>
                      <a:endParaRPr lang="en-US" altLang="zh-CN" sz="24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67030">
                <a:tc>
                  <a:txBody>
                    <a:bodyPr/>
                    <a:p>
                      <a:pPr marL="0" algn="just">
                        <a:buClrTx/>
                        <a:buSzTx/>
                        <a:buFontTx/>
                      </a:pPr>
                      <a:r>
                        <a:rPr lang="en-US" altLang="zh-CN" sz="2400" b="1">
                          <a:latin typeface="Times New Roman" panose="02020603050405020304"/>
                          <a:ea typeface="宋体" panose="02010600030101010101" pitchFamily="2" charset="-122"/>
                        </a:rPr>
                        <a:t>13.exhibition   n.</a:t>
                      </a:r>
                      <a:endParaRPr lang="en-US" altLang="zh-CN" sz="24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algn="just">
                        <a:buClrTx/>
                        <a:buSzTx/>
                        <a:buFontTx/>
                      </a:pPr>
                      <a:r>
                        <a:rPr lang="en-US" altLang="zh-CN" sz="2400" b="1">
                          <a:latin typeface="Times New Roman" panose="02020603050405020304"/>
                          <a:ea typeface="宋体" panose="02010600030101010101" pitchFamily="2" charset="-122"/>
                        </a:rPr>
                        <a:t> 展览，展出</a:t>
                      </a:r>
                      <a:endParaRPr lang="en-US" altLang="zh-CN" sz="2400" b="1">
                        <a:latin typeface="Times New Roman" panose="02020603050405020304"/>
                        <a:ea typeface="宋体" panose="02010600030101010101" pitchFamily="2"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a:t>
            </a:r>
            <a:r>
              <a:rPr lang="zh-CN" altLang="en-US"/>
              <a:t>表格摘选自维克多英语官网</a:t>
            </a:r>
            <a:r>
              <a:rPr lang="en-US" altLang="zh-CN"/>
              <a:t>)</a:t>
            </a: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5" name="文本框 4"/>
          <p:cNvSpPr txBox="1"/>
          <p:nvPr/>
        </p:nvSpPr>
        <p:spPr>
          <a:xfrm>
            <a:off x="762000" y="342900"/>
            <a:ext cx="10554335" cy="530860"/>
          </a:xfrm>
          <a:prstGeom prst="rect">
            <a:avLst/>
          </a:prstGeom>
          <a:noFill/>
        </p:spPr>
        <p:txBody>
          <a:bodyPr wrap="square" rtlCol="0">
            <a:noAutofit/>
          </a:bodyPr>
          <a:p>
            <a:pPr algn="l"/>
            <a:r>
              <a:rPr lang="zh-CN" altLang="en-US" sz="44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rPr>
              <a:t>命题规律总结</a:t>
            </a:r>
            <a:endParaRPr lang="zh-CN" altLang="en-US" sz="44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endParaRPr>
          </a:p>
        </p:txBody>
      </p:sp>
      <p:sp>
        <p:nvSpPr>
          <p:cNvPr id="3" name="文本框 2"/>
          <p:cNvSpPr txBox="1"/>
          <p:nvPr/>
        </p:nvSpPr>
        <p:spPr>
          <a:xfrm>
            <a:off x="701675" y="1524635"/>
            <a:ext cx="10974070" cy="3992245"/>
          </a:xfrm>
          <a:prstGeom prst="rect">
            <a:avLst/>
          </a:prstGeom>
          <a:noFill/>
        </p:spPr>
        <p:txBody>
          <a:bodyPr wrap="square" rtlCol="0">
            <a:noAutofit/>
          </a:bodyPr>
          <a:p>
            <a:r>
              <a:rPr lang="en-US" altLang="zh-CN" sz="3200" b="1">
                <a:latin typeface="宋体" panose="02010600030101010101" pitchFamily="2" charset="-122"/>
                <a:ea typeface="宋体" panose="02010600030101010101" pitchFamily="2" charset="-122"/>
                <a:cs typeface="宋体" panose="02010600030101010101" pitchFamily="2" charset="-122"/>
              </a:rPr>
              <a:t>1. </a:t>
            </a:r>
            <a:r>
              <a:rPr lang="zh-CN" altLang="en-US" sz="3200" b="1">
                <a:latin typeface="宋体" panose="02010600030101010101" pitchFamily="2" charset="-122"/>
                <a:ea typeface="宋体" panose="02010600030101010101" pitchFamily="2" charset="-122"/>
                <a:cs typeface="宋体" panose="02010600030101010101" pitchFamily="2" charset="-122"/>
              </a:rPr>
              <a:t>立足全面发展育人方向，加强全面考察德智体美劳。注重对考生在思维品质和文化意识等方面的培养。</a:t>
            </a:r>
            <a:endParaRPr lang="zh-CN" altLang="en-US" sz="3200" b="1">
              <a:latin typeface="宋体" panose="02010600030101010101" pitchFamily="2" charset="-122"/>
              <a:ea typeface="宋体" panose="02010600030101010101" pitchFamily="2" charset="-122"/>
              <a:cs typeface="宋体" panose="02010600030101010101" pitchFamily="2" charset="-122"/>
            </a:endParaRPr>
          </a:p>
          <a:p>
            <a:endParaRPr lang="zh-CN" altLang="en-US" sz="3200" b="1">
              <a:latin typeface="宋体" panose="02010600030101010101" pitchFamily="2" charset="-122"/>
              <a:ea typeface="宋体" panose="02010600030101010101" pitchFamily="2" charset="-122"/>
              <a:cs typeface="宋体" panose="02010600030101010101" pitchFamily="2" charset="-122"/>
            </a:endParaRPr>
          </a:p>
          <a:p>
            <a:r>
              <a:rPr lang="en-US" altLang="zh-CN" sz="3200" b="1">
                <a:latin typeface="宋体" panose="02010600030101010101" pitchFamily="2" charset="-122"/>
                <a:ea typeface="宋体" panose="02010600030101010101" pitchFamily="2" charset="-122"/>
                <a:cs typeface="宋体" panose="02010600030101010101" pitchFamily="2" charset="-122"/>
              </a:rPr>
              <a:t>2.</a:t>
            </a:r>
            <a:r>
              <a:rPr lang="zh-CN" altLang="en-US" sz="3200" b="1">
                <a:latin typeface="宋体" panose="02010600030101010101" pitchFamily="2" charset="-122"/>
                <a:ea typeface="宋体" panose="02010600030101010101" pitchFamily="2" charset="-122"/>
                <a:cs typeface="宋体" panose="02010600030101010101" pitchFamily="2" charset="-122"/>
              </a:rPr>
              <a:t>重视高阶思维能力和辩证思维能力的考察。</a:t>
            </a:r>
            <a:endParaRPr lang="zh-CN" altLang="en-US" sz="3200" b="1">
              <a:latin typeface="宋体" panose="02010600030101010101" pitchFamily="2" charset="-122"/>
              <a:ea typeface="宋体" panose="02010600030101010101" pitchFamily="2" charset="-122"/>
              <a:cs typeface="宋体" panose="02010600030101010101" pitchFamily="2" charset="-122"/>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a:t>
            </a:r>
            <a:r>
              <a:rPr lang="zh-CN" altLang="en-US"/>
              <a:t>表格摘选自维克多英语官网</a:t>
            </a:r>
            <a:r>
              <a:rPr lang="en-US" altLang="zh-CN"/>
              <a:t>)</a:t>
            </a: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5" name="文本框 4"/>
          <p:cNvSpPr txBox="1"/>
          <p:nvPr/>
        </p:nvSpPr>
        <p:spPr>
          <a:xfrm>
            <a:off x="762000" y="342900"/>
            <a:ext cx="10554335" cy="530860"/>
          </a:xfrm>
          <a:prstGeom prst="rect">
            <a:avLst/>
          </a:prstGeom>
          <a:noFill/>
        </p:spPr>
        <p:txBody>
          <a:bodyPr wrap="square" rtlCol="0">
            <a:noAutofit/>
          </a:bodyPr>
          <a:p>
            <a:pPr algn="l"/>
            <a:r>
              <a:rPr lang="zh-CN" altLang="en-US" sz="44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rPr>
              <a:t>备考策略与建议</a:t>
            </a:r>
            <a:endParaRPr lang="zh-CN" altLang="en-US" sz="4400" b="1" dirty="0">
              <a:solidFill>
                <a:schemeClr val="tx1">
                  <a:lumMod val="85000"/>
                  <a:lumOff val="15000"/>
                </a:schemeClr>
              </a:solidFill>
              <a:latin typeface="Times New Roman" panose="02020603050405020304" charset="0"/>
              <a:ea typeface="庞门正道粗书体" panose="02010600030101010101" pitchFamily="2" charset="-122"/>
              <a:cs typeface="Times New Roman" panose="02020603050405020304" charset="0"/>
            </a:endParaRPr>
          </a:p>
        </p:txBody>
      </p:sp>
      <p:sp>
        <p:nvSpPr>
          <p:cNvPr id="3" name="文本框 2"/>
          <p:cNvSpPr txBox="1"/>
          <p:nvPr/>
        </p:nvSpPr>
        <p:spPr>
          <a:xfrm>
            <a:off x="701675" y="1524635"/>
            <a:ext cx="10974070" cy="3992245"/>
          </a:xfrm>
          <a:prstGeom prst="rect">
            <a:avLst/>
          </a:prstGeom>
          <a:noFill/>
        </p:spPr>
        <p:txBody>
          <a:bodyPr wrap="square" rtlCol="0">
            <a:noAutofit/>
          </a:bodyPr>
          <a:p>
            <a:r>
              <a:rPr lang="en-US" altLang="zh-CN" sz="3200" b="1">
                <a:latin typeface="宋体" panose="02010600030101010101" pitchFamily="2" charset="-122"/>
                <a:ea typeface="宋体" panose="02010600030101010101" pitchFamily="2" charset="-122"/>
                <a:cs typeface="宋体" panose="02010600030101010101" pitchFamily="2" charset="-122"/>
              </a:rPr>
              <a:t>1.</a:t>
            </a:r>
            <a:r>
              <a:rPr lang="zh-CN" altLang="en-US" sz="3200" b="1">
                <a:latin typeface="宋体" panose="02010600030101010101" pitchFamily="2" charset="-122"/>
                <a:ea typeface="宋体" panose="02010600030101010101" pitchFamily="2" charset="-122"/>
                <a:cs typeface="宋体" panose="02010600030101010101" pitchFamily="2" charset="-122"/>
              </a:rPr>
              <a:t>熟练掌握词汇</a:t>
            </a:r>
            <a:endParaRPr lang="zh-CN" altLang="en-US" sz="3200" b="1">
              <a:latin typeface="宋体" panose="02010600030101010101" pitchFamily="2" charset="-122"/>
              <a:ea typeface="宋体" panose="02010600030101010101" pitchFamily="2" charset="-122"/>
              <a:cs typeface="宋体" panose="02010600030101010101" pitchFamily="2" charset="-122"/>
            </a:endParaRPr>
          </a:p>
          <a:p>
            <a:r>
              <a:rPr lang="en-US" altLang="zh-CN" sz="3200" b="1">
                <a:latin typeface="宋体" panose="02010600030101010101" pitchFamily="2" charset="-122"/>
                <a:ea typeface="宋体" panose="02010600030101010101" pitchFamily="2" charset="-122"/>
                <a:cs typeface="宋体" panose="02010600030101010101" pitchFamily="2" charset="-122"/>
              </a:rPr>
              <a:t>2.</a:t>
            </a:r>
            <a:r>
              <a:rPr lang="zh-CN" altLang="en-US" sz="3200" b="1">
                <a:latin typeface="宋体" panose="02010600030101010101" pitchFamily="2" charset="-122"/>
                <a:ea typeface="宋体" panose="02010600030101010101" pitchFamily="2" charset="-122"/>
                <a:cs typeface="宋体" panose="02010600030101010101" pitchFamily="2" charset="-122"/>
              </a:rPr>
              <a:t>夯实语法基础</a:t>
            </a:r>
            <a:endParaRPr lang="zh-CN" altLang="en-US" sz="3200" b="1">
              <a:latin typeface="宋体" panose="02010600030101010101" pitchFamily="2" charset="-122"/>
              <a:ea typeface="宋体" panose="02010600030101010101" pitchFamily="2" charset="-122"/>
              <a:cs typeface="宋体" panose="02010600030101010101" pitchFamily="2" charset="-122"/>
            </a:endParaRPr>
          </a:p>
          <a:p>
            <a:r>
              <a:rPr lang="en-US" altLang="zh-CN" sz="3200" b="1">
                <a:latin typeface="宋体" panose="02010600030101010101" pitchFamily="2" charset="-122"/>
                <a:ea typeface="宋体" panose="02010600030101010101" pitchFamily="2" charset="-122"/>
                <a:cs typeface="宋体" panose="02010600030101010101" pitchFamily="2" charset="-122"/>
              </a:rPr>
              <a:t>3.</a:t>
            </a:r>
            <a:r>
              <a:rPr lang="zh-CN" altLang="en-US" sz="3200" b="1">
                <a:latin typeface="宋体" panose="02010600030101010101" pitchFamily="2" charset="-122"/>
                <a:ea typeface="宋体" panose="02010600030101010101" pitchFamily="2" charset="-122"/>
                <a:cs typeface="宋体" panose="02010600030101010101" pitchFamily="2" charset="-122"/>
              </a:rPr>
              <a:t>剖析句子结构，分析句间逻辑</a:t>
            </a:r>
            <a:endParaRPr lang="zh-CN" altLang="en-US" sz="3200" b="1">
              <a:latin typeface="宋体" panose="02010600030101010101" pitchFamily="2" charset="-122"/>
              <a:ea typeface="宋体" panose="02010600030101010101" pitchFamily="2" charset="-122"/>
              <a:cs typeface="宋体" panose="02010600030101010101" pitchFamily="2" charset="-122"/>
            </a:endParaRPr>
          </a:p>
          <a:p>
            <a:r>
              <a:rPr lang="en-US" altLang="zh-CN" sz="3200" b="1">
                <a:latin typeface="宋体" panose="02010600030101010101" pitchFamily="2" charset="-122"/>
                <a:ea typeface="宋体" panose="02010600030101010101" pitchFamily="2" charset="-122"/>
                <a:cs typeface="宋体" panose="02010600030101010101" pitchFamily="2" charset="-122"/>
              </a:rPr>
              <a:t>4.</a:t>
            </a:r>
            <a:r>
              <a:rPr lang="zh-CN" altLang="en-US" sz="3200" b="1">
                <a:latin typeface="宋体" panose="02010600030101010101" pitchFamily="2" charset="-122"/>
                <a:ea typeface="宋体" panose="02010600030101010101" pitchFamily="2" charset="-122"/>
                <a:cs typeface="宋体" panose="02010600030101010101" pitchFamily="2" charset="-122"/>
              </a:rPr>
              <a:t>明确答题步骤和技巧</a:t>
            </a:r>
            <a:endParaRPr lang="zh-CN" altLang="en-US" sz="3200" b="1">
              <a:latin typeface="宋体" panose="02010600030101010101" pitchFamily="2" charset="-122"/>
              <a:ea typeface="宋体" panose="02010600030101010101" pitchFamily="2" charset="-122"/>
              <a:cs typeface="宋体" panose="02010600030101010101" pitchFamily="2" charset="-122"/>
            </a:endParaRPr>
          </a:p>
        </p:txBody>
      </p:sp>
      <p:pic>
        <p:nvPicPr>
          <p:cNvPr id="93194" name="Picture 10" descr="LYAX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920" y="3754755"/>
            <a:ext cx="11428095" cy="2899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pic>
        <p:nvPicPr>
          <p:cNvPr id="10" name="图片 9" descr="中国风古诗词鉴赏PPT模板"/>
          <p:cNvPicPr>
            <a:picLocks noChangeAspect="1"/>
          </p:cNvPicPr>
          <p:nvPr/>
        </p:nvPicPr>
        <p:blipFill>
          <a:blip r:embed="rId2">
            <a:lum bright="6000" contrast="-6000"/>
          </a:blip>
          <a:stretch>
            <a:fillRect/>
          </a:stretch>
        </p:blipFill>
        <p:spPr>
          <a:xfrm>
            <a:off x="0" y="0"/>
            <a:ext cx="12192000" cy="6858000"/>
          </a:xfrm>
          <a:prstGeom prst="rect">
            <a:avLst/>
          </a:prstGeom>
        </p:spPr>
      </p:pic>
      <p:sp>
        <p:nvSpPr>
          <p:cNvPr id="11" name="文本框 10"/>
          <p:cNvSpPr txBox="1"/>
          <p:nvPr/>
        </p:nvSpPr>
        <p:spPr>
          <a:xfrm>
            <a:off x="2275840" y="2336800"/>
            <a:ext cx="7602855" cy="1568450"/>
          </a:xfrm>
          <a:prstGeom prst="rect">
            <a:avLst/>
          </a:prstGeom>
          <a:noFill/>
        </p:spPr>
        <p:txBody>
          <a:bodyPr wrap="square" rtlCol="0">
            <a:spAutoFit/>
          </a:bodyPr>
          <a:lstStyle/>
          <a:p>
            <a:pPr algn="ctr"/>
            <a:r>
              <a:rPr lang="zh-CN" altLang="en-US" sz="3200" dirty="0">
                <a:solidFill>
                  <a:schemeClr val="tx1">
                    <a:lumMod val="85000"/>
                    <a:lumOff val="15000"/>
                  </a:schemeClr>
                </a:solidFill>
                <a:latin typeface="庞门正道粗书体" panose="02010600030101010101" pitchFamily="2" charset="-122"/>
                <a:ea typeface="庞门正道粗书体" panose="02010600030101010101" pitchFamily="2" charset="-122"/>
              </a:rPr>
              <a:t>（一）艺术形式</a:t>
            </a:r>
            <a:r>
              <a:rPr lang="en-US" altLang="zh-CN" sz="3200" dirty="0">
                <a:solidFill>
                  <a:schemeClr val="tx1">
                    <a:lumMod val="85000"/>
                    <a:lumOff val="15000"/>
                  </a:schemeClr>
                </a:solidFill>
                <a:latin typeface="庞门正道粗书体" panose="02010600030101010101" pitchFamily="2" charset="-122"/>
                <a:ea typeface="庞门正道粗书体" panose="02010600030101010101" pitchFamily="2" charset="-122"/>
              </a:rPr>
              <a:t>  </a:t>
            </a:r>
            <a:endParaRPr lang="en-US" altLang="zh-CN" sz="3200"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a:p>
            <a:pPr algn="ctr"/>
            <a:r>
              <a:rPr lang="zh-CN" altLang="en-US" sz="3200" dirty="0">
                <a:solidFill>
                  <a:schemeClr val="tx1">
                    <a:lumMod val="85000"/>
                    <a:lumOff val="15000"/>
                  </a:schemeClr>
                </a:solidFill>
                <a:latin typeface="庞门正道粗书体" panose="02010600030101010101" pitchFamily="2" charset="-122"/>
                <a:ea typeface="庞门正道粗书体" panose="02010600030101010101" pitchFamily="2" charset="-122"/>
              </a:rPr>
              <a:t>语篇一</a:t>
            </a:r>
            <a:r>
              <a:rPr lang="en-US" altLang="zh-CN" sz="3200" dirty="0">
                <a:solidFill>
                  <a:schemeClr val="tx1">
                    <a:lumMod val="85000"/>
                    <a:lumOff val="15000"/>
                  </a:schemeClr>
                </a:solidFill>
                <a:latin typeface="庞门正道粗书体" panose="02010600030101010101" pitchFamily="2" charset="-122"/>
                <a:ea typeface="庞门正道粗书体" panose="02010600030101010101" pitchFamily="2" charset="-122"/>
              </a:rPr>
              <a:t>   2020</a:t>
            </a:r>
            <a:r>
              <a:rPr lang="zh-CN" altLang="en-US" sz="3200" dirty="0">
                <a:solidFill>
                  <a:schemeClr val="tx1">
                    <a:lumMod val="85000"/>
                    <a:lumOff val="15000"/>
                  </a:schemeClr>
                </a:solidFill>
                <a:latin typeface="庞门正道粗书体" panose="02010600030101010101" pitchFamily="2" charset="-122"/>
                <a:ea typeface="庞门正道粗书体" panose="02010600030101010101" pitchFamily="2" charset="-122"/>
              </a:rPr>
              <a:t>年全国</a:t>
            </a:r>
            <a:r>
              <a:rPr lang="en-US" altLang="zh-CN" sz="3200" dirty="0">
                <a:solidFill>
                  <a:schemeClr val="tx1">
                    <a:lumMod val="85000"/>
                    <a:lumOff val="15000"/>
                  </a:schemeClr>
                </a:solidFill>
                <a:latin typeface="庞门正道粗书体" panose="02010600030101010101" pitchFamily="2" charset="-122"/>
                <a:ea typeface="庞门正道粗书体" panose="02010600030101010101" pitchFamily="2" charset="-122"/>
              </a:rPr>
              <a:t>III</a:t>
            </a:r>
            <a:r>
              <a:rPr lang="zh-CN" altLang="en-US" sz="3200" dirty="0">
                <a:solidFill>
                  <a:schemeClr val="tx1">
                    <a:lumMod val="85000"/>
                    <a:lumOff val="15000"/>
                  </a:schemeClr>
                </a:solidFill>
                <a:latin typeface="庞门正道粗书体" panose="02010600030101010101" pitchFamily="2" charset="-122"/>
                <a:ea typeface="庞门正道粗书体" panose="02010600030101010101" pitchFamily="2" charset="-122"/>
              </a:rPr>
              <a:t>卷</a:t>
            </a:r>
            <a:endParaRPr lang="zh-CN" altLang="en-US" sz="3200"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a:p>
            <a:pPr algn="ctr"/>
            <a:r>
              <a:rPr lang="zh-CN" altLang="en-US" sz="3200" dirty="0">
                <a:solidFill>
                  <a:schemeClr val="tx1">
                    <a:lumMod val="85000"/>
                    <a:lumOff val="15000"/>
                  </a:schemeClr>
                </a:solidFill>
                <a:latin typeface="庞门正道粗书体" panose="02010600030101010101" pitchFamily="2" charset="-122"/>
                <a:ea typeface="庞门正道粗书体" panose="02010600030101010101" pitchFamily="2" charset="-122"/>
              </a:rPr>
              <a:t>中国古代画家寻访大自然</a:t>
            </a:r>
            <a:endParaRPr lang="zh-CN" altLang="en-US" sz="3200"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pic>
        <p:nvPicPr>
          <p:cNvPr id="10" name="图片 9" descr="中国风古诗词鉴赏PPT模板"/>
          <p:cNvPicPr>
            <a:picLocks noChangeAspect="1"/>
          </p:cNvPicPr>
          <p:nvPr/>
        </p:nvPicPr>
        <p:blipFill>
          <a:blip r:embed="rId2">
            <a:lum bright="6000" contrast="-6000"/>
          </a:blip>
          <a:stretch>
            <a:fillRect/>
          </a:stretch>
        </p:blipFill>
        <p:spPr>
          <a:xfrm>
            <a:off x="0" y="0"/>
            <a:ext cx="12192000" cy="6858000"/>
          </a:xfrm>
          <a:prstGeom prst="rect">
            <a:avLst/>
          </a:prstGeom>
        </p:spPr>
      </p:pic>
      <p:sp>
        <p:nvSpPr>
          <p:cNvPr id="11" name="文本框 10"/>
          <p:cNvSpPr txBox="1"/>
          <p:nvPr/>
        </p:nvSpPr>
        <p:spPr>
          <a:xfrm>
            <a:off x="2607628" y="2336800"/>
            <a:ext cx="6976745" cy="1445260"/>
          </a:xfrm>
          <a:prstGeom prst="rect">
            <a:avLst/>
          </a:prstGeom>
          <a:noFill/>
        </p:spPr>
        <p:txBody>
          <a:bodyPr wrap="square" rtlCol="0">
            <a:spAutoFit/>
          </a:bodyPr>
          <a:lstStyle/>
          <a:p>
            <a:pPr algn="ctr"/>
            <a:r>
              <a:rPr lang="zh-CN" altLang="en-US" sz="8800" dirty="0">
                <a:solidFill>
                  <a:schemeClr val="tx1">
                    <a:lumMod val="85000"/>
                    <a:lumOff val="15000"/>
                  </a:schemeClr>
                </a:solidFill>
                <a:latin typeface="庞门正道粗书体" panose="02010600030101010101" pitchFamily="2" charset="-122"/>
                <a:ea typeface="庞门正道粗书体" panose="02010600030101010101" pitchFamily="2" charset="-122"/>
              </a:rPr>
              <a:t>感谢观看</a:t>
            </a:r>
            <a:endParaRPr lang="zh-CN" altLang="en-US" sz="8800" dirty="0">
              <a:solidFill>
                <a:schemeClr val="tx1">
                  <a:lumMod val="85000"/>
                  <a:lumOff val="15000"/>
                </a:schemeClr>
              </a:solidFill>
              <a:latin typeface="庞门正道粗书体" panose="02010600030101010101" pitchFamily="2" charset="-122"/>
              <a:ea typeface="庞门正道粗书体" panose="02010600030101010101" pitchFamily="2" charset="-122"/>
            </a:endParaRPr>
          </a:p>
        </p:txBody>
      </p:sp>
      <p:sp>
        <p:nvSpPr>
          <p:cNvPr id="13" name="剪去对角的矩形 12"/>
          <p:cNvSpPr/>
          <p:nvPr/>
        </p:nvSpPr>
        <p:spPr>
          <a:xfrm>
            <a:off x="5304155" y="4089400"/>
            <a:ext cx="1583690" cy="288290"/>
          </a:xfrm>
          <a:prstGeom prst="snip2DiagRect">
            <a:avLst>
              <a:gd name="adj1" fmla="val 50000"/>
              <a:gd name="adj2" fmla="val 50000"/>
            </a:avLst>
          </a:prstGeom>
          <a:gradFill>
            <a:gsLst>
              <a:gs pos="31000">
                <a:srgbClr val="C49A99"/>
              </a:gs>
              <a:gs pos="100000">
                <a:srgbClr val="A97A7E"/>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梁晓林</a:t>
            </a:r>
            <a:endParaRPr lang="zh-CN" altLang="en-US"/>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6" name="文本框 5"/>
          <p:cNvSpPr txBox="1"/>
          <p:nvPr/>
        </p:nvSpPr>
        <p:spPr>
          <a:xfrm>
            <a:off x="346710" y="264795"/>
            <a:ext cx="11534140" cy="6389370"/>
          </a:xfrm>
          <a:prstGeom prst="rect">
            <a:avLst/>
          </a:prstGeom>
          <a:noFill/>
        </p:spPr>
        <p:txBody>
          <a:bodyPr wrap="square" rtlCol="0">
            <a:noAutofit/>
          </a:bodyPr>
          <a:p>
            <a:pPr algn="just"/>
            <a:r>
              <a:rPr lang="en-US" altLang="zh-CN" sz="2400">
                <a:latin typeface="Times New Roman" panose="02020603050405020304" charset="0"/>
                <a:cs typeface="Times New Roman" panose="02020603050405020304" charset="0"/>
              </a:rPr>
              <a:t>Task 1</a:t>
            </a:r>
            <a:r>
              <a:rPr lang="zh-CN" altLang="en-US" sz="2400">
                <a:latin typeface="Times New Roman" panose="02020603050405020304" charset="0"/>
                <a:cs typeface="Times New Roman" panose="02020603050405020304" charset="0"/>
              </a:rPr>
              <a:t>阅读下面短文，在空白处填入</a:t>
            </a:r>
            <a:r>
              <a:rPr lang="en-US" altLang="zh-CN" sz="2400">
                <a:latin typeface="Times New Roman" panose="02020603050405020304" charset="0"/>
                <a:cs typeface="Times New Roman" panose="02020603050405020304" charset="0"/>
              </a:rPr>
              <a:t>1</a:t>
            </a:r>
            <a:r>
              <a:rPr lang="zh-CN" altLang="en-US" sz="2400">
                <a:latin typeface="Times New Roman" panose="02020603050405020304" charset="0"/>
                <a:cs typeface="Times New Roman" panose="02020603050405020304" charset="0"/>
              </a:rPr>
              <a:t>个适当的单词或括号内单词的正确形式。</a:t>
            </a:r>
            <a:endParaRPr lang="zh-CN" altLang="en-US" sz="2400">
              <a:latin typeface="Times New Roman" panose="02020603050405020304" charset="0"/>
              <a:cs typeface="Times New Roman" panose="02020603050405020304" charset="0"/>
            </a:endParaRPr>
          </a:p>
          <a:p>
            <a:pPr indent="0" algn="just" fontAlgn="auto">
              <a:lnSpc>
                <a:spcPts val="4600"/>
              </a:lnSpc>
            </a:pPr>
            <a:r>
              <a:rPr lang="en-US" altLang="zh-CN" sz="2400">
                <a:latin typeface="Times New Roman" panose="02020603050405020304" charset="0"/>
                <a:cs typeface="Times New Roman" panose="02020603050405020304" charset="0"/>
              </a:rPr>
              <a:t>           </a:t>
            </a:r>
            <a:r>
              <a:rPr lang="en-US" altLang="zh-CN" sz="3200">
                <a:latin typeface="Times New Roman" panose="02020603050405020304" charset="0"/>
                <a:cs typeface="Times New Roman" panose="02020603050405020304" charset="0"/>
              </a:rPr>
              <a:t>In ancient China lived an artist </a:t>
            </a:r>
            <a:r>
              <a:rPr lang="en-US" altLang="zh-CN" sz="3200" u="sng">
                <a:latin typeface="Times New Roman" panose="02020603050405020304" charset="0"/>
                <a:cs typeface="Times New Roman" panose="02020603050405020304" charset="0"/>
              </a:rPr>
              <a:t> 61                     </a:t>
            </a:r>
            <a:r>
              <a:rPr lang="en-US" altLang="zh-CN" sz="3200">
                <a:latin typeface="Times New Roman" panose="02020603050405020304" charset="0"/>
                <a:cs typeface="Times New Roman" panose="02020603050405020304" charset="0"/>
              </a:rPr>
              <a:t>paintings were almost lifelike. The artist’s reputation had made him proud. One day the emperor wanted to get his portrait (</a:t>
            </a:r>
            <a:r>
              <a:rPr lang="zh-CN" altLang="en-US" sz="3200">
                <a:latin typeface="Times New Roman" panose="02020603050405020304" charset="0"/>
                <a:cs typeface="Times New Roman" panose="02020603050405020304" charset="0"/>
              </a:rPr>
              <a:t>画像</a:t>
            </a:r>
            <a:r>
              <a:rPr lang="en-US" altLang="zh-CN" sz="3200">
                <a:latin typeface="Times New Roman" panose="02020603050405020304" charset="0"/>
                <a:cs typeface="Times New Roman" panose="02020603050405020304" charset="0"/>
              </a:rPr>
              <a:t>) done so he called all great artists to come and present their</a:t>
            </a:r>
            <a:r>
              <a:rPr lang="en-US" altLang="zh-CN" sz="3200" u="sng">
                <a:latin typeface="Times New Roman" panose="02020603050405020304" charset="0"/>
                <a:cs typeface="Times New Roman" panose="02020603050405020304" charset="0"/>
              </a:rPr>
              <a:t>   62                 </a:t>
            </a:r>
            <a:r>
              <a:rPr lang="en-US" altLang="zh-CN" sz="3200">
                <a:latin typeface="Times New Roman" panose="02020603050405020304" charset="0"/>
                <a:cs typeface="Times New Roman" panose="02020603050405020304" charset="0"/>
              </a:rPr>
              <a:t>(fine) work, so that he could choose the best. The artist was sure he would</a:t>
            </a:r>
            <a:r>
              <a:rPr lang="en-US" altLang="zh-CN" sz="3200" u="sng">
                <a:latin typeface="Times New Roman" panose="02020603050405020304" charset="0"/>
                <a:cs typeface="Times New Roman" panose="02020603050405020304" charset="0"/>
              </a:rPr>
              <a:t>                   63                       </a:t>
            </a:r>
            <a:r>
              <a:rPr lang="en-US" altLang="zh-CN" sz="3200">
                <a:latin typeface="Times New Roman" panose="02020603050405020304" charset="0"/>
                <a:cs typeface="Times New Roman" panose="02020603050405020304" charset="0"/>
              </a:rPr>
              <a:t>(choose), but when he presented his masterpiece to the emperor’s chief minister, the old man laughed. The wise old man told him to travel to the Li River — perhaps he could learn a little from the greatest artist in the world.</a:t>
            </a:r>
            <a:endParaRPr lang="en-US" altLang="zh-CN" sz="3200">
              <a:latin typeface="Times New Roman" panose="02020603050405020304" charset="0"/>
              <a:cs typeface="Times New Roman" panose="02020603050405020304" charset="0"/>
            </a:endParaRPr>
          </a:p>
          <a:p>
            <a:pPr algn="just"/>
            <a:endParaRPr lang="zh-CN" altLang="en-US" sz="3200">
              <a:latin typeface="Times New Roman" panose="02020603050405020304" charset="0"/>
              <a:cs typeface="Times New Roman" panose="02020603050405020304" charset="0"/>
            </a:endParaRPr>
          </a:p>
        </p:txBody>
      </p:sp>
      <p:sp>
        <p:nvSpPr>
          <p:cNvPr id="3" name="文本框 2"/>
          <p:cNvSpPr txBox="1"/>
          <p:nvPr/>
        </p:nvSpPr>
        <p:spPr>
          <a:xfrm>
            <a:off x="7169785" y="669925"/>
            <a:ext cx="1395730" cy="583565"/>
          </a:xfrm>
          <a:prstGeom prst="rect">
            <a:avLst/>
          </a:prstGeom>
          <a:solidFill>
            <a:srgbClr val="00B0F0"/>
          </a:solidFill>
          <a:ln>
            <a:solidFill>
              <a:schemeClr val="accent1">
                <a:lumMod val="20000"/>
                <a:lumOff val="80000"/>
              </a:schemeClr>
            </a:solidFill>
          </a:ln>
        </p:spPr>
        <p:txBody>
          <a:bodyPr wrap="square" rtlCol="0">
            <a:spAutoFit/>
          </a:bodyPr>
          <a:p>
            <a:r>
              <a:rPr lang="en-US" altLang="zh-CN" sz="3200" b="1" dirty="0">
                <a:solidFill>
                  <a:schemeClr val="tx1"/>
                </a:solidFill>
                <a:latin typeface="Times New Roman" panose="02020603050405020304" charset="0"/>
                <a:cs typeface="Times New Roman" panose="02020603050405020304" charset="0"/>
              </a:rPr>
              <a:t>whose</a:t>
            </a:r>
            <a:endParaRPr lang="en-US" altLang="zh-CN" sz="3200" b="1" dirty="0">
              <a:solidFill>
                <a:schemeClr val="tx1"/>
              </a:solidFill>
              <a:latin typeface="Times New Roman" panose="02020603050405020304" charset="0"/>
              <a:cs typeface="Times New Roman" panose="02020603050405020304" charset="0"/>
            </a:endParaRPr>
          </a:p>
        </p:txBody>
      </p:sp>
      <p:sp>
        <p:nvSpPr>
          <p:cNvPr id="5" name="文本框 4"/>
          <p:cNvSpPr txBox="1"/>
          <p:nvPr/>
        </p:nvSpPr>
        <p:spPr>
          <a:xfrm>
            <a:off x="7491730" y="2381250"/>
            <a:ext cx="1292860" cy="583565"/>
          </a:xfrm>
          <a:prstGeom prst="rect">
            <a:avLst/>
          </a:prstGeom>
          <a:solidFill>
            <a:srgbClr val="00B0F0"/>
          </a:solidFill>
          <a:ln>
            <a:solidFill>
              <a:schemeClr val="accent1">
                <a:lumMod val="20000"/>
                <a:lumOff val="80000"/>
              </a:schemeClr>
            </a:solidFill>
          </a:ln>
        </p:spPr>
        <p:txBody>
          <a:bodyPr wrap="square" rtlCol="0">
            <a:spAutoFit/>
          </a:bodyPr>
          <a:p>
            <a:r>
              <a:rPr lang="en-US" altLang="zh-CN" sz="3200" b="1" dirty="0">
                <a:solidFill>
                  <a:schemeClr val="tx1"/>
                </a:solidFill>
                <a:latin typeface="Times New Roman" panose="02020603050405020304" charset="0"/>
                <a:cs typeface="Times New Roman" panose="02020603050405020304" charset="0"/>
              </a:rPr>
              <a:t>finest</a:t>
            </a:r>
            <a:endParaRPr lang="en-US" altLang="zh-CN" sz="3200" b="1" dirty="0">
              <a:solidFill>
                <a:schemeClr val="tx1"/>
              </a:solidFill>
              <a:latin typeface="Times New Roman" panose="02020603050405020304" charset="0"/>
              <a:cs typeface="Times New Roman" panose="02020603050405020304" charset="0"/>
            </a:endParaRPr>
          </a:p>
        </p:txBody>
      </p:sp>
      <p:sp>
        <p:nvSpPr>
          <p:cNvPr id="7" name="文本框 6"/>
          <p:cNvSpPr txBox="1"/>
          <p:nvPr/>
        </p:nvSpPr>
        <p:spPr>
          <a:xfrm>
            <a:off x="922020" y="3500755"/>
            <a:ext cx="2372360" cy="583565"/>
          </a:xfrm>
          <a:prstGeom prst="rect">
            <a:avLst/>
          </a:prstGeom>
          <a:solidFill>
            <a:srgbClr val="00B0F0"/>
          </a:solidFill>
          <a:ln>
            <a:solidFill>
              <a:schemeClr val="accent1">
                <a:lumMod val="20000"/>
                <a:lumOff val="80000"/>
              </a:schemeClr>
            </a:solidFill>
          </a:ln>
        </p:spPr>
        <p:txBody>
          <a:bodyPr wrap="square" rtlCol="0">
            <a:spAutoFit/>
          </a:bodyPr>
          <a:p>
            <a:r>
              <a:rPr lang="en-US" altLang="zh-CN" sz="3200" b="1" dirty="0">
                <a:solidFill>
                  <a:schemeClr val="tx1"/>
                </a:solidFill>
                <a:latin typeface="Times New Roman" panose="02020603050405020304" charset="0"/>
                <a:cs typeface="Times New Roman" panose="02020603050405020304" charset="0"/>
              </a:rPr>
              <a:t>be ch</a:t>
            </a:r>
            <a:r>
              <a:rPr lang="en-US" altLang="zh-CN" sz="3200" b="1" dirty="0">
                <a:solidFill>
                  <a:srgbClr val="FF0000"/>
                </a:solidFill>
                <a:latin typeface="Times New Roman" panose="02020603050405020304" charset="0"/>
                <a:cs typeface="Times New Roman" panose="02020603050405020304" charset="0"/>
              </a:rPr>
              <a:t>o</a:t>
            </a:r>
            <a:r>
              <a:rPr lang="en-US" altLang="zh-CN" sz="3200" b="1" dirty="0">
                <a:solidFill>
                  <a:schemeClr val="tx1"/>
                </a:solidFill>
                <a:latin typeface="Times New Roman" panose="02020603050405020304" charset="0"/>
                <a:cs typeface="Times New Roman" panose="02020603050405020304" charset="0"/>
              </a:rPr>
              <a:t>se</a:t>
            </a:r>
            <a:r>
              <a:rPr lang="en-US" altLang="zh-CN" sz="3200" b="1" dirty="0">
                <a:solidFill>
                  <a:srgbClr val="FF0000"/>
                </a:solidFill>
                <a:latin typeface="Times New Roman" panose="02020603050405020304" charset="0"/>
                <a:cs typeface="Times New Roman" panose="02020603050405020304" charset="0"/>
              </a:rPr>
              <a:t>n</a:t>
            </a:r>
            <a:endParaRPr lang="en-US" altLang="zh-CN" sz="3200" b="1" dirty="0">
              <a:solidFill>
                <a:srgbClr val="FF0000"/>
              </a:solidFill>
              <a:latin typeface="Times New Roman" panose="02020603050405020304" charset="0"/>
              <a:cs typeface="Times New Roman" panose="02020603050405020304" charset="0"/>
            </a:endParaRPr>
          </a:p>
        </p:txBody>
      </p:sp>
      <p:pic>
        <p:nvPicPr>
          <p:cNvPr id="9" name="图片 8"/>
          <p:cNvPicPr>
            <a:picLocks noChangeAspect="1"/>
          </p:cNvPicPr>
          <p:nvPr/>
        </p:nvPicPr>
        <p:blipFill>
          <a:blip r:embed="rId3"/>
          <a:stretch>
            <a:fillRect/>
          </a:stretch>
        </p:blipFill>
        <p:spPr>
          <a:xfrm>
            <a:off x="10308590" y="5390515"/>
            <a:ext cx="1292225" cy="1263650"/>
          </a:xfrm>
          <a:prstGeom prst="rect">
            <a:avLst/>
          </a:prstGeom>
        </p:spPr>
      </p:pic>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P spid="5" grpId="0" bldLvl="0" animBg="1"/>
      <p:bldP spid="5" grpId="1" animBg="1"/>
      <p:bldP spid="7" grpId="0" bldLvl="0" animBg="1"/>
      <p:bldP spid="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mp;pky240_sjzg_VCG211356060732&amp;"/>
          <p:cNvPicPr>
            <a:picLocks noChangeAspect="1"/>
          </p:cNvPicPr>
          <p:nvPr/>
        </p:nvPicPr>
        <p:blipFill>
          <a:blip r:embed="rId1"/>
          <a:stretch>
            <a:fillRect/>
          </a:stretch>
        </p:blipFill>
        <p:spPr>
          <a:xfrm>
            <a:off x="0" y="0"/>
            <a:ext cx="12192000" cy="6858000"/>
          </a:xfrm>
          <a:prstGeom prst="rect">
            <a:avLst/>
          </a:prstGeom>
        </p:spPr>
      </p:pic>
      <p:sp>
        <p:nvSpPr>
          <p:cNvPr id="4" name="圆角矩形 3"/>
          <p:cNvSpPr/>
          <p:nvPr/>
        </p:nvSpPr>
        <p:spPr>
          <a:xfrm>
            <a:off x="218440" y="204153"/>
            <a:ext cx="11755120" cy="6449695"/>
          </a:xfrm>
          <a:prstGeom prst="roundRect">
            <a:avLst>
              <a:gd name="adj" fmla="val 2933"/>
            </a:avLst>
          </a:prstGeom>
          <a:solidFill>
            <a:schemeClr val="bg1"/>
          </a:solidFill>
          <a:ln>
            <a:noFill/>
          </a:ln>
          <a:effectLst>
            <a:outerShdw blurRad="12700" sx="101000" sy="101000" algn="ctr" rotWithShape="0">
              <a:srgbClr val="CAA3A1">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2313539373733353b32313539373733313bd6f1bcf2cae9"/>
          <p:cNvPicPr>
            <a:picLocks noChangeAspect="1"/>
          </p:cNvPicPr>
          <p:nvPr/>
        </p:nvPicPr>
        <p:blipFill>
          <a:blip r:embed="rId2"/>
          <a:stretch>
            <a:fillRect/>
          </a:stretch>
        </p:blipFill>
        <p:spPr>
          <a:xfrm>
            <a:off x="353695" y="370523"/>
            <a:ext cx="436880" cy="436880"/>
          </a:xfrm>
          <a:prstGeom prst="rect">
            <a:avLst/>
          </a:prstGeom>
        </p:spPr>
      </p:pic>
      <p:sp>
        <p:nvSpPr>
          <p:cNvPr id="6" name="文本框 5"/>
          <p:cNvSpPr txBox="1"/>
          <p:nvPr/>
        </p:nvSpPr>
        <p:spPr>
          <a:xfrm>
            <a:off x="346710" y="264795"/>
            <a:ext cx="11626850" cy="6389370"/>
          </a:xfrm>
          <a:prstGeom prst="rect">
            <a:avLst/>
          </a:prstGeom>
          <a:noFill/>
        </p:spPr>
        <p:txBody>
          <a:bodyPr wrap="square" rtlCol="0">
            <a:noAutofit/>
          </a:bodyPr>
          <a:p>
            <a:pPr algn="just"/>
            <a:r>
              <a:rPr lang="en-US" altLang="zh-CN" sz="2400">
                <a:latin typeface="Times New Roman" panose="02020603050405020304" charset="0"/>
                <a:cs typeface="Times New Roman" panose="02020603050405020304" charset="0"/>
              </a:rPr>
              <a:t>Task 1</a:t>
            </a:r>
            <a:r>
              <a:rPr lang="zh-CN" altLang="en-US" sz="2400">
                <a:latin typeface="Times New Roman" panose="02020603050405020304" charset="0"/>
                <a:cs typeface="Times New Roman" panose="02020603050405020304" charset="0"/>
              </a:rPr>
              <a:t>阅读下面短文，在空白处填入</a:t>
            </a:r>
            <a:r>
              <a:rPr lang="en-US" altLang="zh-CN" sz="2400">
                <a:latin typeface="Times New Roman" panose="02020603050405020304" charset="0"/>
                <a:cs typeface="Times New Roman" panose="02020603050405020304" charset="0"/>
              </a:rPr>
              <a:t>1</a:t>
            </a:r>
            <a:r>
              <a:rPr lang="zh-CN" altLang="en-US" sz="2400">
                <a:latin typeface="Times New Roman" panose="02020603050405020304" charset="0"/>
                <a:cs typeface="Times New Roman" panose="02020603050405020304" charset="0"/>
              </a:rPr>
              <a:t>个适当的单词或括号内单词的正确形式。</a:t>
            </a:r>
            <a:endParaRPr lang="zh-CN" altLang="en-US" sz="2400">
              <a:latin typeface="Times New Roman" panose="02020603050405020304" charset="0"/>
              <a:cs typeface="Times New Roman" panose="02020603050405020304" charset="0"/>
            </a:endParaRPr>
          </a:p>
          <a:p>
            <a:pPr algn="just"/>
            <a:r>
              <a:rPr lang="en-US" altLang="zh-CN" sz="2400">
                <a:latin typeface="Times New Roman" panose="02020603050405020304" charset="0"/>
                <a:cs typeface="Times New Roman" panose="02020603050405020304" charset="0"/>
              </a:rPr>
              <a:t>         </a:t>
            </a:r>
            <a:r>
              <a:rPr lang="en-US" altLang="zh-CN" sz="3200">
                <a:latin typeface="Times New Roman" panose="02020603050405020304" charset="0"/>
                <a:cs typeface="Times New Roman" panose="02020603050405020304" charset="0"/>
              </a:rPr>
              <a:t>Filled with</a:t>
            </a:r>
            <a:r>
              <a:rPr lang="en-US" altLang="zh-CN" sz="3200" u="sng">
                <a:latin typeface="Times New Roman" panose="02020603050405020304" charset="0"/>
                <a:cs typeface="Times New Roman" panose="02020603050405020304" charset="0"/>
              </a:rPr>
              <a:t>   64                         </a:t>
            </a:r>
            <a:r>
              <a:rPr lang="en-US" altLang="zh-CN" sz="3200">
                <a:latin typeface="Times New Roman" panose="02020603050405020304" charset="0"/>
                <a:cs typeface="Times New Roman" panose="02020603050405020304" charset="0"/>
              </a:rPr>
              <a:t>(curious), the artist packed his bags and left.   </a:t>
            </a:r>
            <a:r>
              <a:rPr lang="en-US" altLang="zh-CN" sz="3200" u="sng">
                <a:latin typeface="Times New Roman" panose="02020603050405020304" charset="0"/>
                <a:cs typeface="Times New Roman" panose="02020603050405020304" charset="0"/>
              </a:rPr>
              <a:t>65                        </a:t>
            </a:r>
            <a:r>
              <a:rPr lang="en-US" altLang="zh-CN" sz="3200">
                <a:latin typeface="Times New Roman" panose="02020603050405020304" charset="0"/>
                <a:cs typeface="Times New Roman" panose="02020603050405020304" charset="0"/>
              </a:rPr>
              <a:t>he asked the villagers on the banks of the river where he could find the legendary (传奇的) artist, they smiled and </a:t>
            </a:r>
            <a:r>
              <a:rPr lang="en-US" altLang="zh-CN" sz="3200" u="sng">
                <a:latin typeface="Times New Roman" panose="02020603050405020304" charset="0"/>
                <a:cs typeface="Times New Roman" panose="02020603050405020304" charset="0"/>
              </a:rPr>
              <a:t>  66                    </a:t>
            </a:r>
            <a:r>
              <a:rPr lang="en-US" altLang="zh-CN" sz="3200">
                <a:latin typeface="Times New Roman" panose="02020603050405020304" charset="0"/>
                <a:cs typeface="Times New Roman" panose="02020603050405020304" charset="0"/>
              </a:rPr>
              <a:t>(point) down the river. The next morning he hired a boat and set out</a:t>
            </a:r>
            <a:r>
              <a:rPr lang="en-US" altLang="zh-CN" sz="3200" u="sng">
                <a:latin typeface="Times New Roman" panose="02020603050405020304" charset="0"/>
                <a:cs typeface="Times New Roman" panose="02020603050405020304" charset="0"/>
              </a:rPr>
              <a:t>   67                </a:t>
            </a:r>
            <a:r>
              <a:rPr lang="en-US" altLang="zh-CN" sz="3200">
                <a:latin typeface="Times New Roman" panose="02020603050405020304" charset="0"/>
                <a:cs typeface="Times New Roman" panose="02020603050405020304" charset="0"/>
              </a:rPr>
              <a:t>   (find) the well-known painter. As the small boat moved</a:t>
            </a:r>
            <a:r>
              <a:rPr lang="en-US" altLang="zh-CN" sz="3200" u="sng">
                <a:latin typeface="Times New Roman" panose="02020603050405020304" charset="0"/>
                <a:cs typeface="Times New Roman" panose="02020603050405020304" charset="0"/>
              </a:rPr>
              <a:t>   68                    </a:t>
            </a:r>
            <a:r>
              <a:rPr lang="en-US" altLang="zh-CN" sz="3200">
                <a:latin typeface="Times New Roman" panose="02020603050405020304" charset="0"/>
                <a:cs typeface="Times New Roman" panose="02020603050405020304" charset="0"/>
              </a:rPr>
              <a:t>   (gentle) along the river he was left speechless by the mountains being silently reflected in the water. He passed milky white waterfalls and mountains in many shades of blue. And when he saw the mists rising from the river and the soft clouds</a:t>
            </a:r>
            <a:r>
              <a:rPr lang="en-US" altLang="zh-CN" sz="3200" u="sng">
                <a:latin typeface="Times New Roman" panose="02020603050405020304" charset="0"/>
                <a:cs typeface="Times New Roman" panose="02020603050405020304" charset="0"/>
              </a:rPr>
              <a:t>  69                       </a:t>
            </a:r>
            <a:r>
              <a:rPr lang="en-US" altLang="zh-CN" sz="3200">
                <a:latin typeface="Times New Roman" panose="02020603050405020304" charset="0"/>
                <a:cs typeface="Times New Roman" panose="02020603050405020304" charset="0"/>
              </a:rPr>
              <a:t>(surround) the mountain tops, he was reduced to tears. The artist was finally humbled (谦卑) by the greatest artist</a:t>
            </a:r>
            <a:r>
              <a:rPr lang="en-US" altLang="zh-CN" sz="3200" u="sng">
                <a:latin typeface="Times New Roman" panose="02020603050405020304" charset="0"/>
                <a:cs typeface="Times New Roman" panose="02020603050405020304" charset="0"/>
              </a:rPr>
              <a:t>   70                    </a:t>
            </a:r>
            <a:r>
              <a:rPr lang="en-US" altLang="zh-CN" sz="3200">
                <a:latin typeface="Times New Roman" panose="02020603050405020304" charset="0"/>
                <a:cs typeface="Times New Roman" panose="02020603050405020304" charset="0"/>
              </a:rPr>
              <a:t>earth, Mother Nature.</a:t>
            </a:r>
            <a:endParaRPr lang="en-US" altLang="zh-CN" sz="3200">
              <a:latin typeface="Times New Roman" panose="02020603050405020304" charset="0"/>
              <a:cs typeface="Times New Roman" panose="02020603050405020304" charset="0"/>
            </a:endParaRPr>
          </a:p>
        </p:txBody>
      </p:sp>
      <p:sp>
        <p:nvSpPr>
          <p:cNvPr id="7" name="文本框 6"/>
          <p:cNvSpPr txBox="1"/>
          <p:nvPr/>
        </p:nvSpPr>
        <p:spPr>
          <a:xfrm>
            <a:off x="3968750" y="655320"/>
            <a:ext cx="1927860" cy="441960"/>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ea typeface="宋体" panose="02010600030101010101" pitchFamily="2" charset="-122"/>
                <a:cs typeface="Times New Roman" panose="02020603050405020304" charset="0"/>
              </a:rPr>
              <a:t>curi</a:t>
            </a:r>
            <a:r>
              <a:rPr lang="en-US" altLang="zh-CN" sz="3200" b="1" dirty="0">
                <a:solidFill>
                  <a:srgbClr val="FF0000"/>
                </a:solidFill>
                <a:latin typeface="Times New Roman" panose="02020603050405020304" charset="0"/>
                <a:ea typeface="宋体" panose="02010600030101010101" pitchFamily="2" charset="-122"/>
                <a:cs typeface="Times New Roman" panose="02020603050405020304" charset="0"/>
              </a:rPr>
              <a:t>o</a:t>
            </a:r>
            <a:r>
              <a:rPr lang="en-US" altLang="zh-CN" sz="3200" b="1" dirty="0">
                <a:solidFill>
                  <a:schemeClr val="tx1"/>
                </a:solidFill>
                <a:latin typeface="Times New Roman" panose="02020603050405020304" charset="0"/>
                <a:ea typeface="宋体" panose="02010600030101010101" pitchFamily="2" charset="-122"/>
                <a:cs typeface="Times New Roman" panose="02020603050405020304" charset="0"/>
              </a:rPr>
              <a:t>sity</a:t>
            </a:r>
            <a:endParaRPr lang="en-US" altLang="zh-CN" sz="3200" b="1" dirty="0">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9" name="文本框 8"/>
          <p:cNvSpPr txBox="1"/>
          <p:nvPr/>
        </p:nvSpPr>
        <p:spPr>
          <a:xfrm>
            <a:off x="3707765" y="1163320"/>
            <a:ext cx="1927860" cy="517525"/>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dirty="0">
                <a:solidFill>
                  <a:schemeClr val="tx1"/>
                </a:solidFill>
                <a:latin typeface="Times New Roman" panose="02020603050405020304" charset="0"/>
                <a:cs typeface="Times New Roman" panose="02020603050405020304" charset="0"/>
              </a:rPr>
              <a:t>When/As</a:t>
            </a:r>
            <a:endParaRPr lang="en-US" altLang="zh-CN" sz="3200" b="1" dirty="0">
              <a:solidFill>
                <a:schemeClr val="tx1"/>
              </a:solidFill>
              <a:latin typeface="Times New Roman" panose="02020603050405020304" charset="0"/>
              <a:cs typeface="Times New Roman" panose="02020603050405020304" charset="0"/>
            </a:endParaRPr>
          </a:p>
        </p:txBody>
      </p:sp>
      <p:sp>
        <p:nvSpPr>
          <p:cNvPr id="11" name="文本框 10"/>
          <p:cNvSpPr txBox="1"/>
          <p:nvPr/>
        </p:nvSpPr>
        <p:spPr>
          <a:xfrm>
            <a:off x="3000375" y="2012315"/>
            <a:ext cx="1927860" cy="554355"/>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a:latin typeface="Times New Roman" panose="02020603050405020304" charset="0"/>
                <a:cs typeface="Times New Roman" panose="02020603050405020304" charset="0"/>
                <a:sym typeface="+mn-ea"/>
              </a:rPr>
              <a:t>pointed</a:t>
            </a:r>
            <a:endParaRPr lang="en-US" altLang="zh-CN" sz="3200" b="1" dirty="0">
              <a:solidFill>
                <a:schemeClr val="tx1"/>
              </a:solidFill>
            </a:endParaRPr>
          </a:p>
        </p:txBody>
      </p:sp>
      <p:sp>
        <p:nvSpPr>
          <p:cNvPr id="12" name="文本框 11"/>
          <p:cNvSpPr txBox="1"/>
          <p:nvPr/>
        </p:nvSpPr>
        <p:spPr>
          <a:xfrm>
            <a:off x="5896610" y="2566670"/>
            <a:ext cx="1927860" cy="507365"/>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a:latin typeface="Times New Roman" panose="02020603050405020304" charset="0"/>
                <a:cs typeface="Times New Roman" panose="02020603050405020304" charset="0"/>
                <a:sym typeface="+mn-ea"/>
              </a:rPr>
              <a:t>to  find</a:t>
            </a:r>
            <a:endParaRPr lang="en-US" altLang="zh-CN" sz="3200" b="1" dirty="0">
              <a:solidFill>
                <a:schemeClr val="tx1"/>
              </a:solidFill>
            </a:endParaRPr>
          </a:p>
        </p:txBody>
      </p:sp>
      <p:sp>
        <p:nvSpPr>
          <p:cNvPr id="13" name="文本框 12"/>
          <p:cNvSpPr txBox="1"/>
          <p:nvPr/>
        </p:nvSpPr>
        <p:spPr>
          <a:xfrm>
            <a:off x="6930390" y="3074035"/>
            <a:ext cx="1927860" cy="507365"/>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a:latin typeface="Times New Roman" panose="02020603050405020304" charset="0"/>
                <a:cs typeface="Times New Roman" panose="02020603050405020304" charset="0"/>
                <a:sym typeface="+mn-ea"/>
              </a:rPr>
              <a:t>gentl</a:t>
            </a:r>
            <a:r>
              <a:rPr lang="en-US" altLang="zh-CN" sz="3200" b="1">
                <a:solidFill>
                  <a:srgbClr val="FF0000"/>
                </a:solidFill>
                <a:latin typeface="Times New Roman" panose="02020603050405020304" charset="0"/>
                <a:cs typeface="Times New Roman" panose="02020603050405020304" charset="0"/>
                <a:sym typeface="+mn-ea"/>
              </a:rPr>
              <a:t>y</a:t>
            </a:r>
            <a:endParaRPr lang="en-US" altLang="zh-CN" sz="3200" b="1" dirty="0">
              <a:solidFill>
                <a:srgbClr val="FF0000"/>
              </a:solidFill>
              <a:latin typeface="Times New Roman" panose="02020603050405020304" charset="0"/>
              <a:cs typeface="Times New Roman" panose="02020603050405020304" charset="0"/>
              <a:sym typeface="+mn-ea"/>
            </a:endParaRPr>
          </a:p>
        </p:txBody>
      </p:sp>
      <p:sp>
        <p:nvSpPr>
          <p:cNvPr id="14" name="文本框 13"/>
          <p:cNvSpPr txBox="1"/>
          <p:nvPr/>
        </p:nvSpPr>
        <p:spPr>
          <a:xfrm>
            <a:off x="3442970" y="5031740"/>
            <a:ext cx="2378075" cy="507365"/>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a:latin typeface="Times New Roman" panose="02020603050405020304" charset="0"/>
                <a:cs typeface="Times New Roman" panose="02020603050405020304" charset="0"/>
                <a:sym typeface="+mn-ea"/>
              </a:rPr>
              <a:t>surrounding     </a:t>
            </a:r>
            <a:endParaRPr lang="en-US" altLang="zh-CN" sz="3200" b="1" dirty="0">
              <a:solidFill>
                <a:srgbClr val="FF0000"/>
              </a:solidFill>
              <a:latin typeface="Times New Roman" panose="02020603050405020304" charset="0"/>
              <a:cs typeface="Times New Roman" panose="02020603050405020304" charset="0"/>
              <a:sym typeface="+mn-ea"/>
            </a:endParaRPr>
          </a:p>
        </p:txBody>
      </p:sp>
      <p:sp>
        <p:nvSpPr>
          <p:cNvPr id="15" name="文本框 14"/>
          <p:cNvSpPr txBox="1"/>
          <p:nvPr/>
        </p:nvSpPr>
        <p:spPr>
          <a:xfrm>
            <a:off x="2479040" y="6031230"/>
            <a:ext cx="1043305" cy="384810"/>
          </a:xfrm>
          <a:prstGeom prst="rect">
            <a:avLst/>
          </a:prstGeom>
          <a:solidFill>
            <a:srgbClr val="00B0F0"/>
          </a:solidFill>
          <a:ln>
            <a:solidFill>
              <a:schemeClr val="accent1">
                <a:lumMod val="20000"/>
                <a:lumOff val="80000"/>
              </a:schemeClr>
            </a:solidFill>
          </a:ln>
        </p:spPr>
        <p:txBody>
          <a:bodyPr wrap="square" rtlCol="0">
            <a:noAutofit/>
          </a:bodyPr>
          <a:p>
            <a:r>
              <a:rPr lang="en-US" altLang="zh-CN" sz="3200" b="1">
                <a:latin typeface="Times New Roman" panose="02020603050405020304" charset="0"/>
                <a:cs typeface="Times New Roman" panose="02020603050405020304" charset="0"/>
                <a:sym typeface="+mn-ea"/>
              </a:rPr>
              <a:t>on     </a:t>
            </a:r>
            <a:endParaRPr lang="en-US" altLang="zh-CN" sz="3200" b="1" dirty="0">
              <a:solidFill>
                <a:srgbClr val="FF0000"/>
              </a:solidFill>
              <a:latin typeface="Times New Roman" panose="02020603050405020304" charset="0"/>
              <a:cs typeface="Times New Roman" panose="02020603050405020304" charset="0"/>
              <a:sym typeface="+mn-ea"/>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P spid="9" grpId="0" bldLvl="0" animBg="1"/>
      <p:bldP spid="9" grpId="1" animBg="1"/>
      <p:bldP spid="11" grpId="0" bldLvl="0" animBg="1"/>
      <p:bldP spid="11" grpId="1" animBg="1"/>
      <p:bldP spid="12" grpId="0" bldLvl="0" animBg="1"/>
      <p:bldP spid="12" grpId="1" animBg="1"/>
      <p:bldP spid="13" grpId="0" bldLvl="0" animBg="1"/>
      <p:bldP spid="13" grpId="1" animBg="1"/>
      <p:bldP spid="14" grpId="0" bldLvl="0" animBg="1"/>
      <p:bldP spid="14" grpId="1" animBg="1"/>
      <p:bldP spid="15" grpId="0" bldLvl="0" animBg="1"/>
      <p:bldP spid="15" grpId="1" animBg="1"/>
    </p:bldLst>
  </p:timing>
</p:sld>
</file>

<file path=ppt/tags/tag1.xml><?xml version="1.0" encoding="utf-8"?>
<p:tagLst xmlns:p="http://schemas.openxmlformats.org/presentationml/2006/main">
  <p:tag name="TABLE_ENDDRAG_ORIGIN_RECT" val="867*242"/>
  <p:tag name="TABLE_ENDDRAG_RECT" val="45*116*867*242"/>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TABLE_ENDDRAG_ORIGIN_RECT" val="891*416"/>
  <p:tag name="TABLE_ENDDRAG_RECT" val="34*76*891*416"/>
</p:tagLst>
</file>

<file path=ppt/tags/tag12.xml><?xml version="1.0" encoding="utf-8"?>
<p:tagLst xmlns:p="http://schemas.openxmlformats.org/presentationml/2006/main">
  <p:tag name="TABLE_ENDDRAG_ORIGIN_RECT" val="882*439"/>
  <p:tag name="TABLE_ENDDRAG_RECT" val="44*58*882*439"/>
</p:tagLst>
</file>

<file path=ppt/tags/tag13.xml><?xml version="1.0" encoding="utf-8"?>
<p:tagLst xmlns:p="http://schemas.openxmlformats.org/presentationml/2006/main">
  <p:tag name="TABLE_ENDDRAG_ORIGIN_RECT" val="882*224"/>
  <p:tag name="TABLE_ENDDRAG_RECT" val="32*97*882*224"/>
</p:tagLst>
</file>

<file path=ppt/tags/tag14.xml><?xml version="1.0" encoding="utf-8"?>
<p:tagLst xmlns:p="http://schemas.openxmlformats.org/presentationml/2006/main">
  <p:tag name="TABLE_ENDDRAG_ORIGIN_RECT" val="891*440"/>
  <p:tag name="TABLE_ENDDRAG_RECT" val="34*76*891*440"/>
</p:tagLst>
</file>

<file path=ppt/tags/tag15.xml><?xml version="1.0" encoding="utf-8"?>
<p:tagLst xmlns:p="http://schemas.openxmlformats.org/presentationml/2006/main">
  <p:tag name="TABLE_ENDDRAG_ORIGIN_RECT" val="853*369"/>
  <p:tag name="TABLE_ENDDRAG_RECT" val="46*79*853*369"/>
</p:tagLst>
</file>

<file path=ppt/tags/tag16.xml><?xml version="1.0" encoding="utf-8"?>
<p:tagLst xmlns:p="http://schemas.openxmlformats.org/presentationml/2006/main">
  <p:tag name="TABLE_ENDDRAG_ORIGIN_RECT" val="884*492"/>
  <p:tag name="TABLE_ENDDRAG_RECT" val="50*57*884*492"/>
</p:tagLst>
</file>

<file path=ppt/tags/tag17.xml><?xml version="1.0" encoding="utf-8"?>
<p:tagLst xmlns:p="http://schemas.openxmlformats.org/presentationml/2006/main">
  <p:tag name="TABLE_ENDDRAG_ORIGIN_RECT" val="883*394"/>
  <p:tag name="TABLE_ENDDRAG_RECT" val="40*71*883*394"/>
</p:tagLst>
</file>

<file path=ppt/tags/tag18.xml><?xml version="1.0" encoding="utf-8"?>
<p:tagLst xmlns:p="http://schemas.openxmlformats.org/presentationml/2006/main">
  <p:tag name="TABLE_ENDDRAG_ORIGIN_RECT" val="891*440"/>
  <p:tag name="TABLE_ENDDRAG_RECT" val="34*76*891*440"/>
</p:tagLst>
</file>

<file path=ppt/tags/tag19.xml><?xml version="1.0" encoding="utf-8"?>
<p:tagLst xmlns:p="http://schemas.openxmlformats.org/presentationml/2006/main">
  <p:tag name="TABLE_ENDDRAG_ORIGIN_RECT" val="859*324"/>
  <p:tag name="TABLE_ENDDRAG_RECT" val="44*88*860*324"/>
</p:tagLst>
</file>

<file path=ppt/tags/tag2.xml><?xml version="1.0" encoding="utf-8"?>
<p:tagLst xmlns:p="http://schemas.openxmlformats.org/presentationml/2006/main">
  <p:tag name="TABLE_ENDDRAG_ORIGIN_RECT" val="851*454"/>
  <p:tag name="TABLE_ENDDRAG_RECT" val="27*63*851*454"/>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TABLE_ENDDRAG_ORIGIN_RECT" val="869*421"/>
  <p:tag name="TABLE_ENDDRAG_RECT" val="50*84*869*421"/>
</p:tagLst>
</file>

<file path=ppt/tags/tag24.xml><?xml version="1.0" encoding="utf-8"?>
<p:tagLst xmlns:p="http://schemas.openxmlformats.org/presentationml/2006/main">
  <p:tag name="TABLE_ENDDRAG_ORIGIN_RECT" val="879*510"/>
  <p:tag name="TABLE_ENDDRAG_RECT" val="37*71*879*510"/>
</p:tagLst>
</file>

<file path=ppt/tags/tag25.xml><?xml version="1.0" encoding="utf-8"?>
<p:tagLst xmlns:p="http://schemas.openxmlformats.org/presentationml/2006/main">
  <p:tag name="TABLE_ENDDRAG_ORIGIN_RECT" val="828*350"/>
  <p:tag name="TABLE_ENDDRAG_RECT" val="81*88*828*350"/>
</p:tagLst>
</file>

<file path=ppt/tags/tag26.xml><?xml version="1.0" encoding="utf-8"?>
<p:tagLst xmlns:p="http://schemas.openxmlformats.org/presentationml/2006/main">
  <p:tag name="TABLE_ENDDRAG_ORIGIN_RECT" val="898*445"/>
  <p:tag name="TABLE_ENDDRAG_RECT" val="33*71*898*445"/>
</p:tagLst>
</file>

<file path=ppt/tags/tag27.xml><?xml version="1.0" encoding="utf-8"?>
<p:tagLst xmlns:p="http://schemas.openxmlformats.org/presentationml/2006/main">
  <p:tag name="TABLE_ENDDRAG_ORIGIN_RECT" val="893*519"/>
  <p:tag name="TABLE_ENDDRAG_RECT" val="35*77*893*519"/>
</p:tagLst>
</file>

<file path=ppt/tags/tag3.xml><?xml version="1.0" encoding="utf-8"?>
<p:tagLst xmlns:p="http://schemas.openxmlformats.org/presentationml/2006/main">
  <p:tag name="TABLE_ENDDRAG_ORIGIN_RECT" val="891*416"/>
  <p:tag name="TABLE_ENDDRAG_RECT" val="34*76*891*416"/>
</p:tagLst>
</file>

<file path=ppt/tags/tag4.xml><?xml version="1.0" encoding="utf-8"?>
<p:tagLst xmlns:p="http://schemas.openxmlformats.org/presentationml/2006/main">
  <p:tag name="TABLE_ENDDRAG_ORIGIN_RECT" val="876*412"/>
  <p:tag name="TABLE_ENDDRAG_RECT" val="43*80*876*412"/>
</p:tagLst>
</file>

<file path=ppt/tags/tag5.xml><?xml version="1.0" encoding="utf-8"?>
<p:tagLst xmlns:p="http://schemas.openxmlformats.org/presentationml/2006/main">
  <p:tag name="TABLE_ENDDRAG_ORIGIN_RECT" val="891*416"/>
  <p:tag name="TABLE_ENDDRAG_RECT" val="34*76*891*416"/>
</p:tagLst>
</file>

<file path=ppt/tags/tag6.xml><?xml version="1.0" encoding="utf-8"?>
<p:tagLst xmlns:p="http://schemas.openxmlformats.org/presentationml/2006/main">
  <p:tag name="TABLE_ENDDRAG_ORIGIN_RECT" val="862*389"/>
  <p:tag name="TABLE_ENDDRAG_RECT" val="44*93*862*389"/>
</p:tagLst>
</file>

<file path=ppt/tags/tag7.xml><?xml version="1.0" encoding="utf-8"?>
<p:tagLst xmlns:p="http://schemas.openxmlformats.org/presentationml/2006/main">
  <p:tag name="TABLE_ENDDRAG_ORIGIN_RECT" val="891*416"/>
  <p:tag name="TABLE_ENDDRAG_RECT" val="34*76*891*416"/>
</p:tagLst>
</file>

<file path=ppt/tags/tag8.xml><?xml version="1.0" encoding="utf-8"?>
<p:tagLst xmlns:p="http://schemas.openxmlformats.org/presentationml/2006/main">
  <p:tag name="TABLE_ENDDRAG_ORIGIN_RECT" val="896*436"/>
  <p:tag name="TABLE_ENDDRAG_RECT" val="35*82*896*436"/>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微软雅黑"/>
        <a:cs typeface="Arial"/>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微软雅黑"/>
        <a:cs typeface="Arial"/>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宋体"/>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宋体"/>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Template>
  <TotalTime>0</TotalTime>
  <Words>27210</Words>
  <Application>WPS 演示</Application>
  <PresentationFormat>宽屏</PresentationFormat>
  <Paragraphs>1428</Paragraphs>
  <Slides>70</Slides>
  <Notes>1</Notes>
  <HiddenSlides>0</HiddenSlides>
  <MMClips>0</MMClips>
  <ScaleCrop>false</ScaleCrop>
  <HeadingPairs>
    <vt:vector size="6" baseType="variant">
      <vt:variant>
        <vt:lpstr>已用的字体</vt:lpstr>
      </vt:variant>
      <vt:variant>
        <vt:i4>15</vt:i4>
      </vt:variant>
      <vt:variant>
        <vt:lpstr>主题</vt:lpstr>
      </vt:variant>
      <vt:variant>
        <vt:i4>2</vt:i4>
      </vt:variant>
      <vt:variant>
        <vt:lpstr>幻灯片标题</vt:lpstr>
      </vt:variant>
      <vt:variant>
        <vt:i4>70</vt:i4>
      </vt:variant>
    </vt:vector>
  </HeadingPairs>
  <TitlesOfParts>
    <vt:vector size="87" baseType="lpstr">
      <vt:lpstr>Arial</vt:lpstr>
      <vt:lpstr>宋体</vt:lpstr>
      <vt:lpstr>Wingdings</vt:lpstr>
      <vt:lpstr>微软雅黑</vt:lpstr>
      <vt:lpstr>Wingdings</vt:lpstr>
      <vt:lpstr>Arial</vt:lpstr>
      <vt:lpstr>Times New Roman</vt:lpstr>
      <vt:lpstr>黑体</vt:lpstr>
      <vt:lpstr>庞门正道粗书体</vt:lpstr>
      <vt:lpstr>Calibri</vt:lpstr>
      <vt:lpstr>Times New Roman</vt:lpstr>
      <vt:lpstr>Arial Unicode MS</vt:lpstr>
      <vt:lpstr>HelveticaNeue</vt:lpstr>
      <vt:lpstr>华文新魏</vt:lpstr>
      <vt:lpstr>Segoe Print</vt:lpstr>
      <vt:lpstr>第一PPT，www.1ppt.com</vt:lpstr>
      <vt:lpstr>第一PPT，www.1ppt.com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第一PPT，www.1ppt.com</Company>
  <LinksUpToDate>false</LinksUpToDate>
  <SharedDoc>false</SharedDoc>
  <HyperlinksChanged>false</HyperlinksChanged>
  <AppVersion>14.0000</AppVersion>
  <Manager>第一PPT</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非遗文化</dc:title>
  <dc:creator>第一PPT</dc:creator>
  <cp:keywords>www.1ppt.com</cp:keywords>
  <dc:description>www.1ppt.com</dc:description>
  <cp:lastModifiedBy>Administrator</cp:lastModifiedBy>
  <cp:revision>113</cp:revision>
  <dcterms:created xsi:type="dcterms:W3CDTF">2022-04-16T10:17:00Z</dcterms:created>
  <dcterms:modified xsi:type="dcterms:W3CDTF">2024-12-31T02:51:21Z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FBF895D605F14FCE8159157871C693B7_13</vt:lpwstr>
  </property>
  <property fmtid="{D5CDD505-2E9C-101B-9397-08002B2CF9AE}" pid="3" name="KSOProductBuildVer">
    <vt:lpwstr>2052-11.8.2.7978</vt:lpwstr>
  </property>
  <property fmtid="{D5CDD505-2E9C-101B-9397-08002B2CF9AE}" pid="4" name="KSOTemplateUUID">
    <vt:lpwstr>v1.0_mb_MXUw5ZL5Pz2e7/TWXcVhng==</vt:lpwstr>
  </property>
</Properties>
</file>