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7" r:id="rId3"/>
    <p:sldId id="260" r:id="rId4"/>
    <p:sldId id="298" r:id="rId5"/>
    <p:sldId id="269" r:id="rId6"/>
    <p:sldId id="268" r:id="rId7"/>
    <p:sldId id="286" r:id="rId8"/>
    <p:sldId id="287" r:id="rId9"/>
    <p:sldId id="279" r:id="rId10"/>
    <p:sldId id="280" r:id="rId11"/>
    <p:sldId id="300" r:id="rId12"/>
    <p:sldId id="301" r:id="rId13"/>
    <p:sldId id="257" r:id="rId14"/>
    <p:sldId id="303" r:id="rId15"/>
    <p:sldId id="258" r:id="rId16"/>
    <p:sldId id="302" r:id="rId17"/>
    <p:sldId id="259" r:id="rId18"/>
    <p:sldId id="304" r:id="rId19"/>
    <p:sldId id="288" r:id="rId20"/>
    <p:sldId id="289" r:id="rId21"/>
    <p:sldId id="305" r:id="rId22"/>
    <p:sldId id="26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file:///C:\Users\Administrator\Desktop\&#28335;&#24681;&#30456;&#20851;\&#25237;&#31295;&#35838;&#20214;&#36827;&#24230;\&#21556;&#26195;&#20964;\&#35270;&#39057;1.mp4" TargetMode="External"/><Relationship Id="rId1" Type="http://schemas.openxmlformats.org/officeDocument/2006/relationships/video" Target="file:///C:\Users\Administrator\Desktop\&#28335;&#24681;&#30456;&#20851;\&#25237;&#31295;&#35838;&#20214;&#36827;&#24230;\&#21556;&#26195;&#20964;\&#35270;&#39057;1.mp4" TargetMode="Externa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microsoft.com/office/2007/relationships/media" Target="file:///C:\Users\Administrator\Desktop\&#28335;&#24681;&#30456;&#20851;\&#25237;&#31295;&#35838;&#20214;&#36827;&#24230;\&#21556;&#26195;&#20964;\&#35270;&#39057;2.mp4" TargetMode="External"/><Relationship Id="rId2" Type="http://schemas.openxmlformats.org/officeDocument/2006/relationships/video" Target="file:///C:\Users\Administrator\Desktop\&#28335;&#24681;&#30456;&#20851;\&#25237;&#31295;&#35838;&#20214;&#36827;&#24230;\&#21556;&#26195;&#20964;\&#35270;&#39057;2.mp4" TargetMode="Externa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pring"/>
          <p:cNvPicPr>
            <a:picLocks noChangeAspect="1"/>
          </p:cNvPicPr>
          <p:nvPr/>
        </p:nvPicPr>
        <p:blipFill>
          <a:blip r:embed="rId1"/>
          <a:srcRect t="-1124" r="-325"/>
          <a:stretch>
            <a:fillRect/>
          </a:stretch>
        </p:blipFill>
        <p:spPr>
          <a:xfrm rot="16200000">
            <a:off x="2701290" y="-2701925"/>
            <a:ext cx="6788785" cy="12192000"/>
          </a:xfrm>
          <a:prstGeom prst="rect">
            <a:avLst/>
          </a:prstGeom>
          <a:solidFill>
            <a:srgbClr val="FFFFFF"/>
          </a:solidFill>
        </p:spPr>
      </p:pic>
      <p:sp>
        <p:nvSpPr>
          <p:cNvPr id="6" name="矩形 5"/>
          <p:cNvSpPr/>
          <p:nvPr/>
        </p:nvSpPr>
        <p:spPr>
          <a:xfrm>
            <a:off x="10229850" y="292100"/>
            <a:ext cx="1577975" cy="1294130"/>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25 Spring"/>
          <p:cNvPicPr>
            <a:picLocks noChangeAspect="1"/>
          </p:cNvPicPr>
          <p:nvPr/>
        </p:nvPicPr>
        <p:blipFill>
          <a:blip r:embed="rId1"/>
          <a:stretch>
            <a:fillRect/>
          </a:stretch>
        </p:blipFill>
        <p:spPr>
          <a:xfrm>
            <a:off x="190500" y="0"/>
            <a:ext cx="4895215" cy="6858000"/>
          </a:xfrm>
          <a:prstGeom prst="rect">
            <a:avLst/>
          </a:prstGeom>
        </p:spPr>
      </p:pic>
      <p:sp>
        <p:nvSpPr>
          <p:cNvPr id="5" name="文本框 4"/>
          <p:cNvSpPr txBox="1"/>
          <p:nvPr/>
        </p:nvSpPr>
        <p:spPr>
          <a:xfrm>
            <a:off x="4982845" y="884555"/>
            <a:ext cx="6724650" cy="2676525"/>
          </a:xfrm>
          <a:prstGeom prst="rect">
            <a:avLst/>
          </a:prstGeom>
          <a:noFill/>
        </p:spPr>
        <p:txBody>
          <a:bodyPr wrap="square" rtlCol="0" anchor="t">
            <a:spAutoFit/>
          </a:bodyPr>
          <a:p>
            <a:r>
              <a:rPr lang="en-US" altLang="zh-CN" sz="2800">
                <a:latin typeface="Times New Roman" panose="02020603050405020304" charset="0"/>
                <a:cs typeface="Times New Roman" panose="02020603050405020304" charset="0"/>
              </a:rPr>
              <a:t>Basking in the spring sunshine beneath a blossoming tree, I will be lying on a picnic mat engrossed in a book, with sweet treats and a steaming cup of coffee by my side, feeling utterly content in spring of 2025.</a:t>
            </a:r>
            <a:endParaRPr lang="en-US" altLang="zh-CN" sz="2800">
              <a:latin typeface="Times New Roman" panose="02020603050405020304" charset="0"/>
              <a:cs typeface="Times New Roman" panose="02020603050405020304" charset="0"/>
            </a:endParaRPr>
          </a:p>
          <a:p>
            <a:endParaRPr lang="zh-CN" altLang="en-US" sz="28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ummer"/>
          <p:cNvPicPr>
            <a:picLocks noChangeAspect="1"/>
          </p:cNvPicPr>
          <p:nvPr/>
        </p:nvPicPr>
        <p:blipFill>
          <a:blip r:embed="rId1"/>
          <a:stretch>
            <a:fillRect/>
          </a:stretch>
        </p:blipFill>
        <p:spPr>
          <a:xfrm rot="16200000">
            <a:off x="2694940" y="-2625725"/>
            <a:ext cx="6755130" cy="12005945"/>
          </a:xfrm>
          <a:prstGeom prst="rect">
            <a:avLst/>
          </a:prstGeom>
        </p:spPr>
      </p:pic>
      <p:sp>
        <p:nvSpPr>
          <p:cNvPr id="6" name="矩形 5"/>
          <p:cNvSpPr/>
          <p:nvPr/>
        </p:nvSpPr>
        <p:spPr>
          <a:xfrm>
            <a:off x="10229850" y="292100"/>
            <a:ext cx="1577975" cy="1294130"/>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25summer"/>
          <p:cNvPicPr>
            <a:picLocks noChangeAspect="1"/>
          </p:cNvPicPr>
          <p:nvPr/>
        </p:nvPicPr>
        <p:blipFill>
          <a:blip r:embed="rId1"/>
          <a:stretch>
            <a:fillRect/>
          </a:stretch>
        </p:blipFill>
        <p:spPr>
          <a:xfrm>
            <a:off x="554990" y="278130"/>
            <a:ext cx="4802505" cy="6096000"/>
          </a:xfrm>
          <a:prstGeom prst="rect">
            <a:avLst/>
          </a:prstGeom>
        </p:spPr>
      </p:pic>
      <p:sp>
        <p:nvSpPr>
          <p:cNvPr id="3" name="文本框 2"/>
          <p:cNvSpPr txBox="1"/>
          <p:nvPr/>
        </p:nvSpPr>
        <p:spPr>
          <a:xfrm>
            <a:off x="5530850" y="894715"/>
            <a:ext cx="5943600" cy="1814830"/>
          </a:xfrm>
          <a:prstGeom prst="rect">
            <a:avLst/>
          </a:prstGeom>
        </p:spPr>
        <p:txBody>
          <a:bodyPr wrap="square">
            <a:spAutoFit/>
          </a:bodyPr>
          <a:p>
            <a:pPr marL="0" indent="0"/>
            <a:r>
              <a:rPr lang="en-US" altLang="zh-CN" sz="2800" b="0" i="0">
                <a:solidFill>
                  <a:srgbClr val="060607"/>
                </a:solidFill>
                <a:latin typeface="Times New Roman" panose="02020603050405020304" charset="0"/>
                <a:ea typeface="-apple-system"/>
                <a:cs typeface="Times New Roman" panose="02020603050405020304" charset="0"/>
              </a:rPr>
              <a:t>With our dog happily tucked in the bike basket, my friend and I will be cycling on the lawn, our faces glowing with joy in summer of 2025.</a:t>
            </a:r>
            <a:endParaRPr lang="en-US" altLang="zh-CN" sz="2800" b="0" i="0">
              <a:solidFill>
                <a:srgbClr val="060607"/>
              </a:solidFill>
              <a:latin typeface="Times New Roman" panose="02020603050405020304" charset="0"/>
              <a:ea typeface="-apple-system"/>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Autumn"/>
          <p:cNvPicPr>
            <a:picLocks noChangeAspect="1"/>
          </p:cNvPicPr>
          <p:nvPr/>
        </p:nvPicPr>
        <p:blipFill>
          <a:blip r:embed="rId1"/>
          <a:stretch>
            <a:fillRect/>
          </a:stretch>
        </p:blipFill>
        <p:spPr>
          <a:xfrm rot="16200000">
            <a:off x="2595880" y="-2529205"/>
            <a:ext cx="7066915" cy="12124690"/>
          </a:xfrm>
          <a:prstGeom prst="rect">
            <a:avLst/>
          </a:prstGeom>
        </p:spPr>
      </p:pic>
      <p:sp>
        <p:nvSpPr>
          <p:cNvPr id="6" name="矩形 5"/>
          <p:cNvSpPr/>
          <p:nvPr/>
        </p:nvSpPr>
        <p:spPr>
          <a:xfrm>
            <a:off x="10229850" y="292100"/>
            <a:ext cx="1577975" cy="1294130"/>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025 autumn"/>
          <p:cNvPicPr>
            <a:picLocks noChangeAspect="1"/>
          </p:cNvPicPr>
          <p:nvPr/>
        </p:nvPicPr>
        <p:blipFill>
          <a:blip r:embed="rId1"/>
          <a:stretch>
            <a:fillRect/>
          </a:stretch>
        </p:blipFill>
        <p:spPr>
          <a:xfrm>
            <a:off x="325120" y="205740"/>
            <a:ext cx="5048250" cy="6189980"/>
          </a:xfrm>
          <a:prstGeom prst="rect">
            <a:avLst/>
          </a:prstGeom>
        </p:spPr>
      </p:pic>
      <p:sp>
        <p:nvSpPr>
          <p:cNvPr id="5" name="文本框 4"/>
          <p:cNvSpPr txBox="1"/>
          <p:nvPr/>
        </p:nvSpPr>
        <p:spPr>
          <a:xfrm>
            <a:off x="5754370" y="525145"/>
            <a:ext cx="5459095" cy="2676525"/>
          </a:xfrm>
          <a:prstGeom prst="rect">
            <a:avLst/>
          </a:prstGeom>
          <a:noFill/>
        </p:spPr>
        <p:txBody>
          <a:bodyPr wrap="square" rtlCol="0" anchor="t">
            <a:spAutoFit/>
          </a:bodyPr>
          <a:p>
            <a:r>
              <a:rPr lang="en-US" altLang="zh-CN" sz="2800">
                <a:latin typeface="Times New Roman" panose="02020603050405020304" charset="0"/>
                <a:cs typeface="Times New Roman" panose="02020603050405020304" charset="0"/>
              </a:rPr>
              <a:t>I will be  reading by the seaside with a steaming cup of coffee on the table, seagulls soaring overhead, and  sea breeze gently touching my face in autumn of 2025.</a:t>
            </a:r>
            <a:endParaRPr lang="en-US" altLang="zh-CN" sz="2800">
              <a:latin typeface="Times New Roman" panose="02020603050405020304" charset="0"/>
              <a:cs typeface="Times New Roman" panose="02020603050405020304" charset="0"/>
            </a:endParaRPr>
          </a:p>
          <a:p>
            <a:endParaRPr lang="zh-CN" altLang="en-US" sz="2800">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Winter"/>
          <p:cNvPicPr>
            <a:picLocks noChangeAspect="1"/>
          </p:cNvPicPr>
          <p:nvPr/>
        </p:nvPicPr>
        <p:blipFill>
          <a:blip r:embed="rId1"/>
          <a:stretch>
            <a:fillRect/>
          </a:stretch>
        </p:blipFill>
        <p:spPr>
          <a:xfrm rot="16200000">
            <a:off x="2596515" y="-2597150"/>
            <a:ext cx="6859270" cy="12052935"/>
          </a:xfrm>
          <a:prstGeom prst="rect">
            <a:avLst/>
          </a:prstGeom>
        </p:spPr>
      </p:pic>
      <p:sp>
        <p:nvSpPr>
          <p:cNvPr id="6" name="矩形 5"/>
          <p:cNvSpPr/>
          <p:nvPr/>
        </p:nvSpPr>
        <p:spPr>
          <a:xfrm>
            <a:off x="10192385" y="319405"/>
            <a:ext cx="1416685" cy="1229995"/>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25 winter "/>
          <p:cNvPicPr>
            <a:picLocks noChangeAspect="1"/>
          </p:cNvPicPr>
          <p:nvPr/>
        </p:nvPicPr>
        <p:blipFill>
          <a:blip r:embed="rId1"/>
          <a:stretch>
            <a:fillRect/>
          </a:stretch>
        </p:blipFill>
        <p:spPr>
          <a:xfrm>
            <a:off x="143510" y="180340"/>
            <a:ext cx="5221605" cy="6361430"/>
          </a:xfrm>
          <a:prstGeom prst="rect">
            <a:avLst/>
          </a:prstGeom>
        </p:spPr>
      </p:pic>
      <p:sp>
        <p:nvSpPr>
          <p:cNvPr id="4" name="文本框 3"/>
          <p:cNvSpPr txBox="1"/>
          <p:nvPr/>
        </p:nvSpPr>
        <p:spPr>
          <a:xfrm>
            <a:off x="5541645" y="728980"/>
            <a:ext cx="5192395" cy="1814830"/>
          </a:xfrm>
          <a:prstGeom prst="rect">
            <a:avLst/>
          </a:prstGeom>
        </p:spPr>
        <p:txBody>
          <a:bodyPr wrap="square">
            <a:spAutoFit/>
          </a:bodyPr>
          <a:p>
            <a:pPr marL="0" indent="0"/>
            <a:r>
              <a:rPr lang="en-US" altLang="zh-CN" sz="2800" b="0" i="0">
                <a:solidFill>
                  <a:srgbClr val="060607"/>
                </a:solidFill>
                <a:latin typeface="Times New Roman" panose="02020603050405020304" charset="0"/>
                <a:ea typeface="-apple-system"/>
                <a:cs typeface="Times New Roman" panose="02020603050405020304" charset="0"/>
              </a:rPr>
              <a:t>I will  be taking a photo with my homemade snowman, both of us wearing red scarves, standing in the snow with joyful expressions.</a:t>
            </a:r>
            <a:endParaRPr lang="en-US" altLang="zh-CN" sz="2800" b="0" i="0">
              <a:solidFill>
                <a:srgbClr val="060607"/>
              </a:solidFill>
              <a:latin typeface="Times New Roman" panose="02020603050405020304" charset="0"/>
              <a:ea typeface="-apple-system"/>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0"/>
            <a:ext cx="11962130" cy="4523105"/>
          </a:xfrm>
          <a:prstGeom prst="rect">
            <a:avLst/>
          </a:prstGeom>
        </p:spPr>
        <p:txBody>
          <a:bodyPr wrap="square">
            <a:spAutoFit/>
          </a:bodyPr>
          <a:p>
            <a:pPr marL="0" indent="0" algn="l" defTabSz="266700" fontAlgn="ctr">
              <a:lnSpc>
                <a:spcPct val="150000"/>
              </a:lnSpc>
              <a:spcBef>
                <a:spcPct val="0"/>
              </a:spcBef>
              <a:spcAft>
                <a:spcPct val="0"/>
              </a:spcAft>
            </a:pPr>
            <a:r>
              <a:rPr lang="zh-CN" altLang="en-US" sz="2400">
                <a:latin typeface="宋体" panose="02010600030101010101" pitchFamily="2" charset="-122"/>
                <a:ea typeface="宋体" panose="02010600030101010101" pitchFamily="2" charset="-122"/>
              </a:rPr>
              <a:t>假定你是李华，新的一年到了，你的英国好友</a:t>
            </a:r>
            <a:r>
              <a:rPr lang="en-US" altLang="zh-CN" sz="2400">
                <a:latin typeface="Times New Roman" panose="02020603050405020304"/>
                <a:ea typeface="宋体" panose="02010600030101010101" pitchFamily="2" charset="-122"/>
              </a:rPr>
              <a:t>Jim</a:t>
            </a:r>
            <a:r>
              <a:rPr lang="zh-CN" altLang="en-US" sz="2400">
                <a:latin typeface="宋体" panose="02010600030101010101" pitchFamily="2" charset="-122"/>
                <a:ea typeface="宋体" panose="02010600030101010101" pitchFamily="2" charset="-122"/>
              </a:rPr>
              <a:t>来信说他去年的新年计划未能落实，感到苦恼，向你询问按时实施计划的方法。请你给</a:t>
            </a:r>
            <a:r>
              <a:rPr lang="en-US" altLang="zh-CN" sz="2400">
                <a:latin typeface="Times New Roman" panose="02020603050405020304"/>
                <a:ea typeface="宋体" panose="02010600030101010101" pitchFamily="2" charset="-122"/>
              </a:rPr>
              <a:t>Jim</a:t>
            </a:r>
            <a:r>
              <a:rPr lang="zh-CN" altLang="en-US" sz="2400">
                <a:latin typeface="宋体" panose="02010600030101010101" pitchFamily="2" charset="-122"/>
                <a:ea typeface="宋体" panose="02010600030101010101" pitchFamily="2" charset="-122"/>
              </a:rPr>
              <a:t>回信，内容包括：</a:t>
            </a:r>
            <a:endParaRPr lang="zh-CN" altLang="en-US" sz="24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en-US" altLang="zh-CN" sz="2400">
                <a:latin typeface="Times New Roman" panose="02020603050405020304"/>
                <a:ea typeface="宋体" panose="02010600030101010101" pitchFamily="2" charset="-122"/>
              </a:rPr>
              <a:t>1. </a:t>
            </a:r>
            <a:r>
              <a:rPr lang="zh-CN" altLang="en-US" sz="2400">
                <a:latin typeface="宋体" panose="02010600030101010101" pitchFamily="2" charset="-122"/>
                <a:ea typeface="宋体" panose="02010600030101010101" pitchFamily="2" charset="-122"/>
              </a:rPr>
              <a:t>表示理解；</a:t>
            </a:r>
            <a:endParaRPr lang="zh-CN" altLang="en-US" sz="24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en-US" altLang="zh-CN" sz="2400">
                <a:latin typeface="Times New Roman" panose="02020603050405020304"/>
                <a:ea typeface="宋体" panose="02010600030101010101" pitchFamily="2" charset="-122"/>
              </a:rPr>
              <a:t>2. </a:t>
            </a:r>
            <a:r>
              <a:rPr lang="zh-CN" altLang="en-US" sz="2400">
                <a:latin typeface="宋体" panose="02010600030101010101" pitchFamily="2" charset="-122"/>
                <a:ea typeface="宋体" panose="02010600030101010101" pitchFamily="2" charset="-122"/>
              </a:rPr>
              <a:t>你的建议。</a:t>
            </a:r>
            <a:endParaRPr lang="zh-CN" altLang="en-US" sz="24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zh-CN" altLang="en-US" sz="2400">
                <a:latin typeface="宋体" panose="02010600030101010101" pitchFamily="2" charset="-122"/>
                <a:ea typeface="宋体" panose="02010600030101010101" pitchFamily="2" charset="-122"/>
              </a:rPr>
              <a:t>注意：</a:t>
            </a:r>
            <a:endParaRPr lang="zh-CN" altLang="en-US" sz="24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en-US" altLang="zh-CN" sz="2400">
                <a:latin typeface="Times New Roman" panose="02020603050405020304"/>
                <a:ea typeface="宋体" panose="02010600030101010101" pitchFamily="2" charset="-122"/>
              </a:rPr>
              <a:t>1. </a:t>
            </a:r>
            <a:r>
              <a:rPr lang="zh-CN" altLang="en-US" sz="2400">
                <a:latin typeface="宋体" panose="02010600030101010101" pitchFamily="2" charset="-122"/>
                <a:ea typeface="宋体" panose="02010600030101010101" pitchFamily="2" charset="-122"/>
              </a:rPr>
              <a:t>写作词数应为</a:t>
            </a:r>
            <a:r>
              <a:rPr lang="en-US" altLang="zh-CN" sz="2400">
                <a:latin typeface="Times New Roman" panose="02020603050405020304"/>
                <a:ea typeface="宋体" panose="02010600030101010101" pitchFamily="2" charset="-122"/>
              </a:rPr>
              <a:t>80</a:t>
            </a:r>
            <a:r>
              <a:rPr lang="zh-CN" altLang="en-US" sz="2400">
                <a:latin typeface="宋体" panose="02010600030101010101" pitchFamily="2" charset="-122"/>
                <a:ea typeface="宋体" panose="02010600030101010101" pitchFamily="2" charset="-122"/>
              </a:rPr>
              <a:t>左右；</a:t>
            </a:r>
            <a:endParaRPr lang="zh-CN" altLang="en-US" sz="24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en-US" altLang="zh-CN" sz="2400">
                <a:latin typeface="Times New Roman" panose="02020603050405020304"/>
                <a:ea typeface="宋体" panose="02010600030101010101" pitchFamily="2" charset="-122"/>
              </a:rPr>
              <a:t>2. </a:t>
            </a:r>
            <a:r>
              <a:rPr lang="zh-CN" altLang="en-US" sz="2400">
                <a:latin typeface="宋体" panose="02010600030101010101" pitchFamily="2" charset="-122"/>
                <a:ea typeface="宋体" panose="02010600030101010101" pitchFamily="2" charset="-122"/>
              </a:rPr>
              <a:t>请按如下格式在答题卡的相应位置作答。</a:t>
            </a:r>
            <a:endParaRPr lang="zh-CN" altLang="en-US" sz="24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en-US" altLang="zh-CN" sz="2400">
                <a:latin typeface="Times New Roman" panose="02020603050405020304"/>
                <a:ea typeface="宋体" panose="02010600030101010101" pitchFamily="2" charset="-122"/>
              </a:rPr>
              <a:t>3. </a:t>
            </a:r>
            <a:r>
              <a:rPr lang="zh-CN" altLang="en-US" sz="2400">
                <a:latin typeface="宋体" panose="02010600030101010101" pitchFamily="2" charset="-122"/>
                <a:ea typeface="宋体" panose="02010600030101010101" pitchFamily="2" charset="-122"/>
              </a:rPr>
              <a:t>参考词汇：新年计划 </a:t>
            </a:r>
            <a:r>
              <a:rPr lang="en-US" altLang="zh-CN" sz="2400">
                <a:latin typeface="Times New Roman" panose="02020603050405020304"/>
                <a:ea typeface="宋体" panose="02010600030101010101" pitchFamily="2" charset="-122"/>
              </a:rPr>
              <a:t>New Year resolution</a:t>
            </a:r>
            <a:endParaRPr lang="en-US" altLang="zh-CN" sz="2400">
              <a:latin typeface="Times New Roman" panose="02020603050405020304"/>
              <a:ea typeface="宋体" panose="02010600030101010101" pitchFamily="2" charset="-122"/>
            </a:endParaRPr>
          </a:p>
        </p:txBody>
      </p:sp>
      <p:pic>
        <p:nvPicPr>
          <p:cNvPr id="2" name="图片 1" descr="New-Years-resolutions-"/>
          <p:cNvPicPr>
            <a:picLocks noChangeAspect="1"/>
          </p:cNvPicPr>
          <p:nvPr/>
        </p:nvPicPr>
        <p:blipFill>
          <a:blip r:embed="rId1"/>
          <a:stretch>
            <a:fillRect/>
          </a:stretch>
        </p:blipFill>
        <p:spPr>
          <a:xfrm>
            <a:off x="7689215" y="2146935"/>
            <a:ext cx="4209415" cy="4413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595" y="0"/>
            <a:ext cx="12130405" cy="6701155"/>
          </a:xfrm>
          <a:prstGeom prst="rect">
            <a:avLst/>
          </a:prstGeom>
        </p:spPr>
        <p:txBody>
          <a:bodyPr wrap="square">
            <a:spAutoFit/>
          </a:bodyPr>
          <a:p>
            <a:pPr indent="0" algn="just"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Dear Jim,</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just"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     I understand how you feel about not being able to fulfill your New Year resolution last year. It's a common struggle that many of us face. Here are a few suggestions that might help you stay on track this year.</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just"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     Breaking down your goals into smaller, manageable tasks can make them seem less daunting and easier to achieve. Additionally, setting realistic deadlines for each task will give you a sense of urgency and help you stay focused. Lastly, celebrating small victories along the way is important to keep your morale high.</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just"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    I hope these tips will help you make this year's resolution a success. Remember, it's never too late to start working towards your goals.</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r"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                                                                                                                                                                           Best wishes,</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r"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                                                                                                                                         Li Hua</a:t>
            </a:r>
            <a:endParaRPr lang="en-US" altLang="zh-CN" sz="2800" b="0" i="0">
              <a:solidFill>
                <a:srgbClr val="060607"/>
              </a:solidFill>
              <a:latin typeface="Times New Roman" panose="02020603050405020304" charset="0"/>
              <a:ea typeface="-apple-system"/>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5" name="文本框 4"/>
          <p:cNvSpPr txBox="1"/>
          <p:nvPr/>
        </p:nvSpPr>
        <p:spPr>
          <a:xfrm>
            <a:off x="2166620" y="348615"/>
            <a:ext cx="7954645" cy="993775"/>
          </a:xfrm>
          <a:prstGeom prst="rect">
            <a:avLst/>
          </a:prstGeom>
          <a:solidFill>
            <a:srgbClr val="FF0000"/>
          </a:solidFill>
        </p:spPr>
        <p:txBody>
          <a:bodyPr wrap="square" rtlCol="0">
            <a:noAutofit/>
            <a:scene3d>
              <a:camera prst="orthographicFront"/>
              <a:lightRig rig="threePt" dir="t"/>
            </a:scene3d>
          </a:bodyPr>
          <a:p>
            <a:pPr algn="ctr"/>
            <a:r>
              <a:rPr lang="en-US" altLang="zh-CN">
                <a:solidFill>
                  <a:schemeClr val="tx1"/>
                </a:solidFill>
                <a:effectLst>
                  <a:outerShdw blurRad="38100" dist="19050" dir="2700000" algn="tl" rotWithShape="0">
                    <a:schemeClr val="dk1">
                      <a:alpha val="40000"/>
                    </a:schemeClr>
                  </a:outerShdw>
                </a:effectLst>
              </a:rPr>
              <a:t>               </a:t>
            </a:r>
            <a:r>
              <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2025  New Year Resolution</a:t>
            </a:r>
            <a:endPar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文本框 3"/>
          <p:cNvSpPr txBox="1"/>
          <p:nvPr/>
        </p:nvSpPr>
        <p:spPr>
          <a:xfrm>
            <a:off x="1835785" y="2733675"/>
            <a:ext cx="7915275" cy="993775"/>
          </a:xfrm>
          <a:prstGeom prst="rect">
            <a:avLst/>
          </a:prstGeom>
          <a:solidFill>
            <a:srgbClr val="FF0000"/>
          </a:solidFill>
        </p:spPr>
        <p:txBody>
          <a:bodyPr wrap="square" rtlCol="0">
            <a:noAutofit/>
            <a:scene3d>
              <a:camera prst="orthographicFront"/>
              <a:lightRig rig="threePt" dir="t"/>
            </a:scene3d>
          </a:bodyPr>
          <a:p>
            <a:pPr algn="ctr"/>
            <a:r>
              <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Alicewu</a:t>
            </a:r>
            <a:endPar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New-Year-Resolution-Quotes"/>
          <p:cNvPicPr>
            <a:picLocks noChangeAspect="1"/>
          </p:cNvPicPr>
          <p:nvPr/>
        </p:nvPicPr>
        <p:blipFill>
          <a:blip r:embed="rId1"/>
          <a:stretch>
            <a:fillRect/>
          </a:stretch>
        </p:blipFill>
        <p:spPr>
          <a:xfrm>
            <a:off x="105410" y="0"/>
            <a:ext cx="1094168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2024 resolution"/>
          <p:cNvPicPr>
            <a:picLocks noChangeAspect="1"/>
          </p:cNvPicPr>
          <p:nvPr/>
        </p:nvPicPr>
        <p:blipFill>
          <a:blip r:embed="rId1"/>
          <a:stretch>
            <a:fillRect/>
          </a:stretch>
        </p:blipFill>
        <p:spPr>
          <a:xfrm>
            <a:off x="121920" y="203835"/>
            <a:ext cx="6330315" cy="6226175"/>
          </a:xfrm>
          <a:prstGeom prst="rect">
            <a:avLst/>
          </a:prstGeom>
        </p:spPr>
      </p:pic>
      <p:sp>
        <p:nvSpPr>
          <p:cNvPr id="4" name="文本框 3"/>
          <p:cNvSpPr txBox="1"/>
          <p:nvPr/>
        </p:nvSpPr>
        <p:spPr>
          <a:xfrm>
            <a:off x="6206490" y="291465"/>
            <a:ext cx="5594350" cy="2063115"/>
          </a:xfrm>
          <a:prstGeom prst="rect">
            <a:avLst/>
          </a:prstGeom>
          <a:noFill/>
        </p:spPr>
        <p:txBody>
          <a:bodyPr wrap="square" rtlCol="0">
            <a:noAutofit/>
          </a:bodyPr>
          <a:p>
            <a:r>
              <a:rPr lang="en-US" altLang="zh-CN" sz="3200">
                <a:latin typeface="Times New Roman" panose="02020603050405020304" charset="0"/>
                <a:cs typeface="Times New Roman" panose="02020603050405020304" charset="0"/>
              </a:rPr>
              <a:t>Homework : </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Make your own 2025 Resolution.</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List at least three goals you want to achieve. </a:t>
            </a:r>
            <a:endParaRPr lang="en-US" altLang="zh-CN" sz="3200">
              <a:latin typeface="Times New Roman" panose="02020603050405020304" charset="0"/>
              <a:cs typeface="Times New Roman" panose="02020603050405020304" charset="0"/>
            </a:endParaRPr>
          </a:p>
        </p:txBody>
      </p:sp>
      <p:pic>
        <p:nvPicPr>
          <p:cNvPr id="3" name="图片 2" descr="How-To-Write-New-Year-s-Resolutions--1-"/>
          <p:cNvPicPr>
            <a:picLocks noChangeAspect="1"/>
          </p:cNvPicPr>
          <p:nvPr/>
        </p:nvPicPr>
        <p:blipFill>
          <a:blip r:embed="rId2"/>
          <a:stretch>
            <a:fillRect/>
          </a:stretch>
        </p:blipFill>
        <p:spPr>
          <a:xfrm>
            <a:off x="7625080" y="2354580"/>
            <a:ext cx="4368800" cy="436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423535" y="163830"/>
            <a:ext cx="6768465" cy="1591945"/>
          </a:xfrm>
          <a:prstGeom prst="rect">
            <a:avLst/>
          </a:prstGeom>
          <a:noFill/>
        </p:spPr>
        <p:txBody>
          <a:bodyPr wrap="square" rtlCol="0">
            <a:noAutofit/>
          </a:bodyPr>
          <a:p>
            <a:r>
              <a:rPr lang="en-US" altLang="zh-CN" sz="4000" b="1">
                <a:latin typeface="Times New Roman" panose="02020603050405020304" charset="0"/>
                <a:cs typeface="Times New Roman" panose="02020603050405020304" charset="0"/>
              </a:rPr>
              <a:t>Share your most  beautiful moment  of your 2024 </a:t>
            </a:r>
            <a:endParaRPr lang="en-US" altLang="zh-CN" sz="4000" b="1">
              <a:latin typeface="Times New Roman" panose="02020603050405020304" charset="0"/>
              <a:cs typeface="Times New Roman" panose="02020603050405020304" charset="0"/>
            </a:endParaRPr>
          </a:p>
        </p:txBody>
      </p:sp>
      <p:sp>
        <p:nvSpPr>
          <p:cNvPr id="6" name="文本框 5"/>
          <p:cNvSpPr txBox="1"/>
          <p:nvPr/>
        </p:nvSpPr>
        <p:spPr>
          <a:xfrm>
            <a:off x="5587365" y="2224405"/>
            <a:ext cx="6440170" cy="255333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1.What special moment impressed you most ? </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2.How did you feel at that moment?</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3.Why did it  make you feel it’s the most beautiful moment?</a:t>
            </a:r>
            <a:endParaRPr lang="en-US" altLang="zh-CN" sz="3200">
              <a:latin typeface="Times New Roman" panose="02020603050405020304" charset="0"/>
              <a:cs typeface="Times New Roman" panose="02020603050405020304" charset="0"/>
            </a:endParaRPr>
          </a:p>
        </p:txBody>
      </p:sp>
      <p:pic>
        <p:nvPicPr>
          <p:cNvPr id="2" name="视频1">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589280" y="267335"/>
            <a:ext cx="35052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8" fill="hold" display="1">
                  <p:stCondLst>
                    <p:cond delay="indefinite"/>
                  </p:stCondLst>
                  <p:endCondLst>
                    <p:cond evt="onNext">
                      <p:tgtEl>
                        <p:sldTgt/>
                      </p:tgtEl>
                    </p:cond>
                    <p:cond evt="onPrev">
                      <p:tgtEl>
                        <p:sldTgt/>
                      </p:tgtEl>
                    </p:cond>
                  </p:end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additive="base">
                                        <p:cTn id="23"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4" name="文本框 3"/>
          <p:cNvSpPr txBox="1"/>
          <p:nvPr/>
        </p:nvSpPr>
        <p:spPr>
          <a:xfrm>
            <a:off x="0" y="0"/>
            <a:ext cx="11913235" cy="871855"/>
          </a:xfrm>
          <a:prstGeom prst="rect">
            <a:avLst/>
          </a:prstGeom>
          <a:noFill/>
        </p:spPr>
        <p:txBody>
          <a:bodyPr wrap="square" rtlCol="0">
            <a:noAutofit/>
          </a:bodyPr>
          <a:p>
            <a:r>
              <a:rPr lang="en-US" altLang="zh-CN" sz="2800">
                <a:latin typeface="Times New Roman" panose="02020603050405020304" charset="0"/>
                <a:cs typeface="Times New Roman" panose="02020603050405020304" charset="0"/>
              </a:rPr>
              <a:t>What do you want to achieve in 2025? </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0" y="511810"/>
            <a:ext cx="11913235" cy="655955"/>
          </a:xfrm>
          <a:prstGeom prst="rect">
            <a:avLst/>
          </a:prstGeom>
          <a:noFill/>
        </p:spPr>
        <p:txBody>
          <a:bodyPr wrap="square" rtlCol="0">
            <a:noAutofit/>
          </a:bodyPr>
          <a:p>
            <a:r>
              <a:rPr lang="en-US" altLang="zh-CN" sz="2800">
                <a:latin typeface="Times New Roman" panose="02020603050405020304" charset="0"/>
                <a:cs typeface="Times New Roman" panose="02020603050405020304" charset="0"/>
              </a:rPr>
              <a:t>If you want to make it come true, what character do you need most?</a:t>
            </a:r>
            <a:endParaRPr lang="en-US" altLang="zh-CN" sz="2800">
              <a:latin typeface="Times New Roman" panose="02020603050405020304" charset="0"/>
              <a:cs typeface="Times New Roman" panose="02020603050405020304" charset="0"/>
            </a:endParaRPr>
          </a:p>
        </p:txBody>
      </p:sp>
      <p:sp>
        <p:nvSpPr>
          <p:cNvPr id="6" name="文本框 5"/>
          <p:cNvSpPr txBox="1"/>
          <p:nvPr/>
        </p:nvSpPr>
        <p:spPr>
          <a:xfrm>
            <a:off x="93345" y="941070"/>
            <a:ext cx="8724265" cy="88201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Resolution</a:t>
            </a:r>
            <a:endParaRPr lang="en-US" altLang="zh-CN" sz="28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7912100" y="941070"/>
            <a:ext cx="4159250" cy="739775"/>
          </a:xfrm>
          <a:prstGeom prst="rect">
            <a:avLst/>
          </a:prstGeom>
          <a:solidFill>
            <a:schemeClr val="bg1"/>
          </a:solidFill>
        </p:spPr>
        <p:txBody>
          <a:bodyPr wrap="square" rtlCol="0">
            <a:no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 story about  resolution</a:t>
            </a:r>
            <a:endPar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2" name="视频2">
            <a:hlinkClick r:id="" action="ppaction://media"/>
          </p:cNvPr>
          <p:cNvPicPr/>
          <p:nvPr>
            <a:videoFile r:link="rId2"/>
            <p:extLst>
              <p:ext uri="{DAA4B4D4-6D71-4841-9C94-3DE7FCFB9230}">
                <p14:media xmlns:p14="http://schemas.microsoft.com/office/powerpoint/2010/main" r:link="rId3"/>
              </p:ext>
            </p:extLst>
          </p:nvPr>
        </p:nvPicPr>
        <p:blipFill>
          <a:blip r:embed="rId4"/>
          <a:stretch>
            <a:fillRect/>
          </a:stretch>
        </p:blipFill>
        <p:spPr>
          <a:xfrm>
            <a:off x="356235" y="1581150"/>
            <a:ext cx="8949055" cy="5067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23" fill="hold" display="1">
                  <p:stCondLst>
                    <p:cond delay="indefinite"/>
                  </p:stCondLst>
                  <p:endCondLst>
                    <p:cond evt="onNext">
                      <p:tgtEl>
                        <p:sldTgt/>
                      </p:tgtEl>
                    </p:cond>
                    <p:cond evt="onPrev">
                      <p:tgtEl>
                        <p:sldTgt/>
                      </p:tgtEl>
                    </p:cond>
                  </p:endCondLst>
                </p:cTn>
                <p:tgtEl>
                  <p:spTgt spid="2"/>
                </p:tgtEl>
              </p:cMediaNode>
            </p:video>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additive="base">
                                        <p:cTn id="28"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P spid="5" grpId="0"/>
      <p:bldP spid="6" grpId="0"/>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5" name="文本框 4"/>
          <p:cNvSpPr txBox="1"/>
          <p:nvPr/>
        </p:nvSpPr>
        <p:spPr>
          <a:xfrm>
            <a:off x="276860" y="140970"/>
            <a:ext cx="7915275" cy="739775"/>
          </a:xfrm>
          <a:prstGeom prst="rect">
            <a:avLst/>
          </a:prstGeom>
          <a:solidFill>
            <a:schemeClr val="bg1"/>
          </a:solidFill>
        </p:spPr>
        <p:txBody>
          <a:bodyPr wrap="square" rtlCol="0">
            <a:noAutofit/>
            <a:scene3d>
              <a:camera prst="orthographicFront"/>
              <a:lightRig rig="threePt" dir="t"/>
            </a:scene3d>
          </a:bodyPr>
          <a:p>
            <a:r>
              <a:rPr lang="en-US" altLang="zh-CN">
                <a:solidFill>
                  <a:schemeClr val="tx1"/>
                </a:solidFill>
                <a:effectLst>
                  <a:outerShdw blurRad="38100" dist="19050" dir="2700000" algn="tl" rotWithShape="0">
                    <a:schemeClr val="dk1">
                      <a:alpha val="40000"/>
                    </a:schemeClr>
                  </a:outerShdw>
                </a:effectLst>
              </a:rPr>
              <a:t> </a:t>
            </a:r>
            <a:r>
              <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What is New Year Resolution?</a:t>
            </a:r>
            <a:endPar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3" name="文本框 2"/>
          <p:cNvSpPr txBox="1"/>
          <p:nvPr/>
        </p:nvSpPr>
        <p:spPr>
          <a:xfrm>
            <a:off x="-69850" y="1520190"/>
            <a:ext cx="11915140" cy="3440430"/>
          </a:xfrm>
          <a:prstGeom prst="rect">
            <a:avLst/>
          </a:prstGeom>
        </p:spPr>
        <p:txBody>
          <a:bodyPr wrap="square">
            <a:noAutofit/>
          </a:bodyPr>
          <a:p>
            <a:pPr marL="0" indent="0" algn="just">
              <a:spcBef>
                <a:spcPct val="0"/>
              </a:spcBef>
              <a:spcAft>
                <a:spcPct val="0"/>
              </a:spcAft>
            </a:pPr>
            <a:r>
              <a:rPr lang="en-US" altLang="zh-CN" sz="3200" i="0">
                <a:solidFill>
                  <a:schemeClr val="tx1"/>
                </a:solidFill>
                <a:latin typeface="Times New Roman" panose="02020603050405020304" charset="0"/>
                <a:ea typeface="PingFang SC"/>
                <a:cs typeface="Times New Roman" panose="02020603050405020304" charset="0"/>
              </a:rPr>
              <a:t>A New Year’s resolution is a_______ (person) commitment or promise________( make) at the onset of a new year, typically intending ________( start) doing something good or stop doing something bad on the first day of the year, ________ brings about positive change or________________ (self-improve).</a:t>
            </a:r>
            <a:endParaRPr lang="en-US" altLang="zh-CN" sz="3200" i="0">
              <a:solidFill>
                <a:schemeClr val="tx1"/>
              </a:solidFill>
              <a:latin typeface="Times New Roman" panose="02020603050405020304" charset="0"/>
              <a:ea typeface="PingFang SC"/>
              <a:cs typeface="Times New Roman" panose="02020603050405020304" charset="0"/>
            </a:endParaRPr>
          </a:p>
        </p:txBody>
      </p:sp>
      <p:sp>
        <p:nvSpPr>
          <p:cNvPr id="6" name="文本框 5"/>
          <p:cNvSpPr txBox="1"/>
          <p:nvPr/>
        </p:nvSpPr>
        <p:spPr>
          <a:xfrm>
            <a:off x="5415280" y="1463040"/>
            <a:ext cx="180403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personal</a:t>
            </a:r>
            <a:endParaRPr lang="en-US" altLang="zh-CN" sz="32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1558290" y="2046605"/>
            <a:ext cx="127508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made</a:t>
            </a:r>
            <a:endParaRPr lang="en-US" altLang="zh-CN" sz="32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0" y="2487295"/>
            <a:ext cx="20402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to start</a:t>
            </a:r>
            <a:endParaRPr lang="en-US" altLang="zh-CN" sz="3200" b="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4759960" y="3021330"/>
            <a:ext cx="127508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which</a:t>
            </a:r>
            <a:endParaRPr lang="en-US" altLang="zh-CN" sz="32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368300" y="3429000"/>
            <a:ext cx="392049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self-improvement</a:t>
            </a:r>
            <a:endParaRPr lang="en-US" altLang="zh-CN" sz="32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718820"/>
            <a:ext cx="12168505" cy="6369685"/>
          </a:xfrm>
          <a:prstGeom prst="rect">
            <a:avLst/>
          </a:prstGeom>
        </p:spPr>
        <p:txBody>
          <a:bodyPr wrap="square">
            <a:spAutoFit/>
          </a:bodyPr>
          <a:p>
            <a:pPr indent="266700" algn="just" defTabSz="266700" fontAlgn="ctr">
              <a:lnSpc>
                <a:spcPct val="100000"/>
              </a:lnSpc>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 New Year’s resolutions(</a:t>
            </a:r>
            <a:r>
              <a:rPr lang="zh-CN" altLang="en-US" sz="2400">
                <a:latin typeface="Times New Roman" panose="02020603050405020304" charset="0"/>
                <a:ea typeface="宋体" panose="02010600030101010101" pitchFamily="2" charset="-122"/>
                <a:cs typeface="Times New Roman" panose="02020603050405020304" charset="0"/>
              </a:rPr>
              <a:t>决心</a:t>
            </a:r>
            <a:r>
              <a:rPr lang="en-US" altLang="zh-CN" sz="2400">
                <a:latin typeface="Times New Roman" panose="02020603050405020304" charset="0"/>
                <a:ea typeface="宋体" panose="02010600030101010101" pitchFamily="2" charset="-122"/>
                <a:cs typeface="Times New Roman" panose="02020603050405020304" charset="0"/>
              </a:rPr>
              <a:t>) usually are like some of those promises that are meant to be broken. The word “New” in the new year, puts a lot of pressure on starting over and turning a new leaf. But you must remember you cannot just become a different person overnight when the clock strikes 12. </a:t>
            </a:r>
            <a:r>
              <a:rPr lang="en-US" altLang="zh-CN" sz="2400" u="sng">
                <a:latin typeface="Times New Roman" panose="02020603050405020304" charset="0"/>
                <a:ea typeface="Times New Roman" panose="02020603050405020304"/>
                <a:cs typeface="Times New Roman" panose="02020603050405020304" charset="0"/>
              </a:rPr>
              <a:t>     1     </a:t>
            </a:r>
            <a:r>
              <a:rPr lang="en-US" altLang="zh-CN" sz="2400">
                <a:latin typeface="Times New Roman" panose="02020603050405020304" charset="0"/>
                <a:ea typeface="宋体" panose="02010600030101010101" pitchFamily="2" charset="-122"/>
                <a:cs typeface="Times New Roman" panose="02020603050405020304" charset="0"/>
              </a:rPr>
              <a:t>. Instead of making resolutions that cause you stress, anxiety or more pain, set out this year by. Making resolutions that will encourage self-care.</a:t>
            </a:r>
            <a:endParaRPr lang="en-US" altLang="zh-CN" sz="2400">
              <a:latin typeface="Times New Roman" panose="02020603050405020304" charset="0"/>
              <a:ea typeface="宋体" panose="02010600030101010101" pitchFamily="2" charset="-122"/>
              <a:cs typeface="Times New Roman" panose="02020603050405020304" charset="0"/>
            </a:endParaRPr>
          </a:p>
          <a:p>
            <a:pPr indent="266700" algn="just" defTabSz="266700" fontAlgn="ctr">
              <a:lnSpc>
                <a:spcPct val="100000"/>
              </a:lnSpc>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To start fresh this New Year’s Day, here are a few tips setting realistic new years’ resolutions in order to avoid the burden of disappointment next year.</a:t>
            </a:r>
            <a:endParaRPr lang="en-US" altLang="zh-CN" sz="2400">
              <a:latin typeface="Times New Roman" panose="02020603050405020304" charset="0"/>
              <a:ea typeface="宋体" panose="02010600030101010101" pitchFamily="2" charset="-122"/>
              <a:cs typeface="Times New Roman" panose="02020603050405020304" charset="0"/>
            </a:endParaRPr>
          </a:p>
          <a:p>
            <a:pPr indent="266700" algn="just" defTabSz="266700" fontAlgn="ctr">
              <a:lnSpc>
                <a:spcPct val="100000"/>
              </a:lnSpc>
              <a:spcBef>
                <a:spcPct val="0"/>
              </a:spcBef>
              <a:spcAft>
                <a:spcPct val="0"/>
              </a:spcAft>
            </a:pPr>
            <a:r>
              <a:rPr lang="en-US" altLang="zh-CN" sz="2400" b="1">
                <a:latin typeface="Times New Roman" panose="02020603050405020304" charset="0"/>
                <a:ea typeface="宋体" panose="02010600030101010101" pitchFamily="2" charset="-122"/>
                <a:cs typeface="Times New Roman" panose="02020603050405020304" charset="0"/>
              </a:rPr>
              <a:t>Choose a very specific goal</a:t>
            </a:r>
            <a:endParaRPr lang="en-US" altLang="zh-CN" sz="2400" b="1">
              <a:latin typeface="Times New Roman" panose="02020603050405020304" charset="0"/>
              <a:ea typeface="宋体" panose="02010600030101010101" pitchFamily="2" charset="-122"/>
              <a:cs typeface="Times New Roman" panose="02020603050405020304" charset="0"/>
            </a:endParaRPr>
          </a:p>
          <a:p>
            <a:pPr indent="266700" algn="just" defTabSz="266700" fontAlgn="ctr">
              <a:lnSpc>
                <a:spcPct val="100000"/>
              </a:lnSpc>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Unclear plans like “lose weight” “exercise more” or “write more” are goals with no teeth.</a:t>
            </a:r>
            <a:endParaRPr lang="en-US" altLang="zh-CN" sz="2400">
              <a:latin typeface="Times New Roman" panose="02020603050405020304" charset="0"/>
              <a:ea typeface="宋体" panose="02010600030101010101" pitchFamily="2" charset="-122"/>
              <a:cs typeface="Times New Roman" panose="02020603050405020304" charset="0"/>
            </a:endParaRPr>
          </a:p>
          <a:p>
            <a:pPr indent="266700" algn="just" defTabSz="266700" fontAlgn="ctr">
              <a:lnSpc>
                <a:spcPct val="100000"/>
              </a:lnSpc>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They are unclear plans and desires, and are very easy to explain away due to how unclear they are. </a:t>
            </a:r>
            <a:r>
              <a:rPr lang="en-US" altLang="zh-CN" sz="2400" u="sng">
                <a:latin typeface="Times New Roman" panose="02020603050405020304" charset="0"/>
                <a:ea typeface="Times New Roman" panose="02020603050405020304"/>
                <a:cs typeface="Times New Roman" panose="02020603050405020304" charset="0"/>
              </a:rPr>
              <a:t>     2     </a:t>
            </a:r>
            <a:r>
              <a:rPr lang="en-US" altLang="zh-CN" sz="2400">
                <a:latin typeface="Times New Roman" panose="02020603050405020304" charset="0"/>
                <a:ea typeface="宋体" panose="02010600030101010101" pitchFamily="2" charset="-122"/>
                <a:cs typeface="Times New Roman" panose="02020603050405020304" charset="0"/>
              </a:rPr>
              <a:t>. Such goals with a certain task, are much more doable than unclear goals.</a:t>
            </a:r>
            <a:endParaRPr lang="en-US" altLang="zh-CN" sz="2400">
              <a:latin typeface="Times New Roman" panose="02020603050405020304" charset="0"/>
              <a:ea typeface="宋体" panose="02010600030101010101" pitchFamily="2" charset="-122"/>
              <a:cs typeface="Times New Roman" panose="02020603050405020304" charset="0"/>
            </a:endParaRPr>
          </a:p>
          <a:p>
            <a:pPr indent="266700" algn="just" defTabSz="266700" fontAlgn="ctr">
              <a:lnSpc>
                <a:spcPct val="100000"/>
              </a:lnSpc>
              <a:spcBef>
                <a:spcPct val="0"/>
              </a:spcBef>
              <a:spcAft>
                <a:spcPct val="0"/>
              </a:spcAft>
            </a:pPr>
            <a:r>
              <a:rPr lang="en-US" altLang="zh-CN" sz="2400" u="sng">
                <a:latin typeface="Times New Roman" panose="02020603050405020304"/>
                <a:ea typeface="Times New Roman" panose="02020603050405020304"/>
                <a:sym typeface="+mn-ea"/>
              </a:rPr>
              <a:t>    3     </a:t>
            </a:r>
            <a:endParaRPr lang="en-US" altLang="zh-CN" sz="2400" u="sng">
              <a:latin typeface="Times New Roman" panose="02020603050405020304"/>
              <a:ea typeface="Times New Roman" panose="02020603050405020304"/>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Once </a:t>
            </a:r>
            <a:r>
              <a:rPr lang="en-US" altLang="zh-CN" sz="2400">
                <a:latin typeface="Times New Roman" panose="02020603050405020304" charset="0"/>
                <a:ea typeface="宋体" panose="02010600030101010101" pitchFamily="2" charset="-122"/>
                <a:cs typeface="Times New Roman" panose="02020603050405020304" charset="0"/>
                <a:sym typeface="+mn-ea"/>
              </a:rPr>
              <a:t>you </a:t>
            </a:r>
            <a:r>
              <a:rPr lang="en-US" altLang="zh-CN" sz="2400">
                <a:latin typeface="Times New Roman" panose="02020603050405020304"/>
                <a:ea typeface="宋体" panose="02010600030101010101" pitchFamily="2" charset="-122"/>
                <a:sym typeface="+mn-ea"/>
              </a:rPr>
              <a:t>have chosen your goals, make a very detailed plan of how you will reach that goal. Having a plan and a pathway can help you imagine your progress and won’t make you impatient for immediate results. That way you will have already imagined what progress would look like for you in say, 3 months, 5 months, 7 months or every day depending on your goals.</a:t>
            </a:r>
            <a:endParaRPr lang="en-US" altLang="zh-CN" sz="2400">
              <a:latin typeface="Times New Roman" panose="02020603050405020304"/>
              <a:ea typeface="宋体" panose="02010600030101010101" pitchFamily="2" charset="-122"/>
            </a:endParaRPr>
          </a:p>
          <a:p>
            <a:pPr indent="266700" algn="just" defTabSz="266700" fontAlgn="ctr">
              <a:lnSpc>
                <a:spcPct val="100000"/>
              </a:lnSpc>
              <a:spcBef>
                <a:spcPct val="0"/>
              </a:spcBef>
              <a:spcAft>
                <a:spcPct val="0"/>
              </a:spcAft>
            </a:pPr>
            <a:r>
              <a:rPr lang="en-US" altLang="zh-CN" sz="2400" u="sng">
                <a:latin typeface="Times New Roman" panose="02020603050405020304" charset="0"/>
                <a:ea typeface="Times New Roman" panose="02020603050405020304"/>
                <a:cs typeface="Times New Roman" panose="02020603050405020304" charset="0"/>
              </a:rPr>
              <a:t> </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23495" y="-163830"/>
            <a:ext cx="10723880" cy="739775"/>
          </a:xfrm>
          <a:prstGeom prst="rect">
            <a:avLst/>
          </a:prstGeom>
          <a:solidFill>
            <a:schemeClr val="bg1"/>
          </a:solidFill>
        </p:spPr>
        <p:txBody>
          <a:bodyPr wrap="square" rtlCol="0">
            <a:noAutofit/>
            <a:scene3d>
              <a:camera prst="orthographicFront"/>
              <a:lightRig rig="threePt" dir="t"/>
            </a:scene3d>
          </a:bodyPr>
          <a:p>
            <a:r>
              <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How to make  New Year Resolution</a:t>
            </a:r>
            <a:endPar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0"/>
            <a:ext cx="12191365" cy="3545205"/>
          </a:xfrm>
          <a:prstGeom prst="rect">
            <a:avLst/>
          </a:prstGeom>
          <a:noFill/>
        </p:spPr>
        <p:txBody>
          <a:bodyPr wrap="square" rtlCol="0" anchor="t">
            <a:noAutofit/>
          </a:bodyPr>
          <a:p>
            <a:pPr indent="266700" algn="just" defTabSz="266700" fontAlgn="ctr">
              <a:lnSpc>
                <a:spcPct val="100000"/>
              </a:lnSpc>
              <a:spcBef>
                <a:spcPct val="0"/>
              </a:spcBef>
              <a:spcAft>
                <a:spcPct val="0"/>
              </a:spcAft>
            </a:pPr>
            <a:r>
              <a:rPr lang="en-US" altLang="zh-CN" sz="2400" b="1">
                <a:latin typeface="Times New Roman" panose="02020603050405020304"/>
                <a:ea typeface="宋体" panose="02010600030101010101" pitchFamily="2" charset="-122"/>
                <a:sym typeface="+mn-ea"/>
              </a:rPr>
              <a:t>Get yourself a social group</a:t>
            </a:r>
            <a:endParaRPr lang="en-US" altLang="zh-CN" sz="2400" b="1">
              <a:latin typeface="Times New Roman" panose="02020603050405020304"/>
              <a:ea typeface="宋体" panose="02010600030101010101" pitchFamily="2" charset="-122"/>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In today’s social media world, it is easy to find a group of like-minded individuals interested in sharing your goal. Get yourself a social group like this. However, just as there is this bright side to having a social group, the problem is the pressure. Don’t get consumed by social media and what others are doing. </a:t>
            </a:r>
            <a:r>
              <a:rPr lang="en-US" altLang="zh-CN" sz="2400" u="sng">
                <a:latin typeface="Times New Roman" panose="02020603050405020304"/>
                <a:ea typeface="Times New Roman" panose="02020603050405020304"/>
                <a:sym typeface="+mn-ea"/>
              </a:rPr>
              <a:t>     4     </a:t>
            </a:r>
            <a:endParaRPr lang="en-US" altLang="zh-CN" sz="2400" u="sng">
              <a:latin typeface="Times New Roman" panose="02020603050405020304"/>
              <a:ea typeface="Times New Roman" panose="02020603050405020304"/>
            </a:endParaRPr>
          </a:p>
          <a:p>
            <a:pPr indent="266700" algn="just" defTabSz="266700" fontAlgn="ctr">
              <a:lnSpc>
                <a:spcPct val="100000"/>
              </a:lnSpc>
              <a:spcBef>
                <a:spcPct val="0"/>
              </a:spcBef>
              <a:spcAft>
                <a:spcPct val="0"/>
              </a:spcAft>
            </a:pPr>
            <a:r>
              <a:rPr lang="en-US" altLang="zh-CN" sz="2400" b="1">
                <a:latin typeface="Times New Roman" panose="02020603050405020304"/>
                <a:ea typeface="宋体" panose="02010600030101010101" pitchFamily="2" charset="-122"/>
                <a:sym typeface="+mn-ea"/>
              </a:rPr>
              <a:t>Accept failure and forgive yourself.</a:t>
            </a:r>
            <a:endParaRPr lang="en-US" altLang="zh-CN" sz="2400" b="1">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u="sng">
                <a:latin typeface="Times New Roman" panose="02020603050405020304"/>
                <a:ea typeface="Times New Roman" panose="02020603050405020304"/>
                <a:sym typeface="+mn-ea"/>
              </a:rPr>
              <a:t>     5    </a:t>
            </a:r>
            <a:r>
              <a:rPr lang="en-US" altLang="zh-CN" sz="2400">
                <a:latin typeface="Times New Roman" panose="02020603050405020304"/>
                <a:ea typeface="宋体" panose="02010600030101010101" pitchFamily="2" charset="-122"/>
                <a:sym typeface="+mn-ea"/>
              </a:rPr>
              <a:t>. Accept this failure; own it and forgive yourself. Being hard on yourself will only do you more harm, so instead learn from, what went wrong and instead of quitting the resolution at the end of next year, see it through until you reach your goal.</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endParaRPr lang="en-US" altLang="zh-CN" sz="2400" b="1">
              <a:latin typeface="Times New Roman" panose="02020603050405020304"/>
              <a:ea typeface="宋体" panose="02010600030101010101" pitchFamily="2" charset="-122"/>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A</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Make a plan to reach that goal</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B</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Be patient with your progress</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C</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Instead, set goals like “exercise 20 minutes every day“ or “lose 15 pounds”</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D</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Despite all your efforts, it is possible that you might fail or make a mistake.</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E</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Therefore, new year’s resolutions usually end up in failure</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F</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Change is a difficult process-the key words being “difficult“ and “process”</a:t>
            </a:r>
            <a:endParaRPr lang="en-US" altLang="zh-CN" sz="2400">
              <a:latin typeface="Times New Roman" panose="02020603050405020304"/>
              <a:ea typeface="宋体" panose="02010600030101010101" pitchFamily="2" charset="-122"/>
              <a:sym typeface="+mn-ea"/>
            </a:endParaRPr>
          </a:p>
          <a:p>
            <a:pPr indent="266700" algn="just" defTabSz="266700" fontAlgn="ctr">
              <a:lnSpc>
                <a:spcPct val="100000"/>
              </a:lnSpc>
              <a:spcBef>
                <a:spcPct val="0"/>
              </a:spcBef>
              <a:spcAft>
                <a:spcPct val="0"/>
              </a:spcAft>
            </a:pPr>
            <a:r>
              <a:rPr lang="en-US" altLang="zh-CN" sz="2400">
                <a:latin typeface="Times New Roman" panose="02020603050405020304"/>
                <a:ea typeface="宋体" panose="02010600030101010101" pitchFamily="2" charset="-122"/>
                <a:sym typeface="+mn-ea"/>
              </a:rPr>
              <a:t>G</a:t>
            </a:r>
            <a:r>
              <a:rPr lang="zh-CN" altLang="en-US" sz="2400">
                <a:latin typeface="Times New Roman" panose="02020603050405020304"/>
                <a:ea typeface="宋体" panose="02010600030101010101" pitchFamily="2" charset="-122"/>
                <a:sym typeface="+mn-ea"/>
              </a:rPr>
              <a:t>．</a:t>
            </a:r>
            <a:r>
              <a:rPr lang="en-US" altLang="zh-CN" sz="2400">
                <a:latin typeface="Times New Roman" panose="02020603050405020304"/>
                <a:ea typeface="宋体" panose="02010600030101010101" pitchFamily="2" charset="-122"/>
                <a:sym typeface="+mn-ea"/>
              </a:rPr>
              <a:t>Remember you have this group only for support, not for comparison</a:t>
            </a:r>
            <a:endParaRPr lang="en-US" altLang="zh-CN" sz="2400">
              <a:latin typeface="Times New Roman" panose="02020603050405020304"/>
              <a:ea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25 plan"/>
          <p:cNvPicPr>
            <a:picLocks noChangeAspect="1"/>
          </p:cNvPicPr>
          <p:nvPr/>
        </p:nvPicPr>
        <p:blipFill>
          <a:blip r:embed="rId1"/>
          <a:stretch>
            <a:fillRect/>
          </a:stretch>
        </p:blipFill>
        <p:spPr>
          <a:xfrm>
            <a:off x="8677275" y="3343275"/>
            <a:ext cx="3514725" cy="3514725"/>
          </a:xfrm>
          <a:prstGeom prst="rect">
            <a:avLst/>
          </a:prstGeom>
        </p:spPr>
      </p:pic>
      <p:sp>
        <p:nvSpPr>
          <p:cNvPr id="5" name="文本框 4"/>
          <p:cNvSpPr txBox="1"/>
          <p:nvPr/>
        </p:nvSpPr>
        <p:spPr>
          <a:xfrm>
            <a:off x="88900" y="1350645"/>
            <a:ext cx="11038840" cy="1322070"/>
          </a:xfrm>
          <a:prstGeom prst="rect">
            <a:avLst/>
          </a:prstGeom>
          <a:noFill/>
        </p:spPr>
        <p:txBody>
          <a:bodyPr wrap="square" rtlCol="0">
            <a:spAutoFit/>
          </a:bodyPr>
          <a:p>
            <a:r>
              <a:rPr lang="en-US" altLang="zh-CN" sz="4000">
                <a:latin typeface="Times New Roman" panose="02020603050405020304" charset="0"/>
                <a:cs typeface="Times New Roman" panose="02020603050405020304" charset="0"/>
              </a:rPr>
              <a:t>Send a postcard to different seasons in 2025, picture what you will be doing at that moment.  </a:t>
            </a:r>
            <a:endParaRPr lang="zh-CN" altLang="en-US" sz="4000">
              <a:latin typeface="Times New Roman" panose="02020603050405020304" charset="0"/>
              <a:cs typeface="Times New Roman" panose="02020603050405020304" charset="0"/>
            </a:endParaRPr>
          </a:p>
        </p:txBody>
      </p:sp>
      <p:sp>
        <p:nvSpPr>
          <p:cNvPr id="2" name="文本框 1"/>
          <p:cNvSpPr txBox="1"/>
          <p:nvPr/>
        </p:nvSpPr>
        <p:spPr>
          <a:xfrm>
            <a:off x="246380" y="215900"/>
            <a:ext cx="10723880" cy="739775"/>
          </a:xfrm>
          <a:prstGeom prst="rect">
            <a:avLst/>
          </a:prstGeom>
          <a:solidFill>
            <a:schemeClr val="bg1"/>
          </a:solidFill>
        </p:spPr>
        <p:txBody>
          <a:bodyPr wrap="square" rtlCol="0">
            <a:noAutofit/>
            <a:scene3d>
              <a:camera prst="orthographicFront"/>
              <a:lightRig rig="threePt" dir="t"/>
            </a:scene3d>
          </a:bodyPr>
          <a:p>
            <a:r>
              <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Make specific New Year Resolution in 2025</a:t>
            </a:r>
            <a:endParaRPr lang="en-US" altLang="zh-CN" sz="4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3" name="文本框 2"/>
          <p:cNvSpPr txBox="1"/>
          <p:nvPr/>
        </p:nvSpPr>
        <p:spPr>
          <a:xfrm>
            <a:off x="0" y="2897505"/>
            <a:ext cx="11038840" cy="706755"/>
          </a:xfrm>
          <a:prstGeom prst="rect">
            <a:avLst/>
          </a:prstGeom>
          <a:noFill/>
        </p:spPr>
        <p:txBody>
          <a:bodyPr wrap="square" rtlCol="0">
            <a:spAutoFit/>
          </a:bodyPr>
          <a:p>
            <a:r>
              <a:rPr lang="en-US" altLang="zh-CN" sz="4000">
                <a:latin typeface="Times New Roman" panose="02020603050405020304" charset="0"/>
                <a:cs typeface="Times New Roman" panose="02020603050405020304" charset="0"/>
              </a:rPr>
              <a:t>What will you be doing at that moment?  </a:t>
            </a:r>
            <a:endParaRPr lang="zh-CN" altLang="en-US" sz="4000">
              <a:latin typeface="Times New Roman" panose="02020603050405020304" charset="0"/>
              <a:cs typeface="Times New Roman" panose="02020603050405020304" charset="0"/>
            </a:endParaRPr>
          </a:p>
        </p:txBody>
      </p:sp>
      <p:sp>
        <p:nvSpPr>
          <p:cNvPr id="6" name="文本框 5"/>
          <p:cNvSpPr txBox="1"/>
          <p:nvPr/>
        </p:nvSpPr>
        <p:spPr>
          <a:xfrm>
            <a:off x="0" y="4012565"/>
            <a:ext cx="11038840" cy="706755"/>
          </a:xfrm>
          <a:prstGeom prst="rect">
            <a:avLst/>
          </a:prstGeom>
          <a:noFill/>
        </p:spPr>
        <p:txBody>
          <a:bodyPr wrap="square" rtlCol="0">
            <a:spAutoFit/>
          </a:bodyPr>
          <a:p>
            <a:r>
              <a:rPr lang="en-US" altLang="zh-CN" sz="4000">
                <a:latin typeface="Times New Roman" panose="02020603050405020304" charset="0"/>
                <a:cs typeface="Times New Roman" panose="02020603050405020304" charset="0"/>
              </a:rPr>
              <a:t>How do you feel at that moment?  </a:t>
            </a:r>
            <a:endParaRPr lang="zh-CN" altLang="en-US" sz="4000">
              <a:latin typeface="Times New Roman" panose="02020603050405020304" charset="0"/>
              <a:cs typeface="Times New Roman" panose="02020603050405020304" charset="0"/>
            </a:endParaRPr>
          </a:p>
        </p:txBody>
      </p:sp>
      <p:sp>
        <p:nvSpPr>
          <p:cNvPr id="7" name="文本框 6"/>
          <p:cNvSpPr txBox="1"/>
          <p:nvPr/>
        </p:nvSpPr>
        <p:spPr>
          <a:xfrm>
            <a:off x="0" y="5127625"/>
            <a:ext cx="11038840" cy="706755"/>
          </a:xfrm>
          <a:prstGeom prst="rect">
            <a:avLst/>
          </a:prstGeom>
          <a:noFill/>
        </p:spPr>
        <p:txBody>
          <a:bodyPr wrap="square" rtlCol="0">
            <a:spAutoFit/>
          </a:bodyPr>
          <a:p>
            <a:r>
              <a:rPr lang="en-US" altLang="zh-CN" sz="4000">
                <a:latin typeface="Times New Roman" panose="02020603050405020304" charset="0"/>
                <a:cs typeface="Times New Roman" panose="02020603050405020304" charset="0"/>
              </a:rPr>
              <a:t>Why do you choose this moment?  </a:t>
            </a:r>
            <a:endParaRPr lang="zh-CN" altLang="en-US" sz="4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picnic"/>
          <p:cNvPicPr>
            <a:picLocks noChangeAspect="1"/>
          </p:cNvPicPr>
          <p:nvPr/>
        </p:nvPicPr>
        <p:blipFill>
          <a:blip r:embed="rId1"/>
          <a:stretch>
            <a:fillRect/>
          </a:stretch>
        </p:blipFill>
        <p:spPr>
          <a:xfrm>
            <a:off x="-102235" y="0"/>
            <a:ext cx="5624830" cy="6693535"/>
          </a:xfrm>
          <a:prstGeom prst="rect">
            <a:avLst/>
          </a:prstGeom>
        </p:spPr>
      </p:pic>
      <p:sp>
        <p:nvSpPr>
          <p:cNvPr id="5" name="文本框 4"/>
          <p:cNvSpPr txBox="1"/>
          <p:nvPr/>
        </p:nvSpPr>
        <p:spPr>
          <a:xfrm>
            <a:off x="5603875" y="0"/>
            <a:ext cx="6443980" cy="6788150"/>
          </a:xfrm>
          <a:prstGeom prst="rect">
            <a:avLst/>
          </a:prstGeom>
        </p:spPr>
        <p:txBody>
          <a:bodyPr wrap="square">
            <a:noAutofit/>
          </a:bodyPr>
          <a:p>
            <a:pPr indent="0" algn="just" fontAlgn="auto">
              <a:lnSpc>
                <a:spcPct val="100000"/>
              </a:lnSpc>
              <a:spcBef>
                <a:spcPct val="0"/>
              </a:spcBef>
              <a:spcAft>
                <a:spcPts val="900"/>
              </a:spcAft>
            </a:pPr>
            <a:r>
              <a:rPr lang="en-US" altLang="zh-CN" sz="2400" b="0" i="0">
                <a:solidFill>
                  <a:srgbClr val="060607"/>
                </a:solidFill>
                <a:latin typeface="Times New Roman" panose="02020603050405020304" charset="0"/>
                <a:ea typeface="-apple-system"/>
                <a:cs typeface="Times New Roman" panose="02020603050405020304" charset="0"/>
              </a:rPr>
              <a:t>     </a:t>
            </a:r>
            <a:r>
              <a:rPr lang="en-US" altLang="zh-CN" sz="2800" b="0" i="0">
                <a:solidFill>
                  <a:srgbClr val="060607"/>
                </a:solidFill>
                <a:latin typeface="Times New Roman" panose="02020603050405020304" charset="0"/>
                <a:ea typeface="-apple-system"/>
                <a:cs typeface="Times New Roman" panose="02020603050405020304" charset="0"/>
              </a:rPr>
              <a:t> In the spring of 2025,my family enjoys a sunny day at the park, we set up a tent and lay out a picnic blanket on the grass.</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just" fontAlgn="auto">
              <a:lnSpc>
                <a:spcPct val="100000"/>
              </a:lnSpc>
              <a:spcBef>
                <a:spcPct val="0"/>
              </a:spcBef>
              <a:spcAft>
                <a:spcPts val="900"/>
              </a:spcAft>
            </a:pPr>
            <a:r>
              <a:rPr lang="en-US" altLang="zh-CN" sz="2800" b="0" i="0">
                <a:solidFill>
                  <a:srgbClr val="060607"/>
                </a:solidFill>
                <a:latin typeface="Times New Roman" panose="02020603050405020304" charset="0"/>
                <a:ea typeface="-apple-system"/>
                <a:cs typeface="Times New Roman" panose="02020603050405020304" charset="0"/>
              </a:rPr>
              <a:t>       My son is kicking a soccer ball around with enthusiasm, while my daughter lies on her stomach, absorbed in a book. I am sitting in a chair, sipping coffee and reading a book of my own. My husband plays the guitar, adding a melodic tune to our peaceful afternoon.</a:t>
            </a:r>
            <a:endParaRPr lang="en-US" altLang="zh-CN" sz="2800" b="0" i="0">
              <a:solidFill>
                <a:srgbClr val="060607"/>
              </a:solidFill>
              <a:latin typeface="Times New Roman" panose="02020603050405020304" charset="0"/>
              <a:ea typeface="-apple-system"/>
              <a:cs typeface="Times New Roman" panose="02020603050405020304" charset="0"/>
            </a:endParaRPr>
          </a:p>
          <a:p>
            <a:pPr indent="0" algn="just" fontAlgn="auto">
              <a:lnSpc>
                <a:spcPct val="100000"/>
              </a:lnSpc>
              <a:spcBef>
                <a:spcPct val="0"/>
              </a:spcBef>
              <a:spcAft>
                <a:spcPct val="0"/>
              </a:spcAft>
            </a:pPr>
            <a:r>
              <a:rPr lang="en-US" altLang="zh-CN" sz="2800" b="0" i="0">
                <a:solidFill>
                  <a:srgbClr val="060607"/>
                </a:solidFill>
                <a:latin typeface="Times New Roman" panose="02020603050405020304" charset="0"/>
                <a:ea typeface="-apple-system"/>
                <a:cs typeface="Times New Roman" panose="02020603050405020304" charset="0"/>
              </a:rPr>
              <a:t>       Everyone is happy and content, enjoying the simple pleasures of a family picnic in the springtime.</a:t>
            </a:r>
            <a:endParaRPr lang="en-US" altLang="zh-CN" sz="2800" b="0" i="0">
              <a:solidFill>
                <a:srgbClr val="060607"/>
              </a:solidFill>
              <a:latin typeface="Times New Roman" panose="02020603050405020304" charset="0"/>
              <a:ea typeface="-apple-system"/>
              <a:cs typeface="Times New Roman" panose="02020603050405020304" charset="0"/>
            </a:endParaRPr>
          </a:p>
        </p:txBody>
      </p:sp>
      <p:sp>
        <p:nvSpPr>
          <p:cNvPr id="2" name="文本框 1"/>
          <p:cNvSpPr txBox="1"/>
          <p:nvPr/>
        </p:nvSpPr>
        <p:spPr>
          <a:xfrm>
            <a:off x="9372600" y="6041390"/>
            <a:ext cx="1954530" cy="768350"/>
          </a:xfrm>
          <a:prstGeom prst="rect">
            <a:avLst/>
          </a:prstGeom>
          <a:noFill/>
        </p:spPr>
        <p:txBody>
          <a:bodyPr wrap="square" rtlCol="0">
            <a:spAutoFit/>
          </a:bodyPr>
          <a:p>
            <a:r>
              <a:rPr lang="en-US" altLang="zh-CN" sz="4400" b="1">
                <a:latin typeface="Times New Roman" panose="02020603050405020304" charset="0"/>
                <a:cs typeface="Times New Roman" panose="02020603050405020304" charset="0"/>
              </a:rPr>
              <a:t>Sample </a:t>
            </a:r>
            <a:endParaRPr lang="en-US" altLang="zh-CN" sz="44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5852</Words>
  <Application>WPS 演示</Application>
  <PresentationFormat>宽屏</PresentationFormat>
  <Paragraphs>109</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HelveticaNeue</vt:lpstr>
      <vt:lpstr>华文新魏</vt:lpstr>
      <vt:lpstr>Times New Roman</vt:lpstr>
      <vt:lpstr>PingFang SC</vt:lpstr>
      <vt:lpstr>Times New Roman</vt:lpstr>
      <vt:lpstr>-apple-system</vt:lpstr>
      <vt:lpstr>Segoe Print</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Think</dc:creator>
  <cp:lastModifiedBy>Administrator</cp:lastModifiedBy>
  <cp:revision>15</cp:revision>
  <dcterms:created xsi:type="dcterms:W3CDTF">2023-08-09T12:44:00Z</dcterms:created>
  <dcterms:modified xsi:type="dcterms:W3CDTF">2024-12-31T07:56:37Z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DDCF85D95D644DDA9E63DF901D629926_13</vt:lpwstr>
  </property>
  <property fmtid="{D5CDD505-2E9C-101B-9397-08002B2CF9AE}" pid="3" name="KSOProductBuildVer">
    <vt:lpwstr>2052-11.8.2.7978</vt:lpwstr>
  </property>
</Properties>
</file>