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0" r:id="rId3"/>
    <p:sldId id="270" r:id="rId4"/>
    <p:sldId id="416" r:id="rId5"/>
    <p:sldId id="417" r:id="rId6"/>
    <p:sldId id="497" r:id="rId8"/>
    <p:sldId id="441" r:id="rId9"/>
    <p:sldId id="468" r:id="rId10"/>
    <p:sldId id="504" r:id="rId11"/>
    <p:sldId id="505" r:id="rId12"/>
    <p:sldId id="506" r:id="rId13"/>
    <p:sldId id="507" r:id="rId14"/>
    <p:sldId id="508" r:id="rId15"/>
    <p:sldId id="509" r:id="rId16"/>
    <p:sldId id="510" r:id="rId17"/>
    <p:sldId id="511" r:id="rId18"/>
    <p:sldId id="512" r:id="rId19"/>
    <p:sldId id="513" r:id="rId20"/>
    <p:sldId id="514" r:id="rId21"/>
    <p:sldId id="515" r:id="rId22"/>
    <p:sldId id="454" r:id="rId23"/>
    <p:sldId id="277" r:id="rId24"/>
    <p:sldId id="439" r:id="rId25"/>
    <p:sldId id="399"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8"/>
        <p:guide pos="387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18.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wind-down</a:t>
            </a:r>
            <a:r>
              <a:rPr lang="en-US" altLang="zh-CN" sz="2800">
                <a:latin typeface="Times New Roman" panose="02020603050405020304" charset="0"/>
                <a:ea typeface="华文中宋" panose="02010600040101010101" charset="-122"/>
                <a:cs typeface="Times New Roman" panose="02020603050405020304" charset="0"/>
                <a:sym typeface="+mn-ea"/>
              </a:rPr>
              <a:t>: a gradual reduction in activity as sth comes to an end</a:t>
            </a:r>
            <a:r>
              <a:rPr lang="zh-CN" altLang="en-US" sz="2800">
                <a:latin typeface="Times New Roman" panose="02020603050405020304" charset="0"/>
                <a:ea typeface="华文中宋" panose="02010600040101010101" charset="-122"/>
                <a:cs typeface="Times New Roman" panose="02020603050405020304" charset="0"/>
                <a:sym typeface="+mn-ea"/>
              </a:rPr>
              <a:t>逐渐减少至终止；逐步结束</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wind-down of the company was handled very efficiently.                                                         </a:t>
            </a:r>
            <a:r>
              <a:rPr lang="zh-CN" altLang="en-US" sz="2800">
                <a:latin typeface="Times New Roman" panose="02020603050405020304" charset="0"/>
                <a:ea typeface="华文中宋" panose="02010600040101010101" charset="-122"/>
                <a:cs typeface="Times New Roman" panose="02020603050405020304" charset="0"/>
              </a:rPr>
              <a:t>处理公司逐步缩减直至关闭的事宜效率很高</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sz="2800">
                <a:solidFill>
                  <a:srgbClr val="0000FF"/>
                </a:solidFill>
                <a:latin typeface="Times New Roman" panose="02020603050405020304" charset="0"/>
                <a:cs typeface="Times New Roman" panose="02020603050405020304" charset="0"/>
                <a:sym typeface="+mn-ea"/>
              </a:rPr>
              <a:t>sparse</a:t>
            </a:r>
            <a:r>
              <a:rPr lang="en-US" altLang="zh-CN" sz="2800">
                <a:latin typeface="Times New Roman" panose="02020603050405020304" charset="0"/>
                <a:cs typeface="Times New Roman" panose="02020603050405020304" charset="0"/>
              </a:rPr>
              <a: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only present in small amounts or numbers and often spread over a large area</a:t>
            </a:r>
            <a:r>
              <a:rPr lang="zh-CN" altLang="en-US" sz="2800">
                <a:latin typeface="Times New Roman" panose="02020603050405020304" charset="0"/>
                <a:ea typeface="华文中宋" panose="02010600040101010101" charset="-122"/>
                <a:cs typeface="Times New Roman" panose="02020603050405020304" charset="0"/>
              </a:rPr>
              <a:t>稀少的；稀疏的；零落的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Vegetation becomes sparse higher up the mountains</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山上越高的地方植物越稀少</a:t>
            </a:r>
            <a:r>
              <a:rPr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3652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39440"/>
            <a:ext cx="92735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Lack of funds led to the wind-down of space exploration.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61075"/>
            <a:ext cx="113385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The information available on the subject is sparse.</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20010"/>
            <a:ext cx="7722870" cy="521970"/>
          </a:xfrm>
          <a:prstGeom prst="rect">
            <a:avLst/>
          </a:prstGeom>
          <a:noFill/>
        </p:spPr>
        <p:txBody>
          <a:bodyPr wrap="square" rtlCol="0" anchor="t">
            <a:spAutoFit/>
          </a:bodyPr>
          <a:lstStyle/>
          <a:p>
            <a:r>
              <a:rPr lang="zh-CN" altLang="en-US" sz="2800">
                <a:ea typeface="华文中宋" panose="02010600040101010101" charset="-122"/>
              </a:rPr>
              <a:t>资金的缺乏导致了太空探索的逐渐减少。</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311150" y="3608070"/>
            <a:ext cx="8333105" cy="203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526530"/>
            <a:ext cx="7247890"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39740"/>
            <a:ext cx="5078095" cy="521970"/>
          </a:xfrm>
          <a:prstGeom prst="rect">
            <a:avLst/>
          </a:prstGeom>
          <a:noFill/>
        </p:spPr>
        <p:txBody>
          <a:bodyPr wrap="square" rtlCol="0" anchor="t">
            <a:spAutoFit/>
          </a:bodyPr>
          <a:p>
            <a:r>
              <a:rPr lang="zh-CN" altLang="en-US" sz="2800">
                <a:ea typeface="华文中宋" panose="02010600040101010101" charset="-122"/>
              </a:rPr>
              <a:t>关于这个主题的信息很少。</a:t>
            </a:r>
            <a:endParaRPr lang="zh-CN" altLang="en-US" sz="2800">
              <a:ea typeface="华文中宋" panose="02010600040101010101" charset="-122"/>
            </a:endParaRPr>
          </a:p>
        </p:txBody>
      </p:sp>
      <p:sp>
        <p:nvSpPr>
          <p:cNvPr id="2" name="文本框 1"/>
          <p:cNvSpPr txBox="1"/>
          <p:nvPr>
            <p:custDataLst>
              <p:tags r:id="rId8"/>
            </p:custDataLst>
          </p:nvPr>
        </p:nvSpPr>
        <p:spPr>
          <a:xfrm>
            <a:off x="269875" y="55168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739775"/>
            <a:ext cx="11597005" cy="223837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11530"/>
            <a:ext cx="11452860" cy="1297305"/>
          </a:xfrm>
          <a:prstGeom prst="rect">
            <a:avLst/>
          </a:prstGeom>
          <a:noFill/>
        </p:spPr>
        <p:txBody>
          <a:bodyPr wrap="square">
            <a:noAutofit/>
          </a:bodyPr>
          <a:lstStyle/>
          <a:p>
            <a:pPr algn="l"/>
            <a:r>
              <a:rPr lang="en-US" altLang="zh-CN" sz="2400">
                <a:latin typeface="Times New Roman" panose="02020603050405020304" charset="0"/>
                <a:cs typeface="Times New Roman" panose="02020603050405020304" charset="0"/>
                <a:sym typeface="+mn-ea"/>
              </a:rPr>
              <a:t>Party City, the party supply store that has provided the glittering backdrops for generations of birthday celebrations, New Year’s Eve bashes and Super Bowl gatherings, announced just days before Christmas that it was closing its doors for good. </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38455" y="2007870"/>
            <a:ext cx="11363325" cy="85407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派对用品商店</a:t>
            </a:r>
            <a:r>
              <a:rPr lang="en-US" altLang="zh-CN" sz="2400">
                <a:latin typeface="Times New Roman" panose="02020603050405020304" charset="0"/>
                <a:ea typeface="华文中宋" panose="02010600040101010101" charset="-122"/>
                <a:cs typeface="Times New Roman" panose="02020603050405020304" charset="0"/>
              </a:rPr>
              <a:t>Party City</a:t>
            </a:r>
            <a:r>
              <a:rPr lang="zh-CN" altLang="en-US" sz="2400">
                <a:latin typeface="Times New Roman" panose="02020603050405020304" charset="0"/>
                <a:ea typeface="华文中宋" panose="02010600040101010101" charset="-122"/>
                <a:cs typeface="Times New Roman" panose="02020603050405020304" charset="0"/>
              </a:rPr>
              <a:t>曾为几代人的生日庆祝活动、跨年派对和超级碗聚会提供闪闪发光的背景，但就在圣诞节前几天，它宣布将永远关门。</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600450"/>
            <a:ext cx="11588115" cy="28714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646170"/>
            <a:ext cx="11426825" cy="193802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Early on Friday afternoon, there was still some foot traffic at the Party City on Atlantic Avenue in Brooklyn, where employees were blowing up balloons and helping customers. The shelves were somewhat sparse, and holiday items were being sold at a discount: Christmas items, 50 percent off; New Year’s items, 20 percent off.</a:t>
            </a:r>
            <a:endParaRPr lang="en-US" altLang="zh-CN" sz="2400">
              <a:latin typeface="Times New Roman" panose="02020603050405020304" charset="0"/>
              <a:cs typeface="Times New Roman" panose="02020603050405020304" charset="0"/>
              <a:sym typeface="+mn-ea"/>
            </a:endParaRPr>
          </a:p>
          <a:p>
            <a:pPr algn="l"/>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38455" y="5171440"/>
            <a:ext cx="11448415" cy="1198880"/>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周五下午早些时候，布鲁克林大西洋大道上的</a:t>
            </a:r>
            <a:r>
              <a:rPr lang="en-US" altLang="zh-CN" sz="2400">
                <a:latin typeface="Times New Roman" panose="02020603050405020304" charset="0"/>
                <a:ea typeface="华文中宋" panose="02010600040101010101" charset="-122"/>
                <a:cs typeface="Times New Roman" panose="02020603050405020304" charset="0"/>
              </a:rPr>
              <a:t>Party City</a:t>
            </a:r>
            <a:r>
              <a:rPr lang="zh-CN" altLang="en-US" sz="2400">
                <a:latin typeface="Times New Roman" panose="02020603050405020304" charset="0"/>
                <a:ea typeface="华文中宋" panose="02010600040101010101" charset="-122"/>
                <a:cs typeface="Times New Roman" panose="02020603050405020304" charset="0"/>
              </a:rPr>
              <a:t>仍有一些人流量，员工们正在吹气球，帮助顾客。货架上有些稀疏，节日用品在打折出售：圣诞节用品打五折；新年单品打八折。</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371283" y="217805"/>
            <a:ext cx="9449435" cy="1014730"/>
          </a:xfrm>
          <a:prstGeom prst="rect">
            <a:avLst/>
          </a:prstGeom>
          <a:noFill/>
        </p:spPr>
        <p:txBody>
          <a:bodyPr wrap="square" rtlCol="0" anchor="t">
            <a:spAutoFit/>
          </a:bodyPr>
          <a:p>
            <a:pPr algn="ctr">
              <a:buClrTx/>
              <a:buSzTx/>
              <a:buFontTx/>
            </a:pPr>
            <a:r>
              <a:rPr lang="en-US" altLang="zh-CN" sz="3200" b="1">
                <a:sym typeface="+mn-ea"/>
              </a:rPr>
              <a:t>3. The Brain Is Mostly Water and Fat</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大脑主要由水和脂肪组成</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1"/>
          <a:srcRect l="8677" r="7913"/>
          <a:stretch>
            <a:fillRect/>
          </a:stretch>
        </p:blipFill>
        <p:spPr>
          <a:xfrm>
            <a:off x="2473141" y="1648460"/>
            <a:ext cx="7245719" cy="4572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484110"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Psychology Now</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（December 19, 2024 P10)</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02870" y="455295"/>
            <a:ext cx="12019280" cy="6452235"/>
          </a:xfrm>
          <a:prstGeom prst="rect">
            <a:avLst/>
          </a:prstGeom>
          <a:noFill/>
        </p:spPr>
        <p:txBody>
          <a:bodyPr wrap="square" rtlCol="0" anchor="t">
            <a:spAutoFit/>
          </a:bodyPr>
          <a:p>
            <a:pPr indent="0" fontAlgn="auto">
              <a:lnSpc>
                <a:spcPts val="24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Many organs of the human body are mostly water, and the brain is no different.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other compounds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including fats,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proteins, carbohydrates and others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only make up about a</a:t>
            </a:r>
            <a:endParaRPr lang="zh-CN" altLang="en-US" sz="2400">
              <a:latin typeface="Times New Roman" panose="02020603050405020304" charset="0"/>
              <a:cs typeface="Times New Roman" panose="02020603050405020304" charset="0"/>
            </a:endParaRPr>
          </a:p>
          <a:p>
            <a:pPr indent="0" fontAlgn="auto">
              <a:lnSpc>
                <a:spcPts val="2480"/>
              </a:lnSpc>
            </a:pPr>
            <a:r>
              <a:rPr lang="zh-CN" altLang="en-US" sz="2400">
                <a:latin typeface="Times New Roman" panose="02020603050405020304" charset="0"/>
                <a:cs typeface="Times New Roman" panose="02020603050405020304" charset="0"/>
              </a:rPr>
              <a:t>quarter of our brain material. </a:t>
            </a:r>
            <a:r>
              <a:rPr lang="en-US" altLang="zh-CN" sz="2400">
                <a:latin typeface="Times New Roman" panose="02020603050405020304" charset="0"/>
                <a:cs typeface="Times New Roman" panose="02020603050405020304" charset="0"/>
              </a:rPr>
              <a:t>________,</a:t>
            </a:r>
            <a:r>
              <a:rPr lang="zh-CN" altLang="en-US" sz="2400">
                <a:latin typeface="Times New Roman" panose="02020603050405020304" charset="0"/>
                <a:cs typeface="Times New Roman" panose="02020603050405020304" charset="0"/>
              </a:rPr>
              <a:t> a brain</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dry weight shows that fat is the </a:t>
            </a:r>
            <a:r>
              <a:rPr lang="zh-CN" altLang="en-US" sz="2400">
                <a:solidFill>
                  <a:srgbClr val="0000FF"/>
                </a:solidFill>
                <a:latin typeface="Times New Roman" panose="02020603050405020304" charset="0"/>
                <a:cs typeface="Times New Roman" panose="02020603050405020304" charset="0"/>
              </a:rPr>
              <a:t>dominant </a:t>
            </a:r>
            <a:r>
              <a:rPr lang="zh-CN" altLang="en-US" sz="2400">
                <a:latin typeface="Times New Roman" panose="02020603050405020304" charset="0"/>
                <a:cs typeface="Times New Roman" panose="02020603050405020304" charset="0"/>
              </a:rPr>
              <a:t>structural element of the brain.</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These aren</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t just the sorts of saturated fats you</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d find in your</a:t>
            </a:r>
            <a:endParaRPr lang="zh-CN" altLang="en-US" sz="2400">
              <a:latin typeface="Times New Roman" panose="02020603050405020304" charset="0"/>
              <a:cs typeface="Times New Roman" panose="02020603050405020304" charset="0"/>
            </a:endParaRPr>
          </a:p>
          <a:p>
            <a:pPr indent="0" fontAlgn="auto">
              <a:lnSpc>
                <a:spcPts val="2480"/>
              </a:lnSpc>
            </a:pPr>
            <a:r>
              <a:rPr lang="zh-CN" altLang="en-US" sz="2400">
                <a:latin typeface="Times New Roman" panose="02020603050405020304" charset="0"/>
                <a:cs typeface="Times New Roman" panose="02020603050405020304" charset="0"/>
              </a:rPr>
              <a:t>favourite takeaway or snack, but types of lipids, including cholesterol and fatty acids, that </a:t>
            </a:r>
            <a:r>
              <a:rPr lang="en-US" altLang="zh-CN" sz="2400">
                <a:latin typeface="Times New Roman" panose="02020603050405020304" charset="0"/>
                <a:cs typeface="Times New Roman" panose="02020603050405020304" charset="0"/>
              </a:rPr>
              <a:t>________ (use)</a:t>
            </a:r>
            <a:r>
              <a:rPr lang="zh-CN" altLang="en-US" sz="2400">
                <a:latin typeface="Times New Roman" panose="02020603050405020304" charset="0"/>
                <a:cs typeface="Times New Roman" panose="02020603050405020304" charset="0"/>
              </a:rPr>
              <a:t> to form myelin. </a:t>
            </a:r>
            <a:endParaRPr lang="zh-CN" altLang="en-US" sz="2400">
              <a:latin typeface="Times New Roman" panose="02020603050405020304" charset="0"/>
              <a:cs typeface="Times New Roman" panose="02020603050405020304" charset="0"/>
            </a:endParaRPr>
          </a:p>
          <a:p>
            <a:pPr indent="0" fontAlgn="auto">
              <a:lnSpc>
                <a:spcPts val="24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Myelin is a structure made up of </a:t>
            </a:r>
            <a:r>
              <a:rPr lang="zh-CN" altLang="en-US" sz="2400">
                <a:solidFill>
                  <a:schemeClr val="tx1"/>
                </a:solidFill>
                <a:latin typeface="Times New Roman" panose="02020603050405020304" charset="0"/>
                <a:cs typeface="Times New Roman" panose="02020603050405020304" charset="0"/>
              </a:rPr>
              <a:t>approximately </a:t>
            </a:r>
            <a:r>
              <a:rPr lang="zh-CN" altLang="en-US" sz="2400">
                <a:latin typeface="Times New Roman" panose="02020603050405020304" charset="0"/>
                <a:cs typeface="Times New Roman" panose="02020603050405020304" charset="0"/>
              </a:rPr>
              <a:t>80%</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lipids and 20% protein and is found </a:t>
            </a:r>
            <a:r>
              <a:rPr lang="en-US" altLang="zh-CN" sz="2400">
                <a:latin typeface="Times New Roman" panose="02020603050405020304" charset="0"/>
                <a:cs typeface="Times New Roman" panose="02020603050405020304" charset="0"/>
              </a:rPr>
              <a:t>________ (wrap) </a:t>
            </a:r>
            <a:r>
              <a:rPr lang="zh-CN" altLang="en-US" sz="2400">
                <a:latin typeface="Times New Roman" panose="02020603050405020304" charset="0"/>
                <a:cs typeface="Times New Roman" panose="02020603050405020304" charset="0"/>
              </a:rPr>
              <a:t>around parts of our brain cells, </a:t>
            </a:r>
            <a:r>
              <a:rPr lang="zh-CN" altLang="en-US" sz="2400">
                <a:solidFill>
                  <a:schemeClr val="tx1"/>
                </a:solidFill>
                <a:latin typeface="Times New Roman" panose="02020603050405020304" charset="0"/>
                <a:cs typeface="Times New Roman" panose="02020603050405020304" charset="0"/>
              </a:rPr>
              <a:t>known </a:t>
            </a:r>
            <a:r>
              <a:rPr lang="zh-CN" altLang="en-US" sz="2400">
                <a:latin typeface="Times New Roman" panose="02020603050405020304" charset="0"/>
                <a:cs typeface="Times New Roman" panose="02020603050405020304" charset="0"/>
              </a:rPr>
              <a:t>as neurons. Neurons are composed of three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main structural </a:t>
            </a:r>
            <a:r>
              <a:rPr lang="zh-CN" altLang="en-US" sz="2400">
                <a:solidFill>
                  <a:schemeClr val="tx1"/>
                </a:solidFill>
                <a:latin typeface="Times New Roman" panose="02020603050405020304" charset="0"/>
                <a:cs typeface="Times New Roman" panose="02020603050405020304" charset="0"/>
              </a:rPr>
              <a:t>elements</a:t>
            </a:r>
            <a:r>
              <a:rPr lang="zh-CN" altLang="en-US" sz="2400">
                <a:latin typeface="Times New Roman" panose="02020603050405020304" charset="0"/>
                <a:cs typeface="Times New Roman" panose="02020603050405020304" charset="0"/>
              </a:rPr>
              <a:t>, including dendrites,</a:t>
            </a:r>
            <a:r>
              <a:rPr lang="en-US" altLang="zh-CN" sz="2400">
                <a:latin typeface="Times New Roman" panose="02020603050405020304" charset="0"/>
                <a:cs typeface="Times New Roman" panose="02020603050405020304" charset="0"/>
              </a:rPr>
              <a:t> ______ </a:t>
            </a:r>
            <a:r>
              <a:rPr lang="zh-CN" altLang="en-US" sz="2400">
                <a:latin typeface="Times New Roman" panose="02020603050405020304" charset="0"/>
                <a:cs typeface="Times New Roman" panose="02020603050405020304" charset="0"/>
              </a:rPr>
              <a:t>receive electrical signals from neighbouring cells.The cell body, also known as a soma, contains genetic information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provides the cell with energy. Axons carry electrical impulses away from the cell towards neighbouring neurons. Like electrical wiring in our homes,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axons require </a:t>
            </a:r>
            <a:r>
              <a:rPr lang="en-US" altLang="zh-CN" sz="2400">
                <a:latin typeface="Times New Roman" panose="02020603050405020304" charset="0"/>
                <a:cs typeface="Times New Roman" panose="02020603050405020304" charset="0"/>
              </a:rPr>
              <a:t>___ </a:t>
            </a:r>
            <a:r>
              <a:rPr lang="zh-CN" altLang="en-US" sz="2400">
                <a:solidFill>
                  <a:srgbClr val="0000FF"/>
                </a:solidFill>
                <a:latin typeface="Times New Roman" panose="02020603050405020304" charset="0"/>
                <a:cs typeface="Times New Roman" panose="02020603050405020304" charset="0"/>
              </a:rPr>
              <a:t>insulating </a:t>
            </a:r>
            <a:r>
              <a:rPr lang="zh-CN" altLang="en-US" sz="2400">
                <a:latin typeface="Times New Roman" panose="02020603050405020304" charset="0"/>
                <a:cs typeface="Times New Roman" panose="02020603050405020304" charset="0"/>
              </a:rPr>
              <a:t>sheath to protect the cell and ensure that the signal remains strong and moving in the desired direction.</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Myelin sheaths are used for this task,</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meaning neurons with long axons harbour a lot of fatty material.</a:t>
            </a:r>
            <a:endParaRPr lang="zh-CN" altLang="en-US" sz="2400">
              <a:latin typeface="Times New Roman" panose="02020603050405020304" charset="0"/>
              <a:cs typeface="Times New Roman" panose="02020603050405020304" charset="0"/>
            </a:endParaRPr>
          </a:p>
          <a:p>
            <a:pPr indent="0" fontAlgn="auto">
              <a:lnSpc>
                <a:spcPts val="24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brain </a:t>
            </a:r>
            <a:r>
              <a:rPr lang="en-US" altLang="zh-CN" sz="2400">
                <a:latin typeface="Times New Roman" panose="02020603050405020304" charset="0"/>
                <a:cs typeface="Times New Roman" panose="02020603050405020304" charset="0"/>
              </a:rPr>
              <a:t>_________ </a:t>
            </a:r>
            <a:r>
              <a:rPr lang="zh-CN" altLang="en-US" sz="2400">
                <a:latin typeface="Times New Roman" panose="02020603050405020304" charset="0"/>
                <a:cs typeface="Times New Roman" panose="02020603050405020304" charset="0"/>
              </a:rPr>
              <a:t>an abundance of axons-so many that myelin-dense areas change the colour of the brain on scans, </a:t>
            </a:r>
            <a:r>
              <a:rPr lang="en-US" altLang="zh-CN" sz="2400">
                <a:latin typeface="Times New Roman" panose="02020603050405020304" charset="0"/>
                <a:cs typeface="Times New Roman" panose="02020603050405020304" charset="0"/>
              </a:rPr>
              <a:t>_______ (turn) </a:t>
            </a:r>
            <a:r>
              <a:rPr lang="zh-CN" altLang="en-US" sz="2400">
                <a:latin typeface="Times New Roman" panose="02020603050405020304" charset="0"/>
                <a:cs typeface="Times New Roman" panose="02020603050405020304" charset="0"/>
              </a:rPr>
              <a:t>it white rather than grey. Grey matter, which is found around the periphery of the brain, is mostly composed of soma. Matter, however, consists mostly of axons and their fatty coatings of myelin. </a:t>
            </a:r>
            <a:r>
              <a:rPr lang="en-US" altLang="zh-CN" sz="2400">
                <a:latin typeface="Times New Roman" panose="02020603050405020304" charset="0"/>
                <a:cs typeface="Times New Roman" panose="02020603050405020304" charset="0"/>
              </a:rPr>
              <a:t>_____________________ </a:t>
            </a:r>
            <a:r>
              <a:rPr lang="zh-CN" altLang="en-US" sz="2400">
                <a:latin typeface="Times New Roman" panose="02020603050405020304" charset="0"/>
                <a:cs typeface="Times New Roman" panose="02020603050405020304" charset="0"/>
              </a:rPr>
              <a:t>the brain might be surprisingly fatty,</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without lipids it </a:t>
            </a:r>
            <a:r>
              <a:rPr lang="en-US" altLang="zh-CN" sz="2400">
                <a:latin typeface="Times New Roman" panose="02020603050405020304" charset="0"/>
                <a:cs typeface="Times New Roman" panose="02020603050405020304" charset="0"/>
              </a:rPr>
              <a:t>_______ (simple) </a:t>
            </a:r>
            <a:r>
              <a:rPr lang="zh-CN" altLang="en-US" sz="2400">
                <a:latin typeface="Times New Roman" panose="02020603050405020304" charset="0"/>
                <a:cs typeface="Times New Roman" panose="02020603050405020304" charset="0"/>
              </a:rPr>
              <a:t>wouldn</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t be able to function.</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3756025" y="1028700"/>
            <a:ext cx="137731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However</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98755" y="1988185"/>
            <a:ext cx="123063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are used</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98755" y="2598420"/>
            <a:ext cx="132778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wrapped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6517640" y="2921000"/>
            <a:ext cx="94043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which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714355" y="3237865"/>
            <a:ext cx="70802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and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9201785" y="3858260"/>
            <a:ext cx="47561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749425" y="5069840"/>
            <a:ext cx="13766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possesses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756025" y="5415915"/>
            <a:ext cx="111506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turning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6294755" y="6097270"/>
            <a:ext cx="385762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While </a:t>
            </a:r>
            <a:r>
              <a:rPr lang="en-US" altLang="zh-CN" sz="2400">
                <a:solidFill>
                  <a:srgbClr val="FF0000"/>
                </a:solidFill>
                <a:latin typeface="Times New Roman" panose="02020603050405020304" charset="0"/>
                <a:cs typeface="Times New Roman" panose="02020603050405020304" charset="0"/>
                <a:sym typeface="+mn-ea"/>
              </a:rPr>
              <a:t>/Though / Although</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4443730" y="6397625"/>
            <a:ext cx="113411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simply </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2" grpId="0"/>
      <p:bldP spid="13" grpId="0"/>
      <p:bldP spid="3" grpId="1"/>
      <p:bldP spid="4" grpId="1"/>
      <p:bldP spid="5" grpId="1"/>
      <p:bldP spid="6" grpId="1"/>
      <p:bldP spid="7" grpId="1"/>
      <p:bldP spid="8" grpId="1"/>
      <p:bldP spid="9" grpId="1"/>
      <p:bldP spid="11" grpId="1"/>
      <p:bldP spid="12" grpId="1"/>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dominant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more important, powerful or noticeable than other things 首要的；占支配地位的；占优势的；显著的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firm has achieved a dominant position in the world market.                                                         </a:t>
            </a:r>
            <a:r>
              <a:rPr altLang="zh-CN" sz="2800">
                <a:latin typeface="Times New Roman" panose="02020603050405020304" charset="0"/>
                <a:ea typeface="华文中宋" panose="02010600040101010101" charset="-122"/>
                <a:cs typeface="Times New Roman" panose="02020603050405020304" charset="0"/>
              </a:rPr>
              <a:t>这家公司在国际市场上占有举足轻重的地位</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sz="2800">
                <a:solidFill>
                  <a:srgbClr val="0000FF"/>
                </a:solidFill>
                <a:latin typeface="Times New Roman" panose="02020603050405020304" charset="0"/>
                <a:cs typeface="Times New Roman" panose="02020603050405020304" charset="0"/>
                <a:sym typeface="+mn-ea"/>
              </a:rPr>
              <a:t>insulating</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preventing heat, sound, electricity, etc. from passing through 起隔热（或隔音、绝缘）作用的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We</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ve already mentioned the insulating effect of snow. </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我们已经提到了雪的隔热效果。。</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3652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39440"/>
            <a:ext cx="9273540" cy="953135"/>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Economically, the centre of Spain has lost its dominant role.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a:p>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61075"/>
            <a:ext cx="113385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Rubber is found a good insulating material.</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20010"/>
            <a:ext cx="7722870" cy="521970"/>
          </a:xfrm>
          <a:prstGeom prst="rect">
            <a:avLst/>
          </a:prstGeom>
          <a:noFill/>
        </p:spPr>
        <p:txBody>
          <a:bodyPr wrap="square" rtlCol="0" anchor="t">
            <a:spAutoFit/>
          </a:bodyPr>
          <a:lstStyle/>
          <a:p>
            <a:r>
              <a:rPr lang="zh-CN" altLang="en-US" sz="2800">
                <a:ea typeface="华文中宋" panose="02010600040101010101" charset="-122"/>
              </a:rPr>
              <a:t>西班牙中部在经济上已失去了其主导地位。</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311150" y="3624580"/>
            <a:ext cx="855726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flipV="1">
            <a:off x="320675" y="6524625"/>
            <a:ext cx="6229985" cy="19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39740"/>
            <a:ext cx="7500620" cy="521970"/>
          </a:xfrm>
          <a:prstGeom prst="rect">
            <a:avLst/>
          </a:prstGeom>
          <a:noFill/>
        </p:spPr>
        <p:txBody>
          <a:bodyPr wrap="square" rtlCol="0" anchor="t">
            <a:spAutoFit/>
          </a:bodyPr>
          <a:p>
            <a:r>
              <a:rPr lang="zh-CN" altLang="en-US" sz="2800">
                <a:ea typeface="华文中宋" panose="02010600040101010101" charset="-122"/>
              </a:rPr>
              <a:t>橡胶被发现是一种良好的绝缘材料。</a:t>
            </a:r>
            <a:endParaRPr lang="zh-CN" altLang="en-US" sz="2800">
              <a:ea typeface="华文中宋" panose="02010600040101010101" charset="-122"/>
            </a:endParaRPr>
          </a:p>
        </p:txBody>
      </p:sp>
      <p:sp>
        <p:nvSpPr>
          <p:cNvPr id="2" name="文本框 1"/>
          <p:cNvSpPr txBox="1"/>
          <p:nvPr>
            <p:custDataLst>
              <p:tags r:id="rId8"/>
            </p:custDataLst>
          </p:nvPr>
        </p:nvSpPr>
        <p:spPr>
          <a:xfrm>
            <a:off x="269875" y="55168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739775"/>
            <a:ext cx="11597005" cy="223837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11530"/>
            <a:ext cx="11452860" cy="1297305"/>
          </a:xfrm>
          <a:prstGeom prst="rect">
            <a:avLst/>
          </a:prstGeom>
          <a:noFill/>
        </p:spPr>
        <p:txBody>
          <a:bodyPr wrap="square">
            <a:noAutofit/>
          </a:bodyPr>
          <a:lstStyle/>
          <a:p>
            <a:pPr algn="l"/>
            <a:r>
              <a:rPr lang="en-US" altLang="zh-CN" sz="2400">
                <a:latin typeface="Times New Roman" panose="02020603050405020304" charset="0"/>
                <a:cs typeface="Times New Roman" panose="02020603050405020304" charset="0"/>
                <a:sym typeface="+mn-ea"/>
              </a:rPr>
              <a:t>Many organs of the human body are mostly water, and the brain is no different. The other compounds - including fats, proteins, carbohydrates and others - only make up about a</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quarter of our brain material. </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38455" y="2007870"/>
            <a:ext cx="11363325" cy="854075"/>
          </a:xfrm>
          <a:prstGeom prst="rect">
            <a:avLst/>
          </a:prstGeom>
          <a:noFill/>
        </p:spPr>
        <p:txBody>
          <a:bodyPr wrap="square" rtlCol="0">
            <a:no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人体的许多器官大多是水，大脑也不例外。其他化合物——包括脂肪、蛋白质、碳水化合物等——只占我们大脑物质的四分之一左右。</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600450"/>
            <a:ext cx="11588115" cy="28714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646170"/>
            <a:ext cx="11426825" cy="156845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Myelin is a structure made up of approximately 80% lipids and 20% protein and is found wrapped around parts of our brain cells, known as neurons. Neurons are composed of three main structural elements, including dendrites, which receive electrical signals from neighbouring cells.</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38455" y="5171440"/>
            <a:ext cx="1144841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髓磷脂是一种由大约80%的脂质和20%的蛋白质组成的结构，被发现包裹在我们脑细胞的一部分，即神经元。神经元由三种主要结构元素组成，包括树突，树突接收来自邻近细胞的电信号。</a:t>
            </a:r>
            <a:endParaRPr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371283" y="217805"/>
            <a:ext cx="9449435" cy="1014730"/>
          </a:xfrm>
          <a:prstGeom prst="rect">
            <a:avLst/>
          </a:prstGeom>
          <a:noFill/>
        </p:spPr>
        <p:txBody>
          <a:bodyPr wrap="square" rtlCol="0" anchor="t">
            <a:spAutoFit/>
          </a:bodyPr>
          <a:p>
            <a:pPr algn="ctr">
              <a:buClrTx/>
              <a:buSzTx/>
              <a:buFontTx/>
            </a:pPr>
            <a:r>
              <a:rPr lang="en-US" altLang="zh-CN" sz="3200" b="1">
                <a:sym typeface="+mn-ea"/>
              </a:rPr>
              <a:t>4. DIY spending down in favour of experiences</a:t>
            </a:r>
            <a:endParaRPr lang="en-US" altLang="zh-CN" sz="3200" b="1">
              <a:sym typeface="+mn-ea"/>
            </a:endParaRPr>
          </a:p>
          <a:p>
            <a:pPr algn="ctr">
              <a:buClrTx/>
              <a:buSzTx/>
              <a:buFontTx/>
            </a:pP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DIY</a:t>
            </a: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消费减少，更倾向于体验</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4" name="图片 3"/>
          <p:cNvPicPr>
            <a:picLocks noChangeAspect="1"/>
          </p:cNvPicPr>
          <p:nvPr/>
        </p:nvPicPr>
        <p:blipFill>
          <a:blip r:embed="rId1"/>
          <a:stretch>
            <a:fillRect/>
          </a:stretch>
        </p:blipFill>
        <p:spPr>
          <a:xfrm>
            <a:off x="2762250" y="1513205"/>
            <a:ext cx="6667500" cy="4762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484110"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The Times</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December 31, 2024 P11)</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0" y="400685"/>
            <a:ext cx="12210415" cy="6508750"/>
          </a:xfrm>
          <a:prstGeom prst="rect">
            <a:avLst/>
          </a:prstGeom>
          <a:noFill/>
        </p:spPr>
        <p:txBody>
          <a:bodyPr wrap="square" rtlCol="0" anchor="t">
            <a:spAutoFit/>
          </a:bodyPr>
          <a:p>
            <a:pPr indent="0" fontAlgn="auto">
              <a:lnSpc>
                <a:spcPts val="2780"/>
              </a:lnSpc>
            </a:pPr>
            <a:r>
              <a:rPr lang="en-US" altLang="zh-CN" sz="2400">
                <a:latin typeface="Times New Roman" panose="02020603050405020304" charset="0"/>
                <a:cs typeface="Times New Roman" panose="02020603050405020304" charset="0"/>
              </a:rPr>
              <a:t>    Britons are redefining _____ they spend their money on as they focused more on entertainment and travel this year </a:t>
            </a:r>
            <a:r>
              <a:rPr lang="en-US" altLang="zh-CN" sz="2400">
                <a:solidFill>
                  <a:schemeClr val="tx1"/>
                </a:solidFill>
                <a:latin typeface="Times New Roman" panose="02020603050405020304" charset="0"/>
                <a:cs typeface="Times New Roman" panose="02020603050405020304" charset="0"/>
              </a:rPr>
              <a:t>while _______ (cut) </a:t>
            </a:r>
            <a:r>
              <a:rPr lang="en-US" altLang="zh-CN" sz="2400">
                <a:latin typeface="Times New Roman" panose="02020603050405020304" charset="0"/>
                <a:cs typeface="Times New Roman" panose="02020603050405020304" charset="0"/>
              </a:rPr>
              <a:t>back on groceries and home improvements.</a:t>
            </a:r>
            <a:endParaRPr lang="en-US" altLang="zh-CN"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Consumer spending on entertainment _____ (rise) by 5.8 percent during the year, with demand for ticket sales at big music concerts driving the increase, according to data from Barclays. A rush to buy Oasis reunion tickets </a:t>
            </a:r>
            <a:r>
              <a:rPr lang="en-US" altLang="zh-CN" sz="2400">
                <a:solidFill>
                  <a:schemeClr val="tx1"/>
                </a:solidFill>
                <a:latin typeface="Times New Roman" panose="02020603050405020304" charset="0"/>
                <a:cs typeface="Times New Roman" panose="02020603050405020304" charset="0"/>
              </a:rPr>
              <a:t>helped _______ (fuel)</a:t>
            </a:r>
            <a:r>
              <a:rPr lang="en-US" altLang="zh-CN" sz="2400">
                <a:latin typeface="Times New Roman" panose="02020603050405020304" charset="0"/>
                <a:cs typeface="Times New Roman" panose="02020603050405020304" charset="0"/>
              </a:rPr>
              <a:t> a rise in spending on live entertainment, with more money being spent on concerts, live shows and events. Blockbuster film _______ (release) such as </a:t>
            </a:r>
            <a:r>
              <a:rPr lang="en-US" altLang="zh-CN" sz="2400" i="1">
                <a:latin typeface="Times New Roman" panose="02020603050405020304" charset="0"/>
                <a:cs typeface="Times New Roman" panose="02020603050405020304" charset="0"/>
              </a:rPr>
              <a:t>Wicked, Paddington</a:t>
            </a:r>
            <a:r>
              <a:rPr lang="en-US" altLang="zh-CN" sz="2400">
                <a:latin typeface="Times New Roman" panose="02020603050405020304" charset="0"/>
                <a:cs typeface="Times New Roman" panose="02020603050405020304" charset="0"/>
              </a:rPr>
              <a:t> in Peru and </a:t>
            </a:r>
            <a:r>
              <a:rPr lang="en-US" altLang="zh-CN" sz="2400" i="1">
                <a:latin typeface="Times New Roman" panose="02020603050405020304" charset="0"/>
                <a:cs typeface="Times New Roman" panose="02020603050405020304" charset="0"/>
              </a:rPr>
              <a:t>Gladiator II</a:t>
            </a:r>
            <a:r>
              <a:rPr lang="en-US" altLang="zh-CN" sz="2400">
                <a:latin typeface="Times New Roman" panose="02020603050405020304" charset="0"/>
                <a:cs typeface="Times New Roman" panose="02020603050405020304" charset="0"/>
              </a:rPr>
              <a:t> added to the spending </a:t>
            </a:r>
            <a:r>
              <a:rPr lang="en-US" altLang="zh-CN" sz="2400">
                <a:solidFill>
                  <a:srgbClr val="0000FF"/>
                </a:solidFill>
                <a:latin typeface="Times New Roman" panose="02020603050405020304" charset="0"/>
                <a:cs typeface="Times New Roman" panose="02020603050405020304" charset="0"/>
              </a:rPr>
              <a:t>spree </a:t>
            </a:r>
            <a:r>
              <a:rPr lang="en-US" altLang="zh-CN" sz="2400">
                <a:latin typeface="Times New Roman" panose="02020603050405020304" charset="0"/>
                <a:cs typeface="Times New Roman" panose="02020603050405020304" charset="0"/>
              </a:rPr>
              <a:t>in the sector as more people headed to the cinema.</a:t>
            </a:r>
            <a:endParaRPr lang="en-US" altLang="zh-CN"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en-US" altLang="zh-CN" sz="2400">
                <a:solidFill>
                  <a:schemeClr val="tx1"/>
                </a:solidFill>
                <a:latin typeface="Times New Roman" panose="02020603050405020304" charset="0"/>
                <a:cs typeface="Times New Roman" panose="02020603050405020304" charset="0"/>
              </a:rPr>
              <a:t>Nights </a:t>
            </a:r>
            <a:r>
              <a:rPr lang="en-US" altLang="zh-CN" sz="2400">
                <a:latin typeface="Times New Roman" panose="02020603050405020304" charset="0"/>
                <a:cs typeface="Times New Roman" panose="02020603050405020304" charset="0"/>
              </a:rPr>
              <a:t>in front of the television were also popular. Demand for streaming led to a 13.2 percent increase in spending on digital content and ____________ (subscribe), making </a:t>
            </a:r>
            <a:r>
              <a:rPr lang="en-US" altLang="zh-CN" sz="2400">
                <a:solidFill>
                  <a:schemeClr val="tx1"/>
                </a:solidFill>
                <a:latin typeface="Times New Roman" panose="02020603050405020304" charset="0"/>
                <a:cs typeface="Times New Roman" panose="02020603050405020304" charset="0"/>
              </a:rPr>
              <a:t>it </a:t>
            </a:r>
            <a:r>
              <a:rPr lang="en-US" altLang="zh-CN" sz="2400">
                <a:latin typeface="Times New Roman" panose="02020603050405020304" charset="0"/>
                <a:cs typeface="Times New Roman" panose="02020603050405020304" charset="0"/>
              </a:rPr>
              <a:t>the fastest-growing sector ________ (survey). The rising cost of on-demand film and TV services such as Netflix and Disney+ also fuelled the trend. Experience-led spending remained important for consumers this year. Strong demand for holidays caused spending on travel to grow by 6.9 percent over the year. The data also showed that households in the UK ranked holidays ___ their top priority for </a:t>
            </a:r>
            <a:r>
              <a:rPr lang="en-US" altLang="zh-CN" sz="2400">
                <a:solidFill>
                  <a:srgbClr val="0000FF"/>
                </a:solidFill>
                <a:latin typeface="Times New Roman" panose="02020603050405020304" charset="0"/>
                <a:cs typeface="Times New Roman" panose="02020603050405020304" charset="0"/>
              </a:rPr>
              <a:t>discretionary</a:t>
            </a:r>
            <a:r>
              <a:rPr lang="en-US" altLang="zh-CN" sz="2400">
                <a:latin typeface="Times New Roman" panose="02020603050405020304" charset="0"/>
                <a:cs typeface="Times New Roman" panose="02020603050405020304" charset="0"/>
              </a:rPr>
              <a:t> purchases.</a:t>
            </a:r>
            <a:endParaRPr lang="en-US" altLang="zh-CN"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Households cut back ___ home improvement projects as the amount spent on DIY fell by 7.3 percent year on year. Britons also bought ____ (little) indoor and outdoor decor, with spending in furniture </a:t>
            </a:r>
            <a:r>
              <a:rPr lang="en-US" altLang="zh-CN" sz="2400">
                <a:solidFill>
                  <a:schemeClr val="tx1"/>
                </a:solidFill>
                <a:latin typeface="Times New Roman" panose="02020603050405020304" charset="0"/>
                <a:cs typeface="Times New Roman" panose="02020603050405020304" charset="0"/>
              </a:rPr>
              <a:t>retailer</a:t>
            </a:r>
            <a:r>
              <a:rPr lang="en-US" altLang="zh-CN" sz="2400">
                <a:latin typeface="Times New Roman" panose="02020603050405020304" charset="0"/>
                <a:cs typeface="Times New Roman" panose="02020603050405020304" charset="0"/>
              </a:rPr>
              <a:t>s decreasing by 2.2 percent, while garden centres slipped by 2.4 percent. </a:t>
            </a:r>
            <a:endParaRPr lang="en-US" altLang="zh-CN" sz="2400">
              <a:latin typeface="Times New Roman" panose="02020603050405020304" charset="0"/>
              <a:cs typeface="Times New Roman" panose="02020603050405020304" charset="0"/>
            </a:endParaRPr>
          </a:p>
        </p:txBody>
      </p:sp>
      <p:sp>
        <p:nvSpPr>
          <p:cNvPr id="5" name="文本框 4"/>
          <p:cNvSpPr txBox="1"/>
          <p:nvPr/>
        </p:nvSpPr>
        <p:spPr>
          <a:xfrm>
            <a:off x="3101340" y="379730"/>
            <a:ext cx="83312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what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250565" y="716915"/>
            <a:ext cx="103568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cutting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5048250" y="1070610"/>
            <a:ext cx="88709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rose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492625" y="1786255"/>
            <a:ext cx="102552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to fuel</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622790" y="2151380"/>
            <a:ext cx="119888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releases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397500" y="3557905"/>
            <a:ext cx="186372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subscriptions</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946910" y="3902710"/>
            <a:ext cx="13690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surveyed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9806305" y="4966335"/>
            <a:ext cx="45910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as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2957195" y="5680075"/>
            <a:ext cx="58102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on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5130165" y="6032500"/>
            <a:ext cx="72263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less </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5" grpId="0"/>
      <p:bldP spid="16" grpId="0"/>
      <p:bldP spid="5" grpId="1"/>
      <p:bldP spid="6" grpId="1"/>
      <p:bldP spid="7" grpId="1"/>
      <p:bldP spid="8" grpId="1"/>
      <p:bldP spid="9" grpId="1"/>
      <p:bldP spid="11" grpId="1"/>
      <p:bldP spid="12" grpId="1"/>
      <p:bldP spid="13" grpId="1"/>
      <p:bldP spid="15" grpId="1"/>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84505"/>
            <a:ext cx="11904980" cy="51041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spree</a:t>
            </a:r>
            <a:r>
              <a:rPr lang="en-US" altLang="zh-CN" sz="2800">
                <a:latin typeface="Times New Roman" panose="02020603050405020304" charset="0"/>
                <a:ea typeface="华文中宋" panose="02010600040101010101" charset="-122"/>
                <a:cs typeface="Times New Roman" panose="02020603050405020304" charset="0"/>
                <a:sym typeface="+mn-ea"/>
              </a:rPr>
              <a:t>: a short period of time that you spend doing one particular activity that you enjoy, but often too much of it</a:t>
            </a:r>
            <a:r>
              <a:rPr lang="zh-CN" altLang="en-US" sz="2800">
                <a:latin typeface="Times New Roman" panose="02020603050405020304" charset="0"/>
                <a:ea typeface="华文中宋" panose="02010600040101010101" charset="-122"/>
                <a:cs typeface="Times New Roman" panose="02020603050405020304" charset="0"/>
                <a:sym typeface="+mn-ea"/>
              </a:rPr>
              <a:t>（常指过分）玩乐，作乐；纵乐</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Some people went on a spending spree in December to beat the new tax.                                                       </a:t>
            </a:r>
            <a:r>
              <a:rPr lang="zh-CN" altLang="en-US" sz="2800">
                <a:latin typeface="Times New Roman" panose="02020603050405020304" charset="0"/>
                <a:ea typeface="华文中宋" panose="02010600040101010101" charset="-122"/>
                <a:cs typeface="Times New Roman" panose="02020603050405020304" charset="0"/>
              </a:rPr>
              <a:t>一些人在</a:t>
            </a:r>
            <a:r>
              <a:rPr lang="en-US" altLang="zh-CN" sz="2800">
                <a:latin typeface="Times New Roman" panose="02020603050405020304" charset="0"/>
                <a:ea typeface="华文中宋" panose="02010600040101010101" charset="-122"/>
                <a:cs typeface="Times New Roman" panose="02020603050405020304" charset="0"/>
              </a:rPr>
              <a:t>12</a:t>
            </a:r>
            <a:r>
              <a:rPr lang="zh-CN" altLang="en-US" sz="2800">
                <a:latin typeface="Times New Roman" panose="02020603050405020304" charset="0"/>
                <a:ea typeface="华文中宋" panose="02010600040101010101" charset="-122"/>
                <a:cs typeface="Times New Roman" panose="02020603050405020304" charset="0"/>
              </a:rPr>
              <a:t>月份抢在新税收政策实施前疯狂消费。</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discretionary</a:t>
            </a:r>
            <a:r>
              <a:rPr lang="en-US" altLang="zh-CN" sz="2800">
                <a:latin typeface="Times New Roman" panose="02020603050405020304" charset="0"/>
                <a:cs typeface="Times New Roman" panose="02020603050405020304" charset="0"/>
              </a:rPr>
              <a: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decided according to the judgement of a person in authority about what is necessary in each particular situation; not decided by rules</a:t>
            </a:r>
            <a:r>
              <a:rPr lang="zh-CN" altLang="en-US" sz="2800">
                <a:latin typeface="Times New Roman" panose="02020603050405020304" charset="0"/>
                <a:ea typeface="华文中宋" panose="02010600040101010101" charset="-122"/>
                <a:cs typeface="Times New Roman" panose="02020603050405020304" charset="0"/>
              </a:rPr>
              <a:t>自由决定的；酌情行事的；便宜行事的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Magistrates were given wider discretionary powers</a:t>
            </a:r>
            <a:r>
              <a:rPr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地方法官们被赋予了更广泛的酌情决定权。</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3602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863215"/>
            <a:ext cx="92735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They went on the spree and spent a lot of money.</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051550"/>
            <a:ext cx="113385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Judges have great discretionary powers.</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343785"/>
            <a:ext cx="7722870" cy="521970"/>
          </a:xfrm>
          <a:prstGeom prst="rect">
            <a:avLst/>
          </a:prstGeom>
          <a:noFill/>
        </p:spPr>
        <p:txBody>
          <a:bodyPr wrap="square" rtlCol="0" anchor="t">
            <a:spAutoFit/>
          </a:bodyPr>
          <a:lstStyle/>
          <a:p>
            <a:r>
              <a:rPr lang="zh-CN" altLang="en-US" sz="2800">
                <a:ea typeface="华文中宋" panose="02010600040101010101" charset="-122"/>
              </a:rPr>
              <a:t>他们大吃大喝，</a:t>
            </a:r>
            <a:r>
              <a:rPr lang="en-US" altLang="zh-CN" sz="2800">
                <a:ea typeface="华文中宋" panose="02010600040101010101" charset="-122"/>
              </a:rPr>
              <a:t> </a:t>
            </a:r>
            <a:r>
              <a:rPr lang="zh-CN" altLang="en-US" sz="2800">
                <a:ea typeface="华文中宋" panose="02010600040101010101" charset="-122"/>
              </a:rPr>
              <a:t>花了一大笔钱。</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flipV="1">
            <a:off x="311150" y="3318510"/>
            <a:ext cx="7193280" cy="336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flipV="1">
            <a:off x="320675" y="6554470"/>
            <a:ext cx="570928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68315"/>
            <a:ext cx="7500620" cy="521970"/>
          </a:xfrm>
          <a:prstGeom prst="rect">
            <a:avLst/>
          </a:prstGeom>
          <a:noFill/>
        </p:spPr>
        <p:txBody>
          <a:bodyPr wrap="square" rtlCol="0" anchor="t">
            <a:spAutoFit/>
          </a:bodyPr>
          <a:p>
            <a:r>
              <a:rPr lang="zh-CN" altLang="en-US" sz="2800">
                <a:ea typeface="华文中宋" panose="02010600040101010101" charset="-122"/>
              </a:rPr>
              <a:t>法官有很大的酌情决定权。</a:t>
            </a:r>
            <a:endParaRPr lang="zh-CN" altLang="en-US" sz="2800">
              <a:ea typeface="华文中宋" panose="02010600040101010101" charset="-122"/>
            </a:endParaRPr>
          </a:p>
        </p:txBody>
      </p:sp>
      <p:sp>
        <p:nvSpPr>
          <p:cNvPr id="2" name="文本框 1"/>
          <p:cNvSpPr txBox="1"/>
          <p:nvPr>
            <p:custDataLst>
              <p:tags r:id="rId8"/>
            </p:custDataLst>
          </p:nvPr>
        </p:nvSpPr>
        <p:spPr>
          <a:xfrm>
            <a:off x="269875" y="554545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220" y="739775"/>
            <a:ext cx="11597005" cy="20262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78840"/>
            <a:ext cx="11474450" cy="823595"/>
          </a:xfrm>
          <a:prstGeom prst="rect">
            <a:avLst/>
          </a:prstGeom>
          <a:noFill/>
        </p:spPr>
        <p:txBody>
          <a:bodyPr wrap="square">
            <a:noAutofit/>
          </a:bodyPr>
          <a:lstStyle/>
          <a:p>
            <a:pPr algn="l"/>
            <a:r>
              <a:rPr lang="en-US" altLang="zh-CN" sz="2400">
                <a:latin typeface="Times New Roman" panose="02020603050405020304" charset="0"/>
                <a:cs typeface="Times New Roman" panose="02020603050405020304" charset="0"/>
                <a:sym typeface="+mn-ea"/>
              </a:rPr>
              <a:t>Britons are redefining what they spend their money on as they focused more on entertainment and travel this year while cutting back on groceries and home improvements.</a:t>
            </a:r>
            <a:endParaRPr lang="en-US" altLang="zh-CN" sz="2400">
              <a:latin typeface="Times New Roman" panose="02020603050405020304" charset="0"/>
              <a:cs typeface="Times New Roman" panose="02020603050405020304" charset="0"/>
              <a:sym typeface="+mn-ea"/>
            </a:endParaRPr>
          </a:p>
          <a:p>
            <a:pPr algn="l"/>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38455" y="1740535"/>
            <a:ext cx="11363325" cy="85407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英国人正在重新定义他们的消费方式，今年他们更多地把注意力放在娱乐和旅游上，而减少了在食品杂货和家居装修上的开支。</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600450"/>
            <a:ext cx="11588115" cy="254254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646170"/>
            <a:ext cx="11426825" cy="193802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Households cut back on home improvement projects as the amount spent on DIY fell by 7.3 percent year on year. Britons also bought less indoor and outdoor decor, with spending in furniture retailers decreasing by 2.2 percent year on year, while garden centres slipped by 2.4 percent. </a:t>
            </a:r>
            <a:endParaRPr lang="en-US" altLang="zh-CN" sz="2400">
              <a:latin typeface="Times New Roman" panose="02020603050405020304" charset="0"/>
              <a:cs typeface="Times New Roman" panose="02020603050405020304" charset="0"/>
              <a:sym typeface="+mn-ea"/>
            </a:endParaRPr>
          </a:p>
          <a:p>
            <a:pPr algn="l"/>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38455" y="5171440"/>
            <a:ext cx="11448415"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随着</a:t>
            </a:r>
            <a:r>
              <a:rPr lang="en-US" altLang="zh-CN" sz="2400">
                <a:latin typeface="Times New Roman" panose="02020603050405020304" charset="0"/>
                <a:ea typeface="华文中宋" panose="02010600040101010101" charset="-122"/>
                <a:cs typeface="Times New Roman" panose="02020603050405020304" charset="0"/>
              </a:rPr>
              <a:t>DIY</a:t>
            </a:r>
            <a:r>
              <a:rPr lang="zh-CN" altLang="en-US" sz="2400">
                <a:latin typeface="Times New Roman" panose="02020603050405020304" charset="0"/>
                <a:ea typeface="华文中宋" panose="02010600040101010101" charset="-122"/>
                <a:cs typeface="Times New Roman" panose="02020603050405020304" charset="0"/>
              </a:rPr>
              <a:t>支出同比下降</a:t>
            </a:r>
            <a:r>
              <a:rPr lang="en-US" altLang="zh-CN" sz="2400">
                <a:latin typeface="Times New Roman" panose="02020603050405020304" charset="0"/>
                <a:ea typeface="华文中宋" panose="02010600040101010101" charset="-122"/>
                <a:cs typeface="Times New Roman" panose="02020603050405020304" charset="0"/>
              </a:rPr>
              <a:t>7.3%</a:t>
            </a:r>
            <a:r>
              <a:rPr lang="zh-CN" altLang="en-US" sz="2400">
                <a:latin typeface="Times New Roman" panose="02020603050405020304" charset="0"/>
                <a:ea typeface="华文中宋" panose="02010600040101010101" charset="-122"/>
                <a:cs typeface="Times New Roman" panose="02020603050405020304" charset="0"/>
              </a:rPr>
              <a:t>，家庭削减了家装项目。英国人对室内和室外装饰的购买也减少了，家具零售商的支出同比下降了</a:t>
            </a:r>
            <a:r>
              <a:rPr lang="en-US" altLang="zh-CN" sz="2400">
                <a:latin typeface="Times New Roman" panose="02020603050405020304" charset="0"/>
                <a:ea typeface="华文中宋" panose="02010600040101010101" charset="-122"/>
                <a:cs typeface="Times New Roman" panose="02020603050405020304" charset="0"/>
              </a:rPr>
              <a:t>2.2%</a:t>
            </a:r>
            <a:r>
              <a:rPr lang="zh-CN" altLang="en-US" sz="2400">
                <a:latin typeface="Times New Roman" panose="02020603050405020304" charset="0"/>
                <a:ea typeface="华文中宋" panose="02010600040101010101" charset="-122"/>
                <a:cs typeface="Times New Roman" panose="02020603050405020304" charset="0"/>
              </a:rPr>
              <a:t>，园艺中心的支出下降了</a:t>
            </a:r>
            <a:r>
              <a:rPr lang="en-US" altLang="zh-CN" sz="2400">
                <a:latin typeface="Times New Roman" panose="02020603050405020304" charset="0"/>
                <a:ea typeface="华文中宋" panose="02010600040101010101" charset="-122"/>
                <a:cs typeface="Times New Roman" panose="02020603050405020304" charset="0"/>
              </a:rPr>
              <a:t>2.4%</a:t>
            </a:r>
            <a:r>
              <a:rPr lang="zh-CN" altLang="en-US" sz="2400">
                <a:latin typeface="Times New Roman" panose="02020603050405020304" charset="0"/>
                <a:ea typeface="华文中宋" panose="02010600040101010101" charset="-122"/>
                <a:cs typeface="Times New Roman" panose="02020603050405020304" charset="0"/>
              </a:rPr>
              <a:t>。</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December 16th</a:t>
            </a:r>
            <a:r>
              <a:t>-</a:t>
            </a:r>
            <a:r>
              <a:rPr lang="en-US"/>
              <a:t>31st</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12</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29210" y="356870"/>
            <a:ext cx="12082145" cy="655320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A senior United Nations official has </a:t>
            </a:r>
            <a:r>
              <a:rPr lang="en-US" sz="2100">
                <a:latin typeface="Times New Roman" panose="02020603050405020304" charset="0"/>
                <a:cs typeface="Times New Roman" panose="02020603050405020304" charset="0"/>
              </a:rPr>
              <a:t>_____________</a:t>
            </a:r>
            <a:r>
              <a:rPr sz="2100">
                <a:latin typeface="Times New Roman" panose="02020603050405020304" charset="0"/>
                <a:cs typeface="Times New Roman" panose="02020603050405020304" charset="0"/>
              </a:rPr>
              <a:t> the large-scale return of refugees to Syria. The head of the UN’s International Organization for Migration, Amy Pope said that without humanitarian assistance, sending people back would further destabilize the country.</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Two of Japan’s largest carmakers are in talks to discuss a possible merger to equip them to compete against </a:t>
            </a:r>
            <a:r>
              <a:rPr lang="en-US" sz="2100">
                <a:latin typeface="Times New Roman" panose="02020603050405020304" charset="0"/>
                <a:cs typeface="Times New Roman" panose="02020603050405020304" charset="0"/>
              </a:rPr>
              <a:t>_____________ </a:t>
            </a:r>
            <a:r>
              <a:rPr sz="2100">
                <a:latin typeface="Times New Roman" panose="02020603050405020304" charset="0"/>
                <a:cs typeface="Times New Roman" panose="02020603050405020304" charset="0"/>
              </a:rPr>
              <a:t>makers. Nissan and Honda said they were exploring various possibilities for future </a:t>
            </a:r>
            <a:r>
              <a:rPr lang="en-US" sz="2100">
                <a:latin typeface="Times New Roman" panose="02020603050405020304" charset="0"/>
                <a:cs typeface="Times New Roman" panose="02020603050405020304" charset="0"/>
              </a:rPr>
              <a:t>____________</a:t>
            </a:r>
            <a:r>
              <a:rPr sz="2100">
                <a:latin typeface="Times New Roman" panose="02020603050405020304" charset="0"/>
                <a:cs typeface="Times New Roman" panose="02020603050405020304" charset="0"/>
              </a:rPr>
              <a:t>.</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A US military official has said that North Korean forces fighting for Russia against Ukraine have suffered several hundred </a:t>
            </a:r>
            <a:r>
              <a:rPr lang="en-US" sz="2100">
                <a:latin typeface="Times New Roman" panose="02020603050405020304" charset="0"/>
                <a:cs typeface="Times New Roman" panose="02020603050405020304" charset="0"/>
              </a:rPr>
              <a:t>_________ </a:t>
            </a:r>
            <a:r>
              <a:rPr sz="2100">
                <a:latin typeface="Times New Roman" panose="02020603050405020304" charset="0"/>
                <a:cs typeface="Times New Roman" panose="02020603050405020304" charset="0"/>
              </a:rPr>
              <a:t>since going into battle in Russia</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Kursk region.</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There are </a:t>
            </a:r>
            <a:r>
              <a:rPr lang="en-US" sz="2100">
                <a:latin typeface="Times New Roman" panose="02020603050405020304" charset="0"/>
                <a:cs typeface="Times New Roman" panose="02020603050405020304" charset="0"/>
              </a:rPr>
              <a:t>____________</a:t>
            </a:r>
            <a:r>
              <a:rPr sz="2100">
                <a:latin typeface="Times New Roman" panose="02020603050405020304" charset="0"/>
                <a:cs typeface="Times New Roman" panose="02020603050405020304" charset="0"/>
              </a:rPr>
              <a:t> that a cyclone that hit the Indian Ocean Island of Mayotte could have killed many hundreds of people. The French overseas territory was battered by Cyclone Chido on Saturday.</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Armed men have stormed and </a:t>
            </a:r>
            <a:r>
              <a:rPr lang="en-US" sz="2100">
                <a:latin typeface="Times New Roman" panose="02020603050405020304" charset="0"/>
                <a:cs typeface="Times New Roman" panose="02020603050405020304" charset="0"/>
              </a:rPr>
              <a:t>________</a:t>
            </a:r>
            <a:r>
              <a:rPr sz="2100">
                <a:latin typeface="Times New Roman" panose="02020603050405020304" charset="0"/>
                <a:cs typeface="Times New Roman" panose="02020603050405020304" charset="0"/>
              </a:rPr>
              <a:t> a hospital in the Haitian capital, Porto Prince, the hospital director said patients and staff had been evacuated.</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Australia is flying in </a:t>
            </a:r>
            <a:r>
              <a:rPr lang="en-US" sz="2100">
                <a:latin typeface="Times New Roman" panose="02020603050405020304" charset="0"/>
                <a:cs typeface="Times New Roman" panose="02020603050405020304" charset="0"/>
              </a:rPr>
              <a:t>_________</a:t>
            </a:r>
            <a:r>
              <a:rPr sz="2100">
                <a:solidFill>
                  <a:srgbClr val="FF0000"/>
                </a:solidFill>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medical teams to Vanuatu following the powerful earthquake that struck the Pacific Island nation on Tuesday. At least fourteen people are known to have been killed.</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Apple has told the Reuters news agency that it strongly disputes </a:t>
            </a:r>
            <a:r>
              <a:rPr lang="en-US" altLang="zh-CN" sz="2100">
                <a:solidFill>
                  <a:srgbClr val="0000FF"/>
                </a:solidFill>
                <a:latin typeface="Times New Roman" panose="02020603050405020304" charset="0"/>
                <a:ea typeface="+mn-ea"/>
                <a:cs typeface="Times New Roman" panose="02020603050405020304" charset="0"/>
              </a:rPr>
              <a:t>allegation</a:t>
            </a:r>
            <a:r>
              <a:rPr sz="2100">
                <a:latin typeface="Times New Roman" panose="02020603050405020304" charset="0"/>
                <a:cs typeface="Times New Roman" panose="02020603050405020304" charset="0"/>
              </a:rPr>
              <a:t>s that it uses so-called </a:t>
            </a:r>
            <a:r>
              <a:rPr lang="en-US" sz="2100">
                <a:latin typeface="Times New Roman" panose="02020603050405020304" charset="0"/>
                <a:cs typeface="Times New Roman" panose="02020603050405020304" charset="0"/>
              </a:rPr>
              <a:t>______________</a:t>
            </a:r>
            <a:r>
              <a:rPr sz="2100">
                <a:latin typeface="Times New Roman" panose="02020603050405020304" charset="0"/>
                <a:cs typeface="Times New Roman" panose="02020603050405020304" charset="0"/>
              </a:rPr>
              <a:t> in its products. It was responding to a case filed by the Democratic Republic of Congo.</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A former archbishop of Canterbury has </a:t>
            </a:r>
            <a:r>
              <a:rPr lang="en-US" sz="2100">
                <a:latin typeface="Times New Roman" panose="02020603050405020304" charset="0"/>
                <a:cs typeface="Times New Roman" panose="02020603050405020304" charset="0"/>
              </a:rPr>
              <a:t>____ </a:t>
            </a:r>
            <a:r>
              <a:rPr sz="2100">
                <a:latin typeface="Times New Roman" panose="02020603050405020304" charset="0"/>
                <a:cs typeface="Times New Roman" panose="02020603050405020304" charset="0"/>
              </a:rPr>
              <a:t>the Church of England following </a:t>
            </a:r>
            <a:r>
              <a:rPr lang="en-US" altLang="zh-CN" sz="2100">
                <a:solidFill>
                  <a:srgbClr val="0000FF"/>
                </a:solidFill>
                <a:latin typeface="Times New Roman" panose="02020603050405020304" charset="0"/>
                <a:ea typeface="+mn-ea"/>
                <a:cs typeface="Times New Roman" panose="02020603050405020304" charset="0"/>
              </a:rPr>
              <a:t>revelation</a:t>
            </a:r>
            <a:r>
              <a:rPr sz="2100">
                <a:latin typeface="Times New Roman" panose="02020603050405020304" charset="0"/>
                <a:cs typeface="Times New Roman" panose="02020603050405020304" charset="0"/>
              </a:rPr>
              <a:t>s</a:t>
            </a:r>
            <a:r>
              <a:rPr lang="en-US" altLang="zh-CN" sz="2100">
                <a:solidFill>
                  <a:srgbClr val="0000FF"/>
                </a:solidFill>
                <a:latin typeface="Times New Roman" panose="02020603050405020304" charset="0"/>
                <a:ea typeface="+mn-ea"/>
                <a:cs typeface="Times New Roman" panose="02020603050405020304" charset="0"/>
              </a:rPr>
              <a:t> </a:t>
            </a:r>
            <a:r>
              <a:rPr sz="2100">
                <a:latin typeface="Times New Roman" panose="02020603050405020304" charset="0"/>
                <a:cs typeface="Times New Roman" panose="02020603050405020304" charset="0"/>
              </a:rPr>
              <a:t>he’d helped an alleged child abuser to return to the priesthood. George Carey said it had been an honor to serve the church.</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cs typeface="Times New Roman" panose="02020603050405020304" charset="0"/>
              </a:rPr>
              <a:t>     </a:t>
            </a:r>
            <a:r>
              <a:rPr sz="2100">
                <a:latin typeface="Times New Roman" panose="02020603050405020304" charset="0"/>
                <a:cs typeface="Times New Roman" panose="02020603050405020304" charset="0"/>
              </a:rPr>
              <a:t>Scientists working in the Canadian Arctic region say </a:t>
            </a:r>
            <a:r>
              <a:rPr lang="en-US" sz="2100">
                <a:latin typeface="Times New Roman" panose="02020603050405020304" charset="0"/>
                <a:cs typeface="Times New Roman" panose="02020603050405020304" charset="0"/>
              </a:rPr>
              <a:t>_____________</a:t>
            </a:r>
            <a:r>
              <a:rPr sz="2100">
                <a:latin typeface="Times New Roman" panose="02020603050405020304" charset="0"/>
                <a:cs typeface="Times New Roman" panose="02020603050405020304" charset="0"/>
              </a:rPr>
              <a:t> as a result of global warming is forcing polar bears to spend longer on shore.</a:t>
            </a:r>
            <a:endParaRPr sz="21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3380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4375150" y="406400"/>
            <a:ext cx="198120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warned against</a:t>
            </a:r>
            <a:endParaRPr kumimoji="0" lang="zh-CN" alt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1909445" y="2634615"/>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casualties </a:t>
            </a:r>
            <a:endParaRPr sz="21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726815" y="3609975"/>
            <a:ext cx="400304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set fire to</a:t>
            </a:r>
            <a:endParaRPr lang="zh-CN" sz="21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696845" y="4241165"/>
            <a:ext cx="326199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emergency</a:t>
            </a:r>
            <a:endParaRPr sz="21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4695825" y="5514975"/>
            <a:ext cx="234632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quit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6144260" y="6164580"/>
            <a:ext cx="369697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melting sea ice</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07315" y="5217160"/>
            <a:ext cx="20707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conflict minerals</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548130" y="2938145"/>
            <a:ext cx="23374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growing fears</a:t>
            </a:r>
            <a:endParaRPr sz="21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34620" y="2007235"/>
            <a:ext cx="141414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collaboration</a:t>
            </a:r>
            <a:endParaRPr sz="21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16840" y="1676400"/>
            <a:ext cx="241490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electric vehicle</a:t>
            </a:r>
            <a:endParaRPr sz="2100">
              <a:solidFill>
                <a:srgbClr val="FF0000"/>
              </a:solidFill>
              <a:latin typeface="Times New Roman" panose="02020603050405020304" charset="0"/>
              <a:cs typeface="Times New Roman" panose="02020603050405020304" charset="0"/>
              <a:sym typeface="+mn-ea"/>
            </a:endParaRPr>
          </a:p>
        </p:txBody>
      </p:sp>
      <p:pic>
        <p:nvPicPr>
          <p:cNvPr id="3" name="BBC.12.20.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603990" y="4815840"/>
            <a:ext cx="507365" cy="45339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allegation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pulic statement that is made without giving proof, accusing sb of doing sth that is wrong or illegal    </a:t>
            </a:r>
            <a:r>
              <a:rPr lang="zh-CN" sz="2800">
                <a:latin typeface="Times New Roman" panose="02020603050405020304" charset="0"/>
                <a:ea typeface="华文中宋" panose="02010600040101010101" charset="-122"/>
                <a:cs typeface="Times New Roman" panose="02020603050405020304" charset="0"/>
                <a:sym typeface="+mn-ea"/>
              </a:rPr>
              <a:t>（无证据的）说法，指控</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Several people made allegations of corruption in the city’s police department.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有几个人声称该市警察部门腐败。</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revelation</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fact that peope are made aware of, especially one that has been secret and is surprising</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被暴露的真相；被曝光的秘闻</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Shocking revelations about their private life appeared in the papers.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有关他们私生活的令人震惊的爆料出现在报纸上。</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50540"/>
            <a:ext cx="591756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company has denied the allegations.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59385" y="6146165"/>
            <a:ext cx="704723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His diaries do not contain any secret revelations.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578100"/>
            <a:ext cx="9491980" cy="521970"/>
          </a:xfrm>
          <a:prstGeom prst="rect">
            <a:avLst/>
          </a:prstGeom>
          <a:noFill/>
        </p:spPr>
        <p:txBody>
          <a:bodyPr wrap="square" rtlCol="0" anchor="t">
            <a:spAutoFit/>
          </a:bodyPr>
          <a:lstStyle/>
          <a:p>
            <a:r>
              <a:rPr lang="zh-CN" sz="2800">
                <a:ea typeface="华文中宋" panose="02010600040101010101" charset="-122"/>
              </a:rPr>
              <a:t>公司否认了这些指控</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526790"/>
            <a:ext cx="590613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21615" y="6620510"/>
            <a:ext cx="702754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589270"/>
            <a:ext cx="8297545" cy="521970"/>
          </a:xfrm>
          <a:prstGeom prst="rect">
            <a:avLst/>
          </a:prstGeom>
          <a:noFill/>
        </p:spPr>
        <p:txBody>
          <a:bodyPr wrap="square" rtlCol="0" anchor="t">
            <a:spAutoFit/>
          </a:bodyPr>
          <a:p>
            <a:r>
              <a:rPr lang="zh-CN" altLang="en-US" sz="2800">
                <a:ea typeface="华文中宋" panose="02010600040101010101" charset="-122"/>
              </a:rPr>
              <a:t>他的日记中没有任何秘密的爆料。</a:t>
            </a:r>
            <a:endParaRPr lang="zh-CN" altLang="en-US" sz="2800">
              <a:ea typeface="华文中宋" panose="02010600040101010101" charset="-122"/>
            </a:endParaRPr>
          </a:p>
        </p:txBody>
      </p:sp>
      <p:sp>
        <p:nvSpPr>
          <p:cNvPr id="5" name="文本框 1"/>
          <p:cNvSpPr txBox="1"/>
          <p:nvPr>
            <p:custDataLst>
              <p:tags r:id="rId1"/>
            </p:custDataLst>
          </p:nvPr>
        </p:nvSpPr>
        <p:spPr>
          <a:xfrm>
            <a:off x="126365" y="255016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58927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53365" y="654050"/>
            <a:ext cx="11751310" cy="19075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4805" y="666750"/>
            <a:ext cx="11789410" cy="1153160"/>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Two of Japan’s largest carmakers are in talks to discuss a possible merger to equip them to compete against electric vehicle makers. Nissan and Honda said they were exploring various possibilities for future collaboration.</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335915" y="1766570"/>
            <a:ext cx="11536045" cy="706755"/>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日本最大的两家汽车制造商正就可能的合并进行谈判，以使它们有能力与电动汽车制造商竞争。日产和本田表示，他们正在探索未来合作的各种可能性。</a:t>
            </a:r>
            <a:endParaRPr sz="20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11455" y="2764790"/>
            <a:ext cx="11751310" cy="1739900"/>
          </a:xfrm>
          <a:prstGeom prst="roundRect">
            <a:avLst>
              <a:gd name="adj" fmla="val 16667"/>
            </a:avLst>
          </a:prstGeom>
          <a:noFill/>
          <a:ln w="63500" cap="flat" cmpd="sng">
            <a:solidFill>
              <a:srgbClr val="0070C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11455" y="2843530"/>
            <a:ext cx="11848465" cy="798830"/>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Australia is flying in emergency medical teams to Vanuatu following the powerful earthquake that struck the Pacific Island nation on Tuesday. At least fourteen people are known to have been killed.</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262890" y="3662045"/>
            <a:ext cx="11650345" cy="706755"/>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太平洋岛国瓦努阿图星期二发生强烈地震后，澳大利亚派遣紧急医疗队前往</a:t>
            </a:r>
            <a:r>
              <a:rPr lang="zh-CN" sz="2000">
                <a:latin typeface="Times New Roman" panose="02020603050405020304" charset="0"/>
                <a:ea typeface="华文中宋" panose="02010600040101010101" charset="-122"/>
                <a:cs typeface="Times New Roman" panose="02020603050405020304" charset="0"/>
              </a:rPr>
              <a:t>该国</a:t>
            </a:r>
            <a:r>
              <a:rPr sz="2000">
                <a:latin typeface="Times New Roman" panose="02020603050405020304" charset="0"/>
                <a:ea typeface="华文中宋" panose="02010600040101010101" charset="-122"/>
                <a:cs typeface="Times New Roman" panose="02020603050405020304" charset="0"/>
              </a:rPr>
              <a:t>。目前已知至少有14人死亡。</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3" name="圆角矩形 2"/>
          <p:cNvSpPr/>
          <p:nvPr/>
        </p:nvSpPr>
        <p:spPr>
          <a:xfrm>
            <a:off x="254000" y="4707890"/>
            <a:ext cx="11751310" cy="1979295"/>
          </a:xfrm>
          <a:prstGeom prst="roundRect">
            <a:avLst>
              <a:gd name="adj" fmla="val 16667"/>
            </a:avLst>
          </a:prstGeom>
          <a:noFill/>
          <a:ln w="63500" cap="flat" cmpd="sng">
            <a:solidFill>
              <a:srgbClr val="92D05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 name="文本框 3"/>
          <p:cNvSpPr txBox="1"/>
          <p:nvPr/>
        </p:nvSpPr>
        <p:spPr>
          <a:xfrm>
            <a:off x="336550" y="4768850"/>
            <a:ext cx="11668760" cy="1153160"/>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Apple has told the Reuters news agency that it strongly disputes allegations that it uses so-called conflict minerals in its products. It was responding to a case filed by the Democratic Republic of Congo.</a:t>
            </a:r>
            <a:endParaRPr sz="2300">
              <a:latin typeface="Times New Roman" panose="02020603050405020304" charset="0"/>
              <a:cs typeface="Times New Roman" panose="02020603050405020304" charset="0"/>
              <a:sym typeface="+mn-ea"/>
            </a:endParaRPr>
          </a:p>
        </p:txBody>
      </p:sp>
      <p:sp>
        <p:nvSpPr>
          <p:cNvPr id="8" name="文本框 7"/>
          <p:cNvSpPr txBox="1"/>
          <p:nvPr/>
        </p:nvSpPr>
        <p:spPr>
          <a:xfrm>
            <a:off x="318770" y="5880735"/>
            <a:ext cx="11650345" cy="706755"/>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苹果公司对路透社表示，它强烈否认在其产品中使用所谓冲突矿产的指控。它是在回应刚果民主共和国提起的一起案件。</a:t>
            </a:r>
            <a:endParaRPr sz="2000">
              <a:latin typeface="Times New Roman" panose="02020603050405020304" charset="0"/>
              <a:ea typeface="华文中宋" panose="02010600040101010101" charset="-122"/>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Blood-Pressure Inaccuracies Mask Heart Health Risks</a:t>
            </a:r>
            <a:r>
              <a:rPr lang="en-US" sz="3000" b="1">
                <a:latin typeface="Times New Roman" panose="02020603050405020304" charset="0"/>
                <a:cs typeface="Times New Roman" panose="02020603050405020304" charset="0"/>
              </a:rPr>
              <a:t> </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血压值不准确掩盖心脏健康风险</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3470910" y="1106805"/>
            <a:ext cx="5249545" cy="56584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02590"/>
            <a:ext cx="12124690" cy="6452235"/>
          </a:xfrm>
          <a:prstGeom prst="rect">
            <a:avLst/>
          </a:prstGeom>
          <a:noFill/>
        </p:spPr>
        <p:txBody>
          <a:bodyPr wrap="square" rtlCol="0" anchor="t">
            <a:spAutoFit/>
          </a:bodyPr>
          <a:p>
            <a:pPr indent="0" fontAlgn="auto">
              <a:lnSpc>
                <a:spcPts val="3100"/>
              </a:lnSpc>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Your blood-pressure reading probably isn’t as accurate as you think.</a:t>
            </a: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More often than not, patients and even nurses and doctors are skipping steps that help paint </a:t>
            </a:r>
            <a:r>
              <a:rPr lang="en-US" sz="2050">
                <a:latin typeface="Times New Roman" panose="02020603050405020304" charset="0"/>
                <a:cs typeface="Times New Roman" panose="02020603050405020304" charset="0"/>
              </a:rPr>
              <a:t>___ </a:t>
            </a:r>
            <a:r>
              <a:rPr sz="2050">
                <a:latin typeface="Times New Roman" panose="02020603050405020304" charset="0"/>
                <a:cs typeface="Times New Roman" panose="02020603050405020304" charset="0"/>
              </a:rPr>
              <a:t>accurate portrait of someone’s blood pressure. </a:t>
            </a:r>
            <a:endParaRPr sz="2050">
              <a:latin typeface="Times New Roman" panose="02020603050405020304" charset="0"/>
              <a:cs typeface="Times New Roman" panose="02020603050405020304" charset="0"/>
            </a:endParaRPr>
          </a:p>
          <a:p>
            <a:pPr indent="0" fontAlgn="auto">
              <a:lnSpc>
                <a:spcPts val="3100"/>
              </a:lnSpc>
            </a:pPr>
            <a:r>
              <a:rPr lang="en-US" sz="2050">
                <a:latin typeface="Times New Roman" panose="02020603050405020304" charset="0"/>
                <a:cs typeface="Times New Roman" panose="02020603050405020304" charset="0"/>
              </a:rPr>
              <a:t>     _____ </a:t>
            </a:r>
            <a:r>
              <a:rPr sz="2050">
                <a:latin typeface="Times New Roman" panose="02020603050405020304" charset="0"/>
                <a:cs typeface="Times New Roman" panose="02020603050405020304" charset="0"/>
              </a:rPr>
              <a:t>someone sits and positions their arm, whether they just had a cup of joe or </a:t>
            </a:r>
            <a:r>
              <a:rPr lang="en-US" altLang="zh-CN" sz="2050">
                <a:solidFill>
                  <a:srgbClr val="0000FF"/>
                </a:solidFill>
                <a:latin typeface="Times New Roman" panose="02020603050405020304" charset="0"/>
                <a:cs typeface="Times New Roman" panose="02020603050405020304" charset="0"/>
              </a:rPr>
              <a:t>chitchat </a:t>
            </a:r>
            <a:r>
              <a:rPr sz="2050">
                <a:latin typeface="Times New Roman" panose="02020603050405020304" charset="0"/>
                <a:cs typeface="Times New Roman" panose="02020603050405020304" charset="0"/>
              </a:rPr>
              <a:t>with their practitioner during the measurement, and other factors can produce </a:t>
            </a:r>
            <a:r>
              <a:rPr lang="en-US" sz="2050">
                <a:latin typeface="Times New Roman" panose="02020603050405020304" charset="0"/>
                <a:cs typeface="Times New Roman" panose="02020603050405020304" charset="0"/>
              </a:rPr>
              <a:t>________ (read) </a:t>
            </a:r>
            <a:r>
              <a:rPr sz="2050">
                <a:latin typeface="Times New Roman" panose="02020603050405020304" charset="0"/>
                <a:cs typeface="Times New Roman" panose="02020603050405020304" charset="0"/>
              </a:rPr>
              <a:t>that are higher or lower than normal blood pressure.</a:t>
            </a:r>
            <a:endParaRPr sz="2050">
              <a:latin typeface="Times New Roman" panose="02020603050405020304" charset="0"/>
              <a:cs typeface="Times New Roman" panose="02020603050405020304" charset="0"/>
            </a:endParaRPr>
          </a:p>
          <a:p>
            <a:pPr indent="0" fontAlgn="auto">
              <a:lnSpc>
                <a:spcPts val="3100"/>
              </a:lnSpc>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Getting the right reading is important for </a:t>
            </a:r>
            <a:r>
              <a:rPr lang="en-US" sz="2050">
                <a:latin typeface="Times New Roman" panose="02020603050405020304" charset="0"/>
                <a:cs typeface="Times New Roman" panose="02020603050405020304" charset="0"/>
              </a:rPr>
              <a:t>_________ (prevent) </a:t>
            </a:r>
            <a:r>
              <a:rPr sz="2050">
                <a:latin typeface="Times New Roman" panose="02020603050405020304" charset="0"/>
                <a:cs typeface="Times New Roman" panose="02020603050405020304" charset="0"/>
              </a:rPr>
              <a:t>heart attacks, strokes and other potentially fatal conditions.</a:t>
            </a: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What does it take to get your reading right? You should sit with both feet on the ground, legs uncrossed, back straight and your arm </a:t>
            </a:r>
            <a:r>
              <a:rPr lang="en-US" sz="2050">
                <a:latin typeface="Times New Roman" panose="02020603050405020304" charset="0"/>
                <a:cs typeface="Times New Roman" panose="02020603050405020304" charset="0"/>
              </a:rPr>
              <a:t>_________ (support) </a:t>
            </a:r>
            <a:r>
              <a:rPr sz="2050">
                <a:latin typeface="Times New Roman" panose="02020603050405020304" charset="0"/>
                <a:cs typeface="Times New Roman" panose="02020603050405020304" charset="0"/>
              </a:rPr>
              <a:t>on a table or other surface, according to guidelines from the American Heart Association and other organizations. A cuff should be positioned over your bare arm at the level of your heart. You shouldn’t talk or scroll on your phone while it </a:t>
            </a:r>
            <a:r>
              <a:rPr lang="en-US" sz="2050">
                <a:latin typeface="Times New Roman" panose="02020603050405020304" charset="0"/>
                <a:cs typeface="Times New Roman" panose="02020603050405020304" charset="0"/>
              </a:rPr>
              <a:t>_______________ (measure)</a:t>
            </a:r>
            <a:r>
              <a:rPr sz="2050">
                <a:latin typeface="Times New Roman" panose="02020603050405020304" charset="0"/>
                <a:cs typeface="Times New Roman" panose="02020603050405020304" charset="0"/>
              </a:rPr>
              <a:t>, and your bladder should be empty. And you should take your blood pressure at least a couple of </a:t>
            </a:r>
            <a:r>
              <a:rPr lang="en-US" sz="2050">
                <a:latin typeface="Times New Roman" panose="02020603050405020304" charset="0"/>
                <a:cs typeface="Times New Roman" panose="02020603050405020304" charset="0"/>
              </a:rPr>
              <a:t>_____ (time) </a:t>
            </a:r>
            <a:r>
              <a:rPr sz="2050">
                <a:latin typeface="Times New Roman" panose="02020603050405020304" charset="0"/>
                <a:cs typeface="Times New Roman" panose="02020603050405020304" charset="0"/>
              </a:rPr>
              <a:t>in a sitting. </a:t>
            </a:r>
            <a:endParaRPr sz="2050">
              <a:latin typeface="Times New Roman" panose="02020603050405020304" charset="0"/>
              <a:cs typeface="Times New Roman" panose="02020603050405020304" charset="0"/>
            </a:endParaRPr>
          </a:p>
          <a:p>
            <a:pPr indent="0" fontAlgn="auto">
              <a:lnSpc>
                <a:spcPts val="3100"/>
              </a:lnSpc>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Anxiety can also be a factor. Some people have elevated blood pressure in a doctor’s office, though it </a:t>
            </a:r>
            <a:r>
              <a:rPr lang="en-US" sz="2050">
                <a:latin typeface="Times New Roman" panose="02020603050405020304" charset="0"/>
                <a:cs typeface="Times New Roman" panose="02020603050405020304" charset="0"/>
              </a:rPr>
              <a:t>________ (typical) </a:t>
            </a:r>
            <a:r>
              <a:rPr sz="2050">
                <a:latin typeface="Times New Roman" panose="02020603050405020304" charset="0"/>
                <a:cs typeface="Times New Roman" panose="02020603050405020304" charset="0"/>
              </a:rPr>
              <a:t>reads normal at home. </a:t>
            </a:r>
            <a:endParaRPr sz="2050">
              <a:latin typeface="Times New Roman" panose="02020603050405020304" charset="0"/>
              <a:cs typeface="Times New Roman" panose="02020603050405020304" charset="0"/>
            </a:endParaRPr>
          </a:p>
          <a:p>
            <a:pPr indent="0" fontAlgn="auto">
              <a:lnSpc>
                <a:spcPts val="3100"/>
              </a:lnSpc>
            </a:pPr>
            <a:r>
              <a:rPr lang="en-US" sz="2050">
                <a:latin typeface="Times New Roman" panose="02020603050405020304" charset="0"/>
                <a:cs typeface="Times New Roman" panose="02020603050405020304" charset="0"/>
              </a:rPr>
              <a:t>     </a:t>
            </a:r>
            <a:r>
              <a:rPr sz="2050">
                <a:latin typeface="Times New Roman" panose="02020603050405020304" charset="0"/>
                <a:cs typeface="Times New Roman" panose="02020603050405020304" charset="0"/>
              </a:rPr>
              <a:t>High blood pressure, or hypertension, is the </a:t>
            </a:r>
            <a:r>
              <a:rPr lang="en-US" sz="2050">
                <a:latin typeface="Times New Roman" panose="02020603050405020304" charset="0"/>
                <a:cs typeface="Times New Roman" panose="02020603050405020304" charset="0"/>
              </a:rPr>
              <a:t>_______ (lead) </a:t>
            </a:r>
            <a:r>
              <a:rPr sz="2050">
                <a:latin typeface="Times New Roman" panose="02020603050405020304" charset="0"/>
                <a:cs typeface="Times New Roman" panose="02020603050405020304" charset="0"/>
              </a:rPr>
              <a:t>risk factor for </a:t>
            </a:r>
            <a:r>
              <a:rPr lang="en-US" altLang="zh-CN" sz="2050">
                <a:solidFill>
                  <a:srgbClr val="0000FF"/>
                </a:solidFill>
                <a:latin typeface="Times New Roman" panose="02020603050405020304" charset="0"/>
                <a:cs typeface="Times New Roman" panose="02020603050405020304" charset="0"/>
              </a:rPr>
              <a:t>premature </a:t>
            </a:r>
            <a:r>
              <a:rPr sz="2050">
                <a:latin typeface="Times New Roman" panose="02020603050405020304" charset="0"/>
                <a:cs typeface="Times New Roman" panose="02020603050405020304" charset="0"/>
              </a:rPr>
              <a:t>death and disability worldwide. Nearly half of U.S. adults have high blood pressure, and only 20% have it </a:t>
            </a:r>
            <a:r>
              <a:rPr lang="en-US" sz="2050">
                <a:latin typeface="Times New Roman" panose="02020603050405020304" charset="0"/>
                <a:cs typeface="Times New Roman" panose="02020603050405020304" charset="0"/>
              </a:rPr>
              <a:t>______ </a:t>
            </a:r>
            <a:r>
              <a:rPr sz="2050">
                <a:latin typeface="Times New Roman" panose="02020603050405020304" charset="0"/>
                <a:cs typeface="Times New Roman" panose="02020603050405020304" charset="0"/>
              </a:rPr>
              <a:t>control, according to the Centers for Disease Control and Prevention. </a:t>
            </a:r>
            <a:endParaRPr sz="205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Wall Street Journal</a:t>
            </a:r>
            <a:r>
              <a:rPr lang="en-US" sz="2400" b="1">
                <a:solidFill>
                  <a:srgbClr val="ED7D31"/>
                </a:solidFill>
                <a:latin typeface="微软雅黑" panose="020B0503020204020204" charset="-122"/>
                <a:ea typeface="微软雅黑" panose="020B0503020204020204" charset="-122"/>
                <a:cs typeface="微软雅黑" panose="020B0503020204020204" charset="-122"/>
              </a:rPr>
              <a:t> (December 18 2024 A6)</a:t>
            </a:r>
            <a:endParaRPr lang="en-US"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5664835" y="907415"/>
            <a:ext cx="39878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an </a:t>
            </a:r>
            <a:endParaRPr sz="205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487045" y="1287780"/>
            <a:ext cx="66294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How </a:t>
            </a:r>
            <a:endParaRPr sz="205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7216140" y="1683385"/>
            <a:ext cx="259715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readings </a:t>
            </a:r>
            <a:endParaRPr sz="205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754245" y="2459355"/>
            <a:ext cx="259715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preventing </a:t>
            </a:r>
            <a:endParaRPr sz="205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200525" y="3268345"/>
            <a:ext cx="259715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supported </a:t>
            </a:r>
            <a:endParaRPr sz="205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892415" y="4055110"/>
            <a:ext cx="259715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is being measured</a:t>
            </a:r>
            <a:endParaRPr sz="205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176385" y="4444365"/>
            <a:ext cx="202057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times </a:t>
            </a:r>
            <a:endParaRPr sz="205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64465" y="5215255"/>
            <a:ext cx="259715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typically </a:t>
            </a:r>
            <a:endParaRPr sz="205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127625" y="5625465"/>
            <a:ext cx="935990"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leading </a:t>
            </a:r>
            <a:endParaRPr sz="205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197340" y="6022340"/>
            <a:ext cx="673735" cy="3149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50">
                <a:solidFill>
                  <a:srgbClr val="FF0000"/>
                </a:solidFill>
                <a:latin typeface="Times New Roman" panose="02020603050405020304" charset="0"/>
                <a:cs typeface="Times New Roman" panose="02020603050405020304" charset="0"/>
                <a:sym typeface="+mn-ea"/>
              </a:rPr>
              <a:t>under </a:t>
            </a:r>
            <a:endParaRPr sz="205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340995" y="1895475"/>
            <a:ext cx="11207750" cy="3553460"/>
          </a:xfrm>
          <a:prstGeom prst="rect">
            <a:avLst/>
          </a:prstGeom>
          <a:solidFill>
            <a:schemeClr val="accent2">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Which of the following statements about blood pressure measurement is correct according to the text?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Measurements taken by </a:t>
            </a:r>
            <a:r>
              <a:rPr lang="en-US" sz="2500">
                <a:latin typeface="Times New Roman" panose="02020603050405020304" charset="0"/>
                <a:cs typeface="Times New Roman" panose="02020603050405020304" charset="0"/>
                <a:sym typeface="+mn-ea"/>
              </a:rPr>
              <a:t>professional medical workers are often </a:t>
            </a:r>
            <a:r>
              <a:rPr sz="2500">
                <a:latin typeface="Times New Roman" panose="02020603050405020304" charset="0"/>
                <a:cs typeface="Times New Roman" panose="02020603050405020304" charset="0"/>
                <a:sym typeface="+mn-ea"/>
              </a:rPr>
              <a:t>accurate</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One should drink plenty of water right before </a:t>
            </a:r>
            <a:r>
              <a:rPr sz="2500">
                <a:latin typeface="Times New Roman" panose="02020603050405020304" charset="0"/>
                <a:cs typeface="Times New Roman" panose="02020603050405020304" charset="0"/>
                <a:sym typeface="+mn-ea"/>
              </a:rPr>
              <a:t>the measurement</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Some people get inaccurate measurements at the hospital because they are nervous.</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Almost 20% of American adults suffer from </a:t>
            </a:r>
            <a:r>
              <a:rPr sz="2500">
                <a:latin typeface="Times New Roman" panose="02020603050405020304" charset="0"/>
                <a:cs typeface="Times New Roman" panose="02020603050405020304" charset="0"/>
                <a:sym typeface="+mn-ea"/>
              </a:rPr>
              <a:t>hypertension</a:t>
            </a:r>
            <a:r>
              <a:rPr lang="en-US" sz="2500" smtClean="0">
                <a:latin typeface="Times New Roman" panose="02020603050405020304" charset="0"/>
                <a:ea typeface="华文中宋" panose="02010600040101010101" charset="-122"/>
                <a:cs typeface="Times New Roman" panose="02020603050405020304" charset="0"/>
                <a:sym typeface="+mn-ea"/>
              </a:rPr>
              <a:t>.</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descr="R-C"/>
          <p:cNvPicPr>
            <a:picLocks noChangeAspect="1"/>
          </p:cNvPicPr>
          <p:nvPr/>
        </p:nvPicPr>
        <p:blipFill>
          <a:blip r:embed="rId1"/>
          <a:stretch>
            <a:fillRect/>
          </a:stretch>
        </p:blipFill>
        <p:spPr>
          <a:xfrm flipH="1">
            <a:off x="241935" y="4447540"/>
            <a:ext cx="530860" cy="266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chitchat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conversation about things that are not important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闲聊</a:t>
            </a:r>
            <a:r>
              <a:rPr lang="zh-CN" altLang="en-US" sz="2800">
                <a:latin typeface="Times New Roman" panose="02020603050405020304" charset="0"/>
                <a:ea typeface="华文中宋" panose="02010600040101010101" charset="-122"/>
                <a:cs typeface="Times New Roman" panose="02020603050405020304" charset="0"/>
                <a:sym typeface="+mn-ea"/>
              </a:rPr>
              <a:t>；聊天；闲谈</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Not being a mother, I found the chitchat exceedingly dull.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我没当母亲，所以觉得那样的闲谈无聊透顶。</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premature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happening before the normal or expected time</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未成熟的；过早的；提前的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His career was brought to a premature end by a succession of knee injuries.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因为膝盖接二连三地受伤，他的职业生涯提前结束了。</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197225"/>
            <a:ext cx="722122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We exchanged some chitchat about the weather.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08915" y="6312535"/>
            <a:ext cx="108877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Accidents are still the number one cause of premature death for Americans.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675255"/>
            <a:ext cx="9491980" cy="521970"/>
          </a:xfrm>
          <a:prstGeom prst="rect">
            <a:avLst/>
          </a:prstGeom>
          <a:noFill/>
        </p:spPr>
        <p:txBody>
          <a:bodyPr wrap="square" rtlCol="0" anchor="t">
            <a:spAutoFit/>
          </a:bodyPr>
          <a:lstStyle/>
          <a:p>
            <a:r>
              <a:rPr lang="zh-CN" sz="2800">
                <a:ea typeface="华文中宋" panose="02010600040101010101" charset="-122"/>
              </a:rPr>
              <a:t>我们就天气闲聊了几句。</a:t>
            </a:r>
            <a:endParaRPr lang="zh-CN" altLang="en-US" sz="2800">
              <a:ea typeface="华文中宋" panose="02010600040101010101" charset="-122"/>
            </a:endParaRPr>
          </a:p>
        </p:txBody>
      </p:sp>
      <p:cxnSp>
        <p:nvCxnSpPr>
          <p:cNvPr id="3145728" name="直接连接符 8"/>
          <p:cNvCxnSpPr/>
          <p:nvPr/>
        </p:nvCxnSpPr>
        <p:spPr>
          <a:xfrm flipV="1">
            <a:off x="211455" y="3664585"/>
            <a:ext cx="6981825"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09245" y="6778625"/>
            <a:ext cx="10855325"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797550"/>
            <a:ext cx="8297545" cy="521970"/>
          </a:xfrm>
          <a:prstGeom prst="rect">
            <a:avLst/>
          </a:prstGeom>
          <a:noFill/>
        </p:spPr>
        <p:txBody>
          <a:bodyPr wrap="square" rtlCol="0" anchor="t">
            <a:spAutoFit/>
          </a:bodyPr>
          <a:p>
            <a:r>
              <a:rPr lang="zh-CN" altLang="en-US" sz="2800">
                <a:ea typeface="华文中宋" panose="02010600040101010101" charset="-122"/>
              </a:rPr>
              <a:t>交通事故仍然是造成美国人过早死亡的头号因素。</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65747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80453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5266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23545" y="788670"/>
            <a:ext cx="11504930" cy="1383665"/>
          </a:xfrm>
          <a:prstGeom prst="rect">
            <a:avLst/>
          </a:prstGeom>
          <a:noFill/>
        </p:spPr>
        <p:txBody>
          <a:bodyPr wrap="square">
            <a:spAutoFit/>
          </a:bodyPr>
          <a:lstStyle/>
          <a:p>
            <a:pPr algn="l"/>
            <a:r>
              <a:rPr lang="en-US" altLang="zh-CN" sz="2100">
                <a:latin typeface="Times New Roman" panose="02020603050405020304" charset="0"/>
                <a:cs typeface="Times New Roman" panose="02020603050405020304" charset="0"/>
                <a:sym typeface="+mn-ea"/>
              </a:rPr>
              <a:t>How someone sits and positions their arm, whether they just had a cup of joe or chitchat with their practitioner during the measurement, and other factors can produce readings that are higher or lower than normal blood pressure. Getting the right reading is important for preventing heart attacks, strokes and other potentially fatal conditions.</a:t>
            </a:r>
            <a:endParaRPr lang="en-US" altLang="zh-CN" sz="2100">
              <a:latin typeface="Times New Roman" panose="02020603050405020304" charset="0"/>
              <a:cs typeface="Times New Roman" panose="02020603050405020304" charset="0"/>
              <a:sym typeface="+mn-ea"/>
            </a:endParaRPr>
          </a:p>
        </p:txBody>
      </p:sp>
      <p:sp>
        <p:nvSpPr>
          <p:cNvPr id="10" name="文本框 9"/>
          <p:cNvSpPr txBox="1"/>
          <p:nvPr/>
        </p:nvSpPr>
        <p:spPr>
          <a:xfrm>
            <a:off x="400685" y="2164080"/>
            <a:ext cx="1147064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一个人的坐姿和手臂的位置，在测量过程中是否刚刚喝了一杯咖啡或与医生聊天，以及其他因素都会产生高于或低于正常血压的读数。获得正确的读数对于预防心脏病、中风和其他潜在的致命疾病非常重要。</a:t>
            </a:r>
            <a:endParaRPr sz="20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60350" y="3600450"/>
            <a:ext cx="11751310" cy="2961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7830" y="3700145"/>
            <a:ext cx="11603355" cy="1706880"/>
          </a:xfrm>
          <a:prstGeom prst="rect">
            <a:avLst/>
          </a:prstGeom>
          <a:noFill/>
        </p:spPr>
        <p:txBody>
          <a:bodyPr wrap="square">
            <a:spAutoFit/>
          </a:bodyPr>
          <a:lstStyle/>
          <a:p>
            <a:pPr algn="l"/>
            <a:r>
              <a:rPr sz="2100">
                <a:latin typeface="Times New Roman" panose="02020603050405020304" charset="0"/>
                <a:cs typeface="Times New Roman" panose="02020603050405020304" charset="0"/>
                <a:sym typeface="+mn-ea"/>
              </a:rPr>
              <a:t>You should sit with both feet on the ground, legs uncrossed, back straight and your arm supported on a table or other surface, according to guidelines from the American Heart Association and other organizations. A cuff should be positioned over your bare arm at the level of your heart. You shouldn</a:t>
            </a:r>
            <a:r>
              <a:rPr lang="en-US" sz="2100">
                <a:latin typeface="Times New Roman" panose="02020603050405020304" charset="0"/>
                <a:cs typeface="Times New Roman" panose="02020603050405020304" charset="0"/>
                <a:sym typeface="+mn-ea"/>
              </a:rPr>
              <a:t>’</a:t>
            </a:r>
            <a:r>
              <a:rPr sz="2100">
                <a:latin typeface="Times New Roman" panose="02020603050405020304" charset="0"/>
                <a:cs typeface="Times New Roman" panose="02020603050405020304" charset="0"/>
                <a:sym typeface="+mn-ea"/>
              </a:rPr>
              <a:t>t talk or scroll on your phone while it is being measured, and your bladder should be empty. And you should take your blood pressure at least a couple of times in a sitting. </a:t>
            </a:r>
            <a:endParaRPr sz="2100">
              <a:latin typeface="Times New Roman" panose="02020603050405020304" charset="0"/>
              <a:cs typeface="Times New Roman" panose="02020603050405020304" charset="0"/>
              <a:sym typeface="+mn-ea"/>
            </a:endParaRPr>
          </a:p>
        </p:txBody>
      </p:sp>
      <p:sp>
        <p:nvSpPr>
          <p:cNvPr id="14" name="文本框 13"/>
          <p:cNvSpPr txBox="1"/>
          <p:nvPr/>
        </p:nvSpPr>
        <p:spPr>
          <a:xfrm>
            <a:off x="401955" y="5397500"/>
            <a:ext cx="1146937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根据美国心脏协会和其他组织的指导方针，你应该双脚着地，双腿不交叉，背部挺直，手臂支撑在桌子或其他表面上。袖带应该</a:t>
            </a:r>
            <a:r>
              <a:rPr lang="zh-CN" sz="2000">
                <a:latin typeface="Times New Roman" panose="02020603050405020304" charset="0"/>
                <a:ea typeface="华文中宋" panose="02010600040101010101" charset="-122"/>
                <a:cs typeface="Times New Roman" panose="02020603050405020304" charset="0"/>
              </a:rPr>
              <a:t>裹</a:t>
            </a:r>
            <a:r>
              <a:rPr sz="2000">
                <a:latin typeface="Times New Roman" panose="02020603050405020304" charset="0"/>
                <a:ea typeface="华文中宋" panose="02010600040101010101" charset="-122"/>
                <a:cs typeface="Times New Roman" panose="02020603050405020304" charset="0"/>
              </a:rPr>
              <a:t>在裸露的手臂上，与心脏齐平。在测</a:t>
            </a:r>
            <a:r>
              <a:rPr lang="zh-CN" sz="2000">
                <a:latin typeface="Times New Roman" panose="02020603050405020304" charset="0"/>
                <a:ea typeface="华文中宋" panose="02010600040101010101" charset="-122"/>
                <a:cs typeface="Times New Roman" panose="02020603050405020304" charset="0"/>
              </a:rPr>
              <a:t>血压</a:t>
            </a:r>
            <a:r>
              <a:rPr sz="2000">
                <a:latin typeface="Times New Roman" panose="02020603050405020304" charset="0"/>
                <a:ea typeface="华文中宋" panose="02010600040101010101" charset="-122"/>
                <a:cs typeface="Times New Roman" panose="02020603050405020304" charset="0"/>
              </a:rPr>
              <a:t>时，你不应该打电话或玩手机，而且你的膀胱应该是空的。你应该一次至少测量几次血压。</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520315" y="1548130"/>
            <a:ext cx="6421357" cy="4320000"/>
          </a:xfrm>
          <a:prstGeom prst="rect">
            <a:avLst/>
          </a:prstGeom>
        </p:spPr>
      </p:pic>
      <p:sp>
        <p:nvSpPr>
          <p:cNvPr id="5" name="文本框 4"/>
          <p:cNvSpPr txBox="1"/>
          <p:nvPr/>
        </p:nvSpPr>
        <p:spPr>
          <a:xfrm>
            <a:off x="1661795" y="217805"/>
            <a:ext cx="9449435" cy="1014730"/>
          </a:xfrm>
          <a:prstGeom prst="rect">
            <a:avLst/>
          </a:prstGeom>
          <a:noFill/>
        </p:spPr>
        <p:txBody>
          <a:bodyPr wrap="square" rtlCol="0" anchor="t">
            <a:spAutoFit/>
          </a:bodyPr>
          <a:p>
            <a:pPr algn="ctr">
              <a:buClrTx/>
              <a:buSzTx/>
              <a:buFontTx/>
            </a:pPr>
            <a:r>
              <a:rPr lang="en-US" altLang="zh-CN" sz="3200" b="1">
                <a:sym typeface="+mn-ea"/>
              </a:rPr>
              <a:t>2. Party City Chain Closing Its 748 Stores by February</a:t>
            </a:r>
            <a:endParaRPr lang="en-US" altLang="zh-CN" sz="3200" b="1">
              <a:sym typeface="+mn-ea"/>
            </a:endParaRPr>
          </a:p>
          <a:p>
            <a:pPr algn="ctr">
              <a:buClrTx/>
              <a:buSzTx/>
              <a:buFontTx/>
            </a:pP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Party City</a:t>
            </a: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连锁店将于</a:t>
            </a: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2</a:t>
            </a: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月关闭其</a:t>
            </a:r>
            <a:r>
              <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748</a:t>
            </a: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家门店</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
        <p:nvSpPr>
          <p:cNvPr id="6" name="文本框 5"/>
          <p:cNvSpPr txBox="1"/>
          <p:nvPr/>
        </p:nvSpPr>
        <p:spPr>
          <a:xfrm>
            <a:off x="572135" y="6010910"/>
            <a:ext cx="10688955" cy="368300"/>
          </a:xfrm>
          <a:prstGeom prst="rect">
            <a:avLst/>
          </a:prstGeom>
          <a:noFill/>
        </p:spPr>
        <p:txBody>
          <a:bodyPr wrap="square" rtlCol="0" anchor="t">
            <a:spAutoFit/>
          </a:bodyPr>
          <a:p>
            <a:r>
              <a:rPr lang="en-US" altLang="zh-CN">
                <a:latin typeface="Times New Roman" panose="02020603050405020304" charset="0"/>
                <a:cs typeface="Times New Roman" panose="02020603050405020304" charset="0"/>
              </a:rPr>
              <a:t>A Party City store in Brooklyn. The company told its 16,000 employees that all storeswould be closed by February.</a:t>
            </a:r>
            <a:endParaRPr lang="en-US" altLang="zh-CN">
              <a:latin typeface="Times New Roman" panose="02020603050405020304" charset="0"/>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659765"/>
            <a:ext cx="12054840" cy="6277610"/>
          </a:xfrm>
          <a:prstGeom prst="rect">
            <a:avLst/>
          </a:prstGeom>
          <a:noFill/>
        </p:spPr>
        <p:txBody>
          <a:bodyPr wrap="square" rtlCol="0" anchor="t">
            <a:spAutoFit/>
          </a:bodyPr>
          <a:p>
            <a:pPr indent="0" fontAlgn="auto">
              <a:lnSpc>
                <a:spcPts val="2680"/>
              </a:lnSpc>
            </a:pPr>
            <a:r>
              <a:rPr lang="en-US" altLang="zh-CN" sz="2400">
                <a:latin typeface="Times New Roman" panose="02020603050405020304" charset="0"/>
                <a:cs typeface="Times New Roman" panose="02020603050405020304" charset="0"/>
              </a:rPr>
              <a:t>    Party City, the party supply store </a:t>
            </a:r>
            <a:r>
              <a:rPr lang="en-US" altLang="zh-CN" sz="2400">
                <a:solidFill>
                  <a:schemeClr val="tx1"/>
                </a:solidFill>
                <a:latin typeface="Times New Roman" panose="02020603050405020304" charset="0"/>
                <a:cs typeface="Times New Roman" panose="02020603050405020304" charset="0"/>
              </a:rPr>
              <a:t>that </a:t>
            </a:r>
            <a:r>
              <a:rPr lang="en-US" altLang="zh-CN" sz="2400">
                <a:latin typeface="Times New Roman" panose="02020603050405020304" charset="0"/>
                <a:cs typeface="Times New Roman" panose="02020603050405020304" charset="0"/>
              </a:rPr>
              <a:t>has provided the glittering backdrops for generations of birthday ___________ (celebrate), New Year’s Eve bashes and Super Bowl gatherings, announced just days before Christmas that it was closing ___ (it) doors for good.</a:t>
            </a:r>
            <a:endParaRPr lang="en-US" altLang="zh-CN"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Party City store managers _________ (tell) that stores would begin a “</a:t>
            </a:r>
            <a:r>
              <a:rPr lang="en-US" altLang="zh-CN" sz="2400">
                <a:solidFill>
                  <a:srgbClr val="0000FF"/>
                </a:solidFill>
                <a:latin typeface="Times New Roman" panose="02020603050405020304" charset="0"/>
                <a:cs typeface="Times New Roman" panose="02020603050405020304" charset="0"/>
              </a:rPr>
              <a:t>wind-down</a:t>
            </a:r>
            <a:r>
              <a:rPr lang="en-US" altLang="zh-CN" sz="2400">
                <a:latin typeface="Times New Roman" panose="02020603050405020304" charset="0"/>
                <a:cs typeface="Times New Roman" panose="02020603050405020304" charset="0"/>
              </a:rPr>
              <a:t> process” that started </a:t>
            </a:r>
            <a:r>
              <a:rPr lang="en-US" altLang="zh-CN" sz="2400">
                <a:solidFill>
                  <a:schemeClr val="tx1"/>
                </a:solidFill>
                <a:latin typeface="Times New Roman" panose="02020603050405020304" charset="0"/>
                <a:cs typeface="Times New Roman" panose="02020603050405020304" charset="0"/>
              </a:rPr>
              <a:t>on </a:t>
            </a:r>
            <a:r>
              <a:rPr lang="en-US" altLang="zh-CN" sz="2400">
                <a:latin typeface="Times New Roman" panose="02020603050405020304" charset="0"/>
                <a:cs typeface="Times New Roman" panose="02020603050405020304" charset="0"/>
              </a:rPr>
              <a:t>Friday ____ would last until about Feb.28, 2025. Store managers could keep their pay and benefits until then if they wanted to keep working, according to ___ internal letter </a:t>
            </a:r>
            <a:r>
              <a:rPr lang="en-US" altLang="zh-CN" sz="2400">
                <a:solidFill>
                  <a:schemeClr val="tx1"/>
                </a:solidFill>
                <a:latin typeface="Times New Roman" panose="02020603050405020304" charset="0"/>
                <a:cs typeface="Times New Roman" panose="02020603050405020304" charset="0"/>
              </a:rPr>
              <a:t>reviewed </a:t>
            </a:r>
            <a:r>
              <a:rPr lang="en-US" altLang="zh-CN" sz="2400">
                <a:latin typeface="Times New Roman" panose="02020603050405020304" charset="0"/>
                <a:cs typeface="Times New Roman" panose="02020603050405020304" charset="0"/>
              </a:rPr>
              <a:t>by </a:t>
            </a:r>
            <a:r>
              <a:rPr lang="en-US" altLang="zh-CN" sz="2400" i="1">
                <a:latin typeface="Times New Roman" panose="02020603050405020304" charset="0"/>
                <a:cs typeface="Times New Roman" panose="02020603050405020304" charset="0"/>
              </a:rPr>
              <a:t>The New York Times</a:t>
            </a:r>
            <a:r>
              <a:rPr lang="en-US" altLang="zh-CN" sz="2400">
                <a:latin typeface="Times New Roman" panose="02020603050405020304" charset="0"/>
                <a:cs typeface="Times New Roman" panose="02020603050405020304" charset="0"/>
              </a:rPr>
              <a:t>.The company said in a quarterly report filed with the Securities and Exchange Commission that it had 748 retail stores in North America. ________ (found) in 1986 and employing more than 16,000 people, the chain party-supply store sold balloons, costumes, accessories and other party goods.</a:t>
            </a:r>
            <a:endParaRPr lang="en-US" altLang="zh-CN"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a:t>
            </a:r>
            <a:r>
              <a:rPr lang="en-US" altLang="zh-CN" sz="2400">
                <a:solidFill>
                  <a:schemeClr val="tx1"/>
                </a:solidFill>
                <a:latin typeface="Times New Roman" panose="02020603050405020304" charset="0"/>
                <a:cs typeface="Times New Roman" panose="02020603050405020304" charset="0"/>
              </a:rPr>
              <a:t>It </a:t>
            </a:r>
            <a:r>
              <a:rPr lang="en-US" altLang="zh-CN" sz="2400">
                <a:latin typeface="Times New Roman" panose="02020603050405020304" charset="0"/>
                <a:cs typeface="Times New Roman" panose="02020603050405020304" charset="0"/>
              </a:rPr>
              <a:t>was not ___________ (immediate) clear how many stores would close in February. The total number of employees who were laid off on Friday and how many would remain until the end of February were also not clear. Company representatives did not respond ___ requests for comment on Friday.</a:t>
            </a:r>
            <a:endParaRPr lang="en-US" altLang="zh-CN" sz="2400">
              <a:latin typeface="Times New Roman" panose="02020603050405020304" charset="0"/>
              <a:cs typeface="Times New Roman" panose="02020603050405020304" charset="0"/>
            </a:endParaRPr>
          </a:p>
          <a:p>
            <a:pPr indent="0" fontAlgn="auto">
              <a:lnSpc>
                <a:spcPts val="2680"/>
              </a:lnSpc>
            </a:pPr>
            <a:r>
              <a:rPr lang="en-US" altLang="zh-CN" sz="2400">
                <a:latin typeface="Times New Roman" panose="02020603050405020304" charset="0"/>
                <a:cs typeface="Times New Roman" panose="02020603050405020304" charset="0"/>
              </a:rPr>
              <a:t>    Early on Friday afternoon, there was still some foot traffic at the Party City on Atlantic Avenue in Brooklyn, ______ employees were blowing up balloons and helping customers. The _______ (shelf) were somewhat </a:t>
            </a:r>
            <a:r>
              <a:rPr lang="en-US" altLang="zh-CN" sz="2400">
                <a:solidFill>
                  <a:srgbClr val="0000FF"/>
                </a:solidFill>
                <a:latin typeface="Times New Roman" panose="02020603050405020304" charset="0"/>
                <a:cs typeface="Times New Roman" panose="02020603050405020304" charset="0"/>
              </a:rPr>
              <a:t>sparse</a:t>
            </a:r>
            <a:r>
              <a:rPr lang="en-US" altLang="zh-CN" sz="2400">
                <a:latin typeface="Times New Roman" panose="02020603050405020304" charset="0"/>
                <a:cs typeface="Times New Roman" panose="02020603050405020304" charset="0"/>
              </a:rPr>
              <a:t>, and holiday items were being sold </a:t>
            </a:r>
            <a:r>
              <a:rPr lang="en-US" altLang="zh-CN" sz="2400">
                <a:solidFill>
                  <a:srgbClr val="FF0000"/>
                </a:solidFill>
                <a:latin typeface="Times New Roman" panose="02020603050405020304" charset="0"/>
                <a:cs typeface="Times New Roman" panose="02020603050405020304" charset="0"/>
              </a:rPr>
              <a:t>at</a:t>
            </a:r>
            <a:r>
              <a:rPr lang="en-US" altLang="zh-CN" sz="2400">
                <a:latin typeface="Times New Roman" panose="02020603050405020304" charset="0"/>
                <a:cs typeface="Times New Roman" panose="02020603050405020304" charset="0"/>
              </a:rPr>
              <a:t> a discount: Christmas items, 50 percent off; New Year’s items, 20 percent off.</a:t>
            </a:r>
            <a:endParaRPr lang="en-US" altLang="zh-CN"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484110"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The New York Times</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December 23, 2024 B5)</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1187450" y="969645"/>
            <a:ext cx="170561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celebrations</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7089775" y="1299210"/>
            <a:ext cx="5435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its</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p:txBody>
      </p:sp>
      <p:sp>
        <p:nvSpPr>
          <p:cNvPr id="5" name="文本框 4"/>
          <p:cNvSpPr txBox="1"/>
          <p:nvPr/>
        </p:nvSpPr>
        <p:spPr>
          <a:xfrm>
            <a:off x="3697605" y="1639570"/>
            <a:ext cx="141478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were told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717800" y="1983105"/>
            <a:ext cx="74676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and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979535" y="2316480"/>
            <a:ext cx="49466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an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9105265" y="2968625"/>
            <a:ext cx="127000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Founded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731010" y="4041775"/>
            <a:ext cx="173418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immediately</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715500" y="4721225"/>
            <a:ext cx="514350" cy="382905"/>
          </a:xfrm>
          <a:prstGeom prst="rect">
            <a:avLst/>
          </a:prstGeom>
          <a:noFill/>
        </p:spPr>
        <p:txBody>
          <a:bodyPr wrap="square" rtlCol="0" anchor="t">
            <a:noAutofit/>
          </a:bodyPr>
          <a:p>
            <a:r>
              <a:rPr lang="en-US" altLang="zh-CN" sz="2400">
                <a:solidFill>
                  <a:srgbClr val="FF0000"/>
                </a:solidFill>
                <a:latin typeface="Times New Roman" panose="02020603050405020304" charset="0"/>
                <a:cs typeface="Times New Roman" panose="02020603050405020304" charset="0"/>
                <a:sym typeface="+mn-ea"/>
              </a:rPr>
              <a:t>to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660650" y="5727065"/>
            <a:ext cx="98933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where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59690" y="6066790"/>
            <a:ext cx="121475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shelves </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2" grpId="0"/>
      <p:bldP spid="13" grpId="0"/>
      <p:bldP spid="15" grpId="0"/>
      <p:bldP spid="2" grpId="1"/>
      <p:bldP spid="3" grpId="1"/>
      <p:bldP spid="5" grpId="1"/>
      <p:bldP spid="6" grpId="1"/>
      <p:bldP spid="7" grpId="1"/>
      <p:bldP spid="8" grpId="1"/>
      <p:bldP spid="9" grpId="1"/>
      <p:bldP spid="12" grpId="1"/>
      <p:bldP spid="13" grpId="1"/>
      <p:bldP spid="15"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379.8,&quot;left&quot;:14.6,&quot;top&quot;:172.5,&quot;width&quot;:899.4}"/>
</p:tagLst>
</file>

<file path=ppt/tags/tag12.xml><?xml version="1.0" encoding="utf-8"?>
<p:tagLst xmlns:p="http://schemas.openxmlformats.org/presentationml/2006/main">
  <p:tag name="KSO_WM_DIAGRAM_VIRTUALLY_FRAME" val="{&quot;height&quot;:379.8,&quot;left&quot;:14.6,&quot;top&quot;:172.5,&quot;width&quot;:899.4}"/>
</p:tagLst>
</file>

<file path=ppt/tags/tag13.xml><?xml version="1.0" encoding="utf-8"?>
<p:tagLst xmlns:p="http://schemas.openxmlformats.org/presentationml/2006/main">
  <p:tag name="KSO_WM_DIAGRAM_VIRTUALLY_FRAME" val="{&quot;height&quot;:379.8,&quot;left&quot;:14.6,&quot;top&quot;:172.5,&quot;width&quot;:899.4}"/>
</p:tagLst>
</file>

<file path=ppt/tags/tag14.xml><?xml version="1.0" encoding="utf-8"?>
<p:tagLst xmlns:p="http://schemas.openxmlformats.org/presentationml/2006/main">
  <p:tag name="KSO_WM_DIAGRAM_VIRTUALLY_FRAME" val="{&quot;height&quot;:379.8,&quot;left&quot;:14.6,&quot;top&quot;:172.5,&quot;width&quot;:899.4}"/>
</p:tagLst>
</file>

<file path=ppt/tags/tag15.xml><?xml version="1.0" encoding="utf-8"?>
<p:tagLst xmlns:p="http://schemas.openxmlformats.org/presentationml/2006/main">
  <p:tag name="KSO_WM_DIAGRAM_VIRTUALLY_FRAME" val="{&quot;height&quot;:379.8,&quot;left&quot;:14.6,&quot;top&quot;:172.5,&quot;width&quot;:899.4}"/>
</p:tagLst>
</file>

<file path=ppt/tags/tag16.xml><?xml version="1.0" encoding="utf-8"?>
<p:tagLst xmlns:p="http://schemas.openxmlformats.org/presentationml/2006/main">
  <p:tag name="KSO_WM_DIAGRAM_VIRTUALLY_FRAME" val="{&quot;height&quot;:350.2,&quot;left&quot;:14.6,&quot;top&quot;:202.1,&quot;width&quot;:899.4}"/>
</p:tagLst>
</file>

<file path=ppt/tags/tag17.xml><?xml version="1.0" encoding="utf-8"?>
<p:tagLst xmlns:p="http://schemas.openxmlformats.org/presentationml/2006/main">
  <p:tag name="KSO_WM_DIAGRAM_VIRTUALLY_FRAME" val="{&quot;height&quot;:379.8,&quot;left&quot;:14.6,&quot;top&quot;:172.5,&quot;width&quot;:899.4}"/>
</p:tagLst>
</file>

<file path=ppt/tags/tag18.xml><?xml version="1.0" encoding="utf-8"?>
<p:tagLst xmlns:p="http://schemas.openxmlformats.org/presentationml/2006/main">
  <p:tag name="KSO_WM_BEAUTIFY_FLAG" val=""/>
  <p:tag name="KSO_WM_DIAGRAM_VIRTUALLY_FRAME" val="{&quot;height&quot;:379.8,&quot;left&quot;:14.6,&quot;top&quot;:172.5,&quot;width&quot;:899.4}"/>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37.8,&quot;left&quot;:18.6,&quot;top&quot;:67.05,&quot;width&quot;:925.8}"/>
</p:tagLst>
</file>

<file path=ppt/tags/tag21.xml><?xml version="1.0" encoding="utf-8"?>
<p:tagLst xmlns:p="http://schemas.openxmlformats.org/presentationml/2006/main">
  <p:tag name="KSO_WM_DIAGRAM_VIRTUALLY_FRAME" val="{&quot;height&quot;:437.8,&quot;left&quot;:18.6,&quot;top&quot;:67.05,&quot;width&quot;:925.8}"/>
</p:tagLst>
</file>

<file path=ppt/tags/tag22.xml><?xml version="1.0" encoding="utf-8"?>
<p:tagLst xmlns:p="http://schemas.openxmlformats.org/presentationml/2006/main">
  <p:tag name="KSO_WM_DIAGRAM_VIRTUALLY_FRAME" val="{&quot;height&quot;:437.8,&quot;left&quot;:18.6,&quot;top&quot;:67.05,&quot;width&quot;:925.8}"/>
</p:tagLst>
</file>

<file path=ppt/tags/tag23.xml><?xml version="1.0" encoding="utf-8"?>
<p:tagLst xmlns:p="http://schemas.openxmlformats.org/presentationml/2006/main">
  <p:tag name="KSO_WM_DIAGRAM_VIRTUALLY_FRAME" val="{&quot;height&quot;:437.8,&quot;left&quot;:18.6,&quot;top&quot;:67.05,&quot;width&quot;:925.8}"/>
</p:tagLst>
</file>

<file path=ppt/tags/tag24.xml><?xml version="1.0" encoding="utf-8"?>
<p:tagLst xmlns:p="http://schemas.openxmlformats.org/presentationml/2006/main">
  <p:tag name="KSO_WM_DIAGRAM_VIRTUALLY_FRAME" val="{&quot;height&quot;:437.8,&quot;left&quot;:18.6,&quot;top&quot;:67.05,&quot;width&quot;:925.8}"/>
</p:tagLst>
</file>

<file path=ppt/tags/tag25.xml><?xml version="1.0" encoding="utf-8"?>
<p:tagLst xmlns:p="http://schemas.openxmlformats.org/presentationml/2006/main">
  <p:tag name="KSO_WM_DIAGRAM_VIRTUALLY_FRAME" val="{&quot;height&quot;:437.8,&quot;left&quot;:18.6,&quot;top&quot;:67.05,&quot;width&quot;:925.8}"/>
</p:tagLst>
</file>

<file path=ppt/tags/tag26.xml><?xml version="1.0" encoding="utf-8"?>
<p:tagLst xmlns:p="http://schemas.openxmlformats.org/presentationml/2006/main">
  <p:tag name="KSO_WM_SPECIAL_SOURCE" val="bdnul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DIAGRAM_VIRTUALLY_FRAME" val="{&quot;height&quot;:379.8,&quot;left&quot;:14.6,&quot;top&quot;:172.5,&quot;width&quot;:899.4}"/>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79.8,&quot;left&quot;:14.6,&quot;top&quot;:172.5,&quot;width&quot;:899.4}"/>
</p:tagLst>
</file>

<file path=ppt/tags/tag31.xml><?xml version="1.0" encoding="utf-8"?>
<p:tagLst xmlns:p="http://schemas.openxmlformats.org/presentationml/2006/main">
  <p:tag name="KSO_WM_DIAGRAM_VIRTUALLY_FRAME" val="{&quot;height&quot;:379.8,&quot;left&quot;:14.6,&quot;top&quot;:172.5,&quot;width&quot;:899.4}"/>
</p:tagLst>
</file>

<file path=ppt/tags/tag32.xml><?xml version="1.0" encoding="utf-8"?>
<p:tagLst xmlns:p="http://schemas.openxmlformats.org/presentationml/2006/main">
  <p:tag name="KSO_WM_DIAGRAM_VIRTUALLY_FRAME" val="{&quot;height&quot;:379.8,&quot;left&quot;:14.6,&quot;top&quot;:172.5,&quot;width&quot;:899.4}"/>
</p:tagLst>
</file>

<file path=ppt/tags/tag33.xml><?xml version="1.0" encoding="utf-8"?>
<p:tagLst xmlns:p="http://schemas.openxmlformats.org/presentationml/2006/main">
  <p:tag name="KSO_WM_DIAGRAM_VIRTUALLY_FRAME" val="{&quot;height&quot;:379.8,&quot;left&quot;:14.6,&quot;top&quot;:172.5,&quot;width&quot;:899.4}"/>
</p:tagLst>
</file>

<file path=ppt/tags/tag34.xml><?xml version="1.0" encoding="utf-8"?>
<p:tagLst xmlns:p="http://schemas.openxmlformats.org/presentationml/2006/main">
  <p:tag name="KSO_WM_DIAGRAM_VIRTUALLY_FRAME" val="{&quot;height&quot;:379.8,&quot;left&quot;:14.6,&quot;top&quot;:172.5,&quot;width&quot;:899.4}"/>
</p:tagLst>
</file>

<file path=ppt/tags/tag35.xml><?xml version="1.0" encoding="utf-8"?>
<p:tagLst xmlns:p="http://schemas.openxmlformats.org/presentationml/2006/main">
  <p:tag name="KSO_WM_DIAGRAM_VIRTUALLY_FRAME" val="{&quot;height&quot;:379.8,&quot;left&quot;:14.6,&quot;top&quot;:172.5,&quot;width&quot;:899.4}"/>
</p:tagLst>
</file>

<file path=ppt/tags/tag36.xml><?xml version="1.0" encoding="utf-8"?>
<p:tagLst xmlns:p="http://schemas.openxmlformats.org/presentationml/2006/main">
  <p:tag name="KSO_WM_BEAUTIFY_FLAG" val=""/>
  <p:tag name="KSO_WM_DIAGRAM_VIRTUALLY_FRAME" val="{&quot;height&quot;:379.8,&quot;left&quot;:14.6,&quot;top&quot;:172.5,&quot;width&quot;:899.4}"/>
</p:tagLst>
</file>

<file path=ppt/tags/tag37.xml><?xml version="1.0" encoding="utf-8"?>
<p:tagLst xmlns:p="http://schemas.openxmlformats.org/presentationml/2006/main">
  <p:tag name="KSO_WM_SPECIAL_SOURCE" val="bdnull"/>
</p:tagLst>
</file>

<file path=ppt/tags/tag38.xml><?xml version="1.0" encoding="utf-8"?>
<p:tagLst xmlns:p="http://schemas.openxmlformats.org/presentationml/2006/main">
  <p:tag name="KSO_WM_DIAGRAM_VIRTUALLY_FRAME" val="{&quot;height&quot;:437.8,&quot;left&quot;:18.6,&quot;top&quot;:67.05,&quot;width&quot;:925.8}"/>
</p:tagLst>
</file>

<file path=ppt/tags/tag39.xml><?xml version="1.0" encoding="utf-8"?>
<p:tagLst xmlns:p="http://schemas.openxmlformats.org/presentationml/2006/main">
  <p:tag name="KSO_WM_DIAGRAM_VIRTUALLY_FRAME" val="{&quot;height&quot;:437.8,&quot;left&quot;:18.6,&quot;top&quot;:67.05,&quot;width&quot;:925.8}"/>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437.8,&quot;left&quot;:18.6,&quot;top&quot;:67.05,&quot;width&quot;:925.8}"/>
</p:tagLst>
</file>

<file path=ppt/tags/tag41.xml><?xml version="1.0" encoding="utf-8"?>
<p:tagLst xmlns:p="http://schemas.openxmlformats.org/presentationml/2006/main">
  <p:tag name="KSO_WM_DIAGRAM_VIRTUALLY_FRAME" val="{&quot;height&quot;:437.8,&quot;left&quot;:18.6,&quot;top&quot;:67.05,&quot;width&quot;:925.8}"/>
</p:tagLst>
</file>

<file path=ppt/tags/tag42.xml><?xml version="1.0" encoding="utf-8"?>
<p:tagLst xmlns:p="http://schemas.openxmlformats.org/presentationml/2006/main">
  <p:tag name="KSO_WM_DIAGRAM_VIRTUALLY_FRAME" val="{&quot;height&quot;:437.8,&quot;left&quot;:18.6,&quot;top&quot;:67.05,&quot;width&quot;:925.8}"/>
</p:tagLst>
</file>

<file path=ppt/tags/tag43.xml><?xml version="1.0" encoding="utf-8"?>
<p:tagLst xmlns:p="http://schemas.openxmlformats.org/presentationml/2006/main">
  <p:tag name="KSO_WM_DIAGRAM_VIRTUALLY_FRAME" val="{&quot;height&quot;:437.8,&quot;left&quot;:18.6,&quot;top&quot;:67.05,&quot;width&quot;:925.8}"/>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DIAGRAM_VIRTUALLY_FRAME" val="{&quot;height&quot;:379.8,&quot;left&quot;:14.6,&quot;top&quot;:172.5,&quot;width&quot;:899.4}"/>
</p:tagLst>
</file>

<file path=ppt/tags/tag48.xml><?xml version="1.0" encoding="utf-8"?>
<p:tagLst xmlns:p="http://schemas.openxmlformats.org/presentationml/2006/main">
  <p:tag name="KSO_WM_DIAGRAM_VIRTUALLY_FRAME" val="{&quot;height&quot;:379.8,&quot;left&quot;:14.6,&quot;top&quot;:172.5,&quot;width&quot;:899.4}"/>
</p:tagLst>
</file>

<file path=ppt/tags/tag49.xml><?xml version="1.0" encoding="utf-8"?>
<p:tagLst xmlns:p="http://schemas.openxmlformats.org/presentationml/2006/main">
  <p:tag name="KSO_WM_DIAGRAM_VIRTUALLY_FRAME" val="{&quot;height&quot;:379.8,&quot;left&quot;:14.6,&quot;top&quot;:172.5,&quot;width&quot;:899.4}"/>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379.8,&quot;left&quot;:14.6,&quot;top&quot;:172.5,&quot;width&quot;:899.4}"/>
</p:tagLst>
</file>

<file path=ppt/tags/tag51.xml><?xml version="1.0" encoding="utf-8"?>
<p:tagLst xmlns:p="http://schemas.openxmlformats.org/presentationml/2006/main">
  <p:tag name="KSO_WM_DIAGRAM_VIRTUALLY_FRAME" val="{&quot;height&quot;:379.8,&quot;left&quot;:14.6,&quot;top&quot;:172.5,&quot;width&quot;:899.4}"/>
</p:tagLst>
</file>

<file path=ppt/tags/tag52.xml><?xml version="1.0" encoding="utf-8"?>
<p:tagLst xmlns:p="http://schemas.openxmlformats.org/presentationml/2006/main">
  <p:tag name="KSO_WM_DIAGRAM_VIRTUALLY_FRAME" val="{&quot;height&quot;:379.8,&quot;left&quot;:14.6,&quot;top&quot;:172.5,&quot;width&quot;:899.4}"/>
</p:tagLst>
</file>

<file path=ppt/tags/tag53.xml><?xml version="1.0" encoding="utf-8"?>
<p:tagLst xmlns:p="http://schemas.openxmlformats.org/presentationml/2006/main">
  <p:tag name="KSO_WM_DIAGRAM_VIRTUALLY_FRAME" val="{&quot;height&quot;:379.8,&quot;left&quot;:14.6,&quot;top&quot;:172.5,&quot;width&quot;:899.4}"/>
</p:tagLst>
</file>

<file path=ppt/tags/tag54.xml><?xml version="1.0" encoding="utf-8"?>
<p:tagLst xmlns:p="http://schemas.openxmlformats.org/presentationml/2006/main">
  <p:tag name="KSO_WM_BEAUTIFY_FLAG" val=""/>
  <p:tag name="KSO_WM_DIAGRAM_VIRTUALLY_FRAME" val="{&quot;height&quot;:379.8,&quot;left&quot;:14.6,&quot;top&quot;:172.5,&quot;width&quot;:899.4}"/>
</p:tagLst>
</file>

<file path=ppt/tags/tag55.xml><?xml version="1.0" encoding="utf-8"?>
<p:tagLst xmlns:p="http://schemas.openxmlformats.org/presentationml/2006/main">
  <p:tag name="KSO_WM_SPECIAL_SOURCE" val="bdnull"/>
</p:tagLst>
</file>

<file path=ppt/tags/tag56.xml><?xml version="1.0" encoding="utf-8"?>
<p:tagLst xmlns:p="http://schemas.openxmlformats.org/presentationml/2006/main">
  <p:tag name="KSO_WM_DIAGRAM_VIRTUALLY_FRAME" val="{&quot;height&quot;:437.8,&quot;left&quot;:18.6,&quot;top&quot;:67.05,&quot;width&quot;:925.8}"/>
</p:tagLst>
</file>

<file path=ppt/tags/tag57.xml><?xml version="1.0" encoding="utf-8"?>
<p:tagLst xmlns:p="http://schemas.openxmlformats.org/presentationml/2006/main">
  <p:tag name="KSO_WM_DIAGRAM_VIRTUALLY_FRAME" val="{&quot;height&quot;:437.8,&quot;left&quot;:18.6,&quot;top&quot;:67.05,&quot;width&quot;:925.8}"/>
</p:tagLst>
</file>

<file path=ppt/tags/tag58.xml><?xml version="1.0" encoding="utf-8"?>
<p:tagLst xmlns:p="http://schemas.openxmlformats.org/presentationml/2006/main">
  <p:tag name="KSO_WM_DIAGRAM_VIRTUALLY_FRAME" val="{&quot;height&quot;:437.8,&quot;left&quot;:18.6,&quot;top&quot;:67.05,&quot;width&quot;:925.8}"/>
</p:tagLst>
</file>

<file path=ppt/tags/tag59.xml><?xml version="1.0" encoding="utf-8"?>
<p:tagLst xmlns:p="http://schemas.openxmlformats.org/presentationml/2006/main">
  <p:tag name="KSO_WM_DIAGRAM_VIRTUALLY_FRAME" val="{&quot;height&quot;:437.8,&quot;left&quot;:18.6,&quot;top&quot;:67.05,&quot;width&quot;:925.8}"/>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WM_DIAGRAM_VIRTUALLY_FRAME" val="{&quot;height&quot;:437.8,&quot;left&quot;:18.6,&quot;top&quot;:67.05,&quot;width&quot;:925.8}"/>
</p:tagLst>
</file>

<file path=ppt/tags/tag61.xml><?xml version="1.0" encoding="utf-8"?>
<p:tagLst xmlns:p="http://schemas.openxmlformats.org/presentationml/2006/main">
  <p:tag name="KSO_WM_DIAGRAM_VIRTUALLY_FRAME" val="{&quot;height&quot;:437.8,&quot;left&quot;:18.6,&quot;top&quot;:67.05,&quot;width&quot;:925.8}"/>
</p:tagLst>
</file>

<file path=ppt/tags/tag62.xml><?xml version="1.0" encoding="utf-8"?>
<p:tagLst xmlns:p="http://schemas.openxmlformats.org/presentationml/2006/main">
  <p:tag name="KSO_WM_SPECIAL_SOURCE" val="bdnul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SPECIAL_SOURCE" val="bdnul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17447</Words>
  <Application>WPS 演示</Application>
  <PresentationFormat>宽屏</PresentationFormat>
  <Paragraphs>354</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705</cp:revision>
  <dcterms:created xsi:type="dcterms:W3CDTF">2024-12-21T07:55:00Z</dcterms:created>
  <dcterms:modified xsi:type="dcterms:W3CDTF">2025-01-20T06:11:57Z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89B1875A334E4CF1849468FD81C94543_12</vt:lpwstr>
  </property>
</Properties>
</file>