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34"/>
  </p:handoutMasterIdLst>
  <p:sldIdLst>
    <p:sldId id="328" r:id="rId3"/>
    <p:sldId id="256" r:id="rId4"/>
    <p:sldId id="263" r:id="rId5"/>
    <p:sldId id="264" r:id="rId6"/>
    <p:sldId id="265" r:id="rId7"/>
    <p:sldId id="262" r:id="rId8"/>
    <p:sldId id="266" r:id="rId9"/>
    <p:sldId id="299" r:id="rId10"/>
    <p:sldId id="300" r:id="rId12"/>
    <p:sldId id="301" r:id="rId13"/>
    <p:sldId id="302" r:id="rId14"/>
    <p:sldId id="303" r:id="rId15"/>
    <p:sldId id="304" r:id="rId16"/>
    <p:sldId id="305" r:id="rId17"/>
    <p:sldId id="306" r:id="rId18"/>
    <p:sldId id="307" r:id="rId19"/>
    <p:sldId id="314" r:id="rId20"/>
    <p:sldId id="313" r:id="rId21"/>
    <p:sldId id="308" r:id="rId22"/>
    <p:sldId id="315" r:id="rId23"/>
    <p:sldId id="312" r:id="rId24"/>
    <p:sldId id="316" r:id="rId25"/>
    <p:sldId id="318" r:id="rId26"/>
    <p:sldId id="319" r:id="rId27"/>
    <p:sldId id="276" r:id="rId28"/>
    <p:sldId id="310" r:id="rId29"/>
    <p:sldId id="257" r:id="rId30"/>
    <p:sldId id="258" r:id="rId31"/>
    <p:sldId id="259" r:id="rId32"/>
    <p:sldId id="269"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g Tianyi" initials="DT" lastIdx="117" clrIdx="0"/>
  <p:cmAuthor id="2" name="91561" initials="9" lastIdx="1" clrIdx="1"/>
  <p:cmAuthor id="75" name="作者" initials="A" lastIdx="0" clrIdx="24"/>
  <p:cmAuthor id="0" name="PC" initials="P" lastIdx="5" clrIdx="0"/>
  <p:cmAuthor id="3" name="张达" initials="张" lastIdx="0" clrIdx="1"/>
  <p:cmAuthor id="4" name="dell" initials="d" lastIdx="0" clrIdx="2"/>
  <p:cmAuthor id="5" name="Administrator" initials="A" lastIdx="0" clrIdx="4"/>
  <p:cmAuthor id="6" name="lenovo" initials="l" lastIdx="0" clrIdx="0"/>
  <p:cmAuthor id="7" name="雨林木风" initials="雨" lastIdx="0" clrIdx="0"/>
  <p:cmAuthor id="8" name="未知用户3" initials="未" lastIdx="0" clrIdx="0"/>
  <p:cmAuthor id="9" name="未知用户5" initials="未" lastIdx="0" clrIdx="0"/>
  <p:cmAuthor id="10" name="未知用户4" initials="未" lastIdx="0" clrIdx="0"/>
  <p:cmAuthor id="11" name="Admin" initials="A" lastIdx="0" clrIdx="0"/>
  <p:cmAuthor id="13" name="CommUser" initials="C" lastIdx="0" clrIdx="0"/>
  <p:cmAuthor id="14" name="zq" initials="z" lastIdx="0" clrIdx="0"/>
  <p:cmAuthor id="15" name="viola_yang" initials="v" lastIdx="0" clrIdx="0"/>
  <p:cmAuthor id="16" name="志龙 姜" initials="志" lastIdx="0" clrIdx="0"/>
  <p:cmAuthor id="17" name="SHMILY" initials="S" lastIdx="0" clrIdx="0"/>
  <p:cmAuthor id="18" name="admin" initials="a" lastIdx="0" clrIdx="0"/>
  <p:cmAuthor id="19" name="Tracy Chen" initials="T" lastIdx="0" clrIdx="0"/>
  <p:cmAuthor id="20" name="dongwc0205" initials="d" lastIdx="0" clrIdx="15"/>
  <p:cmAuthor id="21" name="Hi_ Young" initials="H" lastIdx="0" clrIdx="0"/>
  <p:cmAuthor id="22" name="pangyt" initials="p" lastIdx="0" clrIdx="0"/>
  <p:cmAuthor id="23" name="easonyoun" initials="e" lastIdx="0" clrIdx="0"/>
  <p:cmAuthor id="24" name="zhouyangfan" initials="z" lastIdx="0" clrIdx="0"/>
  <p:cmAuthor id="25" name="tplife" initials="t" lastIdx="0" clrIdx="0"/>
  <p:cmAuthor id="26" nam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28186FC-1F66-47CA-AEE8-58AF84E6203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4"/>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9.png"/><Relationship Id="rId3" Type="http://schemas.openxmlformats.org/officeDocument/2006/relationships/tags" Target="../tags/tag26.xml"/><Relationship Id="rId2" Type="http://schemas.openxmlformats.org/officeDocument/2006/relationships/image" Target="../media/image18.png"/><Relationship Id="rId1" Type="http://schemas.openxmlformats.org/officeDocument/2006/relationships/tags" Target="../tags/tag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5.png"/><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4.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7.png"/><Relationship Id="rId11" Type="http://schemas.openxmlformats.org/officeDocument/2006/relationships/slideLayout" Target="../slideLayouts/slideLayout1.xml"/><Relationship Id="rId10" Type="http://schemas.openxmlformats.org/officeDocument/2006/relationships/tags" Target="../tags/tag15.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8.png"/><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anose="02010800040101010101" charset="-122"/>
                <a:ea typeface="宋体" panose="02010600030101010101" pitchFamily="2" charset="-122"/>
              </a:rPr>
              <a:t>知识产权声明</a:t>
            </a:r>
            <a:endParaRPr lang="zh-CN" altLang="en-US" sz="4000" b="1">
              <a:latin typeface="华文新魏" panose="02010800040101010101"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0" y="-63500"/>
            <a:ext cx="12192635" cy="6985635"/>
          </a:xfrm>
          <a:prstGeom prst="rect">
            <a:avLst/>
          </a:prstGeom>
          <a:noFill/>
        </p:spPr>
        <p:txBody>
          <a:bodyPr wrap="square" rtlCol="0" anchor="t">
            <a:spAutoFit/>
          </a:bodyPr>
          <a:p>
            <a:pPr indent="0" algn="l" fontAlgn="auto"/>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A</a:t>
            </a:r>
            <a:r>
              <a:rPr lang="zh-CN" altLang="en-US" sz="2800">
                <a:solidFill>
                  <a:schemeClr val="tx1"/>
                </a:solidFill>
                <a:uFillTx/>
                <a:latin typeface="Times New Roman" panose="02020603050405020304" charset="0"/>
                <a:ea typeface="兰米粗楷简体" panose="02000503000000000000" charset="-122"/>
                <a:cs typeface="Times New Roman" panose="02020603050405020304" charset="0"/>
              </a:rPr>
              <a:t>cupuncture</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a:t>
            </a:r>
            <a:r>
              <a:rPr lang="zh-CN" altLang="en-US" sz="2800">
                <a:solidFill>
                  <a:schemeClr val="tx1"/>
                </a:solidFill>
                <a:uFillTx/>
                <a:latin typeface="Times New Roman" panose="02020603050405020304" charset="0"/>
                <a:ea typeface="兰米粗楷简体" panose="02000503000000000000" charset="-122"/>
                <a:cs typeface="Times New Roman" panose="02020603050405020304" charset="0"/>
              </a:rPr>
              <a:t> an </a:t>
            </a:r>
            <a:r>
              <a:rPr lang="zh-CN" altLang="en-US" sz="2800">
                <a:solidFill>
                  <a:schemeClr val="tx1"/>
                </a:solidFill>
                <a:highlight>
                  <a:srgbClr val="FFFF00"/>
                </a:highlight>
                <a:uFillTx/>
                <a:latin typeface="Times New Roman" panose="02020603050405020304" charset="0"/>
                <a:ea typeface="兰米粗楷简体" panose="02000503000000000000" charset="-122"/>
                <a:cs typeface="Times New Roman" panose="02020603050405020304" charset="0"/>
              </a:rPr>
              <a:t>ancient </a:t>
            </a:r>
            <a:r>
              <a:rPr lang="zh-CN" altLang="en-US" sz="2800">
                <a:solidFill>
                  <a:schemeClr val="tx1"/>
                </a:solidFill>
                <a:uFillTx/>
                <a:latin typeface="Times New Roman" panose="02020603050405020304" charset="0"/>
                <a:ea typeface="兰米粗楷简体" panose="02000503000000000000" charset="-122"/>
                <a:cs typeface="Times New Roman" panose="02020603050405020304" charset="0"/>
              </a:rPr>
              <a:t>Chinese medical practice</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 </a:t>
            </a:r>
            <a:r>
              <a:rPr lang="zh-CN" altLang="en-US" sz="2800">
                <a:solidFill>
                  <a:schemeClr val="tx1"/>
                </a:solidFill>
                <a:uFillTx/>
                <a:latin typeface="Times New Roman" panose="02020603050405020304" charset="0"/>
                <a:ea typeface="兰米粗楷简体" panose="02000503000000000000" charset="-122"/>
                <a:cs typeface="Times New Roman" panose="02020603050405020304" charset="0"/>
              </a:rPr>
              <a:t>has been a remedy</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 (</a:t>
            </a:r>
            <a:r>
              <a:rPr lang="zh-CN" altLang="en-US" sz="2800">
                <a:solidFill>
                  <a:schemeClr val="tx1"/>
                </a:solidFill>
                <a:uFillTx/>
                <a:latin typeface="Times New Roman" panose="02020603050405020304" charset="0"/>
                <a:ea typeface="兰米粗楷简体" panose="02000503000000000000" charset="-122"/>
                <a:cs typeface="Times New Roman" panose="02020603050405020304" charset="0"/>
              </a:rPr>
              <a:t>治疗</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 </a:t>
            </a:r>
            <a:r>
              <a:rPr lang="zh-CN" altLang="en-US" sz="2800">
                <a:solidFill>
                  <a:schemeClr val="tx1"/>
                </a:solidFill>
                <a:uFillTx/>
                <a:latin typeface="Times New Roman" panose="02020603050405020304" charset="0"/>
                <a:ea typeface="兰米粗楷简体" panose="02000503000000000000" charset="-122"/>
                <a:cs typeface="Times New Roman" panose="02020603050405020304" charset="0"/>
              </a:rPr>
              <a:t>for countless patien</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ts</a:t>
            </a:r>
            <a:r>
              <a:rPr lang="zh-CN" altLang="en-US" sz="2800">
                <a:solidFill>
                  <a:schemeClr val="tx1"/>
                </a:solidFill>
                <a:uFillTx/>
                <a:latin typeface="Times New Roman" panose="02020603050405020304" charset="0"/>
                <a:ea typeface="兰米粗楷简体" panose="02000503000000000000" charset="-122"/>
                <a:cs typeface="Times New Roman" panose="02020603050405020304" charset="0"/>
              </a:rPr>
              <a:t> for thousands of years</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 ...</a:t>
            </a:r>
            <a:r>
              <a:rPr lang="en-US" sz="2800">
                <a:solidFill>
                  <a:schemeClr val="tx1"/>
                </a:solidFill>
                <a:uFillTx/>
                <a:latin typeface="Times New Roman" panose="02020603050405020304" charset="0"/>
                <a:ea typeface="兰米粗楷简体" panose="02000503000000000000" charset="-122"/>
                <a:cs typeface="Times New Roman" panose="02020603050405020304" charset="0"/>
              </a:rPr>
              <a:t>It</a:t>
            </a:r>
            <a:r>
              <a:rPr lang="zh-CN" altLang="en-US" sz="2800">
                <a:solidFill>
                  <a:schemeClr val="tx1"/>
                </a:solidFill>
                <a:uFillTx/>
                <a:latin typeface="Times New Roman" panose="02020603050405020304" charset="0"/>
                <a:ea typeface="兰米粗楷简体" panose="02000503000000000000" charset="-122"/>
                <a:cs typeface="Times New Roman" panose="02020603050405020304" charset="0"/>
              </a:rPr>
              <a:t> is a treatmen</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t </a:t>
            </a:r>
            <a:r>
              <a:rPr lang="zh-CN" altLang="en-US" sz="2800">
                <a:solidFill>
                  <a:schemeClr val="tx1"/>
                </a:solidFill>
                <a:uFillTx/>
                <a:latin typeface="Times New Roman" panose="02020603050405020304" charset="0"/>
                <a:ea typeface="兰米粗楷简体" panose="02000503000000000000" charset="-122"/>
                <a:cs typeface="Times New Roman" panose="02020603050405020304" charset="0"/>
              </a:rPr>
              <a:t>that aims to promote the body'</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s </a:t>
            </a:r>
            <a:r>
              <a:rPr lang="en-US" altLang="zh-CN" sz="2800" b="1">
                <a:solidFill>
                  <a:srgbClr val="C00000"/>
                </a:solidFill>
                <a:uFillTx/>
                <a:latin typeface="Times New Roman" panose="02020603050405020304" charset="0"/>
                <a:ea typeface="兰米粗楷简体" panose="02000503000000000000" charset="-122"/>
                <a:cs typeface="Times New Roman" panose="02020603050405020304" charset="0"/>
              </a:rPr>
              <a:t>self -regulating functions</a:t>
            </a:r>
            <a:r>
              <a:rPr lang="zh-CN" altLang="en-US" sz="2800">
                <a:solidFill>
                  <a:schemeClr val="tx1"/>
                </a:solidFill>
                <a:uFillTx/>
                <a:latin typeface="Times New Roman" panose="02020603050405020304" charset="0"/>
                <a:ea typeface="兰米粗楷简体" panose="02000503000000000000" charset="-122"/>
                <a:cs typeface="Times New Roman" panose="02020603050405020304" charset="0"/>
              </a:rPr>
              <a:t>自我调节功能</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 Its therapeutic /ˌθerəˈpjuːtɪk/</a:t>
            </a:r>
            <a:r>
              <a:rPr lang="zh-CN" altLang="en-US" sz="2800">
                <a:solidFill>
                  <a:schemeClr val="tx1"/>
                </a:solidFill>
                <a:uFillTx/>
                <a:latin typeface="Times New Roman" panose="02020603050405020304" charset="0"/>
                <a:ea typeface="兰米粗楷简体" panose="02000503000000000000" charset="-122"/>
                <a:cs typeface="Times New Roman" panose="02020603050405020304" charset="0"/>
              </a:rPr>
              <a:t>治疗的</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principles are</a:t>
            </a:r>
            <a:r>
              <a:rPr lang="en-US" altLang="zh-CN" sz="2800">
                <a:solidFill>
                  <a:schemeClr val="tx1"/>
                </a:solidFill>
                <a:highlight>
                  <a:srgbClr val="FFFF00"/>
                </a:highlight>
                <a:uFillTx/>
                <a:latin typeface="Times New Roman" panose="02020603050405020304" charset="0"/>
                <a:ea typeface="兰米粗楷简体" panose="02000503000000000000" charset="-122"/>
                <a:cs typeface="Times New Roman" panose="02020603050405020304" charset="0"/>
              </a:rPr>
              <a:t> in line with</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 the philosophical concepts of traditional Chinese medicine, which </a:t>
            </a:r>
            <a:r>
              <a:rPr lang="en-US" altLang="zh-CN" sz="2800">
                <a:solidFill>
                  <a:schemeClr val="tx1"/>
                </a:solidFill>
                <a:highlight>
                  <a:srgbClr val="FFFF00"/>
                </a:highlight>
                <a:uFillTx/>
                <a:latin typeface="Times New Roman" panose="02020603050405020304" charset="0"/>
                <a:ea typeface="兰米粗楷简体" panose="02000503000000000000" charset="-122"/>
                <a:cs typeface="Times New Roman" panose="02020603050405020304" charset="0"/>
              </a:rPr>
              <a:t>emphasizes </a:t>
            </a:r>
            <a:r>
              <a:rPr lang="en-US" altLang="zh-CN" sz="2800" b="1">
                <a:solidFill>
                  <a:srgbClr val="C00000"/>
                </a:solidFill>
                <a:uFillTx/>
                <a:latin typeface="Times New Roman" panose="02020603050405020304" charset="0"/>
                <a:ea typeface="兰米粗楷简体" panose="02000503000000000000" charset="-122"/>
                <a:cs typeface="Times New Roman" panose="02020603050405020304" charset="0"/>
              </a:rPr>
              <a:t>holistic</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 /həˈlɪstɪk/</a:t>
            </a:r>
            <a:r>
              <a:rPr lang="zh-CN" altLang="en-US" sz="2800">
                <a:solidFill>
                  <a:schemeClr val="tx1"/>
                </a:solidFill>
                <a:uFillTx/>
                <a:latin typeface="Times New Roman" panose="02020603050405020304" charset="0"/>
                <a:ea typeface="兰米粗楷简体" panose="02000503000000000000" charset="-122"/>
                <a:cs typeface="Times New Roman" panose="02020603050405020304" charset="0"/>
              </a:rPr>
              <a:t>整体的</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 </a:t>
            </a:r>
            <a:r>
              <a:rPr lang="en-US" altLang="zh-CN" sz="2800">
                <a:solidFill>
                  <a:schemeClr val="tx1"/>
                </a:solidFill>
                <a:highlight>
                  <a:srgbClr val="FFFF00"/>
                </a:highlight>
                <a:uFillTx/>
                <a:latin typeface="Times New Roman" panose="02020603050405020304" charset="0"/>
                <a:ea typeface="兰米粗楷简体" panose="02000503000000000000" charset="-122"/>
                <a:cs typeface="Times New Roman" panose="02020603050405020304" charset="0"/>
              </a:rPr>
              <a:t>balance </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of bodily functions and </a:t>
            </a:r>
            <a:r>
              <a:rPr lang="en-US" altLang="zh-CN" sz="2800" b="1">
                <a:solidFill>
                  <a:srgbClr val="C00000"/>
                </a:solidFill>
                <a:uFillTx/>
                <a:latin typeface="Times New Roman" panose="02020603050405020304" charset="0"/>
                <a:ea typeface="兰米粗楷简体" panose="02000503000000000000" charset="-122"/>
                <a:cs typeface="Times New Roman" panose="02020603050405020304" charset="0"/>
              </a:rPr>
              <a:t>overall </a:t>
            </a:r>
            <a:r>
              <a:rPr lang="zh-CN" altLang="en-US" sz="2800">
                <a:uFillTx/>
                <a:latin typeface="Times New Roman" panose="02020603050405020304" charset="0"/>
                <a:ea typeface="兰米粗楷简体" panose="02000503000000000000" charset="-122"/>
                <a:cs typeface="Times New Roman" panose="02020603050405020304" charset="0"/>
              </a:rPr>
              <a:t>全面的</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physiological </a:t>
            </a:r>
            <a:r>
              <a:rPr lang="zh-CN" altLang="en-US" sz="2800">
                <a:solidFill>
                  <a:schemeClr val="tx1"/>
                </a:solidFill>
                <a:uFillTx/>
                <a:latin typeface="Times New Roman" panose="02020603050405020304" charset="0"/>
                <a:ea typeface="兰米粗楷简体" panose="02000503000000000000" charset="-122"/>
                <a:cs typeface="Times New Roman" panose="02020603050405020304" charset="0"/>
              </a:rPr>
              <a:t>生理的</a:t>
            </a:r>
            <a:r>
              <a:rPr lang="en-US" altLang="zh-CN" sz="2800">
                <a:solidFill>
                  <a:schemeClr val="tx1"/>
                </a:solidFill>
                <a:highlight>
                  <a:srgbClr val="FFFF00"/>
                </a:highlight>
                <a:uFillTx/>
                <a:latin typeface="Times New Roman" panose="02020603050405020304" charset="0"/>
                <a:ea typeface="兰米粗楷简体" panose="02000503000000000000" charset="-122"/>
                <a:cs typeface="Times New Roman" panose="02020603050405020304" charset="0"/>
              </a:rPr>
              <a:t>wellbeing</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 Practices can </a:t>
            </a:r>
            <a:r>
              <a:rPr lang="en-US" altLang="zh-CN" sz="2800">
                <a:solidFill>
                  <a:schemeClr val="tx1"/>
                </a:solidFill>
                <a:highlight>
                  <a:srgbClr val="FFFF00"/>
                </a:highlight>
                <a:uFillTx/>
                <a:latin typeface="Times New Roman" panose="02020603050405020304" charset="0"/>
                <a:ea typeface="兰米粗楷简体" panose="02000503000000000000" charset="-122"/>
                <a:cs typeface="Times New Roman" panose="02020603050405020304" charset="0"/>
              </a:rPr>
              <a:t>vary in forms</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 including needle insertion插入, </a:t>
            </a:r>
            <a:r>
              <a:rPr lang="en-US" altLang="zh-CN" sz="2800" b="1">
                <a:solidFill>
                  <a:srgbClr val="C00000"/>
                </a:solidFill>
                <a:uFillTx/>
                <a:latin typeface="Times New Roman" panose="02020603050405020304" charset="0"/>
                <a:ea typeface="兰米粗楷简体" panose="02000503000000000000" charset="-122"/>
                <a:cs typeface="Times New Roman" panose="02020603050405020304" charset="0"/>
              </a:rPr>
              <a:t>cupping</a:t>
            </a:r>
            <a:r>
              <a:rPr lang="zh-CN" altLang="en-US" sz="2800">
                <a:solidFill>
                  <a:schemeClr val="tx1"/>
                </a:solidFill>
                <a:uFillTx/>
                <a:latin typeface="Times New Roman" panose="02020603050405020304" charset="0"/>
                <a:ea typeface="兰米粗楷简体" panose="02000503000000000000" charset="-122"/>
                <a:cs typeface="Times New Roman" panose="02020603050405020304" charset="0"/>
              </a:rPr>
              <a:t>拔罐</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 and scraping</a:t>
            </a:r>
            <a:r>
              <a:rPr lang="zh-CN" altLang="en-US" sz="2800">
                <a:solidFill>
                  <a:schemeClr val="tx1"/>
                </a:solidFill>
                <a:uFillTx/>
                <a:latin typeface="Times New Roman" panose="02020603050405020304" charset="0"/>
                <a:ea typeface="兰米粗楷简体" panose="02000503000000000000" charset="-122"/>
                <a:cs typeface="Times New Roman" panose="02020603050405020304" charset="0"/>
              </a:rPr>
              <a:t>刮痧</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 Needle insertion, the most common method, is </a:t>
            </a:r>
            <a:r>
              <a:rPr lang="en-US" altLang="zh-CN" sz="2800">
                <a:solidFill>
                  <a:schemeClr val="tx1"/>
                </a:solidFill>
                <a:highlight>
                  <a:srgbClr val="FFFF00"/>
                </a:highlight>
                <a:uFillTx/>
                <a:latin typeface="Times New Roman" panose="02020603050405020304" charset="0"/>
                <a:ea typeface="兰米粗楷简体" panose="02000503000000000000" charset="-122"/>
                <a:cs typeface="Times New Roman" panose="02020603050405020304" charset="0"/>
              </a:rPr>
              <a:t>carried out</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 by inserting hair- thin needles into meridians </a:t>
            </a:r>
            <a:r>
              <a:rPr lang="zh-CN" altLang="en-US" sz="2800">
                <a:solidFill>
                  <a:schemeClr val="tx1"/>
                </a:solidFill>
                <a:uFillTx/>
                <a:latin typeface="Times New Roman" panose="02020603050405020304" charset="0"/>
                <a:ea typeface="兰米粗楷简体" panose="02000503000000000000" charset="-122"/>
                <a:cs typeface="Times New Roman" panose="02020603050405020304" charset="0"/>
              </a:rPr>
              <a:t>经络</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or specific points on the body that </a:t>
            </a:r>
            <a:endPar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endParaRPr>
          </a:p>
          <a:p>
            <a:pPr indent="0" algn="l" fontAlgn="auto"/>
            <a:r>
              <a:rPr lang="en-US" altLang="zh-CN" sz="2800">
                <a:solidFill>
                  <a:schemeClr val="tx1"/>
                </a:solidFill>
                <a:highlight>
                  <a:srgbClr val="FFFF00"/>
                </a:highlight>
                <a:uFillTx/>
                <a:latin typeface="Times New Roman" panose="02020603050405020304" charset="0"/>
                <a:ea typeface="兰米粗楷简体" panose="02000503000000000000" charset="-122"/>
                <a:cs typeface="Times New Roman" panose="02020603050405020304" charset="0"/>
              </a:rPr>
              <a:t>channel</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 vital energy...It is used in 113 of its 120 </a:t>
            </a:r>
            <a:endPar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endParaRPr>
          </a:p>
          <a:p>
            <a:pPr indent="0" algn="l" fontAlgn="auto"/>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member countries, illustrating its </a:t>
            </a:r>
            <a:r>
              <a:rPr lang="en-US" altLang="zh-CN" sz="2800">
                <a:solidFill>
                  <a:schemeClr val="tx1"/>
                </a:solidFill>
                <a:highlight>
                  <a:srgbClr val="FFFF00"/>
                </a:highlight>
                <a:uFillTx/>
                <a:latin typeface="Times New Roman" panose="02020603050405020304" charset="0"/>
                <a:ea typeface="兰米粗楷简体" panose="02000503000000000000" charset="-122"/>
                <a:cs typeface="Times New Roman" panose="02020603050405020304" charset="0"/>
              </a:rPr>
              <a:t>widespread </a:t>
            </a:r>
            <a:endParaRPr lang="en-US" altLang="zh-CN" sz="2800">
              <a:solidFill>
                <a:schemeClr val="tx1"/>
              </a:solidFill>
              <a:highlight>
                <a:srgbClr val="FFFF00"/>
              </a:highlight>
              <a:uFillTx/>
              <a:latin typeface="Times New Roman" panose="02020603050405020304" charset="0"/>
              <a:ea typeface="兰米粗楷简体" panose="02000503000000000000" charset="-122"/>
              <a:cs typeface="Times New Roman" panose="02020603050405020304" charset="0"/>
            </a:endParaRPr>
          </a:p>
          <a:p>
            <a:pPr indent="0" algn="l" fontAlgn="auto"/>
            <a:r>
              <a:rPr lang="en-US" altLang="zh-CN" sz="2800">
                <a:solidFill>
                  <a:schemeClr val="tx1"/>
                </a:solidFill>
                <a:highlight>
                  <a:srgbClr val="FFFF00"/>
                </a:highlight>
                <a:uFillTx/>
                <a:latin typeface="Times New Roman" panose="02020603050405020304" charset="0"/>
                <a:ea typeface="兰米粗楷简体" panose="02000503000000000000" charset="-122"/>
                <a:cs typeface="Times New Roman" panose="02020603050405020304" charset="0"/>
              </a:rPr>
              <a:t>recognition</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 and application. As an ancient </a:t>
            </a:r>
            <a:endPar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endParaRPr>
          </a:p>
          <a:p>
            <a:pPr indent="0" algn="l" fontAlgn="auto"/>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Chinese medical practice, with a rich history </a:t>
            </a:r>
            <a:endPar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endParaRPr>
          </a:p>
          <a:p>
            <a:pPr indent="0" algn="l" fontAlgn="auto"/>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and deep cultural significance, it is an </a:t>
            </a:r>
            <a:endPar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endParaRPr>
          </a:p>
          <a:p>
            <a:pPr indent="0" algn="l" fontAlgn="auto"/>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embodiment </a:t>
            </a:r>
            <a:r>
              <a:rPr lang="zh-CN" altLang="en-US" sz="2800">
                <a:solidFill>
                  <a:schemeClr val="tx1"/>
                </a:solidFill>
                <a:uFillTx/>
                <a:latin typeface="Times New Roman" panose="02020603050405020304" charset="0"/>
                <a:ea typeface="兰米粗楷简体" panose="02000503000000000000" charset="-122"/>
                <a:cs typeface="Times New Roman" panose="02020603050405020304" charset="0"/>
              </a:rPr>
              <a:t>体现</a:t>
            </a:r>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of profound cultural </a:t>
            </a:r>
            <a:endPar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endParaRPr>
          </a:p>
          <a:p>
            <a:pPr indent="0" algn="l" fontAlgn="auto"/>
            <a:r>
              <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rPr>
              <a:t>heritage and holistic path to healing.</a:t>
            </a:r>
            <a:endParaRPr lang="en-US" altLang="zh-CN" sz="2800">
              <a:solidFill>
                <a:schemeClr val="tx1"/>
              </a:solidFill>
              <a:uFillTx/>
              <a:latin typeface="Times New Roman" panose="02020603050405020304" charset="0"/>
              <a:ea typeface="兰米粗楷简体" panose="02000503000000000000" charset="-122"/>
              <a:cs typeface="Times New Roman" panose="02020603050405020304" charset="0"/>
            </a:endParaRPr>
          </a:p>
        </p:txBody>
      </p:sp>
      <p:pic>
        <p:nvPicPr>
          <p:cNvPr id="4" name="图片 3"/>
          <p:cNvPicPr>
            <a:picLocks noChangeAspect="1"/>
          </p:cNvPicPr>
          <p:nvPr/>
        </p:nvPicPr>
        <p:blipFill>
          <a:blip r:embed="rId1"/>
          <a:stretch>
            <a:fillRect/>
          </a:stretch>
        </p:blipFill>
        <p:spPr>
          <a:xfrm>
            <a:off x="7657465" y="3941445"/>
            <a:ext cx="4369435" cy="2432685"/>
          </a:xfrm>
          <a:prstGeom prst="rect">
            <a:avLst/>
          </a:prstGeom>
        </p:spPr>
      </p:pic>
      <p:sp>
        <p:nvSpPr>
          <p:cNvPr id="6" name="文本框 5"/>
          <p:cNvSpPr txBox="1"/>
          <p:nvPr/>
        </p:nvSpPr>
        <p:spPr>
          <a:xfrm>
            <a:off x="9464040" y="6374130"/>
            <a:ext cx="755650" cy="368300"/>
          </a:xfrm>
          <a:prstGeom prst="rect">
            <a:avLst/>
          </a:prstGeom>
          <a:noFill/>
        </p:spPr>
        <p:txBody>
          <a:bodyPr wrap="none" rtlCol="0">
            <a:spAutoFit/>
          </a:bodyPr>
          <a:p>
            <a:r>
              <a:rPr lang="zh-CN" altLang="en-US"/>
              <a:t>视频</a:t>
            </a:r>
            <a:r>
              <a:rPr lang="en-US" altLang="zh-CN"/>
              <a:t>1</a:t>
            </a:r>
            <a:endParaRPr lang="en-US" altLang="zh-C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https://photo-static-api.fotomore.com/creative/vcg/400/new/VCG41N1456884122.jpg?uid=386&amp;timestamp=1727396766&amp;sign=d88a35190f11558c7482d0fe1e97eae2" descr="情人节快乐!风格信封红心，剪刀和礼品盒在乡村木制桌面视图。现代可爱的情人节心形剪纸，节日准备。创意情书"/>
          <p:cNvPicPr>
            <a:picLocks noChangeAspect="1"/>
          </p:cNvPicPr>
          <p:nvPr/>
        </p:nvPicPr>
        <p:blipFill>
          <a:blip r:embed="rId1"/>
          <a:stretch>
            <a:fillRect/>
          </a:stretch>
        </p:blipFill>
        <p:spPr>
          <a:xfrm>
            <a:off x="0" y="-54610"/>
            <a:ext cx="12192000" cy="6911975"/>
          </a:xfrm>
          <a:prstGeom prst="rect">
            <a:avLst/>
          </a:prstGeom>
        </p:spPr>
      </p:pic>
      <p:sp>
        <p:nvSpPr>
          <p:cNvPr id="4" name="矩形 3"/>
          <p:cNvSpPr/>
          <p:nvPr/>
        </p:nvSpPr>
        <p:spPr>
          <a:xfrm>
            <a:off x="5531168" y="4902835"/>
            <a:ext cx="5254625" cy="1198880"/>
          </a:xfrm>
          <a:prstGeom prst="rect">
            <a:avLst/>
          </a:prstGeom>
          <a:noFill/>
          <a:ln>
            <a:noFill/>
          </a:ln>
        </p:spPr>
        <p:txBody>
          <a:bodyPr wrap="none" rtlCol="0" anchor="t">
            <a:spAutoFit/>
          </a:bodyPr>
          <a:p>
            <a:pPr algn="ctr"/>
            <a:r>
              <a:rPr lang="en-US" altLang="zh-CN" sz="7200" b="1">
                <a:ln w="9525" cmpd="sng">
                  <a:solidFill>
                    <a:schemeClr val="accent1"/>
                  </a:solidFill>
                  <a:prstDash val="solid"/>
                </a:ln>
                <a:solidFill>
                  <a:srgbClr val="70AD47">
                    <a:tint val="1000"/>
                  </a:srgbClr>
                </a:solidFill>
                <a:effectLst>
                  <a:glow rad="38100">
                    <a:schemeClr val="accent1">
                      <a:alpha val="40000"/>
                    </a:schemeClr>
                  </a:glow>
                </a:effectLst>
              </a:rPr>
              <a:t>paper cutting</a:t>
            </a:r>
            <a:endParaRPr lang="en-US" altLang="zh-CN" sz="7200" b="1">
              <a:ln w="9525" cmpd="sng">
                <a:solidFill>
                  <a:schemeClr val="accent1"/>
                </a:solidFill>
                <a:prstDash val="solid"/>
              </a:ln>
              <a:solidFill>
                <a:srgbClr val="70AD47">
                  <a:tint val="1000"/>
                </a:srgbClr>
              </a:solidFill>
              <a:effectLst>
                <a:glow rad="38100">
                  <a:schemeClr val="accent1">
                    <a:alpha val="40000"/>
                  </a:schemeClr>
                </a:glo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47650" y="275590"/>
            <a:ext cx="11779250" cy="6123940"/>
          </a:xfrm>
          <a:prstGeom prst="rect">
            <a:avLst/>
          </a:prstGeom>
          <a:noFill/>
        </p:spPr>
        <p:txBody>
          <a:bodyPr wrap="square" rtlCol="0" anchor="t">
            <a:spAutoFit/>
          </a:bodyPr>
          <a:p>
            <a:r>
              <a:rPr lang="en-US" altLang="zh-CN" sz="2800">
                <a:latin typeface="Times New Roman" panose="02020603050405020304" charset="0"/>
                <a:cs typeface="Times New Roman" panose="02020603050405020304" charset="0"/>
              </a:rPr>
              <a:t>A </a:t>
            </a:r>
            <a:r>
              <a:rPr lang="zh-CN" altLang="en-US" sz="2800">
                <a:latin typeface="Times New Roman" panose="02020603050405020304" charset="0"/>
                <a:cs typeface="Times New Roman" panose="02020603050405020304" charset="0"/>
              </a:rPr>
              <a:t>pair of </a:t>
            </a:r>
            <a:r>
              <a:rPr lang="en-US" altLang="zh-CN" sz="2800">
                <a:highlight>
                  <a:srgbClr val="FFFF00"/>
                </a:highlight>
                <a:latin typeface="Times New Roman" panose="02020603050405020304" charset="0"/>
                <a:cs typeface="Times New Roman" panose="02020603050405020304" charset="0"/>
              </a:rPr>
              <a:t>s</a:t>
            </a:r>
            <a:r>
              <a:rPr lang="zh-CN" altLang="en-US" sz="2800">
                <a:highlight>
                  <a:srgbClr val="FFFF00"/>
                </a:highlight>
                <a:latin typeface="Times New Roman" panose="02020603050405020304" charset="0"/>
                <a:cs typeface="Times New Roman" panose="02020603050405020304" charset="0"/>
              </a:rPr>
              <a:t>cissors</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 a piece of paper</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and a pair of </a:t>
            </a:r>
            <a:r>
              <a:rPr lang="zh-CN" altLang="en-US" sz="2800">
                <a:solidFill>
                  <a:srgbClr val="FF0000"/>
                </a:solidFill>
                <a:latin typeface="Times New Roman" panose="02020603050405020304" charset="0"/>
                <a:cs typeface="Times New Roman" panose="02020603050405020304" charset="0"/>
              </a:rPr>
              <a:t>dexterous</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 /ˈdekst(ə)rəs/</a:t>
            </a:r>
            <a:r>
              <a:rPr lang="zh-CN" altLang="en-US" sz="2800">
                <a:latin typeface="兰米粗楷简体" panose="02000503000000000000" charset="-122"/>
                <a:ea typeface="兰米粗楷简体" panose="02000503000000000000" charset="-122"/>
                <a:cs typeface="Times New Roman" panose="02020603050405020304" charset="0"/>
              </a:rPr>
              <a:t>灵巧的</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hands</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that's all that's needed to create</a:t>
            </a:r>
            <a:r>
              <a:rPr lang="en-US" altLang="zh-CN" sz="2800">
                <a:latin typeface="Times New Roman" panose="02020603050405020304" charset="0"/>
                <a:cs typeface="Times New Roman" panose="02020603050405020304" charset="0"/>
              </a:rPr>
              <a:t> </a:t>
            </a:r>
            <a:r>
              <a:rPr lang="zh-CN" altLang="en-US" sz="2800">
                <a:highlight>
                  <a:srgbClr val="FFFF00"/>
                </a:highlight>
                <a:latin typeface="Times New Roman" panose="02020603050405020304" charset="0"/>
                <a:cs typeface="Times New Roman" panose="02020603050405020304" charset="0"/>
              </a:rPr>
              <a:t>delicate</a:t>
            </a:r>
            <a:r>
              <a:rPr lang="zh-CN" altLang="en-US" sz="2800">
                <a:latin typeface="Times New Roman" panose="02020603050405020304" charset="0"/>
                <a:cs typeface="Times New Roman" panose="02020603050405020304" charset="0"/>
              </a:rPr>
              <a:t> works of paper cuttings</a:t>
            </a:r>
            <a:r>
              <a:rPr lang="en-US" altLang="zh-CN" sz="2800">
                <a:latin typeface="Times New Roman" panose="02020603050405020304" charset="0"/>
                <a:cs typeface="Times New Roman" panose="02020603050405020304" charset="0"/>
              </a:rPr>
              <a:t>. </a:t>
            </a:r>
            <a:r>
              <a:rPr lang="en-US" altLang="zh-CN" sz="2800">
                <a:highlight>
                  <a:srgbClr val="FFFF00"/>
                </a:highlight>
                <a:latin typeface="Times New Roman" panose="02020603050405020304" charset="0"/>
                <a:cs typeface="Times New Roman" panose="02020603050405020304" charset="0"/>
              </a:rPr>
              <a:t>O</a:t>
            </a:r>
            <a:r>
              <a:rPr lang="zh-CN" altLang="en-US" sz="2800">
                <a:highlight>
                  <a:srgbClr val="FFFF00"/>
                </a:highlight>
                <a:latin typeface="Times New Roman" panose="02020603050405020304" charset="0"/>
                <a:cs typeface="Times New Roman" panose="02020603050405020304" charset="0"/>
              </a:rPr>
              <a:t>riginating </a:t>
            </a:r>
            <a:r>
              <a:rPr lang="zh-CN" altLang="en-US" sz="2800">
                <a:latin typeface="Times New Roman" panose="02020603050405020304" charset="0"/>
                <a:cs typeface="Times New Roman" panose="02020603050405020304" charset="0"/>
              </a:rPr>
              <a:t>in the southern and Northern Dynasties</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this Asian form of art</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has </a:t>
            </a:r>
            <a:r>
              <a:rPr lang="zh-CN" altLang="en-US" sz="2800">
                <a:highlight>
                  <a:srgbClr val="FFFF00"/>
                </a:highlight>
                <a:latin typeface="Times New Roman" panose="02020603050405020304" charset="0"/>
                <a:cs typeface="Times New Roman" panose="02020603050405020304" charset="0"/>
              </a:rPr>
              <a:t>decorated</a:t>
            </a:r>
            <a:r>
              <a:rPr lang="zh-CN" altLang="en-US" sz="2800">
                <a:latin typeface="Times New Roman" panose="02020603050405020304" charset="0"/>
                <a:cs typeface="Times New Roman" panose="02020603050405020304" charset="0"/>
              </a:rPr>
              <a:t> windows across China</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to celebrate the Spring Festival for generations</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Patterns of whichever of the 12 Chinese </a:t>
            </a:r>
            <a:r>
              <a:rPr lang="zh-CN" altLang="en-US" sz="2800">
                <a:solidFill>
                  <a:srgbClr val="FF0000"/>
                </a:solidFill>
                <a:latin typeface="Times New Roman" panose="02020603050405020304" charset="0"/>
                <a:cs typeface="Times New Roman" panose="02020603050405020304" charset="0"/>
              </a:rPr>
              <a:t>zodiac</a:t>
            </a:r>
            <a:r>
              <a:rPr lang="zh-CN" altLang="en-US" sz="2800">
                <a:latin typeface="Times New Roman" panose="02020603050405020304" charset="0"/>
                <a:cs typeface="Times New Roman" panose="02020603050405020304" charset="0"/>
              </a:rPr>
              <a:t> /ˈzəʊdiæk</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animals</a:t>
            </a:r>
            <a:r>
              <a:rPr lang="en-US" altLang="zh-CN" sz="2800">
                <a:latin typeface="Times New Roman" panose="02020603050405020304" charset="0"/>
                <a:cs typeface="Times New Roman" panose="02020603050405020304" charset="0"/>
              </a:rPr>
              <a:t>, ... </a:t>
            </a:r>
            <a:r>
              <a:rPr lang="zh-CN" altLang="en-US" sz="2800">
                <a:latin typeface="Times New Roman" panose="02020603050405020304" charset="0"/>
                <a:cs typeface="Times New Roman" panose="02020603050405020304" charset="0"/>
              </a:rPr>
              <a:t>as well as</a:t>
            </a:r>
            <a:r>
              <a:rPr lang="en-US" altLang="zh-CN" sz="2800">
                <a:latin typeface="Times New Roman" panose="02020603050405020304" charset="0"/>
                <a:cs typeface="Times New Roman" panose="02020603050405020304" charset="0"/>
              </a:rPr>
              <a:t> </a:t>
            </a:r>
            <a:r>
              <a:rPr lang="zh-CN" altLang="en-US" sz="2800">
                <a:solidFill>
                  <a:srgbClr val="FF0000"/>
                </a:solidFill>
                <a:latin typeface="Times New Roman" panose="02020603050405020304" charset="0"/>
                <a:cs typeface="Times New Roman" panose="02020603050405020304" charset="0"/>
              </a:rPr>
              <a:t>festive /ˈfestɪv</a:t>
            </a:r>
            <a:r>
              <a:rPr lang="en-US" altLang="zh-CN" sz="2800">
                <a:solidFill>
                  <a:srgbClr val="FF0000"/>
                </a:solidFill>
                <a:latin typeface="Times New Roman" panose="02020603050405020304" charset="0"/>
                <a:cs typeface="Times New Roman" panose="02020603050405020304" charset="0"/>
              </a:rPr>
              <a:t>/ </a:t>
            </a:r>
            <a:r>
              <a:rPr lang="zh-CN" altLang="en-US" sz="2800">
                <a:latin typeface="兰米粗楷简体" panose="02000503000000000000" charset="-122"/>
                <a:ea typeface="兰米粗楷简体" panose="02000503000000000000" charset="-122"/>
                <a:cs typeface="Times New Roman" panose="02020603050405020304" charset="0"/>
              </a:rPr>
              <a:t>节日的</a:t>
            </a:r>
            <a:r>
              <a:rPr lang="en-US" altLang="zh-CN" sz="2800">
                <a:latin typeface="兰米粗楷简体" panose="02000503000000000000" charset="-122"/>
                <a:ea typeface="兰米粗楷简体" panose="02000503000000000000" charset="-122"/>
                <a:cs typeface="Times New Roman" panose="02020603050405020304" charset="0"/>
              </a:rPr>
              <a:t> </a:t>
            </a:r>
            <a:r>
              <a:rPr lang="zh-CN" altLang="en-US" sz="2800">
                <a:latin typeface="Times New Roman" panose="02020603050405020304" charset="0"/>
                <a:cs typeface="Times New Roman" panose="02020603050405020304" charset="0"/>
              </a:rPr>
              <a:t>scenes of family </a:t>
            </a:r>
            <a:r>
              <a:rPr lang="zh-CN" altLang="en-US" sz="2800">
                <a:highlight>
                  <a:srgbClr val="FFFF00"/>
                </a:highlight>
                <a:latin typeface="Times New Roman" panose="02020603050405020304" charset="0"/>
                <a:cs typeface="Times New Roman" panose="02020603050405020304" charset="0"/>
              </a:rPr>
              <a:t>reunions</a:t>
            </a:r>
            <a:r>
              <a:rPr lang="zh-CN" altLang="en-US" sz="2800">
                <a:latin typeface="Times New Roman" panose="02020603050405020304" charset="0"/>
                <a:cs typeface="Times New Roman" panose="02020603050405020304" charset="0"/>
              </a:rPr>
              <a:t> and temple fairs</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are still </a:t>
            </a:r>
            <a:r>
              <a:rPr lang="zh-CN" altLang="en-US" sz="2800">
                <a:highlight>
                  <a:srgbClr val="FFFF00"/>
                </a:highlight>
                <a:latin typeface="Times New Roman" panose="02020603050405020304" charset="0"/>
                <a:cs typeface="Times New Roman" panose="02020603050405020304" charset="0"/>
              </a:rPr>
              <a:t>lighting up</a:t>
            </a:r>
            <a:r>
              <a:rPr lang="zh-CN" altLang="en-US" sz="2800">
                <a:latin typeface="Times New Roman" panose="02020603050405020304" charset="0"/>
                <a:cs typeface="Times New Roman" panose="02020603050405020304" charset="0"/>
              </a:rPr>
              <a:t> Chinese homes today</a:t>
            </a:r>
            <a:r>
              <a:rPr lang="en-US" altLang="zh-CN" sz="2800">
                <a:latin typeface="Times New Roman" panose="02020603050405020304" charset="0"/>
                <a:cs typeface="Times New Roman" panose="02020603050405020304" charset="0"/>
              </a:rPr>
              <a:t>. O</a:t>
            </a:r>
            <a:r>
              <a:rPr lang="zh-CN" altLang="en-US" sz="2800">
                <a:latin typeface="Times New Roman" panose="02020603050405020304" charset="0"/>
                <a:cs typeface="Times New Roman" panose="02020603050405020304" charset="0"/>
              </a:rPr>
              <a:t>ften created without any </a:t>
            </a:r>
            <a:r>
              <a:rPr lang="zh-CN" altLang="en-US" sz="2800">
                <a:highlight>
                  <a:srgbClr val="FFFF00"/>
                </a:highlight>
                <a:latin typeface="Times New Roman" panose="02020603050405020304" charset="0"/>
                <a:cs typeface="Times New Roman" panose="02020603050405020304" charset="0"/>
              </a:rPr>
              <a:t>reference</a:t>
            </a:r>
            <a:r>
              <a:rPr lang="zh-CN" altLang="en-US" sz="2800">
                <a:latin typeface="Times New Roman" panose="02020603050405020304" charset="0"/>
                <a:cs typeface="Times New Roman" panose="02020603050405020304" charset="0"/>
              </a:rPr>
              <a:t> to a drawn draft</a:t>
            </a:r>
            <a:r>
              <a:rPr lang="en-US" altLang="zh-CN" sz="2800">
                <a:latin typeface="Times New Roman" panose="02020603050405020304" charset="0"/>
                <a:cs typeface="Times New Roman" panose="02020603050405020304" charset="0"/>
              </a:rPr>
              <a:t>, </a:t>
            </a:r>
            <a:r>
              <a:rPr lang="zh-CN" altLang="en-US" sz="2800">
                <a:solidFill>
                  <a:srgbClr val="FF0000"/>
                </a:solidFill>
                <a:latin typeface="Times New Roman" panose="02020603050405020304" charset="0"/>
                <a:cs typeface="Times New Roman" panose="02020603050405020304" charset="0"/>
              </a:rPr>
              <a:t>various </a:t>
            </a:r>
            <a:r>
              <a:rPr lang="en-US" altLang="zh-CN" sz="2800">
                <a:solidFill>
                  <a:srgbClr val="FF0000"/>
                </a:solidFill>
                <a:latin typeface="Times New Roman" panose="02020603050405020304" charset="0"/>
                <a:cs typeface="Times New Roman" panose="02020603050405020304" charset="0"/>
              </a:rPr>
              <a:t>patterns</a:t>
            </a:r>
            <a:r>
              <a:rPr lang="zh-CN" altLang="en-US" sz="2800">
                <a:solidFill>
                  <a:srgbClr val="FF0000"/>
                </a:solidFill>
                <a:latin typeface="Times New Roman" panose="02020603050405020304" charset="0"/>
                <a:cs typeface="Times New Roman" panose="02020603050405020304" charset="0"/>
              </a:rPr>
              <a:t> and images</a:t>
            </a:r>
            <a:r>
              <a:rPr lang="zh-CN" altLang="en-US" sz="2800">
                <a:latin typeface="Times New Roman" panose="02020603050405020304" charset="0"/>
                <a:cs typeface="Times New Roman" panose="02020603050405020304" charset="0"/>
              </a:rPr>
              <a:t> such as animals and flowers</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and </a:t>
            </a:r>
            <a:r>
              <a:rPr lang="zh-CN" altLang="en-US" sz="2800">
                <a:solidFill>
                  <a:srgbClr val="FF0000"/>
                </a:solidFill>
                <a:latin typeface="Times New Roman" panose="02020603050405020304" charset="0"/>
                <a:cs typeface="Times New Roman" panose="02020603050405020304" charset="0"/>
              </a:rPr>
              <a:t>mythological </a:t>
            </a:r>
            <a:endParaRPr lang="zh-CN" altLang="en-US" sz="2800">
              <a:solidFill>
                <a:srgbClr val="FF0000"/>
              </a:solidFill>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/ˌmɪθəˈlɒdʒɪkl/</a:t>
            </a:r>
            <a:r>
              <a:rPr lang="en-US" altLang="zh-CN" sz="2800">
                <a:latin typeface="Times New Roman" panose="02020603050405020304" charset="0"/>
                <a:cs typeface="Times New Roman" panose="02020603050405020304" charset="0"/>
              </a:rPr>
              <a:t> </a:t>
            </a:r>
            <a:r>
              <a:rPr lang="zh-CN" altLang="en-US" sz="2800">
                <a:latin typeface="兰米粗楷简体" panose="02000503000000000000" charset="-122"/>
                <a:ea typeface="兰米粗楷简体" panose="02000503000000000000" charset="-122"/>
                <a:cs typeface="Times New Roman" panose="02020603050405020304" charset="0"/>
              </a:rPr>
              <a:t>神话的</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and historical figures</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each with their own </a:t>
            </a:r>
            <a:r>
              <a:rPr lang="zh-CN" altLang="en-US" sz="2800">
                <a:solidFill>
                  <a:srgbClr val="FF0000"/>
                </a:solidFill>
                <a:latin typeface="Times New Roman" panose="02020603050405020304" charset="0"/>
                <a:cs typeface="Times New Roman" panose="02020603050405020304" charset="0"/>
              </a:rPr>
              <a:t>c</a:t>
            </a:r>
            <a:r>
              <a:rPr lang="en-US" altLang="zh-CN" sz="2800">
                <a:solidFill>
                  <a:srgbClr val="FF0000"/>
                </a:solidFill>
                <a:latin typeface="Times New Roman" panose="02020603050405020304" charset="0"/>
                <a:cs typeface="Times New Roman" panose="02020603050405020304" charset="0"/>
              </a:rPr>
              <a:t>o</a:t>
            </a:r>
            <a:r>
              <a:rPr lang="zh-CN" altLang="en-US" sz="2800">
                <a:solidFill>
                  <a:srgbClr val="FF0000"/>
                </a:solidFill>
                <a:latin typeface="Times New Roman" panose="02020603050405020304" charset="0"/>
                <a:cs typeface="Times New Roman" panose="02020603050405020304" charset="0"/>
              </a:rPr>
              <a:t>nnotation</a:t>
            </a:r>
            <a:r>
              <a:rPr lang="zh-CN" altLang="en-US" sz="2800">
                <a:latin typeface="Times New Roman" panose="02020603050405020304" charset="0"/>
                <a:cs typeface="Times New Roman" panose="02020603050405020304" charset="0"/>
              </a:rPr>
              <a:t>s</a:t>
            </a:r>
            <a:endParaRPr lang="zh-CN" altLang="en-US"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/ˌkɒnəˈteɪʃ(ə)n/</a:t>
            </a:r>
            <a:r>
              <a:rPr lang="en-US" altLang="zh-CN" sz="2800">
                <a:latin typeface="Times New Roman" panose="02020603050405020304" charset="0"/>
                <a:cs typeface="Times New Roman" panose="02020603050405020304" charset="0"/>
              </a:rPr>
              <a:t> </a:t>
            </a:r>
            <a:r>
              <a:rPr lang="zh-CN" altLang="en-US" sz="2800">
                <a:latin typeface="兰米粗楷简体" panose="02000503000000000000" charset="-122"/>
                <a:ea typeface="兰米粗楷简体" panose="02000503000000000000" charset="-122"/>
                <a:cs typeface="Times New Roman" panose="02020603050405020304" charset="0"/>
              </a:rPr>
              <a:t>含义</a:t>
            </a:r>
            <a:r>
              <a:rPr lang="zh-CN" altLang="en-US" sz="2800">
                <a:latin typeface="Times New Roman" panose="02020603050405020304" charset="0"/>
                <a:cs typeface="Times New Roman" panose="02020603050405020304" charset="0"/>
              </a:rPr>
              <a:t>are c</a:t>
            </a:r>
            <a:r>
              <a:rPr lang="en-US" altLang="zh-CN" sz="2800">
                <a:latin typeface="Times New Roman" panose="02020603050405020304" charset="0"/>
                <a:cs typeface="Times New Roman" panose="02020603050405020304" charset="0"/>
              </a:rPr>
              <a:t>u</a:t>
            </a:r>
            <a:r>
              <a:rPr lang="zh-CN" altLang="en-US" sz="2800">
                <a:latin typeface="Times New Roman" panose="02020603050405020304" charset="0"/>
                <a:cs typeface="Times New Roman" panose="02020603050405020304" charset="0"/>
              </a:rPr>
              <a:t>t and </a:t>
            </a:r>
            <a:r>
              <a:rPr lang="zh-CN" altLang="en-US" sz="2800">
                <a:highlight>
                  <a:srgbClr val="FFFF00"/>
                </a:highlight>
                <a:latin typeface="Times New Roman" panose="02020603050405020304" charset="0"/>
                <a:cs typeface="Times New Roman" panose="02020603050405020304" charset="0"/>
              </a:rPr>
              <a:t>carved</a:t>
            </a:r>
            <a:r>
              <a:rPr lang="zh-CN" altLang="en-US" sz="2800">
                <a:latin typeface="Times New Roman" panose="02020603050405020304" charset="0"/>
                <a:cs typeface="Times New Roman" panose="02020603050405020304" charset="0"/>
              </a:rPr>
              <a:t> with </a:t>
            </a:r>
            <a:r>
              <a:rPr lang="en-US" altLang="zh-CN" sz="2800">
                <a:latin typeface="Times New Roman" panose="02020603050405020304" charset="0"/>
                <a:cs typeface="Times New Roman" panose="02020603050405020304" charset="0"/>
              </a:rPr>
              <a:t>s~ </a:t>
            </a:r>
            <a:r>
              <a:rPr lang="zh-CN" altLang="en-US" sz="2800">
                <a:latin typeface="Times New Roman" panose="02020603050405020304" charset="0"/>
                <a:cs typeface="Times New Roman" panose="02020603050405020304" charset="0"/>
              </a:rPr>
              <a:t>and </a:t>
            </a:r>
            <a:r>
              <a:rPr lang="en-US" altLang="zh-CN" sz="2800">
                <a:latin typeface="Times New Roman" panose="02020603050405020304" charset="0"/>
                <a:cs typeface="Times New Roman" panose="02020603050405020304" charset="0"/>
              </a:rPr>
              <a:t>burins</a:t>
            </a:r>
            <a:r>
              <a:rPr lang="zh-CN" altLang="en-US" sz="2800">
                <a:latin typeface="Times New Roman" panose="02020603050405020304" charset="0"/>
                <a:cs typeface="Times New Roman" panose="02020603050405020304" charset="0"/>
              </a:rPr>
              <a:t>/ˈbjʊərɪn/</a:t>
            </a:r>
            <a:r>
              <a:rPr lang="zh-CN" altLang="en-US" sz="2800">
                <a:latin typeface="兰米粗楷简体" panose="02000503000000000000" charset="-122"/>
                <a:ea typeface="兰米粗楷简体" panose="02000503000000000000" charset="-122"/>
                <a:cs typeface="Times New Roman" panose="02020603050405020304" charset="0"/>
              </a:rPr>
              <a:t>雕刻刀</a:t>
            </a:r>
            <a:r>
              <a:rPr lang="en-US" altLang="zh-CN" sz="2800">
                <a:latin typeface="兰米粗楷简体" panose="02000503000000000000" charset="-122"/>
                <a:ea typeface="兰米粗楷简体" panose="02000503000000000000" charset="-122"/>
                <a:cs typeface="Times New Roman" panose="02020603050405020304" charset="0"/>
              </a:rPr>
              <a:t>. </a:t>
            </a:r>
            <a:r>
              <a:rPr lang="en-US" altLang="zh-CN" sz="2800">
                <a:latin typeface="Times New Roman" panose="02020603050405020304" charset="0"/>
                <a:cs typeface="Times New Roman" panose="02020603050405020304" charset="0"/>
              </a:rPr>
              <a:t>T</a:t>
            </a:r>
            <a:r>
              <a:rPr lang="zh-CN" altLang="en-US" sz="2800">
                <a:latin typeface="Times New Roman" panose="02020603050405020304" charset="0"/>
                <a:cs typeface="Times New Roman" panose="02020603050405020304" charset="0"/>
              </a:rPr>
              <a:t>his is the </a:t>
            </a:r>
            <a:r>
              <a:rPr lang="zh-CN" altLang="en-US" sz="2800">
                <a:solidFill>
                  <a:srgbClr val="FF0000"/>
                </a:solidFill>
                <a:latin typeface="Times New Roman" panose="02020603050405020304" charset="0"/>
                <a:cs typeface="Times New Roman" panose="02020603050405020304" charset="0"/>
              </a:rPr>
              <a:t>unrivaled</a:t>
            </a:r>
            <a:r>
              <a:rPr lang="zh-CN" altLang="en-US" sz="2800">
                <a:latin typeface="Times New Roman" panose="02020603050405020304" charset="0"/>
                <a:cs typeface="Times New Roman" panose="02020603050405020304" charset="0"/>
              </a:rPr>
              <a:t> /ʌnˈraɪvəld/</a:t>
            </a:r>
            <a:r>
              <a:rPr lang="zh-CN" altLang="en-US" sz="2800">
                <a:latin typeface="兰米粗楷简体" panose="02000503000000000000" charset="-122"/>
                <a:ea typeface="兰米粗楷简体" panose="02000503000000000000" charset="-122"/>
                <a:cs typeface="Times New Roman" panose="02020603050405020304" charset="0"/>
              </a:rPr>
              <a:t>无敌的</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scale of paper cutting</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an art form</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closely </a:t>
            </a:r>
            <a:r>
              <a:rPr lang="zh-CN" altLang="en-US" sz="2800">
                <a:solidFill>
                  <a:srgbClr val="FF0000"/>
                </a:solidFill>
                <a:latin typeface="Times New Roman" panose="02020603050405020304" charset="0"/>
                <a:cs typeface="Times New Roman" panose="02020603050405020304" charset="0"/>
              </a:rPr>
              <a:t>related to</a:t>
            </a:r>
            <a:r>
              <a:rPr lang="zh-CN" altLang="en-US" sz="2800">
                <a:latin typeface="Times New Roman" panose="02020603050405020304" charset="0"/>
                <a:cs typeface="Times New Roman" panose="02020603050405020304" charset="0"/>
              </a:rPr>
              <a:t> the nation's </a:t>
            </a:r>
            <a:r>
              <a:rPr lang="zh-CN" altLang="en-US" sz="2800">
                <a:highlight>
                  <a:srgbClr val="FFFF00"/>
                </a:highlight>
                <a:latin typeface="Times New Roman" panose="02020603050405020304" charset="0"/>
                <a:cs typeface="Times New Roman" panose="02020603050405020304" charset="0"/>
              </a:rPr>
              <a:t>original </a:t>
            </a:r>
            <a:r>
              <a:rPr lang="zh-CN" altLang="en-US" sz="2800">
                <a:latin typeface="Times New Roman" panose="02020603050405020304" charset="0"/>
                <a:cs typeface="Times New Roman" panose="02020603050405020304" charset="0"/>
              </a:rPr>
              <a:t>culture</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and </a:t>
            </a:r>
            <a:r>
              <a:rPr lang="zh-CN" altLang="en-US" sz="2800">
                <a:highlight>
                  <a:srgbClr val="FFFF00"/>
                </a:highlight>
                <a:latin typeface="Times New Roman" panose="02020603050405020304" charset="0"/>
                <a:cs typeface="Times New Roman" panose="02020603050405020304" charset="0"/>
              </a:rPr>
              <a:t>religious beliefs</a:t>
            </a:r>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a:p>
            <a:r>
              <a:rPr lang="zh-CN" altLang="en-US" sz="2800">
                <a:latin typeface="Times New Roman" panose="02020603050405020304" charset="0"/>
                <a:cs typeface="Times New Roman" panose="02020603050405020304" charset="0"/>
              </a:rPr>
              <a:t>such as for productive worship</a:t>
            </a:r>
            <a:r>
              <a:rPr lang="zh-CN" altLang="en-US" sz="2800">
                <a:latin typeface="兰米粗楷简体" panose="02000503000000000000" charset="-122"/>
                <a:ea typeface="兰米粗楷简体" panose="02000503000000000000" charset="-122"/>
                <a:cs typeface="Times New Roman" panose="02020603050405020304" charset="0"/>
              </a:rPr>
              <a:t>繁衍生息</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praying for </a:t>
            </a:r>
            <a:endParaRPr lang="zh-CN" altLang="en-US" sz="2800">
              <a:latin typeface="Times New Roman" panose="02020603050405020304" charset="0"/>
              <a:cs typeface="Times New Roman" panose="02020603050405020304" charset="0"/>
            </a:endParaRPr>
          </a:p>
          <a:p>
            <a:r>
              <a:rPr lang="zh-CN" altLang="en-US" sz="2800">
                <a:solidFill>
                  <a:srgbClr val="FF0000"/>
                </a:solidFill>
                <a:latin typeface="Times New Roman" panose="02020603050405020304" charset="0"/>
                <a:cs typeface="Times New Roman" panose="02020603050405020304" charset="0"/>
              </a:rPr>
              <a:t>blessings</a:t>
            </a:r>
            <a:r>
              <a:rPr lang="zh-CN" altLang="en-US" sz="2800">
                <a:latin typeface="兰米粗楷简体" panose="02000503000000000000" charset="-122"/>
                <a:ea typeface="兰米粗楷简体" panose="02000503000000000000" charset="-122"/>
                <a:cs typeface="Times New Roman" panose="02020603050405020304" charset="0"/>
              </a:rPr>
              <a:t>祝福</a:t>
            </a:r>
            <a:r>
              <a:rPr lang="zh-CN" altLang="en-US" sz="2800">
                <a:latin typeface="Times New Roman" panose="02020603050405020304" charset="0"/>
                <a:cs typeface="Times New Roman" panose="02020603050405020304" charset="0"/>
              </a:rPr>
              <a:t> and </a:t>
            </a:r>
            <a:r>
              <a:rPr lang="zh-CN" altLang="en-US" sz="2800">
                <a:solidFill>
                  <a:srgbClr val="FF0000"/>
                </a:solidFill>
                <a:latin typeface="Times New Roman" panose="02020603050405020304" charset="0"/>
                <a:cs typeface="Times New Roman" panose="02020603050405020304" charset="0"/>
              </a:rPr>
              <a:t>warding o</a:t>
            </a:r>
            <a:r>
              <a:rPr lang="en-US" altLang="zh-CN" sz="2800">
                <a:solidFill>
                  <a:srgbClr val="FF0000"/>
                </a:solidFill>
                <a:latin typeface="Times New Roman" panose="02020603050405020304" charset="0"/>
                <a:cs typeface="Times New Roman" panose="02020603050405020304" charset="0"/>
              </a:rPr>
              <a:t>f</a:t>
            </a:r>
            <a:r>
              <a:rPr lang="zh-CN" altLang="en-US" sz="2800">
                <a:solidFill>
                  <a:srgbClr val="FF0000"/>
                </a:solidFill>
                <a:latin typeface="Times New Roman" panose="02020603050405020304" charset="0"/>
                <a:cs typeface="Times New Roman" panose="02020603050405020304" charset="0"/>
              </a:rPr>
              <a:t>f disasters</a:t>
            </a:r>
            <a:r>
              <a:rPr lang="zh-CN" altLang="en-US" sz="2800">
                <a:latin typeface="兰米粗楷简体" panose="02000503000000000000" charset="-122"/>
                <a:ea typeface="兰米粗楷简体" panose="02000503000000000000" charset="-122"/>
                <a:cs typeface="Times New Roman" panose="02020603050405020304" charset="0"/>
              </a:rPr>
              <a:t>避灾免难.</a:t>
            </a:r>
            <a:endParaRPr lang="zh-CN" altLang="en-US" sz="2800">
              <a:latin typeface="兰米粗楷简体" panose="02000503000000000000" charset="-122"/>
              <a:ea typeface="兰米粗楷简体" panose="02000503000000000000" charset="-122"/>
              <a:cs typeface="Times New Roman" panose="02020603050405020304" charset="0"/>
            </a:endParaRPr>
          </a:p>
        </p:txBody>
      </p:sp>
      <p:pic>
        <p:nvPicPr>
          <p:cNvPr id="3" name="图片 2"/>
          <p:cNvPicPr>
            <a:picLocks noChangeAspect="1"/>
          </p:cNvPicPr>
          <p:nvPr/>
        </p:nvPicPr>
        <p:blipFill>
          <a:blip r:embed="rId1"/>
          <a:stretch>
            <a:fillRect/>
          </a:stretch>
        </p:blipFill>
        <p:spPr>
          <a:xfrm>
            <a:off x="9388475" y="4675505"/>
            <a:ext cx="2638425" cy="1724025"/>
          </a:xfrm>
          <a:prstGeom prst="rect">
            <a:avLst/>
          </a:prstGeom>
        </p:spPr>
      </p:pic>
      <p:sp>
        <p:nvSpPr>
          <p:cNvPr id="4" name="文本框 3"/>
          <p:cNvSpPr txBox="1"/>
          <p:nvPr/>
        </p:nvSpPr>
        <p:spPr>
          <a:xfrm>
            <a:off x="10439400" y="6399530"/>
            <a:ext cx="755650" cy="368300"/>
          </a:xfrm>
          <a:prstGeom prst="rect">
            <a:avLst/>
          </a:prstGeom>
          <a:noFill/>
        </p:spPr>
        <p:txBody>
          <a:bodyPr wrap="none" rtlCol="0">
            <a:spAutoFit/>
          </a:bodyPr>
          <a:p>
            <a:r>
              <a:rPr lang="zh-CN" altLang="en-US"/>
              <a:t>视频</a:t>
            </a:r>
            <a:r>
              <a:rPr lang="en-US" altLang="zh-CN"/>
              <a:t>2</a:t>
            </a:r>
            <a:endParaRPr lang="en-US" altLang="zh-C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6096000" y="2445385"/>
            <a:ext cx="5554980" cy="1198880"/>
          </a:xfrm>
          <a:prstGeom prst="rect">
            <a:avLst/>
          </a:prstGeom>
          <a:noFill/>
          <a:ln>
            <a:noFill/>
          </a:ln>
        </p:spPr>
        <p:txBody>
          <a:bodyPr wrap="none" rtlCol="0" anchor="t">
            <a:spAutoFit/>
          </a:bodyPr>
          <a:p>
            <a:pPr algn="ctr"/>
            <a:r>
              <a:rPr lang="en-US" altLang="zh-CN" sz="7200" b="1">
                <a:ln w="9525" cmpd="sng">
                  <a:solidFill>
                    <a:schemeClr val="accent1"/>
                  </a:solidFill>
                  <a:prstDash val="solid"/>
                </a:ln>
                <a:solidFill>
                  <a:srgbClr val="70AD47">
                    <a:tint val="1000"/>
                  </a:srgbClr>
                </a:solidFill>
                <a:effectLst>
                  <a:glow rad="38100">
                    <a:schemeClr val="accent1">
                      <a:alpha val="40000"/>
                    </a:schemeClr>
                  </a:glow>
                </a:effectLst>
              </a:rPr>
              <a:t>sugar painting</a:t>
            </a:r>
            <a:endParaRPr lang="en-US" altLang="zh-CN" sz="7200" b="1">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6" name="图片 5"/>
          <p:cNvPicPr/>
          <p:nvPr/>
        </p:nvPicPr>
        <p:blipFill>
          <a:blip r:embed="rId1"/>
          <a:stretch>
            <a:fillRect/>
          </a:stretch>
        </p:blipFill>
        <p:spPr>
          <a:xfrm>
            <a:off x="138" y="0"/>
            <a:ext cx="5163545"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05105" y="151765"/>
            <a:ext cx="6807835" cy="6349365"/>
          </a:xfrm>
          <a:prstGeom prst="rect">
            <a:avLst/>
          </a:prstGeom>
          <a:noFill/>
        </p:spPr>
        <p:txBody>
          <a:bodyPr wrap="square" rtlCol="0" anchor="t">
            <a:noAutofit/>
          </a:bodyPr>
          <a:p>
            <a:r>
              <a:rPr lang="zh-CN" altLang="en-US" sz="2800">
                <a:latin typeface="Times New Roman" panose="02020603050405020304" charset="0"/>
                <a:cs typeface="Times New Roman" panose="02020603050405020304" charset="0"/>
              </a:rPr>
              <a:t>Chinese </a:t>
            </a:r>
            <a:r>
              <a:rPr lang="en-US" altLang="zh-CN" sz="2800">
                <a:highlight>
                  <a:srgbClr val="FFFF00"/>
                </a:highlight>
                <a:latin typeface="Times New Roman" panose="02020603050405020304" charset="0"/>
                <a:cs typeface="Times New Roman" panose="02020603050405020304" charset="0"/>
              </a:rPr>
              <a:t>folk art</a:t>
            </a:r>
            <a:r>
              <a:rPr lang="zh-CN" altLang="en-US" sz="2800">
                <a:latin typeface="Times New Roman" panose="02020603050405020304" charset="0"/>
                <a:cs typeface="Times New Roman" panose="02020603050405020304" charset="0"/>
              </a:rPr>
              <a:t> is rich and colorful</a:t>
            </a:r>
            <a:r>
              <a:rPr lang="en-US" altLang="zh-CN" sz="2800">
                <a:latin typeface="Times New Roman" panose="02020603050405020304" charset="0"/>
                <a:cs typeface="Times New Roman" panose="02020603050405020304" charset="0"/>
              </a:rPr>
              <a:t>. S</a:t>
            </a:r>
            <a:r>
              <a:rPr lang="zh-CN" altLang="en-US" sz="2800">
                <a:latin typeface="Times New Roman" panose="02020603050405020304" charset="0"/>
                <a:cs typeface="Times New Roman" panose="02020603050405020304" charset="0"/>
              </a:rPr>
              <a:t>ugar painting is one of them</a:t>
            </a:r>
            <a:r>
              <a:rPr lang="en-US" altLang="zh-CN" sz="2800">
                <a:latin typeface="Times New Roman" panose="02020603050405020304" charset="0"/>
                <a:cs typeface="Times New Roman" panose="02020603050405020304" charset="0"/>
              </a:rPr>
              <a:t>. T</a:t>
            </a:r>
            <a:r>
              <a:rPr lang="zh-CN" altLang="en-US" sz="2800">
                <a:latin typeface="Times New Roman" panose="02020603050405020304" charset="0"/>
                <a:cs typeface="Times New Roman" panose="02020603050405020304" charset="0"/>
              </a:rPr>
              <a:t>o make the paint</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 you put refined</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精致的</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 sugar into the pot</a:t>
            </a:r>
            <a:r>
              <a:rPr lang="en-US" altLang="zh-CN" sz="2800">
                <a:latin typeface="Times New Roman" panose="02020603050405020304" charset="0"/>
                <a:cs typeface="Times New Roman" panose="02020603050405020304" charset="0"/>
              </a:rPr>
              <a:t>. C</a:t>
            </a:r>
            <a:r>
              <a:rPr lang="zh-CN" altLang="en-US" sz="2800">
                <a:latin typeface="Times New Roman" panose="02020603050405020304" charset="0"/>
                <a:cs typeface="Times New Roman" panose="02020603050405020304" charset="0"/>
              </a:rPr>
              <a:t>ook with low</a:t>
            </a:r>
            <a:r>
              <a:rPr lang="zh-CN" altLang="en-US" sz="2800">
                <a:highlight>
                  <a:srgbClr val="FFFF00"/>
                </a:highlight>
                <a:latin typeface="Times New Roman" panose="02020603050405020304" charset="0"/>
                <a:cs typeface="Times New Roman" panose="02020603050405020304" charset="0"/>
              </a:rPr>
              <a:t> heat</a:t>
            </a:r>
            <a:r>
              <a:rPr lang="zh-CN" altLang="en-US" sz="2800">
                <a:latin typeface="Times New Roman" panose="02020603050405020304" charset="0"/>
                <a:cs typeface="Times New Roman" panose="02020603050405020304" charset="0"/>
              </a:rPr>
              <a:t> and make it into crystal clear syrup/ˈsɪrəp/糖浆</a:t>
            </a:r>
            <a:r>
              <a:rPr lang="en-US" altLang="zh-CN" sz="2800">
                <a:latin typeface="Times New Roman" panose="02020603050405020304" charset="0"/>
                <a:cs typeface="Times New Roman" panose="02020603050405020304" charset="0"/>
              </a:rPr>
              <a:t>. T</a:t>
            </a:r>
            <a:r>
              <a:rPr lang="zh-CN" altLang="en-US" sz="2800">
                <a:latin typeface="Times New Roman" panose="02020603050405020304" charset="0"/>
                <a:cs typeface="Times New Roman" panose="02020603050405020304" charset="0"/>
              </a:rPr>
              <a:t>ools for sugar painting are</a:t>
            </a:r>
            <a:r>
              <a:rPr lang="en-US" altLang="zh-CN" sz="2800">
                <a:highlight>
                  <a:srgbClr val="FFFF00"/>
                </a:highlight>
                <a:latin typeface="Times New Roman" panose="02020603050405020304" charset="0"/>
                <a:cs typeface="Times New Roman" panose="02020603050405020304" charset="0"/>
              </a:rPr>
              <a:t> spoons</a:t>
            </a:r>
            <a:r>
              <a:rPr lang="zh-CN" altLang="en-US" sz="2800">
                <a:latin typeface="Times New Roman" panose="02020603050405020304" charset="0"/>
                <a:cs typeface="Times New Roman" panose="02020603050405020304" charset="0"/>
              </a:rPr>
              <a:t> and shovels</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ˈʃʌv(ə)l/铲子</a:t>
            </a:r>
            <a:r>
              <a:rPr lang="en-US" altLang="zh-CN" sz="2800">
                <a:latin typeface="Times New Roman" panose="02020603050405020304" charset="0"/>
                <a:cs typeface="Times New Roman" panose="02020603050405020304" charset="0"/>
              </a:rPr>
              <a:t>. W</a:t>
            </a:r>
            <a:r>
              <a:rPr lang="zh-CN" altLang="en-US" sz="2800">
                <a:latin typeface="Times New Roman" panose="02020603050405020304" charset="0"/>
                <a:cs typeface="Times New Roman" panose="02020603050405020304" charset="0"/>
              </a:rPr>
              <a:t>ith their outstanding</a:t>
            </a:r>
            <a:r>
              <a:rPr lang="en-US" altLang="zh-CN" sz="2800">
                <a:highlight>
                  <a:srgbClr val="FFFF00"/>
                </a:highlight>
                <a:latin typeface="Times New Roman" panose="02020603050405020304" charset="0"/>
                <a:cs typeface="Times New Roman" panose="02020603050405020304" charset="0"/>
              </a:rPr>
              <a:t> craftsmanship</a:t>
            </a:r>
            <a:r>
              <a:rPr lang="en-US" altLang="zh-CN" sz="2800">
                <a:latin typeface="Times New Roman" panose="02020603050405020304" charset="0"/>
                <a:cs typeface="Times New Roman" panose="02020603050405020304" charset="0"/>
              </a:rPr>
              <a:t>, </a:t>
            </a:r>
            <a:r>
              <a:rPr lang="en-US" altLang="zh-CN" sz="2800">
                <a:highlight>
                  <a:srgbClr val="FFFF00"/>
                </a:highlight>
                <a:latin typeface="Times New Roman" panose="02020603050405020304" charset="0"/>
                <a:cs typeface="Times New Roman" panose="02020603050405020304" charset="0"/>
              </a:rPr>
              <a:t>a variety of</a:t>
            </a:r>
            <a:r>
              <a:rPr lang="zh-CN" altLang="en-US" sz="2800">
                <a:latin typeface="Times New Roman" panose="02020603050405020304" charset="0"/>
                <a:cs typeface="Times New Roman" panose="02020603050405020304" charset="0"/>
              </a:rPr>
              <a:t> beautiful figures</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 flowers</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birds and animals are </a:t>
            </a:r>
            <a:r>
              <a:rPr lang="zh-CN" altLang="en-US" sz="2800">
                <a:highlight>
                  <a:srgbClr val="FFFF00"/>
                </a:highlight>
                <a:latin typeface="Times New Roman" panose="02020603050405020304" charset="0"/>
                <a:cs typeface="Times New Roman" panose="02020603050405020304" charset="0"/>
              </a:rPr>
              <a:t>shown</a:t>
            </a:r>
            <a:r>
              <a:rPr lang="zh-CN" altLang="en-US" sz="2800">
                <a:latin typeface="Times New Roman" panose="02020603050405020304" charset="0"/>
                <a:cs typeface="Times New Roman" panose="02020603050405020304" charset="0"/>
              </a:rPr>
              <a:t> in front of you</a:t>
            </a:r>
            <a:r>
              <a:rPr lang="en-US" altLang="zh-CN" sz="2800">
                <a:latin typeface="Times New Roman" panose="02020603050405020304" charset="0"/>
                <a:cs typeface="Times New Roman" panose="02020603050405020304" charset="0"/>
              </a:rPr>
              <a:t>. T</a:t>
            </a:r>
            <a:r>
              <a:rPr lang="zh-CN" altLang="en-US" sz="2800">
                <a:latin typeface="Times New Roman" panose="02020603050405020304" charset="0"/>
                <a:cs typeface="Times New Roman" panose="02020603050405020304" charset="0"/>
              </a:rPr>
              <a:t>his sugar</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made </a:t>
            </a:r>
            <a:r>
              <a:rPr lang="zh-CN" altLang="en-US" sz="2800">
                <a:highlight>
                  <a:srgbClr val="FFFF00"/>
                </a:highlight>
                <a:latin typeface="Times New Roman" panose="02020603050405020304" charset="0"/>
                <a:cs typeface="Times New Roman" panose="02020603050405020304" charset="0"/>
              </a:rPr>
              <a:t>handicraft</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is loved by children very much</a:t>
            </a:r>
            <a:r>
              <a:rPr lang="en-US" altLang="zh-CN" sz="2800">
                <a:latin typeface="Times New Roman" panose="02020603050405020304" charset="0"/>
                <a:cs typeface="Times New Roman" panose="02020603050405020304" charset="0"/>
              </a:rPr>
              <a:t>. I</a:t>
            </a:r>
            <a:r>
              <a:rPr lang="zh-CN" altLang="en-US" sz="2800">
                <a:latin typeface="Times New Roman" panose="02020603050405020304" charset="0"/>
                <a:cs typeface="Times New Roman" panose="02020603050405020304" charset="0"/>
              </a:rPr>
              <a:t>t seems very easy when making it</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but it takes years</a:t>
            </a:r>
            <a:r>
              <a:rPr lang="zh-CN" altLang="en-US" sz="2800">
                <a:highlight>
                  <a:srgbClr val="FFFF00"/>
                </a:highlight>
                <a:latin typeface="Times New Roman" panose="02020603050405020304" charset="0"/>
                <a:cs typeface="Times New Roman" panose="02020603050405020304" charset="0"/>
              </a:rPr>
              <a:t> to perfect</a:t>
            </a:r>
            <a:r>
              <a:rPr lang="en-US" altLang="zh-CN" sz="2800">
                <a:latin typeface="Times New Roman" panose="02020603050405020304" charset="0"/>
                <a:cs typeface="Times New Roman" panose="02020603050405020304" charset="0"/>
              </a:rPr>
              <a:t>. T</a:t>
            </a:r>
            <a:r>
              <a:rPr lang="zh-CN" altLang="en-US" sz="2800">
                <a:latin typeface="Times New Roman" panose="02020603050405020304" charset="0"/>
                <a:cs typeface="Times New Roman" panose="02020603050405020304" charset="0"/>
              </a:rPr>
              <a:t>he completed works are highly</a:t>
            </a:r>
            <a:r>
              <a:rPr lang="zh-CN" altLang="en-US" sz="2800">
                <a:highlight>
                  <a:srgbClr val="FFFF00"/>
                </a:highlight>
                <a:latin typeface="Times New Roman" panose="02020603050405020304" charset="0"/>
                <a:cs typeface="Times New Roman" panose="02020603050405020304" charset="0"/>
              </a:rPr>
              <a:t> artistic</a:t>
            </a:r>
            <a:r>
              <a:rPr lang="en-US" altLang="zh-CN" sz="2800">
                <a:latin typeface="Times New Roman" panose="02020603050405020304" charset="0"/>
                <a:cs typeface="Times New Roman" panose="02020603050405020304" charset="0"/>
              </a:rPr>
              <a:t>. T</a:t>
            </a:r>
            <a:r>
              <a:rPr lang="zh-CN" altLang="en-US" sz="2800">
                <a:latin typeface="Times New Roman" panose="02020603050405020304" charset="0"/>
                <a:cs typeface="Times New Roman" panose="02020603050405020304" charset="0"/>
              </a:rPr>
              <a:t>his kind of </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 can often be seen</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in Chinese traditional </a:t>
            </a:r>
            <a:r>
              <a:rPr lang="zh-CN" altLang="en-US" sz="2800">
                <a:highlight>
                  <a:srgbClr val="FFFF00"/>
                </a:highlight>
                <a:latin typeface="Times New Roman" panose="02020603050405020304" charset="0"/>
                <a:cs typeface="Times New Roman" panose="02020603050405020304" charset="0"/>
              </a:rPr>
              <a:t>temple fairs</a:t>
            </a:r>
            <a:r>
              <a:rPr lang="en-US" altLang="zh-CN" sz="2800">
                <a:latin typeface="Times New Roman" panose="02020603050405020304" charset="0"/>
                <a:cs typeface="Times New Roman" panose="02020603050405020304" charset="0"/>
              </a:rPr>
              <a:t>.</a:t>
            </a:r>
            <a:endParaRPr lang="en-US" altLang="zh-CN" sz="2800">
              <a:latin typeface="Times New Roman" panose="02020603050405020304" charset="0"/>
              <a:cs typeface="Times New Roman" panose="02020603050405020304" charset="0"/>
            </a:endParaRPr>
          </a:p>
        </p:txBody>
      </p:sp>
      <p:pic>
        <p:nvPicPr>
          <p:cNvPr id="3" name="图片 2"/>
          <p:cNvPicPr>
            <a:picLocks noChangeAspect="1"/>
          </p:cNvPicPr>
          <p:nvPr/>
        </p:nvPicPr>
        <p:blipFill>
          <a:blip r:embed="rId1"/>
          <a:stretch>
            <a:fillRect/>
          </a:stretch>
        </p:blipFill>
        <p:spPr>
          <a:xfrm>
            <a:off x="7214870" y="1185545"/>
            <a:ext cx="4410075" cy="2886075"/>
          </a:xfrm>
          <a:prstGeom prst="rect">
            <a:avLst/>
          </a:prstGeom>
        </p:spPr>
      </p:pic>
      <p:sp>
        <p:nvSpPr>
          <p:cNvPr id="5" name="文本框 4"/>
          <p:cNvSpPr txBox="1"/>
          <p:nvPr/>
        </p:nvSpPr>
        <p:spPr>
          <a:xfrm>
            <a:off x="9041765" y="4185920"/>
            <a:ext cx="755650" cy="368300"/>
          </a:xfrm>
          <a:prstGeom prst="rect">
            <a:avLst/>
          </a:prstGeom>
          <a:noFill/>
        </p:spPr>
        <p:txBody>
          <a:bodyPr wrap="none" rtlCol="0">
            <a:spAutoFit/>
          </a:bodyPr>
          <a:p>
            <a:r>
              <a:rPr lang="zh-CN" altLang="en-US"/>
              <a:t>视频</a:t>
            </a:r>
            <a:r>
              <a:rPr lang="en-US" altLang="zh-CN"/>
              <a:t>3</a:t>
            </a:r>
            <a:endParaRPr lang="en-US" altLang="zh-C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31775" y="132715"/>
            <a:ext cx="11715115" cy="869315"/>
          </a:xfrm>
          <a:prstGeom prst="rect">
            <a:avLst/>
          </a:prstGeom>
          <a:solidFill>
            <a:schemeClr val="accent5">
              <a:lumMod val="20000"/>
              <a:lumOff val="80000"/>
            </a:schemeClr>
          </a:solidFill>
        </p:spPr>
        <p:txBody>
          <a:bodyPr wrap="square">
            <a:noAutofit/>
          </a:bodyPr>
          <a:p>
            <a:pPr indent="304800" algn="l" defTabSz="266700" eaLnBrk="0" fontAlgn="base">
              <a:lnSpc>
                <a:spcPct val="100000"/>
              </a:lnSpc>
              <a:spcBef>
                <a:spcPct val="0"/>
              </a:spcBef>
              <a:spcAft>
                <a:spcPct val="0"/>
              </a:spcAft>
            </a:pPr>
            <a:r>
              <a:rPr lang="zh-CN" altLang="en-US" sz="2400" b="0">
                <a:latin typeface="兰米粗楷简体" panose="02000503000000000000" charset="-122"/>
                <a:ea typeface="兰米粗楷简体" panose="02000503000000000000" charset="-122"/>
                <a:cs typeface="兰米粗楷简体" panose="02000503000000000000" charset="-122"/>
              </a:rPr>
              <a:t>上周末你参加了学校学生会组织的</a:t>
            </a:r>
            <a:r>
              <a:rPr lang="en-US" altLang="zh-CN" sz="2400" b="0">
                <a:latin typeface="兰米粗楷简体" panose="02000503000000000000" charset="-122"/>
                <a:ea typeface="兰米粗楷简体" panose="02000503000000000000" charset="-122"/>
                <a:cs typeface="兰米粗楷简体" panose="02000503000000000000" charset="-122"/>
              </a:rPr>
              <a:t>“</a:t>
            </a:r>
            <a:r>
              <a:rPr lang="zh-CN" altLang="en-US" sz="2400" b="0">
                <a:latin typeface="兰米粗楷简体" panose="02000503000000000000" charset="-122"/>
                <a:ea typeface="兰米粗楷简体" panose="02000503000000000000" charset="-122"/>
                <a:cs typeface="兰米粗楷简体" panose="02000503000000000000" charset="-122"/>
              </a:rPr>
              <a:t>非遗文化进校园</a:t>
            </a:r>
            <a:r>
              <a:rPr lang="en-US" altLang="zh-CN" sz="2400" b="0">
                <a:latin typeface="兰米粗楷简体" panose="02000503000000000000" charset="-122"/>
                <a:ea typeface="兰米粗楷简体" panose="02000503000000000000" charset="-122"/>
                <a:cs typeface="兰米粗楷简体" panose="02000503000000000000" charset="-122"/>
              </a:rPr>
              <a:t>”</a:t>
            </a:r>
            <a:r>
              <a:rPr lang="zh-CN" altLang="en-US" sz="2400" b="0">
                <a:latin typeface="兰米粗楷简体" panose="02000503000000000000" charset="-122"/>
                <a:ea typeface="兰米粗楷简体" panose="02000503000000000000" charset="-122"/>
                <a:cs typeface="兰米粗楷简体" panose="02000503000000000000" charset="-122"/>
              </a:rPr>
              <a:t>活动。请你给校英文报写一篇报道</a:t>
            </a:r>
            <a:r>
              <a:rPr lang="en-US" altLang="zh-CN" sz="2400" b="0">
                <a:latin typeface="兰米粗楷简体" panose="02000503000000000000" charset="-122"/>
                <a:ea typeface="兰米粗楷简体" panose="02000503000000000000" charset="-122"/>
                <a:cs typeface="兰米粗楷简体" panose="02000503000000000000" charset="-122"/>
              </a:rPr>
              <a:t>,</a:t>
            </a:r>
            <a:r>
              <a:rPr lang="zh-CN" altLang="en-US" sz="2400" b="0">
                <a:latin typeface="兰米粗楷简体" panose="02000503000000000000" charset="-122"/>
                <a:ea typeface="兰米粗楷简体" panose="02000503000000000000" charset="-122"/>
                <a:cs typeface="兰米粗楷简体" panose="02000503000000000000" charset="-122"/>
              </a:rPr>
              <a:t>内容包括：</a:t>
            </a:r>
            <a:r>
              <a:rPr lang="en-US" altLang="zh-CN" sz="2400" b="0">
                <a:latin typeface="兰米粗楷简体" panose="02000503000000000000" charset="-122"/>
                <a:ea typeface="兰米粗楷简体" panose="02000503000000000000" charset="-122"/>
                <a:cs typeface="兰米粗楷简体" panose="02000503000000000000" charset="-122"/>
              </a:rPr>
              <a:t> 1. </a:t>
            </a:r>
            <a:r>
              <a:rPr lang="zh-CN" altLang="en-US" sz="2400" b="0">
                <a:latin typeface="兰米粗楷简体" panose="02000503000000000000" charset="-122"/>
                <a:ea typeface="兰米粗楷简体" panose="02000503000000000000" charset="-122"/>
                <a:cs typeface="兰米粗楷简体" panose="02000503000000000000" charset="-122"/>
              </a:rPr>
              <a:t>活动的过程； </a:t>
            </a:r>
            <a:r>
              <a:rPr lang="en-US" altLang="zh-CN" sz="2400" b="0">
                <a:latin typeface="兰米粗楷简体" panose="02000503000000000000" charset="-122"/>
                <a:ea typeface="兰米粗楷简体" panose="02000503000000000000" charset="-122"/>
                <a:cs typeface="兰米粗楷简体" panose="02000503000000000000" charset="-122"/>
              </a:rPr>
              <a:t>  2. </a:t>
            </a:r>
            <a:r>
              <a:rPr lang="zh-CN" altLang="en-US" sz="2400" b="0">
                <a:latin typeface="兰米粗楷简体" panose="02000503000000000000" charset="-122"/>
                <a:ea typeface="兰米粗楷简体" panose="02000503000000000000" charset="-122"/>
                <a:cs typeface="兰米粗楷简体" panose="02000503000000000000" charset="-122"/>
              </a:rPr>
              <a:t>收获与感想。</a:t>
            </a:r>
            <a:endParaRPr lang="zh-CN" altLang="en-US" sz="2400" b="0">
              <a:latin typeface="兰米粗楷简体" panose="02000503000000000000" charset="-122"/>
              <a:ea typeface="兰米粗楷简体" panose="02000503000000000000" charset="-122"/>
              <a:cs typeface="兰米粗楷简体" panose="02000503000000000000" charset="-122"/>
            </a:endParaRPr>
          </a:p>
        </p:txBody>
      </p:sp>
      <p:sp>
        <p:nvSpPr>
          <p:cNvPr id="5" name="文本框 4"/>
          <p:cNvSpPr txBox="1"/>
          <p:nvPr/>
        </p:nvSpPr>
        <p:spPr>
          <a:xfrm>
            <a:off x="128270" y="1024890"/>
            <a:ext cx="9466580" cy="521970"/>
          </a:xfrm>
          <a:prstGeom prst="rect">
            <a:avLst/>
          </a:prstGeom>
          <a:noFill/>
        </p:spPr>
        <p:txBody>
          <a:bodyPr wrap="square" rtlCol="0">
            <a:spAutoFit/>
          </a:bodyPr>
          <a:p>
            <a:r>
              <a:rPr lang="en-US" altLang="zh-CN"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rPr>
              <a:t>para.1 导语--活动概括</a:t>
            </a:r>
            <a:r>
              <a:rPr lang="zh-CN" altLang="en-US"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rPr>
              <a:t>（如加目的要尽量简洁）</a:t>
            </a:r>
            <a:endParaRPr lang="zh-CN" altLang="en-US"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endParaRPr>
          </a:p>
        </p:txBody>
      </p:sp>
      <p:sp>
        <p:nvSpPr>
          <p:cNvPr id="9" name="文本框 8"/>
          <p:cNvSpPr txBox="1"/>
          <p:nvPr/>
        </p:nvSpPr>
        <p:spPr>
          <a:xfrm>
            <a:off x="301625" y="1663700"/>
            <a:ext cx="11758930" cy="2735580"/>
          </a:xfrm>
          <a:prstGeom prst="rect">
            <a:avLst/>
          </a:prstGeom>
          <a:noFill/>
          <a:ln w="38100">
            <a:solidFill>
              <a:schemeClr val="tx1"/>
            </a:solidFill>
          </a:ln>
        </p:spPr>
        <p:txBody>
          <a:bodyPr wrap="square" rtlCol="0">
            <a:noAutofit/>
          </a:bodyPr>
          <a:p>
            <a:r>
              <a:rPr lang="zh-CN" altLang="en-US" sz="2800">
                <a:latin typeface="方正楷体_GB2312" panose="02000000000000000000" charset="-122"/>
                <a:ea typeface="方正楷体_GB2312" panose="02000000000000000000" charset="-122"/>
                <a:cs typeface="方正楷体_GB2312" panose="02000000000000000000" charset="-122"/>
              </a:rPr>
              <a:t>旨在(短语)____________________________</a:t>
            </a:r>
            <a:endParaRPr lang="zh-CN" altLang="en-US" sz="2800">
              <a:latin typeface="方正楷体_GB2312" panose="02000000000000000000" charset="-122"/>
              <a:ea typeface="方正楷体_GB2312" panose="02000000000000000000" charset="-122"/>
              <a:cs typeface="方正楷体_GB2312" panose="02000000000000000000" charset="-122"/>
            </a:endParaRPr>
          </a:p>
          <a:p>
            <a:r>
              <a:rPr lang="zh-CN" altLang="en-US" sz="2800">
                <a:latin typeface="方正楷体_GB2312" panose="02000000000000000000" charset="-122"/>
                <a:ea typeface="方正楷体_GB2312" panose="02000000000000000000" charset="-122"/>
                <a:cs typeface="方正楷体_GB2312" panose="02000000000000000000" charset="-122"/>
                <a:sym typeface="+mn-ea"/>
              </a:rPr>
              <a:t>参加 (短语) ___________________________</a:t>
            </a:r>
            <a:endParaRPr lang="zh-CN" altLang="en-US" sz="2800">
              <a:latin typeface="方正楷体_GB2312" panose="02000000000000000000" charset="-122"/>
              <a:ea typeface="方正楷体_GB2312" panose="02000000000000000000" charset="-122"/>
              <a:cs typeface="方正楷体_GB2312" panose="02000000000000000000" charset="-122"/>
            </a:endParaRPr>
          </a:p>
          <a:p>
            <a:r>
              <a:rPr lang="zh-CN" altLang="en-US" sz="2800">
                <a:latin typeface="方正楷体_GB2312" panose="02000000000000000000" charset="-122"/>
                <a:ea typeface="方正楷体_GB2312" panose="02000000000000000000" charset="-122"/>
                <a:cs typeface="方正楷体_GB2312" panose="02000000000000000000" charset="-122"/>
              </a:rPr>
              <a:t>举办 vt. ___________________________</a:t>
            </a:r>
            <a:endParaRPr lang="zh-CN" altLang="en-US" sz="2800">
              <a:latin typeface="方正楷体_GB2312" panose="02000000000000000000" charset="-122"/>
              <a:ea typeface="方正楷体_GB2312" panose="02000000000000000000" charset="-122"/>
              <a:cs typeface="方正楷体_GB2312" panose="02000000000000000000" charset="-122"/>
            </a:endParaRPr>
          </a:p>
          <a:p>
            <a:r>
              <a:rPr lang="zh-CN" altLang="en-US" sz="2800">
                <a:latin typeface="方正楷体_GB2312" panose="02000000000000000000" charset="-122"/>
                <a:ea typeface="方正楷体_GB2312" panose="02000000000000000000" charset="-122"/>
                <a:cs typeface="方正楷体_GB2312" panose="02000000000000000000" charset="-122"/>
              </a:rPr>
              <a:t>目的：</a:t>
            </a:r>
            <a:r>
              <a:rPr lang="en-US" altLang="zh-CN" sz="2800">
                <a:latin typeface="方正楷体_GB2312" panose="02000000000000000000" charset="-122"/>
                <a:ea typeface="方正楷体_GB2312" panose="02000000000000000000" charset="-122"/>
                <a:cs typeface="方正楷体_GB2312" panose="02000000000000000000" charset="-122"/>
              </a:rPr>
              <a:t>____________________________</a:t>
            </a:r>
            <a:endParaRPr lang="en-US" altLang="zh-CN" sz="2800">
              <a:latin typeface="方正楷体_GB2312" panose="02000000000000000000" charset="-122"/>
              <a:ea typeface="方正楷体_GB2312" panose="02000000000000000000" charset="-122"/>
              <a:cs typeface="方正楷体_GB2312" panose="02000000000000000000" charset="-122"/>
            </a:endParaRPr>
          </a:p>
        </p:txBody>
      </p:sp>
      <p:sp>
        <p:nvSpPr>
          <p:cNvPr id="11" name="文本框 10"/>
          <p:cNvSpPr txBox="1"/>
          <p:nvPr/>
        </p:nvSpPr>
        <p:spPr>
          <a:xfrm>
            <a:off x="1952625" y="1569720"/>
            <a:ext cx="10175875" cy="521970"/>
          </a:xfrm>
          <a:prstGeom prst="rect">
            <a:avLst/>
          </a:prstGeom>
          <a:noFill/>
        </p:spPr>
        <p:txBody>
          <a:bodyPr wrap="square" rtlCol="0">
            <a:spAutoFit/>
          </a:bodyPr>
          <a:p>
            <a:r>
              <a:rPr lang="en-US" altLang="zh-CN" sz="2800" b="1">
                <a:solidFill>
                  <a:srgbClr val="FF0000"/>
                </a:solidFill>
                <a:latin typeface="Times New Roman" panose="02020603050405020304" charset="0"/>
                <a:cs typeface="Times New Roman" panose="02020603050405020304" charset="0"/>
              </a:rPr>
              <a:t>Aiming to do/ Aimed at/ with the purpose of doing/ In a bid to do </a:t>
            </a:r>
            <a:endParaRPr lang="en-US" altLang="zh-CN" sz="2800" b="1">
              <a:solidFill>
                <a:srgbClr val="FF0000"/>
              </a:solidFill>
              <a:latin typeface="Times New Roman" panose="02020603050405020304" charset="0"/>
              <a:cs typeface="Times New Roman" panose="02020603050405020304" charset="0"/>
            </a:endParaRPr>
          </a:p>
        </p:txBody>
      </p:sp>
      <p:sp>
        <p:nvSpPr>
          <p:cNvPr id="12" name="文本框 11"/>
          <p:cNvSpPr txBox="1"/>
          <p:nvPr/>
        </p:nvSpPr>
        <p:spPr>
          <a:xfrm>
            <a:off x="2101215" y="2094230"/>
            <a:ext cx="9610090" cy="521970"/>
          </a:xfrm>
          <a:prstGeom prst="rect">
            <a:avLst/>
          </a:prstGeom>
          <a:noFill/>
        </p:spPr>
        <p:txBody>
          <a:bodyPr wrap="square" rtlCol="0">
            <a:spAutoFit/>
          </a:bodyPr>
          <a:p>
            <a:r>
              <a:rPr lang="en-US" altLang="zh-CN" sz="2800" b="1">
                <a:solidFill>
                  <a:srgbClr val="FF0000"/>
                </a:solidFill>
                <a:latin typeface="Times New Roman" panose="02020603050405020304" charset="0"/>
                <a:cs typeface="Times New Roman" panose="02020603050405020304" charset="0"/>
              </a:rPr>
              <a:t>engage in/get actively involved in/take an active part in...</a:t>
            </a:r>
            <a:endParaRPr lang="zh-CN" altLang="en-US" sz="2800" b="1">
              <a:solidFill>
                <a:srgbClr val="FF0000"/>
              </a:solidFill>
              <a:latin typeface="Times New Roman" panose="02020603050405020304" charset="0"/>
              <a:cs typeface="Times New Roman" panose="02020603050405020304" charset="0"/>
            </a:endParaRPr>
          </a:p>
        </p:txBody>
      </p:sp>
      <p:sp>
        <p:nvSpPr>
          <p:cNvPr id="13" name="文本框 12"/>
          <p:cNvSpPr txBox="1"/>
          <p:nvPr/>
        </p:nvSpPr>
        <p:spPr>
          <a:xfrm>
            <a:off x="1781175" y="2529205"/>
            <a:ext cx="8252460" cy="521970"/>
          </a:xfrm>
          <a:prstGeom prst="rect">
            <a:avLst/>
          </a:prstGeom>
          <a:noFill/>
        </p:spPr>
        <p:txBody>
          <a:bodyPr wrap="square" rtlCol="0">
            <a:spAutoFit/>
          </a:bodyPr>
          <a:p>
            <a:r>
              <a:rPr lang="zh-CN" altLang="en-US" sz="2800" b="1">
                <a:solidFill>
                  <a:srgbClr val="FF0000"/>
                </a:solidFill>
                <a:latin typeface="Times New Roman" panose="02020603050405020304" charset="0"/>
                <a:cs typeface="Times New Roman" panose="02020603050405020304" charset="0"/>
              </a:rPr>
              <a:t>学校</a:t>
            </a:r>
            <a:r>
              <a:rPr lang="en-US" altLang="zh-CN" sz="2800" b="1">
                <a:solidFill>
                  <a:srgbClr val="FF0000"/>
                </a:solidFill>
                <a:latin typeface="Times New Roman" panose="02020603050405020304" charset="0"/>
                <a:cs typeface="Times New Roman" panose="02020603050405020304" charset="0"/>
              </a:rPr>
              <a:t>+ host/launch/mount/stage</a:t>
            </a:r>
            <a:r>
              <a:rPr lang="zh-CN" altLang="en-US" sz="2800" b="1">
                <a:solidFill>
                  <a:srgbClr val="FF0000"/>
                </a:solidFill>
                <a:latin typeface="Times New Roman" panose="02020603050405020304" charset="0"/>
                <a:cs typeface="Times New Roman" panose="02020603050405020304" charset="0"/>
              </a:rPr>
              <a:t>或活动</a:t>
            </a:r>
            <a:r>
              <a:rPr lang="en-US" altLang="zh-CN" sz="2800" b="1">
                <a:solidFill>
                  <a:srgbClr val="FF0000"/>
                </a:solidFill>
                <a:latin typeface="Times New Roman" panose="02020603050405020304" charset="0"/>
                <a:cs typeface="Times New Roman" panose="02020603050405020304" charset="0"/>
              </a:rPr>
              <a:t>+kick off</a:t>
            </a:r>
            <a:endParaRPr lang="en-US" altLang="zh-CN" sz="2800" b="1">
              <a:solidFill>
                <a:srgbClr val="FF0000"/>
              </a:solidFill>
              <a:latin typeface="Times New Roman" panose="02020603050405020304" charset="0"/>
              <a:cs typeface="Times New Roman" panose="02020603050405020304" charset="0"/>
            </a:endParaRPr>
          </a:p>
        </p:txBody>
      </p:sp>
      <p:sp>
        <p:nvSpPr>
          <p:cNvPr id="14" name="文本框 13"/>
          <p:cNvSpPr txBox="1"/>
          <p:nvPr/>
        </p:nvSpPr>
        <p:spPr>
          <a:xfrm>
            <a:off x="1083945" y="2935605"/>
            <a:ext cx="11227435" cy="1814830"/>
          </a:xfrm>
          <a:prstGeom prst="rect">
            <a:avLst/>
          </a:prstGeom>
          <a:noFill/>
        </p:spPr>
        <p:txBody>
          <a:bodyPr wrap="square" rtlCol="0">
            <a:spAutoFit/>
          </a:bodyPr>
          <a:p>
            <a:r>
              <a:rPr lang="en-US" altLang="zh-CN" sz="2800" b="1">
                <a:solidFill>
                  <a:srgbClr val="FF0000"/>
                </a:solidFill>
                <a:latin typeface="Times New Roman" panose="02020603050405020304" charset="0"/>
                <a:cs typeface="Times New Roman" panose="02020603050405020304" charset="0"/>
              </a:rPr>
              <a:t> </a:t>
            </a:r>
            <a:r>
              <a:rPr lang="zh-CN" altLang="en-US" sz="2800" b="1">
                <a:solidFill>
                  <a:srgbClr val="FF0000"/>
                </a:solidFill>
                <a:latin typeface="Times New Roman" panose="02020603050405020304" charset="0"/>
                <a:cs typeface="Times New Roman" panose="02020603050405020304" charset="0"/>
              </a:rPr>
              <a:t>提高意识</a:t>
            </a:r>
            <a:r>
              <a:rPr lang="en-US" altLang="zh-CN" sz="2800" b="1">
                <a:solidFill>
                  <a:srgbClr val="FF0000"/>
                </a:solidFill>
                <a:latin typeface="Times New Roman" panose="02020603050405020304" charset="0"/>
                <a:cs typeface="Times New Roman" panose="02020603050405020304" charset="0"/>
              </a:rPr>
              <a:t>to raise students’ cultural heritage preservation</a:t>
            </a:r>
            <a:endParaRPr lang="en-US" altLang="zh-CN" sz="2800" b="1">
              <a:solidFill>
                <a:srgbClr val="FF0000"/>
              </a:solidFill>
              <a:latin typeface="Times New Roman" panose="02020603050405020304" charset="0"/>
              <a:cs typeface="Times New Roman" panose="02020603050405020304" charset="0"/>
            </a:endParaRPr>
          </a:p>
          <a:p>
            <a:r>
              <a:rPr lang="zh-CN" altLang="en-US" sz="2800" b="1">
                <a:solidFill>
                  <a:srgbClr val="FF0000"/>
                </a:solidFill>
                <a:latin typeface="Times New Roman" panose="02020603050405020304" charset="0"/>
                <a:cs typeface="Times New Roman" panose="02020603050405020304" charset="0"/>
              </a:rPr>
              <a:t>增长知识</a:t>
            </a:r>
            <a:r>
              <a:rPr lang="en-US" altLang="zh-CN" sz="2800" b="1">
                <a:solidFill>
                  <a:srgbClr val="FF0000"/>
                </a:solidFill>
                <a:latin typeface="Times New Roman" panose="02020603050405020304" charset="0"/>
                <a:cs typeface="Times New Roman" panose="02020603050405020304" charset="0"/>
              </a:rPr>
              <a:t> to deepen students’ insight into intangible </a:t>
            </a:r>
            <a:r>
              <a:rPr lang="en-US" altLang="zh-CN" sz="2800" b="1">
                <a:solidFill>
                  <a:srgbClr val="FF0000"/>
                </a:solidFill>
                <a:latin typeface="Times New Roman" panose="02020603050405020304" charset="0"/>
                <a:cs typeface="Times New Roman" panose="02020603050405020304" charset="0"/>
                <a:sym typeface="+mn-ea"/>
              </a:rPr>
              <a:t>cultural heritage </a:t>
            </a:r>
            <a:endParaRPr lang="en-US" altLang="zh-CN" sz="2800" b="1">
              <a:solidFill>
                <a:srgbClr val="FF0000"/>
              </a:solidFill>
              <a:latin typeface="Times New Roman" panose="02020603050405020304" charset="0"/>
              <a:cs typeface="Times New Roman" panose="02020603050405020304" charset="0"/>
              <a:sym typeface="+mn-ea"/>
            </a:endParaRPr>
          </a:p>
          <a:p>
            <a:r>
              <a:rPr lang="en-US" altLang="zh-CN" sz="2800" b="1">
                <a:solidFill>
                  <a:srgbClr val="FF0000"/>
                </a:solidFill>
                <a:latin typeface="Times New Roman" panose="02020603050405020304" charset="0"/>
                <a:cs typeface="Times New Roman" panose="02020603050405020304" charset="0"/>
                <a:sym typeface="+mn-ea"/>
              </a:rPr>
              <a:t>...</a:t>
            </a:r>
            <a:endParaRPr lang="en-US" altLang="zh-CN" sz="2800" b="1">
              <a:solidFill>
                <a:srgbClr val="FF0000"/>
              </a:solidFill>
              <a:latin typeface="Times New Roman" panose="02020603050405020304" charset="0"/>
              <a:cs typeface="Times New Roman" panose="02020603050405020304" charset="0"/>
            </a:endParaRPr>
          </a:p>
          <a:p>
            <a:endParaRPr lang="zh-CN" altLang="en-US" sz="2800" b="1">
              <a:solidFill>
                <a:srgbClr val="FF0000"/>
              </a:solidFill>
              <a:latin typeface="Times New Roman" panose="02020603050405020304" charset="0"/>
              <a:cs typeface="Times New Roman" panose="02020603050405020304" charset="0"/>
            </a:endParaRPr>
          </a:p>
        </p:txBody>
      </p:sp>
      <p:sp>
        <p:nvSpPr>
          <p:cNvPr id="15" name="文本框 14"/>
          <p:cNvSpPr txBox="1"/>
          <p:nvPr/>
        </p:nvSpPr>
        <p:spPr>
          <a:xfrm>
            <a:off x="301625" y="4637405"/>
            <a:ext cx="11605895" cy="1753235"/>
          </a:xfrm>
          <a:prstGeom prst="rect">
            <a:avLst/>
          </a:prstGeom>
          <a:solidFill>
            <a:schemeClr val="accent6">
              <a:lumMod val="20000"/>
              <a:lumOff val="80000"/>
            </a:schemeClr>
          </a:solidFill>
        </p:spPr>
        <p:txBody>
          <a:bodyPr wrap="square" rtlCol="0">
            <a:spAutoFit/>
          </a:bodyPr>
          <a:p>
            <a:r>
              <a:rPr lang="en-US" altLang="zh-CN" sz="2400">
                <a:solidFill>
                  <a:schemeClr val="tx1"/>
                </a:solidFill>
                <a:uFillTx/>
                <a:latin typeface="Times New Roman" panose="02020603050405020304" charset="0"/>
                <a:ea typeface="方正楷体_GB2312" panose="02000000000000000000" charset="-122"/>
              </a:rPr>
              <a:t>1. </a:t>
            </a:r>
            <a:r>
              <a:rPr lang="zh-CN" altLang="en-US" sz="2400">
                <a:solidFill>
                  <a:schemeClr val="tx1"/>
                </a:solidFill>
                <a:uFillTx/>
                <a:latin typeface="Times New Roman" panose="02020603050405020304" charset="0"/>
                <a:ea typeface="方正楷体_GB2312" panose="02000000000000000000" charset="-122"/>
              </a:rPr>
              <a:t>无灵主语</a:t>
            </a:r>
            <a:endParaRPr lang="en-US" altLang="zh-CN" sz="2400">
              <a:solidFill>
                <a:schemeClr val="tx1"/>
              </a:solidFill>
              <a:uFillTx/>
              <a:latin typeface="Times New Roman" panose="02020603050405020304" charset="0"/>
              <a:ea typeface="方正楷体_GB2312" panose="02000000000000000000" charset="-122"/>
            </a:endParaRPr>
          </a:p>
          <a:p>
            <a:r>
              <a:rPr lang="en-US" altLang="zh-CN" sz="2800">
                <a:solidFill>
                  <a:schemeClr val="tx1"/>
                </a:solidFill>
                <a:uFillTx/>
                <a:latin typeface="Times New Roman" panose="02020603050405020304" charset="0"/>
                <a:ea typeface="方正楷体_GB2312" panose="02000000000000000000" charset="-122"/>
              </a:rPr>
              <a:t>       Last Friday witnessed a resounding</a:t>
            </a:r>
            <a:r>
              <a:rPr lang="en-US" altLang="zh-CN" sz="2800">
                <a:latin typeface="Times New Roman" panose="02020603050405020304"/>
                <a:ea typeface="宋体" panose="02010600030101010101" pitchFamily="2" charset="-122"/>
                <a:sym typeface="+mn-ea"/>
              </a:rPr>
              <a:t> activity of Intangible Cultural Heritage into Campus</a:t>
            </a:r>
            <a:r>
              <a:rPr lang="en-US" altLang="zh-CN" sz="2800">
                <a:latin typeface="Times New Roman" panose="02020603050405020304"/>
                <a:ea typeface="Times New Roman" panose="02020603050405020304"/>
                <a:sym typeface="+mn-ea"/>
              </a:rPr>
              <a:t>staged </a:t>
            </a:r>
            <a:r>
              <a:rPr lang="en-US" altLang="zh-CN" sz="2800">
                <a:latin typeface="Times New Roman" panose="02020603050405020304"/>
                <a:ea typeface="宋体" panose="02010600030101010101" pitchFamily="2" charset="-122"/>
                <a:sym typeface="+mn-ea"/>
              </a:rPr>
              <a:t>by our school</a:t>
            </a:r>
            <a:r>
              <a:rPr lang="en-US" altLang="zh-CN" sz="2800">
                <a:latin typeface="Times New Roman" panose="02020603050405020304"/>
                <a:ea typeface="Times New Roman" panose="02020603050405020304"/>
                <a:sym typeface="+mn-ea"/>
              </a:rPr>
              <a:t>,</a:t>
            </a:r>
            <a:r>
              <a:rPr lang="en-US" altLang="zh-CN" sz="2800">
                <a:highlight>
                  <a:srgbClr val="FFFF00"/>
                </a:highlight>
                <a:latin typeface="Times New Roman" panose="02020603050405020304"/>
                <a:ea typeface="Times New Roman" panose="02020603050405020304"/>
                <a:sym typeface="+mn-ea"/>
              </a:rPr>
              <a:t> which </a:t>
            </a:r>
            <a:r>
              <a:rPr lang="en-US" altLang="zh-CN" sz="2800">
                <a:solidFill>
                  <a:schemeClr val="accent6">
                    <a:lumMod val="75000"/>
                  </a:schemeClr>
                </a:solidFill>
                <a:effectLst>
                  <a:outerShdw blurRad="38100" dist="38100" dir="2700000" algn="tl">
                    <a:srgbClr val="000000">
                      <a:alpha val="43137"/>
                    </a:srgbClr>
                  </a:outerShdw>
                </a:effectLst>
                <a:highlight>
                  <a:srgbClr val="FFFF00"/>
                </a:highlight>
                <a:latin typeface="Times New Roman" panose="02020603050405020304"/>
                <a:ea typeface="Times New Roman" panose="02020603050405020304"/>
                <a:sym typeface="+mn-ea"/>
              </a:rPr>
              <a:t>was hailed</a:t>
            </a:r>
            <a:r>
              <a:rPr lang="en-US" altLang="zh-CN" sz="2800">
                <a:highlight>
                  <a:srgbClr val="FFFF00"/>
                </a:highlight>
                <a:uFillTx/>
                <a:latin typeface="Times New Roman" panose="02020603050405020304" charset="0"/>
                <a:ea typeface="方正楷体_GB2312" panose="02000000000000000000" charset="-122"/>
                <a:sym typeface="+mn-ea"/>
              </a:rPr>
              <a:t>(</a:t>
            </a:r>
            <a:r>
              <a:rPr lang="zh-CN" altLang="en-US" sz="2800">
                <a:highlight>
                  <a:srgbClr val="FFFF00"/>
                </a:highlight>
                <a:uFillTx/>
                <a:latin typeface="Times New Roman" panose="02020603050405020304" charset="0"/>
                <a:ea typeface="方正楷体_GB2312" panose="02000000000000000000" charset="-122"/>
                <a:sym typeface="+mn-ea"/>
              </a:rPr>
              <a:t>赞扬</a:t>
            </a:r>
            <a:r>
              <a:rPr lang="en-US" altLang="zh-CN" sz="2800">
                <a:highlight>
                  <a:srgbClr val="FFFF00"/>
                </a:highlight>
                <a:uFillTx/>
                <a:latin typeface="Times New Roman" panose="02020603050405020304" charset="0"/>
                <a:ea typeface="方正楷体_GB2312" panose="02000000000000000000" charset="-122"/>
                <a:sym typeface="+mn-ea"/>
              </a:rPr>
              <a:t>)</a:t>
            </a:r>
            <a:r>
              <a:rPr lang="en-US" altLang="zh-CN" sz="2800">
                <a:solidFill>
                  <a:schemeClr val="accent6">
                    <a:lumMod val="75000"/>
                  </a:schemeClr>
                </a:solidFill>
                <a:effectLst>
                  <a:outerShdw blurRad="38100" dist="38100" dir="2700000" algn="tl">
                    <a:srgbClr val="000000">
                      <a:alpha val="43137"/>
                    </a:srgbClr>
                  </a:outerShdw>
                </a:effectLst>
                <a:highlight>
                  <a:srgbClr val="FFFF00"/>
                </a:highlight>
                <a:latin typeface="Times New Roman" panose="02020603050405020304"/>
                <a:ea typeface="Times New Roman" panose="02020603050405020304"/>
                <a:sym typeface="+mn-ea"/>
              </a:rPr>
              <a:t> by</a:t>
            </a:r>
            <a:r>
              <a:rPr lang="en-US" altLang="zh-CN" sz="2800">
                <a:highlight>
                  <a:srgbClr val="FFFF00"/>
                </a:highlight>
                <a:latin typeface="Times New Roman" panose="02020603050405020304"/>
                <a:ea typeface="Times New Roman" panose="02020603050405020304"/>
                <a:sym typeface="+mn-ea"/>
              </a:rPr>
              <a:t> both students and teachers.</a:t>
            </a:r>
            <a:r>
              <a:rPr lang="zh-CN" altLang="en-US" sz="2800">
                <a:highlight>
                  <a:srgbClr val="FFFF00"/>
                </a:highlight>
                <a:latin typeface="Times New Roman" panose="02020603050405020304"/>
                <a:ea typeface="Times New Roman" panose="02020603050405020304"/>
                <a:sym typeface="+mn-ea"/>
              </a:rPr>
              <a:t>或</a:t>
            </a:r>
            <a:r>
              <a:rPr lang="en-US" altLang="zh-CN" sz="2800">
                <a:solidFill>
                  <a:schemeClr val="tx1"/>
                </a:solidFill>
                <a:highlight>
                  <a:srgbClr val="FFFF00"/>
                </a:highlight>
                <a:uFillTx/>
                <a:latin typeface="Times New Roman" panose="02020603050405020304" charset="0"/>
                <a:ea typeface="方正楷体_GB2312" panose="02000000000000000000" charset="-122"/>
              </a:rPr>
              <a:t>which turned out to be a hit/success.</a:t>
            </a:r>
            <a:endParaRPr lang="en-US" altLang="zh-CN" sz="2800">
              <a:solidFill>
                <a:schemeClr val="tx1"/>
              </a:solidFill>
              <a:highlight>
                <a:srgbClr val="FFFF00"/>
              </a:highlight>
              <a:uFillTx/>
              <a:latin typeface="Times New Roman" panose="02020603050405020304" charset="0"/>
              <a:ea typeface="方正楷体_GB2312" panose="02000000000000000000" charset="-122"/>
            </a:endParaRPr>
          </a:p>
        </p:txBody>
      </p:sp>
      <p:sp>
        <p:nvSpPr>
          <p:cNvPr id="16" name="文本框 15"/>
          <p:cNvSpPr txBox="1"/>
          <p:nvPr/>
        </p:nvSpPr>
        <p:spPr>
          <a:xfrm>
            <a:off x="340995" y="2750185"/>
            <a:ext cx="11605895" cy="1753235"/>
          </a:xfrm>
          <a:prstGeom prst="rect">
            <a:avLst/>
          </a:prstGeom>
          <a:solidFill>
            <a:schemeClr val="accent6">
              <a:lumMod val="20000"/>
              <a:lumOff val="80000"/>
            </a:schemeClr>
          </a:solidFill>
        </p:spPr>
        <p:txBody>
          <a:bodyPr wrap="square" rtlCol="0">
            <a:spAutoFit/>
          </a:bodyPr>
          <a:p>
            <a:r>
              <a:rPr lang="en-US" altLang="zh-CN" sz="2400">
                <a:solidFill>
                  <a:schemeClr val="tx1"/>
                </a:solidFill>
                <a:uFillTx/>
                <a:latin typeface="Times New Roman" panose="02020603050405020304" charset="0"/>
                <a:ea typeface="方正楷体_GB2312" panose="02000000000000000000" charset="-122"/>
              </a:rPr>
              <a:t>2</a:t>
            </a:r>
            <a:r>
              <a:rPr lang="en-US" altLang="zh-CN" sz="2400">
                <a:solidFill>
                  <a:schemeClr val="tx1"/>
                </a:solidFill>
                <a:uFillTx/>
                <a:latin typeface="方正楷体_GB2312" panose="02000000000000000000" charset="-122"/>
                <a:ea typeface="方正楷体_GB2312" panose="02000000000000000000" charset="-122"/>
                <a:cs typeface="方正楷体_GB2312" panose="02000000000000000000" charset="-122"/>
              </a:rPr>
              <a:t>. </a:t>
            </a:r>
            <a:r>
              <a:rPr lang="zh-CN" altLang="en-US" sz="2400">
                <a:latin typeface="方正楷体_GB2312" panose="02000000000000000000" charset="-122"/>
                <a:ea typeface="方正楷体_GB2312" panose="02000000000000000000" charset="-122"/>
                <a:cs typeface="方正楷体_GB2312" panose="02000000000000000000" charset="-122"/>
                <a:sym typeface="+mn-ea"/>
              </a:rPr>
              <a:t>非谓语</a:t>
            </a:r>
            <a:endParaRPr lang="en-US" altLang="zh-CN" sz="2400"/>
          </a:p>
          <a:p>
            <a:r>
              <a:rPr lang="en-US" sz="2400">
                <a:sym typeface="+mn-ea"/>
              </a:rPr>
              <a:t>    </a:t>
            </a:r>
            <a:r>
              <a:rPr lang="en-US" sz="2800">
                <a:latin typeface="Times New Roman" panose="02020603050405020304" charset="0"/>
                <a:cs typeface="Times New Roman" panose="02020603050405020304" charset="0"/>
                <a:sym typeface="+mn-ea"/>
              </a:rPr>
              <a:t>  Aiming to deepen students’  insight into intangible cultural heritage around us, an exhibition was staged in our school library last Friday, </a:t>
            </a:r>
            <a:r>
              <a:rPr lang="en-US" sz="2800">
                <a:highlight>
                  <a:srgbClr val="FFFF00"/>
                </a:highlight>
                <a:latin typeface="Times New Roman" panose="02020603050405020304" charset="0"/>
                <a:cs typeface="Times New Roman" panose="02020603050405020304" charset="0"/>
                <a:sym typeface="+mn-ea"/>
              </a:rPr>
              <a:t>which won widespread applause (by both students and teachers)</a:t>
            </a:r>
            <a:r>
              <a:rPr lang="en-US" sz="2800">
                <a:latin typeface="Times New Roman" panose="02020603050405020304" charset="0"/>
                <a:cs typeface="Times New Roman" panose="02020603050405020304" charset="0"/>
                <a:sym typeface="+mn-ea"/>
              </a:rPr>
              <a:t>.</a:t>
            </a:r>
            <a:endParaRPr lang="en-US" altLang="zh-CN" sz="2800">
              <a:solidFill>
                <a:schemeClr val="tx1"/>
              </a:solidFill>
              <a:highlight>
                <a:srgbClr val="FFFF00"/>
              </a:highlight>
              <a:uFillTx/>
              <a:latin typeface="Times New Roman" panose="02020603050405020304" charset="0"/>
              <a:ea typeface="方正楷体_GB2312" panose="02000000000000000000"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20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ox(in)">
                                      <p:cBhvr>
                                        <p:cTn id="3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ldLvl="0" animBg="1"/>
      <p:bldP spid="11" grpId="0"/>
      <p:bldP spid="12" grpId="0"/>
      <p:bldP spid="13" grpId="0"/>
      <p:bldP spid="14" grpId="0"/>
      <p:bldP spid="15" grpId="0" bldLvl="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31775" y="132715"/>
            <a:ext cx="11715115" cy="869315"/>
          </a:xfrm>
          <a:prstGeom prst="rect">
            <a:avLst/>
          </a:prstGeom>
          <a:solidFill>
            <a:schemeClr val="accent5">
              <a:lumMod val="20000"/>
              <a:lumOff val="80000"/>
            </a:schemeClr>
          </a:solidFill>
        </p:spPr>
        <p:txBody>
          <a:bodyPr wrap="square">
            <a:noAutofit/>
          </a:bodyPr>
          <a:p>
            <a:pPr indent="304800" algn="l" defTabSz="266700" eaLnBrk="0" fontAlgn="base">
              <a:lnSpc>
                <a:spcPct val="100000"/>
              </a:lnSpc>
              <a:spcBef>
                <a:spcPct val="0"/>
              </a:spcBef>
              <a:spcAft>
                <a:spcPct val="0"/>
              </a:spcAft>
            </a:pPr>
            <a:r>
              <a:rPr lang="zh-CN" altLang="en-US" sz="2400" b="0">
                <a:latin typeface="兰米粗楷简体" panose="02000503000000000000" charset="-122"/>
                <a:ea typeface="兰米粗楷简体" panose="02000503000000000000" charset="-122"/>
                <a:cs typeface="兰米粗楷简体" panose="02000503000000000000" charset="-122"/>
              </a:rPr>
              <a:t>上周末你参加了学校学生会组织的</a:t>
            </a:r>
            <a:r>
              <a:rPr lang="en-US" altLang="zh-CN" sz="2400" b="0">
                <a:latin typeface="兰米粗楷简体" panose="02000503000000000000" charset="-122"/>
                <a:ea typeface="兰米粗楷简体" panose="02000503000000000000" charset="-122"/>
                <a:cs typeface="兰米粗楷简体" panose="02000503000000000000" charset="-122"/>
              </a:rPr>
              <a:t>“</a:t>
            </a:r>
            <a:r>
              <a:rPr lang="zh-CN" altLang="en-US" sz="2400" b="0">
                <a:latin typeface="兰米粗楷简体" panose="02000503000000000000" charset="-122"/>
                <a:ea typeface="兰米粗楷简体" panose="02000503000000000000" charset="-122"/>
                <a:cs typeface="兰米粗楷简体" panose="02000503000000000000" charset="-122"/>
              </a:rPr>
              <a:t>非遗文化进校园</a:t>
            </a:r>
            <a:r>
              <a:rPr lang="en-US" altLang="zh-CN" sz="2400" b="0">
                <a:latin typeface="兰米粗楷简体" panose="02000503000000000000" charset="-122"/>
                <a:ea typeface="兰米粗楷简体" panose="02000503000000000000" charset="-122"/>
                <a:cs typeface="兰米粗楷简体" panose="02000503000000000000" charset="-122"/>
              </a:rPr>
              <a:t>”</a:t>
            </a:r>
            <a:r>
              <a:rPr lang="zh-CN" altLang="en-US" sz="2400" b="0">
                <a:latin typeface="兰米粗楷简体" panose="02000503000000000000" charset="-122"/>
                <a:ea typeface="兰米粗楷简体" panose="02000503000000000000" charset="-122"/>
                <a:cs typeface="兰米粗楷简体" panose="02000503000000000000" charset="-122"/>
              </a:rPr>
              <a:t>活动。请你给校英文报写一篇报道</a:t>
            </a:r>
            <a:r>
              <a:rPr lang="en-US" altLang="zh-CN" sz="2400" b="0">
                <a:latin typeface="兰米粗楷简体" panose="02000503000000000000" charset="-122"/>
                <a:ea typeface="兰米粗楷简体" panose="02000503000000000000" charset="-122"/>
                <a:cs typeface="兰米粗楷简体" panose="02000503000000000000" charset="-122"/>
              </a:rPr>
              <a:t>,</a:t>
            </a:r>
            <a:r>
              <a:rPr lang="zh-CN" altLang="en-US" sz="2400" b="0">
                <a:latin typeface="兰米粗楷简体" panose="02000503000000000000" charset="-122"/>
                <a:ea typeface="兰米粗楷简体" panose="02000503000000000000" charset="-122"/>
                <a:cs typeface="兰米粗楷简体" panose="02000503000000000000" charset="-122"/>
              </a:rPr>
              <a:t>内容包括：</a:t>
            </a:r>
            <a:r>
              <a:rPr lang="en-US" altLang="zh-CN" sz="2400" b="0">
                <a:latin typeface="兰米粗楷简体" panose="02000503000000000000" charset="-122"/>
                <a:ea typeface="兰米粗楷简体" panose="02000503000000000000" charset="-122"/>
                <a:cs typeface="兰米粗楷简体" panose="02000503000000000000" charset="-122"/>
              </a:rPr>
              <a:t> 1. </a:t>
            </a:r>
            <a:r>
              <a:rPr lang="zh-CN" altLang="en-US" sz="2400" b="0">
                <a:latin typeface="兰米粗楷简体" panose="02000503000000000000" charset="-122"/>
                <a:ea typeface="兰米粗楷简体" panose="02000503000000000000" charset="-122"/>
                <a:cs typeface="兰米粗楷简体" panose="02000503000000000000" charset="-122"/>
              </a:rPr>
              <a:t>活动的过程； </a:t>
            </a:r>
            <a:r>
              <a:rPr lang="en-US" altLang="zh-CN" sz="2400" b="0">
                <a:latin typeface="兰米粗楷简体" panose="02000503000000000000" charset="-122"/>
                <a:ea typeface="兰米粗楷简体" panose="02000503000000000000" charset="-122"/>
                <a:cs typeface="兰米粗楷简体" panose="02000503000000000000" charset="-122"/>
              </a:rPr>
              <a:t>  2. </a:t>
            </a:r>
            <a:r>
              <a:rPr lang="zh-CN" altLang="en-US" sz="2400" b="0">
                <a:latin typeface="兰米粗楷简体" panose="02000503000000000000" charset="-122"/>
                <a:ea typeface="兰米粗楷简体" panose="02000503000000000000" charset="-122"/>
                <a:cs typeface="兰米粗楷简体" panose="02000503000000000000" charset="-122"/>
              </a:rPr>
              <a:t>收获与感想。</a:t>
            </a:r>
            <a:endParaRPr lang="zh-CN" altLang="en-US" sz="2400" b="0">
              <a:latin typeface="兰米粗楷简体" panose="02000503000000000000" charset="-122"/>
              <a:ea typeface="兰米粗楷简体" panose="02000503000000000000" charset="-122"/>
              <a:cs typeface="兰米粗楷简体" panose="02000503000000000000" charset="-122"/>
            </a:endParaRPr>
          </a:p>
        </p:txBody>
      </p:sp>
      <p:sp>
        <p:nvSpPr>
          <p:cNvPr id="2" name="文本框 1"/>
          <p:cNvSpPr txBox="1"/>
          <p:nvPr/>
        </p:nvSpPr>
        <p:spPr>
          <a:xfrm>
            <a:off x="521970" y="1948815"/>
            <a:ext cx="7090410" cy="4232275"/>
          </a:xfrm>
          <a:prstGeom prst="rect">
            <a:avLst/>
          </a:prstGeom>
          <a:noFill/>
          <a:ln w="38100">
            <a:solidFill>
              <a:schemeClr val="tx1"/>
            </a:solidFill>
          </a:ln>
        </p:spPr>
        <p:txBody>
          <a:bodyPr wrap="square" rtlCol="0">
            <a:noAutofit/>
          </a:bodyPr>
          <a:p>
            <a:r>
              <a:rPr lang="zh-CN" altLang="en-US" sz="2800">
                <a:latin typeface="方正楷体_GB2312" panose="02000000000000000000" charset="-122"/>
                <a:ea typeface="方正楷体_GB2312" panose="02000000000000000000" charset="-122"/>
                <a:cs typeface="方正楷体_GB2312" panose="02000000000000000000" charset="-122"/>
              </a:rPr>
              <a:t>有很多</a:t>
            </a:r>
            <a:r>
              <a:rPr lang="en-US" altLang="zh-CN" sz="2800" b="1">
                <a:solidFill>
                  <a:srgbClr val="FF0000"/>
                </a:solidFill>
                <a:latin typeface="Times New Roman" panose="02020603050405020304" charset="0"/>
                <a:cs typeface="Times New Roman" panose="02020603050405020304" charset="0"/>
                <a:sym typeface="+mn-ea"/>
              </a:rPr>
              <a:t>boast a variety of...           </a:t>
            </a:r>
            <a:endParaRPr lang="en-US" altLang="zh-CN" sz="2800" b="1">
              <a:solidFill>
                <a:srgbClr val="FF0000"/>
              </a:solidFill>
              <a:latin typeface="Times New Roman" panose="02020603050405020304" charset="0"/>
              <a:cs typeface="Times New Roman" panose="02020603050405020304" charset="0"/>
              <a:sym typeface="+mn-ea"/>
            </a:endParaRPr>
          </a:p>
          <a:p>
            <a:r>
              <a:rPr lang="zh-CN" altLang="en-US" sz="2800">
                <a:latin typeface="方正楷体_GB2312" panose="02000000000000000000" charset="-122"/>
                <a:ea typeface="方正楷体_GB2312" panose="02000000000000000000" charset="-122"/>
                <a:cs typeface="方正楷体_GB2312" panose="02000000000000000000" charset="-122"/>
              </a:rPr>
              <a:t>著名的考古学家</a:t>
            </a:r>
            <a:r>
              <a:rPr lang="en-US" altLang="zh-CN" sz="2800" b="1">
                <a:solidFill>
                  <a:srgbClr val="FF0000"/>
                </a:solidFill>
                <a:latin typeface="Times New Roman" panose="02020603050405020304" charset="0"/>
                <a:cs typeface="Times New Roman" panose="02020603050405020304" charset="0"/>
              </a:rPr>
              <a:t>a distinguished archaeologist</a:t>
            </a:r>
            <a:endParaRPr lang="en-US" altLang="zh-CN" sz="2800" b="1">
              <a:solidFill>
                <a:srgbClr val="FF0000"/>
              </a:solidFill>
              <a:latin typeface="Times New Roman" panose="02020603050405020304" charset="0"/>
              <a:cs typeface="Times New Roman" panose="02020603050405020304" charset="0"/>
            </a:endParaRPr>
          </a:p>
          <a:p>
            <a:r>
              <a:rPr lang="zh-CN" altLang="en-US" sz="2800">
                <a:latin typeface="方正楷体_GB2312" panose="02000000000000000000" charset="-122"/>
                <a:ea typeface="方正楷体_GB2312" panose="02000000000000000000" charset="-122"/>
                <a:cs typeface="方正楷体_GB2312" panose="02000000000000000000" charset="-122"/>
              </a:rPr>
              <a:t>工匠</a:t>
            </a:r>
            <a:r>
              <a:rPr lang="en-US" altLang="zh-CN" sz="2800">
                <a:latin typeface="方正楷体_GB2312" panose="02000000000000000000" charset="-122"/>
                <a:ea typeface="方正楷体_GB2312" panose="02000000000000000000" charset="-122"/>
                <a:cs typeface="方正楷体_GB2312" panose="02000000000000000000" charset="-122"/>
              </a:rPr>
              <a:t>n(</a:t>
            </a:r>
            <a:r>
              <a:rPr lang="zh-CN" altLang="en-US" sz="2800">
                <a:latin typeface="方正楷体_GB2312" panose="02000000000000000000" charset="-122"/>
                <a:ea typeface="方正楷体_GB2312" panose="02000000000000000000" charset="-122"/>
                <a:cs typeface="方正楷体_GB2312" panose="02000000000000000000" charset="-122"/>
              </a:rPr>
              <a:t>男</a:t>
            </a:r>
            <a:r>
              <a:rPr lang="en-US" altLang="zh-CN" sz="2800">
                <a:latin typeface="方正楷体_GB2312" panose="02000000000000000000" charset="-122"/>
                <a:ea typeface="方正楷体_GB2312" panose="02000000000000000000" charset="-122"/>
                <a:cs typeface="方正楷体_GB2312" panose="02000000000000000000" charset="-122"/>
              </a:rPr>
              <a:t>)</a:t>
            </a:r>
            <a:r>
              <a:rPr lang="en-US" altLang="zh-CN" sz="2800" b="1">
                <a:solidFill>
                  <a:srgbClr val="FF0000"/>
                </a:solidFill>
                <a:latin typeface="Times New Roman" panose="02020603050405020304" charset="0"/>
                <a:cs typeface="Times New Roman" panose="02020603050405020304" charset="0"/>
              </a:rPr>
              <a:t> craftsman </a:t>
            </a:r>
            <a:r>
              <a:rPr lang="en-US" altLang="zh-CN" sz="2800">
                <a:latin typeface="方正楷体_GB2312" panose="02000000000000000000" charset="-122"/>
                <a:ea typeface="方正楷体_GB2312" panose="02000000000000000000" charset="-122"/>
                <a:cs typeface="方正楷体_GB2312" panose="02000000000000000000" charset="-122"/>
              </a:rPr>
              <a:t>                  </a:t>
            </a:r>
            <a:endParaRPr lang="en-US" altLang="zh-CN" sz="2800">
              <a:latin typeface="方正楷体_GB2312" panose="02000000000000000000" charset="-122"/>
              <a:ea typeface="方正楷体_GB2312" panose="02000000000000000000" charset="-122"/>
              <a:cs typeface="方正楷体_GB2312" panose="02000000000000000000" charset="-122"/>
            </a:endParaRPr>
          </a:p>
          <a:p>
            <a:r>
              <a:rPr lang="zh-CN" altLang="en-US" sz="2800">
                <a:latin typeface="方正楷体_GB2312" panose="02000000000000000000" charset="-122"/>
                <a:ea typeface="方正楷体_GB2312" panose="02000000000000000000" charset="-122"/>
                <a:cs typeface="方正楷体_GB2312" panose="02000000000000000000" charset="-122"/>
              </a:rPr>
              <a:t>展出</a:t>
            </a:r>
            <a:r>
              <a:rPr lang="en-US" altLang="zh-CN" sz="2800">
                <a:latin typeface="方正楷体_GB2312" panose="02000000000000000000" charset="-122"/>
                <a:ea typeface="方正楷体_GB2312" panose="02000000000000000000" charset="-122"/>
                <a:cs typeface="方正楷体_GB2312" panose="02000000000000000000" charset="-122"/>
              </a:rPr>
              <a:t>v    </a:t>
            </a:r>
            <a:r>
              <a:rPr lang="en-US" altLang="zh-CN" sz="2800" b="1">
                <a:solidFill>
                  <a:srgbClr val="FF0000"/>
                </a:solidFill>
                <a:latin typeface="Times New Roman" panose="02020603050405020304" charset="0"/>
                <a:cs typeface="Times New Roman" panose="02020603050405020304" charset="0"/>
              </a:rPr>
              <a:t>showcase/display/exhibit</a:t>
            </a:r>
            <a:endParaRPr lang="en-US" altLang="zh-CN" sz="2800" b="1">
              <a:solidFill>
                <a:srgbClr val="FF0000"/>
              </a:solidFill>
              <a:latin typeface="Times New Roman" panose="02020603050405020304" charset="0"/>
              <a:cs typeface="Times New Roman" panose="02020603050405020304" charset="0"/>
            </a:endParaRPr>
          </a:p>
          <a:p>
            <a:r>
              <a:rPr lang="zh-CN" altLang="en-US" sz="2800">
                <a:latin typeface="方正楷体_GB2312" panose="02000000000000000000" charset="-122"/>
                <a:ea typeface="方正楷体_GB2312" panose="02000000000000000000" charset="-122"/>
                <a:cs typeface="方正楷体_GB2312" panose="02000000000000000000" charset="-122"/>
              </a:rPr>
              <a:t>展示</a:t>
            </a:r>
            <a:r>
              <a:rPr lang="en-US" altLang="zh-CN" sz="2800">
                <a:latin typeface="方正楷体_GB2312" panose="02000000000000000000" charset="-122"/>
                <a:ea typeface="方正楷体_GB2312" panose="02000000000000000000" charset="-122"/>
                <a:cs typeface="方正楷体_GB2312" panose="02000000000000000000" charset="-122"/>
              </a:rPr>
              <a:t>v demonstrate                      </a:t>
            </a:r>
            <a:endParaRPr lang="en-US" altLang="zh-CN" sz="2800">
              <a:latin typeface="方正楷体_GB2312" panose="02000000000000000000" charset="-122"/>
              <a:ea typeface="方正楷体_GB2312" panose="02000000000000000000" charset="-122"/>
              <a:cs typeface="方正楷体_GB2312" panose="02000000000000000000" charset="-122"/>
            </a:endParaRPr>
          </a:p>
          <a:p>
            <a:r>
              <a:rPr lang="zh-CN" altLang="en-US" sz="2800">
                <a:latin typeface="方正楷体_GB2312" panose="02000000000000000000" charset="-122"/>
                <a:ea typeface="方正楷体_GB2312" panose="02000000000000000000" charset="-122"/>
                <a:cs typeface="方正楷体_GB2312" panose="02000000000000000000" charset="-122"/>
              </a:rPr>
              <a:t>融合</a:t>
            </a:r>
            <a:r>
              <a:rPr lang="en-US" altLang="zh-CN" sz="2800">
                <a:latin typeface="方正楷体_GB2312" panose="02000000000000000000" charset="-122"/>
                <a:ea typeface="方正楷体_GB2312" panose="02000000000000000000" charset="-122"/>
                <a:cs typeface="方正楷体_GB2312" panose="02000000000000000000" charset="-122"/>
              </a:rPr>
              <a:t>v    </a:t>
            </a:r>
            <a:r>
              <a:rPr lang="en-US" altLang="zh-CN" sz="2800" b="1">
                <a:solidFill>
                  <a:srgbClr val="FF0000"/>
                </a:solidFill>
                <a:latin typeface="Times New Roman" panose="02020603050405020304" charset="0"/>
                <a:cs typeface="Times New Roman" panose="02020603050405020304" charset="0"/>
              </a:rPr>
              <a:t>blend /coupled with</a:t>
            </a:r>
            <a:endParaRPr lang="en-US" altLang="zh-CN" sz="2800" b="1">
              <a:solidFill>
                <a:srgbClr val="FF0000"/>
              </a:solidFill>
              <a:latin typeface="Times New Roman" panose="02020603050405020304" charset="0"/>
              <a:cs typeface="Times New Roman" panose="02020603050405020304" charset="0"/>
            </a:endParaRPr>
          </a:p>
          <a:p>
            <a:r>
              <a:rPr lang="zh-CN" altLang="en-US" sz="2800">
                <a:latin typeface="方正楷体_GB2312" panose="02000000000000000000" charset="-122"/>
                <a:ea typeface="方正楷体_GB2312" panose="02000000000000000000" charset="-122"/>
                <a:cs typeface="方正楷体_GB2312" panose="02000000000000000000" charset="-122"/>
              </a:rPr>
              <a:t>收藏很多</a:t>
            </a:r>
            <a:r>
              <a:rPr lang="en-US" altLang="zh-CN" sz="2800" b="1">
                <a:solidFill>
                  <a:srgbClr val="FF0000"/>
                </a:solidFill>
                <a:latin typeface="Times New Roman" panose="02020603050405020304" charset="0"/>
                <a:cs typeface="Times New Roman" panose="02020603050405020304" charset="0"/>
                <a:sym typeface="+mn-ea"/>
              </a:rPr>
              <a:t>house </a:t>
            </a:r>
            <a:r>
              <a:rPr lang="en-US" altLang="zh-CN" sz="2800" b="1">
                <a:solidFill>
                  <a:srgbClr val="FF0000"/>
                </a:solidFill>
                <a:latin typeface="Times New Roman" panose="02020603050405020304" charset="0"/>
                <a:cs typeface="Times New Roman" panose="02020603050405020304" charset="0"/>
              </a:rPr>
              <a:t>a large collection of</a:t>
            </a:r>
            <a:endParaRPr lang="en-US" altLang="zh-CN" sz="2800" b="1">
              <a:solidFill>
                <a:srgbClr val="FF0000"/>
              </a:solidFill>
              <a:latin typeface="Times New Roman" panose="02020603050405020304" charset="0"/>
              <a:cs typeface="Times New Roman" panose="02020603050405020304" charset="0"/>
            </a:endParaRPr>
          </a:p>
          <a:p>
            <a:r>
              <a:rPr lang="zh-CN" altLang="en-US" sz="2800">
                <a:latin typeface="方正楷体_GB2312" panose="02000000000000000000" charset="-122"/>
                <a:ea typeface="方正楷体_GB2312" panose="02000000000000000000" charset="-122"/>
                <a:cs typeface="方正楷体_GB2312" panose="02000000000000000000" charset="-122"/>
              </a:rPr>
              <a:t>亲身体验</a:t>
            </a:r>
            <a:r>
              <a:rPr lang="en-US" altLang="zh-CN" sz="2800" b="1">
                <a:solidFill>
                  <a:srgbClr val="FF0000"/>
                </a:solidFill>
                <a:latin typeface="Times New Roman" panose="02020603050405020304" charset="0"/>
                <a:cs typeface="Times New Roman" panose="02020603050405020304" charset="0"/>
              </a:rPr>
              <a:t>experience sth first hand</a:t>
            </a:r>
            <a:endParaRPr lang="en-US" altLang="zh-CN" sz="2800">
              <a:latin typeface="方正楷体_GB2312" panose="02000000000000000000" charset="-122"/>
              <a:ea typeface="方正楷体_GB2312" panose="02000000000000000000" charset="-122"/>
              <a:cs typeface="方正楷体_GB2312" panose="02000000000000000000" charset="-122"/>
            </a:endParaRPr>
          </a:p>
          <a:p>
            <a:r>
              <a:rPr lang="zh-CN" altLang="en-US" sz="2800">
                <a:latin typeface="方正楷体_GB2312" panose="02000000000000000000" charset="-122"/>
                <a:ea typeface="方正楷体_GB2312" panose="02000000000000000000" charset="-122"/>
                <a:cs typeface="方正楷体_GB2312" panose="02000000000000000000" charset="-122"/>
              </a:rPr>
              <a:t>动手体验</a:t>
            </a:r>
            <a:r>
              <a:rPr lang="en-US" altLang="zh-CN" sz="2800" b="1">
                <a:solidFill>
                  <a:srgbClr val="FF0000"/>
                </a:solidFill>
                <a:latin typeface="Times New Roman" panose="02020603050405020304" charset="0"/>
                <a:cs typeface="Times New Roman" panose="02020603050405020304" charset="0"/>
              </a:rPr>
              <a:t>hands-on activities</a:t>
            </a:r>
            <a:endParaRPr lang="en-US" altLang="zh-CN" sz="2800" b="1">
              <a:solidFill>
                <a:srgbClr val="FF0000"/>
              </a:solidFill>
              <a:latin typeface="Times New Roman" panose="02020603050405020304" charset="0"/>
              <a:cs typeface="Times New Roman" panose="02020603050405020304" charset="0"/>
            </a:endParaRPr>
          </a:p>
        </p:txBody>
      </p:sp>
      <p:sp>
        <p:nvSpPr>
          <p:cNvPr id="3" name="文本框 2"/>
          <p:cNvSpPr txBox="1"/>
          <p:nvPr/>
        </p:nvSpPr>
        <p:spPr>
          <a:xfrm>
            <a:off x="433070" y="1295400"/>
            <a:ext cx="6096000" cy="521970"/>
          </a:xfrm>
          <a:prstGeom prst="rect">
            <a:avLst/>
          </a:prstGeom>
          <a:noFill/>
        </p:spPr>
        <p:txBody>
          <a:bodyPr wrap="square" rtlCol="0" anchor="t">
            <a:spAutoFit/>
          </a:bodyPr>
          <a:p>
            <a:r>
              <a:rPr lang="en-US" altLang="zh-CN"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sym typeface="+mn-ea"/>
              </a:rPr>
              <a:t>para.2 </a:t>
            </a:r>
            <a:r>
              <a:rPr lang="zh-CN" altLang="en-US"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sym typeface="+mn-ea"/>
              </a:rPr>
              <a:t>活动过程（注意内容）</a:t>
            </a:r>
            <a:endParaRPr lang="en-US" altLang="zh-CN"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sym typeface="+mn-ea"/>
            </a:endParaRPr>
          </a:p>
        </p:txBody>
      </p:sp>
      <p:grpSp>
        <p:nvGrpSpPr>
          <p:cNvPr id="124" name="组合 123"/>
          <p:cNvGrpSpPr/>
          <p:nvPr/>
        </p:nvGrpSpPr>
        <p:grpSpPr>
          <a:xfrm>
            <a:off x="10041617" y="3393587"/>
            <a:ext cx="2180796" cy="3384025"/>
            <a:chOff x="4960937" y="239713"/>
            <a:chExt cx="2635250" cy="4089219"/>
          </a:xfrm>
        </p:grpSpPr>
        <p:sp>
          <p:nvSpPr>
            <p:cNvPr id="123" name="任意多边形: 形状 122"/>
            <p:cNvSpPr/>
            <p:nvPr/>
          </p:nvSpPr>
          <p:spPr bwMode="auto">
            <a:xfrm>
              <a:off x="5856156" y="3438526"/>
              <a:ext cx="1570170" cy="890406"/>
            </a:xfrm>
            <a:custGeom>
              <a:avLst/>
              <a:gdLst>
                <a:gd name="connsiteX0" fmla="*/ 1263771 w 1570170"/>
                <a:gd name="connsiteY0" fmla="*/ 0 h 890406"/>
                <a:gd name="connsiteX1" fmla="*/ 1552600 w 1570170"/>
                <a:gd name="connsiteY1" fmla="*/ 797944 h 890406"/>
                <a:gd name="connsiteX2" fmla="*/ 1566515 w 1570170"/>
                <a:gd name="connsiteY2" fmla="*/ 864655 h 890406"/>
                <a:gd name="connsiteX3" fmla="*/ 1570170 w 1570170"/>
                <a:gd name="connsiteY3" fmla="*/ 890406 h 890406"/>
                <a:gd name="connsiteX4" fmla="*/ 0 w 1570170"/>
                <a:gd name="connsiteY4" fmla="*/ 890406 h 890406"/>
                <a:gd name="connsiteX5" fmla="*/ 12646 w 1570170"/>
                <a:gd name="connsiteY5" fmla="*/ 832050 h 890406"/>
                <a:gd name="connsiteX6" fmla="*/ 43466 w 1570170"/>
                <a:gd name="connsiteY6" fmla="*/ 704491 h 890406"/>
                <a:gd name="connsiteX7" fmla="*/ 317854 w 1570170"/>
                <a:gd name="connsiteY7" fmla="*/ 93453 h 890406"/>
                <a:gd name="connsiteX8" fmla="*/ 1263771 w 1570170"/>
                <a:gd name="connsiteY8" fmla="*/ 0 h 89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170" h="890406">
                  <a:moveTo>
                    <a:pt x="1263771" y="0"/>
                  </a:moveTo>
                  <a:cubicBezTo>
                    <a:pt x="1263771" y="0"/>
                    <a:pt x="1400965" y="222849"/>
                    <a:pt x="1552600" y="797944"/>
                  </a:cubicBezTo>
                  <a:cubicBezTo>
                    <a:pt x="1557565" y="817039"/>
                    <a:pt x="1562197" y="839349"/>
                    <a:pt x="1566515" y="864655"/>
                  </a:cubicBezTo>
                  <a:lnTo>
                    <a:pt x="1570170" y="890406"/>
                  </a:lnTo>
                  <a:lnTo>
                    <a:pt x="0" y="890406"/>
                  </a:lnTo>
                  <a:lnTo>
                    <a:pt x="12646" y="832050"/>
                  </a:lnTo>
                  <a:cubicBezTo>
                    <a:pt x="23243" y="785672"/>
                    <a:pt x="33538" y="743130"/>
                    <a:pt x="43466" y="704491"/>
                  </a:cubicBezTo>
                  <a:cubicBezTo>
                    <a:pt x="180660" y="194094"/>
                    <a:pt x="317854" y="93453"/>
                    <a:pt x="317854" y="93453"/>
                  </a:cubicBezTo>
                  <a:cubicBezTo>
                    <a:pt x="317854" y="93453"/>
                    <a:pt x="317854" y="93453"/>
                    <a:pt x="1263771" y="0"/>
                  </a:cubicBezTo>
                  <a:close/>
                </a:path>
              </a:pathLst>
            </a:custGeom>
            <a:solidFill>
              <a:srgbClr val="2533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p>
              <a:endParaRPr lang="zh-CN" altLang="en-US"/>
            </a:p>
          </p:txBody>
        </p:sp>
        <p:sp>
          <p:nvSpPr>
            <p:cNvPr id="93" name="Freeform 21"/>
            <p:cNvSpPr/>
            <p:nvPr/>
          </p:nvSpPr>
          <p:spPr bwMode="auto">
            <a:xfrm>
              <a:off x="5113337" y="1814513"/>
              <a:ext cx="677863" cy="1674813"/>
            </a:xfrm>
            <a:custGeom>
              <a:avLst/>
              <a:gdLst>
                <a:gd name="T0" fmla="*/ 1 w 94"/>
                <a:gd name="T1" fmla="*/ 48 h 233"/>
                <a:gd name="T2" fmla="*/ 94 w 94"/>
                <a:gd name="T3" fmla="*/ 224 h 233"/>
                <a:gd name="T4" fmla="*/ 94 w 94"/>
                <a:gd name="T5" fmla="*/ 133 h 233"/>
                <a:gd name="T6" fmla="*/ 41 w 94"/>
                <a:gd name="T7" fmla="*/ 31 h 233"/>
                <a:gd name="T8" fmla="*/ 18 w 94"/>
                <a:gd name="T9" fmla="*/ 1 h 233"/>
                <a:gd name="T10" fmla="*/ 18 w 94"/>
                <a:gd name="T11" fmla="*/ 1 h 233"/>
                <a:gd name="T12" fmla="*/ 8 w 94"/>
                <a:gd name="T13" fmla="*/ 8 h 233"/>
                <a:gd name="T14" fmla="*/ 0 w 94"/>
                <a:gd name="T15" fmla="*/ 46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33">
                  <a:moveTo>
                    <a:pt x="1" y="48"/>
                  </a:moveTo>
                  <a:cubicBezTo>
                    <a:pt x="1" y="48"/>
                    <a:pt x="63" y="233"/>
                    <a:pt x="94" y="224"/>
                  </a:cubicBezTo>
                  <a:cubicBezTo>
                    <a:pt x="94" y="133"/>
                    <a:pt x="94" y="133"/>
                    <a:pt x="94" y="133"/>
                  </a:cubicBezTo>
                  <a:cubicBezTo>
                    <a:pt x="93" y="134"/>
                    <a:pt x="41" y="31"/>
                    <a:pt x="41" y="31"/>
                  </a:cubicBezTo>
                  <a:cubicBezTo>
                    <a:pt x="41" y="31"/>
                    <a:pt x="25" y="5"/>
                    <a:pt x="18" y="1"/>
                  </a:cubicBezTo>
                  <a:cubicBezTo>
                    <a:pt x="18" y="1"/>
                    <a:pt x="18" y="1"/>
                    <a:pt x="18" y="1"/>
                  </a:cubicBezTo>
                  <a:cubicBezTo>
                    <a:pt x="13" y="0"/>
                    <a:pt x="9" y="3"/>
                    <a:pt x="8" y="8"/>
                  </a:cubicBezTo>
                  <a:cubicBezTo>
                    <a:pt x="0" y="46"/>
                    <a:pt x="0" y="46"/>
                    <a:pt x="0" y="46"/>
                  </a:cubicBezTo>
                </a:path>
              </a:pathLst>
            </a:custGeom>
            <a:solidFill>
              <a:srgbClr val="FFA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Line 22"/>
            <p:cNvSpPr>
              <a:spLocks noChangeShapeType="1"/>
            </p:cNvSpPr>
            <p:nvPr/>
          </p:nvSpPr>
          <p:spPr bwMode="auto">
            <a:xfrm flipV="1">
              <a:off x="5257800" y="1555751"/>
              <a:ext cx="115888" cy="568325"/>
            </a:xfrm>
            <a:prstGeom prst="line">
              <a:avLst/>
            </a:prstGeom>
            <a:noFill/>
            <a:ln w="85725"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
              <a:endParaRPr lang="zh-CN" altLang="en-US"/>
            </a:p>
          </p:txBody>
        </p:sp>
        <p:sp>
          <p:nvSpPr>
            <p:cNvPr id="95" name="Freeform 23"/>
            <p:cNvSpPr/>
            <p:nvPr/>
          </p:nvSpPr>
          <p:spPr bwMode="auto">
            <a:xfrm>
              <a:off x="5192712" y="1836738"/>
              <a:ext cx="209550" cy="236538"/>
            </a:xfrm>
            <a:custGeom>
              <a:avLst/>
              <a:gdLst>
                <a:gd name="T0" fmla="*/ 29 w 29"/>
                <a:gd name="T1" fmla="*/ 27 h 33"/>
                <a:gd name="T2" fmla="*/ 25 w 29"/>
                <a:gd name="T3" fmla="*/ 0 h 33"/>
                <a:gd name="T4" fmla="*/ 2 w 29"/>
                <a:gd name="T5" fmla="*/ 7 h 33"/>
                <a:gd name="T6" fmla="*/ 15 w 29"/>
                <a:gd name="T7" fmla="*/ 13 h 33"/>
                <a:gd name="T8" fmla="*/ 14 w 29"/>
                <a:gd name="T9" fmla="*/ 29 h 33"/>
                <a:gd name="T10" fmla="*/ 29 w 29"/>
                <a:gd name="T11" fmla="*/ 27 h 33"/>
              </a:gdLst>
              <a:ahLst/>
              <a:cxnLst>
                <a:cxn ang="0">
                  <a:pos x="T0" y="T1"/>
                </a:cxn>
                <a:cxn ang="0">
                  <a:pos x="T2" y="T3"/>
                </a:cxn>
                <a:cxn ang="0">
                  <a:pos x="T4" y="T5"/>
                </a:cxn>
                <a:cxn ang="0">
                  <a:pos x="T6" y="T7"/>
                </a:cxn>
                <a:cxn ang="0">
                  <a:pos x="T8" y="T9"/>
                </a:cxn>
                <a:cxn ang="0">
                  <a:pos x="T10" y="T11"/>
                </a:cxn>
              </a:cxnLst>
              <a:rect l="0" t="0" r="r" b="b"/>
              <a:pathLst>
                <a:path w="29" h="33">
                  <a:moveTo>
                    <a:pt x="29" y="27"/>
                  </a:moveTo>
                  <a:cubicBezTo>
                    <a:pt x="29" y="27"/>
                    <a:pt x="28" y="1"/>
                    <a:pt x="25" y="0"/>
                  </a:cubicBezTo>
                  <a:cubicBezTo>
                    <a:pt x="21" y="0"/>
                    <a:pt x="3" y="1"/>
                    <a:pt x="2" y="7"/>
                  </a:cubicBezTo>
                  <a:cubicBezTo>
                    <a:pt x="0" y="13"/>
                    <a:pt x="15" y="13"/>
                    <a:pt x="15" y="13"/>
                  </a:cubicBezTo>
                  <a:cubicBezTo>
                    <a:pt x="15" y="13"/>
                    <a:pt x="8" y="25"/>
                    <a:pt x="14" y="29"/>
                  </a:cubicBezTo>
                  <a:cubicBezTo>
                    <a:pt x="20" y="33"/>
                    <a:pt x="29" y="27"/>
                    <a:pt x="29" y="27"/>
                  </a:cubicBezTo>
                  <a:close/>
                </a:path>
              </a:pathLst>
            </a:custGeom>
            <a:solidFill>
              <a:srgbClr val="FFA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Freeform 24"/>
            <p:cNvSpPr/>
            <p:nvPr/>
          </p:nvSpPr>
          <p:spPr bwMode="auto">
            <a:xfrm>
              <a:off x="5076825" y="1620838"/>
              <a:ext cx="1984375" cy="1846263"/>
            </a:xfrm>
            <a:custGeom>
              <a:avLst/>
              <a:gdLst>
                <a:gd name="T0" fmla="*/ 210 w 275"/>
                <a:gd name="T1" fmla="*/ 0 h 257"/>
                <a:gd name="T2" fmla="*/ 139 w 275"/>
                <a:gd name="T3" fmla="*/ 50 h 257"/>
                <a:gd name="T4" fmla="*/ 102 w 275"/>
                <a:gd name="T5" fmla="*/ 159 h 257"/>
                <a:gd name="T6" fmla="*/ 58 w 275"/>
                <a:gd name="T7" fmla="*/ 63 h 257"/>
                <a:gd name="T8" fmla="*/ 0 w 275"/>
                <a:gd name="T9" fmla="*/ 102 h 257"/>
                <a:gd name="T10" fmla="*/ 97 w 275"/>
                <a:gd name="T11" fmla="*/ 256 h 257"/>
                <a:gd name="T12" fmla="*/ 210 w 275"/>
                <a:gd name="T13" fmla="*/ 0 h 257"/>
              </a:gdLst>
              <a:ahLst/>
              <a:cxnLst>
                <a:cxn ang="0">
                  <a:pos x="T0" y="T1"/>
                </a:cxn>
                <a:cxn ang="0">
                  <a:pos x="T2" y="T3"/>
                </a:cxn>
                <a:cxn ang="0">
                  <a:pos x="T4" y="T5"/>
                </a:cxn>
                <a:cxn ang="0">
                  <a:pos x="T6" y="T7"/>
                </a:cxn>
                <a:cxn ang="0">
                  <a:pos x="T8" y="T9"/>
                </a:cxn>
                <a:cxn ang="0">
                  <a:pos x="T10" y="T11"/>
                </a:cxn>
                <a:cxn ang="0">
                  <a:pos x="T12" y="T13"/>
                </a:cxn>
              </a:cxnLst>
              <a:rect l="0" t="0" r="r" b="b"/>
              <a:pathLst>
                <a:path w="275" h="257">
                  <a:moveTo>
                    <a:pt x="210" y="0"/>
                  </a:moveTo>
                  <a:cubicBezTo>
                    <a:pt x="210" y="0"/>
                    <a:pt x="158" y="32"/>
                    <a:pt x="139" y="50"/>
                  </a:cubicBezTo>
                  <a:cubicBezTo>
                    <a:pt x="121" y="68"/>
                    <a:pt x="102" y="159"/>
                    <a:pt x="102" y="159"/>
                  </a:cubicBezTo>
                  <a:cubicBezTo>
                    <a:pt x="58" y="63"/>
                    <a:pt x="58" y="63"/>
                    <a:pt x="58" y="63"/>
                  </a:cubicBezTo>
                  <a:cubicBezTo>
                    <a:pt x="0" y="102"/>
                    <a:pt x="0" y="102"/>
                    <a:pt x="0" y="102"/>
                  </a:cubicBezTo>
                  <a:cubicBezTo>
                    <a:pt x="0" y="102"/>
                    <a:pt x="68" y="255"/>
                    <a:pt x="97" y="256"/>
                  </a:cubicBezTo>
                  <a:cubicBezTo>
                    <a:pt x="127" y="257"/>
                    <a:pt x="275" y="88"/>
                    <a:pt x="2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Freeform 25"/>
            <p:cNvSpPr/>
            <p:nvPr/>
          </p:nvSpPr>
          <p:spPr bwMode="auto">
            <a:xfrm>
              <a:off x="6057900" y="549276"/>
              <a:ext cx="982663" cy="992188"/>
            </a:xfrm>
            <a:custGeom>
              <a:avLst/>
              <a:gdLst>
                <a:gd name="T0" fmla="*/ 1 w 136"/>
                <a:gd name="T1" fmla="*/ 52 h 138"/>
                <a:gd name="T2" fmla="*/ 32 w 136"/>
                <a:gd name="T3" fmla="*/ 123 h 138"/>
                <a:gd name="T4" fmla="*/ 104 w 136"/>
                <a:gd name="T5" fmla="*/ 118 h 138"/>
                <a:gd name="T6" fmla="*/ 90 w 136"/>
                <a:gd name="T7" fmla="*/ 12 h 138"/>
                <a:gd name="T8" fmla="*/ 69 w 136"/>
                <a:gd name="T9" fmla="*/ 4 h 138"/>
                <a:gd name="T10" fmla="*/ 4 w 136"/>
                <a:gd name="T11" fmla="*/ 34 h 138"/>
                <a:gd name="T12" fmla="*/ 0 w 136"/>
                <a:gd name="T13" fmla="*/ 45 h 138"/>
                <a:gd name="T14" fmla="*/ 1 w 136"/>
                <a:gd name="T15" fmla="*/ 52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38">
                  <a:moveTo>
                    <a:pt x="1" y="52"/>
                  </a:moveTo>
                  <a:cubicBezTo>
                    <a:pt x="0" y="79"/>
                    <a:pt x="9" y="107"/>
                    <a:pt x="32" y="123"/>
                  </a:cubicBezTo>
                  <a:cubicBezTo>
                    <a:pt x="53" y="138"/>
                    <a:pt x="84" y="135"/>
                    <a:pt x="104" y="118"/>
                  </a:cubicBezTo>
                  <a:cubicBezTo>
                    <a:pt x="136" y="90"/>
                    <a:pt x="127" y="27"/>
                    <a:pt x="90" y="12"/>
                  </a:cubicBezTo>
                  <a:cubicBezTo>
                    <a:pt x="85" y="10"/>
                    <a:pt x="72" y="8"/>
                    <a:pt x="69" y="4"/>
                  </a:cubicBezTo>
                  <a:cubicBezTo>
                    <a:pt x="41" y="0"/>
                    <a:pt x="11" y="13"/>
                    <a:pt x="4" y="34"/>
                  </a:cubicBezTo>
                  <a:cubicBezTo>
                    <a:pt x="3" y="37"/>
                    <a:pt x="1" y="41"/>
                    <a:pt x="0" y="45"/>
                  </a:cubicBezTo>
                  <a:cubicBezTo>
                    <a:pt x="0" y="47"/>
                    <a:pt x="1" y="50"/>
                    <a:pt x="1" y="52"/>
                  </a:cubicBezTo>
                  <a:close/>
                </a:path>
              </a:pathLst>
            </a:custGeom>
            <a:solidFill>
              <a:srgbClr val="1E2F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Freeform 26"/>
            <p:cNvSpPr/>
            <p:nvPr/>
          </p:nvSpPr>
          <p:spPr bwMode="auto">
            <a:xfrm>
              <a:off x="6008687" y="685801"/>
              <a:ext cx="873125" cy="1509713"/>
            </a:xfrm>
            <a:custGeom>
              <a:avLst/>
              <a:gdLst>
                <a:gd name="T0" fmla="*/ 88 w 121"/>
                <a:gd name="T1" fmla="*/ 54 h 210"/>
                <a:gd name="T2" fmla="*/ 91 w 121"/>
                <a:gd name="T3" fmla="*/ 55 h 210"/>
                <a:gd name="T4" fmla="*/ 111 w 121"/>
                <a:gd name="T5" fmla="*/ 61 h 210"/>
                <a:gd name="T6" fmla="*/ 101 w 121"/>
                <a:gd name="T7" fmla="*/ 85 h 210"/>
                <a:gd name="T8" fmla="*/ 94 w 121"/>
                <a:gd name="T9" fmla="*/ 90 h 210"/>
                <a:gd name="T10" fmla="*/ 93 w 121"/>
                <a:gd name="T11" fmla="*/ 120 h 210"/>
                <a:gd name="T12" fmla="*/ 121 w 121"/>
                <a:gd name="T13" fmla="*/ 154 h 210"/>
                <a:gd name="T14" fmla="*/ 44 w 121"/>
                <a:gd name="T15" fmla="*/ 175 h 210"/>
                <a:gd name="T16" fmla="*/ 38 w 121"/>
                <a:gd name="T17" fmla="*/ 114 h 210"/>
                <a:gd name="T18" fmla="*/ 2 w 121"/>
                <a:gd name="T19" fmla="*/ 63 h 210"/>
                <a:gd name="T20" fmla="*/ 41 w 121"/>
                <a:gd name="T21" fmla="*/ 7 h 210"/>
                <a:gd name="T22" fmla="*/ 88 w 121"/>
                <a:gd name="T23" fmla="*/ 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210">
                  <a:moveTo>
                    <a:pt x="88" y="54"/>
                  </a:moveTo>
                  <a:cubicBezTo>
                    <a:pt x="89" y="55"/>
                    <a:pt x="90" y="56"/>
                    <a:pt x="91" y="55"/>
                  </a:cubicBezTo>
                  <a:cubicBezTo>
                    <a:pt x="95" y="54"/>
                    <a:pt x="105" y="49"/>
                    <a:pt x="111" y="61"/>
                  </a:cubicBezTo>
                  <a:cubicBezTo>
                    <a:pt x="117" y="72"/>
                    <a:pt x="108" y="83"/>
                    <a:pt x="101" y="85"/>
                  </a:cubicBezTo>
                  <a:cubicBezTo>
                    <a:pt x="99" y="86"/>
                    <a:pt x="94" y="88"/>
                    <a:pt x="94" y="90"/>
                  </a:cubicBezTo>
                  <a:cubicBezTo>
                    <a:pt x="91" y="96"/>
                    <a:pt x="92" y="107"/>
                    <a:pt x="93" y="120"/>
                  </a:cubicBezTo>
                  <a:cubicBezTo>
                    <a:pt x="96" y="149"/>
                    <a:pt x="121" y="154"/>
                    <a:pt x="121" y="154"/>
                  </a:cubicBezTo>
                  <a:cubicBezTo>
                    <a:pt x="121" y="154"/>
                    <a:pt x="56" y="210"/>
                    <a:pt x="44" y="175"/>
                  </a:cubicBezTo>
                  <a:cubicBezTo>
                    <a:pt x="49" y="168"/>
                    <a:pt x="46" y="111"/>
                    <a:pt x="38" y="114"/>
                  </a:cubicBezTo>
                  <a:cubicBezTo>
                    <a:pt x="26" y="118"/>
                    <a:pt x="4" y="113"/>
                    <a:pt x="2" y="63"/>
                  </a:cubicBezTo>
                  <a:cubicBezTo>
                    <a:pt x="0" y="16"/>
                    <a:pt x="32" y="9"/>
                    <a:pt x="41" y="7"/>
                  </a:cubicBezTo>
                  <a:cubicBezTo>
                    <a:pt x="48" y="6"/>
                    <a:pt x="71" y="0"/>
                    <a:pt x="88" y="54"/>
                  </a:cubicBezTo>
                  <a:close/>
                </a:path>
              </a:pathLst>
            </a:custGeom>
            <a:solidFill>
              <a:srgbClr val="FFA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Freeform 27"/>
            <p:cNvSpPr/>
            <p:nvPr/>
          </p:nvSpPr>
          <p:spPr bwMode="auto">
            <a:xfrm>
              <a:off x="6130925" y="506413"/>
              <a:ext cx="563563" cy="574675"/>
            </a:xfrm>
            <a:custGeom>
              <a:avLst/>
              <a:gdLst>
                <a:gd name="T0" fmla="*/ 0 w 78"/>
                <a:gd name="T1" fmla="*/ 36 h 80"/>
                <a:gd name="T2" fmla="*/ 73 w 78"/>
                <a:gd name="T3" fmla="*/ 80 h 80"/>
                <a:gd name="T4" fmla="*/ 0 w 78"/>
                <a:gd name="T5" fmla="*/ 36 h 80"/>
              </a:gdLst>
              <a:ahLst/>
              <a:cxnLst>
                <a:cxn ang="0">
                  <a:pos x="T0" y="T1"/>
                </a:cxn>
                <a:cxn ang="0">
                  <a:pos x="T2" y="T3"/>
                </a:cxn>
                <a:cxn ang="0">
                  <a:pos x="T4" y="T5"/>
                </a:cxn>
              </a:cxnLst>
              <a:rect l="0" t="0" r="r" b="b"/>
              <a:pathLst>
                <a:path w="78" h="80">
                  <a:moveTo>
                    <a:pt x="0" y="36"/>
                  </a:moveTo>
                  <a:cubicBezTo>
                    <a:pt x="0" y="36"/>
                    <a:pt x="64" y="78"/>
                    <a:pt x="73" y="80"/>
                  </a:cubicBezTo>
                  <a:cubicBezTo>
                    <a:pt x="73" y="80"/>
                    <a:pt x="78" y="0"/>
                    <a:pt x="0" y="36"/>
                  </a:cubicBezTo>
                  <a:close/>
                </a:path>
              </a:pathLst>
            </a:custGeom>
            <a:solidFill>
              <a:srgbClr val="1E2F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Freeform 28"/>
            <p:cNvSpPr/>
            <p:nvPr/>
          </p:nvSpPr>
          <p:spPr bwMode="auto">
            <a:xfrm>
              <a:off x="6678612" y="1066801"/>
              <a:ext cx="101600" cy="165100"/>
            </a:xfrm>
            <a:custGeom>
              <a:avLst/>
              <a:gdLst>
                <a:gd name="T0" fmla="*/ 14 w 14"/>
                <a:gd name="T1" fmla="*/ 13 h 23"/>
                <a:gd name="T2" fmla="*/ 0 w 14"/>
                <a:gd name="T3" fmla="*/ 23 h 23"/>
              </a:gdLst>
              <a:ahLst/>
              <a:cxnLst>
                <a:cxn ang="0">
                  <a:pos x="T0" y="T1"/>
                </a:cxn>
                <a:cxn ang="0">
                  <a:pos x="T2" y="T3"/>
                </a:cxn>
              </a:cxnLst>
              <a:rect l="0" t="0" r="r" b="b"/>
              <a:pathLst>
                <a:path w="14" h="23">
                  <a:moveTo>
                    <a:pt x="14" y="13"/>
                  </a:moveTo>
                  <a:cubicBezTo>
                    <a:pt x="14" y="13"/>
                    <a:pt x="2" y="0"/>
                    <a:pt x="0" y="23"/>
                  </a:cubicBezTo>
                </a:path>
              </a:pathLst>
            </a:custGeom>
            <a:solidFill>
              <a:srgbClr val="E07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Freeform 29"/>
            <p:cNvSpPr/>
            <p:nvPr/>
          </p:nvSpPr>
          <p:spPr bwMode="auto">
            <a:xfrm>
              <a:off x="6296025" y="1160463"/>
              <a:ext cx="180975" cy="179388"/>
            </a:xfrm>
            <a:custGeom>
              <a:avLst/>
              <a:gdLst>
                <a:gd name="T0" fmla="*/ 9 w 25"/>
                <a:gd name="T1" fmla="*/ 2 h 25"/>
                <a:gd name="T2" fmla="*/ 2 w 25"/>
                <a:gd name="T3" fmla="*/ 16 h 25"/>
                <a:gd name="T4" fmla="*/ 16 w 25"/>
                <a:gd name="T5" fmla="*/ 23 h 25"/>
                <a:gd name="T6" fmla="*/ 23 w 25"/>
                <a:gd name="T7" fmla="*/ 9 h 25"/>
                <a:gd name="T8" fmla="*/ 9 w 25"/>
                <a:gd name="T9" fmla="*/ 2 h 25"/>
              </a:gdLst>
              <a:ahLst/>
              <a:cxnLst>
                <a:cxn ang="0">
                  <a:pos x="T0" y="T1"/>
                </a:cxn>
                <a:cxn ang="0">
                  <a:pos x="T2" y="T3"/>
                </a:cxn>
                <a:cxn ang="0">
                  <a:pos x="T4" y="T5"/>
                </a:cxn>
                <a:cxn ang="0">
                  <a:pos x="T6" y="T7"/>
                </a:cxn>
                <a:cxn ang="0">
                  <a:pos x="T8" y="T9"/>
                </a:cxn>
              </a:cxnLst>
              <a:rect l="0" t="0" r="r" b="b"/>
              <a:pathLst>
                <a:path w="25" h="25">
                  <a:moveTo>
                    <a:pt x="9" y="2"/>
                  </a:moveTo>
                  <a:cubicBezTo>
                    <a:pt x="3" y="4"/>
                    <a:pt x="0" y="10"/>
                    <a:pt x="2" y="16"/>
                  </a:cubicBezTo>
                  <a:cubicBezTo>
                    <a:pt x="4" y="22"/>
                    <a:pt x="10" y="25"/>
                    <a:pt x="16" y="23"/>
                  </a:cubicBezTo>
                  <a:cubicBezTo>
                    <a:pt x="22" y="21"/>
                    <a:pt x="25" y="15"/>
                    <a:pt x="23" y="9"/>
                  </a:cubicBezTo>
                  <a:cubicBezTo>
                    <a:pt x="21" y="3"/>
                    <a:pt x="15" y="0"/>
                    <a:pt x="9" y="2"/>
                  </a:cubicBezTo>
                  <a:close/>
                </a:path>
              </a:pathLst>
            </a:custGeom>
            <a:solidFill>
              <a:srgbClr val="E07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Freeform 30"/>
            <p:cNvSpPr/>
            <p:nvPr/>
          </p:nvSpPr>
          <p:spPr bwMode="auto">
            <a:xfrm>
              <a:off x="6022975" y="1160463"/>
              <a:ext cx="79375" cy="150813"/>
            </a:xfrm>
            <a:custGeom>
              <a:avLst/>
              <a:gdLst>
                <a:gd name="T0" fmla="*/ 4 w 11"/>
                <a:gd name="T1" fmla="*/ 21 h 21"/>
                <a:gd name="T2" fmla="*/ 9 w 11"/>
                <a:gd name="T3" fmla="*/ 8 h 21"/>
                <a:gd name="T4" fmla="*/ 1 w 11"/>
                <a:gd name="T5" fmla="*/ 0 h 21"/>
                <a:gd name="T6" fmla="*/ 4 w 11"/>
                <a:gd name="T7" fmla="*/ 21 h 21"/>
              </a:gdLst>
              <a:ahLst/>
              <a:cxnLst>
                <a:cxn ang="0">
                  <a:pos x="T0" y="T1"/>
                </a:cxn>
                <a:cxn ang="0">
                  <a:pos x="T2" y="T3"/>
                </a:cxn>
                <a:cxn ang="0">
                  <a:pos x="T4" y="T5"/>
                </a:cxn>
                <a:cxn ang="0">
                  <a:pos x="T6" y="T7"/>
                </a:cxn>
              </a:cxnLst>
              <a:rect l="0" t="0" r="r" b="b"/>
              <a:pathLst>
                <a:path w="11" h="21">
                  <a:moveTo>
                    <a:pt x="4" y="21"/>
                  </a:moveTo>
                  <a:cubicBezTo>
                    <a:pt x="9" y="18"/>
                    <a:pt x="11" y="13"/>
                    <a:pt x="9" y="8"/>
                  </a:cubicBezTo>
                  <a:cubicBezTo>
                    <a:pt x="8" y="4"/>
                    <a:pt x="5" y="1"/>
                    <a:pt x="1" y="0"/>
                  </a:cubicBezTo>
                  <a:cubicBezTo>
                    <a:pt x="1" y="0"/>
                    <a:pt x="0" y="13"/>
                    <a:pt x="4" y="21"/>
                  </a:cubicBezTo>
                  <a:close/>
                </a:path>
              </a:pathLst>
            </a:custGeom>
            <a:solidFill>
              <a:srgbClr val="E07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Freeform 31"/>
            <p:cNvSpPr/>
            <p:nvPr/>
          </p:nvSpPr>
          <p:spPr bwMode="auto">
            <a:xfrm>
              <a:off x="6122987" y="1146176"/>
              <a:ext cx="58738" cy="93663"/>
            </a:xfrm>
            <a:custGeom>
              <a:avLst/>
              <a:gdLst>
                <a:gd name="T0" fmla="*/ 7 w 8"/>
                <a:gd name="T1" fmla="*/ 0 h 13"/>
                <a:gd name="T2" fmla="*/ 8 w 8"/>
                <a:gd name="T3" fmla="*/ 13 h 13"/>
                <a:gd name="T4" fmla="*/ 2 w 8"/>
                <a:gd name="T5" fmla="*/ 12 h 13"/>
                <a:gd name="T6" fmla="*/ 0 w 8"/>
                <a:gd name="T7" fmla="*/ 10 h 13"/>
                <a:gd name="T8" fmla="*/ 7 w 8"/>
                <a:gd name="T9" fmla="*/ 0 h 13"/>
              </a:gdLst>
              <a:ahLst/>
              <a:cxnLst>
                <a:cxn ang="0">
                  <a:pos x="T0" y="T1"/>
                </a:cxn>
                <a:cxn ang="0">
                  <a:pos x="T2" y="T3"/>
                </a:cxn>
                <a:cxn ang="0">
                  <a:pos x="T4" y="T5"/>
                </a:cxn>
                <a:cxn ang="0">
                  <a:pos x="T6" y="T7"/>
                </a:cxn>
                <a:cxn ang="0">
                  <a:pos x="T8" y="T9"/>
                </a:cxn>
              </a:cxnLst>
              <a:rect l="0" t="0" r="r" b="b"/>
              <a:pathLst>
                <a:path w="8" h="13">
                  <a:moveTo>
                    <a:pt x="7" y="0"/>
                  </a:moveTo>
                  <a:cubicBezTo>
                    <a:pt x="8" y="13"/>
                    <a:pt x="8" y="13"/>
                    <a:pt x="8" y="13"/>
                  </a:cubicBezTo>
                  <a:cubicBezTo>
                    <a:pt x="2" y="12"/>
                    <a:pt x="2" y="12"/>
                    <a:pt x="2" y="12"/>
                  </a:cubicBezTo>
                  <a:cubicBezTo>
                    <a:pt x="0" y="12"/>
                    <a:pt x="0" y="11"/>
                    <a:pt x="0" y="10"/>
                  </a:cubicBezTo>
                  <a:lnTo>
                    <a:pt x="7" y="0"/>
                  </a:lnTo>
                  <a:close/>
                </a:path>
              </a:pathLst>
            </a:custGeom>
            <a:solidFill>
              <a:srgbClr val="E07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Freeform 32"/>
            <p:cNvSpPr/>
            <p:nvPr/>
          </p:nvSpPr>
          <p:spPr bwMode="auto">
            <a:xfrm>
              <a:off x="6224587" y="1001713"/>
              <a:ext cx="93663" cy="58738"/>
            </a:xfrm>
            <a:custGeom>
              <a:avLst/>
              <a:gdLst>
                <a:gd name="T0" fmla="*/ 11 w 13"/>
                <a:gd name="T1" fmla="*/ 7 h 8"/>
                <a:gd name="T2" fmla="*/ 7 w 13"/>
                <a:gd name="T3" fmla="*/ 1 h 8"/>
                <a:gd name="T4" fmla="*/ 0 w 13"/>
                <a:gd name="T5" fmla="*/ 4 h 8"/>
                <a:gd name="T6" fmla="*/ 11 w 13"/>
                <a:gd name="T7" fmla="*/ 7 h 8"/>
              </a:gdLst>
              <a:ahLst/>
              <a:cxnLst>
                <a:cxn ang="0">
                  <a:pos x="T0" y="T1"/>
                </a:cxn>
                <a:cxn ang="0">
                  <a:pos x="T2" y="T3"/>
                </a:cxn>
                <a:cxn ang="0">
                  <a:pos x="T4" y="T5"/>
                </a:cxn>
                <a:cxn ang="0">
                  <a:pos x="T6" y="T7"/>
                </a:cxn>
              </a:cxnLst>
              <a:rect l="0" t="0" r="r" b="b"/>
              <a:pathLst>
                <a:path w="13" h="8">
                  <a:moveTo>
                    <a:pt x="11" y="7"/>
                  </a:moveTo>
                  <a:cubicBezTo>
                    <a:pt x="13" y="8"/>
                    <a:pt x="10" y="2"/>
                    <a:pt x="7" y="1"/>
                  </a:cubicBezTo>
                  <a:cubicBezTo>
                    <a:pt x="4" y="0"/>
                    <a:pt x="1" y="1"/>
                    <a:pt x="0" y="4"/>
                  </a:cubicBezTo>
                  <a:cubicBezTo>
                    <a:pt x="0" y="4"/>
                    <a:pt x="6" y="3"/>
                    <a:pt x="11"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Freeform 33"/>
            <p:cNvSpPr/>
            <p:nvPr/>
          </p:nvSpPr>
          <p:spPr bwMode="auto">
            <a:xfrm>
              <a:off x="6037262" y="995363"/>
              <a:ext cx="93663" cy="57150"/>
            </a:xfrm>
            <a:custGeom>
              <a:avLst/>
              <a:gdLst>
                <a:gd name="T0" fmla="*/ 2 w 13"/>
                <a:gd name="T1" fmla="*/ 7 h 8"/>
                <a:gd name="T2" fmla="*/ 6 w 13"/>
                <a:gd name="T3" fmla="*/ 1 h 8"/>
                <a:gd name="T4" fmla="*/ 13 w 13"/>
                <a:gd name="T5" fmla="*/ 4 h 8"/>
                <a:gd name="T6" fmla="*/ 2 w 13"/>
                <a:gd name="T7" fmla="*/ 7 h 8"/>
              </a:gdLst>
              <a:ahLst/>
              <a:cxnLst>
                <a:cxn ang="0">
                  <a:pos x="T0" y="T1"/>
                </a:cxn>
                <a:cxn ang="0">
                  <a:pos x="T2" y="T3"/>
                </a:cxn>
                <a:cxn ang="0">
                  <a:pos x="T4" y="T5"/>
                </a:cxn>
                <a:cxn ang="0">
                  <a:pos x="T6" y="T7"/>
                </a:cxn>
              </a:cxnLst>
              <a:rect l="0" t="0" r="r" b="b"/>
              <a:pathLst>
                <a:path w="13" h="8">
                  <a:moveTo>
                    <a:pt x="2" y="7"/>
                  </a:moveTo>
                  <a:cubicBezTo>
                    <a:pt x="0" y="8"/>
                    <a:pt x="3" y="2"/>
                    <a:pt x="6" y="1"/>
                  </a:cubicBezTo>
                  <a:cubicBezTo>
                    <a:pt x="9" y="0"/>
                    <a:pt x="12" y="2"/>
                    <a:pt x="13" y="4"/>
                  </a:cubicBezTo>
                  <a:cubicBezTo>
                    <a:pt x="13" y="4"/>
                    <a:pt x="7" y="3"/>
                    <a:pt x="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Freeform 34"/>
            <p:cNvSpPr/>
            <p:nvPr/>
          </p:nvSpPr>
          <p:spPr bwMode="auto">
            <a:xfrm>
              <a:off x="6216650" y="1131888"/>
              <a:ext cx="30163" cy="57150"/>
            </a:xfrm>
            <a:custGeom>
              <a:avLst/>
              <a:gdLst>
                <a:gd name="T0" fmla="*/ 4 w 4"/>
                <a:gd name="T1" fmla="*/ 4 h 8"/>
                <a:gd name="T2" fmla="*/ 2 w 4"/>
                <a:gd name="T3" fmla="*/ 8 h 8"/>
                <a:gd name="T4" fmla="*/ 0 w 4"/>
                <a:gd name="T5" fmla="*/ 4 h 8"/>
                <a:gd name="T6" fmla="*/ 2 w 4"/>
                <a:gd name="T7" fmla="*/ 0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6"/>
                    <a:pt x="3" y="8"/>
                    <a:pt x="2" y="8"/>
                  </a:cubicBezTo>
                  <a:cubicBezTo>
                    <a:pt x="1" y="8"/>
                    <a:pt x="0" y="6"/>
                    <a:pt x="0" y="4"/>
                  </a:cubicBezTo>
                  <a:cubicBezTo>
                    <a:pt x="0" y="1"/>
                    <a:pt x="1" y="0"/>
                    <a:pt x="2" y="0"/>
                  </a:cubicBezTo>
                  <a:cubicBezTo>
                    <a:pt x="3" y="0"/>
                    <a:pt x="4" y="2"/>
                    <a:pt x="4"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Freeform 35"/>
            <p:cNvSpPr/>
            <p:nvPr/>
          </p:nvSpPr>
          <p:spPr bwMode="auto">
            <a:xfrm>
              <a:off x="6080125" y="1123951"/>
              <a:ext cx="28575" cy="58738"/>
            </a:xfrm>
            <a:custGeom>
              <a:avLst/>
              <a:gdLst>
                <a:gd name="T0" fmla="*/ 4 w 4"/>
                <a:gd name="T1" fmla="*/ 4 h 8"/>
                <a:gd name="T2" fmla="*/ 2 w 4"/>
                <a:gd name="T3" fmla="*/ 7 h 8"/>
                <a:gd name="T4" fmla="*/ 0 w 4"/>
                <a:gd name="T5" fmla="*/ 4 h 8"/>
                <a:gd name="T6" fmla="*/ 2 w 4"/>
                <a:gd name="T7" fmla="*/ 0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6"/>
                    <a:pt x="3" y="8"/>
                    <a:pt x="2" y="7"/>
                  </a:cubicBezTo>
                  <a:cubicBezTo>
                    <a:pt x="1" y="7"/>
                    <a:pt x="0" y="6"/>
                    <a:pt x="0" y="4"/>
                  </a:cubicBezTo>
                  <a:cubicBezTo>
                    <a:pt x="0" y="1"/>
                    <a:pt x="1" y="0"/>
                    <a:pt x="2" y="0"/>
                  </a:cubicBezTo>
                  <a:cubicBezTo>
                    <a:pt x="3" y="0"/>
                    <a:pt x="4" y="2"/>
                    <a:pt x="4"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Freeform 36"/>
            <p:cNvSpPr/>
            <p:nvPr/>
          </p:nvSpPr>
          <p:spPr bwMode="auto">
            <a:xfrm>
              <a:off x="6296025" y="1411288"/>
              <a:ext cx="260350" cy="288925"/>
            </a:xfrm>
            <a:custGeom>
              <a:avLst/>
              <a:gdLst>
                <a:gd name="T0" fmla="*/ 0 w 36"/>
                <a:gd name="T1" fmla="*/ 13 h 40"/>
                <a:gd name="T2" fmla="*/ 26 w 36"/>
                <a:gd name="T3" fmla="*/ 4 h 40"/>
                <a:gd name="T4" fmla="*/ 0 w 36"/>
                <a:gd name="T5" fmla="*/ 13 h 40"/>
              </a:gdLst>
              <a:ahLst/>
              <a:cxnLst>
                <a:cxn ang="0">
                  <a:pos x="T0" y="T1"/>
                </a:cxn>
                <a:cxn ang="0">
                  <a:pos x="T2" y="T3"/>
                </a:cxn>
                <a:cxn ang="0">
                  <a:pos x="T4" y="T5"/>
                </a:cxn>
              </a:cxnLst>
              <a:rect l="0" t="0" r="r" b="b"/>
              <a:pathLst>
                <a:path w="36" h="40">
                  <a:moveTo>
                    <a:pt x="0" y="13"/>
                  </a:moveTo>
                  <a:cubicBezTo>
                    <a:pt x="0" y="13"/>
                    <a:pt x="16" y="8"/>
                    <a:pt x="26" y="4"/>
                  </a:cubicBezTo>
                  <a:cubicBezTo>
                    <a:pt x="36" y="0"/>
                    <a:pt x="11" y="40"/>
                    <a:pt x="0" y="13"/>
                  </a:cubicBezTo>
                  <a:close/>
                </a:path>
              </a:pathLst>
            </a:custGeom>
            <a:solidFill>
              <a:srgbClr val="E07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Freeform 37"/>
            <p:cNvSpPr/>
            <p:nvPr/>
          </p:nvSpPr>
          <p:spPr bwMode="auto">
            <a:xfrm>
              <a:off x="6723062" y="1749426"/>
              <a:ext cx="79375" cy="73025"/>
            </a:xfrm>
            <a:custGeom>
              <a:avLst/>
              <a:gdLst>
                <a:gd name="T0" fmla="*/ 0 w 11"/>
                <a:gd name="T1" fmla="*/ 3 h 10"/>
                <a:gd name="T2" fmla="*/ 9 w 11"/>
                <a:gd name="T3" fmla="*/ 2 h 10"/>
                <a:gd name="T4" fmla="*/ 0 w 11"/>
                <a:gd name="T5" fmla="*/ 10 h 10"/>
                <a:gd name="T6" fmla="*/ 0 w 11"/>
                <a:gd name="T7" fmla="*/ 3 h 10"/>
              </a:gdLst>
              <a:ahLst/>
              <a:cxnLst>
                <a:cxn ang="0">
                  <a:pos x="T0" y="T1"/>
                </a:cxn>
                <a:cxn ang="0">
                  <a:pos x="T2" y="T3"/>
                </a:cxn>
                <a:cxn ang="0">
                  <a:pos x="T4" y="T5"/>
                </a:cxn>
                <a:cxn ang="0">
                  <a:pos x="T6" y="T7"/>
                </a:cxn>
              </a:cxnLst>
              <a:rect l="0" t="0" r="r" b="b"/>
              <a:pathLst>
                <a:path w="11" h="10">
                  <a:moveTo>
                    <a:pt x="0" y="3"/>
                  </a:moveTo>
                  <a:cubicBezTo>
                    <a:pt x="0" y="3"/>
                    <a:pt x="11" y="0"/>
                    <a:pt x="9" y="2"/>
                  </a:cubicBezTo>
                  <a:cubicBezTo>
                    <a:pt x="7" y="4"/>
                    <a:pt x="4" y="7"/>
                    <a:pt x="0" y="10"/>
                  </a:cubicBezTo>
                  <a:lnTo>
                    <a:pt x="0" y="3"/>
                  </a:lnTo>
                  <a:close/>
                </a:path>
              </a:pathLst>
            </a:custGeom>
            <a:solidFill>
              <a:srgbClr val="C20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Freeform 38"/>
            <p:cNvSpPr/>
            <p:nvPr/>
          </p:nvSpPr>
          <p:spPr bwMode="auto">
            <a:xfrm>
              <a:off x="5957887" y="1692276"/>
              <a:ext cx="1485900" cy="2062163"/>
            </a:xfrm>
            <a:custGeom>
              <a:avLst/>
              <a:gdLst>
                <a:gd name="T0" fmla="*/ 48 w 206"/>
                <a:gd name="T1" fmla="*/ 12 h 287"/>
                <a:gd name="T2" fmla="*/ 1 w 206"/>
                <a:gd name="T3" fmla="*/ 137 h 287"/>
                <a:gd name="T4" fmla="*/ 20 w 206"/>
                <a:gd name="T5" fmla="*/ 264 h 287"/>
                <a:gd name="T6" fmla="*/ 191 w 206"/>
                <a:gd name="T7" fmla="*/ 269 h 287"/>
                <a:gd name="T8" fmla="*/ 166 w 206"/>
                <a:gd name="T9" fmla="*/ 33 h 287"/>
                <a:gd name="T10" fmla="*/ 111 w 206"/>
                <a:gd name="T11" fmla="*/ 0 h 287"/>
                <a:gd name="T12" fmla="*/ 48 w 206"/>
                <a:gd name="T13" fmla="*/ 12 h 287"/>
              </a:gdLst>
              <a:ahLst/>
              <a:cxnLst>
                <a:cxn ang="0">
                  <a:pos x="T0" y="T1"/>
                </a:cxn>
                <a:cxn ang="0">
                  <a:pos x="T2" y="T3"/>
                </a:cxn>
                <a:cxn ang="0">
                  <a:pos x="T4" y="T5"/>
                </a:cxn>
                <a:cxn ang="0">
                  <a:pos x="T6" y="T7"/>
                </a:cxn>
                <a:cxn ang="0">
                  <a:pos x="T8" y="T9"/>
                </a:cxn>
                <a:cxn ang="0">
                  <a:pos x="T10" y="T11"/>
                </a:cxn>
                <a:cxn ang="0">
                  <a:pos x="T12" y="T13"/>
                </a:cxn>
              </a:cxnLst>
              <a:rect l="0" t="0" r="r" b="b"/>
              <a:pathLst>
                <a:path w="206" h="287">
                  <a:moveTo>
                    <a:pt x="48" y="12"/>
                  </a:moveTo>
                  <a:cubicBezTo>
                    <a:pt x="50" y="15"/>
                    <a:pt x="0" y="107"/>
                    <a:pt x="1" y="137"/>
                  </a:cubicBezTo>
                  <a:cubicBezTo>
                    <a:pt x="2" y="166"/>
                    <a:pt x="22" y="260"/>
                    <a:pt x="20" y="264"/>
                  </a:cubicBezTo>
                  <a:cubicBezTo>
                    <a:pt x="20" y="264"/>
                    <a:pt x="65" y="287"/>
                    <a:pt x="191" y="269"/>
                  </a:cubicBezTo>
                  <a:cubicBezTo>
                    <a:pt x="203" y="160"/>
                    <a:pt x="206" y="67"/>
                    <a:pt x="166" y="33"/>
                  </a:cubicBezTo>
                  <a:cubicBezTo>
                    <a:pt x="166" y="33"/>
                    <a:pt x="122" y="1"/>
                    <a:pt x="111" y="0"/>
                  </a:cubicBezTo>
                  <a:cubicBezTo>
                    <a:pt x="111" y="0"/>
                    <a:pt x="64" y="58"/>
                    <a:pt x="48"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Freeform 39"/>
            <p:cNvSpPr/>
            <p:nvPr/>
          </p:nvSpPr>
          <p:spPr bwMode="auto">
            <a:xfrm>
              <a:off x="6405562" y="1692276"/>
              <a:ext cx="1154113" cy="2263775"/>
            </a:xfrm>
            <a:custGeom>
              <a:avLst/>
              <a:gdLst>
                <a:gd name="T0" fmla="*/ 97 w 160"/>
                <a:gd name="T1" fmla="*/ 21 h 315"/>
                <a:gd name="T2" fmla="*/ 49 w 160"/>
                <a:gd name="T3" fmla="*/ 0 h 315"/>
                <a:gd name="T4" fmla="*/ 30 w 160"/>
                <a:gd name="T5" fmla="*/ 18 h 315"/>
                <a:gd name="T6" fmla="*/ 30 w 160"/>
                <a:gd name="T7" fmla="*/ 26 h 315"/>
                <a:gd name="T8" fmla="*/ 10 w 160"/>
                <a:gd name="T9" fmla="*/ 305 h 315"/>
                <a:gd name="T10" fmla="*/ 160 w 160"/>
                <a:gd name="T11" fmla="*/ 309 h 315"/>
                <a:gd name="T12" fmla="*/ 144 w 160"/>
                <a:gd name="T13" fmla="*/ 79 h 315"/>
                <a:gd name="T14" fmla="*/ 97 w 160"/>
                <a:gd name="T15" fmla="*/ 2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15">
                  <a:moveTo>
                    <a:pt x="97" y="21"/>
                  </a:moveTo>
                  <a:cubicBezTo>
                    <a:pt x="79" y="12"/>
                    <a:pt x="55" y="1"/>
                    <a:pt x="49" y="0"/>
                  </a:cubicBezTo>
                  <a:cubicBezTo>
                    <a:pt x="49" y="0"/>
                    <a:pt x="41" y="10"/>
                    <a:pt x="30" y="18"/>
                  </a:cubicBezTo>
                  <a:cubicBezTo>
                    <a:pt x="31" y="21"/>
                    <a:pt x="31" y="23"/>
                    <a:pt x="30" y="26"/>
                  </a:cubicBezTo>
                  <a:cubicBezTo>
                    <a:pt x="13" y="108"/>
                    <a:pt x="0" y="222"/>
                    <a:pt x="10" y="305"/>
                  </a:cubicBezTo>
                  <a:cubicBezTo>
                    <a:pt x="36" y="306"/>
                    <a:pt x="115" y="315"/>
                    <a:pt x="160" y="309"/>
                  </a:cubicBezTo>
                  <a:cubicBezTo>
                    <a:pt x="154" y="227"/>
                    <a:pt x="157" y="135"/>
                    <a:pt x="144" y="79"/>
                  </a:cubicBezTo>
                  <a:cubicBezTo>
                    <a:pt x="137" y="53"/>
                    <a:pt x="120" y="32"/>
                    <a:pt x="97" y="21"/>
                  </a:cubicBezTo>
                  <a:close/>
                </a:path>
              </a:pathLst>
            </a:custGeom>
            <a:solidFill>
              <a:srgbClr val="D46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Freeform 40"/>
            <p:cNvSpPr/>
            <p:nvPr/>
          </p:nvSpPr>
          <p:spPr bwMode="auto">
            <a:xfrm>
              <a:off x="5835650" y="1743076"/>
              <a:ext cx="533400" cy="2178050"/>
            </a:xfrm>
            <a:custGeom>
              <a:avLst/>
              <a:gdLst>
                <a:gd name="T0" fmla="*/ 67 w 74"/>
                <a:gd name="T1" fmla="*/ 303 h 303"/>
                <a:gd name="T2" fmla="*/ 74 w 74"/>
                <a:gd name="T3" fmla="*/ 17 h 303"/>
                <a:gd name="T4" fmla="*/ 69 w 74"/>
                <a:gd name="T5" fmla="*/ 0 h 303"/>
                <a:gd name="T6" fmla="*/ 18 w 74"/>
                <a:gd name="T7" fmla="*/ 130 h 303"/>
                <a:gd name="T8" fmla="*/ 0 w 74"/>
                <a:gd name="T9" fmla="*/ 302 h 303"/>
                <a:gd name="T10" fmla="*/ 67 w 74"/>
                <a:gd name="T11" fmla="*/ 303 h 303"/>
              </a:gdLst>
              <a:ahLst/>
              <a:cxnLst>
                <a:cxn ang="0">
                  <a:pos x="T0" y="T1"/>
                </a:cxn>
                <a:cxn ang="0">
                  <a:pos x="T2" y="T3"/>
                </a:cxn>
                <a:cxn ang="0">
                  <a:pos x="T4" y="T5"/>
                </a:cxn>
                <a:cxn ang="0">
                  <a:pos x="T6" y="T7"/>
                </a:cxn>
                <a:cxn ang="0">
                  <a:pos x="T8" y="T9"/>
                </a:cxn>
                <a:cxn ang="0">
                  <a:pos x="T10" y="T11"/>
                </a:cxn>
              </a:cxnLst>
              <a:rect l="0" t="0" r="r" b="b"/>
              <a:pathLst>
                <a:path w="74" h="303">
                  <a:moveTo>
                    <a:pt x="67" y="303"/>
                  </a:moveTo>
                  <a:cubicBezTo>
                    <a:pt x="57" y="220"/>
                    <a:pt x="58" y="100"/>
                    <a:pt x="74" y="17"/>
                  </a:cubicBezTo>
                  <a:cubicBezTo>
                    <a:pt x="72" y="15"/>
                    <a:pt x="70" y="4"/>
                    <a:pt x="69" y="0"/>
                  </a:cubicBezTo>
                  <a:cubicBezTo>
                    <a:pt x="70" y="3"/>
                    <a:pt x="17" y="100"/>
                    <a:pt x="18" y="130"/>
                  </a:cubicBezTo>
                  <a:cubicBezTo>
                    <a:pt x="19" y="159"/>
                    <a:pt x="2" y="297"/>
                    <a:pt x="0" y="302"/>
                  </a:cubicBezTo>
                  <a:cubicBezTo>
                    <a:pt x="0" y="302"/>
                    <a:pt x="49" y="300"/>
                    <a:pt x="67" y="303"/>
                  </a:cubicBezTo>
                  <a:close/>
                </a:path>
              </a:pathLst>
            </a:custGeom>
            <a:solidFill>
              <a:srgbClr val="D46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Freeform 41"/>
            <p:cNvSpPr/>
            <p:nvPr/>
          </p:nvSpPr>
          <p:spPr bwMode="auto">
            <a:xfrm>
              <a:off x="5856287" y="2741613"/>
              <a:ext cx="152400" cy="107950"/>
            </a:xfrm>
            <a:custGeom>
              <a:avLst/>
              <a:gdLst>
                <a:gd name="T0" fmla="*/ 21 w 21"/>
                <a:gd name="T1" fmla="*/ 14 h 15"/>
                <a:gd name="T2" fmla="*/ 19 w 21"/>
                <a:gd name="T3" fmla="*/ 5 h 15"/>
                <a:gd name="T4" fmla="*/ 12 w 21"/>
                <a:gd name="T5" fmla="*/ 0 h 15"/>
                <a:gd name="T6" fmla="*/ 3 w 21"/>
                <a:gd name="T7" fmla="*/ 6 h 15"/>
                <a:gd name="T8" fmla="*/ 0 w 21"/>
                <a:gd name="T9" fmla="*/ 11 h 15"/>
                <a:gd name="T10" fmla="*/ 1 w 21"/>
                <a:gd name="T11" fmla="*/ 13 h 15"/>
                <a:gd name="T12" fmla="*/ 1 w 21"/>
                <a:gd name="T13" fmla="*/ 13 h 15"/>
                <a:gd name="T14" fmla="*/ 20 w 21"/>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21" y="14"/>
                  </a:moveTo>
                  <a:cubicBezTo>
                    <a:pt x="21" y="11"/>
                    <a:pt x="21" y="8"/>
                    <a:pt x="19" y="5"/>
                  </a:cubicBezTo>
                  <a:cubicBezTo>
                    <a:pt x="18" y="3"/>
                    <a:pt x="15" y="0"/>
                    <a:pt x="12" y="0"/>
                  </a:cubicBezTo>
                  <a:cubicBezTo>
                    <a:pt x="8" y="0"/>
                    <a:pt x="5" y="3"/>
                    <a:pt x="3" y="6"/>
                  </a:cubicBezTo>
                  <a:cubicBezTo>
                    <a:pt x="2" y="8"/>
                    <a:pt x="1" y="10"/>
                    <a:pt x="0" y="11"/>
                  </a:cubicBezTo>
                  <a:cubicBezTo>
                    <a:pt x="0" y="12"/>
                    <a:pt x="0" y="13"/>
                    <a:pt x="1" y="13"/>
                  </a:cubicBezTo>
                  <a:cubicBezTo>
                    <a:pt x="1" y="13"/>
                    <a:pt x="1" y="13"/>
                    <a:pt x="1" y="13"/>
                  </a:cubicBezTo>
                  <a:cubicBezTo>
                    <a:pt x="8" y="12"/>
                    <a:pt x="14" y="15"/>
                    <a:pt x="20" y="15"/>
                  </a:cubicBezTo>
                </a:path>
              </a:pathLst>
            </a:custGeom>
            <a:solidFill>
              <a:srgbClr val="3544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Freeform 42"/>
            <p:cNvSpPr/>
            <p:nvPr/>
          </p:nvSpPr>
          <p:spPr bwMode="auto">
            <a:xfrm>
              <a:off x="5835650" y="2827338"/>
              <a:ext cx="193675" cy="44450"/>
            </a:xfrm>
            <a:custGeom>
              <a:avLst/>
              <a:gdLst>
                <a:gd name="T0" fmla="*/ 2 w 27"/>
                <a:gd name="T1" fmla="*/ 5 h 6"/>
                <a:gd name="T2" fmla="*/ 25 w 27"/>
                <a:gd name="T3" fmla="*/ 6 h 6"/>
                <a:gd name="T4" fmla="*/ 27 w 27"/>
                <a:gd name="T5" fmla="*/ 3 h 6"/>
                <a:gd name="T6" fmla="*/ 27 w 27"/>
                <a:gd name="T7" fmla="*/ 3 h 6"/>
                <a:gd name="T8" fmla="*/ 25 w 27"/>
                <a:gd name="T9" fmla="*/ 0 h 6"/>
                <a:gd name="T10" fmla="*/ 2 w 27"/>
                <a:gd name="T11" fmla="*/ 0 h 6"/>
                <a:gd name="T12" fmla="*/ 0 w 27"/>
                <a:gd name="T13" fmla="*/ 3 h 6"/>
                <a:gd name="T14" fmla="*/ 0 w 27"/>
                <a:gd name="T15" fmla="*/ 3 h 6"/>
                <a:gd name="T16" fmla="*/ 2 w 27"/>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
                  <a:moveTo>
                    <a:pt x="2" y="5"/>
                  </a:moveTo>
                  <a:cubicBezTo>
                    <a:pt x="25" y="6"/>
                    <a:pt x="25" y="6"/>
                    <a:pt x="25" y="6"/>
                  </a:cubicBezTo>
                  <a:cubicBezTo>
                    <a:pt x="26" y="6"/>
                    <a:pt x="27" y="5"/>
                    <a:pt x="27" y="3"/>
                  </a:cubicBezTo>
                  <a:cubicBezTo>
                    <a:pt x="27" y="3"/>
                    <a:pt x="27" y="3"/>
                    <a:pt x="27" y="3"/>
                  </a:cubicBezTo>
                  <a:cubicBezTo>
                    <a:pt x="27" y="2"/>
                    <a:pt x="26" y="0"/>
                    <a:pt x="25" y="0"/>
                  </a:cubicBezTo>
                  <a:cubicBezTo>
                    <a:pt x="2" y="0"/>
                    <a:pt x="2" y="0"/>
                    <a:pt x="2" y="0"/>
                  </a:cubicBezTo>
                  <a:cubicBezTo>
                    <a:pt x="1" y="0"/>
                    <a:pt x="0" y="1"/>
                    <a:pt x="0" y="3"/>
                  </a:cubicBezTo>
                  <a:cubicBezTo>
                    <a:pt x="0" y="3"/>
                    <a:pt x="0" y="3"/>
                    <a:pt x="0" y="3"/>
                  </a:cubicBezTo>
                  <a:cubicBezTo>
                    <a:pt x="0" y="4"/>
                    <a:pt x="1" y="5"/>
                    <a:pt x="2" y="5"/>
                  </a:cubicBezTo>
                  <a:close/>
                </a:path>
              </a:pathLst>
            </a:custGeom>
            <a:solidFill>
              <a:srgbClr val="ADB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Freeform 43"/>
            <p:cNvSpPr/>
            <p:nvPr/>
          </p:nvSpPr>
          <p:spPr bwMode="auto">
            <a:xfrm>
              <a:off x="4997450" y="1951038"/>
              <a:ext cx="873125" cy="1149350"/>
            </a:xfrm>
            <a:custGeom>
              <a:avLst/>
              <a:gdLst>
                <a:gd name="T0" fmla="*/ 120 w 121"/>
                <a:gd name="T1" fmla="*/ 156 h 160"/>
                <a:gd name="T2" fmla="*/ 87 w 121"/>
                <a:gd name="T3" fmla="*/ 46 h 160"/>
                <a:gd name="T4" fmla="*/ 75 w 121"/>
                <a:gd name="T5" fmla="*/ 33 h 160"/>
                <a:gd name="T6" fmla="*/ 4 w 121"/>
                <a:gd name="T7" fmla="*/ 1 h 160"/>
                <a:gd name="T8" fmla="*/ 1 w 121"/>
                <a:gd name="T9" fmla="*/ 5 h 160"/>
                <a:gd name="T10" fmla="*/ 35 w 121"/>
                <a:gd name="T11" fmla="*/ 112 h 160"/>
                <a:gd name="T12" fmla="*/ 46 w 121"/>
                <a:gd name="T13" fmla="*/ 125 h 160"/>
                <a:gd name="T14" fmla="*/ 117 w 121"/>
                <a:gd name="T15" fmla="*/ 159 h 160"/>
                <a:gd name="T16" fmla="*/ 120 w 121"/>
                <a:gd name="T17" fmla="*/ 1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60">
                  <a:moveTo>
                    <a:pt x="120" y="156"/>
                  </a:moveTo>
                  <a:cubicBezTo>
                    <a:pt x="87" y="46"/>
                    <a:pt x="87" y="46"/>
                    <a:pt x="87" y="46"/>
                  </a:cubicBezTo>
                  <a:cubicBezTo>
                    <a:pt x="85" y="40"/>
                    <a:pt x="81" y="35"/>
                    <a:pt x="75" y="33"/>
                  </a:cubicBezTo>
                  <a:cubicBezTo>
                    <a:pt x="4" y="1"/>
                    <a:pt x="4" y="1"/>
                    <a:pt x="4" y="1"/>
                  </a:cubicBezTo>
                  <a:cubicBezTo>
                    <a:pt x="2" y="0"/>
                    <a:pt x="0" y="2"/>
                    <a:pt x="1" y="5"/>
                  </a:cubicBezTo>
                  <a:cubicBezTo>
                    <a:pt x="35" y="112"/>
                    <a:pt x="35" y="112"/>
                    <a:pt x="35" y="112"/>
                  </a:cubicBezTo>
                  <a:cubicBezTo>
                    <a:pt x="36" y="118"/>
                    <a:pt x="40" y="122"/>
                    <a:pt x="46" y="125"/>
                  </a:cubicBezTo>
                  <a:cubicBezTo>
                    <a:pt x="117" y="159"/>
                    <a:pt x="117" y="159"/>
                    <a:pt x="117" y="159"/>
                  </a:cubicBezTo>
                  <a:cubicBezTo>
                    <a:pt x="119" y="160"/>
                    <a:pt x="121" y="158"/>
                    <a:pt x="120" y="156"/>
                  </a:cubicBezTo>
                  <a:close/>
                </a:path>
              </a:pathLst>
            </a:custGeom>
            <a:solidFill>
              <a:srgbClr val="F5C6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Freeform 44"/>
            <p:cNvSpPr/>
            <p:nvPr/>
          </p:nvSpPr>
          <p:spPr bwMode="auto">
            <a:xfrm>
              <a:off x="4960937" y="2001838"/>
              <a:ext cx="881063" cy="1149350"/>
            </a:xfrm>
            <a:custGeom>
              <a:avLst/>
              <a:gdLst>
                <a:gd name="T0" fmla="*/ 121 w 122"/>
                <a:gd name="T1" fmla="*/ 156 h 160"/>
                <a:gd name="T2" fmla="*/ 87 w 122"/>
                <a:gd name="T3" fmla="*/ 46 h 160"/>
                <a:gd name="T4" fmla="*/ 76 w 122"/>
                <a:gd name="T5" fmla="*/ 33 h 160"/>
                <a:gd name="T6" fmla="*/ 5 w 122"/>
                <a:gd name="T7" fmla="*/ 1 h 160"/>
                <a:gd name="T8" fmla="*/ 1 w 122"/>
                <a:gd name="T9" fmla="*/ 4 h 160"/>
                <a:gd name="T10" fmla="*/ 35 w 122"/>
                <a:gd name="T11" fmla="*/ 112 h 160"/>
                <a:gd name="T12" fmla="*/ 46 w 122"/>
                <a:gd name="T13" fmla="*/ 125 h 160"/>
                <a:gd name="T14" fmla="*/ 117 w 122"/>
                <a:gd name="T15" fmla="*/ 159 h 160"/>
                <a:gd name="T16" fmla="*/ 121 w 122"/>
                <a:gd name="T17" fmla="*/ 1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60">
                  <a:moveTo>
                    <a:pt x="121" y="156"/>
                  </a:moveTo>
                  <a:cubicBezTo>
                    <a:pt x="87" y="46"/>
                    <a:pt x="87" y="46"/>
                    <a:pt x="87" y="46"/>
                  </a:cubicBezTo>
                  <a:cubicBezTo>
                    <a:pt x="86" y="40"/>
                    <a:pt x="81" y="35"/>
                    <a:pt x="76" y="33"/>
                  </a:cubicBezTo>
                  <a:cubicBezTo>
                    <a:pt x="5" y="1"/>
                    <a:pt x="5" y="1"/>
                    <a:pt x="5" y="1"/>
                  </a:cubicBezTo>
                  <a:cubicBezTo>
                    <a:pt x="3" y="0"/>
                    <a:pt x="0" y="2"/>
                    <a:pt x="1" y="4"/>
                  </a:cubicBezTo>
                  <a:cubicBezTo>
                    <a:pt x="35" y="112"/>
                    <a:pt x="35" y="112"/>
                    <a:pt x="35" y="112"/>
                  </a:cubicBezTo>
                  <a:cubicBezTo>
                    <a:pt x="37" y="118"/>
                    <a:pt x="41" y="122"/>
                    <a:pt x="46" y="125"/>
                  </a:cubicBezTo>
                  <a:cubicBezTo>
                    <a:pt x="117" y="159"/>
                    <a:pt x="117" y="159"/>
                    <a:pt x="117" y="159"/>
                  </a:cubicBezTo>
                  <a:cubicBezTo>
                    <a:pt x="119" y="160"/>
                    <a:pt x="122" y="158"/>
                    <a:pt x="121" y="156"/>
                  </a:cubicBezTo>
                  <a:close/>
                </a:path>
              </a:pathLst>
            </a:custGeom>
            <a:solidFill>
              <a:srgbClr val="4475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Freeform 45"/>
            <p:cNvSpPr/>
            <p:nvPr/>
          </p:nvSpPr>
          <p:spPr bwMode="auto">
            <a:xfrm>
              <a:off x="5343525" y="2476501"/>
              <a:ext cx="1465263" cy="1430338"/>
            </a:xfrm>
            <a:custGeom>
              <a:avLst/>
              <a:gdLst>
                <a:gd name="T0" fmla="*/ 68 w 203"/>
                <a:gd name="T1" fmla="*/ 69 h 199"/>
                <a:gd name="T2" fmla="*/ 203 w 203"/>
                <a:gd name="T3" fmla="*/ 178 h 199"/>
                <a:gd name="T4" fmla="*/ 165 w 203"/>
                <a:gd name="T5" fmla="*/ 95 h 199"/>
                <a:gd name="T6" fmla="*/ 74 w 203"/>
                <a:gd name="T7" fmla="*/ 25 h 199"/>
                <a:gd name="T8" fmla="*/ 11 w 203"/>
                <a:gd name="T9" fmla="*/ 8 h 199"/>
                <a:gd name="T10" fmla="*/ 44 w 203"/>
                <a:gd name="T11" fmla="*/ 18 h 199"/>
                <a:gd name="T12" fmla="*/ 7 w 203"/>
                <a:gd name="T13" fmla="*/ 15 h 199"/>
                <a:gd name="T14" fmla="*/ 41 w 203"/>
                <a:gd name="T15" fmla="*/ 30 h 199"/>
                <a:gd name="T16" fmla="*/ 1 w 203"/>
                <a:gd name="T17" fmla="*/ 34 h 199"/>
                <a:gd name="T18" fmla="*/ 39 w 203"/>
                <a:gd name="T19" fmla="*/ 42 h 199"/>
                <a:gd name="T20" fmla="*/ 10 w 203"/>
                <a:gd name="T21" fmla="*/ 42 h 199"/>
                <a:gd name="T22" fmla="*/ 68 w 203"/>
                <a:gd name="T23" fmla="*/ 6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199">
                  <a:moveTo>
                    <a:pt x="68" y="69"/>
                  </a:moveTo>
                  <a:cubicBezTo>
                    <a:pt x="68" y="69"/>
                    <a:pt x="178" y="199"/>
                    <a:pt x="203" y="178"/>
                  </a:cubicBezTo>
                  <a:cubicBezTo>
                    <a:pt x="165" y="95"/>
                    <a:pt x="165" y="95"/>
                    <a:pt x="165" y="95"/>
                  </a:cubicBezTo>
                  <a:cubicBezTo>
                    <a:pt x="164" y="97"/>
                    <a:pt x="74" y="25"/>
                    <a:pt x="74" y="25"/>
                  </a:cubicBezTo>
                  <a:cubicBezTo>
                    <a:pt x="74" y="25"/>
                    <a:pt x="12" y="0"/>
                    <a:pt x="11" y="8"/>
                  </a:cubicBezTo>
                  <a:cubicBezTo>
                    <a:pt x="10" y="14"/>
                    <a:pt x="48" y="18"/>
                    <a:pt x="44" y="18"/>
                  </a:cubicBezTo>
                  <a:cubicBezTo>
                    <a:pt x="44" y="18"/>
                    <a:pt x="11" y="12"/>
                    <a:pt x="7" y="15"/>
                  </a:cubicBezTo>
                  <a:cubicBezTo>
                    <a:pt x="3" y="20"/>
                    <a:pt x="41" y="27"/>
                    <a:pt x="41" y="30"/>
                  </a:cubicBezTo>
                  <a:cubicBezTo>
                    <a:pt x="41" y="30"/>
                    <a:pt x="2" y="30"/>
                    <a:pt x="1" y="34"/>
                  </a:cubicBezTo>
                  <a:cubicBezTo>
                    <a:pt x="0" y="38"/>
                    <a:pt x="40" y="41"/>
                    <a:pt x="39" y="42"/>
                  </a:cubicBezTo>
                  <a:cubicBezTo>
                    <a:pt x="38" y="43"/>
                    <a:pt x="6" y="39"/>
                    <a:pt x="10" y="42"/>
                  </a:cubicBezTo>
                  <a:cubicBezTo>
                    <a:pt x="15" y="45"/>
                    <a:pt x="68" y="69"/>
                    <a:pt x="68" y="69"/>
                  </a:cubicBezTo>
                  <a:close/>
                </a:path>
              </a:pathLst>
            </a:custGeom>
            <a:solidFill>
              <a:srgbClr val="FFA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Freeform 46"/>
            <p:cNvSpPr/>
            <p:nvPr/>
          </p:nvSpPr>
          <p:spPr bwMode="auto">
            <a:xfrm>
              <a:off x="5611812" y="2403476"/>
              <a:ext cx="338138" cy="315913"/>
            </a:xfrm>
            <a:custGeom>
              <a:avLst/>
              <a:gdLst>
                <a:gd name="T0" fmla="*/ 15 w 47"/>
                <a:gd name="T1" fmla="*/ 29 h 44"/>
                <a:gd name="T2" fmla="*/ 7 w 47"/>
                <a:gd name="T3" fmla="*/ 3 h 44"/>
                <a:gd name="T4" fmla="*/ 47 w 47"/>
                <a:gd name="T5" fmla="*/ 44 h 44"/>
              </a:gdLst>
              <a:ahLst/>
              <a:cxnLst>
                <a:cxn ang="0">
                  <a:pos x="T0" y="T1"/>
                </a:cxn>
                <a:cxn ang="0">
                  <a:pos x="T2" y="T3"/>
                </a:cxn>
                <a:cxn ang="0">
                  <a:pos x="T4" y="T5"/>
                </a:cxn>
              </a:cxnLst>
              <a:rect l="0" t="0" r="r" b="b"/>
              <a:pathLst>
                <a:path w="47" h="44">
                  <a:moveTo>
                    <a:pt x="15" y="29"/>
                  </a:moveTo>
                  <a:cubicBezTo>
                    <a:pt x="15" y="29"/>
                    <a:pt x="0" y="0"/>
                    <a:pt x="7" y="3"/>
                  </a:cubicBezTo>
                  <a:cubicBezTo>
                    <a:pt x="13" y="7"/>
                    <a:pt x="47" y="44"/>
                    <a:pt x="47" y="44"/>
                  </a:cubicBezTo>
                </a:path>
              </a:pathLst>
            </a:custGeom>
            <a:solidFill>
              <a:srgbClr val="FFA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Freeform 47"/>
            <p:cNvSpPr/>
            <p:nvPr/>
          </p:nvSpPr>
          <p:spPr bwMode="auto">
            <a:xfrm>
              <a:off x="5799137" y="1922463"/>
              <a:ext cx="1797050" cy="1968500"/>
            </a:xfrm>
            <a:custGeom>
              <a:avLst/>
              <a:gdLst>
                <a:gd name="T0" fmla="*/ 202 w 249"/>
                <a:gd name="T1" fmla="*/ 13 h 274"/>
                <a:gd name="T2" fmla="*/ 164 w 249"/>
                <a:gd name="T3" fmla="*/ 15 h 274"/>
                <a:gd name="T4" fmla="*/ 145 w 249"/>
                <a:gd name="T5" fmla="*/ 73 h 274"/>
                <a:gd name="T6" fmla="*/ 98 w 249"/>
                <a:gd name="T7" fmla="*/ 168 h 274"/>
                <a:gd name="T8" fmla="*/ 22 w 249"/>
                <a:gd name="T9" fmla="*/ 109 h 274"/>
                <a:gd name="T10" fmla="*/ 0 w 249"/>
                <a:gd name="T11" fmla="*/ 160 h 274"/>
                <a:gd name="T12" fmla="*/ 138 w 249"/>
                <a:gd name="T13" fmla="*/ 262 h 274"/>
                <a:gd name="T14" fmla="*/ 202 w 249"/>
                <a:gd name="T15" fmla="*/ 13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274">
                  <a:moveTo>
                    <a:pt x="202" y="13"/>
                  </a:moveTo>
                  <a:cubicBezTo>
                    <a:pt x="193" y="0"/>
                    <a:pt x="172" y="1"/>
                    <a:pt x="164" y="15"/>
                  </a:cubicBezTo>
                  <a:cubicBezTo>
                    <a:pt x="156" y="31"/>
                    <a:pt x="149" y="60"/>
                    <a:pt x="145" y="73"/>
                  </a:cubicBezTo>
                  <a:cubicBezTo>
                    <a:pt x="136" y="97"/>
                    <a:pt x="98" y="168"/>
                    <a:pt x="98" y="168"/>
                  </a:cubicBezTo>
                  <a:cubicBezTo>
                    <a:pt x="22" y="109"/>
                    <a:pt x="22" y="109"/>
                    <a:pt x="22" y="109"/>
                  </a:cubicBezTo>
                  <a:cubicBezTo>
                    <a:pt x="0" y="160"/>
                    <a:pt x="0" y="160"/>
                    <a:pt x="0" y="160"/>
                  </a:cubicBezTo>
                  <a:cubicBezTo>
                    <a:pt x="0" y="160"/>
                    <a:pt x="110" y="274"/>
                    <a:pt x="138" y="262"/>
                  </a:cubicBezTo>
                  <a:cubicBezTo>
                    <a:pt x="162" y="252"/>
                    <a:pt x="249" y="85"/>
                    <a:pt x="202"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Oval 48"/>
            <p:cNvSpPr>
              <a:spLocks noChangeArrowheads="1"/>
            </p:cNvSpPr>
            <p:nvPr/>
          </p:nvSpPr>
          <p:spPr bwMode="auto">
            <a:xfrm>
              <a:off x="6434137" y="239713"/>
              <a:ext cx="476250" cy="474663"/>
            </a:xfrm>
            <a:prstGeom prst="ellipse">
              <a:avLst/>
            </a:prstGeom>
            <a:solidFill>
              <a:srgbClr val="1E2F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ox(in)">
                                      <p:cBhvr>
                                        <p:cTn id="11" dur="2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ox(in)">
                                      <p:cBhvr>
                                        <p:cTn id="16" dur="2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box(in)">
                                      <p:cBhvr>
                                        <p:cTn id="21" dur="20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box(in)">
                                      <p:cBhvr>
                                        <p:cTn id="26" dur="20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box(in)">
                                      <p:cBhvr>
                                        <p:cTn id="31" dur="20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box(in)">
                                      <p:cBhvr>
                                        <p:cTn id="36" dur="20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box(in)">
                                      <p:cBhvr>
                                        <p:cTn id="41" dur="200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box(in)">
                                      <p:cBhvr>
                                        <p:cTn id="46" dur="2000"/>
                                        <p:tgtEl>
                                          <p:spTgt spid="2">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box(in)">
                                      <p:cBhvr>
                                        <p:cTn id="51"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74320" y="490855"/>
            <a:ext cx="11208385" cy="5262245"/>
          </a:xfrm>
          <a:prstGeom prst="rect">
            <a:avLst/>
          </a:prstGeom>
          <a:noFill/>
        </p:spPr>
        <p:txBody>
          <a:bodyPr wrap="square" rtlCol="0" anchor="t">
            <a:spAutoFit/>
          </a:bodyPr>
          <a:p>
            <a:pPr marL="266700" indent="-266700"/>
            <a:r>
              <a:rPr lang="zh-CN" sz="3200" b="1">
                <a:effectLst>
                  <a:glow rad="139700">
                    <a:schemeClr val="accent6">
                      <a:satMod val="175000"/>
                      <a:alpha val="40000"/>
                    </a:schemeClr>
                  </a:glow>
                </a:effectLst>
                <a:latin typeface="Times New Roman" panose="02020603050405020304" charset="0"/>
                <a:ea typeface="宋体" panose="02010600030101010101" pitchFamily="2" charset="-122"/>
                <a:sym typeface="+mn-ea"/>
              </a:rPr>
              <a:t> </a:t>
            </a:r>
            <a:r>
              <a:rPr lang="en-US" altLang="zh-CN" sz="3200" b="1">
                <a:effectLst>
                  <a:glow rad="139700">
                    <a:schemeClr val="accent6">
                      <a:satMod val="175000"/>
                      <a:alpha val="40000"/>
                    </a:schemeClr>
                  </a:glow>
                </a:effectLst>
                <a:latin typeface="Times New Roman" panose="02020603050405020304" charset="0"/>
                <a:ea typeface="宋体" panose="02010600030101010101" pitchFamily="2" charset="-122"/>
                <a:sym typeface="+mn-ea"/>
              </a:rPr>
              <a:t> </a:t>
            </a:r>
            <a:r>
              <a:rPr lang="zh-CN" altLang="en-US"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sym typeface="+mn-ea"/>
              </a:rPr>
              <a:t>     </a:t>
            </a:r>
            <a:r>
              <a:rPr lang="en-US" altLang="zh-CN"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sym typeface="+mn-ea"/>
              </a:rPr>
              <a:t>para.2 </a:t>
            </a:r>
            <a:r>
              <a:rPr lang="zh-CN" altLang="en-US"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sym typeface="+mn-ea"/>
              </a:rPr>
              <a:t>活动过程</a:t>
            </a:r>
            <a:r>
              <a:rPr lang="en-US" altLang="zh-CN"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sym typeface="+mn-ea"/>
              </a:rPr>
              <a:t>(</a:t>
            </a:r>
            <a:r>
              <a:rPr lang="zh-CN" altLang="en-US"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sym typeface="+mn-ea"/>
              </a:rPr>
              <a:t>注意逻辑：按时间</a:t>
            </a:r>
            <a:r>
              <a:rPr lang="en-US" altLang="zh-CN"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sym typeface="+mn-ea"/>
              </a:rPr>
              <a:t>/</a:t>
            </a:r>
            <a:r>
              <a:rPr lang="zh-CN" altLang="en-US"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sym typeface="+mn-ea"/>
              </a:rPr>
              <a:t>空间</a:t>
            </a:r>
            <a:r>
              <a:rPr lang="en-US" altLang="zh-CN"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sym typeface="+mn-ea"/>
              </a:rPr>
              <a:t>/...</a:t>
            </a:r>
            <a:r>
              <a:rPr lang="zh-CN" altLang="en-US"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sym typeface="+mn-ea"/>
              </a:rPr>
              <a:t>展开</a:t>
            </a:r>
            <a:r>
              <a:rPr lang="en-US" altLang="zh-CN"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sym typeface="+mn-ea"/>
              </a:rPr>
              <a:t>) </a:t>
            </a:r>
            <a:endParaRPr lang="en-US" altLang="zh-CN"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sym typeface="+mn-ea"/>
            </a:endParaRPr>
          </a:p>
          <a:p>
            <a:pPr marL="266700" indent="-266700"/>
            <a:endParaRPr lang="en-US" sz="2400">
              <a:effectLst>
                <a:glow rad="139700">
                  <a:schemeClr val="accent6">
                    <a:satMod val="175000"/>
                    <a:alpha val="40000"/>
                  </a:schemeClr>
                </a:glow>
              </a:effectLst>
              <a:latin typeface="Wingdings" panose="05000000000000000000" charset="0"/>
              <a:ea typeface="宋体" panose="02010600030101010101" pitchFamily="2" charset="-122"/>
              <a:sym typeface="+mn-ea"/>
            </a:endParaRPr>
          </a:p>
          <a:p>
            <a:pPr marL="266700" indent="-266700"/>
            <a:r>
              <a:rPr lang="en-US" sz="2800">
                <a:latin typeface="Wingdings" panose="05000000000000000000" charset="0"/>
                <a:ea typeface="宋体" panose="02010600030101010101" pitchFamily="2" charset="-122"/>
                <a:sym typeface="+mn-ea"/>
              </a:rPr>
              <a:t>² </a:t>
            </a:r>
            <a:r>
              <a:rPr lang="en-US" sz="2800">
                <a:latin typeface="Times New Roman" panose="02020603050405020304" charset="0"/>
                <a:sym typeface="+mn-ea"/>
              </a:rPr>
              <a:t>The activity mainly </a:t>
            </a:r>
            <a:r>
              <a:rPr lang="en-US" sz="2800" b="1">
                <a:solidFill>
                  <a:srgbClr val="0000FF"/>
                </a:solidFill>
                <a:latin typeface="Times New Roman" panose="02020603050405020304" charset="0"/>
                <a:ea typeface="宋体" panose="02010600030101010101" pitchFamily="2" charset="-122"/>
                <a:sym typeface="+mn-ea"/>
              </a:rPr>
              <a:t>consisted of</a:t>
            </a:r>
            <a:r>
              <a:rPr lang="en-US" sz="2800">
                <a:latin typeface="Times New Roman" panose="02020603050405020304" charset="0"/>
                <a:sym typeface="+mn-ea"/>
              </a:rPr>
              <a:t> three parts. </a:t>
            </a:r>
            <a:r>
              <a:rPr lang="en-US" sz="2800" b="1">
                <a:solidFill>
                  <a:srgbClr val="0000FF"/>
                </a:solidFill>
                <a:latin typeface="Times New Roman" panose="02020603050405020304" charset="0"/>
                <a:ea typeface="宋体" panose="02010600030101010101" pitchFamily="2" charset="-122"/>
                <a:sym typeface="+mn-ea"/>
              </a:rPr>
              <a:t>First of all</a:t>
            </a:r>
            <a:r>
              <a:rPr lang="en-US" sz="2800">
                <a:latin typeface="Times New Roman" panose="02020603050405020304" charset="0"/>
                <a:sym typeface="+mn-ea"/>
              </a:rPr>
              <a:t>,...</a:t>
            </a:r>
            <a:endParaRPr lang="en-US" sz="2800">
              <a:latin typeface="Times New Roman" panose="02020603050405020304" charset="0"/>
              <a:sym typeface="+mn-ea"/>
            </a:endParaRPr>
          </a:p>
          <a:p>
            <a:pPr marL="266700" indent="-266700"/>
            <a:r>
              <a:rPr lang="en-US" sz="2800">
                <a:latin typeface="Times New Roman" panose="02020603050405020304" charset="0"/>
                <a:sym typeface="+mn-ea"/>
              </a:rPr>
              <a:t>     </a:t>
            </a:r>
            <a:r>
              <a:rPr lang="en-US" sz="2800" b="1">
                <a:solidFill>
                  <a:srgbClr val="0000FF"/>
                </a:solidFill>
                <a:latin typeface="Times New Roman" panose="02020603050405020304" charset="0"/>
                <a:ea typeface="宋体" panose="02010600030101010101" pitchFamily="2" charset="-122"/>
                <a:sym typeface="+mn-ea"/>
              </a:rPr>
              <a:t>   Then followed</a:t>
            </a:r>
            <a:r>
              <a:rPr lang="en-US" sz="2800">
                <a:latin typeface="Times New Roman" panose="02020603050405020304" charset="0"/>
                <a:sym typeface="+mn-ea"/>
              </a:rPr>
              <a:t>,...</a:t>
            </a:r>
            <a:r>
              <a:rPr lang="en-US" sz="2800" b="1">
                <a:solidFill>
                  <a:srgbClr val="0000FF"/>
                </a:solidFill>
                <a:latin typeface="Times New Roman" panose="02020603050405020304" charset="0"/>
                <a:ea typeface="宋体" panose="02010600030101010101" pitchFamily="2" charset="-122"/>
                <a:sym typeface="+mn-ea"/>
              </a:rPr>
              <a:t>Finally</a:t>
            </a:r>
            <a:r>
              <a:rPr lang="en-US" sz="2800">
                <a:latin typeface="Times New Roman" panose="02020603050405020304" charset="0"/>
                <a:sym typeface="+mn-ea"/>
              </a:rPr>
              <a:t>,...</a:t>
            </a:r>
            <a:endParaRPr lang="en-US" sz="2800">
              <a:latin typeface="Times New Roman" panose="02020603050405020304" charset="0"/>
              <a:sym typeface="+mn-ea"/>
            </a:endParaRPr>
          </a:p>
          <a:p>
            <a:pPr marL="266700" indent="-266700"/>
            <a:r>
              <a:rPr lang="en-US" sz="2800">
                <a:latin typeface="Wingdings" panose="05000000000000000000" charset="0"/>
                <a:ea typeface="宋体" panose="02010600030101010101" pitchFamily="2" charset="-122"/>
                <a:sym typeface="+mn-ea"/>
              </a:rPr>
              <a:t>² </a:t>
            </a:r>
            <a:r>
              <a:rPr lang="en-US" sz="2800">
                <a:latin typeface="Times New Roman" panose="02020603050405020304" charset="0"/>
                <a:ea typeface="宋体" panose="02010600030101010101" pitchFamily="2" charset="-122"/>
                <a:sym typeface="+mn-ea"/>
              </a:rPr>
              <a:t>The activity </a:t>
            </a:r>
            <a:r>
              <a:rPr lang="en-US" sz="2800" b="1">
                <a:solidFill>
                  <a:srgbClr val="0000FF"/>
                </a:solidFill>
                <a:latin typeface="Times New Roman" panose="02020603050405020304" charset="0"/>
                <a:ea typeface="宋体" panose="02010600030101010101" pitchFamily="2" charset="-122"/>
                <a:sym typeface="+mn-ea"/>
              </a:rPr>
              <a:t>began with </a:t>
            </a:r>
            <a:r>
              <a:rPr lang="en-US" sz="2800">
                <a:latin typeface="Times New Roman" panose="02020603050405020304" charset="0"/>
                <a:ea typeface="宋体" panose="02010600030101010101" pitchFamily="2" charset="-122"/>
                <a:sym typeface="+mn-ea"/>
              </a:rPr>
              <a:t>a video</a:t>
            </a:r>
            <a:r>
              <a:rPr lang="en-US" sz="2800" b="1">
                <a:solidFill>
                  <a:srgbClr val="0000FF"/>
                </a:solidFill>
                <a:latin typeface="Times New Roman" panose="02020603050405020304" charset="0"/>
                <a:ea typeface="宋体" panose="02010600030101010101" pitchFamily="2" charset="-122"/>
                <a:cs typeface="Times New Roman" panose="02020603050405020304" charset="0"/>
                <a:sym typeface="+mn-ea"/>
              </a:rPr>
              <a:t> </a:t>
            </a:r>
            <a:r>
              <a:rPr lang="en-US" sz="2800">
                <a:latin typeface="Times New Roman" panose="02020603050405020304" charset="0"/>
                <a:ea typeface="宋体" panose="02010600030101010101" pitchFamily="2" charset="-122"/>
                <a:sym typeface="+mn-ea"/>
              </a:rPr>
              <a:t>showcasing the profound history of painting facial masks in Peking Opera. </a:t>
            </a:r>
            <a:r>
              <a:rPr lang="en-US" sz="2800" b="1">
                <a:solidFill>
                  <a:srgbClr val="0000FF"/>
                </a:solidFill>
                <a:latin typeface="Times New Roman" panose="02020603050405020304" charset="0"/>
                <a:ea typeface="宋体" panose="02010600030101010101" pitchFamily="2" charset="-122"/>
                <a:sym typeface="+mn-ea"/>
              </a:rPr>
              <a:t>Following that,</a:t>
            </a:r>
            <a:r>
              <a:rPr lang="en-US" sz="2800">
                <a:latin typeface="Times New Roman" panose="02020603050405020304" charset="0"/>
                <a:ea typeface="宋体" panose="02010600030101010101" pitchFamily="2" charset="-122"/>
                <a:cs typeface="Times New Roman" panose="02020603050405020304" charset="0"/>
                <a:sym typeface="+mn-ea"/>
              </a:rPr>
              <a:t> </a:t>
            </a:r>
            <a:r>
              <a:rPr lang="en-US" sz="2800">
                <a:latin typeface="Times New Roman" panose="02020603050405020304" charset="0"/>
                <a:ea typeface="宋体" panose="02010600030101010101" pitchFamily="2" charset="-122"/>
                <a:sym typeface="+mn-ea"/>
              </a:rPr>
              <a:t>Professor Liu, a renowned actor, delivered a lecture focusing on the process of making facial masks and the significance of preserving this intangible cultural heritage.</a:t>
            </a:r>
            <a:r>
              <a:rPr lang="zh-CN" sz="2800">
                <a:latin typeface="Times New Roman" panose="02020603050405020304" charset="0"/>
                <a:ea typeface="宋体" panose="02010600030101010101" pitchFamily="2" charset="-122"/>
                <a:sym typeface="+mn-ea"/>
              </a:rPr>
              <a:t>活动以一段视频开始，视频展示了京剧脸谱画的深厚历史。随后，著名表演家刘教授主讲了制作脸谱的过程以及保护这一非物质文化遗产的意义。</a:t>
            </a:r>
            <a:endParaRPr lang="en-US" sz="2800">
              <a:latin typeface="Times New Roman" panose="02020603050405020304" charset="0"/>
              <a:ea typeface="宋体" panose="02010600030101010101" pitchFamily="2" charset="-122"/>
              <a:sym typeface="+mn-ea"/>
            </a:endParaRPr>
          </a:p>
          <a:p>
            <a:pPr marL="266700" indent="-266700"/>
            <a:r>
              <a:rPr lang="en-US" sz="2800" b="1">
                <a:solidFill>
                  <a:srgbClr val="0000FF"/>
                </a:solidFill>
                <a:latin typeface="Wingdings" panose="05000000000000000000" charset="0"/>
                <a:ea typeface="宋体" panose="02010600030101010101" pitchFamily="2" charset="-122"/>
                <a:sym typeface="+mn-ea"/>
              </a:rPr>
              <a:t>² </a:t>
            </a:r>
            <a:r>
              <a:rPr lang="en-US" sz="2800" b="1">
                <a:solidFill>
                  <a:srgbClr val="0000FF"/>
                </a:solidFill>
                <a:latin typeface="Times New Roman" panose="02020603050405020304" charset="0"/>
                <a:ea typeface="宋体" panose="02010600030101010101" pitchFamily="2" charset="-122"/>
                <a:sym typeface="+mn-ea"/>
              </a:rPr>
              <a:t>One of the highlights of the event</a:t>
            </a:r>
            <a:r>
              <a:rPr lang="en-US" sz="2800">
                <a:latin typeface="Times New Roman" panose="02020603050405020304" charset="0"/>
                <a:ea typeface="宋体" panose="02010600030101010101" pitchFamily="2" charset="-122"/>
                <a:cs typeface="Times New Roman" panose="02020603050405020304" charset="0"/>
                <a:sym typeface="+mn-ea"/>
              </a:rPr>
              <a:t> </a:t>
            </a:r>
            <a:r>
              <a:rPr lang="en-US" sz="2800">
                <a:latin typeface="Times New Roman" panose="02020603050405020304" charset="0"/>
                <a:ea typeface="宋体" panose="02010600030101010101" pitchFamily="2" charset="-122"/>
                <a:sym typeface="+mn-ea"/>
              </a:rPr>
              <a:t>was ...</a:t>
            </a:r>
            <a:endParaRPr lang="zh-CN" altLang="en-US" sz="2800">
              <a:latin typeface="Times New Roman" panose="02020603050405020304" charset="0"/>
              <a:ea typeface="宋体" panose="02010600030101010101" pitchFamily="2"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21310" y="788670"/>
            <a:ext cx="11424285" cy="5015865"/>
          </a:xfrm>
          <a:prstGeom prst="rect">
            <a:avLst/>
          </a:prstGeom>
          <a:noFill/>
        </p:spPr>
        <p:txBody>
          <a:bodyPr wrap="square" rtlCol="0" anchor="t">
            <a:spAutoFit/>
          </a:bodyPr>
          <a:p>
            <a:pPr marL="0" indent="0" algn="l" defTabSz="266700">
              <a:spcBef>
                <a:spcPct val="0"/>
              </a:spcBef>
              <a:spcAft>
                <a:spcPct val="0"/>
              </a:spcAft>
            </a:pPr>
            <a:r>
              <a:rPr lang="en-US" altLang="zh-CN" sz="3200">
                <a:latin typeface="Times New Roman" panose="02020603050405020304" charset="0"/>
                <a:ea typeface="方正楷体_GB2312" panose="02000000000000000000" charset="-122"/>
                <a:cs typeface="Times New Roman" panose="02020603050405020304" charset="0"/>
              </a:rPr>
              <a:t>       </a:t>
            </a:r>
            <a:endParaRPr lang="en-US" altLang="zh-CN" sz="3200">
              <a:latin typeface="Times New Roman" panose="02020603050405020304" charset="0"/>
              <a:ea typeface="方正楷体_GB2312" panose="02000000000000000000" charset="-122"/>
              <a:cs typeface="Times New Roman" panose="02020603050405020304" charset="0"/>
            </a:endParaRPr>
          </a:p>
          <a:p>
            <a:pPr marL="0" indent="0" algn="l" defTabSz="266700">
              <a:spcBef>
                <a:spcPct val="0"/>
              </a:spcBef>
              <a:spcAft>
                <a:spcPct val="0"/>
              </a:spcAft>
            </a:pPr>
            <a:r>
              <a:rPr lang="en-US" altLang="zh-CN" sz="3200">
                <a:latin typeface="Times New Roman" panose="02020603050405020304" charset="0"/>
                <a:ea typeface="方正楷体_GB2312" panose="02000000000000000000" charset="-122"/>
                <a:sym typeface="+mn-ea"/>
              </a:rPr>
              <a:t>2.</a:t>
            </a:r>
            <a:r>
              <a:rPr lang="zh-CN" altLang="en-US" sz="3200">
                <a:latin typeface="Times New Roman" panose="02020603050405020304" charset="0"/>
                <a:ea typeface="方正楷体_GB2312" panose="02000000000000000000" charset="-122"/>
                <a:sym typeface="+mn-ea"/>
              </a:rPr>
              <a:t>这次活动的特色是各种各样的活动。</a:t>
            </a:r>
            <a:endParaRPr lang="zh-CN" altLang="en-US" sz="3200">
              <a:latin typeface="Times New Roman" panose="02020603050405020304" charset="0"/>
              <a:ea typeface="方正楷体_GB2312" panose="02000000000000000000" charset="-122"/>
            </a:endParaRPr>
          </a:p>
          <a:p>
            <a:pPr marL="0" indent="0" algn="l" defTabSz="266700">
              <a:spcBef>
                <a:spcPct val="0"/>
              </a:spcBef>
              <a:spcAft>
                <a:spcPct val="0"/>
              </a:spcAft>
            </a:pPr>
            <a:r>
              <a:rPr lang="en-US" altLang="zh-CN" sz="3200">
                <a:latin typeface="Times New Roman" panose="02020603050405020304" charset="0"/>
                <a:ea typeface="方正楷体_GB2312" panose="02000000000000000000" charset="-122"/>
                <a:sym typeface="+mn-ea"/>
              </a:rPr>
              <a:t>The event </a:t>
            </a:r>
            <a:r>
              <a:rPr lang="en-US" altLang="zh-CN" sz="3200">
                <a:solidFill>
                  <a:schemeClr val="accent6">
                    <a:lumMod val="75000"/>
                  </a:schemeClr>
                </a:solidFill>
                <a:effectLst>
                  <a:outerShdw blurRad="38100" dist="38100" dir="2700000" algn="tl">
                    <a:srgbClr val="000000">
                      <a:alpha val="43137"/>
                    </a:srgbClr>
                  </a:outerShdw>
                </a:effectLst>
                <a:latin typeface="Times New Roman" panose="02020603050405020304" charset="0"/>
                <a:ea typeface="方正楷体_GB2312" panose="02000000000000000000" charset="-122"/>
                <a:sym typeface="+mn-ea"/>
              </a:rPr>
              <a:t>featured</a:t>
            </a:r>
            <a:r>
              <a:rPr lang="en-US" altLang="zh-CN" sz="3200">
                <a:latin typeface="Times New Roman" panose="02020603050405020304" charset="0"/>
                <a:ea typeface="方正楷体_GB2312" panose="02000000000000000000" charset="-122"/>
                <a:sym typeface="+mn-ea"/>
              </a:rPr>
              <a:t> a variety of activities. </a:t>
            </a:r>
            <a:endParaRPr lang="en-US" altLang="zh-CN" sz="3200">
              <a:latin typeface="Times New Roman" panose="02020603050405020304" charset="0"/>
              <a:ea typeface="方正楷体_GB2312" panose="02000000000000000000" charset="-122"/>
            </a:endParaRPr>
          </a:p>
          <a:p>
            <a:pPr marL="0" indent="0" algn="l" defTabSz="266700">
              <a:spcBef>
                <a:spcPct val="0"/>
              </a:spcBef>
              <a:spcAft>
                <a:spcPct val="0"/>
              </a:spcAft>
            </a:pPr>
            <a:endParaRPr lang="en-US" altLang="zh-CN" sz="3200">
              <a:latin typeface="Times New Roman" panose="02020603050405020304" charset="0"/>
              <a:ea typeface="方正楷体_GB2312" panose="02000000000000000000" charset="-122"/>
            </a:endParaRPr>
          </a:p>
          <a:p>
            <a:pPr marL="0" indent="0" algn="l" defTabSz="266700">
              <a:spcBef>
                <a:spcPct val="0"/>
              </a:spcBef>
              <a:spcAft>
                <a:spcPct val="0"/>
              </a:spcAft>
            </a:pPr>
            <a:r>
              <a:rPr lang="en-US" altLang="zh-CN" sz="3200">
                <a:latin typeface="Times New Roman" panose="02020603050405020304" charset="0"/>
                <a:ea typeface="方正楷体_GB2312" panose="02000000000000000000" charset="-122"/>
                <a:sym typeface="+mn-ea"/>
              </a:rPr>
              <a:t>3.</a:t>
            </a:r>
            <a:r>
              <a:rPr lang="zh-CN" altLang="en-US" sz="3200">
                <a:latin typeface="Times New Roman" panose="02020603050405020304" charset="0"/>
                <a:ea typeface="方正楷体_GB2312" panose="02000000000000000000" charset="-122"/>
                <a:sym typeface="+mn-ea"/>
              </a:rPr>
              <a:t>活动以一位著名文化专家的演讲开始，他解释了非物质文化遗产的重要性及其在保护中国传统中的作用。</a:t>
            </a:r>
            <a:endParaRPr lang="zh-CN" altLang="en-US" sz="3200">
              <a:latin typeface="Times New Roman" panose="02020603050405020304" charset="0"/>
              <a:ea typeface="方正楷体_GB2312" panose="02000000000000000000" charset="-122"/>
            </a:endParaRPr>
          </a:p>
          <a:p>
            <a:pPr marL="0" indent="0" algn="l" defTabSz="266700">
              <a:spcBef>
                <a:spcPct val="0"/>
              </a:spcBef>
              <a:spcAft>
                <a:spcPct val="0"/>
              </a:spcAft>
            </a:pPr>
            <a:r>
              <a:rPr lang="en-US" altLang="zh-CN" sz="3200">
                <a:latin typeface="Times New Roman" panose="02020603050405020304" charset="0"/>
                <a:ea typeface="方正楷体_GB2312" panose="02000000000000000000" charset="-122"/>
                <a:sym typeface="+mn-ea"/>
              </a:rPr>
              <a:t>It </a:t>
            </a:r>
            <a:r>
              <a:rPr lang="en-US" altLang="zh-CN" sz="3200">
                <a:highlight>
                  <a:srgbClr val="FFFF00"/>
                </a:highlight>
                <a:latin typeface="Times New Roman" panose="02020603050405020304" charset="0"/>
                <a:ea typeface="方正楷体_GB2312" panose="02000000000000000000" charset="-122"/>
                <a:sym typeface="+mn-ea"/>
              </a:rPr>
              <a:t>began with</a:t>
            </a:r>
            <a:r>
              <a:rPr lang="en-US" altLang="zh-CN" sz="3200">
                <a:latin typeface="Times New Roman" panose="02020603050405020304" charset="0"/>
                <a:ea typeface="方正楷体_GB2312" panose="02000000000000000000" charset="-122"/>
                <a:sym typeface="+mn-ea"/>
              </a:rPr>
              <a:t> a lecture by a </a:t>
            </a:r>
            <a:r>
              <a:rPr lang="en-US" altLang="zh-CN" sz="3200">
                <a:solidFill>
                  <a:schemeClr val="accent6">
                    <a:lumMod val="75000"/>
                  </a:schemeClr>
                </a:solidFill>
                <a:effectLst>
                  <a:outerShdw blurRad="38100" dist="38100" dir="2700000" algn="tl">
                    <a:srgbClr val="000000">
                      <a:alpha val="43137"/>
                    </a:srgbClr>
                  </a:outerShdw>
                </a:effectLst>
                <a:latin typeface="Times New Roman" panose="02020603050405020304" charset="0"/>
                <a:ea typeface="方正楷体_GB2312" panose="02000000000000000000" charset="-122"/>
                <a:sym typeface="+mn-ea"/>
              </a:rPr>
              <a:t>renowned</a:t>
            </a:r>
            <a:r>
              <a:rPr lang="en-US" altLang="zh-CN" sz="3200">
                <a:latin typeface="Times New Roman" panose="02020603050405020304" charset="0"/>
                <a:ea typeface="方正楷体_GB2312" panose="02000000000000000000" charset="-122"/>
                <a:sym typeface="+mn-ea"/>
              </a:rPr>
              <a:t> cultural expert who </a:t>
            </a:r>
            <a:r>
              <a:rPr lang="en-US" altLang="zh-CN" sz="3200">
                <a:solidFill>
                  <a:schemeClr val="accent6">
                    <a:lumMod val="75000"/>
                  </a:schemeClr>
                </a:solidFill>
                <a:effectLst>
                  <a:outerShdw blurRad="38100" dist="38100" dir="2700000" algn="tl">
                    <a:srgbClr val="000000">
                      <a:alpha val="43137"/>
                    </a:srgbClr>
                  </a:outerShdw>
                </a:effectLst>
                <a:latin typeface="Times New Roman" panose="02020603050405020304" charset="0"/>
                <a:ea typeface="方正楷体_GB2312" panose="02000000000000000000" charset="-122"/>
                <a:sym typeface="+mn-ea"/>
              </a:rPr>
              <a:t>detailed</a:t>
            </a:r>
            <a:r>
              <a:rPr lang="en-US" altLang="zh-CN" sz="3200">
                <a:latin typeface="Times New Roman" panose="02020603050405020304" charset="0"/>
                <a:ea typeface="方正楷体_GB2312" panose="02000000000000000000" charset="-122"/>
                <a:sym typeface="+mn-ea"/>
              </a:rPr>
              <a:t>  the significance of intangible cultural heritage and its role in preserving Chinese traditions. </a:t>
            </a:r>
            <a:endParaRPr lang="en-US" altLang="zh-CN" sz="3200">
              <a:latin typeface="Times New Roman" panose="02020603050405020304" charset="0"/>
              <a:ea typeface="方正楷体_GB2312" panose="02000000000000000000" charset="-122"/>
              <a:sym typeface="+mn-ea"/>
            </a:endParaRPr>
          </a:p>
          <a:p>
            <a:pPr marL="0" indent="0" algn="l" defTabSz="266700">
              <a:spcBef>
                <a:spcPct val="0"/>
              </a:spcBef>
              <a:spcAft>
                <a:spcPct val="0"/>
              </a:spcAft>
            </a:pPr>
            <a:endParaRPr lang="en-US" altLang="zh-CN" sz="3200">
              <a:latin typeface="Times New Roman" panose="02020603050405020304" charset="0"/>
              <a:ea typeface="方正楷体_GB2312" panose="02000000000000000000" charset="-122"/>
              <a:cs typeface="Times New Roman" panose="02020603050405020304" charset="0"/>
              <a:sym typeface="+mn-ea"/>
            </a:endParaRPr>
          </a:p>
        </p:txBody>
      </p:sp>
      <p:sp>
        <p:nvSpPr>
          <p:cNvPr id="4" name="文本框 3"/>
          <p:cNvSpPr txBox="1"/>
          <p:nvPr/>
        </p:nvSpPr>
        <p:spPr>
          <a:xfrm>
            <a:off x="231775" y="132715"/>
            <a:ext cx="11715115" cy="869315"/>
          </a:xfrm>
          <a:prstGeom prst="rect">
            <a:avLst/>
          </a:prstGeom>
          <a:solidFill>
            <a:schemeClr val="accent5">
              <a:lumMod val="20000"/>
              <a:lumOff val="80000"/>
            </a:schemeClr>
          </a:solidFill>
        </p:spPr>
        <p:txBody>
          <a:bodyPr wrap="square">
            <a:noAutofit/>
          </a:bodyPr>
          <a:p>
            <a:pPr indent="304800" algn="l" defTabSz="266700" eaLnBrk="0" fontAlgn="base">
              <a:lnSpc>
                <a:spcPct val="100000"/>
              </a:lnSpc>
              <a:spcBef>
                <a:spcPct val="0"/>
              </a:spcBef>
              <a:spcAft>
                <a:spcPct val="0"/>
              </a:spcAft>
            </a:pPr>
            <a:r>
              <a:rPr lang="zh-CN" altLang="en-US" sz="2400" b="0">
                <a:latin typeface="兰米粗楷简体" panose="02000503000000000000" charset="-122"/>
                <a:ea typeface="兰米粗楷简体" panose="02000503000000000000" charset="-122"/>
                <a:cs typeface="兰米粗楷简体" panose="02000503000000000000" charset="-122"/>
              </a:rPr>
              <a:t>上周末你参加了学校学生会组织的</a:t>
            </a:r>
            <a:r>
              <a:rPr lang="en-US" altLang="zh-CN" sz="2400" b="0">
                <a:latin typeface="兰米粗楷简体" panose="02000503000000000000" charset="-122"/>
                <a:ea typeface="兰米粗楷简体" panose="02000503000000000000" charset="-122"/>
                <a:cs typeface="兰米粗楷简体" panose="02000503000000000000" charset="-122"/>
              </a:rPr>
              <a:t>“</a:t>
            </a:r>
            <a:r>
              <a:rPr lang="zh-CN" altLang="en-US" sz="2400" b="0">
                <a:latin typeface="兰米粗楷简体" panose="02000503000000000000" charset="-122"/>
                <a:ea typeface="兰米粗楷简体" panose="02000503000000000000" charset="-122"/>
                <a:cs typeface="兰米粗楷简体" panose="02000503000000000000" charset="-122"/>
              </a:rPr>
              <a:t>非遗文化进校园</a:t>
            </a:r>
            <a:r>
              <a:rPr lang="en-US" altLang="zh-CN" sz="2400" b="0">
                <a:latin typeface="兰米粗楷简体" panose="02000503000000000000" charset="-122"/>
                <a:ea typeface="兰米粗楷简体" panose="02000503000000000000" charset="-122"/>
                <a:cs typeface="兰米粗楷简体" panose="02000503000000000000" charset="-122"/>
              </a:rPr>
              <a:t>”</a:t>
            </a:r>
            <a:r>
              <a:rPr lang="zh-CN" altLang="en-US" sz="2400" b="0">
                <a:latin typeface="兰米粗楷简体" panose="02000503000000000000" charset="-122"/>
                <a:ea typeface="兰米粗楷简体" panose="02000503000000000000" charset="-122"/>
                <a:cs typeface="兰米粗楷简体" panose="02000503000000000000" charset="-122"/>
              </a:rPr>
              <a:t>活动。请你给校英文报写一篇报道</a:t>
            </a:r>
            <a:r>
              <a:rPr lang="en-US" altLang="zh-CN" sz="2400" b="0">
                <a:latin typeface="兰米粗楷简体" panose="02000503000000000000" charset="-122"/>
                <a:ea typeface="兰米粗楷简体" panose="02000503000000000000" charset="-122"/>
                <a:cs typeface="兰米粗楷简体" panose="02000503000000000000" charset="-122"/>
              </a:rPr>
              <a:t>,</a:t>
            </a:r>
            <a:r>
              <a:rPr lang="zh-CN" altLang="en-US" sz="2400" b="0">
                <a:latin typeface="兰米粗楷简体" panose="02000503000000000000" charset="-122"/>
                <a:ea typeface="兰米粗楷简体" panose="02000503000000000000" charset="-122"/>
                <a:cs typeface="兰米粗楷简体" panose="02000503000000000000" charset="-122"/>
              </a:rPr>
              <a:t>内容包括：</a:t>
            </a:r>
            <a:r>
              <a:rPr lang="en-US" altLang="zh-CN" sz="2400" b="0">
                <a:latin typeface="兰米粗楷简体" panose="02000503000000000000" charset="-122"/>
                <a:ea typeface="兰米粗楷简体" panose="02000503000000000000" charset="-122"/>
                <a:cs typeface="兰米粗楷简体" panose="02000503000000000000" charset="-122"/>
              </a:rPr>
              <a:t> 1. </a:t>
            </a:r>
            <a:r>
              <a:rPr lang="zh-CN" altLang="en-US" sz="2400" b="0">
                <a:latin typeface="兰米粗楷简体" panose="02000503000000000000" charset="-122"/>
                <a:ea typeface="兰米粗楷简体" panose="02000503000000000000" charset="-122"/>
                <a:cs typeface="兰米粗楷简体" panose="02000503000000000000" charset="-122"/>
              </a:rPr>
              <a:t>活动的过程； </a:t>
            </a:r>
            <a:r>
              <a:rPr lang="en-US" altLang="zh-CN" sz="2400" b="0">
                <a:latin typeface="兰米粗楷简体" panose="02000503000000000000" charset="-122"/>
                <a:ea typeface="兰米粗楷简体" panose="02000503000000000000" charset="-122"/>
                <a:cs typeface="兰米粗楷简体" panose="02000503000000000000" charset="-122"/>
              </a:rPr>
              <a:t>  2. </a:t>
            </a:r>
            <a:r>
              <a:rPr lang="zh-CN" altLang="en-US" sz="2400" b="0">
                <a:latin typeface="兰米粗楷简体" panose="02000503000000000000" charset="-122"/>
                <a:ea typeface="兰米粗楷简体" panose="02000503000000000000" charset="-122"/>
                <a:cs typeface="兰米粗楷简体" panose="02000503000000000000" charset="-122"/>
              </a:rPr>
              <a:t>收获与感想。</a:t>
            </a:r>
            <a:endParaRPr lang="zh-CN" altLang="en-US" sz="2400" b="0">
              <a:latin typeface="兰米粗楷简体" panose="02000503000000000000" charset="-122"/>
              <a:ea typeface="兰米粗楷简体" panose="02000503000000000000" charset="-122"/>
              <a:cs typeface="兰米粗楷简体" panose="02000503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in)">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box(in)">
                                      <p:cBhvr>
                                        <p:cTn id="1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31775" y="132715"/>
            <a:ext cx="11715115" cy="869315"/>
          </a:xfrm>
          <a:prstGeom prst="rect">
            <a:avLst/>
          </a:prstGeom>
          <a:solidFill>
            <a:schemeClr val="accent5">
              <a:lumMod val="20000"/>
              <a:lumOff val="80000"/>
            </a:schemeClr>
          </a:solidFill>
        </p:spPr>
        <p:txBody>
          <a:bodyPr wrap="square">
            <a:noAutofit/>
          </a:bodyPr>
          <a:p>
            <a:pPr indent="304800" algn="l" defTabSz="266700" eaLnBrk="0" fontAlgn="base">
              <a:lnSpc>
                <a:spcPct val="100000"/>
              </a:lnSpc>
              <a:spcBef>
                <a:spcPct val="0"/>
              </a:spcBef>
              <a:spcAft>
                <a:spcPct val="0"/>
              </a:spcAft>
            </a:pPr>
            <a:r>
              <a:rPr lang="zh-CN" altLang="en-US" sz="2400" b="0">
                <a:latin typeface="兰米粗楷简体" panose="02000503000000000000" charset="-122"/>
                <a:ea typeface="兰米粗楷简体" panose="02000503000000000000" charset="-122"/>
                <a:cs typeface="兰米粗楷简体" panose="02000503000000000000" charset="-122"/>
              </a:rPr>
              <a:t>上周末你参加了学校学生会组织的</a:t>
            </a:r>
            <a:r>
              <a:rPr lang="en-US" altLang="zh-CN" sz="2400" b="0">
                <a:latin typeface="兰米粗楷简体" panose="02000503000000000000" charset="-122"/>
                <a:ea typeface="兰米粗楷简体" panose="02000503000000000000" charset="-122"/>
                <a:cs typeface="兰米粗楷简体" panose="02000503000000000000" charset="-122"/>
              </a:rPr>
              <a:t>“</a:t>
            </a:r>
            <a:r>
              <a:rPr lang="zh-CN" altLang="en-US" sz="2400" b="0">
                <a:latin typeface="兰米粗楷简体" panose="02000503000000000000" charset="-122"/>
                <a:ea typeface="兰米粗楷简体" panose="02000503000000000000" charset="-122"/>
                <a:cs typeface="兰米粗楷简体" panose="02000503000000000000" charset="-122"/>
              </a:rPr>
              <a:t>非遗文化进校园</a:t>
            </a:r>
            <a:r>
              <a:rPr lang="en-US" altLang="zh-CN" sz="2400" b="0">
                <a:latin typeface="兰米粗楷简体" panose="02000503000000000000" charset="-122"/>
                <a:ea typeface="兰米粗楷简体" panose="02000503000000000000" charset="-122"/>
                <a:cs typeface="兰米粗楷简体" panose="02000503000000000000" charset="-122"/>
              </a:rPr>
              <a:t>”</a:t>
            </a:r>
            <a:r>
              <a:rPr lang="zh-CN" altLang="en-US" sz="2400" b="0">
                <a:latin typeface="兰米粗楷简体" panose="02000503000000000000" charset="-122"/>
                <a:ea typeface="兰米粗楷简体" panose="02000503000000000000" charset="-122"/>
                <a:cs typeface="兰米粗楷简体" panose="02000503000000000000" charset="-122"/>
              </a:rPr>
              <a:t>活动。请你给校英文报写一篇报道</a:t>
            </a:r>
            <a:r>
              <a:rPr lang="en-US" altLang="zh-CN" sz="2400" b="0">
                <a:latin typeface="兰米粗楷简体" panose="02000503000000000000" charset="-122"/>
                <a:ea typeface="兰米粗楷简体" panose="02000503000000000000" charset="-122"/>
                <a:cs typeface="兰米粗楷简体" panose="02000503000000000000" charset="-122"/>
              </a:rPr>
              <a:t>,</a:t>
            </a:r>
            <a:r>
              <a:rPr lang="zh-CN" altLang="en-US" sz="2400" b="0">
                <a:latin typeface="兰米粗楷简体" panose="02000503000000000000" charset="-122"/>
                <a:ea typeface="兰米粗楷简体" panose="02000503000000000000" charset="-122"/>
                <a:cs typeface="兰米粗楷简体" panose="02000503000000000000" charset="-122"/>
              </a:rPr>
              <a:t>内容包括：</a:t>
            </a:r>
            <a:r>
              <a:rPr lang="en-US" altLang="zh-CN" sz="2400" b="0">
                <a:latin typeface="兰米粗楷简体" panose="02000503000000000000" charset="-122"/>
                <a:ea typeface="兰米粗楷简体" panose="02000503000000000000" charset="-122"/>
                <a:cs typeface="兰米粗楷简体" panose="02000503000000000000" charset="-122"/>
              </a:rPr>
              <a:t> 1. </a:t>
            </a:r>
            <a:r>
              <a:rPr lang="zh-CN" altLang="en-US" sz="2400" b="0">
                <a:latin typeface="兰米粗楷简体" panose="02000503000000000000" charset="-122"/>
                <a:ea typeface="兰米粗楷简体" panose="02000503000000000000" charset="-122"/>
                <a:cs typeface="兰米粗楷简体" panose="02000503000000000000" charset="-122"/>
              </a:rPr>
              <a:t>活动的过程； </a:t>
            </a:r>
            <a:r>
              <a:rPr lang="en-US" altLang="zh-CN" sz="2400" b="0">
                <a:latin typeface="兰米粗楷简体" panose="02000503000000000000" charset="-122"/>
                <a:ea typeface="兰米粗楷简体" panose="02000503000000000000" charset="-122"/>
                <a:cs typeface="兰米粗楷简体" panose="02000503000000000000" charset="-122"/>
              </a:rPr>
              <a:t>  2. </a:t>
            </a:r>
            <a:r>
              <a:rPr lang="zh-CN" altLang="en-US" sz="2400" b="0">
                <a:latin typeface="兰米粗楷简体" panose="02000503000000000000" charset="-122"/>
                <a:ea typeface="兰米粗楷简体" panose="02000503000000000000" charset="-122"/>
                <a:cs typeface="兰米粗楷简体" panose="02000503000000000000" charset="-122"/>
              </a:rPr>
              <a:t>收获与感想。</a:t>
            </a:r>
            <a:endParaRPr lang="zh-CN" altLang="en-US" sz="2400" b="0">
              <a:latin typeface="兰米粗楷简体" panose="02000503000000000000" charset="-122"/>
              <a:ea typeface="兰米粗楷简体" panose="02000503000000000000" charset="-122"/>
              <a:cs typeface="兰米粗楷简体" panose="02000503000000000000" charset="-122"/>
            </a:endParaRPr>
          </a:p>
        </p:txBody>
      </p:sp>
      <p:sp>
        <p:nvSpPr>
          <p:cNvPr id="2" name="文本框 1"/>
          <p:cNvSpPr txBox="1"/>
          <p:nvPr/>
        </p:nvSpPr>
        <p:spPr>
          <a:xfrm>
            <a:off x="479425" y="1418590"/>
            <a:ext cx="10854055" cy="4831080"/>
          </a:xfrm>
          <a:prstGeom prst="rect">
            <a:avLst/>
          </a:prstGeom>
          <a:noFill/>
        </p:spPr>
        <p:txBody>
          <a:bodyPr wrap="square" rtlCol="0" anchor="t">
            <a:spAutoFit/>
          </a:bodyPr>
          <a:p>
            <a:pPr marL="0" indent="0" algn="l" defTabSz="266700">
              <a:spcBef>
                <a:spcPct val="0"/>
              </a:spcBef>
              <a:spcAft>
                <a:spcPct val="0"/>
              </a:spcAft>
            </a:pPr>
            <a:r>
              <a:rPr lang="en-US" altLang="zh-CN" sz="2800">
                <a:latin typeface="Times New Roman" panose="02020603050405020304"/>
                <a:ea typeface="方正楷体_GB2312" panose="02000000000000000000" charset="-122"/>
                <a:sym typeface="+mn-ea"/>
              </a:rPr>
              <a:t>4.</a:t>
            </a:r>
            <a:r>
              <a:rPr lang="zh-CN" altLang="en-US" sz="2800">
                <a:latin typeface="Times New Roman" panose="02020603050405020304"/>
                <a:ea typeface="方正楷体_GB2312" panose="02000000000000000000" charset="-122"/>
                <a:sym typeface="+mn-ea"/>
              </a:rPr>
              <a:t>之后，还有几个沉浸式的工作坊，学生们在那里学习了剪纸、书法、中国结等传统技能。</a:t>
            </a:r>
            <a:endParaRPr lang="zh-CN" altLang="en-US" sz="2800">
              <a:latin typeface="Times New Roman" panose="02020603050405020304"/>
              <a:ea typeface="方正楷体_GB2312" panose="02000000000000000000" charset="-122"/>
            </a:endParaRPr>
          </a:p>
          <a:p>
            <a:pPr marL="0" indent="0" algn="l" defTabSz="266700">
              <a:spcBef>
                <a:spcPct val="0"/>
              </a:spcBef>
              <a:spcAft>
                <a:spcPct val="0"/>
              </a:spcAft>
            </a:pPr>
            <a:r>
              <a:rPr lang="en-US" altLang="zh-CN" sz="2800">
                <a:highlight>
                  <a:srgbClr val="FFFF00"/>
                </a:highlight>
                <a:latin typeface="Times New Roman" panose="02020603050405020304"/>
                <a:ea typeface="方正楷体_GB2312" panose="02000000000000000000" charset="-122"/>
                <a:sym typeface="+mn-ea"/>
              </a:rPr>
              <a:t>Following that,</a:t>
            </a:r>
            <a:r>
              <a:rPr lang="en-US" altLang="zh-CN" sz="2800">
                <a:latin typeface="Times New Roman" panose="02020603050405020304"/>
                <a:ea typeface="方正楷体_GB2312" panose="02000000000000000000" charset="-122"/>
                <a:sym typeface="+mn-ea"/>
              </a:rPr>
              <a:t> there were several</a:t>
            </a:r>
            <a:r>
              <a:rPr lang="en-US" altLang="zh-CN" sz="2800" b="1">
                <a:solidFill>
                  <a:schemeClr val="accent6">
                    <a:lumMod val="75000"/>
                  </a:schemeClr>
                </a:solidFill>
                <a:effectLst>
                  <a:outerShdw blurRad="38100" dist="38100" dir="2700000" algn="tl">
                    <a:srgbClr val="000000">
                      <a:alpha val="43137"/>
                    </a:srgbClr>
                  </a:outerShdw>
                </a:effectLst>
                <a:latin typeface="Times New Roman" panose="02020603050405020304"/>
                <a:ea typeface="方正楷体_GB2312" panose="02000000000000000000" charset="-122"/>
                <a:sym typeface="+mn-ea"/>
              </a:rPr>
              <a:t> immersive</a:t>
            </a:r>
            <a:r>
              <a:rPr lang="en-US" altLang="zh-CN" sz="2800">
                <a:latin typeface="Times New Roman" panose="02020603050405020304"/>
                <a:ea typeface="方正楷体_GB2312" panose="02000000000000000000" charset="-122"/>
                <a:sym typeface="+mn-ea"/>
              </a:rPr>
              <a:t> workshops where students learned traditional skills such as paper-cutting, calligraphy, Chinese knotting, </a:t>
            </a:r>
            <a:r>
              <a:rPr lang="en-US" altLang="zh-CN" sz="2800" b="1">
                <a:solidFill>
                  <a:schemeClr val="accent6">
                    <a:lumMod val="75000"/>
                  </a:schemeClr>
                </a:solidFill>
                <a:effectLst>
                  <a:outerShdw blurRad="38100" dist="38100" dir="2700000" algn="tl">
                    <a:srgbClr val="000000">
                      <a:alpha val="43137"/>
                    </a:srgbClr>
                  </a:outerShdw>
                </a:effectLst>
                <a:latin typeface="Times New Roman" panose="02020603050405020304"/>
                <a:ea typeface="方正楷体_GB2312" panose="02000000000000000000" charset="-122"/>
                <a:sym typeface="+mn-ea"/>
              </a:rPr>
              <a:t>to name but a few</a:t>
            </a:r>
            <a:r>
              <a:rPr lang="en-US" altLang="zh-CN" sz="2800">
                <a:latin typeface="Times New Roman" panose="02020603050405020304"/>
                <a:ea typeface="方正楷体_GB2312" panose="02000000000000000000" charset="-122"/>
                <a:sym typeface="+mn-ea"/>
              </a:rPr>
              <a:t>. </a:t>
            </a:r>
            <a:endParaRPr lang="en-US" altLang="zh-CN" sz="2800">
              <a:latin typeface="Times New Roman" panose="02020603050405020304"/>
              <a:ea typeface="方正楷体_GB2312" panose="02000000000000000000" charset="-122"/>
            </a:endParaRPr>
          </a:p>
          <a:p>
            <a:pPr marL="0" indent="0" algn="l" defTabSz="266700">
              <a:spcBef>
                <a:spcPct val="0"/>
              </a:spcBef>
              <a:spcAft>
                <a:spcPct val="0"/>
              </a:spcAft>
            </a:pPr>
            <a:r>
              <a:rPr lang="en-US" altLang="zh-CN" sz="2800">
                <a:latin typeface="Times New Roman" panose="02020603050405020304"/>
                <a:ea typeface="方正楷体_GB2312" panose="02000000000000000000" charset="-122"/>
                <a:sym typeface="+mn-ea"/>
              </a:rPr>
              <a:t> </a:t>
            </a:r>
            <a:endParaRPr lang="en-US" altLang="zh-CN" sz="2800">
              <a:latin typeface="Times New Roman" panose="02020603050405020304"/>
              <a:ea typeface="方正楷体_GB2312" panose="02000000000000000000" charset="-122"/>
            </a:endParaRPr>
          </a:p>
          <a:p>
            <a:pPr marL="0" indent="0" algn="l" defTabSz="266700">
              <a:spcBef>
                <a:spcPct val="0"/>
              </a:spcBef>
              <a:spcAft>
                <a:spcPct val="0"/>
              </a:spcAft>
            </a:pPr>
            <a:r>
              <a:rPr lang="en-US" altLang="zh-CN" sz="2800">
                <a:latin typeface="Times New Roman" panose="02020603050405020304"/>
                <a:ea typeface="方正楷体_GB2312" panose="02000000000000000000" charset="-122"/>
                <a:sym typeface="+mn-ea"/>
              </a:rPr>
              <a:t>5.</a:t>
            </a:r>
            <a:r>
              <a:rPr lang="zh-CN" altLang="en-US" sz="2800">
                <a:latin typeface="Times New Roman" panose="02020603050405020304"/>
                <a:ea typeface="方正楷体_GB2312" panose="02000000000000000000" charset="-122"/>
                <a:sym typeface="+mn-ea"/>
              </a:rPr>
              <a:t>这些亲身体验让参加者直接接触美学艺术形式，并对其文化内涵有更深的了解。</a:t>
            </a:r>
            <a:endParaRPr lang="zh-CN" altLang="en-US" sz="2800">
              <a:latin typeface="Times New Roman" panose="02020603050405020304"/>
              <a:ea typeface="方正楷体_GB2312" panose="02000000000000000000" charset="-122"/>
            </a:endParaRPr>
          </a:p>
          <a:p>
            <a:pPr marL="0" indent="0" algn="l" defTabSz="266700">
              <a:spcBef>
                <a:spcPct val="0"/>
              </a:spcBef>
              <a:spcAft>
                <a:spcPct val="0"/>
              </a:spcAft>
            </a:pPr>
            <a:r>
              <a:rPr lang="en-US" altLang="zh-CN" sz="2800">
                <a:highlight>
                  <a:srgbClr val="FFFF00"/>
                </a:highlight>
                <a:latin typeface="Times New Roman" panose="02020603050405020304"/>
                <a:ea typeface="方正楷体_GB2312" panose="02000000000000000000" charset="-122"/>
                <a:sym typeface="+mn-ea"/>
              </a:rPr>
              <a:t>These </a:t>
            </a:r>
            <a:r>
              <a:rPr lang="en-US" altLang="zh-CN" sz="2800" b="1">
                <a:solidFill>
                  <a:schemeClr val="accent6">
                    <a:lumMod val="75000"/>
                  </a:schemeClr>
                </a:solidFill>
                <a:effectLst>
                  <a:outerShdw blurRad="38100" dist="38100" dir="2700000" algn="tl">
                    <a:srgbClr val="000000">
                      <a:alpha val="43137"/>
                    </a:srgbClr>
                  </a:outerShdw>
                </a:effectLst>
                <a:latin typeface="Times New Roman" panose="02020603050405020304"/>
                <a:ea typeface="方正楷体_GB2312" panose="02000000000000000000" charset="-122"/>
                <a:sym typeface="+mn-ea"/>
              </a:rPr>
              <a:t>hands-on</a:t>
            </a:r>
            <a:r>
              <a:rPr lang="en-US" altLang="zh-CN" sz="2800">
                <a:latin typeface="Times New Roman" panose="02020603050405020304"/>
                <a:ea typeface="方正楷体_GB2312" panose="02000000000000000000" charset="-122"/>
                <a:sym typeface="+mn-ea"/>
              </a:rPr>
              <a:t> experiences allowed participants to engage directly with the </a:t>
            </a:r>
            <a:r>
              <a:rPr lang="en-US" altLang="zh-CN" sz="2800" b="1">
                <a:solidFill>
                  <a:schemeClr val="accent6">
                    <a:lumMod val="75000"/>
                  </a:schemeClr>
                </a:solidFill>
                <a:effectLst>
                  <a:outerShdw blurRad="38100" dist="38100" dir="2700000" algn="tl">
                    <a:srgbClr val="000000">
                      <a:alpha val="43137"/>
                    </a:srgbClr>
                  </a:outerShdw>
                </a:effectLst>
                <a:latin typeface="Times New Roman" panose="02020603050405020304"/>
                <a:ea typeface="方正楷体_GB2312" panose="02000000000000000000" charset="-122"/>
                <a:sym typeface="+mn-ea"/>
              </a:rPr>
              <a:t>aesthetic </a:t>
            </a:r>
            <a:r>
              <a:rPr lang="en-US" altLang="zh-CN" sz="2800">
                <a:latin typeface="Times New Roman" panose="02020603050405020304"/>
                <a:ea typeface="方正楷体_GB2312" panose="02000000000000000000" charset="-122"/>
                <a:sym typeface="+mn-ea"/>
              </a:rPr>
              <a:t>art forms and gain a deeper understanding of their cultural </a:t>
            </a:r>
            <a:r>
              <a:rPr lang="en-US" altLang="zh-CN" sz="2800" b="1">
                <a:solidFill>
                  <a:schemeClr val="accent6">
                    <a:lumMod val="75000"/>
                  </a:schemeClr>
                </a:solidFill>
                <a:effectLst>
                  <a:outerShdw blurRad="38100" dist="38100" dir="2700000" algn="tl">
                    <a:srgbClr val="000000">
                      <a:alpha val="43137"/>
                    </a:srgbClr>
                  </a:outerShdw>
                </a:effectLst>
                <a:latin typeface="Times New Roman" panose="02020603050405020304"/>
                <a:ea typeface="方正楷体_GB2312" panose="02000000000000000000" charset="-122"/>
                <a:sym typeface="+mn-ea"/>
              </a:rPr>
              <a:t>connotations.</a:t>
            </a:r>
            <a:endParaRPr lang="en-US" altLang="zh-CN" sz="2800" b="1">
              <a:solidFill>
                <a:schemeClr val="accent6">
                  <a:lumMod val="75000"/>
                </a:schemeClr>
              </a:solidFill>
              <a:effectLst>
                <a:outerShdw blurRad="38100" dist="38100" dir="2700000" algn="tl">
                  <a:srgbClr val="000000">
                    <a:alpha val="43137"/>
                  </a:srgbClr>
                </a:outerShdw>
              </a:effectLst>
              <a:latin typeface="Times New Roman" panose="02020603050405020304"/>
              <a:ea typeface="方正楷体_GB2312" panose="020000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in)">
                                      <p:cBhvr>
                                        <p:cTn id="1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 name="文本框 285"/>
          <p:cNvSpPr txBox="1"/>
          <p:nvPr>
            <p:custDataLst>
              <p:tags r:id="rId1"/>
            </p:custDataLst>
          </p:nvPr>
        </p:nvSpPr>
        <p:spPr>
          <a:xfrm>
            <a:off x="344170" y="2588895"/>
            <a:ext cx="6458585" cy="829945"/>
          </a:xfrm>
          <a:prstGeom prst="rect">
            <a:avLst/>
          </a:prstGeom>
          <a:noFill/>
        </p:spPr>
        <p:txBody>
          <a:bodyPr wrap="square" rtlCol="0" anchor="t">
            <a:spAutoFit/>
          </a:bodyPr>
          <a:p>
            <a:r>
              <a:rPr lang="en-US" altLang="zh-CN" sz="4800">
                <a:solidFill>
                  <a:srgbClr val="2E2E47"/>
                </a:solidFill>
                <a:latin typeface="汉仪雅酷黑 75W" panose="020B0804020202020204" charset="-122"/>
                <a:ea typeface="汉仪雅酷黑 75W" panose="020B0804020202020204" charset="-122"/>
              </a:rPr>
              <a:t>A News Report</a:t>
            </a:r>
            <a:endParaRPr lang="en-US" altLang="zh-CN" sz="4800">
              <a:solidFill>
                <a:srgbClr val="2E2E47"/>
              </a:solidFill>
              <a:latin typeface="汉仪雅酷黑 75W" panose="020B0804020202020204" charset="-122"/>
              <a:ea typeface="汉仪雅酷黑 75W" panose="020B0804020202020204" charset="-122"/>
            </a:endParaRPr>
          </a:p>
        </p:txBody>
      </p:sp>
      <p:sp>
        <p:nvSpPr>
          <p:cNvPr id="287" name="矩形 286"/>
          <p:cNvSpPr/>
          <p:nvPr/>
        </p:nvSpPr>
        <p:spPr>
          <a:xfrm>
            <a:off x="-46355" y="6478905"/>
            <a:ext cx="12247245" cy="362585"/>
          </a:xfrm>
          <a:prstGeom prst="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88" name="矩形: 圆角 11"/>
          <p:cNvSpPr/>
          <p:nvPr/>
        </p:nvSpPr>
        <p:spPr>
          <a:xfrm>
            <a:off x="2016760" y="4347845"/>
            <a:ext cx="2818765" cy="589280"/>
          </a:xfrm>
          <a:prstGeom prst="roundRect">
            <a:avLst>
              <a:gd name="adj" fmla="val 50000"/>
            </a:avLst>
          </a:prstGeom>
          <a:solidFill>
            <a:schemeClr val="accent1">
              <a:lumMod val="60000"/>
              <a:lumOff val="40000"/>
            </a:schemeClr>
          </a:solidFill>
          <a:ln w="12700" cap="flat" cmpd="sng" algn="ctr">
            <a:noFill/>
            <a:prstDash val="solid"/>
            <a:miter lim="800000"/>
          </a:ln>
          <a:effectLst/>
        </p:spPr>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smtClean="0">
                <a:ln>
                  <a:noFill/>
                </a:ln>
                <a:solidFill>
                  <a:srgbClr val="FFFFFF"/>
                </a:solidFill>
                <a:effectLst/>
                <a:uLnTx/>
                <a:uFillTx/>
                <a:latin typeface="兰米粗楷简体" panose="02000503000000000000" charset="-122"/>
                <a:ea typeface="兰米粗楷简体" panose="02000503000000000000" charset="-122"/>
                <a:cs typeface="+mn-ea"/>
                <a:sym typeface="+mn-lt"/>
              </a:rPr>
              <a:t>非遗文化进校园</a:t>
            </a:r>
            <a:endParaRPr kumimoji="0" lang="zh-CN" altLang="en-US" sz="2400" b="0" i="0" u="none" strike="noStrike" kern="1200" cap="none" spc="0" normalizeH="0" baseline="0" noProof="0" dirty="0" smtClean="0">
              <a:ln>
                <a:noFill/>
              </a:ln>
              <a:solidFill>
                <a:srgbClr val="FFFFFF"/>
              </a:solidFill>
              <a:effectLst/>
              <a:uLnTx/>
              <a:uFillTx/>
              <a:latin typeface="兰米粗楷简体" panose="02000503000000000000" charset="-122"/>
              <a:ea typeface="兰米粗楷简体" panose="02000503000000000000" charset="-122"/>
              <a:cs typeface="+mn-ea"/>
              <a:sym typeface="+mn-lt"/>
            </a:endParaRPr>
          </a:p>
        </p:txBody>
      </p:sp>
      <p:pic>
        <p:nvPicPr>
          <p:cNvPr id="289" name="图片 288"/>
          <p:cNvPicPr>
            <a:picLocks noChangeAspect="1"/>
          </p:cNvPicPr>
          <p:nvPr>
            <p:custDataLst>
              <p:tags r:id="rId2"/>
            </p:custDataLst>
          </p:nvPr>
        </p:nvPicPr>
        <p:blipFill>
          <a:blip r:embed="rId3"/>
          <a:srcRect/>
          <a:stretch>
            <a:fillRect/>
          </a:stretch>
        </p:blipFill>
        <p:spPr>
          <a:xfrm>
            <a:off x="5641731" y="0"/>
            <a:ext cx="6550269" cy="6858000"/>
          </a:xfrm>
          <a:custGeom>
            <a:avLst/>
            <a:gdLst>
              <a:gd name="connsiteX0" fmla="*/ 0 w 6804838"/>
              <a:gd name="connsiteY0" fmla="*/ 0 h 6858000"/>
              <a:gd name="connsiteX1" fmla="*/ 6804838 w 6804838"/>
              <a:gd name="connsiteY1" fmla="*/ 0 h 6858000"/>
              <a:gd name="connsiteX2" fmla="*/ 6804838 w 6804838"/>
              <a:gd name="connsiteY2" fmla="*/ 6858000 h 6858000"/>
              <a:gd name="connsiteX3" fmla="*/ 0 w 68048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04838" h="6858000">
                <a:moveTo>
                  <a:pt x="0" y="0"/>
                </a:moveTo>
                <a:lnTo>
                  <a:pt x="6804838" y="0"/>
                </a:lnTo>
                <a:lnTo>
                  <a:pt x="6804838" y="6858000"/>
                </a:lnTo>
                <a:lnTo>
                  <a:pt x="0" y="6858000"/>
                </a:lnTo>
                <a:close/>
              </a:path>
            </a:pathLst>
          </a:cu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14985" y="2239645"/>
            <a:ext cx="11496040" cy="3784600"/>
          </a:xfrm>
          <a:prstGeom prst="rect">
            <a:avLst/>
          </a:prstGeom>
        </p:spPr>
        <p:txBody>
          <a:bodyPr wrap="square">
            <a:spAutoFit/>
          </a:bodyPr>
          <a:p>
            <a:pPr marL="0" indent="0" algn="just" defTabSz="266700">
              <a:spcBef>
                <a:spcPct val="0"/>
              </a:spcBef>
              <a:spcAft>
                <a:spcPct val="0"/>
              </a:spcAft>
            </a:pPr>
            <a:r>
              <a:rPr lang="en-US" altLang="zh-CN" sz="2800">
                <a:latin typeface="方正楷体_GB2312" panose="02000000000000000000" charset="-122"/>
                <a:ea typeface="方正楷体_GB2312" panose="02000000000000000000" charset="-122"/>
                <a:cs typeface="方正楷体_GB2312" panose="02000000000000000000" charset="-122"/>
              </a:rPr>
              <a:t>6-7. </a:t>
            </a:r>
            <a:r>
              <a:rPr lang="zh-CN" altLang="en-US" sz="2800">
                <a:latin typeface="方正楷体_GB2312" panose="02000000000000000000" charset="-122"/>
                <a:ea typeface="方正楷体_GB2312" panose="02000000000000000000" charset="-122"/>
                <a:cs typeface="方正楷体_GB2312" panose="02000000000000000000" charset="-122"/>
              </a:rPr>
              <a:t>这次活动确实是一场视觉和听觉盛宴。</a:t>
            </a:r>
            <a:endParaRPr lang="zh-CN" altLang="en-US" sz="2800">
              <a:latin typeface="方正楷体_GB2312" panose="02000000000000000000" charset="-122"/>
              <a:ea typeface="方正楷体_GB2312" panose="02000000000000000000" charset="-122"/>
              <a:cs typeface="方正楷体_GB2312" panose="02000000000000000000" charset="-122"/>
            </a:endParaRPr>
          </a:p>
          <a:p>
            <a:pPr marL="0" indent="0" algn="just" defTabSz="266700">
              <a:spcBef>
                <a:spcPct val="0"/>
              </a:spcBef>
              <a:spcAft>
                <a:spcPct val="0"/>
              </a:spcAft>
            </a:pPr>
            <a:r>
              <a:rPr lang="zh-CN" altLang="en-US" sz="2800">
                <a:latin typeface="方正楷体_GB2312" panose="02000000000000000000" charset="-122"/>
                <a:ea typeface="方正楷体_GB2312" panose="02000000000000000000" charset="-122"/>
                <a:cs typeface="方正楷体_GB2312" panose="02000000000000000000" charset="-122"/>
              </a:rPr>
              <a:t>它不仅增强了我们的文化自信和认同，而且还激励我们珍惜和保护这些宝贵的遗产。</a:t>
            </a:r>
            <a:endParaRPr lang="zh-CN" altLang="en-US" sz="2800">
              <a:latin typeface="方正楷体_GB2312" panose="02000000000000000000" charset="-122"/>
              <a:ea typeface="方正楷体_GB2312" panose="02000000000000000000" charset="-122"/>
              <a:cs typeface="方正楷体_GB2312" panose="02000000000000000000" charset="-122"/>
            </a:endParaRPr>
          </a:p>
          <a:p>
            <a:pPr marL="0" indent="0" algn="just" defTabSz="266700">
              <a:spcBef>
                <a:spcPct val="0"/>
              </a:spcBef>
              <a:spcAft>
                <a:spcPct val="0"/>
              </a:spcAft>
            </a:pPr>
            <a:endParaRPr lang="zh-CN" altLang="en-US" sz="2800">
              <a:latin typeface="Times New Roman" panose="02020603050405020304"/>
              <a:ea typeface="宋体" panose="02010600030101010101" pitchFamily="2" charset="-122"/>
            </a:endParaRPr>
          </a:p>
          <a:p>
            <a:pPr indent="0" algn="l" defTabSz="266700" fontAlgn="auto">
              <a:spcBef>
                <a:spcPct val="0"/>
              </a:spcBef>
              <a:spcAft>
                <a:spcPct val="0"/>
              </a:spcAft>
            </a:pPr>
            <a:r>
              <a:rPr lang="en-US" altLang="zh-CN" sz="3200">
                <a:latin typeface="Times New Roman" panose="02020603050405020304"/>
                <a:ea typeface="宋体" panose="02010600030101010101" pitchFamily="2" charset="-122"/>
              </a:rPr>
              <a:t>This </a:t>
            </a:r>
            <a:r>
              <a:rPr lang="en-US" altLang="zh-CN" sz="3200">
                <a:latin typeface="Times New Roman" panose="02020603050405020304"/>
                <a:ea typeface="Times New Roman" panose="02020603050405020304"/>
              </a:rPr>
              <a:t>event truly</a:t>
            </a:r>
            <a:r>
              <a:rPr lang="en-US" altLang="zh-CN" sz="3200" b="1">
                <a:solidFill>
                  <a:schemeClr val="accent6">
                    <a:lumMod val="75000"/>
                  </a:schemeClr>
                </a:solidFill>
                <a:effectLst>
                  <a:outerShdw blurRad="38100" dist="38100" dir="2700000" algn="tl">
                    <a:srgbClr val="000000">
                      <a:alpha val="43137"/>
                    </a:srgbClr>
                  </a:outerShdw>
                </a:effectLst>
                <a:latin typeface="Times New Roman" panose="02020603050405020304"/>
                <a:ea typeface="宋体" panose="02010600030101010101" pitchFamily="2" charset="-122"/>
              </a:rPr>
              <a:t>feast</a:t>
            </a:r>
            <a:r>
              <a:rPr lang="en-US" altLang="zh-CN" sz="3200" b="1">
                <a:solidFill>
                  <a:schemeClr val="accent6">
                    <a:lumMod val="75000"/>
                  </a:schemeClr>
                </a:solidFill>
                <a:effectLst>
                  <a:outerShdw blurRad="38100" dist="38100" dir="2700000" algn="tl">
                    <a:srgbClr val="000000">
                      <a:alpha val="43137"/>
                    </a:srgbClr>
                  </a:outerShdw>
                </a:effectLst>
                <a:latin typeface="Times New Roman" panose="02020603050405020304"/>
                <a:ea typeface="Times New Roman" panose="02020603050405020304"/>
              </a:rPr>
              <a:t>ed</a:t>
            </a:r>
            <a:r>
              <a:rPr lang="en-US" altLang="zh-CN" sz="3200">
                <a:latin typeface="Times New Roman" panose="02020603050405020304"/>
                <a:ea typeface="Times New Roman" panose="02020603050405020304"/>
              </a:rPr>
              <a:t> our</a:t>
            </a:r>
            <a:r>
              <a:rPr lang="en-US" altLang="zh-CN" sz="3200">
                <a:latin typeface="Times New Roman" panose="02020603050405020304"/>
                <a:ea typeface="宋体" panose="02010600030101010101" pitchFamily="2" charset="-122"/>
              </a:rPr>
              <a:t>eyes and ears</a:t>
            </a:r>
            <a:r>
              <a:rPr lang="en-US" altLang="zh-CN" sz="3200">
                <a:latin typeface="Times New Roman" panose="02020603050405020304"/>
                <a:ea typeface="Times New Roman" panose="02020603050405020304"/>
              </a:rPr>
              <a:t>. /... was a feast for our...</a:t>
            </a:r>
            <a:endParaRPr lang="en-US" altLang="zh-CN" sz="3200">
              <a:latin typeface="Times New Roman" panose="02020603050405020304"/>
              <a:ea typeface="Times New Roman" panose="02020603050405020304"/>
            </a:endParaRPr>
          </a:p>
          <a:p>
            <a:pPr indent="0" algn="l" defTabSz="266700" fontAlgn="auto">
              <a:spcBef>
                <a:spcPct val="0"/>
              </a:spcBef>
              <a:spcAft>
                <a:spcPct val="0"/>
              </a:spcAft>
            </a:pPr>
            <a:r>
              <a:rPr lang="en-US" altLang="zh-CN" sz="3200">
                <a:latin typeface="Times New Roman" panose="02020603050405020304"/>
                <a:ea typeface="Times New Roman" panose="02020603050405020304"/>
              </a:rPr>
              <a:t>Not only did it </a:t>
            </a:r>
            <a:r>
              <a:rPr lang="en-US" altLang="zh-CN" sz="3200">
                <a:latin typeface="Times New Roman" panose="02020603050405020304"/>
                <a:ea typeface="宋体" panose="02010600030101010101" pitchFamily="2" charset="-122"/>
              </a:rPr>
              <a:t>enhance </a:t>
            </a:r>
            <a:r>
              <a:rPr lang="en-US" altLang="zh-CN" sz="3200">
                <a:latin typeface="Times New Roman" panose="02020603050405020304"/>
                <a:ea typeface="Times New Roman" panose="02020603050405020304"/>
              </a:rPr>
              <a:t>our </a:t>
            </a:r>
            <a:r>
              <a:rPr lang="en-US" altLang="zh-CN" sz="3200" b="1">
                <a:solidFill>
                  <a:schemeClr val="accent6">
                    <a:lumMod val="75000"/>
                  </a:schemeClr>
                </a:solidFill>
                <a:effectLst>
                  <a:outerShdw blurRad="38100" dist="38100" dir="2700000" algn="tl">
                    <a:srgbClr val="000000">
                      <a:alpha val="43137"/>
                    </a:srgbClr>
                  </a:outerShdw>
                </a:effectLst>
                <a:latin typeface="Times New Roman" panose="02020603050405020304"/>
                <a:ea typeface="宋体" panose="02010600030101010101" pitchFamily="2" charset="-122"/>
              </a:rPr>
              <a:t>cultural confidence</a:t>
            </a:r>
            <a:r>
              <a:rPr lang="en-US" altLang="zh-CN" sz="3200">
                <a:latin typeface="Times New Roman" panose="02020603050405020304"/>
                <a:ea typeface="宋体" panose="02010600030101010101" pitchFamily="2" charset="-122"/>
              </a:rPr>
              <a:t> and identity</a:t>
            </a:r>
            <a:r>
              <a:rPr lang="en-US" altLang="zh-CN" sz="3200">
                <a:latin typeface="Times New Roman" panose="02020603050405020304"/>
                <a:ea typeface="Times New Roman" panose="02020603050405020304"/>
              </a:rPr>
              <a:t>, but it also inspired us to cherish and preserve these </a:t>
            </a:r>
            <a:r>
              <a:rPr lang="en-US" altLang="zh-CN" sz="3200" b="1">
                <a:solidFill>
                  <a:schemeClr val="accent6">
                    <a:lumMod val="75000"/>
                  </a:schemeClr>
                </a:solidFill>
                <a:effectLst>
                  <a:outerShdw blurRad="38100" dist="38100" dir="2700000" algn="tl">
                    <a:srgbClr val="000000">
                      <a:alpha val="43137"/>
                    </a:srgbClr>
                  </a:outerShdw>
                </a:effectLst>
                <a:latin typeface="Times New Roman" panose="02020603050405020304"/>
                <a:ea typeface="宋体" panose="02010600030101010101" pitchFamily="2" charset="-122"/>
              </a:rPr>
              <a:t>invaluable treasures</a:t>
            </a:r>
            <a:r>
              <a:rPr lang="en-US" altLang="zh-CN" sz="3200">
                <a:latin typeface="Times New Roman" panose="02020603050405020304"/>
                <a:ea typeface="Times New Roman" panose="02020603050405020304"/>
              </a:rPr>
              <a:t> of our heritage.</a:t>
            </a:r>
            <a:endParaRPr lang="en-US" altLang="zh-CN" sz="3200">
              <a:latin typeface="Times New Roman" panose="02020603050405020304"/>
              <a:ea typeface="Times New Roman" panose="02020603050405020304"/>
            </a:endParaRPr>
          </a:p>
        </p:txBody>
      </p:sp>
      <p:sp>
        <p:nvSpPr>
          <p:cNvPr id="4" name="文本框 3"/>
          <p:cNvSpPr txBox="1"/>
          <p:nvPr/>
        </p:nvSpPr>
        <p:spPr>
          <a:xfrm>
            <a:off x="231775" y="132715"/>
            <a:ext cx="11715115" cy="869315"/>
          </a:xfrm>
          <a:prstGeom prst="rect">
            <a:avLst/>
          </a:prstGeom>
          <a:solidFill>
            <a:schemeClr val="accent5">
              <a:lumMod val="20000"/>
              <a:lumOff val="80000"/>
            </a:schemeClr>
          </a:solidFill>
        </p:spPr>
        <p:txBody>
          <a:bodyPr wrap="square">
            <a:noAutofit/>
          </a:bodyPr>
          <a:p>
            <a:pPr indent="304800" algn="l" defTabSz="266700" eaLnBrk="0" fontAlgn="base">
              <a:lnSpc>
                <a:spcPct val="100000"/>
              </a:lnSpc>
              <a:spcBef>
                <a:spcPct val="0"/>
              </a:spcBef>
              <a:spcAft>
                <a:spcPct val="0"/>
              </a:spcAft>
            </a:pPr>
            <a:r>
              <a:rPr lang="zh-CN" altLang="en-US" sz="2400" b="0">
                <a:latin typeface="兰米粗楷简体" panose="02000503000000000000" charset="-122"/>
                <a:ea typeface="兰米粗楷简体" panose="02000503000000000000" charset="-122"/>
                <a:cs typeface="兰米粗楷简体" panose="02000503000000000000" charset="-122"/>
              </a:rPr>
              <a:t>上周末你参加了学校学生会组织的</a:t>
            </a:r>
            <a:r>
              <a:rPr lang="en-US" altLang="zh-CN" sz="2400" b="0">
                <a:latin typeface="兰米粗楷简体" panose="02000503000000000000" charset="-122"/>
                <a:ea typeface="兰米粗楷简体" panose="02000503000000000000" charset="-122"/>
                <a:cs typeface="兰米粗楷简体" panose="02000503000000000000" charset="-122"/>
              </a:rPr>
              <a:t>“</a:t>
            </a:r>
            <a:r>
              <a:rPr lang="zh-CN" altLang="en-US" sz="2400" b="0">
                <a:latin typeface="兰米粗楷简体" panose="02000503000000000000" charset="-122"/>
                <a:ea typeface="兰米粗楷简体" panose="02000503000000000000" charset="-122"/>
                <a:cs typeface="兰米粗楷简体" panose="02000503000000000000" charset="-122"/>
              </a:rPr>
              <a:t>非遗文化进校园</a:t>
            </a:r>
            <a:r>
              <a:rPr lang="en-US" altLang="zh-CN" sz="2400" b="0">
                <a:latin typeface="兰米粗楷简体" panose="02000503000000000000" charset="-122"/>
                <a:ea typeface="兰米粗楷简体" panose="02000503000000000000" charset="-122"/>
                <a:cs typeface="兰米粗楷简体" panose="02000503000000000000" charset="-122"/>
              </a:rPr>
              <a:t>”</a:t>
            </a:r>
            <a:r>
              <a:rPr lang="zh-CN" altLang="en-US" sz="2400" b="0">
                <a:latin typeface="兰米粗楷简体" panose="02000503000000000000" charset="-122"/>
                <a:ea typeface="兰米粗楷简体" panose="02000503000000000000" charset="-122"/>
                <a:cs typeface="兰米粗楷简体" panose="02000503000000000000" charset="-122"/>
              </a:rPr>
              <a:t>活动。请你给校英文报写一篇报道</a:t>
            </a:r>
            <a:r>
              <a:rPr lang="en-US" altLang="zh-CN" sz="2400" b="0">
                <a:latin typeface="兰米粗楷简体" panose="02000503000000000000" charset="-122"/>
                <a:ea typeface="兰米粗楷简体" panose="02000503000000000000" charset="-122"/>
                <a:cs typeface="兰米粗楷简体" panose="02000503000000000000" charset="-122"/>
              </a:rPr>
              <a:t>,</a:t>
            </a:r>
            <a:r>
              <a:rPr lang="zh-CN" altLang="en-US" sz="2400" b="0">
                <a:latin typeface="兰米粗楷简体" panose="02000503000000000000" charset="-122"/>
                <a:ea typeface="兰米粗楷简体" panose="02000503000000000000" charset="-122"/>
                <a:cs typeface="兰米粗楷简体" panose="02000503000000000000" charset="-122"/>
              </a:rPr>
              <a:t>内容包括：</a:t>
            </a:r>
            <a:r>
              <a:rPr lang="en-US" altLang="zh-CN" sz="2400" b="0">
                <a:latin typeface="兰米粗楷简体" panose="02000503000000000000" charset="-122"/>
                <a:ea typeface="兰米粗楷简体" panose="02000503000000000000" charset="-122"/>
                <a:cs typeface="兰米粗楷简体" panose="02000503000000000000" charset="-122"/>
              </a:rPr>
              <a:t> 1. </a:t>
            </a:r>
            <a:r>
              <a:rPr lang="zh-CN" altLang="en-US" sz="2400" b="0">
                <a:latin typeface="兰米粗楷简体" panose="02000503000000000000" charset="-122"/>
                <a:ea typeface="兰米粗楷简体" panose="02000503000000000000" charset="-122"/>
                <a:cs typeface="兰米粗楷简体" panose="02000503000000000000" charset="-122"/>
              </a:rPr>
              <a:t>活动的过程； </a:t>
            </a:r>
            <a:r>
              <a:rPr lang="en-US" altLang="zh-CN" sz="2400" b="0">
                <a:latin typeface="兰米粗楷简体" panose="02000503000000000000" charset="-122"/>
                <a:ea typeface="兰米粗楷简体" panose="02000503000000000000" charset="-122"/>
                <a:cs typeface="兰米粗楷简体" panose="02000503000000000000" charset="-122"/>
              </a:rPr>
              <a:t>  2. </a:t>
            </a:r>
            <a:r>
              <a:rPr lang="zh-CN" altLang="en-US" sz="2400" b="0">
                <a:latin typeface="兰米粗楷简体" panose="02000503000000000000" charset="-122"/>
                <a:ea typeface="兰米粗楷简体" panose="02000503000000000000" charset="-122"/>
                <a:cs typeface="兰米粗楷简体" panose="02000503000000000000" charset="-122"/>
              </a:rPr>
              <a:t>收获与感想。</a:t>
            </a:r>
            <a:endParaRPr lang="zh-CN" altLang="en-US" sz="2400" b="0">
              <a:latin typeface="兰米粗楷简体" panose="02000503000000000000" charset="-122"/>
              <a:ea typeface="兰米粗楷简体" panose="02000503000000000000" charset="-122"/>
              <a:cs typeface="兰米粗楷简体" panose="02000503000000000000" charset="-122"/>
            </a:endParaRPr>
          </a:p>
        </p:txBody>
      </p:sp>
      <p:sp>
        <p:nvSpPr>
          <p:cNvPr id="6" name="文本框 5"/>
          <p:cNvSpPr txBox="1"/>
          <p:nvPr/>
        </p:nvSpPr>
        <p:spPr>
          <a:xfrm>
            <a:off x="469900" y="1158240"/>
            <a:ext cx="9089390" cy="521970"/>
          </a:xfrm>
          <a:prstGeom prst="rect">
            <a:avLst/>
          </a:prstGeom>
          <a:noFill/>
        </p:spPr>
        <p:txBody>
          <a:bodyPr wrap="square" rtlCol="0" anchor="t">
            <a:spAutoFit/>
          </a:bodyPr>
          <a:p>
            <a:pPr marL="266700" indent="-266700"/>
            <a:r>
              <a:rPr lang="en-US" altLang="zh-CN"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sym typeface="+mn-ea"/>
              </a:rPr>
              <a:t>para.3 </a:t>
            </a:r>
            <a:r>
              <a:rPr lang="zh-CN" altLang="en-US"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sym typeface="+mn-ea"/>
              </a:rPr>
              <a:t>收获与感想</a:t>
            </a:r>
            <a:endParaRPr lang="zh-CN" altLang="en-US" sz="2800">
              <a:effectLst>
                <a:glow rad="139700">
                  <a:schemeClr val="accent3">
                    <a:satMod val="175000"/>
                    <a:alpha val="40000"/>
                  </a:schemeClr>
                </a:glow>
              </a:effectLst>
              <a:latin typeface="方正楷体_GB2312" panose="02000000000000000000" charset="-122"/>
              <a:ea typeface="方正楷体_GB2312" panose="02000000000000000000" charset="-122"/>
              <a:cs typeface="方正楷体_GB2312" panose="020000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2000"/>
                                        <p:tgtEl>
                                          <p:spTgt spid="3">
                                            <p:txEl>
                                              <p:pRg st="3" end="3"/>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ox(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3505" y="57150"/>
            <a:ext cx="11984990" cy="6862445"/>
          </a:xfrm>
          <a:prstGeom prst="rect">
            <a:avLst/>
          </a:prstGeom>
        </p:spPr>
        <p:txBody>
          <a:bodyPr wrap="square">
            <a:spAutoFit/>
          </a:bodyPr>
          <a:p>
            <a:pPr marL="0" indent="0" algn="just" defTabSz="266700">
              <a:lnSpc>
                <a:spcPct val="100000"/>
              </a:lnSpc>
              <a:spcBef>
                <a:spcPct val="0"/>
              </a:spcBef>
              <a:spcAft>
                <a:spcPct val="0"/>
              </a:spcAft>
            </a:pPr>
            <a:r>
              <a:rPr lang="zh-CN" sz="3200" b="1">
                <a:effectLst>
                  <a:glow rad="139700">
                    <a:schemeClr val="accent6">
                      <a:satMod val="175000"/>
                      <a:alpha val="40000"/>
                    </a:schemeClr>
                  </a:glow>
                </a:effectLst>
                <a:latin typeface="Times New Roman" panose="02020603050405020304" charset="0"/>
                <a:ea typeface="宋体" panose="02010600030101010101" pitchFamily="2" charset="-122"/>
              </a:rPr>
              <a:t>用于para.3拓展</a:t>
            </a:r>
            <a:r>
              <a:rPr lang="zh-CN" altLang="en-US" sz="2800" b="1">
                <a:effectLst>
                  <a:glow rad="101600">
                    <a:schemeClr val="accent6">
                      <a:satMod val="175000"/>
                      <a:alpha val="40000"/>
                    </a:schemeClr>
                  </a:glow>
                </a:effectLst>
                <a:latin typeface="Times New Roman" panose="02020603050405020304"/>
                <a:ea typeface="宋体" panose="02010600030101010101" pitchFamily="2" charset="-122"/>
              </a:rPr>
              <a:t>：</a:t>
            </a:r>
            <a:endParaRPr lang="zh-CN" altLang="en-US" sz="2800" b="1">
              <a:effectLst>
                <a:glow rad="101600">
                  <a:schemeClr val="accent6">
                    <a:satMod val="175000"/>
                    <a:alpha val="40000"/>
                  </a:schemeClr>
                </a:glow>
              </a:effectLst>
              <a:latin typeface="Times New Roman" panose="02020603050405020304"/>
              <a:ea typeface="宋体" panose="02010600030101010101" pitchFamily="2" charset="-122"/>
            </a:endParaRPr>
          </a:p>
          <a:p>
            <a:pPr marL="0" indent="0" algn="just" defTabSz="266700">
              <a:lnSpc>
                <a:spcPct val="100000"/>
              </a:lnSpc>
              <a:spcBef>
                <a:spcPct val="0"/>
              </a:spcBef>
              <a:spcAft>
                <a:spcPct val="0"/>
              </a:spcAft>
            </a:pPr>
            <a:r>
              <a:rPr lang="zh-CN" altLang="en-US" sz="2800" b="1">
                <a:latin typeface="Times New Roman" panose="02020603050405020304"/>
                <a:ea typeface="宋体" panose="02010600030101010101" pitchFamily="2" charset="-122"/>
              </a:rPr>
              <a:t>表示总结：</a:t>
            </a:r>
            <a:endParaRPr lang="zh-CN" altLang="en-US" sz="2800" b="1">
              <a:latin typeface="Times New Roman" panose="02020603050405020304"/>
              <a:ea typeface="宋体" panose="02010600030101010101" pitchFamily="2" charset="-122"/>
            </a:endParaRPr>
          </a:p>
          <a:p>
            <a:pPr marL="0" indent="0" algn="just" defTabSz="266700">
              <a:lnSpc>
                <a:spcPct val="100000"/>
              </a:lnSpc>
              <a:spcBef>
                <a:spcPct val="0"/>
              </a:spcBef>
              <a:spcAft>
                <a:spcPct val="0"/>
              </a:spcAft>
            </a:pPr>
            <a:r>
              <a:rPr lang="en-US" altLang="zh-CN" sz="2800">
                <a:solidFill>
                  <a:srgbClr val="FF0000"/>
                </a:solidFill>
                <a:latin typeface="Times New Roman" panose="02020603050405020304"/>
                <a:ea typeface="Times New Roman" panose="02020603050405020304"/>
              </a:rPr>
              <a:t>be well-received</a:t>
            </a:r>
            <a:r>
              <a:rPr lang="en-US" altLang="zh-CN" sz="2800">
                <a:latin typeface="Times New Roman" panose="02020603050405020304"/>
                <a:ea typeface="Times New Roman" panose="02020603050405020304"/>
              </a:rPr>
              <a:t> a. </a:t>
            </a:r>
            <a:r>
              <a:rPr lang="zh-CN" altLang="en-US" sz="2800">
                <a:latin typeface="Times New Roman" panose="02020603050405020304"/>
                <a:ea typeface="宋体" panose="02010600030101010101" pitchFamily="2" charset="-122"/>
              </a:rPr>
              <a:t>受欢迎的 </a:t>
            </a:r>
            <a:r>
              <a:rPr lang="en-US" altLang="zh-CN" sz="2800">
                <a:latin typeface="Times New Roman" panose="02020603050405020304"/>
                <a:ea typeface="宋体" panose="02010600030101010101" pitchFamily="2" charset="-122"/>
              </a:rPr>
              <a:t>     it won high applause from Sb </a:t>
            </a:r>
            <a:r>
              <a:rPr lang="zh-CN" altLang="en-US" sz="2800">
                <a:latin typeface="Times New Roman" panose="02020603050405020304"/>
                <a:ea typeface="宋体" panose="02010600030101010101" pitchFamily="2" charset="-122"/>
              </a:rPr>
              <a:t>获得高度赞扬</a:t>
            </a:r>
            <a:endParaRPr lang="en-US" altLang="zh-CN" sz="2800">
              <a:latin typeface="Times New Roman" panose="02020603050405020304"/>
              <a:ea typeface="宋体" panose="02010600030101010101" pitchFamily="2" charset="-122"/>
            </a:endParaRPr>
          </a:p>
          <a:p>
            <a:pPr marL="0" indent="0" algn="just" defTabSz="266700">
              <a:lnSpc>
                <a:spcPct val="100000"/>
              </a:lnSpc>
              <a:spcBef>
                <a:spcPct val="0"/>
              </a:spcBef>
              <a:spcAft>
                <a:spcPct val="0"/>
              </a:spcAft>
            </a:pPr>
            <a:r>
              <a:rPr lang="en-US" altLang="zh-CN" sz="2800">
                <a:solidFill>
                  <a:srgbClr val="FF0000"/>
                </a:solidFill>
                <a:latin typeface="Times New Roman" panose="02020603050405020304"/>
                <a:ea typeface="Times New Roman" panose="02020603050405020304"/>
              </a:rPr>
              <a:t>resounding </a:t>
            </a:r>
            <a:r>
              <a:rPr lang="zh-CN" altLang="en-US" sz="2800">
                <a:latin typeface="Times New Roman" panose="02020603050405020304"/>
                <a:ea typeface="宋体" panose="02010600030101010101" pitchFamily="2" charset="-122"/>
              </a:rPr>
              <a:t>轰动的 </a:t>
            </a:r>
            <a:r>
              <a:rPr lang="en-US" altLang="zh-CN" sz="2800">
                <a:latin typeface="Times New Roman" panose="02020603050405020304"/>
                <a:ea typeface="宋体" panose="02010600030101010101" pitchFamily="2" charset="-122"/>
              </a:rPr>
              <a:t>          </a:t>
            </a:r>
            <a:r>
              <a:rPr lang="en-US" altLang="zh-CN" sz="2800">
                <a:solidFill>
                  <a:srgbClr val="FF0000"/>
                </a:solidFill>
                <a:latin typeface="Times New Roman" panose="02020603050405020304"/>
                <a:ea typeface="Times New Roman" panose="02020603050405020304"/>
              </a:rPr>
              <a:t> engaging</a:t>
            </a:r>
            <a:r>
              <a:rPr lang="zh-CN" altLang="en-US" sz="2800">
                <a:latin typeface="Times New Roman" panose="02020603050405020304"/>
                <a:ea typeface="宋体" panose="02010600030101010101" pitchFamily="2" charset="-122"/>
              </a:rPr>
              <a:t>吸引人的</a:t>
            </a:r>
            <a:r>
              <a:rPr lang="en-US" altLang="zh-CN" sz="2800">
                <a:latin typeface="Times New Roman" panose="02020603050405020304"/>
                <a:ea typeface="宋体" panose="02010600030101010101" pitchFamily="2" charset="-122"/>
              </a:rPr>
              <a:t>     </a:t>
            </a:r>
            <a:r>
              <a:rPr lang="en-US" altLang="zh-CN" sz="2800">
                <a:latin typeface="Times New Roman" panose="02020603050405020304"/>
                <a:ea typeface="宋体" panose="02010600030101010101" pitchFamily="2" charset="-122"/>
                <a:sym typeface="+mn-ea"/>
              </a:rPr>
              <a:t>  </a:t>
            </a:r>
            <a:r>
              <a:rPr lang="en-US" altLang="zh-CN" sz="2800">
                <a:solidFill>
                  <a:srgbClr val="FF0000"/>
                </a:solidFill>
                <a:latin typeface="Times New Roman" panose="02020603050405020304"/>
                <a:ea typeface="Times New Roman" panose="02020603050405020304"/>
                <a:sym typeface="+mn-ea"/>
              </a:rPr>
              <a:t>informative</a:t>
            </a:r>
            <a:r>
              <a:rPr lang="zh-CN" altLang="en-US" sz="2800">
                <a:latin typeface="Times New Roman" panose="02020603050405020304"/>
                <a:ea typeface="宋体" panose="02010600030101010101" pitchFamily="2" charset="-122"/>
                <a:sym typeface="+mn-ea"/>
              </a:rPr>
              <a:t>增长见闻的 </a:t>
            </a:r>
            <a:r>
              <a:rPr lang="en-US" altLang="zh-CN" sz="2800">
                <a:latin typeface="Times New Roman" panose="02020603050405020304"/>
                <a:ea typeface="宋体" panose="02010600030101010101" pitchFamily="2" charset="-122"/>
                <a:sym typeface="+mn-ea"/>
              </a:rPr>
              <a:t>  </a:t>
            </a:r>
            <a:endParaRPr lang="en-US" altLang="zh-CN" sz="2800">
              <a:latin typeface="Times New Roman" panose="02020603050405020304"/>
              <a:ea typeface="宋体" panose="02010600030101010101" pitchFamily="2" charset="-122"/>
            </a:endParaRPr>
          </a:p>
          <a:p>
            <a:pPr marL="0" indent="0" algn="just" defTabSz="266700">
              <a:lnSpc>
                <a:spcPct val="100000"/>
              </a:lnSpc>
              <a:spcBef>
                <a:spcPct val="0"/>
              </a:spcBef>
              <a:spcAft>
                <a:spcPct val="0"/>
              </a:spcAft>
            </a:pPr>
            <a:r>
              <a:rPr lang="en-US" altLang="zh-CN" sz="2800">
                <a:latin typeface="Times New Roman" panose="02020603050405020304"/>
                <a:ea typeface="宋体" panose="02010600030101010101" pitchFamily="2" charset="-122"/>
              </a:rPr>
              <a:t>speak highly of</a:t>
            </a:r>
            <a:r>
              <a:rPr lang="zh-CN" altLang="en-US" sz="2800">
                <a:latin typeface="Times New Roman" panose="02020603050405020304"/>
                <a:ea typeface="宋体" panose="02010600030101010101" pitchFamily="2" charset="-122"/>
              </a:rPr>
              <a:t>高度赞扬 </a:t>
            </a:r>
            <a:r>
              <a:rPr lang="en-US" altLang="zh-CN" sz="2800">
                <a:latin typeface="Times New Roman" panose="02020603050405020304"/>
                <a:ea typeface="宋体" panose="02010600030101010101" pitchFamily="2" charset="-122"/>
              </a:rPr>
              <a:t>        </a:t>
            </a:r>
            <a:r>
              <a:rPr lang="en-US" altLang="zh-CN" sz="2800" b="1">
                <a:solidFill>
                  <a:srgbClr val="0000FF"/>
                </a:solidFill>
                <a:latin typeface="Times New Roman" panose="02020603050405020304"/>
                <a:ea typeface="宋体" panose="02010600030101010101" pitchFamily="2" charset="-122"/>
              </a:rPr>
              <a:t>   </a:t>
            </a:r>
            <a:r>
              <a:rPr lang="en-US" altLang="zh-CN" sz="2800" b="1">
                <a:solidFill>
                  <a:srgbClr val="0000FF"/>
                </a:solidFill>
                <a:latin typeface="Times New Roman" panose="02020603050405020304"/>
                <a:ea typeface="Times New Roman" panose="02020603050405020304"/>
              </a:rPr>
              <a:t>bring color to </a:t>
            </a:r>
            <a:r>
              <a:rPr lang="en-US" altLang="zh-CN" sz="2800">
                <a:latin typeface="Times New Roman" panose="02020603050405020304"/>
                <a:ea typeface="Times New Roman" panose="02020603050405020304"/>
              </a:rPr>
              <a:t>our high school life.</a:t>
            </a:r>
            <a:endParaRPr lang="en-US" altLang="zh-CN" sz="2800">
              <a:latin typeface="Times New Roman" panose="02020603050405020304"/>
              <a:ea typeface="Times New Roman" panose="02020603050405020304"/>
            </a:endParaRPr>
          </a:p>
          <a:p>
            <a:pPr marL="0" indent="0" algn="just" defTabSz="266700">
              <a:lnSpc>
                <a:spcPct val="100000"/>
              </a:lnSpc>
              <a:spcBef>
                <a:spcPct val="0"/>
              </a:spcBef>
              <a:spcAft>
                <a:spcPct val="0"/>
              </a:spcAft>
            </a:pPr>
            <a:endParaRPr lang="zh-CN" altLang="en-US" sz="2400" b="1">
              <a:latin typeface="Times New Roman" panose="02020603050405020304"/>
              <a:ea typeface="宋体" panose="02010600030101010101" pitchFamily="2" charset="-122"/>
            </a:endParaRPr>
          </a:p>
          <a:p>
            <a:pPr marL="0" indent="0" algn="just" defTabSz="266700">
              <a:lnSpc>
                <a:spcPct val="100000"/>
              </a:lnSpc>
              <a:spcBef>
                <a:spcPct val="0"/>
              </a:spcBef>
              <a:spcAft>
                <a:spcPct val="0"/>
              </a:spcAft>
            </a:pPr>
            <a:r>
              <a:rPr lang="zh-CN" altLang="en-US" sz="2400" b="1">
                <a:latin typeface="Times New Roman" panose="02020603050405020304"/>
                <a:ea typeface="宋体" panose="02010600030101010101" pitchFamily="2" charset="-122"/>
              </a:rPr>
              <a:t>认知方面：</a:t>
            </a:r>
            <a:endParaRPr lang="zh-CN" altLang="en-US" sz="2400" b="1">
              <a:latin typeface="Times New Roman" panose="02020603050405020304"/>
              <a:ea typeface="宋体" panose="02010600030101010101" pitchFamily="2" charset="-122"/>
            </a:endParaRPr>
          </a:p>
          <a:p>
            <a:pPr marL="0" indent="0" algn="just" defTabSz="266700">
              <a:lnSpc>
                <a:spcPct val="100000"/>
              </a:lnSpc>
              <a:spcBef>
                <a:spcPct val="0"/>
              </a:spcBef>
              <a:spcAft>
                <a:spcPct val="0"/>
              </a:spcAft>
            </a:pPr>
            <a:r>
              <a:rPr lang="en-US" altLang="zh-CN" sz="2800">
                <a:latin typeface="Times New Roman" panose="02020603050405020304"/>
                <a:ea typeface="Times New Roman" panose="02020603050405020304"/>
              </a:rPr>
              <a:t>deepen one</a:t>
            </a:r>
            <a:r>
              <a:rPr lang="en-US" altLang="zh-CN"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s insight into...</a:t>
            </a:r>
            <a:r>
              <a:rPr lang="zh-CN" altLang="en-US" sz="2800">
                <a:latin typeface="Times New Roman" panose="02020603050405020304"/>
                <a:ea typeface="宋体" panose="02010600030101010101" pitchFamily="2" charset="-122"/>
              </a:rPr>
              <a:t>加深对</a:t>
            </a:r>
            <a:r>
              <a:rPr lang="en-US" altLang="zh-CN" sz="2800">
                <a:latin typeface="Times New Roman" panose="02020603050405020304"/>
                <a:ea typeface="Times New Roman" panose="02020603050405020304"/>
              </a:rPr>
              <a:t>...</a:t>
            </a:r>
            <a:r>
              <a:rPr lang="zh-CN" altLang="en-US" sz="2800">
                <a:latin typeface="Times New Roman" panose="02020603050405020304"/>
                <a:ea typeface="宋体" panose="02010600030101010101" pitchFamily="2" charset="-122"/>
              </a:rPr>
              <a:t>的了解 </a:t>
            </a:r>
            <a:r>
              <a:rPr lang="en-US" altLang="zh-CN" sz="2800">
                <a:latin typeface="Times New Roman" panose="02020603050405020304"/>
                <a:ea typeface="宋体" panose="02010600030101010101" pitchFamily="2" charset="-122"/>
              </a:rPr>
              <a:t>  </a:t>
            </a:r>
            <a:r>
              <a:rPr lang="en-US" altLang="zh-CN" sz="2800">
                <a:latin typeface="Times New Roman" panose="02020603050405020304"/>
                <a:ea typeface="Times New Roman" panose="02020603050405020304"/>
              </a:rPr>
              <a:t>raise one</a:t>
            </a:r>
            <a:r>
              <a:rPr lang="en-US" altLang="zh-CN"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s awareness of...</a:t>
            </a:r>
            <a:r>
              <a:rPr lang="zh-CN" altLang="en-US" sz="2800">
                <a:latin typeface="Times New Roman" panose="02020603050405020304"/>
                <a:ea typeface="宋体" panose="02010600030101010101" pitchFamily="2" charset="-122"/>
              </a:rPr>
              <a:t>提高意识</a:t>
            </a:r>
            <a:endParaRPr lang="zh-CN" altLang="en-US" sz="2800">
              <a:latin typeface="Times New Roman" panose="02020603050405020304"/>
              <a:ea typeface="宋体" panose="02010600030101010101" pitchFamily="2" charset="-122"/>
            </a:endParaRPr>
          </a:p>
          <a:p>
            <a:pPr marL="0" indent="0" algn="just" defTabSz="266700">
              <a:lnSpc>
                <a:spcPct val="100000"/>
              </a:lnSpc>
              <a:spcBef>
                <a:spcPct val="0"/>
              </a:spcBef>
              <a:spcAft>
                <a:spcPct val="0"/>
              </a:spcAft>
            </a:pPr>
            <a:r>
              <a:rPr lang="en-US" altLang="zh-CN" sz="2800">
                <a:latin typeface="Times New Roman" panose="02020603050405020304"/>
                <a:ea typeface="Times New Roman" panose="02020603050405020304"/>
              </a:rPr>
              <a:t>catch a glimpse of</a:t>
            </a:r>
            <a:r>
              <a:rPr lang="zh-CN" altLang="en-US" sz="2800">
                <a:latin typeface="Times New Roman" panose="02020603050405020304"/>
                <a:ea typeface="宋体" panose="02010600030101010101" pitchFamily="2" charset="-122"/>
              </a:rPr>
              <a:t>一睹</a:t>
            </a:r>
            <a:r>
              <a:rPr lang="en-US" altLang="zh-CN" sz="2800">
                <a:latin typeface="Times New Roman" panose="02020603050405020304"/>
                <a:ea typeface="Times New Roman" panose="02020603050405020304"/>
              </a:rPr>
              <a:t>...</a:t>
            </a:r>
            <a:r>
              <a:rPr lang="zh-CN" altLang="en-US" sz="2800">
                <a:latin typeface="Times New Roman" panose="02020603050405020304"/>
                <a:ea typeface="宋体" panose="02010600030101010101" pitchFamily="2" charset="-122"/>
              </a:rPr>
              <a:t>的风采 </a:t>
            </a:r>
            <a:r>
              <a:rPr lang="en-US" altLang="zh-CN" sz="2800">
                <a:latin typeface="Times New Roman" panose="02020603050405020304"/>
                <a:ea typeface="宋体" panose="02010600030101010101" pitchFamily="2" charset="-122"/>
              </a:rPr>
              <a:t>                    </a:t>
            </a:r>
            <a:r>
              <a:rPr lang="en-US" altLang="zh-CN" sz="2800">
                <a:latin typeface="Times New Roman" panose="02020603050405020304"/>
                <a:ea typeface="Times New Roman" panose="02020603050405020304"/>
              </a:rPr>
              <a:t>broaden one</a:t>
            </a:r>
            <a:r>
              <a:rPr lang="en-US" altLang="zh-CN"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s horizons</a:t>
            </a:r>
            <a:r>
              <a:rPr lang="zh-CN" altLang="en-US" sz="2800">
                <a:latin typeface="Times New Roman" panose="02020603050405020304"/>
                <a:ea typeface="宋体" panose="02010600030101010101" pitchFamily="2" charset="-122"/>
              </a:rPr>
              <a:t>拓宽视野</a:t>
            </a:r>
            <a:endParaRPr lang="zh-CN" altLang="en-US" sz="2800">
              <a:latin typeface="Times New Roman" panose="02020603050405020304"/>
              <a:ea typeface="宋体" panose="02010600030101010101" pitchFamily="2" charset="-122"/>
            </a:endParaRPr>
          </a:p>
          <a:p>
            <a:pPr marL="0" indent="0" algn="just" defTabSz="266700">
              <a:lnSpc>
                <a:spcPct val="100000"/>
              </a:lnSpc>
              <a:spcBef>
                <a:spcPct val="0"/>
              </a:spcBef>
              <a:spcAft>
                <a:spcPct val="0"/>
              </a:spcAft>
            </a:pPr>
            <a:r>
              <a:rPr lang="en-US" altLang="zh-CN" sz="2800">
                <a:latin typeface="Times New Roman" panose="02020603050405020304"/>
                <a:ea typeface="Times New Roman" panose="02020603050405020304"/>
              </a:rPr>
              <a:t>cast light on sth</a:t>
            </a:r>
            <a:r>
              <a:rPr lang="zh-CN" altLang="en-US" sz="2800">
                <a:latin typeface="Times New Roman" panose="02020603050405020304"/>
                <a:ea typeface="宋体" panose="02010600030101010101" pitchFamily="2" charset="-122"/>
              </a:rPr>
              <a:t>使人明白</a:t>
            </a:r>
            <a:endParaRPr lang="zh-CN" altLang="en-US" sz="2800">
              <a:latin typeface="Times New Roman" panose="02020603050405020304"/>
              <a:ea typeface="宋体" panose="02010600030101010101" pitchFamily="2" charset="-122"/>
            </a:endParaRPr>
          </a:p>
          <a:p>
            <a:pPr marL="0" indent="0" algn="just" defTabSz="266700">
              <a:lnSpc>
                <a:spcPct val="100000"/>
              </a:lnSpc>
              <a:spcBef>
                <a:spcPct val="0"/>
              </a:spcBef>
              <a:spcAft>
                <a:spcPct val="0"/>
              </a:spcAft>
            </a:pPr>
            <a:endParaRPr lang="zh-CN" altLang="en-US" sz="2800">
              <a:latin typeface="Times New Roman" panose="02020603050405020304"/>
              <a:ea typeface="宋体" panose="02010600030101010101" pitchFamily="2" charset="-122"/>
            </a:endParaRPr>
          </a:p>
          <a:p>
            <a:pPr marL="0" indent="0" algn="just" defTabSz="266700">
              <a:lnSpc>
                <a:spcPct val="100000"/>
              </a:lnSpc>
              <a:spcBef>
                <a:spcPct val="0"/>
              </a:spcBef>
              <a:spcAft>
                <a:spcPct val="0"/>
              </a:spcAft>
            </a:pPr>
            <a:r>
              <a:rPr lang="zh-CN" altLang="en-US" sz="2400" b="1">
                <a:latin typeface="Times New Roman" panose="02020603050405020304"/>
                <a:ea typeface="宋体" panose="02010600030101010101" pitchFamily="2" charset="-122"/>
              </a:rPr>
              <a:t>情感方面：</a:t>
            </a:r>
            <a:endParaRPr lang="zh-CN" altLang="en-US" sz="2400" b="1">
              <a:latin typeface="Times New Roman" panose="02020603050405020304"/>
              <a:ea typeface="宋体" panose="02010600030101010101" pitchFamily="2" charset="-122"/>
            </a:endParaRPr>
          </a:p>
          <a:p>
            <a:pPr marL="0" indent="0" algn="just" defTabSz="266700">
              <a:lnSpc>
                <a:spcPct val="100000"/>
              </a:lnSpc>
              <a:spcBef>
                <a:spcPct val="0"/>
              </a:spcBef>
              <a:spcAft>
                <a:spcPct val="0"/>
              </a:spcAft>
            </a:pPr>
            <a:r>
              <a:rPr lang="en-US" altLang="zh-CN" sz="2800">
                <a:latin typeface="Times New Roman" panose="02020603050405020304"/>
                <a:ea typeface="Times New Roman" panose="02020603050405020304"/>
              </a:rPr>
              <a:t>arouse/ boost one</a:t>
            </a:r>
            <a:r>
              <a:rPr lang="en-US" altLang="zh-CN"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s enthusiasm</a:t>
            </a:r>
            <a:r>
              <a:rPr lang="zh-CN" altLang="en-US" sz="2800">
                <a:latin typeface="Times New Roman" panose="02020603050405020304"/>
                <a:ea typeface="宋体" panose="02010600030101010101" pitchFamily="2" charset="-122"/>
              </a:rPr>
              <a:t>激发热情 </a:t>
            </a:r>
            <a:r>
              <a:rPr lang="en-US" altLang="zh-CN" sz="2800">
                <a:latin typeface="Times New Roman" panose="02020603050405020304"/>
                <a:ea typeface="宋体" panose="02010600030101010101" pitchFamily="2" charset="-122"/>
              </a:rPr>
              <a:t>        </a:t>
            </a:r>
            <a:r>
              <a:rPr lang="en-US" altLang="zh-CN" sz="2800">
                <a:latin typeface="Times New Roman" panose="02020603050405020304"/>
                <a:ea typeface="Times New Roman" panose="02020603050405020304"/>
              </a:rPr>
              <a:t>fuel/ignite one</a:t>
            </a:r>
            <a:r>
              <a:rPr lang="en-US" altLang="zh-CN" sz="2800">
                <a:latin typeface="Times New Roman" panose="02020603050405020304"/>
                <a:ea typeface="宋体" panose="02010600030101010101" pitchFamily="2" charset="-122"/>
              </a:rPr>
              <a:t>’</a:t>
            </a:r>
            <a:r>
              <a:rPr lang="en-US" altLang="zh-CN" sz="2800">
                <a:latin typeface="Times New Roman" panose="02020603050405020304"/>
                <a:ea typeface="Times New Roman" panose="02020603050405020304"/>
              </a:rPr>
              <a:t>s passion </a:t>
            </a:r>
            <a:r>
              <a:rPr lang="zh-CN" altLang="en-US" sz="2800">
                <a:latin typeface="Times New Roman" panose="02020603050405020304"/>
                <a:ea typeface="宋体" panose="02010600030101010101" pitchFamily="2" charset="-122"/>
              </a:rPr>
              <a:t>点燃激情</a:t>
            </a:r>
            <a:endParaRPr lang="zh-CN" altLang="en-US" sz="2800">
              <a:latin typeface="Times New Roman" panose="02020603050405020304"/>
              <a:ea typeface="宋体" panose="02010600030101010101" pitchFamily="2" charset="-122"/>
            </a:endParaRPr>
          </a:p>
          <a:p>
            <a:pPr marL="0" indent="0" algn="just" defTabSz="266700">
              <a:lnSpc>
                <a:spcPct val="100000"/>
              </a:lnSpc>
              <a:spcBef>
                <a:spcPct val="0"/>
              </a:spcBef>
              <a:spcAft>
                <a:spcPct val="0"/>
              </a:spcAft>
            </a:pPr>
            <a:r>
              <a:rPr lang="en-US" sz="2800">
                <a:solidFill>
                  <a:srgbClr val="FF0000"/>
                </a:solidFill>
                <a:latin typeface="Times New Roman" panose="02020603050405020304"/>
                <a:ea typeface="Times New Roman" panose="02020603050405020304"/>
              </a:rPr>
              <a:t>promote a sense of cultural pride</a:t>
            </a:r>
            <a:r>
              <a:rPr lang="en-US" sz="2800">
                <a:latin typeface="Times New Roman" panose="02020603050405020304"/>
                <a:ea typeface="Times New Roman" panose="02020603050405020304"/>
              </a:rPr>
              <a:t>促进文化自豪感</a:t>
            </a:r>
            <a:endParaRPr lang="en-US" sz="2800">
              <a:latin typeface="Times New Roman" panose="02020603050405020304"/>
              <a:ea typeface="Times New Roman" panose="02020603050405020304"/>
            </a:endParaRPr>
          </a:p>
          <a:p>
            <a:pPr marL="0" indent="0" algn="just" defTabSz="266700">
              <a:lnSpc>
                <a:spcPct val="100000"/>
              </a:lnSpc>
              <a:spcBef>
                <a:spcPct val="0"/>
              </a:spcBef>
              <a:spcAft>
                <a:spcPct val="0"/>
              </a:spcAft>
            </a:pPr>
            <a:r>
              <a:rPr lang="en-US" altLang="zh-CN" sz="2800" b="1">
                <a:solidFill>
                  <a:srgbClr val="0000FF"/>
                </a:solidFill>
                <a:latin typeface="Times New Roman" panose="02020603050405020304"/>
                <a:ea typeface="Times New Roman" panose="02020603050405020304"/>
              </a:rPr>
              <a:t>immerse sb in</a:t>
            </a:r>
            <a:r>
              <a:rPr lang="en-US" altLang="zh-CN" sz="2800">
                <a:latin typeface="Times New Roman" panose="02020603050405020304"/>
                <a:ea typeface="宋体" panose="02010600030101010101" pitchFamily="2" charset="-122"/>
              </a:rPr>
              <a:t> </a:t>
            </a:r>
            <a:r>
              <a:rPr lang="en-US" altLang="zh-CN" sz="2800">
                <a:latin typeface="Times New Roman" panose="02020603050405020304"/>
                <a:ea typeface="Times New Roman" panose="02020603050405020304"/>
              </a:rPr>
              <a:t>the charm of...</a:t>
            </a:r>
            <a:r>
              <a:rPr lang="zh-CN" altLang="en-US" sz="2800">
                <a:latin typeface="Times New Roman" panose="02020603050405020304"/>
                <a:ea typeface="宋体" panose="02010600030101010101" pitchFamily="2" charset="-122"/>
              </a:rPr>
              <a:t>沉浸在</a:t>
            </a:r>
            <a:r>
              <a:rPr lang="en-US" altLang="zh-CN" sz="2800">
                <a:latin typeface="Times New Roman" panose="02020603050405020304"/>
                <a:ea typeface="Times New Roman" panose="02020603050405020304"/>
              </a:rPr>
              <a:t>...</a:t>
            </a:r>
            <a:r>
              <a:rPr lang="zh-CN" altLang="en-US" sz="2800">
                <a:latin typeface="Times New Roman" panose="02020603050405020304"/>
                <a:ea typeface="宋体" panose="02010600030101010101" pitchFamily="2" charset="-122"/>
              </a:rPr>
              <a:t>魅力中</a:t>
            </a:r>
            <a:endParaRPr lang="zh-CN" altLang="en-US" sz="2800">
              <a:latin typeface="Times New Roman" panose="02020603050405020304"/>
              <a:ea typeface="宋体" panose="02010600030101010101" pitchFamily="2" charset="-122"/>
            </a:endParaRPr>
          </a:p>
          <a:p>
            <a:pPr marL="0" indent="0" algn="just" defTabSz="266700">
              <a:lnSpc>
                <a:spcPct val="100000"/>
              </a:lnSpc>
              <a:spcBef>
                <a:spcPct val="0"/>
              </a:spcBef>
              <a:spcAft>
                <a:spcPct val="0"/>
              </a:spcAft>
            </a:pPr>
            <a:r>
              <a:rPr lang="en-US" altLang="zh-CN" sz="2800">
                <a:solidFill>
                  <a:srgbClr val="0000FF"/>
                </a:solidFill>
                <a:latin typeface="Times New Roman" panose="02020603050405020304"/>
                <a:ea typeface="Times New Roman" panose="02020603050405020304"/>
              </a:rPr>
              <a:t>strengthen/enhance our cultural confidence</a:t>
            </a:r>
            <a:r>
              <a:rPr lang="zh-CN" altLang="en-US" sz="2800">
                <a:solidFill>
                  <a:srgbClr val="0000FF"/>
                </a:solidFill>
                <a:latin typeface="Times New Roman" panose="02020603050405020304"/>
                <a:ea typeface="宋体" panose="02010600030101010101" pitchFamily="2" charset="-122"/>
              </a:rPr>
              <a:t>增强文化自信</a:t>
            </a:r>
            <a:endParaRPr lang="zh-CN" altLang="en-US" sz="2800">
              <a:solidFill>
                <a:srgbClr val="0000FF"/>
              </a:solidFill>
              <a:latin typeface="Times New Roman" panose="02020603050405020304"/>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6200" y="0"/>
            <a:ext cx="6096000" cy="583565"/>
          </a:xfrm>
          <a:prstGeom prst="rect">
            <a:avLst/>
          </a:prstGeom>
          <a:noFill/>
        </p:spPr>
        <p:txBody>
          <a:bodyPr wrap="square" rtlCol="0" anchor="t">
            <a:spAutoFit/>
          </a:bodyPr>
          <a:p>
            <a:r>
              <a:rPr lang="zh-CN" sz="3200" b="1">
                <a:effectLst>
                  <a:glow rad="139700">
                    <a:schemeClr val="accent6">
                      <a:satMod val="175000"/>
                      <a:alpha val="40000"/>
                    </a:schemeClr>
                  </a:glow>
                </a:effectLst>
                <a:latin typeface="Times New Roman" panose="02020603050405020304" charset="0"/>
                <a:ea typeface="宋体" panose="02010600030101010101" pitchFamily="2" charset="-122"/>
                <a:sym typeface="+mn-ea"/>
              </a:rPr>
              <a:t>范文：</a:t>
            </a:r>
            <a:endParaRPr lang="zh-CN" sz="3200" b="1">
              <a:effectLst>
                <a:glow rad="139700">
                  <a:schemeClr val="accent6">
                    <a:satMod val="175000"/>
                    <a:alpha val="40000"/>
                  </a:schemeClr>
                </a:glow>
              </a:effectLst>
              <a:latin typeface="Times New Roman" panose="02020603050405020304" charset="0"/>
              <a:ea typeface="宋体" panose="02010600030101010101" pitchFamily="2" charset="-122"/>
              <a:sym typeface="+mn-ea"/>
            </a:endParaRPr>
          </a:p>
        </p:txBody>
      </p:sp>
      <p:sp>
        <p:nvSpPr>
          <p:cNvPr id="3" name="文本框 2"/>
          <p:cNvSpPr txBox="1"/>
          <p:nvPr/>
        </p:nvSpPr>
        <p:spPr>
          <a:xfrm>
            <a:off x="180340" y="832485"/>
            <a:ext cx="11551920" cy="5692775"/>
          </a:xfrm>
          <a:prstGeom prst="rect">
            <a:avLst/>
          </a:prstGeom>
        </p:spPr>
        <p:txBody>
          <a:bodyPr wrap="square">
            <a:spAutoFit/>
          </a:bodyPr>
          <a:p>
            <a:pPr marL="0" indent="666750" algn="l" defTabSz="266700">
              <a:spcBef>
                <a:spcPct val="0"/>
              </a:spcBef>
              <a:spcAft>
                <a:spcPct val="0"/>
              </a:spcAft>
            </a:pPr>
            <a:r>
              <a:rPr lang="en-US" altLang="zh-CN" sz="2800">
                <a:solidFill>
                  <a:srgbClr val="231F20"/>
                </a:solidFill>
                <a:latin typeface="Times New Roman" panose="02020603050405020304"/>
                <a:ea typeface="方正书宋_GBK"/>
              </a:rPr>
              <a:t>Getting to Know the Intangible Cultural Heritage Around Us</a:t>
            </a:r>
            <a:endParaRPr lang="en-US" altLang="zh-CN" sz="2800">
              <a:solidFill>
                <a:srgbClr val="231F20"/>
              </a:solidFill>
              <a:latin typeface="Times New Roman" panose="02020603050405020304"/>
              <a:ea typeface="方正书宋_GBK"/>
            </a:endParaRPr>
          </a:p>
          <a:p>
            <a:pPr marL="0" indent="266700" algn="l" defTabSz="266700">
              <a:spcBef>
                <a:spcPct val="0"/>
              </a:spcBef>
              <a:spcAft>
                <a:spcPct val="0"/>
              </a:spcAft>
            </a:pPr>
            <a:r>
              <a:rPr lang="en-US" altLang="zh-CN" sz="2800">
                <a:solidFill>
                  <a:srgbClr val="231F20"/>
                </a:solidFill>
                <a:latin typeface="Times New Roman" panose="02020603050405020304"/>
                <a:ea typeface="方正书宋_GBK"/>
              </a:rPr>
              <a:t>Last weekend, our school's Student Union organized an activity with the theme of "getting to know the intangible cultural heritage around us", which exposed all the students and teachers to the amazing cultural diversity of our country</a:t>
            </a:r>
            <a:endParaRPr lang="en-US" altLang="zh-CN" sz="2800">
              <a:solidFill>
                <a:srgbClr val="231F20"/>
              </a:solidFill>
              <a:latin typeface="Times New Roman" panose="02020603050405020304"/>
              <a:ea typeface="方正书宋_GBK"/>
            </a:endParaRPr>
          </a:p>
          <a:p>
            <a:pPr marL="0" indent="266700" algn="l" defTabSz="266700">
              <a:spcBef>
                <a:spcPct val="0"/>
              </a:spcBef>
              <a:spcAft>
                <a:spcPct val="0"/>
              </a:spcAft>
            </a:pPr>
            <a:r>
              <a:rPr lang="en-US" altLang="zh-CN" sz="2800">
                <a:solidFill>
                  <a:srgbClr val="231F20"/>
                </a:solidFill>
                <a:latin typeface="Times New Roman" panose="02020603050405020304"/>
                <a:ea typeface="方正书宋_GBK"/>
              </a:rPr>
              <a:t>The event kicked off with an expert's speech about the importance of intangible cultural heritage preservation</a:t>
            </a:r>
            <a:r>
              <a:rPr lang="en-US" altLang="zh-CN" sz="2800">
                <a:solidFill>
                  <a:srgbClr val="231F20"/>
                </a:solidFill>
                <a:latin typeface="Times New Roman" panose="02020603050405020304"/>
                <a:ea typeface="Times New Roman" panose="02020603050405020304"/>
              </a:rPr>
              <a:t>,</a:t>
            </a:r>
            <a:r>
              <a:rPr lang="en-US" altLang="zh-CN" sz="2800">
                <a:solidFill>
                  <a:srgbClr val="231F20"/>
                </a:solidFill>
                <a:latin typeface="Times New Roman" panose="02020603050405020304"/>
                <a:ea typeface="方正书宋_GBK"/>
              </a:rPr>
              <a:t> followed by a series of traditional art exhibitions and live folk music performances. The highlight of the experience was the interactive workshops where craftsmen not only demonstrated their excellent skills but also engaged students in making crafts.</a:t>
            </a:r>
            <a:endParaRPr lang="en-US" altLang="zh-CN" sz="2800">
              <a:solidFill>
                <a:srgbClr val="231F20"/>
              </a:solidFill>
              <a:latin typeface="Times New Roman" panose="02020603050405020304"/>
              <a:ea typeface="方正书宋_GBK"/>
            </a:endParaRPr>
          </a:p>
          <a:p>
            <a:pPr marL="0" indent="266700" algn="l" defTabSz="266700">
              <a:spcBef>
                <a:spcPct val="0"/>
              </a:spcBef>
              <a:spcAft>
                <a:spcPct val="0"/>
              </a:spcAft>
            </a:pPr>
            <a:r>
              <a:rPr lang="en-US" altLang="zh-CN" sz="2800">
                <a:solidFill>
                  <a:srgbClr val="231F20"/>
                </a:solidFill>
                <a:latin typeface="Times New Roman" panose="02020603050405020304"/>
                <a:ea typeface="方正书宋_GBK"/>
              </a:rPr>
              <a:t>The event turned out to be enjoyable and enlightening, through which we gained deep insights into the cultural treasures and meanwhile</a:t>
            </a:r>
            <a:r>
              <a:rPr lang="en-US" altLang="zh-CN" sz="2800">
                <a:solidFill>
                  <a:srgbClr val="231F20"/>
                </a:solidFill>
                <a:latin typeface="Times New Roman" panose="02020603050405020304"/>
                <a:ea typeface="Times New Roman" panose="02020603050405020304"/>
              </a:rPr>
              <a:t>. I</a:t>
            </a:r>
            <a:r>
              <a:rPr lang="en-US" altLang="zh-CN" sz="2800">
                <a:solidFill>
                  <a:srgbClr val="231F20"/>
                </a:solidFill>
                <a:latin typeface="Times New Roman" panose="02020603050405020304"/>
                <a:ea typeface="方正书宋_GBK"/>
              </a:rPr>
              <a:t>t strengthened our awareness of the intangible cultural heritage protection.</a:t>
            </a:r>
            <a:endParaRPr lang="en-US" altLang="zh-CN" sz="2800">
              <a:solidFill>
                <a:srgbClr val="231F20"/>
              </a:solidFill>
              <a:latin typeface="Times New Roman" panose="02020603050405020304"/>
              <a:ea typeface="方正书宋_GBK"/>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6200" y="0"/>
            <a:ext cx="6096000" cy="583565"/>
          </a:xfrm>
          <a:prstGeom prst="rect">
            <a:avLst/>
          </a:prstGeom>
          <a:noFill/>
        </p:spPr>
        <p:txBody>
          <a:bodyPr wrap="square" rtlCol="0" anchor="t">
            <a:spAutoFit/>
          </a:bodyPr>
          <a:p>
            <a:r>
              <a:rPr lang="zh-CN" sz="3200" b="1">
                <a:effectLst>
                  <a:glow rad="139700">
                    <a:schemeClr val="accent6">
                      <a:satMod val="175000"/>
                      <a:alpha val="40000"/>
                    </a:schemeClr>
                  </a:glow>
                </a:effectLst>
                <a:latin typeface="Times New Roman" panose="02020603050405020304" charset="0"/>
                <a:ea typeface="宋体" panose="02010600030101010101" pitchFamily="2" charset="-122"/>
                <a:sym typeface="+mn-ea"/>
              </a:rPr>
              <a:t>美文：</a:t>
            </a:r>
            <a:endParaRPr lang="zh-CN" sz="3200" b="1">
              <a:effectLst>
                <a:glow rad="139700">
                  <a:schemeClr val="accent6">
                    <a:satMod val="175000"/>
                    <a:alpha val="40000"/>
                  </a:schemeClr>
                </a:glow>
              </a:effectLst>
              <a:latin typeface="Times New Roman" panose="02020603050405020304" charset="0"/>
              <a:ea typeface="宋体" panose="02010600030101010101" pitchFamily="2" charset="-122"/>
              <a:sym typeface="+mn-ea"/>
            </a:endParaRPr>
          </a:p>
        </p:txBody>
      </p:sp>
      <p:pic>
        <p:nvPicPr>
          <p:cNvPr id="3" name="图片 2"/>
          <p:cNvPicPr>
            <a:picLocks noChangeAspect="1"/>
          </p:cNvPicPr>
          <p:nvPr/>
        </p:nvPicPr>
        <p:blipFill>
          <a:blip r:embed="rId1"/>
          <a:srcRect/>
          <a:stretch>
            <a:fillRect/>
          </a:stretch>
        </p:blipFill>
        <p:spPr>
          <a:xfrm>
            <a:off x="1598295" y="0"/>
            <a:ext cx="3794125" cy="6793865"/>
          </a:xfrm>
          <a:prstGeom prst="rect">
            <a:avLst/>
          </a:prstGeom>
        </p:spPr>
      </p:pic>
      <p:sp>
        <p:nvSpPr>
          <p:cNvPr id="4" name="文本框 3"/>
          <p:cNvSpPr txBox="1"/>
          <p:nvPr/>
        </p:nvSpPr>
        <p:spPr>
          <a:xfrm>
            <a:off x="6172200" y="982345"/>
            <a:ext cx="5850255" cy="5507990"/>
          </a:xfrm>
          <a:prstGeom prst="rect">
            <a:avLst/>
          </a:prstGeom>
          <a:solidFill>
            <a:schemeClr val="accent6">
              <a:lumMod val="20000"/>
              <a:lumOff val="80000"/>
            </a:schemeClr>
          </a:solidFill>
        </p:spPr>
        <p:txBody>
          <a:bodyPr wrap="square" rtlCol="0">
            <a:spAutoFit/>
          </a:bodyPr>
          <a:p>
            <a:r>
              <a:rPr lang="zh-CN" altLang="en-US" sz="3200">
                <a:solidFill>
                  <a:schemeClr val="tx1"/>
                </a:solidFill>
                <a:uFillTx/>
                <a:latin typeface="Times New Roman" panose="02020603050405020304" charset="0"/>
                <a:ea typeface="方正楷体_GB2312" panose="02000000000000000000" charset="-122"/>
                <a:cs typeface="Times New Roman" panose="02020603050405020304" charset="0"/>
              </a:rPr>
              <a:t>该习作书写出色，虽有语法及拼写等错误（如</a:t>
            </a:r>
            <a:r>
              <a:rPr lang="en-US" altLang="zh-CN" sz="3200">
                <a:solidFill>
                  <a:schemeClr val="tx1"/>
                </a:solidFill>
                <a:uFillTx/>
                <a:latin typeface="Times New Roman" panose="02020603050405020304" charset="0"/>
                <a:ea typeface="方正楷体_GB2312" panose="02000000000000000000" charset="-122"/>
                <a:cs typeface="Times New Roman" panose="02020603050405020304" charset="0"/>
              </a:rPr>
              <a:t>whose theme, stirred up,delivered by</a:t>
            </a:r>
            <a:r>
              <a:rPr lang="zh-CN" altLang="en-US" sz="3200">
                <a:solidFill>
                  <a:schemeClr val="tx1"/>
                </a:solidFill>
                <a:uFillTx/>
                <a:latin typeface="Times New Roman" panose="02020603050405020304" charset="0"/>
                <a:ea typeface="方正楷体_GB2312" panose="02000000000000000000" charset="-122"/>
                <a:cs typeface="Times New Roman" panose="02020603050405020304" charset="0"/>
              </a:rPr>
              <a:t>等）</a:t>
            </a:r>
            <a:r>
              <a:rPr lang="en-US" altLang="zh-CN" sz="3200">
                <a:solidFill>
                  <a:schemeClr val="tx1"/>
                </a:solidFill>
                <a:uFillTx/>
                <a:latin typeface="Times New Roman" panose="02020603050405020304" charset="0"/>
                <a:ea typeface="方正楷体_GB2312" panose="02000000000000000000" charset="-122"/>
                <a:cs typeface="Times New Roman" panose="02020603050405020304" charset="0"/>
              </a:rPr>
              <a:t>, </a:t>
            </a:r>
            <a:r>
              <a:rPr lang="zh-CN" altLang="en-US" sz="3200">
                <a:solidFill>
                  <a:schemeClr val="tx1"/>
                </a:solidFill>
                <a:uFillTx/>
                <a:latin typeface="Times New Roman" panose="02020603050405020304" charset="0"/>
                <a:ea typeface="方正楷体_GB2312" panose="02000000000000000000" charset="-122"/>
                <a:cs typeface="Times New Roman" panose="02020603050405020304" charset="0"/>
              </a:rPr>
              <a:t>但</a:t>
            </a:r>
            <a:r>
              <a:rPr lang="en-US" altLang="zh-CN" sz="3200">
                <a:solidFill>
                  <a:schemeClr val="tx1"/>
                </a:solidFill>
                <a:uFillTx/>
                <a:latin typeface="Times New Roman" panose="02020603050405020304" charset="0"/>
                <a:ea typeface="方正楷体_GB2312" panose="02000000000000000000" charset="-122"/>
                <a:cs typeface="Times New Roman" panose="02020603050405020304" charset="0"/>
              </a:rPr>
              <a:t>at the beginning of...Then...At the end of the activity...</a:t>
            </a:r>
            <a:r>
              <a:rPr lang="zh-CN" altLang="en-US" sz="3200">
                <a:solidFill>
                  <a:schemeClr val="tx1"/>
                </a:solidFill>
                <a:uFillTx/>
                <a:latin typeface="Times New Roman" panose="02020603050405020304" charset="0"/>
                <a:ea typeface="方正楷体_GB2312" panose="02000000000000000000" charset="-122"/>
                <a:cs typeface="Times New Roman" panose="02020603050405020304" charset="0"/>
              </a:rPr>
              <a:t>连接词的使用使句子之间过渡自然、逻辑清楚；且高级表达</a:t>
            </a:r>
            <a:r>
              <a:rPr lang="en-US" altLang="zh-CN" sz="3200">
                <a:solidFill>
                  <a:schemeClr val="tx1"/>
                </a:solidFill>
                <a:uFillTx/>
                <a:latin typeface="Times New Roman" panose="02020603050405020304" charset="0"/>
                <a:ea typeface="方正楷体_GB2312" panose="02000000000000000000" charset="-122"/>
                <a:cs typeface="Times New Roman" panose="02020603050405020304" charset="0"/>
              </a:rPr>
              <a:t>spark, enthusiasm, challenging but rewarding, gain a better acquaintance of</a:t>
            </a:r>
            <a:r>
              <a:rPr lang="zh-CN" altLang="en-US" sz="3200">
                <a:solidFill>
                  <a:schemeClr val="tx1"/>
                </a:solidFill>
                <a:uFillTx/>
                <a:latin typeface="Times New Roman" panose="02020603050405020304" charset="0"/>
                <a:ea typeface="方正楷体_GB2312" panose="02000000000000000000" charset="-122"/>
                <a:cs typeface="Times New Roman" panose="02020603050405020304" charset="0"/>
              </a:rPr>
              <a:t>等的应用为文章增加了亮点。</a:t>
            </a:r>
            <a:endParaRPr lang="zh-CN" altLang="en-US" sz="3200">
              <a:solidFill>
                <a:schemeClr val="tx1"/>
              </a:solidFill>
              <a:uFillTx/>
              <a:latin typeface="Times New Roman" panose="02020603050405020304" charset="0"/>
              <a:ea typeface="方正楷体_GB2312" panose="02000000000000000000" charset="-122"/>
              <a:cs typeface="Times New Roman" panose="020206030504050203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6200" y="0"/>
            <a:ext cx="6096000" cy="583565"/>
          </a:xfrm>
          <a:prstGeom prst="rect">
            <a:avLst/>
          </a:prstGeom>
          <a:noFill/>
        </p:spPr>
        <p:txBody>
          <a:bodyPr wrap="square" rtlCol="0" anchor="t">
            <a:spAutoFit/>
          </a:bodyPr>
          <a:p>
            <a:r>
              <a:rPr lang="zh-CN" sz="3200" b="1">
                <a:effectLst>
                  <a:glow rad="139700">
                    <a:schemeClr val="accent6">
                      <a:satMod val="175000"/>
                      <a:alpha val="40000"/>
                    </a:schemeClr>
                  </a:glow>
                </a:effectLst>
                <a:latin typeface="Times New Roman" panose="02020603050405020304" charset="0"/>
                <a:ea typeface="宋体" panose="02010600030101010101" pitchFamily="2" charset="-122"/>
                <a:sym typeface="+mn-ea"/>
              </a:rPr>
              <a:t>美文：</a:t>
            </a:r>
            <a:endParaRPr lang="zh-CN" sz="3200" b="1">
              <a:effectLst>
                <a:glow rad="139700">
                  <a:schemeClr val="accent6">
                    <a:satMod val="175000"/>
                    <a:alpha val="40000"/>
                  </a:schemeClr>
                </a:glow>
              </a:effectLst>
              <a:latin typeface="Times New Roman" panose="02020603050405020304" charset="0"/>
              <a:ea typeface="宋体" panose="02010600030101010101" pitchFamily="2" charset="-122"/>
              <a:sym typeface="+mn-ea"/>
            </a:endParaRPr>
          </a:p>
        </p:txBody>
      </p:sp>
      <p:pic>
        <p:nvPicPr>
          <p:cNvPr id="3" name="图片 2"/>
          <p:cNvPicPr>
            <a:picLocks noChangeAspect="1"/>
          </p:cNvPicPr>
          <p:nvPr/>
        </p:nvPicPr>
        <p:blipFill>
          <a:blip r:embed="rId1"/>
          <a:stretch>
            <a:fillRect/>
          </a:stretch>
        </p:blipFill>
        <p:spPr>
          <a:xfrm>
            <a:off x="1400175" y="82550"/>
            <a:ext cx="5196205" cy="6736080"/>
          </a:xfrm>
          <a:prstGeom prst="rect">
            <a:avLst/>
          </a:prstGeom>
        </p:spPr>
      </p:pic>
      <p:sp>
        <p:nvSpPr>
          <p:cNvPr id="4" name="文本框 3"/>
          <p:cNvSpPr txBox="1"/>
          <p:nvPr/>
        </p:nvSpPr>
        <p:spPr>
          <a:xfrm>
            <a:off x="6791325" y="173355"/>
            <a:ext cx="5273040" cy="6554470"/>
          </a:xfrm>
          <a:prstGeom prst="rect">
            <a:avLst/>
          </a:prstGeom>
          <a:solidFill>
            <a:schemeClr val="accent6">
              <a:lumMod val="20000"/>
              <a:lumOff val="80000"/>
            </a:schemeClr>
          </a:solidFill>
        </p:spPr>
        <p:txBody>
          <a:bodyPr wrap="square" rtlCol="0">
            <a:spAutoFit/>
          </a:bodyPr>
          <a:p>
            <a:r>
              <a:rPr lang="zh-CN" altLang="en-US" sz="2800">
                <a:solidFill>
                  <a:schemeClr val="tx1"/>
                </a:solidFill>
                <a:uFillTx/>
                <a:latin typeface="Times New Roman" panose="02020603050405020304" charset="0"/>
                <a:ea typeface="方正楷体_GB2312" panose="02000000000000000000" charset="-122"/>
                <a:cs typeface="Times New Roman" panose="02020603050405020304" charset="0"/>
              </a:rPr>
              <a:t>该习作虽有不少语言错误，如</a:t>
            </a:r>
            <a:r>
              <a:rPr lang="en-US" altLang="zh-CN" sz="2800">
                <a:solidFill>
                  <a:schemeClr val="tx1"/>
                </a:solidFill>
                <a:uFillTx/>
                <a:latin typeface="Times New Roman" panose="02020603050405020304" charset="0"/>
                <a:ea typeface="方正楷体_GB2312" panose="02000000000000000000" charset="-122"/>
                <a:cs typeface="Times New Roman" panose="02020603050405020304" charset="0"/>
              </a:rPr>
              <a:t>para.1 stir (stirring) up; para.2a series of activity (activities);para.3 rescived(received)</a:t>
            </a:r>
            <a:r>
              <a:rPr lang="zh-CN" altLang="en-US" sz="2800">
                <a:solidFill>
                  <a:schemeClr val="tx1"/>
                </a:solidFill>
                <a:uFillTx/>
                <a:latin typeface="Times New Roman" panose="02020603050405020304" charset="0"/>
                <a:ea typeface="方正楷体_GB2312" panose="02000000000000000000" charset="-122"/>
                <a:cs typeface="Times New Roman" panose="02020603050405020304" charset="0"/>
              </a:rPr>
              <a:t>、</a:t>
            </a:r>
            <a:r>
              <a:rPr lang="en-US" altLang="zh-CN" sz="2800">
                <a:solidFill>
                  <a:schemeClr val="tx1"/>
                </a:solidFill>
                <a:uFillTx/>
                <a:latin typeface="Times New Roman" panose="02020603050405020304" charset="0"/>
                <a:ea typeface="方正楷体_GB2312" panose="02000000000000000000" charset="-122"/>
                <a:cs typeface="Times New Roman" panose="02020603050405020304" charset="0"/>
              </a:rPr>
              <a:t>postive (positive)</a:t>
            </a:r>
            <a:r>
              <a:rPr lang="zh-CN" altLang="en-US" sz="2800">
                <a:solidFill>
                  <a:schemeClr val="tx1"/>
                </a:solidFill>
                <a:uFillTx/>
                <a:latin typeface="Times New Roman" panose="02020603050405020304" charset="0"/>
                <a:ea typeface="方正楷体_GB2312" panose="02000000000000000000" charset="-122"/>
                <a:cs typeface="Times New Roman" panose="02020603050405020304" charset="0"/>
              </a:rPr>
              <a:t>拼错</a:t>
            </a:r>
            <a:r>
              <a:rPr lang="en-US" altLang="zh-CN" sz="2800">
                <a:solidFill>
                  <a:schemeClr val="tx1"/>
                </a:solidFill>
                <a:uFillTx/>
                <a:latin typeface="Times New Roman" panose="02020603050405020304" charset="0"/>
                <a:ea typeface="方正楷体_GB2312" panose="02000000000000000000" charset="-122"/>
                <a:cs typeface="Times New Roman" panose="02020603050405020304" charset="0"/>
              </a:rPr>
              <a:t>,contribute to advocate(advocating)</a:t>
            </a:r>
            <a:r>
              <a:rPr lang="zh-CN" altLang="en-US" sz="2800">
                <a:solidFill>
                  <a:schemeClr val="tx1"/>
                </a:solidFill>
                <a:uFillTx/>
                <a:latin typeface="Times New Roman" panose="02020603050405020304" charset="0"/>
                <a:ea typeface="方正楷体_GB2312" panose="02000000000000000000" charset="-122"/>
                <a:cs typeface="Times New Roman" panose="02020603050405020304" charset="0"/>
              </a:rPr>
              <a:t>用错，</a:t>
            </a:r>
            <a:r>
              <a:rPr lang="en-US" altLang="zh-CN" sz="2800">
                <a:solidFill>
                  <a:schemeClr val="tx1"/>
                </a:solidFill>
                <a:uFillTx/>
                <a:latin typeface="Times New Roman" panose="02020603050405020304" charset="0"/>
                <a:ea typeface="方正楷体_GB2312" panose="02000000000000000000" charset="-122"/>
                <a:cs typeface="Times New Roman" panose="02020603050405020304" charset="0"/>
              </a:rPr>
              <a:t>strengthen (strengthens)</a:t>
            </a:r>
            <a:r>
              <a:rPr lang="zh-CN" altLang="en-US" sz="2800">
                <a:solidFill>
                  <a:schemeClr val="tx1"/>
                </a:solidFill>
                <a:uFillTx/>
                <a:latin typeface="Times New Roman" panose="02020603050405020304" charset="0"/>
                <a:ea typeface="方正楷体_GB2312" panose="02000000000000000000" charset="-122"/>
                <a:cs typeface="Times New Roman" panose="02020603050405020304" charset="0"/>
              </a:rPr>
              <a:t>主谓不一致以及表意不完整，如</a:t>
            </a:r>
            <a:r>
              <a:rPr lang="en-US" altLang="zh-CN" sz="2800">
                <a:solidFill>
                  <a:schemeClr val="tx1"/>
                </a:solidFill>
                <a:uFillTx/>
                <a:latin typeface="Times New Roman" panose="02020603050405020304" charset="0"/>
                <a:ea typeface="方正楷体_GB2312" panose="02000000000000000000" charset="-122"/>
                <a:cs typeface="Times New Roman" panose="02020603050405020304" charset="0"/>
              </a:rPr>
              <a:t>para.2 a speech (addressed by whom?</a:t>
            </a:r>
            <a:r>
              <a:rPr lang="zh-CN" altLang="en-US" sz="2800">
                <a:solidFill>
                  <a:schemeClr val="tx1"/>
                </a:solidFill>
                <a:uFillTx/>
                <a:latin typeface="Times New Roman" panose="02020603050405020304" charset="0"/>
                <a:ea typeface="方正楷体_GB2312" panose="02000000000000000000" charset="-122"/>
                <a:cs typeface="Times New Roman" panose="02020603050405020304" charset="0"/>
              </a:rPr>
              <a:t>未写</a:t>
            </a:r>
            <a:r>
              <a:rPr lang="en-US" altLang="zh-CN" sz="2800">
                <a:solidFill>
                  <a:schemeClr val="tx1"/>
                </a:solidFill>
                <a:uFillTx/>
                <a:latin typeface="Times New Roman" panose="02020603050405020304" charset="0"/>
                <a:ea typeface="方正楷体_GB2312" panose="02000000000000000000" charset="-122"/>
                <a:cs typeface="Times New Roman" panose="02020603050405020304" charset="0"/>
              </a:rPr>
              <a:t>)</a:t>
            </a:r>
            <a:r>
              <a:rPr lang="zh-CN" altLang="en-US" sz="2800">
                <a:solidFill>
                  <a:schemeClr val="tx1"/>
                </a:solidFill>
                <a:uFillTx/>
                <a:latin typeface="Times New Roman" panose="02020603050405020304" charset="0"/>
                <a:ea typeface="方正楷体_GB2312" panose="02000000000000000000" charset="-122"/>
                <a:cs typeface="Times New Roman" panose="02020603050405020304" charset="0"/>
              </a:rPr>
              <a:t>，且</a:t>
            </a:r>
            <a:r>
              <a:rPr lang="en-US" altLang="zh-CN" sz="2800">
                <a:solidFill>
                  <a:schemeClr val="tx1"/>
                </a:solidFill>
                <a:uFillTx/>
                <a:latin typeface="Times New Roman" panose="02020603050405020304" charset="0"/>
                <a:ea typeface="方正楷体_GB2312" panose="02000000000000000000" charset="-122"/>
                <a:cs typeface="Times New Roman" panose="02020603050405020304" charset="0"/>
              </a:rPr>
              <a:t>professional </a:t>
            </a:r>
            <a:r>
              <a:rPr lang="zh-CN" altLang="en-US" sz="2800">
                <a:solidFill>
                  <a:schemeClr val="tx1"/>
                </a:solidFill>
                <a:uFillTx/>
                <a:latin typeface="Times New Roman" panose="02020603050405020304" charset="0"/>
                <a:ea typeface="方正楷体_GB2312" panose="02000000000000000000" charset="-122"/>
                <a:cs typeface="Times New Roman" panose="02020603050405020304" charset="0"/>
              </a:rPr>
              <a:t>一词也比较笼统，不如</a:t>
            </a:r>
            <a:r>
              <a:rPr lang="en-US" altLang="zh-CN" sz="2800">
                <a:solidFill>
                  <a:schemeClr val="tx1"/>
                </a:solidFill>
                <a:uFillTx/>
                <a:latin typeface="Times New Roman" panose="02020603050405020304" charset="0"/>
                <a:ea typeface="方正楷体_GB2312" panose="02000000000000000000" charset="-122"/>
                <a:cs typeface="Times New Roman" panose="02020603050405020304" charset="0"/>
              </a:rPr>
              <a:t>a renowned archaeologist/ expect on ...</a:t>
            </a:r>
            <a:r>
              <a:rPr lang="zh-CN" altLang="en-US" sz="2800">
                <a:solidFill>
                  <a:schemeClr val="tx1"/>
                </a:solidFill>
                <a:uFillTx/>
                <a:latin typeface="Times New Roman" panose="02020603050405020304" charset="0"/>
                <a:ea typeface="方正楷体_GB2312" panose="02000000000000000000" charset="-122"/>
                <a:cs typeface="Times New Roman" panose="02020603050405020304" charset="0"/>
              </a:rPr>
              <a:t>；整体语言还算丰富（如</a:t>
            </a:r>
            <a:r>
              <a:rPr lang="en-US" altLang="zh-CN" sz="2800">
                <a:solidFill>
                  <a:schemeClr val="tx1"/>
                </a:solidFill>
                <a:uFillTx/>
                <a:latin typeface="Times New Roman" panose="02020603050405020304" charset="0"/>
                <a:ea typeface="方正楷体_GB2312" panose="02000000000000000000" charset="-122"/>
                <a:cs typeface="Times New Roman" panose="02020603050405020304" charset="0"/>
              </a:rPr>
              <a:t>spectacular, launched, what impressed me most was</a:t>
            </a:r>
            <a:r>
              <a:rPr lang="zh-CN" altLang="en-US" sz="2800">
                <a:solidFill>
                  <a:schemeClr val="tx1"/>
                </a:solidFill>
                <a:uFillTx/>
                <a:latin typeface="Times New Roman" panose="02020603050405020304" charset="0"/>
                <a:ea typeface="方正楷体_GB2312" panose="02000000000000000000" charset="-122"/>
                <a:cs typeface="Times New Roman" panose="02020603050405020304" charset="0"/>
              </a:rPr>
              <a:t>等）、表达流畅、书写加分。</a:t>
            </a:r>
            <a:endParaRPr lang="zh-CN" altLang="en-US" sz="2800">
              <a:solidFill>
                <a:schemeClr val="tx1"/>
              </a:solidFill>
              <a:uFillTx/>
              <a:latin typeface="Times New Roman" panose="02020603050405020304" charset="0"/>
              <a:ea typeface="方正楷体_GB2312" panose="02000000000000000000" charset="-122"/>
              <a:cs typeface="Times New Roman" panose="020206030504050203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141095" y="1092200"/>
            <a:ext cx="9909810" cy="3969385"/>
          </a:xfrm>
          <a:prstGeom prst="rect">
            <a:avLst/>
          </a:prstGeom>
          <a:solidFill>
            <a:schemeClr val="accent3">
              <a:lumMod val="20000"/>
              <a:lumOff val="80000"/>
            </a:schemeClr>
          </a:solidFill>
        </p:spPr>
        <p:txBody>
          <a:bodyPr wrap="square">
            <a:spAutoFit/>
          </a:bodyPr>
          <a:p>
            <a:pPr indent="0" algn="l" fontAlgn="auto"/>
            <a:r>
              <a:rPr lang="zh-CN" altLang="zh-CN" sz="2800" b="1" kern="100" dirty="0">
                <a:effectLst/>
                <a:latin typeface="Times New Roman" panose="02020603050405020304" charset="0"/>
                <a:ea typeface="宋体" panose="02010600030101010101" pitchFamily="2" charset="-122"/>
                <a:cs typeface="Times New Roman" panose="02020603050405020304" charset="0"/>
              </a:rPr>
              <a:t>假定你是校英文报记者，你校上周举办了一场“文化遗产展览”活动。请你为此写一篇报道，内容包括：</a:t>
            </a:r>
            <a:endParaRPr lang="zh-CN" altLang="zh-CN" sz="2800" b="1" kern="100" dirty="0">
              <a:effectLst/>
              <a:latin typeface="Times New Roman" panose="02020603050405020304" charset="0"/>
              <a:ea typeface="宋体" panose="02010600030101010101" pitchFamily="2" charset="-122"/>
              <a:cs typeface="Times New Roman" panose="02020603050405020304" charset="0"/>
            </a:endParaRPr>
          </a:p>
          <a:p>
            <a:pPr indent="0" algn="l" fontAlgn="auto"/>
            <a:r>
              <a:rPr lang="zh-CN" altLang="zh-CN" sz="2800" b="1" kern="100" dirty="0">
                <a:effectLst/>
                <a:latin typeface="Times New Roman" panose="02020603050405020304" charset="0"/>
                <a:ea typeface="宋体" panose="02010600030101010101" pitchFamily="2" charset="-122"/>
                <a:cs typeface="Times New Roman" panose="02020603050405020304" charset="0"/>
              </a:rPr>
              <a:t>1. 活动概况   </a:t>
            </a:r>
            <a:endParaRPr lang="zh-CN" altLang="zh-CN" sz="2800" b="1" kern="100" dirty="0">
              <a:effectLst/>
              <a:latin typeface="Times New Roman" panose="02020603050405020304" charset="0"/>
              <a:ea typeface="宋体" panose="02010600030101010101" pitchFamily="2" charset="-122"/>
              <a:cs typeface="Times New Roman" panose="02020603050405020304" charset="0"/>
            </a:endParaRPr>
          </a:p>
          <a:p>
            <a:pPr indent="0" algn="l" fontAlgn="auto"/>
            <a:r>
              <a:rPr lang="zh-CN" altLang="zh-CN" sz="2800" b="1" kern="100" dirty="0">
                <a:effectLst/>
                <a:latin typeface="Times New Roman" panose="02020603050405020304" charset="0"/>
                <a:ea typeface="宋体" panose="02010600030101010101" pitchFamily="2" charset="-122"/>
                <a:cs typeface="Times New Roman" panose="02020603050405020304" charset="0"/>
              </a:rPr>
              <a:t>2. 具体内容   </a:t>
            </a:r>
            <a:endParaRPr lang="zh-CN" altLang="zh-CN" sz="2800" b="1" kern="100" dirty="0">
              <a:effectLst/>
              <a:latin typeface="Times New Roman" panose="02020603050405020304" charset="0"/>
              <a:ea typeface="宋体" panose="02010600030101010101" pitchFamily="2" charset="-122"/>
              <a:cs typeface="Times New Roman" panose="02020603050405020304" charset="0"/>
            </a:endParaRPr>
          </a:p>
          <a:p>
            <a:pPr indent="0" algn="l" fontAlgn="auto"/>
            <a:r>
              <a:rPr lang="zh-CN" altLang="zh-CN" sz="2800" b="1" kern="100" dirty="0">
                <a:effectLst/>
                <a:latin typeface="Times New Roman" panose="02020603050405020304" charset="0"/>
                <a:ea typeface="宋体" panose="02010600030101010101" pitchFamily="2" charset="-122"/>
                <a:cs typeface="Times New Roman" panose="02020603050405020304" charset="0"/>
              </a:rPr>
              <a:t>3. 活动意义。</a:t>
            </a:r>
            <a:endParaRPr lang="zh-CN" altLang="zh-CN" sz="2800" b="1" kern="100" dirty="0">
              <a:effectLst/>
              <a:latin typeface="Times New Roman" panose="02020603050405020304" charset="0"/>
              <a:ea typeface="宋体" panose="02010600030101010101" pitchFamily="2" charset="-122"/>
              <a:cs typeface="Times New Roman" panose="02020603050405020304" charset="0"/>
            </a:endParaRPr>
          </a:p>
          <a:p>
            <a:pPr indent="0" algn="l" fontAlgn="auto"/>
            <a:r>
              <a:rPr lang="zh-CN" altLang="zh-CN" sz="2800" b="1" kern="100" dirty="0">
                <a:effectLst/>
                <a:latin typeface="Times New Roman" panose="02020603050405020304" charset="0"/>
                <a:ea typeface="宋体" panose="02010600030101010101" pitchFamily="2" charset="-122"/>
                <a:cs typeface="Times New Roman" panose="02020603050405020304" charset="0"/>
              </a:rPr>
              <a:t>注意:  </a:t>
            </a:r>
            <a:endParaRPr lang="zh-CN" altLang="zh-CN" sz="2800" b="1" kern="100" dirty="0">
              <a:effectLst/>
              <a:latin typeface="Times New Roman" panose="02020603050405020304" charset="0"/>
              <a:ea typeface="宋体" panose="02010600030101010101" pitchFamily="2" charset="-122"/>
              <a:cs typeface="Times New Roman" panose="02020603050405020304" charset="0"/>
            </a:endParaRPr>
          </a:p>
          <a:p>
            <a:pPr marL="266700" indent="0" algn="l" fontAlgn="auto">
              <a:tabLst>
                <a:tab pos="3667760" algn="l"/>
              </a:tabLst>
            </a:pPr>
            <a:r>
              <a:rPr lang="zh-CN" altLang="zh-CN" sz="2800" b="1" kern="100" dirty="0">
                <a:effectLst/>
                <a:latin typeface="Times New Roman" panose="02020603050405020304" charset="0"/>
                <a:ea typeface="宋体" panose="02010600030101010101" pitchFamily="2" charset="-122"/>
                <a:cs typeface="Times New Roman" panose="02020603050405020304" charset="0"/>
              </a:rPr>
              <a:t> </a:t>
            </a:r>
            <a:r>
              <a:rPr lang="en-US" altLang="zh-CN" sz="2800" b="1" kern="100" dirty="0">
                <a:effectLst/>
                <a:latin typeface="Times New Roman" panose="02020603050405020304" charset="0"/>
                <a:ea typeface="宋体" panose="02010600030101010101" pitchFamily="2" charset="-122"/>
                <a:cs typeface="Times New Roman" panose="02020603050405020304" charset="0"/>
              </a:rPr>
              <a:t> </a:t>
            </a:r>
            <a:r>
              <a:rPr lang="zh-CN" altLang="zh-CN" sz="2800" b="1" kern="100" dirty="0">
                <a:effectLst/>
                <a:latin typeface="Times New Roman" panose="02020603050405020304" charset="0"/>
                <a:ea typeface="宋体" panose="02010600030101010101" pitchFamily="2" charset="-122"/>
                <a:cs typeface="Times New Roman" panose="02020603050405020304" charset="0"/>
              </a:rPr>
              <a:t>1.词数80左右; </a:t>
            </a:r>
            <a:endParaRPr lang="zh-CN" altLang="zh-CN" sz="2800" b="1" kern="100" dirty="0">
              <a:effectLst/>
              <a:latin typeface="Times New Roman" panose="02020603050405020304" charset="0"/>
              <a:ea typeface="宋体" panose="02010600030101010101" pitchFamily="2" charset="-122"/>
              <a:cs typeface="Times New Roman" panose="02020603050405020304" charset="0"/>
            </a:endParaRPr>
          </a:p>
          <a:p>
            <a:pPr marL="266700" indent="0" algn="l" fontAlgn="auto">
              <a:tabLst>
                <a:tab pos="3667760" algn="l"/>
              </a:tabLst>
            </a:pPr>
            <a:r>
              <a:rPr lang="zh-CN" altLang="zh-CN" sz="2800" b="1" kern="100" dirty="0">
                <a:effectLst/>
                <a:latin typeface="Times New Roman" panose="02020603050405020304" charset="0"/>
                <a:ea typeface="宋体" panose="02010600030101010101" pitchFamily="2" charset="-122"/>
                <a:cs typeface="Times New Roman" panose="02020603050405020304" charset="0"/>
              </a:rPr>
              <a:t>2.可适当增加细节,以使行文连贯。</a:t>
            </a:r>
            <a:endParaRPr lang="zh-CN" altLang="zh-CN" sz="2800" b="1" kern="100" dirty="0">
              <a:effectLst/>
              <a:latin typeface="Times New Roman" panose="02020603050405020304" charset="0"/>
              <a:ea typeface="宋体" panose="02010600030101010101" pitchFamily="2" charset="-122"/>
              <a:cs typeface="Times New Roman" panose="02020603050405020304" charset="0"/>
            </a:endParaRPr>
          </a:p>
          <a:p>
            <a:pPr marL="266700" indent="401320" algn="l">
              <a:tabLst>
                <a:tab pos="3667760" algn="l"/>
              </a:tabLst>
            </a:pPr>
            <a:endParaRPr lang="zh-CN" altLang="zh-CN" sz="2800" b="1" kern="100" dirty="0">
              <a:effectLst/>
              <a:latin typeface="Times New Roman" panose="02020603050405020304" charset="0"/>
              <a:ea typeface="宋体" panose="02010600030101010101" pitchFamily="2" charset="-122"/>
              <a:cs typeface="Times New Roman" panose="02020603050405020304" charset="0"/>
            </a:endParaRPr>
          </a:p>
        </p:txBody>
      </p:sp>
      <p:sp>
        <p:nvSpPr>
          <p:cNvPr id="4" name="矩形 3"/>
          <p:cNvSpPr/>
          <p:nvPr>
            <p:custDataLst>
              <p:tags r:id="rId2"/>
            </p:custDataLst>
          </p:nvPr>
        </p:nvSpPr>
        <p:spPr>
          <a:xfrm>
            <a:off x="105410" y="156210"/>
            <a:ext cx="3286760" cy="48704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solidFill>
                  <a:schemeClr val="tx1"/>
                </a:solidFill>
                <a:latin typeface="方正楷体_GB2312" panose="02000000000000000000" charset="-122"/>
                <a:ea typeface="方正楷体_GB2312" panose="02000000000000000000" charset="-122"/>
                <a:cs typeface="方正楷体_GB2312" panose="02000000000000000000" charset="-122"/>
              </a:rPr>
              <a:t>文化遗产类练习</a:t>
            </a:r>
            <a:r>
              <a:rPr lang="en-US" altLang="zh-CN" sz="3200">
                <a:solidFill>
                  <a:schemeClr val="tx1"/>
                </a:solidFill>
                <a:latin typeface="方正楷体_GB2312" panose="02000000000000000000" charset="-122"/>
                <a:ea typeface="方正楷体_GB2312" panose="02000000000000000000" charset="-122"/>
                <a:cs typeface="方正楷体_GB2312" panose="02000000000000000000" charset="-122"/>
              </a:rPr>
              <a:t>1 </a:t>
            </a:r>
            <a:endParaRPr lang="en-US" altLang="zh-CN" sz="3200">
              <a:solidFill>
                <a:schemeClr val="tx1"/>
              </a:solidFill>
              <a:latin typeface="方正楷体_GB2312" panose="02000000000000000000" charset="-122"/>
              <a:ea typeface="方正楷体_GB2312" panose="02000000000000000000" charset="-122"/>
              <a:cs typeface="方正楷体_GB2312" panose="02000000000000000000" charset="-122"/>
            </a:endParaRPr>
          </a:p>
        </p:txBody>
      </p:sp>
      <p:grpSp>
        <p:nvGrpSpPr>
          <p:cNvPr id="124" name="组合 123"/>
          <p:cNvGrpSpPr/>
          <p:nvPr/>
        </p:nvGrpSpPr>
        <p:grpSpPr>
          <a:xfrm>
            <a:off x="10041617" y="3393587"/>
            <a:ext cx="2180796" cy="3384025"/>
            <a:chOff x="4960937" y="239713"/>
            <a:chExt cx="2635250" cy="4089219"/>
          </a:xfrm>
        </p:grpSpPr>
        <p:sp>
          <p:nvSpPr>
            <p:cNvPr id="123" name="任意多边形: 形状 122"/>
            <p:cNvSpPr/>
            <p:nvPr/>
          </p:nvSpPr>
          <p:spPr bwMode="auto">
            <a:xfrm>
              <a:off x="5856156" y="3438526"/>
              <a:ext cx="1570170" cy="890406"/>
            </a:xfrm>
            <a:custGeom>
              <a:avLst/>
              <a:gdLst>
                <a:gd name="connsiteX0" fmla="*/ 1263771 w 1570170"/>
                <a:gd name="connsiteY0" fmla="*/ 0 h 890406"/>
                <a:gd name="connsiteX1" fmla="*/ 1552600 w 1570170"/>
                <a:gd name="connsiteY1" fmla="*/ 797944 h 890406"/>
                <a:gd name="connsiteX2" fmla="*/ 1566515 w 1570170"/>
                <a:gd name="connsiteY2" fmla="*/ 864655 h 890406"/>
                <a:gd name="connsiteX3" fmla="*/ 1570170 w 1570170"/>
                <a:gd name="connsiteY3" fmla="*/ 890406 h 890406"/>
                <a:gd name="connsiteX4" fmla="*/ 0 w 1570170"/>
                <a:gd name="connsiteY4" fmla="*/ 890406 h 890406"/>
                <a:gd name="connsiteX5" fmla="*/ 12646 w 1570170"/>
                <a:gd name="connsiteY5" fmla="*/ 832050 h 890406"/>
                <a:gd name="connsiteX6" fmla="*/ 43466 w 1570170"/>
                <a:gd name="connsiteY6" fmla="*/ 704491 h 890406"/>
                <a:gd name="connsiteX7" fmla="*/ 317854 w 1570170"/>
                <a:gd name="connsiteY7" fmla="*/ 93453 h 890406"/>
                <a:gd name="connsiteX8" fmla="*/ 1263771 w 1570170"/>
                <a:gd name="connsiteY8" fmla="*/ 0 h 89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170" h="890406">
                  <a:moveTo>
                    <a:pt x="1263771" y="0"/>
                  </a:moveTo>
                  <a:cubicBezTo>
                    <a:pt x="1263771" y="0"/>
                    <a:pt x="1400965" y="222849"/>
                    <a:pt x="1552600" y="797944"/>
                  </a:cubicBezTo>
                  <a:cubicBezTo>
                    <a:pt x="1557565" y="817039"/>
                    <a:pt x="1562197" y="839349"/>
                    <a:pt x="1566515" y="864655"/>
                  </a:cubicBezTo>
                  <a:lnTo>
                    <a:pt x="1570170" y="890406"/>
                  </a:lnTo>
                  <a:lnTo>
                    <a:pt x="0" y="890406"/>
                  </a:lnTo>
                  <a:lnTo>
                    <a:pt x="12646" y="832050"/>
                  </a:lnTo>
                  <a:cubicBezTo>
                    <a:pt x="23243" y="785672"/>
                    <a:pt x="33538" y="743130"/>
                    <a:pt x="43466" y="704491"/>
                  </a:cubicBezTo>
                  <a:cubicBezTo>
                    <a:pt x="180660" y="194094"/>
                    <a:pt x="317854" y="93453"/>
                    <a:pt x="317854" y="93453"/>
                  </a:cubicBezTo>
                  <a:cubicBezTo>
                    <a:pt x="317854" y="93453"/>
                    <a:pt x="317854" y="93453"/>
                    <a:pt x="1263771" y="0"/>
                  </a:cubicBezTo>
                  <a:close/>
                </a:path>
              </a:pathLst>
            </a:custGeom>
            <a:solidFill>
              <a:srgbClr val="2533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p>
              <a:endParaRPr lang="zh-CN" altLang="en-US"/>
            </a:p>
          </p:txBody>
        </p:sp>
        <p:sp>
          <p:nvSpPr>
            <p:cNvPr id="93" name="Freeform 21"/>
            <p:cNvSpPr/>
            <p:nvPr/>
          </p:nvSpPr>
          <p:spPr bwMode="auto">
            <a:xfrm>
              <a:off x="5113337" y="1814513"/>
              <a:ext cx="677863" cy="1674813"/>
            </a:xfrm>
            <a:custGeom>
              <a:avLst/>
              <a:gdLst>
                <a:gd name="T0" fmla="*/ 1 w 94"/>
                <a:gd name="T1" fmla="*/ 48 h 233"/>
                <a:gd name="T2" fmla="*/ 94 w 94"/>
                <a:gd name="T3" fmla="*/ 224 h 233"/>
                <a:gd name="T4" fmla="*/ 94 w 94"/>
                <a:gd name="T5" fmla="*/ 133 h 233"/>
                <a:gd name="T6" fmla="*/ 41 w 94"/>
                <a:gd name="T7" fmla="*/ 31 h 233"/>
                <a:gd name="T8" fmla="*/ 18 w 94"/>
                <a:gd name="T9" fmla="*/ 1 h 233"/>
                <a:gd name="T10" fmla="*/ 18 w 94"/>
                <a:gd name="T11" fmla="*/ 1 h 233"/>
                <a:gd name="T12" fmla="*/ 8 w 94"/>
                <a:gd name="T13" fmla="*/ 8 h 233"/>
                <a:gd name="T14" fmla="*/ 0 w 94"/>
                <a:gd name="T15" fmla="*/ 46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33">
                  <a:moveTo>
                    <a:pt x="1" y="48"/>
                  </a:moveTo>
                  <a:cubicBezTo>
                    <a:pt x="1" y="48"/>
                    <a:pt x="63" y="233"/>
                    <a:pt x="94" y="224"/>
                  </a:cubicBezTo>
                  <a:cubicBezTo>
                    <a:pt x="94" y="133"/>
                    <a:pt x="94" y="133"/>
                    <a:pt x="94" y="133"/>
                  </a:cubicBezTo>
                  <a:cubicBezTo>
                    <a:pt x="93" y="134"/>
                    <a:pt x="41" y="31"/>
                    <a:pt x="41" y="31"/>
                  </a:cubicBezTo>
                  <a:cubicBezTo>
                    <a:pt x="41" y="31"/>
                    <a:pt x="25" y="5"/>
                    <a:pt x="18" y="1"/>
                  </a:cubicBezTo>
                  <a:cubicBezTo>
                    <a:pt x="18" y="1"/>
                    <a:pt x="18" y="1"/>
                    <a:pt x="18" y="1"/>
                  </a:cubicBezTo>
                  <a:cubicBezTo>
                    <a:pt x="13" y="0"/>
                    <a:pt x="9" y="3"/>
                    <a:pt x="8" y="8"/>
                  </a:cubicBezTo>
                  <a:cubicBezTo>
                    <a:pt x="0" y="46"/>
                    <a:pt x="0" y="46"/>
                    <a:pt x="0" y="46"/>
                  </a:cubicBezTo>
                </a:path>
              </a:pathLst>
            </a:custGeom>
            <a:solidFill>
              <a:srgbClr val="FFA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Line 22"/>
            <p:cNvSpPr>
              <a:spLocks noChangeShapeType="1"/>
            </p:cNvSpPr>
            <p:nvPr/>
          </p:nvSpPr>
          <p:spPr bwMode="auto">
            <a:xfrm flipV="1">
              <a:off x="5257800" y="1555751"/>
              <a:ext cx="115888" cy="568325"/>
            </a:xfrm>
            <a:prstGeom prst="line">
              <a:avLst/>
            </a:prstGeom>
            <a:noFill/>
            <a:ln w="85725"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
              <a:endParaRPr lang="zh-CN" altLang="en-US"/>
            </a:p>
          </p:txBody>
        </p:sp>
        <p:sp>
          <p:nvSpPr>
            <p:cNvPr id="95" name="Freeform 23"/>
            <p:cNvSpPr/>
            <p:nvPr/>
          </p:nvSpPr>
          <p:spPr bwMode="auto">
            <a:xfrm>
              <a:off x="5192712" y="1836738"/>
              <a:ext cx="209550" cy="236538"/>
            </a:xfrm>
            <a:custGeom>
              <a:avLst/>
              <a:gdLst>
                <a:gd name="T0" fmla="*/ 29 w 29"/>
                <a:gd name="T1" fmla="*/ 27 h 33"/>
                <a:gd name="T2" fmla="*/ 25 w 29"/>
                <a:gd name="T3" fmla="*/ 0 h 33"/>
                <a:gd name="T4" fmla="*/ 2 w 29"/>
                <a:gd name="T5" fmla="*/ 7 h 33"/>
                <a:gd name="T6" fmla="*/ 15 w 29"/>
                <a:gd name="T7" fmla="*/ 13 h 33"/>
                <a:gd name="T8" fmla="*/ 14 w 29"/>
                <a:gd name="T9" fmla="*/ 29 h 33"/>
                <a:gd name="T10" fmla="*/ 29 w 29"/>
                <a:gd name="T11" fmla="*/ 27 h 33"/>
              </a:gdLst>
              <a:ahLst/>
              <a:cxnLst>
                <a:cxn ang="0">
                  <a:pos x="T0" y="T1"/>
                </a:cxn>
                <a:cxn ang="0">
                  <a:pos x="T2" y="T3"/>
                </a:cxn>
                <a:cxn ang="0">
                  <a:pos x="T4" y="T5"/>
                </a:cxn>
                <a:cxn ang="0">
                  <a:pos x="T6" y="T7"/>
                </a:cxn>
                <a:cxn ang="0">
                  <a:pos x="T8" y="T9"/>
                </a:cxn>
                <a:cxn ang="0">
                  <a:pos x="T10" y="T11"/>
                </a:cxn>
              </a:cxnLst>
              <a:rect l="0" t="0" r="r" b="b"/>
              <a:pathLst>
                <a:path w="29" h="33">
                  <a:moveTo>
                    <a:pt x="29" y="27"/>
                  </a:moveTo>
                  <a:cubicBezTo>
                    <a:pt x="29" y="27"/>
                    <a:pt x="28" y="1"/>
                    <a:pt x="25" y="0"/>
                  </a:cubicBezTo>
                  <a:cubicBezTo>
                    <a:pt x="21" y="0"/>
                    <a:pt x="3" y="1"/>
                    <a:pt x="2" y="7"/>
                  </a:cubicBezTo>
                  <a:cubicBezTo>
                    <a:pt x="0" y="13"/>
                    <a:pt x="15" y="13"/>
                    <a:pt x="15" y="13"/>
                  </a:cubicBezTo>
                  <a:cubicBezTo>
                    <a:pt x="15" y="13"/>
                    <a:pt x="8" y="25"/>
                    <a:pt x="14" y="29"/>
                  </a:cubicBezTo>
                  <a:cubicBezTo>
                    <a:pt x="20" y="33"/>
                    <a:pt x="29" y="27"/>
                    <a:pt x="29" y="27"/>
                  </a:cubicBezTo>
                  <a:close/>
                </a:path>
              </a:pathLst>
            </a:custGeom>
            <a:solidFill>
              <a:srgbClr val="FFA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Freeform 24"/>
            <p:cNvSpPr/>
            <p:nvPr/>
          </p:nvSpPr>
          <p:spPr bwMode="auto">
            <a:xfrm>
              <a:off x="5076825" y="1620838"/>
              <a:ext cx="1984375" cy="1846263"/>
            </a:xfrm>
            <a:custGeom>
              <a:avLst/>
              <a:gdLst>
                <a:gd name="T0" fmla="*/ 210 w 275"/>
                <a:gd name="T1" fmla="*/ 0 h 257"/>
                <a:gd name="T2" fmla="*/ 139 w 275"/>
                <a:gd name="T3" fmla="*/ 50 h 257"/>
                <a:gd name="T4" fmla="*/ 102 w 275"/>
                <a:gd name="T5" fmla="*/ 159 h 257"/>
                <a:gd name="T6" fmla="*/ 58 w 275"/>
                <a:gd name="T7" fmla="*/ 63 h 257"/>
                <a:gd name="T8" fmla="*/ 0 w 275"/>
                <a:gd name="T9" fmla="*/ 102 h 257"/>
                <a:gd name="T10" fmla="*/ 97 w 275"/>
                <a:gd name="T11" fmla="*/ 256 h 257"/>
                <a:gd name="T12" fmla="*/ 210 w 275"/>
                <a:gd name="T13" fmla="*/ 0 h 257"/>
              </a:gdLst>
              <a:ahLst/>
              <a:cxnLst>
                <a:cxn ang="0">
                  <a:pos x="T0" y="T1"/>
                </a:cxn>
                <a:cxn ang="0">
                  <a:pos x="T2" y="T3"/>
                </a:cxn>
                <a:cxn ang="0">
                  <a:pos x="T4" y="T5"/>
                </a:cxn>
                <a:cxn ang="0">
                  <a:pos x="T6" y="T7"/>
                </a:cxn>
                <a:cxn ang="0">
                  <a:pos x="T8" y="T9"/>
                </a:cxn>
                <a:cxn ang="0">
                  <a:pos x="T10" y="T11"/>
                </a:cxn>
                <a:cxn ang="0">
                  <a:pos x="T12" y="T13"/>
                </a:cxn>
              </a:cxnLst>
              <a:rect l="0" t="0" r="r" b="b"/>
              <a:pathLst>
                <a:path w="275" h="257">
                  <a:moveTo>
                    <a:pt x="210" y="0"/>
                  </a:moveTo>
                  <a:cubicBezTo>
                    <a:pt x="210" y="0"/>
                    <a:pt x="158" y="32"/>
                    <a:pt x="139" y="50"/>
                  </a:cubicBezTo>
                  <a:cubicBezTo>
                    <a:pt x="121" y="68"/>
                    <a:pt x="102" y="159"/>
                    <a:pt x="102" y="159"/>
                  </a:cubicBezTo>
                  <a:cubicBezTo>
                    <a:pt x="58" y="63"/>
                    <a:pt x="58" y="63"/>
                    <a:pt x="58" y="63"/>
                  </a:cubicBezTo>
                  <a:cubicBezTo>
                    <a:pt x="0" y="102"/>
                    <a:pt x="0" y="102"/>
                    <a:pt x="0" y="102"/>
                  </a:cubicBezTo>
                  <a:cubicBezTo>
                    <a:pt x="0" y="102"/>
                    <a:pt x="68" y="255"/>
                    <a:pt x="97" y="256"/>
                  </a:cubicBezTo>
                  <a:cubicBezTo>
                    <a:pt x="127" y="257"/>
                    <a:pt x="275" y="88"/>
                    <a:pt x="2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Freeform 25"/>
            <p:cNvSpPr/>
            <p:nvPr/>
          </p:nvSpPr>
          <p:spPr bwMode="auto">
            <a:xfrm>
              <a:off x="6057900" y="549276"/>
              <a:ext cx="982663" cy="992188"/>
            </a:xfrm>
            <a:custGeom>
              <a:avLst/>
              <a:gdLst>
                <a:gd name="T0" fmla="*/ 1 w 136"/>
                <a:gd name="T1" fmla="*/ 52 h 138"/>
                <a:gd name="T2" fmla="*/ 32 w 136"/>
                <a:gd name="T3" fmla="*/ 123 h 138"/>
                <a:gd name="T4" fmla="*/ 104 w 136"/>
                <a:gd name="T5" fmla="*/ 118 h 138"/>
                <a:gd name="T6" fmla="*/ 90 w 136"/>
                <a:gd name="T7" fmla="*/ 12 h 138"/>
                <a:gd name="T8" fmla="*/ 69 w 136"/>
                <a:gd name="T9" fmla="*/ 4 h 138"/>
                <a:gd name="T10" fmla="*/ 4 w 136"/>
                <a:gd name="T11" fmla="*/ 34 h 138"/>
                <a:gd name="T12" fmla="*/ 0 w 136"/>
                <a:gd name="T13" fmla="*/ 45 h 138"/>
                <a:gd name="T14" fmla="*/ 1 w 136"/>
                <a:gd name="T15" fmla="*/ 52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38">
                  <a:moveTo>
                    <a:pt x="1" y="52"/>
                  </a:moveTo>
                  <a:cubicBezTo>
                    <a:pt x="0" y="79"/>
                    <a:pt x="9" y="107"/>
                    <a:pt x="32" y="123"/>
                  </a:cubicBezTo>
                  <a:cubicBezTo>
                    <a:pt x="53" y="138"/>
                    <a:pt x="84" y="135"/>
                    <a:pt x="104" y="118"/>
                  </a:cubicBezTo>
                  <a:cubicBezTo>
                    <a:pt x="136" y="90"/>
                    <a:pt x="127" y="27"/>
                    <a:pt x="90" y="12"/>
                  </a:cubicBezTo>
                  <a:cubicBezTo>
                    <a:pt x="85" y="10"/>
                    <a:pt x="72" y="8"/>
                    <a:pt x="69" y="4"/>
                  </a:cubicBezTo>
                  <a:cubicBezTo>
                    <a:pt x="41" y="0"/>
                    <a:pt x="11" y="13"/>
                    <a:pt x="4" y="34"/>
                  </a:cubicBezTo>
                  <a:cubicBezTo>
                    <a:pt x="3" y="37"/>
                    <a:pt x="1" y="41"/>
                    <a:pt x="0" y="45"/>
                  </a:cubicBezTo>
                  <a:cubicBezTo>
                    <a:pt x="0" y="47"/>
                    <a:pt x="1" y="50"/>
                    <a:pt x="1" y="52"/>
                  </a:cubicBezTo>
                  <a:close/>
                </a:path>
              </a:pathLst>
            </a:custGeom>
            <a:solidFill>
              <a:srgbClr val="1E2F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Freeform 26"/>
            <p:cNvSpPr/>
            <p:nvPr/>
          </p:nvSpPr>
          <p:spPr bwMode="auto">
            <a:xfrm>
              <a:off x="6008687" y="685801"/>
              <a:ext cx="873125" cy="1509713"/>
            </a:xfrm>
            <a:custGeom>
              <a:avLst/>
              <a:gdLst>
                <a:gd name="T0" fmla="*/ 88 w 121"/>
                <a:gd name="T1" fmla="*/ 54 h 210"/>
                <a:gd name="T2" fmla="*/ 91 w 121"/>
                <a:gd name="T3" fmla="*/ 55 h 210"/>
                <a:gd name="T4" fmla="*/ 111 w 121"/>
                <a:gd name="T5" fmla="*/ 61 h 210"/>
                <a:gd name="T6" fmla="*/ 101 w 121"/>
                <a:gd name="T7" fmla="*/ 85 h 210"/>
                <a:gd name="T8" fmla="*/ 94 w 121"/>
                <a:gd name="T9" fmla="*/ 90 h 210"/>
                <a:gd name="T10" fmla="*/ 93 w 121"/>
                <a:gd name="T11" fmla="*/ 120 h 210"/>
                <a:gd name="T12" fmla="*/ 121 w 121"/>
                <a:gd name="T13" fmla="*/ 154 h 210"/>
                <a:gd name="T14" fmla="*/ 44 w 121"/>
                <a:gd name="T15" fmla="*/ 175 h 210"/>
                <a:gd name="T16" fmla="*/ 38 w 121"/>
                <a:gd name="T17" fmla="*/ 114 h 210"/>
                <a:gd name="T18" fmla="*/ 2 w 121"/>
                <a:gd name="T19" fmla="*/ 63 h 210"/>
                <a:gd name="T20" fmla="*/ 41 w 121"/>
                <a:gd name="T21" fmla="*/ 7 h 210"/>
                <a:gd name="T22" fmla="*/ 88 w 121"/>
                <a:gd name="T23" fmla="*/ 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210">
                  <a:moveTo>
                    <a:pt x="88" y="54"/>
                  </a:moveTo>
                  <a:cubicBezTo>
                    <a:pt x="89" y="55"/>
                    <a:pt x="90" y="56"/>
                    <a:pt x="91" y="55"/>
                  </a:cubicBezTo>
                  <a:cubicBezTo>
                    <a:pt x="95" y="54"/>
                    <a:pt x="105" y="49"/>
                    <a:pt x="111" y="61"/>
                  </a:cubicBezTo>
                  <a:cubicBezTo>
                    <a:pt x="117" y="72"/>
                    <a:pt x="108" y="83"/>
                    <a:pt x="101" y="85"/>
                  </a:cubicBezTo>
                  <a:cubicBezTo>
                    <a:pt x="99" y="86"/>
                    <a:pt x="94" y="88"/>
                    <a:pt x="94" y="90"/>
                  </a:cubicBezTo>
                  <a:cubicBezTo>
                    <a:pt x="91" y="96"/>
                    <a:pt x="92" y="107"/>
                    <a:pt x="93" y="120"/>
                  </a:cubicBezTo>
                  <a:cubicBezTo>
                    <a:pt x="96" y="149"/>
                    <a:pt x="121" y="154"/>
                    <a:pt x="121" y="154"/>
                  </a:cubicBezTo>
                  <a:cubicBezTo>
                    <a:pt x="121" y="154"/>
                    <a:pt x="56" y="210"/>
                    <a:pt x="44" y="175"/>
                  </a:cubicBezTo>
                  <a:cubicBezTo>
                    <a:pt x="49" y="168"/>
                    <a:pt x="46" y="111"/>
                    <a:pt x="38" y="114"/>
                  </a:cubicBezTo>
                  <a:cubicBezTo>
                    <a:pt x="26" y="118"/>
                    <a:pt x="4" y="113"/>
                    <a:pt x="2" y="63"/>
                  </a:cubicBezTo>
                  <a:cubicBezTo>
                    <a:pt x="0" y="16"/>
                    <a:pt x="32" y="9"/>
                    <a:pt x="41" y="7"/>
                  </a:cubicBezTo>
                  <a:cubicBezTo>
                    <a:pt x="48" y="6"/>
                    <a:pt x="71" y="0"/>
                    <a:pt x="88" y="54"/>
                  </a:cubicBezTo>
                  <a:close/>
                </a:path>
              </a:pathLst>
            </a:custGeom>
            <a:solidFill>
              <a:srgbClr val="FFA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Freeform 27"/>
            <p:cNvSpPr/>
            <p:nvPr/>
          </p:nvSpPr>
          <p:spPr bwMode="auto">
            <a:xfrm>
              <a:off x="6130925" y="506413"/>
              <a:ext cx="563563" cy="574675"/>
            </a:xfrm>
            <a:custGeom>
              <a:avLst/>
              <a:gdLst>
                <a:gd name="T0" fmla="*/ 0 w 78"/>
                <a:gd name="T1" fmla="*/ 36 h 80"/>
                <a:gd name="T2" fmla="*/ 73 w 78"/>
                <a:gd name="T3" fmla="*/ 80 h 80"/>
                <a:gd name="T4" fmla="*/ 0 w 78"/>
                <a:gd name="T5" fmla="*/ 36 h 80"/>
              </a:gdLst>
              <a:ahLst/>
              <a:cxnLst>
                <a:cxn ang="0">
                  <a:pos x="T0" y="T1"/>
                </a:cxn>
                <a:cxn ang="0">
                  <a:pos x="T2" y="T3"/>
                </a:cxn>
                <a:cxn ang="0">
                  <a:pos x="T4" y="T5"/>
                </a:cxn>
              </a:cxnLst>
              <a:rect l="0" t="0" r="r" b="b"/>
              <a:pathLst>
                <a:path w="78" h="80">
                  <a:moveTo>
                    <a:pt x="0" y="36"/>
                  </a:moveTo>
                  <a:cubicBezTo>
                    <a:pt x="0" y="36"/>
                    <a:pt x="64" y="78"/>
                    <a:pt x="73" y="80"/>
                  </a:cubicBezTo>
                  <a:cubicBezTo>
                    <a:pt x="73" y="80"/>
                    <a:pt x="78" y="0"/>
                    <a:pt x="0" y="36"/>
                  </a:cubicBezTo>
                  <a:close/>
                </a:path>
              </a:pathLst>
            </a:custGeom>
            <a:solidFill>
              <a:srgbClr val="1E2F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Freeform 28"/>
            <p:cNvSpPr/>
            <p:nvPr/>
          </p:nvSpPr>
          <p:spPr bwMode="auto">
            <a:xfrm>
              <a:off x="6678612" y="1066801"/>
              <a:ext cx="101600" cy="165100"/>
            </a:xfrm>
            <a:custGeom>
              <a:avLst/>
              <a:gdLst>
                <a:gd name="T0" fmla="*/ 14 w 14"/>
                <a:gd name="T1" fmla="*/ 13 h 23"/>
                <a:gd name="T2" fmla="*/ 0 w 14"/>
                <a:gd name="T3" fmla="*/ 23 h 23"/>
              </a:gdLst>
              <a:ahLst/>
              <a:cxnLst>
                <a:cxn ang="0">
                  <a:pos x="T0" y="T1"/>
                </a:cxn>
                <a:cxn ang="0">
                  <a:pos x="T2" y="T3"/>
                </a:cxn>
              </a:cxnLst>
              <a:rect l="0" t="0" r="r" b="b"/>
              <a:pathLst>
                <a:path w="14" h="23">
                  <a:moveTo>
                    <a:pt x="14" y="13"/>
                  </a:moveTo>
                  <a:cubicBezTo>
                    <a:pt x="14" y="13"/>
                    <a:pt x="2" y="0"/>
                    <a:pt x="0" y="23"/>
                  </a:cubicBezTo>
                </a:path>
              </a:pathLst>
            </a:custGeom>
            <a:solidFill>
              <a:srgbClr val="E07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Freeform 29"/>
            <p:cNvSpPr/>
            <p:nvPr/>
          </p:nvSpPr>
          <p:spPr bwMode="auto">
            <a:xfrm>
              <a:off x="6296025" y="1160463"/>
              <a:ext cx="180975" cy="179388"/>
            </a:xfrm>
            <a:custGeom>
              <a:avLst/>
              <a:gdLst>
                <a:gd name="T0" fmla="*/ 9 w 25"/>
                <a:gd name="T1" fmla="*/ 2 h 25"/>
                <a:gd name="T2" fmla="*/ 2 w 25"/>
                <a:gd name="T3" fmla="*/ 16 h 25"/>
                <a:gd name="T4" fmla="*/ 16 w 25"/>
                <a:gd name="T5" fmla="*/ 23 h 25"/>
                <a:gd name="T6" fmla="*/ 23 w 25"/>
                <a:gd name="T7" fmla="*/ 9 h 25"/>
                <a:gd name="T8" fmla="*/ 9 w 25"/>
                <a:gd name="T9" fmla="*/ 2 h 25"/>
              </a:gdLst>
              <a:ahLst/>
              <a:cxnLst>
                <a:cxn ang="0">
                  <a:pos x="T0" y="T1"/>
                </a:cxn>
                <a:cxn ang="0">
                  <a:pos x="T2" y="T3"/>
                </a:cxn>
                <a:cxn ang="0">
                  <a:pos x="T4" y="T5"/>
                </a:cxn>
                <a:cxn ang="0">
                  <a:pos x="T6" y="T7"/>
                </a:cxn>
                <a:cxn ang="0">
                  <a:pos x="T8" y="T9"/>
                </a:cxn>
              </a:cxnLst>
              <a:rect l="0" t="0" r="r" b="b"/>
              <a:pathLst>
                <a:path w="25" h="25">
                  <a:moveTo>
                    <a:pt x="9" y="2"/>
                  </a:moveTo>
                  <a:cubicBezTo>
                    <a:pt x="3" y="4"/>
                    <a:pt x="0" y="10"/>
                    <a:pt x="2" y="16"/>
                  </a:cubicBezTo>
                  <a:cubicBezTo>
                    <a:pt x="4" y="22"/>
                    <a:pt x="10" y="25"/>
                    <a:pt x="16" y="23"/>
                  </a:cubicBezTo>
                  <a:cubicBezTo>
                    <a:pt x="22" y="21"/>
                    <a:pt x="25" y="15"/>
                    <a:pt x="23" y="9"/>
                  </a:cubicBezTo>
                  <a:cubicBezTo>
                    <a:pt x="21" y="3"/>
                    <a:pt x="15" y="0"/>
                    <a:pt x="9" y="2"/>
                  </a:cubicBezTo>
                  <a:close/>
                </a:path>
              </a:pathLst>
            </a:custGeom>
            <a:solidFill>
              <a:srgbClr val="E07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Freeform 30"/>
            <p:cNvSpPr/>
            <p:nvPr/>
          </p:nvSpPr>
          <p:spPr bwMode="auto">
            <a:xfrm>
              <a:off x="6022975" y="1160463"/>
              <a:ext cx="79375" cy="150813"/>
            </a:xfrm>
            <a:custGeom>
              <a:avLst/>
              <a:gdLst>
                <a:gd name="T0" fmla="*/ 4 w 11"/>
                <a:gd name="T1" fmla="*/ 21 h 21"/>
                <a:gd name="T2" fmla="*/ 9 w 11"/>
                <a:gd name="T3" fmla="*/ 8 h 21"/>
                <a:gd name="T4" fmla="*/ 1 w 11"/>
                <a:gd name="T5" fmla="*/ 0 h 21"/>
                <a:gd name="T6" fmla="*/ 4 w 11"/>
                <a:gd name="T7" fmla="*/ 21 h 21"/>
              </a:gdLst>
              <a:ahLst/>
              <a:cxnLst>
                <a:cxn ang="0">
                  <a:pos x="T0" y="T1"/>
                </a:cxn>
                <a:cxn ang="0">
                  <a:pos x="T2" y="T3"/>
                </a:cxn>
                <a:cxn ang="0">
                  <a:pos x="T4" y="T5"/>
                </a:cxn>
                <a:cxn ang="0">
                  <a:pos x="T6" y="T7"/>
                </a:cxn>
              </a:cxnLst>
              <a:rect l="0" t="0" r="r" b="b"/>
              <a:pathLst>
                <a:path w="11" h="21">
                  <a:moveTo>
                    <a:pt x="4" y="21"/>
                  </a:moveTo>
                  <a:cubicBezTo>
                    <a:pt x="9" y="18"/>
                    <a:pt x="11" y="13"/>
                    <a:pt x="9" y="8"/>
                  </a:cubicBezTo>
                  <a:cubicBezTo>
                    <a:pt x="8" y="4"/>
                    <a:pt x="5" y="1"/>
                    <a:pt x="1" y="0"/>
                  </a:cubicBezTo>
                  <a:cubicBezTo>
                    <a:pt x="1" y="0"/>
                    <a:pt x="0" y="13"/>
                    <a:pt x="4" y="21"/>
                  </a:cubicBezTo>
                  <a:close/>
                </a:path>
              </a:pathLst>
            </a:custGeom>
            <a:solidFill>
              <a:srgbClr val="E07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Freeform 31"/>
            <p:cNvSpPr/>
            <p:nvPr/>
          </p:nvSpPr>
          <p:spPr bwMode="auto">
            <a:xfrm>
              <a:off x="6122987" y="1146176"/>
              <a:ext cx="58738" cy="93663"/>
            </a:xfrm>
            <a:custGeom>
              <a:avLst/>
              <a:gdLst>
                <a:gd name="T0" fmla="*/ 7 w 8"/>
                <a:gd name="T1" fmla="*/ 0 h 13"/>
                <a:gd name="T2" fmla="*/ 8 w 8"/>
                <a:gd name="T3" fmla="*/ 13 h 13"/>
                <a:gd name="T4" fmla="*/ 2 w 8"/>
                <a:gd name="T5" fmla="*/ 12 h 13"/>
                <a:gd name="T6" fmla="*/ 0 w 8"/>
                <a:gd name="T7" fmla="*/ 10 h 13"/>
                <a:gd name="T8" fmla="*/ 7 w 8"/>
                <a:gd name="T9" fmla="*/ 0 h 13"/>
              </a:gdLst>
              <a:ahLst/>
              <a:cxnLst>
                <a:cxn ang="0">
                  <a:pos x="T0" y="T1"/>
                </a:cxn>
                <a:cxn ang="0">
                  <a:pos x="T2" y="T3"/>
                </a:cxn>
                <a:cxn ang="0">
                  <a:pos x="T4" y="T5"/>
                </a:cxn>
                <a:cxn ang="0">
                  <a:pos x="T6" y="T7"/>
                </a:cxn>
                <a:cxn ang="0">
                  <a:pos x="T8" y="T9"/>
                </a:cxn>
              </a:cxnLst>
              <a:rect l="0" t="0" r="r" b="b"/>
              <a:pathLst>
                <a:path w="8" h="13">
                  <a:moveTo>
                    <a:pt x="7" y="0"/>
                  </a:moveTo>
                  <a:cubicBezTo>
                    <a:pt x="8" y="13"/>
                    <a:pt x="8" y="13"/>
                    <a:pt x="8" y="13"/>
                  </a:cubicBezTo>
                  <a:cubicBezTo>
                    <a:pt x="2" y="12"/>
                    <a:pt x="2" y="12"/>
                    <a:pt x="2" y="12"/>
                  </a:cubicBezTo>
                  <a:cubicBezTo>
                    <a:pt x="0" y="12"/>
                    <a:pt x="0" y="11"/>
                    <a:pt x="0" y="10"/>
                  </a:cubicBezTo>
                  <a:lnTo>
                    <a:pt x="7" y="0"/>
                  </a:lnTo>
                  <a:close/>
                </a:path>
              </a:pathLst>
            </a:custGeom>
            <a:solidFill>
              <a:srgbClr val="E07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Freeform 32"/>
            <p:cNvSpPr/>
            <p:nvPr/>
          </p:nvSpPr>
          <p:spPr bwMode="auto">
            <a:xfrm>
              <a:off x="6224587" y="1001713"/>
              <a:ext cx="93663" cy="58738"/>
            </a:xfrm>
            <a:custGeom>
              <a:avLst/>
              <a:gdLst>
                <a:gd name="T0" fmla="*/ 11 w 13"/>
                <a:gd name="T1" fmla="*/ 7 h 8"/>
                <a:gd name="T2" fmla="*/ 7 w 13"/>
                <a:gd name="T3" fmla="*/ 1 h 8"/>
                <a:gd name="T4" fmla="*/ 0 w 13"/>
                <a:gd name="T5" fmla="*/ 4 h 8"/>
                <a:gd name="T6" fmla="*/ 11 w 13"/>
                <a:gd name="T7" fmla="*/ 7 h 8"/>
              </a:gdLst>
              <a:ahLst/>
              <a:cxnLst>
                <a:cxn ang="0">
                  <a:pos x="T0" y="T1"/>
                </a:cxn>
                <a:cxn ang="0">
                  <a:pos x="T2" y="T3"/>
                </a:cxn>
                <a:cxn ang="0">
                  <a:pos x="T4" y="T5"/>
                </a:cxn>
                <a:cxn ang="0">
                  <a:pos x="T6" y="T7"/>
                </a:cxn>
              </a:cxnLst>
              <a:rect l="0" t="0" r="r" b="b"/>
              <a:pathLst>
                <a:path w="13" h="8">
                  <a:moveTo>
                    <a:pt x="11" y="7"/>
                  </a:moveTo>
                  <a:cubicBezTo>
                    <a:pt x="13" y="8"/>
                    <a:pt x="10" y="2"/>
                    <a:pt x="7" y="1"/>
                  </a:cubicBezTo>
                  <a:cubicBezTo>
                    <a:pt x="4" y="0"/>
                    <a:pt x="1" y="1"/>
                    <a:pt x="0" y="4"/>
                  </a:cubicBezTo>
                  <a:cubicBezTo>
                    <a:pt x="0" y="4"/>
                    <a:pt x="6" y="3"/>
                    <a:pt x="11"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Freeform 33"/>
            <p:cNvSpPr/>
            <p:nvPr/>
          </p:nvSpPr>
          <p:spPr bwMode="auto">
            <a:xfrm>
              <a:off x="6037262" y="995363"/>
              <a:ext cx="93663" cy="57150"/>
            </a:xfrm>
            <a:custGeom>
              <a:avLst/>
              <a:gdLst>
                <a:gd name="T0" fmla="*/ 2 w 13"/>
                <a:gd name="T1" fmla="*/ 7 h 8"/>
                <a:gd name="T2" fmla="*/ 6 w 13"/>
                <a:gd name="T3" fmla="*/ 1 h 8"/>
                <a:gd name="T4" fmla="*/ 13 w 13"/>
                <a:gd name="T5" fmla="*/ 4 h 8"/>
                <a:gd name="T6" fmla="*/ 2 w 13"/>
                <a:gd name="T7" fmla="*/ 7 h 8"/>
              </a:gdLst>
              <a:ahLst/>
              <a:cxnLst>
                <a:cxn ang="0">
                  <a:pos x="T0" y="T1"/>
                </a:cxn>
                <a:cxn ang="0">
                  <a:pos x="T2" y="T3"/>
                </a:cxn>
                <a:cxn ang="0">
                  <a:pos x="T4" y="T5"/>
                </a:cxn>
                <a:cxn ang="0">
                  <a:pos x="T6" y="T7"/>
                </a:cxn>
              </a:cxnLst>
              <a:rect l="0" t="0" r="r" b="b"/>
              <a:pathLst>
                <a:path w="13" h="8">
                  <a:moveTo>
                    <a:pt x="2" y="7"/>
                  </a:moveTo>
                  <a:cubicBezTo>
                    <a:pt x="0" y="8"/>
                    <a:pt x="3" y="2"/>
                    <a:pt x="6" y="1"/>
                  </a:cubicBezTo>
                  <a:cubicBezTo>
                    <a:pt x="9" y="0"/>
                    <a:pt x="12" y="2"/>
                    <a:pt x="13" y="4"/>
                  </a:cubicBezTo>
                  <a:cubicBezTo>
                    <a:pt x="13" y="4"/>
                    <a:pt x="7" y="3"/>
                    <a:pt x="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Freeform 34"/>
            <p:cNvSpPr/>
            <p:nvPr/>
          </p:nvSpPr>
          <p:spPr bwMode="auto">
            <a:xfrm>
              <a:off x="6216650" y="1131888"/>
              <a:ext cx="30163" cy="57150"/>
            </a:xfrm>
            <a:custGeom>
              <a:avLst/>
              <a:gdLst>
                <a:gd name="T0" fmla="*/ 4 w 4"/>
                <a:gd name="T1" fmla="*/ 4 h 8"/>
                <a:gd name="T2" fmla="*/ 2 w 4"/>
                <a:gd name="T3" fmla="*/ 8 h 8"/>
                <a:gd name="T4" fmla="*/ 0 w 4"/>
                <a:gd name="T5" fmla="*/ 4 h 8"/>
                <a:gd name="T6" fmla="*/ 2 w 4"/>
                <a:gd name="T7" fmla="*/ 0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6"/>
                    <a:pt x="3" y="8"/>
                    <a:pt x="2" y="8"/>
                  </a:cubicBezTo>
                  <a:cubicBezTo>
                    <a:pt x="1" y="8"/>
                    <a:pt x="0" y="6"/>
                    <a:pt x="0" y="4"/>
                  </a:cubicBezTo>
                  <a:cubicBezTo>
                    <a:pt x="0" y="1"/>
                    <a:pt x="1" y="0"/>
                    <a:pt x="2" y="0"/>
                  </a:cubicBezTo>
                  <a:cubicBezTo>
                    <a:pt x="3" y="0"/>
                    <a:pt x="4" y="2"/>
                    <a:pt x="4"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Freeform 35"/>
            <p:cNvSpPr/>
            <p:nvPr/>
          </p:nvSpPr>
          <p:spPr bwMode="auto">
            <a:xfrm>
              <a:off x="6080125" y="1123951"/>
              <a:ext cx="28575" cy="58738"/>
            </a:xfrm>
            <a:custGeom>
              <a:avLst/>
              <a:gdLst>
                <a:gd name="T0" fmla="*/ 4 w 4"/>
                <a:gd name="T1" fmla="*/ 4 h 8"/>
                <a:gd name="T2" fmla="*/ 2 w 4"/>
                <a:gd name="T3" fmla="*/ 7 h 8"/>
                <a:gd name="T4" fmla="*/ 0 w 4"/>
                <a:gd name="T5" fmla="*/ 4 h 8"/>
                <a:gd name="T6" fmla="*/ 2 w 4"/>
                <a:gd name="T7" fmla="*/ 0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6"/>
                    <a:pt x="3" y="8"/>
                    <a:pt x="2" y="7"/>
                  </a:cubicBezTo>
                  <a:cubicBezTo>
                    <a:pt x="1" y="7"/>
                    <a:pt x="0" y="6"/>
                    <a:pt x="0" y="4"/>
                  </a:cubicBezTo>
                  <a:cubicBezTo>
                    <a:pt x="0" y="1"/>
                    <a:pt x="1" y="0"/>
                    <a:pt x="2" y="0"/>
                  </a:cubicBezTo>
                  <a:cubicBezTo>
                    <a:pt x="3" y="0"/>
                    <a:pt x="4" y="2"/>
                    <a:pt x="4"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Freeform 36"/>
            <p:cNvSpPr/>
            <p:nvPr/>
          </p:nvSpPr>
          <p:spPr bwMode="auto">
            <a:xfrm>
              <a:off x="6296025" y="1411288"/>
              <a:ext cx="260350" cy="288925"/>
            </a:xfrm>
            <a:custGeom>
              <a:avLst/>
              <a:gdLst>
                <a:gd name="T0" fmla="*/ 0 w 36"/>
                <a:gd name="T1" fmla="*/ 13 h 40"/>
                <a:gd name="T2" fmla="*/ 26 w 36"/>
                <a:gd name="T3" fmla="*/ 4 h 40"/>
                <a:gd name="T4" fmla="*/ 0 w 36"/>
                <a:gd name="T5" fmla="*/ 13 h 40"/>
              </a:gdLst>
              <a:ahLst/>
              <a:cxnLst>
                <a:cxn ang="0">
                  <a:pos x="T0" y="T1"/>
                </a:cxn>
                <a:cxn ang="0">
                  <a:pos x="T2" y="T3"/>
                </a:cxn>
                <a:cxn ang="0">
                  <a:pos x="T4" y="T5"/>
                </a:cxn>
              </a:cxnLst>
              <a:rect l="0" t="0" r="r" b="b"/>
              <a:pathLst>
                <a:path w="36" h="40">
                  <a:moveTo>
                    <a:pt x="0" y="13"/>
                  </a:moveTo>
                  <a:cubicBezTo>
                    <a:pt x="0" y="13"/>
                    <a:pt x="16" y="8"/>
                    <a:pt x="26" y="4"/>
                  </a:cubicBezTo>
                  <a:cubicBezTo>
                    <a:pt x="36" y="0"/>
                    <a:pt x="11" y="40"/>
                    <a:pt x="0" y="13"/>
                  </a:cubicBezTo>
                  <a:close/>
                </a:path>
              </a:pathLst>
            </a:custGeom>
            <a:solidFill>
              <a:srgbClr val="E07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Freeform 37"/>
            <p:cNvSpPr/>
            <p:nvPr/>
          </p:nvSpPr>
          <p:spPr bwMode="auto">
            <a:xfrm>
              <a:off x="6723062" y="1749426"/>
              <a:ext cx="79375" cy="73025"/>
            </a:xfrm>
            <a:custGeom>
              <a:avLst/>
              <a:gdLst>
                <a:gd name="T0" fmla="*/ 0 w 11"/>
                <a:gd name="T1" fmla="*/ 3 h 10"/>
                <a:gd name="T2" fmla="*/ 9 w 11"/>
                <a:gd name="T3" fmla="*/ 2 h 10"/>
                <a:gd name="T4" fmla="*/ 0 w 11"/>
                <a:gd name="T5" fmla="*/ 10 h 10"/>
                <a:gd name="T6" fmla="*/ 0 w 11"/>
                <a:gd name="T7" fmla="*/ 3 h 10"/>
              </a:gdLst>
              <a:ahLst/>
              <a:cxnLst>
                <a:cxn ang="0">
                  <a:pos x="T0" y="T1"/>
                </a:cxn>
                <a:cxn ang="0">
                  <a:pos x="T2" y="T3"/>
                </a:cxn>
                <a:cxn ang="0">
                  <a:pos x="T4" y="T5"/>
                </a:cxn>
                <a:cxn ang="0">
                  <a:pos x="T6" y="T7"/>
                </a:cxn>
              </a:cxnLst>
              <a:rect l="0" t="0" r="r" b="b"/>
              <a:pathLst>
                <a:path w="11" h="10">
                  <a:moveTo>
                    <a:pt x="0" y="3"/>
                  </a:moveTo>
                  <a:cubicBezTo>
                    <a:pt x="0" y="3"/>
                    <a:pt x="11" y="0"/>
                    <a:pt x="9" y="2"/>
                  </a:cubicBezTo>
                  <a:cubicBezTo>
                    <a:pt x="7" y="4"/>
                    <a:pt x="4" y="7"/>
                    <a:pt x="0" y="10"/>
                  </a:cubicBezTo>
                  <a:lnTo>
                    <a:pt x="0" y="3"/>
                  </a:lnTo>
                  <a:close/>
                </a:path>
              </a:pathLst>
            </a:custGeom>
            <a:solidFill>
              <a:srgbClr val="C20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Freeform 38"/>
            <p:cNvSpPr/>
            <p:nvPr/>
          </p:nvSpPr>
          <p:spPr bwMode="auto">
            <a:xfrm>
              <a:off x="5957887" y="1692276"/>
              <a:ext cx="1485900" cy="2062163"/>
            </a:xfrm>
            <a:custGeom>
              <a:avLst/>
              <a:gdLst>
                <a:gd name="T0" fmla="*/ 48 w 206"/>
                <a:gd name="T1" fmla="*/ 12 h 287"/>
                <a:gd name="T2" fmla="*/ 1 w 206"/>
                <a:gd name="T3" fmla="*/ 137 h 287"/>
                <a:gd name="T4" fmla="*/ 20 w 206"/>
                <a:gd name="T5" fmla="*/ 264 h 287"/>
                <a:gd name="T6" fmla="*/ 191 w 206"/>
                <a:gd name="T7" fmla="*/ 269 h 287"/>
                <a:gd name="T8" fmla="*/ 166 w 206"/>
                <a:gd name="T9" fmla="*/ 33 h 287"/>
                <a:gd name="T10" fmla="*/ 111 w 206"/>
                <a:gd name="T11" fmla="*/ 0 h 287"/>
                <a:gd name="T12" fmla="*/ 48 w 206"/>
                <a:gd name="T13" fmla="*/ 12 h 287"/>
              </a:gdLst>
              <a:ahLst/>
              <a:cxnLst>
                <a:cxn ang="0">
                  <a:pos x="T0" y="T1"/>
                </a:cxn>
                <a:cxn ang="0">
                  <a:pos x="T2" y="T3"/>
                </a:cxn>
                <a:cxn ang="0">
                  <a:pos x="T4" y="T5"/>
                </a:cxn>
                <a:cxn ang="0">
                  <a:pos x="T6" y="T7"/>
                </a:cxn>
                <a:cxn ang="0">
                  <a:pos x="T8" y="T9"/>
                </a:cxn>
                <a:cxn ang="0">
                  <a:pos x="T10" y="T11"/>
                </a:cxn>
                <a:cxn ang="0">
                  <a:pos x="T12" y="T13"/>
                </a:cxn>
              </a:cxnLst>
              <a:rect l="0" t="0" r="r" b="b"/>
              <a:pathLst>
                <a:path w="206" h="287">
                  <a:moveTo>
                    <a:pt x="48" y="12"/>
                  </a:moveTo>
                  <a:cubicBezTo>
                    <a:pt x="50" y="15"/>
                    <a:pt x="0" y="107"/>
                    <a:pt x="1" y="137"/>
                  </a:cubicBezTo>
                  <a:cubicBezTo>
                    <a:pt x="2" y="166"/>
                    <a:pt x="22" y="260"/>
                    <a:pt x="20" y="264"/>
                  </a:cubicBezTo>
                  <a:cubicBezTo>
                    <a:pt x="20" y="264"/>
                    <a:pt x="65" y="287"/>
                    <a:pt x="191" y="269"/>
                  </a:cubicBezTo>
                  <a:cubicBezTo>
                    <a:pt x="203" y="160"/>
                    <a:pt x="206" y="67"/>
                    <a:pt x="166" y="33"/>
                  </a:cubicBezTo>
                  <a:cubicBezTo>
                    <a:pt x="166" y="33"/>
                    <a:pt x="122" y="1"/>
                    <a:pt x="111" y="0"/>
                  </a:cubicBezTo>
                  <a:cubicBezTo>
                    <a:pt x="111" y="0"/>
                    <a:pt x="64" y="58"/>
                    <a:pt x="48"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Freeform 39"/>
            <p:cNvSpPr/>
            <p:nvPr/>
          </p:nvSpPr>
          <p:spPr bwMode="auto">
            <a:xfrm>
              <a:off x="6405562" y="1692276"/>
              <a:ext cx="1154113" cy="2263775"/>
            </a:xfrm>
            <a:custGeom>
              <a:avLst/>
              <a:gdLst>
                <a:gd name="T0" fmla="*/ 97 w 160"/>
                <a:gd name="T1" fmla="*/ 21 h 315"/>
                <a:gd name="T2" fmla="*/ 49 w 160"/>
                <a:gd name="T3" fmla="*/ 0 h 315"/>
                <a:gd name="T4" fmla="*/ 30 w 160"/>
                <a:gd name="T5" fmla="*/ 18 h 315"/>
                <a:gd name="T6" fmla="*/ 30 w 160"/>
                <a:gd name="T7" fmla="*/ 26 h 315"/>
                <a:gd name="T8" fmla="*/ 10 w 160"/>
                <a:gd name="T9" fmla="*/ 305 h 315"/>
                <a:gd name="T10" fmla="*/ 160 w 160"/>
                <a:gd name="T11" fmla="*/ 309 h 315"/>
                <a:gd name="T12" fmla="*/ 144 w 160"/>
                <a:gd name="T13" fmla="*/ 79 h 315"/>
                <a:gd name="T14" fmla="*/ 97 w 160"/>
                <a:gd name="T15" fmla="*/ 2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15">
                  <a:moveTo>
                    <a:pt x="97" y="21"/>
                  </a:moveTo>
                  <a:cubicBezTo>
                    <a:pt x="79" y="12"/>
                    <a:pt x="55" y="1"/>
                    <a:pt x="49" y="0"/>
                  </a:cubicBezTo>
                  <a:cubicBezTo>
                    <a:pt x="49" y="0"/>
                    <a:pt x="41" y="10"/>
                    <a:pt x="30" y="18"/>
                  </a:cubicBezTo>
                  <a:cubicBezTo>
                    <a:pt x="31" y="21"/>
                    <a:pt x="31" y="23"/>
                    <a:pt x="30" y="26"/>
                  </a:cubicBezTo>
                  <a:cubicBezTo>
                    <a:pt x="13" y="108"/>
                    <a:pt x="0" y="222"/>
                    <a:pt x="10" y="305"/>
                  </a:cubicBezTo>
                  <a:cubicBezTo>
                    <a:pt x="36" y="306"/>
                    <a:pt x="115" y="315"/>
                    <a:pt x="160" y="309"/>
                  </a:cubicBezTo>
                  <a:cubicBezTo>
                    <a:pt x="154" y="227"/>
                    <a:pt x="157" y="135"/>
                    <a:pt x="144" y="79"/>
                  </a:cubicBezTo>
                  <a:cubicBezTo>
                    <a:pt x="137" y="53"/>
                    <a:pt x="120" y="32"/>
                    <a:pt x="97" y="21"/>
                  </a:cubicBezTo>
                  <a:close/>
                </a:path>
              </a:pathLst>
            </a:custGeom>
            <a:solidFill>
              <a:srgbClr val="D46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Freeform 40"/>
            <p:cNvSpPr/>
            <p:nvPr/>
          </p:nvSpPr>
          <p:spPr bwMode="auto">
            <a:xfrm>
              <a:off x="5835650" y="1743076"/>
              <a:ext cx="533400" cy="2178050"/>
            </a:xfrm>
            <a:custGeom>
              <a:avLst/>
              <a:gdLst>
                <a:gd name="T0" fmla="*/ 67 w 74"/>
                <a:gd name="T1" fmla="*/ 303 h 303"/>
                <a:gd name="T2" fmla="*/ 74 w 74"/>
                <a:gd name="T3" fmla="*/ 17 h 303"/>
                <a:gd name="T4" fmla="*/ 69 w 74"/>
                <a:gd name="T5" fmla="*/ 0 h 303"/>
                <a:gd name="T6" fmla="*/ 18 w 74"/>
                <a:gd name="T7" fmla="*/ 130 h 303"/>
                <a:gd name="T8" fmla="*/ 0 w 74"/>
                <a:gd name="T9" fmla="*/ 302 h 303"/>
                <a:gd name="T10" fmla="*/ 67 w 74"/>
                <a:gd name="T11" fmla="*/ 303 h 303"/>
              </a:gdLst>
              <a:ahLst/>
              <a:cxnLst>
                <a:cxn ang="0">
                  <a:pos x="T0" y="T1"/>
                </a:cxn>
                <a:cxn ang="0">
                  <a:pos x="T2" y="T3"/>
                </a:cxn>
                <a:cxn ang="0">
                  <a:pos x="T4" y="T5"/>
                </a:cxn>
                <a:cxn ang="0">
                  <a:pos x="T6" y="T7"/>
                </a:cxn>
                <a:cxn ang="0">
                  <a:pos x="T8" y="T9"/>
                </a:cxn>
                <a:cxn ang="0">
                  <a:pos x="T10" y="T11"/>
                </a:cxn>
              </a:cxnLst>
              <a:rect l="0" t="0" r="r" b="b"/>
              <a:pathLst>
                <a:path w="74" h="303">
                  <a:moveTo>
                    <a:pt x="67" y="303"/>
                  </a:moveTo>
                  <a:cubicBezTo>
                    <a:pt x="57" y="220"/>
                    <a:pt x="58" y="100"/>
                    <a:pt x="74" y="17"/>
                  </a:cubicBezTo>
                  <a:cubicBezTo>
                    <a:pt x="72" y="15"/>
                    <a:pt x="70" y="4"/>
                    <a:pt x="69" y="0"/>
                  </a:cubicBezTo>
                  <a:cubicBezTo>
                    <a:pt x="70" y="3"/>
                    <a:pt x="17" y="100"/>
                    <a:pt x="18" y="130"/>
                  </a:cubicBezTo>
                  <a:cubicBezTo>
                    <a:pt x="19" y="159"/>
                    <a:pt x="2" y="297"/>
                    <a:pt x="0" y="302"/>
                  </a:cubicBezTo>
                  <a:cubicBezTo>
                    <a:pt x="0" y="302"/>
                    <a:pt x="49" y="300"/>
                    <a:pt x="67" y="303"/>
                  </a:cubicBezTo>
                  <a:close/>
                </a:path>
              </a:pathLst>
            </a:custGeom>
            <a:solidFill>
              <a:srgbClr val="D46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Freeform 41"/>
            <p:cNvSpPr/>
            <p:nvPr/>
          </p:nvSpPr>
          <p:spPr bwMode="auto">
            <a:xfrm>
              <a:off x="5856287" y="2741613"/>
              <a:ext cx="152400" cy="107950"/>
            </a:xfrm>
            <a:custGeom>
              <a:avLst/>
              <a:gdLst>
                <a:gd name="T0" fmla="*/ 21 w 21"/>
                <a:gd name="T1" fmla="*/ 14 h 15"/>
                <a:gd name="T2" fmla="*/ 19 w 21"/>
                <a:gd name="T3" fmla="*/ 5 h 15"/>
                <a:gd name="T4" fmla="*/ 12 w 21"/>
                <a:gd name="T5" fmla="*/ 0 h 15"/>
                <a:gd name="T6" fmla="*/ 3 w 21"/>
                <a:gd name="T7" fmla="*/ 6 h 15"/>
                <a:gd name="T8" fmla="*/ 0 w 21"/>
                <a:gd name="T9" fmla="*/ 11 h 15"/>
                <a:gd name="T10" fmla="*/ 1 w 21"/>
                <a:gd name="T11" fmla="*/ 13 h 15"/>
                <a:gd name="T12" fmla="*/ 1 w 21"/>
                <a:gd name="T13" fmla="*/ 13 h 15"/>
                <a:gd name="T14" fmla="*/ 20 w 21"/>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21" y="14"/>
                  </a:moveTo>
                  <a:cubicBezTo>
                    <a:pt x="21" y="11"/>
                    <a:pt x="21" y="8"/>
                    <a:pt x="19" y="5"/>
                  </a:cubicBezTo>
                  <a:cubicBezTo>
                    <a:pt x="18" y="3"/>
                    <a:pt x="15" y="0"/>
                    <a:pt x="12" y="0"/>
                  </a:cubicBezTo>
                  <a:cubicBezTo>
                    <a:pt x="8" y="0"/>
                    <a:pt x="5" y="3"/>
                    <a:pt x="3" y="6"/>
                  </a:cubicBezTo>
                  <a:cubicBezTo>
                    <a:pt x="2" y="8"/>
                    <a:pt x="1" y="10"/>
                    <a:pt x="0" y="11"/>
                  </a:cubicBezTo>
                  <a:cubicBezTo>
                    <a:pt x="0" y="12"/>
                    <a:pt x="0" y="13"/>
                    <a:pt x="1" y="13"/>
                  </a:cubicBezTo>
                  <a:cubicBezTo>
                    <a:pt x="1" y="13"/>
                    <a:pt x="1" y="13"/>
                    <a:pt x="1" y="13"/>
                  </a:cubicBezTo>
                  <a:cubicBezTo>
                    <a:pt x="8" y="12"/>
                    <a:pt x="14" y="15"/>
                    <a:pt x="20" y="15"/>
                  </a:cubicBezTo>
                </a:path>
              </a:pathLst>
            </a:custGeom>
            <a:solidFill>
              <a:srgbClr val="3544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Freeform 42"/>
            <p:cNvSpPr/>
            <p:nvPr/>
          </p:nvSpPr>
          <p:spPr bwMode="auto">
            <a:xfrm>
              <a:off x="5835650" y="2827338"/>
              <a:ext cx="193675" cy="44450"/>
            </a:xfrm>
            <a:custGeom>
              <a:avLst/>
              <a:gdLst>
                <a:gd name="T0" fmla="*/ 2 w 27"/>
                <a:gd name="T1" fmla="*/ 5 h 6"/>
                <a:gd name="T2" fmla="*/ 25 w 27"/>
                <a:gd name="T3" fmla="*/ 6 h 6"/>
                <a:gd name="T4" fmla="*/ 27 w 27"/>
                <a:gd name="T5" fmla="*/ 3 h 6"/>
                <a:gd name="T6" fmla="*/ 27 w 27"/>
                <a:gd name="T7" fmla="*/ 3 h 6"/>
                <a:gd name="T8" fmla="*/ 25 w 27"/>
                <a:gd name="T9" fmla="*/ 0 h 6"/>
                <a:gd name="T10" fmla="*/ 2 w 27"/>
                <a:gd name="T11" fmla="*/ 0 h 6"/>
                <a:gd name="T12" fmla="*/ 0 w 27"/>
                <a:gd name="T13" fmla="*/ 3 h 6"/>
                <a:gd name="T14" fmla="*/ 0 w 27"/>
                <a:gd name="T15" fmla="*/ 3 h 6"/>
                <a:gd name="T16" fmla="*/ 2 w 27"/>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
                  <a:moveTo>
                    <a:pt x="2" y="5"/>
                  </a:moveTo>
                  <a:cubicBezTo>
                    <a:pt x="25" y="6"/>
                    <a:pt x="25" y="6"/>
                    <a:pt x="25" y="6"/>
                  </a:cubicBezTo>
                  <a:cubicBezTo>
                    <a:pt x="26" y="6"/>
                    <a:pt x="27" y="5"/>
                    <a:pt x="27" y="3"/>
                  </a:cubicBezTo>
                  <a:cubicBezTo>
                    <a:pt x="27" y="3"/>
                    <a:pt x="27" y="3"/>
                    <a:pt x="27" y="3"/>
                  </a:cubicBezTo>
                  <a:cubicBezTo>
                    <a:pt x="27" y="2"/>
                    <a:pt x="26" y="0"/>
                    <a:pt x="25" y="0"/>
                  </a:cubicBezTo>
                  <a:cubicBezTo>
                    <a:pt x="2" y="0"/>
                    <a:pt x="2" y="0"/>
                    <a:pt x="2" y="0"/>
                  </a:cubicBezTo>
                  <a:cubicBezTo>
                    <a:pt x="1" y="0"/>
                    <a:pt x="0" y="1"/>
                    <a:pt x="0" y="3"/>
                  </a:cubicBezTo>
                  <a:cubicBezTo>
                    <a:pt x="0" y="3"/>
                    <a:pt x="0" y="3"/>
                    <a:pt x="0" y="3"/>
                  </a:cubicBezTo>
                  <a:cubicBezTo>
                    <a:pt x="0" y="4"/>
                    <a:pt x="1" y="5"/>
                    <a:pt x="2" y="5"/>
                  </a:cubicBezTo>
                  <a:close/>
                </a:path>
              </a:pathLst>
            </a:custGeom>
            <a:solidFill>
              <a:srgbClr val="ADB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Freeform 43"/>
            <p:cNvSpPr/>
            <p:nvPr/>
          </p:nvSpPr>
          <p:spPr bwMode="auto">
            <a:xfrm>
              <a:off x="4997450" y="1951038"/>
              <a:ext cx="873125" cy="1149350"/>
            </a:xfrm>
            <a:custGeom>
              <a:avLst/>
              <a:gdLst>
                <a:gd name="T0" fmla="*/ 120 w 121"/>
                <a:gd name="T1" fmla="*/ 156 h 160"/>
                <a:gd name="T2" fmla="*/ 87 w 121"/>
                <a:gd name="T3" fmla="*/ 46 h 160"/>
                <a:gd name="T4" fmla="*/ 75 w 121"/>
                <a:gd name="T5" fmla="*/ 33 h 160"/>
                <a:gd name="T6" fmla="*/ 4 w 121"/>
                <a:gd name="T7" fmla="*/ 1 h 160"/>
                <a:gd name="T8" fmla="*/ 1 w 121"/>
                <a:gd name="T9" fmla="*/ 5 h 160"/>
                <a:gd name="T10" fmla="*/ 35 w 121"/>
                <a:gd name="T11" fmla="*/ 112 h 160"/>
                <a:gd name="T12" fmla="*/ 46 w 121"/>
                <a:gd name="T13" fmla="*/ 125 h 160"/>
                <a:gd name="T14" fmla="*/ 117 w 121"/>
                <a:gd name="T15" fmla="*/ 159 h 160"/>
                <a:gd name="T16" fmla="*/ 120 w 121"/>
                <a:gd name="T17" fmla="*/ 1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60">
                  <a:moveTo>
                    <a:pt x="120" y="156"/>
                  </a:moveTo>
                  <a:cubicBezTo>
                    <a:pt x="87" y="46"/>
                    <a:pt x="87" y="46"/>
                    <a:pt x="87" y="46"/>
                  </a:cubicBezTo>
                  <a:cubicBezTo>
                    <a:pt x="85" y="40"/>
                    <a:pt x="81" y="35"/>
                    <a:pt x="75" y="33"/>
                  </a:cubicBezTo>
                  <a:cubicBezTo>
                    <a:pt x="4" y="1"/>
                    <a:pt x="4" y="1"/>
                    <a:pt x="4" y="1"/>
                  </a:cubicBezTo>
                  <a:cubicBezTo>
                    <a:pt x="2" y="0"/>
                    <a:pt x="0" y="2"/>
                    <a:pt x="1" y="5"/>
                  </a:cubicBezTo>
                  <a:cubicBezTo>
                    <a:pt x="35" y="112"/>
                    <a:pt x="35" y="112"/>
                    <a:pt x="35" y="112"/>
                  </a:cubicBezTo>
                  <a:cubicBezTo>
                    <a:pt x="36" y="118"/>
                    <a:pt x="40" y="122"/>
                    <a:pt x="46" y="125"/>
                  </a:cubicBezTo>
                  <a:cubicBezTo>
                    <a:pt x="117" y="159"/>
                    <a:pt x="117" y="159"/>
                    <a:pt x="117" y="159"/>
                  </a:cubicBezTo>
                  <a:cubicBezTo>
                    <a:pt x="119" y="160"/>
                    <a:pt x="121" y="158"/>
                    <a:pt x="120" y="156"/>
                  </a:cubicBezTo>
                  <a:close/>
                </a:path>
              </a:pathLst>
            </a:custGeom>
            <a:solidFill>
              <a:srgbClr val="F5C6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Freeform 44"/>
            <p:cNvSpPr/>
            <p:nvPr/>
          </p:nvSpPr>
          <p:spPr bwMode="auto">
            <a:xfrm>
              <a:off x="4960937" y="2001838"/>
              <a:ext cx="881063" cy="1149350"/>
            </a:xfrm>
            <a:custGeom>
              <a:avLst/>
              <a:gdLst>
                <a:gd name="T0" fmla="*/ 121 w 122"/>
                <a:gd name="T1" fmla="*/ 156 h 160"/>
                <a:gd name="T2" fmla="*/ 87 w 122"/>
                <a:gd name="T3" fmla="*/ 46 h 160"/>
                <a:gd name="T4" fmla="*/ 76 w 122"/>
                <a:gd name="T5" fmla="*/ 33 h 160"/>
                <a:gd name="T6" fmla="*/ 5 w 122"/>
                <a:gd name="T7" fmla="*/ 1 h 160"/>
                <a:gd name="T8" fmla="*/ 1 w 122"/>
                <a:gd name="T9" fmla="*/ 4 h 160"/>
                <a:gd name="T10" fmla="*/ 35 w 122"/>
                <a:gd name="T11" fmla="*/ 112 h 160"/>
                <a:gd name="T12" fmla="*/ 46 w 122"/>
                <a:gd name="T13" fmla="*/ 125 h 160"/>
                <a:gd name="T14" fmla="*/ 117 w 122"/>
                <a:gd name="T15" fmla="*/ 159 h 160"/>
                <a:gd name="T16" fmla="*/ 121 w 122"/>
                <a:gd name="T17" fmla="*/ 1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60">
                  <a:moveTo>
                    <a:pt x="121" y="156"/>
                  </a:moveTo>
                  <a:cubicBezTo>
                    <a:pt x="87" y="46"/>
                    <a:pt x="87" y="46"/>
                    <a:pt x="87" y="46"/>
                  </a:cubicBezTo>
                  <a:cubicBezTo>
                    <a:pt x="86" y="40"/>
                    <a:pt x="81" y="35"/>
                    <a:pt x="76" y="33"/>
                  </a:cubicBezTo>
                  <a:cubicBezTo>
                    <a:pt x="5" y="1"/>
                    <a:pt x="5" y="1"/>
                    <a:pt x="5" y="1"/>
                  </a:cubicBezTo>
                  <a:cubicBezTo>
                    <a:pt x="3" y="0"/>
                    <a:pt x="0" y="2"/>
                    <a:pt x="1" y="4"/>
                  </a:cubicBezTo>
                  <a:cubicBezTo>
                    <a:pt x="35" y="112"/>
                    <a:pt x="35" y="112"/>
                    <a:pt x="35" y="112"/>
                  </a:cubicBezTo>
                  <a:cubicBezTo>
                    <a:pt x="37" y="118"/>
                    <a:pt x="41" y="122"/>
                    <a:pt x="46" y="125"/>
                  </a:cubicBezTo>
                  <a:cubicBezTo>
                    <a:pt x="117" y="159"/>
                    <a:pt x="117" y="159"/>
                    <a:pt x="117" y="159"/>
                  </a:cubicBezTo>
                  <a:cubicBezTo>
                    <a:pt x="119" y="160"/>
                    <a:pt x="122" y="158"/>
                    <a:pt x="121" y="156"/>
                  </a:cubicBezTo>
                  <a:close/>
                </a:path>
              </a:pathLst>
            </a:custGeom>
            <a:solidFill>
              <a:srgbClr val="4475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Freeform 45"/>
            <p:cNvSpPr/>
            <p:nvPr/>
          </p:nvSpPr>
          <p:spPr bwMode="auto">
            <a:xfrm>
              <a:off x="5343525" y="2476501"/>
              <a:ext cx="1465263" cy="1430338"/>
            </a:xfrm>
            <a:custGeom>
              <a:avLst/>
              <a:gdLst>
                <a:gd name="T0" fmla="*/ 68 w 203"/>
                <a:gd name="T1" fmla="*/ 69 h 199"/>
                <a:gd name="T2" fmla="*/ 203 w 203"/>
                <a:gd name="T3" fmla="*/ 178 h 199"/>
                <a:gd name="T4" fmla="*/ 165 w 203"/>
                <a:gd name="T5" fmla="*/ 95 h 199"/>
                <a:gd name="T6" fmla="*/ 74 w 203"/>
                <a:gd name="T7" fmla="*/ 25 h 199"/>
                <a:gd name="T8" fmla="*/ 11 w 203"/>
                <a:gd name="T9" fmla="*/ 8 h 199"/>
                <a:gd name="T10" fmla="*/ 44 w 203"/>
                <a:gd name="T11" fmla="*/ 18 h 199"/>
                <a:gd name="T12" fmla="*/ 7 w 203"/>
                <a:gd name="T13" fmla="*/ 15 h 199"/>
                <a:gd name="T14" fmla="*/ 41 w 203"/>
                <a:gd name="T15" fmla="*/ 30 h 199"/>
                <a:gd name="T16" fmla="*/ 1 w 203"/>
                <a:gd name="T17" fmla="*/ 34 h 199"/>
                <a:gd name="T18" fmla="*/ 39 w 203"/>
                <a:gd name="T19" fmla="*/ 42 h 199"/>
                <a:gd name="T20" fmla="*/ 10 w 203"/>
                <a:gd name="T21" fmla="*/ 42 h 199"/>
                <a:gd name="T22" fmla="*/ 68 w 203"/>
                <a:gd name="T23" fmla="*/ 6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199">
                  <a:moveTo>
                    <a:pt x="68" y="69"/>
                  </a:moveTo>
                  <a:cubicBezTo>
                    <a:pt x="68" y="69"/>
                    <a:pt x="178" y="199"/>
                    <a:pt x="203" y="178"/>
                  </a:cubicBezTo>
                  <a:cubicBezTo>
                    <a:pt x="165" y="95"/>
                    <a:pt x="165" y="95"/>
                    <a:pt x="165" y="95"/>
                  </a:cubicBezTo>
                  <a:cubicBezTo>
                    <a:pt x="164" y="97"/>
                    <a:pt x="74" y="25"/>
                    <a:pt x="74" y="25"/>
                  </a:cubicBezTo>
                  <a:cubicBezTo>
                    <a:pt x="74" y="25"/>
                    <a:pt x="12" y="0"/>
                    <a:pt x="11" y="8"/>
                  </a:cubicBezTo>
                  <a:cubicBezTo>
                    <a:pt x="10" y="14"/>
                    <a:pt x="48" y="18"/>
                    <a:pt x="44" y="18"/>
                  </a:cubicBezTo>
                  <a:cubicBezTo>
                    <a:pt x="44" y="18"/>
                    <a:pt x="11" y="12"/>
                    <a:pt x="7" y="15"/>
                  </a:cubicBezTo>
                  <a:cubicBezTo>
                    <a:pt x="3" y="20"/>
                    <a:pt x="41" y="27"/>
                    <a:pt x="41" y="30"/>
                  </a:cubicBezTo>
                  <a:cubicBezTo>
                    <a:pt x="41" y="30"/>
                    <a:pt x="2" y="30"/>
                    <a:pt x="1" y="34"/>
                  </a:cubicBezTo>
                  <a:cubicBezTo>
                    <a:pt x="0" y="38"/>
                    <a:pt x="40" y="41"/>
                    <a:pt x="39" y="42"/>
                  </a:cubicBezTo>
                  <a:cubicBezTo>
                    <a:pt x="38" y="43"/>
                    <a:pt x="6" y="39"/>
                    <a:pt x="10" y="42"/>
                  </a:cubicBezTo>
                  <a:cubicBezTo>
                    <a:pt x="15" y="45"/>
                    <a:pt x="68" y="69"/>
                    <a:pt x="68" y="69"/>
                  </a:cubicBezTo>
                  <a:close/>
                </a:path>
              </a:pathLst>
            </a:custGeom>
            <a:solidFill>
              <a:srgbClr val="FFA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Freeform 46"/>
            <p:cNvSpPr/>
            <p:nvPr/>
          </p:nvSpPr>
          <p:spPr bwMode="auto">
            <a:xfrm>
              <a:off x="5611812" y="2403476"/>
              <a:ext cx="338138" cy="315913"/>
            </a:xfrm>
            <a:custGeom>
              <a:avLst/>
              <a:gdLst>
                <a:gd name="T0" fmla="*/ 15 w 47"/>
                <a:gd name="T1" fmla="*/ 29 h 44"/>
                <a:gd name="T2" fmla="*/ 7 w 47"/>
                <a:gd name="T3" fmla="*/ 3 h 44"/>
                <a:gd name="T4" fmla="*/ 47 w 47"/>
                <a:gd name="T5" fmla="*/ 44 h 44"/>
              </a:gdLst>
              <a:ahLst/>
              <a:cxnLst>
                <a:cxn ang="0">
                  <a:pos x="T0" y="T1"/>
                </a:cxn>
                <a:cxn ang="0">
                  <a:pos x="T2" y="T3"/>
                </a:cxn>
                <a:cxn ang="0">
                  <a:pos x="T4" y="T5"/>
                </a:cxn>
              </a:cxnLst>
              <a:rect l="0" t="0" r="r" b="b"/>
              <a:pathLst>
                <a:path w="47" h="44">
                  <a:moveTo>
                    <a:pt x="15" y="29"/>
                  </a:moveTo>
                  <a:cubicBezTo>
                    <a:pt x="15" y="29"/>
                    <a:pt x="0" y="0"/>
                    <a:pt x="7" y="3"/>
                  </a:cubicBezTo>
                  <a:cubicBezTo>
                    <a:pt x="13" y="7"/>
                    <a:pt x="47" y="44"/>
                    <a:pt x="47" y="44"/>
                  </a:cubicBezTo>
                </a:path>
              </a:pathLst>
            </a:custGeom>
            <a:solidFill>
              <a:srgbClr val="FFA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Freeform 47"/>
            <p:cNvSpPr/>
            <p:nvPr/>
          </p:nvSpPr>
          <p:spPr bwMode="auto">
            <a:xfrm>
              <a:off x="5799137" y="1922463"/>
              <a:ext cx="1797050" cy="1968500"/>
            </a:xfrm>
            <a:custGeom>
              <a:avLst/>
              <a:gdLst>
                <a:gd name="T0" fmla="*/ 202 w 249"/>
                <a:gd name="T1" fmla="*/ 13 h 274"/>
                <a:gd name="T2" fmla="*/ 164 w 249"/>
                <a:gd name="T3" fmla="*/ 15 h 274"/>
                <a:gd name="T4" fmla="*/ 145 w 249"/>
                <a:gd name="T5" fmla="*/ 73 h 274"/>
                <a:gd name="T6" fmla="*/ 98 w 249"/>
                <a:gd name="T7" fmla="*/ 168 h 274"/>
                <a:gd name="T8" fmla="*/ 22 w 249"/>
                <a:gd name="T9" fmla="*/ 109 h 274"/>
                <a:gd name="T10" fmla="*/ 0 w 249"/>
                <a:gd name="T11" fmla="*/ 160 h 274"/>
                <a:gd name="T12" fmla="*/ 138 w 249"/>
                <a:gd name="T13" fmla="*/ 262 h 274"/>
                <a:gd name="T14" fmla="*/ 202 w 249"/>
                <a:gd name="T15" fmla="*/ 13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274">
                  <a:moveTo>
                    <a:pt x="202" y="13"/>
                  </a:moveTo>
                  <a:cubicBezTo>
                    <a:pt x="193" y="0"/>
                    <a:pt x="172" y="1"/>
                    <a:pt x="164" y="15"/>
                  </a:cubicBezTo>
                  <a:cubicBezTo>
                    <a:pt x="156" y="31"/>
                    <a:pt x="149" y="60"/>
                    <a:pt x="145" y="73"/>
                  </a:cubicBezTo>
                  <a:cubicBezTo>
                    <a:pt x="136" y="97"/>
                    <a:pt x="98" y="168"/>
                    <a:pt x="98" y="168"/>
                  </a:cubicBezTo>
                  <a:cubicBezTo>
                    <a:pt x="22" y="109"/>
                    <a:pt x="22" y="109"/>
                    <a:pt x="22" y="109"/>
                  </a:cubicBezTo>
                  <a:cubicBezTo>
                    <a:pt x="0" y="160"/>
                    <a:pt x="0" y="160"/>
                    <a:pt x="0" y="160"/>
                  </a:cubicBezTo>
                  <a:cubicBezTo>
                    <a:pt x="0" y="160"/>
                    <a:pt x="110" y="274"/>
                    <a:pt x="138" y="262"/>
                  </a:cubicBezTo>
                  <a:cubicBezTo>
                    <a:pt x="162" y="252"/>
                    <a:pt x="249" y="85"/>
                    <a:pt x="202"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Oval 48"/>
            <p:cNvSpPr>
              <a:spLocks noChangeArrowheads="1"/>
            </p:cNvSpPr>
            <p:nvPr/>
          </p:nvSpPr>
          <p:spPr bwMode="auto">
            <a:xfrm>
              <a:off x="6434137" y="239713"/>
              <a:ext cx="476250" cy="474663"/>
            </a:xfrm>
            <a:prstGeom prst="ellipse">
              <a:avLst/>
            </a:prstGeom>
            <a:solidFill>
              <a:srgbClr val="1E2F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0975" y="0"/>
            <a:ext cx="11942445" cy="6985635"/>
          </a:xfrm>
          <a:prstGeom prst="rect">
            <a:avLst/>
          </a:prstGeom>
        </p:spPr>
        <p:txBody>
          <a:bodyPr wrap="square">
            <a:spAutoFit/>
          </a:bodyPr>
          <a:p>
            <a:pPr marL="12700" indent="0" algn="just" defTabSz="266700"/>
            <a:r>
              <a:rPr lang="en-US" altLang="zh-CN" sz="2400">
                <a:solidFill>
                  <a:srgbClr val="231F20"/>
                </a:solidFill>
                <a:latin typeface="Times New Roman" panose="02020603050405020304"/>
                <a:ea typeface="宋体" panose="02010600030101010101" pitchFamily="2" charset="-122"/>
              </a:rPr>
              <a:t>                                                        </a:t>
            </a:r>
            <a:r>
              <a:rPr lang="en-US" altLang="zh-CN" sz="2800">
                <a:solidFill>
                  <a:srgbClr val="231F20"/>
                </a:solidFill>
                <a:latin typeface="Times New Roman" panose="02020603050405020304"/>
                <a:ea typeface="Times New Roman" panose="02020603050405020304"/>
              </a:rPr>
              <a:t>A Cultural Heritage Exhibition</a:t>
            </a:r>
            <a:endParaRPr lang="en-US" altLang="zh-CN" sz="2800">
              <a:solidFill>
                <a:srgbClr val="231F20"/>
              </a:solidFill>
              <a:latin typeface="Times New Roman" panose="02020603050405020304"/>
              <a:ea typeface="Times New Roman" panose="02020603050405020304"/>
            </a:endParaRPr>
          </a:p>
          <a:p>
            <a:pPr marL="12700" indent="0" algn="just" defTabSz="266700"/>
            <a:r>
              <a:rPr lang="en-US" altLang="zh-CN" sz="2800">
                <a:solidFill>
                  <a:srgbClr val="231F20"/>
                </a:solidFill>
                <a:latin typeface="Times New Roman" panose="02020603050405020304"/>
                <a:ea typeface="宋体" panose="02010600030101010101" pitchFamily="2" charset="-122"/>
              </a:rPr>
              <a:t>        </a:t>
            </a:r>
            <a:r>
              <a:rPr lang="en-US" altLang="zh-CN" sz="2800">
                <a:solidFill>
                  <a:srgbClr val="231F20"/>
                </a:solidFill>
                <a:latin typeface="Times New Roman" panose="02020603050405020304"/>
                <a:ea typeface="Times New Roman" panose="02020603050405020304"/>
              </a:rPr>
              <a:t>Last Friday witnessed a resounding/rɪˈzaʊndɪŋ/</a:t>
            </a:r>
            <a:r>
              <a:rPr lang="zh-CN" altLang="en-US" sz="2800">
                <a:solidFill>
                  <a:srgbClr val="231F20"/>
                </a:solidFill>
                <a:latin typeface="Times New Roman" panose="02020603050405020304"/>
                <a:ea typeface="Times New Roman" panose="02020603050405020304"/>
              </a:rPr>
              <a:t>轰动的</a:t>
            </a:r>
            <a:r>
              <a:rPr lang="en-US" altLang="zh-CN" sz="2800">
                <a:solidFill>
                  <a:srgbClr val="231F20"/>
                </a:solidFill>
                <a:latin typeface="Times New Roman" panose="02020603050405020304"/>
                <a:ea typeface="Times New Roman" panose="02020603050405020304"/>
              </a:rPr>
              <a:t> cultural heritage exhibition mounted in our school library, which was hailed by both students and teachers.</a:t>
            </a:r>
            <a:endParaRPr lang="en-US" altLang="zh-CN" sz="2800">
              <a:solidFill>
                <a:srgbClr val="231F20"/>
              </a:solidFill>
              <a:latin typeface="Times New Roman" panose="02020603050405020304"/>
              <a:ea typeface="Times New Roman" panose="02020603050405020304"/>
            </a:endParaRPr>
          </a:p>
          <a:p>
            <a:pPr marL="12700" indent="0" algn="just" defTabSz="266700"/>
            <a:r>
              <a:rPr lang="en-US" altLang="zh-CN" sz="2800">
                <a:solidFill>
                  <a:srgbClr val="231F20"/>
                </a:solidFill>
                <a:latin typeface="Times New Roman" panose="02020603050405020304"/>
                <a:ea typeface="宋体" panose="02010600030101010101" pitchFamily="2" charset="-122"/>
              </a:rPr>
              <a:t>      </a:t>
            </a:r>
            <a:r>
              <a:rPr lang="en-US" altLang="zh-CN" sz="2800">
                <a:solidFill>
                  <a:srgbClr val="231F20"/>
                </a:solidFill>
                <a:latin typeface="Times New Roman" panose="02020603050405020304"/>
                <a:ea typeface="Times New Roman" panose="02020603050405020304"/>
              </a:rPr>
              <a:t>The exhibition kicked off with an engaging speech delivered by a renowned archaeologist, who shed light on the current situation of cultural relics and emphasized the crucial need to safeguard these treasures. Following this, participants embarked on a guided tour through the exhibits, featuring a wide collection of historical artifacts and art pieces. Informative descriptions attached unveiled rich connotations of each item. The highlight of the event was hands-on sessions where students were fully immersed in experiencing traditional calligraphy and paper-cutting.</a:t>
            </a:r>
            <a:endParaRPr lang="en-US" altLang="zh-CN" sz="2800">
              <a:solidFill>
                <a:srgbClr val="231F20"/>
              </a:solidFill>
              <a:latin typeface="Times New Roman" panose="02020603050405020304"/>
              <a:ea typeface="Times New Roman" panose="02020603050405020304"/>
            </a:endParaRPr>
          </a:p>
          <a:p>
            <a:pPr marL="12700" indent="0" algn="just" defTabSz="266700"/>
            <a:r>
              <a:rPr lang="en-US" altLang="zh-CN" sz="2800">
                <a:solidFill>
                  <a:srgbClr val="231F20"/>
                </a:solidFill>
                <a:latin typeface="Times New Roman" panose="02020603050405020304"/>
                <a:ea typeface="宋体" panose="02010600030101010101" pitchFamily="2" charset="-122"/>
              </a:rPr>
              <a:t>      </a:t>
            </a:r>
            <a:r>
              <a:rPr lang="en-US" altLang="zh-CN" sz="2800">
                <a:solidFill>
                  <a:srgbClr val="231F20"/>
                </a:solidFill>
                <a:latin typeface="Times New Roman" panose="02020603050405020304"/>
                <a:ea typeface="Times New Roman" panose="02020603050405020304"/>
              </a:rPr>
              <a:t>The exhibition offered fun and more than fun. Not only did it promote a strong sense of cultural pride, but it also cultivated a greater awareness of the responsibility we share in preserving these priceless cultural assets</a:t>
            </a:r>
            <a:endParaRPr lang="en-US" altLang="zh-CN" sz="2800">
              <a:solidFill>
                <a:srgbClr val="231F20"/>
              </a:solidFill>
              <a:latin typeface="Times New Roman" panose="02020603050405020304"/>
              <a:ea typeface="Times New Roman" panose="02020603050405020304"/>
            </a:endParaRPr>
          </a:p>
          <a:p>
            <a:pPr marL="12700" indent="0" algn="just" defTabSz="266700"/>
            <a:r>
              <a:rPr lang="en-US" altLang="zh-CN" sz="2800">
                <a:solidFill>
                  <a:srgbClr val="231F20"/>
                </a:solidFill>
                <a:latin typeface="Times New Roman" panose="02020603050405020304"/>
                <a:ea typeface="宋体" panose="02010600030101010101" pitchFamily="2" charset="-122"/>
              </a:rPr>
              <a:t>/ˈæset/ </a:t>
            </a:r>
            <a:r>
              <a:rPr lang="zh-CN" altLang="en-US" sz="2800">
                <a:solidFill>
                  <a:srgbClr val="231F20"/>
                </a:solidFill>
                <a:latin typeface="Times New Roman" panose="02020603050405020304"/>
                <a:ea typeface="宋体" panose="02010600030101010101" pitchFamily="2" charset="-122"/>
              </a:rPr>
              <a:t>资产 </a:t>
            </a:r>
            <a:r>
              <a:rPr lang="en-US" altLang="zh-CN" sz="2800">
                <a:solidFill>
                  <a:srgbClr val="231F20"/>
                </a:solidFill>
                <a:latin typeface="Times New Roman" panose="02020603050405020304"/>
                <a:ea typeface="宋体" panose="02010600030101010101" pitchFamily="2" charset="-122"/>
              </a:rPr>
              <a:t> </a:t>
            </a:r>
            <a:r>
              <a:rPr lang="en-US" altLang="zh-CN" sz="2800">
                <a:solidFill>
                  <a:srgbClr val="231F20"/>
                </a:solidFill>
                <a:latin typeface="Times New Roman" panose="02020603050405020304"/>
                <a:ea typeface="Times New Roman" panose="02020603050405020304"/>
              </a:rPr>
              <a:t>for future generations.</a:t>
            </a:r>
            <a:endParaRPr lang="en-US" altLang="zh-CN" sz="2800">
              <a:solidFill>
                <a:srgbClr val="231F20"/>
              </a:solidFill>
              <a:latin typeface="Times New Roman" panose="02020603050405020304"/>
              <a:ea typeface="Times New Roman" panose="020206030504050203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593725" y="822325"/>
            <a:ext cx="12129770" cy="5386070"/>
          </a:xfrm>
          <a:prstGeom prst="rect">
            <a:avLst/>
          </a:prstGeom>
        </p:spPr>
      </p:pic>
      <p:sp>
        <p:nvSpPr>
          <p:cNvPr id="4" name="文本框 3"/>
          <p:cNvSpPr txBox="1"/>
          <p:nvPr/>
        </p:nvSpPr>
        <p:spPr>
          <a:xfrm>
            <a:off x="2424430" y="5748655"/>
            <a:ext cx="9210675" cy="829945"/>
          </a:xfrm>
          <a:prstGeom prst="rect">
            <a:avLst/>
          </a:prstGeom>
          <a:solidFill>
            <a:schemeClr val="accent1">
              <a:lumMod val="20000"/>
              <a:lumOff val="80000"/>
            </a:schemeClr>
          </a:solidFill>
        </p:spPr>
        <p:txBody>
          <a:bodyPr wrap="square" rtlCol="0" anchor="t">
            <a:spAutoFit/>
          </a:bodyPr>
          <a:p>
            <a:r>
              <a:rPr lang="zh-CN" altLang="en-US" sz="2400"/>
              <a:t>所谓珐华，又称法花、粉花，是一种低温釉陶的陶瓷装饰技术。相传，其烧于元代，盛于明代，清代过后就极为少见。</a:t>
            </a:r>
            <a:endParaRPr lang="zh-CN" altLang="en-US" sz="2400"/>
          </a:p>
        </p:txBody>
      </p:sp>
      <p:sp>
        <p:nvSpPr>
          <p:cNvPr id="5" name="矩形 4"/>
          <p:cNvSpPr/>
          <p:nvPr>
            <p:custDataLst>
              <p:tags r:id="rId3"/>
            </p:custDataLst>
          </p:nvPr>
        </p:nvSpPr>
        <p:spPr>
          <a:xfrm>
            <a:off x="105410" y="156210"/>
            <a:ext cx="3286760" cy="487045"/>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solidFill>
                  <a:schemeClr val="tx1"/>
                </a:solidFill>
                <a:latin typeface="方正楷体_GB2312" panose="02000000000000000000" charset="-122"/>
                <a:ea typeface="方正楷体_GB2312" panose="02000000000000000000" charset="-122"/>
                <a:cs typeface="方正楷体_GB2312" panose="02000000000000000000" charset="-122"/>
              </a:rPr>
              <a:t>文化遗产类练习</a:t>
            </a:r>
            <a:r>
              <a:rPr lang="en-US" altLang="zh-CN" sz="3200">
                <a:solidFill>
                  <a:schemeClr val="tx1"/>
                </a:solidFill>
                <a:latin typeface="方正楷体_GB2312" panose="02000000000000000000" charset="-122"/>
                <a:ea typeface="方正楷体_GB2312" panose="02000000000000000000" charset="-122"/>
                <a:cs typeface="方正楷体_GB2312" panose="02000000000000000000" charset="-122"/>
              </a:rPr>
              <a:t>2</a:t>
            </a:r>
            <a:endParaRPr lang="en-US" altLang="zh-CN" sz="3200">
              <a:solidFill>
                <a:schemeClr val="tx1"/>
              </a:solidFill>
              <a:latin typeface="方正楷体_GB2312" panose="02000000000000000000" charset="-122"/>
              <a:ea typeface="方正楷体_GB2312" panose="02000000000000000000" charset="-122"/>
              <a:cs typeface="方正楷体_GB2312" panose="02000000000000000000" charset="-122"/>
            </a:endParaRPr>
          </a:p>
        </p:txBody>
      </p:sp>
      <p:pic>
        <p:nvPicPr>
          <p:cNvPr id="3" name="图片 2"/>
          <p:cNvPicPr>
            <a:picLocks noChangeAspect="1"/>
          </p:cNvPicPr>
          <p:nvPr/>
        </p:nvPicPr>
        <p:blipFill>
          <a:blip r:embed="rId4"/>
          <a:stretch>
            <a:fillRect/>
          </a:stretch>
        </p:blipFill>
        <p:spPr>
          <a:xfrm>
            <a:off x="8662670" y="1190625"/>
            <a:ext cx="3114675" cy="2038350"/>
          </a:xfrm>
          <a:prstGeom prst="rect">
            <a:avLst/>
          </a:prstGeom>
        </p:spPr>
      </p:pic>
      <p:sp>
        <p:nvSpPr>
          <p:cNvPr id="7" name="文本框 6"/>
          <p:cNvSpPr txBox="1"/>
          <p:nvPr/>
        </p:nvSpPr>
        <p:spPr>
          <a:xfrm>
            <a:off x="9842500" y="3331210"/>
            <a:ext cx="755650" cy="368300"/>
          </a:xfrm>
          <a:prstGeom prst="rect">
            <a:avLst/>
          </a:prstGeom>
          <a:noFill/>
        </p:spPr>
        <p:txBody>
          <a:bodyPr wrap="none" rtlCol="0">
            <a:spAutoFit/>
          </a:bodyPr>
          <a:p>
            <a:r>
              <a:rPr lang="zh-CN" altLang="en-US"/>
              <a:t>视频</a:t>
            </a:r>
            <a:r>
              <a:rPr lang="en-US" altLang="zh-CN"/>
              <a:t>4</a:t>
            </a:r>
            <a:endParaRPr lang="en-US" altLang="zh-CN"/>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88925" y="108585"/>
            <a:ext cx="11693525" cy="7108825"/>
          </a:xfrm>
          <a:prstGeom prst="rect">
            <a:avLst/>
          </a:prstGeom>
          <a:noFill/>
          <a:ln w="9525">
            <a:noFill/>
          </a:ln>
        </p:spPr>
        <p:txBody>
          <a:bodyPr wrap="square">
            <a:spAutoFit/>
          </a:bodyPr>
          <a:p>
            <a:pPr indent="266700"/>
            <a:r>
              <a:rPr lang="en-US" sz="2400" b="0">
                <a:latin typeface="Times New Roman" panose="02020603050405020304" charset="0"/>
                <a:ea typeface="宋体" panose="02010600030101010101" pitchFamily="2" charset="-122"/>
              </a:rPr>
              <a:t>Zhen Shisheng is a man with hearing loss and speech difficulties. </a:t>
            </a:r>
            <a:r>
              <a:rPr lang="en-US" sz="2400" b="0" u="sng">
                <a:latin typeface="Times New Roman" panose="02020603050405020304" charset="0"/>
                <a:ea typeface="宋体" panose="02010600030101010101" pitchFamily="2" charset="-122"/>
              </a:rPr>
              <a:t>  </a:t>
            </a:r>
            <a:r>
              <a:rPr lang="en-US" sz="2400" b="0" u="sng">
                <a:highlight>
                  <a:srgbClr val="FFFF00"/>
                </a:highlight>
                <a:latin typeface="Times New Roman" panose="02020603050405020304" charset="0"/>
                <a:ea typeface="宋体" panose="02010600030101010101" pitchFamily="2" charset="-122"/>
              </a:rPr>
              <a:t>56 </a:t>
            </a:r>
            <a:r>
              <a:rPr lang="en-US" sz="2400" b="0">
                <a:highlight>
                  <a:srgbClr val="FFFF00"/>
                </a:highlight>
                <a:latin typeface="Times New Roman" panose="02020603050405020304" charset="0"/>
                <a:ea typeface="宋体" panose="02010600030101010101" pitchFamily="2" charset="-122"/>
              </a:rPr>
              <a:t>  his physical difficulties</a:t>
            </a:r>
            <a:r>
              <a:rPr lang="en-US" sz="2400" b="0">
                <a:latin typeface="Times New Roman" panose="02020603050405020304" charset="0"/>
                <a:ea typeface="宋体" panose="02010600030101010101" pitchFamily="2" charset="-122"/>
              </a:rPr>
              <a:t>, Zhen has lived a meaningful life, thanks to his interest and talent in and enthusiasm for the traditional Shanxi art of fahua ware.</a:t>
            </a:r>
            <a:r>
              <a:rPr lang="en-US" sz="2400">
                <a:latin typeface="Times New Roman" panose="02020603050405020304" charset="0"/>
                <a:ea typeface="宋体" panose="02010600030101010101" pitchFamily="2" charset="-122"/>
                <a:sym typeface="+mn-ea"/>
              </a:rPr>
              <a:t> </a:t>
            </a:r>
            <a:endParaRPr lang="en-US" sz="2400">
              <a:latin typeface="Times New Roman" panose="02020603050405020304" charset="0"/>
              <a:ea typeface="宋体" panose="02010600030101010101" pitchFamily="2" charset="-122"/>
              <a:sym typeface="+mn-ea"/>
            </a:endParaRPr>
          </a:p>
          <a:p>
            <a:pPr indent="266700"/>
            <a:r>
              <a:rPr lang="en-US" sz="2400">
                <a:latin typeface="Times New Roman" panose="02020603050405020304" charset="0"/>
                <a:ea typeface="宋体" panose="02010600030101010101" pitchFamily="2" charset="-122"/>
                <a:sym typeface="+mn-ea"/>
              </a:rPr>
              <a:t>Fahua ware, which is mostly made in the south and east of Shanxi, is the porcelain version of cloisonne(</a:t>
            </a:r>
            <a:r>
              <a:rPr lang="zh-CN" sz="2400">
                <a:ea typeface="宋体" panose="02010600030101010101" pitchFamily="2" charset="-122"/>
                <a:sym typeface="+mn-ea"/>
              </a:rPr>
              <a:t>景泰蓝</a:t>
            </a:r>
            <a:r>
              <a:rPr lang="en-US" sz="2400">
                <a:latin typeface="Times New Roman" panose="02020603050405020304" charset="0"/>
                <a:ea typeface="宋体" panose="02010600030101010101" pitchFamily="2" charset="-122"/>
                <a:sym typeface="+mn-ea"/>
              </a:rPr>
              <a:t>), </a:t>
            </a:r>
            <a:r>
              <a:rPr lang="en-US" sz="2400">
                <a:highlight>
                  <a:srgbClr val="FFFF00"/>
                </a:highlight>
                <a:latin typeface="Times New Roman" panose="02020603050405020304" charset="0"/>
                <a:ea typeface="宋体" panose="02010600030101010101" pitchFamily="2" charset="-122"/>
                <a:sym typeface="+mn-ea"/>
              </a:rPr>
              <a:t>  </a:t>
            </a:r>
            <a:r>
              <a:rPr lang="en-US" sz="2400" u="sng">
                <a:highlight>
                  <a:srgbClr val="FFFF00"/>
                </a:highlight>
                <a:latin typeface="Times New Roman" panose="02020603050405020304" charset="0"/>
                <a:ea typeface="宋体" panose="02010600030101010101" pitchFamily="2" charset="-122"/>
                <a:sym typeface="+mn-ea"/>
              </a:rPr>
              <a:t>57</a:t>
            </a:r>
            <a:r>
              <a:rPr lang="en-US" sz="2400">
                <a:highlight>
                  <a:srgbClr val="FFFF00"/>
                </a:highlight>
                <a:latin typeface="Times New Roman" panose="02020603050405020304" charset="0"/>
                <a:ea typeface="宋体" panose="02010600030101010101" pitchFamily="2" charset="-122"/>
                <a:sym typeface="+mn-ea"/>
              </a:rPr>
              <a:t>   the design elements are separated by copper wires.</a:t>
            </a:r>
            <a:r>
              <a:rPr lang="en-US" sz="2400">
                <a:latin typeface="Times New Roman" panose="02020603050405020304" charset="0"/>
                <a:ea typeface="宋体" panose="02010600030101010101" pitchFamily="2" charset="-122"/>
                <a:sym typeface="+mn-ea"/>
              </a:rPr>
              <a:t> Porcelain featuring these techniques   </a:t>
            </a:r>
            <a:r>
              <a:rPr lang="en-US" sz="2400" u="sng">
                <a:latin typeface="Times New Roman" panose="02020603050405020304" charset="0"/>
                <a:ea typeface="宋体" panose="02010600030101010101" pitchFamily="2" charset="-122"/>
                <a:sym typeface="+mn-ea"/>
              </a:rPr>
              <a:t>58 </a:t>
            </a:r>
            <a:r>
              <a:rPr lang="en-US" sz="2400">
                <a:latin typeface="Times New Roman" panose="02020603050405020304" charset="0"/>
                <a:ea typeface="宋体" panose="02010600030101010101" pitchFamily="2" charset="-122"/>
                <a:sym typeface="+mn-ea"/>
              </a:rPr>
              <a:t>  (fire) at lower temperatures with the different colored glazes and enamels applied to individual areas created by the slip lines.       When  </a:t>
            </a:r>
            <a:r>
              <a:rPr lang="en-US" sz="2400" u="sng">
                <a:latin typeface="Times New Roman" panose="02020603050405020304" charset="0"/>
                <a:ea typeface="宋体" panose="02010600030101010101" pitchFamily="2" charset="-122"/>
                <a:sym typeface="+mn-ea"/>
              </a:rPr>
              <a:t> 59  </a:t>
            </a:r>
            <a:r>
              <a:rPr lang="en-US" sz="2400">
                <a:latin typeface="Times New Roman" panose="02020603050405020304" charset="0"/>
                <a:ea typeface="宋体" panose="02010600030101010101" pitchFamily="2" charset="-122"/>
                <a:sym typeface="+mn-ea"/>
              </a:rPr>
              <a:t> (recall) his experience to learn the techniques to make this Shanxi handicraft with a history of hundreds of years, he said, "When you lose some abilities, you would cherish all the others  </a:t>
            </a:r>
            <a:r>
              <a:rPr lang="en-US" sz="2400" u="sng">
                <a:latin typeface="Times New Roman" panose="02020603050405020304" charset="0"/>
                <a:ea typeface="宋体" panose="02010600030101010101" pitchFamily="2" charset="-122"/>
                <a:sym typeface="+mn-ea"/>
              </a:rPr>
              <a:t> 60 </a:t>
            </a:r>
            <a:r>
              <a:rPr lang="en-US" sz="2400">
                <a:latin typeface="Times New Roman" panose="02020603050405020304" charset="0"/>
                <a:ea typeface="宋体" panose="02010600030101010101" pitchFamily="2" charset="-122"/>
                <a:sym typeface="+mn-ea"/>
              </a:rPr>
              <a:t>  (leave) to you," Zhen said in sign language. "Only when you apply all your senses and abilities to your subject of work can you  </a:t>
            </a:r>
            <a:r>
              <a:rPr lang="en-US" sz="2400" u="sng">
                <a:latin typeface="Times New Roman" panose="02020603050405020304" charset="0"/>
                <a:ea typeface="宋体" panose="02010600030101010101" pitchFamily="2" charset="-122"/>
                <a:sym typeface="+mn-ea"/>
              </a:rPr>
              <a:t> 61  </a:t>
            </a:r>
            <a:r>
              <a:rPr lang="en-US" sz="2400">
                <a:latin typeface="Times New Roman" panose="02020603050405020304" charset="0"/>
                <a:ea typeface="宋体" panose="02010600030101010101" pitchFamily="2" charset="-122"/>
                <a:sym typeface="+mn-ea"/>
              </a:rPr>
              <a:t> (possible) succeed.” Zhen learned the craft from his father who is  </a:t>
            </a:r>
            <a:r>
              <a:rPr lang="en-US" sz="2400" u="sng">
                <a:latin typeface="Times New Roman" panose="02020603050405020304" charset="0"/>
                <a:ea typeface="宋体" panose="02010600030101010101" pitchFamily="2" charset="-122"/>
                <a:sym typeface="+mn-ea"/>
              </a:rPr>
              <a:t> 62 </a:t>
            </a:r>
            <a:r>
              <a:rPr lang="en-US" sz="2400">
                <a:latin typeface="Times New Roman" panose="02020603050405020304" charset="0"/>
                <a:ea typeface="宋体" panose="02010600030101010101" pitchFamily="2" charset="-122"/>
                <a:sym typeface="+mn-ea"/>
              </a:rPr>
              <a:t>master fahua ware craftsman in a porcelain factory. Zhen’s creativity and innovation are demonstrated in the </a:t>
            </a:r>
            <a:r>
              <a:rPr lang="en-US" sz="2400" u="sng">
                <a:latin typeface="Times New Roman" panose="02020603050405020304" charset="0"/>
                <a:ea typeface="宋体" panose="02010600030101010101" pitchFamily="2" charset="-122"/>
                <a:sym typeface="+mn-ea"/>
              </a:rPr>
              <a:t> 63  </a:t>
            </a:r>
            <a:r>
              <a:rPr lang="en-US" sz="2400">
                <a:latin typeface="Times New Roman" panose="02020603050405020304" charset="0"/>
                <a:ea typeface="宋体" panose="02010600030101010101" pitchFamily="2" charset="-122"/>
                <a:sym typeface="+mn-ea"/>
              </a:rPr>
              <a:t>of using lines and glaze colors, as well as the selection of patterns and images for decoration.</a:t>
            </a:r>
            <a:endParaRPr lang="en-US" sz="2400">
              <a:latin typeface="Times New Roman" panose="02020603050405020304" charset="0"/>
              <a:ea typeface="宋体" panose="02010600030101010101" pitchFamily="2" charset="-122"/>
              <a:sym typeface="+mn-ea"/>
            </a:endParaRPr>
          </a:p>
          <a:p>
            <a:pPr indent="266700"/>
            <a:r>
              <a:rPr lang="en-US" sz="2400">
                <a:latin typeface="Times New Roman" panose="02020603050405020304" charset="0"/>
                <a:ea typeface="宋体" panose="02010600030101010101" pitchFamily="2" charset="-122"/>
                <a:sym typeface="+mn-ea"/>
              </a:rPr>
              <a:t>The hardest part of learning to make fahua ware is that the fahua techniques  </a:t>
            </a:r>
            <a:r>
              <a:rPr lang="en-US" sz="2400" u="sng">
                <a:latin typeface="Times New Roman" panose="02020603050405020304" charset="0"/>
                <a:ea typeface="宋体" panose="02010600030101010101" pitchFamily="2" charset="-122"/>
                <a:sym typeface="+mn-ea"/>
              </a:rPr>
              <a:t> 64  </a:t>
            </a:r>
            <a:r>
              <a:rPr lang="en-US" sz="2400">
                <a:latin typeface="Times New Roman" panose="02020603050405020304" charset="0"/>
                <a:ea typeface="宋体" panose="02010600030101010101" pitchFamily="2" charset="-122"/>
                <a:sym typeface="+mn-ea"/>
              </a:rPr>
              <a:t> (lose) for about 300 years, and today's revival of the art has been made through artists' painstaking research into ancient documents and  </a:t>
            </a:r>
            <a:r>
              <a:rPr lang="en-US" sz="2400" u="sng">
                <a:latin typeface="Times New Roman" panose="02020603050405020304" charset="0"/>
                <a:ea typeface="宋体" panose="02010600030101010101" pitchFamily="2" charset="-122"/>
                <a:sym typeface="+mn-ea"/>
              </a:rPr>
              <a:t> 65  </a:t>
            </a:r>
            <a:r>
              <a:rPr lang="en-US" sz="2400">
                <a:latin typeface="Times New Roman" panose="02020603050405020304" charset="0"/>
                <a:ea typeface="宋体" panose="02010600030101010101" pitchFamily="2" charset="-122"/>
                <a:sym typeface="+mn-ea"/>
              </a:rPr>
              <a:t> (exist) museum exhibits, as well as their own imagination. And he believes this cultural heritage can be passed down to future generations.</a:t>
            </a:r>
            <a:endParaRPr lang="en-US" altLang="en-US" sz="2400" b="0">
              <a:latin typeface="Times New Roman" panose="02020603050405020304" charset="0"/>
              <a:ea typeface="宋体" panose="02010600030101010101" pitchFamily="2" charset="-122"/>
            </a:endParaRPr>
          </a:p>
          <a:p>
            <a:pPr indent="266700"/>
            <a:endParaRPr lang="en-US" altLang="en-US" sz="2400" b="0">
              <a:latin typeface="Times New Roman" panose="02020603050405020304" charset="0"/>
              <a:ea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238760" y="367030"/>
            <a:ext cx="8090535" cy="521970"/>
          </a:xfrm>
          <a:prstGeom prst="rect">
            <a:avLst/>
          </a:prstGeom>
          <a:noFill/>
          <a:ln w="9525">
            <a:noFill/>
          </a:ln>
        </p:spPr>
        <p:txBody>
          <a:bodyPr wrap="square">
            <a:spAutoFit/>
          </a:bodyPr>
          <a:p>
            <a:pPr indent="266700"/>
            <a:r>
              <a:rPr lang="en-US" sz="2800" b="0">
                <a:latin typeface="Times New Roman" panose="02020603050405020304" charset="0"/>
                <a:ea typeface="宋体" panose="02010600030101010101" pitchFamily="2" charset="-122"/>
              </a:rPr>
              <a:t> </a:t>
            </a:r>
            <a:endParaRPr lang="en-US" altLang="en-US" sz="2800" b="0">
              <a:latin typeface="Times New Roman" panose="02020603050405020304" charset="0"/>
              <a:ea typeface="宋体" panose="02010600030101010101" pitchFamily="2" charset="-122"/>
            </a:endParaRPr>
          </a:p>
        </p:txBody>
      </p:sp>
      <p:sp>
        <p:nvSpPr>
          <p:cNvPr id="4" name="文本框 3"/>
          <p:cNvSpPr txBox="1"/>
          <p:nvPr/>
        </p:nvSpPr>
        <p:spPr>
          <a:xfrm>
            <a:off x="523875" y="1680845"/>
            <a:ext cx="10585450" cy="2061210"/>
          </a:xfrm>
          <a:prstGeom prst="rect">
            <a:avLst/>
          </a:prstGeom>
          <a:noFill/>
        </p:spPr>
        <p:txBody>
          <a:bodyPr wrap="square" rtlCol="0" anchor="t">
            <a:spAutoFit/>
          </a:bodyPr>
          <a:p>
            <a:pPr indent="0"/>
            <a:r>
              <a:rPr lang="en-US" sz="3200">
                <a:solidFill>
                  <a:srgbClr val="FF0000"/>
                </a:solidFill>
                <a:latin typeface="Times New Roman" panose="02020603050405020304" charset="0"/>
                <a:ea typeface="宋体" panose="02010600030101010101" pitchFamily="2" charset="-122"/>
                <a:sym typeface="+mn-ea"/>
              </a:rPr>
              <a:t>keys:</a:t>
            </a:r>
            <a:endParaRPr lang="en-US" sz="3200">
              <a:solidFill>
                <a:srgbClr val="FF0000"/>
              </a:solidFill>
              <a:latin typeface="Times New Roman" panose="02020603050405020304" charset="0"/>
              <a:ea typeface="宋体" panose="02010600030101010101" pitchFamily="2" charset="-122"/>
              <a:sym typeface="+mn-ea"/>
            </a:endParaRPr>
          </a:p>
          <a:p>
            <a:pPr indent="0"/>
            <a:r>
              <a:rPr lang="en-US" sz="3200">
                <a:solidFill>
                  <a:srgbClr val="FF0000"/>
                </a:solidFill>
                <a:latin typeface="Times New Roman" panose="02020603050405020304" charset="0"/>
                <a:ea typeface="宋体" panose="02010600030101010101" pitchFamily="2" charset="-122"/>
                <a:sym typeface="+mn-ea"/>
              </a:rPr>
              <a:t>56. Despite</a:t>
            </a:r>
            <a:r>
              <a:rPr lang="en-US" sz="3200">
                <a:latin typeface="Times New Roman" panose="02020603050405020304" charset="0"/>
                <a:ea typeface="宋体" panose="02010600030101010101" pitchFamily="2" charset="-122"/>
                <a:sym typeface="+mn-ea"/>
              </a:rPr>
              <a:t>	</a:t>
            </a:r>
            <a:r>
              <a:rPr lang="en-US" sz="3200">
                <a:solidFill>
                  <a:srgbClr val="FF0000"/>
                </a:solidFill>
                <a:latin typeface="Times New Roman" panose="02020603050405020304" charset="0"/>
                <a:ea typeface="宋体" panose="02010600030101010101" pitchFamily="2" charset="-122"/>
                <a:sym typeface="+mn-ea"/>
              </a:rPr>
              <a:t>57.where		</a:t>
            </a:r>
            <a:r>
              <a:rPr lang="en-US" sz="3200">
                <a:latin typeface="Times New Roman" panose="02020603050405020304" charset="0"/>
                <a:ea typeface="宋体" panose="02010600030101010101" pitchFamily="2" charset="-122"/>
                <a:sym typeface="+mn-ea"/>
              </a:rPr>
              <a:t>58. is fired    </a:t>
            </a:r>
            <a:r>
              <a:rPr lang="en-US" sz="3200">
                <a:solidFill>
                  <a:srgbClr val="FF0000"/>
                </a:solidFill>
                <a:latin typeface="Times New Roman" panose="02020603050405020304" charset="0"/>
                <a:ea typeface="宋体" panose="02010600030101010101" pitchFamily="2" charset="-122"/>
                <a:sym typeface="+mn-ea"/>
              </a:rPr>
              <a:t>59.recalling</a:t>
            </a:r>
            <a:r>
              <a:rPr lang="en-US" sz="3200">
                <a:latin typeface="Times New Roman" panose="02020603050405020304" charset="0"/>
                <a:ea typeface="宋体" panose="02010600030101010101" pitchFamily="2" charset="-122"/>
                <a:sym typeface="+mn-ea"/>
              </a:rPr>
              <a:t>	</a:t>
            </a:r>
            <a:endParaRPr lang="en-US" sz="3200" b="0">
              <a:latin typeface="Times New Roman" panose="02020603050405020304" charset="0"/>
              <a:ea typeface="宋体" panose="02010600030101010101" pitchFamily="2" charset="-122"/>
            </a:endParaRPr>
          </a:p>
          <a:p>
            <a:pPr indent="0"/>
            <a:r>
              <a:rPr lang="en-US" sz="3200">
                <a:latin typeface="Times New Roman" panose="02020603050405020304" charset="0"/>
                <a:ea typeface="宋体" panose="02010600030101010101" pitchFamily="2" charset="-122"/>
                <a:sym typeface="+mn-ea"/>
              </a:rPr>
              <a:t>60.left                 61.possibly	62.a		   63.freedom	</a:t>
            </a:r>
            <a:endParaRPr lang="en-US" sz="3200" b="0">
              <a:latin typeface="Times New Roman" panose="02020603050405020304" charset="0"/>
              <a:ea typeface="宋体" panose="02010600030101010101" pitchFamily="2" charset="-122"/>
            </a:endParaRPr>
          </a:p>
          <a:p>
            <a:pPr indent="0"/>
            <a:r>
              <a:rPr lang="en-US" sz="3200">
                <a:solidFill>
                  <a:srgbClr val="FF0000"/>
                </a:solidFill>
                <a:latin typeface="Times New Roman" panose="02020603050405020304" charset="0"/>
                <a:ea typeface="宋体" panose="02010600030101010101" pitchFamily="2" charset="-122"/>
                <a:sym typeface="+mn-ea"/>
              </a:rPr>
              <a:t>64. have been lost</a:t>
            </a:r>
            <a:r>
              <a:rPr lang="en-US" sz="3200">
                <a:latin typeface="Times New Roman" panose="02020603050405020304" charset="0"/>
                <a:ea typeface="宋体" panose="02010600030101010101" pitchFamily="2" charset="-122"/>
                <a:sym typeface="+mn-ea"/>
              </a:rPr>
              <a:t> 		        </a:t>
            </a:r>
            <a:r>
              <a:rPr lang="en-US" sz="3200">
                <a:solidFill>
                  <a:srgbClr val="FF0000"/>
                </a:solidFill>
                <a:latin typeface="Times New Roman" panose="02020603050405020304" charset="0"/>
                <a:ea typeface="宋体" panose="02010600030101010101" pitchFamily="2" charset="-122"/>
                <a:sym typeface="+mn-ea"/>
              </a:rPr>
              <a:t>65.existing/existent</a:t>
            </a:r>
            <a:endParaRPr lang="en-US" altLang="en-US" sz="3200">
              <a:solidFill>
                <a:srgbClr val="FF0000"/>
              </a:solidFill>
              <a:latin typeface="Times New Roman" panose="02020603050405020304" charset="0"/>
              <a:ea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15"/>
          <p:cNvSpPr txBox="1"/>
          <p:nvPr/>
        </p:nvSpPr>
        <p:spPr>
          <a:xfrm>
            <a:off x="4364355" y="299720"/>
            <a:ext cx="5348605" cy="583565"/>
          </a:xfrm>
          <a:prstGeom prst="rect">
            <a:avLst/>
          </a:prstGeom>
          <a:noFill/>
          <a:ln w="9525">
            <a:noFill/>
          </a:ln>
        </p:spPr>
        <p:txBody>
          <a:bodyPr wrap="square">
            <a:spAutoFit/>
          </a:bodyPr>
          <a:p>
            <a:r>
              <a:rPr lang="en-US" sz="3200" b="1" dirty="0">
                <a:latin typeface="Cambria" panose="02040503050406030204" charset="0"/>
                <a:ea typeface="阿里巴巴普惠体 Medium" panose="00020600040101010101" charset="-122"/>
                <a:cs typeface="Cambria" panose="02040503050406030204" charset="0"/>
                <a:sym typeface="阿里巴巴普惠体" panose="00020600040101010101" pitchFamily="18" charset="-122"/>
              </a:rPr>
              <a:t>What is a news report?</a:t>
            </a:r>
            <a:endParaRPr lang="en-US" sz="3200" b="1" dirty="0">
              <a:latin typeface="Cambria" panose="02040503050406030204" charset="0"/>
              <a:ea typeface="阿里巴巴普惠体 Medium" panose="00020600040101010101" charset="-122"/>
              <a:cs typeface="Cambria" panose="02040503050406030204" charset="0"/>
              <a:sym typeface="阿里巴巴普惠体" panose="00020600040101010101" pitchFamily="18" charset="-122"/>
            </a:endParaRPr>
          </a:p>
        </p:txBody>
      </p:sp>
      <p:sp>
        <p:nvSpPr>
          <p:cNvPr id="100" name="文本框 99"/>
          <p:cNvSpPr txBox="1"/>
          <p:nvPr/>
        </p:nvSpPr>
        <p:spPr>
          <a:xfrm>
            <a:off x="4926965" y="1601470"/>
            <a:ext cx="6459855" cy="4921250"/>
          </a:xfrm>
          <a:prstGeom prst="rect">
            <a:avLst/>
          </a:prstGeom>
          <a:noFill/>
          <a:ln w="9525">
            <a:solidFill>
              <a:schemeClr val="accent5">
                <a:lumMod val="20000"/>
                <a:lumOff val="80000"/>
              </a:schemeClr>
            </a:solidFill>
            <a:prstDash val="dash"/>
          </a:ln>
        </p:spPr>
        <p:txBody>
          <a:bodyPr wrap="square">
            <a:noAutofit/>
          </a:bodyPr>
          <a:p>
            <a:endParaRPr lang="zh-CN" altLang="en-US" sz="3200"/>
          </a:p>
        </p:txBody>
      </p:sp>
      <p:sp>
        <p:nvSpPr>
          <p:cNvPr id="2" name="文本框 1"/>
          <p:cNvSpPr txBox="1"/>
          <p:nvPr/>
        </p:nvSpPr>
        <p:spPr>
          <a:xfrm>
            <a:off x="5201285" y="1793240"/>
            <a:ext cx="6185535" cy="4523105"/>
          </a:xfrm>
          <a:prstGeom prst="rect">
            <a:avLst/>
          </a:prstGeom>
          <a:noFill/>
          <a:ln w="9525">
            <a:noFill/>
          </a:ln>
        </p:spPr>
        <p:txBody>
          <a:bodyPr wrap="square">
            <a:spAutoFit/>
          </a:bodyPr>
          <a:p>
            <a:pPr indent="0"/>
            <a:r>
              <a:rPr lang="en-US" sz="3200" b="0">
                <a:solidFill>
                  <a:srgbClr val="4D5156"/>
                </a:solidFill>
                <a:latin typeface="helvetica" charset="0"/>
              </a:rPr>
              <a:t>      A news report is a</a:t>
            </a:r>
            <a:r>
              <a:rPr lang="en-US" sz="3200" b="0">
                <a:solidFill>
                  <a:srgbClr val="EB0F29"/>
                </a:solidFill>
                <a:latin typeface="helvetica" charset="0"/>
              </a:rPr>
              <a:t> fact-based story</a:t>
            </a:r>
            <a:r>
              <a:rPr lang="en-US" sz="3200" b="0">
                <a:solidFill>
                  <a:srgbClr val="4D5156"/>
                </a:solidFill>
                <a:latin typeface="helvetica" charset="0"/>
              </a:rPr>
              <a:t>, on a particular event or incident happening</a:t>
            </a:r>
            <a:r>
              <a:rPr lang="en-US" sz="3200" b="0">
                <a:solidFill>
                  <a:srgbClr val="4D5156"/>
                </a:solidFill>
                <a:latin typeface="helvetica" charset="0"/>
                <a:cs typeface="helvetica" charset="0"/>
              </a:rPr>
              <a:t> </a:t>
            </a:r>
            <a:r>
              <a:rPr lang="en-US" sz="3200" b="0">
                <a:solidFill>
                  <a:srgbClr val="4D5156"/>
                </a:solidFill>
                <a:latin typeface="helvetica" charset="0"/>
              </a:rPr>
              <a:t>/happened. News report gives all the information about incidents that already happened or currently taking place along with covering answers of </a:t>
            </a:r>
            <a:r>
              <a:rPr lang="en-US" sz="3200" b="0">
                <a:solidFill>
                  <a:srgbClr val="C0504D"/>
                </a:solidFill>
                <a:latin typeface="helvetica" charset="0"/>
              </a:rPr>
              <a:t>5Ws and 1H </a:t>
            </a:r>
            <a:r>
              <a:rPr lang="en-US" sz="3200" b="0">
                <a:solidFill>
                  <a:srgbClr val="4D5156"/>
                </a:solidFill>
                <a:latin typeface="helvetica" charset="0"/>
              </a:rPr>
              <a:t>i.e. </a:t>
            </a:r>
            <a:r>
              <a:rPr lang="en-US" sz="3200" b="1">
                <a:solidFill>
                  <a:srgbClr val="C00000"/>
                </a:solidFill>
                <a:latin typeface="helvetica" charset="0"/>
              </a:rPr>
              <a:t>What</a:t>
            </a:r>
            <a:r>
              <a:rPr lang="en-US" sz="3200" b="0">
                <a:solidFill>
                  <a:srgbClr val="4D5156"/>
                </a:solidFill>
                <a:latin typeface="helvetica" charset="0"/>
              </a:rPr>
              <a:t>, </a:t>
            </a:r>
            <a:r>
              <a:rPr lang="en-US" sz="3200" b="1">
                <a:solidFill>
                  <a:srgbClr val="C00000"/>
                </a:solidFill>
                <a:latin typeface="helvetica" charset="0"/>
              </a:rPr>
              <a:t>Where</a:t>
            </a:r>
            <a:r>
              <a:rPr lang="en-US" sz="3200" b="0">
                <a:solidFill>
                  <a:srgbClr val="4D5156"/>
                </a:solidFill>
                <a:latin typeface="helvetica" charset="0"/>
              </a:rPr>
              <a:t>, </a:t>
            </a:r>
            <a:r>
              <a:rPr lang="en-US" sz="3200" b="1">
                <a:solidFill>
                  <a:srgbClr val="C00000"/>
                </a:solidFill>
                <a:latin typeface="helvetica" charset="0"/>
              </a:rPr>
              <a:t>When</a:t>
            </a:r>
            <a:r>
              <a:rPr lang="en-US" sz="3200" b="0">
                <a:solidFill>
                  <a:srgbClr val="4D5156"/>
                </a:solidFill>
                <a:latin typeface="helvetica" charset="0"/>
              </a:rPr>
              <a:t>, </a:t>
            </a:r>
            <a:r>
              <a:rPr lang="en-US" sz="3200" b="1">
                <a:solidFill>
                  <a:srgbClr val="C00000"/>
                </a:solidFill>
                <a:latin typeface="helvetica" charset="0"/>
              </a:rPr>
              <a:t>Who</a:t>
            </a:r>
            <a:r>
              <a:rPr lang="en-US" sz="3200" b="0">
                <a:solidFill>
                  <a:srgbClr val="4D5156"/>
                </a:solidFill>
                <a:latin typeface="helvetica" charset="0"/>
              </a:rPr>
              <a:t>, </a:t>
            </a:r>
            <a:r>
              <a:rPr lang="en-US" sz="3200" b="1">
                <a:solidFill>
                  <a:srgbClr val="C00000"/>
                </a:solidFill>
                <a:latin typeface="helvetica" charset="0"/>
              </a:rPr>
              <a:t>Why</a:t>
            </a:r>
            <a:r>
              <a:rPr lang="en-US" sz="3200" b="0">
                <a:solidFill>
                  <a:srgbClr val="4D5156"/>
                </a:solidFill>
                <a:latin typeface="helvetica" charset="0"/>
              </a:rPr>
              <a:t>, and </a:t>
            </a:r>
            <a:r>
              <a:rPr lang="en-US" sz="3200" b="1">
                <a:solidFill>
                  <a:srgbClr val="C00000"/>
                </a:solidFill>
                <a:latin typeface="helvetica" charset="0"/>
              </a:rPr>
              <a:t>How</a:t>
            </a:r>
            <a:r>
              <a:rPr lang="en-US" sz="3200" b="0">
                <a:solidFill>
                  <a:srgbClr val="4D5156"/>
                </a:solidFill>
                <a:latin typeface="helvetica" charset="0"/>
              </a:rPr>
              <a:t>.</a:t>
            </a:r>
            <a:endParaRPr lang="en-US" altLang="en-US" sz="3200" b="0">
              <a:solidFill>
                <a:srgbClr val="4D5156"/>
              </a:solidFill>
              <a:latin typeface="helvetica" charset="0"/>
            </a:endParaRPr>
          </a:p>
        </p:txBody>
      </p:sp>
      <p:grpSp>
        <p:nvGrpSpPr>
          <p:cNvPr id="12" name="组合 11"/>
          <p:cNvGrpSpPr/>
          <p:nvPr/>
        </p:nvGrpSpPr>
        <p:grpSpPr>
          <a:xfrm>
            <a:off x="724535" y="2080260"/>
            <a:ext cx="4030345" cy="3013075"/>
            <a:chOff x="9121" y="6568"/>
            <a:chExt cx="5752" cy="3736"/>
          </a:xfrm>
        </p:grpSpPr>
        <p:grpSp>
          <p:nvGrpSpPr>
            <p:cNvPr id="13" name="组合 12"/>
            <p:cNvGrpSpPr/>
            <p:nvPr/>
          </p:nvGrpSpPr>
          <p:grpSpPr>
            <a:xfrm>
              <a:off x="9259" y="6568"/>
              <a:ext cx="5614" cy="3736"/>
              <a:chOff x="9259" y="6568"/>
              <a:chExt cx="5614" cy="3736"/>
            </a:xfrm>
          </p:grpSpPr>
          <p:pic>
            <p:nvPicPr>
              <p:cNvPr id="14" name="图片 13"/>
              <p:cNvPicPr>
                <a:picLocks noChangeAspect="1"/>
              </p:cNvPicPr>
              <p:nvPr>
                <p:custDataLst>
                  <p:tags r:id="rId1"/>
                </p:custDataLst>
              </p:nvPr>
            </p:nvPicPr>
            <p:blipFill>
              <a:blip r:embed="rId2">
                <a:clrChange>
                  <a:clrFrom>
                    <a:srgbClr val="FFFEEF">
                      <a:alpha val="100000"/>
                    </a:srgbClr>
                  </a:clrFrom>
                  <a:clrTo>
                    <a:srgbClr val="FFFEEF">
                      <a:alpha val="100000"/>
                      <a:alpha val="0"/>
                    </a:srgbClr>
                  </a:clrTo>
                </a:clrChange>
              </a:blip>
              <a:stretch>
                <a:fillRect/>
              </a:stretch>
            </p:blipFill>
            <p:spPr>
              <a:xfrm>
                <a:off x="9259" y="6568"/>
                <a:ext cx="5511" cy="3737"/>
              </a:xfrm>
              <a:prstGeom prst="rect">
                <a:avLst/>
              </a:prstGeom>
            </p:spPr>
          </p:pic>
          <p:sp>
            <p:nvSpPr>
              <p:cNvPr id="15" name="椭圆 14"/>
              <p:cNvSpPr/>
              <p:nvPr>
                <p:custDataLst>
                  <p:tags r:id="rId3"/>
                </p:custDataLst>
              </p:nvPr>
            </p:nvSpPr>
            <p:spPr>
              <a:xfrm>
                <a:off x="13527" y="8426"/>
                <a:ext cx="1346" cy="1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 name="椭圆 15"/>
            <p:cNvSpPr/>
            <p:nvPr>
              <p:custDataLst>
                <p:tags r:id="rId4"/>
              </p:custDataLst>
            </p:nvPr>
          </p:nvSpPr>
          <p:spPr>
            <a:xfrm>
              <a:off x="9121" y="8426"/>
              <a:ext cx="1346" cy="139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3" name="组合 22"/>
          <p:cNvGrpSpPr/>
          <p:nvPr/>
        </p:nvGrpSpPr>
        <p:grpSpPr>
          <a:xfrm>
            <a:off x="562610" y="883285"/>
            <a:ext cx="6096000" cy="4965065"/>
            <a:chOff x="886" y="1391"/>
            <a:chExt cx="9600" cy="7819"/>
          </a:xfrm>
        </p:grpSpPr>
        <p:sp>
          <p:nvSpPr>
            <p:cNvPr id="20" name="文本框 19"/>
            <p:cNvSpPr txBox="1"/>
            <p:nvPr/>
          </p:nvSpPr>
          <p:spPr>
            <a:xfrm>
              <a:off x="886" y="1391"/>
              <a:ext cx="9600" cy="822"/>
            </a:xfrm>
            <a:prstGeom prst="rect">
              <a:avLst/>
            </a:prstGeom>
            <a:noFill/>
          </p:spPr>
          <p:txBody>
            <a:bodyPr wrap="square" rtlCol="0" anchor="t">
              <a:spAutoFit/>
            </a:bodyPr>
            <a:p>
              <a:r>
                <a:rPr lang="zh-CN" altLang="en-US" sz="2800">
                  <a:latin typeface="Arial Black" panose="020B0A04020102020204" charset="0"/>
                  <a:cs typeface="Arial Black" panose="020B0A04020102020204" charset="0"/>
                </a:rPr>
                <a:t> </a:t>
              </a:r>
              <a:r>
                <a:rPr lang="en-US" altLang="zh-CN" sz="2800">
                  <a:latin typeface="Arial Black" panose="020B0A04020102020204" charset="0"/>
                  <a:cs typeface="Arial Black" panose="020B0A04020102020204" charset="0"/>
                </a:rPr>
                <a:t>A</a:t>
              </a:r>
              <a:r>
                <a:rPr lang="zh-CN" altLang="en-US" sz="2800">
                  <a:latin typeface="Arial Black" panose="020B0A04020102020204" charset="0"/>
                  <a:cs typeface="Arial Black" panose="020B0A04020102020204" charset="0"/>
                </a:rPr>
                <a:t>n inverted pyramid</a:t>
              </a:r>
              <a:r>
                <a:rPr lang="zh-CN" altLang="en-US"/>
                <a:t> </a:t>
              </a:r>
              <a:endParaRPr lang="zh-CN" altLang="en-US"/>
            </a:p>
          </p:txBody>
        </p:sp>
        <p:pic>
          <p:nvPicPr>
            <p:cNvPr id="22" name="图片 21"/>
            <p:cNvPicPr>
              <a:picLocks noChangeAspect="1"/>
            </p:cNvPicPr>
            <p:nvPr>
              <p:custDataLst>
                <p:tags r:id="rId5"/>
              </p:custDataLst>
            </p:nvPr>
          </p:nvPicPr>
          <p:blipFill>
            <a:blip r:embed="rId6"/>
            <a:stretch>
              <a:fillRect/>
            </a:stretch>
          </p:blipFill>
          <p:spPr>
            <a:xfrm>
              <a:off x="1293" y="2522"/>
              <a:ext cx="5870" cy="6688"/>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ox(in)">
                                      <p:cBhvr>
                                        <p:cTn id="1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8082915" cy="7076440"/>
          </a:xfrm>
          <a:prstGeom prst="rect">
            <a:avLst/>
          </a:prstGeom>
        </p:spPr>
      </p:pic>
      <p:pic>
        <p:nvPicPr>
          <p:cNvPr id="4" name="图片 3"/>
          <p:cNvPicPr>
            <a:picLocks noChangeAspect="1"/>
          </p:cNvPicPr>
          <p:nvPr/>
        </p:nvPicPr>
        <p:blipFill>
          <a:blip r:embed="rId2"/>
          <a:srcRect/>
          <a:stretch>
            <a:fillRect/>
          </a:stretch>
        </p:blipFill>
        <p:spPr>
          <a:xfrm>
            <a:off x="8082915" y="-89535"/>
            <a:ext cx="4109085" cy="2844800"/>
          </a:xfrm>
          <a:prstGeom prst="rect">
            <a:avLst/>
          </a:prstGeom>
        </p:spPr>
      </p:pic>
      <p:pic>
        <p:nvPicPr>
          <p:cNvPr id="5" name="图片 4"/>
          <p:cNvPicPr>
            <a:picLocks noChangeAspect="1"/>
          </p:cNvPicPr>
          <p:nvPr/>
        </p:nvPicPr>
        <p:blipFill>
          <a:blip r:embed="rId3"/>
          <a:srcRect/>
          <a:stretch>
            <a:fillRect/>
          </a:stretch>
        </p:blipFill>
        <p:spPr>
          <a:xfrm>
            <a:off x="8082915" y="2442210"/>
            <a:ext cx="4109085" cy="2787650"/>
          </a:xfrm>
          <a:prstGeom prst="rect">
            <a:avLst/>
          </a:prstGeom>
        </p:spPr>
      </p:pic>
      <p:pic>
        <p:nvPicPr>
          <p:cNvPr id="7" name="图片 6"/>
          <p:cNvPicPr>
            <a:picLocks noChangeAspect="1"/>
          </p:cNvPicPr>
          <p:nvPr/>
        </p:nvPicPr>
        <p:blipFill>
          <a:blip r:embed="rId4"/>
          <a:stretch>
            <a:fillRect/>
          </a:stretch>
        </p:blipFill>
        <p:spPr>
          <a:xfrm>
            <a:off x="8082915" y="5005705"/>
            <a:ext cx="4109085" cy="1984375"/>
          </a:xfrm>
          <a:prstGeom prst="rect">
            <a:avLst/>
          </a:prstGeom>
        </p:spPr>
      </p:pic>
      <p:sp>
        <p:nvSpPr>
          <p:cNvPr id="8" name="矩形 7"/>
          <p:cNvSpPr/>
          <p:nvPr/>
        </p:nvSpPr>
        <p:spPr>
          <a:xfrm>
            <a:off x="-206375" y="-331470"/>
            <a:ext cx="12398375" cy="7488555"/>
          </a:xfrm>
          <a:prstGeom prst="rect">
            <a:avLst/>
          </a:prstGeom>
          <a:solidFill>
            <a:schemeClr val="bg1">
              <a:alpha val="27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矩形 1"/>
          <p:cNvSpPr/>
          <p:nvPr/>
        </p:nvSpPr>
        <p:spPr>
          <a:xfrm>
            <a:off x="3887153" y="2829560"/>
            <a:ext cx="4417695" cy="1198880"/>
          </a:xfrm>
          <a:prstGeom prst="rect">
            <a:avLst/>
          </a:prstGeom>
          <a:noFill/>
          <a:ln>
            <a:noFill/>
          </a:ln>
        </p:spPr>
        <p:txBody>
          <a:bodyPr wrap="none" rtlCol="0" anchor="t">
            <a:spAutoFit/>
          </a:bodyPr>
          <a:p>
            <a:pPr algn="ctr"/>
            <a:r>
              <a:rPr lang="en-US" altLang="zh-CN" sz="7200" b="1">
                <a:ln w="10160">
                  <a:solidFill>
                    <a:schemeClr val="accent5"/>
                  </a:solidFill>
                  <a:prstDash val="solid"/>
                </a:ln>
                <a:solidFill>
                  <a:srgbClr val="FFFFFF"/>
                </a:solidFill>
                <a:effectLst>
                  <a:outerShdw blurRad="38100" dist="22860" dir="5400000" algn="tl" rotWithShape="0">
                    <a:srgbClr val="000000">
                      <a:alpha val="30000"/>
                    </a:srgbClr>
                  </a:outerShdw>
                </a:effectLst>
              </a:rPr>
              <a:t>Thank you!</a:t>
            </a:r>
            <a:endParaRPr lang="en-US" altLang="zh-CN" sz="72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2108835" y="0"/>
            <a:ext cx="7580630" cy="6860540"/>
          </a:xfrm>
          <a:prstGeom prst="rect">
            <a:avLst/>
          </a:prstGeom>
        </p:spPr>
      </p:pic>
      <p:sp>
        <p:nvSpPr>
          <p:cNvPr id="6" name="矩形 5"/>
          <p:cNvSpPr/>
          <p:nvPr>
            <p:custDataLst>
              <p:tags r:id="rId3"/>
            </p:custDataLst>
          </p:nvPr>
        </p:nvSpPr>
        <p:spPr>
          <a:xfrm>
            <a:off x="-6350" y="-23495"/>
            <a:ext cx="2114550" cy="51054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3200">
                <a:solidFill>
                  <a:schemeClr val="tx1"/>
                </a:solidFill>
                <a:latin typeface="Lato Black" panose="020F0A02020204030203" charset="0"/>
                <a:cs typeface="Lato Black" panose="020F0A02020204030203" charset="0"/>
              </a:rPr>
              <a:t>example1 </a:t>
            </a:r>
            <a:endParaRPr lang="en-US" altLang="zh-CN" sz="3200">
              <a:solidFill>
                <a:schemeClr val="tx1"/>
              </a:solidFill>
              <a:latin typeface="Lato Black" panose="020F0A02020204030203" charset="0"/>
              <a:cs typeface="Lato Black" panose="020F0A02020204030203" charset="0"/>
            </a:endParaRPr>
          </a:p>
        </p:txBody>
      </p:sp>
      <p:sp>
        <p:nvSpPr>
          <p:cNvPr id="12" name="矩形标注 11"/>
          <p:cNvSpPr/>
          <p:nvPr>
            <p:custDataLst>
              <p:tags r:id="rId4"/>
            </p:custDataLst>
          </p:nvPr>
        </p:nvSpPr>
        <p:spPr>
          <a:xfrm>
            <a:off x="8257540" y="26670"/>
            <a:ext cx="2423160" cy="460375"/>
          </a:xfrm>
          <a:prstGeom prst="wedgeRectCallout">
            <a:avLst>
              <a:gd name="adj1" fmla="val -45367"/>
              <a:gd name="adj2" fmla="val 126275"/>
            </a:avLst>
          </a:prstGeom>
          <a:solidFill>
            <a:schemeClr val="accent3">
              <a:lumMod val="20000"/>
              <a:lumOff val="80000"/>
            </a:schemeClr>
          </a:solidFill>
          <a:ln w="2222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chemeClr val="tx1">
                    <a:lumMod val="95000"/>
                    <a:lumOff val="5000"/>
                  </a:schemeClr>
                </a:solidFill>
                <a:latin typeface="+mj-lt"/>
                <a:ea typeface="Lingoes Unicode" panose="020B0604020202020204" charset="-122"/>
                <a:cs typeface="+mj-lt"/>
              </a:rPr>
              <a:t>Headline </a:t>
            </a:r>
            <a:r>
              <a:rPr lang="en-US" altLang="zh-CN" sz="3200" b="1">
                <a:solidFill>
                  <a:schemeClr val="tx1">
                    <a:lumMod val="95000"/>
                    <a:lumOff val="5000"/>
                  </a:schemeClr>
                </a:solidFill>
                <a:latin typeface="Lingoes Unicode" panose="020B0604020202020204" charset="-122"/>
                <a:ea typeface="Lingoes Unicode" panose="020B0604020202020204" charset="-122"/>
              </a:rPr>
              <a:t> </a:t>
            </a:r>
            <a:r>
              <a:rPr lang="en-US" altLang="zh-CN" sz="3200" b="1">
                <a:solidFill>
                  <a:schemeClr val="tx1">
                    <a:lumMod val="95000"/>
                    <a:lumOff val="5000"/>
                  </a:schemeClr>
                </a:solidFill>
              </a:rPr>
              <a:t> </a:t>
            </a:r>
            <a:endParaRPr lang="en-US" altLang="zh-CN" sz="3200" b="1">
              <a:solidFill>
                <a:schemeClr val="tx1">
                  <a:lumMod val="95000"/>
                  <a:lumOff val="5000"/>
                </a:schemeClr>
              </a:solidFill>
            </a:endParaRPr>
          </a:p>
        </p:txBody>
      </p:sp>
      <p:sp>
        <p:nvSpPr>
          <p:cNvPr id="7" name="矩形 6"/>
          <p:cNvSpPr/>
          <p:nvPr>
            <p:custDataLst>
              <p:tags r:id="rId5"/>
            </p:custDataLst>
          </p:nvPr>
        </p:nvSpPr>
        <p:spPr>
          <a:xfrm>
            <a:off x="2258695" y="1411605"/>
            <a:ext cx="7491730" cy="54546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标注 7"/>
          <p:cNvSpPr/>
          <p:nvPr>
            <p:custDataLst>
              <p:tags r:id="rId6"/>
            </p:custDataLst>
          </p:nvPr>
        </p:nvSpPr>
        <p:spPr>
          <a:xfrm>
            <a:off x="9689465" y="890270"/>
            <a:ext cx="2111375" cy="460375"/>
          </a:xfrm>
          <a:prstGeom prst="wedgeRectCallout">
            <a:avLst>
              <a:gd name="adj1" fmla="val -45367"/>
              <a:gd name="adj2" fmla="val 126275"/>
            </a:avLst>
          </a:prstGeom>
          <a:solidFill>
            <a:schemeClr val="accent3">
              <a:lumMod val="20000"/>
              <a:lumOff val="80000"/>
            </a:schemeClr>
          </a:solidFill>
          <a:ln w="22225" cmpd="sng">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chemeClr val="tx1">
                    <a:lumMod val="95000"/>
                    <a:lumOff val="5000"/>
                  </a:schemeClr>
                </a:solidFill>
                <a:latin typeface="+mj-lt"/>
                <a:ea typeface="Lingoes Unicode" panose="020B0604020202020204" charset="-122"/>
                <a:cs typeface="+mj-lt"/>
              </a:rPr>
              <a:t>the Lead </a:t>
            </a:r>
            <a:r>
              <a:rPr lang="en-US" altLang="zh-CN" sz="3200" b="1">
                <a:solidFill>
                  <a:schemeClr val="tx1">
                    <a:lumMod val="95000"/>
                    <a:lumOff val="5000"/>
                  </a:schemeClr>
                </a:solidFill>
                <a:latin typeface="Lingoes Unicode" panose="020B0604020202020204" charset="-122"/>
                <a:ea typeface="Lingoes Unicode" panose="020B0604020202020204" charset="-122"/>
              </a:rPr>
              <a:t> </a:t>
            </a:r>
            <a:r>
              <a:rPr lang="en-US" altLang="zh-CN" sz="3200" b="1">
                <a:solidFill>
                  <a:schemeClr val="tx1">
                    <a:lumMod val="95000"/>
                    <a:lumOff val="5000"/>
                  </a:schemeClr>
                </a:solidFill>
              </a:rPr>
              <a:t> </a:t>
            </a:r>
            <a:endParaRPr lang="en-US" altLang="zh-CN" sz="3200" b="1">
              <a:solidFill>
                <a:schemeClr val="tx1">
                  <a:lumMod val="95000"/>
                  <a:lumOff val="5000"/>
                </a:schemeClr>
              </a:solidFill>
            </a:endParaRPr>
          </a:p>
        </p:txBody>
      </p:sp>
      <p:sp>
        <p:nvSpPr>
          <p:cNvPr id="9" name="矩形 8"/>
          <p:cNvSpPr/>
          <p:nvPr>
            <p:custDataLst>
              <p:tags r:id="rId7"/>
            </p:custDataLst>
          </p:nvPr>
        </p:nvSpPr>
        <p:spPr>
          <a:xfrm>
            <a:off x="2258695" y="2018030"/>
            <a:ext cx="7592695" cy="3739515"/>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标注 9"/>
          <p:cNvSpPr/>
          <p:nvPr>
            <p:custDataLst>
              <p:tags r:id="rId8"/>
            </p:custDataLst>
          </p:nvPr>
        </p:nvSpPr>
        <p:spPr>
          <a:xfrm>
            <a:off x="1066165" y="3708400"/>
            <a:ext cx="1130300" cy="460375"/>
          </a:xfrm>
          <a:prstGeom prst="wedgeRectCallout">
            <a:avLst>
              <a:gd name="adj1" fmla="val 52116"/>
              <a:gd name="adj2" fmla="val 104068"/>
            </a:avLst>
          </a:prstGeom>
          <a:solidFill>
            <a:schemeClr val="accent3">
              <a:lumMod val="20000"/>
              <a:lumOff val="80000"/>
            </a:schemeClr>
          </a:solidFill>
          <a:ln w="22225" cmpd="sng">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chemeClr val="tx1">
                    <a:lumMod val="95000"/>
                    <a:lumOff val="5000"/>
                  </a:schemeClr>
                </a:solidFill>
                <a:ea typeface="Lingoes Unicode" panose="020B0604020202020204" charset="-122"/>
                <a:cs typeface="+mn-lt"/>
              </a:rPr>
              <a:t>Body </a:t>
            </a:r>
            <a:r>
              <a:rPr lang="en-US" altLang="zh-CN" sz="3200" b="1">
                <a:solidFill>
                  <a:schemeClr val="tx1">
                    <a:lumMod val="95000"/>
                    <a:lumOff val="5000"/>
                  </a:schemeClr>
                </a:solidFill>
                <a:latin typeface="Lingoes Unicode" panose="020B0604020202020204" charset="-122"/>
                <a:ea typeface="Lingoes Unicode" panose="020B0604020202020204" charset="-122"/>
              </a:rPr>
              <a:t> </a:t>
            </a:r>
            <a:r>
              <a:rPr lang="en-US" altLang="zh-CN" sz="3200" b="1">
                <a:solidFill>
                  <a:schemeClr val="tx1">
                    <a:lumMod val="95000"/>
                    <a:lumOff val="5000"/>
                  </a:schemeClr>
                </a:solidFill>
              </a:rPr>
              <a:t> </a:t>
            </a:r>
            <a:endParaRPr lang="en-US" altLang="zh-CN" sz="3200" b="1">
              <a:solidFill>
                <a:schemeClr val="tx1">
                  <a:lumMod val="95000"/>
                  <a:lumOff val="5000"/>
                </a:schemeClr>
              </a:solidFill>
            </a:endParaRPr>
          </a:p>
        </p:txBody>
      </p:sp>
      <p:sp>
        <p:nvSpPr>
          <p:cNvPr id="11" name="矩形 10"/>
          <p:cNvSpPr/>
          <p:nvPr>
            <p:custDataLst>
              <p:tags r:id="rId9"/>
            </p:custDataLst>
          </p:nvPr>
        </p:nvSpPr>
        <p:spPr>
          <a:xfrm>
            <a:off x="2258695" y="5818505"/>
            <a:ext cx="7592695" cy="786130"/>
          </a:xfrm>
          <a:prstGeom prst="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标注 12"/>
          <p:cNvSpPr/>
          <p:nvPr>
            <p:custDataLst>
              <p:tags r:id="rId10"/>
            </p:custDataLst>
          </p:nvPr>
        </p:nvSpPr>
        <p:spPr>
          <a:xfrm>
            <a:off x="9689465" y="5601335"/>
            <a:ext cx="1368425" cy="460375"/>
          </a:xfrm>
          <a:prstGeom prst="wedgeRectCallout">
            <a:avLst>
              <a:gd name="adj1" fmla="val -45367"/>
              <a:gd name="adj2" fmla="val 126275"/>
            </a:avLst>
          </a:prstGeom>
          <a:solidFill>
            <a:schemeClr val="accent3">
              <a:lumMod val="20000"/>
              <a:lumOff val="80000"/>
            </a:schemeClr>
          </a:solidFill>
          <a:ln w="22225" cmpd="sng">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chemeClr val="tx1">
                    <a:lumMod val="95000"/>
                    <a:lumOff val="5000"/>
                  </a:schemeClr>
                </a:solidFill>
                <a:latin typeface="+mj-lt"/>
                <a:ea typeface="Lingoes Unicode" panose="020B0604020202020204" charset="-122"/>
                <a:cs typeface="+mj-lt"/>
              </a:rPr>
              <a:t>ending</a:t>
            </a:r>
            <a:r>
              <a:rPr lang="en-US" altLang="zh-CN" sz="2700" b="1">
                <a:solidFill>
                  <a:schemeClr val="tx1">
                    <a:lumMod val="95000"/>
                    <a:lumOff val="5000"/>
                  </a:schemeClr>
                </a:solidFill>
                <a:latin typeface="+mj-lt"/>
                <a:ea typeface="Lingoes Unicode" panose="020B0604020202020204" charset="-122"/>
                <a:cs typeface="+mj-lt"/>
              </a:rPr>
              <a:t> </a:t>
            </a:r>
            <a:r>
              <a:rPr lang="en-US" altLang="zh-CN" sz="2500" b="1">
                <a:solidFill>
                  <a:schemeClr val="tx1">
                    <a:lumMod val="95000"/>
                    <a:lumOff val="5000"/>
                  </a:schemeClr>
                </a:solidFill>
                <a:latin typeface="Lingoes Unicode" panose="020B0604020202020204" charset="-122"/>
                <a:ea typeface="Lingoes Unicode" panose="020B0604020202020204" charset="-122"/>
              </a:rPr>
              <a:t> </a:t>
            </a:r>
            <a:r>
              <a:rPr lang="en-US" altLang="zh-CN" sz="2500" b="1">
                <a:solidFill>
                  <a:schemeClr val="tx1">
                    <a:lumMod val="95000"/>
                    <a:lumOff val="5000"/>
                  </a:schemeClr>
                </a:solidFill>
              </a:rPr>
              <a:t> </a:t>
            </a:r>
            <a:endParaRPr lang="en-US" altLang="zh-CN" sz="2500" b="1">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3995" y="1167130"/>
            <a:ext cx="11581130" cy="5015865"/>
          </a:xfrm>
          <a:prstGeom prst="rect">
            <a:avLst/>
          </a:prstGeom>
          <a:noFill/>
          <a:ln w="57150">
            <a:solidFill>
              <a:schemeClr val="tx1">
                <a:lumMod val="50000"/>
                <a:lumOff val="50000"/>
              </a:schemeClr>
            </a:solidFill>
          </a:ln>
        </p:spPr>
        <p:txBody>
          <a:bodyPr wrap="square" rtlCol="0" anchor="t">
            <a:spAutoFit/>
          </a:bodyPr>
          <a:p>
            <a:r>
              <a:rPr lang="en-US" sz="3200">
                <a:latin typeface="Times New Roman" panose="02020603050405020304" charset="0"/>
                <a:cs typeface="Times New Roman" panose="02020603050405020304" charset="0"/>
              </a:rPr>
              <a:t>                                    A Sponsored Walk(</a:t>
            </a:r>
            <a:r>
              <a:rPr lang="zh-CN" altLang="en-US" sz="3200">
                <a:latin typeface="Times New Roman" panose="02020603050405020304" charset="0"/>
                <a:cs typeface="Times New Roman" panose="02020603050405020304" charset="0"/>
              </a:rPr>
              <a:t>慈善步行</a:t>
            </a:r>
            <a:r>
              <a:rPr lang="en-US" sz="3200">
                <a:latin typeface="Times New Roman" panose="02020603050405020304" charset="0"/>
                <a:cs typeface="Times New Roman" panose="02020603050405020304" charset="0"/>
              </a:rPr>
              <a:t>)</a:t>
            </a:r>
            <a:endParaRPr lang="en-US" sz="3200">
              <a:latin typeface="Times New Roman" panose="02020603050405020304" charset="0"/>
              <a:cs typeface="Times New Roman" panose="02020603050405020304" charset="0"/>
            </a:endParaRPr>
          </a:p>
          <a:p>
            <a:r>
              <a:rPr lang="en-US" sz="3200">
                <a:latin typeface="Times New Roman" panose="02020603050405020304" charset="0"/>
                <a:cs typeface="Times New Roman" panose="02020603050405020304" charset="0"/>
              </a:rPr>
              <a:t>     </a:t>
            </a:r>
            <a:r>
              <a:rPr sz="3200">
                <a:latin typeface="Times New Roman" panose="02020603050405020304" charset="0"/>
                <a:cs typeface="Times New Roman" panose="02020603050405020304" charset="0"/>
              </a:rPr>
              <a:t>Last Sunday some students participated in a 5 kilometers’ sponsored walk </a:t>
            </a:r>
            <a:r>
              <a:rPr sz="3200">
                <a:solidFill>
                  <a:srgbClr val="FF0000"/>
                </a:solidFill>
                <a:latin typeface="Times New Roman" panose="02020603050405020304" charset="0"/>
                <a:cs typeface="Times New Roman" panose="02020603050405020304" charset="0"/>
              </a:rPr>
              <a:t>organized </a:t>
            </a:r>
            <a:r>
              <a:rPr sz="3200">
                <a:latin typeface="Times New Roman" panose="02020603050405020304" charset="0"/>
                <a:cs typeface="Times New Roman" panose="02020603050405020304" charset="0"/>
              </a:rPr>
              <a:t>by the School Volunteers Association. </a:t>
            </a:r>
            <a:endParaRPr sz="3200">
              <a:latin typeface="Times New Roman" panose="02020603050405020304" charset="0"/>
              <a:cs typeface="Times New Roman" panose="02020603050405020304" charset="0"/>
            </a:endParaRPr>
          </a:p>
          <a:p>
            <a:r>
              <a:rPr sz="3200">
                <a:latin typeface="Times New Roman" panose="02020603050405020304" charset="0"/>
                <a:cs typeface="Times New Roman" panose="02020603050405020304" charset="0"/>
              </a:rPr>
              <a:t>     </a:t>
            </a:r>
            <a:r>
              <a:rPr sz="3200">
                <a:solidFill>
                  <a:srgbClr val="FF0000"/>
                </a:solidFill>
                <a:latin typeface="Times New Roman" panose="02020603050405020304" charset="0"/>
                <a:cs typeface="Times New Roman" panose="02020603050405020304" charset="0"/>
              </a:rPr>
              <a:t> In the process</a:t>
            </a:r>
            <a:r>
              <a:rPr sz="3200">
                <a:latin typeface="Times New Roman" panose="02020603050405020304" charset="0"/>
                <a:cs typeface="Times New Roman" panose="02020603050405020304" charset="0"/>
              </a:rPr>
              <a:t> we raised about￥1000, with which we bought some books. </a:t>
            </a:r>
            <a:r>
              <a:rPr sz="3200">
                <a:solidFill>
                  <a:srgbClr val="FF0000"/>
                </a:solidFill>
                <a:latin typeface="Times New Roman" panose="02020603050405020304" charset="0"/>
                <a:cs typeface="Times New Roman" panose="02020603050405020304" charset="0"/>
              </a:rPr>
              <a:t>After that</a:t>
            </a:r>
            <a:r>
              <a:rPr sz="3200">
                <a:latin typeface="Times New Roman" panose="02020603050405020304" charset="0"/>
                <a:cs typeface="Times New Roman" panose="02020603050405020304" charset="0"/>
              </a:rPr>
              <a:t>, we went to a nearby welfare house. </a:t>
            </a:r>
            <a:r>
              <a:rPr sz="3200">
                <a:solidFill>
                  <a:srgbClr val="FF0000"/>
                </a:solidFill>
                <a:latin typeface="Times New Roman" panose="02020603050405020304" charset="0"/>
                <a:cs typeface="Times New Roman" panose="02020603050405020304" charset="0"/>
              </a:rPr>
              <a:t>On arriving </a:t>
            </a:r>
            <a:r>
              <a:rPr lang="en-US" sz="3200">
                <a:latin typeface="Times New Roman" panose="02020603050405020304" charset="0"/>
                <a:cs typeface="Times New Roman" panose="02020603050405020304" charset="0"/>
              </a:rPr>
              <a:t>(</a:t>
            </a:r>
            <a:r>
              <a:rPr sz="2800">
                <a:latin typeface="华文新魏" panose="02010800040101010101" charset="-122"/>
                <a:ea typeface="华文新魏" panose="02010800040101010101" charset="-122"/>
                <a:cs typeface="华文新魏" panose="02010800040101010101" charset="-122"/>
              </a:rPr>
              <a:t>一...就</a:t>
            </a:r>
            <a:r>
              <a:rPr lang="en-US" sz="2800">
                <a:latin typeface="华文新魏" panose="02010800040101010101" charset="-122"/>
                <a:ea typeface="华文新魏" panose="02010800040101010101" charset="-122"/>
                <a:cs typeface="华文新魏" panose="02010800040101010101" charset="-122"/>
              </a:rPr>
              <a:t>)</a:t>
            </a:r>
            <a:r>
              <a:rPr sz="3200">
                <a:solidFill>
                  <a:srgbClr val="FF0000"/>
                </a:solidFill>
                <a:latin typeface="Times New Roman" panose="02020603050405020304" charset="0"/>
                <a:cs typeface="Times New Roman" panose="02020603050405020304" charset="0"/>
              </a:rPr>
              <a:t> there</a:t>
            </a:r>
            <a:r>
              <a:rPr sz="3200">
                <a:latin typeface="Times New Roman" panose="02020603050405020304" charset="0"/>
                <a:cs typeface="Times New Roman" panose="02020603050405020304" charset="0"/>
              </a:rPr>
              <a:t>, we began to distribute</a:t>
            </a:r>
            <a:r>
              <a:rPr sz="2800">
                <a:latin typeface="华文新魏" panose="02010800040101010101" charset="-122"/>
                <a:ea typeface="华文新魏" panose="02010800040101010101" charset="-122"/>
                <a:cs typeface="华文新魏" panose="02010800040101010101" charset="-122"/>
              </a:rPr>
              <a:t>(分发) </a:t>
            </a:r>
            <a:r>
              <a:rPr sz="3200">
                <a:latin typeface="Times New Roman" panose="02020603050405020304" charset="0"/>
                <a:cs typeface="Times New Roman" panose="02020603050405020304" charset="0"/>
              </a:rPr>
              <a:t>the books among the kids. They each got a copy. Everyone couldn’t wait to read, a big smile spreading across their faces</a:t>
            </a:r>
            <a:r>
              <a:rPr sz="2800">
                <a:latin typeface="华文新魏" panose="02010800040101010101" charset="-122"/>
                <a:ea typeface="华文新魏" panose="02010800040101010101" charset="-122"/>
                <a:cs typeface="华文新魏" panose="02010800040101010101" charset="-122"/>
              </a:rPr>
              <a:t>（独立主格结构）</a:t>
            </a:r>
            <a:r>
              <a:rPr sz="3200">
                <a:latin typeface="Times New Roman" panose="02020603050405020304" charset="0"/>
                <a:cs typeface="Times New Roman" panose="02020603050405020304" charset="0"/>
              </a:rPr>
              <a:t>.</a:t>
            </a:r>
            <a:endParaRPr sz="3200">
              <a:latin typeface="Times New Roman" panose="02020603050405020304" charset="0"/>
              <a:cs typeface="Times New Roman" panose="02020603050405020304" charset="0"/>
            </a:endParaRPr>
          </a:p>
          <a:p>
            <a:r>
              <a:rPr sz="3200">
                <a:latin typeface="Times New Roman" panose="02020603050405020304" charset="0"/>
                <a:cs typeface="Times New Roman" panose="02020603050405020304" charset="0"/>
              </a:rPr>
              <a:t>   Though </a:t>
            </a:r>
            <a:r>
              <a:rPr sz="3200">
                <a:solidFill>
                  <a:srgbClr val="FF0000"/>
                </a:solidFill>
                <a:latin typeface="Times New Roman" panose="02020603050405020304" charset="0"/>
                <a:cs typeface="Times New Roman" panose="02020603050405020304" charset="0"/>
              </a:rPr>
              <a:t>humble</a:t>
            </a:r>
            <a:r>
              <a:rPr sz="3200">
                <a:latin typeface="Times New Roman" panose="02020603050405020304" charset="0"/>
                <a:cs typeface="Times New Roman" panose="02020603050405020304" charset="0"/>
              </a:rPr>
              <a:t>, we were very glad that our activity </a:t>
            </a:r>
            <a:r>
              <a:rPr sz="3200">
                <a:solidFill>
                  <a:srgbClr val="FF0000"/>
                </a:solidFill>
                <a:latin typeface="Times New Roman" panose="02020603050405020304" charset="0"/>
                <a:cs typeface="Times New Roman" panose="02020603050405020304" charset="0"/>
              </a:rPr>
              <a:t>made a difference to</a:t>
            </a:r>
            <a:r>
              <a:rPr sz="3200">
                <a:latin typeface="Times New Roman" panose="02020603050405020304" charset="0"/>
                <a:cs typeface="Times New Roman" panose="02020603050405020304" charset="0"/>
              </a:rPr>
              <a:t> the unfortunate kids there.</a:t>
            </a:r>
            <a:endParaRPr lang="en-US" altLang="zh-CN" sz="2800"/>
          </a:p>
        </p:txBody>
      </p:sp>
      <p:sp>
        <p:nvSpPr>
          <p:cNvPr id="4" name="文本框 3"/>
          <p:cNvSpPr txBox="1"/>
          <p:nvPr/>
        </p:nvSpPr>
        <p:spPr>
          <a:xfrm>
            <a:off x="7475220" y="1167130"/>
            <a:ext cx="3996690" cy="460375"/>
          </a:xfrm>
          <a:prstGeom prst="rect">
            <a:avLst/>
          </a:prstGeom>
          <a:solidFill>
            <a:srgbClr val="29735A"/>
          </a:solid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bg1"/>
                </a:solidFill>
                <a:effectLst/>
                <a:uLnTx/>
                <a:uFillTx/>
                <a:latin typeface="Times New Roman" panose="02020603050405020304" charset="0"/>
                <a:ea typeface="方正粗黑宋简体" panose="02000000000000000000" charset="-122"/>
                <a:cs typeface="Times New Roman" panose="02020603050405020304" charset="0"/>
                <a:sym typeface="+mn-ea"/>
              </a:rPr>
              <a:t>Headline: </a:t>
            </a:r>
            <a:r>
              <a:rPr kumimoji="0" lang="zh-CN" altLang="en-US" sz="2400" b="0" i="0" u="none" strike="noStrike" kern="1200" cap="none" spc="0" normalizeH="0" baseline="0" noProof="0" dirty="0">
                <a:ln>
                  <a:noFill/>
                </a:ln>
                <a:solidFill>
                  <a:schemeClr val="bg1"/>
                </a:solidFill>
                <a:effectLst/>
                <a:uLnTx/>
                <a:uFillTx/>
                <a:latin typeface="方正粗黑宋简体" panose="02000000000000000000" charset="-122"/>
                <a:ea typeface="方正粗黑宋简体" panose="02000000000000000000" charset="-122"/>
                <a:sym typeface="+mn-ea"/>
              </a:rPr>
              <a:t>标题简洁</a:t>
            </a:r>
            <a:r>
              <a:rPr kumimoji="0" lang="en-US" altLang="zh-CN" sz="2400" b="0" i="0" u="none" strike="noStrike" kern="1200" cap="none" spc="0" normalizeH="0" baseline="0" noProof="0" dirty="0">
                <a:ln>
                  <a:noFill/>
                </a:ln>
                <a:solidFill>
                  <a:schemeClr val="bg1"/>
                </a:solidFill>
                <a:effectLst/>
                <a:uLnTx/>
                <a:uFillTx/>
                <a:latin typeface="方正粗黑宋简体" panose="02000000000000000000" charset="-122"/>
                <a:ea typeface="方正粗黑宋简体" panose="02000000000000000000" charset="-122"/>
                <a:sym typeface="+mn-ea"/>
              </a:rPr>
              <a:t>\</a:t>
            </a:r>
            <a:r>
              <a:rPr kumimoji="0" lang="zh-CN" altLang="en-US" sz="2400" b="0" i="0" u="none" strike="noStrike" kern="1200" cap="none" spc="0" normalizeH="0" baseline="0" noProof="0" dirty="0">
                <a:ln>
                  <a:noFill/>
                </a:ln>
                <a:solidFill>
                  <a:schemeClr val="bg1"/>
                </a:solidFill>
                <a:effectLst/>
                <a:uLnTx/>
                <a:uFillTx/>
                <a:latin typeface="方正粗黑宋简体" panose="02000000000000000000" charset="-122"/>
                <a:ea typeface="方正粗黑宋简体" panose="02000000000000000000" charset="-122"/>
                <a:sym typeface="+mn-ea"/>
              </a:rPr>
              <a:t>概括</a:t>
            </a:r>
            <a:endParaRPr kumimoji="0" lang="zh-CN" altLang="en-US" sz="2400" b="0" i="0" u="none" strike="noStrike" kern="1200" cap="none" spc="0" normalizeH="0" baseline="0" noProof="0" dirty="0">
              <a:ln>
                <a:noFill/>
              </a:ln>
              <a:solidFill>
                <a:schemeClr val="bg1"/>
              </a:solidFill>
              <a:effectLst/>
              <a:uLnTx/>
              <a:uFillTx/>
              <a:latin typeface="方正粗黑宋简体" panose="02000000000000000000" charset="-122"/>
              <a:ea typeface="方正粗黑宋简体" panose="02000000000000000000" charset="-122"/>
              <a:sym typeface="+mn-ea"/>
            </a:endParaRPr>
          </a:p>
        </p:txBody>
      </p:sp>
      <p:sp>
        <p:nvSpPr>
          <p:cNvPr id="5" name="文本框 4"/>
          <p:cNvSpPr txBox="1"/>
          <p:nvPr>
            <p:custDataLst>
              <p:tags r:id="rId1"/>
            </p:custDataLst>
          </p:nvPr>
        </p:nvSpPr>
        <p:spPr>
          <a:xfrm>
            <a:off x="5728970" y="2023110"/>
            <a:ext cx="5742940" cy="829945"/>
          </a:xfrm>
          <a:prstGeom prst="rect">
            <a:avLst/>
          </a:prstGeom>
          <a:solidFill>
            <a:srgbClr val="29735A"/>
          </a:solidFill>
        </p:spPr>
        <p:txBody>
          <a:bodyPr wrap="square" rtlCol="0">
            <a:spAutoFit/>
          </a:bodyPr>
          <a:p>
            <a:pPr>
              <a:buNone/>
            </a:pPr>
            <a:r>
              <a:rPr kumimoji="0" lang="en-US" altLang="zh-CN" sz="2400" b="0" i="0" u="none" strike="noStrike" kern="1200" cap="none" spc="0" normalizeH="0" baseline="0" noProof="0" dirty="0">
                <a:ln>
                  <a:noFill/>
                </a:ln>
                <a:solidFill>
                  <a:schemeClr val="bg1"/>
                </a:solidFill>
                <a:effectLst/>
                <a:uLnTx/>
                <a:uFillTx/>
                <a:latin typeface="Times New Roman" panose="02020603050405020304" charset="0"/>
                <a:ea typeface="方正粗黑宋简体" panose="02000000000000000000" charset="-122"/>
                <a:cs typeface="Times New Roman" panose="02020603050405020304" charset="0"/>
                <a:sym typeface="+mn-ea"/>
              </a:rPr>
              <a:t>Para.1 </a:t>
            </a:r>
            <a:r>
              <a:rPr lang="en-US" altLang="zh-CN" sz="2400" noProof="0" dirty="0">
                <a:ln>
                  <a:noFill/>
                </a:ln>
                <a:solidFill>
                  <a:schemeClr val="bg1"/>
                </a:solidFill>
                <a:effectLst/>
                <a:uLnTx/>
                <a:uFillTx/>
                <a:latin typeface="方正粗黑宋简体" panose="02000000000000000000" charset="-122"/>
                <a:ea typeface="方正粗黑宋简体" panose="02000000000000000000" charset="-122"/>
                <a:sym typeface="+mn-ea"/>
              </a:rPr>
              <a:t>点题：活动简要概括（时间，地点，人物，事件</a:t>
            </a:r>
            <a:r>
              <a:rPr lang="zh-CN" altLang="en-US" sz="2400" noProof="0" dirty="0">
                <a:ln>
                  <a:noFill/>
                </a:ln>
                <a:solidFill>
                  <a:schemeClr val="bg1"/>
                </a:solidFill>
                <a:effectLst/>
                <a:uLnTx/>
                <a:uFillTx/>
                <a:latin typeface="方正粗黑宋简体" panose="02000000000000000000" charset="-122"/>
                <a:ea typeface="方正粗黑宋简体" panose="02000000000000000000" charset="-122"/>
                <a:sym typeface="+mn-ea"/>
              </a:rPr>
              <a:t>）</a:t>
            </a:r>
            <a:r>
              <a:rPr lang="en-US" altLang="zh-CN" sz="2400" noProof="0" dirty="0">
                <a:ln>
                  <a:noFill/>
                </a:ln>
                <a:solidFill>
                  <a:schemeClr val="bg1"/>
                </a:solidFill>
                <a:effectLst/>
                <a:uLnTx/>
                <a:uFillTx/>
                <a:latin typeface="方正粗黑宋简体" panose="02000000000000000000" charset="-122"/>
                <a:ea typeface="方正粗黑宋简体" panose="02000000000000000000" charset="-122"/>
                <a:sym typeface="+mn-ea"/>
              </a:rPr>
              <a:t> +活动目的（如果有）</a:t>
            </a:r>
            <a:endParaRPr kumimoji="0" lang="en-US" altLang="zh-CN" sz="2400" b="0" i="0" u="none" strike="noStrike" kern="1200" cap="none" spc="0" normalizeH="0" baseline="0" noProof="0" dirty="0">
              <a:ln>
                <a:noFill/>
              </a:ln>
              <a:solidFill>
                <a:schemeClr val="bg1"/>
              </a:solidFill>
              <a:effectLst/>
              <a:uLnTx/>
              <a:uFillTx/>
              <a:latin typeface="方正粗黑宋简体" panose="02000000000000000000" charset="-122"/>
              <a:ea typeface="方正粗黑宋简体" panose="02000000000000000000" charset="-122"/>
              <a:sym typeface="+mn-ea"/>
            </a:endParaRPr>
          </a:p>
        </p:txBody>
      </p:sp>
      <p:sp>
        <p:nvSpPr>
          <p:cNvPr id="6" name="文本框 5"/>
          <p:cNvSpPr txBox="1"/>
          <p:nvPr>
            <p:custDataLst>
              <p:tags r:id="rId2"/>
            </p:custDataLst>
          </p:nvPr>
        </p:nvSpPr>
        <p:spPr>
          <a:xfrm>
            <a:off x="5729605" y="3248660"/>
            <a:ext cx="5742305" cy="460375"/>
          </a:xfrm>
          <a:prstGeom prst="rect">
            <a:avLst/>
          </a:prstGeom>
          <a:solidFill>
            <a:srgbClr val="29735A"/>
          </a:solidFill>
        </p:spPr>
        <p:txBody>
          <a:bodyPr wrap="square" rtlCol="0">
            <a:spAutoFit/>
          </a:bodyPr>
          <a:p>
            <a:pPr algn="l"/>
            <a:r>
              <a:rPr kumimoji="0" lang="en-US" altLang="zh-CN" sz="2400" b="0" i="0" u="none" strike="noStrike" kern="1200" cap="none" spc="0" normalizeH="0" baseline="0" noProof="0" dirty="0">
                <a:ln>
                  <a:noFill/>
                </a:ln>
                <a:solidFill>
                  <a:schemeClr val="bg1"/>
                </a:solidFill>
                <a:effectLst/>
                <a:uLnTx/>
                <a:uFillTx/>
                <a:latin typeface="Times New Roman" panose="02020603050405020304" charset="0"/>
                <a:ea typeface="方正粗黑宋简体" panose="02000000000000000000" charset="-122"/>
                <a:cs typeface="Times New Roman" panose="02020603050405020304" charset="0"/>
                <a:sym typeface="+mn-ea"/>
              </a:rPr>
              <a:t>Para.2</a:t>
            </a:r>
            <a:r>
              <a:rPr kumimoji="0" lang="en-US" sz="2400" b="0" i="0" u="none" strike="noStrike" kern="1200" cap="none" spc="0" normalizeH="0" baseline="0" noProof="0" dirty="0">
                <a:ln>
                  <a:noFill/>
                </a:ln>
                <a:solidFill>
                  <a:schemeClr val="bg1"/>
                </a:solidFill>
                <a:effectLst/>
                <a:uLnTx/>
                <a:uFillTx/>
                <a:latin typeface="方正粗黑宋简体" panose="02000000000000000000" charset="-122"/>
                <a:ea typeface="方正粗黑宋简体" panose="02000000000000000000" charset="-122"/>
                <a:sym typeface="+mn-ea"/>
              </a:rPr>
              <a:t> </a:t>
            </a:r>
            <a:r>
              <a:rPr lang="en-US" sz="2400" noProof="0" dirty="0">
                <a:ln>
                  <a:noFill/>
                </a:ln>
                <a:solidFill>
                  <a:schemeClr val="bg1"/>
                </a:solidFill>
                <a:effectLst/>
                <a:uLnTx/>
                <a:uFillTx/>
                <a:latin typeface="方正粗黑宋简体" panose="02000000000000000000" charset="-122"/>
                <a:ea typeface="方正粗黑宋简体" panose="02000000000000000000" charset="-122"/>
                <a:sym typeface="+mn-ea"/>
              </a:rPr>
              <a:t>要点：活动主要内容展开</a:t>
            </a:r>
            <a:endParaRPr kumimoji="0" lang="en-US" sz="2400" b="0" i="0" u="none" strike="noStrike" kern="1200" cap="none" spc="0" normalizeH="0" baseline="0" noProof="0" dirty="0">
              <a:ln>
                <a:noFill/>
              </a:ln>
              <a:solidFill>
                <a:schemeClr val="bg1"/>
              </a:solidFill>
              <a:effectLst/>
              <a:uLnTx/>
              <a:uFillTx/>
              <a:latin typeface="方正粗黑宋简体" panose="02000000000000000000" charset="-122"/>
              <a:ea typeface="方正粗黑宋简体" panose="02000000000000000000" charset="-122"/>
              <a:sym typeface="+mn-ea"/>
            </a:endParaRPr>
          </a:p>
        </p:txBody>
      </p:sp>
      <p:sp>
        <p:nvSpPr>
          <p:cNvPr id="8" name="文本框 7"/>
          <p:cNvSpPr txBox="1"/>
          <p:nvPr>
            <p:custDataLst>
              <p:tags r:id="rId3"/>
            </p:custDataLst>
          </p:nvPr>
        </p:nvSpPr>
        <p:spPr>
          <a:xfrm>
            <a:off x="5728970" y="4869180"/>
            <a:ext cx="5742305" cy="460375"/>
          </a:xfrm>
          <a:prstGeom prst="rect">
            <a:avLst/>
          </a:prstGeom>
          <a:solidFill>
            <a:srgbClr val="29735A"/>
          </a:solidFill>
        </p:spPr>
        <p:txBody>
          <a:bodyPr wrap="square" rtlCol="0">
            <a:spAutoFit/>
          </a:bodyPr>
          <a:p>
            <a:pPr algn="l">
              <a:buNone/>
            </a:pPr>
            <a:r>
              <a:rPr kumimoji="0" lang="en-US" altLang="zh-CN" sz="2400" b="0" i="0" u="none" strike="noStrike" kern="1200" cap="none" spc="0" normalizeH="0" baseline="0" noProof="0" dirty="0">
                <a:ln>
                  <a:noFill/>
                </a:ln>
                <a:solidFill>
                  <a:schemeClr val="bg1"/>
                </a:solidFill>
                <a:effectLst/>
                <a:uLnTx/>
                <a:uFillTx/>
                <a:latin typeface="Times New Roman" panose="02020603050405020304" charset="0"/>
                <a:ea typeface="方正粗黑宋简体" panose="02000000000000000000" charset="-122"/>
                <a:cs typeface="Times New Roman" panose="02020603050405020304" charset="0"/>
                <a:sym typeface="+mn-ea"/>
              </a:rPr>
              <a:t>Para.3 </a:t>
            </a:r>
            <a:r>
              <a:rPr kumimoji="0" lang="zh-CN" altLang="en-US" sz="2400" b="0" i="0" u="none" strike="noStrike" kern="1200" cap="none" spc="0" normalizeH="0" baseline="0" noProof="0" dirty="0">
                <a:ln>
                  <a:noFill/>
                </a:ln>
                <a:solidFill>
                  <a:schemeClr val="bg1"/>
                </a:solidFill>
                <a:effectLst/>
                <a:uLnTx/>
                <a:uFillTx/>
                <a:latin typeface="方正粗黑宋简体" panose="02000000000000000000" charset="-122"/>
                <a:ea typeface="方正粗黑宋简体" panose="02000000000000000000" charset="-122"/>
                <a:sym typeface="+mn-ea"/>
              </a:rPr>
              <a:t>活动</a:t>
            </a:r>
            <a:r>
              <a:rPr lang="en-US" sz="2400" noProof="0" dirty="0">
                <a:ln>
                  <a:noFill/>
                </a:ln>
                <a:solidFill>
                  <a:schemeClr val="bg1"/>
                </a:solidFill>
                <a:effectLst/>
                <a:uLnTx/>
                <a:uFillTx/>
                <a:latin typeface="方正粗黑宋简体" panose="02000000000000000000" charset="-122"/>
                <a:ea typeface="方正粗黑宋简体" panose="02000000000000000000" charset="-122"/>
                <a:sym typeface="+mn-ea"/>
              </a:rPr>
              <a:t>意义：对活动的评价</a:t>
            </a:r>
            <a:endParaRPr kumimoji="0" lang="zh-CN" sz="2400" b="0" i="0" u="none" strike="noStrike" kern="1200" cap="none" spc="0" normalizeH="0" baseline="0" noProof="0" dirty="0">
              <a:ln>
                <a:noFill/>
              </a:ln>
              <a:solidFill>
                <a:schemeClr val="bg1"/>
              </a:solidFill>
              <a:effectLst/>
              <a:uLnTx/>
              <a:uFillTx/>
              <a:latin typeface="方正粗黑宋简体" panose="02000000000000000000" charset="-122"/>
              <a:ea typeface="方正粗黑宋简体" panose="02000000000000000000" charset="-122"/>
              <a:sym typeface="+mn-ea"/>
            </a:endParaRPr>
          </a:p>
        </p:txBody>
      </p:sp>
      <p:sp>
        <p:nvSpPr>
          <p:cNvPr id="9" name="文本框 8"/>
          <p:cNvSpPr txBox="1"/>
          <p:nvPr/>
        </p:nvSpPr>
        <p:spPr>
          <a:xfrm>
            <a:off x="4487545" y="5602605"/>
            <a:ext cx="7307580" cy="829945"/>
          </a:xfrm>
          <a:prstGeom prst="rect">
            <a:avLst/>
          </a:prstGeom>
          <a:solidFill>
            <a:schemeClr val="accent3">
              <a:lumMod val="60000"/>
              <a:lumOff val="40000"/>
            </a:schemeClr>
          </a:solid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rgbClr val="FF0000"/>
                </a:solidFill>
                <a:effectLst/>
                <a:uLnTx/>
                <a:uFillTx/>
                <a:latin typeface="方正粗黑宋简体" panose="02000000000000000000" charset="-122"/>
                <a:ea typeface="方正粗黑宋简体" panose="02000000000000000000" charset="-122"/>
                <a:sym typeface="+mn-ea"/>
              </a:rPr>
              <a:t>语言特点：</a:t>
            </a:r>
            <a:endParaRPr kumimoji="0" lang="zh-CN" sz="2400" b="1" i="0" u="none" strike="noStrike" kern="1200" cap="none" spc="0" normalizeH="0" baseline="0" noProof="0" dirty="0">
              <a:ln>
                <a:noFill/>
              </a:ln>
              <a:solidFill>
                <a:srgbClr val="FF0000"/>
              </a:solidFill>
              <a:effectLst/>
              <a:uLnTx/>
              <a:uFillTx/>
              <a:latin typeface="方正粗黑宋简体" panose="02000000000000000000" charset="-122"/>
              <a:ea typeface="方正粗黑宋简体" panose="02000000000000000000"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sz="2400" b="1" i="0" u="none" strike="noStrike" kern="1200" cap="none" spc="0" normalizeH="0" baseline="0" noProof="0" dirty="0">
              <a:ln>
                <a:noFill/>
              </a:ln>
              <a:solidFill>
                <a:srgbClr val="FF0000"/>
              </a:solidFill>
              <a:effectLst/>
              <a:uLnTx/>
              <a:uFillTx/>
              <a:latin typeface="方正粗黑宋简体" panose="02000000000000000000" charset="-122"/>
              <a:ea typeface="方正粗黑宋简体" panose="02000000000000000000" charset="-122"/>
              <a:sym typeface="+mn-ea"/>
            </a:endParaRPr>
          </a:p>
        </p:txBody>
      </p:sp>
      <p:sp>
        <p:nvSpPr>
          <p:cNvPr id="10" name="文本框 9"/>
          <p:cNvSpPr txBox="1"/>
          <p:nvPr>
            <p:custDataLst>
              <p:tags r:id="rId4"/>
            </p:custDataLst>
          </p:nvPr>
        </p:nvSpPr>
        <p:spPr>
          <a:xfrm>
            <a:off x="6056630" y="5602605"/>
            <a:ext cx="5738495" cy="829945"/>
          </a:xfrm>
          <a:prstGeom prst="rect">
            <a:avLst/>
          </a:prstGeom>
          <a:noFill/>
        </p:spPr>
        <p:txBody>
          <a:bodyPr wrap="square" rtlCol="0">
            <a:spAutoFit/>
          </a:bodyPr>
          <a:p>
            <a:r>
              <a:rPr lang="zh-CN" sz="2400" b="1" noProof="0" dirty="0">
                <a:ln>
                  <a:noFill/>
                </a:ln>
                <a:solidFill>
                  <a:srgbClr val="FF0000"/>
                </a:solidFill>
                <a:effectLst/>
                <a:uLnTx/>
                <a:uFillTx/>
                <a:latin typeface="方正粗黑宋简体" panose="02000000000000000000" charset="-122"/>
                <a:ea typeface="方正粗黑宋简体" panose="02000000000000000000" charset="-122"/>
              </a:rPr>
              <a:t>简洁、精准、客观，常用一般过去时报道事件，用一般过去时或现在时总结评价</a:t>
            </a:r>
            <a:endParaRPr lang="zh-CN" sz="2400" b="1" noProof="0" dirty="0">
              <a:ln>
                <a:noFill/>
              </a:ln>
              <a:solidFill>
                <a:srgbClr val="FF0000"/>
              </a:solidFill>
              <a:effectLst/>
              <a:uLnTx/>
              <a:uFillTx/>
              <a:latin typeface="方正粗黑宋简体" panose="02000000000000000000" charset="-122"/>
              <a:ea typeface="方正粗黑宋简体" panose="02000000000000000000" charset="-122"/>
            </a:endParaRPr>
          </a:p>
        </p:txBody>
      </p:sp>
      <p:sp>
        <p:nvSpPr>
          <p:cNvPr id="3" name="矩形 2"/>
          <p:cNvSpPr/>
          <p:nvPr>
            <p:custDataLst>
              <p:tags r:id="rId5"/>
            </p:custDataLst>
          </p:nvPr>
        </p:nvSpPr>
        <p:spPr>
          <a:xfrm>
            <a:off x="-6350" y="-23495"/>
            <a:ext cx="2114550" cy="510540"/>
          </a:xfrm>
          <a:prstGeom prst="rect">
            <a:avLst/>
          </a:prstGeom>
          <a:gradFill>
            <a:gsLst>
              <a:gs pos="100000">
                <a:srgbClr val="FECF40"/>
              </a:gs>
              <a:gs pos="100000">
                <a:srgbClr val="846C2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altLang="zh-CN" sz="3200">
                <a:solidFill>
                  <a:schemeClr val="tx1"/>
                </a:solidFill>
                <a:latin typeface="Lato Black" panose="020F0A02020204030203" charset="0"/>
                <a:cs typeface="Lato Black" panose="020F0A02020204030203" charset="0"/>
              </a:rPr>
              <a:t>example 2</a:t>
            </a:r>
            <a:endParaRPr lang="en-US" altLang="zh-CN" sz="3200">
              <a:solidFill>
                <a:schemeClr val="tx1"/>
              </a:solidFill>
              <a:latin typeface="Lato Black" panose="020F0A02020204030203" charset="0"/>
              <a:cs typeface="Lato Black" panose="020F0A02020204030203"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2"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2"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2"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2"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4" grpId="2" bldLvl="0" animBg="1"/>
      <p:bldP spid="5" grpId="1" animBg="1"/>
      <p:bldP spid="5" grpId="2" bldLvl="0" animBg="1"/>
      <p:bldP spid="6" grpId="1" animBg="1"/>
      <p:bldP spid="6" grpId="2" bldLvl="0" animBg="1"/>
      <p:bldP spid="8" grpId="1" animBg="1"/>
      <p:bldP spid="8" grpId="2" bldLvl="0" animBg="1"/>
      <p:bldP spid="9" grpId="1" animBg="1"/>
      <p:bldP spid="9" grpId="2" bldLvl="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470785" y="826135"/>
            <a:ext cx="8341995" cy="3796030"/>
          </a:xfrm>
          <a:prstGeom prst="rect">
            <a:avLst/>
          </a:prstGeom>
          <a:solidFill>
            <a:schemeClr val="accent5">
              <a:lumMod val="20000"/>
              <a:lumOff val="80000"/>
            </a:schemeClr>
          </a:solidFill>
        </p:spPr>
        <p:txBody>
          <a:bodyPr wrap="square">
            <a:noAutofit/>
          </a:bodyPr>
          <a:p>
            <a:pPr indent="304800" algn="l" defTabSz="266700" eaLnBrk="0" fontAlgn="base">
              <a:lnSpc>
                <a:spcPct val="100000"/>
              </a:lnSpc>
              <a:spcBef>
                <a:spcPct val="0"/>
              </a:spcBef>
              <a:spcAft>
                <a:spcPct val="0"/>
              </a:spcAft>
            </a:pPr>
            <a:r>
              <a:rPr lang="zh-CN" altLang="en-US" sz="3600" b="0">
                <a:latin typeface="兰米粗楷简体" panose="02000503000000000000" charset="-122"/>
                <a:ea typeface="兰米粗楷简体" panose="02000503000000000000" charset="-122"/>
                <a:cs typeface="兰米粗楷简体" panose="02000503000000000000" charset="-122"/>
              </a:rPr>
              <a:t>（</a:t>
            </a:r>
            <a:r>
              <a:rPr lang="en-US" altLang="zh-CN" sz="3600" b="0">
                <a:latin typeface="兰米粗楷简体" panose="02000503000000000000" charset="-122"/>
                <a:ea typeface="兰米粗楷简体" panose="02000503000000000000" charset="-122"/>
                <a:cs typeface="兰米粗楷简体" panose="02000503000000000000" charset="-122"/>
              </a:rPr>
              <a:t>2025.1.16</a:t>
            </a:r>
            <a:r>
              <a:rPr lang="zh-CN" altLang="en-US" sz="3600" b="0">
                <a:latin typeface="兰米粗楷简体" panose="02000503000000000000" charset="-122"/>
                <a:ea typeface="兰米粗楷简体" panose="02000503000000000000" charset="-122"/>
                <a:cs typeface="兰米粗楷简体" panose="02000503000000000000" charset="-122"/>
              </a:rPr>
              <a:t>高一上绍兴期末应用文）</a:t>
            </a:r>
            <a:endParaRPr lang="zh-CN" altLang="en-US" sz="3600" b="0">
              <a:latin typeface="兰米粗楷简体" panose="02000503000000000000" charset="-122"/>
              <a:ea typeface="兰米粗楷简体" panose="02000503000000000000" charset="-122"/>
              <a:cs typeface="兰米粗楷简体" panose="02000503000000000000" charset="-122"/>
            </a:endParaRPr>
          </a:p>
          <a:p>
            <a:pPr indent="304800" algn="l" defTabSz="266700" eaLnBrk="0" fontAlgn="base">
              <a:lnSpc>
                <a:spcPct val="100000"/>
              </a:lnSpc>
              <a:spcBef>
                <a:spcPct val="0"/>
              </a:spcBef>
              <a:spcAft>
                <a:spcPct val="0"/>
              </a:spcAft>
            </a:pPr>
            <a:r>
              <a:rPr lang="zh-CN" altLang="en-US" sz="3600" b="0">
                <a:latin typeface="兰米粗楷简体" panose="02000503000000000000" charset="-122"/>
                <a:ea typeface="兰米粗楷简体" panose="02000503000000000000" charset="-122"/>
                <a:cs typeface="兰米粗楷简体" panose="02000503000000000000" charset="-122"/>
              </a:rPr>
              <a:t>上周末你参加了学校学生会组织的</a:t>
            </a:r>
            <a:r>
              <a:rPr lang="en-US" altLang="zh-CN" sz="3600" b="0">
                <a:latin typeface="兰米粗楷简体" panose="02000503000000000000" charset="-122"/>
                <a:ea typeface="兰米粗楷简体" panose="02000503000000000000" charset="-122"/>
                <a:cs typeface="兰米粗楷简体" panose="02000503000000000000" charset="-122"/>
              </a:rPr>
              <a:t>“</a:t>
            </a:r>
            <a:r>
              <a:rPr lang="zh-CN" altLang="en-US" sz="3600" b="0">
                <a:latin typeface="兰米粗楷简体" panose="02000503000000000000" charset="-122"/>
                <a:ea typeface="兰米粗楷简体" panose="02000503000000000000" charset="-122"/>
                <a:cs typeface="兰米粗楷简体" panose="02000503000000000000" charset="-122"/>
              </a:rPr>
              <a:t>非遗文化进校园</a:t>
            </a:r>
            <a:r>
              <a:rPr lang="en-US" altLang="zh-CN" sz="3600" b="0">
                <a:latin typeface="兰米粗楷简体" panose="02000503000000000000" charset="-122"/>
                <a:ea typeface="兰米粗楷简体" panose="02000503000000000000" charset="-122"/>
                <a:cs typeface="兰米粗楷简体" panose="02000503000000000000" charset="-122"/>
              </a:rPr>
              <a:t>”</a:t>
            </a:r>
            <a:r>
              <a:rPr lang="zh-CN" altLang="en-US" sz="3600" b="0">
                <a:latin typeface="兰米粗楷简体" panose="02000503000000000000" charset="-122"/>
                <a:ea typeface="兰米粗楷简体" panose="02000503000000000000" charset="-122"/>
                <a:cs typeface="兰米粗楷简体" panose="02000503000000000000" charset="-122"/>
              </a:rPr>
              <a:t>活动。请你给校英文报写一篇报道</a:t>
            </a:r>
            <a:r>
              <a:rPr lang="en-US" altLang="zh-CN" sz="3600" b="0">
                <a:latin typeface="兰米粗楷简体" panose="02000503000000000000" charset="-122"/>
                <a:ea typeface="兰米粗楷简体" panose="02000503000000000000" charset="-122"/>
                <a:cs typeface="兰米粗楷简体" panose="02000503000000000000" charset="-122"/>
              </a:rPr>
              <a:t>,</a:t>
            </a:r>
            <a:r>
              <a:rPr lang="zh-CN" altLang="en-US" sz="3600" b="0">
                <a:latin typeface="兰米粗楷简体" panose="02000503000000000000" charset="-122"/>
                <a:ea typeface="兰米粗楷简体" panose="02000503000000000000" charset="-122"/>
                <a:cs typeface="兰米粗楷简体" panose="02000503000000000000" charset="-122"/>
              </a:rPr>
              <a:t>内容包括：</a:t>
            </a:r>
            <a:r>
              <a:rPr lang="en-US" altLang="zh-CN" sz="3600" b="0">
                <a:latin typeface="兰米粗楷简体" panose="02000503000000000000" charset="-122"/>
                <a:ea typeface="兰米粗楷简体" panose="02000503000000000000" charset="-122"/>
                <a:cs typeface="兰米粗楷简体" panose="02000503000000000000" charset="-122"/>
              </a:rPr>
              <a:t> </a:t>
            </a:r>
            <a:endParaRPr lang="en-US" altLang="zh-CN" sz="3600" b="0">
              <a:latin typeface="兰米粗楷简体" panose="02000503000000000000" charset="-122"/>
              <a:ea typeface="兰米粗楷简体" panose="02000503000000000000" charset="-122"/>
              <a:cs typeface="兰米粗楷简体" panose="02000503000000000000" charset="-122"/>
            </a:endParaRPr>
          </a:p>
          <a:p>
            <a:pPr indent="304800" algn="l" defTabSz="266700" eaLnBrk="0" fontAlgn="base">
              <a:lnSpc>
                <a:spcPct val="100000"/>
              </a:lnSpc>
              <a:spcBef>
                <a:spcPct val="0"/>
              </a:spcBef>
              <a:spcAft>
                <a:spcPct val="0"/>
              </a:spcAft>
            </a:pPr>
            <a:r>
              <a:rPr lang="en-US" altLang="zh-CN" sz="3600" b="0">
                <a:latin typeface="兰米粗楷简体" panose="02000503000000000000" charset="-122"/>
                <a:ea typeface="兰米粗楷简体" panose="02000503000000000000" charset="-122"/>
                <a:cs typeface="兰米粗楷简体" panose="02000503000000000000" charset="-122"/>
              </a:rPr>
              <a:t>1. </a:t>
            </a:r>
            <a:r>
              <a:rPr lang="zh-CN" altLang="en-US" sz="3600" b="0">
                <a:latin typeface="兰米粗楷简体" panose="02000503000000000000" charset="-122"/>
                <a:ea typeface="兰米粗楷简体" panose="02000503000000000000" charset="-122"/>
                <a:cs typeface="兰米粗楷简体" panose="02000503000000000000" charset="-122"/>
              </a:rPr>
              <a:t>活动的过程； </a:t>
            </a:r>
            <a:r>
              <a:rPr lang="en-US" altLang="zh-CN" sz="3600" b="0">
                <a:latin typeface="兰米粗楷简体" panose="02000503000000000000" charset="-122"/>
                <a:ea typeface="兰米粗楷简体" panose="02000503000000000000" charset="-122"/>
                <a:cs typeface="兰米粗楷简体" panose="02000503000000000000" charset="-122"/>
              </a:rPr>
              <a:t>  </a:t>
            </a:r>
            <a:endParaRPr lang="en-US" altLang="zh-CN" sz="3600" b="0">
              <a:latin typeface="兰米粗楷简体" panose="02000503000000000000" charset="-122"/>
              <a:ea typeface="兰米粗楷简体" panose="02000503000000000000" charset="-122"/>
              <a:cs typeface="兰米粗楷简体" panose="02000503000000000000" charset="-122"/>
            </a:endParaRPr>
          </a:p>
          <a:p>
            <a:pPr indent="304800" algn="l" defTabSz="266700" eaLnBrk="0" fontAlgn="base">
              <a:lnSpc>
                <a:spcPct val="100000"/>
              </a:lnSpc>
              <a:spcBef>
                <a:spcPct val="0"/>
              </a:spcBef>
              <a:spcAft>
                <a:spcPct val="0"/>
              </a:spcAft>
            </a:pPr>
            <a:r>
              <a:rPr lang="en-US" altLang="zh-CN" sz="3600" b="0">
                <a:latin typeface="兰米粗楷简体" panose="02000503000000000000" charset="-122"/>
                <a:ea typeface="兰米粗楷简体" panose="02000503000000000000" charset="-122"/>
                <a:cs typeface="兰米粗楷简体" panose="02000503000000000000" charset="-122"/>
              </a:rPr>
              <a:t>2. </a:t>
            </a:r>
            <a:r>
              <a:rPr lang="zh-CN" altLang="en-US" sz="3600" b="0">
                <a:latin typeface="兰米粗楷简体" panose="02000503000000000000" charset="-122"/>
                <a:ea typeface="兰米粗楷简体" panose="02000503000000000000" charset="-122"/>
                <a:cs typeface="兰米粗楷简体" panose="02000503000000000000" charset="-122"/>
              </a:rPr>
              <a:t>收获与感想。</a:t>
            </a:r>
            <a:endParaRPr lang="zh-CN" altLang="en-US" sz="3600" b="0">
              <a:latin typeface="兰米粗楷简体" panose="02000503000000000000" charset="-122"/>
              <a:ea typeface="兰米粗楷简体" panose="02000503000000000000" charset="-122"/>
              <a:cs typeface="兰米粗楷简体" panose="02000503000000000000" charset="-122"/>
            </a:endParaRPr>
          </a:p>
        </p:txBody>
      </p:sp>
      <p:grpSp>
        <p:nvGrpSpPr>
          <p:cNvPr id="8" name="组合 7"/>
          <p:cNvGrpSpPr/>
          <p:nvPr/>
        </p:nvGrpSpPr>
        <p:grpSpPr>
          <a:xfrm>
            <a:off x="2699385" y="4530725"/>
            <a:ext cx="3215005" cy="2145030"/>
            <a:chOff x="4251" y="7135"/>
            <a:chExt cx="5063" cy="3378"/>
          </a:xfrm>
        </p:grpSpPr>
        <p:sp>
          <p:nvSpPr>
            <p:cNvPr id="6" name="云形标注 5"/>
            <p:cNvSpPr/>
            <p:nvPr/>
          </p:nvSpPr>
          <p:spPr>
            <a:xfrm>
              <a:off x="4251" y="7135"/>
              <a:ext cx="4962" cy="3378"/>
            </a:xfrm>
            <a:prstGeom prst="cloudCallout">
              <a:avLst>
                <a:gd name="adj1" fmla="val -77007"/>
                <a:gd name="adj2" fmla="val -35405"/>
              </a:avLst>
            </a:prstGeom>
            <a:solidFill>
              <a:schemeClr val="bg2">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4638" y="8015"/>
              <a:ext cx="4676" cy="1307"/>
            </a:xfrm>
            <a:prstGeom prst="rect">
              <a:avLst/>
            </a:prstGeom>
            <a:noFill/>
          </p:spPr>
          <p:txBody>
            <a:bodyPr wrap="square" rtlCol="0">
              <a:spAutoFit/>
            </a:bodyPr>
            <a:p>
              <a:r>
                <a:rPr lang="en-US" altLang="zh-CN" sz="2400">
                  <a:solidFill>
                    <a:schemeClr val="bg1"/>
                  </a:solidFill>
                  <a:latin typeface="Times New Roman" panose="02020603050405020304" charset="0"/>
                  <a:cs typeface="Times New Roman" panose="02020603050405020304" charset="0"/>
                </a:rPr>
                <a:t>What is an intangible Cultural Heritage? </a:t>
              </a:r>
              <a:endParaRPr lang="en-US" altLang="zh-CN" sz="2400">
                <a:solidFill>
                  <a:schemeClr val="bg1"/>
                </a:solidFill>
                <a:latin typeface="Times New Roman" panose="02020603050405020304" charset="0"/>
                <a:cs typeface="Times New Roman" panose="02020603050405020304" charset="0"/>
              </a:endParaRPr>
            </a:p>
          </p:txBody>
        </p:sp>
      </p:grpSp>
      <p:pic>
        <p:nvPicPr>
          <p:cNvPr id="5" name="图片 4" descr="tweety_1_landing_shock_reaction_excited_set [转换]4444444444444-01"/>
          <p:cNvPicPr>
            <a:picLocks noChangeAspect="1"/>
          </p:cNvPicPr>
          <p:nvPr>
            <p:custDataLst>
              <p:tags r:id="rId1"/>
            </p:custDataLst>
          </p:nvPr>
        </p:nvPicPr>
        <p:blipFill>
          <a:blip r:embed="rId2"/>
          <a:srcRect/>
          <a:stretch>
            <a:fillRect/>
          </a:stretch>
        </p:blipFill>
        <p:spPr>
          <a:xfrm flipH="1">
            <a:off x="-83820" y="3044825"/>
            <a:ext cx="3028950" cy="3813175"/>
          </a:xfrm>
          <a:prstGeom prst="snipRoundRect">
            <a:avLst>
              <a:gd name="adj1" fmla="val 16667"/>
              <a:gd name="adj2" fmla="val 33460"/>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31775" y="132715"/>
            <a:ext cx="11715115" cy="869315"/>
          </a:xfrm>
          <a:prstGeom prst="rect">
            <a:avLst/>
          </a:prstGeom>
          <a:solidFill>
            <a:schemeClr val="accent5">
              <a:lumMod val="20000"/>
              <a:lumOff val="80000"/>
            </a:schemeClr>
          </a:solidFill>
        </p:spPr>
        <p:txBody>
          <a:bodyPr wrap="square">
            <a:noAutofit/>
          </a:bodyPr>
          <a:p>
            <a:pPr indent="304800" algn="l" defTabSz="266700" eaLnBrk="0" fontAlgn="base">
              <a:lnSpc>
                <a:spcPct val="100000"/>
              </a:lnSpc>
              <a:spcBef>
                <a:spcPct val="0"/>
              </a:spcBef>
              <a:spcAft>
                <a:spcPct val="0"/>
              </a:spcAft>
            </a:pPr>
            <a:r>
              <a:rPr lang="zh-CN" altLang="en-US" sz="2400" b="0">
                <a:latin typeface="兰米粗楷简体" panose="02000503000000000000" charset="-122"/>
                <a:ea typeface="兰米粗楷简体" panose="02000503000000000000" charset="-122"/>
                <a:cs typeface="兰米粗楷简体" panose="02000503000000000000" charset="-122"/>
              </a:rPr>
              <a:t>上周末你参加了学校学生会组织的</a:t>
            </a:r>
            <a:r>
              <a:rPr lang="en-US" altLang="zh-CN" sz="2400" b="0">
                <a:latin typeface="兰米粗楷简体" panose="02000503000000000000" charset="-122"/>
                <a:ea typeface="兰米粗楷简体" panose="02000503000000000000" charset="-122"/>
                <a:cs typeface="兰米粗楷简体" panose="02000503000000000000" charset="-122"/>
              </a:rPr>
              <a:t>“</a:t>
            </a:r>
            <a:r>
              <a:rPr lang="zh-CN" altLang="en-US" sz="2400" b="0">
                <a:latin typeface="兰米粗楷简体" panose="02000503000000000000" charset="-122"/>
                <a:ea typeface="兰米粗楷简体" panose="02000503000000000000" charset="-122"/>
                <a:cs typeface="兰米粗楷简体" panose="02000503000000000000" charset="-122"/>
              </a:rPr>
              <a:t>非遗文化进校园</a:t>
            </a:r>
            <a:r>
              <a:rPr lang="en-US" altLang="zh-CN" sz="2400" b="0">
                <a:latin typeface="兰米粗楷简体" panose="02000503000000000000" charset="-122"/>
                <a:ea typeface="兰米粗楷简体" panose="02000503000000000000" charset="-122"/>
                <a:cs typeface="兰米粗楷简体" panose="02000503000000000000" charset="-122"/>
              </a:rPr>
              <a:t>”</a:t>
            </a:r>
            <a:r>
              <a:rPr lang="zh-CN" altLang="en-US" sz="2400" b="0">
                <a:latin typeface="兰米粗楷简体" panose="02000503000000000000" charset="-122"/>
                <a:ea typeface="兰米粗楷简体" panose="02000503000000000000" charset="-122"/>
                <a:cs typeface="兰米粗楷简体" panose="02000503000000000000" charset="-122"/>
              </a:rPr>
              <a:t>活动。请你给校英文报写一篇报道</a:t>
            </a:r>
            <a:r>
              <a:rPr lang="en-US" altLang="zh-CN" sz="2400" b="0">
                <a:latin typeface="兰米粗楷简体" panose="02000503000000000000" charset="-122"/>
                <a:ea typeface="兰米粗楷简体" panose="02000503000000000000" charset="-122"/>
                <a:cs typeface="兰米粗楷简体" panose="02000503000000000000" charset="-122"/>
              </a:rPr>
              <a:t>,</a:t>
            </a:r>
            <a:r>
              <a:rPr lang="zh-CN" altLang="en-US" sz="2400" b="0">
                <a:latin typeface="兰米粗楷简体" panose="02000503000000000000" charset="-122"/>
                <a:ea typeface="兰米粗楷简体" panose="02000503000000000000" charset="-122"/>
                <a:cs typeface="兰米粗楷简体" panose="02000503000000000000" charset="-122"/>
              </a:rPr>
              <a:t>内容包括：</a:t>
            </a:r>
            <a:r>
              <a:rPr lang="en-US" altLang="zh-CN" sz="2400" b="0">
                <a:latin typeface="兰米粗楷简体" panose="02000503000000000000" charset="-122"/>
                <a:ea typeface="兰米粗楷简体" panose="02000503000000000000" charset="-122"/>
                <a:cs typeface="兰米粗楷简体" panose="02000503000000000000" charset="-122"/>
              </a:rPr>
              <a:t> 1. </a:t>
            </a:r>
            <a:r>
              <a:rPr lang="zh-CN" altLang="en-US" sz="2400" b="0">
                <a:latin typeface="兰米粗楷简体" panose="02000503000000000000" charset="-122"/>
                <a:ea typeface="兰米粗楷简体" panose="02000503000000000000" charset="-122"/>
                <a:cs typeface="兰米粗楷简体" panose="02000503000000000000" charset="-122"/>
              </a:rPr>
              <a:t>活动的过程； </a:t>
            </a:r>
            <a:r>
              <a:rPr lang="en-US" altLang="zh-CN" sz="2400" b="0">
                <a:latin typeface="兰米粗楷简体" panose="02000503000000000000" charset="-122"/>
                <a:ea typeface="兰米粗楷简体" panose="02000503000000000000" charset="-122"/>
                <a:cs typeface="兰米粗楷简体" panose="02000503000000000000" charset="-122"/>
              </a:rPr>
              <a:t>  2. </a:t>
            </a:r>
            <a:r>
              <a:rPr lang="zh-CN" altLang="en-US" sz="2400" b="0">
                <a:latin typeface="兰米粗楷简体" panose="02000503000000000000" charset="-122"/>
                <a:ea typeface="兰米粗楷简体" panose="02000503000000000000" charset="-122"/>
                <a:cs typeface="兰米粗楷简体" panose="02000503000000000000" charset="-122"/>
              </a:rPr>
              <a:t>收获与感想。</a:t>
            </a:r>
            <a:endParaRPr lang="zh-CN" altLang="en-US" sz="2400" b="0">
              <a:latin typeface="兰米粗楷简体" panose="02000503000000000000" charset="-122"/>
              <a:ea typeface="兰米粗楷简体" panose="02000503000000000000" charset="-122"/>
              <a:cs typeface="兰米粗楷简体" panose="02000503000000000000" charset="-122"/>
            </a:endParaRPr>
          </a:p>
        </p:txBody>
      </p:sp>
      <p:grpSp>
        <p:nvGrpSpPr>
          <p:cNvPr id="6" name="组合 5"/>
          <p:cNvGrpSpPr/>
          <p:nvPr/>
        </p:nvGrpSpPr>
        <p:grpSpPr>
          <a:xfrm>
            <a:off x="278130" y="1392555"/>
            <a:ext cx="10800080" cy="5412105"/>
            <a:chOff x="438" y="2193"/>
            <a:chExt cx="17008" cy="8523"/>
          </a:xfrm>
        </p:grpSpPr>
        <p:sp>
          <p:nvSpPr>
            <p:cNvPr id="2" name="圆角矩形 1"/>
            <p:cNvSpPr/>
            <p:nvPr>
              <p:custDataLst>
                <p:tags r:id="rId1"/>
              </p:custDataLst>
            </p:nvPr>
          </p:nvSpPr>
          <p:spPr>
            <a:xfrm>
              <a:off x="438" y="2193"/>
              <a:ext cx="14937" cy="7952"/>
            </a:xfrm>
            <a:prstGeom prst="roundRect">
              <a:avLst>
                <a:gd name="adj" fmla="val 782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endParaRPr lang="en-US" altLang="zh-CN" sz="2800" b="1">
                <a:solidFill>
                  <a:schemeClr val="tx1"/>
                </a:solidFill>
                <a:effectLst>
                  <a:glow rad="101600">
                    <a:schemeClr val="accent5">
                      <a:satMod val="175000"/>
                      <a:alpha val="40000"/>
                    </a:schemeClr>
                  </a:glow>
                </a:effectLst>
              </a:endParaRPr>
            </a:p>
            <a:p>
              <a:pPr algn="l"/>
              <a:endParaRPr lang="en-US" altLang="zh-CN" sz="2800" b="1">
                <a:solidFill>
                  <a:schemeClr val="tx1"/>
                </a:solidFill>
                <a:effectLst>
                  <a:glow rad="101600">
                    <a:schemeClr val="accent5">
                      <a:satMod val="175000"/>
                      <a:alpha val="40000"/>
                    </a:schemeClr>
                  </a:glow>
                </a:effectLst>
              </a:endParaRPr>
            </a:p>
            <a:p>
              <a:pPr algn="l"/>
              <a:endParaRPr lang="en-US" altLang="zh-CN" sz="2800" b="1">
                <a:solidFill>
                  <a:schemeClr val="tx1"/>
                </a:solidFill>
                <a:effectLst>
                  <a:glow rad="101600">
                    <a:schemeClr val="accent5">
                      <a:satMod val="175000"/>
                      <a:alpha val="40000"/>
                    </a:schemeClr>
                  </a:glow>
                </a:effectLst>
              </a:endParaRPr>
            </a:p>
            <a:p>
              <a:pPr algn="l"/>
              <a:endParaRPr lang="en-US" altLang="zh-CN" sz="2800" b="1">
                <a:solidFill>
                  <a:schemeClr val="tx1"/>
                </a:solidFill>
                <a:effectLst>
                  <a:glow rad="101600">
                    <a:schemeClr val="accent5">
                      <a:satMod val="175000"/>
                      <a:alpha val="40000"/>
                    </a:schemeClr>
                  </a:glow>
                </a:effectLst>
              </a:endParaRPr>
            </a:p>
            <a:p>
              <a:pPr algn="l"/>
              <a:endParaRPr lang="en-US" altLang="zh-CN" sz="2800" b="1">
                <a:solidFill>
                  <a:schemeClr val="tx1"/>
                </a:solidFill>
                <a:effectLst>
                  <a:glow rad="101600">
                    <a:schemeClr val="accent5">
                      <a:satMod val="175000"/>
                      <a:alpha val="40000"/>
                    </a:schemeClr>
                  </a:glow>
                </a:effectLst>
              </a:endParaRPr>
            </a:p>
            <a:p>
              <a:pPr algn="l"/>
              <a:r>
                <a:rPr lang="en-US" altLang="zh-CN" sz="2800" b="1">
                  <a:solidFill>
                    <a:schemeClr val="tx1"/>
                  </a:solidFill>
                  <a:effectLst>
                    <a:glow rad="101600">
                      <a:schemeClr val="accent5">
                        <a:satMod val="175000"/>
                        <a:alpha val="40000"/>
                      </a:schemeClr>
                    </a:glow>
                  </a:effectLst>
                </a:rPr>
                <a:t>Tangible Cultural Heritage</a:t>
              </a:r>
              <a:r>
                <a:rPr lang="en-US" altLang="zh-CN" sz="2800">
                  <a:solidFill>
                    <a:schemeClr val="tx1"/>
                  </a:solidFill>
                  <a:effectLst>
                    <a:glow rad="101600">
                      <a:schemeClr val="accent5">
                        <a:satMod val="175000"/>
                        <a:alpha val="40000"/>
                      </a:schemeClr>
                    </a:glow>
                  </a:effectLst>
                </a:rPr>
                <a:t>(</a:t>
              </a:r>
              <a:r>
                <a:rPr lang="zh-CN" altLang="en-US" sz="2800">
                  <a:solidFill>
                    <a:schemeClr val="tx1"/>
                  </a:solidFill>
                  <a:effectLst>
                    <a:glow rad="101600">
                      <a:schemeClr val="accent5">
                        <a:satMod val="175000"/>
                        <a:alpha val="40000"/>
                      </a:schemeClr>
                    </a:glow>
                  </a:effectLst>
                  <a:latin typeface="方正楷体_GB2312" panose="02000000000000000000" charset="-122"/>
                  <a:ea typeface="方正楷体_GB2312" panose="02000000000000000000" charset="-122"/>
                </a:rPr>
                <a:t>物质文化遗产</a:t>
              </a:r>
              <a:r>
                <a:rPr lang="en-US" altLang="zh-CN" sz="2800">
                  <a:solidFill>
                    <a:schemeClr val="tx1"/>
                  </a:solidFill>
                  <a:effectLst>
                    <a:glow rad="101600">
                      <a:schemeClr val="accent5">
                        <a:satMod val="175000"/>
                        <a:alpha val="40000"/>
                      </a:schemeClr>
                    </a:glow>
                  </a:effectLst>
                </a:rPr>
                <a:t>) </a:t>
              </a:r>
              <a:r>
                <a:rPr lang="zh-CN" altLang="en-US" sz="2800">
                  <a:solidFill>
                    <a:schemeClr val="tx1"/>
                  </a:solidFill>
                </a:rPr>
                <a:t>：</a:t>
              </a:r>
              <a:endParaRPr lang="en-US" altLang="zh-CN" sz="3200">
                <a:solidFill>
                  <a:schemeClr val="tx1"/>
                </a:solidFill>
              </a:endParaRPr>
            </a:p>
            <a:p>
              <a:pPr algn="l"/>
              <a:r>
                <a:rPr lang="en-US" altLang="zh-CN" sz="2800">
                  <a:solidFill>
                    <a:srgbClr val="1C1F23"/>
                  </a:solidFill>
                  <a:latin typeface="Times New Roman" panose="02020603050405020304" charset="0"/>
                  <a:ea typeface="Inter"/>
                  <a:cs typeface="Times New Roman" panose="02020603050405020304" charset="0"/>
                  <a:sym typeface="+mn-ea"/>
                </a:rPr>
                <a:t>consists of physical artifacts and structures like historical buildings and archaeological finds.</a:t>
              </a:r>
              <a:r>
                <a:rPr lang="zh-CN" altLang="en-US" sz="2400">
                  <a:solidFill>
                    <a:srgbClr val="1C1F23"/>
                  </a:solidFill>
                  <a:latin typeface="Inter"/>
                  <a:ea typeface="Inter"/>
                  <a:sym typeface="+mn-ea"/>
                </a:rPr>
                <a:t>物质文化遗产由实物手工艺品和建筑物（如历史建筑和考古发现）构成。</a:t>
              </a:r>
              <a:endParaRPr lang="zh-CN" altLang="en-US" sz="2400">
                <a:solidFill>
                  <a:srgbClr val="1C1F23"/>
                </a:solidFill>
                <a:latin typeface="Inter"/>
                <a:ea typeface="Inter"/>
                <a:sym typeface="+mn-ea"/>
              </a:endParaRPr>
            </a:p>
            <a:p>
              <a:pPr algn="l"/>
              <a:endParaRPr lang="zh-CN" altLang="en-US" sz="2400">
                <a:solidFill>
                  <a:srgbClr val="1C1F23"/>
                </a:solidFill>
                <a:latin typeface="Inter"/>
                <a:ea typeface="Inter"/>
                <a:sym typeface="+mn-ea"/>
              </a:endParaRPr>
            </a:p>
            <a:p>
              <a:pPr algn="l"/>
              <a:endParaRPr lang="en-US" altLang="zh-CN" sz="2800">
                <a:solidFill>
                  <a:schemeClr val="tx1"/>
                </a:solidFill>
              </a:endParaRPr>
            </a:p>
            <a:p>
              <a:pPr algn="l"/>
              <a:endParaRPr lang="en-US" altLang="zh-CN" sz="2800">
                <a:solidFill>
                  <a:schemeClr val="tx1"/>
                </a:solidFill>
              </a:endParaRPr>
            </a:p>
            <a:p>
              <a:pPr algn="l"/>
              <a:r>
                <a:rPr lang="en-US" altLang="zh-CN" sz="2800" b="1">
                  <a:solidFill>
                    <a:schemeClr val="tx1"/>
                  </a:solidFill>
                  <a:effectLst>
                    <a:glow rad="101600">
                      <a:schemeClr val="accent5">
                        <a:satMod val="175000"/>
                        <a:alpha val="40000"/>
                      </a:schemeClr>
                    </a:glow>
                  </a:effectLst>
                </a:rPr>
                <a:t>Int</a:t>
              </a:r>
              <a:r>
                <a:rPr lang="en-US" altLang="zh-CN" sz="2800" b="1">
                  <a:solidFill>
                    <a:schemeClr val="tx1"/>
                  </a:solidFill>
                  <a:effectLst>
                    <a:glow rad="101600">
                      <a:schemeClr val="accent5">
                        <a:satMod val="175000"/>
                        <a:alpha val="40000"/>
                      </a:schemeClr>
                    </a:glow>
                  </a:effectLst>
                  <a:sym typeface="+mn-ea"/>
                </a:rPr>
                <a:t>angible Cultural Heritage(非物质文化遗产)</a:t>
              </a:r>
              <a:r>
                <a:rPr lang="zh-CN" altLang="en-US" sz="2800">
                  <a:solidFill>
                    <a:schemeClr val="tx1"/>
                  </a:solidFill>
                  <a:latin typeface="方正楷体_GB2312" panose="02000000000000000000" charset="-122"/>
                  <a:ea typeface="方正楷体_GB2312" panose="02000000000000000000" charset="-122"/>
                  <a:sym typeface="+mn-ea"/>
                </a:rPr>
                <a:t>:</a:t>
              </a:r>
              <a:endParaRPr lang="zh-CN" altLang="en-US" sz="2800">
                <a:solidFill>
                  <a:schemeClr val="tx1"/>
                </a:solidFill>
                <a:latin typeface="方正楷体_GB2312" panose="02000000000000000000" charset="-122"/>
                <a:ea typeface="方正楷体_GB2312" panose="02000000000000000000" charset="-122"/>
                <a:sym typeface="+mn-ea"/>
              </a:endParaRPr>
            </a:p>
            <a:p>
              <a:pPr algn="l"/>
              <a:r>
                <a:rPr lang="en-US" altLang="zh-CN" sz="2800">
                  <a:solidFill>
                    <a:srgbClr val="1C1F23"/>
                  </a:solidFill>
                  <a:latin typeface="Times New Roman" panose="02020603050405020304" charset="0"/>
                  <a:ea typeface="Inter"/>
                  <a:cs typeface="Times New Roman" panose="02020603050405020304" charset="0"/>
                  <a:sym typeface="+mn-ea"/>
                </a:rPr>
                <a:t>involves non - physical elements such as traditional skills, performing arts, and oral traditions. </a:t>
              </a:r>
              <a:r>
                <a:rPr lang="zh-CN" altLang="en-US" sz="2400">
                  <a:solidFill>
                    <a:srgbClr val="1C1F23"/>
                  </a:solidFill>
                  <a:latin typeface="Inter"/>
                  <a:ea typeface="Inter"/>
                  <a:sym typeface="+mn-ea"/>
                </a:rPr>
                <a:t>非物质文化遗产涉及非实物元素，像传统技艺、表演艺术和口头传统。</a:t>
              </a:r>
              <a:endParaRPr lang="zh-CN" altLang="en-US" sz="2800" b="0" i="0">
                <a:solidFill>
                  <a:srgbClr val="1C1F23"/>
                </a:solidFill>
                <a:latin typeface="Inter"/>
                <a:ea typeface="Inter"/>
              </a:endParaRPr>
            </a:p>
            <a:p>
              <a:pPr algn="l"/>
              <a:endParaRPr lang="zh-CN" altLang="en-US" sz="2800">
                <a:solidFill>
                  <a:schemeClr val="tx1"/>
                </a:solidFill>
                <a:latin typeface="方正楷体_GB2312" panose="02000000000000000000" charset="-122"/>
                <a:ea typeface="方正楷体_GB2312" panose="02000000000000000000" charset="-122"/>
                <a:sym typeface="+mn-ea"/>
              </a:endParaRPr>
            </a:p>
            <a:p>
              <a:pPr algn="l"/>
              <a:endParaRPr lang="zh-CN" altLang="en-US" sz="2800">
                <a:solidFill>
                  <a:schemeClr val="tx1"/>
                </a:solidFill>
                <a:latin typeface="方正楷体_GB2312" panose="02000000000000000000" charset="-122"/>
                <a:ea typeface="方正楷体_GB2312" panose="02000000000000000000" charset="-122"/>
                <a:sym typeface="+mn-ea"/>
              </a:endParaRPr>
            </a:p>
            <a:p>
              <a:pPr algn="l"/>
              <a:endParaRPr lang="en-US" altLang="zh-CN" sz="2800">
                <a:solidFill>
                  <a:schemeClr val="tx1"/>
                </a:solidFill>
                <a:sym typeface="+mn-ea"/>
              </a:endParaRPr>
            </a:p>
            <a:p>
              <a:pPr algn="l"/>
              <a:endParaRPr lang="en-US" altLang="zh-CN" sz="2800">
                <a:solidFill>
                  <a:schemeClr val="tx1"/>
                </a:solidFill>
                <a:sym typeface="+mn-ea"/>
              </a:endParaRPr>
            </a:p>
            <a:p>
              <a:pPr algn="l"/>
              <a:endParaRPr lang="en-US" altLang="zh-CN" sz="2800">
                <a:solidFill>
                  <a:schemeClr val="tx1"/>
                </a:solidFill>
                <a:sym typeface="+mn-ea"/>
              </a:endParaRPr>
            </a:p>
          </p:txBody>
        </p:sp>
        <p:grpSp>
          <p:nvGrpSpPr>
            <p:cNvPr id="124" name="组合 123"/>
            <p:cNvGrpSpPr/>
            <p:nvPr/>
          </p:nvGrpSpPr>
          <p:grpSpPr>
            <a:xfrm>
              <a:off x="14892" y="6618"/>
              <a:ext cx="2554" cy="4098"/>
              <a:chOff x="4960937" y="239713"/>
              <a:chExt cx="2635250" cy="4089219"/>
            </a:xfrm>
          </p:grpSpPr>
          <p:sp>
            <p:nvSpPr>
              <p:cNvPr id="123" name="任意多边形: 形状 122"/>
              <p:cNvSpPr/>
              <p:nvPr/>
            </p:nvSpPr>
            <p:spPr bwMode="auto">
              <a:xfrm>
                <a:off x="5856156" y="3438526"/>
                <a:ext cx="1570170" cy="890406"/>
              </a:xfrm>
              <a:custGeom>
                <a:avLst/>
                <a:gdLst>
                  <a:gd name="connsiteX0" fmla="*/ 1263771 w 1570170"/>
                  <a:gd name="connsiteY0" fmla="*/ 0 h 890406"/>
                  <a:gd name="connsiteX1" fmla="*/ 1552600 w 1570170"/>
                  <a:gd name="connsiteY1" fmla="*/ 797944 h 890406"/>
                  <a:gd name="connsiteX2" fmla="*/ 1566515 w 1570170"/>
                  <a:gd name="connsiteY2" fmla="*/ 864655 h 890406"/>
                  <a:gd name="connsiteX3" fmla="*/ 1570170 w 1570170"/>
                  <a:gd name="connsiteY3" fmla="*/ 890406 h 890406"/>
                  <a:gd name="connsiteX4" fmla="*/ 0 w 1570170"/>
                  <a:gd name="connsiteY4" fmla="*/ 890406 h 890406"/>
                  <a:gd name="connsiteX5" fmla="*/ 12646 w 1570170"/>
                  <a:gd name="connsiteY5" fmla="*/ 832050 h 890406"/>
                  <a:gd name="connsiteX6" fmla="*/ 43466 w 1570170"/>
                  <a:gd name="connsiteY6" fmla="*/ 704491 h 890406"/>
                  <a:gd name="connsiteX7" fmla="*/ 317854 w 1570170"/>
                  <a:gd name="connsiteY7" fmla="*/ 93453 h 890406"/>
                  <a:gd name="connsiteX8" fmla="*/ 1263771 w 1570170"/>
                  <a:gd name="connsiteY8" fmla="*/ 0 h 89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170" h="890406">
                    <a:moveTo>
                      <a:pt x="1263771" y="0"/>
                    </a:moveTo>
                    <a:cubicBezTo>
                      <a:pt x="1263771" y="0"/>
                      <a:pt x="1400965" y="222849"/>
                      <a:pt x="1552600" y="797944"/>
                    </a:cubicBezTo>
                    <a:cubicBezTo>
                      <a:pt x="1557565" y="817039"/>
                      <a:pt x="1562197" y="839349"/>
                      <a:pt x="1566515" y="864655"/>
                    </a:cubicBezTo>
                    <a:lnTo>
                      <a:pt x="1570170" y="890406"/>
                    </a:lnTo>
                    <a:lnTo>
                      <a:pt x="0" y="890406"/>
                    </a:lnTo>
                    <a:lnTo>
                      <a:pt x="12646" y="832050"/>
                    </a:lnTo>
                    <a:cubicBezTo>
                      <a:pt x="23243" y="785672"/>
                      <a:pt x="33538" y="743130"/>
                      <a:pt x="43466" y="704491"/>
                    </a:cubicBezTo>
                    <a:cubicBezTo>
                      <a:pt x="180660" y="194094"/>
                      <a:pt x="317854" y="93453"/>
                      <a:pt x="317854" y="93453"/>
                    </a:cubicBezTo>
                    <a:cubicBezTo>
                      <a:pt x="317854" y="93453"/>
                      <a:pt x="317854" y="93453"/>
                      <a:pt x="1263771" y="0"/>
                    </a:cubicBezTo>
                    <a:close/>
                  </a:path>
                </a:pathLst>
              </a:custGeom>
              <a:solidFill>
                <a:srgbClr val="2533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p>
                <a:endParaRPr lang="zh-CN" altLang="en-US"/>
              </a:p>
            </p:txBody>
          </p:sp>
          <p:sp>
            <p:nvSpPr>
              <p:cNvPr id="93" name="Freeform 21"/>
              <p:cNvSpPr/>
              <p:nvPr/>
            </p:nvSpPr>
            <p:spPr bwMode="auto">
              <a:xfrm>
                <a:off x="5113337" y="1814513"/>
                <a:ext cx="677863" cy="1674813"/>
              </a:xfrm>
              <a:custGeom>
                <a:avLst/>
                <a:gdLst>
                  <a:gd name="T0" fmla="*/ 1 w 94"/>
                  <a:gd name="T1" fmla="*/ 48 h 233"/>
                  <a:gd name="T2" fmla="*/ 94 w 94"/>
                  <a:gd name="T3" fmla="*/ 224 h 233"/>
                  <a:gd name="T4" fmla="*/ 94 w 94"/>
                  <a:gd name="T5" fmla="*/ 133 h 233"/>
                  <a:gd name="T6" fmla="*/ 41 w 94"/>
                  <a:gd name="T7" fmla="*/ 31 h 233"/>
                  <a:gd name="T8" fmla="*/ 18 w 94"/>
                  <a:gd name="T9" fmla="*/ 1 h 233"/>
                  <a:gd name="T10" fmla="*/ 18 w 94"/>
                  <a:gd name="T11" fmla="*/ 1 h 233"/>
                  <a:gd name="T12" fmla="*/ 8 w 94"/>
                  <a:gd name="T13" fmla="*/ 8 h 233"/>
                  <a:gd name="T14" fmla="*/ 0 w 94"/>
                  <a:gd name="T15" fmla="*/ 46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33">
                    <a:moveTo>
                      <a:pt x="1" y="48"/>
                    </a:moveTo>
                    <a:cubicBezTo>
                      <a:pt x="1" y="48"/>
                      <a:pt x="63" y="233"/>
                      <a:pt x="94" y="224"/>
                    </a:cubicBezTo>
                    <a:cubicBezTo>
                      <a:pt x="94" y="133"/>
                      <a:pt x="94" y="133"/>
                      <a:pt x="94" y="133"/>
                    </a:cubicBezTo>
                    <a:cubicBezTo>
                      <a:pt x="93" y="134"/>
                      <a:pt x="41" y="31"/>
                      <a:pt x="41" y="31"/>
                    </a:cubicBezTo>
                    <a:cubicBezTo>
                      <a:pt x="41" y="31"/>
                      <a:pt x="25" y="5"/>
                      <a:pt x="18" y="1"/>
                    </a:cubicBezTo>
                    <a:cubicBezTo>
                      <a:pt x="18" y="1"/>
                      <a:pt x="18" y="1"/>
                      <a:pt x="18" y="1"/>
                    </a:cubicBezTo>
                    <a:cubicBezTo>
                      <a:pt x="13" y="0"/>
                      <a:pt x="9" y="3"/>
                      <a:pt x="8" y="8"/>
                    </a:cubicBezTo>
                    <a:cubicBezTo>
                      <a:pt x="0" y="46"/>
                      <a:pt x="0" y="46"/>
                      <a:pt x="0" y="46"/>
                    </a:cubicBezTo>
                  </a:path>
                </a:pathLst>
              </a:custGeom>
              <a:solidFill>
                <a:srgbClr val="FFA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4" name="Line 22"/>
              <p:cNvSpPr>
                <a:spLocks noChangeShapeType="1"/>
              </p:cNvSpPr>
              <p:nvPr/>
            </p:nvSpPr>
            <p:spPr bwMode="auto">
              <a:xfrm flipV="1">
                <a:off x="5257800" y="1555751"/>
                <a:ext cx="115888" cy="568325"/>
              </a:xfrm>
              <a:prstGeom prst="line">
                <a:avLst/>
              </a:prstGeom>
              <a:noFill/>
              <a:ln w="85725"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
                <a:endParaRPr lang="zh-CN" altLang="en-US"/>
              </a:p>
            </p:txBody>
          </p:sp>
          <p:sp>
            <p:nvSpPr>
              <p:cNvPr id="95" name="Freeform 23"/>
              <p:cNvSpPr/>
              <p:nvPr/>
            </p:nvSpPr>
            <p:spPr bwMode="auto">
              <a:xfrm>
                <a:off x="5192712" y="1836738"/>
                <a:ext cx="209550" cy="236538"/>
              </a:xfrm>
              <a:custGeom>
                <a:avLst/>
                <a:gdLst>
                  <a:gd name="T0" fmla="*/ 29 w 29"/>
                  <a:gd name="T1" fmla="*/ 27 h 33"/>
                  <a:gd name="T2" fmla="*/ 25 w 29"/>
                  <a:gd name="T3" fmla="*/ 0 h 33"/>
                  <a:gd name="T4" fmla="*/ 2 w 29"/>
                  <a:gd name="T5" fmla="*/ 7 h 33"/>
                  <a:gd name="T6" fmla="*/ 15 w 29"/>
                  <a:gd name="T7" fmla="*/ 13 h 33"/>
                  <a:gd name="T8" fmla="*/ 14 w 29"/>
                  <a:gd name="T9" fmla="*/ 29 h 33"/>
                  <a:gd name="T10" fmla="*/ 29 w 29"/>
                  <a:gd name="T11" fmla="*/ 27 h 33"/>
                </a:gdLst>
                <a:ahLst/>
                <a:cxnLst>
                  <a:cxn ang="0">
                    <a:pos x="T0" y="T1"/>
                  </a:cxn>
                  <a:cxn ang="0">
                    <a:pos x="T2" y="T3"/>
                  </a:cxn>
                  <a:cxn ang="0">
                    <a:pos x="T4" y="T5"/>
                  </a:cxn>
                  <a:cxn ang="0">
                    <a:pos x="T6" y="T7"/>
                  </a:cxn>
                  <a:cxn ang="0">
                    <a:pos x="T8" y="T9"/>
                  </a:cxn>
                  <a:cxn ang="0">
                    <a:pos x="T10" y="T11"/>
                  </a:cxn>
                </a:cxnLst>
                <a:rect l="0" t="0" r="r" b="b"/>
                <a:pathLst>
                  <a:path w="29" h="33">
                    <a:moveTo>
                      <a:pt x="29" y="27"/>
                    </a:moveTo>
                    <a:cubicBezTo>
                      <a:pt x="29" y="27"/>
                      <a:pt x="28" y="1"/>
                      <a:pt x="25" y="0"/>
                    </a:cubicBezTo>
                    <a:cubicBezTo>
                      <a:pt x="21" y="0"/>
                      <a:pt x="3" y="1"/>
                      <a:pt x="2" y="7"/>
                    </a:cubicBezTo>
                    <a:cubicBezTo>
                      <a:pt x="0" y="13"/>
                      <a:pt x="15" y="13"/>
                      <a:pt x="15" y="13"/>
                    </a:cubicBezTo>
                    <a:cubicBezTo>
                      <a:pt x="15" y="13"/>
                      <a:pt x="8" y="25"/>
                      <a:pt x="14" y="29"/>
                    </a:cubicBezTo>
                    <a:cubicBezTo>
                      <a:pt x="20" y="33"/>
                      <a:pt x="29" y="27"/>
                      <a:pt x="29" y="27"/>
                    </a:cubicBezTo>
                    <a:close/>
                  </a:path>
                </a:pathLst>
              </a:custGeom>
              <a:solidFill>
                <a:srgbClr val="FFA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6" name="Freeform 24"/>
              <p:cNvSpPr/>
              <p:nvPr/>
            </p:nvSpPr>
            <p:spPr bwMode="auto">
              <a:xfrm>
                <a:off x="5076825" y="1620838"/>
                <a:ext cx="1984375" cy="1846263"/>
              </a:xfrm>
              <a:custGeom>
                <a:avLst/>
                <a:gdLst>
                  <a:gd name="T0" fmla="*/ 210 w 275"/>
                  <a:gd name="T1" fmla="*/ 0 h 257"/>
                  <a:gd name="T2" fmla="*/ 139 w 275"/>
                  <a:gd name="T3" fmla="*/ 50 h 257"/>
                  <a:gd name="T4" fmla="*/ 102 w 275"/>
                  <a:gd name="T5" fmla="*/ 159 h 257"/>
                  <a:gd name="T6" fmla="*/ 58 w 275"/>
                  <a:gd name="T7" fmla="*/ 63 h 257"/>
                  <a:gd name="T8" fmla="*/ 0 w 275"/>
                  <a:gd name="T9" fmla="*/ 102 h 257"/>
                  <a:gd name="T10" fmla="*/ 97 w 275"/>
                  <a:gd name="T11" fmla="*/ 256 h 257"/>
                  <a:gd name="T12" fmla="*/ 210 w 275"/>
                  <a:gd name="T13" fmla="*/ 0 h 257"/>
                </a:gdLst>
                <a:ahLst/>
                <a:cxnLst>
                  <a:cxn ang="0">
                    <a:pos x="T0" y="T1"/>
                  </a:cxn>
                  <a:cxn ang="0">
                    <a:pos x="T2" y="T3"/>
                  </a:cxn>
                  <a:cxn ang="0">
                    <a:pos x="T4" y="T5"/>
                  </a:cxn>
                  <a:cxn ang="0">
                    <a:pos x="T6" y="T7"/>
                  </a:cxn>
                  <a:cxn ang="0">
                    <a:pos x="T8" y="T9"/>
                  </a:cxn>
                  <a:cxn ang="0">
                    <a:pos x="T10" y="T11"/>
                  </a:cxn>
                  <a:cxn ang="0">
                    <a:pos x="T12" y="T13"/>
                  </a:cxn>
                </a:cxnLst>
                <a:rect l="0" t="0" r="r" b="b"/>
                <a:pathLst>
                  <a:path w="275" h="257">
                    <a:moveTo>
                      <a:pt x="210" y="0"/>
                    </a:moveTo>
                    <a:cubicBezTo>
                      <a:pt x="210" y="0"/>
                      <a:pt x="158" y="32"/>
                      <a:pt x="139" y="50"/>
                    </a:cubicBezTo>
                    <a:cubicBezTo>
                      <a:pt x="121" y="68"/>
                      <a:pt x="102" y="159"/>
                      <a:pt x="102" y="159"/>
                    </a:cubicBezTo>
                    <a:cubicBezTo>
                      <a:pt x="58" y="63"/>
                      <a:pt x="58" y="63"/>
                      <a:pt x="58" y="63"/>
                    </a:cubicBezTo>
                    <a:cubicBezTo>
                      <a:pt x="0" y="102"/>
                      <a:pt x="0" y="102"/>
                      <a:pt x="0" y="102"/>
                    </a:cubicBezTo>
                    <a:cubicBezTo>
                      <a:pt x="0" y="102"/>
                      <a:pt x="68" y="255"/>
                      <a:pt x="97" y="256"/>
                    </a:cubicBezTo>
                    <a:cubicBezTo>
                      <a:pt x="127" y="257"/>
                      <a:pt x="275" y="88"/>
                      <a:pt x="2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7" name="Freeform 25"/>
              <p:cNvSpPr/>
              <p:nvPr/>
            </p:nvSpPr>
            <p:spPr bwMode="auto">
              <a:xfrm>
                <a:off x="6057900" y="549276"/>
                <a:ext cx="982663" cy="992188"/>
              </a:xfrm>
              <a:custGeom>
                <a:avLst/>
                <a:gdLst>
                  <a:gd name="T0" fmla="*/ 1 w 136"/>
                  <a:gd name="T1" fmla="*/ 52 h 138"/>
                  <a:gd name="T2" fmla="*/ 32 w 136"/>
                  <a:gd name="T3" fmla="*/ 123 h 138"/>
                  <a:gd name="T4" fmla="*/ 104 w 136"/>
                  <a:gd name="T5" fmla="*/ 118 h 138"/>
                  <a:gd name="T6" fmla="*/ 90 w 136"/>
                  <a:gd name="T7" fmla="*/ 12 h 138"/>
                  <a:gd name="T8" fmla="*/ 69 w 136"/>
                  <a:gd name="T9" fmla="*/ 4 h 138"/>
                  <a:gd name="T10" fmla="*/ 4 w 136"/>
                  <a:gd name="T11" fmla="*/ 34 h 138"/>
                  <a:gd name="T12" fmla="*/ 0 w 136"/>
                  <a:gd name="T13" fmla="*/ 45 h 138"/>
                  <a:gd name="T14" fmla="*/ 1 w 136"/>
                  <a:gd name="T15" fmla="*/ 52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138">
                    <a:moveTo>
                      <a:pt x="1" y="52"/>
                    </a:moveTo>
                    <a:cubicBezTo>
                      <a:pt x="0" y="79"/>
                      <a:pt x="9" y="107"/>
                      <a:pt x="32" y="123"/>
                    </a:cubicBezTo>
                    <a:cubicBezTo>
                      <a:pt x="53" y="138"/>
                      <a:pt x="84" y="135"/>
                      <a:pt x="104" y="118"/>
                    </a:cubicBezTo>
                    <a:cubicBezTo>
                      <a:pt x="136" y="90"/>
                      <a:pt x="127" y="27"/>
                      <a:pt x="90" y="12"/>
                    </a:cubicBezTo>
                    <a:cubicBezTo>
                      <a:pt x="85" y="10"/>
                      <a:pt x="72" y="8"/>
                      <a:pt x="69" y="4"/>
                    </a:cubicBezTo>
                    <a:cubicBezTo>
                      <a:pt x="41" y="0"/>
                      <a:pt x="11" y="13"/>
                      <a:pt x="4" y="34"/>
                    </a:cubicBezTo>
                    <a:cubicBezTo>
                      <a:pt x="3" y="37"/>
                      <a:pt x="1" y="41"/>
                      <a:pt x="0" y="45"/>
                    </a:cubicBezTo>
                    <a:cubicBezTo>
                      <a:pt x="0" y="47"/>
                      <a:pt x="1" y="50"/>
                      <a:pt x="1" y="52"/>
                    </a:cubicBezTo>
                    <a:close/>
                  </a:path>
                </a:pathLst>
              </a:custGeom>
              <a:solidFill>
                <a:srgbClr val="1E2F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8" name="Freeform 26"/>
              <p:cNvSpPr/>
              <p:nvPr/>
            </p:nvSpPr>
            <p:spPr bwMode="auto">
              <a:xfrm>
                <a:off x="6008687" y="685801"/>
                <a:ext cx="873125" cy="1509713"/>
              </a:xfrm>
              <a:custGeom>
                <a:avLst/>
                <a:gdLst>
                  <a:gd name="T0" fmla="*/ 88 w 121"/>
                  <a:gd name="T1" fmla="*/ 54 h 210"/>
                  <a:gd name="T2" fmla="*/ 91 w 121"/>
                  <a:gd name="T3" fmla="*/ 55 h 210"/>
                  <a:gd name="T4" fmla="*/ 111 w 121"/>
                  <a:gd name="T5" fmla="*/ 61 h 210"/>
                  <a:gd name="T6" fmla="*/ 101 w 121"/>
                  <a:gd name="T7" fmla="*/ 85 h 210"/>
                  <a:gd name="T8" fmla="*/ 94 w 121"/>
                  <a:gd name="T9" fmla="*/ 90 h 210"/>
                  <a:gd name="T10" fmla="*/ 93 w 121"/>
                  <a:gd name="T11" fmla="*/ 120 h 210"/>
                  <a:gd name="T12" fmla="*/ 121 w 121"/>
                  <a:gd name="T13" fmla="*/ 154 h 210"/>
                  <a:gd name="T14" fmla="*/ 44 w 121"/>
                  <a:gd name="T15" fmla="*/ 175 h 210"/>
                  <a:gd name="T16" fmla="*/ 38 w 121"/>
                  <a:gd name="T17" fmla="*/ 114 h 210"/>
                  <a:gd name="T18" fmla="*/ 2 w 121"/>
                  <a:gd name="T19" fmla="*/ 63 h 210"/>
                  <a:gd name="T20" fmla="*/ 41 w 121"/>
                  <a:gd name="T21" fmla="*/ 7 h 210"/>
                  <a:gd name="T22" fmla="*/ 88 w 121"/>
                  <a:gd name="T23" fmla="*/ 5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1" h="210">
                    <a:moveTo>
                      <a:pt x="88" y="54"/>
                    </a:moveTo>
                    <a:cubicBezTo>
                      <a:pt x="89" y="55"/>
                      <a:pt x="90" y="56"/>
                      <a:pt x="91" y="55"/>
                    </a:cubicBezTo>
                    <a:cubicBezTo>
                      <a:pt x="95" y="54"/>
                      <a:pt x="105" y="49"/>
                      <a:pt x="111" y="61"/>
                    </a:cubicBezTo>
                    <a:cubicBezTo>
                      <a:pt x="117" y="72"/>
                      <a:pt x="108" y="83"/>
                      <a:pt x="101" y="85"/>
                    </a:cubicBezTo>
                    <a:cubicBezTo>
                      <a:pt x="99" y="86"/>
                      <a:pt x="94" y="88"/>
                      <a:pt x="94" y="90"/>
                    </a:cubicBezTo>
                    <a:cubicBezTo>
                      <a:pt x="91" y="96"/>
                      <a:pt x="92" y="107"/>
                      <a:pt x="93" y="120"/>
                    </a:cubicBezTo>
                    <a:cubicBezTo>
                      <a:pt x="96" y="149"/>
                      <a:pt x="121" y="154"/>
                      <a:pt x="121" y="154"/>
                    </a:cubicBezTo>
                    <a:cubicBezTo>
                      <a:pt x="121" y="154"/>
                      <a:pt x="56" y="210"/>
                      <a:pt x="44" y="175"/>
                    </a:cubicBezTo>
                    <a:cubicBezTo>
                      <a:pt x="49" y="168"/>
                      <a:pt x="46" y="111"/>
                      <a:pt x="38" y="114"/>
                    </a:cubicBezTo>
                    <a:cubicBezTo>
                      <a:pt x="26" y="118"/>
                      <a:pt x="4" y="113"/>
                      <a:pt x="2" y="63"/>
                    </a:cubicBezTo>
                    <a:cubicBezTo>
                      <a:pt x="0" y="16"/>
                      <a:pt x="32" y="9"/>
                      <a:pt x="41" y="7"/>
                    </a:cubicBezTo>
                    <a:cubicBezTo>
                      <a:pt x="48" y="6"/>
                      <a:pt x="71" y="0"/>
                      <a:pt x="88" y="54"/>
                    </a:cubicBezTo>
                    <a:close/>
                  </a:path>
                </a:pathLst>
              </a:custGeom>
              <a:solidFill>
                <a:srgbClr val="FFA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99" name="Freeform 27"/>
              <p:cNvSpPr/>
              <p:nvPr/>
            </p:nvSpPr>
            <p:spPr bwMode="auto">
              <a:xfrm>
                <a:off x="6130925" y="506413"/>
                <a:ext cx="563563" cy="574675"/>
              </a:xfrm>
              <a:custGeom>
                <a:avLst/>
                <a:gdLst>
                  <a:gd name="T0" fmla="*/ 0 w 78"/>
                  <a:gd name="T1" fmla="*/ 36 h 80"/>
                  <a:gd name="T2" fmla="*/ 73 w 78"/>
                  <a:gd name="T3" fmla="*/ 80 h 80"/>
                  <a:gd name="T4" fmla="*/ 0 w 78"/>
                  <a:gd name="T5" fmla="*/ 36 h 80"/>
                </a:gdLst>
                <a:ahLst/>
                <a:cxnLst>
                  <a:cxn ang="0">
                    <a:pos x="T0" y="T1"/>
                  </a:cxn>
                  <a:cxn ang="0">
                    <a:pos x="T2" y="T3"/>
                  </a:cxn>
                  <a:cxn ang="0">
                    <a:pos x="T4" y="T5"/>
                  </a:cxn>
                </a:cxnLst>
                <a:rect l="0" t="0" r="r" b="b"/>
                <a:pathLst>
                  <a:path w="78" h="80">
                    <a:moveTo>
                      <a:pt x="0" y="36"/>
                    </a:moveTo>
                    <a:cubicBezTo>
                      <a:pt x="0" y="36"/>
                      <a:pt x="64" y="78"/>
                      <a:pt x="73" y="80"/>
                    </a:cubicBezTo>
                    <a:cubicBezTo>
                      <a:pt x="73" y="80"/>
                      <a:pt x="78" y="0"/>
                      <a:pt x="0" y="36"/>
                    </a:cubicBezTo>
                    <a:close/>
                  </a:path>
                </a:pathLst>
              </a:custGeom>
              <a:solidFill>
                <a:srgbClr val="1E2F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0" name="Freeform 28"/>
              <p:cNvSpPr/>
              <p:nvPr/>
            </p:nvSpPr>
            <p:spPr bwMode="auto">
              <a:xfrm>
                <a:off x="6678612" y="1066801"/>
                <a:ext cx="101600" cy="165100"/>
              </a:xfrm>
              <a:custGeom>
                <a:avLst/>
                <a:gdLst>
                  <a:gd name="T0" fmla="*/ 14 w 14"/>
                  <a:gd name="T1" fmla="*/ 13 h 23"/>
                  <a:gd name="T2" fmla="*/ 0 w 14"/>
                  <a:gd name="T3" fmla="*/ 23 h 23"/>
                </a:gdLst>
                <a:ahLst/>
                <a:cxnLst>
                  <a:cxn ang="0">
                    <a:pos x="T0" y="T1"/>
                  </a:cxn>
                  <a:cxn ang="0">
                    <a:pos x="T2" y="T3"/>
                  </a:cxn>
                </a:cxnLst>
                <a:rect l="0" t="0" r="r" b="b"/>
                <a:pathLst>
                  <a:path w="14" h="23">
                    <a:moveTo>
                      <a:pt x="14" y="13"/>
                    </a:moveTo>
                    <a:cubicBezTo>
                      <a:pt x="14" y="13"/>
                      <a:pt x="2" y="0"/>
                      <a:pt x="0" y="23"/>
                    </a:cubicBezTo>
                  </a:path>
                </a:pathLst>
              </a:custGeom>
              <a:solidFill>
                <a:srgbClr val="E07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1" name="Freeform 29"/>
              <p:cNvSpPr/>
              <p:nvPr/>
            </p:nvSpPr>
            <p:spPr bwMode="auto">
              <a:xfrm>
                <a:off x="6296025" y="1160463"/>
                <a:ext cx="180975" cy="179388"/>
              </a:xfrm>
              <a:custGeom>
                <a:avLst/>
                <a:gdLst>
                  <a:gd name="T0" fmla="*/ 9 w 25"/>
                  <a:gd name="T1" fmla="*/ 2 h 25"/>
                  <a:gd name="T2" fmla="*/ 2 w 25"/>
                  <a:gd name="T3" fmla="*/ 16 h 25"/>
                  <a:gd name="T4" fmla="*/ 16 w 25"/>
                  <a:gd name="T5" fmla="*/ 23 h 25"/>
                  <a:gd name="T6" fmla="*/ 23 w 25"/>
                  <a:gd name="T7" fmla="*/ 9 h 25"/>
                  <a:gd name="T8" fmla="*/ 9 w 25"/>
                  <a:gd name="T9" fmla="*/ 2 h 25"/>
                </a:gdLst>
                <a:ahLst/>
                <a:cxnLst>
                  <a:cxn ang="0">
                    <a:pos x="T0" y="T1"/>
                  </a:cxn>
                  <a:cxn ang="0">
                    <a:pos x="T2" y="T3"/>
                  </a:cxn>
                  <a:cxn ang="0">
                    <a:pos x="T4" y="T5"/>
                  </a:cxn>
                  <a:cxn ang="0">
                    <a:pos x="T6" y="T7"/>
                  </a:cxn>
                  <a:cxn ang="0">
                    <a:pos x="T8" y="T9"/>
                  </a:cxn>
                </a:cxnLst>
                <a:rect l="0" t="0" r="r" b="b"/>
                <a:pathLst>
                  <a:path w="25" h="25">
                    <a:moveTo>
                      <a:pt x="9" y="2"/>
                    </a:moveTo>
                    <a:cubicBezTo>
                      <a:pt x="3" y="4"/>
                      <a:pt x="0" y="10"/>
                      <a:pt x="2" y="16"/>
                    </a:cubicBezTo>
                    <a:cubicBezTo>
                      <a:pt x="4" y="22"/>
                      <a:pt x="10" y="25"/>
                      <a:pt x="16" y="23"/>
                    </a:cubicBezTo>
                    <a:cubicBezTo>
                      <a:pt x="22" y="21"/>
                      <a:pt x="25" y="15"/>
                      <a:pt x="23" y="9"/>
                    </a:cubicBezTo>
                    <a:cubicBezTo>
                      <a:pt x="21" y="3"/>
                      <a:pt x="15" y="0"/>
                      <a:pt x="9" y="2"/>
                    </a:cubicBezTo>
                    <a:close/>
                  </a:path>
                </a:pathLst>
              </a:custGeom>
              <a:solidFill>
                <a:srgbClr val="E07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2" name="Freeform 30"/>
              <p:cNvSpPr/>
              <p:nvPr/>
            </p:nvSpPr>
            <p:spPr bwMode="auto">
              <a:xfrm>
                <a:off x="6022975" y="1160463"/>
                <a:ext cx="79375" cy="150813"/>
              </a:xfrm>
              <a:custGeom>
                <a:avLst/>
                <a:gdLst>
                  <a:gd name="T0" fmla="*/ 4 w 11"/>
                  <a:gd name="T1" fmla="*/ 21 h 21"/>
                  <a:gd name="T2" fmla="*/ 9 w 11"/>
                  <a:gd name="T3" fmla="*/ 8 h 21"/>
                  <a:gd name="T4" fmla="*/ 1 w 11"/>
                  <a:gd name="T5" fmla="*/ 0 h 21"/>
                  <a:gd name="T6" fmla="*/ 4 w 11"/>
                  <a:gd name="T7" fmla="*/ 21 h 21"/>
                </a:gdLst>
                <a:ahLst/>
                <a:cxnLst>
                  <a:cxn ang="0">
                    <a:pos x="T0" y="T1"/>
                  </a:cxn>
                  <a:cxn ang="0">
                    <a:pos x="T2" y="T3"/>
                  </a:cxn>
                  <a:cxn ang="0">
                    <a:pos x="T4" y="T5"/>
                  </a:cxn>
                  <a:cxn ang="0">
                    <a:pos x="T6" y="T7"/>
                  </a:cxn>
                </a:cxnLst>
                <a:rect l="0" t="0" r="r" b="b"/>
                <a:pathLst>
                  <a:path w="11" h="21">
                    <a:moveTo>
                      <a:pt x="4" y="21"/>
                    </a:moveTo>
                    <a:cubicBezTo>
                      <a:pt x="9" y="18"/>
                      <a:pt x="11" y="13"/>
                      <a:pt x="9" y="8"/>
                    </a:cubicBezTo>
                    <a:cubicBezTo>
                      <a:pt x="8" y="4"/>
                      <a:pt x="5" y="1"/>
                      <a:pt x="1" y="0"/>
                    </a:cubicBezTo>
                    <a:cubicBezTo>
                      <a:pt x="1" y="0"/>
                      <a:pt x="0" y="13"/>
                      <a:pt x="4" y="21"/>
                    </a:cubicBezTo>
                    <a:close/>
                  </a:path>
                </a:pathLst>
              </a:custGeom>
              <a:solidFill>
                <a:srgbClr val="E07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3" name="Freeform 31"/>
              <p:cNvSpPr/>
              <p:nvPr/>
            </p:nvSpPr>
            <p:spPr bwMode="auto">
              <a:xfrm>
                <a:off x="6122987" y="1146176"/>
                <a:ext cx="58738" cy="93663"/>
              </a:xfrm>
              <a:custGeom>
                <a:avLst/>
                <a:gdLst>
                  <a:gd name="T0" fmla="*/ 7 w 8"/>
                  <a:gd name="T1" fmla="*/ 0 h 13"/>
                  <a:gd name="T2" fmla="*/ 8 w 8"/>
                  <a:gd name="T3" fmla="*/ 13 h 13"/>
                  <a:gd name="T4" fmla="*/ 2 w 8"/>
                  <a:gd name="T5" fmla="*/ 12 h 13"/>
                  <a:gd name="T6" fmla="*/ 0 w 8"/>
                  <a:gd name="T7" fmla="*/ 10 h 13"/>
                  <a:gd name="T8" fmla="*/ 7 w 8"/>
                  <a:gd name="T9" fmla="*/ 0 h 13"/>
                </a:gdLst>
                <a:ahLst/>
                <a:cxnLst>
                  <a:cxn ang="0">
                    <a:pos x="T0" y="T1"/>
                  </a:cxn>
                  <a:cxn ang="0">
                    <a:pos x="T2" y="T3"/>
                  </a:cxn>
                  <a:cxn ang="0">
                    <a:pos x="T4" y="T5"/>
                  </a:cxn>
                  <a:cxn ang="0">
                    <a:pos x="T6" y="T7"/>
                  </a:cxn>
                  <a:cxn ang="0">
                    <a:pos x="T8" y="T9"/>
                  </a:cxn>
                </a:cxnLst>
                <a:rect l="0" t="0" r="r" b="b"/>
                <a:pathLst>
                  <a:path w="8" h="13">
                    <a:moveTo>
                      <a:pt x="7" y="0"/>
                    </a:moveTo>
                    <a:cubicBezTo>
                      <a:pt x="8" y="13"/>
                      <a:pt x="8" y="13"/>
                      <a:pt x="8" y="13"/>
                    </a:cubicBezTo>
                    <a:cubicBezTo>
                      <a:pt x="2" y="12"/>
                      <a:pt x="2" y="12"/>
                      <a:pt x="2" y="12"/>
                    </a:cubicBezTo>
                    <a:cubicBezTo>
                      <a:pt x="0" y="12"/>
                      <a:pt x="0" y="11"/>
                      <a:pt x="0" y="10"/>
                    </a:cubicBezTo>
                    <a:lnTo>
                      <a:pt x="7" y="0"/>
                    </a:lnTo>
                    <a:close/>
                  </a:path>
                </a:pathLst>
              </a:custGeom>
              <a:solidFill>
                <a:srgbClr val="E07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4" name="Freeform 32"/>
              <p:cNvSpPr/>
              <p:nvPr/>
            </p:nvSpPr>
            <p:spPr bwMode="auto">
              <a:xfrm>
                <a:off x="6224587" y="1001713"/>
                <a:ext cx="93663" cy="58738"/>
              </a:xfrm>
              <a:custGeom>
                <a:avLst/>
                <a:gdLst>
                  <a:gd name="T0" fmla="*/ 11 w 13"/>
                  <a:gd name="T1" fmla="*/ 7 h 8"/>
                  <a:gd name="T2" fmla="*/ 7 w 13"/>
                  <a:gd name="T3" fmla="*/ 1 h 8"/>
                  <a:gd name="T4" fmla="*/ 0 w 13"/>
                  <a:gd name="T5" fmla="*/ 4 h 8"/>
                  <a:gd name="T6" fmla="*/ 11 w 13"/>
                  <a:gd name="T7" fmla="*/ 7 h 8"/>
                </a:gdLst>
                <a:ahLst/>
                <a:cxnLst>
                  <a:cxn ang="0">
                    <a:pos x="T0" y="T1"/>
                  </a:cxn>
                  <a:cxn ang="0">
                    <a:pos x="T2" y="T3"/>
                  </a:cxn>
                  <a:cxn ang="0">
                    <a:pos x="T4" y="T5"/>
                  </a:cxn>
                  <a:cxn ang="0">
                    <a:pos x="T6" y="T7"/>
                  </a:cxn>
                </a:cxnLst>
                <a:rect l="0" t="0" r="r" b="b"/>
                <a:pathLst>
                  <a:path w="13" h="8">
                    <a:moveTo>
                      <a:pt x="11" y="7"/>
                    </a:moveTo>
                    <a:cubicBezTo>
                      <a:pt x="13" y="8"/>
                      <a:pt x="10" y="2"/>
                      <a:pt x="7" y="1"/>
                    </a:cubicBezTo>
                    <a:cubicBezTo>
                      <a:pt x="4" y="0"/>
                      <a:pt x="1" y="1"/>
                      <a:pt x="0" y="4"/>
                    </a:cubicBezTo>
                    <a:cubicBezTo>
                      <a:pt x="0" y="4"/>
                      <a:pt x="6" y="3"/>
                      <a:pt x="11"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5" name="Freeform 33"/>
              <p:cNvSpPr/>
              <p:nvPr/>
            </p:nvSpPr>
            <p:spPr bwMode="auto">
              <a:xfrm>
                <a:off x="6037262" y="995363"/>
                <a:ext cx="93663" cy="57150"/>
              </a:xfrm>
              <a:custGeom>
                <a:avLst/>
                <a:gdLst>
                  <a:gd name="T0" fmla="*/ 2 w 13"/>
                  <a:gd name="T1" fmla="*/ 7 h 8"/>
                  <a:gd name="T2" fmla="*/ 6 w 13"/>
                  <a:gd name="T3" fmla="*/ 1 h 8"/>
                  <a:gd name="T4" fmla="*/ 13 w 13"/>
                  <a:gd name="T5" fmla="*/ 4 h 8"/>
                  <a:gd name="T6" fmla="*/ 2 w 13"/>
                  <a:gd name="T7" fmla="*/ 7 h 8"/>
                </a:gdLst>
                <a:ahLst/>
                <a:cxnLst>
                  <a:cxn ang="0">
                    <a:pos x="T0" y="T1"/>
                  </a:cxn>
                  <a:cxn ang="0">
                    <a:pos x="T2" y="T3"/>
                  </a:cxn>
                  <a:cxn ang="0">
                    <a:pos x="T4" y="T5"/>
                  </a:cxn>
                  <a:cxn ang="0">
                    <a:pos x="T6" y="T7"/>
                  </a:cxn>
                </a:cxnLst>
                <a:rect l="0" t="0" r="r" b="b"/>
                <a:pathLst>
                  <a:path w="13" h="8">
                    <a:moveTo>
                      <a:pt x="2" y="7"/>
                    </a:moveTo>
                    <a:cubicBezTo>
                      <a:pt x="0" y="8"/>
                      <a:pt x="3" y="2"/>
                      <a:pt x="6" y="1"/>
                    </a:cubicBezTo>
                    <a:cubicBezTo>
                      <a:pt x="9" y="0"/>
                      <a:pt x="12" y="2"/>
                      <a:pt x="13" y="4"/>
                    </a:cubicBezTo>
                    <a:cubicBezTo>
                      <a:pt x="13" y="4"/>
                      <a:pt x="7" y="3"/>
                      <a:pt x="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6" name="Freeform 34"/>
              <p:cNvSpPr/>
              <p:nvPr/>
            </p:nvSpPr>
            <p:spPr bwMode="auto">
              <a:xfrm>
                <a:off x="6216650" y="1131888"/>
                <a:ext cx="30163" cy="57150"/>
              </a:xfrm>
              <a:custGeom>
                <a:avLst/>
                <a:gdLst>
                  <a:gd name="T0" fmla="*/ 4 w 4"/>
                  <a:gd name="T1" fmla="*/ 4 h 8"/>
                  <a:gd name="T2" fmla="*/ 2 w 4"/>
                  <a:gd name="T3" fmla="*/ 8 h 8"/>
                  <a:gd name="T4" fmla="*/ 0 w 4"/>
                  <a:gd name="T5" fmla="*/ 4 h 8"/>
                  <a:gd name="T6" fmla="*/ 2 w 4"/>
                  <a:gd name="T7" fmla="*/ 0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6"/>
                      <a:pt x="3" y="8"/>
                      <a:pt x="2" y="8"/>
                    </a:cubicBezTo>
                    <a:cubicBezTo>
                      <a:pt x="1" y="8"/>
                      <a:pt x="0" y="6"/>
                      <a:pt x="0" y="4"/>
                    </a:cubicBezTo>
                    <a:cubicBezTo>
                      <a:pt x="0" y="1"/>
                      <a:pt x="1" y="0"/>
                      <a:pt x="2" y="0"/>
                    </a:cubicBezTo>
                    <a:cubicBezTo>
                      <a:pt x="3" y="0"/>
                      <a:pt x="4" y="2"/>
                      <a:pt x="4"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7" name="Freeform 35"/>
              <p:cNvSpPr/>
              <p:nvPr/>
            </p:nvSpPr>
            <p:spPr bwMode="auto">
              <a:xfrm>
                <a:off x="6080125" y="1123951"/>
                <a:ext cx="28575" cy="58738"/>
              </a:xfrm>
              <a:custGeom>
                <a:avLst/>
                <a:gdLst>
                  <a:gd name="T0" fmla="*/ 4 w 4"/>
                  <a:gd name="T1" fmla="*/ 4 h 8"/>
                  <a:gd name="T2" fmla="*/ 2 w 4"/>
                  <a:gd name="T3" fmla="*/ 7 h 8"/>
                  <a:gd name="T4" fmla="*/ 0 w 4"/>
                  <a:gd name="T5" fmla="*/ 4 h 8"/>
                  <a:gd name="T6" fmla="*/ 2 w 4"/>
                  <a:gd name="T7" fmla="*/ 0 h 8"/>
                  <a:gd name="T8" fmla="*/ 4 w 4"/>
                  <a:gd name="T9" fmla="*/ 4 h 8"/>
                </a:gdLst>
                <a:ahLst/>
                <a:cxnLst>
                  <a:cxn ang="0">
                    <a:pos x="T0" y="T1"/>
                  </a:cxn>
                  <a:cxn ang="0">
                    <a:pos x="T2" y="T3"/>
                  </a:cxn>
                  <a:cxn ang="0">
                    <a:pos x="T4" y="T5"/>
                  </a:cxn>
                  <a:cxn ang="0">
                    <a:pos x="T6" y="T7"/>
                  </a:cxn>
                  <a:cxn ang="0">
                    <a:pos x="T8" y="T9"/>
                  </a:cxn>
                </a:cxnLst>
                <a:rect l="0" t="0" r="r" b="b"/>
                <a:pathLst>
                  <a:path w="4" h="8">
                    <a:moveTo>
                      <a:pt x="4" y="4"/>
                    </a:moveTo>
                    <a:cubicBezTo>
                      <a:pt x="4" y="6"/>
                      <a:pt x="3" y="8"/>
                      <a:pt x="2" y="7"/>
                    </a:cubicBezTo>
                    <a:cubicBezTo>
                      <a:pt x="1" y="7"/>
                      <a:pt x="0" y="6"/>
                      <a:pt x="0" y="4"/>
                    </a:cubicBezTo>
                    <a:cubicBezTo>
                      <a:pt x="0" y="1"/>
                      <a:pt x="1" y="0"/>
                      <a:pt x="2" y="0"/>
                    </a:cubicBezTo>
                    <a:cubicBezTo>
                      <a:pt x="3" y="0"/>
                      <a:pt x="4" y="2"/>
                      <a:pt x="4"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08" name="Freeform 36"/>
              <p:cNvSpPr/>
              <p:nvPr/>
            </p:nvSpPr>
            <p:spPr bwMode="auto">
              <a:xfrm>
                <a:off x="6296025" y="1411288"/>
                <a:ext cx="260350" cy="288925"/>
              </a:xfrm>
              <a:custGeom>
                <a:avLst/>
                <a:gdLst>
                  <a:gd name="T0" fmla="*/ 0 w 36"/>
                  <a:gd name="T1" fmla="*/ 13 h 40"/>
                  <a:gd name="T2" fmla="*/ 26 w 36"/>
                  <a:gd name="T3" fmla="*/ 4 h 40"/>
                  <a:gd name="T4" fmla="*/ 0 w 36"/>
                  <a:gd name="T5" fmla="*/ 13 h 40"/>
                </a:gdLst>
                <a:ahLst/>
                <a:cxnLst>
                  <a:cxn ang="0">
                    <a:pos x="T0" y="T1"/>
                  </a:cxn>
                  <a:cxn ang="0">
                    <a:pos x="T2" y="T3"/>
                  </a:cxn>
                  <a:cxn ang="0">
                    <a:pos x="T4" y="T5"/>
                  </a:cxn>
                </a:cxnLst>
                <a:rect l="0" t="0" r="r" b="b"/>
                <a:pathLst>
                  <a:path w="36" h="40">
                    <a:moveTo>
                      <a:pt x="0" y="13"/>
                    </a:moveTo>
                    <a:cubicBezTo>
                      <a:pt x="0" y="13"/>
                      <a:pt x="16" y="8"/>
                      <a:pt x="26" y="4"/>
                    </a:cubicBezTo>
                    <a:cubicBezTo>
                      <a:pt x="36" y="0"/>
                      <a:pt x="11" y="40"/>
                      <a:pt x="0" y="13"/>
                    </a:cubicBezTo>
                    <a:close/>
                  </a:path>
                </a:pathLst>
              </a:custGeom>
              <a:solidFill>
                <a:srgbClr val="E07B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0" name="Freeform 37"/>
              <p:cNvSpPr/>
              <p:nvPr/>
            </p:nvSpPr>
            <p:spPr bwMode="auto">
              <a:xfrm>
                <a:off x="6723062" y="1749426"/>
                <a:ext cx="79375" cy="73025"/>
              </a:xfrm>
              <a:custGeom>
                <a:avLst/>
                <a:gdLst>
                  <a:gd name="T0" fmla="*/ 0 w 11"/>
                  <a:gd name="T1" fmla="*/ 3 h 10"/>
                  <a:gd name="T2" fmla="*/ 9 w 11"/>
                  <a:gd name="T3" fmla="*/ 2 h 10"/>
                  <a:gd name="T4" fmla="*/ 0 w 11"/>
                  <a:gd name="T5" fmla="*/ 10 h 10"/>
                  <a:gd name="T6" fmla="*/ 0 w 11"/>
                  <a:gd name="T7" fmla="*/ 3 h 10"/>
                </a:gdLst>
                <a:ahLst/>
                <a:cxnLst>
                  <a:cxn ang="0">
                    <a:pos x="T0" y="T1"/>
                  </a:cxn>
                  <a:cxn ang="0">
                    <a:pos x="T2" y="T3"/>
                  </a:cxn>
                  <a:cxn ang="0">
                    <a:pos x="T4" y="T5"/>
                  </a:cxn>
                  <a:cxn ang="0">
                    <a:pos x="T6" y="T7"/>
                  </a:cxn>
                </a:cxnLst>
                <a:rect l="0" t="0" r="r" b="b"/>
                <a:pathLst>
                  <a:path w="11" h="10">
                    <a:moveTo>
                      <a:pt x="0" y="3"/>
                    </a:moveTo>
                    <a:cubicBezTo>
                      <a:pt x="0" y="3"/>
                      <a:pt x="11" y="0"/>
                      <a:pt x="9" y="2"/>
                    </a:cubicBezTo>
                    <a:cubicBezTo>
                      <a:pt x="7" y="4"/>
                      <a:pt x="4" y="7"/>
                      <a:pt x="0" y="10"/>
                    </a:cubicBezTo>
                    <a:lnTo>
                      <a:pt x="0" y="3"/>
                    </a:lnTo>
                    <a:close/>
                  </a:path>
                </a:pathLst>
              </a:custGeom>
              <a:solidFill>
                <a:srgbClr val="C206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1" name="Freeform 38"/>
              <p:cNvSpPr/>
              <p:nvPr/>
            </p:nvSpPr>
            <p:spPr bwMode="auto">
              <a:xfrm>
                <a:off x="5957887" y="1692276"/>
                <a:ext cx="1485900" cy="2062163"/>
              </a:xfrm>
              <a:custGeom>
                <a:avLst/>
                <a:gdLst>
                  <a:gd name="T0" fmla="*/ 48 w 206"/>
                  <a:gd name="T1" fmla="*/ 12 h 287"/>
                  <a:gd name="T2" fmla="*/ 1 w 206"/>
                  <a:gd name="T3" fmla="*/ 137 h 287"/>
                  <a:gd name="T4" fmla="*/ 20 w 206"/>
                  <a:gd name="T5" fmla="*/ 264 h 287"/>
                  <a:gd name="T6" fmla="*/ 191 w 206"/>
                  <a:gd name="T7" fmla="*/ 269 h 287"/>
                  <a:gd name="T8" fmla="*/ 166 w 206"/>
                  <a:gd name="T9" fmla="*/ 33 h 287"/>
                  <a:gd name="T10" fmla="*/ 111 w 206"/>
                  <a:gd name="T11" fmla="*/ 0 h 287"/>
                  <a:gd name="T12" fmla="*/ 48 w 206"/>
                  <a:gd name="T13" fmla="*/ 12 h 287"/>
                </a:gdLst>
                <a:ahLst/>
                <a:cxnLst>
                  <a:cxn ang="0">
                    <a:pos x="T0" y="T1"/>
                  </a:cxn>
                  <a:cxn ang="0">
                    <a:pos x="T2" y="T3"/>
                  </a:cxn>
                  <a:cxn ang="0">
                    <a:pos x="T4" y="T5"/>
                  </a:cxn>
                  <a:cxn ang="0">
                    <a:pos x="T6" y="T7"/>
                  </a:cxn>
                  <a:cxn ang="0">
                    <a:pos x="T8" y="T9"/>
                  </a:cxn>
                  <a:cxn ang="0">
                    <a:pos x="T10" y="T11"/>
                  </a:cxn>
                  <a:cxn ang="0">
                    <a:pos x="T12" y="T13"/>
                  </a:cxn>
                </a:cxnLst>
                <a:rect l="0" t="0" r="r" b="b"/>
                <a:pathLst>
                  <a:path w="206" h="287">
                    <a:moveTo>
                      <a:pt x="48" y="12"/>
                    </a:moveTo>
                    <a:cubicBezTo>
                      <a:pt x="50" y="15"/>
                      <a:pt x="0" y="107"/>
                      <a:pt x="1" y="137"/>
                    </a:cubicBezTo>
                    <a:cubicBezTo>
                      <a:pt x="2" y="166"/>
                      <a:pt x="22" y="260"/>
                      <a:pt x="20" y="264"/>
                    </a:cubicBezTo>
                    <a:cubicBezTo>
                      <a:pt x="20" y="264"/>
                      <a:pt x="65" y="287"/>
                      <a:pt x="191" y="269"/>
                    </a:cubicBezTo>
                    <a:cubicBezTo>
                      <a:pt x="203" y="160"/>
                      <a:pt x="206" y="67"/>
                      <a:pt x="166" y="33"/>
                    </a:cubicBezTo>
                    <a:cubicBezTo>
                      <a:pt x="166" y="33"/>
                      <a:pt x="122" y="1"/>
                      <a:pt x="111" y="0"/>
                    </a:cubicBezTo>
                    <a:cubicBezTo>
                      <a:pt x="111" y="0"/>
                      <a:pt x="64" y="58"/>
                      <a:pt x="48"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2" name="Freeform 39"/>
              <p:cNvSpPr/>
              <p:nvPr/>
            </p:nvSpPr>
            <p:spPr bwMode="auto">
              <a:xfrm>
                <a:off x="6405562" y="1692276"/>
                <a:ext cx="1154113" cy="2263775"/>
              </a:xfrm>
              <a:custGeom>
                <a:avLst/>
                <a:gdLst>
                  <a:gd name="T0" fmla="*/ 97 w 160"/>
                  <a:gd name="T1" fmla="*/ 21 h 315"/>
                  <a:gd name="T2" fmla="*/ 49 w 160"/>
                  <a:gd name="T3" fmla="*/ 0 h 315"/>
                  <a:gd name="T4" fmla="*/ 30 w 160"/>
                  <a:gd name="T5" fmla="*/ 18 h 315"/>
                  <a:gd name="T6" fmla="*/ 30 w 160"/>
                  <a:gd name="T7" fmla="*/ 26 h 315"/>
                  <a:gd name="T8" fmla="*/ 10 w 160"/>
                  <a:gd name="T9" fmla="*/ 305 h 315"/>
                  <a:gd name="T10" fmla="*/ 160 w 160"/>
                  <a:gd name="T11" fmla="*/ 309 h 315"/>
                  <a:gd name="T12" fmla="*/ 144 w 160"/>
                  <a:gd name="T13" fmla="*/ 79 h 315"/>
                  <a:gd name="T14" fmla="*/ 97 w 160"/>
                  <a:gd name="T15" fmla="*/ 21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315">
                    <a:moveTo>
                      <a:pt x="97" y="21"/>
                    </a:moveTo>
                    <a:cubicBezTo>
                      <a:pt x="79" y="12"/>
                      <a:pt x="55" y="1"/>
                      <a:pt x="49" y="0"/>
                    </a:cubicBezTo>
                    <a:cubicBezTo>
                      <a:pt x="49" y="0"/>
                      <a:pt x="41" y="10"/>
                      <a:pt x="30" y="18"/>
                    </a:cubicBezTo>
                    <a:cubicBezTo>
                      <a:pt x="31" y="21"/>
                      <a:pt x="31" y="23"/>
                      <a:pt x="30" y="26"/>
                    </a:cubicBezTo>
                    <a:cubicBezTo>
                      <a:pt x="13" y="108"/>
                      <a:pt x="0" y="222"/>
                      <a:pt x="10" y="305"/>
                    </a:cubicBezTo>
                    <a:cubicBezTo>
                      <a:pt x="36" y="306"/>
                      <a:pt x="115" y="315"/>
                      <a:pt x="160" y="309"/>
                    </a:cubicBezTo>
                    <a:cubicBezTo>
                      <a:pt x="154" y="227"/>
                      <a:pt x="157" y="135"/>
                      <a:pt x="144" y="79"/>
                    </a:cubicBezTo>
                    <a:cubicBezTo>
                      <a:pt x="137" y="53"/>
                      <a:pt x="120" y="32"/>
                      <a:pt x="97" y="21"/>
                    </a:cubicBezTo>
                    <a:close/>
                  </a:path>
                </a:pathLst>
              </a:custGeom>
              <a:solidFill>
                <a:srgbClr val="D46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3" name="Freeform 40"/>
              <p:cNvSpPr/>
              <p:nvPr/>
            </p:nvSpPr>
            <p:spPr bwMode="auto">
              <a:xfrm>
                <a:off x="5835650" y="1743076"/>
                <a:ext cx="533400" cy="2178050"/>
              </a:xfrm>
              <a:custGeom>
                <a:avLst/>
                <a:gdLst>
                  <a:gd name="T0" fmla="*/ 67 w 74"/>
                  <a:gd name="T1" fmla="*/ 303 h 303"/>
                  <a:gd name="T2" fmla="*/ 74 w 74"/>
                  <a:gd name="T3" fmla="*/ 17 h 303"/>
                  <a:gd name="T4" fmla="*/ 69 w 74"/>
                  <a:gd name="T5" fmla="*/ 0 h 303"/>
                  <a:gd name="T6" fmla="*/ 18 w 74"/>
                  <a:gd name="T7" fmla="*/ 130 h 303"/>
                  <a:gd name="T8" fmla="*/ 0 w 74"/>
                  <a:gd name="T9" fmla="*/ 302 h 303"/>
                  <a:gd name="T10" fmla="*/ 67 w 74"/>
                  <a:gd name="T11" fmla="*/ 303 h 303"/>
                </a:gdLst>
                <a:ahLst/>
                <a:cxnLst>
                  <a:cxn ang="0">
                    <a:pos x="T0" y="T1"/>
                  </a:cxn>
                  <a:cxn ang="0">
                    <a:pos x="T2" y="T3"/>
                  </a:cxn>
                  <a:cxn ang="0">
                    <a:pos x="T4" y="T5"/>
                  </a:cxn>
                  <a:cxn ang="0">
                    <a:pos x="T6" y="T7"/>
                  </a:cxn>
                  <a:cxn ang="0">
                    <a:pos x="T8" y="T9"/>
                  </a:cxn>
                  <a:cxn ang="0">
                    <a:pos x="T10" y="T11"/>
                  </a:cxn>
                </a:cxnLst>
                <a:rect l="0" t="0" r="r" b="b"/>
                <a:pathLst>
                  <a:path w="74" h="303">
                    <a:moveTo>
                      <a:pt x="67" y="303"/>
                    </a:moveTo>
                    <a:cubicBezTo>
                      <a:pt x="57" y="220"/>
                      <a:pt x="58" y="100"/>
                      <a:pt x="74" y="17"/>
                    </a:cubicBezTo>
                    <a:cubicBezTo>
                      <a:pt x="72" y="15"/>
                      <a:pt x="70" y="4"/>
                      <a:pt x="69" y="0"/>
                    </a:cubicBezTo>
                    <a:cubicBezTo>
                      <a:pt x="70" y="3"/>
                      <a:pt x="17" y="100"/>
                      <a:pt x="18" y="130"/>
                    </a:cubicBezTo>
                    <a:cubicBezTo>
                      <a:pt x="19" y="159"/>
                      <a:pt x="2" y="297"/>
                      <a:pt x="0" y="302"/>
                    </a:cubicBezTo>
                    <a:cubicBezTo>
                      <a:pt x="0" y="302"/>
                      <a:pt x="49" y="300"/>
                      <a:pt x="67" y="303"/>
                    </a:cubicBezTo>
                    <a:close/>
                  </a:path>
                </a:pathLst>
              </a:custGeom>
              <a:solidFill>
                <a:srgbClr val="D46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4" name="Freeform 41"/>
              <p:cNvSpPr/>
              <p:nvPr/>
            </p:nvSpPr>
            <p:spPr bwMode="auto">
              <a:xfrm>
                <a:off x="5856287" y="2741613"/>
                <a:ext cx="152400" cy="107950"/>
              </a:xfrm>
              <a:custGeom>
                <a:avLst/>
                <a:gdLst>
                  <a:gd name="T0" fmla="*/ 21 w 21"/>
                  <a:gd name="T1" fmla="*/ 14 h 15"/>
                  <a:gd name="T2" fmla="*/ 19 w 21"/>
                  <a:gd name="T3" fmla="*/ 5 h 15"/>
                  <a:gd name="T4" fmla="*/ 12 w 21"/>
                  <a:gd name="T5" fmla="*/ 0 h 15"/>
                  <a:gd name="T6" fmla="*/ 3 w 21"/>
                  <a:gd name="T7" fmla="*/ 6 h 15"/>
                  <a:gd name="T8" fmla="*/ 0 w 21"/>
                  <a:gd name="T9" fmla="*/ 11 h 15"/>
                  <a:gd name="T10" fmla="*/ 1 w 21"/>
                  <a:gd name="T11" fmla="*/ 13 h 15"/>
                  <a:gd name="T12" fmla="*/ 1 w 21"/>
                  <a:gd name="T13" fmla="*/ 13 h 15"/>
                  <a:gd name="T14" fmla="*/ 20 w 21"/>
                  <a:gd name="T15" fmla="*/ 1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21" y="14"/>
                    </a:moveTo>
                    <a:cubicBezTo>
                      <a:pt x="21" y="11"/>
                      <a:pt x="21" y="8"/>
                      <a:pt x="19" y="5"/>
                    </a:cubicBezTo>
                    <a:cubicBezTo>
                      <a:pt x="18" y="3"/>
                      <a:pt x="15" y="0"/>
                      <a:pt x="12" y="0"/>
                    </a:cubicBezTo>
                    <a:cubicBezTo>
                      <a:pt x="8" y="0"/>
                      <a:pt x="5" y="3"/>
                      <a:pt x="3" y="6"/>
                    </a:cubicBezTo>
                    <a:cubicBezTo>
                      <a:pt x="2" y="8"/>
                      <a:pt x="1" y="10"/>
                      <a:pt x="0" y="11"/>
                    </a:cubicBezTo>
                    <a:cubicBezTo>
                      <a:pt x="0" y="12"/>
                      <a:pt x="0" y="13"/>
                      <a:pt x="1" y="13"/>
                    </a:cubicBezTo>
                    <a:cubicBezTo>
                      <a:pt x="1" y="13"/>
                      <a:pt x="1" y="13"/>
                      <a:pt x="1" y="13"/>
                    </a:cubicBezTo>
                    <a:cubicBezTo>
                      <a:pt x="8" y="12"/>
                      <a:pt x="14" y="15"/>
                      <a:pt x="20" y="15"/>
                    </a:cubicBezTo>
                  </a:path>
                </a:pathLst>
              </a:custGeom>
              <a:solidFill>
                <a:srgbClr val="3544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5" name="Freeform 42"/>
              <p:cNvSpPr/>
              <p:nvPr/>
            </p:nvSpPr>
            <p:spPr bwMode="auto">
              <a:xfrm>
                <a:off x="5835650" y="2827338"/>
                <a:ext cx="193675" cy="44450"/>
              </a:xfrm>
              <a:custGeom>
                <a:avLst/>
                <a:gdLst>
                  <a:gd name="T0" fmla="*/ 2 w 27"/>
                  <a:gd name="T1" fmla="*/ 5 h 6"/>
                  <a:gd name="T2" fmla="*/ 25 w 27"/>
                  <a:gd name="T3" fmla="*/ 6 h 6"/>
                  <a:gd name="T4" fmla="*/ 27 w 27"/>
                  <a:gd name="T5" fmla="*/ 3 h 6"/>
                  <a:gd name="T6" fmla="*/ 27 w 27"/>
                  <a:gd name="T7" fmla="*/ 3 h 6"/>
                  <a:gd name="T8" fmla="*/ 25 w 27"/>
                  <a:gd name="T9" fmla="*/ 0 h 6"/>
                  <a:gd name="T10" fmla="*/ 2 w 27"/>
                  <a:gd name="T11" fmla="*/ 0 h 6"/>
                  <a:gd name="T12" fmla="*/ 0 w 27"/>
                  <a:gd name="T13" fmla="*/ 3 h 6"/>
                  <a:gd name="T14" fmla="*/ 0 w 27"/>
                  <a:gd name="T15" fmla="*/ 3 h 6"/>
                  <a:gd name="T16" fmla="*/ 2 w 27"/>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
                    <a:moveTo>
                      <a:pt x="2" y="5"/>
                    </a:moveTo>
                    <a:cubicBezTo>
                      <a:pt x="25" y="6"/>
                      <a:pt x="25" y="6"/>
                      <a:pt x="25" y="6"/>
                    </a:cubicBezTo>
                    <a:cubicBezTo>
                      <a:pt x="26" y="6"/>
                      <a:pt x="27" y="5"/>
                      <a:pt x="27" y="3"/>
                    </a:cubicBezTo>
                    <a:cubicBezTo>
                      <a:pt x="27" y="3"/>
                      <a:pt x="27" y="3"/>
                      <a:pt x="27" y="3"/>
                    </a:cubicBezTo>
                    <a:cubicBezTo>
                      <a:pt x="27" y="2"/>
                      <a:pt x="26" y="0"/>
                      <a:pt x="25" y="0"/>
                    </a:cubicBezTo>
                    <a:cubicBezTo>
                      <a:pt x="2" y="0"/>
                      <a:pt x="2" y="0"/>
                      <a:pt x="2" y="0"/>
                    </a:cubicBezTo>
                    <a:cubicBezTo>
                      <a:pt x="1" y="0"/>
                      <a:pt x="0" y="1"/>
                      <a:pt x="0" y="3"/>
                    </a:cubicBezTo>
                    <a:cubicBezTo>
                      <a:pt x="0" y="3"/>
                      <a:pt x="0" y="3"/>
                      <a:pt x="0" y="3"/>
                    </a:cubicBezTo>
                    <a:cubicBezTo>
                      <a:pt x="0" y="4"/>
                      <a:pt x="1" y="5"/>
                      <a:pt x="2" y="5"/>
                    </a:cubicBezTo>
                    <a:close/>
                  </a:path>
                </a:pathLst>
              </a:custGeom>
              <a:solidFill>
                <a:srgbClr val="ADBE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6" name="Freeform 43"/>
              <p:cNvSpPr/>
              <p:nvPr/>
            </p:nvSpPr>
            <p:spPr bwMode="auto">
              <a:xfrm>
                <a:off x="4997450" y="1951038"/>
                <a:ext cx="873125" cy="1149350"/>
              </a:xfrm>
              <a:custGeom>
                <a:avLst/>
                <a:gdLst>
                  <a:gd name="T0" fmla="*/ 120 w 121"/>
                  <a:gd name="T1" fmla="*/ 156 h 160"/>
                  <a:gd name="T2" fmla="*/ 87 w 121"/>
                  <a:gd name="T3" fmla="*/ 46 h 160"/>
                  <a:gd name="T4" fmla="*/ 75 w 121"/>
                  <a:gd name="T5" fmla="*/ 33 h 160"/>
                  <a:gd name="T6" fmla="*/ 4 w 121"/>
                  <a:gd name="T7" fmla="*/ 1 h 160"/>
                  <a:gd name="T8" fmla="*/ 1 w 121"/>
                  <a:gd name="T9" fmla="*/ 5 h 160"/>
                  <a:gd name="T10" fmla="*/ 35 w 121"/>
                  <a:gd name="T11" fmla="*/ 112 h 160"/>
                  <a:gd name="T12" fmla="*/ 46 w 121"/>
                  <a:gd name="T13" fmla="*/ 125 h 160"/>
                  <a:gd name="T14" fmla="*/ 117 w 121"/>
                  <a:gd name="T15" fmla="*/ 159 h 160"/>
                  <a:gd name="T16" fmla="*/ 120 w 121"/>
                  <a:gd name="T17" fmla="*/ 1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60">
                    <a:moveTo>
                      <a:pt x="120" y="156"/>
                    </a:moveTo>
                    <a:cubicBezTo>
                      <a:pt x="87" y="46"/>
                      <a:pt x="87" y="46"/>
                      <a:pt x="87" y="46"/>
                    </a:cubicBezTo>
                    <a:cubicBezTo>
                      <a:pt x="85" y="40"/>
                      <a:pt x="81" y="35"/>
                      <a:pt x="75" y="33"/>
                    </a:cubicBezTo>
                    <a:cubicBezTo>
                      <a:pt x="4" y="1"/>
                      <a:pt x="4" y="1"/>
                      <a:pt x="4" y="1"/>
                    </a:cubicBezTo>
                    <a:cubicBezTo>
                      <a:pt x="2" y="0"/>
                      <a:pt x="0" y="2"/>
                      <a:pt x="1" y="5"/>
                    </a:cubicBezTo>
                    <a:cubicBezTo>
                      <a:pt x="35" y="112"/>
                      <a:pt x="35" y="112"/>
                      <a:pt x="35" y="112"/>
                    </a:cubicBezTo>
                    <a:cubicBezTo>
                      <a:pt x="36" y="118"/>
                      <a:pt x="40" y="122"/>
                      <a:pt x="46" y="125"/>
                    </a:cubicBezTo>
                    <a:cubicBezTo>
                      <a:pt x="117" y="159"/>
                      <a:pt x="117" y="159"/>
                      <a:pt x="117" y="159"/>
                    </a:cubicBezTo>
                    <a:cubicBezTo>
                      <a:pt x="119" y="160"/>
                      <a:pt x="121" y="158"/>
                      <a:pt x="120" y="156"/>
                    </a:cubicBezTo>
                    <a:close/>
                  </a:path>
                </a:pathLst>
              </a:custGeom>
              <a:solidFill>
                <a:srgbClr val="F5C6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7" name="Freeform 44"/>
              <p:cNvSpPr/>
              <p:nvPr/>
            </p:nvSpPr>
            <p:spPr bwMode="auto">
              <a:xfrm>
                <a:off x="4960937" y="2001838"/>
                <a:ext cx="881063" cy="1149350"/>
              </a:xfrm>
              <a:custGeom>
                <a:avLst/>
                <a:gdLst>
                  <a:gd name="T0" fmla="*/ 121 w 122"/>
                  <a:gd name="T1" fmla="*/ 156 h 160"/>
                  <a:gd name="T2" fmla="*/ 87 w 122"/>
                  <a:gd name="T3" fmla="*/ 46 h 160"/>
                  <a:gd name="T4" fmla="*/ 76 w 122"/>
                  <a:gd name="T5" fmla="*/ 33 h 160"/>
                  <a:gd name="T6" fmla="*/ 5 w 122"/>
                  <a:gd name="T7" fmla="*/ 1 h 160"/>
                  <a:gd name="T8" fmla="*/ 1 w 122"/>
                  <a:gd name="T9" fmla="*/ 4 h 160"/>
                  <a:gd name="T10" fmla="*/ 35 w 122"/>
                  <a:gd name="T11" fmla="*/ 112 h 160"/>
                  <a:gd name="T12" fmla="*/ 46 w 122"/>
                  <a:gd name="T13" fmla="*/ 125 h 160"/>
                  <a:gd name="T14" fmla="*/ 117 w 122"/>
                  <a:gd name="T15" fmla="*/ 159 h 160"/>
                  <a:gd name="T16" fmla="*/ 121 w 122"/>
                  <a:gd name="T17" fmla="*/ 1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60">
                    <a:moveTo>
                      <a:pt x="121" y="156"/>
                    </a:moveTo>
                    <a:cubicBezTo>
                      <a:pt x="87" y="46"/>
                      <a:pt x="87" y="46"/>
                      <a:pt x="87" y="46"/>
                    </a:cubicBezTo>
                    <a:cubicBezTo>
                      <a:pt x="86" y="40"/>
                      <a:pt x="81" y="35"/>
                      <a:pt x="76" y="33"/>
                    </a:cubicBezTo>
                    <a:cubicBezTo>
                      <a:pt x="5" y="1"/>
                      <a:pt x="5" y="1"/>
                      <a:pt x="5" y="1"/>
                    </a:cubicBezTo>
                    <a:cubicBezTo>
                      <a:pt x="3" y="0"/>
                      <a:pt x="0" y="2"/>
                      <a:pt x="1" y="4"/>
                    </a:cubicBezTo>
                    <a:cubicBezTo>
                      <a:pt x="35" y="112"/>
                      <a:pt x="35" y="112"/>
                      <a:pt x="35" y="112"/>
                    </a:cubicBezTo>
                    <a:cubicBezTo>
                      <a:pt x="37" y="118"/>
                      <a:pt x="41" y="122"/>
                      <a:pt x="46" y="125"/>
                    </a:cubicBezTo>
                    <a:cubicBezTo>
                      <a:pt x="117" y="159"/>
                      <a:pt x="117" y="159"/>
                      <a:pt x="117" y="159"/>
                    </a:cubicBezTo>
                    <a:cubicBezTo>
                      <a:pt x="119" y="160"/>
                      <a:pt x="122" y="158"/>
                      <a:pt x="121" y="156"/>
                    </a:cubicBezTo>
                    <a:close/>
                  </a:path>
                </a:pathLst>
              </a:custGeom>
              <a:solidFill>
                <a:srgbClr val="4475A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8" name="Freeform 45"/>
              <p:cNvSpPr/>
              <p:nvPr/>
            </p:nvSpPr>
            <p:spPr bwMode="auto">
              <a:xfrm>
                <a:off x="5343525" y="2476501"/>
                <a:ext cx="1465263" cy="1430338"/>
              </a:xfrm>
              <a:custGeom>
                <a:avLst/>
                <a:gdLst>
                  <a:gd name="T0" fmla="*/ 68 w 203"/>
                  <a:gd name="T1" fmla="*/ 69 h 199"/>
                  <a:gd name="T2" fmla="*/ 203 w 203"/>
                  <a:gd name="T3" fmla="*/ 178 h 199"/>
                  <a:gd name="T4" fmla="*/ 165 w 203"/>
                  <a:gd name="T5" fmla="*/ 95 h 199"/>
                  <a:gd name="T6" fmla="*/ 74 w 203"/>
                  <a:gd name="T7" fmla="*/ 25 h 199"/>
                  <a:gd name="T8" fmla="*/ 11 w 203"/>
                  <a:gd name="T9" fmla="*/ 8 h 199"/>
                  <a:gd name="T10" fmla="*/ 44 w 203"/>
                  <a:gd name="T11" fmla="*/ 18 h 199"/>
                  <a:gd name="T12" fmla="*/ 7 w 203"/>
                  <a:gd name="T13" fmla="*/ 15 h 199"/>
                  <a:gd name="T14" fmla="*/ 41 w 203"/>
                  <a:gd name="T15" fmla="*/ 30 h 199"/>
                  <a:gd name="T16" fmla="*/ 1 w 203"/>
                  <a:gd name="T17" fmla="*/ 34 h 199"/>
                  <a:gd name="T18" fmla="*/ 39 w 203"/>
                  <a:gd name="T19" fmla="*/ 42 h 199"/>
                  <a:gd name="T20" fmla="*/ 10 w 203"/>
                  <a:gd name="T21" fmla="*/ 42 h 199"/>
                  <a:gd name="T22" fmla="*/ 68 w 203"/>
                  <a:gd name="T23" fmla="*/ 6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199">
                    <a:moveTo>
                      <a:pt x="68" y="69"/>
                    </a:moveTo>
                    <a:cubicBezTo>
                      <a:pt x="68" y="69"/>
                      <a:pt x="178" y="199"/>
                      <a:pt x="203" y="178"/>
                    </a:cubicBezTo>
                    <a:cubicBezTo>
                      <a:pt x="165" y="95"/>
                      <a:pt x="165" y="95"/>
                      <a:pt x="165" y="95"/>
                    </a:cubicBezTo>
                    <a:cubicBezTo>
                      <a:pt x="164" y="97"/>
                      <a:pt x="74" y="25"/>
                      <a:pt x="74" y="25"/>
                    </a:cubicBezTo>
                    <a:cubicBezTo>
                      <a:pt x="74" y="25"/>
                      <a:pt x="12" y="0"/>
                      <a:pt x="11" y="8"/>
                    </a:cubicBezTo>
                    <a:cubicBezTo>
                      <a:pt x="10" y="14"/>
                      <a:pt x="48" y="18"/>
                      <a:pt x="44" y="18"/>
                    </a:cubicBezTo>
                    <a:cubicBezTo>
                      <a:pt x="44" y="18"/>
                      <a:pt x="11" y="12"/>
                      <a:pt x="7" y="15"/>
                    </a:cubicBezTo>
                    <a:cubicBezTo>
                      <a:pt x="3" y="20"/>
                      <a:pt x="41" y="27"/>
                      <a:pt x="41" y="30"/>
                    </a:cubicBezTo>
                    <a:cubicBezTo>
                      <a:pt x="41" y="30"/>
                      <a:pt x="2" y="30"/>
                      <a:pt x="1" y="34"/>
                    </a:cubicBezTo>
                    <a:cubicBezTo>
                      <a:pt x="0" y="38"/>
                      <a:pt x="40" y="41"/>
                      <a:pt x="39" y="42"/>
                    </a:cubicBezTo>
                    <a:cubicBezTo>
                      <a:pt x="38" y="43"/>
                      <a:pt x="6" y="39"/>
                      <a:pt x="10" y="42"/>
                    </a:cubicBezTo>
                    <a:cubicBezTo>
                      <a:pt x="15" y="45"/>
                      <a:pt x="68" y="69"/>
                      <a:pt x="68" y="69"/>
                    </a:cubicBezTo>
                    <a:close/>
                  </a:path>
                </a:pathLst>
              </a:custGeom>
              <a:solidFill>
                <a:srgbClr val="FFA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19" name="Freeform 46"/>
              <p:cNvSpPr/>
              <p:nvPr/>
            </p:nvSpPr>
            <p:spPr bwMode="auto">
              <a:xfrm>
                <a:off x="5611812" y="2403476"/>
                <a:ext cx="338138" cy="315913"/>
              </a:xfrm>
              <a:custGeom>
                <a:avLst/>
                <a:gdLst>
                  <a:gd name="T0" fmla="*/ 15 w 47"/>
                  <a:gd name="T1" fmla="*/ 29 h 44"/>
                  <a:gd name="T2" fmla="*/ 7 w 47"/>
                  <a:gd name="T3" fmla="*/ 3 h 44"/>
                  <a:gd name="T4" fmla="*/ 47 w 47"/>
                  <a:gd name="T5" fmla="*/ 44 h 44"/>
                </a:gdLst>
                <a:ahLst/>
                <a:cxnLst>
                  <a:cxn ang="0">
                    <a:pos x="T0" y="T1"/>
                  </a:cxn>
                  <a:cxn ang="0">
                    <a:pos x="T2" y="T3"/>
                  </a:cxn>
                  <a:cxn ang="0">
                    <a:pos x="T4" y="T5"/>
                  </a:cxn>
                </a:cxnLst>
                <a:rect l="0" t="0" r="r" b="b"/>
                <a:pathLst>
                  <a:path w="47" h="44">
                    <a:moveTo>
                      <a:pt x="15" y="29"/>
                    </a:moveTo>
                    <a:cubicBezTo>
                      <a:pt x="15" y="29"/>
                      <a:pt x="0" y="0"/>
                      <a:pt x="7" y="3"/>
                    </a:cubicBezTo>
                    <a:cubicBezTo>
                      <a:pt x="13" y="7"/>
                      <a:pt x="47" y="44"/>
                      <a:pt x="47" y="44"/>
                    </a:cubicBezTo>
                  </a:path>
                </a:pathLst>
              </a:custGeom>
              <a:solidFill>
                <a:srgbClr val="FFA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0" name="Freeform 47"/>
              <p:cNvSpPr/>
              <p:nvPr/>
            </p:nvSpPr>
            <p:spPr bwMode="auto">
              <a:xfrm>
                <a:off x="5799137" y="1922463"/>
                <a:ext cx="1797050" cy="1968500"/>
              </a:xfrm>
              <a:custGeom>
                <a:avLst/>
                <a:gdLst>
                  <a:gd name="T0" fmla="*/ 202 w 249"/>
                  <a:gd name="T1" fmla="*/ 13 h 274"/>
                  <a:gd name="T2" fmla="*/ 164 w 249"/>
                  <a:gd name="T3" fmla="*/ 15 h 274"/>
                  <a:gd name="T4" fmla="*/ 145 w 249"/>
                  <a:gd name="T5" fmla="*/ 73 h 274"/>
                  <a:gd name="T6" fmla="*/ 98 w 249"/>
                  <a:gd name="T7" fmla="*/ 168 h 274"/>
                  <a:gd name="T8" fmla="*/ 22 w 249"/>
                  <a:gd name="T9" fmla="*/ 109 h 274"/>
                  <a:gd name="T10" fmla="*/ 0 w 249"/>
                  <a:gd name="T11" fmla="*/ 160 h 274"/>
                  <a:gd name="T12" fmla="*/ 138 w 249"/>
                  <a:gd name="T13" fmla="*/ 262 h 274"/>
                  <a:gd name="T14" fmla="*/ 202 w 249"/>
                  <a:gd name="T15" fmla="*/ 13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274">
                    <a:moveTo>
                      <a:pt x="202" y="13"/>
                    </a:moveTo>
                    <a:cubicBezTo>
                      <a:pt x="193" y="0"/>
                      <a:pt x="172" y="1"/>
                      <a:pt x="164" y="15"/>
                    </a:cubicBezTo>
                    <a:cubicBezTo>
                      <a:pt x="156" y="31"/>
                      <a:pt x="149" y="60"/>
                      <a:pt x="145" y="73"/>
                    </a:cubicBezTo>
                    <a:cubicBezTo>
                      <a:pt x="136" y="97"/>
                      <a:pt x="98" y="168"/>
                      <a:pt x="98" y="168"/>
                    </a:cubicBezTo>
                    <a:cubicBezTo>
                      <a:pt x="22" y="109"/>
                      <a:pt x="22" y="109"/>
                      <a:pt x="22" y="109"/>
                    </a:cubicBezTo>
                    <a:cubicBezTo>
                      <a:pt x="0" y="160"/>
                      <a:pt x="0" y="160"/>
                      <a:pt x="0" y="160"/>
                    </a:cubicBezTo>
                    <a:cubicBezTo>
                      <a:pt x="0" y="160"/>
                      <a:pt x="110" y="274"/>
                      <a:pt x="138" y="262"/>
                    </a:cubicBezTo>
                    <a:cubicBezTo>
                      <a:pt x="162" y="252"/>
                      <a:pt x="249" y="85"/>
                      <a:pt x="202"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sp>
            <p:nvSpPr>
              <p:cNvPr id="121" name="Oval 48"/>
              <p:cNvSpPr>
                <a:spLocks noChangeArrowheads="1"/>
              </p:cNvSpPr>
              <p:nvPr/>
            </p:nvSpPr>
            <p:spPr bwMode="auto">
              <a:xfrm>
                <a:off x="6434137" y="239713"/>
                <a:ext cx="476250" cy="474663"/>
              </a:xfrm>
              <a:prstGeom prst="ellipse">
                <a:avLst/>
              </a:prstGeom>
              <a:solidFill>
                <a:srgbClr val="1E2F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zh-CN" altLang="en-US"/>
              </a:p>
            </p:txBody>
          </p:sp>
        </p:grpSp>
      </p:grpSp>
      <p:sp>
        <p:nvSpPr>
          <p:cNvPr id="3" name="文本框 2"/>
          <p:cNvSpPr txBox="1"/>
          <p:nvPr/>
        </p:nvSpPr>
        <p:spPr>
          <a:xfrm>
            <a:off x="389890" y="2143760"/>
            <a:ext cx="9137015" cy="1985010"/>
          </a:xfrm>
          <a:prstGeom prst="rect">
            <a:avLst/>
          </a:prstGeom>
          <a:solidFill>
            <a:schemeClr val="accent6">
              <a:lumMod val="20000"/>
              <a:lumOff val="80000"/>
            </a:schemeClr>
          </a:solidFill>
        </p:spPr>
        <p:txBody>
          <a:bodyPr wrap="square" rtlCol="0" anchor="t">
            <a:noAutofit/>
          </a:bodyPr>
          <a:p>
            <a:r>
              <a:rPr lang="en-US" altLang="zh-CN" sz="2400" b="1">
                <a:solidFill>
                  <a:schemeClr val="tx1"/>
                </a:solidFill>
                <a:uFillTx/>
                <a:latin typeface="Times New Roman" panose="02020603050405020304" charset="0"/>
                <a:ea typeface="方正楷体_GB2312" panose="02000000000000000000" charset="-122"/>
                <a:sym typeface="+mn-ea"/>
              </a:rPr>
              <a:t>the Great Wall</a:t>
            </a:r>
            <a:r>
              <a:rPr lang="en-US" altLang="zh-CN" sz="2400">
                <a:solidFill>
                  <a:schemeClr val="tx1"/>
                </a:solidFill>
                <a:uFillTx/>
                <a:latin typeface="Times New Roman" panose="02020603050405020304" charset="0"/>
                <a:ea typeface="方正楷体_GB2312" panose="02000000000000000000" charset="-122"/>
                <a:sym typeface="+mn-ea"/>
              </a:rPr>
              <a:t>, </a:t>
            </a:r>
            <a:r>
              <a:rPr lang="en-US" altLang="zh-CN" sz="2400" b="1">
                <a:solidFill>
                  <a:schemeClr val="tx1"/>
                </a:solidFill>
                <a:uFillTx/>
                <a:latin typeface="Times New Roman" panose="02020603050405020304" charset="0"/>
                <a:ea typeface="方正楷体_GB2312" panose="02000000000000000000" charset="-122"/>
                <a:sym typeface="+mn-ea"/>
              </a:rPr>
              <a:t>the Beijing Central Axis</a:t>
            </a:r>
            <a:r>
              <a:rPr lang="zh-CN" altLang="en-US" sz="2400" b="1">
                <a:solidFill>
                  <a:schemeClr val="tx1"/>
                </a:solidFill>
                <a:uFillTx/>
                <a:latin typeface="Times New Roman" panose="02020603050405020304" charset="0"/>
                <a:ea typeface="方正楷体_GB2312" panose="02000000000000000000" charset="-122"/>
                <a:sym typeface="+mn-ea"/>
              </a:rPr>
              <a:t>（北京中轴线）</a:t>
            </a:r>
            <a:r>
              <a:rPr lang="en-US" altLang="zh-CN" sz="2400" b="1">
                <a:solidFill>
                  <a:schemeClr val="tx1"/>
                </a:solidFill>
                <a:uFillTx/>
                <a:latin typeface="Times New Roman" panose="02020603050405020304" charset="0"/>
                <a:ea typeface="方正楷体_GB2312" panose="02000000000000000000" charset="-122"/>
                <a:sym typeface="+mn-ea"/>
              </a:rPr>
              <a:t>, The Forbidden City, Mogao Caves </a:t>
            </a:r>
            <a:r>
              <a:rPr lang="zh-CN" altLang="en-US" sz="2400" b="1">
                <a:solidFill>
                  <a:schemeClr val="tx1"/>
                </a:solidFill>
                <a:uFillTx/>
                <a:latin typeface="Times New Roman" panose="02020603050405020304" charset="0"/>
                <a:ea typeface="方正楷体_GB2312" panose="02000000000000000000" charset="-122"/>
                <a:sym typeface="+mn-ea"/>
              </a:rPr>
              <a:t>(莫高窟)</a:t>
            </a:r>
            <a:r>
              <a:rPr lang="en-US" altLang="zh-CN" sz="2400">
                <a:solidFill>
                  <a:schemeClr val="tx1"/>
                </a:solidFill>
                <a:uFillTx/>
                <a:latin typeface="Times New Roman" panose="02020603050405020304" charset="0"/>
                <a:ea typeface="方正楷体_GB2312" panose="02000000000000000000" charset="-122"/>
                <a:sym typeface="+mn-ea"/>
              </a:rPr>
              <a:t>, </a:t>
            </a:r>
            <a:r>
              <a:rPr lang="en-US" altLang="zh-CN" sz="2400" b="1">
                <a:solidFill>
                  <a:schemeClr val="tx1"/>
                </a:solidFill>
                <a:uFillTx/>
                <a:latin typeface="Times New Roman" panose="02020603050405020304" charset="0"/>
                <a:ea typeface="方正楷体_GB2312" panose="02000000000000000000" charset="-122"/>
                <a:sym typeface="+mn-ea"/>
              </a:rPr>
              <a:t>Terra-Cotta Army </a:t>
            </a:r>
            <a:r>
              <a:rPr lang="en-US" altLang="zh-CN" sz="2400">
                <a:solidFill>
                  <a:schemeClr val="tx1"/>
                </a:solidFill>
                <a:uFillTx/>
                <a:latin typeface="Times New Roman" panose="02020603050405020304" charset="0"/>
                <a:ea typeface="方正楷体_GB2312" panose="02000000000000000000" charset="-122"/>
                <a:sym typeface="+mn-ea"/>
              </a:rPr>
              <a:t>(</a:t>
            </a:r>
            <a:r>
              <a:rPr lang="zh-CN" altLang="en-US" sz="2400">
                <a:solidFill>
                  <a:schemeClr val="tx1"/>
                </a:solidFill>
                <a:uFillTx/>
                <a:latin typeface="Times New Roman" panose="02020603050405020304" charset="0"/>
                <a:ea typeface="方正楷体_GB2312" panose="02000000000000000000" charset="-122"/>
                <a:sym typeface="+mn-ea"/>
              </a:rPr>
              <a:t>兵马俑</a:t>
            </a:r>
            <a:r>
              <a:rPr lang="en-US" altLang="zh-CN" sz="2400">
                <a:solidFill>
                  <a:schemeClr val="tx1"/>
                </a:solidFill>
                <a:uFillTx/>
                <a:latin typeface="Times New Roman" panose="02020603050405020304" charset="0"/>
                <a:ea typeface="方正楷体_GB2312" panose="02000000000000000000" charset="-122"/>
                <a:sym typeface="+mn-ea"/>
              </a:rPr>
              <a:t>) , </a:t>
            </a:r>
            <a:r>
              <a:rPr lang="en-US" altLang="zh-CN" sz="2400" b="1">
                <a:solidFill>
                  <a:schemeClr val="tx1"/>
                </a:solidFill>
                <a:uFillTx/>
                <a:latin typeface="Times New Roman" panose="02020603050405020304" charset="0"/>
                <a:ea typeface="方正楷体_GB2312" panose="02000000000000000000" charset="-122"/>
                <a:sym typeface="+mn-ea"/>
              </a:rPr>
              <a:t>Temple of Confucius(</a:t>
            </a:r>
            <a:r>
              <a:rPr lang="zh-CN" altLang="en-US" sz="2400" b="1">
                <a:solidFill>
                  <a:schemeClr val="tx1"/>
                </a:solidFill>
                <a:uFillTx/>
                <a:latin typeface="Times New Roman" panose="02020603050405020304" charset="0"/>
                <a:ea typeface="方正楷体_GB2312" panose="02000000000000000000" charset="-122"/>
                <a:sym typeface="+mn-ea"/>
              </a:rPr>
              <a:t>孔庙</a:t>
            </a:r>
            <a:r>
              <a:rPr lang="en-US" altLang="zh-CN" sz="2400" b="1">
                <a:solidFill>
                  <a:schemeClr val="tx1"/>
                </a:solidFill>
                <a:uFillTx/>
                <a:latin typeface="Times New Roman" panose="02020603050405020304" charset="0"/>
                <a:ea typeface="方正楷体_GB2312" panose="02000000000000000000" charset="-122"/>
                <a:sym typeface="+mn-ea"/>
              </a:rPr>
              <a:t>)</a:t>
            </a:r>
            <a:r>
              <a:rPr lang="en-US" altLang="zh-CN" sz="2400">
                <a:solidFill>
                  <a:schemeClr val="tx1"/>
                </a:solidFill>
                <a:uFillTx/>
                <a:latin typeface="Times New Roman" panose="02020603050405020304" charset="0"/>
                <a:ea typeface="方正楷体_GB2312" panose="02000000000000000000" charset="-122"/>
                <a:sym typeface="+mn-ea"/>
              </a:rPr>
              <a:t>, Cemetery of Confucius and the Kong Family Mansion (</a:t>
            </a:r>
            <a:r>
              <a:rPr lang="zh-CN" altLang="en-US" sz="2400">
                <a:solidFill>
                  <a:schemeClr val="tx1"/>
                </a:solidFill>
                <a:uFillTx/>
                <a:latin typeface="Times New Roman" panose="02020603050405020304" charset="0"/>
                <a:ea typeface="方正楷体_GB2312" panose="02000000000000000000" charset="-122"/>
                <a:sym typeface="+mn-ea"/>
              </a:rPr>
              <a:t>孔林</a:t>
            </a:r>
            <a:r>
              <a:rPr lang="zh-CN" altLang="en-US" sz="2400">
                <a:uFillTx/>
                <a:latin typeface="Times New Roman" panose="02020603050405020304" charset="0"/>
                <a:ea typeface="方正楷体_GB2312" panose="02000000000000000000" charset="-122"/>
                <a:sym typeface="+mn-ea"/>
              </a:rPr>
              <a:t>孔府</a:t>
            </a:r>
            <a:r>
              <a:rPr lang="en-US" altLang="zh-CN" sz="2400">
                <a:solidFill>
                  <a:schemeClr val="tx1"/>
                </a:solidFill>
                <a:uFillTx/>
                <a:latin typeface="Times New Roman" panose="02020603050405020304" charset="0"/>
                <a:ea typeface="方正楷体_GB2312" panose="02000000000000000000" charset="-122"/>
                <a:sym typeface="+mn-ea"/>
              </a:rPr>
              <a:t>), Ancient City of Ping Yao, </a:t>
            </a:r>
            <a:r>
              <a:rPr lang="en-US" altLang="zh-CN" sz="2400" b="1">
                <a:solidFill>
                  <a:schemeClr val="tx1"/>
                </a:solidFill>
                <a:uFillTx/>
                <a:latin typeface="Times New Roman" panose="02020603050405020304" charset="0"/>
                <a:ea typeface="方正楷体_GB2312" panose="02000000000000000000" charset="-122"/>
                <a:sym typeface="+mn-ea"/>
              </a:rPr>
              <a:t>Summer Palace(</a:t>
            </a:r>
            <a:r>
              <a:rPr lang="zh-CN" altLang="en-US" sz="2400" b="1">
                <a:solidFill>
                  <a:schemeClr val="tx1"/>
                </a:solidFill>
                <a:uFillTx/>
                <a:latin typeface="Times New Roman" panose="02020603050405020304" charset="0"/>
                <a:ea typeface="方正楷体_GB2312" panose="02000000000000000000" charset="-122"/>
                <a:sym typeface="+mn-ea"/>
              </a:rPr>
              <a:t>颐和园</a:t>
            </a:r>
            <a:r>
              <a:rPr lang="en-US" altLang="zh-CN" sz="2400" b="1">
                <a:solidFill>
                  <a:schemeClr val="tx1"/>
                </a:solidFill>
                <a:uFillTx/>
                <a:latin typeface="Times New Roman" panose="02020603050405020304" charset="0"/>
                <a:ea typeface="方正楷体_GB2312" panose="02000000000000000000" charset="-122"/>
                <a:sym typeface="+mn-ea"/>
              </a:rPr>
              <a:t>)</a:t>
            </a:r>
            <a:r>
              <a:rPr lang="en-US" altLang="zh-CN" sz="2400">
                <a:solidFill>
                  <a:schemeClr val="tx1"/>
                </a:solidFill>
                <a:uFillTx/>
                <a:latin typeface="Times New Roman" panose="02020603050405020304" charset="0"/>
                <a:ea typeface="方正楷体_GB2312" panose="02000000000000000000" charset="-122"/>
                <a:sym typeface="+mn-ea"/>
              </a:rPr>
              <a:t>, Classical Gardens of Suzhou</a:t>
            </a:r>
            <a:r>
              <a:rPr lang="zh-CN" altLang="en-US" sz="2400">
                <a:solidFill>
                  <a:schemeClr val="tx1"/>
                </a:solidFill>
                <a:uFillTx/>
                <a:latin typeface="Times New Roman" panose="02020603050405020304" charset="0"/>
                <a:ea typeface="方正楷体_GB2312" panose="02000000000000000000" charset="-122"/>
                <a:sym typeface="+mn-ea"/>
              </a:rPr>
              <a:t>、</a:t>
            </a:r>
            <a:r>
              <a:rPr lang="en-US" altLang="zh-CN" sz="2400" b="1">
                <a:solidFill>
                  <a:schemeClr val="tx1"/>
                </a:solidFill>
                <a:uFillTx/>
                <a:latin typeface="Times New Roman" panose="02020603050405020304" charset="0"/>
                <a:ea typeface="方正楷体_GB2312" panose="02000000000000000000" charset="-122"/>
                <a:sym typeface="+mn-ea"/>
              </a:rPr>
              <a:t>Mount Taishan,</a:t>
            </a:r>
            <a:r>
              <a:rPr lang="en-US" altLang="zh-CN" sz="2400">
                <a:solidFill>
                  <a:schemeClr val="tx1"/>
                </a:solidFill>
                <a:uFillTx/>
                <a:latin typeface="Times New Roman" panose="02020603050405020304" charset="0"/>
                <a:ea typeface="方正楷体_GB2312" panose="02000000000000000000" charset="-122"/>
                <a:sym typeface="+mn-ea"/>
              </a:rPr>
              <a:t> etc.</a:t>
            </a:r>
            <a:endParaRPr lang="en-US" altLang="zh-CN" sz="2400">
              <a:solidFill>
                <a:schemeClr val="tx1"/>
              </a:solidFill>
              <a:uFillTx/>
              <a:latin typeface="Times New Roman" panose="02020603050405020304" charset="0"/>
              <a:ea typeface="方正楷体_GB2312" panose="02000000000000000000" charset="-122"/>
              <a:sym typeface="+mn-ea"/>
            </a:endParaRPr>
          </a:p>
        </p:txBody>
      </p:sp>
      <p:sp>
        <p:nvSpPr>
          <p:cNvPr id="7" name="文本框 6"/>
          <p:cNvSpPr txBox="1"/>
          <p:nvPr/>
        </p:nvSpPr>
        <p:spPr>
          <a:xfrm>
            <a:off x="326390" y="5040630"/>
            <a:ext cx="9305290" cy="1764030"/>
          </a:xfrm>
          <a:prstGeom prst="rect">
            <a:avLst/>
          </a:prstGeom>
          <a:solidFill>
            <a:schemeClr val="accent3">
              <a:lumMod val="60000"/>
              <a:lumOff val="40000"/>
            </a:schemeClr>
          </a:solidFill>
        </p:spPr>
        <p:txBody>
          <a:bodyPr wrap="square" rtlCol="0" anchor="t">
            <a:noAutofit/>
          </a:bodyPr>
          <a:p>
            <a:pPr algn="l"/>
            <a:r>
              <a:rPr lang="en-US" altLang="zh-CN" sz="2800" b="1">
                <a:solidFill>
                  <a:schemeClr val="tx1"/>
                </a:solidFill>
                <a:uFillTx/>
                <a:latin typeface="Times New Roman" panose="02020603050405020304" charset="0"/>
                <a:ea typeface="方正楷体_GB2312" panose="02000000000000000000" charset="-122"/>
                <a:sym typeface="+mn-ea"/>
              </a:rPr>
              <a:t>Paper cutting</a:t>
            </a:r>
            <a:r>
              <a:rPr lang="en-US" altLang="zh-CN" sz="2800">
                <a:solidFill>
                  <a:schemeClr val="tx1"/>
                </a:solidFill>
                <a:uFillTx/>
                <a:latin typeface="Times New Roman" panose="02020603050405020304" charset="0"/>
                <a:ea typeface="方正楷体_GB2312" panose="02000000000000000000" charset="-122"/>
                <a:sym typeface="+mn-ea"/>
              </a:rPr>
              <a:t>, </a:t>
            </a:r>
            <a:r>
              <a:rPr lang="en-US" altLang="zh-CN" sz="2800" b="1">
                <a:solidFill>
                  <a:schemeClr val="tx1"/>
                </a:solidFill>
                <a:uFillTx/>
                <a:latin typeface="Times New Roman" panose="02020603050405020304" charset="0"/>
                <a:ea typeface="方正楷体_GB2312" panose="02000000000000000000" charset="-122"/>
                <a:sym typeface="+mn-ea"/>
              </a:rPr>
              <a:t>Chinese calligraphy</a:t>
            </a:r>
            <a:r>
              <a:rPr lang="en-US" altLang="zh-CN" sz="2800">
                <a:solidFill>
                  <a:schemeClr val="tx1"/>
                </a:solidFill>
                <a:uFillTx/>
                <a:latin typeface="Times New Roman" panose="02020603050405020304" charset="0"/>
                <a:ea typeface="方正楷体_GB2312" panose="02000000000000000000" charset="-122"/>
                <a:sym typeface="+mn-ea"/>
              </a:rPr>
              <a:t>,</a:t>
            </a:r>
            <a:r>
              <a:rPr lang="en-US" altLang="zh-CN" sz="2800" b="1">
                <a:uFillTx/>
                <a:latin typeface="Times New Roman" panose="02020603050405020304" charset="0"/>
                <a:ea typeface="方正楷体_GB2312" panose="02000000000000000000" charset="-122"/>
                <a:sym typeface="+mn-ea"/>
              </a:rPr>
              <a:t>Beijing opera</a:t>
            </a:r>
            <a:r>
              <a:rPr lang="en-US" altLang="zh-CN" sz="2800">
                <a:uFillTx/>
                <a:latin typeface="Times New Roman" panose="02020603050405020304" charset="0"/>
                <a:ea typeface="方正楷体_GB2312" panose="02000000000000000000" charset="-122"/>
                <a:sym typeface="+mn-ea"/>
              </a:rPr>
              <a:t>, </a:t>
            </a:r>
            <a:r>
              <a:rPr lang="en-US" altLang="zh-CN" sz="2800" b="1">
                <a:uFillTx/>
                <a:latin typeface="Times New Roman" panose="02020603050405020304" charset="0"/>
                <a:ea typeface="方正楷体_GB2312" panose="02000000000000000000" charset="-122"/>
                <a:sym typeface="+mn-ea"/>
              </a:rPr>
              <a:t>sugar painting, acupuncture</a:t>
            </a:r>
            <a:r>
              <a:rPr lang="zh-CN" altLang="en-US" sz="2400" b="1">
                <a:uFillTx/>
                <a:latin typeface="Times New Roman" panose="02020603050405020304" charset="0"/>
                <a:ea typeface="方正楷体_GB2312" panose="02000000000000000000" charset="-122"/>
                <a:sym typeface="+mn-ea"/>
              </a:rPr>
              <a:t> (针灸)，</a:t>
            </a:r>
            <a:r>
              <a:rPr lang="en-US" altLang="zh-CN" sz="2800" b="1">
                <a:solidFill>
                  <a:schemeClr val="tx1"/>
                </a:solidFill>
                <a:uFillTx/>
                <a:latin typeface="Times New Roman" panose="02020603050405020304" charset="0"/>
                <a:ea typeface="方正楷体_GB2312" panose="02000000000000000000" charset="-122"/>
                <a:sym typeface="+mn-ea"/>
              </a:rPr>
              <a:t>Hunan embroidery</a:t>
            </a:r>
            <a:r>
              <a:rPr lang="zh-CN" altLang="en-US" sz="2400" b="1">
                <a:solidFill>
                  <a:schemeClr val="tx1"/>
                </a:solidFill>
                <a:uFillTx/>
                <a:latin typeface="Times New Roman" panose="02020603050405020304" charset="0"/>
                <a:ea typeface="方正楷体_GB2312" panose="02000000000000000000" charset="-122"/>
                <a:sym typeface="+mn-ea"/>
              </a:rPr>
              <a:t>(湘绣</a:t>
            </a:r>
            <a:r>
              <a:rPr lang="en-US" altLang="zh-CN" sz="2400" b="1">
                <a:solidFill>
                  <a:schemeClr val="tx1"/>
                </a:solidFill>
                <a:uFillTx/>
                <a:latin typeface="Times New Roman" panose="02020603050405020304" charset="0"/>
                <a:ea typeface="方正楷体_GB2312" panose="02000000000000000000" charset="-122"/>
                <a:sym typeface="+mn-ea"/>
              </a:rPr>
              <a:t>) </a:t>
            </a:r>
            <a:r>
              <a:rPr lang="en-US" altLang="zh-CN" sz="2800">
                <a:solidFill>
                  <a:schemeClr val="tx1"/>
                </a:solidFill>
                <a:uFillTx/>
                <a:latin typeface="Times New Roman" panose="02020603050405020304" charset="0"/>
                <a:ea typeface="方正楷体_GB2312" panose="02000000000000000000" charset="-122"/>
                <a:sym typeface="+mn-ea"/>
              </a:rPr>
              <a:t>Shadow puppetry</a:t>
            </a:r>
            <a:r>
              <a:rPr lang="zh-CN" altLang="en-US" sz="2400" b="1">
                <a:solidFill>
                  <a:schemeClr val="tx1"/>
                </a:solidFill>
                <a:uFillTx/>
                <a:latin typeface="Times New Roman" panose="02020603050405020304" charset="0"/>
                <a:ea typeface="方正楷体_GB2312" panose="02000000000000000000" charset="-122"/>
                <a:sym typeface="+mn-ea"/>
              </a:rPr>
              <a:t>(皮影)</a:t>
            </a:r>
            <a:r>
              <a:rPr lang="en-US" altLang="zh-CN" sz="2800">
                <a:solidFill>
                  <a:schemeClr val="tx1"/>
                </a:solidFill>
                <a:uFillTx/>
                <a:latin typeface="Times New Roman" panose="02020603050405020304" charset="0"/>
                <a:ea typeface="方正楷体_GB2312" panose="02000000000000000000" charset="-122"/>
                <a:sym typeface="+mn-ea"/>
              </a:rPr>
              <a:t>, Kun Qu opera, Engraved block printing(雕版印刷术), etc.</a:t>
            </a:r>
            <a:endParaRPr lang="en-US" altLang="zh-CN" sz="2800">
              <a:solidFill>
                <a:schemeClr val="tx1"/>
              </a:solidFill>
              <a:uFillTx/>
              <a:latin typeface="Times New Roman" panose="02020603050405020304" charset="0"/>
              <a:ea typeface="方正楷体_GB2312" panose="02000000000000000000"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灯片编号占位符 1"/>
          <p:cNvSpPr txBox="1"/>
          <p:nvPr/>
        </p:nvSpPr>
        <p:spPr>
          <a:xfrm>
            <a:off x="11679219" y="6492875"/>
            <a:ext cx="512781"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b="1" dirty="0" smtClean="0">
                <a:solidFill>
                  <a:schemeClr val="bg1"/>
                </a:solidFill>
                <a:latin typeface="思源黑体" panose="020B0500000000000000" pitchFamily="34" charset="-122"/>
                <a:ea typeface="思源黑体" panose="020B0500000000000000" pitchFamily="34" charset="-122"/>
                <a:cs typeface="阿里巴巴普惠体" panose="00020600040101010101" pitchFamily="18" charset="-122"/>
                <a:sym typeface="阿里巴巴普惠体" panose="00020600040101010101" pitchFamily="18" charset="-122"/>
              </a:rPr>
              <a:t>08</a:t>
            </a:r>
            <a:endParaRPr lang="zh-CN" altLang="en-US" b="1" dirty="0">
              <a:solidFill>
                <a:schemeClr val="bg1"/>
              </a:solidFill>
              <a:latin typeface="思源黑体" panose="020B0500000000000000" pitchFamily="34" charset="-122"/>
              <a:ea typeface="思源黑体" panose="020B0500000000000000" pitchFamily="34" charset="-122"/>
              <a:cs typeface="阿里巴巴普惠体" panose="00020600040101010101" pitchFamily="18" charset="-122"/>
              <a:sym typeface="阿里巴巴普惠体" panose="00020600040101010101" pitchFamily="18" charset="-122"/>
            </a:endParaRPr>
          </a:p>
        </p:txBody>
      </p:sp>
      <p:sp>
        <p:nvSpPr>
          <p:cNvPr id="12" name="文本框 11"/>
          <p:cNvSpPr txBox="1"/>
          <p:nvPr/>
        </p:nvSpPr>
        <p:spPr>
          <a:xfrm>
            <a:off x="5178425" y="222885"/>
            <a:ext cx="6882765" cy="6221730"/>
          </a:xfrm>
          <a:prstGeom prst="rect">
            <a:avLst/>
          </a:prstGeom>
          <a:noFill/>
        </p:spPr>
        <p:txBody>
          <a:bodyPr wrap="square" rtlCol="0" anchor="t">
            <a:noAutofit/>
          </a:bodyPr>
          <a:p>
            <a:r>
              <a:rPr lang="en-US" altLang="zh-CN" sz="3200">
                <a:latin typeface="Times New Roman" panose="02020603050405020304" charset="0"/>
                <a:cs typeface="Times New Roman" panose="02020603050405020304" charset="0"/>
                <a:sym typeface="+mn-ea"/>
              </a:rPr>
              <a:t>Beijing Opera, an important part of Chinese </a:t>
            </a:r>
            <a:r>
              <a:rPr lang="en-US" altLang="zh-CN" sz="3200" b="1">
                <a:solidFill>
                  <a:srgbClr val="C00000"/>
                </a:solidFill>
                <a:latin typeface="Times New Roman" panose="02020603050405020304" charset="0"/>
                <a:cs typeface="Times New Roman" panose="02020603050405020304" charset="0"/>
                <a:sym typeface="+mn-ea"/>
              </a:rPr>
              <a:t>intangible cultural heritage,</a:t>
            </a:r>
            <a:r>
              <a:rPr lang="en-US" altLang="zh-CN" sz="3200" b="1">
                <a:solidFill>
                  <a:schemeClr val="accent1">
                    <a:lumMod val="75000"/>
                  </a:schemeClr>
                </a:solidFill>
                <a:latin typeface="Times New Roman" panose="02020603050405020304" charset="0"/>
                <a:cs typeface="Times New Roman" panose="02020603050405020304" charset="0"/>
                <a:sym typeface="+mn-ea"/>
              </a:rPr>
              <a:t> </a:t>
            </a:r>
            <a:r>
              <a:rPr lang="en-US" altLang="zh-CN" sz="3200">
                <a:solidFill>
                  <a:schemeClr val="tx1"/>
                </a:solidFill>
                <a:latin typeface="Times New Roman" panose="02020603050405020304" charset="0"/>
                <a:cs typeface="Times New Roman" panose="02020603050405020304" charset="0"/>
                <a:sym typeface="+mn-ea"/>
              </a:rPr>
              <a:t>enjoys great popularity in China.</a:t>
            </a:r>
            <a:r>
              <a:rPr lang="en-US" altLang="zh-CN" sz="3200">
                <a:latin typeface="Times New Roman" panose="02020603050405020304" charset="0"/>
                <a:cs typeface="Times New Roman" panose="02020603050405020304" charset="0"/>
              </a:rPr>
              <a:t>Dating back to the 18th century, Peking Opera has over two hundred years of history. lt's a performance that combines music, singing, drama, poetry and costume design with explosive effect, The actors wear traditional costumes and masks, incorporating exaggerated movements,martial art and mime into their performances. </a:t>
            </a:r>
            <a:endParaRPr lang="en-US" altLang="zh-CN" sz="3200">
              <a:latin typeface="Times New Roman" panose="02020603050405020304" charset="0"/>
              <a:cs typeface="Times New Roman" panose="02020603050405020304" charset="0"/>
            </a:endParaRPr>
          </a:p>
          <a:p>
            <a:endParaRPr lang="en-US" altLang="zh-CN" sz="3200">
              <a:latin typeface="Times New Roman" panose="02020603050405020304" charset="0"/>
              <a:cs typeface="Times New Roman" panose="02020603050405020304" charset="0"/>
            </a:endParaRPr>
          </a:p>
        </p:txBody>
      </p:sp>
      <p:pic>
        <p:nvPicPr>
          <p:cNvPr id="2" name="http://photo-static-api.fotomore.com/creative/vcg/400/version23/VCG21gic2702728.jpg?uid=386&amp;timestamp=1694829096&amp;sign=399a08e726d050fb1c405e500667b0bf" descr="templates\picture_hover\&amp;pky220_sjzg_VCG21gic2702728&amp;"/>
          <p:cNvPicPr>
            <a:picLocks noChangeAspect="1"/>
          </p:cNvPicPr>
          <p:nvPr/>
        </p:nvPicPr>
        <p:blipFill>
          <a:blip r:embed="rId1"/>
          <a:srcRect/>
          <a:stretch>
            <a:fillRect/>
          </a:stretch>
        </p:blipFill>
        <p:spPr>
          <a:xfrm>
            <a:off x="360680" y="767715"/>
            <a:ext cx="4594860" cy="3925570"/>
          </a:xfrm>
          <a:prstGeom prst="rect">
            <a:avLst/>
          </a:prstGeom>
        </p:spPr>
      </p:pic>
      <p:sp>
        <p:nvSpPr>
          <p:cNvPr id="4" name="矩形 3"/>
          <p:cNvSpPr/>
          <p:nvPr/>
        </p:nvSpPr>
        <p:spPr>
          <a:xfrm>
            <a:off x="649606" y="5120640"/>
            <a:ext cx="4017010" cy="922020"/>
          </a:xfrm>
          <a:prstGeom prst="rect">
            <a:avLst/>
          </a:prstGeom>
          <a:noFill/>
          <a:ln>
            <a:noFill/>
          </a:ln>
        </p:spPr>
        <p:txBody>
          <a:bodyPr wrap="none" rtlCol="0" anchor="t">
            <a:spAutoFit/>
          </a:bodyPr>
          <a:p>
            <a:pPr algn="ctr"/>
            <a:r>
              <a:rPr lang="en-US" altLang="zh-CN" sz="5400" b="1">
                <a:ln w="9525" cmpd="sng">
                  <a:solidFill>
                    <a:schemeClr val="accent1"/>
                  </a:solidFill>
                  <a:prstDash val="solid"/>
                </a:ln>
                <a:solidFill>
                  <a:srgbClr val="70AD47">
                    <a:tint val="1000"/>
                  </a:srgbClr>
                </a:solidFill>
                <a:effectLst>
                  <a:glow rad="38100">
                    <a:schemeClr val="accent1">
                      <a:alpha val="40000"/>
                    </a:schemeClr>
                  </a:glow>
                </a:effectLst>
                <a:sym typeface="+mn-ea"/>
              </a:rPr>
              <a:t>Beijing Opera</a:t>
            </a:r>
            <a:endParaRPr lang="en-US" altLang="zh-CN" sz="5400" b="1">
              <a:ln w="9525" cmpd="sng">
                <a:solidFill>
                  <a:schemeClr val="accent1"/>
                </a:solidFill>
                <a:prstDash val="solid"/>
              </a:ln>
              <a:solidFill>
                <a:srgbClr val="70AD47">
                  <a:tint val="1000"/>
                </a:srgbClr>
              </a:solidFill>
              <a:effectLst>
                <a:glow rad="38100">
                  <a:schemeClr val="accent1">
                    <a:alpha val="40000"/>
                  </a:schemeClr>
                </a:glow>
              </a:effectLs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537200" y="2624455"/>
            <a:ext cx="6096000" cy="1445260"/>
          </a:xfrm>
          <a:prstGeom prst="rect">
            <a:avLst/>
          </a:prstGeom>
          <a:noFill/>
        </p:spPr>
        <p:txBody>
          <a:bodyPr wrap="square" rtlCol="0" anchor="t">
            <a:spAutoFit/>
          </a:bodyPr>
          <a:p>
            <a:r>
              <a:rPr lang="en-US" altLang="zh-CN" sz="4400">
                <a:uFillTx/>
                <a:latin typeface="Times New Roman" panose="02020603050405020304" charset="0"/>
                <a:ea typeface="兰米粗楷简体" panose="02000503000000000000" charset="-122"/>
                <a:cs typeface="Times New Roman" panose="02020603050405020304" charset="0"/>
                <a:sym typeface="+mn-ea"/>
              </a:rPr>
              <a:t>    </a:t>
            </a:r>
            <a:r>
              <a:rPr lang="zh-CN" altLang="en-US" sz="4400">
                <a:solidFill>
                  <a:srgbClr val="FF0000"/>
                </a:solidFill>
                <a:uFillTx/>
                <a:latin typeface="Times New Roman" panose="02020603050405020304" charset="0"/>
                <a:ea typeface="兰米粗楷简体" panose="02000503000000000000" charset="-122"/>
                <a:cs typeface="Times New Roman" panose="02020603050405020304" charset="0"/>
                <a:sym typeface="+mn-ea"/>
              </a:rPr>
              <a:t>acu</a:t>
            </a:r>
            <a:r>
              <a:rPr lang="zh-CN" altLang="en-US" sz="4400">
                <a:solidFill>
                  <a:srgbClr val="00B0F0"/>
                </a:solidFill>
                <a:uFillTx/>
                <a:latin typeface="Times New Roman" panose="02020603050405020304" charset="0"/>
                <a:ea typeface="兰米粗楷简体" panose="02000503000000000000" charset="-122"/>
                <a:cs typeface="Times New Roman" panose="02020603050405020304" charset="0"/>
                <a:sym typeface="+mn-ea"/>
              </a:rPr>
              <a:t>punc</a:t>
            </a:r>
            <a:r>
              <a:rPr lang="zh-CN" altLang="en-US" sz="4400">
                <a:solidFill>
                  <a:srgbClr val="00B050"/>
                </a:solidFill>
                <a:uFillTx/>
                <a:latin typeface="Times New Roman" panose="02020603050405020304" charset="0"/>
                <a:ea typeface="兰米粗楷简体" panose="02000503000000000000" charset="-122"/>
                <a:cs typeface="Times New Roman" panose="02020603050405020304" charset="0"/>
                <a:sym typeface="+mn-ea"/>
              </a:rPr>
              <a:t>ture</a:t>
            </a:r>
            <a:r>
              <a:rPr lang="en-US" altLang="zh-CN" sz="4400">
                <a:uFillTx/>
                <a:latin typeface="Times New Roman" panose="02020603050405020304" charset="0"/>
                <a:ea typeface="兰米粗楷简体" panose="02000503000000000000" charset="-122"/>
                <a:cs typeface="Times New Roman" panose="02020603050405020304" charset="0"/>
                <a:sym typeface="+mn-ea"/>
              </a:rPr>
              <a:t>  /ˈækjupʌŋktʃə(r)/ n. 针灸</a:t>
            </a:r>
            <a:endParaRPr lang="en-US" altLang="zh-CN" sz="4400">
              <a:uFillTx/>
              <a:latin typeface="Times New Roman" panose="02020603050405020304" charset="0"/>
              <a:ea typeface="兰米粗楷简体" panose="02000503000000000000" charset="-122"/>
              <a:cs typeface="Times New Roman" panose="02020603050405020304" charset="0"/>
              <a:sym typeface="+mn-ea"/>
            </a:endParaRPr>
          </a:p>
        </p:txBody>
      </p:sp>
      <p:pic>
        <p:nvPicPr>
          <p:cNvPr id="3" name="https://photo-static-api.fotomore.com/creative/vcg/veer/400/new/VCG41N151576244.jpg?uid=386&amp;timestamp=1728530565&amp;sign=93f6a2c51387797deafd0959ef156e42" descr="针灸的头"/>
          <p:cNvPicPr>
            <a:picLocks noChangeAspect="1"/>
          </p:cNvPicPr>
          <p:nvPr/>
        </p:nvPicPr>
        <p:blipFill>
          <a:blip r:embed="rId1"/>
          <a:stretch>
            <a:fillRect/>
          </a:stretch>
        </p:blipFill>
        <p:spPr>
          <a:xfrm>
            <a:off x="707390" y="851535"/>
            <a:ext cx="3874770" cy="581469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DIAGRAM_VIRTUALLY_FRAME" val="{&quot;height&quot;:347.2,&quot;left&quot;:451.1,&quot;top&quot;:159.3,&quot;width&quot;:477.65}"/>
</p:tagLst>
</file>

<file path=ppt/tags/tag17.xml><?xml version="1.0" encoding="utf-8"?>
<p:tagLst xmlns:p="http://schemas.openxmlformats.org/presentationml/2006/main">
  <p:tag name="KSO_WM_DIAGRAM_VIRTUALLY_FRAME" val="{&quot;height&quot;:347.2,&quot;left&quot;:451.1,&quot;top&quot;:159.3,&quot;width&quot;:477.65}"/>
</p:tagLst>
</file>

<file path=ppt/tags/tag18.xml><?xml version="1.0" encoding="utf-8"?>
<p:tagLst xmlns:p="http://schemas.openxmlformats.org/presentationml/2006/main">
  <p:tag name="KSO_WM_DIAGRAM_VIRTUALLY_FRAME" val="{&quot;height&quot;:347.2,&quot;left&quot;:451.1,&quot;top&quot;:159.3,&quot;width&quot;:477.65}"/>
</p:tagLst>
</file>

<file path=ppt/tags/tag19.xml><?xml version="1.0" encoding="utf-8"?>
<p:tagLst xmlns:p="http://schemas.openxmlformats.org/presentationml/2006/main">
  <p:tag name="KSO_WM_DIAGRAM_VIRTUALLY_FRAME" val="{&quot;height&quot;:347.2,&quot;left&quot;:451.1,&quot;top&quot;:159.3,&quot;width&quot;:477.65}"/>
</p:tagLst>
</file>

<file path=ppt/tags/tag2.xml><?xml version="1.0" encoding="utf-8"?>
<p:tagLst xmlns:p="http://schemas.openxmlformats.org/presentationml/2006/main">
  <p:tag name="picid" val="{69ea4d75-3bb8-4954-b733-8df8553f7adf}"/>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picid" val="{c47cc312-7b7d-48c7-ab12-4619f7544f57}"/>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 name="picid" val="{41b56df8-0ece-4be0-9015-24a92964c238}"/>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13443</Words>
  <Application>WPS 演示</Application>
  <PresentationFormat>宽屏</PresentationFormat>
  <Paragraphs>258</Paragraphs>
  <Slides>30</Slides>
  <Notes>0</Notes>
  <HiddenSlides>0</HiddenSlides>
  <MMClips>0</MMClips>
  <ScaleCrop>false</ScaleCrop>
  <HeadingPairs>
    <vt:vector size="6" baseType="variant">
      <vt:variant>
        <vt:lpstr>已用的字体</vt:lpstr>
      </vt:variant>
      <vt:variant>
        <vt:i4>27</vt:i4>
      </vt:variant>
      <vt:variant>
        <vt:lpstr>主题</vt:lpstr>
      </vt:variant>
      <vt:variant>
        <vt:i4>1</vt:i4>
      </vt:variant>
      <vt:variant>
        <vt:lpstr>幻灯片标题</vt:lpstr>
      </vt:variant>
      <vt:variant>
        <vt:i4>30</vt:i4>
      </vt:variant>
    </vt:vector>
  </HeadingPairs>
  <TitlesOfParts>
    <vt:vector size="58" baseType="lpstr">
      <vt:lpstr>Arial</vt:lpstr>
      <vt:lpstr>宋体</vt:lpstr>
      <vt:lpstr>Wingdings</vt:lpstr>
      <vt:lpstr>HelveticaNeue</vt:lpstr>
      <vt:lpstr>华文新魏</vt:lpstr>
      <vt:lpstr>汉仪雅酷黑 75W</vt:lpstr>
      <vt:lpstr>兰米粗楷简体</vt:lpstr>
      <vt:lpstr>Cambria</vt:lpstr>
      <vt:lpstr>阿里巴巴普惠体 Medium</vt:lpstr>
      <vt:lpstr>阿里巴巴普惠体</vt:lpstr>
      <vt:lpstr>helvetica</vt:lpstr>
      <vt:lpstr>Arial Black</vt:lpstr>
      <vt:lpstr>Lato Black</vt:lpstr>
      <vt:lpstr>Lingoes Unicode</vt:lpstr>
      <vt:lpstr>Times New Roman</vt:lpstr>
      <vt:lpstr>方正粗黑宋简体</vt:lpstr>
      <vt:lpstr>方正楷体_GB2312</vt:lpstr>
      <vt:lpstr>Inter</vt:lpstr>
      <vt:lpstr>思源黑体</vt:lpstr>
      <vt:lpstr>Segoe Print</vt:lpstr>
      <vt:lpstr>微软雅黑</vt:lpstr>
      <vt:lpstr>Arial Unicode MS</vt:lpstr>
      <vt:lpstr>Calibri</vt:lpstr>
      <vt:lpstr>Times New Roman</vt:lpstr>
      <vt:lpstr>Wingdings</vt:lpstr>
      <vt:lpstr>方正书宋_GBK</vt:lpstr>
      <vt:lpstr>黑体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golden'apple</dc:creator>
  <cp:lastModifiedBy>Administrator</cp:lastModifiedBy>
  <cp:revision>14</cp:revision>
  <dcterms:created xsi:type="dcterms:W3CDTF">2023-08-09T12:44:00Z</dcterms:created>
  <dcterms:modified xsi:type="dcterms:W3CDTF">2025-01-23T03:29:19Z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2052-11.8.2.7978</vt:lpwstr>
  </property>
</Properties>
</file>