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"/>
  </p:notesMasterIdLst>
  <p:sldIdLst>
    <p:sldId id="283" r:id="rId3"/>
    <p:sldId id="257" r:id="rId4"/>
    <p:sldId id="258" r:id="rId6"/>
    <p:sldId id="259" r:id="rId7"/>
    <p:sldId id="260" r:id="rId8"/>
    <p:sldId id="261" r:id="rId9"/>
    <p:sldId id="262" r:id="rId10"/>
    <p:sldId id="267" r:id="rId11"/>
    <p:sldId id="269" r:id="rId12"/>
    <p:sldId id="271" r:id="rId13"/>
    <p:sldId id="272" r:id="rId14"/>
    <p:sldId id="273" r:id="rId15"/>
    <p:sldId id="263" r:id="rId16"/>
    <p:sldId id="265" r:id="rId17"/>
    <p:sldId id="266" r:id="rId18"/>
    <p:sldId id="268" r:id="rId19"/>
    <p:sldId id="275" r:id="rId20"/>
    <p:sldId id="276" r:id="rId21"/>
    <p:sldId id="264" r:id="rId22"/>
    <p:sldId id="270" r:id="rId23"/>
    <p:sldId id="274" r:id="rId24"/>
  </p:sldIdLst>
  <p:sldSz cx="12192000" cy="6858000"/>
  <p:notesSz cx="6858000" cy="9144000"/>
  <p:embeddedFontLst>
    <p:embeddedFont>
      <p:font typeface="兰米粗楷简体" panose="02000503000000000000" charset="-122"/>
      <p:regular r:id="rId29"/>
    </p:embeddedFont>
    <p:embeddedFont>
      <p:font typeface="Calibri" panose="020F0502020204030204" charset="0"/>
      <p:regular r:id="rId30"/>
      <p:bold r:id="rId31"/>
      <p:italic r:id="rId32"/>
      <p:boldItalic r:id="rId33"/>
    </p:embeddedFont>
    <p:embeddedFont>
      <p:font typeface="微软雅黑" panose="020B0503020204020204" charset="-122"/>
      <p:regular r:id="rId3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69050833" name="龚金萍" initials="龚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AD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4" Type="http://schemas.openxmlformats.org/officeDocument/2006/relationships/font" Target="fonts/font6.fntdata"/><Relationship Id="rId33" Type="http://schemas.openxmlformats.org/officeDocument/2006/relationships/font" Target="fonts/font5.fntdata"/><Relationship Id="rId32" Type="http://schemas.openxmlformats.org/officeDocument/2006/relationships/font" Target="fonts/font4.fntdata"/><Relationship Id="rId31" Type="http://schemas.openxmlformats.org/officeDocument/2006/relationships/font" Target="fonts/font3.fntdata"/><Relationship Id="rId30" Type="http://schemas.openxmlformats.org/officeDocument/2006/relationships/font" Target="fonts/font2.fntdata"/><Relationship Id="rId3" Type="http://schemas.openxmlformats.org/officeDocument/2006/relationships/slide" Target="slides/slide1.xml"/><Relationship Id="rId29" Type="http://schemas.openxmlformats.org/officeDocument/2006/relationships/font" Target="fonts/font1.fntdata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69050833" dt="2024-09-22T13:15:11.483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VCG41N1226331540</a:t>
            </a:r>
            <a:r>
              <a:rPr lang="en-US" altLang="zh-CN" dirty="0"/>
              <a:t>  </a:t>
            </a:r>
            <a:r>
              <a:rPr lang="en-US" altLang="zh-CN" dirty="0" err="1"/>
              <a:t>VCG211253393377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1" Type="http://schemas.openxmlformats.org/officeDocument/2006/relationships/tags" Target="../tags/tag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1"/>
          <p:cNvSpPr/>
          <p:nvPr/>
        </p:nvSpPr>
        <p:spPr>
          <a:xfrm>
            <a:off x="762000" y="1246188"/>
            <a:ext cx="6538913" cy="5016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sp>
        <p:nvSpPr>
          <p:cNvPr id="5122" name="矩形 3"/>
          <p:cNvSpPr/>
          <p:nvPr/>
        </p:nvSpPr>
        <p:spPr>
          <a:xfrm>
            <a:off x="7835900" y="2009775"/>
            <a:ext cx="3603625" cy="708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latin typeface="华文新魏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itchFamily="2" charset="-122"/>
              <a:ea typeface="宋体" panose="02010600030101010101" pitchFamily="2" charset="-122"/>
            </a:endParaRPr>
          </a:p>
        </p:txBody>
      </p:sp>
      <p:pic>
        <p:nvPicPr>
          <p:cNvPr id="5123" name="图片 11" descr="水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1" descr="qrcode_for_gh_3a435f224ccf_1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975" y="2717800"/>
            <a:ext cx="3109913" cy="31083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lum contrast="24000"/>
          </a:blip>
          <a:stretch>
            <a:fillRect/>
          </a:stretch>
        </p:blipFill>
        <p:spPr>
          <a:xfrm>
            <a:off x="2018030" y="902335"/>
            <a:ext cx="7956550" cy="41859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414520" y="25717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600">
                <a:sym typeface="+mn-ea"/>
              </a:rPr>
              <a:t>Chapter 8</a:t>
            </a:r>
            <a:endParaRPr lang="en-US" altLang="zh-CN" sz="3600"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668270" y="5433060"/>
            <a:ext cx="83419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rgbClr val="FF0000"/>
                </a:solidFill>
              </a:rPr>
              <a:t>Chapter 7  Where are the trainers?</a:t>
            </a:r>
            <a:endParaRPr lang="en-US" altLang="zh-CN" sz="3600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637145" y="619125"/>
            <a:ext cx="371030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F0000"/>
                </a:solidFill>
                <a:highlight>
                  <a:srgbClr val="FFFF00"/>
                </a:highlight>
              </a:rPr>
              <a:t>Who joins in it? </a:t>
            </a:r>
            <a:endParaRPr lang="en-US" altLang="zh-CN" sz="3200">
              <a:solidFill>
                <a:srgbClr val="FF0000"/>
              </a:solidFill>
              <a:highlight>
                <a:srgbClr val="FFFF00"/>
              </a:highlight>
            </a:endParaRPr>
          </a:p>
          <a:p>
            <a:r>
              <a:rPr lang="en-US" altLang="zh-CN" sz="3200">
                <a:solidFill>
                  <a:srgbClr val="FF0000"/>
                </a:solidFill>
                <a:highlight>
                  <a:srgbClr val="FFFF00"/>
                </a:highlight>
              </a:rPr>
              <a:t>Who wins? How?</a:t>
            </a:r>
            <a:endParaRPr lang="en-US" altLang="zh-CN" sz="320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lum contrast="18000"/>
          </a:blip>
          <a:srcRect l="6047" r="6742"/>
          <a:stretch>
            <a:fillRect/>
          </a:stretch>
        </p:blipFill>
        <p:spPr>
          <a:xfrm>
            <a:off x="901065" y="1692910"/>
            <a:ext cx="6612255" cy="34721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77595" y="299085"/>
            <a:ext cx="83419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rgbClr val="FF0000"/>
                </a:solidFill>
              </a:rPr>
              <a:t>Chapter 7  Where are the trainers?</a:t>
            </a:r>
            <a:endParaRPr lang="en-US" altLang="zh-CN" sz="36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886460" y="284480"/>
            <a:ext cx="1023747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F0000"/>
                </a:solidFill>
              </a:rPr>
              <a:t>Who joins in it? </a:t>
            </a:r>
            <a:endParaRPr lang="en-US" altLang="zh-CN" sz="3200">
              <a:solidFill>
                <a:srgbClr val="FF0000"/>
              </a:solidFill>
            </a:endParaRPr>
          </a:p>
          <a:p>
            <a:r>
              <a:rPr lang="en-US" altLang="zh-CN" sz="3200">
                <a:solidFill>
                  <a:srgbClr val="FF0000"/>
                </a:solidFill>
                <a:sym typeface="+mn-ea"/>
              </a:rPr>
              <a:t>Who wins?  </a:t>
            </a:r>
            <a:r>
              <a:rPr lang="en-US" altLang="zh-CN" sz="3200">
                <a:solidFill>
                  <a:srgbClr val="FF0000"/>
                </a:solidFill>
              </a:rPr>
              <a:t>How does Jake feel during and after the race?</a:t>
            </a:r>
            <a:endParaRPr lang="en-US" altLang="zh-CN" sz="3200">
              <a:solidFill>
                <a:srgbClr val="FF0000"/>
              </a:solidFill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56870" y="1905000"/>
            <a:ext cx="5088890" cy="4582160"/>
            <a:chOff x="562" y="3000"/>
            <a:chExt cx="8014" cy="721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>
              <a:lum contrast="18000"/>
            </a:blip>
            <a:stretch>
              <a:fillRect/>
            </a:stretch>
          </p:blipFill>
          <p:spPr>
            <a:xfrm>
              <a:off x="1761" y="6866"/>
              <a:ext cx="5404" cy="3350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>
              <a:lum contrast="18000"/>
            </a:blip>
            <a:stretch>
              <a:fillRect/>
            </a:stretch>
          </p:blipFill>
          <p:spPr>
            <a:xfrm>
              <a:off x="562" y="3000"/>
              <a:ext cx="8014" cy="2564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532765" y="1360805"/>
            <a:ext cx="63614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accent5">
                    <a:lumMod val="75000"/>
                  </a:schemeClr>
                </a:solidFill>
              </a:rPr>
              <a:t>Kevin Beadle had crossed the finishing line</a:t>
            </a:r>
            <a:r>
              <a:rPr lang="en-US" altLang="zh-CN" sz="2800"/>
              <a:t>.</a:t>
            </a:r>
            <a:endParaRPr lang="en-US" altLang="zh-CN" sz="2800"/>
          </a:p>
        </p:txBody>
      </p:sp>
      <p:sp>
        <p:nvSpPr>
          <p:cNvPr id="8" name="文本框 7"/>
          <p:cNvSpPr txBox="1"/>
          <p:nvPr/>
        </p:nvSpPr>
        <p:spPr>
          <a:xfrm>
            <a:off x="4888230" y="2951480"/>
            <a:ext cx="6361430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tx1"/>
                </a:solidFill>
              </a:rPr>
              <a:t>after the 1st lap, </a:t>
            </a:r>
            <a:r>
              <a:rPr lang="en-US" altLang="zh-CN" sz="2800">
                <a:solidFill>
                  <a:srgbClr val="FF0000"/>
                </a:solidFill>
              </a:rPr>
              <a:t>his legs ached</a:t>
            </a:r>
            <a:r>
              <a:rPr lang="en-US" altLang="zh-CN" sz="2800">
                <a:solidFill>
                  <a:schemeClr val="tx1"/>
                </a:solidFill>
              </a:rPr>
              <a:t>.</a:t>
            </a:r>
            <a:endParaRPr lang="en-US" altLang="zh-CN" sz="2800">
              <a:solidFill>
                <a:schemeClr val="tx1"/>
              </a:solidFill>
            </a:endParaRPr>
          </a:p>
          <a:p>
            <a:r>
              <a:rPr lang="en-US" altLang="zh-CN" sz="2800">
                <a:solidFill>
                  <a:schemeClr val="tx1"/>
                </a:solidFill>
              </a:rPr>
              <a:t>after the 3rd lap, </a:t>
            </a:r>
            <a:r>
              <a:rPr lang="en-US" altLang="zh-CN" sz="2800">
                <a:solidFill>
                  <a:srgbClr val="FF0000"/>
                </a:solidFill>
              </a:rPr>
              <a:t>his side was starting to hurt</a:t>
            </a:r>
            <a:r>
              <a:rPr lang="en-US" altLang="zh-CN" sz="2800">
                <a:solidFill>
                  <a:schemeClr val="tx1"/>
                </a:solidFill>
              </a:rPr>
              <a:t>, and </a:t>
            </a:r>
            <a:r>
              <a:rPr lang="en-US" altLang="zh-CN" sz="2800">
                <a:solidFill>
                  <a:srgbClr val="FF0000"/>
                </a:solidFill>
              </a:rPr>
              <a:t>his breath burned in his lungs</a:t>
            </a:r>
            <a:r>
              <a:rPr lang="en-US" altLang="zh-CN" sz="2800">
                <a:solidFill>
                  <a:schemeClr val="tx1"/>
                </a:solidFill>
              </a:rPr>
              <a:t>.</a:t>
            </a:r>
            <a:endParaRPr lang="en-US" altLang="zh-CN" sz="2800">
              <a:solidFill>
                <a:schemeClr val="tx1"/>
              </a:solidFill>
            </a:endParaRPr>
          </a:p>
          <a:p>
            <a:r>
              <a:rPr lang="en-US" altLang="zh-CN" sz="2800">
                <a:solidFill>
                  <a:schemeClr val="tx1"/>
                </a:solidFill>
              </a:rPr>
              <a:t>the last lap was a blur. </a:t>
            </a:r>
            <a:r>
              <a:rPr lang="en-US" altLang="zh-CN" sz="2800">
                <a:solidFill>
                  <a:srgbClr val="FF0000"/>
                </a:solidFill>
              </a:rPr>
              <a:t>His whole body ached</a:t>
            </a:r>
            <a:r>
              <a:rPr lang="en-US" altLang="zh-CN" sz="2800">
                <a:solidFill>
                  <a:schemeClr val="tx1"/>
                </a:solidFill>
              </a:rPr>
              <a:t>...</a:t>
            </a:r>
            <a:endParaRPr lang="en-US" altLang="zh-CN" sz="2800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 rot="21000000">
            <a:off x="9160828" y="2115185"/>
            <a:ext cx="2503805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5400" b="1">
                <a:ln w="15875"/>
                <a:solidFill>
                  <a:srgbClr val="FF0000"/>
                </a:solidFill>
                <a:effectLst/>
              </a:rPr>
              <a:t>contrast</a:t>
            </a:r>
            <a:endParaRPr lang="en-US" altLang="zh-CN" sz="5400" b="1">
              <a:ln w="15875"/>
              <a:solidFill>
                <a:srgbClr val="FF0000"/>
              </a:solidFill>
              <a:effectLst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775700" y="3247390"/>
            <a:ext cx="3163570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5400" b="1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</a:rPr>
              <a:t>challenges</a:t>
            </a:r>
            <a:endParaRPr lang="en-US" altLang="zh-CN" sz="5400" b="1">
              <a:ln w="15875"/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2700000" scaled="0"/>
              </a:gradFill>
              <a:effectLst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020945" y="2003425"/>
            <a:ext cx="6096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ym typeface="+mn-ea"/>
              </a:rPr>
              <a:t>looked as fresh as ...</a:t>
            </a:r>
            <a:endParaRPr lang="en-US" altLang="zh-CN" sz="2800"/>
          </a:p>
        </p:txBody>
      </p:sp>
      <p:sp>
        <p:nvSpPr>
          <p:cNvPr id="12" name="文本框 11"/>
          <p:cNvSpPr txBox="1"/>
          <p:nvPr/>
        </p:nvSpPr>
        <p:spPr>
          <a:xfrm>
            <a:off x="476250" y="1882775"/>
            <a:ext cx="11353800" cy="367792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noAutofit/>
          </a:bodyPr>
          <a:p>
            <a:r>
              <a:rPr lang="zh-CN" altLang="en-US" sz="2800"/>
              <a:t>Jak</a:t>
            </a:r>
            <a:r>
              <a:rPr lang="en-US" altLang="zh-CN" sz="2800"/>
              <a:t>e</a:t>
            </a:r>
            <a:r>
              <a:rPr lang="zh-CN" altLang="en-US" sz="2800"/>
              <a:t> told himself just to concentrate on his own running</a:t>
            </a:r>
            <a:endParaRPr lang="zh-CN" altLang="en-US" sz="2800"/>
          </a:p>
          <a:p>
            <a:r>
              <a:rPr lang="zh-CN" altLang="en-US" sz="2800"/>
              <a:t>He forced himself to go faster</a:t>
            </a:r>
            <a:endParaRPr lang="zh-CN" altLang="en-US" sz="2800"/>
          </a:p>
          <a:p>
            <a:r>
              <a:rPr lang="zh-CN" altLang="en-US" sz="2800"/>
              <a:t>He wouldn't let himself slow down</a:t>
            </a:r>
            <a:endParaRPr lang="zh-CN" altLang="en-US" sz="2800"/>
          </a:p>
          <a:p>
            <a:r>
              <a:rPr lang="zh-CN" altLang="en-US" sz="2800"/>
              <a:t>He gritted his teeth and pushed on</a:t>
            </a:r>
            <a:endParaRPr lang="zh-CN" altLang="en-US" sz="2800"/>
          </a:p>
          <a:p>
            <a:r>
              <a:rPr lang="zh-CN" altLang="en-US" sz="2800"/>
              <a:t>He overtook a few runners he didn't even look up to see how far ahead </a:t>
            </a:r>
            <a:r>
              <a:rPr lang="en-US" altLang="zh-CN" sz="2800"/>
              <a:t>Cavin Beadle was</a:t>
            </a:r>
            <a:endParaRPr lang="zh-CN" altLang="en-US" sz="2800"/>
          </a:p>
          <a:p>
            <a:r>
              <a:rPr lang="zh-CN" altLang="en-US" sz="2800"/>
              <a:t>But on he ran</a:t>
            </a:r>
            <a:endParaRPr lang="zh-CN" altLang="en-US" sz="2800"/>
          </a:p>
          <a:p>
            <a:r>
              <a:rPr lang="zh-CN" altLang="en-US" sz="2800"/>
              <a:t>He dug deep into himself and ran on for the finishing line</a:t>
            </a:r>
            <a:endParaRPr lang="zh-CN" altLang="en-US" sz="2800"/>
          </a:p>
        </p:txBody>
      </p:sp>
      <p:sp>
        <p:nvSpPr>
          <p:cNvPr id="13" name="矩形 12"/>
          <p:cNvSpPr/>
          <p:nvPr/>
        </p:nvSpPr>
        <p:spPr>
          <a:xfrm>
            <a:off x="7541578" y="1360805"/>
            <a:ext cx="2070735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5400" b="1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</a:rPr>
              <a:t>efforts</a:t>
            </a:r>
            <a:endParaRPr lang="en-US" altLang="zh-CN" sz="5400" b="1">
              <a:ln w="15875"/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2700000" scaled="0"/>
              </a:gradFill>
              <a:effectLst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72110" y="1882775"/>
            <a:ext cx="11353800" cy="440309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noAutofit/>
          </a:bodyPr>
          <a:p>
            <a:r>
              <a:rPr sz="3200">
                <a:solidFill>
                  <a:srgbClr val="FF0000"/>
                </a:solidFill>
              </a:rPr>
              <a:t>He was exhausted, but he felt pleased with himself as well</a:t>
            </a:r>
            <a:endParaRPr sz="3200">
              <a:solidFill>
                <a:srgbClr val="FF0000"/>
              </a:solidFill>
            </a:endParaRPr>
          </a:p>
          <a:p>
            <a:endParaRPr sz="3200">
              <a:solidFill>
                <a:srgbClr val="FF0000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9222423" y="4625975"/>
            <a:ext cx="1717675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5400" b="1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</a:rPr>
              <a:t>value</a:t>
            </a:r>
            <a:endParaRPr lang="en-US" altLang="zh-CN" sz="5400" b="1">
              <a:ln w="15875"/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2700000" scaled="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  <p:bldP spid="8" grpId="0"/>
      <p:bldP spid="9" grpId="0"/>
      <p:bldP spid="13" grpId="0"/>
      <p:bldP spid="12" grpId="0" bldLvl="0" animBg="1"/>
      <p:bldP spid="14" grpId="0" bldLvl="0" animBg="1"/>
      <p:bldP spid="15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: 圆角 66"/>
          <p:cNvSpPr/>
          <p:nvPr>
            <p:custDataLst>
              <p:tags r:id="rId1"/>
            </p:custDataLst>
          </p:nvPr>
        </p:nvSpPr>
        <p:spPr>
          <a:xfrm>
            <a:off x="160020" y="128905"/>
            <a:ext cx="3057525" cy="507365"/>
          </a:xfrm>
          <a:prstGeom prst="roundRect">
            <a:avLst>
              <a:gd name="adj" fmla="val 50000"/>
            </a:avLst>
          </a:pr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>
                <a:latin typeface="+mj-ea"/>
                <a:ea typeface="+mj-ea"/>
              </a:rPr>
              <a:t>Read for language</a:t>
            </a:r>
            <a:endParaRPr lang="en-US" altLang="zh-CN" sz="2400">
              <a:latin typeface="+mj-ea"/>
              <a:ea typeface="+mj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2600" y="898525"/>
            <a:ext cx="38512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He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gobble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d breakfast.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829050" y="898525"/>
            <a:ext cx="80765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=</a:t>
            </a:r>
            <a:r>
              <a:rPr lang="zh-CN" altLang="en-US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wolf</a:t>
            </a:r>
            <a:r>
              <a:rPr lang="en-US" altLang="zh-CN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eg. He wolfed down his breakfast. </a:t>
            </a:r>
            <a:endParaRPr lang="en-US" altLang="zh-CN" sz="32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565150" y="1944370"/>
            <a:ext cx="11430000" cy="4728845"/>
            <a:chOff x="890" y="3062"/>
            <a:chExt cx="18000" cy="7447"/>
          </a:xfrm>
        </p:grpSpPr>
        <p:sp>
          <p:nvSpPr>
            <p:cNvPr id="6" name="文本框 5"/>
            <p:cNvSpPr txBox="1"/>
            <p:nvPr/>
          </p:nvSpPr>
          <p:spPr>
            <a:xfrm>
              <a:off x="890" y="3062"/>
              <a:ext cx="16673" cy="3246"/>
            </a:xfrm>
            <a:prstGeom prst="rect">
              <a:avLst/>
            </a:prstGeom>
            <a:solidFill>
              <a:srgbClr val="A3ADE9">
                <a:alpha val="31000"/>
              </a:srgbClr>
            </a:solidFill>
          </p:spPr>
          <p:txBody>
            <a:bodyPr wrap="square" rtlCol="0" anchor="t">
              <a:spAutoFit/>
            </a:bodyPr>
            <a:p>
              <a:r>
                <a:rPr lang="zh-CN" altLang="en-US" sz="3200">
                  <a:latin typeface="Times New Roman" panose="02020603050405020304" charset="0"/>
                  <a:cs typeface="Times New Roman" panose="02020603050405020304" charset="0"/>
                </a:rPr>
                <a:t>gobble</a:t>
              </a:r>
              <a:r>
                <a:rPr lang="en-US" altLang="zh-CN" sz="3200">
                  <a:latin typeface="Times New Roman" panose="02020603050405020304" charset="0"/>
                  <a:cs typeface="Times New Roman" panose="02020603050405020304" charset="0"/>
                </a:rPr>
                <a:t>    </a:t>
              </a:r>
              <a:r>
                <a:rPr lang="zh-CN" altLang="en-US" sz="3200">
                  <a:latin typeface="Times New Roman" panose="02020603050405020304" charset="0"/>
                  <a:cs typeface="Times New Roman" panose="02020603050405020304" charset="0"/>
                </a:rPr>
                <a:t>v.  /ˈɡɒbl/ </a:t>
              </a:r>
              <a:endParaRPr lang="zh-CN" altLang="en-US" sz="3200">
                <a:latin typeface="Times New Roman" panose="02020603050405020304" charset="0"/>
                <a:cs typeface="Times New Roman" panose="02020603050405020304" charset="0"/>
              </a:endParaRPr>
            </a:p>
            <a:p>
              <a:r>
                <a:rPr lang="zh-CN" altLang="en-US" sz="3200">
                  <a:latin typeface="Times New Roman" panose="02020603050405020304" charset="0"/>
                  <a:cs typeface="Times New Roman" panose="02020603050405020304" charset="0"/>
                </a:rPr>
                <a:t>~ sth (up/down)to eat sth very fast, in a way that people consider rude or greedy</a:t>
              </a:r>
              <a:r>
                <a:rPr lang="zh-CN" altLang="en-US" sz="3200">
                  <a:latin typeface="兰米粗楷简体" panose="02000503000000000000" charset="-122"/>
                  <a:ea typeface="兰米粗楷简体" panose="02000503000000000000" charset="-122"/>
                  <a:cs typeface="Times New Roman" panose="02020603050405020304" charset="0"/>
                </a:rPr>
                <a:t>狼吞虎咽；贪婪地吃</a:t>
              </a:r>
              <a:endParaRPr lang="zh-CN" altLang="en-US" sz="3200">
                <a:latin typeface="Times New Roman" panose="02020603050405020304" charset="0"/>
                <a:cs typeface="Times New Roman" panose="02020603050405020304" charset="0"/>
              </a:endParaRPr>
            </a:p>
            <a:p>
              <a:r>
                <a:rPr lang="zh-CN" altLang="en-US" sz="3200">
                  <a:latin typeface="Times New Roman" panose="02020603050405020304" charset="0"/>
                  <a:cs typeface="Times New Roman" panose="02020603050405020304" charset="0"/>
                </a:rPr>
                <a:t>They gobbled down all the sandwiches.</a:t>
              </a:r>
              <a:endParaRPr lang="zh-CN" altLang="en-US" sz="32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pic>
          <p:nvPicPr>
            <p:cNvPr id="8" name="图片 7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3811" y="6415"/>
              <a:ext cx="5079" cy="409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370840" y="376555"/>
            <a:ext cx="53860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Jake and Anna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whirl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ed around.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37845" y="1358900"/>
            <a:ext cx="11367770" cy="5082540"/>
            <a:chOff x="847" y="2140"/>
            <a:chExt cx="17902" cy="8004"/>
          </a:xfrm>
        </p:grpSpPr>
        <p:sp>
          <p:nvSpPr>
            <p:cNvPr id="2" name="文本框 1"/>
            <p:cNvSpPr txBox="1"/>
            <p:nvPr/>
          </p:nvSpPr>
          <p:spPr>
            <a:xfrm>
              <a:off x="847" y="2140"/>
              <a:ext cx="17903" cy="4021"/>
            </a:xfrm>
            <a:prstGeom prst="rect">
              <a:avLst/>
            </a:prstGeom>
            <a:solidFill>
              <a:srgbClr val="A3ADE9">
                <a:alpha val="39000"/>
              </a:srgbClr>
            </a:solidFill>
          </p:spPr>
          <p:txBody>
            <a:bodyPr wrap="square" rtlCol="0" anchor="t">
              <a:spAutoFit/>
            </a:bodyPr>
            <a:p>
              <a:pPr algn="l">
                <a:buClrTx/>
                <a:buSzTx/>
                <a:buNone/>
              </a:pPr>
              <a:r>
                <a:rPr lang="zh-CN" altLang="en-US" sz="32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whirl </a:t>
              </a:r>
              <a:r>
                <a:rPr lang="zh-CN" altLang="en-US" sz="3200">
                  <a:latin typeface="Times New Roman" panose="02020603050405020304" charset="0"/>
                  <a:cs typeface="Times New Roman" panose="02020603050405020304" charset="0"/>
                </a:rPr>
                <a:t> /wɜːl/ =spin (-nn-)</a:t>
              </a:r>
              <a:endParaRPr lang="zh-CN" altLang="en-US" sz="3200">
                <a:latin typeface="Times New Roman" panose="02020603050405020304" charset="0"/>
                <a:cs typeface="Times New Roman" panose="02020603050405020304" charset="0"/>
              </a:endParaRPr>
            </a:p>
            <a:p>
              <a:pPr algn="l">
                <a:buClrTx/>
                <a:buSzTx/>
                <a:buNone/>
              </a:pPr>
              <a:r>
                <a:rPr lang="zh-CN" altLang="en-US" sz="3200">
                  <a:latin typeface="Times New Roman" panose="02020603050405020304" charset="0"/>
                  <a:cs typeface="Times New Roman" panose="02020603050405020304" charset="0"/>
                </a:rPr>
                <a:t>[ usually+ adv./prep.] to move, or make sb/sth move, around quickly in a circle or in a particular direction</a:t>
              </a:r>
              <a:r>
                <a:rPr lang="zh-CN" altLang="en-US" sz="3200">
                  <a:latin typeface="兰米粗楷简体" panose="02000503000000000000" charset="-122"/>
                  <a:ea typeface="兰米粗楷简体" panose="02000503000000000000" charset="-122"/>
                  <a:cs typeface="Times New Roman" panose="02020603050405020304" charset="0"/>
                </a:rPr>
                <a:t>（使）旋转，回旋，打转</a:t>
              </a:r>
              <a:endParaRPr lang="zh-CN" altLang="en-US" sz="3200"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charset="0"/>
              </a:endParaRPr>
            </a:p>
            <a:p>
              <a:pPr algn="l">
                <a:buClrTx/>
                <a:buSzTx/>
                <a:buFontTx/>
                <a:buNone/>
              </a:pPr>
              <a:r>
                <a:rPr lang="zh-CN" altLang="en-US" sz="3200">
                  <a:latin typeface="Times New Roman" panose="02020603050405020304" charset="0"/>
                  <a:cs typeface="Times New Roman" panose="02020603050405020304" charset="0"/>
                </a:rPr>
                <a:t>•Leaves whirled in the wind.</a:t>
              </a:r>
              <a:r>
                <a:rPr lang="zh-CN" altLang="en-US" sz="3200">
                  <a:latin typeface="兰米粗楷简体" panose="02000503000000000000" charset="-122"/>
                  <a:ea typeface="兰米粗楷简体" panose="02000503000000000000" charset="-122"/>
                  <a:cs typeface="Times New Roman" panose="02020603050405020304" charset="0"/>
                </a:rPr>
                <a:t>落叶在风中旋转。</a:t>
              </a:r>
              <a:endParaRPr lang="zh-CN" altLang="en-US" sz="3200"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charset="0"/>
              </a:endParaRPr>
            </a:p>
            <a:p>
              <a:pPr algn="l">
                <a:buClrTx/>
                <a:buSzTx/>
                <a:buFontTx/>
                <a:buNone/>
              </a:pPr>
              <a:r>
                <a:rPr lang="zh-CN" altLang="en-US" sz="3200">
                  <a:latin typeface="Times New Roman" panose="02020603050405020304" charset="0"/>
                  <a:cs typeface="Times New Roman" panose="02020603050405020304" charset="0"/>
                </a:rPr>
                <a:t>•She whirled around to face him.</a:t>
              </a:r>
              <a:r>
                <a:rPr lang="zh-CN" altLang="en-US" sz="3200">
                  <a:latin typeface="兰米粗楷简体" panose="02000503000000000000" charset="-122"/>
                  <a:ea typeface="兰米粗楷简体" panose="02000503000000000000" charset="-122"/>
                  <a:cs typeface="Times New Roman" panose="02020603050405020304" charset="0"/>
                </a:rPr>
                <a:t>她猛地转过身子面对着他。</a:t>
              </a:r>
              <a:endParaRPr lang="zh-CN" altLang="en-US" sz="3200"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charset="0"/>
              </a:endParaRPr>
            </a:p>
          </p:txBody>
        </p:sp>
        <p:pic>
          <p:nvPicPr>
            <p:cNvPr id="4" name="图片 3" descr="b78d8c4219c99f1f3bf148ef872d34db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654" y="6544"/>
              <a:ext cx="3600" cy="36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482600" y="376555"/>
            <a:ext cx="38512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Jake nodded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grimly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56990" y="45339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/>
              <a:t>严肃地说</a:t>
            </a:r>
            <a:endParaRPr lang="zh-CN" altLang="en-US" sz="28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lum contrast="18000"/>
          </a:blip>
          <a:stretch>
            <a:fillRect/>
          </a:stretch>
        </p:blipFill>
        <p:spPr>
          <a:xfrm>
            <a:off x="1922780" y="1588135"/>
            <a:ext cx="7151370" cy="4657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lum contrast="18000"/>
          </a:blip>
          <a:stretch>
            <a:fillRect/>
          </a:stretch>
        </p:blipFill>
        <p:spPr>
          <a:xfrm>
            <a:off x="2505710" y="1403985"/>
            <a:ext cx="5224780" cy="38671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597140" y="1782445"/>
            <a:ext cx="29851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C00000"/>
                </a:solidFill>
              </a:rPr>
              <a:t>轮胎没气了</a:t>
            </a:r>
            <a:endParaRPr lang="zh-CN" altLang="en-US" sz="280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370840" y="376555"/>
            <a:ext cx="77571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Kevin Beadle </a:t>
            </a:r>
            <a:r>
              <a:rPr lang="en-US" altLang="zh-CN" sz="32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sprint</a:t>
            </a: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ed to the front of the pack.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537845" y="1358900"/>
            <a:ext cx="11367770" cy="5103495"/>
            <a:chOff x="847" y="2140"/>
            <a:chExt cx="17902" cy="8037"/>
          </a:xfrm>
        </p:grpSpPr>
        <p:sp>
          <p:nvSpPr>
            <p:cNvPr id="2" name="文本框 1"/>
            <p:cNvSpPr txBox="1"/>
            <p:nvPr/>
          </p:nvSpPr>
          <p:spPr>
            <a:xfrm>
              <a:off x="847" y="2140"/>
              <a:ext cx="17903" cy="2470"/>
            </a:xfrm>
            <a:prstGeom prst="rect">
              <a:avLst/>
            </a:prstGeom>
            <a:solidFill>
              <a:srgbClr val="A3ADE9">
                <a:alpha val="39000"/>
              </a:srgbClr>
            </a:solidFill>
          </p:spPr>
          <p:txBody>
            <a:bodyPr wrap="square" rtlCol="0" anchor="t">
              <a:spAutoFit/>
            </a:bodyPr>
            <a:p>
              <a:pPr algn="l">
                <a:buClrTx/>
                <a:buSzTx/>
                <a:buFontTx/>
                <a:buNone/>
              </a:pPr>
              <a:r>
                <a:rPr lang="zh-CN" altLang="en-US" sz="32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sprint  </a:t>
              </a:r>
              <a:r>
                <a:rPr lang="zh-CN" altLang="en-US" sz="3200">
                  <a:latin typeface="Times New Roman" panose="02020603050405020304" charset="0"/>
                  <a:cs typeface="Times New Roman" panose="02020603050405020304" charset="0"/>
                </a:rPr>
                <a:t>/sprɪnt/ </a:t>
              </a:r>
              <a:r>
                <a:rPr lang="en-US" altLang="zh-CN" sz="320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zh-CN" altLang="en-US" sz="3200">
                  <a:latin typeface="Times New Roman" panose="02020603050405020304" charset="0"/>
                  <a:cs typeface="Times New Roman" panose="02020603050405020304" charset="0"/>
                </a:rPr>
                <a:t>to run or swim a short distance very fast</a:t>
              </a:r>
              <a:r>
                <a:rPr lang="zh-CN" altLang="en-US" sz="3200">
                  <a:latin typeface="兰米粗楷简体" panose="02000503000000000000" charset="-122"/>
                  <a:ea typeface="兰米粗楷简体" panose="02000503000000000000" charset="-122"/>
                  <a:cs typeface="Times New Roman" panose="02020603050405020304" charset="0"/>
                </a:rPr>
                <a:t>冲刺</a:t>
              </a:r>
              <a:endParaRPr lang="zh-CN" altLang="en-US" sz="3200"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charset="0"/>
              </a:endParaRPr>
            </a:p>
            <a:p>
              <a:pPr algn="l">
                <a:buClrTx/>
                <a:buSzTx/>
                <a:buFontTx/>
                <a:buNone/>
              </a:pPr>
              <a:r>
                <a:rPr lang="zh-CN" altLang="en-US" sz="3200">
                  <a:latin typeface="Times New Roman" panose="02020603050405020304" charset="0"/>
                  <a:cs typeface="Times New Roman" panose="02020603050405020304" charset="0"/>
                </a:rPr>
                <a:t>[ Vusually+ adv./prep.]</a:t>
              </a:r>
              <a:endParaRPr lang="zh-CN" altLang="en-US" sz="3200">
                <a:latin typeface="Times New Roman" panose="02020603050405020304" charset="0"/>
                <a:cs typeface="Times New Roman" panose="02020603050405020304" charset="0"/>
              </a:endParaRPr>
            </a:p>
            <a:p>
              <a:pPr algn="l">
                <a:buClrTx/>
                <a:buSzTx/>
                <a:buFontTx/>
                <a:buNone/>
              </a:pPr>
              <a:r>
                <a:rPr lang="zh-CN" altLang="en-US" sz="3200">
                  <a:latin typeface="兰米粗楷简体" panose="02000503000000000000" charset="-122"/>
                  <a:ea typeface="兰米粗楷简体" panose="02000503000000000000" charset="-122"/>
                  <a:cs typeface="Times New Roman" panose="02020603050405020304" charset="0"/>
                </a:rPr>
                <a:t>•</a:t>
              </a:r>
              <a:r>
                <a:rPr lang="zh-CN" altLang="en-US" sz="32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He sprinted for the line.</a:t>
              </a:r>
              <a:r>
                <a:rPr lang="zh-CN" altLang="en-US" sz="3200">
                  <a:latin typeface="兰米粗楷简体" panose="02000503000000000000" charset="-122"/>
                  <a:ea typeface="兰米粗楷简体" panose="02000503000000000000" charset="-122"/>
                  <a:cs typeface="Times New Roman" panose="02020603050405020304" charset="0"/>
                </a:rPr>
                <a:t>他向终点线冲去。</a:t>
              </a:r>
              <a:endParaRPr lang="zh-CN" altLang="en-US" sz="3200"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charset="0"/>
              </a:endParaRPr>
            </a:p>
          </p:txBody>
        </p:sp>
        <p:pic>
          <p:nvPicPr>
            <p:cNvPr id="6" name="图片 5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12765" y="5647"/>
              <a:ext cx="5985" cy="453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370840" y="376555"/>
            <a:ext cx="5386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Jake</a:t>
            </a:r>
            <a:r>
              <a:rPr lang="en-US" altLang="zh-CN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overtook</a:t>
            </a: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 a few runners.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537845" y="1358900"/>
            <a:ext cx="11367770" cy="5208905"/>
            <a:chOff x="847" y="2140"/>
            <a:chExt cx="17902" cy="8203"/>
          </a:xfrm>
        </p:grpSpPr>
        <p:sp>
          <p:nvSpPr>
            <p:cNvPr id="2" name="文本框 1"/>
            <p:cNvSpPr txBox="1"/>
            <p:nvPr/>
          </p:nvSpPr>
          <p:spPr>
            <a:xfrm>
              <a:off x="847" y="2140"/>
              <a:ext cx="17903" cy="4021"/>
            </a:xfrm>
            <a:prstGeom prst="rect">
              <a:avLst/>
            </a:prstGeom>
            <a:solidFill>
              <a:srgbClr val="A3ADE9">
                <a:alpha val="39000"/>
              </a:srgbClr>
            </a:solidFill>
          </p:spPr>
          <p:txBody>
            <a:bodyPr wrap="square" rtlCol="0" anchor="t">
              <a:spAutoFit/>
            </a:bodyPr>
            <a:p>
              <a:pPr algn="l">
                <a:buClrTx/>
                <a:buSzTx/>
                <a:buFontTx/>
                <a:buNone/>
              </a:pPr>
              <a:r>
                <a:rPr lang="zh-CN" altLang="en-US" sz="32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overtake</a:t>
              </a:r>
              <a:r>
                <a:rPr lang="en-US" altLang="zh-CN" sz="3200">
                  <a:latin typeface="Times New Roman" panose="02020603050405020304" charset="0"/>
                  <a:cs typeface="Times New Roman" panose="02020603050405020304" charset="0"/>
                </a:rPr>
                <a:t>   </a:t>
              </a:r>
              <a:r>
                <a:rPr lang="zh-CN" altLang="en-US" sz="3200">
                  <a:latin typeface="Times New Roman" panose="02020603050405020304" charset="0"/>
                  <a:cs typeface="Times New Roman" panose="02020603050405020304" charset="0"/>
                </a:rPr>
                <a:t>v.  </a:t>
              </a:r>
              <a:r>
                <a:rPr lang="en-US" altLang="zh-CN" sz="3200">
                  <a:latin typeface="Times New Roman" panose="02020603050405020304" charset="0"/>
                  <a:cs typeface="Times New Roman" panose="02020603050405020304" charset="0"/>
                </a:rPr>
                <a:t>  </a:t>
              </a:r>
              <a:r>
                <a:rPr lang="zh-CN" altLang="en-US" sz="3200">
                  <a:latin typeface="Times New Roman" panose="02020603050405020304" charset="0"/>
                  <a:cs typeface="Times New Roman" panose="02020603050405020304" charset="0"/>
                </a:rPr>
                <a:t>( overtook</a:t>
              </a:r>
              <a:r>
                <a:rPr lang="en-US" altLang="zh-CN" sz="3200">
                  <a:latin typeface="Times New Roman" panose="02020603050405020304" charset="0"/>
                  <a:cs typeface="Times New Roman" panose="02020603050405020304" charset="0"/>
                </a:rPr>
                <a:t>  </a:t>
              </a:r>
              <a:r>
                <a:rPr lang="zh-CN" altLang="en-US" sz="3200">
                  <a:latin typeface="Times New Roman" panose="02020603050405020304" charset="0"/>
                  <a:cs typeface="Times New Roman" panose="02020603050405020304" charset="0"/>
                </a:rPr>
                <a:t>overtaken)</a:t>
              </a:r>
              <a:endParaRPr lang="zh-CN" altLang="en-US" sz="3200"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charset="0"/>
              </a:endParaRPr>
            </a:p>
            <a:p>
              <a:pPr algn="l">
                <a:buClrTx/>
                <a:buSzTx/>
                <a:buFontTx/>
                <a:buNone/>
              </a:pPr>
              <a:r>
                <a:rPr lang="zh-CN" altLang="en-US" sz="3200">
                  <a:latin typeface="Times New Roman" panose="02020603050405020304" charset="0"/>
                  <a:cs typeface="Times New Roman" panose="02020603050405020304" charset="0"/>
                </a:rPr>
                <a:t>1.to go past a moving vehicle or person ahead of you because you are going faster than they are</a:t>
              </a:r>
              <a:r>
                <a:rPr lang="zh-CN" altLang="en-US" sz="3200">
                  <a:latin typeface="兰米粗楷简体" panose="02000503000000000000" charset="-122"/>
                  <a:ea typeface="兰米粗楷简体" panose="02000503000000000000" charset="-122"/>
                  <a:cs typeface="Times New Roman" panose="02020603050405020304" charset="0"/>
                </a:rPr>
                <a:t>超过；赶上</a:t>
              </a:r>
              <a:endParaRPr lang="zh-CN" altLang="en-US" sz="3200">
                <a:latin typeface="Times New Roman" panose="02020603050405020304" charset="0"/>
                <a:cs typeface="Times New Roman" panose="02020603050405020304" charset="0"/>
              </a:endParaRPr>
            </a:p>
            <a:p>
              <a:pPr algn="l">
                <a:buClrTx/>
                <a:buSzTx/>
                <a:buFontTx/>
                <a:buNone/>
              </a:pPr>
              <a:r>
                <a:rPr lang="zh-CN" altLang="en-US" sz="3200">
                  <a:latin typeface="Times New Roman" panose="02020603050405020304" charset="0"/>
                  <a:cs typeface="Times New Roman" panose="02020603050405020304" charset="0"/>
                </a:rPr>
                <a:t>[ VN]</a:t>
              </a:r>
              <a:endParaRPr lang="zh-CN" altLang="en-US" sz="3200">
                <a:latin typeface="Times New Roman" panose="02020603050405020304" charset="0"/>
                <a:cs typeface="Times New Roman" panose="02020603050405020304" charset="0"/>
              </a:endParaRPr>
            </a:p>
            <a:p>
              <a:pPr algn="l">
                <a:buClrTx/>
                <a:buSzTx/>
                <a:buFontTx/>
                <a:buNone/>
              </a:pPr>
              <a:r>
                <a:rPr lang="zh-CN" altLang="en-US" sz="3200">
                  <a:latin typeface="Times New Roman" panose="02020603050405020304" charset="0"/>
                  <a:cs typeface="Times New Roman" panose="02020603050405020304" charset="0"/>
                </a:rPr>
                <a:t>•He pulled out to overtake a truck.</a:t>
              </a:r>
              <a:r>
                <a:rPr lang="zh-CN" altLang="en-US" sz="3200">
                  <a:latin typeface="兰米粗楷简体" panose="02000503000000000000" charset="-122"/>
                  <a:ea typeface="兰米粗楷简体" panose="02000503000000000000" charset="-122"/>
                  <a:cs typeface="Times New Roman" panose="02020603050405020304" charset="0"/>
                </a:rPr>
                <a:t>他驶出车流，以超过一辆卡车。</a:t>
              </a:r>
              <a:endParaRPr lang="zh-CN" altLang="en-US" sz="3200"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charset="0"/>
              </a:endParaRPr>
            </a:p>
          </p:txBody>
        </p:sp>
        <p:pic>
          <p:nvPicPr>
            <p:cNvPr id="6" name="图片 5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14985" y="7039"/>
              <a:ext cx="3216" cy="330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24460" y="1089025"/>
            <a:ext cx="11776075" cy="4523105"/>
          </a:xfrm>
          <a:prstGeom prst="rect">
            <a:avLst/>
          </a:prstGeom>
        </p:spPr>
        <p:txBody>
          <a:bodyPr wrap="square">
            <a:spAutoFit/>
          </a:bodyPr>
          <a:p>
            <a:pPr marL="266700" indent="-26670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latin typeface="Wingdings" panose="05000000000000000000"/>
                <a:ea typeface="宋体" panose="02010600030101010101" pitchFamily="2" charset="-122"/>
                <a:sym typeface="+mn-ea"/>
              </a:rPr>
              <a:t>v</a:t>
            </a:r>
            <a:r>
              <a:rPr lang="zh-CN" altLang="en-US" sz="3200" b="1">
                <a:solidFill>
                  <a:srgbClr val="C00000"/>
                </a:solidFill>
                <a:latin typeface="Wingdings" panose="05000000000000000000"/>
                <a:ea typeface="宋体" panose="02010600030101010101" pitchFamily="2" charset="-122"/>
                <a:sym typeface="+mn-ea"/>
              </a:rPr>
              <a:t>心理描写</a:t>
            </a:r>
            <a:r>
              <a:rPr lang="en-US" altLang="zh-CN" sz="3200">
                <a:latin typeface="Wingdings" panose="05000000000000000000"/>
                <a:ea typeface="宋体" panose="02010600030101010101" pitchFamily="2" charset="-122"/>
                <a:sym typeface="+mn-ea"/>
              </a:rPr>
              <a:t> </a:t>
            </a:r>
            <a:r>
              <a:rPr lang="en-US" altLang="zh-CN" sz="3200" b="1">
                <a:highlight>
                  <a:srgbClr val="FFFF00"/>
                </a:highlight>
                <a:latin typeface="Times New Roman" panose="02020603050405020304"/>
                <a:ea typeface="Times New Roman" panose="02020603050405020304"/>
              </a:rPr>
              <a:t>With a jolt</a:t>
            </a:r>
            <a:r>
              <a:rPr lang="en-US" altLang="zh-CN" sz="3200">
                <a:latin typeface="Times New Roman" panose="02020603050405020304"/>
                <a:ea typeface="Times New Roman" panose="02020603050405020304"/>
              </a:rPr>
              <a:t> he realized...</a:t>
            </a:r>
            <a:r>
              <a:rPr lang="en-US" altLang="zh-CN" sz="3200">
                <a:latin typeface="Wingdings" panose="05000000000000000000"/>
                <a:ea typeface="宋体" panose="02010600030101010101" pitchFamily="2" charset="-122"/>
              </a:rPr>
              <a:t>心里咯噔一下</a:t>
            </a:r>
            <a:endParaRPr lang="en-US" altLang="zh-CN" sz="3200">
              <a:latin typeface="Wingdings" panose="05000000000000000000"/>
              <a:ea typeface="宋体" panose="02010600030101010101" pitchFamily="2" charset="-122"/>
            </a:endParaRPr>
          </a:p>
          <a:p>
            <a:pPr marL="266700" indent="-26670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latin typeface="Wingdings" panose="05000000000000000000"/>
                <a:ea typeface="宋体" panose="02010600030101010101" pitchFamily="2" charset="-122"/>
              </a:rPr>
              <a:t>v</a:t>
            </a:r>
            <a:r>
              <a:rPr lang="zh-CN" altLang="en-US" sz="3200" b="1">
                <a:solidFill>
                  <a:schemeClr val="accent1">
                    <a:lumMod val="75000"/>
                  </a:schemeClr>
                </a:solidFill>
                <a:latin typeface="Wingdings" panose="05000000000000000000"/>
                <a:ea typeface="宋体" panose="02010600030101010101" pitchFamily="2" charset="-122"/>
              </a:rPr>
              <a:t>动作描写</a:t>
            </a:r>
            <a:r>
              <a:rPr lang="en-US" altLang="zh-CN" sz="3200">
                <a:latin typeface="Wingdings" panose="05000000000000000000"/>
                <a:ea typeface="宋体" panose="02010600030101010101" pitchFamily="2" charset="-122"/>
              </a:rPr>
              <a:t> </a:t>
            </a:r>
            <a:r>
              <a:rPr lang="en-US" altLang="zh-CN" sz="3200">
                <a:latin typeface="Times New Roman" panose="02020603050405020304"/>
                <a:ea typeface="Times New Roman" panose="02020603050405020304"/>
              </a:rPr>
              <a:t>He could jog down the road, </a:t>
            </a:r>
            <a:r>
              <a:rPr lang="en-US" altLang="zh-CN" sz="3200" b="1">
                <a:highlight>
                  <a:srgbClr val="FFFF00"/>
                </a:highlight>
                <a:latin typeface="Times New Roman" panose="02020603050405020304"/>
                <a:ea typeface="Times New Roman" panose="02020603050405020304"/>
              </a:rPr>
              <a:t>puffing and panting</a:t>
            </a:r>
            <a:r>
              <a:rPr lang="en-US" altLang="zh-CN" sz="3200">
                <a:latin typeface="Times New Roman" panose="02020603050405020304"/>
                <a:ea typeface="Times New Roman" panose="02020603050405020304"/>
              </a:rPr>
              <a:t>. </a:t>
            </a:r>
            <a:endParaRPr lang="en-US" altLang="zh-CN" sz="3200">
              <a:latin typeface="Times New Roman" panose="02020603050405020304"/>
              <a:ea typeface="Times New Roman" panose="02020603050405020304"/>
            </a:endParaRPr>
          </a:p>
          <a:p>
            <a:pPr marL="266700" indent="-26670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latin typeface="Times New Roman" panose="02020603050405020304"/>
                <a:ea typeface="Times New Roman" panose="02020603050405020304"/>
              </a:rPr>
              <a:t>                                                                     </a:t>
            </a:r>
            <a:r>
              <a:rPr lang="zh-CN" altLang="en-US" sz="3200">
                <a:latin typeface="Times New Roman" panose="02020603050405020304"/>
                <a:ea typeface="宋体" panose="02010600030101010101" pitchFamily="2" charset="-122"/>
              </a:rPr>
              <a:t>气喘吁吁</a:t>
            </a:r>
            <a:endParaRPr lang="zh-CN" altLang="en-US" sz="3200">
              <a:latin typeface="Times New Roman" panose="02020603050405020304"/>
              <a:ea typeface="宋体" panose="02010600030101010101" pitchFamily="2" charset="-122"/>
            </a:endParaRPr>
          </a:p>
          <a:p>
            <a:pPr marL="266700" indent="-26670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latin typeface="Wingdings" panose="05000000000000000000"/>
                <a:ea typeface="宋体" panose="02010600030101010101" pitchFamily="2" charset="-122"/>
              </a:rPr>
              <a:t>v</a:t>
            </a:r>
            <a:r>
              <a:rPr lang="zh-CN" altLang="en-US" sz="3200" b="1">
                <a:solidFill>
                  <a:schemeClr val="accent1">
                    <a:lumMod val="75000"/>
                  </a:schemeClr>
                </a:solidFill>
                <a:latin typeface="Wingdings" panose="05000000000000000000"/>
                <a:ea typeface="宋体" panose="02010600030101010101" pitchFamily="2" charset="-122"/>
                <a:sym typeface="+mn-ea"/>
              </a:rPr>
              <a:t>动作描写</a:t>
            </a:r>
            <a:r>
              <a:rPr lang="en-US" altLang="zh-CN" sz="3200">
                <a:latin typeface="Wingdings" panose="05000000000000000000"/>
                <a:ea typeface="宋体" panose="02010600030101010101" pitchFamily="2" charset="-122"/>
                <a:sym typeface="+mn-ea"/>
              </a:rPr>
              <a:t> </a:t>
            </a:r>
            <a:r>
              <a:rPr lang="en-US" altLang="zh-CN" sz="3200">
                <a:latin typeface="Times New Roman" panose="02020603050405020304"/>
                <a:ea typeface="Times New Roman" panose="02020603050405020304"/>
              </a:rPr>
              <a:t>It took us a while to</a:t>
            </a:r>
            <a:r>
              <a:rPr lang="en-US" altLang="zh-CN" sz="3200" b="1">
                <a:highlight>
                  <a:srgbClr val="FFFF00"/>
                </a:highlight>
                <a:latin typeface="Times New Roman" panose="02020603050405020304"/>
                <a:ea typeface="宋体" panose="02010600030101010101" pitchFamily="2" charset="-122"/>
              </a:rPr>
              <a:t> </a:t>
            </a:r>
            <a:r>
              <a:rPr lang="en-US" altLang="zh-CN" sz="3200" b="1">
                <a:highlight>
                  <a:srgbClr val="FFFF00"/>
                </a:highlight>
                <a:latin typeface="Times New Roman" panose="02020603050405020304"/>
                <a:ea typeface="Times New Roman" panose="02020603050405020304"/>
              </a:rPr>
              <a:t>track them down</a:t>
            </a:r>
            <a:r>
              <a:rPr lang="en-US" altLang="zh-CN" sz="3200">
                <a:latin typeface="Times New Roman" panose="02020603050405020304"/>
                <a:ea typeface="Times New Roman" panose="02020603050405020304"/>
              </a:rPr>
              <a:t>. </a:t>
            </a:r>
            <a:r>
              <a:rPr lang="zh-CN" altLang="en-US" sz="3200">
                <a:latin typeface="Times New Roman" panose="02020603050405020304"/>
                <a:ea typeface="宋体" panose="02010600030101010101" pitchFamily="2" charset="-122"/>
              </a:rPr>
              <a:t>追踪到他们</a:t>
            </a:r>
            <a:endParaRPr lang="zh-CN" altLang="en-US" sz="3200">
              <a:latin typeface="Times New Roman" panose="02020603050405020304"/>
              <a:ea typeface="宋体" panose="02010600030101010101" pitchFamily="2" charset="-122"/>
            </a:endParaRPr>
          </a:p>
          <a:p>
            <a:pPr marL="266700" indent="-26670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latin typeface="Wingdings" panose="05000000000000000000"/>
                <a:ea typeface="宋体" panose="02010600030101010101" pitchFamily="2" charset="-122"/>
                <a:sym typeface="+mn-ea"/>
              </a:rPr>
              <a:t>v</a:t>
            </a:r>
            <a:r>
              <a:rPr lang="zh-CN" altLang="en-US" sz="3200" b="1">
                <a:solidFill>
                  <a:schemeClr val="accent1">
                    <a:lumMod val="75000"/>
                  </a:schemeClr>
                </a:solidFill>
                <a:latin typeface="Wingdings" panose="05000000000000000000"/>
                <a:ea typeface="宋体" panose="02010600030101010101" pitchFamily="2" charset="-122"/>
                <a:sym typeface="+mn-ea"/>
              </a:rPr>
              <a:t>动作描写</a:t>
            </a:r>
            <a:r>
              <a:rPr lang="en-US" altLang="zh-CN" sz="3200">
                <a:latin typeface="Wingdings" panose="05000000000000000000"/>
                <a:ea typeface="宋体" panose="02010600030101010101" pitchFamily="2" charset="-122"/>
                <a:sym typeface="+mn-ea"/>
              </a:rPr>
              <a:t> </a:t>
            </a:r>
            <a:r>
              <a:rPr lang="en-US" altLang="zh-CN" sz="3200">
                <a:latin typeface="Times New Roman" panose="02020603050405020304"/>
                <a:ea typeface="Times New Roman" panose="02020603050405020304"/>
                <a:sym typeface="+mn-ea"/>
              </a:rPr>
              <a:t>They </a:t>
            </a:r>
            <a:r>
              <a:rPr lang="en-US" altLang="zh-CN" sz="3200" b="1">
                <a:highlight>
                  <a:srgbClr val="FFFF00"/>
                </a:highlight>
                <a:latin typeface="Times New Roman" panose="02020603050405020304"/>
                <a:ea typeface="Times New Roman" panose="02020603050405020304"/>
                <a:sym typeface="+mn-ea"/>
              </a:rPr>
              <a:t>hover</a:t>
            </a:r>
            <a:r>
              <a:rPr lang="en-US" altLang="zh-CN" sz="3200">
                <a:latin typeface="Times New Roman" panose="02020603050405020304"/>
                <a:ea typeface="Times New Roman" panose="02020603050405020304"/>
                <a:sym typeface="+mn-ea"/>
              </a:rPr>
              <a:t>ed in the air above the ground.</a:t>
            </a:r>
            <a:endParaRPr lang="en-US" altLang="zh-CN" sz="3200">
              <a:latin typeface="Times New Roman" panose="02020603050405020304"/>
              <a:ea typeface="Times New Roman" panose="02020603050405020304"/>
              <a:sym typeface="+mn-ea"/>
            </a:endParaRPr>
          </a:p>
          <a:p>
            <a:pPr marL="266700" indent="-26670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latin typeface="Times New Roman" panose="02020603050405020304"/>
                <a:ea typeface="Times New Roman" panose="02020603050405020304"/>
                <a:sym typeface="+mn-ea"/>
              </a:rPr>
              <a:t>                       他们在地面上空盘旋。</a:t>
            </a:r>
            <a:endParaRPr lang="en-US" altLang="zh-CN" sz="3200">
              <a:latin typeface="Times New Roman" panose="02020603050405020304"/>
              <a:ea typeface="Times New Roman" panose="02020603050405020304"/>
              <a:sym typeface="+mn-ea"/>
            </a:endParaRPr>
          </a:p>
          <a:p>
            <a:pPr marL="266700" indent="-26670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latin typeface="Times New Roman" panose="02020603050405020304"/>
                <a:ea typeface="Times New Roman" panose="02020603050405020304"/>
                <a:sym typeface="+mn-ea"/>
              </a:rPr>
              <a:t>                        They </a:t>
            </a:r>
            <a:r>
              <a:rPr lang="en-US" altLang="zh-CN" sz="3200" b="1">
                <a:highlight>
                  <a:srgbClr val="FFFF00"/>
                </a:highlight>
                <a:latin typeface="Times New Roman" panose="02020603050405020304"/>
                <a:ea typeface="Times New Roman" panose="02020603050405020304"/>
                <a:sym typeface="+mn-ea"/>
              </a:rPr>
              <a:t>float</a:t>
            </a:r>
            <a:r>
              <a:rPr lang="en-US" altLang="zh-CN" sz="3200">
                <a:latin typeface="Times New Roman" panose="02020603050405020304"/>
                <a:ea typeface="Times New Roman" panose="02020603050405020304"/>
                <a:sym typeface="+mn-ea"/>
              </a:rPr>
              <a:t>ed gently to the ground.</a:t>
            </a:r>
            <a:endParaRPr lang="en-US" altLang="zh-CN" sz="3200">
              <a:latin typeface="Times New Roman" panose="02020603050405020304"/>
              <a:ea typeface="Times New Roman" panose="02020603050405020304"/>
              <a:sym typeface="+mn-ea"/>
            </a:endParaRPr>
          </a:p>
          <a:p>
            <a:pPr marL="266700" indent="-26670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latin typeface="Times New Roman" panose="02020603050405020304"/>
                <a:ea typeface="Times New Roman" panose="02020603050405020304"/>
                <a:sym typeface="+mn-ea"/>
              </a:rPr>
              <a:t>                        他们轻轻地飘向地面。</a:t>
            </a:r>
            <a:endParaRPr lang="en-US" altLang="zh-CN" sz="3200">
              <a:latin typeface="Times New Roman" panose="02020603050405020304"/>
              <a:ea typeface="Times New Roman" panose="02020603050405020304"/>
              <a:sym typeface="+mn-ea"/>
            </a:endParaRPr>
          </a:p>
          <a:p>
            <a:pPr marL="266700" indent="-26670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latin typeface="Wingdings" panose="05000000000000000000"/>
                <a:ea typeface="宋体" panose="02010600030101010101" pitchFamily="2" charset="-122"/>
                <a:sym typeface="+mn-ea"/>
              </a:rPr>
              <a:t>v</a:t>
            </a:r>
            <a:r>
              <a:rPr lang="zh-CN" altLang="en-US" sz="3200" b="1">
                <a:solidFill>
                  <a:schemeClr val="accent1">
                    <a:lumMod val="75000"/>
                  </a:schemeClr>
                </a:solidFill>
                <a:latin typeface="Wingdings" panose="05000000000000000000"/>
                <a:ea typeface="宋体" panose="02010600030101010101" pitchFamily="2" charset="-122"/>
                <a:sym typeface="+mn-ea"/>
              </a:rPr>
              <a:t>动作描写 </a:t>
            </a:r>
            <a:r>
              <a:rPr lang="en-US" altLang="zh-CN" sz="3200" b="1">
                <a:highlight>
                  <a:srgbClr val="FFFF00"/>
                </a:highlight>
                <a:latin typeface="Times New Roman" panose="02020603050405020304"/>
                <a:ea typeface="Times New Roman" panose="02020603050405020304"/>
                <a:sym typeface="+mn-ea"/>
              </a:rPr>
              <a:t>fall out with</a:t>
            </a:r>
            <a:r>
              <a:rPr lang="en-US" altLang="zh-CN" sz="3200">
                <a:latin typeface="Times New Roman" panose="02020603050405020304"/>
                <a:ea typeface="Times New Roman" panose="02020603050405020304"/>
                <a:sym typeface="+mn-ea"/>
              </a:rPr>
              <a:t> sb</a:t>
            </a:r>
            <a:r>
              <a:rPr lang="zh-CN" altLang="en-US" sz="3200">
                <a:latin typeface="Times New Roman" panose="02020603050405020304"/>
                <a:ea typeface="Times New Roman" panose="02020603050405020304"/>
                <a:sym typeface="+mn-ea"/>
              </a:rPr>
              <a:t>与某人闹翻</a:t>
            </a:r>
            <a:endParaRPr lang="zh-CN" altLang="en-US" sz="3200">
              <a:latin typeface="Times New Roman" panose="02020603050405020304"/>
              <a:ea typeface="Times New Roman" panose="02020603050405020304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56610" y="229235"/>
            <a:ext cx="52171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/>
              <a:t>chapter 6-7</a:t>
            </a:r>
            <a:endParaRPr lang="en-US" altLang="zh-CN" sz="36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5C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形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23384" y="4612541"/>
            <a:ext cx="7484892" cy="3574516"/>
          </a:xfrm>
          <a:prstGeom prst="rect">
            <a:avLst/>
          </a:prstGeom>
        </p:spPr>
      </p:pic>
      <p:pic>
        <p:nvPicPr>
          <p:cNvPr id="8" name="图形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2541" y="-547120"/>
            <a:ext cx="4973771" cy="3205843"/>
          </a:xfrm>
          <a:prstGeom prst="rect">
            <a:avLst/>
          </a:prstGeom>
        </p:spPr>
      </p:pic>
      <p:pic>
        <p:nvPicPr>
          <p:cNvPr id="9" name="图形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20602" y="701794"/>
            <a:ext cx="14207852" cy="8457055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99154" y="808608"/>
            <a:ext cx="6029097" cy="6848585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549" y="3664348"/>
            <a:ext cx="1856643" cy="862013"/>
          </a:xfrm>
          <a:prstGeom prst="rect">
            <a:avLst/>
          </a:prstGeom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154" y="580570"/>
            <a:ext cx="1570038" cy="81915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9332" y="4497534"/>
            <a:ext cx="5148536" cy="2132530"/>
          </a:xfrm>
          <a:prstGeom prst="rect">
            <a:avLst/>
          </a:prstGeom>
        </p:spPr>
      </p:pic>
      <p:pic>
        <p:nvPicPr>
          <p:cNvPr id="15" name="图形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8853" y="105743"/>
            <a:ext cx="1528397" cy="709613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5380355" y="2348865"/>
            <a:ext cx="6653530" cy="76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latin typeface="+mj-ea"/>
                <a:ea typeface="+mj-ea"/>
              </a:rPr>
              <a:t>The Ultimate Trainers</a:t>
            </a:r>
            <a:endParaRPr lang="en-US" altLang="zh-CN" sz="4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6" name="矩形: 圆角 25"/>
          <p:cNvSpPr/>
          <p:nvPr/>
        </p:nvSpPr>
        <p:spPr>
          <a:xfrm>
            <a:off x="7866064" y="3926841"/>
            <a:ext cx="1971582" cy="599630"/>
          </a:xfrm>
          <a:prstGeom prst="roundRect">
            <a:avLst>
              <a:gd name="adj" fmla="val 50000"/>
            </a:avLst>
          </a:prstGeom>
          <a:solidFill>
            <a:srgbClr val="FF9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+mj-ea"/>
                <a:ea typeface="+mj-ea"/>
              </a:rPr>
              <a:t>Good English</a:t>
            </a:r>
            <a:endParaRPr lang="en-US" altLang="zh-CN" dirty="0"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0" y="72390"/>
            <a:ext cx="12025630" cy="6862445"/>
          </a:xfrm>
          <a:prstGeom prst="rect">
            <a:avLst/>
          </a:prstGeom>
        </p:spPr>
        <p:txBody>
          <a:bodyPr wrap="square">
            <a:spAutoFit/>
          </a:bodyPr>
          <a:p>
            <a:pPr marL="266700" indent="-26670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>
                <a:solidFill>
                  <a:srgbClr val="0070C0"/>
                </a:solidFill>
                <a:latin typeface="Wingdings" panose="05000000000000000000"/>
                <a:ea typeface="宋体" panose="02010600030101010101" pitchFamily="2" charset="-122"/>
              </a:rPr>
              <a:t>环境描写：</a:t>
            </a:r>
            <a:r>
              <a:rPr lang="en-US" altLang="zh-CN" sz="2800" b="1">
                <a:solidFill>
                  <a:srgbClr val="0070C0"/>
                </a:solidFill>
                <a:latin typeface="Wingdings" panose="05000000000000000000"/>
                <a:ea typeface="宋体" panose="02010600030101010101" pitchFamily="2" charset="-122"/>
              </a:rPr>
              <a:t>              </a:t>
            </a:r>
            <a:r>
              <a:rPr lang="en-US" altLang="zh-CN" sz="2800" b="1">
                <a:solidFill>
                  <a:srgbClr val="0070C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chapter 8  </a:t>
            </a:r>
            <a:endParaRPr lang="zh-CN" altLang="en-US" sz="2800" b="1">
              <a:solidFill>
                <a:srgbClr val="0070C0"/>
              </a:solidFill>
              <a:latin typeface="Wingdings" panose="05000000000000000000"/>
              <a:ea typeface="宋体" panose="02010600030101010101" pitchFamily="2" charset="-122"/>
            </a:endParaRPr>
          </a:p>
          <a:p>
            <a:pPr marL="266700" indent="-26670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>
                <a:solidFill>
                  <a:srgbClr val="0070C0"/>
                </a:solidFill>
                <a:latin typeface="Wingdings" panose="05000000000000000000"/>
                <a:ea typeface="宋体" panose="02010600030101010101" pitchFamily="2" charset="-122"/>
              </a:rPr>
              <a:t>² </a:t>
            </a:r>
            <a:r>
              <a:rPr lang="en-US" altLang="zh-CN" sz="2800">
                <a:latin typeface="Times New Roman" panose="02020603050405020304"/>
                <a:ea typeface="Times New Roman" panose="02020603050405020304"/>
              </a:rPr>
              <a:t>There was </a:t>
            </a:r>
            <a:r>
              <a:rPr lang="en-US" altLang="zh-CN" sz="2800" b="1">
                <a:highlight>
                  <a:srgbClr val="FFFF00"/>
                </a:highlight>
                <a:latin typeface="Times New Roman" panose="02020603050405020304"/>
                <a:ea typeface="Times New Roman" panose="02020603050405020304"/>
              </a:rPr>
              <a:t>a buzz of excitement</a:t>
            </a:r>
            <a:r>
              <a:rPr lang="en-US" altLang="zh-CN" sz="2800">
                <a:highlight>
                  <a:srgbClr val="FFFF00"/>
                </a:highlight>
                <a:latin typeface="Times New Roman" panose="02020603050405020304"/>
                <a:ea typeface="宋体" panose="02010600030101010101" pitchFamily="2" charset="-122"/>
              </a:rPr>
              <a:t> </a:t>
            </a:r>
            <a:r>
              <a:rPr lang="en-US" altLang="zh-CN" sz="2800">
                <a:latin typeface="Times New Roman" panose="02020603050405020304"/>
                <a:ea typeface="Times New Roman" panose="02020603050405020304"/>
              </a:rPr>
              <a:t>in the air. </a:t>
            </a:r>
            <a:r>
              <a:rPr lang="zh-CN" altLang="en-US" sz="2800">
                <a:latin typeface="Times New Roman" panose="02020603050405020304"/>
                <a:ea typeface="宋体" panose="02010600030101010101" pitchFamily="2" charset="-122"/>
              </a:rPr>
              <a:t>空气中有兴奋的嚷嚷声</a:t>
            </a:r>
            <a:endParaRPr lang="zh-CN" altLang="en-US" sz="2800">
              <a:latin typeface="Times New Roman" panose="02020603050405020304"/>
              <a:ea typeface="宋体" panose="02010600030101010101" pitchFamily="2" charset="-122"/>
            </a:endParaRPr>
          </a:p>
          <a:p>
            <a:pPr marL="266700" indent="-26670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Wingdings" panose="05000000000000000000"/>
                <a:ea typeface="宋体" panose="02010600030101010101" pitchFamily="2" charset="-122"/>
              </a:rPr>
              <a:t>² </a:t>
            </a:r>
            <a:r>
              <a:rPr lang="en-US" altLang="zh-CN" sz="2800">
                <a:latin typeface="Times New Roman" panose="02020603050405020304"/>
                <a:ea typeface="Times New Roman" panose="02020603050405020304"/>
              </a:rPr>
              <a:t>The </a:t>
            </a:r>
            <a:r>
              <a:rPr lang="en-US" altLang="zh-CN" sz="2800" b="1">
                <a:highlight>
                  <a:srgbClr val="FFFF00"/>
                </a:highlight>
                <a:latin typeface="Times New Roman" panose="02020603050405020304"/>
                <a:ea typeface="Times New Roman" panose="02020603050405020304"/>
              </a:rPr>
              <a:t>whistle blew</a:t>
            </a:r>
            <a:r>
              <a:rPr lang="en-US" altLang="zh-CN" sz="2800" b="1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altLang="zh-CN" sz="2800">
                <a:latin typeface="Times New Roman" panose="02020603050405020304"/>
                <a:ea typeface="Times New Roman" panose="02020603050405020304"/>
              </a:rPr>
              <a:t>and the race began.</a:t>
            </a:r>
            <a:r>
              <a:rPr lang="en-US" altLang="zh-CN" sz="2800" b="1">
                <a:latin typeface="Times New Roman" panose="02020603050405020304"/>
                <a:ea typeface="宋体" panose="02010600030101010101" pitchFamily="2" charset="-122"/>
              </a:rPr>
              <a:t> </a:t>
            </a:r>
            <a:r>
              <a:rPr lang="zh-CN" altLang="en-US" sz="2800">
                <a:latin typeface="Times New Roman" panose="02020603050405020304"/>
                <a:ea typeface="宋体" panose="02010600030101010101" pitchFamily="2" charset="-122"/>
              </a:rPr>
              <a:t>哨声响了比赛开始了。</a:t>
            </a:r>
            <a:endParaRPr lang="zh-CN" altLang="en-US" sz="2800">
              <a:latin typeface="Times New Roman" panose="02020603050405020304"/>
              <a:ea typeface="宋体" panose="02010600030101010101" pitchFamily="2" charset="-122"/>
            </a:endParaRPr>
          </a:p>
          <a:p>
            <a:pPr marL="266700" indent="-26670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Wingdings" panose="05000000000000000000"/>
                <a:ea typeface="宋体" panose="02010600030101010101" pitchFamily="2" charset="-122"/>
                <a:sym typeface="+mn-ea"/>
              </a:rPr>
              <a:t>² </a:t>
            </a:r>
            <a:r>
              <a:rPr lang="en-US" altLang="zh-CN" sz="2800">
                <a:latin typeface="Times New Roman" panose="02020603050405020304"/>
                <a:ea typeface="宋体" panose="02010600030101010101" pitchFamily="2" charset="-122"/>
              </a:rPr>
              <a:t>the starting line </a:t>
            </a:r>
            <a:r>
              <a:rPr lang="zh-CN" altLang="en-US" sz="2800">
                <a:latin typeface="Times New Roman" panose="02020603050405020304"/>
                <a:ea typeface="宋体" panose="02010600030101010101" pitchFamily="2" charset="-122"/>
              </a:rPr>
              <a:t>起跑线</a:t>
            </a:r>
            <a:r>
              <a:rPr lang="en-US" altLang="zh-CN" sz="2800">
                <a:latin typeface="Times New Roman" panose="02020603050405020304"/>
                <a:ea typeface="宋体" panose="02010600030101010101" pitchFamily="2" charset="-122"/>
              </a:rPr>
              <a:t>               the finishing line </a:t>
            </a:r>
            <a:r>
              <a:rPr lang="zh-CN" altLang="en-US" sz="2800">
                <a:latin typeface="Times New Roman" panose="02020603050405020304"/>
                <a:ea typeface="宋体" panose="02010600030101010101" pitchFamily="2" charset="-122"/>
              </a:rPr>
              <a:t>终点线</a:t>
            </a:r>
            <a:endParaRPr lang="zh-CN" altLang="en-US" sz="2800">
              <a:latin typeface="Times New Roman" panose="02020603050405020304"/>
              <a:ea typeface="宋体" panose="02010600030101010101" pitchFamily="2" charset="-122"/>
            </a:endParaRPr>
          </a:p>
          <a:p>
            <a:pPr marL="266700" indent="-26670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Wingdings" panose="05000000000000000000"/>
                <a:ea typeface="宋体" panose="02010600030101010101" pitchFamily="2" charset="-122"/>
                <a:sym typeface="+mn-ea"/>
              </a:rPr>
              <a:t>² </a:t>
            </a:r>
            <a:r>
              <a:rPr lang="en-US" altLang="zh-CN" sz="2800">
                <a:latin typeface="Times New Roman" panose="02020603050405020304"/>
                <a:ea typeface="Times New Roman" panose="02020603050405020304"/>
                <a:sym typeface="+mn-ea"/>
              </a:rPr>
              <a:t>That gave Jake</a:t>
            </a:r>
            <a:r>
              <a:rPr lang="en-US" altLang="zh-CN" sz="2800">
                <a:highlight>
                  <a:srgbClr val="FFFF00"/>
                </a:highlight>
                <a:latin typeface="Times New Roman" panose="02020603050405020304"/>
                <a:ea typeface="Times New Roman" panose="02020603050405020304"/>
                <a:sym typeface="+mn-ea"/>
              </a:rPr>
              <a:t> </a:t>
            </a:r>
            <a:r>
              <a:rPr lang="en-US" altLang="zh-CN" sz="2800" b="1">
                <a:highlight>
                  <a:srgbClr val="FFFF00"/>
                </a:highlight>
                <a:latin typeface="Times New Roman" panose="02020603050405020304"/>
                <a:ea typeface="Times New Roman" panose="02020603050405020304"/>
                <a:sym typeface="+mn-ea"/>
              </a:rPr>
              <a:t>an extra burst of energy</a:t>
            </a:r>
            <a:r>
              <a:rPr lang="en-US" altLang="zh-CN" sz="2800">
                <a:latin typeface="Times New Roman" panose="02020603050405020304"/>
                <a:ea typeface="Times New Roman" panose="02020603050405020304"/>
                <a:sym typeface="+mn-ea"/>
              </a:rPr>
              <a:t>. </a:t>
            </a:r>
            <a:r>
              <a:rPr lang="zh-CN" altLang="en-US" sz="2800">
                <a:latin typeface="Times New Roman" panose="02020603050405020304"/>
                <a:ea typeface="宋体" panose="02010600030101010101" pitchFamily="2" charset="-122"/>
                <a:sym typeface="+mn-ea"/>
              </a:rPr>
              <a:t>迸发出额外的能量</a:t>
            </a:r>
            <a:endParaRPr lang="zh-CN" altLang="en-US" sz="2800">
              <a:latin typeface="Times New Roman" panose="02020603050405020304"/>
              <a:ea typeface="宋体" panose="02010600030101010101" pitchFamily="2" charset="-122"/>
              <a:sym typeface="+mn-ea"/>
            </a:endParaRPr>
          </a:p>
          <a:p>
            <a:pPr marL="266700" indent="-26670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latin typeface="Times New Roman" panose="02020603050405020304"/>
              <a:ea typeface="宋体" panose="02010600030101010101" pitchFamily="2" charset="-122"/>
            </a:endParaRPr>
          </a:p>
          <a:p>
            <a:pPr marL="266700" indent="-266700" algn="just" defTabSz="266700">
              <a:buClrTx/>
              <a:buSzTx/>
              <a:buFontTx/>
            </a:pPr>
            <a:r>
              <a:rPr lang="zh-CN" altLang="en-US" sz="2800" b="1">
                <a:solidFill>
                  <a:srgbClr val="FF0000"/>
                </a:solidFill>
                <a:latin typeface="Wingdings" panose="05000000000000000000"/>
                <a:ea typeface="宋体" panose="02010600030101010101" pitchFamily="2" charset="-122"/>
              </a:rPr>
              <a:t>神态描写：</a:t>
            </a:r>
            <a:endParaRPr lang="zh-CN" altLang="en-US" sz="2800" b="1">
              <a:solidFill>
                <a:srgbClr val="0070C0"/>
              </a:solidFill>
              <a:latin typeface="Wingdings" panose="05000000000000000000"/>
              <a:ea typeface="宋体" panose="02010600030101010101" pitchFamily="2" charset="-122"/>
            </a:endParaRPr>
          </a:p>
          <a:p>
            <a:pPr marL="266700" indent="-26670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Wingdings" panose="05000000000000000000"/>
                <a:ea typeface="宋体" panose="02010600030101010101" pitchFamily="2" charset="-122"/>
                <a:sym typeface="+mn-ea"/>
              </a:rPr>
              <a:t>² </a:t>
            </a:r>
            <a:r>
              <a:rPr lang="en-US" altLang="zh-CN" sz="2800">
                <a:latin typeface="Times New Roman" panose="02020603050405020304"/>
                <a:ea typeface="Times New Roman" panose="02020603050405020304"/>
                <a:sym typeface="+mn-ea"/>
              </a:rPr>
              <a:t>He </a:t>
            </a:r>
            <a:r>
              <a:rPr lang="en-US" altLang="zh-CN" sz="2800" b="1">
                <a:latin typeface="Times New Roman" panose="02020603050405020304"/>
                <a:ea typeface="Times New Roman" panose="02020603050405020304"/>
                <a:sym typeface="+mn-ea"/>
              </a:rPr>
              <a:t>spotted </a:t>
            </a:r>
            <a:r>
              <a:rPr lang="en-US" altLang="zh-CN" sz="2800">
                <a:latin typeface="Times New Roman" panose="02020603050405020304"/>
                <a:ea typeface="Times New Roman" panose="02020603050405020304"/>
                <a:sym typeface="+mn-ea"/>
              </a:rPr>
              <a:t>(spot -tt-</a:t>
            </a:r>
            <a:r>
              <a:rPr lang="zh-CN" altLang="en-US" sz="2800">
                <a:latin typeface="Times New Roman" panose="02020603050405020304"/>
                <a:ea typeface="宋体" panose="02010600030101010101" pitchFamily="2" charset="-122"/>
                <a:sym typeface="+mn-ea"/>
              </a:rPr>
              <a:t>认出</a:t>
            </a:r>
            <a:r>
              <a:rPr lang="en-US" altLang="zh-CN" sz="2800">
                <a:latin typeface="Times New Roman" panose="02020603050405020304"/>
                <a:ea typeface="Times New Roman" panose="02020603050405020304"/>
                <a:sym typeface="+mn-ea"/>
              </a:rPr>
              <a:t>/</a:t>
            </a:r>
            <a:r>
              <a:rPr lang="zh-CN" altLang="en-US" sz="2800">
                <a:latin typeface="Times New Roman" panose="02020603050405020304"/>
                <a:ea typeface="宋体" panose="02010600030101010101" pitchFamily="2" charset="-122"/>
                <a:sym typeface="+mn-ea"/>
              </a:rPr>
              <a:t>发现</a:t>
            </a:r>
            <a:r>
              <a:rPr lang="en-US" altLang="zh-CN" sz="2800">
                <a:latin typeface="Times New Roman" panose="02020603050405020304"/>
                <a:ea typeface="Times New Roman" panose="02020603050405020304"/>
                <a:sym typeface="+mn-ea"/>
              </a:rPr>
              <a:t>) Kevin--he was the one </a:t>
            </a:r>
            <a:r>
              <a:rPr lang="en-US" altLang="zh-CN" sz="2800" b="1">
                <a:highlight>
                  <a:srgbClr val="FFFF00"/>
                </a:highlight>
                <a:latin typeface="Times New Roman" panose="02020603050405020304"/>
                <a:ea typeface="Times New Roman" panose="02020603050405020304"/>
                <a:sym typeface="+mn-ea"/>
              </a:rPr>
              <a:t>with the smug look on his face</a:t>
            </a:r>
            <a:r>
              <a:rPr lang="en-US" altLang="zh-CN" sz="2800">
                <a:latin typeface="Times New Roman" panose="02020603050405020304"/>
                <a:ea typeface="Times New Roman" panose="02020603050405020304"/>
                <a:sym typeface="+mn-ea"/>
              </a:rPr>
              <a:t>. </a:t>
            </a:r>
            <a:r>
              <a:rPr lang="zh-CN" altLang="en-US" sz="2800">
                <a:latin typeface="Times New Roman" panose="02020603050405020304"/>
                <a:ea typeface="宋体" panose="02010600030101010101" pitchFamily="2" charset="-122"/>
                <a:sym typeface="+mn-ea"/>
              </a:rPr>
              <a:t>沾沾自喜的表情</a:t>
            </a:r>
            <a:endParaRPr lang="zh-CN" altLang="en-US" sz="2800">
              <a:latin typeface="Times New Roman" panose="02020603050405020304"/>
              <a:ea typeface="宋体" panose="02010600030101010101" pitchFamily="2" charset="-122"/>
              <a:sym typeface="+mn-ea"/>
            </a:endParaRPr>
          </a:p>
          <a:p>
            <a:pPr marL="266700" indent="-26670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Wingdings" panose="05000000000000000000"/>
                <a:ea typeface="宋体" panose="02010600030101010101" pitchFamily="2" charset="-122"/>
                <a:sym typeface="+mn-ea"/>
              </a:rPr>
              <a:t>² </a:t>
            </a:r>
            <a:r>
              <a:rPr lang="zh-CN" altLang="en-US" sz="2800">
                <a:latin typeface="Times New Roman" panose="02020603050405020304"/>
                <a:ea typeface="宋体" panose="02010600030101010101" pitchFamily="2" charset="-122"/>
              </a:rPr>
              <a:t>There was </a:t>
            </a:r>
            <a:r>
              <a:rPr lang="zh-CN" altLang="en-US" sz="2800">
                <a:highlight>
                  <a:srgbClr val="FFFF00"/>
                </a:highlight>
                <a:latin typeface="Times New Roman" panose="02020603050405020304"/>
                <a:ea typeface="宋体" panose="02010600030101010101" pitchFamily="2" charset="-122"/>
              </a:rPr>
              <a:t>a twinkle in his eyes</a:t>
            </a:r>
            <a:r>
              <a:rPr lang="zh-CN" altLang="en-US" sz="2800">
                <a:latin typeface="Times New Roman" panose="02020603050405020304"/>
                <a:ea typeface="宋体" panose="02010600030101010101" pitchFamily="2" charset="-122"/>
              </a:rPr>
              <a:t>. 眼睛一闪</a:t>
            </a:r>
            <a:endParaRPr lang="zh-CN" altLang="en-US" sz="2800">
              <a:latin typeface="Times New Roman" panose="02020603050405020304"/>
              <a:ea typeface="宋体" panose="02010600030101010101" pitchFamily="2" charset="-122"/>
            </a:endParaRPr>
          </a:p>
          <a:p>
            <a:pPr marL="266700" indent="-26670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Wingdings" panose="05000000000000000000"/>
                <a:ea typeface="宋体" panose="02010600030101010101" pitchFamily="2" charset="-122"/>
                <a:sym typeface="+mn-ea"/>
              </a:rPr>
              <a:t>² </a:t>
            </a:r>
            <a:r>
              <a:rPr lang="en-US" altLang="zh-CN" sz="2800" b="1">
                <a:highlight>
                  <a:srgbClr val="FFFF00"/>
                </a:highlight>
                <a:latin typeface="Times New Roman" panose="02020603050405020304"/>
                <a:ea typeface="Times New Roman" panose="02020603050405020304"/>
              </a:rPr>
              <a:t>a smirk </a:t>
            </a:r>
            <a:r>
              <a:rPr lang="en-US" altLang="zh-CN" sz="2800" b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/>
                <a:ea typeface="Times New Roman" panose="02020603050405020304"/>
              </a:rPr>
              <a:t>play</a:t>
            </a:r>
            <a:r>
              <a:rPr lang="en-US" altLang="zh-CN" sz="2800" b="1">
                <a:highlight>
                  <a:srgbClr val="FFFF00"/>
                </a:highlight>
                <a:latin typeface="Times New Roman" panose="02020603050405020304"/>
                <a:ea typeface="Times New Roman" panose="02020603050405020304"/>
              </a:rPr>
              <a:t>ed</a:t>
            </a:r>
            <a:r>
              <a:rPr lang="en-US" altLang="zh-CN" sz="2800">
                <a:latin typeface="Times New Roman" panose="02020603050405020304"/>
                <a:ea typeface="宋体" panose="02010600030101010101" pitchFamily="2" charset="-122"/>
              </a:rPr>
              <a:t> </a:t>
            </a:r>
            <a:r>
              <a:rPr lang="en-US" altLang="zh-CN" sz="2800" b="1">
                <a:highlight>
                  <a:srgbClr val="FFFF00"/>
                </a:highlight>
                <a:latin typeface="Times New Roman" panose="02020603050405020304"/>
                <a:ea typeface="Times New Roman" panose="02020603050405020304"/>
              </a:rPr>
              <a:t>on </a:t>
            </a:r>
            <a:r>
              <a:rPr lang="en-US" altLang="zh-CN" sz="2800">
                <a:latin typeface="Times New Roman" panose="02020603050405020304"/>
                <a:ea typeface="宋体" panose="02010600030101010101" pitchFamily="2" charset="-122"/>
              </a:rPr>
              <a:t>the tall boy’s face高个男孩脸上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浮现</a:t>
            </a:r>
            <a:r>
              <a:rPr lang="zh-CN" altLang="en-US" sz="2800">
                <a:latin typeface="Times New Roman" panose="02020603050405020304"/>
                <a:ea typeface="宋体" panose="02010600030101010101" pitchFamily="2" charset="-122"/>
              </a:rPr>
              <a:t>自鸣得意的笑</a:t>
            </a:r>
            <a:endParaRPr lang="en-US" altLang="zh-CN" sz="2800">
              <a:latin typeface="Times New Roman" panose="02020603050405020304"/>
              <a:ea typeface="宋体" panose="02010600030101010101" pitchFamily="2" charset="-122"/>
            </a:endParaRPr>
          </a:p>
          <a:p>
            <a:pPr marL="266700" indent="-26670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solidFill>
                <a:srgbClr val="00B050"/>
              </a:solidFill>
              <a:latin typeface="Times New Roman" panose="02020603050405020304"/>
              <a:ea typeface="宋体" panose="02010600030101010101" pitchFamily="2" charset="-122"/>
            </a:endParaRPr>
          </a:p>
          <a:p>
            <a:pPr marL="266700" indent="-266700" algn="just" defTabSz="266700">
              <a:buClrTx/>
              <a:buSzTx/>
              <a:buFontTx/>
            </a:pPr>
            <a:r>
              <a:rPr lang="zh-CN" altLang="en-US" sz="2800" b="1">
                <a:solidFill>
                  <a:srgbClr val="00B050"/>
                </a:solidFill>
                <a:latin typeface="Wingdings" panose="05000000000000000000"/>
                <a:ea typeface="宋体" panose="02010600030101010101" pitchFamily="2" charset="-122"/>
              </a:rPr>
              <a:t>心理描写：</a:t>
            </a:r>
            <a:endParaRPr lang="zh-CN" altLang="en-US" sz="2800" b="1">
              <a:solidFill>
                <a:srgbClr val="0070C0"/>
              </a:solidFill>
              <a:latin typeface="Wingdings" panose="05000000000000000000"/>
              <a:ea typeface="宋体" panose="02010600030101010101" pitchFamily="2" charset="-122"/>
            </a:endParaRPr>
          </a:p>
          <a:p>
            <a:pPr marL="266700" indent="-26670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Wingdings" panose="05000000000000000000"/>
                <a:ea typeface="宋体" panose="02010600030101010101" pitchFamily="2" charset="-122"/>
                <a:sym typeface="+mn-ea"/>
              </a:rPr>
              <a:t>² </a:t>
            </a:r>
            <a:r>
              <a:rPr lang="zh-CN" altLang="en-US" sz="2800">
                <a:latin typeface="Times New Roman" panose="02020603050405020304"/>
                <a:ea typeface="宋体" panose="02010600030101010101" pitchFamily="2" charset="-122"/>
              </a:rPr>
              <a:t>For a second, Jake felt </a:t>
            </a:r>
            <a:r>
              <a:rPr lang="zh-CN" altLang="en-US" sz="2800">
                <a:highlight>
                  <a:srgbClr val="FFFF00"/>
                </a:highlight>
                <a:latin typeface="Times New Roman" panose="02020603050405020304"/>
                <a:ea typeface="宋体" panose="02010600030101010101" pitchFamily="2" charset="-122"/>
              </a:rPr>
              <a:t>a sharp stab of jealousy</a:t>
            </a:r>
            <a:r>
              <a:rPr lang="zh-CN" altLang="en-US" sz="2800">
                <a:latin typeface="Times New Roman" panose="02020603050405020304"/>
                <a:ea typeface="宋体" panose="02010600030101010101" pitchFamily="2" charset="-122"/>
              </a:rPr>
              <a:t>.妒忌得心里一阵刺痛</a:t>
            </a:r>
            <a:endParaRPr lang="zh-CN" altLang="en-US" sz="2800">
              <a:latin typeface="Times New Roman" panose="02020603050405020304"/>
              <a:ea typeface="宋体" panose="02010600030101010101" pitchFamily="2" charset="-122"/>
            </a:endParaRPr>
          </a:p>
          <a:p>
            <a:pPr marL="266700" indent="-26670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Wingdings" panose="05000000000000000000"/>
                <a:ea typeface="宋体" panose="02010600030101010101" pitchFamily="2" charset="-122"/>
                <a:sym typeface="+mn-ea"/>
              </a:rPr>
              <a:t>² </a:t>
            </a:r>
            <a:r>
              <a:rPr lang="en-US" altLang="zh-CN" sz="2800">
                <a:latin typeface="Times New Roman" panose="02020603050405020304"/>
                <a:ea typeface="宋体" panose="02010600030101010101" pitchFamily="2" charset="-122"/>
                <a:sym typeface="+mn-ea"/>
              </a:rPr>
              <a:t>His side was starting to hurt and </a:t>
            </a:r>
            <a:r>
              <a:rPr lang="en-US" altLang="zh-CN" sz="2800" b="1">
                <a:highlight>
                  <a:srgbClr val="FFFF00"/>
                </a:highlight>
                <a:latin typeface="Times New Roman" panose="02020603050405020304"/>
                <a:ea typeface="Times New Roman" panose="02020603050405020304"/>
                <a:sym typeface="+mn-ea"/>
              </a:rPr>
              <a:t>his breath burned in his lungs</a:t>
            </a:r>
            <a:r>
              <a:rPr lang="en-US" altLang="zh-CN" sz="2000">
                <a:latin typeface="Times New Roman" panose="02020603050405020304"/>
                <a:ea typeface="宋体" panose="02010600030101010101" pitchFamily="2" charset="-122"/>
                <a:sym typeface="+mn-ea"/>
              </a:rPr>
              <a:t>呼吸在肺部燃烧</a:t>
            </a:r>
            <a:endParaRPr lang="en-US" altLang="zh-CN" sz="2000">
              <a:latin typeface="Times New Roman" panose="02020603050405020304"/>
              <a:ea typeface="宋体" panose="02010600030101010101" pitchFamily="2" charset="-122"/>
              <a:sym typeface="+mn-ea"/>
            </a:endParaRPr>
          </a:p>
          <a:p>
            <a:pPr marL="266700" indent="-266700" algn="just" defTabSz="266700">
              <a:spcBef>
                <a:spcPct val="0"/>
              </a:spcBef>
              <a:spcAft>
                <a:spcPct val="0"/>
              </a:spcAft>
            </a:pPr>
            <a:endParaRPr lang="en-US" altLang="zh-CN" sz="2000">
              <a:latin typeface="Times New Roman" panose="02020603050405020304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93115" y="649605"/>
            <a:ext cx="10491470" cy="1814830"/>
          </a:xfrm>
          <a:prstGeom prst="rect">
            <a:avLst/>
          </a:prstGeom>
        </p:spPr>
        <p:txBody>
          <a:bodyPr wrap="square">
            <a:spAutoFit/>
          </a:bodyPr>
          <a:p>
            <a:pPr marL="266700" indent="-266700" algn="just" defTabSz="266700">
              <a:buClrTx/>
              <a:buSzTx/>
              <a:buFontTx/>
            </a:pPr>
            <a:r>
              <a:rPr lang="zh-CN" altLang="en-US" sz="2800" b="1">
                <a:solidFill>
                  <a:srgbClr val="0070C0"/>
                </a:solidFill>
                <a:latin typeface="Wingdings" panose="05000000000000000000"/>
                <a:ea typeface="宋体" panose="02010600030101010101" pitchFamily="2" charset="-122"/>
              </a:rPr>
              <a:t>动作描写</a:t>
            </a:r>
            <a:r>
              <a:rPr lang="en-US" altLang="zh-CN" sz="2800">
                <a:latin typeface="Times New Roman" panose="02020603050405020304"/>
                <a:ea typeface="Times New Roman" panose="02020603050405020304"/>
              </a:rPr>
              <a:t>:</a:t>
            </a:r>
            <a:endParaRPr lang="zh-CN" altLang="en-US" sz="2800" b="1">
              <a:solidFill>
                <a:srgbClr val="0070C0"/>
              </a:solidFill>
              <a:latin typeface="Wingdings" panose="05000000000000000000"/>
              <a:ea typeface="宋体" panose="02010600030101010101" pitchFamily="2" charset="-122"/>
            </a:endParaRPr>
          </a:p>
          <a:p>
            <a:pPr marL="266700" indent="-26670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Wingdings" panose="05000000000000000000"/>
                <a:ea typeface="宋体" panose="02010600030101010101" pitchFamily="2" charset="-122"/>
              </a:rPr>
              <a:t>v </a:t>
            </a:r>
            <a:r>
              <a:rPr lang="en-US" altLang="zh-CN" sz="2800">
                <a:latin typeface="Times New Roman" panose="02020603050405020304"/>
                <a:ea typeface="Times New Roman" panose="02020603050405020304"/>
              </a:rPr>
              <a:t>Jake </a:t>
            </a:r>
            <a:r>
              <a:rPr lang="en-US" altLang="zh-CN" sz="2800" b="1">
                <a:highlight>
                  <a:srgbClr val="FFFF00"/>
                </a:highlight>
                <a:latin typeface="Times New Roman" panose="02020603050405020304"/>
                <a:ea typeface="Times New Roman" panose="02020603050405020304"/>
              </a:rPr>
              <a:t>gritted his teeth</a:t>
            </a:r>
            <a:r>
              <a:rPr lang="en-US" altLang="zh-CN" sz="2800">
                <a:latin typeface="Times New Roman" panose="02020603050405020304"/>
                <a:ea typeface="宋体" panose="02010600030101010101" pitchFamily="2" charset="-122"/>
              </a:rPr>
              <a:t> </a:t>
            </a:r>
            <a:r>
              <a:rPr lang="en-US" altLang="zh-CN" sz="2800">
                <a:latin typeface="Times New Roman" panose="02020603050405020304"/>
                <a:ea typeface="Times New Roman" panose="02020603050405020304"/>
              </a:rPr>
              <a:t>and pushed on.</a:t>
            </a:r>
            <a:r>
              <a:rPr lang="zh-CN" altLang="en-US" sz="2800">
                <a:latin typeface="Times New Roman" panose="02020603050405020304"/>
                <a:ea typeface="宋体" panose="02010600030101010101" pitchFamily="2" charset="-122"/>
              </a:rPr>
              <a:t>咬紧牙关</a:t>
            </a:r>
            <a:endParaRPr lang="zh-CN" altLang="en-US" sz="2800">
              <a:latin typeface="Times New Roman" panose="02020603050405020304"/>
              <a:ea typeface="宋体" panose="02010600030101010101" pitchFamily="2" charset="-122"/>
            </a:endParaRPr>
          </a:p>
          <a:p>
            <a:pPr marL="266700" indent="-26670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Wingdings" panose="05000000000000000000"/>
                <a:ea typeface="宋体" panose="02010600030101010101" pitchFamily="2" charset="-122"/>
              </a:rPr>
              <a:t>v </a:t>
            </a:r>
            <a:r>
              <a:rPr lang="en-US" altLang="zh-CN" sz="2800">
                <a:latin typeface="Times New Roman" panose="02020603050405020304"/>
                <a:ea typeface="Times New Roman" panose="02020603050405020304"/>
              </a:rPr>
              <a:t>Luther was jumping up and down and</a:t>
            </a:r>
            <a:r>
              <a:rPr lang="en-US" altLang="zh-CN" sz="2800" b="1">
                <a:highlight>
                  <a:srgbClr val="FFFF00"/>
                </a:highlight>
                <a:latin typeface="Times New Roman" panose="02020603050405020304"/>
                <a:ea typeface="宋体" panose="02010600030101010101" pitchFamily="2" charset="-122"/>
              </a:rPr>
              <a:t> </a:t>
            </a:r>
            <a:r>
              <a:rPr lang="en-US" altLang="zh-CN" sz="2800" b="1">
                <a:highlight>
                  <a:srgbClr val="FFFF00"/>
                </a:highlight>
                <a:latin typeface="Times New Roman" panose="02020603050405020304"/>
                <a:ea typeface="Times New Roman" panose="02020603050405020304"/>
              </a:rPr>
              <a:t>yelling at the top of his voice.</a:t>
            </a:r>
            <a:r>
              <a:rPr lang="en-US" altLang="zh-CN" sz="2800">
                <a:latin typeface="Times New Roman" panose="02020603050405020304"/>
                <a:ea typeface="宋体" panose="02010600030101010101" pitchFamily="2" charset="-122"/>
              </a:rPr>
              <a:t> </a:t>
            </a:r>
            <a:r>
              <a:rPr lang="zh-CN" altLang="en-US" sz="2800">
                <a:latin typeface="Times New Roman" panose="02020603050405020304"/>
                <a:ea typeface="宋体" panose="02010600030101010101" pitchFamily="2" charset="-122"/>
              </a:rPr>
              <a:t>用尽全力呐喊</a:t>
            </a:r>
            <a:endParaRPr lang="en-US" altLang="zh-CN" sz="2800">
              <a:latin typeface="Wingdings" panose="0500000000000000000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" name="矩形 23"/>
          <p:cNvSpPr/>
          <p:nvPr/>
        </p:nvSpPr>
        <p:spPr>
          <a:xfrm>
            <a:off x="2896235" y="1714500"/>
            <a:ext cx="8690610" cy="3461385"/>
          </a:xfrm>
          <a:prstGeom prst="rect">
            <a:avLst/>
          </a:prstGeom>
          <a:solidFill>
            <a:srgbClr val="75C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80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charset="0"/>
                <a:ea typeface="兰米粗楷简体" panose="02000503000000000000" charset="-122"/>
                <a:cs typeface="Times New Roman" panose="02020603050405020304" charset="0"/>
              </a:rPr>
              <a:t>Teaching Objectives:</a:t>
            </a:r>
            <a:endParaRPr lang="en-US" altLang="zh-CN" sz="2800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charset="0"/>
              <a:ea typeface="兰米粗楷简体" panose="02000503000000000000" charset="-122"/>
              <a:cs typeface="Times New Roman" panose="02020603050405020304" charset="0"/>
            </a:endParaRPr>
          </a:p>
          <a:p>
            <a:pPr algn="l"/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兰米粗楷简体" panose="02000503000000000000" charset="-122"/>
                <a:cs typeface="Times New Roman" panose="02020603050405020304" charset="0"/>
              </a:rPr>
              <a:t>1. familiarize yourself with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兰米粗楷简体" panose="02000503000000000000" charset="-122"/>
                <a:cs typeface="Times New Roman" panose="02020603050405020304" charset="0"/>
              </a:rPr>
              <a:t>the main idea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兰米粗楷简体" panose="02000503000000000000" charset="-122"/>
                <a:cs typeface="Times New Roman" panose="02020603050405020304" charset="0"/>
              </a:rPr>
              <a:t> of these chapters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兰米粗楷简体" panose="02000503000000000000" charset="-122"/>
              <a:cs typeface="Times New Roman" panose="02020603050405020304" charset="0"/>
            </a:endParaRPr>
          </a:p>
          <a:p>
            <a:pPr algn="l"/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兰米粗楷简体" panose="02000503000000000000" charset="-122"/>
                <a:cs typeface="Times New Roman" panose="02020603050405020304" charset="0"/>
              </a:rPr>
              <a:t>2. grasp the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兰米粗楷简体" panose="02000503000000000000" charset="-122"/>
                <a:cs typeface="Times New Roman" panose="02020603050405020304" charset="0"/>
              </a:rPr>
              <a:t>key words and expressions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兰米粗楷简体" panose="02000503000000000000" charset="-122"/>
                <a:cs typeface="Times New Roman" panose="02020603050405020304" charset="0"/>
              </a:rPr>
              <a:t> related to running/competitions.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兰米粗楷简体" panose="02000503000000000000" charset="-122"/>
              <a:cs typeface="Times New Roman" panose="0202060305040502030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24288" t="3635" r="3970" b="4944"/>
          <a:stretch>
            <a:fillRect/>
          </a:stretch>
        </p:blipFill>
        <p:spPr>
          <a:xfrm>
            <a:off x="99695" y="1714500"/>
            <a:ext cx="2633980" cy="3234690"/>
          </a:xfrm>
          <a:prstGeom prst="round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lum contrast="24000"/>
          </a:blip>
          <a:stretch>
            <a:fillRect/>
          </a:stretch>
        </p:blipFill>
        <p:spPr>
          <a:xfrm>
            <a:off x="2440940" y="1510665"/>
            <a:ext cx="7766685" cy="49618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19785" y="1899285"/>
            <a:ext cx="22517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/>
              <a:t>Chapter 6</a:t>
            </a:r>
            <a:endParaRPr lang="en-US" altLang="zh-CN" sz="3600" b="1"/>
          </a:p>
        </p:txBody>
      </p:sp>
      <p:sp>
        <p:nvSpPr>
          <p:cNvPr id="4" name="文本框 3"/>
          <p:cNvSpPr txBox="1"/>
          <p:nvPr/>
        </p:nvSpPr>
        <p:spPr>
          <a:xfrm>
            <a:off x="530225" y="361950"/>
            <a:ext cx="1175258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F0000"/>
                </a:solidFill>
              </a:rPr>
              <a:t>What does Jake make up his mind to do?</a:t>
            </a:r>
            <a:endParaRPr lang="en-US" altLang="zh-CN" sz="3200">
              <a:solidFill>
                <a:srgbClr val="FF0000"/>
              </a:solidFill>
            </a:endParaRPr>
          </a:p>
          <a:p>
            <a:r>
              <a:rPr lang="en-US" altLang="zh-CN" sz="3200">
                <a:solidFill>
                  <a:srgbClr val="FF0000"/>
                </a:solidFill>
              </a:rPr>
              <a:t>How does he feel after making the decision?</a:t>
            </a:r>
            <a:endParaRPr lang="en-US" altLang="zh-CN" sz="3200">
              <a:solidFill>
                <a:srgbClr val="FF0000"/>
              </a:solidFill>
            </a:endParaRPr>
          </a:p>
          <a:p>
            <a:r>
              <a:rPr lang="en-US" altLang="zh-CN" sz="3200">
                <a:solidFill>
                  <a:srgbClr val="FF0000"/>
                </a:solidFill>
              </a:rPr>
              <a:t>How do they deal with the trainers? What happened later?</a:t>
            </a:r>
            <a:endParaRPr lang="en-US" altLang="zh-CN" sz="32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lum contrast="24000"/>
          </a:blip>
          <a:stretch>
            <a:fillRect/>
          </a:stretch>
        </p:blipFill>
        <p:spPr>
          <a:xfrm>
            <a:off x="2383155" y="1979295"/>
            <a:ext cx="6758305" cy="23774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lum contrast="24000"/>
          </a:blip>
          <a:stretch>
            <a:fillRect/>
          </a:stretch>
        </p:blipFill>
        <p:spPr>
          <a:xfrm>
            <a:off x="2177415" y="4623435"/>
            <a:ext cx="6894195" cy="20072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079115" y="636270"/>
            <a:ext cx="1005014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F0000"/>
                </a:solidFill>
              </a:rPr>
              <a:t>What does Jake make up his mind to do?</a:t>
            </a:r>
            <a:endParaRPr lang="en-US" altLang="zh-CN" sz="3200">
              <a:solidFill>
                <a:srgbClr val="FF0000"/>
              </a:solidFill>
            </a:endParaRPr>
          </a:p>
          <a:p>
            <a:r>
              <a:rPr lang="en-US" altLang="zh-CN" sz="3200">
                <a:solidFill>
                  <a:srgbClr val="FF0000"/>
                </a:solidFill>
              </a:rPr>
              <a:t>How does he feel after making the decision?</a:t>
            </a:r>
            <a:endParaRPr lang="en-US" altLang="zh-CN" sz="3200">
              <a:solidFill>
                <a:srgbClr val="FF0000"/>
              </a:solidFill>
            </a:endParaRPr>
          </a:p>
        </p:txBody>
      </p:sp>
      <p:sp>
        <p:nvSpPr>
          <p:cNvPr id="67" name="矩形: 圆角 66"/>
          <p:cNvSpPr/>
          <p:nvPr>
            <p:custDataLst>
              <p:tags r:id="rId3"/>
            </p:custDataLst>
          </p:nvPr>
        </p:nvSpPr>
        <p:spPr>
          <a:xfrm>
            <a:off x="160020" y="128905"/>
            <a:ext cx="3057525" cy="507365"/>
          </a:xfrm>
          <a:prstGeom prst="roundRect">
            <a:avLst>
              <a:gd name="adj" fmla="val 50000"/>
            </a:avLst>
          </a:pr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>
                <a:latin typeface="+mj-ea"/>
                <a:ea typeface="+mj-ea"/>
              </a:rPr>
              <a:t>Read for content</a:t>
            </a:r>
            <a:endParaRPr lang="en-US" altLang="zh-CN" sz="240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043305" y="419100"/>
            <a:ext cx="1103757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>
                <a:solidFill>
                  <a:srgbClr val="FF0000"/>
                </a:solidFill>
                <a:sym typeface="+mn-ea"/>
              </a:rPr>
              <a:t>How do  they deal with the trainers? What happened later?</a:t>
            </a:r>
            <a:endParaRPr lang="en-US" altLang="zh-CN" sz="320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lum contrast="18000"/>
          </a:blip>
          <a:stretch>
            <a:fillRect/>
          </a:stretch>
        </p:blipFill>
        <p:spPr>
          <a:xfrm>
            <a:off x="2230755" y="1530985"/>
            <a:ext cx="7215505" cy="459295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043305" y="419100"/>
            <a:ext cx="1103757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>
                <a:solidFill>
                  <a:srgbClr val="FF0000"/>
                </a:solidFill>
                <a:sym typeface="+mn-ea"/>
              </a:rPr>
              <a:t>Who are they? What do they look like?</a:t>
            </a:r>
            <a:r>
              <a:rPr lang="en-US" altLang="zh-CN" sz="3200" u="heavy">
                <a:solidFill>
                  <a:srgbClr val="FF0000"/>
                </a:solidFill>
                <a:sym typeface="+mn-ea"/>
              </a:rPr>
              <a:t> </a:t>
            </a:r>
            <a:endParaRPr lang="en-US" altLang="zh-CN" sz="320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lum contrast="24000"/>
          </a:blip>
          <a:srcRect b="3289"/>
          <a:stretch>
            <a:fillRect/>
          </a:stretch>
        </p:blipFill>
        <p:spPr>
          <a:xfrm>
            <a:off x="6037580" y="1649095"/>
            <a:ext cx="5201285" cy="442468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85140" y="1432560"/>
            <a:ext cx="5097145" cy="4996815"/>
            <a:chOff x="1023" y="1781"/>
            <a:chExt cx="8372" cy="834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>
              <a:lum contrast="18000"/>
            </a:blip>
            <a:stretch>
              <a:fillRect/>
            </a:stretch>
          </p:blipFill>
          <p:spPr>
            <a:xfrm>
              <a:off x="1413" y="2143"/>
              <a:ext cx="7983" cy="7983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1023" y="1781"/>
              <a:ext cx="2767" cy="5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998460" y="356235"/>
            <a:ext cx="349694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appearance?</a:t>
            </a:r>
            <a:endParaRPr lang="en-US" altLang="zh-CN" sz="320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320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action? (say, do)</a:t>
            </a:r>
            <a:endParaRPr lang="en-US" altLang="zh-CN" sz="320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lum contrast="18000"/>
          </a:blip>
          <a:stretch>
            <a:fillRect/>
          </a:stretch>
        </p:blipFill>
        <p:spPr>
          <a:xfrm>
            <a:off x="2134235" y="1973580"/>
            <a:ext cx="7601585" cy="40398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473325" y="499110"/>
            <a:ext cx="83419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/>
              <a:t>Chapter 7 Where are the trainers?</a:t>
            </a:r>
            <a:endParaRPr lang="en-US" altLang="zh-CN" sz="3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lum contrast="18000"/>
          </a:blip>
          <a:stretch>
            <a:fillRect/>
          </a:stretch>
        </p:blipFill>
        <p:spPr>
          <a:xfrm>
            <a:off x="2676525" y="1225550"/>
            <a:ext cx="7151370" cy="465772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270.18543307086617,&quot;left&quot;:33.40204724409449,&quot;top&quot;:95.01031496062993,&quot;width&quot;:652.0825196850394}"/>
</p:tagLst>
</file>

<file path=ppt/tags/tag2.xml><?xml version="1.0" encoding="utf-8"?>
<p:tagLst xmlns:p="http://schemas.openxmlformats.org/presentationml/2006/main">
  <p:tag name="KSO_WM_DIAGRAM_VIRTUALLY_FRAME" val="{&quot;height&quot;:270.18543307086617,&quot;left&quot;:33.40204724409449,&quot;top&quot;:95.01031496062993,&quot;width&quot;:652.0825196850394}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3489</Words>
  <Application>WPS 演示</Application>
  <PresentationFormat>宽屏</PresentationFormat>
  <Paragraphs>142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5" baseType="lpstr">
      <vt:lpstr>Arial</vt:lpstr>
      <vt:lpstr>宋体</vt:lpstr>
      <vt:lpstr>Wingdings</vt:lpstr>
      <vt:lpstr>Times New Roman</vt:lpstr>
      <vt:lpstr>兰米粗楷简体</vt:lpstr>
      <vt:lpstr>Calibri</vt:lpstr>
      <vt:lpstr>微软雅黑</vt:lpstr>
      <vt:lpstr>Arial Unicode MS</vt:lpstr>
      <vt:lpstr>Wingdings</vt:lpstr>
      <vt:lpstr>Times New Roman</vt:lpstr>
      <vt:lpstr>HelveticaNeue</vt:lpstr>
      <vt:lpstr>华文新魏</vt:lpstr>
      <vt:lpstr>Segoe Print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golden'apple</dc:creator>
  <cp:lastModifiedBy>Administrator</cp:lastModifiedBy>
  <cp:revision>12</cp:revision>
  <dcterms:created xsi:type="dcterms:W3CDTF">2023-08-09T12:44:00Z</dcterms:created>
  <dcterms:modified xsi:type="dcterms:W3CDTF">2025-01-06T07:27:44Z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2052-11.8.2.7978</vt:lpwstr>
  </property>
</Properties>
</file>