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8" r:id="rId3"/>
    <p:sldId id="270" r:id="rId4"/>
    <p:sldId id="416" r:id="rId5"/>
    <p:sldId id="417" r:id="rId6"/>
    <p:sldId id="497" r:id="rId8"/>
    <p:sldId id="441" r:id="rId9"/>
    <p:sldId id="468" r:id="rId10"/>
    <p:sldId id="512" r:id="rId11"/>
    <p:sldId id="513" r:id="rId12"/>
    <p:sldId id="514" r:id="rId13"/>
    <p:sldId id="515" r:id="rId14"/>
    <p:sldId id="516" r:id="rId15"/>
    <p:sldId id="517" r:id="rId16"/>
    <p:sldId id="518" r:id="rId17"/>
    <p:sldId id="519" r:id="rId18"/>
    <p:sldId id="504" r:id="rId19"/>
    <p:sldId id="505" r:id="rId20"/>
    <p:sldId id="506" r:id="rId21"/>
    <p:sldId id="507" r:id="rId22"/>
    <p:sldId id="454" r:id="rId23"/>
    <p:sldId id="277" r:id="rId24"/>
    <p:sldId id="439" r:id="rId25"/>
    <p:sldId id="399"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15"/>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4577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descend</a:t>
            </a:r>
            <a:r>
              <a:rPr lang="en-US" altLang="zh-CN" sz="2800">
                <a:latin typeface="Times New Roman" panose="02020603050405020304" charset="0"/>
                <a:ea typeface="华文中宋" panose="02010600040101010101" charset="-122"/>
                <a:cs typeface="Times New Roman" panose="02020603050405020304" charset="0"/>
                <a:sym typeface="+mn-ea"/>
              </a:rPr>
              <a:t>: to come or go down from a higher to a lower level</a:t>
            </a:r>
            <a:r>
              <a:rPr lang="zh-CN" altLang="en-US" sz="2800">
                <a:latin typeface="Times New Roman" panose="02020603050405020304" charset="0"/>
                <a:ea typeface="华文中宋" panose="02010600040101010101" charset="-122"/>
                <a:cs typeface="Times New Roman" panose="02020603050405020304" charset="0"/>
                <a:sym typeface="+mn-ea"/>
              </a:rPr>
              <a:t>下来；下去；下降</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wind-down of the company was handled very efficiently.                                                         </a:t>
            </a:r>
            <a:r>
              <a:rPr lang="zh-CN" altLang="en-US" sz="2800">
                <a:latin typeface="Times New Roman" panose="02020603050405020304" charset="0"/>
                <a:ea typeface="华文中宋" panose="02010600040101010101" charset="-122"/>
                <a:cs typeface="Times New Roman" panose="02020603050405020304" charset="0"/>
              </a:rPr>
              <a:t>处理公司逐步缩减直至关闭的事宜效率很高</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dual</a:t>
            </a:r>
            <a:r>
              <a:rPr lang="en-US" altLang="zh-CN" sz="2800">
                <a:latin typeface="Times New Roman" panose="02020603050405020304" charset="0"/>
                <a:cs typeface="Times New Roman" panose="02020603050405020304" charset="0"/>
              </a:rPr>
              <a: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having two parts or aspects</a:t>
            </a:r>
            <a:r>
              <a:rPr lang="zh-CN" altLang="en-US" sz="2800">
                <a:latin typeface="Times New Roman" panose="02020603050405020304" charset="0"/>
                <a:ea typeface="华文中宋" panose="02010600040101010101" charset="-122"/>
                <a:cs typeface="Times New Roman" panose="02020603050405020304" charset="0"/>
              </a:rPr>
              <a:t>两部分的；双重的；双的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piece of furniture serves a dual purpose as a cupboard and as a table</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这件家具有两个用途，既作橱柜也作饭桌</a:t>
            </a:r>
            <a:r>
              <a:rPr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28409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2787015"/>
            <a:ext cx="478663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descended the stairs slowly.</a:t>
            </a:r>
            <a:endParaRPr lang="zh-CN" altLang="en-US"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5784850"/>
            <a:ext cx="734631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She has dual British and American nationality.</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267585"/>
            <a:ext cx="7137400" cy="521970"/>
          </a:xfrm>
          <a:prstGeom prst="rect">
            <a:avLst/>
          </a:prstGeom>
          <a:noFill/>
        </p:spPr>
        <p:txBody>
          <a:bodyPr wrap="square" rtlCol="0" anchor="t">
            <a:spAutoFit/>
          </a:bodyPr>
          <a:lstStyle/>
          <a:p>
            <a:r>
              <a:rPr lang="zh-CN" altLang="en-US" sz="2800">
                <a:ea typeface="华文中宋" panose="02010600040101010101" charset="-122"/>
              </a:rPr>
              <a:t>她缓慢地走下楼梯。</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275965"/>
            <a:ext cx="4863465"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250305"/>
            <a:ext cx="6811645" cy="177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263515"/>
            <a:ext cx="5078095" cy="521970"/>
          </a:xfrm>
          <a:prstGeom prst="rect">
            <a:avLst/>
          </a:prstGeom>
          <a:noFill/>
        </p:spPr>
        <p:txBody>
          <a:bodyPr wrap="square" rtlCol="0" anchor="t">
            <a:spAutoFit/>
          </a:bodyPr>
          <a:p>
            <a:r>
              <a:rPr lang="zh-CN" altLang="en-US" sz="2800">
                <a:ea typeface="华文中宋" panose="02010600040101010101" charset="-122"/>
              </a:rPr>
              <a:t>她有英美双重国籍。</a:t>
            </a:r>
            <a:endParaRPr lang="zh-CN" altLang="en-US" sz="2800">
              <a:ea typeface="华文中宋" panose="02010600040101010101" charset="-122"/>
            </a:endParaRPr>
          </a:p>
        </p:txBody>
      </p:sp>
      <p:sp>
        <p:nvSpPr>
          <p:cNvPr id="2" name="文本框 1"/>
          <p:cNvSpPr txBox="1"/>
          <p:nvPr>
            <p:custDataLst>
              <p:tags r:id="rId8"/>
            </p:custDataLst>
          </p:nvPr>
        </p:nvSpPr>
        <p:spPr>
          <a:xfrm>
            <a:off x="269875" y="524065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39775"/>
            <a:ext cx="11597005" cy="24860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55980"/>
            <a:ext cx="11452860" cy="136207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So conclude UK researchers who report that stairs dramatically reduce the risk of dying from any cause. The results are based on nine studies involving a total of 480,000 people aged 35 to 84.</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4490" y="2189480"/>
            <a:ext cx="11421745" cy="90233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这是英国研究人员得出的结论，他们报告说，爬楼梯能显著降低因任何原因死亡的风险。这一结果是基于对</a:t>
            </a:r>
            <a:r>
              <a:rPr lang="en-US" altLang="zh-CN" sz="2400">
                <a:latin typeface="Times New Roman" panose="02020603050405020304" charset="0"/>
                <a:ea typeface="华文中宋" panose="02010600040101010101" charset="-122"/>
                <a:cs typeface="Times New Roman" panose="02020603050405020304" charset="0"/>
              </a:rPr>
              <a:t>48</a:t>
            </a:r>
            <a:r>
              <a:rPr lang="zh-CN" altLang="en-US" sz="2400">
                <a:latin typeface="Times New Roman" panose="02020603050405020304" charset="0"/>
                <a:ea typeface="华文中宋" panose="02010600040101010101" charset="-122"/>
                <a:cs typeface="Times New Roman" panose="02020603050405020304" charset="0"/>
              </a:rPr>
              <a:t>万名年龄在</a:t>
            </a:r>
            <a:r>
              <a:rPr lang="en-US" altLang="zh-CN" sz="2400">
                <a:latin typeface="Times New Roman" panose="02020603050405020304" charset="0"/>
                <a:ea typeface="华文中宋" panose="02010600040101010101" charset="-122"/>
                <a:cs typeface="Times New Roman" panose="02020603050405020304" charset="0"/>
              </a:rPr>
              <a:t>35</a:t>
            </a:r>
            <a:r>
              <a:rPr lang="zh-CN" altLang="en-US" sz="2400">
                <a:latin typeface="Times New Roman" panose="02020603050405020304" charset="0"/>
                <a:ea typeface="华文中宋" panose="02010600040101010101" charset="-122"/>
                <a:cs typeface="Times New Roman" panose="02020603050405020304" charset="0"/>
              </a:rPr>
              <a:t>岁至</a:t>
            </a:r>
            <a:r>
              <a:rPr lang="en-US" altLang="zh-CN" sz="2400">
                <a:latin typeface="Times New Roman" panose="02020603050405020304" charset="0"/>
                <a:ea typeface="华文中宋" panose="02010600040101010101" charset="-122"/>
                <a:cs typeface="Times New Roman" panose="02020603050405020304" charset="0"/>
              </a:rPr>
              <a:t>84</a:t>
            </a:r>
            <a:r>
              <a:rPr lang="zh-CN" altLang="en-US" sz="2400">
                <a:latin typeface="Times New Roman" panose="02020603050405020304" charset="0"/>
                <a:ea typeface="华文中宋" panose="02010600040101010101" charset="-122"/>
                <a:cs typeface="Times New Roman" panose="02020603050405020304" charset="0"/>
              </a:rPr>
              <a:t>岁之间的人进行的</a:t>
            </a:r>
            <a:r>
              <a:rPr lang="en-US" altLang="zh-CN" sz="2400">
                <a:latin typeface="Times New Roman" panose="02020603050405020304" charset="0"/>
                <a:ea typeface="华文中宋" panose="02010600040101010101" charset="-122"/>
                <a:cs typeface="Times New Roman" panose="02020603050405020304" charset="0"/>
              </a:rPr>
              <a:t>9</a:t>
            </a:r>
            <a:r>
              <a:rPr lang="zh-CN" altLang="en-US" sz="2400">
                <a:latin typeface="Times New Roman" panose="02020603050405020304" charset="0"/>
                <a:ea typeface="华文中宋" panose="02010600040101010101" charset="-122"/>
                <a:cs typeface="Times New Roman" panose="02020603050405020304" charset="0"/>
              </a:rPr>
              <a:t>项研究得出的。</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838575"/>
            <a:ext cx="11588115" cy="22453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903980"/>
            <a:ext cx="1142682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researchers suggest that this dual benefit is one of the reasons why the activity is associated with a longer lifespan, and they urge everyone who is capable to go up and down more stairs.</a:t>
            </a:r>
            <a:endParaRPr lang="en-US" altLang="zh-CN" sz="2600">
              <a:latin typeface="Times New Roman" panose="02020603050405020304" charset="0"/>
              <a:cs typeface="Times New Roman" panose="02020603050405020304" charset="0"/>
              <a:sym typeface="+mn-ea"/>
            </a:endParaRPr>
          </a:p>
          <a:p>
            <a:pPr algn="l"/>
            <a:endParaRPr lang="en-US" altLang="zh-CN"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64490" y="5121275"/>
            <a:ext cx="11196320" cy="829945"/>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研究人员表示，这种双重好处是这项活动与长寿有关的原因之一，他们督促每个有能力上下楼梯的人多走楼梯。</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371283" y="217805"/>
            <a:ext cx="9449435" cy="1014730"/>
          </a:xfrm>
          <a:prstGeom prst="rect">
            <a:avLst/>
          </a:prstGeom>
          <a:noFill/>
        </p:spPr>
        <p:txBody>
          <a:bodyPr wrap="square" rtlCol="0" anchor="t">
            <a:spAutoFit/>
          </a:bodyPr>
          <a:p>
            <a:pPr algn="ctr">
              <a:buClrTx/>
              <a:buSzTx/>
              <a:buFontTx/>
            </a:pPr>
            <a:r>
              <a:rPr lang="en-US" altLang="zh-CN" sz="3200" b="1">
                <a:sym typeface="+mn-ea"/>
              </a:rPr>
              <a:t>3. Watch the birdie</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数小鸟</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1"/>
          <a:stretch>
            <a:fillRect/>
          </a:stretch>
        </p:blipFill>
        <p:spPr>
          <a:xfrm>
            <a:off x="3048000" y="1404620"/>
            <a:ext cx="6096000" cy="4572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513080"/>
            <a:ext cx="12191365" cy="6247130"/>
          </a:xfrm>
          <a:prstGeom prst="rect">
            <a:avLst/>
          </a:prstGeom>
          <a:noFill/>
        </p:spPr>
        <p:txBody>
          <a:bodyPr wrap="square" rtlCol="0" anchor="t">
            <a:spAutoFit/>
          </a:bodyPr>
          <a:p>
            <a:r>
              <a:rPr lang="en-US" altLang="zh-CN" sz="2500">
                <a:latin typeface="Times New Roman" panose="02020603050405020304" charset="0"/>
                <a:cs typeface="Times New Roman" panose="02020603050405020304" charset="0"/>
              </a:rPr>
              <a:t>    The GWCT’s annual Big Farmland Bird Count </a:t>
            </a:r>
            <a:r>
              <a:rPr lang="en-US" altLang="zh-CN" sz="2500">
                <a:solidFill>
                  <a:srgbClr val="0000FF"/>
                </a:solidFill>
                <a:latin typeface="Times New Roman" panose="02020603050405020304" charset="0"/>
                <a:cs typeface="Times New Roman" panose="02020603050405020304" charset="0"/>
              </a:rPr>
              <a:t>kicks off</a:t>
            </a:r>
            <a:r>
              <a:rPr lang="en-US" altLang="zh-CN" sz="2500">
                <a:latin typeface="Times New Roman" panose="02020603050405020304" charset="0"/>
                <a:cs typeface="Times New Roman" panose="02020603050405020304" charset="0"/>
              </a:rPr>
              <a:t> on February 7 this year and runs for two weeks. Last year, of the total 140 species recorded, 27 were red listed, _________ (include) the linnet, snow bunting and lapwing and the most commonly _______ (spot) were starling, wood pigeon and field fare.</a:t>
            </a:r>
            <a:endParaRPr lang="en-US" altLang="zh-CN" sz="2500">
              <a:latin typeface="Times New Roman" panose="02020603050405020304" charset="0"/>
              <a:cs typeface="Times New Roman" panose="02020603050405020304" charset="0"/>
            </a:endParaRPr>
          </a:p>
          <a:p>
            <a:r>
              <a:rPr lang="en-US" altLang="zh-CN" sz="2500">
                <a:latin typeface="Times New Roman" panose="02020603050405020304" charset="0"/>
                <a:cs typeface="Times New Roman" panose="02020603050405020304" charset="0"/>
              </a:rPr>
              <a:t>    The UK ________ (lose) more than 70 million wild birds over the past 50 years, with more than 60% of farmland birds affected. Farmers have the opportunity to be at the </a:t>
            </a:r>
            <a:r>
              <a:rPr lang="en-US" altLang="zh-CN" sz="2500">
                <a:solidFill>
                  <a:srgbClr val="0000FF"/>
                </a:solidFill>
                <a:latin typeface="Times New Roman" panose="02020603050405020304" charset="0"/>
                <a:cs typeface="Times New Roman" panose="02020603050405020304" charset="0"/>
              </a:rPr>
              <a:t>forefront </a:t>
            </a:r>
            <a:r>
              <a:rPr lang="en-US" altLang="zh-CN" sz="2500">
                <a:latin typeface="Times New Roman" panose="02020603050405020304" charset="0"/>
                <a:cs typeface="Times New Roman" panose="02020603050405020304" charset="0"/>
              </a:rPr>
              <a:t>of any efforts _________ (restore) those populations, explains television presenter and farmer Adam Henson. Nature-friendly farming is the way forward and, to make sure we’re getting it right, providing the best habitats and support for our farmland birds, __ is important to keep records.</a:t>
            </a:r>
            <a:endParaRPr lang="en-US" altLang="zh-CN" sz="2500">
              <a:latin typeface="Times New Roman" panose="02020603050405020304" charset="0"/>
              <a:cs typeface="Times New Roman" panose="02020603050405020304" charset="0"/>
            </a:endParaRPr>
          </a:p>
          <a:p>
            <a:r>
              <a:rPr lang="en-US" altLang="zh-CN" sz="2500">
                <a:latin typeface="Times New Roman" panose="02020603050405020304" charset="0"/>
                <a:cs typeface="Times New Roman" panose="02020603050405020304" charset="0"/>
              </a:rPr>
              <a:t>    The GWCT’s Dr Roger Draycott adds: “Since the count started in 2014, it has helped us understand _____ wildlife is doing on our land.….By spending just half ___ hour in one spot on your farm or shoot, counting the birds you see and submitting your results to the GWCT, the results help us build a ________ (nation) picture of which species are benefiting from ___________ (conserve) efforts, and which are most ___ need of help.” Visit www.bfbc.org.uk for information on how to take part.</a:t>
            </a:r>
            <a:endParaRPr lang="en-US" altLang="zh-CN" sz="25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484110"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Country Life UK</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（January 1, 2025 P21)</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0074275" y="878840"/>
            <a:ext cx="1424940"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including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260840" y="1252855"/>
            <a:ext cx="1144270"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spotted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584325" y="2030730"/>
            <a:ext cx="1183005"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has lost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584325" y="2783840"/>
            <a:ext cx="1453515"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to restore</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796655" y="3559175"/>
            <a:ext cx="397510"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it</a:t>
            </a:r>
            <a:r>
              <a:rPr lang="en-US" altLang="zh-CN" sz="2500">
                <a:latin typeface="Times New Roman" panose="02020603050405020304" charset="0"/>
                <a:cs typeface="Times New Roman" panose="02020603050405020304" charset="0"/>
                <a:sym typeface="+mn-ea"/>
              </a:rPr>
              <a:t> </a:t>
            </a:r>
            <a:endParaRPr lang="en-US" altLang="zh-CN" sz="2500">
              <a:latin typeface="Times New Roman" panose="02020603050405020304" charset="0"/>
              <a:cs typeface="Times New Roman" panose="02020603050405020304" charset="0"/>
              <a:sym typeface="+mn-ea"/>
            </a:endParaRPr>
          </a:p>
        </p:txBody>
      </p:sp>
      <p:sp>
        <p:nvSpPr>
          <p:cNvPr id="8" name="文本框 7"/>
          <p:cNvSpPr txBox="1"/>
          <p:nvPr/>
        </p:nvSpPr>
        <p:spPr>
          <a:xfrm>
            <a:off x="1584325" y="4712335"/>
            <a:ext cx="746125"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how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9328785" y="4682490"/>
            <a:ext cx="525145"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an</a:t>
            </a:r>
            <a:r>
              <a:rPr lang="en-US" altLang="zh-CN" sz="2500">
                <a:latin typeface="Times New Roman" panose="02020603050405020304" charset="0"/>
                <a:cs typeface="Times New Roman" panose="02020603050405020304" charset="0"/>
                <a:sym typeface="+mn-ea"/>
              </a:rPr>
              <a:t> </a:t>
            </a:r>
            <a:endParaRPr lang="en-US" altLang="zh-CN" sz="2500">
              <a:latin typeface="Times New Roman" panose="02020603050405020304" charset="0"/>
              <a:cs typeface="Times New Roman" panose="02020603050405020304" charset="0"/>
              <a:sym typeface="+mn-ea"/>
            </a:endParaRPr>
          </a:p>
        </p:txBody>
      </p:sp>
      <p:sp>
        <p:nvSpPr>
          <p:cNvPr id="11" name="文本框 10"/>
          <p:cNvSpPr txBox="1"/>
          <p:nvPr/>
        </p:nvSpPr>
        <p:spPr>
          <a:xfrm>
            <a:off x="3416300" y="5439410"/>
            <a:ext cx="1280160"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national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77470" y="5818505"/>
            <a:ext cx="1880870"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conservation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6905625" y="5818505"/>
            <a:ext cx="476885" cy="475615"/>
          </a:xfrm>
          <a:prstGeom prst="rect">
            <a:avLst/>
          </a:prstGeom>
          <a:noFill/>
        </p:spPr>
        <p:txBody>
          <a:bodyPr wrap="square" rtlCol="0" anchor="t">
            <a:spAutoFit/>
          </a:bodyPr>
          <a:p>
            <a:r>
              <a:rPr lang="en-US" altLang="zh-CN" sz="2500">
                <a:solidFill>
                  <a:srgbClr val="FF0000"/>
                </a:solidFill>
                <a:latin typeface="Times New Roman" panose="02020603050405020304" charset="0"/>
                <a:cs typeface="Times New Roman" panose="02020603050405020304" charset="0"/>
                <a:sym typeface="+mn-ea"/>
              </a:rPr>
              <a:t>in</a:t>
            </a:r>
            <a:endParaRPr lang="en-US" altLang="zh-CN" sz="25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15" grpId="0"/>
      <p:bldP spid="2" grpId="1"/>
      <p:bldP spid="3" grpId="1"/>
      <p:bldP spid="5" grpId="1"/>
      <p:bldP spid="6" grpId="1"/>
      <p:bldP spid="7" grpId="1"/>
      <p:bldP spid="8" grpId="1"/>
      <p:bldP spid="9" grpId="1"/>
      <p:bldP spid="11" grpId="1"/>
      <p:bldP spid="12" grpId="1"/>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84530"/>
            <a:ext cx="1190498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kick off</a:t>
            </a:r>
            <a:r>
              <a:rPr lang="en-US" altLang="zh-CN" sz="2800">
                <a:latin typeface="Times New Roman" panose="02020603050405020304" charset="0"/>
                <a:ea typeface="华文中宋" panose="02010600040101010101" charset="-122"/>
                <a:cs typeface="Times New Roman" panose="02020603050405020304" charset="0"/>
                <a:sym typeface="+mn-ea"/>
              </a:rPr>
              <a:t>: to begin </a:t>
            </a:r>
            <a:r>
              <a:rPr lang="zh-CN" altLang="en-US" sz="2800">
                <a:latin typeface="Times New Roman" panose="02020603050405020304" charset="0"/>
                <a:ea typeface="华文中宋" panose="02010600040101010101" charset="-122"/>
                <a:cs typeface="Times New Roman" panose="02020603050405020304" charset="0"/>
                <a:sym typeface="+mn-ea"/>
              </a:rPr>
              <a:t>开始</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carnival kicked off with a wonderful firework display.                                                         </a:t>
            </a:r>
            <a:r>
              <a:rPr lang="zh-CN" altLang="en-US" sz="2800">
                <a:latin typeface="Times New Roman" panose="02020603050405020304" charset="0"/>
                <a:ea typeface="华文中宋" panose="02010600040101010101" charset="-122"/>
                <a:cs typeface="Times New Roman" panose="02020603050405020304" charset="0"/>
              </a:rPr>
              <a:t>狂欢节以一场精彩的烟花表演拉开了序幕</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at the forefront of (sth.)</a:t>
            </a:r>
            <a:r>
              <a:rPr lang="en-US" altLang="zh-CN" sz="2800">
                <a:latin typeface="Times New Roman" panose="02020603050405020304" charset="0"/>
                <a:cs typeface="Times New Roman" panose="02020603050405020304" charset="0"/>
              </a:rPr>
              <a: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in or into an important or leading position in a particular group or activity</a:t>
            </a:r>
            <a:r>
              <a:rPr lang="zh-CN" altLang="en-US" sz="2800">
                <a:latin typeface="Times New Roman" panose="02020603050405020304" charset="0"/>
                <a:ea typeface="华文中宋" panose="02010600040101010101" charset="-122"/>
                <a:cs typeface="Times New Roman" panose="02020603050405020304" charset="0"/>
              </a:rPr>
              <a:t>处于最前列；进入重要地位（或主要地位）</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Women have always been at the forefront of the Green movement</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妇女总是在环境保护运动的最前列。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11264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2634615"/>
            <a:ext cx="92735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shows kick off on October 24th.</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42025"/>
            <a:ext cx="113385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They have been at the forefront of the campaign for political change.</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096135"/>
            <a:ext cx="7722870" cy="521970"/>
          </a:xfrm>
          <a:prstGeom prst="rect">
            <a:avLst/>
          </a:prstGeom>
          <a:noFill/>
        </p:spPr>
        <p:txBody>
          <a:bodyPr wrap="square" rtlCol="0" anchor="t">
            <a:spAutoFit/>
          </a:bodyPr>
          <a:lstStyle/>
          <a:p>
            <a:r>
              <a:rPr lang="en-US" alt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展览从</a:t>
            </a:r>
            <a:r>
              <a:rPr lang="en-US" altLang="zh-CN" sz="2800">
                <a:latin typeface="Times New Roman" panose="02020603050405020304" charset="0"/>
                <a:ea typeface="华文中宋" panose="02010600040101010101" charset="-122"/>
                <a:cs typeface="Times New Roman" panose="02020603050405020304" charset="0"/>
              </a:rPr>
              <a:t>10</a:t>
            </a:r>
            <a:r>
              <a:rPr lang="zh-CN" altLang="en-US" sz="2800">
                <a:latin typeface="Times New Roman" panose="02020603050405020304" charset="0"/>
                <a:ea typeface="华文中宋" panose="02010600040101010101" charset="-122"/>
                <a:cs typeface="Times New Roman" panose="02020603050405020304" charset="0"/>
              </a:rPr>
              <a:t>月</a:t>
            </a:r>
            <a:r>
              <a:rPr lang="en-US" altLang="zh-CN" sz="2800">
                <a:latin typeface="Times New Roman" panose="02020603050405020304" charset="0"/>
                <a:ea typeface="华文中宋" panose="02010600040101010101" charset="-122"/>
                <a:cs typeface="Times New Roman" panose="02020603050405020304" charset="0"/>
              </a:rPr>
              <a:t>24</a:t>
            </a:r>
            <a:r>
              <a:rPr lang="zh-CN" altLang="en-US" sz="2800">
                <a:latin typeface="Times New Roman" panose="02020603050405020304" charset="0"/>
                <a:ea typeface="华文中宋" panose="02010600040101010101" charset="-122"/>
                <a:cs typeface="Times New Roman" panose="02020603050405020304" charset="0"/>
              </a:rPr>
              <a:t>日开始。</a:t>
            </a:r>
            <a:endParaRPr lang="zh-CN" altLang="en-US" sz="2800">
              <a:latin typeface="Times New Roman" panose="02020603050405020304" charset="0"/>
              <a:ea typeface="华文中宋" panose="02010600040101010101" charset="-122"/>
              <a:cs typeface="Times New Roman" panose="02020603050405020304" charset="0"/>
            </a:endParaRPr>
          </a:p>
        </p:txBody>
      </p:sp>
      <p:cxnSp>
        <p:nvCxnSpPr>
          <p:cNvPr id="3145728" name="直接连接符 8"/>
          <p:cNvCxnSpPr/>
          <p:nvPr>
            <p:custDataLst>
              <p:tags r:id="rId5"/>
            </p:custDataLst>
          </p:nvPr>
        </p:nvCxnSpPr>
        <p:spPr>
          <a:xfrm flipV="1">
            <a:off x="311150" y="3095625"/>
            <a:ext cx="5342890" cy="279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507480"/>
            <a:ext cx="9806305" cy="469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520690"/>
            <a:ext cx="6386195" cy="521970"/>
          </a:xfrm>
          <a:prstGeom prst="rect">
            <a:avLst/>
          </a:prstGeom>
          <a:noFill/>
        </p:spPr>
        <p:txBody>
          <a:bodyPr wrap="square" rtlCol="0" anchor="t">
            <a:spAutoFit/>
          </a:bodyPr>
          <a:p>
            <a:r>
              <a:rPr lang="zh-CN" altLang="en-US" sz="2800">
                <a:ea typeface="华文中宋" panose="02010600040101010101" charset="-122"/>
              </a:rPr>
              <a:t>他们一直处于政治变革运动的前沿。</a:t>
            </a:r>
            <a:endParaRPr lang="zh-CN" altLang="en-US" sz="2800">
              <a:ea typeface="华文中宋" panose="02010600040101010101" charset="-122"/>
            </a:endParaRPr>
          </a:p>
        </p:txBody>
      </p:sp>
      <p:sp>
        <p:nvSpPr>
          <p:cNvPr id="2" name="文本框 1"/>
          <p:cNvSpPr txBox="1"/>
          <p:nvPr>
            <p:custDataLst>
              <p:tags r:id="rId8"/>
            </p:custDataLst>
          </p:nvPr>
        </p:nvSpPr>
        <p:spPr>
          <a:xfrm>
            <a:off x="269875" y="54978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39775"/>
            <a:ext cx="11597005" cy="28536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11530"/>
            <a:ext cx="11452860" cy="1546225"/>
          </a:xfrm>
          <a:prstGeom prst="rect">
            <a:avLst/>
          </a:prstGeom>
          <a:noFill/>
        </p:spPr>
        <p:txBody>
          <a:bodyPr wrap="square">
            <a:noAutofit/>
          </a:bodyPr>
          <a:lstStyle/>
          <a:p>
            <a:pPr algn="l"/>
            <a:r>
              <a:rPr lang="en-US" altLang="zh-CN" sz="2400">
                <a:latin typeface="Times New Roman" panose="02020603050405020304" charset="0"/>
                <a:cs typeface="Times New Roman" panose="02020603050405020304" charset="0"/>
                <a:sym typeface="+mn-ea"/>
              </a:rPr>
              <a:t>The GWCT’s annual Big Farmland Bird Count kicks off on February 7 this year and runs for two weeks. Last year, of the total 140 species recorded, 27 were red listed, including the linnet, snow bunting and lapwing and the most commonly spotted were starling, wood pigeon and field fare.</a:t>
            </a:r>
            <a:endParaRPr lang="en-US" altLang="zh-CN" sz="2400">
              <a:latin typeface="Times New Roman" panose="02020603050405020304" charset="0"/>
              <a:cs typeface="Times New Roman" panose="02020603050405020304" charset="0"/>
              <a:sym typeface="+mn-ea"/>
            </a:endParaRPr>
          </a:p>
          <a:p>
            <a:pPr algn="l"/>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4490" y="2294255"/>
            <a:ext cx="11121390" cy="113474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一年一度的</a:t>
            </a:r>
            <a:r>
              <a:rPr lang="en-US" altLang="zh-CN" sz="2400">
                <a:latin typeface="Times New Roman" panose="02020603050405020304" charset="0"/>
                <a:cs typeface="Times New Roman" panose="02020603050405020304" charset="0"/>
                <a:sym typeface="+mn-ea"/>
              </a:rPr>
              <a:t>GWCT</a:t>
            </a:r>
            <a:r>
              <a:rPr lang="en-US" altLang="zh-CN" sz="2400">
                <a:latin typeface="华文中宋" panose="02010600040101010101" charset="-122"/>
                <a:ea typeface="华文中宋" panose="02010600040101010101" charset="-122"/>
                <a:cs typeface="华文中宋" panose="02010600040101010101" charset="-122"/>
              </a:rPr>
              <a:t>“</a:t>
            </a:r>
            <a:r>
              <a:rPr lang="zh-CN" altLang="en-US" sz="2400">
                <a:latin typeface="华文中宋" panose="02010600040101010101" charset="-122"/>
                <a:ea typeface="华文中宋" panose="02010600040101010101" charset="-122"/>
                <a:cs typeface="华文中宋" panose="02010600040101010101" charset="-122"/>
              </a:rPr>
              <a:t>农田鸟类统计</a:t>
            </a:r>
            <a:r>
              <a:rPr lang="en-US" altLang="zh-CN" sz="2400">
                <a:latin typeface="华文中宋" panose="02010600040101010101" charset="-122"/>
                <a:ea typeface="华文中宋" panose="02010600040101010101" charset="-122"/>
                <a:cs typeface="华文中宋" panose="02010600040101010101" charset="-122"/>
              </a:rPr>
              <a:t>”</a:t>
            </a:r>
            <a:r>
              <a:rPr lang="zh-CN" altLang="en-US" sz="2400">
                <a:latin typeface="Times New Roman" panose="02020603050405020304" charset="0"/>
                <a:ea typeface="华文中宋" panose="02010600040101010101" charset="-122"/>
                <a:cs typeface="Times New Roman" panose="02020603050405020304" charset="0"/>
              </a:rPr>
              <a:t>活动将于今年</a:t>
            </a:r>
            <a:r>
              <a:rPr lang="en-US" altLang="zh-CN" sz="2400">
                <a:latin typeface="Times New Roman" panose="02020603050405020304" charset="0"/>
                <a:ea typeface="华文中宋" panose="02010600040101010101" charset="-122"/>
                <a:cs typeface="Times New Roman" panose="02020603050405020304" charset="0"/>
              </a:rPr>
              <a:t>2</a:t>
            </a:r>
            <a:r>
              <a:rPr lang="zh-CN" altLang="en-US" sz="2400">
                <a:latin typeface="Times New Roman" panose="02020603050405020304" charset="0"/>
                <a:ea typeface="华文中宋" panose="02010600040101010101" charset="-122"/>
                <a:cs typeface="Times New Roman" panose="02020603050405020304" charset="0"/>
              </a:rPr>
              <a:t>月</a:t>
            </a:r>
            <a:r>
              <a:rPr lang="en-US" altLang="zh-CN" sz="2400">
                <a:latin typeface="Times New Roman" panose="02020603050405020304" charset="0"/>
                <a:ea typeface="华文中宋" panose="02010600040101010101" charset="-122"/>
                <a:cs typeface="Times New Roman" panose="02020603050405020304" charset="0"/>
              </a:rPr>
              <a:t>7</a:t>
            </a:r>
            <a:r>
              <a:rPr lang="zh-CN" altLang="en-US" sz="2400">
                <a:latin typeface="Times New Roman" panose="02020603050405020304" charset="0"/>
                <a:ea typeface="华文中宋" panose="02010600040101010101" charset="-122"/>
                <a:cs typeface="Times New Roman" panose="02020603050405020304" charset="0"/>
              </a:rPr>
              <a:t>日开始，为期两周。去年，在记录的</a:t>
            </a:r>
            <a:r>
              <a:rPr lang="en-US" altLang="zh-CN" sz="2400">
                <a:latin typeface="Times New Roman" panose="02020603050405020304" charset="0"/>
                <a:ea typeface="华文中宋" panose="02010600040101010101" charset="-122"/>
                <a:cs typeface="Times New Roman" panose="02020603050405020304" charset="0"/>
              </a:rPr>
              <a:t>140</a:t>
            </a:r>
            <a:r>
              <a:rPr lang="zh-CN" altLang="en-US" sz="2400">
                <a:latin typeface="Times New Roman" panose="02020603050405020304" charset="0"/>
                <a:ea typeface="华文中宋" panose="02010600040101010101" charset="-122"/>
                <a:cs typeface="Times New Roman" panose="02020603050405020304" charset="0"/>
              </a:rPr>
              <a:t>种鸟类中，有</a:t>
            </a:r>
            <a:r>
              <a:rPr lang="en-US" altLang="zh-CN" sz="2400">
                <a:latin typeface="Times New Roman" panose="02020603050405020304" charset="0"/>
                <a:ea typeface="华文中宋" panose="02010600040101010101" charset="-122"/>
                <a:cs typeface="Times New Roman" panose="02020603050405020304" charset="0"/>
              </a:rPr>
              <a:t>27</a:t>
            </a:r>
            <a:r>
              <a:rPr lang="zh-CN" altLang="en-US" sz="2400">
                <a:latin typeface="Times New Roman" panose="02020603050405020304" charset="0"/>
                <a:ea typeface="华文中宋" panose="02010600040101010101" charset="-122"/>
                <a:cs typeface="Times New Roman" panose="02020603050405020304" charset="0"/>
              </a:rPr>
              <a:t>种被列为红色名单，包括红雀、雪猎鸟和田凫，最常被发现的是欧椋鸟、林鸽和田鸡。</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838575"/>
            <a:ext cx="11588115" cy="25749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961765"/>
            <a:ext cx="11426825"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By spending just half an hour in one spot on your farm or shoot, counting the birds you see and submitting your results to the GWCT, the results help us build a national picture of which species are benefiting from conservation efforts, and which are most in need of help.</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64490" y="5092700"/>
            <a:ext cx="11196320" cy="1198880"/>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在你的农场或拍摄地点花半个小时，数一数你看到的鸟类，并把你的结果提交给</a:t>
            </a:r>
            <a:r>
              <a:rPr lang="en-US" altLang="zh-CN" sz="2400">
                <a:latin typeface="Times New Roman" panose="02020603050405020304" charset="0"/>
                <a:ea typeface="华文中宋" panose="02010600040101010101" charset="-122"/>
                <a:cs typeface="Times New Roman" panose="02020603050405020304" charset="0"/>
              </a:rPr>
              <a:t>GWCT</a:t>
            </a:r>
            <a:r>
              <a:rPr lang="zh-CN" altLang="en-US" sz="2400">
                <a:latin typeface="Times New Roman" panose="02020603050405020304" charset="0"/>
                <a:ea typeface="华文中宋" panose="02010600040101010101" charset="-122"/>
                <a:cs typeface="Times New Roman" panose="02020603050405020304" charset="0"/>
              </a:rPr>
              <a:t>，结果可以帮助我们建立一个国家的图片，哪些物种从保护工作中受益，哪些物种最需要帮助。</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181610"/>
            <a:ext cx="11864975" cy="983615"/>
          </a:xfrm>
          <a:prstGeom prst="rect">
            <a:avLst/>
          </a:prstGeom>
          <a:noFill/>
        </p:spPr>
        <p:txBody>
          <a:bodyPr wrap="square" rtlCol="0" anchor="t">
            <a:spAutoFit/>
          </a:bodyPr>
          <a:p>
            <a:pPr algn="ctr"/>
            <a:r>
              <a:rPr lang="en-US" altLang="zh-CN" sz="2800" b="1">
                <a:latin typeface="Times New Roman" panose="02020603050405020304" charset="0"/>
                <a:cs typeface="Times New Roman" panose="02020603050405020304" charset="0"/>
              </a:rPr>
              <a:t>4. </a:t>
            </a:r>
            <a:r>
              <a:rPr lang="en-US" altLang="zh-CN" sz="2800" b="1">
                <a:latin typeface="Times New Roman" panose="02020603050405020304" charset="0"/>
                <a:cs typeface="Times New Roman" panose="02020603050405020304" charset="0"/>
                <a:sym typeface="+mn-ea"/>
              </a:rPr>
              <a:t> Will Yellowstone have an eruption? Scientists read the magma to find out.</a:t>
            </a:r>
            <a:r>
              <a:rPr lang="en-US" sz="2800" b="1"/>
              <a:t> </a:t>
            </a:r>
            <a:endParaRPr lang="en-US" sz="28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黄石公园会</a:t>
            </a:r>
            <a:r>
              <a:rPr lang="zh-CN" sz="3000" b="1">
                <a:solidFill>
                  <a:srgbClr val="ED7D31"/>
                </a:solidFill>
                <a:latin typeface="微软雅黑" panose="020B0503020204020204" charset="-122"/>
                <a:ea typeface="微软雅黑" panose="020B0503020204020204" charset="-122"/>
                <a:cs typeface="微软雅黑" panose="020B0503020204020204" charset="-122"/>
              </a:rPr>
              <a:t>喷</a:t>
            </a:r>
            <a:r>
              <a:rPr sz="3000" b="1">
                <a:solidFill>
                  <a:srgbClr val="ED7D31"/>
                </a:solidFill>
                <a:latin typeface="微软雅黑" panose="020B0503020204020204" charset="-122"/>
                <a:ea typeface="微软雅黑" panose="020B0503020204020204" charset="-122"/>
                <a:cs typeface="微软雅黑" panose="020B0503020204020204" charset="-122"/>
              </a:rPr>
              <a:t>发吗？岩浆</a:t>
            </a:r>
            <a:r>
              <a:rPr lang="zh-CN" sz="3000" b="1">
                <a:solidFill>
                  <a:srgbClr val="ED7D31"/>
                </a:solidFill>
                <a:latin typeface="微软雅黑" panose="020B0503020204020204" charset="-122"/>
                <a:ea typeface="微软雅黑" panose="020B0503020204020204" charset="-122"/>
                <a:cs typeface="微软雅黑" panose="020B0503020204020204" charset="-122"/>
              </a:rPr>
              <a:t>可以给你</a:t>
            </a:r>
            <a:r>
              <a:rPr sz="3000" b="1">
                <a:solidFill>
                  <a:srgbClr val="ED7D31"/>
                </a:solidFill>
                <a:latin typeface="微软雅黑" panose="020B0503020204020204" charset="-122"/>
                <a:ea typeface="微软雅黑" panose="020B0503020204020204" charset="-122"/>
                <a:cs typeface="微软雅黑" panose="020B0503020204020204" charset="-122"/>
              </a:rPr>
              <a:t>答案。</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1" descr="79f6cecfa03d8b50676025da8a21561"/>
          <p:cNvPicPr>
            <a:picLocks noChangeAspect="1"/>
          </p:cNvPicPr>
          <p:nvPr/>
        </p:nvPicPr>
        <p:blipFill>
          <a:blip r:embed="rId1"/>
          <a:stretch>
            <a:fillRect/>
          </a:stretch>
        </p:blipFill>
        <p:spPr>
          <a:xfrm>
            <a:off x="2048510" y="1280795"/>
            <a:ext cx="8094980" cy="52546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3020" y="444500"/>
            <a:ext cx="12225020" cy="6554470"/>
          </a:xfrm>
          <a:prstGeom prst="rect">
            <a:avLst/>
          </a:prstGeom>
          <a:noFill/>
        </p:spPr>
        <p:txBody>
          <a:bodyPr wrap="square" rtlCol="0" anchor="t">
            <a:spAutoFit/>
          </a:bodyPr>
          <a:p>
            <a:pPr indent="0" algn="just" fontAlgn="auto">
              <a:lnSpc>
                <a:spcPts val="2800"/>
              </a:lnSpc>
            </a:pPr>
            <a:r>
              <a:rPr lang="en-US" sz="2050">
                <a:latin typeface="Times New Roman" panose="02020603050405020304" charset="0"/>
                <a:cs typeface="Times New Roman" panose="02020603050405020304" charset="0"/>
              </a:rPr>
              <a:t>     With its famous hot springs and gushing geysers, Yellowstone is one the most iconic national parks in the country and _________ (astonish) millions of visitors every year.</a:t>
            </a:r>
            <a:endParaRPr lang="en-US" sz="2050">
              <a:latin typeface="Times New Roman" panose="02020603050405020304" charset="0"/>
              <a:cs typeface="Times New Roman" panose="02020603050405020304" charset="0"/>
            </a:endParaRPr>
          </a:p>
          <a:p>
            <a:pPr indent="0" algn="just" fontAlgn="auto">
              <a:lnSpc>
                <a:spcPts val="2800"/>
              </a:lnSpc>
            </a:pPr>
            <a:r>
              <a:rPr lang="en-US" sz="2050">
                <a:latin typeface="Times New Roman" panose="02020603050405020304" charset="0"/>
                <a:cs typeface="Times New Roman" panose="02020603050405020304" charset="0"/>
              </a:rPr>
              <a:t>     Those awe-inspiring sights are thanks to the magma ______  (bury) miles beneath the surface, part of one of the world’s largest active volcanic systems. _____ exactly the magma is stored there — and therefore, how it would erupt — has been a mystery.</a:t>
            </a:r>
            <a:endParaRPr lang="en-US" sz="2050">
              <a:latin typeface="Times New Roman" panose="02020603050405020304" charset="0"/>
              <a:cs typeface="Times New Roman" panose="02020603050405020304" charset="0"/>
            </a:endParaRPr>
          </a:p>
          <a:p>
            <a:pPr indent="0" algn="just" fontAlgn="auto">
              <a:lnSpc>
                <a:spcPts val="2800"/>
              </a:lnSpc>
            </a:pPr>
            <a:r>
              <a:rPr lang="en-US" sz="2050">
                <a:latin typeface="Times New Roman" panose="02020603050405020304" charset="0"/>
                <a:cs typeface="Times New Roman" panose="02020603050405020304" charset="0"/>
              </a:rPr>
              <a:t>      Now, scientists have used advanced techniques ______ (find) the answers to some of these questions. ____ volcanic eruption is unlikely to occur at Yellowstone National Park because of the magma formations underneath, according to research published in the journal Nature on Wednesday, and the ____________ (concentrate) of volcanic activity will be shifting northeast.</a:t>
            </a:r>
            <a:endParaRPr lang="en-US" sz="2050">
              <a:latin typeface="Times New Roman" panose="02020603050405020304" charset="0"/>
              <a:cs typeface="Times New Roman" panose="02020603050405020304" charset="0"/>
            </a:endParaRPr>
          </a:p>
          <a:p>
            <a:pPr indent="0" algn="just" fontAlgn="auto">
              <a:lnSpc>
                <a:spcPts val="2800"/>
              </a:lnSpc>
            </a:pPr>
            <a:r>
              <a:rPr lang="en-US" sz="2050">
                <a:latin typeface="Times New Roman" panose="02020603050405020304" charset="0"/>
                <a:cs typeface="Times New Roman" panose="02020603050405020304" charset="0"/>
              </a:rPr>
              <a:t>     Two types of magma exist under the park. One is basaltic magma, ______  </a:t>
            </a:r>
            <a:r>
              <a:rPr lang="en-US" altLang="zh-CN" sz="2050">
                <a:solidFill>
                  <a:srgbClr val="0000FF"/>
                </a:solidFill>
                <a:latin typeface="Times New Roman" panose="02020603050405020304" charset="0"/>
                <a:cs typeface="Times New Roman" panose="02020603050405020304" charset="0"/>
              </a:rPr>
              <a:t>trigger</a:t>
            </a:r>
            <a:r>
              <a:rPr lang="en-US" sz="2050">
                <a:latin typeface="Times New Roman" panose="02020603050405020304" charset="0"/>
                <a:cs typeface="Times New Roman" panose="02020603050405020304" charset="0"/>
              </a:rPr>
              <a:t>s most volcanic activity on Earth. It erupts more easily because it has a lower resistance to flow, but underneath Yellowstone, it’s </a:t>
            </a:r>
            <a:r>
              <a:rPr lang="en-US" altLang="zh-CN" sz="2050">
                <a:solidFill>
                  <a:srgbClr val="0000FF"/>
                </a:solidFill>
                <a:latin typeface="Times New Roman" panose="02020603050405020304" charset="0"/>
                <a:cs typeface="Times New Roman" panose="02020603050405020304" charset="0"/>
              </a:rPr>
              <a:t>dense</a:t>
            </a:r>
            <a:r>
              <a:rPr lang="en-US" sz="2050">
                <a:latin typeface="Times New Roman" panose="02020603050405020304" charset="0"/>
                <a:cs typeface="Times New Roman" panose="02020603050405020304" charset="0"/>
              </a:rPr>
              <a:t> and buried deep in the Earth’s crust. So it’s unlikely to erupt.</a:t>
            </a:r>
            <a:endParaRPr lang="en-US" sz="2050">
              <a:latin typeface="Times New Roman" panose="02020603050405020304" charset="0"/>
              <a:cs typeface="Times New Roman" panose="02020603050405020304" charset="0"/>
            </a:endParaRPr>
          </a:p>
          <a:p>
            <a:pPr indent="0" algn="just" fontAlgn="auto">
              <a:lnSpc>
                <a:spcPts val="2800"/>
              </a:lnSpc>
            </a:pPr>
            <a:r>
              <a:rPr lang="en-US" sz="2050">
                <a:latin typeface="Times New Roman" panose="02020603050405020304" charset="0"/>
                <a:cs typeface="Times New Roman" panose="02020603050405020304" charset="0"/>
              </a:rPr>
              <a:t>     Rhyolitic magma, on the other hand, is much thicker and _____________ (resistant) to flow. Underneath Yellowstone, basaltic magma heats the surrounding rock to help create this kind of magma in the Earth’s upper crust.</a:t>
            </a:r>
            <a:endParaRPr lang="en-US" sz="2050">
              <a:latin typeface="Times New Roman" panose="02020603050405020304" charset="0"/>
              <a:cs typeface="Times New Roman" panose="02020603050405020304" charset="0"/>
            </a:endParaRPr>
          </a:p>
          <a:p>
            <a:pPr indent="0" algn="just" fontAlgn="auto">
              <a:lnSpc>
                <a:spcPts val="2800"/>
              </a:lnSpc>
            </a:pPr>
            <a:r>
              <a:rPr lang="en-US" sz="2050">
                <a:latin typeface="Times New Roman" panose="02020603050405020304" charset="0"/>
                <a:cs typeface="Times New Roman" panose="02020603050405020304" charset="0"/>
              </a:rPr>
              <a:t>     The study’s finding that volcanic activity is shifting is _____ scientists would expect, Klemetti Gonzalez said, as the North American plate continues _______ (inch) to the west-southwest over the volcanic hot spot underneath. However, Bennington said, it’s unlikely to affect visitors’ experience in our lifetimes.</a:t>
            </a:r>
            <a:endParaRPr sz="205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7295515" cy="460375"/>
          </a:xfrm>
          <a:prstGeom prst="rect">
            <a:avLst/>
          </a:prstGeom>
          <a:noFill/>
        </p:spPr>
        <p:txBody>
          <a:bodyPr wrap="square" rtlCol="0">
            <a:spAutoFit/>
          </a:bodyPr>
          <a:p>
            <a:pPr algn="l">
              <a:buClrTx/>
              <a:buSzTx/>
              <a:buFontTx/>
            </a:pPr>
            <a:r>
              <a:rPr lang="en-US" sz="2400" b="1" i="1">
                <a:solidFill>
                  <a:srgbClr val="ED7D31"/>
                </a:solidFill>
                <a:latin typeface="Times New Roman" panose="02020603050405020304" charset="0"/>
                <a:ea typeface="微软雅黑" panose="020B0503020204020204" charset="-122"/>
                <a:cs typeface="Times New Roman" panose="02020603050405020304" charset="0"/>
                <a:sym typeface="+mn-ea"/>
              </a:rPr>
              <a:t>The Washington Post</a:t>
            </a:r>
            <a:r>
              <a:rPr lang="en-US" sz="2400" b="1">
                <a:solidFill>
                  <a:srgbClr val="ED7D31"/>
                </a:solidFill>
                <a:latin typeface="Times New Roman" panose="02020603050405020304" charset="0"/>
                <a:ea typeface="微软雅黑" panose="020B0503020204020204" charset="-122"/>
                <a:cs typeface="Times New Roman" panose="02020603050405020304" charset="0"/>
                <a:sym typeface="+mn-ea"/>
              </a:rPr>
              <a:t> (January 3, </a:t>
            </a:r>
            <a:r>
              <a:rPr sz="2400" b="1">
                <a:solidFill>
                  <a:srgbClr val="ED7D31"/>
                </a:solidFill>
                <a:latin typeface="Times New Roman" panose="02020603050405020304" charset="0"/>
                <a:ea typeface="微软雅黑" panose="020B0503020204020204" charset="-122"/>
                <a:cs typeface="Times New Roman" panose="02020603050405020304" charset="0"/>
                <a:sym typeface="+mn-ea"/>
              </a:rPr>
              <a:t>202</a:t>
            </a:r>
            <a:r>
              <a:rPr lang="en-US" sz="2400" b="1">
                <a:solidFill>
                  <a:srgbClr val="ED7D31"/>
                </a:solidFill>
                <a:latin typeface="Times New Roman" panose="02020603050405020304" charset="0"/>
                <a:ea typeface="微软雅黑" panose="020B0503020204020204" charset="-122"/>
                <a:cs typeface="Times New Roman" panose="02020603050405020304" charset="0"/>
                <a:sym typeface="+mn-ea"/>
              </a:rPr>
              <a:t>5</a:t>
            </a:r>
            <a:r>
              <a:rPr sz="2400" b="1">
                <a:solidFill>
                  <a:srgbClr val="ED7D31"/>
                </a:solidFill>
                <a:latin typeface="Times New Roman" panose="02020603050405020304" charset="0"/>
                <a:ea typeface="微软雅黑" panose="020B0503020204020204" charset="-122"/>
                <a:cs typeface="Times New Roman" panose="02020603050405020304" charset="0"/>
                <a:sym typeface="+mn-ea"/>
              </a:rPr>
              <a:t> </a:t>
            </a:r>
            <a:r>
              <a:rPr lang="en-US" sz="2400" b="1">
                <a:solidFill>
                  <a:srgbClr val="ED7D31"/>
                </a:solidFill>
                <a:latin typeface="Times New Roman" panose="02020603050405020304" charset="0"/>
                <a:ea typeface="微软雅黑" panose="020B0503020204020204" charset="-122"/>
                <a:cs typeface="Times New Roman" panose="02020603050405020304" charset="0"/>
                <a:sym typeface="+mn-ea"/>
              </a:rPr>
              <a:t>A3</a:t>
            </a:r>
            <a:r>
              <a:rPr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nvSpPr>
        <p:spPr>
          <a:xfrm>
            <a:off x="1364615" y="887730"/>
            <a:ext cx="132905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50">
                <a:solidFill>
                  <a:srgbClr val="FF0000"/>
                </a:solidFill>
                <a:latin typeface="Times New Roman" panose="02020603050405020304" charset="0"/>
                <a:cs typeface="Times New Roman" panose="02020603050405020304" charset="0"/>
                <a:sym typeface="+mn-ea"/>
              </a:rPr>
              <a:t>astonishes</a:t>
            </a:r>
            <a:r>
              <a:rPr sz="2050">
                <a:solidFill>
                  <a:srgbClr val="FF0000"/>
                </a:solidFill>
                <a:latin typeface="Times New Roman" panose="02020603050405020304" charset="0"/>
                <a:cs typeface="Times New Roman" panose="02020603050405020304" charset="0"/>
                <a:sym typeface="+mn-ea"/>
              </a:rPr>
              <a:t> </a:t>
            </a:r>
            <a:endParaRPr sz="205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902960" y="1279525"/>
            <a:ext cx="71564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buried</a:t>
            </a:r>
            <a:endParaRPr sz="205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450715" y="1594485"/>
            <a:ext cx="62166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How </a:t>
            </a:r>
            <a:endParaRPr sz="205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676900" y="2328545"/>
            <a:ext cx="85725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to find </a:t>
            </a:r>
            <a:endParaRPr sz="205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1671935" y="2328545"/>
            <a:ext cx="31877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50">
                <a:solidFill>
                  <a:srgbClr val="FF0000"/>
                </a:solidFill>
                <a:latin typeface="Times New Roman" panose="02020603050405020304" charset="0"/>
                <a:cs typeface="Times New Roman" panose="02020603050405020304" charset="0"/>
                <a:sym typeface="+mn-ea"/>
              </a:rPr>
              <a:t>A</a:t>
            </a:r>
            <a:r>
              <a:rPr sz="2050">
                <a:solidFill>
                  <a:srgbClr val="FF0000"/>
                </a:solidFill>
                <a:latin typeface="Times New Roman" panose="02020603050405020304" charset="0"/>
                <a:cs typeface="Times New Roman" panose="02020603050405020304" charset="0"/>
                <a:sym typeface="+mn-ea"/>
              </a:rPr>
              <a:t> </a:t>
            </a:r>
            <a:endParaRPr sz="205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667750" y="3024505"/>
            <a:ext cx="159766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concentration</a:t>
            </a:r>
            <a:r>
              <a:rPr lang="en-US" sz="2050">
                <a:solidFill>
                  <a:srgbClr val="FF0000"/>
                </a:solidFill>
                <a:latin typeface="Times New Roman" panose="02020603050405020304" charset="0"/>
                <a:cs typeface="Times New Roman" panose="02020603050405020304" charset="0"/>
                <a:sym typeface="+mn-ea"/>
              </a:rPr>
              <a:t> </a:t>
            </a:r>
            <a:endParaRPr lang="en-US" sz="205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604125" y="3735705"/>
            <a:ext cx="69786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50">
                <a:solidFill>
                  <a:srgbClr val="FF0000"/>
                </a:solidFill>
                <a:latin typeface="Times New Roman" panose="02020603050405020304" charset="0"/>
                <a:cs typeface="Times New Roman" panose="02020603050405020304" charset="0"/>
                <a:sym typeface="+mn-ea"/>
              </a:rPr>
              <a:t>which</a:t>
            </a:r>
            <a:endParaRPr sz="205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948805" y="4789170"/>
            <a:ext cx="157099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50">
                <a:solidFill>
                  <a:srgbClr val="FF0000"/>
                </a:solidFill>
                <a:latin typeface="Times New Roman" panose="02020603050405020304" charset="0"/>
                <a:cs typeface="Times New Roman" panose="02020603050405020304" charset="0"/>
                <a:sym typeface="+mn-ea"/>
              </a:rPr>
              <a:t>more resistant</a:t>
            </a:r>
            <a:endParaRPr lang="en-US" sz="205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258560" y="5828665"/>
            <a:ext cx="69024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50">
                <a:solidFill>
                  <a:srgbClr val="FF0000"/>
                </a:solidFill>
                <a:latin typeface="Times New Roman" panose="02020603050405020304" charset="0"/>
                <a:cs typeface="Times New Roman" panose="02020603050405020304" charset="0"/>
                <a:sym typeface="+mn-ea"/>
              </a:rPr>
              <a:t>what </a:t>
            </a:r>
            <a:r>
              <a:rPr sz="2050">
                <a:solidFill>
                  <a:srgbClr val="FF0000"/>
                </a:solidFill>
                <a:latin typeface="Times New Roman" panose="02020603050405020304" charset="0"/>
                <a:cs typeface="Times New Roman" panose="02020603050405020304" charset="0"/>
                <a:sym typeface="+mn-ea"/>
              </a:rPr>
              <a:t> </a:t>
            </a:r>
            <a:endParaRPr sz="205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4118610" y="6200775"/>
            <a:ext cx="93916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50">
                <a:solidFill>
                  <a:srgbClr val="FF0000"/>
                </a:solidFill>
                <a:latin typeface="Times New Roman" panose="02020603050405020304" charset="0"/>
                <a:cs typeface="Times New Roman" panose="02020603050405020304" charset="0"/>
                <a:sym typeface="+mn-ea"/>
              </a:rPr>
              <a:t>inching</a:t>
            </a:r>
            <a:endParaRPr lang="en-US" sz="2050">
              <a:solidFill>
                <a:srgbClr val="FF0000"/>
              </a:solidFill>
              <a:latin typeface="Times New Roman" panose="02020603050405020304" charset="0"/>
              <a:cs typeface="Times New Roman" panose="02020603050405020304" charset="0"/>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63105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600">
                <a:solidFill>
                  <a:srgbClr val="0000FF"/>
                </a:solidFill>
                <a:latin typeface="Times New Roman" panose="02020603050405020304" charset="0"/>
                <a:cs typeface="Times New Roman" panose="02020603050405020304" charset="0"/>
                <a:sym typeface="+mn-ea"/>
              </a:rPr>
              <a:t>trigger</a:t>
            </a:r>
            <a:r>
              <a:rPr lang="en-US" altLang="zh-CN" sz="2600">
                <a:latin typeface="Times New Roman" panose="02020603050405020304" charset="0"/>
                <a:ea typeface="华文中宋" panose="02010600040101010101" charset="-122"/>
                <a:cs typeface="Times New Roman" panose="02020603050405020304" charset="0"/>
                <a:sym typeface="+mn-ea"/>
              </a:rPr>
              <a:t>: ~ sth (off)to make sth happen suddenly</a:t>
            </a:r>
            <a:r>
              <a:rPr lang="en-US" sz="26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a:t>
            </a:r>
            <a:r>
              <a:rPr lang="zh-CN" sz="2400">
                <a:latin typeface="Times New Roman" panose="02020603050405020304" charset="0"/>
                <a:ea typeface="华文中宋" panose="02010600040101010101" charset="-122"/>
                <a:cs typeface="Times New Roman" panose="02020603050405020304" charset="0"/>
                <a:sym typeface="+mn-ea"/>
              </a:rPr>
              <a:t>发动；引起；触发</a:t>
            </a:r>
            <a:endParaRPr sz="24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600">
                <a:latin typeface="Times New Roman" panose="02020603050405020304" charset="0"/>
                <a:ea typeface="华文中宋" panose="02010600040101010101" charset="-122"/>
                <a:cs typeface="Times New Roman" panose="02020603050405020304" charset="0"/>
              </a:rPr>
              <a:t>Stress may act as a trigger for these illnesses.  </a:t>
            </a:r>
            <a:endParaRPr lang="en-US" altLang="zh-CN" sz="26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压力也许是引发这些疾病的一个原因。</a:t>
            </a:r>
            <a:r>
              <a:rPr sz="2400">
                <a:latin typeface="Times New Roman" panose="02020603050405020304" charset="0"/>
                <a:ea typeface="华文中宋" panose="02010600040101010101" charset="-122"/>
                <a:cs typeface="Times New Roman" panose="02020603050405020304" charset="0"/>
                <a:sym typeface="+mn-ea"/>
              </a:rPr>
              <a:t>有人呼吁工会保持克制</a:t>
            </a:r>
            <a:r>
              <a:rPr lang="zh-CN" sz="2400">
                <a:latin typeface="Times New Roman" panose="02020603050405020304" charset="0"/>
                <a:ea typeface="华文中宋" panose="02010600040101010101" charset="-122"/>
                <a:cs typeface="Times New Roman" panose="02020603050405020304" charset="0"/>
              </a:rPr>
              <a:t>。</a:t>
            </a:r>
            <a:endParaRPr lang="zh-CN" sz="24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sz="2500">
                <a:latin typeface="Times New Roman" panose="02020603050405020304" charset="0"/>
                <a:ea typeface="华文中宋" panose="02010600040101010101" charset="-122"/>
                <a:cs typeface="Times New Roman" panose="02020603050405020304" charset="0"/>
              </a:rPr>
              <a:t> </a:t>
            </a:r>
            <a:endParaRPr sz="25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600">
                <a:solidFill>
                  <a:srgbClr val="0000FF"/>
                </a:solidFill>
                <a:latin typeface="Times New Roman" panose="02020603050405020304" charset="0"/>
                <a:cs typeface="Times New Roman" panose="02020603050405020304" charset="0"/>
                <a:sym typeface="+mn-ea"/>
              </a:rPr>
              <a:t>dense</a:t>
            </a:r>
            <a:r>
              <a:rPr lang="en-US" altLang="zh-CN" sz="2600"/>
              <a:t>: difficult to see through </a:t>
            </a:r>
            <a:r>
              <a:rPr lang="en-US" sz="2600">
                <a:latin typeface="Times New Roman" panose="02020603050405020304" charset="0"/>
                <a:ea typeface="华文中宋" panose="02010600040101010101" charset="-122"/>
                <a:cs typeface="Times New Roman" panose="02020603050405020304" charset="0"/>
              </a:rPr>
              <a:t>   浓密的；浓重的</a:t>
            </a:r>
            <a:endParaRPr sz="24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Lobell drove on and on through the dense and blowing snow.</a:t>
            </a:r>
            <a:endParaRPr lang="en-US" altLang="zh-CN" sz="26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400">
                <a:latin typeface="华文中宋" panose="02010600040101010101" charset="-122"/>
                <a:ea typeface="华文中宋" panose="02010600040101010101" charset="-122"/>
                <a:cs typeface="华文中宋" panose="02010600040101010101" charset="-122"/>
              </a:rPr>
              <a:t>洛贝尔迎着浓密、纷飞的雪花不停地开车。</a:t>
            </a:r>
            <a:r>
              <a:rPr lang="en-US" altLang="zh-CN" sz="24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68605" y="2689225"/>
            <a:ext cx="9303385" cy="491490"/>
          </a:xfrm>
          <a:prstGeom prst="rect">
            <a:avLst/>
          </a:prstGeom>
          <a:noFill/>
        </p:spPr>
        <p:txBody>
          <a:bodyPr wrap="square" rtlCol="0">
            <a:spAutoFit/>
          </a:bodyPr>
          <a:lstStyle/>
          <a:p>
            <a:r>
              <a:rPr lang="en-US" altLang="zh-CN" sz="2600">
                <a:solidFill>
                  <a:srgbClr val="FF0000"/>
                </a:solidFill>
                <a:latin typeface="Times New Roman" panose="02020603050405020304" charset="0"/>
                <a:ea typeface="华文中宋" panose="02010600040101010101" charset="-122"/>
                <a:cs typeface="Times New Roman" panose="02020603050405020304" charset="0"/>
                <a:sym typeface="+mn-ea"/>
              </a:rPr>
              <a:t>Nuts can trigger off a violent allergic reaction. </a:t>
            </a:r>
            <a:endParaRPr lang="en-US" altLang="zh-CN" sz="26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11455" y="5750560"/>
            <a:ext cx="7160895" cy="491490"/>
          </a:xfrm>
          <a:prstGeom prst="rect">
            <a:avLst/>
          </a:prstGeom>
          <a:noFill/>
        </p:spPr>
        <p:txBody>
          <a:bodyPr wrap="square" rtlCol="0">
            <a:spAutoFit/>
          </a:bodyPr>
          <a:lstStyle/>
          <a:p>
            <a:r>
              <a:rPr lang="en-US" sz="2600">
                <a:solidFill>
                  <a:srgbClr val="FF0000"/>
                </a:solidFill>
                <a:latin typeface="Times New Roman" panose="02020603050405020304" charset="0"/>
                <a:cs typeface="Times New Roman" panose="02020603050405020304" charset="0"/>
              </a:rPr>
              <a:t>Parts of the forest are still dense and inaccessible.</a:t>
            </a:r>
            <a:endParaRPr lang="en-US" sz="26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144395" y="2104390"/>
            <a:ext cx="9491980" cy="475615"/>
          </a:xfrm>
          <a:prstGeom prst="rect">
            <a:avLst/>
          </a:prstGeom>
          <a:noFill/>
        </p:spPr>
        <p:txBody>
          <a:bodyPr wrap="square" rtlCol="0" anchor="t">
            <a:spAutoFit/>
          </a:bodyPr>
          <a:lstStyle/>
          <a:p>
            <a:r>
              <a:rPr lang="en-US" altLang="zh-CN" sz="2500">
                <a:ea typeface="华文中宋" panose="02010600040101010101" charset="-122"/>
              </a:rPr>
              <a:t>   坚果可以引起严重的过敏反应。</a:t>
            </a:r>
            <a:endParaRPr lang="zh-CN" altLang="en-US" sz="2400">
              <a:ea typeface="华文中宋" panose="02010600040101010101" charset="-122"/>
            </a:endParaRPr>
          </a:p>
        </p:txBody>
      </p:sp>
      <p:cxnSp>
        <p:nvCxnSpPr>
          <p:cNvPr id="3145728" name="直接连接符 8"/>
          <p:cNvCxnSpPr/>
          <p:nvPr/>
        </p:nvCxnSpPr>
        <p:spPr>
          <a:xfrm flipV="1">
            <a:off x="211455" y="3152140"/>
            <a:ext cx="7362825" cy="285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68605" y="6162675"/>
            <a:ext cx="6745605"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17140" y="5262880"/>
            <a:ext cx="8297545" cy="460375"/>
          </a:xfrm>
          <a:prstGeom prst="rect">
            <a:avLst/>
          </a:prstGeom>
          <a:noFill/>
        </p:spPr>
        <p:txBody>
          <a:bodyPr wrap="square" rtlCol="0" anchor="t">
            <a:spAutoFit/>
          </a:bodyPr>
          <a:p>
            <a:r>
              <a:rPr lang="zh-CN" altLang="en-US" sz="2400">
                <a:ea typeface="华文中宋" panose="02010600040101010101" charset="-122"/>
              </a:rPr>
              <a:t>森林的一些地方仍然茂密不可进入。</a:t>
            </a:r>
            <a:endParaRPr lang="zh-CN" altLang="en-US" sz="24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0815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23494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3" dur="500"/>
                                        <p:tgtEl>
                                          <p:spTgt spid="104860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8" end="8"/>
                                            </p:txEl>
                                          </p:spTgt>
                                        </p:tgtEl>
                                        <p:attrNameLst>
                                          <p:attrName>style.visibility</p:attrName>
                                        </p:attrNameLst>
                                      </p:cBhvr>
                                      <p:to>
                                        <p:strVal val="visible"/>
                                      </p:to>
                                    </p:set>
                                    <p:animEffect transition="in" filter="wipe(down)">
                                      <p:cBhvr>
                                        <p:cTn id="37" dur="500"/>
                                        <p:tgtEl>
                                          <p:spTgt spid="104860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linds(horizont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8285" y="753745"/>
            <a:ext cx="11751310" cy="28746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48285" y="753745"/>
            <a:ext cx="11750675" cy="1814830"/>
          </a:xfrm>
          <a:prstGeom prst="rect">
            <a:avLst/>
          </a:prstGeom>
          <a:noFill/>
        </p:spPr>
        <p:txBody>
          <a:bodyPr wrap="square">
            <a:spAutoFit/>
          </a:bodyPr>
          <a:lstStyle/>
          <a:p>
            <a:pPr algn="just"/>
            <a:r>
              <a:rPr lang="en-US" altLang="zh-CN" sz="2800">
                <a:latin typeface="Times New Roman" panose="02020603050405020304" charset="0"/>
                <a:cs typeface="Times New Roman" panose="02020603050405020304" charset="0"/>
                <a:sym typeface="+mn-ea"/>
              </a:rPr>
              <a:t> A volcanic eruption is unlikely to occur at Yellowstone National Park because of the magma formations underneath, according to research published in the journal Nature on Wednesday, and the concentration of volcanic activity will be shifting northeast.</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13385" y="2568575"/>
            <a:ext cx="11502390" cy="953135"/>
          </a:xfrm>
          <a:prstGeom prst="rect">
            <a:avLst/>
          </a:prstGeom>
          <a:noFill/>
        </p:spPr>
        <p:txBody>
          <a:bodyPr wrap="square" rtlCol="0">
            <a:spAutoFit/>
          </a:bodyPr>
          <a:lstStyle/>
          <a:p>
            <a:pPr algn="l">
              <a:buClrTx/>
              <a:buSzTx/>
              <a:buFontTx/>
            </a:pPr>
            <a:r>
              <a:rPr sz="2800">
                <a:latin typeface="Times New Roman" panose="02020603050405020304" charset="0"/>
                <a:ea typeface="华文中宋" panose="02010600040101010101" charset="-122"/>
                <a:cs typeface="Times New Roman" panose="02020603050405020304" charset="0"/>
              </a:rPr>
              <a:t>根据周三发表在《自然》杂志上的一项研究，由于地下的岩浆形成，黄石国家公园不太可能发生火山喷发，火山活动的集中将向东北转移。</a:t>
            </a:r>
            <a:endParaRPr sz="28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164465" y="4081145"/>
            <a:ext cx="11751310" cy="27768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12420" y="4178300"/>
            <a:ext cx="11603355" cy="1383665"/>
          </a:xfrm>
          <a:prstGeom prst="rect">
            <a:avLst/>
          </a:prstGeom>
          <a:noFill/>
        </p:spPr>
        <p:txBody>
          <a:bodyPr wrap="square">
            <a:spAutoFit/>
          </a:bodyPr>
          <a:lstStyle/>
          <a:p>
            <a:pPr algn="just"/>
            <a:r>
              <a:rPr lang="en-US" sz="2800">
                <a:latin typeface="Times New Roman" panose="02020603050405020304" charset="0"/>
                <a:cs typeface="Times New Roman" panose="02020603050405020304" charset="0"/>
                <a:sym typeface="+mn-ea"/>
              </a:rPr>
              <a:t>The study’s finding that volcanic activity is shifting is what scientists would expect, Klemetti Gonzalez said, as the North American plate continues inching to the west-southwest over the volcanic hot spot underneath.</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355600" y="5474335"/>
            <a:ext cx="11560810" cy="2676525"/>
          </a:xfrm>
          <a:prstGeom prst="rect">
            <a:avLst/>
          </a:prstGeom>
          <a:noFill/>
        </p:spPr>
        <p:txBody>
          <a:bodyPr wrap="square" rtlCol="0">
            <a:spAutoFit/>
          </a:bodyPr>
          <a:lstStyle/>
          <a:p>
            <a:pPr algn="l">
              <a:buClrTx/>
              <a:buSzTx/>
              <a:buFontTx/>
            </a:pPr>
            <a:r>
              <a:rPr sz="2800">
                <a:latin typeface="Times New Roman" panose="02020603050405020304" charset="0"/>
                <a:ea typeface="华文中宋" panose="02010600040101010101" charset="-122"/>
                <a:cs typeface="Times New Roman" panose="02020603050405020304" charset="0"/>
              </a:rPr>
              <a:t>克莱梅蒂·冈萨雷斯说，研究发现，火山活动正在发生变化，这是科学家们所预料到的，因为北美板块继续向西-西南缓慢移动，越过下面的火山热点。</a:t>
            </a:r>
            <a:endParaRPr sz="2800">
              <a:latin typeface="Times New Roman" panose="02020603050405020304" charset="0"/>
              <a:ea typeface="华文中宋" panose="02010600040101010101" charset="-122"/>
              <a:cs typeface="Times New Roman" panose="02020603050405020304" charset="0"/>
            </a:endParaRPr>
          </a:p>
          <a:p>
            <a:pPr algn="l">
              <a:buClrTx/>
              <a:buSzTx/>
              <a:buFontTx/>
            </a:pPr>
            <a:endParaRPr lang="en-US" sz="2800">
              <a:latin typeface="Times New Roman" panose="02020603050405020304" charset="0"/>
              <a:ea typeface="华文中宋" panose="02010600040101010101" charset="-122"/>
              <a:cs typeface="Times New Roman" panose="02020603050405020304" charset="0"/>
            </a:endParaRPr>
          </a:p>
          <a:p>
            <a:pPr algn="l">
              <a:buClrTx/>
              <a:buSzTx/>
              <a:buFontTx/>
            </a:pPr>
            <a:endParaRPr lang="en-US" sz="2800">
              <a:latin typeface="Times New Roman" panose="02020603050405020304" charset="0"/>
              <a:ea typeface="华文中宋" panose="02010600040101010101" charset="-122"/>
              <a:cs typeface="Times New Roman" panose="02020603050405020304" charset="0"/>
            </a:endParaRPr>
          </a:p>
          <a:p>
            <a:pPr algn="l">
              <a:buClrTx/>
              <a:buSzTx/>
              <a:buFontTx/>
            </a:pPr>
            <a:endParaRPr lang="en-US" sz="28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January 1st</a:t>
            </a:r>
            <a:r>
              <a:t>-</a:t>
            </a:r>
            <a:r>
              <a:rPr lang="en-US"/>
              <a:t>15th</a:t>
            </a:r>
            <a:r>
              <a:t>, 202</a:t>
            </a:r>
            <a:r>
              <a:rPr lang="en-US"/>
              <a:t>5</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03</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45720" y="447675"/>
            <a:ext cx="12082145" cy="622998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Israel</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former Minister of Defense Yoav Gallant, had </a:t>
            </a:r>
            <a:r>
              <a:rPr lang="en-US" sz="2100">
                <a:latin typeface="Times New Roman" panose="02020603050405020304" charset="0"/>
                <a:cs typeface="Times New Roman" panose="02020603050405020304" charset="0"/>
              </a:rPr>
              <a:t>_______ </a:t>
            </a:r>
            <a:r>
              <a:rPr sz="2100">
                <a:latin typeface="Times New Roman" panose="02020603050405020304" charset="0"/>
                <a:cs typeface="Times New Roman" panose="02020603050405020304" charset="0"/>
              </a:rPr>
              <a:t>from parliament. He said the most urgent goal of the ongoing war was to bring back the Israeli hostages still held by Hamas. He also </a:t>
            </a:r>
            <a:r>
              <a:rPr lang="en-US" sz="2100">
                <a:latin typeface="Times New Roman" panose="02020603050405020304" charset="0"/>
                <a:cs typeface="Times New Roman" panose="02020603050405020304" charset="0"/>
              </a:rPr>
              <a:t>________ </a:t>
            </a:r>
            <a:r>
              <a:rPr sz="2100">
                <a:latin typeface="Times New Roman" panose="02020603050405020304" charset="0"/>
                <a:cs typeface="Times New Roman" panose="02020603050405020304" charset="0"/>
              </a:rPr>
              <a:t>the government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failure to enlist ultra Orthodox Jews into the military. Mr. Gallant is wanted by the International Criminal Court for alleged war crimes.</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 Palestinian Authority has </a:t>
            </a:r>
            <a:r>
              <a:rPr lang="en-US" sz="2100">
                <a:latin typeface="Times New Roman" panose="02020603050405020304" charset="0"/>
                <a:cs typeface="Times New Roman" panose="02020603050405020304" charset="0"/>
              </a:rPr>
              <a:t>_________ </a:t>
            </a:r>
            <a:r>
              <a:rPr sz="2100">
                <a:latin typeface="Times New Roman" panose="02020603050405020304" charset="0"/>
                <a:cs typeface="Times New Roman" panose="02020603050405020304" charset="0"/>
              </a:rPr>
              <a:t>broadcast by the Qatari news network Al Jazeera in the occupied West Bank, accusing it of stirring </a:t>
            </a:r>
            <a:r>
              <a:rPr lang="en-US" altLang="zh-CN" sz="2100">
                <a:solidFill>
                  <a:srgbClr val="0000FF"/>
                </a:solidFill>
                <a:latin typeface="Times New Roman" panose="02020603050405020304" charset="0"/>
                <a:ea typeface="+mn-ea"/>
                <a:cs typeface="Times New Roman" panose="02020603050405020304" charset="0"/>
              </a:rPr>
              <a:t>strife</a:t>
            </a:r>
            <a:r>
              <a:rPr sz="2100">
                <a:latin typeface="Times New Roman" panose="02020603050405020304" charset="0"/>
                <a:cs typeface="Times New Roman" panose="02020603050405020304" charset="0"/>
              </a:rPr>
              <a:t>. The authority has been angered by the network</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a:t>
            </a:r>
            <a:r>
              <a:rPr lang="en-US" sz="2100">
                <a:latin typeface="Times New Roman" panose="02020603050405020304" charset="0"/>
                <a:cs typeface="Times New Roman" panose="02020603050405020304" charset="0"/>
              </a:rPr>
              <a:t>________</a:t>
            </a:r>
            <a:r>
              <a:rPr sz="2100">
                <a:solidFill>
                  <a:srgbClr val="FF0000"/>
                </a:solidFill>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of clashes between Palestinian security forces and other armed groups in Jenin. Israel banned Al Jazeera last May.</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 Israeli military has issued an </a:t>
            </a:r>
            <a:r>
              <a:rPr lang="en-US" sz="2100">
                <a:latin typeface="Times New Roman" panose="02020603050405020304" charset="0"/>
                <a:cs typeface="Times New Roman" panose="02020603050405020304" charset="0"/>
              </a:rPr>
              <a:t>_________ </a:t>
            </a:r>
            <a:r>
              <a:rPr sz="2100">
                <a:latin typeface="Times New Roman" panose="02020603050405020304" charset="0"/>
                <a:cs typeface="Times New Roman" panose="02020603050405020304" charset="0"/>
              </a:rPr>
              <a:t>order for the remaining residents in Jabalia in northern Gaza ahead of an </a:t>
            </a:r>
            <a:r>
              <a:rPr lang="en-US" altLang="zh-CN" sz="2100">
                <a:solidFill>
                  <a:srgbClr val="0000FF"/>
                </a:solidFill>
                <a:latin typeface="Times New Roman" panose="02020603050405020304" charset="0"/>
                <a:ea typeface="+mn-ea"/>
                <a:cs typeface="Times New Roman" panose="02020603050405020304" charset="0"/>
              </a:rPr>
              <a:t>imminent </a:t>
            </a:r>
            <a:r>
              <a:rPr sz="2100">
                <a:latin typeface="Times New Roman" panose="02020603050405020304" charset="0"/>
                <a:cs typeface="Times New Roman" panose="02020603050405020304" charset="0"/>
              </a:rPr>
              <a:t>strike. It said it was </a:t>
            </a:r>
            <a:r>
              <a:rPr lang="en-US" sz="2100">
                <a:latin typeface="Times New Roman" panose="02020603050405020304" charset="0"/>
                <a:cs typeface="Times New Roman" panose="02020603050405020304" charset="0"/>
              </a:rPr>
              <a:t>____________</a:t>
            </a:r>
            <a:r>
              <a:rPr sz="2100">
                <a:latin typeface="Times New Roman" panose="02020603050405020304" charset="0"/>
                <a:cs typeface="Times New Roman" panose="02020603050405020304" charset="0"/>
              </a:rPr>
              <a:t> continued rocket fire from the area. The New Year began with intense Israeli airstrikes across Gaza, which the Civil Defense Agency says killed more than 20 people.</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A Tesla cyber truck has exploded outside the </a:t>
            </a:r>
            <a:r>
              <a:rPr lang="en-US" sz="2100">
                <a:latin typeface="Times New Roman" panose="02020603050405020304" charset="0"/>
                <a:cs typeface="Times New Roman" panose="02020603050405020304" charset="0"/>
              </a:rPr>
              <a:t>________ </a:t>
            </a:r>
            <a:r>
              <a:rPr sz="2100">
                <a:latin typeface="Times New Roman" panose="02020603050405020304" charset="0"/>
                <a:cs typeface="Times New Roman" panose="02020603050405020304" charset="0"/>
              </a:rPr>
              <a:t>of the Trump Tower in the U.S. gambling resort of Las Vegas, killing one person inside the vehicle and injuring 7 others. More details from Peter Bowes.</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 police say smoke started coming from the electric vehicle after it </a:t>
            </a:r>
            <a:r>
              <a:rPr lang="en-US" sz="2100">
                <a:latin typeface="Times New Roman" panose="02020603050405020304" charset="0"/>
                <a:cs typeface="Times New Roman" panose="02020603050405020304" charset="0"/>
              </a:rPr>
              <a:t>________</a:t>
            </a:r>
            <a:r>
              <a:rPr sz="2100">
                <a:latin typeface="Times New Roman" panose="02020603050405020304" charset="0"/>
                <a:cs typeface="Times New Roman" panose="02020603050405020304" charset="0"/>
              </a:rPr>
              <a:t> outside the Trump Hotel. It exploded shortly afterwards, killing the driver. In a post on X, Tesla</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boss Elon Musk said the blast was caused by very large fireworks and</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or a bomb being carried in the truck and was unrelated to the vehicle itself. The police are yet to </a:t>
            </a:r>
            <a:r>
              <a:rPr lang="en-US" sz="2100">
                <a:latin typeface="Times New Roman" panose="02020603050405020304" charset="0"/>
                <a:cs typeface="Times New Roman" panose="02020603050405020304" charset="0"/>
              </a:rPr>
              <a:t>_______ </a:t>
            </a:r>
            <a:r>
              <a:rPr sz="2100">
                <a:latin typeface="Times New Roman" panose="02020603050405020304" charset="0"/>
                <a:cs typeface="Times New Roman" panose="02020603050405020304" charset="0"/>
              </a:rPr>
              <a:t>the cause, but investigators say given that it involved a cybertruck and the Trump Hotel, many questions remain to be answered.</a:t>
            </a: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Elon Musk is a close </a:t>
            </a:r>
            <a:r>
              <a:rPr lang="en-US" sz="2100">
                <a:latin typeface="Times New Roman" panose="02020603050405020304" charset="0"/>
                <a:cs typeface="Times New Roman" panose="02020603050405020304" charset="0"/>
              </a:rPr>
              <a:t>____ </a:t>
            </a:r>
            <a:r>
              <a:rPr sz="2100">
                <a:latin typeface="Times New Roman" panose="02020603050405020304" charset="0"/>
                <a:cs typeface="Times New Roman" panose="02020603050405020304" charset="0"/>
              </a:rPr>
              <a:t>of Donald Trump, the president-elect who is a part owner of the hotel.”</a:t>
            </a:r>
            <a:endParaRPr sz="21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6246495" y="497205"/>
            <a:ext cx="110680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resigned </a:t>
            </a:r>
            <a:endParaRPr kumimoji="0" lang="zh-CN" alt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9711690" y="2097405"/>
            <a:ext cx="120332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coverage</a:t>
            </a:r>
            <a:endParaRPr sz="21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4670425" y="3052445"/>
            <a:ext cx="400304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in response to</a:t>
            </a:r>
            <a:endParaRPr lang="zh-CN" sz="21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5345430" y="4010025"/>
            <a:ext cx="326199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entrance </a:t>
            </a:r>
            <a:endParaRPr sz="21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1899285" y="5618480"/>
            <a:ext cx="234632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confirm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7445375" y="5932805"/>
            <a:ext cx="74930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ally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8043545" y="4644390"/>
            <a:ext cx="207073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pulled up</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4039870" y="2736215"/>
            <a:ext cx="233743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evacuation </a:t>
            </a:r>
            <a:endParaRPr sz="21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3691255" y="1774825"/>
            <a:ext cx="28638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suspended</a:t>
            </a:r>
            <a:endParaRPr sz="21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9867265" y="819785"/>
            <a:ext cx="139700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criticized </a:t>
            </a:r>
            <a:endParaRPr sz="2100">
              <a:solidFill>
                <a:srgbClr val="FF0000"/>
              </a:solidFill>
              <a:latin typeface="Times New Roman" panose="02020603050405020304" charset="0"/>
              <a:cs typeface="Times New Roman" panose="02020603050405020304" charset="0"/>
              <a:sym typeface="+mn-ea"/>
            </a:endParaRPr>
          </a:p>
        </p:txBody>
      </p:sp>
      <p:pic>
        <p:nvPicPr>
          <p:cNvPr id="3" name="BBC.01.03.2025">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622405" y="6304915"/>
            <a:ext cx="418465" cy="44450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strife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angry or violent disagreement between two people or groups of people    </a:t>
            </a:r>
            <a:r>
              <a:rPr lang="zh-CN" sz="2800">
                <a:latin typeface="Times New Roman" panose="02020603050405020304" charset="0"/>
                <a:ea typeface="华文中宋" panose="02010600040101010101" charset="-122"/>
                <a:cs typeface="Times New Roman" panose="02020603050405020304" charset="0"/>
                <a:sym typeface="+mn-ea"/>
              </a:rPr>
              <a:t>冲突；争斗；倾轧</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boardroom strife at the company is far from over.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公司董事会的明争暗斗还远没有结束</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imminent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(especially of sth unpleasant) likely to happen very soon</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（尤指不愉快的事）即将发生的；临近的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They warned that an attack is imminent.</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他们警告袭击即将发生。</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75305"/>
            <a:ext cx="75793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Money is a major cause of strife in many marriages.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47650" y="6251575"/>
            <a:ext cx="535876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There appeared no imminent danger.</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06650" y="2545080"/>
            <a:ext cx="9491980" cy="521970"/>
          </a:xfrm>
          <a:prstGeom prst="rect">
            <a:avLst/>
          </a:prstGeom>
          <a:noFill/>
        </p:spPr>
        <p:txBody>
          <a:bodyPr wrap="square" rtlCol="0" anchor="t">
            <a:spAutoFit/>
          </a:bodyPr>
          <a:lstStyle/>
          <a:p>
            <a:r>
              <a:rPr lang="zh-CN" sz="2800">
                <a:ea typeface="华文中宋" panose="02010600040101010101" charset="-122"/>
              </a:rPr>
              <a:t>金钱是造成很多婚姻不和的一个主要原因</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51555"/>
            <a:ext cx="7498080"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89090"/>
            <a:ext cx="5368290"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20620" y="5713095"/>
            <a:ext cx="3679825" cy="521970"/>
          </a:xfrm>
          <a:prstGeom prst="rect">
            <a:avLst/>
          </a:prstGeom>
          <a:noFill/>
        </p:spPr>
        <p:txBody>
          <a:bodyPr wrap="square" rtlCol="0" anchor="t">
            <a:spAutoFit/>
          </a:bodyPr>
          <a:p>
            <a:r>
              <a:rPr lang="zh-CN" altLang="en-US" sz="2800">
                <a:ea typeface="华文中宋" panose="02010600040101010101" charset="-122"/>
              </a:rPr>
              <a:t>眼前似乎没有危险。</a:t>
            </a:r>
            <a:endParaRPr lang="zh-CN" altLang="en-US" sz="2800">
              <a:ea typeface="华文中宋" panose="02010600040101010101" charset="-122"/>
            </a:endParaRPr>
          </a:p>
        </p:txBody>
      </p:sp>
      <p:sp>
        <p:nvSpPr>
          <p:cNvPr id="5" name="文本框 1"/>
          <p:cNvSpPr txBox="1"/>
          <p:nvPr>
            <p:custDataLst>
              <p:tags r:id="rId1"/>
            </p:custDataLst>
          </p:nvPr>
        </p:nvSpPr>
        <p:spPr>
          <a:xfrm>
            <a:off x="126365" y="255016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70484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7355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5610" y="824230"/>
            <a:ext cx="11502390" cy="1506855"/>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The Israeli military has issued an evacuation order for the remaining residents in Jabalia in northern Gaza ahead of an imminent strike. It said it was in response to continued rocket fire from the area. The New Year began with intense Israeli airstrikes across Gaza, which the Civil Defense Agency says killed more than 20 people.</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392430" y="2279650"/>
            <a:ext cx="11470640"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在即将到来的空袭之前，以色列军方对加沙北部贾巴利亚的剩余居民发布了撤离令。</a:t>
            </a:r>
            <a:r>
              <a:rPr lang="zh-CN" sz="2100">
                <a:latin typeface="Times New Roman" panose="02020603050405020304" charset="0"/>
                <a:ea typeface="华文中宋" panose="02010600040101010101" charset="-122"/>
                <a:cs typeface="Times New Roman" panose="02020603050405020304" charset="0"/>
              </a:rPr>
              <a:t>以色列</a:t>
            </a:r>
            <a:r>
              <a:rPr sz="2100">
                <a:latin typeface="Times New Roman" panose="02020603050405020304" charset="0"/>
                <a:ea typeface="华文中宋" panose="02010600040101010101" charset="-122"/>
                <a:cs typeface="Times New Roman" panose="02020603050405020304" charset="0"/>
              </a:rPr>
              <a:t>称这是对该地区持续发射火箭弹的回应。新年伊始，以色列对加沙进行了猛烈的空袭。民防局</a:t>
            </a:r>
            <a:r>
              <a:rPr lang="zh-CN" sz="2100">
                <a:latin typeface="Times New Roman" panose="02020603050405020304" charset="0"/>
                <a:ea typeface="华文中宋" panose="02010600040101010101" charset="-122"/>
                <a:cs typeface="Times New Roman" panose="02020603050405020304" charset="0"/>
              </a:rPr>
              <a:t>称</a:t>
            </a:r>
            <a:r>
              <a:rPr sz="2100">
                <a:latin typeface="Times New Roman" panose="02020603050405020304" charset="0"/>
                <a:ea typeface="华文中宋" panose="02010600040101010101" charset="-122"/>
                <a:cs typeface="Times New Roman" panose="02020603050405020304" charset="0"/>
              </a:rPr>
              <a:t>这次空袭造成20多人死亡。</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20345" y="3843655"/>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50685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The police say smoke started coming from the electric vehicle after it pulled up outside the Trump Hotel. It exploded shortly afterwards, killing the driver. In a post on X, Tesla</a:t>
            </a:r>
            <a:r>
              <a:rPr lang="en-US" sz="2300">
                <a:latin typeface="Times New Roman" panose="02020603050405020304" charset="0"/>
                <a:cs typeface="Times New Roman" panose="02020603050405020304" charset="0"/>
                <a:sym typeface="+mn-ea"/>
              </a:rPr>
              <a:t>’</a:t>
            </a:r>
            <a:r>
              <a:rPr sz="2300">
                <a:latin typeface="Times New Roman" panose="02020603050405020304" charset="0"/>
                <a:cs typeface="Times New Roman" panose="02020603050405020304" charset="0"/>
                <a:sym typeface="+mn-ea"/>
              </a:rPr>
              <a:t>s boss Elon Musk said the blast was caused by very large fireworks and/or a bomb being carried in the truck and was unrelated to the vehicle itself. </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385445" y="5380990"/>
            <a:ext cx="11494135"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警方表示，这辆电动汽车在特朗普酒店外停车后就开始冒烟。</a:t>
            </a:r>
            <a:r>
              <a:rPr lang="zh-CN" sz="2100">
                <a:latin typeface="Times New Roman" panose="02020603050405020304" charset="0"/>
                <a:ea typeface="华文中宋" panose="02010600040101010101" charset="-122"/>
                <a:cs typeface="Times New Roman" panose="02020603050405020304" charset="0"/>
              </a:rPr>
              <a:t>汽车</a:t>
            </a:r>
            <a:r>
              <a:rPr sz="2100">
                <a:latin typeface="Times New Roman" panose="02020603050405020304" charset="0"/>
                <a:ea typeface="华文中宋" panose="02010600040101010101" charset="-122"/>
                <a:cs typeface="Times New Roman" panose="02020603050405020304" charset="0"/>
              </a:rPr>
              <a:t>不久后爆炸，导致司机死亡。特斯拉老板埃隆·马斯克在X上发帖称，爆炸是由卡车上携带的</a:t>
            </a:r>
            <a:r>
              <a:rPr lang="zh-CN" sz="2100">
                <a:latin typeface="Times New Roman" panose="02020603050405020304" charset="0"/>
                <a:ea typeface="华文中宋" panose="02010600040101010101" charset="-122"/>
                <a:cs typeface="Times New Roman" panose="02020603050405020304" charset="0"/>
              </a:rPr>
              <a:t>大量</a:t>
            </a:r>
            <a:r>
              <a:rPr sz="2100">
                <a:latin typeface="Times New Roman" panose="02020603050405020304" charset="0"/>
                <a:ea typeface="华文中宋" panose="02010600040101010101" charset="-122"/>
                <a:cs typeface="Times New Roman" panose="02020603050405020304" charset="0"/>
              </a:rPr>
              <a:t>烟花和/或炸弹引起的，与车辆本身无关。</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GLAD TO HEAR IT 2 Stories to Make Your Day</a:t>
            </a:r>
            <a:r>
              <a:rPr lang="en-US" sz="3000" b="1">
                <a:latin typeface="Times New Roman" panose="02020603050405020304" charset="0"/>
                <a:cs typeface="Times New Roman" panose="02020603050405020304" charset="0"/>
              </a:rPr>
              <a:t> </a:t>
            </a:r>
            <a:r>
              <a:rPr lang="en-US" sz="3600" b="1"/>
              <a:t>  </a:t>
            </a:r>
            <a:endParaRPr lang="en-US" sz="3600" b="1"/>
          </a:p>
          <a:p>
            <a:pPr algn="ctr"/>
            <a:r>
              <a:rPr lang="zh-CN" sz="3000" b="1">
                <a:solidFill>
                  <a:srgbClr val="ED7D31"/>
                </a:solidFill>
                <a:latin typeface="微软雅黑" panose="020B0503020204020204" charset="-122"/>
                <a:ea typeface="微软雅黑" panose="020B0503020204020204" charset="-122"/>
                <a:cs typeface="微软雅黑" panose="020B0503020204020204" charset="-122"/>
              </a:rPr>
              <a:t>暖心故事两则</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2542540" y="1167765"/>
            <a:ext cx="7106285" cy="56902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386715"/>
            <a:ext cx="12029440" cy="6452235"/>
          </a:xfrm>
          <a:prstGeom prst="rect">
            <a:avLst/>
          </a:prstGeom>
          <a:noFill/>
        </p:spPr>
        <p:txBody>
          <a:bodyPr wrap="square" rtlCol="0" anchor="t">
            <a:spAutoFit/>
          </a:bodyPr>
          <a:p>
            <a:pPr indent="0" algn="ctr" fontAlgn="auto">
              <a:lnSpc>
                <a:spcPts val="3100"/>
              </a:lnSpc>
            </a:pPr>
            <a:r>
              <a:rPr sz="1900" b="1">
                <a:latin typeface="Times New Roman" panose="02020603050405020304" charset="0"/>
                <a:cs typeface="Times New Roman" panose="02020603050405020304" charset="0"/>
              </a:rPr>
              <a:t>A History Lesson</a:t>
            </a:r>
            <a:endParaRPr sz="1900">
              <a:latin typeface="Times New Roman" panose="02020603050405020304" charset="0"/>
              <a:cs typeface="Times New Roman" panose="02020603050405020304" charset="0"/>
            </a:endParaRPr>
          </a:p>
          <a:p>
            <a:pPr indent="0" fontAlgn="auto">
              <a:lnSpc>
                <a:spcPts val="3100"/>
              </a:lnSpc>
            </a:pPr>
            <a:r>
              <a:rPr sz="1900">
                <a:latin typeface="Times New Roman" panose="02020603050405020304" charset="0"/>
                <a:cs typeface="Times New Roman" panose="02020603050405020304" charset="0"/>
              </a:rPr>
              <a:t>A few years ago, in a Maryland thrift</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store, Anna Lee Dozier found a small ceramic vase that looked </a:t>
            </a:r>
            <a:r>
              <a:rPr lang="en-US" sz="1900">
                <a:latin typeface="Times New Roman" panose="02020603050405020304" charset="0"/>
                <a:cs typeface="Times New Roman" panose="02020603050405020304" charset="0"/>
              </a:rPr>
              <a:t>_______ (vague) </a:t>
            </a:r>
            <a:r>
              <a:rPr sz="1900">
                <a:latin typeface="Times New Roman" panose="02020603050405020304" charset="0"/>
                <a:cs typeface="Times New Roman" panose="02020603050405020304" charset="0"/>
              </a:rPr>
              <a:t>Mayan, like “some kind of tourist reproduction thing,” she told WUSA in Washington, D.C. She paid $3.99</a:t>
            </a:r>
            <a:r>
              <a:rPr lang="en-US" sz="1900">
                <a:latin typeface="Times New Roman" panose="02020603050405020304" charset="0"/>
                <a:cs typeface="Times New Roman" panose="02020603050405020304" charset="0"/>
              </a:rPr>
              <a:t> a</a:t>
            </a:r>
            <a:r>
              <a:rPr sz="1900">
                <a:latin typeface="Times New Roman" panose="02020603050405020304" charset="0"/>
                <a:cs typeface="Times New Roman" panose="02020603050405020304" charset="0"/>
              </a:rPr>
              <a:t>nd took </a:t>
            </a:r>
            <a:r>
              <a:rPr lang="en-US" sz="1900">
                <a:latin typeface="Times New Roman" panose="02020603050405020304" charset="0"/>
                <a:cs typeface="Times New Roman" panose="02020603050405020304" charset="0"/>
              </a:rPr>
              <a:t>__ </a:t>
            </a:r>
            <a:r>
              <a:rPr sz="1900">
                <a:latin typeface="Times New Roman" panose="02020603050405020304" charset="0"/>
                <a:cs typeface="Times New Roman" panose="02020603050405020304" charset="0"/>
              </a:rPr>
              <a:t>home. During a visit to a museum in Mexico City, she saw vases similar </a:t>
            </a:r>
            <a:r>
              <a:rPr lang="en-US" sz="1900">
                <a:latin typeface="Times New Roman" panose="02020603050405020304" charset="0"/>
                <a:cs typeface="Times New Roman" panose="02020603050405020304" charset="0"/>
              </a:rPr>
              <a:t>___ </a:t>
            </a:r>
            <a:r>
              <a:rPr sz="1900">
                <a:latin typeface="Times New Roman" panose="02020603050405020304" charset="0"/>
                <a:cs typeface="Times New Roman" panose="02020603050405020304" charset="0"/>
              </a:rPr>
              <a:t>the one she had bought. Intrigued, she sent photos of her vase to the Mexican Embassy and received </a:t>
            </a:r>
            <a:r>
              <a:rPr lang="en-US" sz="1900">
                <a:latin typeface="Times New Roman" panose="02020603050405020304" charset="0"/>
                <a:cs typeface="Times New Roman" panose="02020603050405020304" charset="0"/>
              </a:rPr>
              <a:t>___________ (confirm) </a:t>
            </a:r>
            <a:r>
              <a:rPr sz="1900">
                <a:latin typeface="Times New Roman" panose="02020603050405020304" charset="0"/>
                <a:cs typeface="Times New Roman" panose="02020603050405020304" charset="0"/>
              </a:rPr>
              <a:t>that it was a </a:t>
            </a:r>
            <a:r>
              <a:rPr lang="en-US" sz="1900">
                <a:latin typeface="Times New Roman" panose="02020603050405020304" charset="0"/>
                <a:cs typeface="Times New Roman" panose="02020603050405020304" charset="0"/>
              </a:rPr>
              <a:t>p</a:t>
            </a:r>
            <a:r>
              <a:rPr sz="1900">
                <a:latin typeface="Times New Roman" panose="02020603050405020304" charset="0"/>
                <a:cs typeface="Times New Roman" panose="02020603050405020304" charset="0"/>
              </a:rPr>
              <a:t>riceless</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Mayan artifact perhaps 1,800 years old. When the embassy asked for the valuable relic, Dozier agreed, telling NPR, “It’s important to recognize things with such cultural value to </a:t>
            </a:r>
            <a:r>
              <a:rPr lang="en-US" sz="1900">
                <a:latin typeface="Times New Roman" panose="02020603050405020304" charset="0"/>
                <a:cs typeface="Times New Roman" panose="02020603050405020304" charset="0"/>
              </a:rPr>
              <a:t>___ </a:t>
            </a:r>
            <a:r>
              <a:rPr sz="1900">
                <a:latin typeface="Times New Roman" panose="02020603050405020304" charset="0"/>
                <a:cs typeface="Times New Roman" panose="02020603050405020304" charset="0"/>
              </a:rPr>
              <a:t>entire counry.” She had another reason </a:t>
            </a:r>
            <a:r>
              <a:rPr lang="en-US" sz="1900">
                <a:latin typeface="Times New Roman" panose="02020603050405020304" charset="0"/>
                <a:cs typeface="Times New Roman" panose="02020603050405020304" charset="0"/>
              </a:rPr>
              <a:t>_____ (be)</a:t>
            </a:r>
            <a:r>
              <a:rPr sz="1900">
                <a:latin typeface="Times New Roman" panose="02020603050405020304" charset="0"/>
                <a:cs typeface="Times New Roman" panose="02020603050405020304" charset="0"/>
              </a:rPr>
              <a:t> rid of it, she said: “I have three little boys. I was </a:t>
            </a:r>
            <a:r>
              <a:rPr lang="en-US" altLang="zh-CN" sz="1900">
                <a:solidFill>
                  <a:srgbClr val="0000FF"/>
                </a:solidFill>
                <a:latin typeface="Times New Roman" panose="02020603050405020304" charset="0"/>
                <a:cs typeface="Times New Roman" panose="02020603050405020304" charset="0"/>
              </a:rPr>
              <a:t>petrified </a:t>
            </a:r>
            <a:r>
              <a:rPr sz="1900">
                <a:latin typeface="Times New Roman" panose="02020603050405020304" charset="0"/>
                <a:cs typeface="Times New Roman" panose="02020603050405020304" charset="0"/>
              </a:rPr>
              <a:t>that after 2,000 years I would be the one to wreck it!”</a:t>
            </a:r>
            <a:endParaRPr sz="1900">
              <a:latin typeface="Times New Roman" panose="02020603050405020304" charset="0"/>
              <a:cs typeface="Times New Roman" panose="02020603050405020304" charset="0"/>
            </a:endParaRPr>
          </a:p>
          <a:p>
            <a:pPr indent="0" algn="ctr" fontAlgn="auto">
              <a:lnSpc>
                <a:spcPts val="3100"/>
              </a:lnSpc>
            </a:pPr>
            <a:r>
              <a:rPr sz="1900" b="1">
                <a:latin typeface="Times New Roman" panose="02020603050405020304" charset="0"/>
                <a:cs typeface="Times New Roman" panose="02020603050405020304" charset="0"/>
              </a:rPr>
              <a:t>The Kids vs. the Kidnapper</a:t>
            </a:r>
            <a:endParaRPr sz="1900">
              <a:latin typeface="Times New Roman" panose="02020603050405020304" charset="0"/>
              <a:cs typeface="Times New Roman" panose="02020603050405020304" charset="0"/>
            </a:endParaRPr>
          </a:p>
          <a:p>
            <a:pPr algn="l" fontAlgn="auto">
              <a:lnSpc>
                <a:spcPts val="3100"/>
              </a:lnSpc>
              <a:buClrTx/>
              <a:buSzTx/>
              <a:buFontTx/>
            </a:pPr>
            <a:r>
              <a:rPr sz="1900">
                <a:latin typeface="Times New Roman" panose="02020603050405020304" charset="0"/>
                <a:cs typeface="Times New Roman" panose="02020603050405020304" charset="0"/>
              </a:rPr>
              <a:t>The jolly jingle of the ice cream truck caught the ears of three 11-year-old girls in Kent, Washington. But as they headed toward it, their attention </a:t>
            </a:r>
            <a:r>
              <a:rPr lang="en-US" sz="1900">
                <a:latin typeface="Times New Roman" panose="02020603050405020304" charset="0"/>
                <a:cs typeface="Times New Roman" panose="02020603050405020304" charset="0"/>
              </a:rPr>
              <a:t>___________ (divert)</a:t>
            </a:r>
            <a:r>
              <a:rPr sz="1900">
                <a:solidFill>
                  <a:srgbClr val="FF0000"/>
                </a:solidFill>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by the sight of a 6-year-old neighbor struggling against the grasp of a stranger. As the girls</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approached, the man picked up the child and walked away. </a:t>
            </a:r>
            <a:r>
              <a:rPr lang="en-US" sz="1900">
                <a:latin typeface="Times New Roman" panose="02020603050405020304" charset="0"/>
                <a:cs typeface="Times New Roman" panose="02020603050405020304" charset="0"/>
              </a:rPr>
              <a:t>_______ (cut) </a:t>
            </a:r>
            <a:r>
              <a:rPr sz="1900">
                <a:latin typeface="Times New Roman" panose="02020603050405020304" charset="0"/>
                <a:cs typeface="Times New Roman" panose="02020603050405020304" charset="0"/>
              </a:rPr>
              <a:t>him off, the preteens asked, “Do you know this girl?”</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according to NBC News in Seattle. The little girl emphatically shook her head no. </a:t>
            </a:r>
            <a:r>
              <a:rPr lang="en-US" altLang="zh-CN" sz="1900">
                <a:solidFill>
                  <a:srgbClr val="0000FF"/>
                </a:solidFill>
                <a:latin typeface="Times New Roman" panose="02020603050405020304" charset="0"/>
                <a:cs typeface="Times New Roman" panose="02020603050405020304" charset="0"/>
              </a:rPr>
              <a:t>Spook</a:t>
            </a:r>
            <a:r>
              <a:rPr sz="1900">
                <a:latin typeface="Times New Roman" panose="02020603050405020304" charset="0"/>
                <a:cs typeface="Times New Roman" panose="02020603050405020304" charset="0"/>
              </a:rPr>
              <a:t>ed, the man put her down and fled. A neighbor who’d seen it all called the police, </a:t>
            </a:r>
            <a:r>
              <a:rPr lang="en-US" sz="1900">
                <a:latin typeface="Times New Roman" panose="02020603050405020304" charset="0"/>
                <a:cs typeface="Times New Roman" panose="02020603050405020304" charset="0"/>
              </a:rPr>
              <a:t>____ </a:t>
            </a:r>
            <a:r>
              <a:rPr sz="1900">
                <a:latin typeface="Times New Roman" panose="02020603050405020304" charset="0"/>
                <a:cs typeface="Times New Roman" panose="02020603050405020304" charset="0"/>
              </a:rPr>
              <a:t>the would-be kidnapper was caught. Awed by their actions, the Kent police said in a statement, “We are impressed beyond words at the maturity and protectiveness </a:t>
            </a:r>
            <a:r>
              <a:rPr lang="en-US" sz="1900">
                <a:latin typeface="Times New Roman" panose="02020603050405020304" charset="0"/>
                <a:cs typeface="Times New Roman" panose="02020603050405020304" charset="0"/>
              </a:rPr>
              <a:t>_________ (display) </a:t>
            </a:r>
            <a:r>
              <a:rPr sz="1900">
                <a:latin typeface="Times New Roman" panose="02020603050405020304" charset="0"/>
                <a:cs typeface="Times New Roman" panose="02020603050405020304" charset="0"/>
              </a:rPr>
              <a:t>by these preteen girls.”</a:t>
            </a:r>
            <a:endParaRPr sz="19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Times New Roman" panose="02020603050405020304" charset="0"/>
                <a:ea typeface="微软雅黑" panose="020B0503020204020204" charset="-122"/>
                <a:cs typeface="Times New Roman" panose="02020603050405020304" charset="0"/>
              </a:rPr>
              <a:t>Reader’s Digest</a:t>
            </a:r>
            <a:r>
              <a:rPr lang="en-US" sz="2400" b="1">
                <a:solidFill>
                  <a:srgbClr val="ED7D31"/>
                </a:solidFill>
                <a:latin typeface="Times New Roman" panose="02020603050405020304" charset="0"/>
                <a:ea typeface="微软雅黑" panose="020B0503020204020204" charset="-122"/>
                <a:cs typeface="Times New Roman" panose="02020603050405020304" charset="0"/>
              </a:rPr>
              <a:t> (December 2024/January 2025 P11)</a:t>
            </a:r>
            <a:endParaRPr lang="en-US" sz="2400" b="1">
              <a:solidFill>
                <a:srgbClr val="ED7D31"/>
              </a:solidFill>
              <a:latin typeface="Times New Roman" panose="02020603050405020304" charset="0"/>
              <a:ea typeface="微软雅黑" panose="020B0503020204020204" charset="-122"/>
              <a:cs typeface="Times New Roman" panose="02020603050405020304" charset="0"/>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9922510" y="911225"/>
            <a:ext cx="93535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vaguely</a:t>
            </a:r>
            <a:r>
              <a:rPr lang="en-US" sz="1900">
                <a:solidFill>
                  <a:srgbClr val="FF0000"/>
                </a:solidFill>
                <a:latin typeface="Times New Roman" panose="02020603050405020304" charset="0"/>
                <a:cs typeface="Times New Roman" panose="02020603050405020304" charset="0"/>
                <a:sym typeface="+mn-ea"/>
              </a:rPr>
              <a:t> </a:t>
            </a:r>
            <a:endParaRPr sz="19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1482070" y="1292225"/>
            <a:ext cx="38671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it </a:t>
            </a:r>
            <a:endParaRPr sz="19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7192645" y="169164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to </a:t>
            </a:r>
            <a:endParaRPr sz="19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676265" y="209042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confirmation </a:t>
            </a:r>
            <a:endParaRPr sz="19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420870" y="2857500"/>
            <a:ext cx="47879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an </a:t>
            </a:r>
            <a:endParaRPr sz="19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664575" y="2869565"/>
            <a:ext cx="83947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to be</a:t>
            </a:r>
            <a:endParaRPr sz="19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522220" y="446595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was diverted</a:t>
            </a:r>
            <a:endParaRPr sz="19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7932420" y="4834890"/>
            <a:ext cx="93599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Cutting </a:t>
            </a:r>
            <a:endParaRPr sz="19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366635" y="5637530"/>
            <a:ext cx="38417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and </a:t>
            </a:r>
            <a:endParaRPr sz="19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614805" y="640588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displayed </a:t>
            </a:r>
            <a:endParaRPr sz="19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340995" y="1945005"/>
            <a:ext cx="11207750" cy="2999740"/>
          </a:xfrm>
          <a:prstGeom prst="rect">
            <a:avLst/>
          </a:prstGeom>
          <a:solidFill>
            <a:schemeClr val="accent2">
              <a:lumMod val="20000"/>
              <a:lumOff val="80000"/>
            </a:schemeClr>
          </a:solidFill>
          <a:ln w="34925" cmpd="sng">
            <a:noFill/>
            <a:prstDash val="sysDash"/>
          </a:ln>
        </p:spPr>
        <p:txBody>
          <a:bodyPr wrap="square">
            <a:spAutoFit/>
          </a:bodyPr>
          <a:p>
            <a:pPr lvl="0" algn="just">
              <a:lnSpc>
                <a:spcPct val="150000"/>
              </a:lnSpc>
              <a:buClrTx/>
              <a:buSzTx/>
              <a:buFontTx/>
            </a:pPr>
            <a:r>
              <a:rPr lang="en-US" sz="2600" smtClean="0">
                <a:latin typeface="Times New Roman" panose="02020603050405020304" charset="0"/>
                <a:ea typeface="华文中宋" panose="02010600040101010101" charset="-122"/>
                <a:cs typeface="Times New Roman" panose="02020603050405020304" charset="0"/>
                <a:sym typeface="+mn-ea"/>
              </a:rPr>
              <a:t>Which of the following statements is correct according to the text? </a:t>
            </a:r>
            <a:endParaRPr lang="en-US" sz="26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a:t>
            </a:r>
            <a:r>
              <a:rPr sz="2500">
                <a:latin typeface="Times New Roman" panose="02020603050405020304" charset="0"/>
                <a:cs typeface="Times New Roman" panose="02020603050405020304" charset="0"/>
                <a:sym typeface="+mn-ea"/>
              </a:rPr>
              <a:t>Anna</a:t>
            </a:r>
            <a:r>
              <a:rPr lang="en-US" sz="2500">
                <a:latin typeface="Times New Roman" panose="02020603050405020304" charset="0"/>
                <a:cs typeface="Times New Roman" panose="02020603050405020304" charset="0"/>
                <a:sym typeface="+mn-ea"/>
              </a:rPr>
              <a:t> bought the vase because she knew for sure it was a </a:t>
            </a:r>
            <a:r>
              <a:rPr lang="en-US" sz="2500" smtClean="0">
                <a:latin typeface="Times New Roman" panose="02020603050405020304" charset="0"/>
                <a:ea typeface="华文中宋" panose="02010600040101010101" charset="-122"/>
                <a:cs typeface="Times New Roman" panose="02020603050405020304" charset="0"/>
                <a:sym typeface="+mn-ea"/>
              </a:rPr>
              <a:t>Mayan artifact.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Anna was forced to return the priceless ceramic vase to its rightful owner.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The preteens’ attention was diverted from the truck to the kid’s strange behavior.</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The man failed to kidnap the 6-year-old girl because a</a:t>
            </a:r>
            <a:r>
              <a:rPr sz="2500">
                <a:latin typeface="Times New Roman" panose="02020603050405020304" charset="0"/>
                <a:cs typeface="Times New Roman" panose="02020603050405020304" charset="0"/>
                <a:sym typeface="+mn-ea"/>
              </a:rPr>
              <a:t> neighbor called the police</a:t>
            </a:r>
            <a:r>
              <a:rPr lang="en-US" sz="2500">
                <a:latin typeface="Times New Roman" panose="02020603050405020304" charset="0"/>
                <a:cs typeface="Times New Roman" panose="02020603050405020304" charset="0"/>
                <a:sym typeface="+mn-ea"/>
              </a:rPr>
              <a:t>.</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4" name="图片 3"/>
          <p:cNvPicPr>
            <a:picLocks noChangeAspect="1"/>
          </p:cNvPicPr>
          <p:nvPr/>
        </p:nvPicPr>
        <p:blipFill>
          <a:blip r:embed="rId1"/>
          <a:stretch>
            <a:fillRect/>
          </a:stretch>
        </p:blipFill>
        <p:spPr>
          <a:xfrm>
            <a:off x="218440" y="3849370"/>
            <a:ext cx="633095" cy="506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petrify</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make sb feel extremely frightened    </a:t>
            </a:r>
            <a:r>
              <a:rPr lang="zh-CN" sz="2800">
                <a:latin typeface="Times New Roman" panose="02020603050405020304" charset="0"/>
                <a:ea typeface="华文中宋" panose="02010600040101010101" charset="-122"/>
                <a:cs typeface="Times New Roman" panose="02020603050405020304" charset="0"/>
                <a:sym typeface="+mn-ea"/>
              </a:rPr>
              <a:t>使吓呆；使惊呆</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Prison petrifies me and I don’t want to go there.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监狱太可怕了，我不想去那里</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spook</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frighten a person or an animal; to become frightened</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吓；惊吓；受惊</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Investors were spooked by slowing economies.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经济增长速度的放慢让投资者神经紧张。</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9385" y="2720975"/>
            <a:ext cx="366077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You petrified poor Tom.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51130" y="6329045"/>
            <a:ext cx="733615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We were spooked by the strange noises and lights.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179955"/>
            <a:ext cx="9491980" cy="521970"/>
          </a:xfrm>
          <a:prstGeom prst="rect">
            <a:avLst/>
          </a:prstGeom>
          <a:noFill/>
        </p:spPr>
        <p:txBody>
          <a:bodyPr wrap="square" rtlCol="0" anchor="t">
            <a:spAutoFit/>
          </a:bodyPr>
          <a:lstStyle/>
          <a:p>
            <a:r>
              <a:rPr lang="zh-CN" sz="2800">
                <a:ea typeface="华文中宋" panose="02010600040101010101" charset="-122"/>
              </a:rPr>
              <a:t>你把可怜的汤姆吓呆了。</a:t>
            </a:r>
            <a:endParaRPr lang="zh-CN" altLang="en-US" sz="2800">
              <a:ea typeface="华文中宋" panose="02010600040101010101" charset="-122"/>
            </a:endParaRPr>
          </a:p>
        </p:txBody>
      </p:sp>
      <p:cxnSp>
        <p:nvCxnSpPr>
          <p:cNvPr id="3145728" name="直接连接符 8"/>
          <p:cNvCxnSpPr/>
          <p:nvPr/>
        </p:nvCxnSpPr>
        <p:spPr>
          <a:xfrm flipV="1">
            <a:off x="211455" y="3192145"/>
            <a:ext cx="3413125" cy="190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46380" y="6775450"/>
            <a:ext cx="7209155" cy="31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5545" y="5838825"/>
            <a:ext cx="8297545" cy="521970"/>
          </a:xfrm>
          <a:prstGeom prst="rect">
            <a:avLst/>
          </a:prstGeom>
          <a:noFill/>
        </p:spPr>
        <p:txBody>
          <a:bodyPr wrap="square" rtlCol="0" anchor="t">
            <a:spAutoFit/>
          </a:bodyPr>
          <a:p>
            <a:r>
              <a:rPr lang="zh-CN" altLang="en-US" sz="2800">
                <a:ea typeface="华文中宋" panose="02010600040101010101" charset="-122"/>
              </a:rPr>
              <a:t>那奇怪的声音和亮光把我们吓坏了。</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16217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137160" y="584581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3863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During a visit to a museum in Mexico City, she saw vases similar to the one she had bought. Intrigued, she sent photos of her vase to the Mexican Embassy and received confirmation that it was a priceless Mayan artifact perhaps 1,800 years old.</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27660" y="2173605"/>
            <a:ext cx="1169098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在参观墨西哥城的一家博物馆时，她看到了与她买的花瓶相似的花瓶。出于好奇，她把花瓶的照片寄给了墨西哥大使馆，并得到了证实，这是一件无价的玛雅文物，可能有1800年的历史。</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61620" y="3494405"/>
            <a:ext cx="11751310" cy="30645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525145" y="3551555"/>
            <a:ext cx="1159446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Spooked, the man put her down and fled. A neighbor who</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d seen it all called the police, and the would-be kidnapper was caught. Awed by their actions, the Kent police said in a statement, “We are impressed beyond words at the maturity and protectiveness displayed by these preteen girls.”</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508635" y="5243195"/>
            <a:ext cx="11357610"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那人吓坏了，放下她逃走了。一个目睹了这一切的邻居报了警，那个想要绑架</a:t>
            </a:r>
            <a:r>
              <a:rPr lang="zh-CN" sz="2200">
                <a:latin typeface="Times New Roman" panose="02020603050405020304" charset="0"/>
                <a:ea typeface="华文中宋" panose="02010600040101010101" charset="-122"/>
                <a:cs typeface="Times New Roman" panose="02020603050405020304" charset="0"/>
              </a:rPr>
              <a:t>小女孩</a:t>
            </a:r>
            <a:r>
              <a:rPr sz="2200">
                <a:latin typeface="Times New Roman" panose="02020603050405020304" charset="0"/>
                <a:ea typeface="华文中宋" panose="02010600040101010101" charset="-122"/>
                <a:cs typeface="Times New Roman" panose="02020603050405020304" charset="0"/>
              </a:rPr>
              <a:t>的人被抓住了。肯特警方惊叹</a:t>
            </a:r>
            <a:r>
              <a:rPr lang="zh-CN" sz="2200">
                <a:latin typeface="Times New Roman" panose="02020603050405020304" charset="0"/>
                <a:ea typeface="华文中宋" panose="02010600040101010101" charset="-122"/>
                <a:cs typeface="Times New Roman" panose="02020603050405020304" charset="0"/>
              </a:rPr>
              <a:t>于她</a:t>
            </a:r>
            <a:r>
              <a:rPr sz="2200">
                <a:latin typeface="Times New Roman" panose="02020603050405020304" charset="0"/>
                <a:ea typeface="华文中宋" panose="02010600040101010101" charset="-122"/>
                <a:cs typeface="Times New Roman" panose="02020603050405020304" charset="0"/>
              </a:rPr>
              <a:t>们的行为，并在一份声明中说：“这</a:t>
            </a:r>
            <a:r>
              <a:rPr lang="zh-CN" sz="2200">
                <a:latin typeface="Times New Roman" panose="02020603050405020304" charset="0"/>
                <a:ea typeface="华文中宋" panose="02010600040101010101" charset="-122"/>
                <a:cs typeface="Times New Roman" panose="02020603050405020304" charset="0"/>
              </a:rPr>
              <a:t>些少女</a:t>
            </a:r>
            <a:r>
              <a:rPr sz="2200">
                <a:latin typeface="Times New Roman" panose="02020603050405020304" charset="0"/>
                <a:ea typeface="华文中宋" panose="02010600040101010101" charset="-122"/>
                <a:cs typeface="Times New Roman" panose="02020603050405020304" charset="0"/>
              </a:rPr>
              <a:t>表现出的成熟和保护欲给我们留下了</a:t>
            </a:r>
            <a:r>
              <a:rPr lang="zh-CN" sz="2200">
                <a:latin typeface="Times New Roman" panose="02020603050405020304" charset="0"/>
                <a:ea typeface="华文中宋" panose="02010600040101010101" charset="-122"/>
                <a:cs typeface="Times New Roman" panose="02020603050405020304" charset="0"/>
              </a:rPr>
              <a:t>深刻的</a:t>
            </a:r>
            <a:r>
              <a:rPr sz="2200">
                <a:latin typeface="Times New Roman" panose="02020603050405020304" charset="0"/>
                <a:ea typeface="华文中宋" panose="02010600040101010101" charset="-122"/>
                <a:cs typeface="Times New Roman" panose="02020603050405020304" charset="0"/>
              </a:rPr>
              <a:t>印象。</a:t>
            </a:r>
            <a:r>
              <a:rPr lang="zh-CN" sz="2200">
                <a:latin typeface="Times New Roman" panose="02020603050405020304" charset="0"/>
                <a:ea typeface="华文中宋" panose="02010600040101010101" charset="-122"/>
                <a:cs typeface="Times New Roman" panose="02020603050405020304" charset="0"/>
              </a:rPr>
              <a:t>”</a:t>
            </a:r>
            <a:endParaRPr lang="zh-CN"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661795" y="217805"/>
            <a:ext cx="9449435" cy="1014730"/>
          </a:xfrm>
          <a:prstGeom prst="rect">
            <a:avLst/>
          </a:prstGeom>
          <a:noFill/>
        </p:spPr>
        <p:txBody>
          <a:bodyPr wrap="square" rtlCol="0" anchor="t">
            <a:spAutoFit/>
          </a:bodyPr>
          <a:p>
            <a:pPr algn="ctr">
              <a:buClrTx/>
              <a:buSzTx/>
              <a:buFontTx/>
            </a:pPr>
            <a:r>
              <a:rPr lang="en-US" altLang="zh-CN" sz="3200" b="1">
                <a:sym typeface="+mn-ea"/>
              </a:rPr>
              <a:t>2. Take the stairs - they keep you alive</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走楼梯——它们能让你活下去</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1"/>
          <a:stretch>
            <a:fillRect/>
          </a:stretch>
        </p:blipFill>
        <p:spPr>
          <a:xfrm>
            <a:off x="1934719" y="1512570"/>
            <a:ext cx="8322562" cy="468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0650" y="560705"/>
            <a:ext cx="11844020" cy="6151880"/>
          </a:xfrm>
          <a:prstGeom prst="rect">
            <a:avLst/>
          </a:prstGeom>
          <a:noFill/>
        </p:spPr>
        <p:txBody>
          <a:bodyPr wrap="square" rtlCol="0" anchor="t">
            <a:spAutoFit/>
          </a:bodyPr>
          <a:p>
            <a:pPr indent="0" fontAlgn="auto">
              <a:lnSpc>
                <a:spcPts val="2780"/>
              </a:lnSpc>
            </a:pPr>
            <a:r>
              <a:rPr lang="en-US" altLang="zh-CN" sz="2400">
                <a:latin typeface="Times New Roman" panose="02020603050405020304" charset="0"/>
                <a:ea typeface="华文中宋" panose="02010600040101010101" charset="-122"/>
                <a:cs typeface="Times New Roman" panose="02020603050405020304" charset="0"/>
              </a:rPr>
              <a:t>    When _______ (</a:t>
            </a:r>
            <a:r>
              <a:rPr lang="en-US" altLang="zh-CN" sz="2400">
                <a:latin typeface="Times New Roman" panose="02020603050405020304" charset="0"/>
                <a:ea typeface="华文中宋" panose="02010600040101010101" charset="-122"/>
                <a:cs typeface="Times New Roman" panose="02020603050405020304" charset="0"/>
                <a:sym typeface="+mn-ea"/>
              </a:rPr>
              <a:t>move</a:t>
            </a:r>
            <a:r>
              <a:rPr lang="en-US" altLang="zh-CN" sz="2400">
                <a:latin typeface="Times New Roman" panose="02020603050405020304" charset="0"/>
                <a:ea typeface="华文中宋" panose="02010600040101010101" charset="-122"/>
                <a:cs typeface="Times New Roman" panose="02020603050405020304" charset="0"/>
              </a:rPr>
              <a:t>) up and down between floors, a lift or escalator will conserve your energy and likely speed your journey. ____ choosing the stairs could provide major health </a:t>
            </a:r>
            <a:r>
              <a:rPr lang="en-US" altLang="zh-CN" sz="2400">
                <a:solidFill>
                  <a:schemeClr val="tx1"/>
                </a:solidFill>
                <a:latin typeface="Times New Roman" panose="02020603050405020304" charset="0"/>
                <a:ea typeface="华文中宋" panose="02010600040101010101" charset="-122"/>
                <a:cs typeface="Times New Roman" panose="02020603050405020304" charset="0"/>
              </a:rPr>
              <a:t>benefits</a:t>
            </a:r>
            <a:r>
              <a:rPr lang="en-US" altLang="zh-CN" sz="2400">
                <a:latin typeface="Times New Roman" panose="02020603050405020304" charset="0"/>
                <a:ea typeface="华文中宋" panose="02010600040101010101" charset="-122"/>
                <a:cs typeface="Times New Roman" panose="02020603050405020304" charset="0"/>
              </a:rPr>
              <a:t>, the effects of </a:t>
            </a:r>
            <a:r>
              <a:rPr lang="en-US" altLang="zh-CN" sz="2400">
                <a:solidFill>
                  <a:schemeClr val="tx1"/>
                </a:solidFill>
                <a:latin typeface="Times New Roman" panose="02020603050405020304" charset="0"/>
                <a:ea typeface="华文中宋" panose="02010600040101010101" charset="-122"/>
                <a:cs typeface="Times New Roman" panose="02020603050405020304" charset="0"/>
              </a:rPr>
              <a:t>which </a:t>
            </a:r>
            <a:r>
              <a:rPr lang="en-US" altLang="zh-CN" sz="2400">
                <a:latin typeface="Times New Roman" panose="02020603050405020304" charset="0"/>
                <a:ea typeface="华文中宋" panose="02010600040101010101" charset="-122"/>
                <a:cs typeface="Times New Roman" panose="02020603050405020304" charset="0"/>
              </a:rPr>
              <a:t>will last for years. So conclude UK researchers who report that stairs ___________ (dramatic) reduce the risk of dying from any cause. The results are based on nine studies involving a total of 480,000 people _____ (age) 35 to 84.</a:t>
            </a:r>
            <a:endParaRPr lang="en-US" altLang="zh-CN" sz="2400">
              <a:latin typeface="Times New Roman" panose="02020603050405020304" charset="0"/>
              <a:ea typeface="华文中宋" panose="02010600040101010101" charset="-122"/>
              <a:cs typeface="Times New Roman" panose="02020603050405020304" charset="0"/>
            </a:endParaRPr>
          </a:p>
          <a:p>
            <a:pPr indent="0" fontAlgn="auto">
              <a:lnSpc>
                <a:spcPts val="2780"/>
              </a:lnSpc>
            </a:pPr>
            <a:r>
              <a:rPr lang="en-US" altLang="zh-CN" sz="2400">
                <a:latin typeface="Times New Roman" panose="02020603050405020304" charset="0"/>
                <a:ea typeface="华文中宋" panose="02010600040101010101" charset="-122"/>
                <a:cs typeface="Times New Roman" panose="02020603050405020304" charset="0"/>
              </a:rPr>
              <a:t>    According to the researchers at the University of East Anglia, people climbing and </a:t>
            </a:r>
            <a:r>
              <a:rPr lang="en-US" altLang="zh-CN" sz="2400">
                <a:solidFill>
                  <a:srgbClr val="0000FF"/>
                </a:solidFill>
                <a:latin typeface="Times New Roman" panose="02020603050405020304" charset="0"/>
                <a:ea typeface="华文中宋" panose="02010600040101010101" charset="-122"/>
                <a:cs typeface="Times New Roman" panose="02020603050405020304" charset="0"/>
              </a:rPr>
              <a:t>descend</a:t>
            </a:r>
            <a:r>
              <a:rPr lang="en-US" altLang="zh-CN" sz="2400">
                <a:latin typeface="Times New Roman" panose="02020603050405020304" charset="0"/>
                <a:ea typeface="华文中宋" panose="02010600040101010101" charset="-122"/>
                <a:cs typeface="Times New Roman" panose="02020603050405020304" charset="0"/>
              </a:rPr>
              <a:t>ing stairs on a daily basis suffered a 24% lower risk of dying during the study period compared to those who did not. Climbing and descending stairs was also associated _____ a 39% lower risk of dying from heart disease, including heart attack, heart failure, and stroke.</a:t>
            </a:r>
            <a:endParaRPr lang="en-US" altLang="zh-CN" sz="2400">
              <a:latin typeface="Times New Roman" panose="02020603050405020304" charset="0"/>
              <a:ea typeface="华文中宋" panose="02010600040101010101" charset="-122"/>
              <a:cs typeface="Times New Roman" panose="02020603050405020304" charset="0"/>
            </a:endParaRPr>
          </a:p>
          <a:p>
            <a:pPr indent="0" fontAlgn="auto">
              <a:lnSpc>
                <a:spcPts val="2780"/>
              </a:lnSpc>
            </a:pPr>
            <a:r>
              <a:rPr lang="en-US" altLang="zh-CN" sz="2400">
                <a:latin typeface="Times New Roman" panose="02020603050405020304" charset="0"/>
                <a:ea typeface="华文中宋" panose="02010600040101010101" charset="-122"/>
                <a:cs typeface="Times New Roman" panose="02020603050405020304" charset="0"/>
              </a:rPr>
              <a:t>Stairs and staircases combine strength and cardio training in one: you exercise both muscles and your heart and lungs at ____ same time.The researchers suggest that this </a:t>
            </a:r>
            <a:r>
              <a:rPr lang="en-US" altLang="zh-CN" sz="2400">
                <a:solidFill>
                  <a:srgbClr val="0000FF"/>
                </a:solidFill>
                <a:latin typeface="Times New Roman" panose="02020603050405020304" charset="0"/>
                <a:ea typeface="华文中宋" panose="02010600040101010101" charset="-122"/>
                <a:cs typeface="Times New Roman" panose="02020603050405020304" charset="0"/>
              </a:rPr>
              <a:t>dual </a:t>
            </a:r>
            <a:r>
              <a:rPr lang="en-US" altLang="zh-CN" sz="2400">
                <a:latin typeface="Times New Roman" panose="02020603050405020304" charset="0"/>
                <a:ea typeface="华文中宋" panose="02010600040101010101" charset="-122"/>
                <a:cs typeface="Times New Roman" panose="02020603050405020304" charset="0"/>
              </a:rPr>
              <a:t>benefit is one of the reasons _____ the activity is associated with a longer lifespan, and they urge everyone who is capable to go up and down more stairs.</a:t>
            </a:r>
            <a:endParaRPr lang="en-US" altLang="zh-CN" sz="2400">
              <a:latin typeface="Times New Roman" panose="02020603050405020304" charset="0"/>
              <a:ea typeface="华文中宋" panose="02010600040101010101" charset="-122"/>
              <a:cs typeface="Times New Roman" panose="02020603050405020304" charset="0"/>
            </a:endParaRPr>
          </a:p>
          <a:p>
            <a:pPr indent="0" fontAlgn="auto">
              <a:lnSpc>
                <a:spcPts val="2780"/>
              </a:lnSpc>
            </a:pPr>
            <a:r>
              <a:rPr lang="en-US" altLang="zh-CN" sz="2400">
                <a:latin typeface="Times New Roman" panose="02020603050405020304" charset="0"/>
                <a:ea typeface="华文中宋" panose="02010600040101010101" charset="-122"/>
                <a:cs typeface="Times New Roman" panose="02020603050405020304" charset="0"/>
              </a:rPr>
              <a:t>    “If you have the choice between stairs and the lift, choose the stairs; it ___________ (benefit) your heart,” says lead author Sophie Paddock, an interventional cardiologist at the University of East Anglia. “Even short periods of physical activity have a __________ (benefit) effect and should fit easily into your daily _______ (routine) .”</a:t>
            </a:r>
            <a:endParaRPr lang="en-US" altLang="zh-CN" sz="2400">
              <a:latin typeface="Times New Roman" panose="02020603050405020304" charset="0"/>
              <a:ea typeface="华文中宋" panose="02010600040101010101" charset="-122"/>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696200"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Science Illustrated Australia</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Issue 112, 2025 P11)</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275080" y="535940"/>
            <a:ext cx="1116965"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moving </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3" name="文本框 2"/>
          <p:cNvSpPr txBox="1"/>
          <p:nvPr/>
        </p:nvSpPr>
        <p:spPr>
          <a:xfrm>
            <a:off x="4855845" y="865505"/>
            <a:ext cx="688340"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But </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4"/>
          <p:cNvSpPr txBox="1"/>
          <p:nvPr/>
        </p:nvSpPr>
        <p:spPr>
          <a:xfrm>
            <a:off x="907415" y="1596390"/>
            <a:ext cx="1736090"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dramatically </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6" name="文本框 5"/>
          <p:cNvSpPr txBox="1"/>
          <p:nvPr/>
        </p:nvSpPr>
        <p:spPr>
          <a:xfrm>
            <a:off x="6534150" y="1919605"/>
            <a:ext cx="793750"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aged </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7" name="文本框 6"/>
          <p:cNvSpPr txBox="1"/>
          <p:nvPr/>
        </p:nvSpPr>
        <p:spPr>
          <a:xfrm>
            <a:off x="10516870" y="2965450"/>
            <a:ext cx="793750"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with </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3616325" y="4104005"/>
            <a:ext cx="662940"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the </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9" name="文本框 8"/>
          <p:cNvSpPr txBox="1"/>
          <p:nvPr/>
        </p:nvSpPr>
        <p:spPr>
          <a:xfrm>
            <a:off x="2466340" y="4404995"/>
            <a:ext cx="749300"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why </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1" name="文本框 10"/>
          <p:cNvSpPr txBox="1"/>
          <p:nvPr/>
        </p:nvSpPr>
        <p:spPr>
          <a:xfrm>
            <a:off x="9172575" y="5092700"/>
            <a:ext cx="1597025"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will benefit</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2" name="文本框 11"/>
          <p:cNvSpPr txBox="1"/>
          <p:nvPr/>
        </p:nvSpPr>
        <p:spPr>
          <a:xfrm>
            <a:off x="7914005" y="5820410"/>
            <a:ext cx="1457325"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beneficial </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3" name="文本框 12"/>
          <p:cNvSpPr txBox="1"/>
          <p:nvPr/>
        </p:nvSpPr>
        <p:spPr>
          <a:xfrm>
            <a:off x="4052570" y="6141085"/>
            <a:ext cx="1230630" cy="460375"/>
          </a:xfrm>
          <a:prstGeom prst="rect">
            <a:avLst/>
          </a:prstGeom>
          <a:noFill/>
        </p:spPr>
        <p:txBody>
          <a:bodyPr wrap="square" rtlCol="0" anchor="t">
            <a:spAutoFit/>
          </a:bodyPr>
          <a:p>
            <a:r>
              <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rPr>
              <a:t>routines</a:t>
            </a:r>
            <a:endParaRPr lang="en-US" altLang="zh-CN" sz="24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P spid="12" grpId="0"/>
      <p:bldP spid="13" grpId="0"/>
      <p:bldP spid="3" grpId="1"/>
      <p:bldP spid="5" grpId="1"/>
      <p:bldP spid="6" grpId="1"/>
      <p:bldP spid="7" grpId="1"/>
      <p:bldP spid="8" grpId="1"/>
      <p:bldP spid="9" grpId="1"/>
      <p:bldP spid="11" grpId="1"/>
      <p:bldP spid="12" grpId="1"/>
      <p:bldP spid="13" grpId="1"/>
      <p:bldP spid="2" grpId="0"/>
      <p:bldP spid="2"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379.8,&quot;left&quot;:14.6,&quot;top&quot;:172.5,&quot;width&quot;:899.4}"/>
</p:tagLst>
</file>

<file path=ppt/tags/tag12.xml><?xml version="1.0" encoding="utf-8"?>
<p:tagLst xmlns:p="http://schemas.openxmlformats.org/presentationml/2006/main">
  <p:tag name="KSO_WM_DIAGRAM_VIRTUALLY_FRAME" val="{&quot;height&quot;:379.8,&quot;left&quot;:14.6,&quot;top&quot;:172.5,&quot;width&quot;:899.4}"/>
</p:tagLst>
</file>

<file path=ppt/tags/tag13.xml><?xml version="1.0" encoding="utf-8"?>
<p:tagLst xmlns:p="http://schemas.openxmlformats.org/presentationml/2006/main">
  <p:tag name="KSO_WM_DIAGRAM_VIRTUALLY_FRAME" val="{&quot;height&quot;:379.8,&quot;left&quot;:14.6,&quot;top&quot;:172.5,&quot;width&quot;:899.4}"/>
</p:tagLst>
</file>

<file path=ppt/tags/tag14.xml><?xml version="1.0" encoding="utf-8"?>
<p:tagLst xmlns:p="http://schemas.openxmlformats.org/presentationml/2006/main">
  <p:tag name="KSO_WM_DIAGRAM_VIRTUALLY_FRAME" val="{&quot;height&quot;:379.8,&quot;left&quot;:14.6,&quot;top&quot;:172.5,&quot;width&quot;:899.4}"/>
</p:tagLst>
</file>

<file path=ppt/tags/tag15.xml><?xml version="1.0" encoding="utf-8"?>
<p:tagLst xmlns:p="http://schemas.openxmlformats.org/presentationml/2006/main">
  <p:tag name="KSO_WM_DIAGRAM_VIRTUALLY_FRAME" val="{&quot;height&quot;:379.8,&quot;left&quot;:14.6,&quot;top&quot;:172.5,&quot;width&quot;:899.4}"/>
</p:tagLst>
</file>

<file path=ppt/tags/tag16.xml><?xml version="1.0" encoding="utf-8"?>
<p:tagLst xmlns:p="http://schemas.openxmlformats.org/presentationml/2006/main">
  <p:tag name="KSO_WM_DIAGRAM_VIRTUALLY_FRAME" val="{&quot;height&quot;:350.2,&quot;left&quot;:14.6,&quot;top&quot;:202.1,&quot;width&quot;:899.4}"/>
</p:tagLst>
</file>

<file path=ppt/tags/tag17.xml><?xml version="1.0" encoding="utf-8"?>
<p:tagLst xmlns:p="http://schemas.openxmlformats.org/presentationml/2006/main">
  <p:tag name="KSO_WM_DIAGRAM_VIRTUALLY_FRAME" val="{&quot;height&quot;:379.8,&quot;left&quot;:14.6,&quot;top&quot;:172.5,&quot;width&quot;:899.4}"/>
</p:tagLst>
</file>

<file path=ppt/tags/tag18.xml><?xml version="1.0" encoding="utf-8"?>
<p:tagLst xmlns:p="http://schemas.openxmlformats.org/presentationml/2006/main">
  <p:tag name="KSO_WM_BEAUTIFY_FLAG" val=""/>
  <p:tag name="KSO_WM_DIAGRAM_VIRTUALLY_FRAME" val="{&quot;height&quot;:379.8,&quot;left&quot;:14.6,&quot;top&quot;:172.5,&quot;width&quot;:899.4}"/>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437.8,&quot;left&quot;:18.6,&quot;top&quot;:67.05,&quot;width&quot;:925.8}"/>
</p:tagLst>
</file>

<file path=ppt/tags/tag21.xml><?xml version="1.0" encoding="utf-8"?>
<p:tagLst xmlns:p="http://schemas.openxmlformats.org/presentationml/2006/main">
  <p:tag name="KSO_WM_DIAGRAM_VIRTUALLY_FRAME" val="{&quot;height&quot;:437.8,&quot;left&quot;:18.6,&quot;top&quot;:67.05,&quot;width&quot;:925.8}"/>
</p:tagLst>
</file>

<file path=ppt/tags/tag22.xml><?xml version="1.0" encoding="utf-8"?>
<p:tagLst xmlns:p="http://schemas.openxmlformats.org/presentationml/2006/main">
  <p:tag name="KSO_WM_DIAGRAM_VIRTUALLY_FRAME" val="{&quot;height&quot;:437.8,&quot;left&quot;:18.6,&quot;top&quot;:67.05,&quot;width&quot;:925.8}"/>
</p:tagLst>
</file>

<file path=ppt/tags/tag23.xml><?xml version="1.0" encoding="utf-8"?>
<p:tagLst xmlns:p="http://schemas.openxmlformats.org/presentationml/2006/main">
  <p:tag name="KSO_WM_DIAGRAM_VIRTUALLY_FRAME" val="{&quot;height&quot;:437.8,&quot;left&quot;:18.6,&quot;top&quot;:67.05,&quot;width&quot;:925.8}"/>
</p:tagLst>
</file>

<file path=ppt/tags/tag24.xml><?xml version="1.0" encoding="utf-8"?>
<p:tagLst xmlns:p="http://schemas.openxmlformats.org/presentationml/2006/main">
  <p:tag name="KSO_WM_DIAGRAM_VIRTUALLY_FRAME" val="{&quot;height&quot;:437.8,&quot;left&quot;:18.6,&quot;top&quot;:67.05,&quot;width&quot;:925.8}"/>
</p:tagLst>
</file>

<file path=ppt/tags/tag25.xml><?xml version="1.0" encoding="utf-8"?>
<p:tagLst xmlns:p="http://schemas.openxmlformats.org/presentationml/2006/main">
  <p:tag name="KSO_WM_DIAGRAM_VIRTUALLY_FRAME" val="{&quot;height&quot;:437.8,&quot;left&quot;:18.6,&quot;top&quot;:67.05,&quot;width&quot;:925.8}"/>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DIAGRAM_VIRTUALLY_FRAME" val="{&quot;height&quot;:379.8,&quot;left&quot;:14.6,&quot;top&quot;:172.5,&quot;width&quot;:899.4}"/>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79.8,&quot;left&quot;:14.6,&quot;top&quot;:172.5,&quot;width&quot;:899.4}"/>
</p:tagLst>
</file>

<file path=ppt/tags/tag31.xml><?xml version="1.0" encoding="utf-8"?>
<p:tagLst xmlns:p="http://schemas.openxmlformats.org/presentationml/2006/main">
  <p:tag name="KSO_WM_DIAGRAM_VIRTUALLY_FRAME" val="{&quot;height&quot;:379.8,&quot;left&quot;:14.6,&quot;top&quot;:172.5,&quot;width&quot;:899.4}"/>
</p:tagLst>
</file>

<file path=ppt/tags/tag32.xml><?xml version="1.0" encoding="utf-8"?>
<p:tagLst xmlns:p="http://schemas.openxmlformats.org/presentationml/2006/main">
  <p:tag name="KSO_WM_DIAGRAM_VIRTUALLY_FRAME" val="{&quot;height&quot;:379.8,&quot;left&quot;:14.6,&quot;top&quot;:172.5,&quot;width&quot;:899.4}"/>
</p:tagLst>
</file>

<file path=ppt/tags/tag33.xml><?xml version="1.0" encoding="utf-8"?>
<p:tagLst xmlns:p="http://schemas.openxmlformats.org/presentationml/2006/main">
  <p:tag name="KSO_WM_DIAGRAM_VIRTUALLY_FRAME" val="{&quot;height&quot;:379.8,&quot;left&quot;:14.6,&quot;top&quot;:172.5,&quot;width&quot;:899.4}"/>
</p:tagLst>
</file>

<file path=ppt/tags/tag34.xml><?xml version="1.0" encoding="utf-8"?>
<p:tagLst xmlns:p="http://schemas.openxmlformats.org/presentationml/2006/main">
  <p:tag name="KSO_WM_DIAGRAM_VIRTUALLY_FRAME" val="{&quot;height&quot;:350.2,&quot;left&quot;:14.6,&quot;top&quot;:202.1,&quot;width&quot;:899.4}"/>
</p:tagLst>
</file>

<file path=ppt/tags/tag35.xml><?xml version="1.0" encoding="utf-8"?>
<p:tagLst xmlns:p="http://schemas.openxmlformats.org/presentationml/2006/main">
  <p:tag name="KSO_WM_DIAGRAM_VIRTUALLY_FRAME" val="{&quot;height&quot;:379.8,&quot;left&quot;:14.6,&quot;top&quot;:172.5,&quot;width&quot;:899.4}"/>
</p:tagLst>
</file>

<file path=ppt/tags/tag36.xml><?xml version="1.0" encoding="utf-8"?>
<p:tagLst xmlns:p="http://schemas.openxmlformats.org/presentationml/2006/main">
  <p:tag name="KSO_WM_BEAUTIFY_FLAG" val=""/>
  <p:tag name="KSO_WM_DIAGRAM_VIRTUALLY_FRAME" val="{&quot;height&quot;:379.8,&quot;left&quot;:14.6,&quot;top&quot;:172.5,&quot;width&quot;:899.4}"/>
</p:tagLst>
</file>

<file path=ppt/tags/tag37.xml><?xml version="1.0" encoding="utf-8"?>
<p:tagLst xmlns:p="http://schemas.openxmlformats.org/presentationml/2006/main">
  <p:tag name="KSO_WM_SPECIAL_SOURCE" val="bdnull"/>
</p:tagLst>
</file>

<file path=ppt/tags/tag38.xml><?xml version="1.0" encoding="utf-8"?>
<p:tagLst xmlns:p="http://schemas.openxmlformats.org/presentationml/2006/main">
  <p:tag name="KSO_WM_DIAGRAM_VIRTUALLY_FRAME" val="{&quot;height&quot;:437.8,&quot;left&quot;:18.6,&quot;top&quot;:67.05,&quot;width&quot;:925.8}"/>
</p:tagLst>
</file>

<file path=ppt/tags/tag39.xml><?xml version="1.0" encoding="utf-8"?>
<p:tagLst xmlns:p="http://schemas.openxmlformats.org/presentationml/2006/main">
  <p:tag name="KSO_WM_DIAGRAM_VIRTUALLY_FRAME" val="{&quot;height&quot;:437.8,&quot;left&quot;:18.6,&quot;top&quot;:67.05,&quot;width&quot;:925.8}"/>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437.8,&quot;left&quot;:18.6,&quot;top&quot;:67.05,&quot;width&quot;:925.8}"/>
</p:tagLst>
</file>

<file path=ppt/tags/tag41.xml><?xml version="1.0" encoding="utf-8"?>
<p:tagLst xmlns:p="http://schemas.openxmlformats.org/presentationml/2006/main">
  <p:tag name="KSO_WM_DIAGRAM_VIRTUALLY_FRAME" val="{&quot;height&quot;:437.8,&quot;left&quot;:18.6,&quot;top&quot;:67.05,&quot;width&quot;:925.8}"/>
</p:tagLst>
</file>

<file path=ppt/tags/tag42.xml><?xml version="1.0" encoding="utf-8"?>
<p:tagLst xmlns:p="http://schemas.openxmlformats.org/presentationml/2006/main">
  <p:tag name="KSO_WM_DIAGRAM_VIRTUALLY_FRAME" val="{&quot;height&quot;:437.8,&quot;left&quot;:18.6,&quot;top&quot;:67.05,&quot;width&quot;:925.8}"/>
</p:tagLst>
</file>

<file path=ppt/tags/tag43.xml><?xml version="1.0" encoding="utf-8"?>
<p:tagLst xmlns:p="http://schemas.openxmlformats.org/presentationml/2006/main">
  <p:tag name="KSO_WM_DIAGRAM_VIRTUALLY_FRAME" val="{&quot;height&quot;:437.8,&quot;left&quot;:18.6,&quot;top&quot;:67.05,&quot;width&quot;:925.8}"/>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SPECIAL_SOURCE" val="bdnul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15876</Words>
  <Application>WPS 演示</Application>
  <PresentationFormat>宽屏</PresentationFormat>
  <Paragraphs>349</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731</cp:revision>
  <dcterms:created xsi:type="dcterms:W3CDTF">2025-01-17T02:45:00Z</dcterms:created>
  <dcterms:modified xsi:type="dcterms:W3CDTF">2025-01-23T06:06:09Z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3F4046D6980748D18DE1C096B8B46E05_12</vt:lpwstr>
  </property>
</Properties>
</file>