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342" r:id="rId3"/>
    <p:sldId id="256" r:id="rId4"/>
    <p:sldId id="289" r:id="rId5"/>
    <p:sldId id="290" r:id="rId6"/>
    <p:sldId id="291" r:id="rId7"/>
    <p:sldId id="306" r:id="rId8"/>
    <p:sldId id="307" r:id="rId9"/>
    <p:sldId id="308" r:id="rId10"/>
    <p:sldId id="309" r:id="rId11"/>
    <p:sldId id="324" r:id="rId12"/>
    <p:sldId id="335" r:id="rId13"/>
    <p:sldId id="336" r:id="rId14"/>
    <p:sldId id="334" r:id="rId15"/>
    <p:sldId id="337" r:id="rId16"/>
    <p:sldId id="280" r:id="rId17"/>
    <p:sldId id="338" r:id="rId18"/>
    <p:sldId id="339"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howGuides="1">
      <p:cViewPr varScale="1">
        <p:scale>
          <a:sx n="108" d="100"/>
          <a:sy n="108" d="100"/>
        </p:scale>
        <p:origin x="-636" y="-78"/>
      </p:cViewPr>
      <p:guideLst>
        <p:guide orient="horz" pos="210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D2E58-5635-4693-9680-BA19BE52AFA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AE331-CF79-4026-9A44-50EF37B06CC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D4611-4F74-4F16-BB47-3523862D83E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5C9A3-4013-47D0-B3A0-0A108AA27E6F}"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0.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microsoft.com/office/2007/relationships/media" Target="file:///C:\Users\Administrator\Desktop\&#28335;&#24681;&#30456;&#20851;\&#25237;&#31295;&#35838;&#20214;&#36827;&#24230;\&#21556;&#26195;&#20964;\a87eb6098fb7a5941ade1e4f7f380376.mp4" TargetMode="External"/><Relationship Id="rId1" Type="http://schemas.openxmlformats.org/officeDocument/2006/relationships/video" Target="file:///C:\Users\Administrator\Desktop\&#28335;&#24681;&#30456;&#20851;\&#25237;&#31295;&#35838;&#20214;&#36827;&#24230;\&#21556;&#26195;&#20964;\a87eb6098fb7a5941ade1e4f7f380376.mp4" TargetMode="Externa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jpeg"/><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microsoft.com/office/2007/relationships/media" Target="file:///C:\Users\Administrator\Desktop\&#28335;&#24681;&#30456;&#20851;\&#25237;&#31295;&#35838;&#20214;&#36827;&#24230;\&#21556;&#26195;&#20964;\38fb6cb4f4d76e4d557e622e2087f9aa.mp4" TargetMode="External"/><Relationship Id="rId1" Type="http://schemas.openxmlformats.org/officeDocument/2006/relationships/video" Target="file:///C:\Users\Administrator\Desktop\&#28335;&#24681;&#30456;&#20851;\&#25237;&#31295;&#35838;&#20214;&#36827;&#24230;\&#21556;&#26195;&#20964;\38fb6cb4f4d76e4d557e622e2087f9aa.mp4" TargetMode="Externa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file:///C:\Users\Administrator\Desktop\&#28335;&#24681;&#30456;&#20851;\&#25237;&#31295;&#35838;&#20214;&#36827;&#24230;\&#21556;&#26195;&#20964;\ae8e5a4c5b79aea374f0807d147d15eb.mp4" TargetMode="External"/><Relationship Id="rId1" Type="http://schemas.openxmlformats.org/officeDocument/2006/relationships/video" Target="file:///C:\Users\Administrator\Desktop\&#28335;&#24681;&#30456;&#20851;\&#25237;&#31295;&#35838;&#20214;&#36827;&#24230;\&#21556;&#26195;&#20964;\ae8e5a4c5b79aea374f0807d147d15eb.mp4" TargetMode="Externa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png"/><Relationship Id="rId3" Type="http://schemas.microsoft.com/office/2007/relationships/media" Target="file:///C:\Users\Administrator\Desktop\&#28335;&#24681;&#30456;&#20851;\&#25237;&#31295;&#35838;&#20214;&#36827;&#24230;\&#21556;&#26195;&#20964;\789eb95181442dc13a6df9988e1b81cf.mp4" TargetMode="External"/><Relationship Id="rId2" Type="http://schemas.openxmlformats.org/officeDocument/2006/relationships/video" Target="file:///C:\Users\Administrator\Desktop\&#28335;&#24681;&#30456;&#20851;\&#25237;&#31295;&#35838;&#20214;&#36827;&#24230;\&#21556;&#26195;&#20964;\789eb95181442dc13a6df9988e1b81cf.mp4" TargetMode="External"/><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5.png"/><Relationship Id="rId3" Type="http://schemas.microsoft.com/office/2007/relationships/media" Target="file:///C:\Users\Administrator\Desktop\&#28335;&#24681;&#30456;&#20851;\&#25237;&#31295;&#35838;&#20214;&#36827;&#24230;\&#21556;&#26195;&#20964;\3352fad7af728b660ce0920599348c31.mp4" TargetMode="External"/><Relationship Id="rId2" Type="http://schemas.openxmlformats.org/officeDocument/2006/relationships/video" Target="file:///C:\Users\Administrator\Desktop\&#28335;&#24681;&#30456;&#20851;\&#25237;&#31295;&#35838;&#20214;&#36827;&#24230;\&#21556;&#26195;&#20964;\3352fad7af728b660ce0920599348c31.mp4" TargetMode="External"/><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哪吒2 "/>
          <p:cNvPicPr>
            <a:picLocks noChangeAspect="1"/>
          </p:cNvPicPr>
          <p:nvPr/>
        </p:nvPicPr>
        <p:blipFill>
          <a:blip r:embed="rId1"/>
          <a:stretch>
            <a:fillRect/>
          </a:stretch>
        </p:blipFill>
        <p:spPr>
          <a:xfrm>
            <a:off x="67310" y="619125"/>
            <a:ext cx="4141470" cy="6073775"/>
          </a:xfrm>
          <a:prstGeom prst="rect">
            <a:avLst/>
          </a:prstGeom>
        </p:spPr>
      </p:pic>
      <p:sp>
        <p:nvSpPr>
          <p:cNvPr id="6" name="文本框 5"/>
          <p:cNvSpPr txBox="1"/>
          <p:nvPr/>
        </p:nvSpPr>
        <p:spPr>
          <a:xfrm>
            <a:off x="67310" y="0"/>
            <a:ext cx="4141470" cy="521970"/>
          </a:xfrm>
          <a:prstGeom prst="rect">
            <a:avLst/>
          </a:prstGeom>
          <a:solidFill>
            <a:schemeClr val="accent1"/>
          </a:solidFill>
        </p:spPr>
        <p:txBody>
          <a:bodyPr wrap="square" rtlCol="0" anchor="t">
            <a:spAutoFit/>
          </a:bodyPr>
          <a:p>
            <a:r>
              <a:rPr lang="en-US" altLang="zh-CN" sz="2800" b="1" i="1">
                <a:solidFill>
                  <a:schemeClr val="tx1"/>
                </a:solidFill>
                <a:latin typeface="Times New Roman" panose="02020603050405020304" pitchFamily="18" charset="0"/>
                <a:cs typeface="Times New Roman" panose="02020603050405020304" pitchFamily="18" charset="0"/>
                <a:sym typeface="+mn-ea"/>
              </a:rPr>
              <a:t>Listen &amp; Think</a:t>
            </a:r>
            <a:endParaRPr lang="en-US" altLang="zh-CN" sz="2800" b="1" i="1">
              <a:solidFill>
                <a:schemeClr val="tx1"/>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4276725" y="619125"/>
            <a:ext cx="7983220" cy="6238240"/>
          </a:xfrm>
          <a:prstGeom prst="rect">
            <a:avLst/>
          </a:prstGeom>
        </p:spPr>
        <p:txBody>
          <a:bodyPr wrap="square">
            <a:noAutofit/>
          </a:bodyPr>
          <a:p>
            <a:r>
              <a:rPr lang="en-US" altLang="zh-CN" sz="16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   Five years ago, </a:t>
            </a:r>
            <a:r>
              <a:rPr lang="en-US" altLang="zh-CN" sz="2400">
                <a:solidFill>
                  <a:srgbClr val="AB1942"/>
                </a:solidFill>
                <a:latin typeface="Times New Roman" panose="02020603050405020304" pitchFamily="18" charset="0"/>
                <a:cs typeface="Times New Roman" panose="02020603050405020304" pitchFamily="18" charset="0"/>
              </a:rPr>
              <a:t>"Nezha: The Demon Child's Descent" </a:t>
            </a:r>
            <a:r>
              <a:rPr lang="en-US" altLang="zh-CN" sz="2400">
                <a:latin typeface="Times New Roman" panose="02020603050405020304" pitchFamily="18" charset="0"/>
                <a:cs typeface="Times New Roman" panose="02020603050405020304" pitchFamily="18" charset="0"/>
              </a:rPr>
              <a:t>achieved a _________ miracle of _________yuan and sparked a wave of Chinese animated films with its high praise from __________. Five years later, </a:t>
            </a:r>
            <a:r>
              <a:rPr lang="en-US" altLang="zh-CN" sz="2400">
                <a:solidFill>
                  <a:srgbClr val="AB1942"/>
                </a:solidFill>
                <a:latin typeface="Times New Roman" panose="02020603050405020304" pitchFamily="18" charset="0"/>
                <a:cs typeface="Times New Roman" panose="02020603050405020304" pitchFamily="18" charset="0"/>
              </a:rPr>
              <a:t> "Ne Zha: The Demon Child Stirs Sea"  </a:t>
            </a:r>
            <a:r>
              <a:rPr lang="en-US" altLang="zh-CN" sz="2400">
                <a:latin typeface="Times New Roman" panose="02020603050405020304" pitchFamily="18" charset="0"/>
                <a:cs typeface="Times New Roman" panose="02020603050405020304" pitchFamily="18" charset="0"/>
              </a:rPr>
              <a:t>returns with a more vivid story and stunning scenes, sparking nationwide discussion.</a:t>
            </a:r>
            <a:endParaRPr lang="en-US" altLang="zh-CN"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sym typeface="+mn-ea"/>
              </a:rPr>
              <a:t>The success of “Ne Zha 2” is a ________ of the rise of Chinese animated films. In recent years, Chinese animated films have maintained _____________ and entered a period of rapid development. </a:t>
            </a:r>
            <a:endParaRPr lang="en-US" altLang="zh-CN" sz="2400">
              <a:latin typeface="Times New Roman" panose="02020603050405020304" pitchFamily="18" charset="0"/>
              <a:cs typeface="Times New Roman" panose="02020603050405020304" pitchFamily="18" charset="0"/>
              <a:sym typeface="+mn-ea"/>
            </a:endParaRPr>
          </a:p>
          <a:p>
            <a:r>
              <a:rPr lang="en-US" altLang="zh-CN" sz="2400">
                <a:latin typeface="Times New Roman" panose="02020603050405020304" pitchFamily="18" charset="0"/>
                <a:cs typeface="Times New Roman" panose="02020603050405020304" pitchFamily="18" charset="0"/>
                <a:sym typeface="+mn-ea"/>
              </a:rPr>
              <a:t>     In terms of _______________, from large-scale fight scenes to architecture with________  aesthetic(</a:t>
            </a:r>
            <a:r>
              <a:rPr lang="zh-CN" altLang="en-US" sz="2400">
                <a:latin typeface="Times New Roman" panose="02020603050405020304" pitchFamily="18" charset="0"/>
                <a:cs typeface="Times New Roman" panose="02020603050405020304" pitchFamily="18" charset="0"/>
                <a:sym typeface="+mn-ea"/>
              </a:rPr>
              <a:t>美学）</a:t>
            </a:r>
            <a:r>
              <a:rPr lang="en-US" altLang="zh-CN" sz="2400">
                <a:latin typeface="Times New Roman" panose="02020603050405020304" pitchFamily="18" charset="0"/>
                <a:cs typeface="Times New Roman" panose="02020603050405020304" pitchFamily="18" charset="0"/>
                <a:sym typeface="+mn-ea"/>
              </a:rPr>
              <a:t> styles, and character portrayals, “Ne Zha 2” surpasses its predecessor, showcasing the high level of Chinese animation production and providing audiences with an immersive _________________.</a:t>
            </a:r>
            <a:r>
              <a:rPr lang="en-US" altLang="zh-CN" sz="2400">
                <a:latin typeface="Times New Roman" panose="02020603050405020304" pitchFamily="18" charset="0"/>
                <a:cs typeface="Times New Roman" panose="02020603050405020304" pitchFamily="18" charset="0"/>
              </a:rPr>
              <a:t>                                                                                                    </a:t>
            </a:r>
            <a:r>
              <a:rPr lang="en-US" altLang="zh-CN" sz="2400" i="1">
                <a:latin typeface="Times New Roman" panose="02020603050405020304" pitchFamily="18" charset="0"/>
                <a:cs typeface="Times New Roman" panose="02020603050405020304" pitchFamily="18" charset="0"/>
              </a:rPr>
              <a:t>From 21</a:t>
            </a:r>
            <a:r>
              <a:rPr lang="zh-CN" altLang="en-US" sz="2400" i="1">
                <a:latin typeface="Times New Roman" panose="02020603050405020304" pitchFamily="18" charset="0"/>
                <a:cs typeface="Times New Roman" panose="02020603050405020304" pitchFamily="18" charset="0"/>
              </a:rPr>
              <a:t>世纪英文报</a:t>
            </a:r>
            <a:endParaRPr lang="en-US" altLang="zh-CN" sz="2400" i="1">
              <a:latin typeface="Times New Roman" panose="02020603050405020304" pitchFamily="18" charset="0"/>
              <a:cs typeface="Times New Roman" panose="02020603050405020304" pitchFamily="18" charset="0"/>
            </a:endParaRPr>
          </a:p>
          <a:p>
            <a:endParaRPr lang="en-US" altLang="zh-CN"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endParaRPr lang="en-US" altLang="zh-CN" sz="1600">
              <a:latin typeface="Times New Roman" panose="02020603050405020304" pitchFamily="18" charset="0"/>
              <a:cs typeface="Times New Roman" panose="02020603050405020304" pitchFamily="18" charset="0"/>
            </a:endParaRPr>
          </a:p>
        </p:txBody>
      </p:sp>
      <p:sp>
        <p:nvSpPr>
          <p:cNvPr id="8" name="文本框 7"/>
          <p:cNvSpPr txBox="1"/>
          <p:nvPr/>
        </p:nvSpPr>
        <p:spPr>
          <a:xfrm>
            <a:off x="5699760" y="952500"/>
            <a:ext cx="1724660" cy="460375"/>
          </a:xfrm>
          <a:prstGeom prst="rect">
            <a:avLst/>
          </a:prstGeom>
          <a:noFill/>
        </p:spPr>
        <p:txBody>
          <a:bodyPr wrap="square" rtlCol="0">
            <a:spAutoFit/>
          </a:bodyPr>
          <a:p>
            <a:r>
              <a:rPr lang="en-US" altLang="zh-CN" sz="2400" b="1">
                <a:solidFill>
                  <a:srgbClr val="FF0000"/>
                </a:solidFill>
                <a:latin typeface="Times New Roman" panose="02020603050405020304" pitchFamily="18" charset="0"/>
                <a:cs typeface="Times New Roman" panose="02020603050405020304" pitchFamily="18" charset="0"/>
                <a:sym typeface="+mn-ea"/>
              </a:rPr>
              <a:t>box office</a:t>
            </a:r>
            <a:endParaRPr lang="en-US" altLang="zh-CN" sz="2400" b="1">
              <a:solidFill>
                <a:srgbClr val="FF0000"/>
              </a:solidFill>
              <a:latin typeface="Times New Roman" panose="02020603050405020304" pitchFamily="18" charset="0"/>
              <a:cs typeface="Times New Roman" panose="02020603050405020304" pitchFamily="18" charset="0"/>
              <a:sym typeface="+mn-ea"/>
            </a:endParaRPr>
          </a:p>
        </p:txBody>
      </p:sp>
      <p:pic>
        <p:nvPicPr>
          <p:cNvPr id="2" name="Listening ">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1260455" y="86360"/>
            <a:ext cx="619125" cy="619125"/>
          </a:xfrm>
          <a:prstGeom prst="rect">
            <a:avLst/>
          </a:prstGeom>
        </p:spPr>
      </p:pic>
      <p:sp>
        <p:nvSpPr>
          <p:cNvPr id="3" name="文本框 2"/>
          <p:cNvSpPr txBox="1"/>
          <p:nvPr/>
        </p:nvSpPr>
        <p:spPr>
          <a:xfrm>
            <a:off x="8527415" y="1007110"/>
            <a:ext cx="1482725" cy="460375"/>
          </a:xfrm>
          <a:prstGeom prst="rect">
            <a:avLst/>
          </a:prstGeom>
          <a:noFill/>
        </p:spPr>
        <p:txBody>
          <a:bodyPr wrap="square" rtlCol="0">
            <a:spAutoFit/>
          </a:bodyPr>
          <a:p>
            <a:r>
              <a:rPr lang="en-US" altLang="zh-CN" sz="2400" b="1">
                <a:solidFill>
                  <a:srgbClr val="FF0000"/>
                </a:solidFill>
                <a:latin typeface="Times New Roman" panose="02020603050405020304" pitchFamily="18" charset="0"/>
                <a:cs typeface="Times New Roman" panose="02020603050405020304" pitchFamily="18" charset="0"/>
                <a:sym typeface="+mn-ea"/>
              </a:rPr>
              <a:t>5 billion</a:t>
            </a:r>
            <a:r>
              <a:rPr lang="en-US" altLang="zh-CN">
                <a:latin typeface="Times New Roman" panose="02020603050405020304" pitchFamily="18" charset="0"/>
                <a:cs typeface="Times New Roman" panose="02020603050405020304" pitchFamily="18" charset="0"/>
                <a:sym typeface="+mn-ea"/>
              </a:rPr>
              <a:t> </a:t>
            </a:r>
            <a:endParaRPr lang="zh-CN" altLang="en-US"/>
          </a:p>
        </p:txBody>
      </p:sp>
      <p:sp>
        <p:nvSpPr>
          <p:cNvPr id="7" name="文本框 6"/>
          <p:cNvSpPr txBox="1"/>
          <p:nvPr/>
        </p:nvSpPr>
        <p:spPr>
          <a:xfrm>
            <a:off x="4276725" y="1670685"/>
            <a:ext cx="1724660" cy="460375"/>
          </a:xfrm>
          <a:prstGeom prst="rect">
            <a:avLst/>
          </a:prstGeom>
          <a:noFill/>
        </p:spPr>
        <p:txBody>
          <a:bodyPr wrap="square" rtlCol="0">
            <a:spAutoFit/>
          </a:bodyPr>
          <a:p>
            <a:r>
              <a:rPr lang="en-US" altLang="zh-CN" sz="2400" b="1">
                <a:solidFill>
                  <a:srgbClr val="FF0000"/>
                </a:solidFill>
                <a:latin typeface="Times New Roman" panose="02020603050405020304" pitchFamily="18" charset="0"/>
                <a:cs typeface="Times New Roman" panose="02020603050405020304" pitchFamily="18" charset="0"/>
                <a:sym typeface="+mn-ea"/>
              </a:rPr>
              <a:t>audiences</a:t>
            </a:r>
            <a:endParaRPr lang="en-US" altLang="zh-CN" sz="2400" b="1">
              <a:solidFill>
                <a:srgbClr val="FF0000"/>
              </a:solidFill>
              <a:latin typeface="Times New Roman" panose="02020603050405020304" pitchFamily="18" charset="0"/>
              <a:cs typeface="Times New Roman" panose="02020603050405020304" pitchFamily="18" charset="0"/>
              <a:sym typeface="+mn-ea"/>
            </a:endParaRPr>
          </a:p>
        </p:txBody>
      </p:sp>
      <p:sp>
        <p:nvSpPr>
          <p:cNvPr id="12" name="文本框 11"/>
          <p:cNvSpPr txBox="1"/>
          <p:nvPr/>
        </p:nvSpPr>
        <p:spPr>
          <a:xfrm>
            <a:off x="4460240" y="86360"/>
            <a:ext cx="6799580"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Why does Nezha 2 become so successful ?</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8658225" y="2795905"/>
            <a:ext cx="1618615" cy="460375"/>
          </a:xfrm>
          <a:prstGeom prst="rect">
            <a:avLst/>
          </a:prstGeom>
          <a:noFill/>
        </p:spPr>
        <p:txBody>
          <a:bodyPr wrap="square" rtlCol="0">
            <a:spAutoFit/>
          </a:bodyPr>
          <a:p>
            <a:r>
              <a:rPr lang="en-US" altLang="zh-CN" sz="2400" b="1">
                <a:solidFill>
                  <a:srgbClr val="FF0000"/>
                </a:solidFill>
                <a:latin typeface="Times New Roman" panose="02020603050405020304" pitchFamily="18" charset="0"/>
                <a:cs typeface="Times New Roman" panose="02020603050405020304" pitchFamily="18" charset="0"/>
                <a:sym typeface="+mn-ea"/>
              </a:rPr>
              <a:t>reflection</a:t>
            </a:r>
            <a:endParaRPr lang="en-US" altLang="zh-CN" sz="2400" b="1">
              <a:solidFill>
                <a:srgbClr val="FF0000"/>
              </a:solidFill>
              <a:latin typeface="Times New Roman" panose="02020603050405020304" pitchFamily="18" charset="0"/>
              <a:cs typeface="Times New Roman" panose="02020603050405020304" pitchFamily="18" charset="0"/>
              <a:sym typeface="+mn-ea"/>
            </a:endParaRPr>
          </a:p>
        </p:txBody>
      </p:sp>
      <p:sp>
        <p:nvSpPr>
          <p:cNvPr id="10" name="文本框 9"/>
          <p:cNvSpPr txBox="1"/>
          <p:nvPr/>
        </p:nvSpPr>
        <p:spPr>
          <a:xfrm>
            <a:off x="7127875" y="3542665"/>
            <a:ext cx="3148965" cy="460375"/>
          </a:xfrm>
          <a:prstGeom prst="rect">
            <a:avLst/>
          </a:prstGeom>
          <a:noFill/>
        </p:spPr>
        <p:txBody>
          <a:bodyPr wrap="square" rtlCol="0">
            <a:spAutoFit/>
          </a:bodyPr>
          <a:p>
            <a:r>
              <a:rPr lang="en-US" altLang="zh-CN" sz="2400" b="1">
                <a:solidFill>
                  <a:srgbClr val="FF0000"/>
                </a:solidFill>
                <a:latin typeface="Times New Roman" panose="02020603050405020304" pitchFamily="18" charset="0"/>
                <a:cs typeface="Times New Roman" panose="02020603050405020304" pitchFamily="18" charset="0"/>
                <a:sym typeface="+mn-ea"/>
              </a:rPr>
              <a:t>high popularity</a:t>
            </a:r>
            <a:endParaRPr lang="en-US" altLang="zh-CN" sz="2400" b="1">
              <a:solidFill>
                <a:srgbClr val="FF0000"/>
              </a:solidFill>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6096635" y="4289425"/>
            <a:ext cx="2916555" cy="460375"/>
          </a:xfrm>
          <a:prstGeom prst="rect">
            <a:avLst/>
          </a:prstGeom>
          <a:noFill/>
        </p:spPr>
        <p:txBody>
          <a:bodyPr wrap="square" rtlCol="0">
            <a:spAutoFit/>
          </a:bodyPr>
          <a:p>
            <a:r>
              <a:rPr lang="en-US" altLang="zh-CN" sz="2400" b="1">
                <a:solidFill>
                  <a:srgbClr val="FF0000"/>
                </a:solidFill>
                <a:latin typeface="Times New Roman" panose="02020603050405020304" pitchFamily="18" charset="0"/>
                <a:cs typeface="Times New Roman" panose="02020603050405020304" pitchFamily="18" charset="0"/>
                <a:sym typeface="+mn-ea"/>
              </a:rPr>
              <a:t>visual production</a:t>
            </a:r>
            <a:endParaRPr lang="en-US" altLang="zh-CN" sz="2400" b="1">
              <a:solidFill>
                <a:srgbClr val="FF0000"/>
              </a:solidFill>
              <a:latin typeface="Times New Roman" panose="02020603050405020304" pitchFamily="18" charset="0"/>
              <a:cs typeface="Times New Roman" panose="02020603050405020304" pitchFamily="18" charset="0"/>
              <a:sym typeface="+mn-ea"/>
            </a:endParaRPr>
          </a:p>
        </p:txBody>
      </p:sp>
      <p:sp>
        <p:nvSpPr>
          <p:cNvPr id="13" name="文本框 12"/>
          <p:cNvSpPr txBox="1"/>
          <p:nvPr/>
        </p:nvSpPr>
        <p:spPr>
          <a:xfrm>
            <a:off x="6802755" y="4682490"/>
            <a:ext cx="1724660" cy="460375"/>
          </a:xfrm>
          <a:prstGeom prst="rect">
            <a:avLst/>
          </a:prstGeom>
          <a:noFill/>
        </p:spPr>
        <p:txBody>
          <a:bodyPr wrap="square" rtlCol="0">
            <a:spAutoFit/>
          </a:bodyPr>
          <a:p>
            <a:r>
              <a:rPr lang="en-US" altLang="zh-CN" sz="2400" b="1">
                <a:solidFill>
                  <a:srgbClr val="FF0000"/>
                </a:solidFill>
                <a:latin typeface="Times New Roman" panose="02020603050405020304" pitchFamily="18" charset="0"/>
                <a:cs typeface="Times New Roman" panose="02020603050405020304" pitchFamily="18" charset="0"/>
                <a:sym typeface="+mn-ea"/>
              </a:rPr>
              <a:t>Eastern</a:t>
            </a:r>
            <a:endParaRPr lang="en-US" altLang="zh-CN" sz="2400" b="1">
              <a:solidFill>
                <a:srgbClr val="FF0000"/>
              </a:solidFill>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9255760" y="5710555"/>
            <a:ext cx="3138170" cy="460375"/>
          </a:xfrm>
          <a:prstGeom prst="rect">
            <a:avLst/>
          </a:prstGeom>
          <a:noFill/>
        </p:spPr>
        <p:txBody>
          <a:bodyPr wrap="square" rtlCol="0">
            <a:spAutoFit/>
          </a:bodyPr>
          <a:p>
            <a:r>
              <a:rPr lang="en-US" altLang="zh-CN" sz="2400" b="1">
                <a:solidFill>
                  <a:srgbClr val="FF0000"/>
                </a:solidFill>
                <a:latin typeface="Times New Roman" panose="02020603050405020304" pitchFamily="18" charset="0"/>
                <a:cs typeface="Times New Roman" panose="02020603050405020304" pitchFamily="18" charset="0"/>
                <a:sym typeface="+mn-ea"/>
              </a:rPr>
              <a:t>viewing  technology </a:t>
            </a:r>
            <a:endParaRPr lang="en-US" altLang="zh-CN" sz="2400" b="1">
              <a:solidFill>
                <a:srgbClr val="FF0000"/>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linds(horizont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linds(horizont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linds(horizont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blinds(horizontal)">
                                      <p:cBhvr>
                                        <p:cTn id="52" dur="500"/>
                                        <p:tgtEl>
                                          <p:spTgt spid="1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linds(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linds(horizont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8" fill="hold" display="1">
                  <p:stCondLst>
                    <p:cond delay="indefinite"/>
                  </p:stCondLst>
                  <p:endCondLst>
                    <p:cond evt="onStopAudio">
                      <p:tgtEl>
                        <p:sldTgt/>
                      </p:tgtEl>
                    </p:cond>
                  </p:endCondLst>
                </p:cTn>
                <p:tgtEl>
                  <p:spTgt spid="2"/>
                </p:tgtEl>
              </p:cMediaNode>
            </p:audio>
          </p:childTnLst>
        </p:cTn>
      </p:par>
    </p:tnLst>
    <p:bldLst>
      <p:bldP spid="12" grpId="0"/>
      <p:bldP spid="12" grpId="1"/>
      <p:bldP spid="6" grpId="0" animBg="1"/>
      <p:bldP spid="6" grpId="1" animBg="1"/>
      <p:bldP spid="5" grpId="0"/>
      <p:bldP spid="5" grpId="1"/>
      <p:bldP spid="8" grpId="0"/>
      <p:bldP spid="8" grpId="1"/>
      <p:bldP spid="3" grpId="0"/>
      <p:bldP spid="3" grpId="1"/>
      <p:bldP spid="7" grpId="0"/>
      <p:bldP spid="7" grpId="1"/>
      <p:bldP spid="9" grpId="0"/>
      <p:bldP spid="9" grpId="1"/>
      <p:bldP spid="11" grpId="0"/>
      <p:bldP spid="11" grpId="1"/>
      <p:bldP spid="13" grpId="0"/>
      <p:bldP spid="13" grpId="1"/>
      <p:bldP spid="14" grpId="0"/>
      <p:bldP spid="1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67310" y="0"/>
            <a:ext cx="2474595" cy="521970"/>
          </a:xfrm>
          <a:prstGeom prst="rect">
            <a:avLst/>
          </a:prstGeom>
          <a:solidFill>
            <a:schemeClr val="accent1"/>
          </a:solidFill>
        </p:spPr>
        <p:txBody>
          <a:bodyPr wrap="square" rtlCol="0" anchor="t">
            <a:spAutoFit/>
          </a:bodyPr>
          <a:p>
            <a:r>
              <a:rPr lang="en-US" altLang="zh-CN" sz="2800" b="1" i="1">
                <a:solidFill>
                  <a:schemeClr val="tx1"/>
                </a:solidFill>
                <a:latin typeface="Times New Roman" panose="02020603050405020304" pitchFamily="18" charset="0"/>
                <a:cs typeface="Times New Roman" panose="02020603050405020304" pitchFamily="18" charset="0"/>
                <a:sym typeface="+mn-ea"/>
              </a:rPr>
              <a:t>Watch &amp;Think</a:t>
            </a:r>
            <a:endParaRPr lang="en-US" altLang="zh-CN" sz="2800" b="1" i="1">
              <a:solidFill>
                <a:schemeClr val="tx1"/>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2541905" y="-114300"/>
            <a:ext cx="9502140" cy="829945"/>
          </a:xfrm>
          <a:prstGeom prst="rect">
            <a:avLst/>
          </a:prstGeom>
          <a:noFill/>
        </p:spPr>
        <p:txBody>
          <a:bodyPr wrap="square" rtlCol="0" anchor="t">
            <a:spAutoFit/>
          </a:bodyPr>
          <a:p>
            <a:r>
              <a:rPr lang="en-US" altLang="zh-CN" sz="2400">
                <a:latin typeface="Times New Roman" panose="02020603050405020304" pitchFamily="18" charset="0"/>
                <a:cs typeface="Times New Roman" panose="02020603050405020304" pitchFamily="18" charset="0"/>
              </a:rPr>
              <a:t>How does the movie blend traditional Chinese mythology with modern animation technology?</a:t>
            </a:r>
            <a:endParaRPr lang="en-US" altLang="zh-CN" sz="2400">
              <a:latin typeface="Times New Roman" panose="02020603050405020304" pitchFamily="18" charset="0"/>
              <a:cs typeface="Times New Roman" panose="02020603050405020304" pitchFamily="18" charset="0"/>
            </a:endParaRPr>
          </a:p>
        </p:txBody>
      </p:sp>
      <p:sp>
        <p:nvSpPr>
          <p:cNvPr id="7" name="文本框 6"/>
          <p:cNvSpPr txBox="1"/>
          <p:nvPr/>
        </p:nvSpPr>
        <p:spPr>
          <a:xfrm>
            <a:off x="635" y="5297170"/>
            <a:ext cx="12192000" cy="1681480"/>
          </a:xfrm>
          <a:prstGeom prst="rect">
            <a:avLst/>
          </a:prstGeom>
          <a:noFill/>
        </p:spPr>
        <p:txBody>
          <a:bodyPr wrap="square" rtlCol="0" anchor="t">
            <a:spAutoFit/>
          </a:bodyPr>
          <a:p>
            <a:pPr indent="0" fontAlgn="auto">
              <a:lnSpc>
                <a:spcPts val="2480"/>
              </a:lnSpc>
            </a:pPr>
            <a:r>
              <a:rPr lang="en-US" altLang="zh-CN"/>
              <a:t>      </a:t>
            </a:r>
            <a:r>
              <a:rPr lang="en-US" altLang="zh-CN" sz="2400">
                <a:latin typeface="Times New Roman" panose="02020603050405020304" pitchFamily="18" charset="0"/>
                <a:cs typeface="Times New Roman" panose="02020603050405020304" pitchFamily="18" charset="0"/>
              </a:rPr>
              <a:t>Because it combines traditional Chinese mythology with modern animation technology by using advanced CGI (computer-generated imagery) and visual effects to bring ancient stories to life. Additionally, the movie includes traditional Chinese art styles, such as ink painting and calligraphy, into the background and special effects, creating a unique visual experience that honors the past while embracing the future.</a:t>
            </a:r>
            <a:endParaRPr lang="en-US" altLang="zh-CN" sz="2400">
              <a:latin typeface="Times New Roman" panose="02020603050405020304" pitchFamily="18" charset="0"/>
              <a:cs typeface="Times New Roman" panose="02020603050405020304" pitchFamily="18" charset="0"/>
            </a:endParaRPr>
          </a:p>
        </p:txBody>
      </p:sp>
      <p:pic>
        <p:nvPicPr>
          <p:cNvPr id="2" name="a87eb6098fb7a5941ade1e4f7f380376">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1602740" y="866140"/>
            <a:ext cx="7745730" cy="44310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8" fill="hold" display="1">
                  <p:stCondLst>
                    <p:cond delay="indefinite"/>
                  </p:stCondLst>
                  <p:endCondLst>
                    <p:cond evt="onNext">
                      <p:tgtEl>
                        <p:sldTgt/>
                      </p:tgtEl>
                    </p:cond>
                    <p:cond evt="onPrev">
                      <p:tgtEl>
                        <p:sldTgt/>
                      </p:tgtEl>
                    </p:cond>
                  </p:endCondLst>
                </p:cTn>
                <p:tgtEl>
                  <p:spTgt spid="2"/>
                </p:tgtEl>
              </p:cMediaNode>
            </p:vide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additive="base">
                                        <p:cTn id="23"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bldLvl="0" animBg="1"/>
      <p:bldP spid="6" grpId="1" animBg="1"/>
      <p:bldP spid="5" grpId="0"/>
      <p:bldP spid="5" grpId="1"/>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67310" y="0"/>
            <a:ext cx="3044825" cy="521970"/>
          </a:xfrm>
          <a:prstGeom prst="rect">
            <a:avLst/>
          </a:prstGeom>
          <a:solidFill>
            <a:schemeClr val="accent1"/>
          </a:solidFill>
        </p:spPr>
        <p:txBody>
          <a:bodyPr wrap="square" rtlCol="0" anchor="t">
            <a:spAutoFit/>
          </a:bodyPr>
          <a:p>
            <a:r>
              <a:rPr lang="en-US" altLang="zh-CN" sz="2800" b="1" i="1">
                <a:solidFill>
                  <a:schemeClr val="tx1"/>
                </a:solidFill>
                <a:latin typeface="Times New Roman" panose="02020603050405020304" pitchFamily="18" charset="0"/>
                <a:cs typeface="Times New Roman" panose="02020603050405020304" pitchFamily="18" charset="0"/>
                <a:sym typeface="+mn-ea"/>
              </a:rPr>
              <a:t>Share&amp;Translation</a:t>
            </a:r>
            <a:endParaRPr lang="en-US" altLang="zh-CN" sz="2800" b="1" i="1">
              <a:solidFill>
                <a:schemeClr val="tx1"/>
              </a:solidFill>
              <a:latin typeface="Times New Roman" panose="02020603050405020304" pitchFamily="18" charset="0"/>
              <a:cs typeface="Times New Roman" panose="02020603050405020304" pitchFamily="18" charset="0"/>
              <a:sym typeface="+mn-ea"/>
            </a:endParaRPr>
          </a:p>
        </p:txBody>
      </p:sp>
      <p:sp>
        <p:nvSpPr>
          <p:cNvPr id="12" name="文本框 11"/>
          <p:cNvSpPr txBox="1"/>
          <p:nvPr/>
        </p:nvSpPr>
        <p:spPr>
          <a:xfrm>
            <a:off x="3248660" y="0"/>
            <a:ext cx="8743950"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Which line from the movie impresses you most ?</a:t>
            </a:r>
            <a:endParaRPr lang="en-US" altLang="zh-CN" sz="2800" b="1">
              <a:solidFill>
                <a:srgbClr val="FF0000"/>
              </a:solidFill>
              <a:latin typeface="Times New Roman" panose="02020603050405020304" pitchFamily="18" charset="0"/>
              <a:cs typeface="Times New Roman" panose="02020603050405020304" pitchFamily="18" charset="0"/>
            </a:endParaRPr>
          </a:p>
        </p:txBody>
      </p:sp>
      <p:pic>
        <p:nvPicPr>
          <p:cNvPr id="7" name="图片 6" descr="台词1"/>
          <p:cNvPicPr>
            <a:picLocks noChangeAspect="1"/>
          </p:cNvPicPr>
          <p:nvPr/>
        </p:nvPicPr>
        <p:blipFill>
          <a:blip r:embed="rId1"/>
          <a:stretch>
            <a:fillRect/>
          </a:stretch>
        </p:blipFill>
        <p:spPr>
          <a:xfrm>
            <a:off x="0" y="610870"/>
            <a:ext cx="3566795" cy="6024245"/>
          </a:xfrm>
          <a:prstGeom prst="rect">
            <a:avLst/>
          </a:prstGeom>
        </p:spPr>
      </p:pic>
      <p:sp>
        <p:nvSpPr>
          <p:cNvPr id="8" name="文本框 7"/>
          <p:cNvSpPr txBox="1"/>
          <p:nvPr/>
        </p:nvSpPr>
        <p:spPr>
          <a:xfrm>
            <a:off x="3657600" y="610870"/>
            <a:ext cx="8596630" cy="953135"/>
          </a:xfrm>
          <a:prstGeom prst="rect">
            <a:avLst/>
          </a:prstGeom>
        </p:spPr>
        <p:txBody>
          <a:bodyPr wrap="square">
            <a:spAutoFit/>
          </a:bodyPr>
          <a:p>
            <a:r>
              <a:rPr lang="zh-CN" altLang="en-US" sz="2800" b="1">
                <a:latin typeface="Times New Roman" panose="02020603050405020304" pitchFamily="18" charset="0"/>
              </a:rPr>
              <a:t>若前方无路，我便踏出一条路。若天理不容，我便逆转这乾坤。</a:t>
            </a:r>
            <a:endParaRPr lang="zh-CN" altLang="en-US" sz="2800" b="1">
              <a:latin typeface="Times New Roman" panose="02020603050405020304" pitchFamily="18" charset="0"/>
            </a:endParaRPr>
          </a:p>
        </p:txBody>
      </p:sp>
      <p:sp>
        <p:nvSpPr>
          <p:cNvPr id="9" name="文本框 8"/>
          <p:cNvSpPr txBox="1"/>
          <p:nvPr/>
        </p:nvSpPr>
        <p:spPr>
          <a:xfrm>
            <a:off x="3724910" y="1876425"/>
            <a:ext cx="8267700" cy="1334135"/>
          </a:xfrm>
          <a:prstGeom prst="rect">
            <a:avLst/>
          </a:prstGeom>
          <a:solidFill>
            <a:schemeClr val="accent4"/>
          </a:solidFill>
        </p:spPr>
        <p:txBody>
          <a:bodyPr wrap="square">
            <a:noAutofit/>
          </a:bodyPr>
          <a:p>
            <a:pPr marL="0" indent="0" algn="l"/>
            <a:r>
              <a:rPr lang="en-US" altLang="zh-CN" sz="2800" b="0" i="0">
                <a:solidFill>
                  <a:srgbClr val="060607"/>
                </a:solidFill>
                <a:latin typeface="Times New Roman" panose="02020603050405020304" pitchFamily="18" charset="0"/>
                <a:ea typeface="-apple-system"/>
                <a:cs typeface="Times New Roman" panose="02020603050405020304" pitchFamily="18" charset="0"/>
              </a:rPr>
              <a:t>If there is no way ahead, I will carve out a path. If the world won't tolerate me, I will reverse the order of the universe.</a:t>
            </a:r>
            <a:endParaRPr lang="en-US" altLang="zh-CN" sz="2800" b="0" i="0">
              <a:solidFill>
                <a:srgbClr val="060607"/>
              </a:solidFill>
              <a:latin typeface="Times New Roman" panose="02020603050405020304" pitchFamily="18" charset="0"/>
              <a:ea typeface="-apple-system"/>
              <a:cs typeface="Times New Roman" panose="02020603050405020304" pitchFamily="18" charset="0"/>
            </a:endParaRPr>
          </a:p>
        </p:txBody>
      </p:sp>
      <p:sp>
        <p:nvSpPr>
          <p:cNvPr id="10" name="文本框 9"/>
          <p:cNvSpPr txBox="1"/>
          <p:nvPr/>
        </p:nvSpPr>
        <p:spPr>
          <a:xfrm>
            <a:off x="3724910" y="3884295"/>
            <a:ext cx="8375015" cy="521970"/>
          </a:xfrm>
          <a:prstGeom prst="rect">
            <a:avLst/>
          </a:prstGeom>
        </p:spPr>
        <p:txBody>
          <a:bodyPr wrap="square">
            <a:spAutoFit/>
          </a:bodyPr>
          <a:p>
            <a:pPr marL="0" indent="0" algn="l"/>
            <a:r>
              <a:rPr lang="zh-CN" altLang="en-US" sz="2800" b="1" i="0">
                <a:latin typeface="Times New Roman" panose="02020603050405020304" pitchFamily="18" charset="0"/>
              </a:rPr>
              <a:t>我若成佛，天下无魔；我若成魔，佛奈我何。</a:t>
            </a:r>
            <a:endParaRPr lang="zh-CN" altLang="en-US" sz="2800" b="1" i="0">
              <a:latin typeface="Times New Roman" panose="02020603050405020304" pitchFamily="18" charset="0"/>
            </a:endParaRPr>
          </a:p>
        </p:txBody>
      </p:sp>
      <p:sp>
        <p:nvSpPr>
          <p:cNvPr id="11" name="文本框 10"/>
          <p:cNvSpPr txBox="1"/>
          <p:nvPr/>
        </p:nvSpPr>
        <p:spPr>
          <a:xfrm>
            <a:off x="3724910" y="4968875"/>
            <a:ext cx="8267700" cy="1334135"/>
          </a:xfrm>
          <a:prstGeom prst="rect">
            <a:avLst/>
          </a:prstGeom>
          <a:solidFill>
            <a:schemeClr val="accent4"/>
          </a:solidFill>
        </p:spPr>
        <p:txBody>
          <a:bodyPr wrap="square">
            <a:noAutofit/>
          </a:bodyPr>
          <a:p>
            <a:pPr marL="0" indent="0" algn="l"/>
            <a:r>
              <a:rPr lang="en-US" altLang="zh-CN" sz="2800" b="0" i="0">
                <a:solidFill>
                  <a:srgbClr val="060607"/>
                </a:solidFill>
                <a:latin typeface="Times New Roman" panose="02020603050405020304" pitchFamily="18" charset="0"/>
                <a:ea typeface="-apple-system"/>
                <a:cs typeface="Times New Roman" panose="02020603050405020304" pitchFamily="18" charset="0"/>
              </a:rPr>
              <a:t>If I become a Buddha, there will be no demons in the world. If I become a demon, what can Buddha do to me?</a:t>
            </a:r>
            <a:endParaRPr lang="en-US" altLang="zh-CN" sz="2800" b="0" i="0">
              <a:solidFill>
                <a:srgbClr val="060607"/>
              </a:solidFill>
              <a:latin typeface="Times New Roman" panose="02020603050405020304" pitchFamily="18" charset="0"/>
              <a:ea typeface="-apple-system"/>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12" grpId="0"/>
      <p:bldP spid="12" grpId="1"/>
      <p:bldP spid="8" grpId="0"/>
      <p:bldP spid="8" grpId="1"/>
      <p:bldP spid="9" grpId="0" animBg="1"/>
      <p:bldP spid="9" grpId="1" animBg="1"/>
      <p:bldP spid="10" grpId="0"/>
      <p:bldP spid="10" grpId="1"/>
      <p:bldP spid="11" grpId="0" bldLvl="0"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060315" y="166370"/>
            <a:ext cx="6523355" cy="460375"/>
          </a:xfrm>
          <a:prstGeom prst="rect">
            <a:avLst/>
          </a:prstGeom>
        </p:spPr>
        <p:txBody>
          <a:bodyPr wrap="square">
            <a:spAutoFit/>
          </a:bodyPr>
          <a:p>
            <a:pPr marL="0" indent="0" algn="l"/>
            <a:r>
              <a:rPr lang="zh-CN" altLang="en-US" sz="2400" b="1" i="0">
                <a:solidFill>
                  <a:srgbClr val="000000"/>
                </a:solidFill>
              </a:rPr>
              <a:t>留得青山在， 不怕没柴烧</a:t>
            </a:r>
            <a:r>
              <a:rPr lang="en-US" altLang="zh-CN" sz="2400" b="1" i="0">
                <a:solidFill>
                  <a:srgbClr val="000000"/>
                </a:solidFill>
              </a:rPr>
              <a:t> </a:t>
            </a:r>
            <a:endParaRPr lang="en-US" altLang="zh-CN" sz="2400" b="1" i="0">
              <a:solidFill>
                <a:srgbClr val="000000"/>
              </a:solidFill>
            </a:endParaRPr>
          </a:p>
        </p:txBody>
      </p:sp>
      <p:sp>
        <p:nvSpPr>
          <p:cNvPr id="6" name="文本框 5"/>
          <p:cNvSpPr txBox="1"/>
          <p:nvPr/>
        </p:nvSpPr>
        <p:spPr>
          <a:xfrm>
            <a:off x="4582795" y="822960"/>
            <a:ext cx="7609205" cy="2335530"/>
          </a:xfrm>
          <a:prstGeom prst="rect">
            <a:avLst/>
          </a:prstGeom>
          <a:solidFill>
            <a:schemeClr val="accent4"/>
          </a:solidFill>
        </p:spPr>
        <p:txBody>
          <a:bodyPr wrap="square">
            <a:noAutofit/>
          </a:bodyPr>
          <a:p>
            <a:pPr marL="0" indent="0" algn="l"/>
            <a:r>
              <a:rPr lang="en-US" altLang="zh-CN" sz="2800" b="0" i="0">
                <a:solidFill>
                  <a:srgbClr val="060607"/>
                </a:solidFill>
                <a:latin typeface="Times New Roman" panose="02020603050405020304" pitchFamily="18" charset="0"/>
                <a:ea typeface="-apple-system"/>
                <a:cs typeface="Times New Roman" panose="02020603050405020304" pitchFamily="18" charset="0"/>
              </a:rPr>
              <a:t>As long as the green hills are there, one need not worry about firewood.</a:t>
            </a:r>
            <a:endParaRPr lang="en-US" altLang="zh-CN" sz="2800" b="0" i="0">
              <a:solidFill>
                <a:srgbClr val="060607"/>
              </a:solidFill>
              <a:latin typeface="Times New Roman" panose="02020603050405020304" pitchFamily="18" charset="0"/>
              <a:ea typeface="-apple-system"/>
              <a:cs typeface="Times New Roman" panose="02020603050405020304" pitchFamily="18" charset="0"/>
            </a:endParaRPr>
          </a:p>
          <a:p>
            <a:pPr marL="0" indent="0" algn="l"/>
            <a:endParaRPr lang="en-US" altLang="zh-CN" sz="2800" b="0" i="0">
              <a:solidFill>
                <a:srgbClr val="060607"/>
              </a:solidFill>
              <a:latin typeface="Times New Roman" panose="02020603050405020304" pitchFamily="18" charset="0"/>
              <a:ea typeface="-apple-system"/>
              <a:cs typeface="Times New Roman" panose="02020603050405020304" pitchFamily="18" charset="0"/>
            </a:endParaRPr>
          </a:p>
          <a:p>
            <a:pPr marL="0" indent="0" algn="l"/>
            <a:r>
              <a:rPr lang="en-US" altLang="zh-CN" sz="2800" b="0" i="0">
                <a:solidFill>
                  <a:srgbClr val="060607"/>
                </a:solidFill>
                <a:latin typeface="Times New Roman" panose="02020603050405020304" pitchFamily="18" charset="0"/>
                <a:ea typeface="-apple-system"/>
                <a:cs typeface="Times New Roman" panose="02020603050405020304" pitchFamily="18" charset="0"/>
              </a:rPr>
              <a:t>Where there is a life, there is a hope.</a:t>
            </a:r>
            <a:endParaRPr lang="en-US" altLang="zh-CN" sz="2800" b="0" i="0">
              <a:solidFill>
                <a:srgbClr val="060607"/>
              </a:solidFill>
              <a:latin typeface="Times New Roman" panose="02020603050405020304" pitchFamily="18" charset="0"/>
              <a:ea typeface="-apple-system"/>
              <a:cs typeface="Times New Roman" panose="02020603050405020304" pitchFamily="18" charset="0"/>
            </a:endParaRPr>
          </a:p>
        </p:txBody>
      </p:sp>
      <p:pic>
        <p:nvPicPr>
          <p:cNvPr id="7" name="图片 6" descr="成见"/>
          <p:cNvPicPr>
            <a:picLocks noChangeAspect="1"/>
          </p:cNvPicPr>
          <p:nvPr/>
        </p:nvPicPr>
        <p:blipFill>
          <a:blip r:embed="rId1"/>
          <a:stretch>
            <a:fillRect/>
          </a:stretch>
        </p:blipFill>
        <p:spPr>
          <a:xfrm>
            <a:off x="7297420" y="3272155"/>
            <a:ext cx="4721860" cy="3585845"/>
          </a:xfrm>
          <a:prstGeom prst="rect">
            <a:avLst/>
          </a:prstGeom>
        </p:spPr>
      </p:pic>
      <p:pic>
        <p:nvPicPr>
          <p:cNvPr id="8" name="图片 7" descr="留的青山"/>
          <p:cNvPicPr>
            <a:picLocks noChangeAspect="1"/>
          </p:cNvPicPr>
          <p:nvPr/>
        </p:nvPicPr>
        <p:blipFill>
          <a:blip r:embed="rId2"/>
          <a:stretch>
            <a:fillRect/>
          </a:stretch>
        </p:blipFill>
        <p:spPr>
          <a:xfrm>
            <a:off x="0" y="0"/>
            <a:ext cx="4517390" cy="3159125"/>
          </a:xfrm>
          <a:prstGeom prst="rect">
            <a:avLst/>
          </a:prstGeom>
        </p:spPr>
      </p:pic>
      <p:sp>
        <p:nvSpPr>
          <p:cNvPr id="10" name="文本框 9"/>
          <p:cNvSpPr txBox="1"/>
          <p:nvPr/>
        </p:nvSpPr>
        <p:spPr>
          <a:xfrm>
            <a:off x="0" y="4051300"/>
            <a:ext cx="6998970" cy="2151380"/>
          </a:xfrm>
          <a:prstGeom prst="rect">
            <a:avLst/>
          </a:prstGeom>
          <a:solidFill>
            <a:schemeClr val="accent4"/>
          </a:solidFill>
        </p:spPr>
        <p:txBody>
          <a:bodyPr wrap="square">
            <a:noAutofit/>
          </a:bodyPr>
          <a:p>
            <a:pPr marL="0" indent="0" algn="l"/>
            <a:endParaRPr lang="en-US" altLang="zh-CN" sz="2800" b="0" i="0">
              <a:solidFill>
                <a:srgbClr val="060607"/>
              </a:solidFill>
              <a:latin typeface="Times New Roman" panose="02020603050405020304" pitchFamily="18" charset="0"/>
              <a:ea typeface="-apple-system"/>
              <a:cs typeface="Times New Roman" panose="02020603050405020304" pitchFamily="18" charset="0"/>
            </a:endParaRPr>
          </a:p>
          <a:p>
            <a:pPr marL="0" indent="0" algn="l"/>
            <a:r>
              <a:rPr lang="en-US" altLang="zh-CN" sz="2800" b="0" i="0">
                <a:solidFill>
                  <a:srgbClr val="060607"/>
                </a:solidFill>
                <a:latin typeface="Times New Roman" panose="02020603050405020304" pitchFamily="18" charset="0"/>
                <a:ea typeface="-apple-system"/>
                <a:cs typeface="Times New Roman" panose="02020603050405020304" pitchFamily="18" charset="0"/>
              </a:rPr>
              <a:t>The prejudice in people's hearts is like a huge mountain, no matter how hard you try, you can't move it.</a:t>
            </a:r>
            <a:endParaRPr lang="en-US" altLang="zh-CN" sz="2800" b="0" i="0">
              <a:solidFill>
                <a:srgbClr val="060607"/>
              </a:solidFill>
              <a:latin typeface="Times New Roman" panose="02020603050405020304" pitchFamily="18" charset="0"/>
              <a:ea typeface="-apple-system"/>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bldLvl="0" animBg="1"/>
      <p:bldP spid="6" grpId="1" animBg="1"/>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龙王"/>
          <p:cNvPicPr>
            <a:picLocks noChangeAspect="1"/>
          </p:cNvPicPr>
          <p:nvPr/>
        </p:nvPicPr>
        <p:blipFill>
          <a:blip r:embed="rId1"/>
          <a:stretch>
            <a:fillRect/>
          </a:stretch>
        </p:blipFill>
        <p:spPr>
          <a:xfrm>
            <a:off x="243840" y="-67945"/>
            <a:ext cx="4957445" cy="6858000"/>
          </a:xfrm>
          <a:prstGeom prst="rect">
            <a:avLst/>
          </a:prstGeom>
        </p:spPr>
      </p:pic>
      <p:sp>
        <p:nvSpPr>
          <p:cNvPr id="5" name="文本框 4"/>
          <p:cNvSpPr txBox="1"/>
          <p:nvPr/>
        </p:nvSpPr>
        <p:spPr>
          <a:xfrm>
            <a:off x="5368290" y="81280"/>
            <a:ext cx="6717665" cy="1355725"/>
          </a:xfrm>
          <a:prstGeom prst="rect">
            <a:avLst/>
          </a:prstGeom>
        </p:spPr>
        <p:txBody>
          <a:bodyPr wrap="square">
            <a:noAutofit/>
          </a:bodyPr>
          <a:p>
            <a:pPr>
              <a:lnSpc>
                <a:spcPts val="2160"/>
              </a:lnSpc>
            </a:pPr>
            <a:endParaRPr lang="zh-CN" altLang="en-US" sz="2400"/>
          </a:p>
          <a:p>
            <a:pPr indent="0" fontAlgn="auto">
              <a:lnSpc>
                <a:spcPct val="100000"/>
              </a:lnSpc>
            </a:pPr>
            <a:r>
              <a:rPr lang="zh-CN" altLang="en-US" sz="2400" b="1">
                <a:solidFill>
                  <a:srgbClr val="000000"/>
                </a:solidFill>
              </a:rPr>
              <a:t>父辈的经验毕竟是过往，未必全对，你的路还需你去闯。</a:t>
            </a:r>
            <a:endParaRPr lang="zh-CN" altLang="en-US" sz="2400" b="1">
              <a:solidFill>
                <a:srgbClr val="000000"/>
              </a:solidFill>
            </a:endParaRPr>
          </a:p>
        </p:txBody>
      </p:sp>
      <p:sp>
        <p:nvSpPr>
          <p:cNvPr id="6" name="文本框 5"/>
          <p:cNvSpPr txBox="1"/>
          <p:nvPr/>
        </p:nvSpPr>
        <p:spPr>
          <a:xfrm>
            <a:off x="5368290" y="1614170"/>
            <a:ext cx="6717665" cy="2245360"/>
          </a:xfrm>
          <a:prstGeom prst="rect">
            <a:avLst/>
          </a:prstGeom>
          <a:solidFill>
            <a:schemeClr val="accent4"/>
          </a:solidFill>
        </p:spPr>
        <p:txBody>
          <a:bodyPr wrap="square">
            <a:spAutoFit/>
          </a:bodyPr>
          <a:p>
            <a:r>
              <a:rPr lang="en-US" altLang="zh-CN" sz="2800">
                <a:latin typeface="Times New Roman" panose="02020603050405020304" pitchFamily="18" charset="0"/>
                <a:cs typeface="Times New Roman" panose="02020603050405020304" pitchFamily="18" charset="0"/>
              </a:rPr>
              <a:t>The experiences of our parents’ generation are, after all, a thing of the past and may not necessarily be entirely right.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ea typeface="mp-quote"/>
                <a:cs typeface="Times New Roman" panose="02020603050405020304" pitchFamily="18" charset="0"/>
              </a:rPr>
              <a:t>Your path has to be forged by yourself. From now on, stay true to yourself.</a:t>
            </a:r>
            <a:endParaRPr lang="en-US" altLang="zh-CN" sz="2800">
              <a:latin typeface="Times New Roman" panose="02020603050405020304" pitchFamily="18" charset="0"/>
              <a:ea typeface="mp-quote"/>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481853" y="136525"/>
            <a:ext cx="7082118" cy="1325563"/>
          </a:xfrm>
        </p:spPr>
        <p:txBody>
          <a:bodyPr>
            <a:normAutofit fontScale="90000"/>
          </a:bodyPr>
          <a:lstStyle/>
          <a:p>
            <a:r>
              <a:rPr lang="en-US" altLang="zh-CN" b="1" smtClean="0">
                <a:solidFill>
                  <a:srgbClr val="FF0000"/>
                </a:solidFill>
                <a:latin typeface="Times New Roman" panose="02020603050405020304" pitchFamily="18" charset="0"/>
                <a:cs typeface="Times New Roman" panose="02020603050405020304" pitchFamily="18" charset="0"/>
              </a:rPr>
              <a:t>Do you actually want to change</a:t>
            </a:r>
            <a:br>
              <a:rPr lang="en-US" altLang="zh-CN" b="1" smtClean="0">
                <a:solidFill>
                  <a:srgbClr val="FF0000"/>
                </a:solidFill>
                <a:latin typeface="Times New Roman" panose="02020603050405020304" pitchFamily="18" charset="0"/>
                <a:cs typeface="Times New Roman" panose="02020603050405020304" pitchFamily="18" charset="0"/>
              </a:rPr>
            </a:br>
            <a:r>
              <a:rPr lang="en-US" altLang="zh-CN" b="1" smtClean="0">
                <a:solidFill>
                  <a:srgbClr val="FF0000"/>
                </a:solidFill>
                <a:latin typeface="Times New Roman" panose="02020603050405020304" pitchFamily="18" charset="0"/>
                <a:cs typeface="Times New Roman" panose="02020603050405020304" pitchFamily="18" charset="0"/>
              </a:rPr>
              <a:t>the world?</a:t>
            </a:r>
            <a:endParaRPr lang="en-US" altLang="zh-CN" b="1" smtClean="0">
              <a:solidFill>
                <a:srgbClr val="FF0000"/>
              </a:solidFill>
              <a:latin typeface="Times New Roman" panose="02020603050405020304" pitchFamily="18" charset="0"/>
              <a:cs typeface="Times New Roman" panose="02020603050405020304" pitchFamily="18" charset="0"/>
            </a:endParaRPr>
          </a:p>
        </p:txBody>
      </p:sp>
      <p:pic>
        <p:nvPicPr>
          <p:cNvPr id="4" name="图片 3" descr="试试"/>
          <p:cNvPicPr>
            <a:picLocks noChangeAspect="1"/>
          </p:cNvPicPr>
          <p:nvPr/>
        </p:nvPicPr>
        <p:blipFill>
          <a:blip r:embed="rId1"/>
          <a:stretch>
            <a:fillRect/>
          </a:stretch>
        </p:blipFill>
        <p:spPr>
          <a:xfrm>
            <a:off x="7705090" y="0"/>
            <a:ext cx="4361815" cy="6645275"/>
          </a:xfrm>
          <a:prstGeom prst="rect">
            <a:avLst/>
          </a:prstGeom>
        </p:spPr>
      </p:pic>
      <p:sp>
        <p:nvSpPr>
          <p:cNvPr id="9" name="文本框 8"/>
          <p:cNvSpPr txBox="1"/>
          <p:nvPr/>
        </p:nvSpPr>
        <p:spPr>
          <a:xfrm>
            <a:off x="481965" y="1602740"/>
            <a:ext cx="6435725" cy="768350"/>
          </a:xfrm>
          <a:prstGeom prst="rect">
            <a:avLst/>
          </a:prstGeom>
        </p:spPr>
        <p:txBody>
          <a:bodyPr wrap="square">
            <a:spAutoFit/>
          </a:bodyPr>
          <a:p>
            <a:r>
              <a:rPr lang="en-US" altLang="zh-CN" sz="4400" b="1" smtClean="0">
                <a:solidFill>
                  <a:srgbClr val="FF0000"/>
                </a:solidFill>
                <a:latin typeface="Times New Roman" panose="02020603050405020304" pitchFamily="18" charset="0"/>
                <a:ea typeface="+mj-ea"/>
                <a:cs typeface="Times New Roman" panose="02020603050405020304" pitchFamily="18" charset="0"/>
              </a:rPr>
              <a:t>You just want to try. </a:t>
            </a:r>
            <a:endParaRPr lang="en-US" altLang="zh-CN" sz="4400" b="1" smtClean="0">
              <a:solidFill>
                <a:srgbClr val="FF0000"/>
              </a:solidFill>
              <a:latin typeface="Times New Roman" panose="02020603050405020304" pitchFamily="18" charset="0"/>
              <a:ea typeface="+mj-ea"/>
              <a:cs typeface="Times New Roman" panose="02020603050405020304" pitchFamily="18" charset="0"/>
            </a:endParaRPr>
          </a:p>
        </p:txBody>
      </p:sp>
      <p:sp>
        <p:nvSpPr>
          <p:cNvPr id="10" name="文本框 9"/>
          <p:cNvSpPr txBox="1"/>
          <p:nvPr/>
        </p:nvSpPr>
        <p:spPr>
          <a:xfrm>
            <a:off x="481965" y="3174365"/>
            <a:ext cx="6814820" cy="1797685"/>
          </a:xfrm>
          <a:prstGeom prst="rect">
            <a:avLst/>
          </a:prstGeom>
        </p:spPr>
        <p:txBody>
          <a:bodyPr wrap="square">
            <a:noAutofit/>
          </a:bodyPr>
          <a:p>
            <a:pPr indent="0" fontAlgn="auto">
              <a:lnSpc>
                <a:spcPct val="100000"/>
              </a:lnSpc>
            </a:pPr>
            <a:r>
              <a:rPr lang="en-US" altLang="zh-CN" sz="4400" b="1" smtClean="0">
                <a:solidFill>
                  <a:srgbClr val="FF0000"/>
                </a:solidFill>
                <a:latin typeface="Times New Roman" panose="02020603050405020304" pitchFamily="18" charset="0"/>
                <a:ea typeface="+mj-ea"/>
                <a:cs typeface="Times New Roman" panose="02020603050405020304" pitchFamily="18" charset="0"/>
              </a:rPr>
              <a:t>Because you are still young and don't know your limits.</a:t>
            </a:r>
            <a:endParaRPr lang="en-US" altLang="zh-CN" sz="4400" b="1" smtClean="0">
              <a:solidFill>
                <a:srgbClr val="FF0000"/>
              </a:solidFill>
              <a:latin typeface="Times New Roman" panose="02020603050405020304" pitchFamily="18" charset="0"/>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67310" y="0"/>
            <a:ext cx="4343400" cy="521970"/>
          </a:xfrm>
          <a:prstGeom prst="rect">
            <a:avLst/>
          </a:prstGeom>
          <a:solidFill>
            <a:schemeClr val="accent1"/>
          </a:solidFill>
        </p:spPr>
        <p:txBody>
          <a:bodyPr wrap="square" rtlCol="0" anchor="t">
            <a:spAutoFit/>
          </a:bodyPr>
          <a:p>
            <a:r>
              <a:rPr lang="en-US" altLang="zh-CN" sz="2800" b="1" i="1">
                <a:solidFill>
                  <a:schemeClr val="tx1"/>
                </a:solidFill>
                <a:latin typeface="Times New Roman" panose="02020603050405020304" pitchFamily="18" charset="0"/>
                <a:cs typeface="Times New Roman" panose="02020603050405020304" pitchFamily="18" charset="0"/>
                <a:sym typeface="+mn-ea"/>
              </a:rPr>
              <a:t>Homework</a:t>
            </a:r>
            <a:endParaRPr lang="en-US" altLang="zh-CN" sz="2800" b="1" i="1">
              <a:solidFill>
                <a:schemeClr val="tx1"/>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0" y="839470"/>
            <a:ext cx="12251055" cy="3270250"/>
          </a:xfrm>
          <a:prstGeom prst="rect">
            <a:avLst/>
          </a:prstGeom>
          <a:noFill/>
        </p:spPr>
        <p:txBody>
          <a:bodyPr wrap="square" rtlCol="0" anchor="t">
            <a:noAutofit/>
          </a:bodyPr>
          <a:p>
            <a:r>
              <a:rPr lang="zh-CN" altLang="en-US" sz="2400"/>
              <a:t>假设你是李华，你校英文报正在举办以</a:t>
            </a:r>
            <a:r>
              <a:rPr lang="en-US" altLang="zh-CN" sz="2400"/>
              <a:t>“</a:t>
            </a:r>
            <a:r>
              <a:rPr lang="zh-CN" altLang="en-US" sz="2400"/>
              <a:t>科技与传统文化的融合</a:t>
            </a:r>
            <a:r>
              <a:rPr lang="en-US" altLang="zh-CN" sz="2400"/>
              <a:t>”</a:t>
            </a:r>
            <a:r>
              <a:rPr lang="zh-CN" altLang="en-US" sz="2400"/>
              <a:t>为主题的征文活动。请你写一篇短文投稿，内容包括：</a:t>
            </a:r>
            <a:endParaRPr lang="en-US" altLang="zh-CN" sz="2400"/>
          </a:p>
          <a:p>
            <a:r>
              <a:rPr lang="en-US" altLang="zh-CN" sz="2400"/>
              <a:t>1. </a:t>
            </a:r>
            <a:r>
              <a:rPr lang="zh-CN" altLang="en-US" sz="2400"/>
              <a:t>科技在保护与推广传统文化中的作用；</a:t>
            </a:r>
            <a:r>
              <a:rPr lang="en-US" altLang="zh-CN" sz="2400"/>
              <a:t>  </a:t>
            </a:r>
            <a:endParaRPr lang="en-US" altLang="zh-CN" sz="2400"/>
          </a:p>
          <a:p>
            <a:r>
              <a:rPr lang="en-US" altLang="zh-CN" sz="2400"/>
              <a:t>2. </a:t>
            </a:r>
            <a:r>
              <a:rPr lang="zh-CN" altLang="en-US" sz="2400"/>
              <a:t>结合具体例子（如春晚机器人扭秧歌、</a:t>
            </a:r>
            <a:r>
              <a:rPr lang="en-US" altLang="zh-CN" sz="2400"/>
              <a:t>DeepSeek</a:t>
            </a:r>
            <a:r>
              <a:rPr lang="zh-CN" altLang="en-US" sz="2400"/>
              <a:t>技术或电影《哪吒</a:t>
            </a:r>
            <a:r>
              <a:rPr lang="en-US" altLang="zh-CN" sz="2400"/>
              <a:t>2</a:t>
            </a:r>
            <a:r>
              <a:rPr lang="zh-CN" altLang="en-US" sz="2400"/>
              <a:t>》）；</a:t>
            </a:r>
            <a:r>
              <a:rPr lang="en-US" altLang="zh-CN" sz="2400"/>
              <a:t>  </a:t>
            </a:r>
            <a:endParaRPr lang="en-US" altLang="zh-CN" sz="2400"/>
          </a:p>
          <a:p>
            <a:r>
              <a:rPr lang="en-US" altLang="zh-CN" sz="2400"/>
              <a:t>3. </a:t>
            </a:r>
            <a:r>
              <a:rPr lang="zh-CN" altLang="en-US" sz="2400"/>
              <a:t>你对科技与传统文化融合的看法。</a:t>
            </a:r>
            <a:r>
              <a:rPr lang="en-US" altLang="zh-CN" sz="2400"/>
              <a:t>  </a:t>
            </a:r>
            <a:endParaRPr lang="en-US" altLang="zh-CN" sz="2400"/>
          </a:p>
          <a:p>
            <a:r>
              <a:rPr lang="zh-CN" altLang="en-US" sz="2400"/>
              <a:t>注意：</a:t>
            </a:r>
            <a:r>
              <a:rPr lang="en-US" altLang="zh-CN" sz="2400"/>
              <a:t> </a:t>
            </a:r>
            <a:endParaRPr lang="en-US" altLang="zh-CN" sz="2400"/>
          </a:p>
          <a:p>
            <a:r>
              <a:rPr lang="en-US" altLang="zh-CN" sz="2400"/>
              <a:t>1. </a:t>
            </a:r>
            <a:r>
              <a:rPr lang="zh-CN" altLang="en-US" sz="2400"/>
              <a:t>词数</a:t>
            </a:r>
            <a:r>
              <a:rPr lang="en-US" altLang="zh-CN" sz="2400"/>
              <a:t>80</a:t>
            </a:r>
            <a:r>
              <a:rPr lang="zh-CN" altLang="en-US" sz="2400"/>
              <a:t>左右；</a:t>
            </a:r>
            <a:r>
              <a:rPr lang="en-US" altLang="zh-CN" sz="2400"/>
              <a:t>  </a:t>
            </a:r>
            <a:endParaRPr lang="en-US" altLang="zh-CN" sz="2400"/>
          </a:p>
          <a:p>
            <a:r>
              <a:rPr lang="en-US" altLang="zh-CN" sz="2400"/>
              <a:t>2. </a:t>
            </a:r>
            <a:r>
              <a:rPr lang="zh-CN" altLang="en-US" sz="2400"/>
              <a:t>可以适当增加细节，以使行文连贯。</a:t>
            </a:r>
            <a:r>
              <a:rPr lang="en-US" altLang="zh-CN" sz="2400"/>
              <a:t>  </a:t>
            </a:r>
            <a:endParaRPr lang="en-US" altLang="zh-CN" sz="2400"/>
          </a:p>
          <a:p>
            <a:endParaRPr lang="zh-CN" altLang="en-US" sz="24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690245"/>
            <a:ext cx="12192000" cy="6167755"/>
          </a:xfrm>
          <a:prstGeom prst="rect">
            <a:avLst/>
          </a:prstGeom>
          <a:noFill/>
        </p:spPr>
        <p:txBody>
          <a:bodyPr wrap="square" rtlCol="0" anchor="t">
            <a:noAutofit/>
          </a:bodyPr>
          <a:p>
            <a:pPr indent="0" algn="ctr" fontAlgn="auto"/>
            <a:r>
              <a:rPr lang="en-US" altLang="zh-CN" sz="2800" b="1" i="1">
                <a:latin typeface="Times New Roman" panose="02020603050405020304" pitchFamily="18" charset="0"/>
                <a:cs typeface="Times New Roman" panose="02020603050405020304" pitchFamily="18" charset="0"/>
              </a:rPr>
              <a:t>When  Traditional Culture  meets  modern</a:t>
            </a:r>
            <a:r>
              <a:rPr lang="en-US" altLang="zh-CN" sz="2800" b="1" i="1">
                <a:latin typeface="Times New Roman" panose="02020603050405020304" pitchFamily="18" charset="0"/>
                <a:cs typeface="Times New Roman" panose="02020603050405020304" pitchFamily="18" charset="0"/>
                <a:sym typeface="+mn-ea"/>
              </a:rPr>
              <a:t>Technology </a:t>
            </a:r>
            <a:endParaRPr lang="en-US" altLang="zh-CN" sz="2800" b="1" i="1">
              <a:latin typeface="Times New Roman" panose="02020603050405020304" pitchFamily="18" charset="0"/>
              <a:cs typeface="Times New Roman" panose="02020603050405020304" pitchFamily="18" charset="0"/>
            </a:endParaRPr>
          </a:p>
          <a:p>
            <a:pPr indent="0" algn="just" fontAlgn="auto"/>
            <a:r>
              <a:rPr lang="en-US" altLang="zh-CN" sz="2800">
                <a:latin typeface="Times New Roman" panose="02020603050405020304" pitchFamily="18" charset="0"/>
                <a:cs typeface="Times New Roman" panose="02020603050405020304" pitchFamily="18" charset="0"/>
              </a:rPr>
              <a:t>        In today’s fast-paced world, technology plays a crucial role in preserving and promoting traditional culture.</a:t>
            </a:r>
            <a:endParaRPr lang="en-US" altLang="zh-CN" sz="2800">
              <a:latin typeface="Times New Roman" panose="02020603050405020304" pitchFamily="18" charset="0"/>
              <a:cs typeface="Times New Roman" panose="02020603050405020304" pitchFamily="18" charset="0"/>
            </a:endParaRPr>
          </a:p>
          <a:p>
            <a:pPr indent="0" algn="just" fontAlgn="auto"/>
            <a:r>
              <a:rPr lang="en-US" altLang="zh-CN" sz="2800">
                <a:latin typeface="Times New Roman" panose="02020603050405020304" pitchFamily="18" charset="0"/>
                <a:cs typeface="Times New Roman" panose="02020603050405020304" pitchFamily="18" charset="0"/>
              </a:rPr>
              <a:t>        For instance, during the Spring Festival Gala, robots performed the traditional Yangko dance, blending ancient art with modern robotics. This not only attracts younger generations but also showcases cultural heritage in an innovative way. Additionally, AI technologies like DeepSeek help digitize and analyze historical artifacts, making them accessible to a global audience. Movies such as "Nezha 2" also demonstrate how animation and CGI can bring ancient myths to life, making them more engaging for people worldwide.  </a:t>
            </a:r>
            <a:endParaRPr lang="en-US" altLang="zh-CN" sz="2800">
              <a:latin typeface="Times New Roman" panose="02020603050405020304" pitchFamily="18" charset="0"/>
              <a:cs typeface="Times New Roman" panose="02020603050405020304" pitchFamily="18" charset="0"/>
            </a:endParaRPr>
          </a:p>
          <a:p>
            <a:pPr indent="0" algn="just" fontAlgn="auto"/>
            <a:r>
              <a:rPr lang="en-US" altLang="zh-CN" sz="2800">
                <a:latin typeface="Times New Roman" panose="02020603050405020304" pitchFamily="18" charset="0"/>
                <a:cs typeface="Times New Roman" panose="02020603050405020304" pitchFamily="18" charset="0"/>
              </a:rPr>
              <a:t>      In my opinion, the fusion of technology and tradition is essential for cultural preservation. It not only protects our heritage but also inspires creativity and innovation. By embracing technology, we can ensure that traditional culture remains vibrant and relevant for future generations.  </a:t>
            </a:r>
            <a:endParaRPr lang="en-US" altLang="zh-CN" sz="2800">
              <a:latin typeface="Times New Roman" panose="02020603050405020304" pitchFamily="18" charset="0"/>
              <a:cs typeface="Times New Roman" panose="02020603050405020304" pitchFamily="18" charset="0"/>
            </a:endParaRPr>
          </a:p>
          <a:p>
            <a:pPr indent="0" algn="just" fontAlgn="auto"/>
            <a:endParaRPr lang="zh-CN" altLang="en-US" sz="2800">
              <a:latin typeface="Times New Roman" panose="02020603050405020304" pitchFamily="18" charset="0"/>
              <a:cs typeface="Times New Roman" panose="02020603050405020304" pitchFamily="18" charset="0"/>
            </a:endParaRPr>
          </a:p>
        </p:txBody>
      </p:sp>
      <p:sp>
        <p:nvSpPr>
          <p:cNvPr id="6" name="文本框 5"/>
          <p:cNvSpPr txBox="1"/>
          <p:nvPr/>
        </p:nvSpPr>
        <p:spPr>
          <a:xfrm>
            <a:off x="67310" y="0"/>
            <a:ext cx="4343400" cy="521970"/>
          </a:xfrm>
          <a:prstGeom prst="rect">
            <a:avLst/>
          </a:prstGeom>
          <a:solidFill>
            <a:schemeClr val="accent1"/>
          </a:solidFill>
        </p:spPr>
        <p:txBody>
          <a:bodyPr wrap="square" rtlCol="0" anchor="t">
            <a:spAutoFit/>
          </a:bodyPr>
          <a:p>
            <a:r>
              <a:rPr lang="en-US" altLang="zh-CN" sz="2800" b="1" i="1">
                <a:solidFill>
                  <a:schemeClr val="tx1"/>
                </a:solidFill>
                <a:latin typeface="Times New Roman" panose="02020603050405020304" pitchFamily="18" charset="0"/>
                <a:cs typeface="Times New Roman" panose="02020603050405020304" pitchFamily="18" charset="0"/>
                <a:sym typeface="+mn-ea"/>
              </a:rPr>
              <a:t>One possibleSample</a:t>
            </a:r>
            <a:endParaRPr lang="en-US" altLang="zh-CN" sz="2800" b="1" i="1">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秧Bot"/>
          <p:cNvPicPr>
            <a:picLocks noChangeAspect="1"/>
          </p:cNvPicPr>
          <p:nvPr/>
        </p:nvPicPr>
        <p:blipFill>
          <a:blip r:embed="rId1"/>
          <a:stretch>
            <a:fillRect/>
          </a:stretch>
        </p:blipFill>
        <p:spPr>
          <a:xfrm>
            <a:off x="69850" y="1302385"/>
            <a:ext cx="12122150" cy="5487035"/>
          </a:xfrm>
          <a:prstGeom prst="rect">
            <a:avLst/>
          </a:prstGeom>
        </p:spPr>
      </p:pic>
      <p:sp>
        <p:nvSpPr>
          <p:cNvPr id="3" name="副标题 2"/>
          <p:cNvSpPr>
            <a:spLocks noGrp="1"/>
          </p:cNvSpPr>
          <p:nvPr>
            <p:ph type="subTitle" idx="1"/>
          </p:nvPr>
        </p:nvSpPr>
        <p:spPr>
          <a:xfrm>
            <a:off x="375920" y="2065655"/>
            <a:ext cx="12738100" cy="2078355"/>
          </a:xfrm>
        </p:spPr>
        <p:txBody>
          <a:bodyPr>
            <a:normAutofit fontScale="25000"/>
          </a:bodyPr>
          <a:lstStyle/>
          <a:p>
            <a:pPr algn="l"/>
            <a:r>
              <a:rPr lang="en-US" altLang="zh-CN" sz="19200" b="1" i="1">
                <a:solidFill>
                  <a:schemeClr val="tx1"/>
                </a:solidFill>
                <a:latin typeface="Times New Roman" panose="02020603050405020304" pitchFamily="18" charset="0"/>
                <a:cs typeface="Times New Roman" panose="02020603050405020304" pitchFamily="18" charset="0"/>
              </a:rPr>
              <a:t>When</a:t>
            </a:r>
            <a:r>
              <a:rPr lang="en-US" altLang="zh-CN" sz="19200" b="1" i="1">
                <a:solidFill>
                  <a:schemeClr val="bg1"/>
                </a:solidFill>
                <a:latin typeface="Times New Roman" panose="02020603050405020304" pitchFamily="18" charset="0"/>
                <a:cs typeface="Times New Roman" panose="02020603050405020304" pitchFamily="18" charset="0"/>
              </a:rPr>
              <a:t> </a:t>
            </a:r>
            <a:endParaRPr lang="en-US" altLang="zh-CN" sz="19200" b="1" i="1">
              <a:solidFill>
                <a:schemeClr val="bg1"/>
              </a:solidFill>
              <a:latin typeface="Times New Roman" panose="02020603050405020304" pitchFamily="18" charset="0"/>
              <a:cs typeface="Times New Roman" panose="02020603050405020304" pitchFamily="18" charset="0"/>
            </a:endParaRPr>
          </a:p>
          <a:p>
            <a:pPr algn="l"/>
            <a:r>
              <a:rPr lang="en-US" altLang="zh-CN" sz="19200" b="1" i="1">
                <a:solidFill>
                  <a:schemeClr val="bg1"/>
                </a:solidFill>
                <a:latin typeface="Times New Roman" panose="02020603050405020304" pitchFamily="18" charset="0"/>
                <a:cs typeface="Times New Roman" panose="02020603050405020304" pitchFamily="18" charset="0"/>
              </a:rPr>
              <a:t>Traditional Culture </a:t>
            </a:r>
            <a:r>
              <a:rPr lang="en-US" altLang="zh-CN" sz="19200" b="1" i="1">
                <a:solidFill>
                  <a:schemeClr val="tx1"/>
                </a:solidFill>
                <a:latin typeface="Times New Roman" panose="02020603050405020304" pitchFamily="18" charset="0"/>
                <a:cs typeface="Times New Roman" panose="02020603050405020304" pitchFamily="18" charset="0"/>
              </a:rPr>
              <a:t>m</a:t>
            </a:r>
            <a:r>
              <a:rPr lang="en-US" altLang="zh-CN" sz="19200" b="1">
                <a:solidFill>
                  <a:schemeClr val="tx1"/>
                </a:solidFill>
                <a:latin typeface="Times New Roman" panose="02020603050405020304" pitchFamily="18" charset="0"/>
                <a:cs typeface="Times New Roman" panose="02020603050405020304" pitchFamily="18" charset="0"/>
              </a:rPr>
              <a:t>eets</a:t>
            </a:r>
            <a:r>
              <a:rPr lang="en-US" altLang="zh-CN" sz="19200" b="1" i="1">
                <a:solidFill>
                  <a:schemeClr val="bg1"/>
                </a:solidFill>
                <a:latin typeface="Times New Roman" panose="02020603050405020304" pitchFamily="18" charset="0"/>
                <a:cs typeface="Times New Roman" panose="02020603050405020304" pitchFamily="18" charset="0"/>
              </a:rPr>
              <a:t> Modern Technology</a:t>
            </a:r>
            <a:endParaRPr lang="zh-CN" altLang="en-US" sz="12000" b="1" i="1">
              <a:solidFill>
                <a:schemeClr val="bg1"/>
              </a:solidFill>
              <a:latin typeface="Times New Roman" panose="02020603050405020304" pitchFamily="18" charset="0"/>
              <a:cs typeface="Times New Roman" panose="02020603050405020304" pitchFamily="18" charset="0"/>
            </a:endParaRPr>
          </a:p>
          <a:p>
            <a:endParaRPr lang="zh-CN" altLang="en-US" sz="12000" b="1" i="1">
              <a:solidFill>
                <a:schemeClr val="bg1"/>
              </a:solidFill>
              <a:latin typeface="Times New Roman" panose="02020603050405020304" pitchFamily="18" charset="0"/>
              <a:cs typeface="Times New Roman" panose="02020603050405020304" pitchFamily="18" charset="0"/>
            </a:endParaRPr>
          </a:p>
        </p:txBody>
      </p:sp>
      <p:sp>
        <p:nvSpPr>
          <p:cNvPr id="4" name="Google Shape;222;p13"/>
          <p:cNvSpPr txBox="1">
            <a:spLocks noGrp="1"/>
          </p:cNvSpPr>
          <p:nvPr>
            <p:ph type="ctrTitle"/>
          </p:nvPr>
        </p:nvSpPr>
        <p:spPr>
          <a:xfrm>
            <a:off x="856615" y="-271145"/>
            <a:ext cx="10478135" cy="1409065"/>
          </a:xfrm>
          <a:prstGeom prst="rect">
            <a:avLst/>
          </a:prstGeom>
        </p:spPr>
        <p:txBody>
          <a:bodyPr spcFirstLastPara="1" wrap="square" lIns="0" tIns="0" rIns="0" bIns="0" anchor="ctr" anchorCtr="0">
            <a:noAutofit/>
          </a:bodyPr>
          <a:lstStyle/>
          <a:p>
            <a:pPr lvl="0">
              <a:spcBef>
                <a:spcPts val="0"/>
              </a:spcBef>
            </a:pPr>
            <a:br>
              <a:rPr lang="en-GB">
                <a:solidFill>
                  <a:schemeClr val="bg1"/>
                </a:solidFill>
              </a:rPr>
            </a:br>
            <a:r>
              <a:rPr lang="en-US" altLang="zh-CN" sz="4000" b="1" i="1" smtClean="0">
                <a:solidFill>
                  <a:srgbClr val="FF0000"/>
                </a:solidFill>
                <a:latin typeface="Times New Roman" panose="02020603050405020304" pitchFamily="18" charset="0"/>
                <a:cs typeface="Times New Roman" panose="02020603050405020304" pitchFamily="18" charset="0"/>
                <a:sym typeface="+mn-ea"/>
              </a:rPr>
              <a:t>The First Lesson in 2025            </a:t>
            </a:r>
            <a:endParaRPr lang="en-GB" sz="4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a:xfrm>
            <a:off x="58420" y="77470"/>
            <a:ext cx="5461000" cy="599440"/>
          </a:xfrm>
        </p:spPr>
        <p:txBody>
          <a:bodyPr>
            <a:normAutofit/>
          </a:bodyPr>
          <a:p>
            <a:pPr algn="l"/>
            <a:r>
              <a:rPr lang="en-US" altLang="zh-CN" sz="2800" b="1"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1.What did you see in the video?</a:t>
            </a:r>
            <a:endParaRPr lang="en-US" altLang="zh-CN" sz="2800" b="1"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6879590" y="150495"/>
            <a:ext cx="4681220" cy="521970"/>
          </a:xfrm>
          <a:prstGeom prst="rect">
            <a:avLst/>
          </a:prstGeom>
          <a:noFill/>
        </p:spPr>
        <p:txBody>
          <a:bodyPr wrap="square" rtlCol="0">
            <a:spAutoFit/>
          </a:bodyPr>
          <a:p>
            <a:r>
              <a:rPr lang="en-US" altLang="zh-CN" sz="2800" b="1">
                <a:latin typeface="Times New Roman" panose="02020603050405020304" pitchFamily="18" charset="0"/>
                <a:cs typeface="Times New Roman" panose="02020603050405020304" pitchFamily="18" charset="0"/>
              </a:rPr>
              <a:t>Robots were dancing Yangko</a:t>
            </a:r>
            <a:endParaRPr lang="en-US" altLang="zh-CN" sz="2800" b="1">
              <a:latin typeface="Times New Roman" panose="02020603050405020304" pitchFamily="18" charset="0"/>
              <a:cs typeface="Times New Roman" panose="02020603050405020304" pitchFamily="18" charset="0"/>
            </a:endParaRPr>
          </a:p>
        </p:txBody>
      </p:sp>
      <p:sp>
        <p:nvSpPr>
          <p:cNvPr id="7" name="标题 4"/>
          <p:cNvSpPr>
            <a:spLocks noGrp="1"/>
          </p:cNvSpPr>
          <p:nvPr/>
        </p:nvSpPr>
        <p:spPr>
          <a:xfrm>
            <a:off x="120015" y="726440"/>
            <a:ext cx="6410325" cy="599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sz="2700" b="1"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2.How do you feel about the performance?</a:t>
            </a:r>
            <a:endParaRPr lang="en-US" altLang="zh-CN" sz="2700" b="1"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7"/>
          <p:cNvSpPr txBox="1"/>
          <p:nvPr/>
        </p:nvSpPr>
        <p:spPr>
          <a:xfrm>
            <a:off x="6957060" y="726440"/>
            <a:ext cx="5649595" cy="953135"/>
          </a:xfrm>
          <a:prstGeom prst="rect">
            <a:avLst/>
          </a:prstGeom>
          <a:noFill/>
        </p:spPr>
        <p:txBody>
          <a:bodyPr wrap="square" rtlCol="0">
            <a:spAutoFit/>
          </a:bodyPr>
          <a:p>
            <a:r>
              <a:rPr lang="en-US" altLang="zh-CN" sz="2800" b="1">
                <a:latin typeface="Times New Roman" panose="02020603050405020304" pitchFamily="18" charset="0"/>
                <a:cs typeface="Times New Roman" panose="02020603050405020304" pitchFamily="18" charset="0"/>
              </a:rPr>
              <a:t>Traditional dance combines with modern technology</a:t>
            </a:r>
            <a:endParaRPr lang="en-US" altLang="zh-CN" sz="2800" b="1">
              <a:latin typeface="Times New Roman" panose="02020603050405020304" pitchFamily="18" charset="0"/>
              <a:cs typeface="Times New Roman" panose="02020603050405020304" pitchFamily="18" charset="0"/>
            </a:endParaRPr>
          </a:p>
        </p:txBody>
      </p:sp>
      <p:pic>
        <p:nvPicPr>
          <p:cNvPr id="2" name="38fb6cb4f4d76e4d557e622e2087f9aa">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1198880" y="1562735"/>
            <a:ext cx="8512810" cy="4888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3" fill="hold" display="1">
                  <p:stCondLst>
                    <p:cond delay="indefinite"/>
                  </p:stCondLst>
                  <p:endCondLst>
                    <p:cond evt="onNext">
                      <p:tgtEl>
                        <p:sldTgt/>
                      </p:tgtEl>
                    </p:cond>
                    <p:cond evt="onPrev">
                      <p:tgtEl>
                        <p:sldTgt/>
                      </p:tgtEl>
                    </p:cond>
                  </p:end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additive="base">
                                        <p:cTn id="28"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5" grpId="1"/>
      <p:bldP spid="6" grpId="0"/>
      <p:bldP spid="6" grpId="1"/>
      <p:bldP spid="7" grpId="0"/>
      <p:bldP spid="7" grpId="1"/>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4"/>
          <p:cNvSpPr>
            <a:spLocks noGrp="1"/>
          </p:cNvSpPr>
          <p:nvPr/>
        </p:nvSpPr>
        <p:spPr>
          <a:xfrm>
            <a:off x="-96520" y="0"/>
            <a:ext cx="11546840" cy="599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sz="2700" b="1"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3.Can you think of other examples where tradition meets technology ?</a:t>
            </a:r>
            <a:endParaRPr lang="en-US" altLang="zh-CN" sz="2700" b="1"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p:cNvSpPr txBox="1"/>
          <p:nvPr/>
        </p:nvSpPr>
        <p:spPr>
          <a:xfrm>
            <a:off x="104140" y="454025"/>
            <a:ext cx="5991225" cy="3964940"/>
          </a:xfrm>
          <a:prstGeom prst="rect">
            <a:avLst/>
          </a:prstGeom>
          <a:solidFill>
            <a:schemeClr val="accent4">
              <a:lumMod val="20000"/>
              <a:lumOff val="80000"/>
            </a:schemeClr>
          </a:solidFill>
        </p:spPr>
        <p:txBody>
          <a:bodyPr wrap="square" rtlCol="0" anchor="t">
            <a:noAutofit/>
          </a:bodyPr>
          <a:p>
            <a:r>
              <a:rPr lang="en-US" altLang="zh-CN" sz="2800" b="1">
                <a:latin typeface="Times New Roman" panose="02020603050405020304" pitchFamily="18" charset="0"/>
                <a:cs typeface="Times New Roman" panose="02020603050405020304" pitchFamily="18" charset="0"/>
              </a:rPr>
              <a:t>Vocabulary Building</a:t>
            </a:r>
            <a:r>
              <a:rPr lang="zh-CN" altLang="en-US" sz="2800" b="1">
                <a:latin typeface="Times New Roman" panose="02020603050405020304" pitchFamily="18" charset="0"/>
                <a:cs typeface="Times New Roman" panose="02020603050405020304" pitchFamily="18" charset="0"/>
              </a:rPr>
              <a:t>：</a:t>
            </a:r>
            <a:endParaRPr lang="zh-CN" altLang="en-US" sz="2800" b="1">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Tradition,innovation, technology, artificial intelligence (AI), robotics, intangible cultural heritage (</a:t>
            </a:r>
            <a:r>
              <a:rPr lang="zh-CN" altLang="en-US" sz="2800">
                <a:latin typeface="Times New Roman" panose="02020603050405020304" pitchFamily="18" charset="0"/>
                <a:cs typeface="Times New Roman" panose="02020603050405020304" pitchFamily="18" charset="0"/>
              </a:rPr>
              <a:t>非遗</a:t>
            </a:r>
            <a:r>
              <a:rPr lang="en-US" altLang="zh-CN" sz="2800">
                <a:latin typeface="Times New Roman" panose="02020603050405020304" pitchFamily="18" charset="0"/>
                <a:cs typeface="Times New Roman" panose="02020603050405020304" pitchFamily="18" charset="0"/>
              </a:rPr>
              <a:t>), fusion(</a:t>
            </a:r>
            <a:r>
              <a:rPr lang="zh-CN" altLang="en-US" sz="2800">
                <a:latin typeface="Times New Roman" panose="02020603050405020304" pitchFamily="18" charset="0"/>
                <a:cs typeface="Times New Roman" panose="02020603050405020304" pitchFamily="18" charset="0"/>
              </a:rPr>
              <a:t>融合）</a:t>
            </a:r>
            <a:r>
              <a:rPr lang="en-US" altLang="zh-CN" sz="2800">
                <a:latin typeface="Times New Roman" panose="02020603050405020304" pitchFamily="18" charset="0"/>
                <a:cs typeface="Times New Roman" panose="02020603050405020304" pitchFamily="18" charset="0"/>
              </a:rPr>
              <a:t>, creativity, restore(</a:t>
            </a:r>
            <a:r>
              <a:rPr lang="zh-CN" altLang="en-US" sz="2800">
                <a:latin typeface="Times New Roman" panose="02020603050405020304" pitchFamily="18" charset="0"/>
                <a:cs typeface="Times New Roman" panose="02020603050405020304" pitchFamily="18" charset="0"/>
              </a:rPr>
              <a:t>修复）</a:t>
            </a:r>
            <a:r>
              <a:rPr lang="en-US" altLang="zh-CN" sz="2800">
                <a:latin typeface="Times New Roman" panose="02020603050405020304" pitchFamily="18" charset="0"/>
                <a:cs typeface="Times New Roman" panose="02020603050405020304" pitchFamily="18" charset="0"/>
              </a:rPr>
              <a:t>,revive</a:t>
            </a:r>
            <a:r>
              <a:rPr lang="zh-CN" altLang="en-US" sz="2800">
                <a:latin typeface="Times New Roman" panose="02020603050405020304" pitchFamily="18" charset="0"/>
                <a:cs typeface="Times New Roman" panose="02020603050405020304" pitchFamily="18" charset="0"/>
              </a:rPr>
              <a:t>（复兴）</a:t>
            </a:r>
            <a:endParaRPr lang="en-US" sz="2800" b="1">
              <a:latin typeface="Times New Roman" panose="02020603050405020304" pitchFamily="18" charset="0"/>
              <a:cs typeface="Times New Roman" panose="02020603050405020304" pitchFamily="18" charset="0"/>
            </a:endParaRPr>
          </a:p>
          <a:p>
            <a:r>
              <a:rPr lang="en-US" sz="2800" b="1">
                <a:latin typeface="Times New Roman" panose="02020603050405020304" pitchFamily="18" charset="0"/>
                <a:cs typeface="Times New Roman" panose="02020603050405020304" pitchFamily="18" charset="0"/>
              </a:rPr>
              <a:t>Sentence</a:t>
            </a:r>
            <a:r>
              <a:rPr lang="zh-CN" altLang="en-US" sz="2800" b="1">
                <a:latin typeface="Times New Roman" panose="02020603050405020304" pitchFamily="18" charset="0"/>
                <a:cs typeface="Times New Roman" panose="02020603050405020304" pitchFamily="18" charset="0"/>
              </a:rPr>
              <a:t>：</a:t>
            </a:r>
            <a:endParaRPr lang="zh-CN" altLang="en-US"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eg. The fusion of tradition and technology creates something unique.</a:t>
            </a:r>
            <a:endParaRPr lang="en-US" altLang="zh-CN" sz="2800">
              <a:latin typeface="Times New Roman" panose="02020603050405020304" pitchFamily="18" charset="0"/>
              <a:cs typeface="Times New Roman" panose="02020603050405020304" pitchFamily="18" charset="0"/>
            </a:endParaRPr>
          </a:p>
          <a:p>
            <a:r>
              <a:rPr lang="en-US" altLang="zh-CN" sz="2800"/>
              <a:t>   </a:t>
            </a:r>
            <a:endParaRPr lang="zh-CN" altLang="en-US" sz="2800"/>
          </a:p>
        </p:txBody>
      </p:sp>
      <p:sp>
        <p:nvSpPr>
          <p:cNvPr id="11" name="文本框 10"/>
          <p:cNvSpPr txBox="1"/>
          <p:nvPr/>
        </p:nvSpPr>
        <p:spPr>
          <a:xfrm>
            <a:off x="-96520" y="4954905"/>
            <a:ext cx="5990590" cy="1322070"/>
          </a:xfrm>
          <a:prstGeom prst="rect">
            <a:avLst/>
          </a:prstGeom>
          <a:noFill/>
        </p:spPr>
        <p:txBody>
          <a:bodyPr wrap="square" rtlCol="0">
            <a:spAutoFit/>
          </a:bodyPr>
          <a:p>
            <a:r>
              <a:rPr lang="en-US" altLang="zh-CN" sz="4000" b="1" i="1">
                <a:solidFill>
                  <a:srgbClr val="FF0000"/>
                </a:solidFill>
                <a:latin typeface="Times New Roman" panose="02020603050405020304" pitchFamily="18" charset="0"/>
                <a:cs typeface="Times New Roman" panose="02020603050405020304" pitchFamily="18" charset="0"/>
              </a:rPr>
              <a:t>AI brings paper cutting to life</a:t>
            </a:r>
            <a:endParaRPr lang="en-US" altLang="zh-CN" sz="4000" b="1" i="1">
              <a:solidFill>
                <a:srgbClr val="FF0000"/>
              </a:solidFill>
              <a:latin typeface="Times New Roman" panose="02020603050405020304" pitchFamily="18" charset="0"/>
              <a:cs typeface="Times New Roman" panose="02020603050405020304" pitchFamily="18" charset="0"/>
            </a:endParaRPr>
          </a:p>
        </p:txBody>
      </p:sp>
      <p:pic>
        <p:nvPicPr>
          <p:cNvPr id="2" name="ae8e5a4c5b79aea374f0807d147d15eb">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7560945" y="542290"/>
            <a:ext cx="3554095" cy="63366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8" fill="hold" display="1">
                  <p:stCondLst>
                    <p:cond delay="indefinite"/>
                  </p:stCondLst>
                  <p:endCondLst>
                    <p:cond evt="onNext">
                      <p:tgtEl>
                        <p:sldTgt/>
                      </p:tgtEl>
                    </p:cond>
                    <p:cond evt="onPrev">
                      <p:tgtEl>
                        <p:sldTgt/>
                      </p:tgtEl>
                    </p:cond>
                  </p:endCondLst>
                </p:cTn>
                <p:tgtEl>
                  <p:spTgt spid="2"/>
                </p:tgtEl>
              </p:cMediaNode>
            </p:vide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additive="base">
                                        <p:cTn id="23" dur="1" fill="hold"/>
                                        <p:tgtEl>
                                          <p:spTgt spid="2"/>
                                        </p:tgtEl>
                                      </p:cBhvr>
                                    </p:cmd>
                                  </p:childTnLst>
                                </p:cTn>
                              </p:par>
                            </p:childTnLst>
                          </p:cTn>
                        </p:par>
                      </p:childTnLst>
                    </p:cTn>
                  </p:par>
                </p:childTnLst>
              </p:cTn>
              <p:nextCondLst>
                <p:cond evt="onClick" delay="0">
                  <p:tgtEl>
                    <p:spTgt spid="2"/>
                  </p:tgtEl>
                </p:cond>
              </p:nextCondLst>
            </p:seq>
          </p:childTnLst>
        </p:cTn>
      </p:par>
    </p:tnLst>
    <p:bldLst>
      <p:bldP spid="9" grpId="0"/>
      <p:bldP spid="9" grpId="1"/>
      <p:bldP spid="3" grpId="0" animBg="1"/>
      <p:bldP spid="3" grpId="1" animBg="1"/>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巴黎圣母院"/>
          <p:cNvPicPr>
            <a:picLocks noChangeAspect="1"/>
          </p:cNvPicPr>
          <p:nvPr/>
        </p:nvPicPr>
        <p:blipFill>
          <a:blip r:embed="rId1"/>
          <a:stretch>
            <a:fillRect/>
          </a:stretch>
        </p:blipFill>
        <p:spPr>
          <a:xfrm>
            <a:off x="154940" y="978535"/>
            <a:ext cx="5346700" cy="5357495"/>
          </a:xfrm>
          <a:prstGeom prst="rect">
            <a:avLst/>
          </a:prstGeom>
        </p:spPr>
      </p:pic>
      <p:pic>
        <p:nvPicPr>
          <p:cNvPr id="5" name="图片 4" descr="2024巴黎圣母院"/>
          <p:cNvPicPr>
            <a:picLocks noChangeAspect="1"/>
          </p:cNvPicPr>
          <p:nvPr/>
        </p:nvPicPr>
        <p:blipFill>
          <a:blip r:embed="rId2"/>
          <a:stretch>
            <a:fillRect/>
          </a:stretch>
        </p:blipFill>
        <p:spPr>
          <a:xfrm>
            <a:off x="6575425" y="978535"/>
            <a:ext cx="4961255" cy="5356860"/>
          </a:xfrm>
          <a:prstGeom prst="rect">
            <a:avLst/>
          </a:prstGeom>
        </p:spPr>
      </p:pic>
      <p:sp>
        <p:nvSpPr>
          <p:cNvPr id="7" name="文本框 6"/>
          <p:cNvSpPr txBox="1"/>
          <p:nvPr/>
        </p:nvSpPr>
        <p:spPr>
          <a:xfrm>
            <a:off x="127000" y="124460"/>
            <a:ext cx="8091805" cy="521970"/>
          </a:xfrm>
          <a:prstGeom prst="rect">
            <a:avLst/>
          </a:prstGeom>
          <a:noFill/>
        </p:spPr>
        <p:txBody>
          <a:bodyPr wrap="square" rtlCol="0" anchor="t">
            <a:spAutoFit/>
          </a:bodyPr>
          <a:p>
            <a:r>
              <a:rPr lang="en-US" altLang="zh-CN" sz="2800">
                <a:latin typeface="Times New Roman" panose="02020603050405020304" pitchFamily="18" charset="0"/>
                <a:cs typeface="Times New Roman" panose="02020603050405020304" pitchFamily="18" charset="0"/>
                <a:sym typeface="+mn-ea"/>
              </a:rPr>
              <a:t> </a:t>
            </a:r>
            <a:r>
              <a:rPr lang="en-US" altLang="zh-CN" sz="2800">
                <a:solidFill>
                  <a:srgbClr val="FF0000"/>
                </a:solidFill>
                <a:latin typeface="Times New Roman" panose="02020603050405020304" pitchFamily="18" charset="0"/>
                <a:cs typeface="Times New Roman" panose="02020603050405020304" pitchFamily="18" charset="0"/>
                <a:sym typeface="+mn-ea"/>
              </a:rPr>
              <a:t>4.What can we depend on largely to make it possible?</a:t>
            </a:r>
            <a:endParaRPr lang="en-US" altLang="zh-CN" sz="2800">
              <a:solidFill>
                <a:srgbClr val="FF0000"/>
              </a:solidFill>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7548245" y="26035"/>
            <a:ext cx="4855210" cy="953135"/>
          </a:xfrm>
          <a:prstGeom prst="rect">
            <a:avLst/>
          </a:prstGeom>
          <a:noFill/>
        </p:spPr>
        <p:txBody>
          <a:bodyPr wrap="square" rtlCol="0">
            <a:spAutoFit/>
          </a:bodyPr>
          <a:p>
            <a:r>
              <a:rPr lang="en-US" altLang="zh-CN" sz="2800" b="1">
                <a:latin typeface="Times New Roman" panose="02020603050405020304" pitchFamily="18" charset="0"/>
                <a:cs typeface="Times New Roman" panose="02020603050405020304" pitchFamily="18" charset="0"/>
              </a:rPr>
              <a:t>      3D Scanning &amp;Modeling Technology</a:t>
            </a:r>
            <a:endParaRPr lang="en-US" altLang="zh-CN" sz="2800" b="1">
              <a:latin typeface="Times New Roman" panose="02020603050405020304" pitchFamily="18" charset="0"/>
              <a:cs typeface="Times New Roman" panose="02020603050405020304" pitchFamily="18" charset="0"/>
            </a:endParaRPr>
          </a:p>
        </p:txBody>
      </p:sp>
      <p:pic>
        <p:nvPicPr>
          <p:cNvPr id="9" name="图片 8" descr="Digital Technology"/>
          <p:cNvPicPr>
            <a:picLocks noChangeAspect="1"/>
          </p:cNvPicPr>
          <p:nvPr/>
        </p:nvPicPr>
        <p:blipFill>
          <a:blip r:embed="rId3"/>
          <a:stretch>
            <a:fillRect/>
          </a:stretch>
        </p:blipFill>
        <p:spPr>
          <a:xfrm>
            <a:off x="321310" y="979170"/>
            <a:ext cx="5013960" cy="5249545"/>
          </a:xfrm>
          <a:prstGeom prst="rect">
            <a:avLst/>
          </a:prstGeom>
        </p:spPr>
      </p:pic>
      <p:pic>
        <p:nvPicPr>
          <p:cNvPr id="10" name="图片 9" descr="3D"/>
          <p:cNvPicPr>
            <a:picLocks noChangeAspect="1"/>
          </p:cNvPicPr>
          <p:nvPr/>
        </p:nvPicPr>
        <p:blipFill>
          <a:blip r:embed="rId4"/>
          <a:stretch>
            <a:fillRect/>
          </a:stretch>
        </p:blipFill>
        <p:spPr>
          <a:xfrm>
            <a:off x="6575425" y="979170"/>
            <a:ext cx="4980305" cy="5356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0" y="114300"/>
            <a:ext cx="6250305" cy="953135"/>
          </a:xfrm>
          <a:prstGeom prst="rect">
            <a:avLst/>
          </a:prstGeom>
          <a:noFill/>
        </p:spPr>
        <p:txBody>
          <a:bodyPr wrap="square" rtlCol="0" anchor="t">
            <a:spAutoFit/>
          </a:bodyPr>
          <a:p>
            <a:r>
              <a:rPr lang="en-US" altLang="zh-CN" sz="2800">
                <a:latin typeface="Times New Roman" panose="02020603050405020304" pitchFamily="18" charset="0"/>
                <a:cs typeface="Times New Roman" panose="02020603050405020304" pitchFamily="18" charset="0"/>
                <a:sym typeface="+mn-ea"/>
              </a:rPr>
              <a:t> </a:t>
            </a:r>
            <a:r>
              <a:rPr lang="en-US" altLang="zh-CN" sz="2800">
                <a:solidFill>
                  <a:srgbClr val="FF0000"/>
                </a:solidFill>
                <a:latin typeface="Times New Roman" panose="02020603050405020304" pitchFamily="18" charset="0"/>
                <a:cs typeface="Times New Roman" panose="02020603050405020304" pitchFamily="18" charset="0"/>
                <a:sym typeface="+mn-ea"/>
              </a:rPr>
              <a:t>5. How can we use modern technology to protect and promote traditional culture?</a:t>
            </a:r>
            <a:endParaRPr lang="en-US" altLang="zh-CN" sz="2800">
              <a:solidFill>
                <a:srgbClr val="FF0000"/>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127000" y="1369060"/>
            <a:ext cx="6123305" cy="953135"/>
          </a:xfrm>
          <a:prstGeom prst="rect">
            <a:avLst/>
          </a:prstGeom>
          <a:noFill/>
        </p:spPr>
        <p:txBody>
          <a:bodyPr wrap="square" rtlCol="0" anchor="t">
            <a:spAutoFit/>
          </a:bodyPr>
          <a:p>
            <a:r>
              <a:rPr lang="en-US" altLang="zh-CN" sz="2800">
                <a:latin typeface="Times New Roman" panose="02020603050405020304" pitchFamily="18" charset="0"/>
                <a:cs typeface="Times New Roman" panose="02020603050405020304" pitchFamily="18" charset="0"/>
                <a:sym typeface="+mn-ea"/>
              </a:rPr>
              <a:t> </a:t>
            </a:r>
            <a:r>
              <a:rPr lang="en-US" altLang="zh-CN" sz="2800">
                <a:solidFill>
                  <a:srgbClr val="FF0000"/>
                </a:solidFill>
                <a:latin typeface="Times New Roman" panose="02020603050405020304" pitchFamily="18" charset="0"/>
                <a:cs typeface="Times New Roman" panose="02020603050405020304" pitchFamily="18" charset="0"/>
                <a:sym typeface="+mn-ea"/>
              </a:rPr>
              <a:t>Can we use modern technology to help us answer the question?</a:t>
            </a:r>
            <a:endParaRPr lang="en-US" altLang="zh-CN" sz="2800">
              <a:solidFill>
                <a:srgbClr val="FF0000"/>
              </a:solidFill>
              <a:latin typeface="Times New Roman" panose="02020603050405020304" pitchFamily="18" charset="0"/>
              <a:cs typeface="Times New Roman" panose="02020603050405020304" pitchFamily="18" charset="0"/>
              <a:sym typeface="+mn-ea"/>
            </a:endParaRPr>
          </a:p>
        </p:txBody>
      </p:sp>
      <p:pic>
        <p:nvPicPr>
          <p:cNvPr id="7" name="图片 6" descr="deepseek"/>
          <p:cNvPicPr>
            <a:picLocks noChangeAspect="1"/>
          </p:cNvPicPr>
          <p:nvPr/>
        </p:nvPicPr>
        <p:blipFill>
          <a:blip r:embed="rId1"/>
          <a:stretch>
            <a:fillRect/>
          </a:stretch>
        </p:blipFill>
        <p:spPr>
          <a:xfrm>
            <a:off x="535305" y="2322195"/>
            <a:ext cx="5715000" cy="3705225"/>
          </a:xfrm>
          <a:prstGeom prst="rect">
            <a:avLst/>
          </a:prstGeom>
        </p:spPr>
      </p:pic>
      <p:pic>
        <p:nvPicPr>
          <p:cNvPr id="2" name="789eb95181442dc13a6df9988e1b81cf">
            <a:hlinkClick r:id="" action="ppaction://media"/>
          </p:cNvPr>
          <p:cNvPicPr/>
          <p:nvPr>
            <a:videoFile r:link="rId2"/>
            <p:extLst>
              <p:ext uri="{DAA4B4D4-6D71-4841-9C94-3DE7FCFB9230}">
                <p14:media xmlns:p14="http://schemas.microsoft.com/office/powerpoint/2010/main" r:link="rId3"/>
              </p:ext>
            </p:extLst>
          </p:nvPr>
        </p:nvPicPr>
        <p:blipFill>
          <a:blip r:embed="rId4"/>
          <a:stretch>
            <a:fillRect/>
          </a:stretch>
        </p:blipFill>
        <p:spPr>
          <a:xfrm>
            <a:off x="7885430" y="114300"/>
            <a:ext cx="317182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8" fill="hold" display="1">
                  <p:stCondLst>
                    <p:cond delay="indefinite"/>
                  </p:stCondLst>
                  <p:endCondLst>
                    <p:cond evt="onNext">
                      <p:tgtEl>
                        <p:sldTgt/>
                      </p:tgtEl>
                    </p:cond>
                    <p:cond evt="onPrev">
                      <p:tgtEl>
                        <p:sldTgt/>
                      </p:tgtEl>
                    </p:cond>
                  </p:endCondLst>
                </p:cTn>
                <p:tgtEl>
                  <p:spTgt spid="2"/>
                </p:tgtEl>
              </p:cMediaNode>
            </p:vide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additive="base">
                                        <p:cTn id="23"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P spid="6" grpId="1"/>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67310" y="0"/>
            <a:ext cx="4903470" cy="521970"/>
          </a:xfrm>
          <a:prstGeom prst="rect">
            <a:avLst/>
          </a:prstGeom>
          <a:solidFill>
            <a:schemeClr val="accent1"/>
          </a:solidFill>
        </p:spPr>
        <p:txBody>
          <a:bodyPr wrap="square" rtlCol="0" anchor="t">
            <a:spAutoFit/>
          </a:bodyPr>
          <a:p>
            <a:r>
              <a:rPr lang="en-US" altLang="zh-CN" sz="2800" b="1" i="1">
                <a:solidFill>
                  <a:schemeClr val="tx1"/>
                </a:solidFill>
                <a:latin typeface="Times New Roman" panose="02020603050405020304" pitchFamily="18" charset="0"/>
                <a:cs typeface="Times New Roman" panose="02020603050405020304" pitchFamily="18" charset="0"/>
                <a:sym typeface="+mn-ea"/>
              </a:rPr>
              <a:t>Know more about Deepseek</a:t>
            </a:r>
            <a:endParaRPr lang="en-US" altLang="zh-CN" sz="2800" b="1" i="1">
              <a:solidFill>
                <a:schemeClr val="tx1"/>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66675" y="697865"/>
            <a:ext cx="12125325" cy="5071110"/>
          </a:xfrm>
          <a:prstGeom prst="rect">
            <a:avLst/>
          </a:prstGeom>
        </p:spPr>
        <p:txBody>
          <a:bodyPr wrap="square">
            <a:noAutofit/>
          </a:bodyPr>
          <a:p>
            <a:pPr indent="266700" algn="just" defTabSz="266700" fontAlgn="auto">
              <a:lnSpc>
                <a:spcPts val="3060"/>
              </a:lnSpc>
              <a:spcBef>
                <a:spcPct val="0"/>
              </a:spcBef>
              <a:spcAft>
                <a:spcPct val="0"/>
              </a:spcAft>
            </a:pPr>
            <a:r>
              <a:rPr lang="en-US" altLang="zh-CN" sz="2800">
                <a:latin typeface="Times New Roman" panose="02020603050405020304"/>
                <a:ea typeface="宋体" panose="02010600030101010101" pitchFamily="2" charset="-122"/>
              </a:rPr>
              <a:t>   DeepSeek, </a:t>
            </a:r>
            <a:r>
              <a:rPr lang="en-US" altLang="zh-CN" sz="2800">
                <a:latin typeface="Times New Roman" panose="02020603050405020304"/>
                <a:ea typeface="Times New Roman" panose="02020603050405020304"/>
              </a:rPr>
              <a:t>____1___(found)</a:t>
            </a:r>
            <a:r>
              <a:rPr lang="en-US" altLang="zh-CN" sz="2800">
                <a:latin typeface="Times New Roman" panose="02020603050405020304"/>
                <a:ea typeface="宋体" panose="02010600030101010101" pitchFamily="2" charset="-122"/>
              </a:rPr>
              <a:t> in July 2023, is a Chinese AI startup that develops open-source large language models (LLMs). DeepSeek </a:t>
            </a:r>
            <a:r>
              <a:rPr lang="en-US" altLang="zh-CN" sz="2800">
                <a:latin typeface="Times New Roman" panose="02020603050405020304"/>
                <a:ea typeface="Times New Roman" panose="02020603050405020304"/>
              </a:rPr>
              <a:t>____2_______(increase)</a:t>
            </a:r>
            <a:r>
              <a:rPr lang="en-US" altLang="zh-CN" sz="2800">
                <a:latin typeface="Times New Roman" panose="02020603050405020304"/>
                <a:ea typeface="宋体" panose="02010600030101010101" pitchFamily="2" charset="-122"/>
              </a:rPr>
              <a:t> to the top of the free app download charts in the United States region of the Apple App Store </a:t>
            </a:r>
            <a:r>
              <a:rPr lang="en-US" altLang="zh-CN" sz="2800">
                <a:latin typeface="Times New Roman" panose="02020603050405020304"/>
                <a:ea typeface="Times New Roman" panose="02020603050405020304"/>
              </a:rPr>
              <a:t>so far</a:t>
            </a:r>
            <a:r>
              <a:rPr lang="en-US" altLang="zh-CN" sz="2800">
                <a:latin typeface="Times New Roman" panose="02020603050405020304"/>
                <a:ea typeface="宋体" panose="02010600030101010101" pitchFamily="2" charset="-122"/>
              </a:rPr>
              <a:t>, surpassing the once-dominant ChatGPT. </a:t>
            </a:r>
            <a:endParaRPr lang="en-US" altLang="zh-CN" sz="2800">
              <a:latin typeface="Times New Roman" panose="02020603050405020304"/>
              <a:ea typeface="宋体" panose="02010600030101010101" pitchFamily="2" charset="-122"/>
            </a:endParaRPr>
          </a:p>
          <a:p>
            <a:pPr indent="266700" algn="just" defTabSz="266700" fontAlgn="auto">
              <a:lnSpc>
                <a:spcPts val="3060"/>
              </a:lnSpc>
              <a:spcBef>
                <a:spcPct val="0"/>
              </a:spcBef>
              <a:spcAft>
                <a:spcPct val="0"/>
              </a:spcAft>
            </a:pPr>
            <a:r>
              <a:rPr lang="en-US" altLang="zh-CN" sz="2800">
                <a:latin typeface="Times New Roman" panose="02020603050405020304"/>
                <a:ea typeface="Times New Roman" panose="02020603050405020304"/>
              </a:rPr>
              <a:t>   Unlike traditional methods____3_____ rely heavily on supervised fine-tuning, DeepSeek's models learn by interacting with their environment and ____4____(receive) feedback on their actions, similar to_____5___  humans learn through experience. This allows them___6______ (develop ) more sophisticated reasoning abilities and adapt __7___ new situations more_____8____ (effective).</a:t>
            </a:r>
            <a:endParaRPr lang="en-US" altLang="zh-CN" sz="2800">
              <a:latin typeface="Times New Roman" panose="02020603050405020304"/>
              <a:ea typeface="Times New Roman" panose="02020603050405020304"/>
            </a:endParaRPr>
          </a:p>
          <a:p>
            <a:pPr indent="266700" algn="just" defTabSz="266700" fontAlgn="auto">
              <a:lnSpc>
                <a:spcPts val="3060"/>
              </a:lnSpc>
              <a:spcBef>
                <a:spcPct val="0"/>
              </a:spcBef>
              <a:spcAft>
                <a:spcPct val="0"/>
              </a:spcAft>
            </a:pPr>
            <a:r>
              <a:rPr lang="en-US" altLang="zh-CN" sz="2800">
                <a:latin typeface="Times New Roman" panose="02020603050405020304"/>
                <a:ea typeface="Times New Roman" panose="02020603050405020304"/>
              </a:rPr>
              <a:t>  Venture capitalist Marc Andreessen posted on X: </a:t>
            </a:r>
            <a:r>
              <a:rPr lang="en-US" altLang="zh-CN" sz="2800">
                <a:latin typeface="Times New Roman" panose="02020603050405020304"/>
                <a:ea typeface="宋体" panose="02010600030101010101" pitchFamily="2" charset="-122"/>
              </a:rPr>
              <a:t>“</a:t>
            </a:r>
            <a:r>
              <a:rPr lang="en-US" altLang="zh-CN" sz="2800">
                <a:latin typeface="Times New Roman" panose="02020603050405020304"/>
                <a:ea typeface="Times New Roman" panose="02020603050405020304"/>
              </a:rPr>
              <a:t>Deepseek R1 is one of the most amazing and impressive ____9_______(breakthrough</a:t>
            </a:r>
            <a:r>
              <a:rPr lang="zh-CN" altLang="en-US" sz="2800">
                <a:latin typeface="Times New Roman" panose="02020603050405020304"/>
                <a:ea typeface="宋体" panose="02010600030101010101" pitchFamily="2" charset="-122"/>
              </a:rPr>
              <a:t>） </a:t>
            </a:r>
            <a:r>
              <a:rPr lang="en-US" altLang="zh-CN" sz="2800">
                <a:latin typeface="Times New Roman" panose="02020603050405020304"/>
                <a:ea typeface="Times New Roman" panose="02020603050405020304"/>
              </a:rPr>
              <a:t>I</a:t>
            </a:r>
            <a:r>
              <a:rPr lang="en-US" altLang="zh-CN" sz="2800">
                <a:latin typeface="Times New Roman" panose="02020603050405020304"/>
                <a:ea typeface="宋体" panose="02010600030101010101" pitchFamily="2" charset="-122"/>
              </a:rPr>
              <a:t>’</a:t>
            </a:r>
            <a:r>
              <a:rPr lang="en-US" altLang="zh-CN" sz="2800">
                <a:latin typeface="Times New Roman" panose="02020603050405020304"/>
                <a:ea typeface="Times New Roman" panose="02020603050405020304"/>
              </a:rPr>
              <a:t>ve ever seen </a:t>
            </a:r>
            <a:r>
              <a:rPr lang="en-US" altLang="zh-CN" sz="2800">
                <a:latin typeface="Times New Roman" panose="02020603050405020304"/>
                <a:ea typeface="宋体" panose="02010600030101010101" pitchFamily="2" charset="-122"/>
              </a:rPr>
              <a:t>— </a:t>
            </a:r>
            <a:r>
              <a:rPr lang="en-US" altLang="zh-CN" sz="2800">
                <a:latin typeface="Times New Roman" panose="02020603050405020304"/>
                <a:ea typeface="Times New Roman" panose="02020603050405020304"/>
              </a:rPr>
              <a:t>and as open source, __10___ profound gift to the world.</a:t>
            </a:r>
            <a:r>
              <a:rPr lang="en-US" altLang="zh-CN" sz="2800">
                <a:latin typeface="Times New Roman" panose="02020603050405020304"/>
                <a:ea typeface="宋体" panose="02010600030101010101" pitchFamily="2" charset="-122"/>
              </a:rPr>
              <a:t>”</a:t>
            </a:r>
            <a:endParaRPr lang="en-US" altLang="zh-CN" sz="2800">
              <a:latin typeface="Times New Roman" panose="02020603050405020304"/>
              <a:ea typeface="宋体" panose="02010600030101010101" pitchFamily="2" charset="-122"/>
            </a:endParaRPr>
          </a:p>
        </p:txBody>
      </p:sp>
      <p:pic>
        <p:nvPicPr>
          <p:cNvPr id="5" name="图片 4" descr="Top charts 1"/>
          <p:cNvPicPr>
            <a:picLocks noChangeAspect="1"/>
          </p:cNvPicPr>
          <p:nvPr/>
        </p:nvPicPr>
        <p:blipFill>
          <a:blip r:embed="rId1"/>
          <a:stretch>
            <a:fillRect/>
          </a:stretch>
        </p:blipFill>
        <p:spPr>
          <a:xfrm>
            <a:off x="8533130" y="4986655"/>
            <a:ext cx="3590925" cy="1764665"/>
          </a:xfrm>
          <a:prstGeom prst="rect">
            <a:avLst/>
          </a:prstGeom>
        </p:spPr>
      </p:pic>
      <p:sp>
        <p:nvSpPr>
          <p:cNvPr id="7" name="文本框 6"/>
          <p:cNvSpPr txBox="1"/>
          <p:nvPr/>
        </p:nvSpPr>
        <p:spPr>
          <a:xfrm>
            <a:off x="2209165" y="697865"/>
            <a:ext cx="1870710"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founded</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8082915" y="989965"/>
            <a:ext cx="2326005"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has increased </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4575810" y="2219325"/>
            <a:ext cx="2326005"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 that/which   </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0" y="2972435"/>
            <a:ext cx="2326005"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 receiving     </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8597265" y="2988310"/>
            <a:ext cx="1240790"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 how     </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5816600" y="3429000"/>
            <a:ext cx="2005330"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  to develop   </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4364355" y="3827145"/>
            <a:ext cx="1220470"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  to    </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8243570" y="3759835"/>
            <a:ext cx="2005330"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   effectively       </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15" name="文本框 14"/>
          <p:cNvSpPr txBox="1"/>
          <p:nvPr/>
        </p:nvSpPr>
        <p:spPr>
          <a:xfrm>
            <a:off x="4319905" y="4533900"/>
            <a:ext cx="2837815"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   breakthroughs         </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3143885" y="4986655"/>
            <a:ext cx="1220470"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  a    </a:t>
            </a:r>
            <a:endParaRPr lang="en-US" altLang="zh-CN" sz="2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blinds(horizontal)">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blinds(horizontal)">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p:bldP spid="7" grpId="0"/>
      <p:bldP spid="7" grpId="1"/>
      <p:bldP spid="8" grpId="0"/>
      <p:bldP spid="8" grpId="1"/>
      <p:bldP spid="9" grpId="0"/>
      <p:bldP spid="9" grpId="1"/>
      <p:bldP spid="10" grpId="0"/>
      <p:bldP spid="10" grpId="1"/>
      <p:bldP spid="11" grpId="0"/>
      <p:bldP spid="11" grpId="1"/>
      <p:bldP spid="12" grpId="0"/>
      <p:bldP spid="12" grpId="1"/>
      <p:bldP spid="14" grpId="0"/>
      <p:bldP spid="14" grpId="1"/>
      <p:bldP spid="15" grpId="0"/>
      <p:bldP spid="15" grpId="1"/>
      <p:bldP spid="16" grpId="0"/>
      <p:bldP spid="1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160020"/>
            <a:ext cx="11435715" cy="521970"/>
          </a:xfrm>
          <a:prstGeom prst="rect">
            <a:avLst/>
          </a:prstGeom>
          <a:solidFill>
            <a:schemeClr val="accent1"/>
          </a:solidFill>
        </p:spPr>
        <p:txBody>
          <a:bodyPr wrap="square" rtlCol="0" anchor="t">
            <a:spAutoFit/>
          </a:bodyPr>
          <a:p>
            <a:r>
              <a:rPr lang="en-US" altLang="zh-CN" sz="2800" b="1" i="1">
                <a:latin typeface="Times New Roman" panose="02020603050405020304" pitchFamily="18" charset="0"/>
                <a:cs typeface="Times New Roman" panose="02020603050405020304" pitchFamily="18" charset="0"/>
                <a:sym typeface="+mn-ea"/>
              </a:rPr>
              <a:t> How can we translate Deepseek  more accurately to attract more users  ?</a:t>
            </a:r>
            <a:endParaRPr lang="en-US" altLang="zh-CN" sz="2800" b="1" i="1">
              <a:latin typeface="Times New Roman" panose="02020603050405020304" pitchFamily="18" charset="0"/>
              <a:cs typeface="Times New Roman" panose="02020603050405020304" pitchFamily="18" charset="0"/>
              <a:sym typeface="+mn-ea"/>
            </a:endParaRPr>
          </a:p>
        </p:txBody>
      </p:sp>
      <p:pic>
        <p:nvPicPr>
          <p:cNvPr id="5" name="图片 4" descr="deepseek translation"/>
          <p:cNvPicPr>
            <a:picLocks noChangeAspect="1"/>
          </p:cNvPicPr>
          <p:nvPr/>
        </p:nvPicPr>
        <p:blipFill>
          <a:blip r:embed="rId1"/>
          <a:stretch>
            <a:fillRect/>
          </a:stretch>
        </p:blipFill>
        <p:spPr>
          <a:xfrm>
            <a:off x="168275" y="1034415"/>
            <a:ext cx="4537075" cy="5572125"/>
          </a:xfrm>
          <a:prstGeom prst="rect">
            <a:avLst/>
          </a:prstGeom>
        </p:spPr>
      </p:pic>
      <p:sp>
        <p:nvSpPr>
          <p:cNvPr id="6" name="文本框 5"/>
          <p:cNvSpPr txBox="1"/>
          <p:nvPr/>
        </p:nvSpPr>
        <p:spPr>
          <a:xfrm>
            <a:off x="4833620" y="3075940"/>
            <a:ext cx="998220" cy="706755"/>
          </a:xfrm>
          <a:prstGeom prst="rect">
            <a:avLst/>
          </a:prstGeom>
          <a:noFill/>
        </p:spPr>
        <p:txBody>
          <a:bodyPr wrap="square" rtlCol="0">
            <a:spAutoFit/>
          </a:bodyPr>
          <a:p>
            <a:r>
              <a:rPr lang="en-US" altLang="zh-CN" sz="4000" b="1">
                <a:latin typeface="Times New Roman" panose="02020603050405020304" pitchFamily="18" charset="0"/>
                <a:cs typeface="Times New Roman" panose="02020603050405020304" pitchFamily="18" charset="0"/>
              </a:rPr>
              <a:t>VS </a:t>
            </a:r>
            <a:endParaRPr lang="en-US" altLang="zh-CN" sz="4000" b="1">
              <a:latin typeface="Times New Roman" panose="02020603050405020304" pitchFamily="18" charset="0"/>
              <a:cs typeface="Times New Roman" panose="02020603050405020304" pitchFamily="18" charset="0"/>
            </a:endParaRPr>
          </a:p>
        </p:txBody>
      </p:sp>
      <p:pic>
        <p:nvPicPr>
          <p:cNvPr id="2" name="3352fad7af728b660ce0920599348c31">
            <a:hlinkClick r:id="" action="ppaction://media"/>
          </p:cNvPr>
          <p:cNvPicPr/>
          <p:nvPr>
            <a:videoFile r:link="rId2"/>
            <p:extLst>
              <p:ext uri="{DAA4B4D4-6D71-4841-9C94-3DE7FCFB9230}">
                <p14:media xmlns:p14="http://schemas.microsoft.com/office/powerpoint/2010/main" r:link="rId3"/>
              </p:ext>
            </p:extLst>
          </p:nvPr>
        </p:nvPicPr>
        <p:blipFill>
          <a:blip r:embed="rId4"/>
          <a:stretch>
            <a:fillRect/>
          </a:stretch>
        </p:blipFill>
        <p:spPr>
          <a:xfrm>
            <a:off x="7645400" y="757555"/>
            <a:ext cx="385762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3" fill="hold" display="1">
                  <p:stCondLst>
                    <p:cond delay="indefinite"/>
                  </p:stCondLst>
                  <p:endCondLst>
                    <p:cond evt="onNext">
                      <p:tgtEl>
                        <p:sldTgt/>
                      </p:tgtEl>
                    </p:cond>
                    <p:cond evt="onPrev">
                      <p:tgtEl>
                        <p:sldTgt/>
                      </p:tgtEl>
                    </p:cond>
                  </p:end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additive="base">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67945" y="0"/>
            <a:ext cx="5978525" cy="1383665"/>
          </a:xfrm>
          <a:prstGeom prst="rect">
            <a:avLst/>
          </a:prstGeom>
          <a:solidFill>
            <a:schemeClr val="bg1"/>
          </a:solidFill>
        </p:spPr>
        <p:txBody>
          <a:bodyPr wrap="square" rtlCol="0" anchor="t">
            <a:spAutoFit/>
          </a:bodyPr>
          <a:p>
            <a:r>
              <a:rPr lang="en-US" altLang="zh-CN" sz="2800">
                <a:latin typeface="Times New Roman" panose="02020603050405020304" pitchFamily="18" charset="0"/>
                <a:cs typeface="Times New Roman" panose="02020603050405020304" pitchFamily="18" charset="0"/>
                <a:sym typeface="+mn-ea"/>
              </a:rPr>
              <a:t> </a:t>
            </a:r>
            <a:r>
              <a:rPr lang="en-US" altLang="zh-CN" sz="2800">
                <a:highlight>
                  <a:srgbClr val="FFFF00"/>
                </a:highlight>
                <a:latin typeface="Times New Roman" panose="02020603050405020304" pitchFamily="18" charset="0"/>
                <a:cs typeface="Times New Roman" panose="02020603050405020304" pitchFamily="18" charset="0"/>
                <a:sym typeface="+mn-ea"/>
              </a:rPr>
              <a:t>Recall</a:t>
            </a:r>
            <a:r>
              <a:rPr lang="zh-CN" altLang="en-US" sz="2800">
                <a:latin typeface="Times New Roman" panose="02020603050405020304" pitchFamily="18" charset="0"/>
                <a:cs typeface="Times New Roman" panose="02020603050405020304" pitchFamily="18" charset="0"/>
                <a:sym typeface="+mn-ea"/>
              </a:rPr>
              <a:t>：</a:t>
            </a:r>
            <a:r>
              <a:rPr lang="en-US" altLang="zh-CN" sz="2800">
                <a:solidFill>
                  <a:schemeClr val="tx1"/>
                </a:solidFill>
                <a:latin typeface="Times New Roman" panose="02020603050405020304" pitchFamily="18" charset="0"/>
                <a:cs typeface="Times New Roman" panose="02020603050405020304" pitchFamily="18" charset="0"/>
                <a:sym typeface="+mn-ea"/>
              </a:rPr>
              <a:t>How can we use modern technology to protect and promote traditional culture?</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pic>
        <p:nvPicPr>
          <p:cNvPr id="2" name="图片 1" descr="Gaming &amp;Animation"/>
          <p:cNvPicPr>
            <a:picLocks noChangeAspect="1"/>
          </p:cNvPicPr>
          <p:nvPr/>
        </p:nvPicPr>
        <p:blipFill>
          <a:blip r:embed="rId1"/>
          <a:srcRect t="4704" b="36509"/>
          <a:stretch>
            <a:fillRect/>
          </a:stretch>
        </p:blipFill>
        <p:spPr>
          <a:xfrm>
            <a:off x="142240" y="1062990"/>
            <a:ext cx="4832350" cy="5150485"/>
          </a:xfrm>
          <a:prstGeom prst="rect">
            <a:avLst/>
          </a:prstGeom>
        </p:spPr>
      </p:pic>
      <p:sp>
        <p:nvSpPr>
          <p:cNvPr id="3" name="椭圆 2"/>
          <p:cNvSpPr/>
          <p:nvPr/>
        </p:nvSpPr>
        <p:spPr>
          <a:xfrm>
            <a:off x="1043940" y="3734435"/>
            <a:ext cx="1519555" cy="475615"/>
          </a:xfrm>
          <a:prstGeom prst="ellipse">
            <a:avLst/>
          </a:prstGeom>
          <a:noFill/>
          <a:ln w="3810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 name="图片 3" descr="Black myth"/>
          <p:cNvPicPr>
            <a:picLocks noChangeAspect="1"/>
          </p:cNvPicPr>
          <p:nvPr/>
        </p:nvPicPr>
        <p:blipFill>
          <a:blip r:embed="rId2"/>
          <a:stretch>
            <a:fillRect/>
          </a:stretch>
        </p:blipFill>
        <p:spPr>
          <a:xfrm>
            <a:off x="-19685" y="34925"/>
            <a:ext cx="5660390" cy="2992120"/>
          </a:xfrm>
          <a:prstGeom prst="rect">
            <a:avLst/>
          </a:prstGeom>
        </p:spPr>
      </p:pic>
      <p:pic>
        <p:nvPicPr>
          <p:cNvPr id="5" name="图片 4" descr="Wukong"/>
          <p:cNvPicPr>
            <a:picLocks noChangeAspect="1"/>
          </p:cNvPicPr>
          <p:nvPr/>
        </p:nvPicPr>
        <p:blipFill>
          <a:blip r:embed="rId3"/>
          <a:stretch>
            <a:fillRect/>
          </a:stretch>
        </p:blipFill>
        <p:spPr>
          <a:xfrm>
            <a:off x="6096000" y="3498215"/>
            <a:ext cx="5029200" cy="2614930"/>
          </a:xfrm>
          <a:prstGeom prst="rect">
            <a:avLst/>
          </a:prstGeom>
        </p:spPr>
      </p:pic>
      <p:sp>
        <p:nvSpPr>
          <p:cNvPr id="7" name="文本框 6"/>
          <p:cNvSpPr txBox="1"/>
          <p:nvPr/>
        </p:nvSpPr>
        <p:spPr>
          <a:xfrm>
            <a:off x="5775960" y="144780"/>
            <a:ext cx="6212840" cy="3107690"/>
          </a:xfrm>
          <a:prstGeom prst="rect">
            <a:avLst/>
          </a:prstGeom>
        </p:spPr>
        <p:txBody>
          <a:bodyPr wrap="square">
            <a:spAutoFit/>
          </a:bodyPr>
          <a:p>
            <a:r>
              <a:rPr lang="en-US" altLang="zh-CN" sz="2800">
                <a:latin typeface="Times New Roman" panose="02020603050405020304" pitchFamily="18" charset="0"/>
                <a:cs typeface="Times New Roman" panose="02020603050405020304" pitchFamily="18" charset="0"/>
              </a:rPr>
              <a:t>The success of the game  owes a lot to the selection of Wukong – the monkey king hero from the classic Chinese novel Journey to the West – _____ the game’s hero.The appeal of traditional culture and the ________   (apply) of modern video techniques are working ______(wonder).</a:t>
            </a:r>
            <a:endParaRPr lang="en-US" altLang="zh-CN" sz="2800">
              <a:latin typeface="Times New Roman" panose="02020603050405020304" pitchFamily="18" charset="0"/>
              <a:cs typeface="Times New Roman" panose="02020603050405020304" pitchFamily="18" charset="0"/>
            </a:endParaRPr>
          </a:p>
        </p:txBody>
      </p:sp>
      <p:sp>
        <p:nvSpPr>
          <p:cNvPr id="8" name="文本框 7"/>
          <p:cNvSpPr txBox="1"/>
          <p:nvPr/>
        </p:nvSpPr>
        <p:spPr>
          <a:xfrm>
            <a:off x="6290310" y="2251075"/>
            <a:ext cx="2432050" cy="521970"/>
          </a:xfrm>
          <a:prstGeom prst="rect">
            <a:avLst/>
          </a:prstGeom>
          <a:noFill/>
        </p:spPr>
        <p:txBody>
          <a:bodyPr wrap="square" rtlCol="0">
            <a:spAutoFit/>
          </a:bodyPr>
          <a:p>
            <a:r>
              <a:rPr lang="en-US" altLang="zh-CN" sz="2800">
                <a:solidFill>
                  <a:srgbClr val="FF0000"/>
                </a:solidFill>
                <a:latin typeface="Times New Roman" panose="02020603050405020304" pitchFamily="18" charset="0"/>
                <a:cs typeface="Times New Roman" panose="02020603050405020304" pitchFamily="18" charset="0"/>
              </a:rPr>
              <a:t>application</a:t>
            </a:r>
            <a:endParaRPr lang="en-US" altLang="zh-CN" sz="2800">
              <a:solidFill>
                <a:srgbClr val="FF000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9111615" y="1383665"/>
            <a:ext cx="765175" cy="521970"/>
          </a:xfrm>
          <a:prstGeom prst="rect">
            <a:avLst/>
          </a:prstGeom>
          <a:noFill/>
        </p:spPr>
        <p:txBody>
          <a:bodyPr wrap="square" rtlCol="0">
            <a:spAutoFit/>
          </a:bodyPr>
          <a:p>
            <a:r>
              <a:rPr lang="en-US" altLang="zh-CN" sz="2800">
                <a:solidFill>
                  <a:srgbClr val="FF0000"/>
                </a:solidFill>
                <a:latin typeface="Times New Roman" panose="02020603050405020304" pitchFamily="18" charset="0"/>
                <a:cs typeface="Times New Roman" panose="02020603050405020304" pitchFamily="18" charset="0"/>
              </a:rPr>
              <a:t>as</a:t>
            </a:r>
            <a:endParaRPr lang="en-US" altLang="zh-CN" sz="2800">
              <a:solidFill>
                <a:srgbClr val="FF0000"/>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9188450" y="2614930"/>
            <a:ext cx="1413510" cy="521970"/>
          </a:xfrm>
          <a:prstGeom prst="rect">
            <a:avLst/>
          </a:prstGeom>
          <a:noFill/>
        </p:spPr>
        <p:txBody>
          <a:bodyPr wrap="square" rtlCol="0">
            <a:spAutoFit/>
          </a:bodyPr>
          <a:p>
            <a:r>
              <a:rPr lang="en-US" altLang="zh-CN" sz="2800">
                <a:solidFill>
                  <a:srgbClr val="FF0000"/>
                </a:solidFill>
                <a:latin typeface="Times New Roman" panose="02020603050405020304" pitchFamily="18" charset="0"/>
                <a:cs typeface="Times New Roman" panose="02020603050405020304" pitchFamily="18" charset="0"/>
              </a:rPr>
              <a:t>wonders</a:t>
            </a:r>
            <a:endParaRPr lang="en-US" altLang="zh-CN" sz="2800">
              <a:solidFill>
                <a:srgbClr val="FF0000"/>
              </a:solidFill>
              <a:latin typeface="Times New Roman" panose="02020603050405020304" pitchFamily="18" charset="0"/>
              <a:cs typeface="Times New Roman" panose="02020603050405020304" pitchFamily="18" charset="0"/>
            </a:endParaRPr>
          </a:p>
        </p:txBody>
      </p:sp>
      <p:sp>
        <p:nvSpPr>
          <p:cNvPr id="11" name="椭圆 10"/>
          <p:cNvSpPr/>
          <p:nvPr/>
        </p:nvSpPr>
        <p:spPr>
          <a:xfrm>
            <a:off x="1132205" y="4917440"/>
            <a:ext cx="1751965" cy="475615"/>
          </a:xfrm>
          <a:prstGeom prst="ellipse">
            <a:avLst/>
          </a:prstGeom>
          <a:noFill/>
          <a:ln w="3810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66040" y="6213475"/>
            <a:ext cx="8296275"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What comes to your mind in terms of animated film?</a:t>
            </a:r>
            <a:endParaRPr lang="en-US" altLang="zh-CN" sz="2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linds(horizontal)">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p:bldP spid="7" grpId="1"/>
      <p:bldP spid="3" grpId="0" bldLvl="0" animBg="1"/>
      <p:bldP spid="3" grpId="1" animBg="1"/>
      <p:bldP spid="9" grpId="0"/>
      <p:bldP spid="9" grpId="1"/>
      <p:bldP spid="8" grpId="0"/>
      <p:bldP spid="8" grpId="1"/>
      <p:bldP spid="10" grpId="0"/>
      <p:bldP spid="10" grpId="1"/>
      <p:bldP spid="11" grpId="0" bldLvl="0" animBg="1"/>
      <p:bldP spid="11" grpId="1" animBg="1"/>
      <p:bldP spid="12" grpId="0"/>
      <p:bldP spid="12"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6173</Words>
  <Application>WPS 演示</Application>
  <PresentationFormat>自定义</PresentationFormat>
  <Paragraphs>163</Paragraphs>
  <Slides>17</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17</vt:i4>
      </vt:variant>
    </vt:vector>
  </HeadingPairs>
  <TitlesOfParts>
    <vt:vector size="32" baseType="lpstr">
      <vt:lpstr>Arial</vt:lpstr>
      <vt:lpstr>宋体</vt:lpstr>
      <vt:lpstr>Wingdings</vt:lpstr>
      <vt:lpstr>HelveticaNeue</vt:lpstr>
      <vt:lpstr>华文新魏</vt:lpstr>
      <vt:lpstr>Times New Roman</vt:lpstr>
      <vt:lpstr>Times New Roman</vt:lpstr>
      <vt:lpstr>-apple-system</vt:lpstr>
      <vt:lpstr>mp-quote</vt:lpstr>
      <vt:lpstr>Segoe Print</vt:lpstr>
      <vt:lpstr>微软雅黑</vt:lpstr>
      <vt:lpstr>Arial Unicode MS</vt:lpstr>
      <vt:lpstr>等线 Light</vt:lpstr>
      <vt:lpstr>等线</vt:lpstr>
      <vt:lpstr>Office 主题​​</vt:lpstr>
      <vt:lpstr>PowerPoint 演示文稿</vt:lpstr>
      <vt:lpstr> The First Lesson in 2025            </vt:lpstr>
      <vt:lpstr>1.What did you see in the video?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Do you actually want to change the world?</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NeBegins The New Term Begins</dc:title>
  <dc:creator>lenovo</dc:creator>
  <cp:lastModifiedBy>Administrator</cp:lastModifiedBy>
  <cp:revision>88</cp:revision>
  <dcterms:created xsi:type="dcterms:W3CDTF">2022-02-16T06:28:00Z</dcterms:created>
  <dcterms:modified xsi:type="dcterms:W3CDTF">2025-02-10T02:05:01Z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FBD9B817EE73484B86A29C6F3CC66F66</vt:lpwstr>
  </property>
</Properties>
</file>