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509" r:id="rId3"/>
    <p:sldId id="256" r:id="rId4"/>
    <p:sldId id="258" r:id="rId5"/>
    <p:sldId id="475" r:id="rId6"/>
    <p:sldId id="269" r:id="rId7"/>
    <p:sldId id="273" r:id="rId8"/>
    <p:sldId id="482" r:id="rId9"/>
    <p:sldId id="476" r:id="rId10"/>
    <p:sldId id="274" r:id="rId11"/>
    <p:sldId id="275" r:id="rId12"/>
    <p:sldId id="277" r:id="rId13"/>
    <p:sldId id="483" r:id="rId14"/>
    <p:sldId id="478" r:id="rId15"/>
    <p:sldId id="279" r:id="rId16"/>
    <p:sldId id="282" r:id="rId17"/>
    <p:sldId id="283" r:id="rId18"/>
    <p:sldId id="484" r:id="rId19"/>
    <p:sldId id="481" r:id="rId20"/>
    <p:sldId id="280" r:id="rId21"/>
    <p:sldId id="286" r:id="rId22"/>
    <p:sldId id="288" r:id="rId23"/>
    <p:sldId id="285" r:id="rId24"/>
    <p:sldId id="485" r:id="rId25"/>
    <p:sldId id="510" r:id="rId26"/>
    <p:sldId id="480" r:id="rId27"/>
    <p:sldId id="289" r:id="rId28"/>
    <p:sldId id="290" r:id="rId29"/>
    <p:sldId id="291" r:id="rId30"/>
    <p:sldId id="292" r:id="rId31"/>
    <p:sldId id="293" r:id="rId32"/>
    <p:sldId id="294" r:id="rId33"/>
    <p:sldId id="296" r:id="rId34"/>
    <p:sldId id="295" r:id="rId35"/>
  </p:sldIdLst>
  <p:sldSz cx="18288000" cy="10287000"/>
  <p:notesSz cx="6858000" cy="9144000"/>
  <p:embeddedFontLst>
    <p:embeddedFont>
      <p:font typeface="黑体" panose="02010609060101010101" pitchFamily="49" charset="-122"/>
      <p:regular r:id="rId39"/>
    </p:embeddedFont>
    <p:embeddedFont>
      <p:font typeface="可画乐淘淘-简" panose="00020600040101010101"/>
      <p:regular r:id="rId40"/>
    </p:embeddedFont>
    <p:embeddedFont>
      <p:font typeface="Calibri" panose="020F0502020204030204"/>
      <p:regular r:id="rId41"/>
      <p:bold r:id="rId42"/>
      <p:italic r:id="rId43"/>
      <p:boldItalic r:id="rId44"/>
    </p:embeddedFont>
    <p:embeddedFont>
      <p:font typeface="Arial Black" panose="020B0A04020102020204" pitchFamily="34" charset="0"/>
      <p:bold r:id="rId45"/>
    </p:embeddedFont>
    <p:embeddedFont>
      <p:font typeface="Calibri" panose="020F050202020403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9" Type="http://schemas.openxmlformats.org/officeDocument/2006/relationships/font" Target="fonts/font11.fntdata"/><Relationship Id="rId48" Type="http://schemas.openxmlformats.org/officeDocument/2006/relationships/font" Target="fonts/font10.fntdata"/><Relationship Id="rId47" Type="http://schemas.openxmlformats.org/officeDocument/2006/relationships/font" Target="fonts/font9.fntdata"/><Relationship Id="rId46" Type="http://schemas.openxmlformats.org/officeDocument/2006/relationships/font" Target="fonts/font8.fntdata"/><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 Target="slides/slide2.xml"/><Relationship Id="rId39" Type="http://schemas.openxmlformats.org/officeDocument/2006/relationships/font" Target="fonts/font1.fntdata"/><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0.png"/><Relationship Id="rId3" Type="http://schemas.openxmlformats.org/officeDocument/2006/relationships/image" Target="../media/image23.png"/><Relationship Id="rId2" Type="http://schemas.openxmlformats.org/officeDocument/2006/relationships/hyperlink" Target="https://www.wikihow.life/Gaslighting-in-the-Workplace" TargetMode="External"/><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4.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25.png"/><Relationship Id="rId1"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jpeg"/><Relationship Id="rId7" Type="http://schemas.openxmlformats.org/officeDocument/2006/relationships/image" Target="../media/image27.png"/><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jpe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2.xml.rels><?xml version="1.0" encoding="UTF-8" standalone="yes"?>
<Relationships xmlns="http://schemas.openxmlformats.org/package/2006/relationships"><Relationship Id="rId9" Type="http://schemas.openxmlformats.org/officeDocument/2006/relationships/image" Target="../media/image2.jpeg"/><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slideLayout" Target="../slideLayouts/slideLayout7.xml"/><Relationship Id="rId1" Type="http://schemas.openxmlformats.org/officeDocument/2006/relationships/image" Target="../media/image4.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505"/>
            <a:ext cx="8785860" cy="7477760"/>
          </a:xfrm>
          <a:prstGeom prst="rect">
            <a:avLst/>
          </a:prstGeom>
          <a:noFill/>
          <a:ln w="9525">
            <a:noFill/>
          </a:ln>
        </p:spPr>
        <p:txBody>
          <a:bodyPr wrap="square" anchor="t">
            <a:spAutoFit/>
          </a:bodyPr>
          <a:p>
            <a:r>
              <a:rPr lang="zh-CN" altLang="en-US" sz="6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6000" b="1">
              <a:solidFill>
                <a:srgbClr val="FF0000"/>
              </a:solidFill>
              <a:latin typeface="HelveticaNeue" pitchFamily="2" charset="0"/>
              <a:ea typeface="宋体" panose="02010600030101010101" pitchFamily="2" charset="-122"/>
            </a:endParaRPr>
          </a:p>
          <a:p>
            <a:endParaRPr lang="en-US" altLang="zh-CN" sz="6000" b="1">
              <a:solidFill>
                <a:srgbClr val="FF0000"/>
              </a:solidFill>
              <a:latin typeface="HelveticaNeue" pitchFamily="2" charset="0"/>
              <a:ea typeface="宋体" panose="02010600030101010101" pitchFamily="2" charset="-122"/>
            </a:endParaRPr>
          </a:p>
          <a:p>
            <a:r>
              <a:rPr lang="zh-CN" altLang="en-US" sz="6000" b="1">
                <a:solidFill>
                  <a:srgbClr val="FF0000"/>
                </a:solidFill>
                <a:latin typeface="HelveticaNeue" pitchFamily="2" charset="0"/>
                <a:ea typeface="宋体" panose="02010600030101010101" pitchFamily="2" charset="-122"/>
              </a:rPr>
              <a:t>更多教学资源请关注</a:t>
            </a:r>
            <a:endParaRPr lang="en-US" altLang="zh-CN" sz="6000" b="1">
              <a:solidFill>
                <a:srgbClr val="FF0000"/>
              </a:solidFill>
              <a:latin typeface="HelveticaNeue" pitchFamily="2" charset="0"/>
              <a:ea typeface="宋体" panose="02010600030101010101" pitchFamily="2" charset="-122"/>
            </a:endParaRPr>
          </a:p>
          <a:p>
            <a:r>
              <a:rPr lang="zh-CN" altLang="en-US" sz="6000" b="1">
                <a:solidFill>
                  <a:srgbClr val="FF0000"/>
                </a:solidFill>
                <a:latin typeface="HelveticaNeue" pitchFamily="2" charset="0"/>
                <a:ea typeface="宋体" panose="02010600030101010101" pitchFamily="2" charset="-122"/>
              </a:rPr>
              <a:t>公众号：溯恩英语</a:t>
            </a:r>
            <a:endParaRPr lang="zh-CN" altLang="en-US" sz="6000" b="1">
              <a:solidFill>
                <a:srgbClr val="FF0000"/>
              </a:solidFill>
              <a:latin typeface="HelveticaNeue" pitchFamily="2" charset="0"/>
              <a:ea typeface="宋体" panose="02010600030101010101" pitchFamily="2" charset="-122"/>
            </a:endParaRPr>
          </a:p>
        </p:txBody>
      </p:sp>
      <p:sp>
        <p:nvSpPr>
          <p:cNvPr id="5122" name="矩形 3"/>
          <p:cNvSpPr/>
          <p:nvPr/>
        </p:nvSpPr>
        <p:spPr>
          <a:xfrm>
            <a:off x="12942570" y="4114800"/>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10594975" y="422275"/>
            <a:ext cx="7054850" cy="2284730"/>
          </a:xfrm>
          <a:prstGeom prst="rect">
            <a:avLst/>
          </a:prstGeom>
          <a:noFill/>
          <a:ln w="9525">
            <a:noFill/>
          </a:ln>
        </p:spPr>
      </p:pic>
      <p:pic>
        <p:nvPicPr>
          <p:cNvPr id="5124" name="图片 6" descr="logo横版 png"/>
          <p:cNvPicPr>
            <a:picLocks noChangeAspect="1"/>
          </p:cNvPicPr>
          <p:nvPr/>
        </p:nvPicPr>
        <p:blipFill>
          <a:blip r:embed="rId2"/>
          <a:stretch>
            <a:fillRect/>
          </a:stretch>
        </p:blipFill>
        <p:spPr>
          <a:xfrm>
            <a:off x="16548735" y="422275"/>
            <a:ext cx="1196975" cy="1266825"/>
          </a:xfrm>
          <a:prstGeom prst="rect">
            <a:avLst/>
          </a:prstGeom>
          <a:noFill/>
          <a:ln w="9525">
            <a:noFill/>
          </a:ln>
        </p:spPr>
      </p:pic>
      <p:pic>
        <p:nvPicPr>
          <p:cNvPr id="5125" name="图片 1" descr="qrcode_for_gh_3a435f224ccf_1280"/>
          <p:cNvPicPr>
            <a:picLocks noChangeAspect="1"/>
          </p:cNvPicPr>
          <p:nvPr/>
        </p:nvPicPr>
        <p:blipFill>
          <a:blip r:embed="rId3"/>
          <a:stretch>
            <a:fillRect/>
          </a:stretch>
        </p:blipFill>
        <p:spPr>
          <a:xfrm>
            <a:off x="12406630" y="4723765"/>
            <a:ext cx="4674870" cy="467169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33400" y="387999"/>
            <a:ext cx="16840200" cy="5016758"/>
          </a:xfrm>
          <a:prstGeom prst="rect">
            <a:avLst/>
          </a:prstGeom>
          <a:noFill/>
        </p:spPr>
        <p:txBody>
          <a:bodyPr wrap="square">
            <a:spAutoFit/>
          </a:bodyPr>
          <a:lstStyle/>
          <a:p>
            <a:pPr algn="ctr"/>
            <a:r>
              <a:rPr lang="en-US" altLang="zh-CN" sz="3200" dirty="0">
                <a:latin typeface="Times New Roman" panose="02020603050405020304" pitchFamily="18" charset="0"/>
                <a:cs typeface="Times New Roman" panose="02020603050405020304" pitchFamily="18" charset="0"/>
              </a:rPr>
              <a:t>B</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     </a:t>
            </a:r>
            <a:r>
              <a:rPr lang="en-US" altLang="zh-CN" sz="3200" dirty="0">
                <a:highlight>
                  <a:srgbClr val="FFFF00"/>
                </a:highlight>
                <a:latin typeface="Times New Roman" panose="02020603050405020304" pitchFamily="18" charset="0"/>
                <a:cs typeface="Times New Roman" panose="02020603050405020304" pitchFamily="18" charset="0"/>
              </a:rPr>
              <a:t>1</a:t>
            </a:r>
            <a:r>
              <a:rPr lang="en-US" altLang="zh-CN" sz="3200" dirty="0">
                <a:latin typeface="Times New Roman" panose="02020603050405020304" pitchFamily="18" charset="0"/>
                <a:cs typeface="Times New Roman" panose="02020603050405020304" pitchFamily="18" charset="0"/>
              </a:rPr>
              <a:t>When Hurricane Douglas came barreling toward Oahu in 2020, David </a:t>
            </a:r>
            <a:r>
              <a:rPr lang="en-US" altLang="zh-CN" sz="3200" dirty="0" err="1">
                <a:latin typeface="Times New Roman" panose="02020603050405020304" pitchFamily="18" charset="0"/>
                <a:cs typeface="Times New Roman" panose="02020603050405020304" pitchFamily="18" charset="0"/>
              </a:rPr>
              <a:t>Sischo</a:t>
            </a:r>
            <a:r>
              <a:rPr lang="en-US" altLang="zh-CN" sz="3200" dirty="0">
                <a:latin typeface="Times New Roman" panose="02020603050405020304" pitchFamily="18" charset="0"/>
                <a:cs typeface="Times New Roman" panose="02020603050405020304" pitchFamily="18" charset="0"/>
              </a:rPr>
              <a:t> quickly </a:t>
            </a:r>
            <a:r>
              <a:rPr lang="en-US" altLang="zh-CN" sz="3200" dirty="0">
                <a:solidFill>
                  <a:srgbClr val="00B050"/>
                </a:solidFill>
                <a:latin typeface="Times New Roman" panose="02020603050405020304" pitchFamily="18" charset="0"/>
                <a:cs typeface="Times New Roman" panose="02020603050405020304" pitchFamily="18" charset="0"/>
              </a:rPr>
              <a:t>packed up </a:t>
            </a:r>
            <a:r>
              <a:rPr lang="en-US" altLang="zh-CN" sz="3200" dirty="0">
                <a:latin typeface="Times New Roman" panose="02020603050405020304" pitchFamily="18" charset="0"/>
                <a:cs typeface="Times New Roman" panose="02020603050405020304" pitchFamily="18" charset="0"/>
              </a:rPr>
              <a:t>and drove to higher ground. </a:t>
            </a:r>
            <a:r>
              <a:rPr lang="en-US" altLang="zh-CN" sz="3200" dirty="0">
                <a:solidFill>
                  <a:srgbClr val="FF0000"/>
                </a:solidFill>
                <a:highlight>
                  <a:srgbClr val="FFFF00"/>
                </a:highlight>
                <a:latin typeface="Times New Roman" panose="02020603050405020304" pitchFamily="18" charset="0"/>
                <a:cs typeface="Times New Roman" panose="02020603050405020304" pitchFamily="18" charset="0"/>
              </a:rPr>
              <a:t>But</a:t>
            </a:r>
            <a:r>
              <a:rPr lang="en-US" altLang="zh-CN" sz="3200" dirty="0">
                <a:latin typeface="Times New Roman" panose="02020603050405020304" pitchFamily="18" charset="0"/>
                <a:cs typeface="Times New Roman" panose="02020603050405020304" pitchFamily="18" charset="0"/>
              </a:rPr>
              <a:t> he wasn’t shifting his family. </a:t>
            </a:r>
            <a:r>
              <a:rPr lang="en-US" altLang="zh-CN" sz="3200" dirty="0">
                <a:solidFill>
                  <a:srgbClr val="FF0000"/>
                </a:solidFill>
                <a:latin typeface="Times New Roman" panose="02020603050405020304" pitchFamily="18" charset="0"/>
                <a:cs typeface="Times New Roman" panose="02020603050405020304" pitchFamily="18" charset="0"/>
              </a:rPr>
              <a:t>He was shifting snails</a:t>
            </a:r>
            <a:r>
              <a:rPr lang="en-US" altLang="zh-CN" sz="3200" dirty="0">
                <a:latin typeface="Times New Roman" panose="02020603050405020304" pitchFamily="18" charset="0"/>
                <a:cs typeface="Times New Roman" panose="02020603050405020304" pitchFamily="18" charset="0"/>
              </a:rPr>
              <a:t>.</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     </a:t>
            </a:r>
            <a:r>
              <a:rPr lang="en-US" altLang="zh-CN" sz="3200" dirty="0">
                <a:highlight>
                  <a:srgbClr val="FFFF00"/>
                </a:highlight>
                <a:latin typeface="Times New Roman" panose="02020603050405020304" pitchFamily="18" charset="0"/>
                <a:cs typeface="Times New Roman" panose="02020603050405020304" pitchFamily="18" charset="0"/>
              </a:rPr>
              <a:t>2</a:t>
            </a:r>
            <a:r>
              <a:rPr lang="en-US" altLang="zh-CN" sz="3200" dirty="0">
                <a:latin typeface="Times New Roman" panose="02020603050405020304" pitchFamily="18" charset="0"/>
                <a:cs typeface="Times New Roman" panose="02020603050405020304" pitchFamily="18" charset="0"/>
              </a:rPr>
              <a:t>Sischo works with some of </a:t>
            </a:r>
            <a:r>
              <a:rPr lang="en-US" altLang="zh-CN" sz="3200" dirty="0">
                <a:solidFill>
                  <a:srgbClr val="FF0000"/>
                </a:solidFill>
                <a:latin typeface="Times New Roman" panose="02020603050405020304" pitchFamily="18" charset="0"/>
                <a:cs typeface="Times New Roman" panose="02020603050405020304" pitchFamily="18" charset="0"/>
              </a:rPr>
              <a:t>the rarest endangered species </a:t>
            </a:r>
            <a:r>
              <a:rPr lang="en-US" altLang="zh-CN" sz="3200" dirty="0">
                <a:latin typeface="Times New Roman" panose="02020603050405020304" pitchFamily="18" charset="0"/>
                <a:cs typeface="Times New Roman" panose="02020603050405020304" pitchFamily="18" charset="0"/>
              </a:rPr>
              <a:t>on the planet, kahuli—Hawaii’s native tree snails. The colorful, jewel-like snails were </a:t>
            </a:r>
            <a:r>
              <a:rPr lang="en-US" altLang="zh-CN" sz="3200" dirty="0">
                <a:solidFill>
                  <a:srgbClr val="FF0000"/>
                </a:solidFill>
                <a:latin typeface="Times New Roman" panose="02020603050405020304" pitchFamily="18" charset="0"/>
                <a:cs typeface="Times New Roman" panose="02020603050405020304" pitchFamily="18" charset="0"/>
              </a:rPr>
              <a:t>once so abundant</a:t>
            </a:r>
            <a:r>
              <a:rPr lang="en-US" altLang="zh-CN" sz="3200" dirty="0">
                <a:latin typeface="Times New Roman" panose="02020603050405020304" pitchFamily="18" charset="0"/>
                <a:cs typeface="Times New Roman" panose="02020603050405020304" pitchFamily="18" charset="0"/>
              </a:rPr>
              <a:t>. It’s said they were like Christmas ornaments covering the trees. Almost all of the 750 different species were found only in Hawaii. Today, more than half of those species are </a:t>
            </a:r>
            <a:r>
              <a:rPr lang="en-US" altLang="zh-CN" sz="3200" dirty="0">
                <a:solidFill>
                  <a:srgbClr val="FF0000"/>
                </a:solidFill>
                <a:latin typeface="Times New Roman" panose="02020603050405020304" pitchFamily="18" charset="0"/>
                <a:cs typeface="Times New Roman" panose="02020603050405020304" pitchFamily="18" charset="0"/>
              </a:rPr>
              <a:t>gone</a:t>
            </a:r>
            <a:r>
              <a:rPr lang="en-US" altLang="zh-CN" sz="3200" dirty="0">
                <a:latin typeface="Times New Roman" panose="02020603050405020304" pitchFamily="18" charset="0"/>
                <a:cs typeface="Times New Roman" panose="02020603050405020304" pitchFamily="18" charset="0"/>
              </a:rPr>
              <a:t>, </a:t>
            </a:r>
            <a:r>
              <a:rPr lang="en-US" altLang="zh-CN" sz="3200" dirty="0">
                <a:solidFill>
                  <a:srgbClr val="FF0000"/>
                </a:solidFill>
                <a:latin typeface="Times New Roman" panose="02020603050405020304" pitchFamily="18" charset="0"/>
                <a:cs typeface="Times New Roman" panose="02020603050405020304" pitchFamily="18" charset="0"/>
              </a:rPr>
              <a:t>the extinctions </a:t>
            </a:r>
            <a:r>
              <a:rPr lang="en-US" altLang="zh-CN" sz="3200" dirty="0">
                <a:latin typeface="Times New Roman" panose="02020603050405020304" pitchFamily="18" charset="0"/>
                <a:cs typeface="Times New Roman" panose="02020603050405020304" pitchFamily="18" charset="0"/>
              </a:rPr>
              <a:t>happening </a:t>
            </a:r>
            <a:r>
              <a:rPr lang="en-US" altLang="zh-CN" sz="3200" dirty="0">
                <a:solidFill>
                  <a:srgbClr val="00B050"/>
                </a:solidFill>
                <a:latin typeface="Times New Roman" panose="02020603050405020304" pitchFamily="18" charset="0"/>
                <a:cs typeface="Times New Roman" panose="02020603050405020304" pitchFamily="18" charset="0"/>
              </a:rPr>
              <a:t>in the span of </a:t>
            </a:r>
            <a:r>
              <a:rPr lang="en-US" altLang="zh-CN" sz="3200" dirty="0">
                <a:latin typeface="Times New Roman" panose="02020603050405020304" pitchFamily="18" charset="0"/>
                <a:cs typeface="Times New Roman" panose="02020603050405020304" pitchFamily="18" charset="0"/>
              </a:rPr>
              <a:t>a human lifetime. </a:t>
            </a:r>
            <a:r>
              <a:rPr lang="en-US" altLang="zh-CN" sz="3200" dirty="0" err="1">
                <a:latin typeface="Times New Roman" panose="02020603050405020304" pitchFamily="18" charset="0"/>
                <a:cs typeface="Times New Roman" panose="02020603050405020304" pitchFamily="18" charset="0"/>
              </a:rPr>
              <a:t>Sischo</a:t>
            </a:r>
            <a:r>
              <a:rPr lang="en-US" altLang="zh-CN" sz="3200" dirty="0">
                <a:latin typeface="Times New Roman" panose="02020603050405020304" pitchFamily="18" charset="0"/>
                <a:cs typeface="Times New Roman" panose="02020603050405020304" pitchFamily="18" charset="0"/>
              </a:rPr>
              <a:t> and his team with Hawaii’s Department of Land and Natural Resources have the heavy task of </a:t>
            </a:r>
            <a:r>
              <a:rPr lang="en-US" altLang="zh-CN" sz="3200" dirty="0">
                <a:solidFill>
                  <a:srgbClr val="FF0000"/>
                </a:solidFill>
                <a:latin typeface="Times New Roman" panose="02020603050405020304" pitchFamily="18" charset="0"/>
                <a:cs typeface="Times New Roman" panose="02020603050405020304" pitchFamily="18" charset="0"/>
              </a:rPr>
              <a:t>saving what’s left</a:t>
            </a:r>
            <a:r>
              <a:rPr lang="en-US" altLang="zh-CN" sz="3200" dirty="0">
                <a:latin typeface="Times New Roman" panose="02020603050405020304" pitchFamily="18" charset="0"/>
                <a:cs typeface="Times New Roman" panose="02020603050405020304" pitchFamily="18" charset="0"/>
              </a:rPr>
              <a:t>.</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     </a:t>
            </a:r>
            <a:endParaRPr lang="en-US" altLang="zh-CN" sz="32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533400" y="4893129"/>
            <a:ext cx="13182600" cy="5016758"/>
          </a:xfrm>
          <a:prstGeom prst="rect">
            <a:avLst/>
          </a:prstGeom>
          <a:noFill/>
          <a:ln w="28575">
            <a:solidFill>
              <a:schemeClr val="tx1"/>
            </a:solidFill>
          </a:ln>
        </p:spPr>
        <p:txBody>
          <a:bodyPr wrap="square">
            <a:spAutoFit/>
          </a:bodyPr>
          <a:lstStyle/>
          <a:p>
            <a:r>
              <a:rPr lang="en-US" altLang="zh-CN" sz="3200" dirty="0">
                <a:latin typeface="Times New Roman" panose="02020603050405020304" pitchFamily="18" charset="0"/>
                <a:cs typeface="Times New Roman" panose="02020603050405020304" pitchFamily="18" charset="0"/>
              </a:rPr>
              <a:t>24.What was David’s primary </a:t>
            </a:r>
            <a:r>
              <a:rPr lang="en-US" altLang="zh-CN" sz="3200" b="1" dirty="0">
                <a:latin typeface="Times New Roman" panose="02020603050405020304" pitchFamily="18" charset="0"/>
                <a:cs typeface="Times New Roman" panose="02020603050405020304" pitchFamily="18" charset="0"/>
              </a:rPr>
              <a:t>concern</a:t>
            </a:r>
            <a:r>
              <a:rPr lang="en-US" altLang="zh-CN" sz="3200" dirty="0">
                <a:latin typeface="Times New Roman" panose="02020603050405020304" pitchFamily="18" charset="0"/>
                <a:cs typeface="Times New Roman" panose="02020603050405020304" pitchFamily="18" charset="0"/>
              </a:rPr>
              <a:t> when Hurricane Douglas approached?</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     A. The </a:t>
            </a:r>
            <a:r>
              <a:rPr lang="en-US" altLang="zh-CN" sz="3200" dirty="0">
                <a:solidFill>
                  <a:srgbClr val="00B050"/>
                </a:solidFill>
                <a:latin typeface="Times New Roman" panose="02020603050405020304" pitchFamily="18" charset="0"/>
                <a:cs typeface="Times New Roman" panose="02020603050405020304" pitchFamily="18" charset="0"/>
              </a:rPr>
              <a:t>safety</a:t>
            </a:r>
            <a:r>
              <a:rPr lang="en-US" altLang="zh-CN" sz="3200" dirty="0">
                <a:latin typeface="Times New Roman" panose="02020603050405020304" pitchFamily="18" charset="0"/>
                <a:cs typeface="Times New Roman" panose="02020603050405020304" pitchFamily="18" charset="0"/>
              </a:rPr>
              <a:t> of his family.</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     B. The </a:t>
            </a:r>
            <a:r>
              <a:rPr lang="en-US" altLang="zh-CN" sz="3200" dirty="0">
                <a:solidFill>
                  <a:srgbClr val="00B050"/>
                </a:solidFill>
                <a:latin typeface="Times New Roman" panose="02020603050405020304" pitchFamily="18" charset="0"/>
                <a:cs typeface="Times New Roman" panose="02020603050405020304" pitchFamily="18" charset="0"/>
              </a:rPr>
              <a:t>protection</a:t>
            </a:r>
            <a:r>
              <a:rPr lang="en-US" altLang="zh-CN" sz="3200" dirty="0">
                <a:latin typeface="Times New Roman" panose="02020603050405020304" pitchFamily="18" charset="0"/>
                <a:cs typeface="Times New Roman" panose="02020603050405020304" pitchFamily="18" charset="0"/>
              </a:rPr>
              <a:t> of rare tree snails.</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     C. The </a:t>
            </a:r>
            <a:r>
              <a:rPr lang="en-US" altLang="zh-CN" sz="3200" dirty="0">
                <a:solidFill>
                  <a:srgbClr val="00B050"/>
                </a:solidFill>
                <a:latin typeface="Times New Roman" panose="02020603050405020304" pitchFamily="18" charset="0"/>
                <a:cs typeface="Times New Roman" panose="02020603050405020304" pitchFamily="18" charset="0"/>
              </a:rPr>
              <a:t>withdrawal</a:t>
            </a:r>
            <a:r>
              <a:rPr lang="en-US" altLang="zh-CN" sz="3200" dirty="0">
                <a:latin typeface="Times New Roman" panose="02020603050405020304" pitchFamily="18" charset="0"/>
                <a:cs typeface="Times New Roman" panose="02020603050405020304" pitchFamily="18" charset="0"/>
              </a:rPr>
              <a:t> of local residents.</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     D. The </a:t>
            </a:r>
            <a:r>
              <a:rPr lang="en-US" altLang="zh-CN" sz="3200" dirty="0">
                <a:solidFill>
                  <a:srgbClr val="00B050"/>
                </a:solidFill>
                <a:latin typeface="Times New Roman" panose="02020603050405020304" pitchFamily="18" charset="0"/>
                <a:cs typeface="Times New Roman" panose="02020603050405020304" pitchFamily="18" charset="0"/>
              </a:rPr>
              <a:t>observation</a:t>
            </a:r>
            <a:r>
              <a:rPr lang="en-US" altLang="zh-CN" sz="3200" dirty="0">
                <a:latin typeface="Times New Roman" panose="02020603050405020304" pitchFamily="18" charset="0"/>
                <a:cs typeface="Times New Roman" panose="02020603050405020304" pitchFamily="18" charset="0"/>
              </a:rPr>
              <a:t> of the hurricane.</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25.What’s the present state of kahuli?</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     A. They are now more abundant than ever.</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     B. All 750 species are still thriving in Hawaii.</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     C. They are </a:t>
            </a:r>
            <a:r>
              <a:rPr lang="en-US" altLang="zh-CN" sz="3200" dirty="0">
                <a:solidFill>
                  <a:srgbClr val="FF0000"/>
                </a:solidFill>
                <a:latin typeface="Times New Roman" panose="02020603050405020304" pitchFamily="18" charset="0"/>
                <a:cs typeface="Times New Roman" panose="02020603050405020304" pitchFamily="18" charset="0"/>
              </a:rPr>
              <a:t>in a critical situation </a:t>
            </a:r>
            <a:r>
              <a:rPr lang="en-US" altLang="zh-CN" sz="3200" dirty="0">
                <a:latin typeface="Times New Roman" panose="02020603050405020304" pitchFamily="18" charset="0"/>
                <a:cs typeface="Times New Roman" panose="02020603050405020304" pitchFamily="18" charset="0"/>
              </a:rPr>
              <a:t>of </a:t>
            </a:r>
            <a:r>
              <a:rPr lang="en-US" altLang="zh-CN" sz="3200" dirty="0">
                <a:solidFill>
                  <a:srgbClr val="FF0000"/>
                </a:solidFill>
                <a:highlight>
                  <a:srgbClr val="FFFF00"/>
                </a:highlight>
                <a:latin typeface="Times New Roman" panose="02020603050405020304" pitchFamily="18" charset="0"/>
                <a:cs typeface="Times New Roman" panose="02020603050405020304" pitchFamily="18" charset="0"/>
              </a:rPr>
              <a:t>extinction</a:t>
            </a:r>
            <a:r>
              <a:rPr lang="en-US" altLang="zh-CN" sz="3200" dirty="0">
                <a:latin typeface="Times New Roman" panose="02020603050405020304" pitchFamily="18" charset="0"/>
                <a:cs typeface="Times New Roman" panose="02020603050405020304" pitchFamily="18" charset="0"/>
              </a:rPr>
              <a:t>.</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     D. They can be found in various parts of the world.</a:t>
            </a:r>
            <a:endParaRPr lang="en-US" altLang="zh-CN" sz="3200" dirty="0">
              <a:latin typeface="Times New Roman" panose="02020603050405020304" pitchFamily="18" charset="0"/>
              <a:cs typeface="Times New Roman" panose="02020603050405020304" pitchFamily="18" charset="0"/>
            </a:endParaRPr>
          </a:p>
        </p:txBody>
      </p:sp>
      <p:sp>
        <p:nvSpPr>
          <p:cNvPr id="8" name="矩形 7"/>
          <p:cNvSpPr/>
          <p:nvPr/>
        </p:nvSpPr>
        <p:spPr bwMode="auto">
          <a:xfrm>
            <a:off x="5105400" y="1485901"/>
            <a:ext cx="9601200" cy="3810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9" name="矩形 8"/>
          <p:cNvSpPr/>
          <p:nvPr/>
        </p:nvSpPr>
        <p:spPr bwMode="auto">
          <a:xfrm>
            <a:off x="560614" y="3429855"/>
            <a:ext cx="16840200" cy="1463274"/>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10" name="图片 9"/>
          <p:cNvPicPr>
            <a:picLocks noChangeAspect="1"/>
          </p:cNvPicPr>
          <p:nvPr/>
        </p:nvPicPr>
        <p:blipFill>
          <a:blip r:embed="rId1" cstate="screen"/>
          <a:stretch>
            <a:fillRect/>
          </a:stretch>
        </p:blipFill>
        <p:spPr>
          <a:xfrm>
            <a:off x="1085307" y="8913222"/>
            <a:ext cx="421278" cy="421278"/>
          </a:xfrm>
          <a:prstGeom prst="rect">
            <a:avLst/>
          </a:prstGeom>
        </p:spPr>
      </p:pic>
      <p:pic>
        <p:nvPicPr>
          <p:cNvPr id="5124" name="图片 6" descr="logo横版 png"/>
          <p:cNvPicPr>
            <a:picLocks noChangeAspect="1"/>
          </p:cNvPicPr>
          <p:nvPr/>
        </p:nvPicPr>
        <p:blipFill>
          <a:blip r:embed="rId2"/>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04800" y="9588"/>
            <a:ext cx="17373600" cy="7125027"/>
          </a:xfrm>
          <a:prstGeom prst="rect">
            <a:avLst/>
          </a:prstGeom>
          <a:noFill/>
        </p:spPr>
        <p:txBody>
          <a:bodyPr wrap="square">
            <a:spAutoFit/>
          </a:bodyPr>
          <a:lstStyle/>
          <a:p>
            <a:pPr marL="0" marR="0" lvl="0" indent="0" algn="ctr" defTabSz="914400" rtl="0" eaLnBrk="1" fontAlgn="auto" latinLnBrk="0" hangingPunct="1">
              <a:lnSpc>
                <a:spcPts val="34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4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 </a:t>
            </a:r>
            <a:r>
              <a:rPr kumimoji="0" lang="en-US" altLang="zh-CN" sz="3200" b="1"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stave off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extinction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40 species of snails, each about the size of a dime, live in human care inside an unremarkable trailer near Honolulu. For some, it’s the only place where they’re found, their wild populations having completely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disappeared</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“Most people, when they think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endangered species going extinct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they think of pandas and tigers and elephants, but imagine having 40 different species that are all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as rare as pandas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are,”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Sischo</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says.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4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This winter, one species of snail will inch toward an auspicious milestone. It will be released in a special enclosure in the mountains of Oahu, one that has been painstakingly prepared to give the snails the best chance of </a:t>
            </a:r>
            <a:r>
              <a:rPr kumimoji="0" lang="en-US" altLang="zh-CN"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survival in their natural environment</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4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Still, the outlook for Hawaii’s snails is uncertain, symbolizing a new era in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conservation of endangered species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Around the world, plants and animals are being brought into enclosure as a last-ditch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effort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against extinction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as the climate heats up and invasive species continue to spread, many have no clear path to return to nature in the near term. That could mean they stay in human care. In the face of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biodiversity crisis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many wildlife biologists say there’s no other choice. “These are biological treasures that are irreplaceable,”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Sischo</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says. “</a:t>
            </a:r>
            <a:r>
              <a:rPr kumimoji="0" lang="en-US" altLang="zh-CN" sz="3200" b="0"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It is now or never. What we manage to keep on Earth will be what the next generation is able to put back.”</a:t>
            </a:r>
            <a:endParaRPr kumimoji="0" lang="zh-CN" altLang="en-US" sz="3200" b="0"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457200" y="6633270"/>
            <a:ext cx="13182600" cy="3539430"/>
          </a:xfrm>
          <a:prstGeom prst="rect">
            <a:avLst/>
          </a:prstGeom>
          <a:no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26.What does the phrase “stave off” in Paragraph 3 most probably mean?</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 Clarify.		B. Accelerate.		C. Witness.		D. Prevent.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27.What can be inferred from the last paragraph?</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 The future of Hawaii’s snails is promising.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B. The biodiversity crisis is easy to deal with.</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 The ways to protect endangered species are numerous.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D. The conservation of endangered species is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challenging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bwMode="auto">
          <a:xfrm>
            <a:off x="1143000" y="495300"/>
            <a:ext cx="7162800" cy="421959"/>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 name="矩形 1"/>
          <p:cNvSpPr/>
          <p:nvPr/>
        </p:nvSpPr>
        <p:spPr bwMode="auto">
          <a:xfrm>
            <a:off x="13335000" y="495300"/>
            <a:ext cx="4316186" cy="421959"/>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3" name="矩形 2"/>
          <p:cNvSpPr/>
          <p:nvPr/>
        </p:nvSpPr>
        <p:spPr bwMode="auto">
          <a:xfrm>
            <a:off x="304800" y="949135"/>
            <a:ext cx="6705600" cy="421959"/>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pic>
        <p:nvPicPr>
          <p:cNvPr id="5" name="图片 4"/>
          <p:cNvPicPr>
            <a:picLocks noChangeAspect="1"/>
          </p:cNvPicPr>
          <p:nvPr/>
        </p:nvPicPr>
        <p:blipFill>
          <a:blip r:embed="rId1" cstate="screen"/>
          <a:stretch>
            <a:fillRect/>
          </a:stretch>
        </p:blipFill>
        <p:spPr>
          <a:xfrm>
            <a:off x="11430000" y="7183785"/>
            <a:ext cx="421278" cy="421278"/>
          </a:xfrm>
          <a:prstGeom prst="rect">
            <a:avLst/>
          </a:prstGeom>
        </p:spPr>
      </p:pic>
      <p:sp>
        <p:nvSpPr>
          <p:cNvPr id="11" name="矩形 10"/>
          <p:cNvSpPr/>
          <p:nvPr/>
        </p:nvSpPr>
        <p:spPr bwMode="auto">
          <a:xfrm>
            <a:off x="9525000" y="3529606"/>
            <a:ext cx="8126186" cy="421959"/>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2" name="矩形 11"/>
          <p:cNvSpPr/>
          <p:nvPr/>
        </p:nvSpPr>
        <p:spPr bwMode="auto">
          <a:xfrm>
            <a:off x="304800" y="3982577"/>
            <a:ext cx="3352800" cy="421959"/>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3" name="矩形 12"/>
          <p:cNvSpPr/>
          <p:nvPr/>
        </p:nvSpPr>
        <p:spPr bwMode="auto">
          <a:xfrm>
            <a:off x="451884" y="4823654"/>
            <a:ext cx="14864316" cy="421959"/>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4" name="矩形 13"/>
          <p:cNvSpPr/>
          <p:nvPr/>
        </p:nvSpPr>
        <p:spPr bwMode="auto">
          <a:xfrm>
            <a:off x="430618" y="5242772"/>
            <a:ext cx="13209181" cy="421959"/>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pic>
        <p:nvPicPr>
          <p:cNvPr id="15" name="图片 14"/>
          <p:cNvPicPr>
            <a:picLocks noChangeAspect="1"/>
          </p:cNvPicPr>
          <p:nvPr/>
        </p:nvPicPr>
        <p:blipFill>
          <a:blip r:embed="rId1" cstate="screen"/>
          <a:stretch>
            <a:fillRect/>
          </a:stretch>
        </p:blipFill>
        <p:spPr>
          <a:xfrm>
            <a:off x="932361" y="9638401"/>
            <a:ext cx="421278" cy="421278"/>
          </a:xfrm>
          <a:prstGeom prst="rect">
            <a:avLst/>
          </a:prstGeom>
        </p:spPr>
      </p:pic>
      <p:pic>
        <p:nvPicPr>
          <p:cNvPr id="5124" name="图片 6" descr="logo横版 png"/>
          <p:cNvPicPr>
            <a:picLocks noChangeAspect="1"/>
          </p:cNvPicPr>
          <p:nvPr/>
        </p:nvPicPr>
        <p:blipFill>
          <a:blip r:embed="rId2"/>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3845190" y="8508698"/>
            <a:ext cx="12494267" cy="564578"/>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Conservation of Hawaii’s native tree snails.</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1384042" y="7465819"/>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B</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sp>
        <p:nvSpPr>
          <p:cNvPr id="6" name="文本框 5"/>
          <p:cNvSpPr txBox="1"/>
          <p:nvPr/>
        </p:nvSpPr>
        <p:spPr>
          <a:xfrm>
            <a:off x="2209800" y="1485900"/>
            <a:ext cx="4589718" cy="7263527"/>
          </a:xfrm>
          <a:prstGeom prst="rect">
            <a:avLst/>
          </a:prstGeom>
          <a:noFill/>
        </p:spPr>
        <p:txBody>
          <a:bodyPr wrap="none" rtlCol="0">
            <a:spAutoFit/>
          </a:bodyPr>
          <a:lstStyle/>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Barreling toward</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Pack up</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solidFill>
                  <a:srgbClr val="FF0000"/>
                </a:solidFill>
                <a:latin typeface="Times New Roman" panose="02020603050405020304" pitchFamily="18" charset="0"/>
                <a:cs typeface="Times New Roman" panose="02020603050405020304" pitchFamily="18" charset="0"/>
              </a:rPr>
              <a:t>Shift</a:t>
            </a:r>
            <a:r>
              <a:rPr lang="en-US" altLang="zh-CN" sz="3200" dirty="0">
                <a:latin typeface="Times New Roman" panose="02020603050405020304" pitchFamily="18" charset="0"/>
                <a:cs typeface="Times New Roman" panose="02020603050405020304" pitchFamily="18" charset="0"/>
              </a:rPr>
              <a:t> his family</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In the span of </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An unremarkable trailer</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Go extinct</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A special enclosure</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Symbolize a new era</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A last-ditch effort </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Heat up</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Invasive species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In the face of</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The biodiversity crisis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endParaRPr lang="en-US" altLang="zh-CN" sz="3200" dirty="0">
              <a:latin typeface="Times New Roman" panose="02020603050405020304" pitchFamily="18" charset="0"/>
              <a:cs typeface="Times New Roman" panose="02020603050405020304" pitchFamily="18" charset="0"/>
            </a:endParaRPr>
          </a:p>
          <a:p>
            <a:endParaRPr lang="en-US" altLang="zh-CN" dirty="0"/>
          </a:p>
        </p:txBody>
      </p:sp>
      <p:sp>
        <p:nvSpPr>
          <p:cNvPr id="10" name="文本框 9"/>
          <p:cNvSpPr txBox="1"/>
          <p:nvPr/>
        </p:nvSpPr>
        <p:spPr>
          <a:xfrm>
            <a:off x="7995044" y="1532971"/>
            <a:ext cx="3467616" cy="6771084"/>
          </a:xfrm>
          <a:prstGeom prst="rect">
            <a:avLst/>
          </a:prstGeom>
          <a:noFill/>
        </p:spPr>
        <p:txBody>
          <a:bodyPr wrap="none" rtlCol="0">
            <a:spAutoFit/>
          </a:bodyPr>
          <a:lstStyle/>
          <a:p>
            <a:r>
              <a:rPr lang="zh-CN" altLang="en-US" sz="3200" dirty="0">
                <a:latin typeface="Times New Roman" panose="02020603050405020304" pitchFamily="18" charset="0"/>
                <a:cs typeface="Times New Roman" panose="02020603050405020304" pitchFamily="18" charset="0"/>
              </a:rPr>
              <a:t>向</a:t>
            </a:r>
            <a:r>
              <a:rPr lang="en-US" altLang="zh-CN" sz="3200" dirty="0">
                <a:latin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cs typeface="Times New Roman" panose="02020603050405020304" pitchFamily="18" charset="0"/>
              </a:rPr>
              <a:t>疾驰而去</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打包</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转移家庭</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在</a:t>
            </a:r>
            <a:r>
              <a:rPr lang="en-US" altLang="zh-CN" sz="3200" dirty="0">
                <a:latin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cs typeface="Times New Roman" panose="02020603050405020304" pitchFamily="18" charset="0"/>
              </a:rPr>
              <a:t>期间</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一个不起眼的拖车</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灭绝</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一个特殊的围栏</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象征一个新时代</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孤注一掷的努力</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加热</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入侵物种</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面对</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生物多样性</a:t>
            </a:r>
            <a:endParaRPr lang="en-US" altLang="zh-CN" sz="3200" dirty="0">
              <a:latin typeface="Times New Roman" panose="02020603050405020304" pitchFamily="18" charset="0"/>
              <a:cs typeface="Times New Roman" panose="02020603050405020304" pitchFamily="18" charset="0"/>
            </a:endParaRPr>
          </a:p>
          <a:p>
            <a:endParaRPr lang="en-US" altLang="zh-CN" dirty="0"/>
          </a:p>
        </p:txBody>
      </p:sp>
      <p:sp>
        <p:nvSpPr>
          <p:cNvPr id="13" name="文本框 12"/>
          <p:cNvSpPr txBox="1"/>
          <p:nvPr/>
        </p:nvSpPr>
        <p:spPr>
          <a:xfrm>
            <a:off x="12268201" y="1511871"/>
            <a:ext cx="4343400" cy="5632311"/>
          </a:xfrm>
          <a:prstGeom prst="rect">
            <a:avLst/>
          </a:prstGeom>
          <a:noFill/>
        </p:spPr>
        <p:txBody>
          <a:bodyPr wrap="square" rtlCol="0">
            <a:spAutoFit/>
          </a:bodyPr>
          <a:lstStyle/>
          <a:p>
            <a:pPr algn="just"/>
            <a:r>
              <a:rPr lang="en-US" altLang="zh-CN" sz="3600" dirty="0">
                <a:highlight>
                  <a:srgbClr val="FFFF00"/>
                </a:highlight>
                <a:latin typeface="Times New Roman" panose="02020603050405020304" pitchFamily="18" charset="0"/>
                <a:cs typeface="Times New Roman" panose="02020603050405020304" pitchFamily="18" charset="0"/>
              </a:rPr>
              <a:t>It is now or never. </a:t>
            </a:r>
            <a:r>
              <a:rPr lang="en-US" altLang="zh-CN" sz="3600" dirty="0">
                <a:solidFill>
                  <a:srgbClr val="FF0000"/>
                </a:solidFill>
                <a:highlight>
                  <a:srgbClr val="FFFF00"/>
                </a:highlight>
                <a:latin typeface="Times New Roman" panose="02020603050405020304" pitchFamily="18" charset="0"/>
                <a:cs typeface="Times New Roman" panose="02020603050405020304" pitchFamily="18" charset="0"/>
              </a:rPr>
              <a:t>What we manage to keep on Earth will be what the next generation is able to put back.</a:t>
            </a:r>
            <a:endParaRPr lang="en-US" altLang="zh-CN" sz="3600" dirty="0">
              <a:solidFill>
                <a:srgbClr val="FF0000"/>
              </a:solidFill>
              <a:highlight>
                <a:srgbClr val="FFFF00"/>
              </a:highlight>
              <a:latin typeface="Times New Roman" panose="02020603050405020304" pitchFamily="18" charset="0"/>
              <a:cs typeface="Times New Roman" panose="02020603050405020304" pitchFamily="18" charset="0"/>
            </a:endParaRPr>
          </a:p>
          <a:p>
            <a:pPr algn="just"/>
            <a:r>
              <a:rPr lang="zh-CN" altLang="en-US" sz="3600" dirty="0">
                <a:highlight>
                  <a:srgbClr val="FFFF00"/>
                </a:highlight>
                <a:latin typeface="Times New Roman" panose="02020603050405020304" pitchFamily="18" charset="0"/>
                <a:cs typeface="Times New Roman" panose="02020603050405020304" pitchFamily="18" charset="0"/>
              </a:rPr>
              <a:t>机不可失时不再来。我们在地球上保留的东西是下一代能够恢复的东西。</a:t>
            </a:r>
            <a:endParaRPr lang="en-US" altLang="zh-CN" sz="3600" dirty="0"/>
          </a:p>
        </p:txBody>
      </p:sp>
      <p:pic>
        <p:nvPicPr>
          <p:cNvPr id="5124" name="图片 6" descr="logo横版 png"/>
          <p:cNvPicPr>
            <a:picLocks noChangeAspect="1"/>
          </p:cNvPicPr>
          <p:nvPr/>
        </p:nvPicPr>
        <p:blipFill>
          <a:blip r:embed="rId2"/>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9"/>
          <p:cNvSpPr txBox="1"/>
          <p:nvPr/>
        </p:nvSpPr>
        <p:spPr>
          <a:xfrm>
            <a:off x="1752600" y="7446261"/>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C</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pic>
        <p:nvPicPr>
          <p:cNvPr id="6" name="图片 5"/>
          <p:cNvPicPr>
            <a:picLocks noChangeAspect="1"/>
          </p:cNvPicPr>
          <p:nvPr/>
        </p:nvPicPr>
        <p:blipFill>
          <a:blip r:embed="rId2"/>
          <a:stretch>
            <a:fillRect/>
          </a:stretch>
        </p:blipFill>
        <p:spPr>
          <a:xfrm>
            <a:off x="1998868" y="1364278"/>
            <a:ext cx="14290263" cy="6303810"/>
          </a:xfrm>
          <a:prstGeom prst="rect">
            <a:avLst/>
          </a:prstGeom>
        </p:spPr>
      </p:pic>
      <p:sp>
        <p:nvSpPr>
          <p:cNvPr id="10" name="TextBox 8"/>
          <p:cNvSpPr txBox="1"/>
          <p:nvPr/>
        </p:nvSpPr>
        <p:spPr>
          <a:xfrm>
            <a:off x="4191000" y="8234384"/>
            <a:ext cx="11018115" cy="614207"/>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480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Gaslighting in the Workplace</a:t>
            </a:r>
            <a:endParaRPr kumimoji="0" lang="en-US" sz="480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pic>
        <p:nvPicPr>
          <p:cNvPr id="5124" name="图片 6" descr="logo横版 png"/>
          <p:cNvPicPr>
            <a:picLocks noChangeAspect="1"/>
          </p:cNvPicPr>
          <p:nvPr/>
        </p:nvPicPr>
        <p:blipFill>
          <a:blip r:embed="rId3"/>
          <a:stretch>
            <a:fillRect/>
          </a:stretch>
        </p:blipFill>
        <p:spPr>
          <a:xfrm>
            <a:off x="16548735" y="422275"/>
            <a:ext cx="1196975" cy="1266825"/>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8600" y="-38100"/>
            <a:ext cx="17602200" cy="9140964"/>
          </a:xfrm>
          <a:prstGeom prst="rect">
            <a:avLst/>
          </a:prstGeom>
          <a:noFill/>
        </p:spPr>
        <p:txBody>
          <a:bodyPr wrap="square">
            <a:spAutoFit/>
          </a:bodyPr>
          <a:lstStyle/>
          <a:p>
            <a:pPr algn="ctr"/>
            <a:r>
              <a:rPr lang="en-US" altLang="zh-CN" sz="2800" dirty="0">
                <a:latin typeface="Times New Roman" panose="02020603050405020304" pitchFamily="18" charset="0"/>
                <a:cs typeface="Times New Roman" panose="02020603050405020304" pitchFamily="18" charset="0"/>
              </a:rPr>
              <a:t>C</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1</a:t>
            </a:r>
            <a:r>
              <a:rPr lang="en-US" altLang="zh-CN" sz="2800" dirty="0">
                <a:latin typeface="Times New Roman" panose="02020603050405020304" pitchFamily="18" charset="0"/>
                <a:cs typeface="Times New Roman" panose="02020603050405020304" pitchFamily="18" charset="0"/>
              </a:rPr>
              <a:t>Has someone ever told you something that made you doubt your own memory or judgment</a:t>
            </a:r>
            <a:r>
              <a:rPr lang="en-US" altLang="zh-CN" sz="2800" dirty="0">
                <a:highlight>
                  <a:srgbClr val="FFFF00"/>
                </a:highlight>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If so, you may be a victim of gaslighting. “Gaslighting” is a kind of psychological abuse to gain power over others by purposely making other people think they’re wrong even when they’re right. The term comes from Patrick Hamilton’s play in 1938. Lead character Jack Manningham seeks to convince his wife Bella that she is going crazy, by saying she is imagining the dimming of the gas light in their home, when it was actually he who lowered the brightness of the light.</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2</a:t>
            </a:r>
            <a:r>
              <a:rPr lang="en-US" altLang="zh-CN" sz="2800" dirty="0">
                <a:latin typeface="Times New Roman" panose="02020603050405020304" pitchFamily="18" charset="0"/>
                <a:cs typeface="Times New Roman" panose="02020603050405020304" pitchFamily="18" charset="0"/>
              </a:rPr>
              <a:t>Gaslighting is initially used to talk about what happens in romantic relationships. However, many individuals also experience gaslighting at work. In fact, a recent survey has found that 58% of the respondents said they have experienced gaslighting at work. It’s unsurprising since gaslighting usually involves a power relationship and a need to control others. In the workplace, the dynamics between a boss and his employee can be the perfect breeding ground for this type of behavior. Your boss may tell you to handle an assignment in a certain way, but when you do, he gets annoyed and says it isn’t what he wants. It makes you feel like your memory is faulty.</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3</a:t>
            </a:r>
            <a:r>
              <a:rPr lang="en-US" altLang="zh-CN" sz="2800" dirty="0">
                <a:latin typeface="Times New Roman" panose="02020603050405020304" pitchFamily="18" charset="0"/>
                <a:cs typeface="Times New Roman" panose="02020603050405020304" pitchFamily="18" charset="0"/>
              </a:rPr>
              <a:t>In order to find out whether your boss’s behavior really constitutes gaslighting or he is just a poor communicator, you could write down your experiences and ask yourself what really has happened, what his motives might be, and how your emotion is affected. But always be careful because </a:t>
            </a:r>
            <a:r>
              <a:rPr lang="en-US" altLang="zh-CN" sz="2800" dirty="0" err="1">
                <a:latin typeface="Times New Roman" panose="02020603050405020304" pitchFamily="18" charset="0"/>
                <a:cs typeface="Times New Roman" panose="02020603050405020304" pitchFamily="18" charset="0"/>
              </a:rPr>
              <a:t>gaslighters</a:t>
            </a:r>
            <a:r>
              <a:rPr lang="en-US" altLang="zh-CN" sz="2800" dirty="0">
                <a:latin typeface="Times New Roman" panose="02020603050405020304" pitchFamily="18" charset="0"/>
                <a:cs typeface="Times New Roman" panose="02020603050405020304" pitchFamily="18" charset="0"/>
              </a:rPr>
              <a:t> know how to fly under the radar. They are skilled at weakening an employee’s confidence and sense of reality in a clever and hard-to-prove way.</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4</a:t>
            </a:r>
            <a:r>
              <a:rPr lang="en-US" altLang="zh-CN" sz="2800" dirty="0">
                <a:latin typeface="Times New Roman" panose="02020603050405020304" pitchFamily="18" charset="0"/>
                <a:cs typeface="Times New Roman" panose="02020603050405020304" pitchFamily="18" charset="0"/>
              </a:rPr>
              <a:t>To protect yourself, at the end of the conversation with your boss, repeat back what you have heard and follow up with an e-mail restating the main points, documenting the interactions between you two. But don’t get your hopes high that this will automatically solve the problem, Robin Stern, author of The Gaslight Effect, warns, because it’s hard to get a </a:t>
            </a:r>
            <a:r>
              <a:rPr lang="en-US" altLang="zh-CN" sz="2800" dirty="0" err="1">
                <a:latin typeface="Times New Roman" panose="02020603050405020304" pitchFamily="18" charset="0"/>
                <a:cs typeface="Times New Roman" panose="02020603050405020304" pitchFamily="18" charset="0"/>
              </a:rPr>
              <a:t>gaslighter</a:t>
            </a:r>
            <a:r>
              <a:rPr lang="en-US" altLang="zh-CN" sz="2800" dirty="0">
                <a:latin typeface="Times New Roman" panose="02020603050405020304" pitchFamily="18" charset="0"/>
                <a:cs typeface="Times New Roman" panose="02020603050405020304" pitchFamily="18" charset="0"/>
              </a:rPr>
              <a:t> to change his behavior pattern. If things don’t improve, you may want to consider getting out of the gaslighting situation by looking for a new position.</a:t>
            </a:r>
            <a:endParaRPr lang="zh-CN" altLang="en-US" sz="28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228600" y="-38100"/>
            <a:ext cx="17602200" cy="9140964"/>
          </a:xfrm>
          <a:prstGeom prst="rect">
            <a:avLst/>
          </a:prstGeom>
          <a:noFill/>
        </p:spPr>
        <p:txBody>
          <a:bodyPr wrap="square">
            <a:spAutoFit/>
          </a:bodyPr>
          <a:lstStyle/>
          <a:p>
            <a:pPr algn="ctr"/>
            <a:r>
              <a:rPr lang="en-US" altLang="zh-CN" sz="2800" dirty="0">
                <a:latin typeface="Times New Roman" panose="02020603050405020304" pitchFamily="18" charset="0"/>
                <a:cs typeface="Times New Roman" panose="02020603050405020304" pitchFamily="18" charset="0"/>
              </a:rPr>
              <a:t>C</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1</a:t>
            </a:r>
            <a:r>
              <a:rPr lang="en-US" altLang="zh-CN" sz="2800" dirty="0">
                <a:latin typeface="Times New Roman" panose="02020603050405020304" pitchFamily="18" charset="0"/>
                <a:cs typeface="Times New Roman" panose="02020603050405020304" pitchFamily="18" charset="0"/>
              </a:rPr>
              <a:t>Has someone ever told you something that made you doubt your own memory or judgment</a:t>
            </a:r>
            <a:r>
              <a:rPr lang="en-US" altLang="zh-CN" sz="2800" dirty="0">
                <a:highlight>
                  <a:srgbClr val="FFFF00"/>
                </a:highlight>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If so, you may be </a:t>
            </a:r>
            <a:r>
              <a:rPr lang="en-US" altLang="zh-CN" sz="2800" dirty="0">
                <a:solidFill>
                  <a:srgbClr val="FF0000"/>
                </a:solidFill>
                <a:latin typeface="Times New Roman" panose="02020603050405020304" pitchFamily="18" charset="0"/>
                <a:cs typeface="Times New Roman" panose="02020603050405020304" pitchFamily="18" charset="0"/>
              </a:rPr>
              <a:t>a victim of gaslighting</a:t>
            </a:r>
            <a:r>
              <a:rPr lang="en-US" altLang="zh-CN" sz="2800" dirty="0">
                <a:latin typeface="Times New Roman" panose="02020603050405020304" pitchFamily="18" charset="0"/>
                <a:cs typeface="Times New Roman" panose="02020603050405020304" pitchFamily="18" charset="0"/>
              </a:rPr>
              <a:t>. “Gaslighting” is a kind of psychological abuse to gain power over others by purposely making other people think they’re wrong even when they’re right. </a:t>
            </a:r>
            <a:r>
              <a:rPr lang="en-US" altLang="zh-CN" sz="2800" dirty="0">
                <a:solidFill>
                  <a:srgbClr val="FF0000"/>
                </a:solidFill>
                <a:latin typeface="Times New Roman" panose="02020603050405020304" pitchFamily="18" charset="0"/>
                <a:cs typeface="Times New Roman" panose="02020603050405020304" pitchFamily="18" charset="0"/>
              </a:rPr>
              <a:t>The term </a:t>
            </a:r>
            <a:r>
              <a:rPr lang="en-US" altLang="zh-CN" sz="2800" dirty="0">
                <a:latin typeface="Times New Roman" panose="02020603050405020304" pitchFamily="18" charset="0"/>
                <a:cs typeface="Times New Roman" panose="02020603050405020304" pitchFamily="18" charset="0"/>
              </a:rPr>
              <a:t>comes from Patrick Hamilton’s play in 1938. Lead character Jack Manningham seeks to convince his wife Bella that she is going crazy, by saying she is imagining the dimming of the gas light in their home, when it was actually he who lowered the brightness of the light.</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2</a:t>
            </a:r>
            <a:r>
              <a:rPr lang="en-US" altLang="zh-CN" sz="2800" dirty="0">
                <a:solidFill>
                  <a:srgbClr val="FF0000"/>
                </a:solidFill>
                <a:latin typeface="Times New Roman" panose="02020603050405020304" pitchFamily="18" charset="0"/>
                <a:cs typeface="Times New Roman" panose="02020603050405020304" pitchFamily="18" charset="0"/>
              </a:rPr>
              <a:t>Gaslighting</a:t>
            </a:r>
            <a:r>
              <a:rPr lang="en-US" altLang="zh-CN" sz="2800" dirty="0">
                <a:latin typeface="Times New Roman" panose="02020603050405020304" pitchFamily="18" charset="0"/>
                <a:cs typeface="Times New Roman" panose="02020603050405020304" pitchFamily="18" charset="0"/>
              </a:rPr>
              <a:t> is initially used to talk about what happens in romantic relationships. </a:t>
            </a:r>
            <a:r>
              <a:rPr lang="en-US" altLang="zh-CN" sz="2800" dirty="0">
                <a:highlight>
                  <a:srgbClr val="FFFF00"/>
                </a:highlight>
                <a:latin typeface="Times New Roman" panose="02020603050405020304" pitchFamily="18" charset="0"/>
                <a:cs typeface="Times New Roman" panose="02020603050405020304" pitchFamily="18" charset="0"/>
              </a:rPr>
              <a:t>However</a:t>
            </a:r>
            <a:r>
              <a:rPr lang="en-US" altLang="zh-CN" sz="2800" dirty="0">
                <a:latin typeface="Times New Roman" panose="02020603050405020304" pitchFamily="18" charset="0"/>
                <a:cs typeface="Times New Roman" panose="02020603050405020304" pitchFamily="18" charset="0"/>
              </a:rPr>
              <a:t>, many individuals also experience gaslighting at work. </a:t>
            </a:r>
            <a:r>
              <a:rPr lang="en-US" altLang="zh-CN" sz="2800" dirty="0">
                <a:highlight>
                  <a:srgbClr val="FFFF00"/>
                </a:highlight>
                <a:latin typeface="Times New Roman" panose="02020603050405020304" pitchFamily="18" charset="0"/>
                <a:cs typeface="Times New Roman" panose="02020603050405020304" pitchFamily="18" charset="0"/>
              </a:rPr>
              <a:t>In fact</a:t>
            </a:r>
            <a:r>
              <a:rPr lang="en-US" altLang="zh-CN" sz="2800" dirty="0">
                <a:latin typeface="Times New Roman" panose="02020603050405020304" pitchFamily="18" charset="0"/>
                <a:cs typeface="Times New Roman" panose="02020603050405020304" pitchFamily="18" charset="0"/>
              </a:rPr>
              <a:t>, a recent survey has found that 58% of the respondents said they have experienced gaslighting at work. It’s unsurprising since gaslighting usually involves a power relationship and a need to control others. In the workplace, the dynamics between a boss and his employee can be the perfect breeding ground for </a:t>
            </a:r>
            <a:r>
              <a:rPr lang="en-US" altLang="zh-CN" sz="2800" dirty="0">
                <a:solidFill>
                  <a:srgbClr val="FF0000"/>
                </a:solidFill>
                <a:latin typeface="Times New Roman" panose="02020603050405020304" pitchFamily="18" charset="0"/>
                <a:cs typeface="Times New Roman" panose="02020603050405020304" pitchFamily="18" charset="0"/>
              </a:rPr>
              <a:t>this type of behavior.</a:t>
            </a:r>
            <a:r>
              <a:rPr lang="en-US" altLang="zh-CN" sz="2800" dirty="0">
                <a:latin typeface="Times New Roman" panose="02020603050405020304" pitchFamily="18" charset="0"/>
                <a:cs typeface="Times New Roman" panose="02020603050405020304" pitchFamily="18" charset="0"/>
              </a:rPr>
              <a:t> </a:t>
            </a:r>
            <a:r>
              <a:rPr lang="en-US" altLang="zh-CN" sz="2800" dirty="0">
                <a:solidFill>
                  <a:srgbClr val="00B0F0"/>
                </a:solidFill>
                <a:latin typeface="Times New Roman" panose="02020603050405020304" pitchFamily="18" charset="0"/>
                <a:cs typeface="Times New Roman" panose="02020603050405020304" pitchFamily="18" charset="0"/>
              </a:rPr>
              <a:t>Your boss </a:t>
            </a:r>
            <a:r>
              <a:rPr lang="en-US" altLang="zh-CN" sz="2800" dirty="0">
                <a:latin typeface="Times New Roman" panose="02020603050405020304" pitchFamily="18" charset="0"/>
                <a:cs typeface="Times New Roman" panose="02020603050405020304" pitchFamily="18" charset="0"/>
              </a:rPr>
              <a:t>may tell you to handle an assignment in a certain way, but when you do, </a:t>
            </a:r>
            <a:r>
              <a:rPr lang="en-US" altLang="zh-CN" sz="2800" dirty="0">
                <a:solidFill>
                  <a:srgbClr val="00B0F0"/>
                </a:solidFill>
                <a:latin typeface="Times New Roman" panose="02020603050405020304" pitchFamily="18" charset="0"/>
                <a:cs typeface="Times New Roman" panose="02020603050405020304" pitchFamily="18" charset="0"/>
              </a:rPr>
              <a:t>he</a:t>
            </a:r>
            <a:r>
              <a:rPr lang="en-US" altLang="zh-CN" sz="2800" dirty="0">
                <a:latin typeface="Times New Roman" panose="02020603050405020304" pitchFamily="18" charset="0"/>
                <a:cs typeface="Times New Roman" panose="02020603050405020304" pitchFamily="18" charset="0"/>
              </a:rPr>
              <a:t> gets annoyed and says it isn’t what </a:t>
            </a:r>
            <a:r>
              <a:rPr lang="en-US" altLang="zh-CN" sz="2800" dirty="0">
                <a:solidFill>
                  <a:srgbClr val="00B0F0"/>
                </a:solidFill>
                <a:latin typeface="Times New Roman" panose="02020603050405020304" pitchFamily="18" charset="0"/>
                <a:cs typeface="Times New Roman" panose="02020603050405020304" pitchFamily="18" charset="0"/>
              </a:rPr>
              <a:t>he</a:t>
            </a:r>
            <a:r>
              <a:rPr lang="en-US" altLang="zh-CN" sz="2800" dirty="0">
                <a:latin typeface="Times New Roman" panose="02020603050405020304" pitchFamily="18" charset="0"/>
                <a:cs typeface="Times New Roman" panose="02020603050405020304" pitchFamily="18" charset="0"/>
              </a:rPr>
              <a:t> wants. It makes you feel like your memory is faulty.</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u="sng" dirty="0">
                <a:highlight>
                  <a:srgbClr val="FFFF00"/>
                </a:highlight>
                <a:latin typeface="Times New Roman" panose="02020603050405020304" pitchFamily="18" charset="0"/>
                <a:cs typeface="Times New Roman" panose="02020603050405020304" pitchFamily="18" charset="0"/>
              </a:rPr>
              <a:t>3</a:t>
            </a:r>
            <a:r>
              <a:rPr lang="en-US" altLang="zh-CN" sz="2800" u="sng" dirty="0">
                <a:latin typeface="Times New Roman" panose="02020603050405020304" pitchFamily="18" charset="0"/>
                <a:cs typeface="Times New Roman" panose="02020603050405020304" pitchFamily="18" charset="0"/>
              </a:rPr>
              <a:t>In order to find out </a:t>
            </a:r>
            <a:r>
              <a:rPr lang="en-US" altLang="zh-CN" sz="2800" dirty="0">
                <a:latin typeface="Times New Roman" panose="02020603050405020304" pitchFamily="18" charset="0"/>
                <a:cs typeface="Times New Roman" panose="02020603050405020304" pitchFamily="18" charset="0"/>
              </a:rPr>
              <a:t>whether </a:t>
            </a:r>
            <a:r>
              <a:rPr lang="en-US" altLang="zh-CN" sz="2800" dirty="0">
                <a:solidFill>
                  <a:srgbClr val="00B0F0"/>
                </a:solidFill>
                <a:latin typeface="Times New Roman" panose="02020603050405020304" pitchFamily="18" charset="0"/>
                <a:cs typeface="Times New Roman" panose="02020603050405020304" pitchFamily="18" charset="0"/>
              </a:rPr>
              <a:t>your boss’s behavior </a:t>
            </a:r>
            <a:r>
              <a:rPr lang="en-US" altLang="zh-CN" sz="2800" dirty="0">
                <a:latin typeface="Times New Roman" panose="02020603050405020304" pitchFamily="18" charset="0"/>
                <a:cs typeface="Times New Roman" panose="02020603050405020304" pitchFamily="18" charset="0"/>
              </a:rPr>
              <a:t>really constitutes </a:t>
            </a:r>
            <a:r>
              <a:rPr lang="en-US" altLang="zh-CN" sz="2800" dirty="0">
                <a:solidFill>
                  <a:srgbClr val="FF0000"/>
                </a:solidFill>
                <a:latin typeface="Times New Roman" panose="02020603050405020304" pitchFamily="18" charset="0"/>
                <a:cs typeface="Times New Roman" panose="02020603050405020304" pitchFamily="18" charset="0"/>
              </a:rPr>
              <a:t>gaslighting</a:t>
            </a:r>
            <a:r>
              <a:rPr lang="en-US" altLang="zh-CN" sz="2800" dirty="0">
                <a:latin typeface="Times New Roman" panose="02020603050405020304" pitchFamily="18" charset="0"/>
                <a:cs typeface="Times New Roman" panose="02020603050405020304" pitchFamily="18" charset="0"/>
              </a:rPr>
              <a:t> or </a:t>
            </a:r>
            <a:r>
              <a:rPr lang="en-US" altLang="zh-CN" sz="2800" dirty="0">
                <a:solidFill>
                  <a:srgbClr val="00B0F0"/>
                </a:solidFill>
                <a:latin typeface="Times New Roman" panose="02020603050405020304" pitchFamily="18" charset="0"/>
                <a:cs typeface="Times New Roman" panose="02020603050405020304" pitchFamily="18" charset="0"/>
              </a:rPr>
              <a:t>he</a:t>
            </a:r>
            <a:r>
              <a:rPr lang="en-US" altLang="zh-CN" sz="2800" dirty="0">
                <a:latin typeface="Times New Roman" panose="02020603050405020304" pitchFamily="18" charset="0"/>
                <a:cs typeface="Times New Roman" panose="02020603050405020304" pitchFamily="18" charset="0"/>
              </a:rPr>
              <a:t> is just a poor communicator, you could write down your experiences and ask yourself what really has happened, what his motives might be, and how your emotion is affected. </a:t>
            </a:r>
            <a:r>
              <a:rPr lang="en-US" altLang="zh-CN" sz="2800" dirty="0">
                <a:highlight>
                  <a:srgbClr val="FFFF00"/>
                </a:highlight>
                <a:latin typeface="Times New Roman" panose="02020603050405020304" pitchFamily="18" charset="0"/>
                <a:cs typeface="Times New Roman" panose="02020603050405020304" pitchFamily="18" charset="0"/>
              </a:rPr>
              <a:t>But</a:t>
            </a:r>
            <a:r>
              <a:rPr lang="en-US" altLang="zh-CN" sz="2800" dirty="0">
                <a:latin typeface="Times New Roman" panose="02020603050405020304" pitchFamily="18" charset="0"/>
                <a:cs typeface="Times New Roman" panose="02020603050405020304" pitchFamily="18" charset="0"/>
              </a:rPr>
              <a:t> always be careful because </a:t>
            </a:r>
            <a:r>
              <a:rPr lang="en-US" altLang="zh-CN" sz="2800" dirty="0" err="1">
                <a:solidFill>
                  <a:srgbClr val="FF0000"/>
                </a:solidFill>
                <a:latin typeface="Times New Roman" panose="02020603050405020304" pitchFamily="18" charset="0"/>
                <a:cs typeface="Times New Roman" panose="02020603050405020304" pitchFamily="18" charset="0"/>
              </a:rPr>
              <a:t>gaslighters</a:t>
            </a:r>
            <a:r>
              <a:rPr lang="en-US" altLang="zh-CN" sz="2800" dirty="0">
                <a:latin typeface="Times New Roman" panose="02020603050405020304" pitchFamily="18" charset="0"/>
                <a:cs typeface="Times New Roman" panose="02020603050405020304" pitchFamily="18" charset="0"/>
              </a:rPr>
              <a:t> know how to fly under the radar. </a:t>
            </a:r>
            <a:r>
              <a:rPr lang="en-US" altLang="zh-CN" sz="2800" dirty="0">
                <a:solidFill>
                  <a:srgbClr val="00B0F0"/>
                </a:solidFill>
                <a:latin typeface="Times New Roman" panose="02020603050405020304" pitchFamily="18" charset="0"/>
                <a:cs typeface="Times New Roman" panose="02020603050405020304" pitchFamily="18" charset="0"/>
              </a:rPr>
              <a:t>They</a:t>
            </a:r>
            <a:r>
              <a:rPr lang="en-US" altLang="zh-CN" sz="2800" dirty="0">
                <a:latin typeface="Times New Roman" panose="02020603050405020304" pitchFamily="18" charset="0"/>
                <a:cs typeface="Times New Roman" panose="02020603050405020304" pitchFamily="18" charset="0"/>
              </a:rPr>
              <a:t> are skilled at weakening an employee’s confidence and sense of reality in a clever and hard-to-prove way.</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4</a:t>
            </a:r>
            <a:r>
              <a:rPr lang="en-US" altLang="zh-CN" sz="2800" dirty="0">
                <a:solidFill>
                  <a:srgbClr val="FF0000"/>
                </a:solidFill>
                <a:latin typeface="Times New Roman" panose="02020603050405020304" pitchFamily="18" charset="0"/>
                <a:cs typeface="Times New Roman" panose="02020603050405020304" pitchFamily="18" charset="0"/>
              </a:rPr>
              <a:t>To protect yourself</a:t>
            </a:r>
            <a:r>
              <a:rPr lang="en-US" altLang="zh-CN" sz="2800" dirty="0">
                <a:latin typeface="Times New Roman" panose="02020603050405020304" pitchFamily="18" charset="0"/>
                <a:cs typeface="Times New Roman" panose="02020603050405020304" pitchFamily="18" charset="0"/>
              </a:rPr>
              <a:t>, at the end of the conversation with </a:t>
            </a:r>
            <a:r>
              <a:rPr lang="en-US" altLang="zh-CN" sz="2800" dirty="0">
                <a:solidFill>
                  <a:srgbClr val="00B0F0"/>
                </a:solidFill>
                <a:latin typeface="Times New Roman" panose="02020603050405020304" pitchFamily="18" charset="0"/>
                <a:cs typeface="Times New Roman" panose="02020603050405020304" pitchFamily="18" charset="0"/>
              </a:rPr>
              <a:t>your boss</a:t>
            </a:r>
            <a:r>
              <a:rPr lang="en-US" altLang="zh-CN" sz="2800" dirty="0">
                <a:latin typeface="Times New Roman" panose="02020603050405020304" pitchFamily="18" charset="0"/>
                <a:cs typeface="Times New Roman" panose="02020603050405020304" pitchFamily="18" charset="0"/>
              </a:rPr>
              <a:t>, repeat back what you have heard and follow up with an e-mail restating the main points, documenting the interactions between you two. </a:t>
            </a:r>
            <a:r>
              <a:rPr lang="en-US" altLang="zh-CN" sz="2800" dirty="0">
                <a:highlight>
                  <a:srgbClr val="FFFF00"/>
                </a:highlight>
                <a:latin typeface="Times New Roman" panose="02020603050405020304" pitchFamily="18" charset="0"/>
                <a:cs typeface="Times New Roman" panose="02020603050405020304" pitchFamily="18" charset="0"/>
              </a:rPr>
              <a:t>But</a:t>
            </a:r>
            <a:r>
              <a:rPr lang="en-US" altLang="zh-CN" sz="2800" dirty="0">
                <a:latin typeface="Times New Roman" panose="02020603050405020304" pitchFamily="18" charset="0"/>
                <a:cs typeface="Times New Roman" panose="02020603050405020304" pitchFamily="18" charset="0"/>
              </a:rPr>
              <a:t> don’t get your hopes high that this will automatically solve the problem, Robin Stern, author of The Gaslight Effect, warns, because </a:t>
            </a:r>
            <a:r>
              <a:rPr lang="en-US" altLang="zh-CN" sz="2800" u="sng" dirty="0">
                <a:solidFill>
                  <a:srgbClr val="FF0000"/>
                </a:solidFill>
                <a:latin typeface="Times New Roman" panose="02020603050405020304" pitchFamily="18" charset="0"/>
                <a:cs typeface="Times New Roman" panose="02020603050405020304" pitchFamily="18" charset="0"/>
              </a:rPr>
              <a:t>it’s hard to get a </a:t>
            </a:r>
            <a:r>
              <a:rPr lang="en-US" altLang="zh-CN" sz="2800" u="sng" dirty="0" err="1">
                <a:solidFill>
                  <a:srgbClr val="FF0000"/>
                </a:solidFill>
                <a:latin typeface="Times New Roman" panose="02020603050405020304" pitchFamily="18" charset="0"/>
                <a:cs typeface="Times New Roman" panose="02020603050405020304" pitchFamily="18" charset="0"/>
              </a:rPr>
              <a:t>gaslighter</a:t>
            </a:r>
            <a:r>
              <a:rPr lang="en-US" altLang="zh-CN" sz="2800" u="sng" dirty="0">
                <a:solidFill>
                  <a:srgbClr val="FF0000"/>
                </a:solidFill>
                <a:latin typeface="Times New Roman" panose="02020603050405020304" pitchFamily="18" charset="0"/>
                <a:cs typeface="Times New Roman" panose="02020603050405020304" pitchFamily="18" charset="0"/>
              </a:rPr>
              <a:t> to change his behavior pattern</a:t>
            </a:r>
            <a:r>
              <a:rPr lang="en-US" altLang="zh-CN" sz="2800" u="sng" dirty="0">
                <a:latin typeface="Times New Roman" panose="02020603050405020304" pitchFamily="18" charset="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 </a:t>
            </a:r>
            <a:r>
              <a:rPr lang="en-US" altLang="zh-CN" sz="2800" u="sng" dirty="0">
                <a:latin typeface="Times New Roman" panose="02020603050405020304" pitchFamily="18" charset="0"/>
                <a:cs typeface="Times New Roman" panose="02020603050405020304" pitchFamily="18" charset="0"/>
              </a:rPr>
              <a:t>If things don’t improve, you may want to consider getting out of </a:t>
            </a:r>
            <a:r>
              <a:rPr lang="en-US" altLang="zh-CN" sz="2800" u="sng" dirty="0">
                <a:solidFill>
                  <a:srgbClr val="FF0000"/>
                </a:solidFill>
                <a:latin typeface="Times New Roman" panose="02020603050405020304" pitchFamily="18" charset="0"/>
                <a:cs typeface="Times New Roman" panose="02020603050405020304" pitchFamily="18" charset="0"/>
              </a:rPr>
              <a:t>the gaslighting situation</a:t>
            </a:r>
            <a:r>
              <a:rPr lang="en-US" altLang="zh-CN" sz="2800" u="sng" dirty="0">
                <a:latin typeface="Times New Roman" panose="02020603050405020304" pitchFamily="18" charset="0"/>
                <a:cs typeface="Times New Roman" panose="02020603050405020304" pitchFamily="18" charset="0"/>
              </a:rPr>
              <a:t> by looking for a new position.</a:t>
            </a:r>
            <a:endParaRPr lang="zh-CN" altLang="en-US" sz="2800" u="sng" dirty="0">
              <a:latin typeface="Times New Roman" panose="02020603050405020304" pitchFamily="18" charset="0"/>
              <a:cs typeface="Times New Roman" panose="02020603050405020304" pitchFamily="18" charset="0"/>
            </a:endParaRPr>
          </a:p>
        </p:txBody>
      </p:sp>
      <p:sp>
        <p:nvSpPr>
          <p:cNvPr id="5" name="矩形 4"/>
          <p:cNvSpPr/>
          <p:nvPr/>
        </p:nvSpPr>
        <p:spPr bwMode="auto">
          <a:xfrm>
            <a:off x="4886557" y="1181100"/>
            <a:ext cx="8514886"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Definition/origin of Gaslighting</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6" name="矩形 5"/>
          <p:cNvSpPr/>
          <p:nvPr/>
        </p:nvSpPr>
        <p:spPr bwMode="auto">
          <a:xfrm>
            <a:off x="4886557" y="3314700"/>
            <a:ext cx="8514886"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Gaslighting at work</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7" name="矩形 6"/>
          <p:cNvSpPr/>
          <p:nvPr/>
        </p:nvSpPr>
        <p:spPr bwMode="auto">
          <a:xfrm>
            <a:off x="4191000" y="5449818"/>
            <a:ext cx="10620143"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Identification of the gaslighting behavior</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8" name="矩形 7"/>
          <p:cNvSpPr/>
          <p:nvPr/>
        </p:nvSpPr>
        <p:spPr bwMode="auto">
          <a:xfrm>
            <a:off x="2743200" y="7389123"/>
            <a:ext cx="12573000"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Response/suggestions of the gaslighting behavior</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9" name="文本框 8"/>
          <p:cNvSpPr txBox="1"/>
          <p:nvPr/>
        </p:nvSpPr>
        <p:spPr>
          <a:xfrm>
            <a:off x="261257" y="9022973"/>
            <a:ext cx="17602200" cy="1077218"/>
          </a:xfrm>
          <a:prstGeom prst="rect">
            <a:avLst/>
          </a:prstGeom>
          <a:solidFill>
            <a:schemeClr val="accent3">
              <a:lumMod val="40000"/>
              <a:lumOff val="60000"/>
            </a:schemeClr>
          </a:solid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Main idea: </a:t>
            </a:r>
            <a:r>
              <a:rPr lang="en-US" altLang="zh-CN" sz="3200" b="1" dirty="0">
                <a:solidFill>
                  <a:srgbClr val="FF0000"/>
                </a:solidFill>
                <a:latin typeface="Times New Roman" panose="02020603050405020304" pitchFamily="18" charset="0"/>
                <a:cs typeface="Times New Roman" panose="02020603050405020304" pitchFamily="18" charset="0"/>
              </a:rPr>
              <a:t>The article explains gaslighting’s definition and  highlights how this occurs in workplaces and offers advice on recognizing and dealing with it.</a:t>
            </a:r>
            <a:endParaRPr lang="zh-CN" altLang="en-US" sz="3200" b="1" dirty="0">
              <a:latin typeface="Times New Roman" panose="02020603050405020304" pitchFamily="18" charset="0"/>
              <a:cs typeface="Times New Roman" panose="02020603050405020304" pitchFamily="18" charset="0"/>
            </a:endParaRPr>
          </a:p>
        </p:txBody>
      </p:sp>
      <p:pic>
        <p:nvPicPr>
          <p:cNvPr id="2050" name="Picture 2" descr="Gaslighting | Sandstone Car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2143" y="221873"/>
            <a:ext cx="17602200" cy="88011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2"/>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barn(inVertical)">
                                      <p:cBhvr>
                                        <p:cTn id="3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6200" y="-54429"/>
            <a:ext cx="18059400" cy="7078861"/>
          </a:xfrm>
          <a:prstGeom prst="rect">
            <a:avLst/>
          </a:prstGeom>
          <a:noFill/>
        </p:spPr>
        <p:txBody>
          <a:bodyPr wrap="square">
            <a:spAutoFit/>
          </a:bodyPr>
          <a:lstStyle/>
          <a:p>
            <a:pPr marL="0" marR="0" lvl="0" indent="0" algn="ctr"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lvl="0" algn="just">
              <a:lnSpc>
                <a:spcPts val="3500"/>
              </a:lnSpc>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dirty="0">
                <a:solidFill>
                  <a:prstClr val="black"/>
                </a:solidFill>
                <a:highlight>
                  <a:srgbClr val="FFFF00"/>
                </a:highlight>
                <a:latin typeface="Times New Roman" panose="02020603050405020304" pitchFamily="18" charset="0"/>
                <a:cs typeface="Times New Roman" panose="02020603050405020304" pitchFamily="18" charset="0"/>
              </a:rPr>
              <a:t>1</a:t>
            </a:r>
            <a:r>
              <a:rPr lang="en-US" altLang="zh-CN" sz="3200" dirty="0">
                <a:solidFill>
                  <a:prstClr val="black"/>
                </a:solidFill>
                <a:latin typeface="Times New Roman" panose="02020603050405020304" pitchFamily="18" charset="0"/>
                <a:cs typeface="Times New Roman" panose="02020603050405020304" pitchFamily="18" charset="0"/>
              </a:rPr>
              <a:t>Has someone ever told you something that made you doubt your own memory or judgment? If so, you may be a victim of gaslighting. “Gaslighting” is a kind of </a:t>
            </a:r>
            <a:r>
              <a:rPr lang="en-US" altLang="zh-CN" sz="3200" dirty="0">
                <a:solidFill>
                  <a:srgbClr val="00B050"/>
                </a:solidFill>
                <a:latin typeface="Times New Roman" panose="02020603050405020304" pitchFamily="18" charset="0"/>
                <a:cs typeface="Times New Roman" panose="02020603050405020304" pitchFamily="18" charset="0"/>
              </a:rPr>
              <a:t>psychological abuse </a:t>
            </a:r>
            <a:r>
              <a:rPr lang="en-US" altLang="zh-CN" sz="3200" dirty="0">
                <a:solidFill>
                  <a:prstClr val="black"/>
                </a:solidFill>
                <a:latin typeface="Times New Roman" panose="02020603050405020304" pitchFamily="18" charset="0"/>
                <a:cs typeface="Times New Roman" panose="02020603050405020304" pitchFamily="18" charset="0"/>
              </a:rPr>
              <a:t>to gain power over others by purposely making other people think they’re wrong even when they’re right. The term </a:t>
            </a:r>
            <a:r>
              <a:rPr lang="en-US" altLang="zh-CN" sz="3200" dirty="0">
                <a:solidFill>
                  <a:srgbClr val="00B050"/>
                </a:solidFill>
                <a:latin typeface="Times New Roman" panose="02020603050405020304" pitchFamily="18" charset="0"/>
                <a:cs typeface="Times New Roman" panose="02020603050405020304" pitchFamily="18" charset="0"/>
              </a:rPr>
              <a:t>comes from </a:t>
            </a:r>
            <a:r>
              <a:rPr lang="en-US" altLang="zh-CN" sz="3200" dirty="0">
                <a:solidFill>
                  <a:prstClr val="black"/>
                </a:solidFill>
                <a:latin typeface="Times New Roman" panose="02020603050405020304" pitchFamily="18" charset="0"/>
                <a:cs typeface="Times New Roman" panose="02020603050405020304" pitchFamily="18" charset="0"/>
              </a:rPr>
              <a:t>Patrick Hamilton’s play in 1938. Lead character Jack Manningham seeks to convince his wife Bella that she is going crazy, by saying she is imagining the dimming of the gas light in their home, when it was actually he who lowered the brightness of the light.</a:t>
            </a:r>
            <a:endParaRPr lang="en-US" altLang="zh-CN" sz="3200" dirty="0">
              <a:solidFill>
                <a:prstClr val="black"/>
              </a:solidFill>
              <a:latin typeface="Times New Roman" panose="02020603050405020304" pitchFamily="18" charset="0"/>
              <a:cs typeface="Times New Roman" panose="02020603050405020304" pitchFamily="18" charset="0"/>
            </a:endParaRPr>
          </a:p>
          <a:p>
            <a:pPr lvl="0" algn="just">
              <a:lnSpc>
                <a:spcPts val="3500"/>
              </a:lnSpc>
            </a:pPr>
            <a:r>
              <a:rPr lang="en-US" altLang="zh-CN" sz="3200" dirty="0">
                <a:solidFill>
                  <a:prstClr val="black"/>
                </a:solidFill>
                <a:latin typeface="Times New Roman" panose="02020603050405020304" pitchFamily="18" charset="0"/>
                <a:cs typeface="Times New Roman" panose="02020603050405020304" pitchFamily="18" charset="0"/>
              </a:rPr>
              <a:t>     </a:t>
            </a:r>
            <a:r>
              <a:rPr lang="en-US" altLang="zh-CN" sz="3200" dirty="0">
                <a:solidFill>
                  <a:prstClr val="black"/>
                </a:solidFill>
                <a:highlight>
                  <a:srgbClr val="FFFF00"/>
                </a:highlight>
                <a:latin typeface="Times New Roman" panose="02020603050405020304" pitchFamily="18" charset="0"/>
                <a:cs typeface="Times New Roman" panose="02020603050405020304" pitchFamily="18" charset="0"/>
              </a:rPr>
              <a:t>2</a:t>
            </a:r>
            <a:r>
              <a:rPr lang="en-US" altLang="zh-CN" sz="3200" dirty="0">
                <a:solidFill>
                  <a:prstClr val="black"/>
                </a:solidFill>
                <a:latin typeface="Times New Roman" panose="02020603050405020304" pitchFamily="18" charset="0"/>
                <a:cs typeface="Times New Roman" panose="02020603050405020304" pitchFamily="18" charset="0"/>
              </a:rPr>
              <a:t>Gaslighting is initially used to talk about what happens in romantic relationships. </a:t>
            </a:r>
            <a:r>
              <a:rPr lang="en-US" altLang="zh-CN" sz="3200" dirty="0">
                <a:solidFill>
                  <a:srgbClr val="FF0000"/>
                </a:solidFill>
                <a:latin typeface="Times New Roman" panose="02020603050405020304" pitchFamily="18" charset="0"/>
                <a:cs typeface="Times New Roman" panose="02020603050405020304" pitchFamily="18" charset="0"/>
              </a:rPr>
              <a:t>However,</a:t>
            </a:r>
            <a:r>
              <a:rPr lang="en-US" altLang="zh-CN" sz="3200" dirty="0">
                <a:solidFill>
                  <a:prstClr val="black"/>
                </a:solidFill>
                <a:latin typeface="Times New Roman" panose="02020603050405020304" pitchFamily="18" charset="0"/>
                <a:cs typeface="Times New Roman" panose="02020603050405020304" pitchFamily="18" charset="0"/>
              </a:rPr>
              <a:t> many individuals also experience gaslighting at work. In fact, a recent survey has found that 58% of the respondents said they have experienced gaslighting at work. It’s unsurprising </a:t>
            </a:r>
            <a:r>
              <a:rPr lang="en-US" altLang="zh-CN" sz="3200" dirty="0">
                <a:solidFill>
                  <a:srgbClr val="FF0000"/>
                </a:solidFill>
                <a:highlight>
                  <a:srgbClr val="FFFF00"/>
                </a:highlight>
                <a:latin typeface="Times New Roman" panose="02020603050405020304" pitchFamily="18" charset="0"/>
                <a:cs typeface="Times New Roman" panose="02020603050405020304" pitchFamily="18" charset="0"/>
              </a:rPr>
              <a:t>since</a:t>
            </a:r>
            <a:r>
              <a:rPr lang="en-US" altLang="zh-CN" sz="3200" dirty="0">
                <a:solidFill>
                  <a:prstClr val="black"/>
                </a:solidFill>
                <a:latin typeface="Times New Roman" panose="02020603050405020304" pitchFamily="18" charset="0"/>
                <a:cs typeface="Times New Roman" panose="02020603050405020304" pitchFamily="18" charset="0"/>
              </a:rPr>
              <a:t> gaslighting usually involves a power relationship and a need to control others. In the workplace, the dynamics between a boss and his employee can be the perfect breeding ground for this type of behavior. Your boss may tell you to handle an assignment in a certain way, but when you do, he gets annoyed and says it isn’t what he wants. It makes you feel like your memory is faulty.</a:t>
            </a:r>
            <a:endParaRPr lang="en-US" altLang="zh-CN" sz="32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381000" y="6286500"/>
            <a:ext cx="10896600" cy="3939540"/>
          </a:xfrm>
          <a:prstGeom prst="rect">
            <a:avLst/>
          </a:prstGeom>
          <a:noFill/>
          <a:ln w="28575">
            <a:solidFill>
              <a:schemeClr val="tx1"/>
            </a:solidFill>
          </a:ln>
        </p:spPr>
        <p:txBody>
          <a:bodyPr wrap="square">
            <a:spAutoFit/>
          </a:bodyPr>
          <a:lstStyle/>
          <a:p>
            <a:pPr lvl="0">
              <a:lnSpc>
                <a:spcPts val="3000"/>
              </a:lnSpc>
            </a:pPr>
            <a:r>
              <a:rPr lang="en-US" altLang="zh-CN" sz="2800" dirty="0">
                <a:solidFill>
                  <a:prstClr val="black"/>
                </a:solidFill>
                <a:latin typeface="Times New Roman" panose="02020603050405020304" pitchFamily="18" charset="0"/>
                <a:cs typeface="Times New Roman" panose="02020603050405020304" pitchFamily="18" charset="0"/>
              </a:rPr>
              <a:t>28.Why does the author mention Patrick Hamilton’s play in </a:t>
            </a:r>
            <a:r>
              <a:rPr lang="en-US" altLang="zh-CN" sz="2800" b="1" dirty="0">
                <a:solidFill>
                  <a:prstClr val="black"/>
                </a:solidFill>
                <a:latin typeface="Times New Roman" panose="02020603050405020304" pitchFamily="18" charset="0"/>
                <a:cs typeface="Times New Roman" panose="02020603050405020304" pitchFamily="18" charset="0"/>
              </a:rPr>
              <a:t>paragraph 1</a:t>
            </a:r>
            <a:r>
              <a:rPr lang="en-US" altLang="zh-CN" sz="2800" dirty="0">
                <a:solidFill>
                  <a:prstClr val="black"/>
                </a:solidFill>
                <a:latin typeface="Times New Roman" panose="02020603050405020304" pitchFamily="18" charset="0"/>
                <a:cs typeface="Times New Roman" panose="02020603050405020304" pitchFamily="18" charset="0"/>
              </a:rPr>
              <a:t>?</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nSpc>
                <a:spcPts val="3000"/>
              </a:lnSpc>
            </a:pPr>
            <a:r>
              <a:rPr lang="en-US" altLang="zh-CN" sz="2800" dirty="0">
                <a:solidFill>
                  <a:prstClr val="black"/>
                </a:solidFill>
                <a:latin typeface="Times New Roman" panose="02020603050405020304" pitchFamily="18" charset="0"/>
                <a:cs typeface="Times New Roman" panose="02020603050405020304" pitchFamily="18" charset="0"/>
              </a:rPr>
              <a:t>     A. To introduce a famous play in history.</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nSpc>
                <a:spcPts val="3000"/>
              </a:lnSpc>
            </a:pPr>
            <a:r>
              <a:rPr lang="en-US" altLang="zh-CN" sz="2800" dirty="0">
                <a:solidFill>
                  <a:prstClr val="black"/>
                </a:solidFill>
                <a:latin typeface="Times New Roman" panose="02020603050405020304" pitchFamily="18" charset="0"/>
                <a:cs typeface="Times New Roman" panose="02020603050405020304" pitchFamily="18" charset="0"/>
              </a:rPr>
              <a:t>     B. To show </a:t>
            </a:r>
            <a:r>
              <a:rPr lang="en-US" altLang="zh-CN" sz="2800" dirty="0">
                <a:solidFill>
                  <a:srgbClr val="FF0000"/>
                </a:solidFill>
                <a:latin typeface="Times New Roman" panose="02020603050405020304" pitchFamily="18" charset="0"/>
                <a:cs typeface="Times New Roman" panose="02020603050405020304" pitchFamily="18" charset="0"/>
              </a:rPr>
              <a:t>the origin </a:t>
            </a:r>
            <a:r>
              <a:rPr lang="en-US" altLang="zh-CN" sz="2800" dirty="0">
                <a:solidFill>
                  <a:prstClr val="black"/>
                </a:solidFill>
                <a:latin typeface="Times New Roman" panose="02020603050405020304" pitchFamily="18" charset="0"/>
                <a:cs typeface="Times New Roman" panose="02020603050405020304" pitchFamily="18" charset="0"/>
              </a:rPr>
              <a:t>of the term “gaslighting”.</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nSpc>
                <a:spcPts val="3000"/>
              </a:lnSpc>
            </a:pPr>
            <a:r>
              <a:rPr lang="en-US" altLang="zh-CN" sz="2800" dirty="0">
                <a:solidFill>
                  <a:prstClr val="black"/>
                </a:solidFill>
                <a:latin typeface="Times New Roman" panose="02020603050405020304" pitchFamily="18" charset="0"/>
                <a:cs typeface="Times New Roman" panose="02020603050405020304" pitchFamily="18" charset="0"/>
              </a:rPr>
              <a:t>     C. To describe how people go crazy in daily life.</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nSpc>
                <a:spcPts val="3000"/>
              </a:lnSpc>
            </a:pPr>
            <a:r>
              <a:rPr lang="en-US" altLang="zh-CN" sz="2800" dirty="0">
                <a:solidFill>
                  <a:prstClr val="black"/>
                </a:solidFill>
                <a:latin typeface="Times New Roman" panose="02020603050405020304" pitchFamily="18" charset="0"/>
                <a:cs typeface="Times New Roman" panose="02020603050405020304" pitchFamily="18" charset="0"/>
              </a:rPr>
              <a:t>     D. To explain the relationship between couples.</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nSpc>
                <a:spcPts val="3000"/>
              </a:lnSpc>
            </a:pPr>
            <a:r>
              <a:rPr lang="en-US" altLang="zh-CN" sz="2800" dirty="0">
                <a:solidFill>
                  <a:prstClr val="black"/>
                </a:solidFill>
                <a:latin typeface="Times New Roman" panose="02020603050405020304" pitchFamily="18" charset="0"/>
                <a:cs typeface="Times New Roman" panose="02020603050405020304" pitchFamily="18" charset="0"/>
              </a:rPr>
              <a:t>29.Why is gaslighting common in </a:t>
            </a:r>
            <a:r>
              <a:rPr lang="en-US" altLang="zh-CN" sz="2800" b="1" dirty="0">
                <a:solidFill>
                  <a:prstClr val="black"/>
                </a:solidFill>
                <a:latin typeface="Times New Roman" panose="02020603050405020304" pitchFamily="18" charset="0"/>
                <a:cs typeface="Times New Roman" panose="02020603050405020304" pitchFamily="18" charset="0"/>
              </a:rPr>
              <a:t>the workplace </a:t>
            </a:r>
            <a:r>
              <a:rPr lang="en-US" altLang="zh-CN" sz="2800" dirty="0">
                <a:solidFill>
                  <a:prstClr val="black"/>
                </a:solidFill>
                <a:latin typeface="Times New Roman" panose="02020603050405020304" pitchFamily="18" charset="0"/>
                <a:cs typeface="Times New Roman" panose="02020603050405020304" pitchFamily="18" charset="0"/>
              </a:rPr>
              <a:t>according to the text?</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nSpc>
                <a:spcPts val="3000"/>
              </a:lnSpc>
            </a:pPr>
            <a:r>
              <a:rPr lang="en-US" altLang="zh-CN" sz="2800" dirty="0">
                <a:solidFill>
                  <a:prstClr val="black"/>
                </a:solidFill>
                <a:latin typeface="Times New Roman" panose="02020603050405020304" pitchFamily="18" charset="0"/>
                <a:cs typeface="Times New Roman" panose="02020603050405020304" pitchFamily="18" charset="0"/>
              </a:rPr>
              <a:t>     A. Because employees are too sensitive.</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nSpc>
                <a:spcPts val="3000"/>
              </a:lnSpc>
            </a:pPr>
            <a:r>
              <a:rPr lang="en-US" altLang="zh-CN" sz="2800" dirty="0">
                <a:solidFill>
                  <a:prstClr val="black"/>
                </a:solidFill>
                <a:latin typeface="Times New Roman" panose="02020603050405020304" pitchFamily="18" charset="0"/>
                <a:cs typeface="Times New Roman" panose="02020603050405020304" pitchFamily="18" charset="0"/>
              </a:rPr>
              <a:t>     B. Because bosses are poor communicators.</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nSpc>
                <a:spcPts val="3000"/>
              </a:lnSpc>
            </a:pPr>
            <a:r>
              <a:rPr lang="en-US" altLang="zh-CN" sz="2800" dirty="0">
                <a:solidFill>
                  <a:prstClr val="black"/>
                </a:solidFill>
                <a:latin typeface="Times New Roman" panose="02020603050405020304" pitchFamily="18" charset="0"/>
                <a:cs typeface="Times New Roman" panose="02020603050405020304" pitchFamily="18" charset="0"/>
              </a:rPr>
              <a:t>     C. Because employers want to </a:t>
            </a:r>
            <a:r>
              <a:rPr lang="en-US" altLang="zh-CN" sz="2800" dirty="0">
                <a:solidFill>
                  <a:srgbClr val="FF0000"/>
                </a:solidFill>
                <a:latin typeface="Times New Roman" panose="02020603050405020304" pitchFamily="18" charset="0"/>
                <a:cs typeface="Times New Roman" panose="02020603050405020304" pitchFamily="18" charset="0"/>
              </a:rPr>
              <a:t>dominate</a:t>
            </a:r>
            <a:r>
              <a:rPr lang="en-US" altLang="zh-CN" sz="2800" dirty="0">
                <a:solidFill>
                  <a:prstClr val="black"/>
                </a:solidFill>
                <a:latin typeface="Times New Roman" panose="02020603050405020304" pitchFamily="18" charset="0"/>
                <a:cs typeface="Times New Roman" panose="02020603050405020304" pitchFamily="18" charset="0"/>
              </a:rPr>
              <a:t>.</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nSpc>
                <a:spcPts val="3000"/>
              </a:lnSpc>
            </a:pPr>
            <a:r>
              <a:rPr lang="en-US" altLang="zh-CN" sz="2800" dirty="0">
                <a:solidFill>
                  <a:prstClr val="black"/>
                </a:solidFill>
                <a:latin typeface="Times New Roman" panose="02020603050405020304" pitchFamily="18" charset="0"/>
                <a:cs typeface="Times New Roman" panose="02020603050405020304" pitchFamily="18" charset="0"/>
              </a:rPr>
              <a:t>     D. Because work assignments are too difficult.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299371" y="6286500"/>
            <a:ext cx="6705600"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bwMode="auto">
          <a:xfrm>
            <a:off x="5410199" y="876300"/>
            <a:ext cx="12594771" cy="457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3" name="矩形 2"/>
          <p:cNvSpPr/>
          <p:nvPr/>
        </p:nvSpPr>
        <p:spPr bwMode="auto">
          <a:xfrm>
            <a:off x="152400" y="1333500"/>
            <a:ext cx="17852570" cy="457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5" name="矩形 4"/>
          <p:cNvSpPr/>
          <p:nvPr/>
        </p:nvSpPr>
        <p:spPr bwMode="auto">
          <a:xfrm>
            <a:off x="152401" y="1790700"/>
            <a:ext cx="4114800" cy="457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2" cstate="screen"/>
          <a:stretch>
            <a:fillRect/>
          </a:stretch>
        </p:blipFill>
        <p:spPr>
          <a:xfrm>
            <a:off x="797922" y="7048500"/>
            <a:ext cx="421278" cy="421278"/>
          </a:xfrm>
          <a:prstGeom prst="rect">
            <a:avLst/>
          </a:prstGeom>
        </p:spPr>
      </p:pic>
      <p:sp>
        <p:nvSpPr>
          <p:cNvPr id="11" name="矩形 10"/>
          <p:cNvSpPr/>
          <p:nvPr/>
        </p:nvSpPr>
        <p:spPr bwMode="auto">
          <a:xfrm>
            <a:off x="10744200" y="3950366"/>
            <a:ext cx="7293427" cy="457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2" name="矩形 11"/>
          <p:cNvSpPr/>
          <p:nvPr/>
        </p:nvSpPr>
        <p:spPr bwMode="auto">
          <a:xfrm>
            <a:off x="130629" y="4407566"/>
            <a:ext cx="17906998" cy="457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3" name="矩形 12"/>
          <p:cNvSpPr/>
          <p:nvPr/>
        </p:nvSpPr>
        <p:spPr bwMode="auto">
          <a:xfrm>
            <a:off x="152400" y="4888775"/>
            <a:ext cx="13487400" cy="483325"/>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14" name="图片 13"/>
          <p:cNvPicPr>
            <a:picLocks noChangeAspect="1"/>
          </p:cNvPicPr>
          <p:nvPr/>
        </p:nvPicPr>
        <p:blipFill>
          <a:blip r:embed="rId2" cstate="screen"/>
          <a:stretch>
            <a:fillRect/>
          </a:stretch>
        </p:blipFill>
        <p:spPr>
          <a:xfrm>
            <a:off x="841465" y="9327669"/>
            <a:ext cx="421278" cy="421278"/>
          </a:xfrm>
          <a:prstGeom prst="rect">
            <a:avLst/>
          </a:prstGeom>
        </p:spPr>
      </p:pic>
      <p:sp>
        <p:nvSpPr>
          <p:cNvPr id="16" name="矩形 15"/>
          <p:cNvSpPr/>
          <p:nvPr/>
        </p:nvSpPr>
        <p:spPr bwMode="auto">
          <a:xfrm>
            <a:off x="13639800" y="4888775"/>
            <a:ext cx="4495800" cy="433191"/>
          </a:xfrm>
          <a:prstGeom prst="rect">
            <a:avLst/>
          </a:prstGeom>
          <a:solidFill>
            <a:schemeClr val="accent6">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7" name="矩形 16"/>
          <p:cNvSpPr/>
          <p:nvPr/>
        </p:nvSpPr>
        <p:spPr bwMode="auto">
          <a:xfrm>
            <a:off x="152399" y="5366598"/>
            <a:ext cx="17885227" cy="767502"/>
          </a:xfrm>
          <a:prstGeom prst="rect">
            <a:avLst/>
          </a:prstGeom>
          <a:solidFill>
            <a:schemeClr val="accent6">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5124" name="图片 6" descr="logo横版 png"/>
          <p:cNvPicPr>
            <a:picLocks noChangeAspect="1"/>
          </p:cNvPicPr>
          <p:nvPr/>
        </p:nvPicPr>
        <p:blipFill>
          <a:blip r:embed="rId3"/>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1" grpId="0" animBg="1"/>
      <p:bldP spid="12" grpId="0" animBg="1"/>
      <p:bldP spid="13"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28600" y="-342900"/>
            <a:ext cx="17830800" cy="600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3200" b="0" i="0"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In order to </a:t>
            </a:r>
            <a:r>
              <a:rPr kumimoji="0" lang="en-US" altLang="zh-CN" sz="3200" b="0" i="0"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find out </a:t>
            </a:r>
            <a:r>
              <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whether your boss’s behavior really constitutes gaslighting or he is just a poor communicator, you could write down your experiences and ask yourself what really has happened, what his motives might be, and how your emotion is affected. </a:t>
            </a:r>
            <a:r>
              <a:rPr kumimoji="0" lang="en-US" altLang="zh-CN" sz="3200" b="0"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always be careful because </a:t>
            </a:r>
            <a:r>
              <a:rPr kumimoji="0" lang="en-US" altLang="zh-CN" sz="3200" b="0" i="0" u="none" strike="noStrike" kern="1200" cap="none" spc="0" normalizeH="0" baseline="0" noProof="0" dirty="0" err="1">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gaslighters</a:t>
            </a:r>
            <a:r>
              <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know how to </a:t>
            </a:r>
            <a:r>
              <a:rPr kumimoji="0" lang="en-US" altLang="zh-CN" sz="32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fly under the radar</a:t>
            </a:r>
            <a:r>
              <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They are skilled at weakening an employee’s confidence and sense of reality in a clever and hard-to-prove way.</a:t>
            </a:r>
            <a:endPar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srgbClr val="00B0F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To protect yourself</a:t>
            </a:r>
            <a:r>
              <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the end of the conversation with your boss, repeat back what you have heard and follow up with an e-mail </a:t>
            </a:r>
            <a:r>
              <a:rPr kumimoji="0" lang="en-US" altLang="zh-CN" sz="32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restating</a:t>
            </a:r>
            <a:r>
              <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the main points, documenting the interactions between you two. </a:t>
            </a:r>
            <a:r>
              <a:rPr kumimoji="0" lang="en-US" altLang="zh-CN" sz="3200" b="0"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don’t get your hopes high that this will automatically solve the problem, Robin Stern, author of The Gaslight Effect, warns, because </a:t>
            </a:r>
            <a:r>
              <a:rPr kumimoji="0" lang="en-US" altLang="zh-CN" sz="3200" b="0" i="0" u="sng"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it’s hard to get a </a:t>
            </a:r>
            <a:r>
              <a:rPr kumimoji="0" lang="en-US" altLang="zh-CN" sz="3200" b="0" i="0" u="sng" strike="noStrike" kern="1200" cap="none" spc="0" normalizeH="0" baseline="0" noProof="0" dirty="0" err="1">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gaslighter</a:t>
            </a:r>
            <a:r>
              <a:rPr kumimoji="0" lang="en-US" altLang="zh-CN" sz="3200" b="0" i="0" u="sng"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to change his behavior pattern.</a:t>
            </a:r>
            <a:r>
              <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sng"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If things don’t improve, you may want to consider getting out of the gaslighting situation by looking for a new position.</a:t>
            </a:r>
            <a:endParaRPr kumimoji="0" lang="zh-CN" altLang="en-US" sz="3200" b="0" i="0" u="sng"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3200" b="0" i="0" u="none"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4876800" y="5295900"/>
            <a:ext cx="13182600" cy="4708981"/>
          </a:xfrm>
          <a:prstGeom prst="rect">
            <a:avLst/>
          </a:prstGeom>
          <a:no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 What is suggested for employees to determine if their boss is gaslighting them?</a:t>
            </a:r>
            <a:endPar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 E-mailing their boss to ask for documents.</a:t>
            </a:r>
            <a:endPar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B. Having an argument with the boss.</a:t>
            </a:r>
            <a:endPar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 Recording and analyzing their experiences.</a:t>
            </a:r>
            <a:endPar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D. Making a complaint to the superiors.</a:t>
            </a:r>
            <a:endPar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31.What is the author’s </a:t>
            </a:r>
            <a:r>
              <a:rPr kumimoji="0" lang="en-US" altLang="zh-CN" sz="3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purpose</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in writing this passage?</a:t>
            </a:r>
            <a:endPar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 To introduce gaslighting’s origin and its solutions.</a:t>
            </a:r>
            <a:endPar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B. To highlight gaslighting’s harm and its reasons.</a:t>
            </a:r>
            <a:endPar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 To discuss a survey on gaslighting and its effects.</a:t>
            </a:r>
            <a:endPar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D. To explain gaslighting’s definition and its types.</a:t>
            </a:r>
            <a:endPar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矩形 1"/>
          <p:cNvSpPr/>
          <p:nvPr/>
        </p:nvSpPr>
        <p:spPr bwMode="auto">
          <a:xfrm>
            <a:off x="2846614" y="721162"/>
            <a:ext cx="15212786" cy="53613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3" name="矩形 2"/>
          <p:cNvSpPr/>
          <p:nvPr/>
        </p:nvSpPr>
        <p:spPr bwMode="auto">
          <a:xfrm>
            <a:off x="250371" y="1257300"/>
            <a:ext cx="8893629" cy="3810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5" name="图片 4"/>
          <p:cNvPicPr>
            <a:picLocks noChangeAspect="1"/>
          </p:cNvPicPr>
          <p:nvPr/>
        </p:nvPicPr>
        <p:blipFill>
          <a:blip r:embed="rId1" cstate="screen"/>
          <a:stretch>
            <a:fillRect/>
          </a:stretch>
        </p:blipFill>
        <p:spPr>
          <a:xfrm>
            <a:off x="5334000" y="6722805"/>
            <a:ext cx="421278" cy="421278"/>
          </a:xfrm>
          <a:prstGeom prst="rect">
            <a:avLst/>
          </a:prstGeom>
        </p:spPr>
      </p:pic>
      <p:sp>
        <p:nvSpPr>
          <p:cNvPr id="11" name="文本框 10"/>
          <p:cNvSpPr txBox="1"/>
          <p:nvPr/>
        </p:nvSpPr>
        <p:spPr>
          <a:xfrm>
            <a:off x="5791200" y="6667500"/>
            <a:ext cx="914400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Recording and analyzing </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their experiences.</a:t>
            </a:r>
            <a:endPar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矩形 11"/>
          <p:cNvSpPr/>
          <p:nvPr/>
        </p:nvSpPr>
        <p:spPr bwMode="auto">
          <a:xfrm>
            <a:off x="11810999" y="2634781"/>
            <a:ext cx="6158593" cy="53613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3" name="矩形 12"/>
          <p:cNvSpPr/>
          <p:nvPr/>
        </p:nvSpPr>
        <p:spPr bwMode="auto">
          <a:xfrm>
            <a:off x="318408" y="3139159"/>
            <a:ext cx="16826592" cy="53613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4" name="矩形 13"/>
          <p:cNvSpPr/>
          <p:nvPr/>
        </p:nvSpPr>
        <p:spPr bwMode="auto">
          <a:xfrm>
            <a:off x="1828800" y="4610100"/>
            <a:ext cx="16140792" cy="50437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6" name="文本框 15"/>
          <p:cNvSpPr txBox="1"/>
          <p:nvPr/>
        </p:nvSpPr>
        <p:spPr>
          <a:xfrm>
            <a:off x="5791200" y="8059191"/>
            <a:ext cx="9364434" cy="553998"/>
          </a:xfrm>
          <a:prstGeom prst="rect">
            <a:avLst/>
          </a:prstGeom>
          <a:noFill/>
        </p:spPr>
        <p:txBody>
          <a:bodyPr wrap="square">
            <a:spAutoFit/>
          </a:bodyPr>
          <a:lstStyle/>
          <a:p>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 introduce gaslighting’s </a:t>
            </a:r>
            <a:r>
              <a:rPr kumimoji="0" lang="en-US" altLang="zh-CN" sz="30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origin and its solutions</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pic>
        <p:nvPicPr>
          <p:cNvPr id="17" name="图片 16"/>
          <p:cNvPicPr>
            <a:picLocks noChangeAspect="1"/>
          </p:cNvPicPr>
          <p:nvPr/>
        </p:nvPicPr>
        <p:blipFill>
          <a:blip r:embed="rId1" cstate="screen"/>
          <a:stretch>
            <a:fillRect/>
          </a:stretch>
        </p:blipFill>
        <p:spPr>
          <a:xfrm>
            <a:off x="5334000" y="8125551"/>
            <a:ext cx="421278" cy="421278"/>
          </a:xfrm>
          <a:prstGeom prst="rect">
            <a:avLst/>
          </a:prstGeom>
        </p:spPr>
      </p:pic>
      <p:pic>
        <p:nvPicPr>
          <p:cNvPr id="8" name="图片 7"/>
          <p:cNvPicPr>
            <a:picLocks noChangeAspect="1"/>
          </p:cNvPicPr>
          <p:nvPr/>
        </p:nvPicPr>
        <p:blipFill>
          <a:blip r:embed="rId2"/>
          <a:stretch>
            <a:fillRect/>
          </a:stretch>
        </p:blipFill>
        <p:spPr>
          <a:xfrm>
            <a:off x="353667" y="5295899"/>
            <a:ext cx="4460572" cy="4708981"/>
          </a:xfrm>
          <a:prstGeom prst="rect">
            <a:avLst/>
          </a:prstGeom>
        </p:spPr>
      </p:pic>
      <p:pic>
        <p:nvPicPr>
          <p:cNvPr id="5124" name="图片 6" descr="logo横版 png"/>
          <p:cNvPicPr>
            <a:picLocks noChangeAspect="1"/>
          </p:cNvPicPr>
          <p:nvPr/>
        </p:nvPicPr>
        <p:blipFill>
          <a:blip r:embed="rId3"/>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barn(inVertical)">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9"/>
          <p:cNvSpPr txBox="1"/>
          <p:nvPr/>
        </p:nvSpPr>
        <p:spPr>
          <a:xfrm>
            <a:off x="1752600" y="7446261"/>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C</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sp>
        <p:nvSpPr>
          <p:cNvPr id="10" name="TextBox 8"/>
          <p:cNvSpPr txBox="1"/>
          <p:nvPr/>
        </p:nvSpPr>
        <p:spPr>
          <a:xfrm>
            <a:off x="4191000" y="8234384"/>
            <a:ext cx="11018115" cy="614207"/>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480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Gaslighting in the Workplace</a:t>
            </a:r>
            <a:endParaRPr kumimoji="0" lang="en-US" sz="480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7" name="文本框 6"/>
          <p:cNvSpPr txBox="1"/>
          <p:nvPr/>
        </p:nvSpPr>
        <p:spPr>
          <a:xfrm>
            <a:off x="2086341" y="1656296"/>
            <a:ext cx="5330305" cy="6278642"/>
          </a:xfrm>
          <a:prstGeom prst="rect">
            <a:avLst/>
          </a:prstGeom>
          <a:noFill/>
        </p:spPr>
        <p:txBody>
          <a:bodyPr wrap="none" rtlCol="0">
            <a:spAutoFit/>
          </a:bodyPr>
          <a:lstStyle/>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Psychological abuse</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Gain power over</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The perfect breeding ground</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Fly under the radar</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Be skilled at</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Weaken one’s confidence</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Sense of reality</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Restate the main points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Document the interactions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Hope high</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endParaRPr lang="en-US" altLang="zh-CN" sz="3200" dirty="0">
              <a:latin typeface="Times New Roman" panose="02020603050405020304" pitchFamily="18" charset="0"/>
              <a:cs typeface="Times New Roman" panose="02020603050405020304" pitchFamily="18" charset="0"/>
            </a:endParaRPr>
          </a:p>
          <a:p>
            <a:endParaRPr lang="en-US" altLang="zh-CN" dirty="0"/>
          </a:p>
        </p:txBody>
      </p:sp>
      <p:sp>
        <p:nvSpPr>
          <p:cNvPr id="8" name="文本框 7"/>
          <p:cNvSpPr txBox="1"/>
          <p:nvPr/>
        </p:nvSpPr>
        <p:spPr>
          <a:xfrm>
            <a:off x="8281819" y="1656296"/>
            <a:ext cx="3467616" cy="5016758"/>
          </a:xfrm>
          <a:prstGeom prst="rect">
            <a:avLst/>
          </a:prstGeom>
          <a:noFill/>
        </p:spPr>
        <p:txBody>
          <a:bodyPr wrap="none" rtlCol="0">
            <a:spAutoFit/>
          </a:bodyPr>
          <a:lstStyle/>
          <a:p>
            <a:r>
              <a:rPr lang="zh-CN" altLang="en-US" sz="3200" dirty="0">
                <a:latin typeface="Times New Roman" panose="02020603050405020304" pitchFamily="18" charset="0"/>
                <a:cs typeface="Times New Roman" panose="02020603050405020304" pitchFamily="18" charset="0"/>
              </a:rPr>
              <a:t>心理虐待</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获得对</a:t>
            </a:r>
            <a:r>
              <a:rPr lang="en-US" altLang="zh-CN" sz="3200" dirty="0">
                <a:latin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cs typeface="Times New Roman" panose="02020603050405020304" pitchFamily="18" charset="0"/>
              </a:rPr>
              <a:t>的控制权</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完美滋生地</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低调行事</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擅长于</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削弱某人的自信</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现实感</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重申要点</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记录互动</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抱有高希望</a:t>
            </a:r>
            <a:endParaRPr lang="en-US" altLang="zh-CN" dirty="0"/>
          </a:p>
        </p:txBody>
      </p:sp>
      <p:sp>
        <p:nvSpPr>
          <p:cNvPr id="12" name="文本框 11"/>
          <p:cNvSpPr txBox="1"/>
          <p:nvPr/>
        </p:nvSpPr>
        <p:spPr>
          <a:xfrm>
            <a:off x="12344400" y="2705100"/>
            <a:ext cx="4366774" cy="2554545"/>
          </a:xfrm>
          <a:prstGeom prst="rect">
            <a:avLst/>
          </a:prstGeom>
          <a:noFill/>
        </p:spPr>
        <p:txBody>
          <a:bodyPr wrap="square">
            <a:spAutoFit/>
          </a:bodyPr>
          <a:lstStyle/>
          <a:p>
            <a:r>
              <a:rPr lang="en-US" altLang="zh-CN" sz="4000" dirty="0">
                <a:hlinkClick r:id="rId2"/>
              </a:rPr>
              <a:t>Gaslighting in the Workplace: 10 Signs and How to Deal with It</a:t>
            </a:r>
            <a:endParaRPr lang="zh-CN" altLang="en-US" sz="4000" dirty="0"/>
          </a:p>
        </p:txBody>
      </p:sp>
      <p:sp>
        <p:nvSpPr>
          <p:cNvPr id="13" name="Freeform 34"/>
          <p:cNvSpPr/>
          <p:nvPr/>
        </p:nvSpPr>
        <p:spPr>
          <a:xfrm>
            <a:off x="12377057" y="1746964"/>
            <a:ext cx="2505271" cy="845666"/>
          </a:xfrm>
          <a:custGeom>
            <a:avLst/>
            <a:gdLst/>
            <a:ahLst/>
            <a:cxnLst/>
            <a:rect l="l" t="t" r="r" b="b"/>
            <a:pathLst>
              <a:path w="1681739" h="590711">
                <a:moveTo>
                  <a:pt x="0" y="0"/>
                </a:moveTo>
                <a:lnTo>
                  <a:pt x="1681739" y="0"/>
                </a:lnTo>
                <a:lnTo>
                  <a:pt x="1681739" y="590711"/>
                </a:lnTo>
                <a:lnTo>
                  <a:pt x="0" y="590711"/>
                </a:lnTo>
                <a:lnTo>
                  <a:pt x="0" y="0"/>
                </a:lnTo>
                <a:close/>
              </a:path>
            </a:pathLst>
          </a:custGeom>
          <a:blipFill>
            <a:blip r:embed="rId3"/>
            <a:stretch>
              <a:fillRect/>
            </a:stretch>
          </a:blipFill>
        </p:spPr>
      </p:sp>
      <p:sp>
        <p:nvSpPr>
          <p:cNvPr id="14" name="Freeform 37"/>
          <p:cNvSpPr/>
          <p:nvPr/>
        </p:nvSpPr>
        <p:spPr>
          <a:xfrm>
            <a:off x="12805098" y="5270642"/>
            <a:ext cx="1722689" cy="1680991"/>
          </a:xfrm>
          <a:custGeom>
            <a:avLst/>
            <a:gdLst/>
            <a:ahLst/>
            <a:cxnLst/>
            <a:rect l="l" t="t" r="r" b="b"/>
            <a:pathLst>
              <a:path w="1287940" h="1278870">
                <a:moveTo>
                  <a:pt x="0" y="0"/>
                </a:moveTo>
                <a:lnTo>
                  <a:pt x="1287940" y="0"/>
                </a:lnTo>
                <a:lnTo>
                  <a:pt x="1287940" y="1278871"/>
                </a:lnTo>
                <a:lnTo>
                  <a:pt x="0" y="1278871"/>
                </a:lnTo>
                <a:lnTo>
                  <a:pt x="0" y="0"/>
                </a:lnTo>
                <a:close/>
              </a:path>
            </a:pathLst>
          </a:custGeom>
          <a:blipFill>
            <a:blip r:embed="rId4"/>
            <a:stretch>
              <a:fillRect/>
            </a:stretch>
          </a:blipFill>
        </p:spPr>
      </p:sp>
      <p:pic>
        <p:nvPicPr>
          <p:cNvPr id="5124" name="图片 6" descr="logo横版 png"/>
          <p:cNvPicPr>
            <a:picLocks noChangeAspect="1"/>
          </p:cNvPicPr>
          <p:nvPr/>
        </p:nvPicPr>
        <p:blipFill>
          <a:blip r:embed="rId5"/>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960345"/>
            <a:ext cx="3649585" cy="1770036"/>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de-DE"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Gender Gap in ChatGPT Usage</a:t>
            </a:r>
            <a:endParaRPr kumimoji="0" lang="de-DE"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1" y="225263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D</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pic>
        <p:nvPicPr>
          <p:cNvPr id="7" name="图片 6"/>
          <p:cNvPicPr>
            <a:picLocks noChangeAspect="1"/>
          </p:cNvPicPr>
          <p:nvPr/>
        </p:nvPicPr>
        <p:blipFill>
          <a:blip r:embed="rId2"/>
          <a:stretch>
            <a:fillRect/>
          </a:stretch>
        </p:blipFill>
        <p:spPr>
          <a:xfrm>
            <a:off x="6086293" y="1576068"/>
            <a:ext cx="10626024" cy="6844031"/>
          </a:xfrm>
          <a:prstGeom prst="rect">
            <a:avLst/>
          </a:prstGeom>
        </p:spPr>
      </p:pic>
      <p:pic>
        <p:nvPicPr>
          <p:cNvPr id="5124" name="图片 6" descr="logo横版 png"/>
          <p:cNvPicPr>
            <a:picLocks noChangeAspect="1"/>
          </p:cNvPicPr>
          <p:nvPr/>
        </p:nvPicPr>
        <p:blipFill>
          <a:blip r:embed="rId3"/>
          <a:stretch>
            <a:fillRect/>
          </a:stretch>
        </p:blipFill>
        <p:spPr>
          <a:xfrm>
            <a:off x="16548735" y="422275"/>
            <a:ext cx="1196975" cy="1266825"/>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0500" y="0"/>
            <a:ext cx="17907000" cy="10428496"/>
          </a:xfrm>
          <a:prstGeom prst="rect">
            <a:avLst/>
          </a:prstGeom>
          <a:noFill/>
        </p:spPr>
        <p:txBody>
          <a:bodyPr wrap="square">
            <a:spAutoFit/>
          </a:bodyPr>
          <a:lstStyle/>
          <a:p>
            <a:pPr marL="0" marR="0" lvl="0" indent="0" algn="ctr"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Be more productive. That is how ChatGPT, a generative-artificial-intelligence tool from OpenAI, sells itself to workers. But despite industry hopes that the technology will boost productivity across the workforce, not everyone is on board. According to two recent studies, women use ChatGPT between 16 and 20 percentage points less than their male peers, even when they are employed in the same jobs or read the same subject.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first study, published as a working paper in June, explored ChatGPT at work. Anders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Humlum</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of the University of Chicago and Emilie Vestergaard of the University of Copenhagen surveyed 100,000 Danes across 11 professions in which the technology could save workers time, including journalism, software-developing and teaching. The researchers asked respondents how often they turned to ChatGPT and what might keep them from adopting it.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Across all professions, women were less likely to use ChatGPT than men who worked in the same industry. For example, only a third of female teachers used it for work, compared with half of male teachers. Among software developers, almost two-thirds of men used it for work, compared with less than half of women did. The gap shrank only slightly, to 16 percentage points, when people in the same firms working on similar tasks were compared. As such, the study concludes that a lack of female confidence may be in part to blame: women who did not use AI were more likely than men to highlight that they needed training to use the technology.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Another potential explanation for the gender imbalance comes from a survey of 486 students at the Norwegian School of Economics (NHH). It also found a gender gap: female students enrolled in the NHH’s only undergraduate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programme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were 18 percentage points less likely to use ChatGPT often. When the researchers separated students by admission grades, it became clear that the gap reflected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behaviour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of mid- and high-performing women. Low performers were almost as likely as men to use the technology.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Why might this be? The researchers probed what was going on with some clever follow-up questions. They asked students whether they would use ChatGPT if their professor forbade it, and received a similar distribution of answers. However, with clear approval, everyone, including the better-performing women, reported that they would make use of the technology. In other words, the high-achieving women appeared to put a ban on themselves. “It’s the ‘good girl’ thing,” reckons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Isaksson. “It’s this idea that ‘I have to go through this pain, I have to do it on my own and I shouldn’t cheat and take short-cuts.’”</a:t>
            </a:r>
            <a:endParaRPr kumimoji="0" lang="zh-CN" altLang="en-US"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90500" y="5443"/>
            <a:ext cx="17907000" cy="10428496"/>
          </a:xfrm>
          <a:prstGeom prst="rect">
            <a:avLst/>
          </a:prstGeom>
          <a:noFill/>
        </p:spPr>
        <p:txBody>
          <a:bodyPr wrap="square">
            <a:spAutoFit/>
          </a:bodyPr>
          <a:lstStyle/>
          <a:p>
            <a:pPr marL="0" marR="0" lvl="0" indent="0" algn="ctr"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Be more productive. That is how ChatGPT, a generative-artificial-intelligence tool from OpenAI, sells itself to workers.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despite industry hopes that the technology will boost productivity across the workforce, </a:t>
            </a:r>
            <a:r>
              <a:rPr kumimoji="0" lang="en-US" altLang="zh-CN" sz="28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not everyone is on board</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According to </a:t>
            </a:r>
            <a:r>
              <a:rPr kumimoji="0" lang="en-US" altLang="zh-CN" sz="2800" b="0" i="0" u="none" strike="noStrike" kern="1200" cap="none" spc="0" normalizeH="0" baseline="0" noProof="0" dirty="0">
                <a:ln>
                  <a:noFill/>
                </a:ln>
                <a:solidFill>
                  <a:srgbClr val="FF0000"/>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two</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recent studies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women use ChatGPT between 16 and 20 percentage points </a:t>
            </a:r>
            <a:r>
              <a:rPr kumimoji="0" lang="en-US" altLang="zh-CN" sz="2800" b="0" i="0" u="none" strike="noStrike" kern="1200" cap="none" spc="0" normalizeH="0" baseline="0" noProof="0" dirty="0">
                <a:ln>
                  <a:noFill/>
                </a:ln>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less than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their male peers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even when they are employed in the same jobs or read the same subject.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first study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published as a working paper in June, explored ChatGPT at work. Anders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Humlum</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of the University of Chicago and Emilie Vestergaard of the University of Copenhagen surveyed 100,000 Danes across 11 professions in which the technology could save workers time, including journalism, software-developing and teaching. The researchers asked respondents how often they turned to ChatGPT and what might keep them from adopting it.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Across all professions,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women were less likely to use ChatGPT than men who worked in the same industry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For example,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only a third of female teachers used it for work, compared with half of male teachers. Among software developers, almost two-thirds of men used it for work, compared with less than half of women did. The gap shrank only slightly, to 16 percentage points, when people in the same firms working on similar tasks were compared. As such,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study concludes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a lack of female confidence may be in part to blame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women who did not use AI were more likely than men to highlight that they needed training to use the technology.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Another potential explanation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for the gender imbalance comes from a survey of 486 students at the Norwegian School of Economics (NHH).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It </a:t>
            </a:r>
            <a:r>
              <a:rPr kumimoji="0" lang="en-US" altLang="zh-CN" sz="2800" b="0"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also</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found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gender gap: female students enrolled in the NHH’s only undergraduate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programme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were 18 percentage points </a:t>
            </a:r>
            <a:r>
              <a:rPr kumimoji="0" lang="en-US" altLang="zh-CN" sz="2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less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likely to use ChatGPT often. When the researchers separated students by admission grades</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it became clear that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gap reflected the </a:t>
            </a:r>
            <a:r>
              <a:rPr kumimoji="0" lang="en-US" altLang="zh-CN" sz="2800" b="0" i="0" u="none" strike="noStrike" kern="1200" cap="none" spc="0" normalizeH="0" baseline="0" noProof="0" dirty="0" err="1">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behaviour</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 of mid- and high-performing women</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Low performers were almost as likely as men to use the technology.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might this be? The researchers probed what was going on with some clever follow-up questions. They asked students whether they would use ChatGPT if their professor forbade it, and received a similar distribution of answers.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However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with clear approval, everyone, including the better-performing women,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reported that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they would make use of the technology.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In other words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high-achieving women appeared to put a ban on themselves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“It’s the ‘good girl’ thing,” reckons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Isaksson. “It’s this idea that ‘I have to go through this pain, I have to do it on my own and I shouldn’t cheat and take short-cuts.’”</a:t>
            </a:r>
            <a:endParaRPr kumimoji="0" lang="zh-CN" altLang="en-US"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5257800" y="876300"/>
            <a:ext cx="8514886"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Introduction/theme</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6" name="矩形 5"/>
          <p:cNvSpPr/>
          <p:nvPr/>
        </p:nvSpPr>
        <p:spPr bwMode="auto">
          <a:xfrm>
            <a:off x="5257800" y="2324100"/>
            <a:ext cx="8514886"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Background of the first study</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7" name="矩形 6"/>
          <p:cNvSpPr/>
          <p:nvPr/>
        </p:nvSpPr>
        <p:spPr bwMode="auto">
          <a:xfrm>
            <a:off x="5290457" y="4549016"/>
            <a:ext cx="8514886"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Findings/analysis</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8" name="矩形 7"/>
          <p:cNvSpPr/>
          <p:nvPr/>
        </p:nvSpPr>
        <p:spPr bwMode="auto">
          <a:xfrm>
            <a:off x="5290457" y="6461302"/>
            <a:ext cx="8514886"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Further study</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9" name="矩形 8"/>
          <p:cNvSpPr/>
          <p:nvPr/>
        </p:nvSpPr>
        <p:spPr bwMode="auto">
          <a:xfrm>
            <a:off x="5290457" y="8651736"/>
            <a:ext cx="8514886"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Conclusion/Behavior Explanation</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pic>
        <p:nvPicPr>
          <p:cNvPr id="5124" name="图片 6" descr="logo横版 png"/>
          <p:cNvPicPr>
            <a:picLocks noChangeAspect="1"/>
          </p:cNvPicPr>
          <p:nvPr/>
        </p:nvPicPr>
        <p:blipFill>
          <a:blip r:embed="rId1"/>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rot="-950848">
            <a:off x="-1876663" y="-2410432"/>
            <a:ext cx="17308639" cy="12458120"/>
            <a:chOff x="0" y="0"/>
            <a:chExt cx="23078185" cy="16610827"/>
          </a:xfrm>
        </p:grpSpPr>
        <p:grpSp>
          <p:nvGrpSpPr>
            <p:cNvPr id="4" name="Group 4"/>
            <p:cNvGrpSpPr/>
            <p:nvPr/>
          </p:nvGrpSpPr>
          <p:grpSpPr>
            <a:xfrm rot="6686939">
              <a:off x="6334288" y="-1884615"/>
              <a:ext cx="9094487" cy="19372745"/>
              <a:chOff x="0" y="0"/>
              <a:chExt cx="812800" cy="1731397"/>
            </a:xfrm>
          </p:grpSpPr>
          <p:sp>
            <p:nvSpPr>
              <p:cNvPr id="5" name="Freeform 5"/>
              <p:cNvSpPr/>
              <p:nvPr/>
            </p:nvSpPr>
            <p:spPr>
              <a:xfrm>
                <a:off x="0" y="0"/>
                <a:ext cx="812800" cy="1731397"/>
              </a:xfrm>
              <a:custGeom>
                <a:avLst/>
                <a:gdLst/>
                <a:ahLst/>
                <a:cxnLst/>
                <a:rect l="l" t="t" r="r" b="b"/>
                <a:pathLst>
                  <a:path w="812800" h="1731397">
                    <a:moveTo>
                      <a:pt x="203200" y="0"/>
                    </a:moveTo>
                    <a:lnTo>
                      <a:pt x="609600" y="0"/>
                    </a:lnTo>
                    <a:lnTo>
                      <a:pt x="812800" y="1731397"/>
                    </a:lnTo>
                    <a:lnTo>
                      <a:pt x="0" y="1731397"/>
                    </a:lnTo>
                    <a:lnTo>
                      <a:pt x="203200" y="0"/>
                    </a:lnTo>
                    <a:close/>
                  </a:path>
                </a:pathLst>
              </a:custGeom>
              <a:solidFill>
                <a:srgbClr val="000000"/>
              </a:solidFill>
            </p:spPr>
          </p:sp>
          <p:sp>
            <p:nvSpPr>
              <p:cNvPr id="6" name="TextBox 6"/>
              <p:cNvSpPr txBox="1"/>
              <p:nvPr/>
            </p:nvSpPr>
            <p:spPr>
              <a:xfrm>
                <a:off x="127000" y="-28575"/>
                <a:ext cx="558800" cy="1759972"/>
              </a:xfrm>
              <a:prstGeom prst="rect">
                <a:avLst/>
              </a:prstGeom>
            </p:spPr>
            <p:txBody>
              <a:bodyPr lIns="50800" tIns="50800" rIns="50800" bIns="50800" rtlCol="0" anchor="ctr"/>
              <a:lstStyle/>
              <a:p>
                <a:pPr algn="ctr">
                  <a:lnSpc>
                    <a:spcPts val="2660"/>
                  </a:lnSpc>
                  <a:spcBef>
                    <a:spcPct val="0"/>
                  </a:spcBef>
                </a:pPr>
                <a:endParaRPr>
                  <a:ea typeface="黑体" panose="02010609060101010101" pitchFamily="49" charset="-122"/>
                </a:endParaRPr>
              </a:p>
            </p:txBody>
          </p:sp>
        </p:grpSp>
        <p:grpSp>
          <p:nvGrpSpPr>
            <p:cNvPr id="7" name="Group 7"/>
            <p:cNvGrpSpPr/>
            <p:nvPr/>
          </p:nvGrpSpPr>
          <p:grpSpPr>
            <a:xfrm rot="5903092">
              <a:off x="9818904" y="2468417"/>
              <a:ext cx="7191111" cy="18476325"/>
              <a:chOff x="0" y="0"/>
              <a:chExt cx="812800" cy="2088350"/>
            </a:xfrm>
          </p:grpSpPr>
          <p:sp>
            <p:nvSpPr>
              <p:cNvPr id="8" name="Freeform 8"/>
              <p:cNvSpPr/>
              <p:nvPr/>
            </p:nvSpPr>
            <p:spPr>
              <a:xfrm>
                <a:off x="0" y="0"/>
                <a:ext cx="812800" cy="2088350"/>
              </a:xfrm>
              <a:custGeom>
                <a:avLst/>
                <a:gdLst/>
                <a:ahLst/>
                <a:cxnLst/>
                <a:rect l="l" t="t" r="r" b="b"/>
                <a:pathLst>
                  <a:path w="812800" h="2088350">
                    <a:moveTo>
                      <a:pt x="203200" y="0"/>
                    </a:moveTo>
                    <a:lnTo>
                      <a:pt x="609600" y="0"/>
                    </a:lnTo>
                    <a:lnTo>
                      <a:pt x="812800" y="2088350"/>
                    </a:lnTo>
                    <a:lnTo>
                      <a:pt x="0" y="2088350"/>
                    </a:lnTo>
                    <a:lnTo>
                      <a:pt x="203200" y="0"/>
                    </a:lnTo>
                    <a:close/>
                  </a:path>
                </a:pathLst>
              </a:custGeom>
              <a:solidFill>
                <a:srgbClr val="000000"/>
              </a:solidFill>
            </p:spPr>
          </p:sp>
          <p:sp>
            <p:nvSpPr>
              <p:cNvPr id="9" name="TextBox 9"/>
              <p:cNvSpPr txBox="1"/>
              <p:nvPr/>
            </p:nvSpPr>
            <p:spPr>
              <a:xfrm>
                <a:off x="127000" y="-28575"/>
                <a:ext cx="558800" cy="2116925"/>
              </a:xfrm>
              <a:prstGeom prst="rect">
                <a:avLst/>
              </a:prstGeom>
            </p:spPr>
            <p:txBody>
              <a:bodyPr lIns="50800" tIns="50800" rIns="50800" bIns="50800" rtlCol="0" anchor="ctr"/>
              <a:lstStyle/>
              <a:p>
                <a:pPr algn="ctr">
                  <a:lnSpc>
                    <a:spcPts val="2660"/>
                  </a:lnSpc>
                  <a:spcBef>
                    <a:spcPct val="0"/>
                  </a:spcBef>
                </a:pPr>
                <a:endParaRPr>
                  <a:ea typeface="黑体" panose="02010609060101010101" pitchFamily="49" charset="-122"/>
                </a:endParaRPr>
              </a:p>
            </p:txBody>
          </p:sp>
        </p:grpSp>
        <p:grpSp>
          <p:nvGrpSpPr>
            <p:cNvPr id="10" name="Group 10"/>
            <p:cNvGrpSpPr/>
            <p:nvPr/>
          </p:nvGrpSpPr>
          <p:grpSpPr>
            <a:xfrm rot="6686939">
              <a:off x="6125694" y="-1936107"/>
              <a:ext cx="8983051" cy="19285208"/>
              <a:chOff x="0" y="0"/>
              <a:chExt cx="812800" cy="1744955"/>
            </a:xfrm>
          </p:grpSpPr>
          <p:sp>
            <p:nvSpPr>
              <p:cNvPr id="11" name="Freeform 11"/>
              <p:cNvSpPr/>
              <p:nvPr/>
            </p:nvSpPr>
            <p:spPr>
              <a:xfrm>
                <a:off x="0" y="0"/>
                <a:ext cx="812800" cy="1744955"/>
              </a:xfrm>
              <a:custGeom>
                <a:avLst/>
                <a:gdLst/>
                <a:ahLst/>
                <a:cxnLst/>
                <a:rect l="l" t="t" r="r" b="b"/>
                <a:pathLst>
                  <a:path w="812800" h="1744955">
                    <a:moveTo>
                      <a:pt x="203200" y="0"/>
                    </a:moveTo>
                    <a:lnTo>
                      <a:pt x="609600" y="0"/>
                    </a:lnTo>
                    <a:lnTo>
                      <a:pt x="812800" y="1744955"/>
                    </a:lnTo>
                    <a:lnTo>
                      <a:pt x="0" y="1744955"/>
                    </a:lnTo>
                    <a:lnTo>
                      <a:pt x="203200" y="0"/>
                    </a:lnTo>
                    <a:close/>
                  </a:path>
                </a:pathLst>
              </a:custGeom>
              <a:solidFill>
                <a:srgbClr val="FFFFFF"/>
              </a:solidFill>
            </p:spPr>
          </p:sp>
          <p:sp>
            <p:nvSpPr>
              <p:cNvPr id="12" name="TextBox 12"/>
              <p:cNvSpPr txBox="1"/>
              <p:nvPr/>
            </p:nvSpPr>
            <p:spPr>
              <a:xfrm>
                <a:off x="127000" y="-38100"/>
                <a:ext cx="558800" cy="1783055"/>
              </a:xfrm>
              <a:prstGeom prst="rect">
                <a:avLst/>
              </a:prstGeom>
            </p:spPr>
            <p:txBody>
              <a:bodyPr lIns="50178" tIns="50178" rIns="50178" bIns="50178" rtlCol="0" anchor="ctr"/>
              <a:lstStyle/>
              <a:p>
                <a:pPr algn="ctr">
                  <a:lnSpc>
                    <a:spcPts val="2660"/>
                  </a:lnSpc>
                  <a:spcBef>
                    <a:spcPct val="0"/>
                  </a:spcBef>
                </a:pPr>
                <a:endParaRPr>
                  <a:ea typeface="黑体" panose="02010609060101010101" pitchFamily="49" charset="-122"/>
                </a:endParaRPr>
              </a:p>
            </p:txBody>
          </p:sp>
        </p:grpSp>
        <p:grpSp>
          <p:nvGrpSpPr>
            <p:cNvPr id="13" name="Group 13"/>
            <p:cNvGrpSpPr/>
            <p:nvPr/>
          </p:nvGrpSpPr>
          <p:grpSpPr>
            <a:xfrm rot="5903092">
              <a:off x="9584153" y="2374719"/>
              <a:ext cx="7102997" cy="18377507"/>
              <a:chOff x="0" y="0"/>
              <a:chExt cx="812800" cy="2102949"/>
            </a:xfrm>
          </p:grpSpPr>
          <p:sp>
            <p:nvSpPr>
              <p:cNvPr id="14" name="Freeform 14"/>
              <p:cNvSpPr/>
              <p:nvPr/>
            </p:nvSpPr>
            <p:spPr>
              <a:xfrm>
                <a:off x="0" y="0"/>
                <a:ext cx="812800" cy="2102949"/>
              </a:xfrm>
              <a:custGeom>
                <a:avLst/>
                <a:gdLst/>
                <a:ahLst/>
                <a:cxnLst/>
                <a:rect l="l" t="t" r="r" b="b"/>
                <a:pathLst>
                  <a:path w="812800" h="2102949">
                    <a:moveTo>
                      <a:pt x="203200" y="0"/>
                    </a:moveTo>
                    <a:lnTo>
                      <a:pt x="609600" y="0"/>
                    </a:lnTo>
                    <a:lnTo>
                      <a:pt x="812800" y="2102949"/>
                    </a:lnTo>
                    <a:lnTo>
                      <a:pt x="0" y="2102949"/>
                    </a:lnTo>
                    <a:lnTo>
                      <a:pt x="203200" y="0"/>
                    </a:lnTo>
                    <a:close/>
                  </a:path>
                </a:pathLst>
              </a:custGeom>
              <a:solidFill>
                <a:srgbClr val="FFFFFF"/>
              </a:solidFill>
            </p:spPr>
          </p:sp>
          <p:sp>
            <p:nvSpPr>
              <p:cNvPr id="15" name="TextBox 15"/>
              <p:cNvSpPr txBox="1"/>
              <p:nvPr/>
            </p:nvSpPr>
            <p:spPr>
              <a:xfrm>
                <a:off x="127000" y="-38100"/>
                <a:ext cx="558800" cy="2141049"/>
              </a:xfrm>
              <a:prstGeom prst="rect">
                <a:avLst/>
              </a:prstGeom>
            </p:spPr>
            <p:txBody>
              <a:bodyPr lIns="50178" tIns="50178" rIns="50178" bIns="50178" rtlCol="0" anchor="ctr"/>
              <a:lstStyle/>
              <a:p>
                <a:pPr algn="ctr">
                  <a:lnSpc>
                    <a:spcPts val="2660"/>
                  </a:lnSpc>
                  <a:spcBef>
                    <a:spcPct val="0"/>
                  </a:spcBef>
                </a:pPr>
                <a:endParaRPr>
                  <a:ea typeface="黑体" panose="02010609060101010101" pitchFamily="49" charset="-122"/>
                </a:endParaRPr>
              </a:p>
            </p:txBody>
          </p:sp>
        </p:grpSp>
      </p:grpSp>
      <p:grpSp>
        <p:nvGrpSpPr>
          <p:cNvPr id="16" name="Group 16"/>
          <p:cNvGrpSpPr/>
          <p:nvPr/>
        </p:nvGrpSpPr>
        <p:grpSpPr>
          <a:xfrm>
            <a:off x="-57904" y="1210440"/>
            <a:ext cx="3086100" cy="30861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9BE1"/>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25"/>
                </a:lnSpc>
              </a:pPr>
              <a:endParaRPr>
                <a:ea typeface="黑体" panose="02010609060101010101" pitchFamily="49" charset="-122"/>
              </a:endParaRPr>
            </a:p>
          </p:txBody>
        </p:sp>
      </p:grpSp>
      <p:sp>
        <p:nvSpPr>
          <p:cNvPr id="19" name="Freeform 19"/>
          <p:cNvSpPr/>
          <p:nvPr/>
        </p:nvSpPr>
        <p:spPr>
          <a:xfrm rot="1512651" flipH="1">
            <a:off x="10539340" y="2190622"/>
            <a:ext cx="7235261" cy="7116651"/>
          </a:xfrm>
          <a:custGeom>
            <a:avLst/>
            <a:gdLst/>
            <a:ahLst/>
            <a:cxnLst/>
            <a:rect l="l" t="t" r="r" b="b"/>
            <a:pathLst>
              <a:path w="7235261" h="7116651">
                <a:moveTo>
                  <a:pt x="7235261" y="0"/>
                </a:moveTo>
                <a:lnTo>
                  <a:pt x="0" y="0"/>
                </a:lnTo>
                <a:lnTo>
                  <a:pt x="0" y="7116651"/>
                </a:lnTo>
                <a:lnTo>
                  <a:pt x="7235261" y="7116651"/>
                </a:lnTo>
                <a:lnTo>
                  <a:pt x="7235261" y="0"/>
                </a:lnTo>
                <a:close/>
              </a:path>
            </a:pathLst>
          </a:custGeom>
          <a:blipFill>
            <a:blip r:embed="rId2"/>
            <a:stretch>
              <a:fillRect/>
            </a:stretch>
          </a:blipFill>
        </p:spPr>
      </p:sp>
      <p:sp>
        <p:nvSpPr>
          <p:cNvPr id="20" name="TextBox 20"/>
          <p:cNvSpPr txBox="1"/>
          <p:nvPr/>
        </p:nvSpPr>
        <p:spPr>
          <a:xfrm rot="-225987">
            <a:off x="-78524" y="4919861"/>
            <a:ext cx="13373009" cy="3070905"/>
          </a:xfrm>
          <a:prstGeom prst="rect">
            <a:avLst/>
          </a:prstGeom>
        </p:spPr>
        <p:txBody>
          <a:bodyPr lIns="0" tIns="0" rIns="0" bIns="0" rtlCol="0" anchor="t">
            <a:spAutoFit/>
          </a:bodyPr>
          <a:lstStyle/>
          <a:p>
            <a:pPr algn="ctr">
              <a:lnSpc>
                <a:spcPts val="25885"/>
              </a:lnSpc>
            </a:pPr>
            <a:r>
              <a:rPr lang="zh-CN" altLang="en-US" sz="18490" dirty="0">
                <a:solidFill>
                  <a:srgbClr val="000000"/>
                </a:solidFill>
                <a:ea typeface="黑体" panose="02010609060101010101" pitchFamily="49" charset="-122"/>
                <a:cs typeface="可画乐淘淘-简" panose="00020600040101010101"/>
                <a:sym typeface="可画乐淘淘-简" panose="00020600040101010101"/>
              </a:rPr>
              <a:t>教育联盟</a:t>
            </a:r>
            <a:endParaRPr lang="en-US" sz="18490" dirty="0">
              <a:solidFill>
                <a:srgbClr val="000000"/>
              </a:solidFill>
              <a:ea typeface="黑体" panose="02010609060101010101" pitchFamily="49" charset="-122"/>
              <a:cs typeface="可画乐淘淘-简" panose="00020600040101010101"/>
              <a:sym typeface="可画乐淘淘-简" panose="00020600040101010101"/>
            </a:endParaRPr>
          </a:p>
        </p:txBody>
      </p:sp>
      <p:sp>
        <p:nvSpPr>
          <p:cNvPr id="21" name="TextBox 21"/>
          <p:cNvSpPr txBox="1"/>
          <p:nvPr/>
        </p:nvSpPr>
        <p:spPr>
          <a:xfrm rot="139696">
            <a:off x="7573141" y="1735990"/>
            <a:ext cx="3371678" cy="3372718"/>
          </a:xfrm>
          <a:prstGeom prst="rect">
            <a:avLst/>
          </a:prstGeom>
        </p:spPr>
        <p:txBody>
          <a:bodyPr lIns="0" tIns="0" rIns="0" bIns="0" rtlCol="0" anchor="t">
            <a:spAutoFit/>
          </a:bodyPr>
          <a:lstStyle/>
          <a:p>
            <a:pPr algn="l">
              <a:lnSpc>
                <a:spcPts val="26275"/>
              </a:lnSpc>
            </a:pPr>
            <a:r>
              <a:rPr lang="zh-CN" altLang="en-US" sz="23735" dirty="0">
                <a:solidFill>
                  <a:srgbClr val="000000"/>
                </a:solidFill>
                <a:ea typeface="黑体" panose="02010609060101010101" pitchFamily="49" charset="-122"/>
                <a:cs typeface="可画乐淘淘-简" panose="00020600040101010101"/>
                <a:sym typeface="可画乐淘淘-简" panose="00020600040101010101"/>
              </a:rPr>
              <a:t>地</a:t>
            </a:r>
            <a:endParaRPr lang="en-US" sz="23735" dirty="0">
              <a:solidFill>
                <a:srgbClr val="000000"/>
              </a:solidFill>
              <a:ea typeface="黑体" panose="02010609060101010101" pitchFamily="49" charset="-122"/>
              <a:cs typeface="可画乐淘淘-简" panose="00020600040101010101"/>
              <a:sym typeface="可画乐淘淘-简" panose="00020600040101010101"/>
            </a:endParaRPr>
          </a:p>
        </p:txBody>
      </p:sp>
      <p:sp>
        <p:nvSpPr>
          <p:cNvPr id="22" name="Freeform 22"/>
          <p:cNvSpPr/>
          <p:nvPr/>
        </p:nvSpPr>
        <p:spPr>
          <a:xfrm>
            <a:off x="133667" y="3818628"/>
            <a:ext cx="7912742" cy="863208"/>
          </a:xfrm>
          <a:custGeom>
            <a:avLst/>
            <a:gdLst/>
            <a:ahLst/>
            <a:cxnLst/>
            <a:rect l="l" t="t" r="r" b="b"/>
            <a:pathLst>
              <a:path w="7912742" h="863208">
                <a:moveTo>
                  <a:pt x="0" y="0"/>
                </a:moveTo>
                <a:lnTo>
                  <a:pt x="7912742" y="0"/>
                </a:lnTo>
                <a:lnTo>
                  <a:pt x="7912742" y="863209"/>
                </a:lnTo>
                <a:lnTo>
                  <a:pt x="0" y="863209"/>
                </a:lnTo>
                <a:lnTo>
                  <a:pt x="0" y="0"/>
                </a:lnTo>
                <a:close/>
              </a:path>
            </a:pathLst>
          </a:custGeom>
          <a:blipFill>
            <a:blip r:embed="rId3"/>
            <a:stretch>
              <a:fillRect/>
            </a:stretch>
          </a:blipFill>
        </p:spPr>
      </p:sp>
      <p:sp>
        <p:nvSpPr>
          <p:cNvPr id="23" name="Freeform 23"/>
          <p:cNvSpPr/>
          <p:nvPr/>
        </p:nvSpPr>
        <p:spPr>
          <a:xfrm rot="-413224">
            <a:off x="7948802" y="8408844"/>
            <a:ext cx="3968720" cy="613720"/>
          </a:xfrm>
          <a:custGeom>
            <a:avLst/>
            <a:gdLst/>
            <a:ahLst/>
            <a:cxnLst/>
            <a:rect l="l" t="t" r="r" b="b"/>
            <a:pathLst>
              <a:path w="3968720" h="613720">
                <a:moveTo>
                  <a:pt x="0" y="0"/>
                </a:moveTo>
                <a:lnTo>
                  <a:pt x="3968720" y="0"/>
                </a:lnTo>
                <a:lnTo>
                  <a:pt x="3968720" y="613720"/>
                </a:lnTo>
                <a:lnTo>
                  <a:pt x="0" y="613720"/>
                </a:lnTo>
                <a:lnTo>
                  <a:pt x="0" y="0"/>
                </a:lnTo>
                <a:close/>
              </a:path>
            </a:pathLst>
          </a:custGeom>
          <a:blipFill>
            <a:blip r:embed="rId4"/>
            <a:stretch>
              <a:fillRect/>
            </a:stretch>
          </a:blipFill>
        </p:spPr>
      </p:sp>
      <p:sp>
        <p:nvSpPr>
          <p:cNvPr id="24" name="Freeform 24"/>
          <p:cNvSpPr/>
          <p:nvPr/>
        </p:nvSpPr>
        <p:spPr>
          <a:xfrm rot="5193317">
            <a:off x="15989773" y="1901750"/>
            <a:ext cx="1444575" cy="1909895"/>
          </a:xfrm>
          <a:custGeom>
            <a:avLst/>
            <a:gdLst/>
            <a:ahLst/>
            <a:cxnLst/>
            <a:rect l="l" t="t" r="r" b="b"/>
            <a:pathLst>
              <a:path w="1444575" h="1909895">
                <a:moveTo>
                  <a:pt x="0" y="0"/>
                </a:moveTo>
                <a:lnTo>
                  <a:pt x="1444575" y="0"/>
                </a:lnTo>
                <a:lnTo>
                  <a:pt x="1444575" y="1909895"/>
                </a:lnTo>
                <a:lnTo>
                  <a:pt x="0" y="1909895"/>
                </a:lnTo>
                <a:lnTo>
                  <a:pt x="0" y="0"/>
                </a:lnTo>
                <a:close/>
              </a:path>
            </a:pathLst>
          </a:custGeom>
          <a:blipFill>
            <a:blip r:embed="rId5"/>
            <a:stretch>
              <a:fillRect/>
            </a:stretch>
          </a:blipFill>
        </p:spPr>
      </p:sp>
      <p:sp>
        <p:nvSpPr>
          <p:cNvPr id="25" name="TextBox 25"/>
          <p:cNvSpPr txBox="1"/>
          <p:nvPr/>
        </p:nvSpPr>
        <p:spPr>
          <a:xfrm rot="-409979">
            <a:off x="3548439" y="1178569"/>
            <a:ext cx="3128629" cy="3885679"/>
          </a:xfrm>
          <a:prstGeom prst="rect">
            <a:avLst/>
          </a:prstGeom>
        </p:spPr>
        <p:txBody>
          <a:bodyPr lIns="0" tIns="0" rIns="0" bIns="0" rtlCol="0" anchor="t">
            <a:spAutoFit/>
          </a:bodyPr>
          <a:lstStyle/>
          <a:p>
            <a:pPr algn="l">
              <a:lnSpc>
                <a:spcPts val="30300"/>
              </a:lnSpc>
            </a:pPr>
            <a:r>
              <a:rPr lang="zh-CN" altLang="en-US" sz="27375" dirty="0">
                <a:solidFill>
                  <a:srgbClr val="000000"/>
                </a:solidFill>
                <a:ea typeface="黑体" panose="02010609060101010101" pitchFamily="49" charset="-122"/>
                <a:cs typeface="可画乐淘淘-简" panose="00020600040101010101"/>
                <a:sym typeface="可画乐淘淘-简" panose="00020600040101010101"/>
              </a:rPr>
              <a:t>阵</a:t>
            </a:r>
            <a:endParaRPr lang="en-US" sz="27375" dirty="0">
              <a:solidFill>
                <a:srgbClr val="000000"/>
              </a:solidFill>
              <a:ea typeface="黑体" panose="02010609060101010101" pitchFamily="49" charset="-122"/>
              <a:cs typeface="可画乐淘淘-简" panose="00020600040101010101"/>
              <a:sym typeface="可画乐淘淘-简" panose="00020600040101010101"/>
            </a:endParaRPr>
          </a:p>
        </p:txBody>
      </p:sp>
      <p:sp>
        <p:nvSpPr>
          <p:cNvPr id="26" name="TextBox 26"/>
          <p:cNvSpPr txBox="1"/>
          <p:nvPr/>
        </p:nvSpPr>
        <p:spPr>
          <a:xfrm rot="337414">
            <a:off x="63904" y="1101431"/>
            <a:ext cx="3371678" cy="3372718"/>
          </a:xfrm>
          <a:prstGeom prst="rect">
            <a:avLst/>
          </a:prstGeom>
        </p:spPr>
        <p:txBody>
          <a:bodyPr lIns="0" tIns="0" rIns="0" bIns="0" rtlCol="0" anchor="t">
            <a:spAutoFit/>
          </a:bodyPr>
          <a:lstStyle/>
          <a:p>
            <a:pPr algn="l">
              <a:lnSpc>
                <a:spcPts val="26275"/>
              </a:lnSpc>
            </a:pPr>
            <a:r>
              <a:rPr lang="zh-CN" altLang="en-US" sz="23735" dirty="0">
                <a:solidFill>
                  <a:srgbClr val="FFFFFF"/>
                </a:solidFill>
                <a:ea typeface="黑体" panose="02010609060101010101" pitchFamily="49" charset="-122"/>
                <a:cs typeface="可画乐淘淘-简" panose="00020600040101010101"/>
                <a:sym typeface="可画乐淘淘-简" panose="00020600040101010101"/>
              </a:rPr>
              <a:t>新</a:t>
            </a:r>
            <a:endParaRPr lang="en-US" sz="23735" dirty="0">
              <a:solidFill>
                <a:srgbClr val="FFFFFF"/>
              </a:solidFill>
              <a:ea typeface="黑体" panose="02010609060101010101" pitchFamily="49" charset="-122"/>
              <a:cs typeface="可画乐淘淘-简" panose="00020600040101010101"/>
              <a:sym typeface="可画乐淘淘-简" panose="00020600040101010101"/>
            </a:endParaRPr>
          </a:p>
        </p:txBody>
      </p:sp>
      <p:grpSp>
        <p:nvGrpSpPr>
          <p:cNvPr id="27" name="Group 27"/>
          <p:cNvGrpSpPr/>
          <p:nvPr/>
        </p:nvGrpSpPr>
        <p:grpSpPr>
          <a:xfrm>
            <a:off x="12785933" y="7795854"/>
            <a:ext cx="5858382" cy="1320087"/>
            <a:chOff x="36505" y="120645"/>
            <a:chExt cx="7811176" cy="1760115"/>
          </a:xfrm>
        </p:grpSpPr>
        <p:sp>
          <p:nvSpPr>
            <p:cNvPr id="28" name="TextBox 28"/>
            <p:cNvSpPr txBox="1"/>
            <p:nvPr/>
          </p:nvSpPr>
          <p:spPr>
            <a:xfrm rot="21208497">
              <a:off x="36505" y="120645"/>
              <a:ext cx="3437912" cy="982406"/>
            </a:xfrm>
            <a:prstGeom prst="rect">
              <a:avLst/>
            </a:prstGeom>
          </p:spPr>
          <p:txBody>
            <a:bodyPr lIns="0" tIns="0" rIns="0" bIns="0" rtlCol="0" anchor="t">
              <a:spAutoFit/>
            </a:bodyPr>
            <a:lstStyle/>
            <a:p>
              <a:pPr algn="l">
                <a:lnSpc>
                  <a:spcPts val="5990"/>
                </a:lnSpc>
              </a:pPr>
              <a:r>
                <a:rPr lang="en-US" sz="4720" dirty="0">
                  <a:solidFill>
                    <a:srgbClr val="000000"/>
                  </a:solidFill>
                  <a:ea typeface="黑体" panose="02010609060101010101" pitchFamily="49" charset="-122"/>
                  <a:cs typeface="可画乐淘淘-简" panose="00020600040101010101"/>
                  <a:sym typeface="可画乐淘淘-简" panose="00020600040101010101"/>
                </a:rPr>
                <a:t>F</a:t>
              </a:r>
              <a:r>
                <a:rPr lang="en-US" altLang="zh-CN" sz="4720" dirty="0">
                  <a:solidFill>
                    <a:srgbClr val="000000"/>
                  </a:solidFill>
                  <a:ea typeface="黑体" panose="02010609060101010101" pitchFamily="49" charset="-122"/>
                  <a:cs typeface="可画乐淘淘-简" panose="00020600040101010101"/>
                  <a:sym typeface="可画乐淘淘-简" panose="00020600040101010101"/>
                </a:rPr>
                <a:t>ay</a:t>
              </a:r>
              <a:endParaRPr lang="en-US" sz="4720" dirty="0">
                <a:solidFill>
                  <a:srgbClr val="000000"/>
                </a:solidFill>
                <a:ea typeface="黑体" panose="02010609060101010101" pitchFamily="49" charset="-122"/>
                <a:cs typeface="可画乐淘淘-简" panose="00020600040101010101"/>
                <a:sym typeface="可画乐淘淘-简" panose="00020600040101010101"/>
              </a:endParaRPr>
            </a:p>
          </p:txBody>
        </p:sp>
        <p:sp>
          <p:nvSpPr>
            <p:cNvPr id="29" name="TextBox 29"/>
            <p:cNvSpPr txBox="1"/>
            <p:nvPr/>
          </p:nvSpPr>
          <p:spPr>
            <a:xfrm rot="21161806">
              <a:off x="83024" y="898525"/>
              <a:ext cx="7764657" cy="982235"/>
            </a:xfrm>
            <a:prstGeom prst="rect">
              <a:avLst/>
            </a:prstGeom>
          </p:spPr>
          <p:txBody>
            <a:bodyPr lIns="0" tIns="0" rIns="0" bIns="0" rtlCol="0" anchor="t">
              <a:spAutoFit/>
            </a:bodyPr>
            <a:lstStyle/>
            <a:p>
              <a:pPr algn="l">
                <a:lnSpc>
                  <a:spcPts val="6075"/>
                </a:lnSpc>
              </a:pPr>
              <a:r>
                <a:rPr lang="zh-CN" altLang="en-US" sz="4780" dirty="0">
                  <a:solidFill>
                    <a:srgbClr val="000000"/>
                  </a:solidFill>
                  <a:ea typeface="黑体" panose="02010609060101010101" pitchFamily="49" charset="-122"/>
                  <a:cs typeface="可画乐淘淘-简" panose="00020600040101010101"/>
                  <a:sym typeface="可画乐淘淘-简" panose="00020600040101010101"/>
                </a:rPr>
                <a:t>英语试题解析</a:t>
              </a:r>
              <a:endParaRPr lang="en-US" sz="4780" dirty="0">
                <a:solidFill>
                  <a:srgbClr val="000000"/>
                </a:solidFill>
                <a:ea typeface="黑体" panose="02010609060101010101" pitchFamily="49" charset="-122"/>
                <a:cs typeface="可画乐淘淘-简" panose="00020600040101010101"/>
                <a:sym typeface="可画乐淘淘-简" panose="00020600040101010101"/>
              </a:endParaRPr>
            </a:p>
          </p:txBody>
        </p:sp>
      </p:grpSp>
      <p:grpSp>
        <p:nvGrpSpPr>
          <p:cNvPr id="30" name="Group 30"/>
          <p:cNvGrpSpPr/>
          <p:nvPr/>
        </p:nvGrpSpPr>
        <p:grpSpPr>
          <a:xfrm>
            <a:off x="13402143" y="545275"/>
            <a:ext cx="4885857" cy="1717368"/>
            <a:chOff x="-2933927" y="0"/>
            <a:chExt cx="6514477" cy="2289822"/>
          </a:xfrm>
        </p:grpSpPr>
        <p:grpSp>
          <p:nvGrpSpPr>
            <p:cNvPr id="31" name="Group 31"/>
            <p:cNvGrpSpPr/>
            <p:nvPr/>
          </p:nvGrpSpPr>
          <p:grpSpPr>
            <a:xfrm>
              <a:off x="235103" y="0"/>
              <a:ext cx="2324571" cy="784535"/>
              <a:chOff x="0" y="0"/>
              <a:chExt cx="1636812" cy="552418"/>
            </a:xfrm>
          </p:grpSpPr>
          <p:sp>
            <p:nvSpPr>
              <p:cNvPr id="32" name="Freeform 32"/>
              <p:cNvSpPr/>
              <p:nvPr/>
            </p:nvSpPr>
            <p:spPr>
              <a:xfrm>
                <a:off x="0" y="0"/>
                <a:ext cx="1636812" cy="552418"/>
              </a:xfrm>
              <a:custGeom>
                <a:avLst/>
                <a:gdLst/>
                <a:ahLst/>
                <a:cxnLst/>
                <a:rect l="l" t="t" r="r" b="b"/>
                <a:pathLst>
                  <a:path w="1636812" h="552418">
                    <a:moveTo>
                      <a:pt x="818406" y="0"/>
                    </a:moveTo>
                    <a:cubicBezTo>
                      <a:pt x="366413" y="0"/>
                      <a:pt x="0" y="123663"/>
                      <a:pt x="0" y="276209"/>
                    </a:cubicBezTo>
                    <a:cubicBezTo>
                      <a:pt x="0" y="428755"/>
                      <a:pt x="366413" y="552418"/>
                      <a:pt x="818406" y="552418"/>
                    </a:cubicBezTo>
                    <a:cubicBezTo>
                      <a:pt x="1270399" y="552418"/>
                      <a:pt x="1636812" y="428755"/>
                      <a:pt x="1636812" y="276209"/>
                    </a:cubicBezTo>
                    <a:cubicBezTo>
                      <a:pt x="1636812" y="123663"/>
                      <a:pt x="1270399" y="0"/>
                      <a:pt x="818406" y="0"/>
                    </a:cubicBezTo>
                    <a:close/>
                  </a:path>
                </a:pathLst>
              </a:custGeom>
              <a:solidFill>
                <a:srgbClr val="000000">
                  <a:alpha val="0"/>
                </a:srgbClr>
              </a:solidFill>
              <a:ln w="9525" cap="sq">
                <a:solidFill>
                  <a:srgbClr val="FFFFFF"/>
                </a:solidFill>
                <a:prstDash val="solid"/>
                <a:miter/>
              </a:ln>
            </p:spPr>
          </p:sp>
          <p:sp>
            <p:nvSpPr>
              <p:cNvPr id="33" name="TextBox 33"/>
              <p:cNvSpPr txBox="1"/>
              <p:nvPr/>
            </p:nvSpPr>
            <p:spPr>
              <a:xfrm>
                <a:off x="153451" y="13689"/>
                <a:ext cx="1329910" cy="486940"/>
              </a:xfrm>
              <a:prstGeom prst="rect">
                <a:avLst/>
              </a:prstGeom>
            </p:spPr>
            <p:txBody>
              <a:bodyPr lIns="50800" tIns="50800" rIns="50800" bIns="50800" rtlCol="0" anchor="ctr"/>
              <a:lstStyle/>
              <a:p>
                <a:pPr algn="ctr">
                  <a:lnSpc>
                    <a:spcPts val="3080"/>
                  </a:lnSpc>
                  <a:spcBef>
                    <a:spcPct val="0"/>
                  </a:spcBef>
                </a:pPr>
                <a:endParaRPr>
                  <a:ea typeface="黑体" panose="02010609060101010101" pitchFamily="49" charset="-122"/>
                </a:endParaRPr>
              </a:p>
            </p:txBody>
          </p:sp>
        </p:grpSp>
        <p:sp>
          <p:nvSpPr>
            <p:cNvPr id="34" name="TextBox 34"/>
            <p:cNvSpPr txBox="1"/>
            <p:nvPr/>
          </p:nvSpPr>
          <p:spPr>
            <a:xfrm>
              <a:off x="605175" y="315792"/>
              <a:ext cx="2853062" cy="654111"/>
            </a:xfrm>
            <a:prstGeom prst="rect">
              <a:avLst/>
            </a:prstGeom>
          </p:spPr>
          <p:txBody>
            <a:bodyPr lIns="0" tIns="0" rIns="0" bIns="0" rtlCol="0" anchor="t">
              <a:spAutoFit/>
            </a:bodyPr>
            <a:lstStyle/>
            <a:p>
              <a:pPr algn="ctr">
                <a:lnSpc>
                  <a:spcPts val="3200"/>
                </a:lnSpc>
                <a:spcBef>
                  <a:spcPct val="0"/>
                </a:spcBef>
              </a:pPr>
              <a:r>
                <a:rPr lang="en-US" sz="5400" b="1" spc="114" dirty="0">
                  <a:solidFill>
                    <a:srgbClr val="FFFFFF"/>
                  </a:solidFill>
                  <a:ea typeface="黑体" panose="02010609060101010101" pitchFamily="49" charset="-122"/>
                  <a:cs typeface="思源黑体 1 Bold"/>
                  <a:sym typeface="思源黑体 1 Bold"/>
                </a:rPr>
                <a:t>2025</a:t>
              </a:r>
              <a:endParaRPr lang="en-US" sz="5400" b="1" spc="114" dirty="0">
                <a:solidFill>
                  <a:srgbClr val="FFFFFF"/>
                </a:solidFill>
                <a:ea typeface="黑体" panose="02010609060101010101" pitchFamily="49" charset="-122"/>
                <a:cs typeface="思源黑体 1 Bold"/>
                <a:sym typeface="思源黑体 1 Bold"/>
              </a:endParaRPr>
            </a:p>
          </p:txBody>
        </p:sp>
        <p:sp>
          <p:nvSpPr>
            <p:cNvPr id="35" name="TextBox 35"/>
            <p:cNvSpPr txBox="1"/>
            <p:nvPr/>
          </p:nvSpPr>
          <p:spPr>
            <a:xfrm>
              <a:off x="-2933927" y="812495"/>
              <a:ext cx="6514477" cy="1477327"/>
            </a:xfrm>
            <a:prstGeom prst="rect">
              <a:avLst/>
            </a:prstGeom>
          </p:spPr>
          <p:txBody>
            <a:bodyPr wrap="square" lIns="0" tIns="0" rIns="0" bIns="0" rtlCol="0" anchor="t">
              <a:spAutoFit/>
            </a:bodyPr>
            <a:lstStyle/>
            <a:p>
              <a:pPr algn="r">
                <a:spcBef>
                  <a:spcPct val="0"/>
                </a:spcBef>
              </a:pPr>
              <a:r>
                <a:rPr lang="en-US" sz="3600" spc="280" dirty="0">
                  <a:solidFill>
                    <a:srgbClr val="FFFFFF"/>
                  </a:solidFill>
                  <a:ea typeface="黑体" panose="02010609060101010101" pitchFamily="49" charset="-122"/>
                  <a:cs typeface="思源黑体 1"/>
                  <a:sym typeface="思源黑体 1"/>
                </a:rPr>
                <a:t>Love your life</a:t>
              </a:r>
              <a:endParaRPr lang="en-US" sz="3600" spc="280" dirty="0">
                <a:solidFill>
                  <a:srgbClr val="FFFFFF"/>
                </a:solidFill>
                <a:ea typeface="黑体" panose="02010609060101010101" pitchFamily="49" charset="-122"/>
                <a:cs typeface="思源黑体 1"/>
                <a:sym typeface="思源黑体 1"/>
              </a:endParaRPr>
            </a:p>
            <a:p>
              <a:pPr algn="r">
                <a:spcBef>
                  <a:spcPct val="0"/>
                </a:spcBef>
              </a:pPr>
              <a:r>
                <a:rPr lang="en-US" sz="3600" spc="280" dirty="0">
                  <a:solidFill>
                    <a:srgbClr val="FFFFFF"/>
                  </a:solidFill>
                  <a:ea typeface="黑体" panose="02010609060101010101" pitchFamily="49" charset="-122"/>
                  <a:cs typeface="思源黑体 1"/>
                  <a:sym typeface="思源黑体 1"/>
                </a:rPr>
                <a:t>Pursue your dream</a:t>
              </a:r>
              <a:endParaRPr lang="en-US" sz="3600" spc="280" dirty="0">
                <a:solidFill>
                  <a:srgbClr val="FFFFFF"/>
                </a:solidFill>
                <a:ea typeface="黑体" panose="02010609060101010101" pitchFamily="49" charset="-122"/>
                <a:cs typeface="思源黑体 1"/>
                <a:sym typeface="思源黑体 1"/>
              </a:endParaRPr>
            </a:p>
          </p:txBody>
        </p:sp>
      </p:grpSp>
      <p:pic>
        <p:nvPicPr>
          <p:cNvPr id="5124" name="图片 6" descr="logo横版 png"/>
          <p:cNvPicPr>
            <a:picLocks noChangeAspect="1"/>
          </p:cNvPicPr>
          <p:nvPr/>
        </p:nvPicPr>
        <p:blipFill>
          <a:blip r:embed="rId6"/>
          <a:stretch>
            <a:fillRect/>
          </a:stretch>
        </p:blipFill>
        <p:spPr>
          <a:xfrm>
            <a:off x="16548735" y="422275"/>
            <a:ext cx="1196975" cy="1266825"/>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4800" y="459028"/>
            <a:ext cx="17678400" cy="6001643"/>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first study</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published as a working paper in June, explored ChatGPT at work. Anders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Humlum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of the University of Chicago and Emilie Vestergaard of the University of Copenhagen surveyed 100,000 Danes across 11 professions in which the technology could save workers time, including journalism, software-developing and teaching. The researchers asked respondents how often they turned to ChatGPT and what might keep them from adopting it.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Across all professions,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women were less likely to use ChatGPT than men who worked in the same industry</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For example,</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only a third of female teachers used it for work, compared with half of male teachers. Among software developers, almost two-thirds of men used it for work, compared with less than half of women did. The gap shrank only slightly, to 16 percentage points, when people in the same firms working on similar tasks were compared. As such,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study concludes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a lack of female confidence may be in part to blame</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women who did not use AI were more likely than men to highlight that they needed training to use the technology.</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381000" y="6515100"/>
            <a:ext cx="14782800" cy="2554545"/>
          </a:xfrm>
          <a:prstGeom prst="rect">
            <a:avLst/>
          </a:prstGeom>
          <a:no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32.What do we know about ChatGPT gender usage gap according to </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first study</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 It is only found in a few specific professions.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B. It is caused by women’s less access to high-tech.</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 It is partly due to women’s lack of confidence.</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D. It disappears on similar tasks in the same firm.</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8991600" y="4914900"/>
            <a:ext cx="8991600" cy="5334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6" name="矩形 5"/>
          <p:cNvSpPr/>
          <p:nvPr/>
        </p:nvSpPr>
        <p:spPr bwMode="auto">
          <a:xfrm>
            <a:off x="381000" y="5448300"/>
            <a:ext cx="17602200" cy="9144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1" cstate="screen"/>
          <a:stretch>
            <a:fillRect/>
          </a:stretch>
        </p:blipFill>
        <p:spPr>
          <a:xfrm>
            <a:off x="914400" y="8039100"/>
            <a:ext cx="421278" cy="421278"/>
          </a:xfrm>
          <a:prstGeom prst="rect">
            <a:avLst/>
          </a:prstGeom>
        </p:spPr>
      </p:pic>
      <p:pic>
        <p:nvPicPr>
          <p:cNvPr id="5124" name="图片 6" descr="logo横版 png"/>
          <p:cNvPicPr>
            <a:picLocks noChangeAspect="1"/>
          </p:cNvPicPr>
          <p:nvPr/>
        </p:nvPicPr>
        <p:blipFill>
          <a:blip r:embed="rId2"/>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4800" y="314726"/>
            <a:ext cx="9601200" cy="9966831"/>
          </a:xfrm>
          <a:prstGeom prst="rect">
            <a:avLst/>
          </a:prstGeom>
          <a:noFill/>
        </p:spPr>
        <p:txBody>
          <a:bodyPr wrap="square">
            <a:spAutoFit/>
          </a:bodyPr>
          <a:lstStyle/>
          <a:p>
            <a:pPr marL="0" marR="0" lvl="0" indent="0" algn="just"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Another potential explanation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for the gender imbalance comes from a survey of 486 students at the Norwegian School of Economics (NHH).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It </a:t>
            </a:r>
            <a:r>
              <a:rPr kumimoji="0" lang="en-US" altLang="zh-CN" sz="3200" b="0"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also</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found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gender gap: female students enrolled in the NHH’s only undergraduate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programme</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were 18 percentage points </a:t>
            </a:r>
            <a:r>
              <a:rPr kumimoji="0" lang="en-US" altLang="zh-CN" sz="32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less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likely to use ChatGPT often. When the researchers separated students by admission grades</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it became clear that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gap reflected the </a:t>
            </a:r>
            <a:r>
              <a:rPr kumimoji="0" lang="en-US" altLang="zh-CN" sz="3200" b="0" i="0" u="none" strike="noStrike" kern="1200" cap="none" spc="0" normalizeH="0" baseline="0" noProof="0" dirty="0" err="1">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behaviour</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 of mid- and high-performing women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Low performers were almost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as likely as men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to use the technology.</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Why</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might this be? The researchers probed what was going on with some clever follow-up questions. They asked students whether they would use ChatGPT if their professor forbade it, and received a similar distribution of answers.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However</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with clear approval, everyone, including the better-performing women,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reported that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they would make use of the technology.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In other words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high-achieving women appeared to put a ban on themselves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“It’s the ‘good girl’ thing,” reckons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Isaksson. “It’s this idea that ‘I have to go through this pain, I have to do it on my own and I shouldn’t cheat and </a:t>
            </a:r>
            <a:r>
              <a:rPr kumimoji="0" lang="en-US" altLang="zh-CN" sz="32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take short-cuts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3"/>
          <p:cNvSpPr/>
          <p:nvPr/>
        </p:nvSpPr>
        <p:spPr bwMode="auto">
          <a:xfrm>
            <a:off x="7391400" y="1257300"/>
            <a:ext cx="2362200" cy="457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5" name="文本框 4"/>
          <p:cNvSpPr txBox="1"/>
          <p:nvPr/>
        </p:nvSpPr>
        <p:spPr>
          <a:xfrm>
            <a:off x="10112829" y="434586"/>
            <a:ext cx="7848600" cy="8894743"/>
          </a:xfrm>
          <a:prstGeom prst="rect">
            <a:avLst/>
          </a:prstGeom>
          <a:solidFill>
            <a:schemeClr val="bg1"/>
          </a:solidFill>
          <a:ln w="28575">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33. What does Paragraph 4 mainly talk about?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 NHH students’ ChatGPT use in different cases.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B. Comparison of ChatGPT use among NHH students.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 Professors’ impact on NHH students’ ChatGPT use.</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D. Reasons for top NHH female students’ self-restriction.</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34. What is the reason for high-achieving women’s behavior according to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Isaksson?</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 They think using ChatGPT is cheating.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B. They believe using ChatGPT is painful.</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 They fear punishment for using ChatGPT.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D. They are not interested in new technology.</a:t>
            </a:r>
            <a:endParaRPr lang="en-US" altLang="zh-CN"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nvSpPr>
        <p:spPr bwMode="auto">
          <a:xfrm>
            <a:off x="7391400" y="1257300"/>
            <a:ext cx="2514600" cy="457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7" name="矩形 6"/>
          <p:cNvSpPr/>
          <p:nvPr/>
        </p:nvSpPr>
        <p:spPr bwMode="auto">
          <a:xfrm>
            <a:off x="337456" y="1714500"/>
            <a:ext cx="9568544" cy="31242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8" name="文本框 7"/>
          <p:cNvSpPr txBox="1"/>
          <p:nvPr/>
        </p:nvSpPr>
        <p:spPr>
          <a:xfrm>
            <a:off x="10820400" y="1891725"/>
            <a:ext cx="6858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Comparison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1" cstate="screen"/>
          <a:stretch>
            <a:fillRect/>
          </a:stretch>
        </p:blipFill>
        <p:spPr>
          <a:xfrm>
            <a:off x="10363200" y="1979022"/>
            <a:ext cx="421278" cy="421278"/>
          </a:xfrm>
          <a:prstGeom prst="rect">
            <a:avLst/>
          </a:prstGeom>
        </p:spPr>
      </p:pic>
      <p:sp>
        <p:nvSpPr>
          <p:cNvPr id="10" name="矩形 9"/>
          <p:cNvSpPr/>
          <p:nvPr/>
        </p:nvSpPr>
        <p:spPr bwMode="auto">
          <a:xfrm>
            <a:off x="353786" y="8693474"/>
            <a:ext cx="9492344" cy="1306014"/>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11" name="图片 10"/>
          <p:cNvPicPr>
            <a:picLocks noChangeAspect="1"/>
          </p:cNvPicPr>
          <p:nvPr/>
        </p:nvPicPr>
        <p:blipFill>
          <a:blip r:embed="rId1" cstate="screen"/>
          <a:stretch>
            <a:fillRect/>
          </a:stretch>
        </p:blipFill>
        <p:spPr>
          <a:xfrm>
            <a:off x="10322922" y="6855822"/>
            <a:ext cx="421278" cy="421278"/>
          </a:xfrm>
          <a:prstGeom prst="rect">
            <a:avLst/>
          </a:prstGeom>
        </p:spPr>
      </p:pic>
      <p:pic>
        <p:nvPicPr>
          <p:cNvPr id="5124" name="图片 6" descr="logo横版 png"/>
          <p:cNvPicPr>
            <a:picLocks noChangeAspect="1"/>
          </p:cNvPicPr>
          <p:nvPr/>
        </p:nvPicPr>
        <p:blipFill>
          <a:blip r:embed="rId2"/>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barn(inVertical)">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90500" y="0"/>
            <a:ext cx="17907000" cy="10428496"/>
          </a:xfrm>
          <a:prstGeom prst="rect">
            <a:avLst/>
          </a:prstGeom>
          <a:noFill/>
        </p:spPr>
        <p:txBody>
          <a:bodyPr wrap="square">
            <a:spAutoFit/>
          </a:bodyPr>
          <a:lstStyle/>
          <a:p>
            <a:pPr marL="0" marR="0" lvl="0" indent="0" algn="ctr"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Be more productive. That is how ChatGPT, a generative-artificial-intelligence tool from OpenAI, sells itself to workers.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despite industry hopes that the technology will boost productivity across the workforce,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not everyone is on board</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According to </a:t>
            </a:r>
            <a:r>
              <a:rPr kumimoji="0" lang="en-US" altLang="zh-CN" sz="2800" b="0" i="0" u="none" strike="noStrike" kern="1200" cap="none" spc="0" normalizeH="0" baseline="0" noProof="0" dirty="0">
                <a:ln>
                  <a:noFill/>
                </a:ln>
                <a:solidFill>
                  <a:srgbClr val="FF0000"/>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two</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recent studies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women use ChatGPT between 16 and 20 percentage points </a:t>
            </a:r>
            <a:r>
              <a:rPr kumimoji="0" lang="en-US" altLang="zh-CN" sz="2800" b="0" i="0" u="none" strike="noStrike" kern="1200" cap="none" spc="0" normalizeH="0" baseline="0" noProof="0" dirty="0">
                <a:ln>
                  <a:noFill/>
                </a:ln>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less than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their male peers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even when they are employed in the same jobs or read the same subject.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first study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published as a working paper in June, explored ChatGPT at work. Anders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Humlum</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of the University of Chicago and Emilie Vestergaard of the University of Copenhagen surveyed 100,000 Danes across 11 professions in which the technology could save workers time, including journalism, software-developing and teaching. The researchers asked respondents how often they turned to ChatGPT and what might keep them from adopting it.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Across all professions,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women were less likely to use ChatGPT than men who worked in the same industry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For example,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only a third of female teachers used it for work, compared with half of male teachers. Among software developers, almost two-thirds of men used it for work, compared with less than half of women did. The gap shrank only slightly, to 16 percentage points, when people in the same firms working on similar tasks were compared. As such,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study concludes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a lack of female confidence may be in part to blame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women who did not use AI were more likely than men to highlight that they needed training to use the technology.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Another potential explanation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for the gender imbalance comes from a survey of 486 students at the Norwegian School of Economics (NHH).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It </a:t>
            </a:r>
            <a:r>
              <a:rPr kumimoji="0" lang="en-US" altLang="zh-CN" sz="2800" b="0"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also</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found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gender gap: female students enrolled in the NHH’s only undergraduate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programme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were 18 percentage points </a:t>
            </a:r>
            <a:r>
              <a:rPr kumimoji="0" lang="en-US" altLang="zh-CN" sz="2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less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likely to use ChatGPT often. When the researchers separated students by admission grades</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it became clear that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gap reflected the </a:t>
            </a:r>
            <a:r>
              <a:rPr kumimoji="0" lang="en-US" altLang="zh-CN" sz="2800" b="0" i="0" u="none" strike="noStrike" kern="1200" cap="none" spc="0" normalizeH="0" baseline="0" noProof="0" dirty="0" err="1">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behaviour</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 of mid- and high-performing women</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Low performers were almost as likely as men to use the technology.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might this be? The researchers probed what was going on with some clever follow-up questions. They asked students whether they would use ChatGPT if their professor forbade it, and received a similar distribution of answers.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However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with clear approval, everyone, including the better-performing women,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reported that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they would make use of the technology.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In other words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high-achieving women appeared to put a ban on themselves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“It’s the ‘good girl’ thing,” reckons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Isaksson. “It’s this idea that ‘I have to go through this pain, I have to do it on my own and I shouldn’t cheat and take short-cuts.’”</a:t>
            </a:r>
            <a:endParaRPr kumimoji="0" lang="zh-CN" altLang="en-US"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7070271" y="4991100"/>
            <a:ext cx="11027229" cy="2554545"/>
          </a:xfrm>
          <a:prstGeom prst="rect">
            <a:avLst/>
          </a:prstGeom>
          <a:solidFill>
            <a:schemeClr val="bg2"/>
          </a:solidFill>
          <a:ln w="28575">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35. Which of the following would be the best title for the text?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ChatGPT: A New Productivity Booster</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ChatGPT: A Game-Changer in Education</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The Gender Difference in ChatGPT Usage</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The Impact of ChatGPT on Different Professions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7543800" y="6463725"/>
            <a:ext cx="9160328" cy="584775"/>
          </a:xfrm>
          <a:prstGeom prst="rect">
            <a:avLst/>
          </a:prstGeom>
          <a:noFill/>
        </p:spPr>
        <p:txBody>
          <a:bodyPr wrap="square">
            <a:spAutoFit/>
          </a:bodyPr>
          <a:lstStyle/>
          <a:p>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Gender Difference </a:t>
            </a:r>
            <a:endParaRPr lang="zh-CN" altLang="en-US" dirty="0">
              <a:solidFill>
                <a:srgbClr val="00B0F0"/>
              </a:solidFill>
            </a:endParaRPr>
          </a:p>
        </p:txBody>
      </p:sp>
      <p:pic>
        <p:nvPicPr>
          <p:cNvPr id="9" name="图片 8"/>
          <p:cNvPicPr>
            <a:picLocks noChangeAspect="1"/>
          </p:cNvPicPr>
          <p:nvPr/>
        </p:nvPicPr>
        <p:blipFill>
          <a:blip r:embed="rId1" cstate="screen"/>
          <a:stretch>
            <a:fillRect/>
          </a:stretch>
        </p:blipFill>
        <p:spPr>
          <a:xfrm>
            <a:off x="7096397" y="6551022"/>
            <a:ext cx="421278" cy="421278"/>
          </a:xfrm>
          <a:prstGeom prst="rect">
            <a:avLst/>
          </a:prstGeom>
        </p:spPr>
      </p:pic>
      <p:pic>
        <p:nvPicPr>
          <p:cNvPr id="5124" name="图片 6" descr="logo横版 png"/>
          <p:cNvPicPr>
            <a:picLocks noChangeAspect="1"/>
          </p:cNvPicPr>
          <p:nvPr/>
        </p:nvPicPr>
        <p:blipFill>
          <a:blip r:embed="rId2"/>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960345"/>
            <a:ext cx="3649585" cy="1770036"/>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de-DE"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Gender Gap in ChatGPT Usage</a:t>
            </a:r>
            <a:endParaRPr kumimoji="0" lang="de-DE"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1" y="225263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D</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sp>
        <p:nvSpPr>
          <p:cNvPr id="6" name="文本框 5"/>
          <p:cNvSpPr txBox="1"/>
          <p:nvPr/>
        </p:nvSpPr>
        <p:spPr>
          <a:xfrm>
            <a:off x="5466156" y="1943100"/>
            <a:ext cx="7051739" cy="6771084"/>
          </a:xfrm>
          <a:prstGeom prst="rect">
            <a:avLst/>
          </a:prstGeom>
          <a:noFill/>
        </p:spPr>
        <p:txBody>
          <a:bodyPr wrap="none" rtlCol="0">
            <a:spAutoFit/>
          </a:bodyPr>
          <a:lstStyle/>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A generative-artificial-intelligence tool</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Boost productivity</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Be on board</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Respondents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Shrink slightly</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Be in part to blame</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The gender imbalance</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Enroll in</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Admission grades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Probe</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Put a ban on </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Take short cuts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endParaRPr lang="en-US" altLang="zh-CN" sz="3200" dirty="0">
              <a:latin typeface="Times New Roman" panose="02020603050405020304" pitchFamily="18" charset="0"/>
              <a:cs typeface="Times New Roman" panose="02020603050405020304" pitchFamily="18" charset="0"/>
            </a:endParaRPr>
          </a:p>
          <a:p>
            <a:endParaRPr lang="en-US" altLang="zh-CN" dirty="0"/>
          </a:p>
        </p:txBody>
      </p:sp>
      <p:sp>
        <p:nvSpPr>
          <p:cNvPr id="10" name="文本框 9"/>
          <p:cNvSpPr txBox="1"/>
          <p:nvPr/>
        </p:nvSpPr>
        <p:spPr>
          <a:xfrm>
            <a:off x="12387945" y="1948543"/>
            <a:ext cx="3877985" cy="861774"/>
          </a:xfrm>
          <a:prstGeom prst="rect">
            <a:avLst/>
          </a:prstGeom>
          <a:noFill/>
        </p:spPr>
        <p:txBody>
          <a:bodyPr wrap="none" rtlCol="0">
            <a:spAutoFit/>
          </a:bodyPr>
          <a:lstStyle/>
          <a:p>
            <a:r>
              <a:rPr lang="zh-CN" altLang="en-US" sz="3200" dirty="0">
                <a:latin typeface="Times New Roman" panose="02020603050405020304" pitchFamily="18" charset="0"/>
                <a:cs typeface="Times New Roman" panose="02020603050405020304" pitchFamily="18" charset="0"/>
              </a:rPr>
              <a:t>生成式人工智能工具</a:t>
            </a:r>
            <a:endParaRPr lang="en-US" altLang="zh-CN" sz="3200" dirty="0">
              <a:latin typeface="Times New Roman" panose="02020603050405020304" pitchFamily="18" charset="0"/>
              <a:cs typeface="Times New Roman" panose="02020603050405020304" pitchFamily="18" charset="0"/>
            </a:endParaRPr>
          </a:p>
          <a:p>
            <a:endParaRPr lang="en-US" altLang="zh-CN" dirty="0"/>
          </a:p>
        </p:txBody>
      </p:sp>
      <p:sp>
        <p:nvSpPr>
          <p:cNvPr id="14" name="文本框 13"/>
          <p:cNvSpPr txBox="1"/>
          <p:nvPr/>
        </p:nvSpPr>
        <p:spPr>
          <a:xfrm>
            <a:off x="9990415" y="2400300"/>
            <a:ext cx="3877985"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提高生产力</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同意或支持</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受访者</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略微缩小</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有部分责任</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性别不平等</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注册或参加</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录取成绩</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探索、调查</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禁止</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走捷径</a:t>
            </a:r>
            <a:endParaRPr lang="zh-CN" altLang="en-US" dirty="0"/>
          </a:p>
        </p:txBody>
      </p:sp>
      <p:pic>
        <p:nvPicPr>
          <p:cNvPr id="5124" name="图片 6" descr="logo横版 png"/>
          <p:cNvPicPr>
            <a:picLocks noChangeAspect="1"/>
          </p:cNvPicPr>
          <p:nvPr/>
        </p:nvPicPr>
        <p:blipFill>
          <a:blip r:embed="rId2"/>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960345"/>
            <a:ext cx="3649585" cy="1770036"/>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de-DE"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Gender Gap in ChatGPT Usage</a:t>
            </a:r>
            <a:endParaRPr kumimoji="0" lang="de-DE"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1" y="225263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D</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sp>
        <p:nvSpPr>
          <p:cNvPr id="6" name="文本框 5"/>
          <p:cNvSpPr txBox="1"/>
          <p:nvPr/>
        </p:nvSpPr>
        <p:spPr>
          <a:xfrm>
            <a:off x="5466156" y="1943100"/>
            <a:ext cx="7051739" cy="6771084"/>
          </a:xfrm>
          <a:prstGeom prst="rect">
            <a:avLst/>
          </a:prstGeom>
          <a:noFill/>
        </p:spPr>
        <p:txBody>
          <a:bodyPr wrap="none" rtlCol="0">
            <a:spAutoFit/>
          </a:bodyPr>
          <a:lstStyle/>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A generative-artificial-intelligence tool</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Boost productivity</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Be on board</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Respondents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Shrink slightly</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Be in part to blame</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The gender imbalance</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Enroll in</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Admission grades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Probe</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Put a ban on </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Take short cuts</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endParaRPr lang="en-US" altLang="zh-CN" sz="3200" dirty="0">
              <a:latin typeface="Times New Roman" panose="02020603050405020304" pitchFamily="18" charset="0"/>
              <a:cs typeface="Times New Roman" panose="02020603050405020304" pitchFamily="18" charset="0"/>
            </a:endParaRPr>
          </a:p>
          <a:p>
            <a:endParaRPr lang="en-US" altLang="zh-CN" dirty="0"/>
          </a:p>
        </p:txBody>
      </p:sp>
      <p:sp>
        <p:nvSpPr>
          <p:cNvPr id="10" name="文本框 9"/>
          <p:cNvSpPr txBox="1"/>
          <p:nvPr/>
        </p:nvSpPr>
        <p:spPr>
          <a:xfrm>
            <a:off x="12387945" y="1948543"/>
            <a:ext cx="3877985" cy="861774"/>
          </a:xfrm>
          <a:prstGeom prst="rect">
            <a:avLst/>
          </a:prstGeom>
          <a:noFill/>
        </p:spPr>
        <p:txBody>
          <a:bodyPr wrap="none" rtlCol="0">
            <a:spAutoFit/>
          </a:bodyPr>
          <a:lstStyle/>
          <a:p>
            <a:r>
              <a:rPr lang="zh-CN" altLang="en-US" sz="3200" dirty="0">
                <a:latin typeface="Times New Roman" panose="02020603050405020304" pitchFamily="18" charset="0"/>
                <a:cs typeface="Times New Roman" panose="02020603050405020304" pitchFamily="18" charset="0"/>
              </a:rPr>
              <a:t>生成式人工智能工具</a:t>
            </a:r>
            <a:endParaRPr lang="en-US" altLang="zh-CN" sz="3200" dirty="0">
              <a:latin typeface="Times New Roman" panose="02020603050405020304" pitchFamily="18" charset="0"/>
              <a:cs typeface="Times New Roman" panose="02020603050405020304" pitchFamily="18" charset="0"/>
            </a:endParaRPr>
          </a:p>
          <a:p>
            <a:endParaRPr lang="en-US" altLang="zh-CN" dirty="0"/>
          </a:p>
        </p:txBody>
      </p:sp>
      <p:sp>
        <p:nvSpPr>
          <p:cNvPr id="14" name="文本框 13"/>
          <p:cNvSpPr txBox="1"/>
          <p:nvPr/>
        </p:nvSpPr>
        <p:spPr>
          <a:xfrm>
            <a:off x="9990415" y="2400300"/>
            <a:ext cx="3877985"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提高生产力</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同意或支持</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受访者</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3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略微缩小</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有部分责任</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性别不平等</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注册或参加</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录取成绩</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探索、调查</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禁止</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走捷径</a:t>
            </a:r>
            <a:endParaRPr lang="zh-CN" altLang="en-US" dirty="0"/>
          </a:p>
        </p:txBody>
      </p:sp>
      <p:pic>
        <p:nvPicPr>
          <p:cNvPr id="5124" name="图片 6" descr="logo横版 png"/>
          <p:cNvPicPr>
            <a:picLocks noChangeAspect="1"/>
          </p:cNvPicPr>
          <p:nvPr/>
        </p:nvPicPr>
        <p:blipFill>
          <a:blip r:embed="rId2"/>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960345"/>
            <a:ext cx="3837023" cy="1770036"/>
          </a:xfrm>
          <a:prstGeom prst="rect">
            <a:avLst/>
          </a:prstGeom>
        </p:spPr>
        <p:txBody>
          <a:bodyPr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Mind Mapping as an Effective Tool</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0" y="2252632"/>
            <a:ext cx="3899931" cy="1967975"/>
          </a:xfrm>
          <a:prstGeom prst="rect">
            <a:avLst/>
          </a:prstGeom>
        </p:spPr>
        <p:txBody>
          <a:bodyPr wrap="square"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zh-CN" altLang="en-US" sz="7800"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七选五</a:t>
            </a:r>
            <a:endParaRPr kumimoji="0" lang="en-US" sz="7800"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pic>
        <p:nvPicPr>
          <p:cNvPr id="6" name="图片 5"/>
          <p:cNvPicPr>
            <a:picLocks noChangeAspect="1"/>
          </p:cNvPicPr>
          <p:nvPr/>
        </p:nvPicPr>
        <p:blipFill>
          <a:blip r:embed="rId2"/>
          <a:stretch>
            <a:fillRect/>
          </a:stretch>
        </p:blipFill>
        <p:spPr>
          <a:xfrm>
            <a:off x="6248400" y="1377586"/>
            <a:ext cx="10634762" cy="7381512"/>
          </a:xfrm>
          <a:prstGeom prst="rect">
            <a:avLst/>
          </a:prstGeom>
        </p:spPr>
      </p:pic>
      <p:pic>
        <p:nvPicPr>
          <p:cNvPr id="5124" name="图片 6" descr="logo横版 png"/>
          <p:cNvPicPr>
            <a:picLocks noChangeAspect="1"/>
          </p:cNvPicPr>
          <p:nvPr/>
        </p:nvPicPr>
        <p:blipFill>
          <a:blip r:embed="rId3"/>
          <a:stretch>
            <a:fillRect/>
          </a:stretch>
        </p:blipFill>
        <p:spPr>
          <a:xfrm>
            <a:off x="16548735" y="422275"/>
            <a:ext cx="1196975" cy="1266825"/>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66700" y="1028700"/>
            <a:ext cx="17754600" cy="7848302"/>
          </a:xfrm>
          <a:prstGeom prst="rect">
            <a:avLst/>
          </a:prstGeom>
          <a:noFill/>
        </p:spPr>
        <p:txBody>
          <a:bodyPr wrap="square">
            <a:spAutoFit/>
          </a:bodyPr>
          <a:lstStyle/>
          <a:p>
            <a:pPr algn="just"/>
            <a:r>
              <a:rPr lang="en-US" altLang="zh-CN" sz="2800" dirty="0">
                <a:latin typeface="Times New Roman" panose="02020603050405020304" pitchFamily="18" charset="0"/>
                <a:cs typeface="Times New Roman" panose="02020603050405020304" pitchFamily="18" charset="0"/>
              </a:rPr>
              <a:t>     You have to make a speech. You have done your research and now have plenty of ideas bouncing around in your head that you want to get across. The big question you face at this point is how to organize those thoughts.</a:t>
            </a:r>
            <a:r>
              <a:rPr lang="en-US" altLang="zh-CN" sz="2800" u="sng" dirty="0">
                <a:latin typeface="Times New Roman" panose="02020603050405020304" pitchFamily="18" charset="0"/>
                <a:cs typeface="Times New Roman" panose="02020603050405020304" pitchFamily="18" charset="0"/>
              </a:rPr>
              <a:t>     36    </a:t>
            </a:r>
            <a:r>
              <a:rPr lang="en-US" altLang="zh-CN" sz="2800" dirty="0">
                <a:latin typeface="Times New Roman" panose="02020603050405020304" pitchFamily="18" charset="0"/>
                <a:cs typeface="Times New Roman" panose="02020603050405020304" pitchFamily="18" charset="0"/>
              </a:rPr>
              <a:t>You need to brainstorm some supporting ideas and then figure out how those ideas fit together.</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These are just two cases that many people deal with frequently. Some use outlining to flesh out and organize their ideas, but is that the best strategy? ____37____     </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u="sng" dirty="0">
                <a:latin typeface="Times New Roman" panose="02020603050405020304" pitchFamily="18" charset="0"/>
                <a:cs typeface="Times New Roman" panose="02020603050405020304" pitchFamily="18" charset="0"/>
              </a:rPr>
              <a:t>      38  </a:t>
            </a:r>
            <a:r>
              <a:rPr lang="en-US" altLang="zh-CN" sz="2800" dirty="0">
                <a:latin typeface="Times New Roman" panose="02020603050405020304" pitchFamily="18" charset="0"/>
                <a:cs typeface="Times New Roman" panose="02020603050405020304" pitchFamily="18" charset="0"/>
              </a:rPr>
              <a:t>This two-dimensional structure is designed to help you remember information because its format is easy for your mind to remember. More than 250 million people worldwide use them, so why don’t you have a try and see what they are all about?</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What is a mind map? Simply put, it is one’s ideas put into the form of a visual diagram that starts with a central idea. Put this idea in a bubble in the middle of a page with lines radiating out to other bubbles that contain related themes or concepts.</a:t>
            </a:r>
            <a:r>
              <a:rPr lang="en-US" altLang="zh-CN" sz="2800" u="sng" dirty="0">
                <a:latin typeface="Times New Roman" panose="02020603050405020304" pitchFamily="18" charset="0"/>
                <a:cs typeface="Times New Roman" panose="02020603050405020304" pitchFamily="18" charset="0"/>
              </a:rPr>
              <a:t>  39    </a:t>
            </a:r>
            <a:r>
              <a:rPr lang="en-US" altLang="zh-CN" sz="2800" dirty="0">
                <a:latin typeface="Times New Roman" panose="02020603050405020304" pitchFamily="18" charset="0"/>
                <a:cs typeface="Times New Roman" panose="02020603050405020304" pitchFamily="18" charset="0"/>
              </a:rPr>
              <a:t>Use words, short phrases or images to express your ideas. And use color-coded bubbles for a visual representation of each branch’s connection.</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Studies have shown that this technique of using pictures, colors and visual arrangement has improved people’s recall and memory of information by 10 to 15 percent.</a:t>
            </a:r>
            <a:r>
              <a:rPr lang="en-US" altLang="zh-CN" sz="2800" u="sng" dirty="0">
                <a:latin typeface="Times New Roman" panose="02020603050405020304" pitchFamily="18" charset="0"/>
                <a:cs typeface="Times New Roman" panose="02020603050405020304" pitchFamily="18" charset="0"/>
              </a:rPr>
              <a:t>      40      </a:t>
            </a:r>
            <a:r>
              <a:rPr lang="en-US" altLang="zh-CN" sz="2800" dirty="0">
                <a:latin typeface="Times New Roman" panose="02020603050405020304" pitchFamily="18" charset="0"/>
                <a:cs typeface="Times New Roman" panose="02020603050405020304" pitchFamily="18" charset="0"/>
              </a:rPr>
              <a:t>Creativity is aroused because of the spatial arrangement, enabling people to make more links and associations on topics of any kind. Additionally, it increases one’s productivity because mind mapping makes it easier to learn faster.</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So whether you’re in charge of a project or writing a research paper, make this technique a core part of your planning process!</a:t>
            </a:r>
            <a:endParaRPr lang="zh-CN" altLang="en-US" sz="2800"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1"/>
          <a:stretch>
            <a:fillRect/>
          </a:stretch>
        </p:blipFill>
        <p:spPr>
          <a:xfrm>
            <a:off x="16548735" y="422275"/>
            <a:ext cx="1196975" cy="1266825"/>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6200" y="-38100"/>
            <a:ext cx="18059400" cy="78483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You have to make a speech. You have done your research and now have plenty of ideas bouncing around in your head that you want to get across.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big question you face at this point is </a:t>
            </a:r>
            <a:r>
              <a:rPr kumimoji="0" lang="en-US" altLang="zh-CN" sz="2800" b="0" i="0" u="sng"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how to organize those thoughts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36    </a:t>
            </a:r>
            <a:r>
              <a:rPr kumimoji="0" lang="en-US" altLang="zh-CN" sz="2800" b="0" i="0" u="none" strike="noStrike" kern="1200" cap="none" spc="0" normalizeH="0" baseline="0" noProof="0" dirty="0">
                <a:ln>
                  <a:noFill/>
                </a:ln>
                <a:solidFill>
                  <a:schemeClr val="accent3">
                    <a:lumMod val="75000"/>
                  </a:schemeClr>
                </a:solidFill>
                <a:effectLst/>
                <a:uLnTx/>
                <a:uFillTx/>
                <a:latin typeface="Times New Roman" panose="02020603050405020304" pitchFamily="18" charset="0"/>
                <a:ea typeface="宋体" panose="02010600030101010101" pitchFamily="2" charset="-122"/>
                <a:cs typeface="Times New Roman" panose="02020603050405020304" pitchFamily="18" charset="0"/>
              </a:rPr>
              <a:t>You</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need to brainstorm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some supporting ideas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and then figure out </a:t>
            </a:r>
            <a:r>
              <a:rPr kumimoji="0" lang="en-US" altLang="zh-CN" sz="2800" b="0" i="0" u="sng" strike="noStrike" kern="12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how those ideas fit together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These are just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two cases that many people deal with frequently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Some use outlining to flesh out and organize their ideas,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is that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best strategy</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____37____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38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This two-dimensional structure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is designed to help you remember information because its format is easy for your mind to remember. More than 250 million people worldwide use them, so why don’t you have a try and see what they are all about?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What is a mind map?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Simply put, it is one’s ideas put into the form of a visual diagram that starts with a central idea. Put this idea in a bubble in the middle of a page with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lines radiating out to other bubbles that contain related themes or concepts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39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Use words, short phrases or images to express your ideas. And use color-coded bubbles for a visual representation of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each branch’s connection</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Studies have shown that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this technique of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using pictures, colors and visual arrangement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has improved</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people’s recall and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memory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of information by 10 to 15 percent.</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40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Creativity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is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arouse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because of the spatial arrangement, enabling people to make more links and associations on topics of any kind. Additionally, it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increases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one’s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productivity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because mind mapping makes it easier to learn faster.</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So</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whether you’re in charge of a project or writing a research paper, make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this technique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core part of your planning process!</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2514600" y="7277100"/>
            <a:ext cx="15506700" cy="3108543"/>
          </a:xfrm>
          <a:prstGeom prst="rect">
            <a:avLst/>
          </a:prstGeom>
          <a:solidFill>
            <a:schemeClr val="bg2"/>
          </a:solidFill>
        </p:spPr>
        <p:txBody>
          <a:bodyPr wrap="square">
            <a:spAutoFit/>
          </a:bodyPr>
          <a:lstStyle/>
          <a:p>
            <a:r>
              <a:rPr lang="en-US" altLang="zh-CN" sz="2800" b="0" i="0" dirty="0">
                <a:solidFill>
                  <a:srgbClr val="060607"/>
                </a:solidFill>
                <a:effectLst/>
                <a:latin typeface="Times New Roman" panose="02020603050405020304" pitchFamily="18" charset="0"/>
                <a:cs typeface="Times New Roman" panose="02020603050405020304" pitchFamily="18" charset="0"/>
              </a:rPr>
              <a:t>A. </a:t>
            </a:r>
            <a:r>
              <a:rPr lang="en-US" altLang="zh-CN" sz="2800" b="0" i="0" dirty="0">
                <a:solidFill>
                  <a:srgbClr val="060607"/>
                </a:solidFill>
                <a:effectLst/>
                <a:highlight>
                  <a:srgbClr val="FFFF00"/>
                </a:highlight>
                <a:latin typeface="Times New Roman" panose="02020603050405020304" pitchFamily="18" charset="0"/>
                <a:cs typeface="Times New Roman" panose="02020603050405020304" pitchFamily="18" charset="0"/>
              </a:rPr>
              <a:t>But</a:t>
            </a:r>
            <a:r>
              <a:rPr lang="en-US" altLang="zh-CN" sz="2800" b="0" i="0" dirty="0">
                <a:solidFill>
                  <a:srgbClr val="060607"/>
                </a:solidFill>
                <a:effectLst/>
                <a:latin typeface="Times New Roman" panose="02020603050405020304" pitchFamily="18" charset="0"/>
                <a:cs typeface="Times New Roman" panose="02020603050405020304" pitchFamily="18" charset="0"/>
              </a:rPr>
              <a:t> </a:t>
            </a:r>
            <a:r>
              <a:rPr lang="en-US" altLang="zh-CN" sz="2800" b="0" i="0" dirty="0">
                <a:solidFill>
                  <a:srgbClr val="060607"/>
                </a:solidFill>
                <a:effectLst/>
                <a:highlight>
                  <a:srgbClr val="FFFF00"/>
                </a:highlight>
                <a:latin typeface="Times New Roman" panose="02020603050405020304" pitchFamily="18" charset="0"/>
                <a:cs typeface="Times New Roman" panose="02020603050405020304" pitchFamily="18" charset="0"/>
              </a:rPr>
              <a:t>it</a:t>
            </a:r>
            <a:r>
              <a:rPr lang="en-US" altLang="zh-CN" sz="2800" b="0" i="0" dirty="0">
                <a:solidFill>
                  <a:srgbClr val="060607"/>
                </a:solidFill>
                <a:effectLst/>
                <a:latin typeface="Times New Roman" panose="02020603050405020304" pitchFamily="18" charset="0"/>
                <a:cs typeface="Times New Roman" panose="02020603050405020304" pitchFamily="18" charset="0"/>
              </a:rPr>
              <a:t> </a:t>
            </a:r>
            <a:r>
              <a:rPr lang="en-US" altLang="zh-CN" sz="2800" b="0" i="0" dirty="0">
                <a:solidFill>
                  <a:srgbClr val="00B0F0"/>
                </a:solidFill>
                <a:effectLst/>
                <a:latin typeface="Times New Roman" panose="02020603050405020304" pitchFamily="18" charset="0"/>
                <a:cs typeface="Times New Roman" panose="02020603050405020304" pitchFamily="18" charset="0"/>
              </a:rPr>
              <a:t>doesn’t stop </a:t>
            </a:r>
            <a:r>
              <a:rPr lang="en-US" altLang="zh-CN" sz="2800" b="0" i="0" dirty="0">
                <a:solidFill>
                  <a:srgbClr val="060607"/>
                </a:solidFill>
                <a:effectLst/>
                <a:latin typeface="Times New Roman" panose="02020603050405020304" pitchFamily="18" charset="0"/>
                <a:cs typeface="Times New Roman" panose="02020603050405020304" pitchFamily="18" charset="0"/>
              </a:rPr>
              <a:t>there.</a:t>
            </a:r>
            <a:br>
              <a:rPr lang="en-US" altLang="zh-CN" sz="2800" dirty="0">
                <a:latin typeface="Times New Roman" panose="02020603050405020304" pitchFamily="18" charset="0"/>
                <a:cs typeface="Times New Roman" panose="02020603050405020304" pitchFamily="18" charset="0"/>
              </a:rPr>
            </a:br>
            <a:r>
              <a:rPr lang="en-US" altLang="zh-CN" sz="2800" b="0" i="0" dirty="0">
                <a:solidFill>
                  <a:srgbClr val="060607"/>
                </a:solidFill>
                <a:effectLst/>
                <a:latin typeface="Times New Roman" panose="02020603050405020304" pitchFamily="18" charset="0"/>
                <a:cs typeface="Times New Roman" panose="02020603050405020304" pitchFamily="18" charset="0"/>
              </a:rPr>
              <a:t>B. </a:t>
            </a:r>
            <a:r>
              <a:rPr lang="en-US" altLang="zh-CN" sz="2800" b="0" i="0" dirty="0">
                <a:solidFill>
                  <a:srgbClr val="060607"/>
                </a:solidFill>
                <a:effectLst/>
                <a:highlight>
                  <a:srgbClr val="FFFF00"/>
                </a:highlight>
                <a:latin typeface="Times New Roman" panose="02020603050405020304" pitchFamily="18" charset="0"/>
                <a:cs typeface="Times New Roman" panose="02020603050405020304" pitchFamily="18" charset="0"/>
              </a:rPr>
              <a:t>It</a:t>
            </a:r>
            <a:r>
              <a:rPr lang="en-US" altLang="zh-CN" sz="2800" b="0" i="0" dirty="0">
                <a:solidFill>
                  <a:srgbClr val="060607"/>
                </a:solidFill>
                <a:effectLst/>
                <a:latin typeface="Times New Roman" panose="02020603050405020304" pitchFamily="18" charset="0"/>
                <a:cs typeface="Times New Roman" panose="02020603050405020304" pitchFamily="18" charset="0"/>
              </a:rPr>
              <a:t> should look like </a:t>
            </a:r>
            <a:r>
              <a:rPr lang="en-US" altLang="zh-CN" sz="2800" b="0" i="0" dirty="0">
                <a:solidFill>
                  <a:srgbClr val="FF0000"/>
                </a:solidFill>
                <a:effectLst/>
                <a:latin typeface="Times New Roman" panose="02020603050405020304" pitchFamily="18" charset="0"/>
                <a:cs typeface="Times New Roman" panose="02020603050405020304" pitchFamily="18" charset="0"/>
              </a:rPr>
              <a:t>a many-legged spider</a:t>
            </a:r>
            <a:r>
              <a:rPr lang="en-US" altLang="zh-CN" sz="2800" b="0" i="0" dirty="0">
                <a:solidFill>
                  <a:srgbClr val="060607"/>
                </a:solidFill>
                <a:effectLst/>
                <a:latin typeface="Times New Roman" panose="02020603050405020304" pitchFamily="18" charset="0"/>
                <a:cs typeface="Times New Roman" panose="02020603050405020304" pitchFamily="18" charset="0"/>
              </a:rPr>
              <a:t>.</a:t>
            </a:r>
            <a:br>
              <a:rPr lang="en-US" altLang="zh-CN" sz="2800" dirty="0">
                <a:latin typeface="Times New Roman" panose="02020603050405020304" pitchFamily="18" charset="0"/>
                <a:cs typeface="Times New Roman" panose="02020603050405020304" pitchFamily="18" charset="0"/>
              </a:rPr>
            </a:br>
            <a:r>
              <a:rPr lang="en-US" altLang="zh-CN" sz="2800" b="0" i="0" dirty="0">
                <a:solidFill>
                  <a:srgbClr val="060607"/>
                </a:solidFill>
                <a:effectLst/>
                <a:latin typeface="Times New Roman" panose="02020603050405020304" pitchFamily="18" charset="0"/>
                <a:cs typeface="Times New Roman" panose="02020603050405020304" pitchFamily="18" charset="0"/>
              </a:rPr>
              <a:t>C. </a:t>
            </a:r>
            <a:r>
              <a:rPr lang="en-US" altLang="zh-CN" sz="2800" b="0" i="0" dirty="0">
                <a:solidFill>
                  <a:srgbClr val="060607"/>
                </a:solidFill>
                <a:effectLst/>
                <a:highlight>
                  <a:srgbClr val="FFFF00"/>
                </a:highlight>
                <a:latin typeface="Times New Roman" panose="02020603050405020304" pitchFamily="18" charset="0"/>
                <a:cs typeface="Times New Roman" panose="02020603050405020304" pitchFamily="18" charset="0"/>
              </a:rPr>
              <a:t>This</a:t>
            </a:r>
            <a:r>
              <a:rPr lang="en-US" altLang="zh-CN" sz="2800" b="0" i="0" dirty="0">
                <a:solidFill>
                  <a:srgbClr val="060607"/>
                </a:solidFill>
                <a:effectLst/>
                <a:latin typeface="Times New Roman" panose="02020603050405020304" pitchFamily="18" charset="0"/>
                <a:cs typeface="Times New Roman" panose="02020603050405020304" pitchFamily="18" charset="0"/>
              </a:rPr>
              <a:t> is </a:t>
            </a:r>
            <a:r>
              <a:rPr lang="en-US" altLang="zh-CN" sz="2800" b="0" i="0" dirty="0">
                <a:solidFill>
                  <a:srgbClr val="FF0000"/>
                </a:solidFill>
                <a:effectLst/>
                <a:latin typeface="Times New Roman" panose="02020603050405020304" pitchFamily="18" charset="0"/>
                <a:cs typeface="Times New Roman" panose="02020603050405020304" pitchFamily="18" charset="0"/>
              </a:rPr>
              <a:t>a common problem </a:t>
            </a:r>
            <a:r>
              <a:rPr lang="en-US" altLang="zh-CN" sz="2800" b="0" i="0" dirty="0">
                <a:solidFill>
                  <a:srgbClr val="060607"/>
                </a:solidFill>
                <a:effectLst/>
                <a:latin typeface="Times New Roman" panose="02020603050405020304" pitchFamily="18" charset="0"/>
                <a:cs typeface="Times New Roman" panose="02020603050405020304" pitchFamily="18" charset="0"/>
              </a:rPr>
              <a:t>that </a:t>
            </a:r>
            <a:r>
              <a:rPr lang="en-US" altLang="zh-CN" sz="2800" b="0" i="0" dirty="0">
                <a:solidFill>
                  <a:schemeClr val="accent3">
                    <a:lumMod val="75000"/>
                  </a:schemeClr>
                </a:solidFill>
                <a:effectLst/>
                <a:latin typeface="Times New Roman" panose="02020603050405020304" pitchFamily="18" charset="0"/>
                <a:cs typeface="Times New Roman" panose="02020603050405020304" pitchFamily="18" charset="0"/>
              </a:rPr>
              <a:t>many people </a:t>
            </a:r>
            <a:r>
              <a:rPr lang="en-US" altLang="zh-CN" sz="2800" b="0" i="0" dirty="0">
                <a:solidFill>
                  <a:srgbClr val="060607"/>
                </a:solidFill>
                <a:effectLst/>
                <a:latin typeface="Times New Roman" panose="02020603050405020304" pitchFamily="18" charset="0"/>
                <a:cs typeface="Times New Roman" panose="02020603050405020304" pitchFamily="18" charset="0"/>
              </a:rPr>
              <a:t>face.</a:t>
            </a:r>
            <a:br>
              <a:rPr lang="en-US" altLang="zh-CN" sz="2800" dirty="0">
                <a:latin typeface="Times New Roman" panose="02020603050405020304" pitchFamily="18" charset="0"/>
                <a:cs typeface="Times New Roman" panose="02020603050405020304" pitchFamily="18" charset="0"/>
              </a:rPr>
            </a:br>
            <a:r>
              <a:rPr lang="en-US" altLang="zh-CN" sz="2800" b="0" i="0" dirty="0">
                <a:solidFill>
                  <a:srgbClr val="060607"/>
                </a:solidFill>
                <a:effectLst/>
                <a:latin typeface="Times New Roman" panose="02020603050405020304" pitchFamily="18" charset="0"/>
                <a:cs typeface="Times New Roman" panose="02020603050405020304" pitchFamily="18" charset="0"/>
              </a:rPr>
              <a:t>D. </a:t>
            </a:r>
            <a:r>
              <a:rPr lang="en-US" altLang="zh-CN" sz="2800" b="0" i="0" dirty="0">
                <a:solidFill>
                  <a:srgbClr val="060607"/>
                </a:solidFill>
                <a:effectLst/>
                <a:highlight>
                  <a:srgbClr val="FFFF00"/>
                </a:highlight>
                <a:latin typeface="Times New Roman" panose="02020603050405020304" pitchFamily="18" charset="0"/>
                <a:cs typeface="Times New Roman" panose="02020603050405020304" pitchFamily="18" charset="0"/>
              </a:rPr>
              <a:t>It</a:t>
            </a:r>
            <a:r>
              <a:rPr lang="en-US" altLang="zh-CN" sz="2800" b="0" i="0" dirty="0">
                <a:solidFill>
                  <a:srgbClr val="060607"/>
                </a:solidFill>
                <a:effectLst/>
                <a:latin typeface="Times New Roman" panose="02020603050405020304" pitchFamily="18" charset="0"/>
                <a:cs typeface="Times New Roman" panose="02020603050405020304" pitchFamily="18" charset="0"/>
              </a:rPr>
              <a:t> has proven to increase not only </a:t>
            </a:r>
            <a:r>
              <a:rPr lang="en-US" altLang="zh-CN" sz="2800" b="0" i="0" dirty="0">
                <a:solidFill>
                  <a:srgbClr val="FF0000"/>
                </a:solidFill>
                <a:effectLst/>
                <a:latin typeface="Times New Roman" panose="02020603050405020304" pitchFamily="18" charset="0"/>
                <a:cs typeface="Times New Roman" panose="02020603050405020304" pitchFamily="18" charset="0"/>
              </a:rPr>
              <a:t>productivity and creativity </a:t>
            </a:r>
            <a:r>
              <a:rPr lang="en-US" altLang="zh-CN" sz="2800" b="0" i="0" dirty="0">
                <a:solidFill>
                  <a:srgbClr val="060607"/>
                </a:solidFill>
                <a:effectLst/>
                <a:latin typeface="Times New Roman" panose="02020603050405020304" pitchFamily="18" charset="0"/>
                <a:cs typeface="Times New Roman" panose="02020603050405020304" pitchFamily="18" charset="0"/>
              </a:rPr>
              <a:t>but </a:t>
            </a:r>
            <a:r>
              <a:rPr lang="en-US" altLang="zh-CN" sz="2800" b="0" i="0" dirty="0">
                <a:solidFill>
                  <a:srgbClr val="060607"/>
                </a:solidFill>
                <a:effectLst/>
                <a:highlight>
                  <a:srgbClr val="FFFF00"/>
                </a:highlight>
                <a:latin typeface="Times New Roman" panose="02020603050405020304" pitchFamily="18" charset="0"/>
                <a:cs typeface="Times New Roman" panose="02020603050405020304" pitchFamily="18" charset="0"/>
              </a:rPr>
              <a:t>also</a:t>
            </a:r>
            <a:r>
              <a:rPr lang="en-US" altLang="zh-CN" sz="2800" b="0" i="0" dirty="0">
                <a:solidFill>
                  <a:srgbClr val="060607"/>
                </a:solidFill>
                <a:effectLst/>
                <a:latin typeface="Times New Roman" panose="02020603050405020304" pitchFamily="18" charset="0"/>
                <a:cs typeface="Times New Roman" panose="02020603050405020304" pitchFamily="18" charset="0"/>
              </a:rPr>
              <a:t> </a:t>
            </a:r>
            <a:r>
              <a:rPr lang="en-US" altLang="zh-CN" sz="2800" b="0" i="0" dirty="0">
                <a:solidFill>
                  <a:srgbClr val="FF0000"/>
                </a:solidFill>
                <a:effectLst/>
                <a:latin typeface="Times New Roman" panose="02020603050405020304" pitchFamily="18" charset="0"/>
                <a:cs typeface="Times New Roman" panose="02020603050405020304" pitchFamily="18" charset="0"/>
              </a:rPr>
              <a:t>memory</a:t>
            </a:r>
            <a:r>
              <a:rPr lang="en-US" altLang="zh-CN" sz="2800" b="0" i="0" dirty="0">
                <a:solidFill>
                  <a:srgbClr val="060607"/>
                </a:solidFill>
                <a:effectLst/>
                <a:latin typeface="Times New Roman" panose="02020603050405020304" pitchFamily="18" charset="0"/>
                <a:cs typeface="Times New Roman" panose="02020603050405020304" pitchFamily="18" charset="0"/>
              </a:rPr>
              <a:t>.</a:t>
            </a:r>
            <a:br>
              <a:rPr lang="en-US" altLang="zh-CN" sz="2800" dirty="0">
                <a:latin typeface="Times New Roman" panose="02020603050405020304" pitchFamily="18" charset="0"/>
                <a:cs typeface="Times New Roman" panose="02020603050405020304" pitchFamily="18" charset="0"/>
              </a:rPr>
            </a:br>
            <a:r>
              <a:rPr lang="en-US" altLang="zh-CN" sz="2800" b="0" i="0" dirty="0">
                <a:solidFill>
                  <a:srgbClr val="060607"/>
                </a:solidFill>
                <a:effectLst/>
                <a:latin typeface="Times New Roman" panose="02020603050405020304" pitchFamily="18" charset="0"/>
                <a:cs typeface="Times New Roman" panose="02020603050405020304" pitchFamily="18" charset="0"/>
              </a:rPr>
              <a:t>E. </a:t>
            </a:r>
            <a:r>
              <a:rPr lang="en-US" altLang="zh-CN" sz="2800" b="0" i="0" dirty="0">
                <a:solidFill>
                  <a:srgbClr val="060607"/>
                </a:solidFill>
                <a:effectLst/>
                <a:highlight>
                  <a:srgbClr val="FFFF00"/>
                </a:highlight>
                <a:latin typeface="Times New Roman" panose="02020603050405020304" pitchFamily="18" charset="0"/>
                <a:cs typeface="Times New Roman" panose="02020603050405020304" pitchFamily="18" charset="0"/>
              </a:rPr>
              <a:t>Or</a:t>
            </a:r>
            <a:r>
              <a:rPr lang="en-US" altLang="zh-CN" sz="2800" b="0" i="0" dirty="0">
                <a:solidFill>
                  <a:srgbClr val="060607"/>
                </a:solidFill>
                <a:effectLst/>
                <a:latin typeface="Times New Roman" panose="02020603050405020304" pitchFamily="18" charset="0"/>
                <a:cs typeface="Times New Roman" panose="02020603050405020304" pitchFamily="18" charset="0"/>
              </a:rPr>
              <a:t> perhaps </a:t>
            </a:r>
            <a:r>
              <a:rPr lang="en-US" altLang="zh-CN" sz="2800" b="0" i="0" dirty="0">
                <a:solidFill>
                  <a:schemeClr val="accent3">
                    <a:lumMod val="75000"/>
                  </a:schemeClr>
                </a:solidFill>
                <a:effectLst/>
                <a:latin typeface="Times New Roman" panose="02020603050405020304" pitchFamily="18" charset="0"/>
                <a:cs typeface="Times New Roman" panose="02020603050405020304" pitchFamily="18" charset="0"/>
              </a:rPr>
              <a:t>you </a:t>
            </a:r>
            <a:r>
              <a:rPr lang="en-US" altLang="zh-CN" sz="2800" b="0" i="0" dirty="0">
                <a:solidFill>
                  <a:srgbClr val="060607"/>
                </a:solidFill>
                <a:effectLst/>
                <a:latin typeface="Times New Roman" panose="02020603050405020304" pitchFamily="18" charset="0"/>
                <a:cs typeface="Times New Roman" panose="02020603050405020304" pitchFamily="18" charset="0"/>
              </a:rPr>
              <a:t>are planning to </a:t>
            </a:r>
            <a:r>
              <a:rPr lang="en-US" altLang="zh-CN" sz="2800" b="0" i="0" dirty="0">
                <a:solidFill>
                  <a:srgbClr val="00B0F0"/>
                </a:solidFill>
                <a:effectLst/>
                <a:latin typeface="Times New Roman" panose="02020603050405020304" pitchFamily="18" charset="0"/>
                <a:cs typeface="Times New Roman" panose="02020603050405020304" pitchFamily="18" charset="0"/>
              </a:rPr>
              <a:t>write a paper</a:t>
            </a:r>
            <a:r>
              <a:rPr lang="en-US" altLang="zh-CN" sz="2800" b="0" i="0" dirty="0">
                <a:solidFill>
                  <a:srgbClr val="060607"/>
                </a:solidFill>
                <a:effectLst/>
                <a:latin typeface="Times New Roman" panose="02020603050405020304" pitchFamily="18" charset="0"/>
                <a:cs typeface="Times New Roman" panose="02020603050405020304" pitchFamily="18" charset="0"/>
              </a:rPr>
              <a:t>, and all </a:t>
            </a:r>
            <a:r>
              <a:rPr lang="en-US" altLang="zh-CN" sz="2800" b="0" i="0" dirty="0">
                <a:solidFill>
                  <a:schemeClr val="accent3">
                    <a:lumMod val="75000"/>
                  </a:schemeClr>
                </a:solidFill>
                <a:effectLst/>
                <a:latin typeface="Times New Roman" panose="02020603050405020304" pitchFamily="18" charset="0"/>
                <a:cs typeface="Times New Roman" panose="02020603050405020304" pitchFamily="18" charset="0"/>
              </a:rPr>
              <a:t>you </a:t>
            </a:r>
            <a:r>
              <a:rPr lang="en-US" altLang="zh-CN" sz="2800" b="0" i="0" dirty="0">
                <a:solidFill>
                  <a:srgbClr val="060607"/>
                </a:solidFill>
                <a:effectLst/>
                <a:latin typeface="Times New Roman" panose="02020603050405020304" pitchFamily="18" charset="0"/>
                <a:cs typeface="Times New Roman" panose="02020603050405020304" pitchFamily="18" charset="0"/>
              </a:rPr>
              <a:t>have is </a:t>
            </a:r>
            <a:r>
              <a:rPr lang="en-US" altLang="zh-CN" sz="2800" b="0" i="0" dirty="0">
                <a:solidFill>
                  <a:srgbClr val="FF0000"/>
                </a:solidFill>
                <a:effectLst/>
                <a:latin typeface="Times New Roman" panose="02020603050405020304" pitchFamily="18" charset="0"/>
                <a:cs typeface="Times New Roman" panose="02020603050405020304" pitchFamily="18" charset="0"/>
              </a:rPr>
              <a:t>the main topic</a:t>
            </a:r>
            <a:r>
              <a:rPr lang="en-US" altLang="zh-CN" sz="2800" b="0" i="0" dirty="0">
                <a:solidFill>
                  <a:srgbClr val="060607"/>
                </a:solidFill>
                <a:effectLst/>
                <a:latin typeface="Times New Roman" panose="02020603050405020304" pitchFamily="18" charset="0"/>
                <a:cs typeface="Times New Roman" panose="02020603050405020304" pitchFamily="18" charset="0"/>
              </a:rPr>
              <a:t>.</a:t>
            </a:r>
            <a:br>
              <a:rPr lang="en-US" altLang="zh-CN" sz="2800" dirty="0">
                <a:latin typeface="Times New Roman" panose="02020603050405020304" pitchFamily="18" charset="0"/>
                <a:cs typeface="Times New Roman" panose="02020603050405020304" pitchFamily="18" charset="0"/>
              </a:rPr>
            </a:br>
            <a:r>
              <a:rPr lang="en-US" altLang="zh-CN" sz="2800" b="0" i="0" dirty="0">
                <a:solidFill>
                  <a:srgbClr val="060607"/>
                </a:solidFill>
                <a:effectLst/>
                <a:latin typeface="Times New Roman" panose="02020603050405020304" pitchFamily="18" charset="0"/>
                <a:cs typeface="Times New Roman" panose="02020603050405020304" pitchFamily="18" charset="0"/>
              </a:rPr>
              <a:t>F. </a:t>
            </a:r>
            <a:r>
              <a:rPr lang="en-US" altLang="zh-CN" sz="2800" b="0" i="0" dirty="0">
                <a:solidFill>
                  <a:srgbClr val="060607"/>
                </a:solidFill>
                <a:effectLst/>
                <a:highlight>
                  <a:srgbClr val="FFFF00"/>
                </a:highlight>
                <a:latin typeface="Times New Roman" panose="02020603050405020304" pitchFamily="18" charset="0"/>
                <a:cs typeface="Times New Roman" panose="02020603050405020304" pitchFamily="18" charset="0"/>
              </a:rPr>
              <a:t>If </a:t>
            </a:r>
            <a:r>
              <a:rPr lang="en-US" altLang="zh-CN" sz="2800" b="0" i="0" dirty="0">
                <a:solidFill>
                  <a:schemeClr val="accent3">
                    <a:lumMod val="75000"/>
                  </a:schemeClr>
                </a:solidFill>
                <a:effectLst/>
                <a:latin typeface="Times New Roman" panose="02020603050405020304" pitchFamily="18" charset="0"/>
                <a:cs typeface="Times New Roman" panose="02020603050405020304" pitchFamily="18" charset="0"/>
              </a:rPr>
              <a:t>everyone</a:t>
            </a:r>
            <a:r>
              <a:rPr lang="en-US" altLang="zh-CN" sz="2800" b="0" i="0" dirty="0">
                <a:solidFill>
                  <a:srgbClr val="060607"/>
                </a:solidFill>
                <a:effectLst/>
                <a:latin typeface="Times New Roman" panose="02020603050405020304" pitchFamily="18" charset="0"/>
                <a:cs typeface="Times New Roman" panose="02020603050405020304" pitchFamily="18" charset="0"/>
              </a:rPr>
              <a:t> thought in </a:t>
            </a:r>
            <a:r>
              <a:rPr lang="en-US" altLang="zh-CN" sz="2800" b="0" i="0" dirty="0">
                <a:solidFill>
                  <a:srgbClr val="FF0000"/>
                </a:solidFill>
                <a:effectLst/>
                <a:latin typeface="Times New Roman" panose="02020603050405020304" pitchFamily="18" charset="0"/>
                <a:cs typeface="Times New Roman" panose="02020603050405020304" pitchFamily="18" charset="0"/>
              </a:rPr>
              <a:t>a linear manner</a:t>
            </a:r>
            <a:r>
              <a:rPr lang="en-US" altLang="zh-CN" sz="2800" b="0" i="0" dirty="0">
                <a:solidFill>
                  <a:srgbClr val="060607"/>
                </a:solidFill>
                <a:effectLst/>
                <a:latin typeface="Times New Roman" panose="02020603050405020304" pitchFamily="18" charset="0"/>
                <a:cs typeface="Times New Roman" panose="02020603050405020304" pitchFamily="18" charset="0"/>
              </a:rPr>
              <a:t>, then </a:t>
            </a:r>
            <a:r>
              <a:rPr lang="en-US" altLang="zh-CN" sz="2800" b="0" i="0" dirty="0">
                <a:solidFill>
                  <a:srgbClr val="FF0000"/>
                </a:solidFill>
                <a:effectLst/>
                <a:latin typeface="Times New Roman" panose="02020603050405020304" pitchFamily="18" charset="0"/>
                <a:cs typeface="Times New Roman" panose="02020603050405020304" pitchFamily="18" charset="0"/>
              </a:rPr>
              <a:t>the answer </a:t>
            </a:r>
            <a:r>
              <a:rPr lang="en-US" altLang="zh-CN" sz="2800" b="0" i="0" dirty="0">
                <a:solidFill>
                  <a:srgbClr val="060607"/>
                </a:solidFill>
                <a:effectLst/>
                <a:latin typeface="Times New Roman" panose="02020603050405020304" pitchFamily="18" charset="0"/>
                <a:cs typeface="Times New Roman" panose="02020603050405020304" pitchFamily="18" charset="0"/>
              </a:rPr>
              <a:t>would be yes, </a:t>
            </a:r>
            <a:r>
              <a:rPr lang="en-US" altLang="zh-CN" sz="2800" b="0" i="0" dirty="0">
                <a:solidFill>
                  <a:srgbClr val="060607"/>
                </a:solidFill>
                <a:effectLst/>
                <a:highlight>
                  <a:srgbClr val="FFFF00"/>
                </a:highlight>
                <a:latin typeface="Times New Roman" panose="02020603050405020304" pitchFamily="18" charset="0"/>
                <a:cs typeface="Times New Roman" panose="02020603050405020304" pitchFamily="18" charset="0"/>
              </a:rPr>
              <a:t>but</a:t>
            </a:r>
            <a:r>
              <a:rPr lang="en-US" altLang="zh-CN" sz="2800" b="0" i="0" dirty="0">
                <a:solidFill>
                  <a:srgbClr val="060607"/>
                </a:solidFill>
                <a:effectLst/>
                <a:latin typeface="Times New Roman" panose="02020603050405020304" pitchFamily="18" charset="0"/>
                <a:cs typeface="Times New Roman" panose="02020603050405020304" pitchFamily="18" charset="0"/>
              </a:rPr>
              <a:t> </a:t>
            </a:r>
            <a:r>
              <a:rPr lang="en-US" altLang="zh-CN" sz="2800" b="0" i="0" dirty="0">
                <a:solidFill>
                  <a:srgbClr val="00B0F0"/>
                </a:solidFill>
                <a:effectLst/>
                <a:latin typeface="Times New Roman" panose="02020603050405020304" pitchFamily="18" charset="0"/>
                <a:cs typeface="Times New Roman" panose="02020603050405020304" pitchFamily="18" charset="0"/>
              </a:rPr>
              <a:t>most people don’t</a:t>
            </a:r>
            <a:r>
              <a:rPr lang="en-US" altLang="zh-CN" sz="2800" b="0" i="0" dirty="0">
                <a:solidFill>
                  <a:srgbClr val="060607"/>
                </a:solidFill>
                <a:effectLst/>
                <a:latin typeface="Times New Roman" panose="02020603050405020304" pitchFamily="18" charset="0"/>
                <a:cs typeface="Times New Roman" panose="02020603050405020304" pitchFamily="18" charset="0"/>
              </a:rPr>
              <a:t>.</a:t>
            </a:r>
            <a:br>
              <a:rPr lang="en-US" altLang="zh-CN" sz="2800" dirty="0">
                <a:latin typeface="Times New Roman" panose="02020603050405020304" pitchFamily="18" charset="0"/>
                <a:cs typeface="Times New Roman" panose="02020603050405020304" pitchFamily="18" charset="0"/>
              </a:rPr>
            </a:br>
            <a:r>
              <a:rPr lang="en-US" altLang="zh-CN" sz="2800" b="0" i="0" dirty="0">
                <a:solidFill>
                  <a:srgbClr val="060607"/>
                </a:solidFill>
                <a:effectLst/>
                <a:latin typeface="Times New Roman" panose="02020603050405020304" pitchFamily="18" charset="0"/>
                <a:cs typeface="Times New Roman" panose="02020603050405020304" pitchFamily="18" charset="0"/>
              </a:rPr>
              <a:t>G. Enter </a:t>
            </a:r>
            <a:r>
              <a:rPr lang="en-US" altLang="zh-CN" sz="2800" b="0" i="0" dirty="0">
                <a:solidFill>
                  <a:srgbClr val="FF0000"/>
                </a:solidFill>
                <a:effectLst/>
                <a:latin typeface="Times New Roman" panose="02020603050405020304" pitchFamily="18" charset="0"/>
                <a:cs typeface="Times New Roman" panose="02020603050405020304" pitchFamily="18" charset="0"/>
              </a:rPr>
              <a:t>mind mapping</a:t>
            </a:r>
            <a:r>
              <a:rPr lang="en-US" altLang="zh-CN" sz="2800" b="0" i="0" dirty="0">
                <a:solidFill>
                  <a:srgbClr val="060607"/>
                </a:solidFill>
                <a:effectLst/>
                <a:latin typeface="Times New Roman" panose="02020603050405020304" pitchFamily="18" charset="0"/>
                <a:cs typeface="Times New Roman" panose="02020603050405020304" pitchFamily="18" charset="0"/>
              </a:rPr>
              <a:t>, </a:t>
            </a:r>
            <a:r>
              <a:rPr lang="en-US" altLang="zh-CN" sz="2800" b="0" i="0" dirty="0">
                <a:solidFill>
                  <a:srgbClr val="FF0000"/>
                </a:solidFill>
                <a:effectLst/>
                <a:latin typeface="Times New Roman" panose="02020603050405020304" pitchFamily="18" charset="0"/>
                <a:cs typeface="Times New Roman" panose="02020603050405020304" pitchFamily="18" charset="0"/>
              </a:rPr>
              <a:t>a technique </a:t>
            </a:r>
            <a:r>
              <a:rPr lang="en-US" altLang="zh-CN" sz="2800" b="0" i="0" dirty="0">
                <a:solidFill>
                  <a:srgbClr val="060607"/>
                </a:solidFill>
                <a:effectLst/>
                <a:latin typeface="Times New Roman" panose="02020603050405020304" pitchFamily="18" charset="0"/>
                <a:cs typeface="Times New Roman" panose="02020603050405020304" pitchFamily="18" charset="0"/>
              </a:rPr>
              <a:t>that shows how different ideas and facts relate to one another.</a:t>
            </a:r>
            <a:endParaRPr lang="zh-CN" altLang="en-US" sz="28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8001000" y="342900"/>
            <a:ext cx="7315200" cy="523220"/>
          </a:xfrm>
          <a:prstGeom prst="rect">
            <a:avLst/>
          </a:prstGeom>
          <a:solidFill>
            <a:srgbClr val="FFC000"/>
          </a:solidFill>
        </p:spPr>
        <p:txBody>
          <a:bodyPr wrap="square">
            <a:spAutoFit/>
          </a:bodyPr>
          <a:lstStyle/>
          <a:p>
            <a:r>
              <a:rPr lang="en-US" altLang="zh-CN" sz="2800" b="0" i="0" dirty="0">
                <a:solidFill>
                  <a:srgbClr val="000000"/>
                </a:solidFill>
                <a:effectLst/>
                <a:latin typeface="Gilroy"/>
              </a:rPr>
              <a:t> 36.</a:t>
            </a:r>
            <a:r>
              <a:rPr lang="zh-CN" altLang="en-US" sz="2800" b="0" i="0" dirty="0">
                <a:solidFill>
                  <a:srgbClr val="000000"/>
                </a:solidFill>
                <a:effectLst/>
                <a:latin typeface="Gilroy"/>
              </a:rPr>
              <a:t>指称、语义</a:t>
            </a:r>
            <a:r>
              <a:rPr lang="en-US" altLang="zh-CN" sz="2800" b="0" i="0" dirty="0">
                <a:solidFill>
                  <a:srgbClr val="000000"/>
                </a:solidFill>
                <a:effectLst/>
                <a:latin typeface="Gilroy"/>
              </a:rPr>
              <a:t>: </a:t>
            </a:r>
            <a:r>
              <a:rPr lang="en-US" altLang="zh-CN" sz="2800" b="1" i="0" dirty="0">
                <a:solidFill>
                  <a:srgbClr val="000000"/>
                </a:solidFill>
                <a:effectLst/>
                <a:latin typeface="Times New Roman" panose="02020603050405020304" pitchFamily="18" charset="0"/>
                <a:cs typeface="Times New Roman" panose="02020603050405020304" pitchFamily="18" charset="0"/>
              </a:rPr>
              <a:t>E</a:t>
            </a:r>
            <a:r>
              <a:rPr lang="en-US" altLang="zh-CN" sz="2800" b="1" dirty="0">
                <a:solidFill>
                  <a:srgbClr val="000000"/>
                </a:solidFill>
                <a:latin typeface="Times New Roman" panose="02020603050405020304" pitchFamily="18" charset="0"/>
                <a:cs typeface="Times New Roman" panose="02020603050405020304" pitchFamily="18" charset="0"/>
              </a:rPr>
              <a:t> </a:t>
            </a:r>
            <a:r>
              <a:rPr lang="zh-CN" altLang="en-US" sz="2800" b="1" dirty="0">
                <a:solidFill>
                  <a:srgbClr val="000000"/>
                </a:solidFill>
                <a:latin typeface="Times New Roman" panose="02020603050405020304" pitchFamily="18" charset="0"/>
                <a:cs typeface="Times New Roman" panose="02020603050405020304" pitchFamily="18" charset="0"/>
              </a:rPr>
              <a:t>指称</a:t>
            </a:r>
            <a:r>
              <a:rPr lang="zh-CN" altLang="en-US" sz="2800" b="1" i="0" dirty="0">
                <a:solidFill>
                  <a:srgbClr val="000000"/>
                </a:solidFill>
                <a:effectLst/>
                <a:latin typeface="Times New Roman" panose="02020603050405020304" pitchFamily="18" charset="0"/>
                <a:cs typeface="Times New Roman" panose="02020603050405020304" pitchFamily="18" charset="0"/>
              </a:rPr>
              <a:t>主题一致、承上启下</a:t>
            </a:r>
            <a:endParaRPr lang="zh-CN" altLang="en-US" sz="2800" dirty="0"/>
          </a:p>
        </p:txBody>
      </p:sp>
      <p:sp>
        <p:nvSpPr>
          <p:cNvPr id="7" name="文本框 6"/>
          <p:cNvSpPr txBox="1"/>
          <p:nvPr/>
        </p:nvSpPr>
        <p:spPr>
          <a:xfrm>
            <a:off x="5943600" y="1638300"/>
            <a:ext cx="10591800" cy="523220"/>
          </a:xfrm>
          <a:prstGeom prst="rect">
            <a:avLst/>
          </a:prstGeom>
          <a:solidFill>
            <a:srgbClr val="FFC000"/>
          </a:solidFill>
        </p:spPr>
        <p:txBody>
          <a:bodyPr wrap="square">
            <a:spAutoFit/>
          </a:bodyPr>
          <a:lstStyle/>
          <a:p>
            <a:r>
              <a:rPr lang="en-US" altLang="zh-CN" sz="2800" b="0" i="0" dirty="0">
                <a:solidFill>
                  <a:srgbClr val="000000"/>
                </a:solidFill>
                <a:effectLst/>
                <a:latin typeface="Gilroy"/>
              </a:rPr>
              <a:t> 37.</a:t>
            </a:r>
            <a:r>
              <a:rPr lang="zh-CN" altLang="en-US" sz="2800" b="0" i="0" dirty="0">
                <a:solidFill>
                  <a:srgbClr val="000000"/>
                </a:solidFill>
                <a:effectLst/>
                <a:latin typeface="Gilroy"/>
              </a:rPr>
              <a:t>逻辑、语义</a:t>
            </a:r>
            <a:r>
              <a:rPr lang="en-US" altLang="zh-CN" sz="2800" b="0" i="0" dirty="0">
                <a:solidFill>
                  <a:srgbClr val="000000"/>
                </a:solidFill>
                <a:effectLst/>
                <a:latin typeface="Gilroy"/>
              </a:rPr>
              <a:t>: </a:t>
            </a:r>
            <a:r>
              <a:rPr lang="en-US" altLang="zh-CN" sz="2800" b="1" i="0" dirty="0">
                <a:solidFill>
                  <a:srgbClr val="000000"/>
                </a:solidFill>
                <a:effectLst/>
                <a:latin typeface="Times New Roman" panose="02020603050405020304" pitchFamily="18" charset="0"/>
                <a:cs typeface="Times New Roman" panose="02020603050405020304" pitchFamily="18" charset="0"/>
              </a:rPr>
              <a:t>F</a:t>
            </a:r>
            <a:r>
              <a:rPr lang="en-US" altLang="zh-CN" sz="28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a linear manner </a:t>
            </a:r>
            <a:r>
              <a:rPr lang="en-US" altLang="zh-CN" sz="2800" b="1" dirty="0">
                <a:latin typeface="Times New Roman" panose="02020603050405020304" pitchFamily="18" charset="0"/>
                <a:cs typeface="Times New Roman" panose="02020603050405020304" pitchFamily="18" charset="0"/>
              </a:rPr>
              <a:t>vs</a:t>
            </a:r>
            <a:r>
              <a:rPr lang="en-US" altLang="zh-CN" sz="2800" b="1" dirty="0">
                <a:solidFill>
                  <a:srgbClr val="FF0000"/>
                </a:solidFill>
                <a:latin typeface="Times New Roman" panose="02020603050405020304" pitchFamily="18" charset="0"/>
                <a:cs typeface="Times New Roman" panose="02020603050405020304" pitchFamily="18" charset="0"/>
              </a:rPr>
              <a:t> a mind map</a:t>
            </a:r>
            <a:r>
              <a:rPr lang="zh-CN" altLang="en-US" sz="2800" b="1" i="0" dirty="0">
                <a:solidFill>
                  <a:srgbClr val="000000"/>
                </a:solidFill>
                <a:effectLst/>
                <a:latin typeface="Times New Roman" panose="02020603050405020304" pitchFamily="18" charset="0"/>
                <a:cs typeface="Times New Roman" panose="02020603050405020304" pitchFamily="18" charset="0"/>
              </a:rPr>
              <a:t>、承上启下</a:t>
            </a:r>
            <a:endParaRPr lang="zh-CN" altLang="en-US" sz="2800" dirty="0"/>
          </a:p>
        </p:txBody>
      </p:sp>
      <p:sp>
        <p:nvSpPr>
          <p:cNvPr id="8" name="矩形 7"/>
          <p:cNvSpPr/>
          <p:nvPr/>
        </p:nvSpPr>
        <p:spPr bwMode="auto">
          <a:xfrm>
            <a:off x="114300" y="97435"/>
            <a:ext cx="5067300"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Problem----Solution</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9" name="文本框 8"/>
          <p:cNvSpPr txBox="1"/>
          <p:nvPr/>
        </p:nvSpPr>
        <p:spPr>
          <a:xfrm>
            <a:off x="1219200" y="2933700"/>
            <a:ext cx="12420600" cy="523220"/>
          </a:xfrm>
          <a:prstGeom prst="rect">
            <a:avLst/>
          </a:prstGeom>
          <a:solidFill>
            <a:srgbClr val="FFC000"/>
          </a:solidFill>
        </p:spPr>
        <p:txBody>
          <a:bodyPr wrap="square">
            <a:spAutoFit/>
          </a:bodyPr>
          <a:lstStyle/>
          <a:p>
            <a:r>
              <a:rPr lang="en-US" altLang="zh-CN" sz="2800" b="0" i="0" dirty="0">
                <a:solidFill>
                  <a:srgbClr val="000000"/>
                </a:solidFill>
                <a:effectLst/>
                <a:latin typeface="Gilroy"/>
              </a:rPr>
              <a:t> 38.</a:t>
            </a:r>
            <a:r>
              <a:rPr lang="zh-CN" altLang="en-US" sz="2800" b="0" i="0" dirty="0">
                <a:solidFill>
                  <a:srgbClr val="000000"/>
                </a:solidFill>
                <a:effectLst/>
                <a:latin typeface="Gilroy"/>
              </a:rPr>
              <a:t>指代、语义</a:t>
            </a:r>
            <a:r>
              <a:rPr lang="en-US" altLang="zh-CN" sz="2800" b="0" i="0" dirty="0">
                <a:solidFill>
                  <a:srgbClr val="000000"/>
                </a:solidFill>
                <a:effectLst/>
                <a:latin typeface="Gilroy"/>
              </a:rPr>
              <a:t>: </a:t>
            </a:r>
            <a:r>
              <a:rPr lang="en-US" altLang="zh-CN" sz="2800" b="1" i="0" dirty="0">
                <a:solidFill>
                  <a:srgbClr val="000000"/>
                </a:solidFill>
                <a:effectLst/>
                <a:latin typeface="Times New Roman" panose="02020603050405020304" pitchFamily="18" charset="0"/>
                <a:cs typeface="Times New Roman" panose="02020603050405020304" pitchFamily="18" charset="0"/>
              </a:rPr>
              <a:t>G</a:t>
            </a:r>
            <a:r>
              <a:rPr lang="en-US" altLang="zh-CN" sz="28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mind mapping---This two-dimensional structure </a:t>
            </a:r>
            <a:r>
              <a:rPr lang="zh-CN" altLang="en-US" sz="2800" b="1" i="0" dirty="0">
                <a:solidFill>
                  <a:srgbClr val="000000"/>
                </a:solidFill>
                <a:effectLst/>
                <a:latin typeface="Times New Roman" panose="02020603050405020304" pitchFamily="18" charset="0"/>
                <a:cs typeface="Times New Roman" panose="02020603050405020304" pitchFamily="18" charset="0"/>
              </a:rPr>
              <a:t>、语义复现</a:t>
            </a:r>
            <a:endParaRPr lang="zh-CN" altLang="en-US" sz="2800" dirty="0"/>
          </a:p>
        </p:txBody>
      </p:sp>
      <p:sp>
        <p:nvSpPr>
          <p:cNvPr id="12" name="文本框 11"/>
          <p:cNvSpPr txBox="1"/>
          <p:nvPr/>
        </p:nvSpPr>
        <p:spPr>
          <a:xfrm>
            <a:off x="4057650" y="4643216"/>
            <a:ext cx="12420600" cy="523220"/>
          </a:xfrm>
          <a:prstGeom prst="rect">
            <a:avLst/>
          </a:prstGeom>
          <a:solidFill>
            <a:srgbClr val="FFC000"/>
          </a:solidFill>
        </p:spPr>
        <p:txBody>
          <a:bodyPr wrap="square">
            <a:spAutoFit/>
          </a:bodyPr>
          <a:lstStyle/>
          <a:p>
            <a:r>
              <a:rPr lang="en-US" altLang="zh-CN" sz="2800" b="0" i="0" dirty="0">
                <a:solidFill>
                  <a:srgbClr val="000000"/>
                </a:solidFill>
                <a:effectLst/>
                <a:latin typeface="Gilroy"/>
              </a:rPr>
              <a:t> 39.</a:t>
            </a:r>
            <a:r>
              <a:rPr lang="zh-CN" altLang="en-US" sz="2800" b="0" i="0" dirty="0">
                <a:solidFill>
                  <a:srgbClr val="000000"/>
                </a:solidFill>
                <a:effectLst/>
                <a:latin typeface="Gilroy"/>
              </a:rPr>
              <a:t>段落主旨</a:t>
            </a:r>
            <a:r>
              <a:rPr lang="en-US" altLang="zh-CN" sz="2800" b="0" i="0" dirty="0">
                <a:solidFill>
                  <a:srgbClr val="000000"/>
                </a:solidFill>
                <a:effectLst/>
                <a:latin typeface="Gilroy"/>
              </a:rPr>
              <a:t>: </a:t>
            </a:r>
            <a:r>
              <a:rPr lang="en-US" altLang="zh-CN" sz="2800" b="1" i="0" dirty="0">
                <a:solidFill>
                  <a:srgbClr val="000000"/>
                </a:solidFill>
                <a:effectLst/>
                <a:latin typeface="Times New Roman" panose="02020603050405020304" pitchFamily="18" charset="0"/>
                <a:cs typeface="Times New Roman" panose="02020603050405020304" pitchFamily="18" charset="0"/>
              </a:rPr>
              <a:t>B many-legged= lines radiating out/ each branch</a:t>
            </a:r>
            <a:endParaRPr lang="zh-CN" altLang="en-US" sz="2800" dirty="0"/>
          </a:p>
        </p:txBody>
      </p:sp>
      <p:sp>
        <p:nvSpPr>
          <p:cNvPr id="13" name="文本框 12"/>
          <p:cNvSpPr txBox="1"/>
          <p:nvPr/>
        </p:nvSpPr>
        <p:spPr>
          <a:xfrm>
            <a:off x="5715000" y="6352732"/>
            <a:ext cx="10763250" cy="523220"/>
          </a:xfrm>
          <a:prstGeom prst="rect">
            <a:avLst/>
          </a:prstGeom>
          <a:solidFill>
            <a:srgbClr val="FFC000"/>
          </a:solidFill>
        </p:spPr>
        <p:txBody>
          <a:bodyPr wrap="square">
            <a:spAutoFit/>
          </a:bodyPr>
          <a:lstStyle/>
          <a:p>
            <a:r>
              <a:rPr lang="en-US" altLang="zh-CN" sz="2800" b="0" i="0" dirty="0">
                <a:solidFill>
                  <a:srgbClr val="000000"/>
                </a:solidFill>
                <a:effectLst/>
                <a:latin typeface="Gilroy"/>
              </a:rPr>
              <a:t> 40.</a:t>
            </a:r>
            <a:r>
              <a:rPr lang="zh-CN" altLang="en-US" sz="2800" b="0" i="0" dirty="0">
                <a:solidFill>
                  <a:srgbClr val="000000"/>
                </a:solidFill>
                <a:effectLst/>
                <a:latin typeface="Gilroy"/>
              </a:rPr>
              <a:t>段落结构</a:t>
            </a:r>
            <a:r>
              <a:rPr lang="en-US" altLang="zh-CN" sz="2800" b="0" i="0" dirty="0">
                <a:solidFill>
                  <a:srgbClr val="000000"/>
                </a:solidFill>
                <a:effectLst/>
                <a:latin typeface="Gilroy"/>
              </a:rPr>
              <a:t>: </a:t>
            </a:r>
            <a:r>
              <a:rPr lang="zh-CN" altLang="en-US" sz="2800" b="1" i="0" dirty="0">
                <a:solidFill>
                  <a:srgbClr val="000000"/>
                </a:solidFill>
                <a:effectLst/>
                <a:latin typeface="Times New Roman" panose="02020603050405020304" pitchFamily="18" charset="0"/>
                <a:cs typeface="Times New Roman" panose="02020603050405020304" pitchFamily="18" charset="0"/>
              </a:rPr>
              <a:t>已知好处</a:t>
            </a:r>
            <a:r>
              <a:rPr lang="en-US" altLang="zh-CN" sz="2800" b="1" i="0" dirty="0">
                <a:solidFill>
                  <a:srgbClr val="000000"/>
                </a:solidFill>
                <a:effectLst/>
                <a:latin typeface="Times New Roman" panose="02020603050405020304" pitchFamily="18" charset="0"/>
                <a:cs typeface="Times New Roman" panose="02020603050405020304" pitchFamily="18" charset="0"/>
              </a:rPr>
              <a:t>-----</a:t>
            </a:r>
            <a:r>
              <a:rPr lang="zh-CN" altLang="en-US" sz="2800" b="1" i="0" dirty="0">
                <a:solidFill>
                  <a:srgbClr val="00B0F0"/>
                </a:solidFill>
                <a:effectLst/>
                <a:latin typeface="Times New Roman" panose="02020603050405020304" pitchFamily="18" charset="0"/>
                <a:cs typeface="Times New Roman" panose="02020603050405020304" pitchFamily="18" charset="0"/>
              </a:rPr>
              <a:t>过渡</a:t>
            </a:r>
            <a:r>
              <a:rPr lang="en-US" altLang="zh-CN" sz="2800" b="1" i="0" dirty="0">
                <a:solidFill>
                  <a:srgbClr val="000000"/>
                </a:solidFill>
                <a:effectLst/>
                <a:latin typeface="Times New Roman" panose="02020603050405020304" pitchFamily="18" charset="0"/>
                <a:cs typeface="Times New Roman" panose="02020603050405020304" pitchFamily="18" charset="0"/>
              </a:rPr>
              <a:t>-----</a:t>
            </a:r>
            <a:r>
              <a:rPr lang="zh-CN" altLang="en-US" sz="2800" b="1" i="0" dirty="0">
                <a:solidFill>
                  <a:srgbClr val="000000"/>
                </a:solidFill>
                <a:effectLst/>
                <a:latin typeface="Times New Roman" panose="02020603050405020304" pitchFamily="18" charset="0"/>
                <a:cs typeface="Times New Roman" panose="02020603050405020304" pitchFamily="18" charset="0"/>
              </a:rPr>
              <a:t>额外好处</a:t>
            </a:r>
            <a:endParaRPr lang="zh-CN" altLang="en-US" sz="2800" dirty="0"/>
          </a:p>
        </p:txBody>
      </p:sp>
      <p:pic>
        <p:nvPicPr>
          <p:cNvPr id="5124" name="图片 6" descr="logo横版 png"/>
          <p:cNvPicPr>
            <a:picLocks noChangeAspect="1"/>
          </p:cNvPicPr>
          <p:nvPr/>
        </p:nvPicPr>
        <p:blipFill>
          <a:blip r:embed="rId1"/>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rot="-788083">
            <a:off x="-1889935" y="-2425441"/>
            <a:ext cx="17308639" cy="12458120"/>
            <a:chOff x="0" y="0"/>
            <a:chExt cx="23078185" cy="16610827"/>
          </a:xfrm>
        </p:grpSpPr>
        <p:grpSp>
          <p:nvGrpSpPr>
            <p:cNvPr id="4" name="Group 4"/>
            <p:cNvGrpSpPr/>
            <p:nvPr/>
          </p:nvGrpSpPr>
          <p:grpSpPr>
            <a:xfrm rot="6686939">
              <a:off x="6334288" y="-1884615"/>
              <a:ext cx="9094487" cy="19372745"/>
              <a:chOff x="0" y="0"/>
              <a:chExt cx="812800" cy="1731397"/>
            </a:xfrm>
          </p:grpSpPr>
          <p:sp>
            <p:nvSpPr>
              <p:cNvPr id="5" name="Freeform 5"/>
              <p:cNvSpPr/>
              <p:nvPr/>
            </p:nvSpPr>
            <p:spPr>
              <a:xfrm>
                <a:off x="0" y="0"/>
                <a:ext cx="812800" cy="1731397"/>
              </a:xfrm>
              <a:custGeom>
                <a:avLst/>
                <a:gdLst/>
                <a:ahLst/>
                <a:cxnLst/>
                <a:rect l="l" t="t" r="r" b="b"/>
                <a:pathLst>
                  <a:path w="812800" h="1731397">
                    <a:moveTo>
                      <a:pt x="203200" y="0"/>
                    </a:moveTo>
                    <a:lnTo>
                      <a:pt x="609600" y="0"/>
                    </a:lnTo>
                    <a:lnTo>
                      <a:pt x="812800" y="1731397"/>
                    </a:lnTo>
                    <a:lnTo>
                      <a:pt x="0" y="1731397"/>
                    </a:lnTo>
                    <a:lnTo>
                      <a:pt x="203200" y="0"/>
                    </a:lnTo>
                    <a:close/>
                  </a:path>
                </a:pathLst>
              </a:custGeom>
              <a:solidFill>
                <a:srgbClr val="000000"/>
              </a:solidFill>
            </p:spPr>
          </p:sp>
          <p:sp>
            <p:nvSpPr>
              <p:cNvPr id="6" name="TextBox 6"/>
              <p:cNvSpPr txBox="1"/>
              <p:nvPr/>
            </p:nvSpPr>
            <p:spPr>
              <a:xfrm>
                <a:off x="127000" y="-28575"/>
                <a:ext cx="558800" cy="1759972"/>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grpSp>
        <p:grpSp>
          <p:nvGrpSpPr>
            <p:cNvPr id="7" name="Group 7"/>
            <p:cNvGrpSpPr/>
            <p:nvPr/>
          </p:nvGrpSpPr>
          <p:grpSpPr>
            <a:xfrm rot="5903092">
              <a:off x="9818904" y="2468417"/>
              <a:ext cx="7191111" cy="18476325"/>
              <a:chOff x="0" y="0"/>
              <a:chExt cx="812800" cy="2088350"/>
            </a:xfrm>
          </p:grpSpPr>
          <p:sp>
            <p:nvSpPr>
              <p:cNvPr id="8" name="Freeform 8"/>
              <p:cNvSpPr/>
              <p:nvPr/>
            </p:nvSpPr>
            <p:spPr>
              <a:xfrm>
                <a:off x="0" y="0"/>
                <a:ext cx="812800" cy="2088350"/>
              </a:xfrm>
              <a:custGeom>
                <a:avLst/>
                <a:gdLst/>
                <a:ahLst/>
                <a:cxnLst/>
                <a:rect l="l" t="t" r="r" b="b"/>
                <a:pathLst>
                  <a:path w="812800" h="2088350">
                    <a:moveTo>
                      <a:pt x="203200" y="0"/>
                    </a:moveTo>
                    <a:lnTo>
                      <a:pt x="609600" y="0"/>
                    </a:lnTo>
                    <a:lnTo>
                      <a:pt x="812800" y="2088350"/>
                    </a:lnTo>
                    <a:lnTo>
                      <a:pt x="0" y="2088350"/>
                    </a:lnTo>
                    <a:lnTo>
                      <a:pt x="203200" y="0"/>
                    </a:lnTo>
                    <a:close/>
                  </a:path>
                </a:pathLst>
              </a:custGeom>
              <a:solidFill>
                <a:srgbClr val="000000"/>
              </a:solidFill>
            </p:spPr>
          </p:sp>
          <p:sp>
            <p:nvSpPr>
              <p:cNvPr id="9" name="TextBox 9"/>
              <p:cNvSpPr txBox="1"/>
              <p:nvPr/>
            </p:nvSpPr>
            <p:spPr>
              <a:xfrm>
                <a:off x="127000" y="-28575"/>
                <a:ext cx="558800" cy="21169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grpSp>
        <p:grpSp>
          <p:nvGrpSpPr>
            <p:cNvPr id="10" name="Group 10"/>
            <p:cNvGrpSpPr/>
            <p:nvPr/>
          </p:nvGrpSpPr>
          <p:grpSpPr>
            <a:xfrm rot="6686939">
              <a:off x="6125694" y="-1936107"/>
              <a:ext cx="8983051" cy="19285208"/>
              <a:chOff x="0" y="0"/>
              <a:chExt cx="812800" cy="1744955"/>
            </a:xfrm>
          </p:grpSpPr>
          <p:sp>
            <p:nvSpPr>
              <p:cNvPr id="11" name="Freeform 11"/>
              <p:cNvSpPr/>
              <p:nvPr/>
            </p:nvSpPr>
            <p:spPr>
              <a:xfrm>
                <a:off x="0" y="0"/>
                <a:ext cx="812800" cy="1744955"/>
              </a:xfrm>
              <a:custGeom>
                <a:avLst/>
                <a:gdLst/>
                <a:ahLst/>
                <a:cxnLst/>
                <a:rect l="l" t="t" r="r" b="b"/>
                <a:pathLst>
                  <a:path w="812800" h="1744955">
                    <a:moveTo>
                      <a:pt x="203200" y="0"/>
                    </a:moveTo>
                    <a:lnTo>
                      <a:pt x="609600" y="0"/>
                    </a:lnTo>
                    <a:lnTo>
                      <a:pt x="812800" y="1744955"/>
                    </a:lnTo>
                    <a:lnTo>
                      <a:pt x="0" y="1744955"/>
                    </a:lnTo>
                    <a:lnTo>
                      <a:pt x="203200" y="0"/>
                    </a:lnTo>
                    <a:close/>
                  </a:path>
                </a:pathLst>
              </a:custGeom>
              <a:solidFill>
                <a:srgbClr val="FFFFFF"/>
              </a:solidFill>
            </p:spPr>
          </p:sp>
          <p:sp>
            <p:nvSpPr>
              <p:cNvPr id="12" name="TextBox 12"/>
              <p:cNvSpPr txBox="1"/>
              <p:nvPr/>
            </p:nvSpPr>
            <p:spPr>
              <a:xfrm>
                <a:off x="127000" y="-38100"/>
                <a:ext cx="558800" cy="1783055"/>
              </a:xfrm>
              <a:prstGeom prst="rect">
                <a:avLst/>
              </a:prstGeom>
            </p:spPr>
            <p:txBody>
              <a:bodyPr lIns="50178" tIns="50178" rIns="50178" bIns="50178"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grpSp>
        <p:grpSp>
          <p:nvGrpSpPr>
            <p:cNvPr id="13" name="Group 13"/>
            <p:cNvGrpSpPr/>
            <p:nvPr/>
          </p:nvGrpSpPr>
          <p:grpSpPr>
            <a:xfrm rot="5903092">
              <a:off x="9584153" y="2374719"/>
              <a:ext cx="7102997" cy="18377507"/>
              <a:chOff x="0" y="0"/>
              <a:chExt cx="812800" cy="2102949"/>
            </a:xfrm>
          </p:grpSpPr>
          <p:sp>
            <p:nvSpPr>
              <p:cNvPr id="14" name="Freeform 14"/>
              <p:cNvSpPr/>
              <p:nvPr/>
            </p:nvSpPr>
            <p:spPr>
              <a:xfrm>
                <a:off x="0" y="0"/>
                <a:ext cx="812800" cy="2102949"/>
              </a:xfrm>
              <a:custGeom>
                <a:avLst/>
                <a:gdLst/>
                <a:ahLst/>
                <a:cxnLst/>
                <a:rect l="l" t="t" r="r" b="b"/>
                <a:pathLst>
                  <a:path w="812800" h="2102949">
                    <a:moveTo>
                      <a:pt x="203200" y="0"/>
                    </a:moveTo>
                    <a:lnTo>
                      <a:pt x="609600" y="0"/>
                    </a:lnTo>
                    <a:lnTo>
                      <a:pt x="812800" y="2102949"/>
                    </a:lnTo>
                    <a:lnTo>
                      <a:pt x="0" y="2102949"/>
                    </a:lnTo>
                    <a:lnTo>
                      <a:pt x="203200" y="0"/>
                    </a:lnTo>
                    <a:close/>
                  </a:path>
                </a:pathLst>
              </a:custGeom>
              <a:solidFill>
                <a:srgbClr val="FFFFFF"/>
              </a:solidFill>
            </p:spPr>
          </p:sp>
          <p:sp>
            <p:nvSpPr>
              <p:cNvPr id="15" name="TextBox 15"/>
              <p:cNvSpPr txBox="1"/>
              <p:nvPr/>
            </p:nvSpPr>
            <p:spPr>
              <a:xfrm>
                <a:off x="127000" y="-38100"/>
                <a:ext cx="558800" cy="2141049"/>
              </a:xfrm>
              <a:prstGeom prst="rect">
                <a:avLst/>
              </a:prstGeom>
            </p:spPr>
            <p:txBody>
              <a:bodyPr lIns="50178" tIns="50178" rIns="50178" bIns="50178"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mn-cs"/>
                </a:endParaRPr>
              </a:p>
            </p:txBody>
          </p:sp>
        </p:grpSp>
      </p:grpSp>
      <p:sp>
        <p:nvSpPr>
          <p:cNvPr id="16" name="Freeform 16"/>
          <p:cNvSpPr/>
          <p:nvPr/>
        </p:nvSpPr>
        <p:spPr>
          <a:xfrm rot="1512651" flipH="1">
            <a:off x="-8338545" y="4614783"/>
            <a:ext cx="7235261" cy="7116651"/>
          </a:xfrm>
          <a:custGeom>
            <a:avLst/>
            <a:gdLst/>
            <a:ahLst/>
            <a:cxnLst/>
            <a:rect l="l" t="t" r="r" b="b"/>
            <a:pathLst>
              <a:path w="7235261" h="7116651">
                <a:moveTo>
                  <a:pt x="7235262" y="0"/>
                </a:moveTo>
                <a:lnTo>
                  <a:pt x="0" y="0"/>
                </a:lnTo>
                <a:lnTo>
                  <a:pt x="0" y="7116651"/>
                </a:lnTo>
                <a:lnTo>
                  <a:pt x="7235262" y="7116651"/>
                </a:lnTo>
                <a:lnTo>
                  <a:pt x="7235262" y="0"/>
                </a:lnTo>
                <a:close/>
              </a:path>
            </a:pathLst>
          </a:custGeom>
          <a:blipFill>
            <a:blip r:embed="rId2"/>
            <a:stretch>
              <a:fillRect/>
            </a:stretch>
          </a:blipFill>
        </p:spPr>
      </p:sp>
      <p:sp>
        <p:nvSpPr>
          <p:cNvPr id="17" name="TextBox 17"/>
          <p:cNvSpPr txBox="1"/>
          <p:nvPr/>
        </p:nvSpPr>
        <p:spPr>
          <a:xfrm>
            <a:off x="-1943009" y="1490324"/>
            <a:ext cx="13373009" cy="2891176"/>
          </a:xfrm>
          <a:prstGeom prst="rect">
            <a:avLst/>
          </a:prstGeom>
        </p:spPr>
        <p:txBody>
          <a:bodyPr lIns="0" tIns="0" rIns="0" bIns="0" rtlCol="0" anchor="t">
            <a:spAutoFit/>
          </a:bodyPr>
          <a:lstStyle/>
          <a:p>
            <a:pPr marL="0" marR="0" lvl="0" indent="0" algn="ctr" defTabSz="914400" rtl="0" eaLnBrk="1" fontAlgn="auto" latinLnBrk="0" hangingPunct="1">
              <a:lnSpc>
                <a:spcPts val="25885"/>
              </a:lnSpc>
              <a:spcBef>
                <a:spcPts val="0"/>
              </a:spcBef>
              <a:spcAft>
                <a:spcPts val="0"/>
              </a:spcAft>
              <a:buClrTx/>
              <a:buSzTx/>
              <a:buFontTx/>
              <a:buNone/>
              <a:defRPr/>
            </a:pPr>
            <a:r>
              <a:rPr lang="zh-CN" altLang="en-US" sz="18490" dirty="0">
                <a:solidFill>
                  <a:srgbClr val="000000"/>
                </a:solidFill>
                <a:latin typeface="黑体" panose="02010609060101010101" pitchFamily="49" charset="-122"/>
                <a:ea typeface="黑体" panose="02010609060101010101" pitchFamily="49" charset="-122"/>
                <a:cs typeface="可画乐淘淘-简" panose="00020600040101010101"/>
                <a:sym typeface="可画乐淘淘-简" panose="00020600040101010101"/>
              </a:rPr>
              <a:t>完形填空</a:t>
            </a:r>
            <a:endParaRPr kumimoji="0" lang="en-US" sz="1849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可画乐淘淘-简" panose="00020600040101010101"/>
              <a:sym typeface="可画乐淘淘-简" panose="00020600040101010101"/>
            </a:endParaRPr>
          </a:p>
        </p:txBody>
      </p:sp>
      <p:sp>
        <p:nvSpPr>
          <p:cNvPr id="19" name="Freeform 19"/>
          <p:cNvSpPr/>
          <p:nvPr/>
        </p:nvSpPr>
        <p:spPr>
          <a:xfrm>
            <a:off x="2020420" y="4246479"/>
            <a:ext cx="7912742" cy="863208"/>
          </a:xfrm>
          <a:custGeom>
            <a:avLst/>
            <a:gdLst/>
            <a:ahLst/>
            <a:cxnLst/>
            <a:rect l="l" t="t" r="r" b="b"/>
            <a:pathLst>
              <a:path w="7912742" h="863208">
                <a:moveTo>
                  <a:pt x="0" y="0"/>
                </a:moveTo>
                <a:lnTo>
                  <a:pt x="7912742" y="0"/>
                </a:lnTo>
                <a:lnTo>
                  <a:pt x="7912742" y="863208"/>
                </a:lnTo>
                <a:lnTo>
                  <a:pt x="0" y="863208"/>
                </a:lnTo>
                <a:lnTo>
                  <a:pt x="0" y="0"/>
                </a:lnTo>
                <a:close/>
              </a:path>
            </a:pathLst>
          </a:custGeom>
          <a:blipFill>
            <a:blip r:embed="rId3"/>
            <a:stretch>
              <a:fillRect/>
            </a:stretch>
          </a:blipFill>
        </p:spPr>
      </p:sp>
      <p:sp>
        <p:nvSpPr>
          <p:cNvPr id="20" name="Freeform 20"/>
          <p:cNvSpPr/>
          <p:nvPr/>
        </p:nvSpPr>
        <p:spPr>
          <a:xfrm rot="-413224">
            <a:off x="6786864" y="8408844"/>
            <a:ext cx="3968720" cy="613720"/>
          </a:xfrm>
          <a:custGeom>
            <a:avLst/>
            <a:gdLst/>
            <a:ahLst/>
            <a:cxnLst/>
            <a:rect l="l" t="t" r="r" b="b"/>
            <a:pathLst>
              <a:path w="3968720" h="613720">
                <a:moveTo>
                  <a:pt x="0" y="0"/>
                </a:moveTo>
                <a:lnTo>
                  <a:pt x="3968720" y="0"/>
                </a:lnTo>
                <a:lnTo>
                  <a:pt x="3968720" y="613720"/>
                </a:lnTo>
                <a:lnTo>
                  <a:pt x="0" y="613720"/>
                </a:lnTo>
                <a:lnTo>
                  <a:pt x="0" y="0"/>
                </a:lnTo>
                <a:close/>
              </a:path>
            </a:pathLst>
          </a:custGeom>
          <a:blipFill>
            <a:blip r:embed="rId4"/>
            <a:stretch>
              <a:fillRect/>
            </a:stretch>
          </a:blipFill>
        </p:spPr>
      </p:sp>
      <p:sp>
        <p:nvSpPr>
          <p:cNvPr id="30" name="TextBox 17"/>
          <p:cNvSpPr txBox="1"/>
          <p:nvPr/>
        </p:nvSpPr>
        <p:spPr>
          <a:xfrm rot="21237263">
            <a:off x="-369590" y="5094056"/>
            <a:ext cx="13373009" cy="2891176"/>
          </a:xfrm>
          <a:prstGeom prst="rect">
            <a:avLst/>
          </a:prstGeom>
        </p:spPr>
        <p:txBody>
          <a:bodyPr lIns="0" tIns="0" rIns="0" bIns="0" rtlCol="0" anchor="t">
            <a:spAutoFit/>
          </a:bodyPr>
          <a:lstStyle/>
          <a:p>
            <a:pPr marL="0" marR="0" lvl="0" indent="0" algn="ctr" defTabSz="914400" rtl="0" eaLnBrk="1" fontAlgn="auto" latinLnBrk="0" hangingPunct="1">
              <a:lnSpc>
                <a:spcPts val="25885"/>
              </a:lnSpc>
              <a:spcBef>
                <a:spcPts val="0"/>
              </a:spcBef>
              <a:spcAft>
                <a:spcPts val="0"/>
              </a:spcAft>
              <a:buClrTx/>
              <a:buSzTx/>
              <a:buFontTx/>
              <a:buNone/>
              <a:defRPr/>
            </a:pPr>
            <a:r>
              <a:rPr kumimoji="0" lang="zh-CN" altLang="en-US" sz="1849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可画乐淘淘-简" panose="00020600040101010101"/>
                <a:sym typeface="可画乐淘淘-简" panose="00020600040101010101"/>
              </a:rPr>
              <a:t>详 解</a:t>
            </a:r>
            <a:endParaRPr kumimoji="0" lang="en-US" sz="1849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可画乐淘淘-简" panose="00020600040101010101"/>
              <a:sym typeface="可画乐淘淘-简" panose="00020600040101010101"/>
            </a:endParaRPr>
          </a:p>
        </p:txBody>
      </p:sp>
      <p:sp>
        <p:nvSpPr>
          <p:cNvPr id="18" name="Freeform 27"/>
          <p:cNvSpPr/>
          <p:nvPr/>
        </p:nvSpPr>
        <p:spPr>
          <a:xfrm rot="1211423">
            <a:off x="11184295" y="1542120"/>
            <a:ext cx="6365910" cy="5408717"/>
          </a:xfrm>
          <a:custGeom>
            <a:avLst/>
            <a:gdLst/>
            <a:ahLst/>
            <a:cxnLst/>
            <a:rect l="l" t="t" r="r" b="b"/>
            <a:pathLst>
              <a:path w="6365910" h="5408717">
                <a:moveTo>
                  <a:pt x="0" y="0"/>
                </a:moveTo>
                <a:lnTo>
                  <a:pt x="6365910" y="0"/>
                </a:lnTo>
                <a:lnTo>
                  <a:pt x="6365910" y="5408717"/>
                </a:lnTo>
                <a:lnTo>
                  <a:pt x="0" y="5408717"/>
                </a:lnTo>
                <a:lnTo>
                  <a:pt x="0" y="0"/>
                </a:lnTo>
                <a:close/>
              </a:path>
            </a:pathLst>
          </a:custGeom>
          <a:blipFill>
            <a:blip r:embed="rId5"/>
            <a:stretch>
              <a:fillRect/>
            </a:stretch>
          </a:blipFill>
        </p:spPr>
      </p:sp>
      <p:sp>
        <p:nvSpPr>
          <p:cNvPr id="21" name="Freeform 28"/>
          <p:cNvSpPr/>
          <p:nvPr/>
        </p:nvSpPr>
        <p:spPr>
          <a:xfrm rot="-346645">
            <a:off x="12191963" y="7063320"/>
            <a:ext cx="5561503" cy="1953478"/>
          </a:xfrm>
          <a:custGeom>
            <a:avLst/>
            <a:gdLst/>
            <a:ahLst/>
            <a:cxnLst/>
            <a:rect l="l" t="t" r="r" b="b"/>
            <a:pathLst>
              <a:path w="5561503" h="1953478">
                <a:moveTo>
                  <a:pt x="0" y="0"/>
                </a:moveTo>
                <a:lnTo>
                  <a:pt x="5561503" y="0"/>
                </a:lnTo>
                <a:lnTo>
                  <a:pt x="5561503" y="1953477"/>
                </a:lnTo>
                <a:lnTo>
                  <a:pt x="0" y="1953477"/>
                </a:lnTo>
                <a:lnTo>
                  <a:pt x="0" y="0"/>
                </a:lnTo>
                <a:close/>
              </a:path>
            </a:pathLst>
          </a:custGeom>
          <a:blipFill>
            <a:blip r:embed="rId6"/>
            <a:stretch>
              <a:fillRect/>
            </a:stretch>
          </a:blipFill>
        </p:spPr>
      </p:sp>
      <p:sp>
        <p:nvSpPr>
          <p:cNvPr id="22" name="Freeform 29"/>
          <p:cNvSpPr/>
          <p:nvPr/>
        </p:nvSpPr>
        <p:spPr>
          <a:xfrm rot="-1059529">
            <a:off x="9410076" y="1354502"/>
            <a:ext cx="1685059" cy="2238362"/>
          </a:xfrm>
          <a:custGeom>
            <a:avLst/>
            <a:gdLst/>
            <a:ahLst/>
            <a:cxnLst/>
            <a:rect l="l" t="t" r="r" b="b"/>
            <a:pathLst>
              <a:path w="1685059" h="2238362">
                <a:moveTo>
                  <a:pt x="0" y="0"/>
                </a:moveTo>
                <a:lnTo>
                  <a:pt x="1685059" y="0"/>
                </a:lnTo>
                <a:lnTo>
                  <a:pt x="1685059" y="2238362"/>
                </a:lnTo>
                <a:lnTo>
                  <a:pt x="0" y="2238362"/>
                </a:lnTo>
                <a:lnTo>
                  <a:pt x="0" y="0"/>
                </a:lnTo>
                <a:close/>
              </a:path>
            </a:pathLst>
          </a:custGeom>
          <a:blipFill>
            <a:blip r:embed="rId7"/>
            <a:stretch>
              <a:fillRect/>
            </a:stretch>
          </a:blipFill>
        </p:spPr>
      </p:sp>
      <p:pic>
        <p:nvPicPr>
          <p:cNvPr id="5124" name="图片 6" descr="logo横版 png"/>
          <p:cNvPicPr>
            <a:picLocks noChangeAspect="1"/>
          </p:cNvPicPr>
          <p:nvPr/>
        </p:nvPicPr>
        <p:blipFill>
          <a:blip r:embed="rId8"/>
          <a:stretch>
            <a:fillRect/>
          </a:stretch>
        </p:blipFill>
        <p:spPr>
          <a:xfrm>
            <a:off x="16548735" y="422275"/>
            <a:ext cx="1196975" cy="1266825"/>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1500" y="495300"/>
            <a:ext cx="17145000" cy="8463855"/>
          </a:xfrm>
          <a:prstGeom prst="rect">
            <a:avLst/>
          </a:prstGeom>
          <a:noFill/>
        </p:spPr>
        <p:txBody>
          <a:bodyPr wrap="square">
            <a:spAutoFit/>
          </a:bodyPr>
          <a:lstStyle/>
          <a:p>
            <a:pPr algn="just"/>
            <a:r>
              <a:rPr lang="en-US" altLang="zh-CN" sz="3200" dirty="0">
                <a:latin typeface="Times New Roman" panose="02020603050405020304" pitchFamily="18" charset="0"/>
                <a:cs typeface="Times New Roman" panose="02020603050405020304" pitchFamily="18" charset="0"/>
              </a:rPr>
              <a:t>      </a:t>
            </a:r>
            <a:r>
              <a:rPr lang="en-US" altLang="zh-CN" sz="3200" dirty="0">
                <a:highlight>
                  <a:srgbClr val="FFFF00"/>
                </a:highlight>
                <a:latin typeface="Times New Roman" panose="02020603050405020304" pitchFamily="18" charset="0"/>
                <a:cs typeface="Times New Roman" panose="02020603050405020304" pitchFamily="18" charset="0"/>
              </a:rPr>
              <a:t>1</a:t>
            </a:r>
            <a:r>
              <a:rPr lang="en-US" altLang="zh-CN" sz="3200" dirty="0">
                <a:latin typeface="Times New Roman" panose="02020603050405020304" pitchFamily="18" charset="0"/>
                <a:cs typeface="Times New Roman" panose="02020603050405020304" pitchFamily="18" charset="0"/>
              </a:rPr>
              <a:t>The side door of the aircraft was opened, and a brisk wind rushed in. Packed tightly like sardines were fourteen silent people. Two of them were my adult children,</a:t>
            </a:r>
            <a:r>
              <a:rPr lang="en-US" altLang="zh-CN" sz="3200" u="sng" dirty="0">
                <a:latin typeface="Times New Roman" panose="02020603050405020304" pitchFamily="18" charset="0"/>
                <a:cs typeface="Times New Roman" panose="02020603050405020304" pitchFamily="18" charset="0"/>
              </a:rPr>
              <a:t>   41  </a:t>
            </a:r>
            <a:r>
              <a:rPr lang="en-US" altLang="zh-CN" sz="3200" dirty="0">
                <a:latin typeface="Times New Roman" panose="02020603050405020304" pitchFamily="18" charset="0"/>
                <a:cs typeface="Times New Roman" panose="02020603050405020304" pitchFamily="18" charset="0"/>
              </a:rPr>
              <a:t>out at the endless sky.</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      </a:t>
            </a:r>
            <a:r>
              <a:rPr lang="en-US" altLang="zh-CN" sz="3200" dirty="0">
                <a:highlight>
                  <a:srgbClr val="FFFF00"/>
                </a:highlight>
                <a:latin typeface="Times New Roman" panose="02020603050405020304" pitchFamily="18" charset="0"/>
                <a:cs typeface="Times New Roman" panose="02020603050405020304" pitchFamily="18" charset="0"/>
              </a:rPr>
              <a:t>2</a:t>
            </a:r>
            <a:r>
              <a:rPr lang="en-US" altLang="zh-CN" sz="3200" dirty="0">
                <a:latin typeface="Times New Roman" panose="02020603050405020304" pitchFamily="18" charset="0"/>
                <a:cs typeface="Times New Roman" panose="02020603050405020304" pitchFamily="18" charset="0"/>
              </a:rPr>
              <a:t>When we reached an altitude of 14,000 feet, my son’s face turned pale as he</a:t>
            </a:r>
            <a:r>
              <a:rPr lang="en-US" altLang="zh-CN" sz="3200" u="sng" dirty="0">
                <a:latin typeface="Times New Roman" panose="02020603050405020304" pitchFamily="18" charset="0"/>
                <a:cs typeface="Times New Roman" panose="02020603050405020304" pitchFamily="18" charset="0"/>
              </a:rPr>
              <a:t>   42   </a:t>
            </a:r>
            <a:r>
              <a:rPr lang="en-US" altLang="zh-CN" sz="3200" dirty="0">
                <a:latin typeface="Times New Roman" panose="02020603050405020304" pitchFamily="18" charset="0"/>
                <a:cs typeface="Times New Roman" panose="02020603050405020304" pitchFamily="18" charset="0"/>
              </a:rPr>
              <a:t>inched to the opening and fell out of the</a:t>
            </a:r>
            <a:r>
              <a:rPr lang="en-US" altLang="zh-CN" sz="3200" u="sng" dirty="0">
                <a:latin typeface="Times New Roman" panose="02020603050405020304" pitchFamily="18" charset="0"/>
                <a:cs typeface="Times New Roman" panose="02020603050405020304" pitchFamily="18" charset="0"/>
              </a:rPr>
              <a:t>   43  </a:t>
            </a:r>
            <a:r>
              <a:rPr lang="en-US" altLang="zh-CN" sz="3200" dirty="0">
                <a:latin typeface="Times New Roman" panose="02020603050405020304" pitchFamily="18" charset="0"/>
                <a:cs typeface="Times New Roman" panose="02020603050405020304" pitchFamily="18" charset="0"/>
              </a:rPr>
              <a:t>. Something went cold in my heart. But, only seconds later, instructions were being</a:t>
            </a:r>
            <a:r>
              <a:rPr lang="en-US" altLang="zh-CN" sz="3200" u="sng" dirty="0">
                <a:latin typeface="Times New Roman" panose="02020603050405020304" pitchFamily="18" charset="0"/>
                <a:cs typeface="Times New Roman" panose="02020603050405020304" pitchFamily="18" charset="0"/>
              </a:rPr>
              <a:t>   44  </a:t>
            </a:r>
            <a:r>
              <a:rPr lang="en-US" altLang="zh-CN" sz="3200" dirty="0">
                <a:latin typeface="Times New Roman" panose="02020603050405020304" pitchFamily="18" charset="0"/>
                <a:cs typeface="Times New Roman" panose="02020603050405020304" pitchFamily="18" charset="0"/>
              </a:rPr>
              <a:t>, and it was my daughter’s turn. Her face, however, was</a:t>
            </a:r>
            <a:r>
              <a:rPr lang="en-US" altLang="zh-CN" sz="3200" u="sng" dirty="0">
                <a:latin typeface="Times New Roman" panose="02020603050405020304" pitchFamily="18" charset="0"/>
                <a:cs typeface="Times New Roman" panose="02020603050405020304" pitchFamily="18" charset="0"/>
              </a:rPr>
              <a:t>   45  </a:t>
            </a:r>
            <a:r>
              <a:rPr lang="en-US" altLang="zh-CN" sz="3200" dirty="0">
                <a:latin typeface="Times New Roman" panose="02020603050405020304" pitchFamily="18" charset="0"/>
                <a:cs typeface="Times New Roman" panose="02020603050405020304" pitchFamily="18" charset="0"/>
              </a:rPr>
              <a:t>, and she laughed and whooped, falling away into the wild blue. For a quick moment, a desperate fear</a:t>
            </a:r>
            <a:r>
              <a:rPr lang="en-US" altLang="zh-CN" sz="3200" u="sng" dirty="0">
                <a:latin typeface="Times New Roman" panose="02020603050405020304" pitchFamily="18" charset="0"/>
                <a:cs typeface="Times New Roman" panose="02020603050405020304" pitchFamily="18" charset="0"/>
              </a:rPr>
              <a:t>   46   </a:t>
            </a:r>
            <a:r>
              <a:rPr lang="en-US" altLang="zh-CN" sz="3200" dirty="0">
                <a:latin typeface="Times New Roman" panose="02020603050405020304" pitchFamily="18" charset="0"/>
                <a:cs typeface="Times New Roman" panose="02020603050405020304" pitchFamily="18" charset="0"/>
              </a:rPr>
              <a:t>me, and I wondered if that was the last time I would see them. But the thought soon</a:t>
            </a:r>
            <a:r>
              <a:rPr lang="en-US" altLang="zh-CN" sz="3200" u="sng" dirty="0">
                <a:latin typeface="Times New Roman" panose="02020603050405020304" pitchFamily="18" charset="0"/>
                <a:cs typeface="Times New Roman" panose="02020603050405020304" pitchFamily="18" charset="0"/>
              </a:rPr>
              <a:t>   47   </a:t>
            </a:r>
            <a:r>
              <a:rPr lang="en-US" altLang="zh-CN" sz="3200" dirty="0">
                <a:latin typeface="Times New Roman" panose="02020603050405020304" pitchFamily="18" charset="0"/>
                <a:cs typeface="Times New Roman" panose="02020603050405020304" pitchFamily="18" charset="0"/>
              </a:rPr>
              <a:t>as I felt a strong pull on my pack and was moved into position.</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     </a:t>
            </a:r>
            <a:r>
              <a:rPr lang="en-US" altLang="zh-CN" sz="3200" dirty="0">
                <a:highlight>
                  <a:srgbClr val="FFFF00"/>
                </a:highlight>
                <a:latin typeface="Times New Roman" panose="02020603050405020304" pitchFamily="18" charset="0"/>
                <a:cs typeface="Times New Roman" panose="02020603050405020304" pitchFamily="18" charset="0"/>
              </a:rPr>
              <a:t>3</a:t>
            </a:r>
            <a:r>
              <a:rPr lang="en-US" altLang="zh-CN" sz="3200" dirty="0">
                <a:latin typeface="Times New Roman" panose="02020603050405020304" pitchFamily="18" charset="0"/>
                <a:cs typeface="Times New Roman" panose="02020603050405020304" pitchFamily="18" charset="0"/>
              </a:rPr>
              <a:t>With a big birthday approaching, my children had chosen to surprise me with an unforgettable way to dive into the decade. I’d wanted to</a:t>
            </a:r>
            <a:r>
              <a:rPr lang="en-US" altLang="zh-CN" sz="3200" u="sng" dirty="0">
                <a:latin typeface="Times New Roman" panose="02020603050405020304" pitchFamily="18" charset="0"/>
                <a:cs typeface="Times New Roman" panose="02020603050405020304" pitchFamily="18" charset="0"/>
              </a:rPr>
              <a:t>   48  </a:t>
            </a:r>
            <a:r>
              <a:rPr lang="en-US" altLang="zh-CN" sz="3200" dirty="0">
                <a:latin typeface="Times New Roman" panose="02020603050405020304" pitchFamily="18" charset="0"/>
                <a:cs typeface="Times New Roman" panose="02020603050405020304" pitchFamily="18" charset="0"/>
              </a:rPr>
              <a:t>, but when a woman celebrating her fiftieth wedding anniversary spontaneously decided to  </a:t>
            </a:r>
            <a:r>
              <a:rPr lang="en-US" altLang="zh-CN" sz="3200" u="sng" dirty="0">
                <a:latin typeface="Times New Roman" panose="02020603050405020304" pitchFamily="18" charset="0"/>
                <a:cs typeface="Times New Roman" panose="02020603050405020304" pitchFamily="18" charset="0"/>
              </a:rPr>
              <a:t>    49  </a:t>
            </a:r>
            <a:r>
              <a:rPr lang="en-US" altLang="zh-CN" sz="3200" dirty="0">
                <a:latin typeface="Times New Roman" panose="02020603050405020304" pitchFamily="18" charset="0"/>
                <a:cs typeface="Times New Roman" panose="02020603050405020304" pitchFamily="18" charset="0"/>
              </a:rPr>
              <a:t>, I knew I had to do it, too.</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     </a:t>
            </a:r>
            <a:r>
              <a:rPr lang="en-US" altLang="zh-CN" sz="3200" dirty="0">
                <a:highlight>
                  <a:srgbClr val="FFFF00"/>
                </a:highlight>
                <a:latin typeface="Times New Roman" panose="02020603050405020304" pitchFamily="18" charset="0"/>
                <a:cs typeface="Times New Roman" panose="02020603050405020304" pitchFamily="18" charset="0"/>
              </a:rPr>
              <a:t>4</a:t>
            </a:r>
            <a:r>
              <a:rPr lang="en-US" altLang="zh-CN" sz="3200" dirty="0">
                <a:latin typeface="Times New Roman" panose="02020603050405020304" pitchFamily="18" charset="0"/>
                <a:cs typeface="Times New Roman" panose="02020603050405020304" pitchFamily="18" charset="0"/>
              </a:rPr>
              <a:t>Now I was in the</a:t>
            </a:r>
            <a:r>
              <a:rPr lang="en-US" altLang="zh-CN" sz="3200" u="sng" dirty="0">
                <a:latin typeface="Times New Roman" panose="02020603050405020304" pitchFamily="18" charset="0"/>
                <a:cs typeface="Times New Roman" panose="02020603050405020304" pitchFamily="18" charset="0"/>
              </a:rPr>
              <a:t> 50</a:t>
            </a:r>
            <a:r>
              <a:rPr lang="en-US" altLang="zh-CN" sz="3200" dirty="0">
                <a:latin typeface="Times New Roman" panose="02020603050405020304" pitchFamily="18" charset="0"/>
                <a:cs typeface="Times New Roman" panose="02020603050405020304" pitchFamily="18" charset="0"/>
              </a:rPr>
              <a:t>. I forgot all the instructions as the sheer terror and joy</a:t>
            </a:r>
            <a:r>
              <a:rPr lang="en-US" altLang="zh-CN" sz="3200" u="sng" dirty="0">
                <a:latin typeface="Times New Roman" panose="02020603050405020304" pitchFamily="18" charset="0"/>
                <a:cs typeface="Times New Roman" panose="02020603050405020304" pitchFamily="18" charset="0"/>
              </a:rPr>
              <a:t>    51  </a:t>
            </a:r>
            <a:r>
              <a:rPr lang="en-US" altLang="zh-CN" sz="3200" dirty="0">
                <a:latin typeface="Times New Roman" panose="02020603050405020304" pitchFamily="18" charset="0"/>
                <a:cs typeface="Times New Roman" panose="02020603050405020304" pitchFamily="18" charset="0"/>
              </a:rPr>
              <a:t>. Although it felt like forever, the minute before the parachute (</a:t>
            </a:r>
            <a:r>
              <a:rPr lang="zh-CN" altLang="en-US" sz="3200" dirty="0">
                <a:latin typeface="Times New Roman" panose="02020603050405020304" pitchFamily="18" charset="0"/>
                <a:cs typeface="Times New Roman" panose="02020603050405020304" pitchFamily="18" charset="0"/>
              </a:rPr>
              <a:t>降落伞</a:t>
            </a:r>
            <a:r>
              <a:rPr lang="en-US" altLang="zh-CN" sz="3200" dirty="0">
                <a:latin typeface="Times New Roman" panose="02020603050405020304" pitchFamily="18" charset="0"/>
                <a:cs typeface="Times New Roman" panose="02020603050405020304" pitchFamily="18" charset="0"/>
              </a:rPr>
              <a:t>) opened was memorable. With the earth quickly approaching, I spied my son and daughter running to</a:t>
            </a:r>
            <a:r>
              <a:rPr lang="en-US" altLang="zh-CN" sz="3200" u="sng" dirty="0">
                <a:latin typeface="Times New Roman" panose="02020603050405020304" pitchFamily="18" charset="0"/>
                <a:cs typeface="Times New Roman" panose="02020603050405020304" pitchFamily="18" charset="0"/>
              </a:rPr>
              <a:t>    52    </a:t>
            </a:r>
            <a:r>
              <a:rPr lang="en-US" altLang="zh-CN" sz="3200" dirty="0">
                <a:latin typeface="Times New Roman" panose="02020603050405020304" pitchFamily="18" charset="0"/>
                <a:cs typeface="Times New Roman" panose="02020603050405020304" pitchFamily="18" charset="0"/>
              </a:rPr>
              <a:t>me. We had an excited three-way</a:t>
            </a:r>
            <a:r>
              <a:rPr lang="en-US" altLang="zh-CN" sz="3200" u="sng" dirty="0">
                <a:latin typeface="Times New Roman" panose="02020603050405020304" pitchFamily="18" charset="0"/>
                <a:cs typeface="Times New Roman" panose="02020603050405020304" pitchFamily="18" charset="0"/>
              </a:rPr>
              <a:t>   53  </a:t>
            </a:r>
            <a:r>
              <a:rPr lang="en-US" altLang="zh-CN" sz="3200" dirty="0">
                <a:latin typeface="Times New Roman" panose="02020603050405020304" pitchFamily="18" charset="0"/>
                <a:cs typeface="Times New Roman" panose="02020603050405020304" pitchFamily="18" charset="0"/>
              </a:rPr>
              <a:t>.</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     </a:t>
            </a:r>
            <a:r>
              <a:rPr lang="en-US" altLang="zh-CN" sz="3200" dirty="0">
                <a:highlight>
                  <a:srgbClr val="FFFF00"/>
                </a:highlight>
                <a:latin typeface="Times New Roman" panose="02020603050405020304" pitchFamily="18" charset="0"/>
                <a:cs typeface="Times New Roman" panose="02020603050405020304" pitchFamily="18" charset="0"/>
              </a:rPr>
              <a:t>5</a:t>
            </a:r>
            <a:r>
              <a:rPr lang="en-US" altLang="zh-CN" sz="3200" dirty="0">
                <a:latin typeface="Times New Roman" panose="02020603050405020304" pitchFamily="18" charset="0"/>
                <a:cs typeface="Times New Roman" panose="02020603050405020304" pitchFamily="18" charset="0"/>
              </a:rPr>
              <a:t>It was a(n)  </a:t>
            </a:r>
            <a:r>
              <a:rPr lang="en-US" altLang="zh-CN" sz="3200" u="sng" dirty="0">
                <a:latin typeface="Times New Roman" panose="02020603050405020304" pitchFamily="18" charset="0"/>
                <a:cs typeface="Times New Roman" panose="02020603050405020304" pitchFamily="18" charset="0"/>
              </a:rPr>
              <a:t>   54   </a:t>
            </a:r>
            <a:r>
              <a:rPr lang="en-US" altLang="zh-CN" sz="3200" dirty="0">
                <a:latin typeface="Times New Roman" panose="02020603050405020304" pitchFamily="18" charset="0"/>
                <a:cs typeface="Times New Roman" panose="02020603050405020304" pitchFamily="18" charset="0"/>
              </a:rPr>
              <a:t>moment. I could have refused to leave the plane, missing both the extreme thrill of the dive and the unique beauty of the view from the sky.</a:t>
            </a:r>
            <a:r>
              <a:rPr lang="en-US" altLang="zh-CN" sz="3200" u="sng" dirty="0">
                <a:latin typeface="Times New Roman" panose="02020603050405020304" pitchFamily="18" charset="0"/>
                <a:cs typeface="Times New Roman" panose="02020603050405020304" pitchFamily="18" charset="0"/>
              </a:rPr>
              <a:t>   55   </a:t>
            </a:r>
            <a:r>
              <a:rPr lang="en-US" altLang="zh-CN" sz="3200" dirty="0">
                <a:latin typeface="Times New Roman" panose="02020603050405020304" pitchFamily="18" charset="0"/>
                <a:cs typeface="Times New Roman" panose="02020603050405020304" pitchFamily="18" charset="0"/>
              </a:rPr>
              <a:t>to the appearance of safety no longer felt like the only option.</a:t>
            </a:r>
            <a:endParaRPr lang="zh-CN" altLang="en-US" sz="32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571500" y="500743"/>
            <a:ext cx="17145000" cy="84638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side door of the aircraft was opened, and a brisk wind rushed in. Packed tightly like sardines were fourteen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silent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people.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Two</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of them were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my adult children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41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out at the endless sky.</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When we reached an altitude of 14,000 feet,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my son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 face turned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pale</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as he</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42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inched to the opening and fell out of the</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43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Something went cold in my heart.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only seconds later, instructions were being</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44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it was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my daughter</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 turn. Her face,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however</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was</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45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she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laughed and whooped</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falling away into the wild blue. For a quick moment</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 desperate fear</a:t>
            </a:r>
            <a:r>
              <a:rPr kumimoji="0" lang="en-US" altLang="zh-CN" sz="32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46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me</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wondered if that was the last time I would see them.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thought soon</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47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as I felt a strong pull on my pack and was moved into position.</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With a big birthday approaching, my children had chosen to surprise me with an </a:t>
            </a:r>
            <a:r>
              <a:rPr kumimoji="0" lang="en-US" altLang="zh-CN" sz="3200" b="0" i="0" u="none" strike="noStrike" kern="1200" cap="none" spc="0" normalizeH="0" baseline="0" noProof="0" dirty="0">
                <a:ln>
                  <a:noFill/>
                </a:ln>
                <a:solidFill>
                  <a:srgbClr val="FF0000"/>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unforgettable</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way to dive into the decade. I’d wanted to</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48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when a woman celebrating her fiftieth wedding anniversary spontaneously decided to  </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49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 knew I had to do it, too.</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Now I was in the</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50</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 forgot all the instructions as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sheer terror and joy</a:t>
            </a:r>
            <a:r>
              <a:rPr kumimoji="0" lang="en-US" altLang="zh-CN" sz="32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51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Although it felt like forever, the minute before the parachute </a:t>
            </a:r>
            <a:r>
              <a:rPr kumimoji="0" lang="en-US" altLang="zh-CN" sz="32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降落伞</a:t>
            </a:r>
            <a:r>
              <a:rPr kumimoji="0" lang="en-US" altLang="zh-CN" sz="32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opened was </a:t>
            </a:r>
            <a:r>
              <a:rPr kumimoji="0" lang="en-US" altLang="zh-CN" sz="3200" b="0" i="0" u="none" strike="noStrike" kern="1200" cap="none" spc="0" normalizeH="0" baseline="0" noProof="0" dirty="0">
                <a:ln>
                  <a:noFill/>
                </a:ln>
                <a:solidFill>
                  <a:srgbClr val="FF0000"/>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memorable</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With the earth quickly approaching, I spied my son and daughter running to</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52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me. We had an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excited</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three-way</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53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It was a(n)  </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54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moment. I could have refused to leave the plane, missing both </a:t>
            </a:r>
            <a:r>
              <a:rPr kumimoji="0" lang="en-US" altLang="zh-CN" sz="32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the extreme thrill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of the dive and </a:t>
            </a:r>
            <a:r>
              <a:rPr kumimoji="0" lang="en-US" altLang="zh-CN" sz="32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the unique beauty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of the view from the sky.</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55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 the appearance of safety no longer felt like the only option.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12638314" y="557995"/>
            <a:ext cx="5067300"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Before skydiving </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6" name="矩形 5"/>
          <p:cNvSpPr/>
          <p:nvPr/>
        </p:nvSpPr>
        <p:spPr bwMode="auto">
          <a:xfrm>
            <a:off x="12638314" y="3162300"/>
            <a:ext cx="5067300"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during skydiving </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7" name="矩形 6"/>
          <p:cNvSpPr/>
          <p:nvPr/>
        </p:nvSpPr>
        <p:spPr bwMode="auto">
          <a:xfrm>
            <a:off x="12649200" y="6338523"/>
            <a:ext cx="5067300" cy="758964"/>
          </a:xfrm>
          <a:prstGeom prst="rect">
            <a:avLst/>
          </a:prstGeom>
          <a:solidFill>
            <a:srgbClr val="92D05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after skydiving </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8" name="矩形 7"/>
          <p:cNvSpPr/>
          <p:nvPr/>
        </p:nvSpPr>
        <p:spPr bwMode="auto">
          <a:xfrm>
            <a:off x="12638314" y="8257443"/>
            <a:ext cx="5067300" cy="758964"/>
          </a:xfrm>
          <a:prstGeom prst="rect">
            <a:avLst/>
          </a:prstGeom>
          <a:solidFill>
            <a:srgbClr val="FFC000">
              <a:alpha val="8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reflection</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9" name="矩形 8"/>
          <p:cNvSpPr/>
          <p:nvPr/>
        </p:nvSpPr>
        <p:spPr bwMode="auto">
          <a:xfrm>
            <a:off x="7592785" y="574536"/>
            <a:ext cx="5067300" cy="758964"/>
          </a:xfrm>
          <a:prstGeom prst="rect">
            <a:avLst/>
          </a:prstGeom>
          <a:solidFill>
            <a:schemeClr val="accent6">
              <a:lumMod val="40000"/>
              <a:lumOff val="60000"/>
              <a:alpha val="8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Initial Tension</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10" name="矩形 9"/>
          <p:cNvSpPr/>
          <p:nvPr/>
        </p:nvSpPr>
        <p:spPr bwMode="auto">
          <a:xfrm>
            <a:off x="7598228" y="3165336"/>
            <a:ext cx="5067300" cy="758964"/>
          </a:xfrm>
          <a:prstGeom prst="rect">
            <a:avLst/>
          </a:prstGeom>
          <a:solidFill>
            <a:schemeClr val="accent6">
              <a:lumMod val="40000"/>
              <a:lumOff val="60000"/>
              <a:alpha val="8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3600" b="1" dirty="0">
                <a:ln>
                  <a:solidFill>
                    <a:srgbClr val="92D050"/>
                  </a:solidFill>
                </a:ln>
                <a:latin typeface="Arial" panose="020B0604020202020204" pitchFamily="34" charset="0"/>
              </a:rPr>
              <a:t>Fear and Desperation</a:t>
            </a:r>
            <a:endParaRPr kumimoji="0" lang="zh-CN" altLang="en-US" sz="36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11" name="矩形 10"/>
          <p:cNvSpPr/>
          <p:nvPr/>
        </p:nvSpPr>
        <p:spPr bwMode="auto">
          <a:xfrm>
            <a:off x="7658100" y="6338523"/>
            <a:ext cx="5067300" cy="758964"/>
          </a:xfrm>
          <a:prstGeom prst="rect">
            <a:avLst/>
          </a:prstGeom>
          <a:solidFill>
            <a:schemeClr val="accent6">
              <a:lumMod val="40000"/>
              <a:lumOff val="60000"/>
              <a:alpha val="8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000" b="1" dirty="0">
                <a:ln>
                  <a:solidFill>
                    <a:srgbClr val="92D050"/>
                  </a:solidFill>
                </a:ln>
                <a:latin typeface="Arial" panose="020B0604020202020204" pitchFamily="34" charset="0"/>
              </a:rPr>
              <a:t>Terror and Joy</a:t>
            </a:r>
            <a:endParaRPr kumimoji="0" lang="zh-CN" altLang="en-US" sz="40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sp>
        <p:nvSpPr>
          <p:cNvPr id="12" name="矩形 11"/>
          <p:cNvSpPr/>
          <p:nvPr/>
        </p:nvSpPr>
        <p:spPr bwMode="auto">
          <a:xfrm>
            <a:off x="7598228" y="4701738"/>
            <a:ext cx="5067300" cy="758964"/>
          </a:xfrm>
          <a:prstGeom prst="rect">
            <a:avLst/>
          </a:prstGeom>
          <a:solidFill>
            <a:schemeClr val="accent6">
              <a:lumMod val="40000"/>
              <a:lumOff val="60000"/>
              <a:alpha val="8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3200" b="1" dirty="0">
                <a:ln>
                  <a:solidFill>
                    <a:srgbClr val="92D050"/>
                  </a:solidFill>
                </a:ln>
                <a:latin typeface="Arial" panose="020B0604020202020204" pitchFamily="34" charset="0"/>
              </a:rPr>
              <a:t>Inspiration and Decision</a:t>
            </a:r>
            <a:endParaRPr kumimoji="0" lang="zh-CN" altLang="en-US" sz="3200" b="1" i="0" u="none" strike="noStrike" cap="none" normalizeH="0" baseline="0" dirty="0">
              <a:ln>
                <a:solidFill>
                  <a:srgbClr val="92D050"/>
                </a:solidFill>
              </a:ln>
              <a:effectLst/>
              <a:latin typeface="Arial" panose="020B0604020202020204" pitchFamily="34" charset="0"/>
              <a:ea typeface="宋体" panose="02010600030101010101" pitchFamily="2" charset="-122"/>
            </a:endParaRPr>
          </a:p>
        </p:txBody>
      </p:sp>
      <p:cxnSp>
        <p:nvCxnSpPr>
          <p:cNvPr id="15" name="直接箭头连接符 14"/>
          <p:cNvCxnSpPr/>
          <p:nvPr/>
        </p:nvCxnSpPr>
        <p:spPr>
          <a:xfrm>
            <a:off x="12638314" y="1268392"/>
            <a:ext cx="0" cy="7837508"/>
          </a:xfrm>
          <a:prstGeom prst="straightConnector1">
            <a:avLst/>
          </a:prstGeom>
          <a:ln w="76200">
            <a:solidFill>
              <a:srgbClr val="FFFF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矩形 16"/>
          <p:cNvSpPr/>
          <p:nvPr/>
        </p:nvSpPr>
        <p:spPr bwMode="auto">
          <a:xfrm>
            <a:off x="10104664" y="9202563"/>
            <a:ext cx="5067300" cy="758964"/>
          </a:xfrm>
          <a:prstGeom prst="rect">
            <a:avLst/>
          </a:prstGeom>
          <a:solidFill>
            <a:srgbClr val="00B0F0">
              <a:alpha val="6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fontAlgn="base">
              <a:spcBef>
                <a:spcPct val="0"/>
              </a:spcBef>
              <a:spcAft>
                <a:spcPct val="0"/>
              </a:spcAft>
            </a:pPr>
            <a:r>
              <a:rPr lang="en-US" altLang="zh-CN" sz="4400" b="1" dirty="0">
                <a:ln>
                  <a:solidFill>
                    <a:srgbClr val="92D050"/>
                  </a:solidFill>
                </a:ln>
                <a:latin typeface="Times New Roman" panose="02020603050405020304" pitchFamily="18" charset="0"/>
                <a:cs typeface="Times New Roman" panose="02020603050405020304" pitchFamily="18" charset="0"/>
              </a:rPr>
              <a:t>Fear to thrive</a:t>
            </a:r>
            <a:endParaRPr kumimoji="0" lang="zh-CN" altLang="en-US" sz="4400" b="1" i="0" u="none" strike="noStrike" cap="none" normalizeH="0" baseline="0" dirty="0">
              <a:ln>
                <a:solidFill>
                  <a:srgbClr val="92D050"/>
                </a:solidFill>
              </a:ln>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124" name="图片 6" descr="logo横版 png"/>
          <p:cNvPicPr>
            <a:picLocks noChangeAspect="1"/>
          </p:cNvPicPr>
          <p:nvPr/>
        </p:nvPicPr>
        <p:blipFill>
          <a:blip r:embed="rId1"/>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dissolv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rot="-788083">
            <a:off x="-1889935" y="-2425441"/>
            <a:ext cx="17308639" cy="12458120"/>
            <a:chOff x="0" y="0"/>
            <a:chExt cx="23078185" cy="16610827"/>
          </a:xfrm>
        </p:grpSpPr>
        <p:grpSp>
          <p:nvGrpSpPr>
            <p:cNvPr id="4" name="Group 4"/>
            <p:cNvGrpSpPr/>
            <p:nvPr/>
          </p:nvGrpSpPr>
          <p:grpSpPr>
            <a:xfrm rot="6686939">
              <a:off x="6334288" y="-1884615"/>
              <a:ext cx="9094487" cy="19372745"/>
              <a:chOff x="0" y="0"/>
              <a:chExt cx="812800" cy="1731397"/>
            </a:xfrm>
          </p:grpSpPr>
          <p:sp>
            <p:nvSpPr>
              <p:cNvPr id="5" name="Freeform 5"/>
              <p:cNvSpPr/>
              <p:nvPr/>
            </p:nvSpPr>
            <p:spPr>
              <a:xfrm>
                <a:off x="0" y="0"/>
                <a:ext cx="812800" cy="1731397"/>
              </a:xfrm>
              <a:custGeom>
                <a:avLst/>
                <a:gdLst/>
                <a:ahLst/>
                <a:cxnLst/>
                <a:rect l="l" t="t" r="r" b="b"/>
                <a:pathLst>
                  <a:path w="812800" h="1731397">
                    <a:moveTo>
                      <a:pt x="203200" y="0"/>
                    </a:moveTo>
                    <a:lnTo>
                      <a:pt x="609600" y="0"/>
                    </a:lnTo>
                    <a:lnTo>
                      <a:pt x="812800" y="1731397"/>
                    </a:lnTo>
                    <a:lnTo>
                      <a:pt x="0" y="1731397"/>
                    </a:lnTo>
                    <a:lnTo>
                      <a:pt x="203200" y="0"/>
                    </a:lnTo>
                    <a:close/>
                  </a:path>
                </a:pathLst>
              </a:custGeom>
              <a:solidFill>
                <a:srgbClr val="000000"/>
              </a:solidFill>
            </p:spPr>
          </p:sp>
          <p:sp>
            <p:nvSpPr>
              <p:cNvPr id="6" name="TextBox 6"/>
              <p:cNvSpPr txBox="1"/>
              <p:nvPr/>
            </p:nvSpPr>
            <p:spPr>
              <a:xfrm>
                <a:off x="127000" y="-28575"/>
                <a:ext cx="558800" cy="1759972"/>
              </a:xfrm>
              <a:prstGeom prst="rect">
                <a:avLst/>
              </a:prstGeom>
            </p:spPr>
            <p:txBody>
              <a:bodyPr lIns="50800" tIns="50800" rIns="50800" bIns="50800" rtlCol="0" anchor="ctr"/>
              <a:lstStyle/>
              <a:p>
                <a:pPr algn="ctr">
                  <a:lnSpc>
                    <a:spcPts val="2660"/>
                  </a:lnSpc>
                  <a:spcBef>
                    <a:spcPct val="0"/>
                  </a:spcBef>
                </a:pPr>
                <a:endParaRPr>
                  <a:latin typeface="黑体" panose="02010609060101010101" pitchFamily="49" charset="-122"/>
                  <a:ea typeface="黑体" panose="02010609060101010101" pitchFamily="49" charset="-122"/>
                </a:endParaRPr>
              </a:p>
            </p:txBody>
          </p:sp>
        </p:grpSp>
        <p:grpSp>
          <p:nvGrpSpPr>
            <p:cNvPr id="7" name="Group 7"/>
            <p:cNvGrpSpPr/>
            <p:nvPr/>
          </p:nvGrpSpPr>
          <p:grpSpPr>
            <a:xfrm rot="5903092">
              <a:off x="9818904" y="2468417"/>
              <a:ext cx="7191111" cy="18476325"/>
              <a:chOff x="0" y="0"/>
              <a:chExt cx="812800" cy="2088350"/>
            </a:xfrm>
          </p:grpSpPr>
          <p:sp>
            <p:nvSpPr>
              <p:cNvPr id="8" name="Freeform 8"/>
              <p:cNvSpPr/>
              <p:nvPr/>
            </p:nvSpPr>
            <p:spPr>
              <a:xfrm>
                <a:off x="0" y="0"/>
                <a:ext cx="812800" cy="2088350"/>
              </a:xfrm>
              <a:custGeom>
                <a:avLst/>
                <a:gdLst/>
                <a:ahLst/>
                <a:cxnLst/>
                <a:rect l="l" t="t" r="r" b="b"/>
                <a:pathLst>
                  <a:path w="812800" h="2088350">
                    <a:moveTo>
                      <a:pt x="203200" y="0"/>
                    </a:moveTo>
                    <a:lnTo>
                      <a:pt x="609600" y="0"/>
                    </a:lnTo>
                    <a:lnTo>
                      <a:pt x="812800" y="2088350"/>
                    </a:lnTo>
                    <a:lnTo>
                      <a:pt x="0" y="2088350"/>
                    </a:lnTo>
                    <a:lnTo>
                      <a:pt x="203200" y="0"/>
                    </a:lnTo>
                    <a:close/>
                  </a:path>
                </a:pathLst>
              </a:custGeom>
              <a:solidFill>
                <a:srgbClr val="000000"/>
              </a:solidFill>
            </p:spPr>
          </p:sp>
          <p:sp>
            <p:nvSpPr>
              <p:cNvPr id="9" name="TextBox 9"/>
              <p:cNvSpPr txBox="1"/>
              <p:nvPr/>
            </p:nvSpPr>
            <p:spPr>
              <a:xfrm>
                <a:off x="127000" y="-28575"/>
                <a:ext cx="558800" cy="2116925"/>
              </a:xfrm>
              <a:prstGeom prst="rect">
                <a:avLst/>
              </a:prstGeom>
            </p:spPr>
            <p:txBody>
              <a:bodyPr lIns="50800" tIns="50800" rIns="50800" bIns="50800" rtlCol="0" anchor="ctr"/>
              <a:lstStyle/>
              <a:p>
                <a:pPr algn="ctr">
                  <a:lnSpc>
                    <a:spcPts val="2660"/>
                  </a:lnSpc>
                  <a:spcBef>
                    <a:spcPct val="0"/>
                  </a:spcBef>
                </a:pPr>
                <a:endParaRPr>
                  <a:latin typeface="黑体" panose="02010609060101010101" pitchFamily="49" charset="-122"/>
                  <a:ea typeface="黑体" panose="02010609060101010101" pitchFamily="49" charset="-122"/>
                </a:endParaRPr>
              </a:p>
            </p:txBody>
          </p:sp>
        </p:grpSp>
        <p:grpSp>
          <p:nvGrpSpPr>
            <p:cNvPr id="10" name="Group 10"/>
            <p:cNvGrpSpPr/>
            <p:nvPr/>
          </p:nvGrpSpPr>
          <p:grpSpPr>
            <a:xfrm rot="6686939">
              <a:off x="6125694" y="-1936107"/>
              <a:ext cx="8983051" cy="19285208"/>
              <a:chOff x="0" y="0"/>
              <a:chExt cx="812800" cy="1744955"/>
            </a:xfrm>
          </p:grpSpPr>
          <p:sp>
            <p:nvSpPr>
              <p:cNvPr id="11" name="Freeform 11"/>
              <p:cNvSpPr/>
              <p:nvPr/>
            </p:nvSpPr>
            <p:spPr>
              <a:xfrm>
                <a:off x="0" y="0"/>
                <a:ext cx="812800" cy="1744955"/>
              </a:xfrm>
              <a:custGeom>
                <a:avLst/>
                <a:gdLst/>
                <a:ahLst/>
                <a:cxnLst/>
                <a:rect l="l" t="t" r="r" b="b"/>
                <a:pathLst>
                  <a:path w="812800" h="1744955">
                    <a:moveTo>
                      <a:pt x="203200" y="0"/>
                    </a:moveTo>
                    <a:lnTo>
                      <a:pt x="609600" y="0"/>
                    </a:lnTo>
                    <a:lnTo>
                      <a:pt x="812800" y="1744955"/>
                    </a:lnTo>
                    <a:lnTo>
                      <a:pt x="0" y="1744955"/>
                    </a:lnTo>
                    <a:lnTo>
                      <a:pt x="203200" y="0"/>
                    </a:lnTo>
                    <a:close/>
                  </a:path>
                </a:pathLst>
              </a:custGeom>
              <a:solidFill>
                <a:srgbClr val="FFFFFF"/>
              </a:solidFill>
            </p:spPr>
          </p:sp>
          <p:sp>
            <p:nvSpPr>
              <p:cNvPr id="12" name="TextBox 12"/>
              <p:cNvSpPr txBox="1"/>
              <p:nvPr/>
            </p:nvSpPr>
            <p:spPr>
              <a:xfrm>
                <a:off x="127000" y="-38100"/>
                <a:ext cx="558800" cy="1783055"/>
              </a:xfrm>
              <a:prstGeom prst="rect">
                <a:avLst/>
              </a:prstGeom>
            </p:spPr>
            <p:txBody>
              <a:bodyPr lIns="50178" tIns="50178" rIns="50178" bIns="50178" rtlCol="0" anchor="ctr"/>
              <a:lstStyle/>
              <a:p>
                <a:pPr algn="ctr">
                  <a:lnSpc>
                    <a:spcPts val="2660"/>
                  </a:lnSpc>
                  <a:spcBef>
                    <a:spcPct val="0"/>
                  </a:spcBef>
                </a:pPr>
                <a:endParaRPr>
                  <a:latin typeface="黑体" panose="02010609060101010101" pitchFamily="49" charset="-122"/>
                  <a:ea typeface="黑体" panose="02010609060101010101" pitchFamily="49" charset="-122"/>
                </a:endParaRPr>
              </a:p>
            </p:txBody>
          </p:sp>
        </p:grpSp>
        <p:grpSp>
          <p:nvGrpSpPr>
            <p:cNvPr id="13" name="Group 13"/>
            <p:cNvGrpSpPr/>
            <p:nvPr/>
          </p:nvGrpSpPr>
          <p:grpSpPr>
            <a:xfrm rot="5903092">
              <a:off x="9584153" y="2374719"/>
              <a:ext cx="7102997" cy="18377507"/>
              <a:chOff x="0" y="0"/>
              <a:chExt cx="812800" cy="2102949"/>
            </a:xfrm>
          </p:grpSpPr>
          <p:sp>
            <p:nvSpPr>
              <p:cNvPr id="14" name="Freeform 14"/>
              <p:cNvSpPr/>
              <p:nvPr/>
            </p:nvSpPr>
            <p:spPr>
              <a:xfrm>
                <a:off x="0" y="0"/>
                <a:ext cx="812800" cy="2102949"/>
              </a:xfrm>
              <a:custGeom>
                <a:avLst/>
                <a:gdLst/>
                <a:ahLst/>
                <a:cxnLst/>
                <a:rect l="l" t="t" r="r" b="b"/>
                <a:pathLst>
                  <a:path w="812800" h="2102949">
                    <a:moveTo>
                      <a:pt x="203200" y="0"/>
                    </a:moveTo>
                    <a:lnTo>
                      <a:pt x="609600" y="0"/>
                    </a:lnTo>
                    <a:lnTo>
                      <a:pt x="812800" y="2102949"/>
                    </a:lnTo>
                    <a:lnTo>
                      <a:pt x="0" y="2102949"/>
                    </a:lnTo>
                    <a:lnTo>
                      <a:pt x="203200" y="0"/>
                    </a:lnTo>
                    <a:close/>
                  </a:path>
                </a:pathLst>
              </a:custGeom>
              <a:solidFill>
                <a:srgbClr val="FFFFFF"/>
              </a:solidFill>
            </p:spPr>
          </p:sp>
          <p:sp>
            <p:nvSpPr>
              <p:cNvPr id="15" name="TextBox 15"/>
              <p:cNvSpPr txBox="1"/>
              <p:nvPr/>
            </p:nvSpPr>
            <p:spPr>
              <a:xfrm>
                <a:off x="127000" y="-38100"/>
                <a:ext cx="558800" cy="2141049"/>
              </a:xfrm>
              <a:prstGeom prst="rect">
                <a:avLst/>
              </a:prstGeom>
            </p:spPr>
            <p:txBody>
              <a:bodyPr lIns="50178" tIns="50178" rIns="50178" bIns="50178" rtlCol="0" anchor="ctr"/>
              <a:lstStyle/>
              <a:p>
                <a:pPr algn="ctr">
                  <a:lnSpc>
                    <a:spcPts val="2660"/>
                  </a:lnSpc>
                  <a:spcBef>
                    <a:spcPct val="0"/>
                  </a:spcBef>
                </a:pPr>
                <a:endParaRPr>
                  <a:latin typeface="黑体" panose="02010609060101010101" pitchFamily="49" charset="-122"/>
                  <a:ea typeface="黑体" panose="02010609060101010101" pitchFamily="49" charset="-122"/>
                </a:endParaRPr>
              </a:p>
            </p:txBody>
          </p:sp>
        </p:grpSp>
      </p:grpSp>
      <p:sp>
        <p:nvSpPr>
          <p:cNvPr id="16" name="Freeform 16"/>
          <p:cNvSpPr/>
          <p:nvPr/>
        </p:nvSpPr>
        <p:spPr>
          <a:xfrm rot="1512651" flipH="1">
            <a:off x="-8338545" y="4614783"/>
            <a:ext cx="7235261" cy="7116651"/>
          </a:xfrm>
          <a:custGeom>
            <a:avLst/>
            <a:gdLst/>
            <a:ahLst/>
            <a:cxnLst/>
            <a:rect l="l" t="t" r="r" b="b"/>
            <a:pathLst>
              <a:path w="7235261" h="7116651">
                <a:moveTo>
                  <a:pt x="7235262" y="0"/>
                </a:moveTo>
                <a:lnTo>
                  <a:pt x="0" y="0"/>
                </a:lnTo>
                <a:lnTo>
                  <a:pt x="0" y="7116651"/>
                </a:lnTo>
                <a:lnTo>
                  <a:pt x="7235262" y="7116651"/>
                </a:lnTo>
                <a:lnTo>
                  <a:pt x="7235262" y="0"/>
                </a:lnTo>
                <a:close/>
              </a:path>
            </a:pathLst>
          </a:custGeom>
          <a:blipFill>
            <a:blip r:embed="rId2"/>
            <a:stretch>
              <a:fillRect/>
            </a:stretch>
          </a:blipFill>
        </p:spPr>
      </p:sp>
      <p:sp>
        <p:nvSpPr>
          <p:cNvPr id="17" name="TextBox 17"/>
          <p:cNvSpPr txBox="1"/>
          <p:nvPr/>
        </p:nvSpPr>
        <p:spPr>
          <a:xfrm>
            <a:off x="-2046322" y="1222033"/>
            <a:ext cx="13373009" cy="2891176"/>
          </a:xfrm>
          <a:prstGeom prst="rect">
            <a:avLst/>
          </a:prstGeom>
        </p:spPr>
        <p:txBody>
          <a:bodyPr lIns="0" tIns="0" rIns="0" bIns="0" rtlCol="0" anchor="t">
            <a:spAutoFit/>
          </a:bodyPr>
          <a:lstStyle/>
          <a:p>
            <a:pPr algn="ctr">
              <a:lnSpc>
                <a:spcPts val="25885"/>
              </a:lnSpc>
            </a:pPr>
            <a:r>
              <a:rPr lang="zh-CN" altLang="en-US" sz="18490" dirty="0">
                <a:solidFill>
                  <a:srgbClr val="000000"/>
                </a:solidFill>
                <a:latin typeface="黑体" panose="02010609060101010101" pitchFamily="49" charset="-122"/>
                <a:ea typeface="黑体" panose="02010609060101010101" pitchFamily="49" charset="-122"/>
                <a:cs typeface="可画乐淘淘-简" panose="00020600040101010101"/>
                <a:sym typeface="可画乐淘淘-简" panose="00020600040101010101"/>
              </a:rPr>
              <a:t>阅读理解</a:t>
            </a:r>
            <a:endParaRPr lang="en-US" sz="18490" dirty="0">
              <a:solidFill>
                <a:srgbClr val="000000"/>
              </a:solidFill>
              <a:latin typeface="黑体" panose="02010609060101010101" pitchFamily="49" charset="-122"/>
              <a:ea typeface="黑体" panose="02010609060101010101" pitchFamily="49" charset="-122"/>
              <a:cs typeface="可画乐淘淘-简" panose="00020600040101010101"/>
              <a:sym typeface="可画乐淘淘-简" panose="00020600040101010101"/>
            </a:endParaRPr>
          </a:p>
        </p:txBody>
      </p:sp>
      <p:sp>
        <p:nvSpPr>
          <p:cNvPr id="19" name="Freeform 19"/>
          <p:cNvSpPr/>
          <p:nvPr/>
        </p:nvSpPr>
        <p:spPr>
          <a:xfrm>
            <a:off x="2020420" y="4246479"/>
            <a:ext cx="7912742" cy="863208"/>
          </a:xfrm>
          <a:custGeom>
            <a:avLst/>
            <a:gdLst/>
            <a:ahLst/>
            <a:cxnLst/>
            <a:rect l="l" t="t" r="r" b="b"/>
            <a:pathLst>
              <a:path w="7912742" h="863208">
                <a:moveTo>
                  <a:pt x="0" y="0"/>
                </a:moveTo>
                <a:lnTo>
                  <a:pt x="7912742" y="0"/>
                </a:lnTo>
                <a:lnTo>
                  <a:pt x="7912742" y="863208"/>
                </a:lnTo>
                <a:lnTo>
                  <a:pt x="0" y="863208"/>
                </a:lnTo>
                <a:lnTo>
                  <a:pt x="0" y="0"/>
                </a:lnTo>
                <a:close/>
              </a:path>
            </a:pathLst>
          </a:custGeom>
          <a:blipFill>
            <a:blip r:embed="rId3"/>
            <a:stretch>
              <a:fillRect/>
            </a:stretch>
          </a:blipFill>
        </p:spPr>
      </p:sp>
      <p:sp>
        <p:nvSpPr>
          <p:cNvPr id="20" name="Freeform 20"/>
          <p:cNvSpPr/>
          <p:nvPr/>
        </p:nvSpPr>
        <p:spPr>
          <a:xfrm rot="-413224">
            <a:off x="6786864" y="8408844"/>
            <a:ext cx="3968720" cy="613720"/>
          </a:xfrm>
          <a:custGeom>
            <a:avLst/>
            <a:gdLst/>
            <a:ahLst/>
            <a:cxnLst/>
            <a:rect l="l" t="t" r="r" b="b"/>
            <a:pathLst>
              <a:path w="3968720" h="613720">
                <a:moveTo>
                  <a:pt x="0" y="0"/>
                </a:moveTo>
                <a:lnTo>
                  <a:pt x="3968720" y="0"/>
                </a:lnTo>
                <a:lnTo>
                  <a:pt x="3968720" y="613720"/>
                </a:lnTo>
                <a:lnTo>
                  <a:pt x="0" y="613720"/>
                </a:lnTo>
                <a:lnTo>
                  <a:pt x="0" y="0"/>
                </a:lnTo>
                <a:close/>
              </a:path>
            </a:pathLst>
          </a:custGeom>
          <a:blipFill>
            <a:blip r:embed="rId4"/>
            <a:stretch>
              <a:fillRect/>
            </a:stretch>
          </a:blipFill>
        </p:spPr>
      </p:sp>
      <p:sp>
        <p:nvSpPr>
          <p:cNvPr id="27" name="Freeform 27"/>
          <p:cNvSpPr/>
          <p:nvPr/>
        </p:nvSpPr>
        <p:spPr>
          <a:xfrm rot="105277">
            <a:off x="9280755" y="534641"/>
            <a:ext cx="5555824" cy="4059336"/>
          </a:xfrm>
          <a:custGeom>
            <a:avLst/>
            <a:gdLst/>
            <a:ahLst/>
            <a:cxnLst/>
            <a:rect l="l" t="t" r="r" b="b"/>
            <a:pathLst>
              <a:path w="5555824" h="4059336">
                <a:moveTo>
                  <a:pt x="0" y="0"/>
                </a:moveTo>
                <a:lnTo>
                  <a:pt x="5555824" y="0"/>
                </a:lnTo>
                <a:lnTo>
                  <a:pt x="5555824" y="4059336"/>
                </a:lnTo>
                <a:lnTo>
                  <a:pt x="0" y="4059336"/>
                </a:lnTo>
                <a:lnTo>
                  <a:pt x="0" y="0"/>
                </a:lnTo>
                <a:close/>
              </a:path>
            </a:pathLst>
          </a:custGeom>
          <a:blipFill>
            <a:blip r:embed="rId5"/>
            <a:stretch>
              <a:fillRect/>
            </a:stretch>
          </a:blipFill>
        </p:spPr>
      </p:sp>
      <p:sp>
        <p:nvSpPr>
          <p:cNvPr id="28" name="Freeform 28"/>
          <p:cNvSpPr/>
          <p:nvPr/>
        </p:nvSpPr>
        <p:spPr>
          <a:xfrm>
            <a:off x="11342840" y="3099236"/>
            <a:ext cx="5916460" cy="5874795"/>
          </a:xfrm>
          <a:custGeom>
            <a:avLst/>
            <a:gdLst/>
            <a:ahLst/>
            <a:cxnLst/>
            <a:rect l="l" t="t" r="r" b="b"/>
            <a:pathLst>
              <a:path w="5916460" h="5874795">
                <a:moveTo>
                  <a:pt x="0" y="0"/>
                </a:moveTo>
                <a:lnTo>
                  <a:pt x="5916460" y="0"/>
                </a:lnTo>
                <a:lnTo>
                  <a:pt x="5916460" y="5874794"/>
                </a:lnTo>
                <a:lnTo>
                  <a:pt x="0" y="5874794"/>
                </a:lnTo>
                <a:lnTo>
                  <a:pt x="0" y="0"/>
                </a:lnTo>
                <a:close/>
              </a:path>
            </a:pathLst>
          </a:custGeom>
          <a:blipFill>
            <a:blip r:embed="rId6"/>
            <a:stretch>
              <a:fillRect/>
            </a:stretch>
          </a:blipFill>
        </p:spPr>
      </p:sp>
      <p:sp>
        <p:nvSpPr>
          <p:cNvPr id="30" name="TextBox 17"/>
          <p:cNvSpPr txBox="1"/>
          <p:nvPr/>
        </p:nvSpPr>
        <p:spPr>
          <a:xfrm rot="21237263">
            <a:off x="-369590" y="5094056"/>
            <a:ext cx="13373009" cy="2891176"/>
          </a:xfrm>
          <a:prstGeom prst="rect">
            <a:avLst/>
          </a:prstGeom>
        </p:spPr>
        <p:txBody>
          <a:bodyPr lIns="0" tIns="0" rIns="0" bIns="0" rtlCol="0" anchor="t">
            <a:spAutoFit/>
          </a:bodyPr>
          <a:lstStyle/>
          <a:p>
            <a:pPr algn="ctr">
              <a:lnSpc>
                <a:spcPts val="25885"/>
              </a:lnSpc>
            </a:pPr>
            <a:r>
              <a:rPr lang="zh-CN" altLang="en-US" sz="18490" dirty="0">
                <a:solidFill>
                  <a:srgbClr val="000000"/>
                </a:solidFill>
                <a:latin typeface="黑体" panose="02010609060101010101" pitchFamily="49" charset="-122"/>
                <a:ea typeface="黑体" panose="02010609060101010101" pitchFamily="49" charset="-122"/>
                <a:cs typeface="可画乐淘淘-简" panose="00020600040101010101"/>
                <a:sym typeface="可画乐淘淘-简" panose="00020600040101010101"/>
              </a:rPr>
              <a:t>详 解</a:t>
            </a:r>
            <a:endParaRPr lang="en-US" sz="18490" dirty="0">
              <a:solidFill>
                <a:srgbClr val="000000"/>
              </a:solidFill>
              <a:latin typeface="黑体" panose="02010609060101010101" pitchFamily="49" charset="-122"/>
              <a:ea typeface="黑体" panose="02010609060101010101" pitchFamily="49" charset="-122"/>
              <a:cs typeface="可画乐淘淘-简" panose="00020600040101010101"/>
              <a:sym typeface="可画乐淘淘-简" panose="00020600040101010101"/>
            </a:endParaRPr>
          </a:p>
        </p:txBody>
      </p:sp>
      <p:pic>
        <p:nvPicPr>
          <p:cNvPr id="5124" name="图片 6" descr="logo横版 png"/>
          <p:cNvPicPr>
            <a:picLocks noChangeAspect="1"/>
          </p:cNvPicPr>
          <p:nvPr/>
        </p:nvPicPr>
        <p:blipFill>
          <a:blip r:embed="rId7"/>
          <a:stretch>
            <a:fillRect/>
          </a:stretch>
        </p:blipFill>
        <p:spPr>
          <a:xfrm>
            <a:off x="16548735" y="422275"/>
            <a:ext cx="1196975" cy="1266825"/>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1500" y="114300"/>
            <a:ext cx="1714500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side door of th</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 aircraft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was opened, and a brisk wind rushed in. Packed tightly like sardines were fourteen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silent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people.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Two</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of them were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my adult children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41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out at the endless sky.</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When we reached an altitude of 14,000 feet,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my son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 face turned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pale</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as he</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42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inched to the opening and fell out of the</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43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Something went cold in my heart.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only seconds later, instructions were being</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44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it was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my daughter</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 turn. Her face,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however</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was</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45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she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laughed and whooped</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falling away into the wild blue. For a quick moment</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 desperate fear</a:t>
            </a:r>
            <a:r>
              <a:rPr kumimoji="0" lang="en-US" altLang="zh-CN" sz="32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46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me</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32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I</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wondered if that was the last time I would see them.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thought soon</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47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as I felt a strong pull on my pack and was moved into position.</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571500" y="4229100"/>
            <a:ext cx="12001500" cy="3539430"/>
          </a:xfrm>
          <a:prstGeom prst="rect">
            <a:avLst/>
          </a:prstGeom>
          <a:solidFill>
            <a:schemeClr val="bg2"/>
          </a:solidFill>
        </p:spPr>
        <p:txBody>
          <a:bodyPr wrap="square">
            <a:spAutoFit/>
          </a:bodyPr>
          <a:lstStyle/>
          <a:p>
            <a:r>
              <a:rPr lang="en-US" altLang="zh-CN" sz="3200" dirty="0">
                <a:latin typeface="Times New Roman" panose="02020603050405020304" pitchFamily="18" charset="0"/>
                <a:cs typeface="Times New Roman" panose="02020603050405020304" pitchFamily="18" charset="0"/>
              </a:rPr>
              <a:t>41. A. leaving      	B. standing      	C. staring      	D. putting</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42. A. cautiously   	B. swiftly       	C. closely      	D. proudly</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43. A. wing         	B. hole          	C. window       	D. plane</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44. A. overlooked   	B. barked        	C. interrupted  	D. posted</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45. A. regretful    	B. grateful      	C. joyful       	D. sorrowful</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46. A. overcame     	B. refreshed     	C. discouraged   D. confused</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47. A. crept        		B. surged        	C. returned     	D. passed</a:t>
            </a:r>
            <a:endParaRPr lang="zh-CN" altLang="en-US" sz="32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571500" y="4229100"/>
            <a:ext cx="12001500" cy="3539430"/>
          </a:xfrm>
          <a:prstGeom prst="rect">
            <a:avLst/>
          </a:prstGeom>
          <a:noFill/>
        </p:spPr>
        <p:txBody>
          <a:bodyPr wrap="square">
            <a:spAutoFit/>
          </a:bodyPr>
          <a:lstStyle/>
          <a:p>
            <a:r>
              <a:rPr lang="en-US" altLang="zh-CN" sz="3200" dirty="0">
                <a:latin typeface="Times New Roman" panose="02020603050405020304" pitchFamily="18" charset="0"/>
                <a:cs typeface="Times New Roman" panose="02020603050405020304" pitchFamily="18" charset="0"/>
              </a:rPr>
              <a:t>41. A. leaving      	B. standing      	C. </a:t>
            </a:r>
            <a:r>
              <a:rPr lang="en-US" altLang="zh-CN" sz="3200" dirty="0">
                <a:solidFill>
                  <a:srgbClr val="FF0000"/>
                </a:solidFill>
                <a:latin typeface="Times New Roman" panose="02020603050405020304" pitchFamily="18" charset="0"/>
                <a:cs typeface="Times New Roman" panose="02020603050405020304" pitchFamily="18" charset="0"/>
              </a:rPr>
              <a:t>staring </a:t>
            </a:r>
            <a:r>
              <a:rPr lang="en-US" altLang="zh-CN" sz="3200" dirty="0">
                <a:latin typeface="Times New Roman" panose="02020603050405020304" pitchFamily="18" charset="0"/>
                <a:cs typeface="Times New Roman" panose="02020603050405020304" pitchFamily="18" charset="0"/>
              </a:rPr>
              <a:t>     	D. putting</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42. A. </a:t>
            </a:r>
            <a:r>
              <a:rPr lang="en-US" altLang="zh-CN" sz="3200" dirty="0">
                <a:solidFill>
                  <a:srgbClr val="FF0000"/>
                </a:solidFill>
                <a:latin typeface="Times New Roman" panose="02020603050405020304" pitchFamily="18" charset="0"/>
                <a:cs typeface="Times New Roman" panose="02020603050405020304" pitchFamily="18" charset="0"/>
              </a:rPr>
              <a:t>cautiously</a:t>
            </a:r>
            <a:r>
              <a:rPr lang="en-US" altLang="zh-CN" sz="3200" dirty="0">
                <a:latin typeface="Times New Roman" panose="02020603050405020304" pitchFamily="18" charset="0"/>
                <a:cs typeface="Times New Roman" panose="02020603050405020304" pitchFamily="18" charset="0"/>
              </a:rPr>
              <a:t>   	B. swiftly       	C. closely      	D. proudly</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43. A. wing         	B. hole          	C. window       	D. </a:t>
            </a:r>
            <a:r>
              <a:rPr lang="en-US" altLang="zh-CN" sz="3200" dirty="0">
                <a:solidFill>
                  <a:srgbClr val="FF0000"/>
                </a:solidFill>
                <a:latin typeface="Times New Roman" panose="02020603050405020304" pitchFamily="18" charset="0"/>
                <a:cs typeface="Times New Roman" panose="02020603050405020304" pitchFamily="18" charset="0"/>
              </a:rPr>
              <a:t>plane</a:t>
            </a:r>
            <a:endParaRPr lang="en-US" altLang="zh-CN" sz="3200" dirty="0">
              <a:solidFill>
                <a:srgbClr val="FF0000"/>
              </a:solidFill>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44. A. overlooked   	B. </a:t>
            </a:r>
            <a:r>
              <a:rPr lang="en-US" altLang="zh-CN" sz="3200" dirty="0">
                <a:solidFill>
                  <a:srgbClr val="FF0000"/>
                </a:solidFill>
                <a:latin typeface="Times New Roman" panose="02020603050405020304" pitchFamily="18" charset="0"/>
                <a:cs typeface="Times New Roman" panose="02020603050405020304" pitchFamily="18" charset="0"/>
              </a:rPr>
              <a:t>barked</a:t>
            </a:r>
            <a:r>
              <a:rPr lang="en-US" altLang="zh-CN" sz="3200" dirty="0">
                <a:latin typeface="Times New Roman" panose="02020603050405020304" pitchFamily="18" charset="0"/>
                <a:cs typeface="Times New Roman" panose="02020603050405020304" pitchFamily="18" charset="0"/>
              </a:rPr>
              <a:t>        	C. interrupted  	D. posted</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45. A. regretful    	B. grateful      	C. </a:t>
            </a:r>
            <a:r>
              <a:rPr lang="en-US" altLang="zh-CN" sz="3200" dirty="0">
                <a:solidFill>
                  <a:srgbClr val="FF0000"/>
                </a:solidFill>
                <a:latin typeface="Times New Roman" panose="02020603050405020304" pitchFamily="18" charset="0"/>
                <a:cs typeface="Times New Roman" panose="02020603050405020304" pitchFamily="18" charset="0"/>
              </a:rPr>
              <a:t>joyful</a:t>
            </a:r>
            <a:r>
              <a:rPr lang="en-US" altLang="zh-CN" sz="3200" dirty="0">
                <a:latin typeface="Times New Roman" panose="02020603050405020304" pitchFamily="18" charset="0"/>
                <a:cs typeface="Times New Roman" panose="02020603050405020304" pitchFamily="18" charset="0"/>
              </a:rPr>
              <a:t>       	D. sorrowful</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46. A. </a:t>
            </a:r>
            <a:r>
              <a:rPr lang="en-US" altLang="zh-CN" sz="3200" dirty="0">
                <a:solidFill>
                  <a:srgbClr val="FF0000"/>
                </a:solidFill>
                <a:latin typeface="Times New Roman" panose="02020603050405020304" pitchFamily="18" charset="0"/>
                <a:cs typeface="Times New Roman" panose="02020603050405020304" pitchFamily="18" charset="0"/>
              </a:rPr>
              <a:t>overcame </a:t>
            </a:r>
            <a:r>
              <a:rPr lang="en-US" altLang="zh-CN" sz="3200" dirty="0">
                <a:latin typeface="Times New Roman" panose="02020603050405020304" pitchFamily="18" charset="0"/>
                <a:cs typeface="Times New Roman" panose="02020603050405020304" pitchFamily="18" charset="0"/>
              </a:rPr>
              <a:t>    	B. refreshed     	C. discouraged   D. confused</a:t>
            </a:r>
            <a:endParaRPr lang="en-US" altLang="zh-CN" sz="3200" dirty="0">
              <a:latin typeface="Times New Roman" panose="02020603050405020304" pitchFamily="18" charset="0"/>
              <a:cs typeface="Times New Roman" panose="02020603050405020304" pitchFamily="18" charset="0"/>
            </a:endParaRPr>
          </a:p>
          <a:p>
            <a:r>
              <a:rPr lang="en-US" altLang="zh-CN" sz="3200" dirty="0">
                <a:latin typeface="Times New Roman" panose="02020603050405020304" pitchFamily="18" charset="0"/>
                <a:cs typeface="Times New Roman" panose="02020603050405020304" pitchFamily="18" charset="0"/>
              </a:rPr>
              <a:t>47. A. crept        		B. surged        	C. returned     	D. </a:t>
            </a:r>
            <a:r>
              <a:rPr lang="en-US" altLang="zh-CN" sz="3200" dirty="0">
                <a:solidFill>
                  <a:srgbClr val="FF0000"/>
                </a:solidFill>
                <a:latin typeface="Times New Roman" panose="02020603050405020304" pitchFamily="18" charset="0"/>
                <a:cs typeface="Times New Roman" panose="02020603050405020304" pitchFamily="18" charset="0"/>
              </a:rPr>
              <a:t>passed</a:t>
            </a:r>
            <a:endParaRPr lang="zh-CN" altLang="en-US" sz="3200" dirty="0">
              <a:solidFill>
                <a:srgbClr val="FF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12573000" y="4229101"/>
            <a:ext cx="5143500" cy="3416320"/>
          </a:xfrm>
          <a:prstGeom prst="rect">
            <a:avLst/>
          </a:prstGeom>
          <a:solidFill>
            <a:schemeClr val="accent3">
              <a:lumMod val="40000"/>
              <a:lumOff val="60000"/>
            </a:schemeClr>
          </a:solidFill>
        </p:spPr>
        <p:txBody>
          <a:bodyPr wrap="square">
            <a:spAutoFit/>
          </a:bodyPr>
          <a:lstStyle/>
          <a:p>
            <a:pPr marL="457200" indent="-457200" algn="just">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bark</a:t>
            </a:r>
            <a:r>
              <a:rPr lang="en-US" altLang="zh-CN" sz="3200" u="sng" dirty="0">
                <a:latin typeface="Times New Roman" panose="02020603050405020304" pitchFamily="18" charset="0"/>
                <a:cs typeface="Times New Roman" panose="02020603050405020304" pitchFamily="18" charset="0"/>
              </a:rPr>
              <a:t>: </a:t>
            </a:r>
            <a:r>
              <a:rPr lang="en-US" altLang="zh-CN" sz="3200" u="sng" dirty="0">
                <a:solidFill>
                  <a:srgbClr val="FF0000"/>
                </a:solidFill>
                <a:latin typeface="Times New Roman" panose="02020603050405020304" pitchFamily="18" charset="0"/>
                <a:cs typeface="Times New Roman" panose="02020603050405020304" pitchFamily="18" charset="0"/>
              </a:rPr>
              <a:t>to give orders or instructions in a loud, rough voice</a:t>
            </a:r>
            <a:endParaRPr lang="en-US" altLang="zh-CN" sz="3200" u="sng" dirty="0">
              <a:solidFill>
                <a:srgbClr val="FF0000"/>
              </a:solidFill>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    </a:t>
            </a:r>
            <a:r>
              <a:rPr lang="en-US" altLang="zh-CN" sz="3200" dirty="0" err="1">
                <a:latin typeface="Times New Roman" panose="02020603050405020304" pitchFamily="18" charset="0"/>
                <a:cs typeface="Times New Roman" panose="02020603050405020304" pitchFamily="18" charset="0"/>
              </a:rPr>
              <a:t>Eg</a:t>
            </a:r>
            <a:r>
              <a:rPr lang="en-US" altLang="zh-CN" sz="3200" dirty="0">
                <a:latin typeface="Times New Roman" panose="02020603050405020304" pitchFamily="18" charset="0"/>
                <a:cs typeface="Times New Roman" panose="02020603050405020304" pitchFamily="18" charset="0"/>
              </a:rPr>
              <a:t>: She </a:t>
            </a:r>
            <a:r>
              <a:rPr lang="en-US" altLang="zh-CN" sz="3200" dirty="0">
                <a:solidFill>
                  <a:srgbClr val="FF0000"/>
                </a:solidFill>
                <a:latin typeface="Times New Roman" panose="02020603050405020304" pitchFamily="18" charset="0"/>
                <a:cs typeface="Times New Roman" panose="02020603050405020304" pitchFamily="18" charset="0"/>
              </a:rPr>
              <a:t>bark</a:t>
            </a:r>
            <a:r>
              <a:rPr lang="en-US" altLang="zh-CN" sz="3200" dirty="0">
                <a:latin typeface="Times New Roman" panose="02020603050405020304" pitchFamily="18" charset="0"/>
                <a:cs typeface="Times New Roman" panose="02020603050405020304" pitchFamily="18" charset="0"/>
              </a:rPr>
              <a:t>ed out an order.</a:t>
            </a:r>
            <a:endParaRPr lang="en-US" altLang="zh-CN" sz="3200" dirty="0">
              <a:latin typeface="Times New Roman" panose="02020603050405020304" pitchFamily="18" charset="0"/>
              <a:cs typeface="Times New Roman" panose="02020603050405020304" pitchFamily="18" charset="0"/>
            </a:endParaRPr>
          </a:p>
          <a:p>
            <a:pPr marL="514350" indent="-514350" algn="just">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Overcome:</a:t>
            </a:r>
            <a:r>
              <a:rPr lang="zh-CN" altLang="en-US" sz="2800" dirty="0">
                <a:latin typeface="Times New Roman" panose="02020603050405020304" pitchFamily="18" charset="0"/>
                <a:cs typeface="Times New Roman" panose="02020603050405020304" pitchFamily="18" charset="0"/>
              </a:rPr>
              <a:t>表达情感、困难或挑战被征服或被克服的情况</a:t>
            </a:r>
            <a:endParaRPr lang="en-US" altLang="zh-CN" sz="28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571500" y="7752201"/>
            <a:ext cx="9201150" cy="2246769"/>
          </a:xfrm>
          <a:prstGeom prst="rect">
            <a:avLst/>
          </a:prstGeom>
          <a:solidFill>
            <a:schemeClr val="bg1">
              <a:lumMod val="95000"/>
            </a:schemeClr>
          </a:solidFill>
        </p:spPr>
        <p:txBody>
          <a:bodyPr wrap="square">
            <a:spAutoFit/>
          </a:bodyPr>
          <a:lstStyle/>
          <a:p>
            <a:r>
              <a:rPr lang="en-US" altLang="zh-CN" sz="2800" dirty="0">
                <a:latin typeface="Times New Roman" panose="02020603050405020304" pitchFamily="18" charset="0"/>
                <a:cs typeface="Times New Roman" panose="02020603050405020304" pitchFamily="18" charset="0"/>
              </a:rPr>
              <a:t>The side door of the aircraft - </a:t>
            </a:r>
            <a:r>
              <a:rPr lang="zh-CN" altLang="en-US" sz="2800" dirty="0">
                <a:latin typeface="Times New Roman" panose="02020603050405020304" pitchFamily="18" charset="0"/>
                <a:cs typeface="Times New Roman" panose="02020603050405020304" pitchFamily="18" charset="0"/>
              </a:rPr>
              <a:t>飞机的侧门</a:t>
            </a:r>
            <a:endParaRPr lang="zh-CN" altLang="en-US"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brisk wind rushed in - </a:t>
            </a:r>
            <a:r>
              <a:rPr lang="zh-CN" altLang="en-US" sz="2800" dirty="0">
                <a:latin typeface="Times New Roman" panose="02020603050405020304" pitchFamily="18" charset="0"/>
                <a:cs typeface="Times New Roman" panose="02020603050405020304" pitchFamily="18" charset="0"/>
              </a:rPr>
              <a:t>一阵疾风涌入</a:t>
            </a:r>
            <a:endParaRPr lang="zh-CN" altLang="en-US"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packed tightly like sardines - </a:t>
            </a:r>
            <a:r>
              <a:rPr lang="zh-CN" altLang="en-US" sz="2800" dirty="0">
                <a:latin typeface="Times New Roman" panose="02020603050405020304" pitchFamily="18" charset="0"/>
                <a:cs typeface="Times New Roman" panose="02020603050405020304" pitchFamily="18" charset="0"/>
              </a:rPr>
              <a:t>挤得像沙丁鱼一样</a:t>
            </a:r>
            <a:endParaRPr lang="zh-CN" altLang="en-US"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reach </a:t>
            </a:r>
            <a:r>
              <a:rPr lang="en-US" altLang="zh-CN" sz="2800" dirty="0">
                <a:solidFill>
                  <a:srgbClr val="FF0000"/>
                </a:solidFill>
                <a:latin typeface="Times New Roman" panose="02020603050405020304" pitchFamily="18" charset="0"/>
                <a:cs typeface="Times New Roman" panose="02020603050405020304" pitchFamily="18" charset="0"/>
              </a:rPr>
              <a:t>an altitude of </a:t>
            </a:r>
            <a:r>
              <a:rPr lang="en-US" altLang="zh-CN" sz="2800" dirty="0">
                <a:latin typeface="Times New Roman" panose="02020603050405020304" pitchFamily="18" charset="0"/>
                <a:cs typeface="Times New Roman" panose="02020603050405020304" pitchFamily="18" charset="0"/>
              </a:rPr>
              <a:t>14,000 feet - </a:t>
            </a:r>
            <a:r>
              <a:rPr lang="zh-CN" altLang="en-US" sz="2800" dirty="0">
                <a:latin typeface="Times New Roman" panose="02020603050405020304" pitchFamily="18" charset="0"/>
                <a:cs typeface="Times New Roman" panose="02020603050405020304" pitchFamily="18" charset="0"/>
              </a:rPr>
              <a:t>到达了</a:t>
            </a:r>
            <a:r>
              <a:rPr lang="en-US" altLang="zh-CN" sz="2800" dirty="0">
                <a:latin typeface="Times New Roman" panose="02020603050405020304" pitchFamily="18" charset="0"/>
                <a:cs typeface="Times New Roman" panose="02020603050405020304" pitchFamily="18" charset="0"/>
              </a:rPr>
              <a:t>14,000</a:t>
            </a:r>
            <a:r>
              <a:rPr lang="zh-CN" altLang="en-US" sz="2800" dirty="0">
                <a:latin typeface="Times New Roman" panose="02020603050405020304" pitchFamily="18" charset="0"/>
                <a:cs typeface="Times New Roman" panose="02020603050405020304" pitchFamily="18" charset="0"/>
              </a:rPr>
              <a:t>英尺的高度</a:t>
            </a:r>
            <a:endParaRPr lang="zh-CN" altLang="en-US"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Turn pale - </a:t>
            </a:r>
            <a:r>
              <a:rPr lang="zh-CN" altLang="en-US" sz="2800" dirty="0">
                <a:latin typeface="Times New Roman" panose="02020603050405020304" pitchFamily="18" charset="0"/>
                <a:cs typeface="Times New Roman" panose="02020603050405020304" pitchFamily="18" charset="0"/>
              </a:rPr>
              <a:t>脸色苍白</a:t>
            </a:r>
            <a:endParaRPr lang="zh-CN" altLang="en-US" sz="28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9601200" y="7752200"/>
            <a:ext cx="8686800" cy="2246769"/>
          </a:xfrm>
          <a:prstGeom prst="rect">
            <a:avLst/>
          </a:prstGeom>
          <a:solidFill>
            <a:schemeClr val="bg1">
              <a:lumMod val="95000"/>
            </a:schemeClr>
          </a:solidFill>
        </p:spPr>
        <p:txBody>
          <a:bodyPr wrap="square">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inch</a:t>
            </a:r>
            <a:r>
              <a:rPr lang="en-US" altLang="zh-CN" sz="2800" dirty="0">
                <a:latin typeface="Times New Roman" panose="02020603050405020304" pitchFamily="18" charset="0"/>
                <a:cs typeface="Times New Roman" panose="02020603050405020304" pitchFamily="18" charset="0"/>
              </a:rPr>
              <a:t> </a:t>
            </a:r>
            <a:r>
              <a:rPr lang="en-US" altLang="zh-CN" sz="2800" dirty="0">
                <a:solidFill>
                  <a:srgbClr val="FF0000"/>
                </a:solidFill>
                <a:latin typeface="Times New Roman" panose="02020603050405020304" pitchFamily="18" charset="0"/>
                <a:cs typeface="Times New Roman" panose="02020603050405020304" pitchFamily="18" charset="0"/>
              </a:rPr>
              <a:t>to</a:t>
            </a:r>
            <a:r>
              <a:rPr lang="en-US" altLang="zh-CN" sz="2800" dirty="0">
                <a:latin typeface="Times New Roman" panose="02020603050405020304" pitchFamily="18" charset="0"/>
                <a:cs typeface="Times New Roman" panose="02020603050405020304" pitchFamily="18" charset="0"/>
              </a:rPr>
              <a:t> the opening - </a:t>
            </a:r>
            <a:r>
              <a:rPr lang="zh-CN" altLang="en-US" sz="2800" dirty="0">
                <a:latin typeface="Times New Roman" panose="02020603050405020304" pitchFamily="18" charset="0"/>
                <a:cs typeface="Times New Roman" panose="02020603050405020304" pitchFamily="18" charset="0"/>
              </a:rPr>
              <a:t>挪向开口处</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laugh and whoop - </a:t>
            </a:r>
            <a:r>
              <a:rPr lang="zh-CN" altLang="en-US" sz="2800" dirty="0">
                <a:latin typeface="Times New Roman" panose="02020603050405020304" pitchFamily="18" charset="0"/>
                <a:cs typeface="Times New Roman" panose="02020603050405020304" pitchFamily="18" charset="0"/>
              </a:rPr>
              <a:t>笑着尖叫</a:t>
            </a:r>
            <a:endParaRPr lang="zh-CN" altLang="en-US"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falling away into the wild blue - </a:t>
            </a:r>
            <a:r>
              <a:rPr lang="zh-CN" altLang="en-US" sz="2800" dirty="0">
                <a:latin typeface="Times New Roman" panose="02020603050405020304" pitchFamily="18" charset="0"/>
                <a:cs typeface="Times New Roman" panose="02020603050405020304" pitchFamily="18" charset="0"/>
              </a:rPr>
              <a:t>向那狂野的蓝色坠落</a:t>
            </a:r>
            <a:endParaRPr lang="zh-CN" altLang="en-US"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The thought soon </a:t>
            </a:r>
            <a:r>
              <a:rPr lang="en-US" altLang="zh-CN" sz="2800" dirty="0">
                <a:solidFill>
                  <a:srgbClr val="FF0000"/>
                </a:solidFill>
                <a:latin typeface="Times New Roman" panose="02020603050405020304" pitchFamily="18" charset="0"/>
                <a:cs typeface="Times New Roman" panose="02020603050405020304" pitchFamily="18" charset="0"/>
              </a:rPr>
              <a:t>passed/faded away </a:t>
            </a:r>
            <a:r>
              <a:rPr lang="en-US" altLang="zh-CN" sz="2800" dirty="0">
                <a:latin typeface="Times New Roman" panose="02020603050405020304" pitchFamily="18" charset="0"/>
                <a:cs typeface="Times New Roman" panose="02020603050405020304" pitchFamily="18" charset="0"/>
              </a:rPr>
              <a:t>- </a:t>
            </a:r>
            <a:r>
              <a:rPr lang="zh-CN" altLang="en-US" sz="2300" dirty="0">
                <a:latin typeface="Times New Roman" panose="02020603050405020304" pitchFamily="18" charset="0"/>
                <a:cs typeface="Times New Roman" panose="02020603050405020304" pitchFamily="18" charset="0"/>
              </a:rPr>
              <a:t>这个念头很快（消散）</a:t>
            </a:r>
            <a:endParaRPr lang="zh-CN" altLang="en-US" sz="23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 strong pull </a:t>
            </a:r>
            <a:r>
              <a:rPr lang="zh-CN" altLang="en-US" sz="2800" dirty="0">
                <a:latin typeface="Times New Roman" panose="02020603050405020304" pitchFamily="18" charset="0"/>
                <a:cs typeface="Times New Roman" panose="02020603050405020304" pitchFamily="18" charset="0"/>
              </a:rPr>
              <a:t>强烈拉力</a:t>
            </a:r>
            <a:endParaRPr lang="zh-CN" altLang="en-US" sz="2800"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1"/>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549729" y="8115300"/>
            <a:ext cx="9331778" cy="2246769"/>
          </a:xfrm>
          <a:prstGeom prst="rect">
            <a:avLst/>
          </a:prstGeom>
          <a:solidFill>
            <a:schemeClr val="bg1">
              <a:lumMod val="95000"/>
            </a:schemeClr>
          </a:solidFill>
        </p:spPr>
        <p:txBody>
          <a:bodyPr wrap="square">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dive into </a:t>
            </a:r>
            <a:r>
              <a:rPr lang="en-US" altLang="zh-CN" sz="2800" dirty="0">
                <a:latin typeface="Times New Roman" panose="02020603050405020304" pitchFamily="18" charset="0"/>
                <a:cs typeface="Times New Roman" panose="02020603050405020304" pitchFamily="18" charset="0"/>
              </a:rPr>
              <a:t>the decade - </a:t>
            </a:r>
            <a:r>
              <a:rPr lang="zh-CN" altLang="en-US" sz="2800" dirty="0">
                <a:latin typeface="Times New Roman" panose="02020603050405020304" pitchFamily="18" charset="0"/>
                <a:cs typeface="Times New Roman" panose="02020603050405020304" pitchFamily="18" charset="0"/>
              </a:rPr>
              <a:t>难忘的方式进入新的十年</a:t>
            </a:r>
            <a:endParaRPr lang="zh-CN" altLang="en-US"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sheer terror and joy - </a:t>
            </a:r>
            <a:r>
              <a:rPr lang="zh-CN" altLang="en-US" sz="2800" dirty="0">
                <a:latin typeface="Times New Roman" panose="02020603050405020304" pitchFamily="18" charset="0"/>
                <a:cs typeface="Times New Roman" panose="02020603050405020304" pitchFamily="18" charset="0"/>
              </a:rPr>
              <a:t>纯粹的恐惧和喜悦</a:t>
            </a:r>
            <a:endParaRPr lang="zh-CN" altLang="en-US" sz="2800" dirty="0">
              <a:latin typeface="Times New Roman" panose="02020603050405020304" pitchFamily="18" charset="0"/>
              <a:cs typeface="Times New Roman" panose="02020603050405020304" pitchFamily="18" charset="0"/>
            </a:endParaRPr>
          </a:p>
          <a:p>
            <a:r>
              <a:rPr lang="en-US" altLang="zh-CN" sz="2800" dirty="0">
                <a:solidFill>
                  <a:srgbClr val="FF0000"/>
                </a:solidFill>
                <a:latin typeface="Times New Roman" panose="02020603050405020304" pitchFamily="18" charset="0"/>
                <a:cs typeface="Times New Roman" panose="02020603050405020304" pitchFamily="18" charset="0"/>
              </a:rPr>
              <a:t>spied</a:t>
            </a:r>
            <a:r>
              <a:rPr lang="en-US" altLang="zh-CN" sz="2800" dirty="0">
                <a:latin typeface="Times New Roman" panose="02020603050405020304" pitchFamily="18" charset="0"/>
                <a:cs typeface="Times New Roman" panose="02020603050405020304" pitchFamily="18" charset="0"/>
              </a:rPr>
              <a:t> my son and daughter</a:t>
            </a:r>
            <a:r>
              <a:rPr lang="zh-CN" altLang="en-US" sz="2800" dirty="0">
                <a:latin typeface="Times New Roman" panose="02020603050405020304" pitchFamily="18" charset="0"/>
                <a:cs typeface="Times New Roman" panose="02020603050405020304" pitchFamily="18" charset="0"/>
              </a:rPr>
              <a:t>看到我的儿子和女儿</a:t>
            </a:r>
            <a:endParaRPr lang="zh-CN" altLang="en-US"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excited three-way hug - </a:t>
            </a:r>
            <a:r>
              <a:rPr lang="zh-CN" altLang="en-US" sz="2800" dirty="0">
                <a:latin typeface="Times New Roman" panose="02020603050405020304" pitchFamily="18" charset="0"/>
                <a:cs typeface="Times New Roman" panose="02020603050405020304" pitchFamily="18" charset="0"/>
              </a:rPr>
              <a:t>激动的三人互相拥抱</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extreme thrill of the dive - </a:t>
            </a:r>
            <a:r>
              <a:rPr lang="zh-CN" altLang="en-US" sz="2800" dirty="0">
                <a:latin typeface="Times New Roman" panose="02020603050405020304" pitchFamily="18" charset="0"/>
                <a:cs typeface="Times New Roman" panose="02020603050405020304" pitchFamily="18" charset="0"/>
              </a:rPr>
              <a:t>跳伞的极度刺激</a:t>
            </a:r>
            <a:endParaRPr lang="zh-CN" altLang="en-US" sz="28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304800" y="190500"/>
            <a:ext cx="1714500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With a big birthday approaching, my children had chosen to surprise me with an </a:t>
            </a:r>
            <a:r>
              <a:rPr kumimoji="0" lang="en-US" altLang="zh-CN" sz="3200" b="0" i="0" u="none" strike="noStrike" kern="1200" cap="none" spc="0" normalizeH="0" baseline="0" noProof="0" dirty="0">
                <a:ln>
                  <a:noFill/>
                </a:ln>
                <a:solidFill>
                  <a:srgbClr val="FF0000"/>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unforgettable</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way to </a:t>
            </a:r>
            <a:r>
              <a:rPr kumimoji="0" lang="en-US" altLang="zh-CN" sz="32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dive into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decade. I’d wanted to</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48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but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when a woman celebrating her fiftieth wedding anniversary spontaneously decided to  </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49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 knew I had to do it, too.</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Now I was in the</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50</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 forgot all the instructions as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sheer terror and joy</a:t>
            </a:r>
            <a:r>
              <a:rPr kumimoji="0" lang="en-US" altLang="zh-CN" sz="32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51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Although it felt like forever, the minute before the parachute </a:t>
            </a:r>
            <a:r>
              <a:rPr kumimoji="0" lang="en-US" altLang="zh-CN" sz="32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降落伞</a:t>
            </a:r>
            <a:r>
              <a:rPr kumimoji="0" lang="en-US" altLang="zh-CN" sz="3200" b="0"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opened was </a:t>
            </a:r>
            <a:r>
              <a:rPr kumimoji="0" lang="en-US" altLang="zh-CN" sz="3200" b="0" i="0" u="none" strike="noStrike" kern="1200" cap="none" spc="0" normalizeH="0" baseline="0" noProof="0" dirty="0">
                <a:ln>
                  <a:noFill/>
                </a:ln>
                <a:solidFill>
                  <a:srgbClr val="FF0000"/>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memorable</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With the earth quickly approaching, I spied my son and daughter running to</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52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me. We had an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excited</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three-way</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53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It was a(n)  </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54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moment. I could have refused to leave the plane, missing both </a:t>
            </a:r>
            <a:r>
              <a:rPr kumimoji="0" lang="en-US" altLang="zh-CN" sz="32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the extreme thrill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of the dive and </a:t>
            </a:r>
            <a:r>
              <a:rPr kumimoji="0" lang="en-US" altLang="zh-CN" sz="32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宋体" panose="02010600030101010101" pitchFamily="2" charset="-122"/>
                <a:cs typeface="Times New Roman" panose="02020603050405020304" pitchFamily="18" charset="0"/>
              </a:rPr>
              <a:t>the unique beauty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of the view from the sky.</a:t>
            </a:r>
            <a:r>
              <a:rPr kumimoji="0" lang="en-US" altLang="zh-CN" sz="32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55   </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 the appearance of safety no longer felt like the only option.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533400" y="4620987"/>
            <a:ext cx="10972800" cy="3539430"/>
          </a:xfrm>
          <a:prstGeom prst="rect">
            <a:avLst/>
          </a:prstGeom>
          <a:solidFill>
            <a:schemeClr val="bg2"/>
          </a:solidFill>
        </p:spPr>
        <p:txBody>
          <a:bodyPr wrap="square">
            <a:spAutoFit/>
          </a:bodyPr>
          <a:lstStyle/>
          <a:p>
            <a:r>
              <a:rPr lang="en-US" altLang="zh-CN" sz="2800" dirty="0">
                <a:latin typeface="Times New Roman" panose="02020603050405020304" pitchFamily="18" charset="0"/>
                <a:cs typeface="Times New Roman" panose="02020603050405020304" pitchFamily="18" charset="0"/>
              </a:rPr>
              <a:t>48. A. give out     	B. set out     		C. chicken out  	D. work out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49. A. dive         	B. divorce       	C. withdraw     	D. abandon</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50. A. jungle       	B. air           		C. dilemma      	D. darkness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51. A. came back   B. faded away     	C. died down     	D. rolled in</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52. A. rescue       	B. greet         	C. address      	D. search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53. A. hug          	B. exchange      	C. match        	D. comment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54. A. temporary    B. awkward       	C. desperate    	D. symbolic</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55. A. Climbing     B. Sticking      	C. Responding   	D. Dropping</a:t>
            </a:r>
            <a:endParaRPr lang="zh-CN" altLang="en-US" sz="28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533400" y="4620987"/>
            <a:ext cx="10972800" cy="353943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48. A. give out     	B. set out     		C. </a:t>
            </a:r>
            <a:r>
              <a:rPr lang="en-US" altLang="zh-CN" sz="2800" dirty="0">
                <a:solidFill>
                  <a:srgbClr val="FF0000"/>
                </a:solidFill>
                <a:latin typeface="Times New Roman" panose="02020603050405020304" pitchFamily="18" charset="0"/>
                <a:cs typeface="Times New Roman" panose="02020603050405020304" pitchFamily="18" charset="0"/>
              </a:rPr>
              <a:t>chicken out  </a:t>
            </a:r>
            <a:r>
              <a:rPr lang="en-US" altLang="zh-CN" sz="2800" dirty="0">
                <a:latin typeface="Times New Roman" panose="02020603050405020304" pitchFamily="18" charset="0"/>
                <a:cs typeface="Times New Roman" panose="02020603050405020304" pitchFamily="18" charset="0"/>
              </a:rPr>
              <a:t>	D. work out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49. A. </a:t>
            </a:r>
            <a:r>
              <a:rPr lang="en-US" altLang="zh-CN" sz="2800" dirty="0">
                <a:solidFill>
                  <a:srgbClr val="FF0000"/>
                </a:solidFill>
                <a:latin typeface="Times New Roman" panose="02020603050405020304" pitchFamily="18" charset="0"/>
                <a:cs typeface="Times New Roman" panose="02020603050405020304" pitchFamily="18" charset="0"/>
              </a:rPr>
              <a:t>dive </a:t>
            </a:r>
            <a:r>
              <a:rPr lang="en-US" altLang="zh-CN" sz="2800" dirty="0">
                <a:latin typeface="Times New Roman" panose="02020603050405020304" pitchFamily="18" charset="0"/>
                <a:cs typeface="Times New Roman" panose="02020603050405020304" pitchFamily="18" charset="0"/>
              </a:rPr>
              <a:t>        	B. divorce       	C. withdraw     	D. abandon</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50. A. jungle       	B. </a:t>
            </a:r>
            <a:r>
              <a:rPr lang="en-US" altLang="zh-CN" sz="2800" dirty="0">
                <a:solidFill>
                  <a:srgbClr val="FF0000"/>
                </a:solidFill>
                <a:latin typeface="Times New Roman" panose="02020603050405020304" pitchFamily="18" charset="0"/>
                <a:cs typeface="Times New Roman" panose="02020603050405020304" pitchFamily="18" charset="0"/>
              </a:rPr>
              <a:t>air </a:t>
            </a:r>
            <a:r>
              <a:rPr lang="en-US" altLang="zh-CN" sz="2800" dirty="0">
                <a:latin typeface="Times New Roman" panose="02020603050405020304" pitchFamily="18" charset="0"/>
                <a:cs typeface="Times New Roman" panose="02020603050405020304" pitchFamily="18" charset="0"/>
              </a:rPr>
              <a:t>          		C. dilemma      	D. darkness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51. A. came back   B. faded away     	C. died down     	D. </a:t>
            </a:r>
            <a:r>
              <a:rPr lang="en-US" altLang="zh-CN" sz="2800" dirty="0">
                <a:solidFill>
                  <a:srgbClr val="FF0000"/>
                </a:solidFill>
                <a:latin typeface="Times New Roman" panose="02020603050405020304" pitchFamily="18" charset="0"/>
                <a:cs typeface="Times New Roman" panose="02020603050405020304" pitchFamily="18" charset="0"/>
              </a:rPr>
              <a:t>rolled in</a:t>
            </a:r>
            <a:endParaRPr lang="en-US" altLang="zh-CN" sz="2800" dirty="0">
              <a:solidFill>
                <a:srgbClr val="FF0000"/>
              </a:solidFill>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52. A. rescue       	B. </a:t>
            </a:r>
            <a:r>
              <a:rPr lang="en-US" altLang="zh-CN" sz="2800" dirty="0">
                <a:solidFill>
                  <a:srgbClr val="FF0000"/>
                </a:solidFill>
                <a:latin typeface="Times New Roman" panose="02020603050405020304" pitchFamily="18" charset="0"/>
                <a:cs typeface="Times New Roman" panose="02020603050405020304" pitchFamily="18" charset="0"/>
              </a:rPr>
              <a:t>greet</a:t>
            </a:r>
            <a:r>
              <a:rPr lang="en-US" altLang="zh-CN" sz="2800" dirty="0">
                <a:latin typeface="Times New Roman" panose="02020603050405020304" pitchFamily="18" charset="0"/>
                <a:cs typeface="Times New Roman" panose="02020603050405020304" pitchFamily="18" charset="0"/>
              </a:rPr>
              <a:t>         	C. address      	D. search</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53. A. </a:t>
            </a:r>
            <a:r>
              <a:rPr lang="en-US" altLang="zh-CN" sz="2800" dirty="0">
                <a:solidFill>
                  <a:srgbClr val="FF0000"/>
                </a:solidFill>
                <a:latin typeface="Times New Roman" panose="02020603050405020304" pitchFamily="18" charset="0"/>
                <a:cs typeface="Times New Roman" panose="02020603050405020304" pitchFamily="18" charset="0"/>
              </a:rPr>
              <a:t>hug</a:t>
            </a:r>
            <a:r>
              <a:rPr lang="en-US" altLang="zh-CN" sz="2800" dirty="0">
                <a:latin typeface="Times New Roman" panose="02020603050405020304" pitchFamily="18" charset="0"/>
                <a:cs typeface="Times New Roman" panose="02020603050405020304" pitchFamily="18" charset="0"/>
              </a:rPr>
              <a:t>          	B. exchange      	C. match        	D. comment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54. A. temporary    B. awkward       	C. desperate    	D. </a:t>
            </a:r>
            <a:r>
              <a:rPr lang="en-US" altLang="zh-CN" sz="2800" dirty="0">
                <a:solidFill>
                  <a:srgbClr val="FF0000"/>
                </a:solidFill>
                <a:latin typeface="Times New Roman" panose="02020603050405020304" pitchFamily="18" charset="0"/>
                <a:cs typeface="Times New Roman" panose="02020603050405020304" pitchFamily="18" charset="0"/>
              </a:rPr>
              <a:t>symbolic</a:t>
            </a:r>
            <a:endParaRPr lang="en-US" altLang="zh-CN" sz="2800" dirty="0">
              <a:solidFill>
                <a:srgbClr val="FF0000"/>
              </a:solidFill>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55. A. Climbing     B. </a:t>
            </a:r>
            <a:r>
              <a:rPr lang="en-US" altLang="zh-CN" sz="2800" dirty="0">
                <a:solidFill>
                  <a:srgbClr val="FF0000"/>
                </a:solidFill>
                <a:latin typeface="Times New Roman" panose="02020603050405020304" pitchFamily="18" charset="0"/>
                <a:cs typeface="Times New Roman" panose="02020603050405020304" pitchFamily="18" charset="0"/>
              </a:rPr>
              <a:t>Sticking</a:t>
            </a:r>
            <a:r>
              <a:rPr lang="en-US" altLang="zh-CN" sz="2800" dirty="0">
                <a:latin typeface="Times New Roman" panose="02020603050405020304" pitchFamily="18" charset="0"/>
                <a:cs typeface="Times New Roman" panose="02020603050405020304" pitchFamily="18" charset="0"/>
              </a:rPr>
              <a:t>      	C. Responding   	D. Dropping</a:t>
            </a:r>
            <a:endParaRPr lang="zh-CN" altLang="en-US" sz="28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11506200" y="4620987"/>
            <a:ext cx="6477000" cy="2677656"/>
          </a:xfrm>
          <a:prstGeom prst="rect">
            <a:avLst/>
          </a:prstGeom>
          <a:solidFill>
            <a:schemeClr val="accent3">
              <a:lumMod val="40000"/>
              <a:lumOff val="60000"/>
            </a:schemeClr>
          </a:solidFill>
        </p:spPr>
        <p:txBody>
          <a:bodyPr wrap="square">
            <a:spAutoFit/>
          </a:bodyPr>
          <a:lstStyle/>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give out - </a:t>
            </a:r>
            <a:r>
              <a:rPr lang="zh-CN" altLang="en-US" sz="2800" dirty="0">
                <a:latin typeface="Times New Roman" panose="02020603050405020304" pitchFamily="18" charset="0"/>
                <a:cs typeface="Times New Roman" panose="02020603050405020304" pitchFamily="18" charset="0"/>
              </a:rPr>
              <a:t>分发</a:t>
            </a:r>
            <a:r>
              <a:rPr lang="en-US" altLang="zh-CN" sz="2800" dirty="0">
                <a:latin typeface="Times New Roman" panose="02020603050405020304" pitchFamily="18" charset="0"/>
                <a:cs typeface="Times New Roman" panose="02020603050405020304" pitchFamily="18" charset="0"/>
              </a:rPr>
              <a:t>	set out - </a:t>
            </a:r>
            <a:r>
              <a:rPr lang="zh-CN" altLang="en-US" sz="2800" dirty="0">
                <a:latin typeface="Times New Roman" panose="02020603050405020304" pitchFamily="18" charset="0"/>
                <a:cs typeface="Times New Roman" panose="02020603050405020304" pitchFamily="18" charset="0"/>
              </a:rPr>
              <a:t>出发</a:t>
            </a:r>
            <a:r>
              <a:rPr lang="en-US" altLang="zh-CN" sz="2800" dirty="0">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开始</a:t>
            </a:r>
            <a:endParaRPr lang="zh-CN" alt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l"/>
            </a:pPr>
            <a:r>
              <a:rPr lang="en-US" altLang="zh-CN" sz="2800" dirty="0">
                <a:solidFill>
                  <a:srgbClr val="FF0000"/>
                </a:solidFill>
                <a:latin typeface="Times New Roman" panose="02020603050405020304" pitchFamily="18" charset="0"/>
                <a:cs typeface="Times New Roman" panose="02020603050405020304" pitchFamily="18" charset="0"/>
              </a:rPr>
              <a:t>chicken out </a:t>
            </a:r>
            <a:r>
              <a:rPr lang="zh-CN" altLang="en-US" sz="2400" dirty="0">
                <a:latin typeface="Times New Roman" panose="02020603050405020304" pitchFamily="18" charset="0"/>
                <a:cs typeface="Times New Roman" panose="02020603050405020304" pitchFamily="18" charset="0"/>
              </a:rPr>
              <a:t>临阵退缩</a:t>
            </a:r>
            <a:r>
              <a:rPr lang="en-US" altLang="zh-CN" sz="2800" dirty="0">
                <a:latin typeface="Times New Roman" panose="02020603050405020304" pitchFamily="18" charset="0"/>
                <a:cs typeface="Times New Roman" panose="02020603050405020304" pitchFamily="18" charset="0"/>
              </a:rPr>
              <a:t>work out </a:t>
            </a:r>
            <a:r>
              <a:rPr lang="zh-CN" altLang="en-US" sz="2400" dirty="0">
                <a:latin typeface="Times New Roman" panose="02020603050405020304" pitchFamily="18" charset="0"/>
                <a:cs typeface="Times New Roman" panose="02020603050405020304" pitchFamily="18" charset="0"/>
              </a:rPr>
              <a:t>解决</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锻炼</a:t>
            </a:r>
            <a:endParaRPr lang="en-US" altLang="zh-CN" sz="24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came back</a:t>
            </a:r>
            <a:r>
              <a:rPr lang="zh-CN" altLang="en-US" sz="2800" dirty="0">
                <a:latin typeface="Times New Roman" panose="02020603050405020304" pitchFamily="18" charset="0"/>
                <a:cs typeface="Times New Roman" panose="02020603050405020304" pitchFamily="18" charset="0"/>
              </a:rPr>
              <a:t>回来</a:t>
            </a:r>
            <a:r>
              <a:rPr lang="en-US" altLang="zh-CN" sz="2800" dirty="0">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恢复</a:t>
            </a:r>
            <a:endParaRPr lang="zh-CN" alt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faded away - </a:t>
            </a:r>
            <a:r>
              <a:rPr lang="zh-CN" altLang="en-US" sz="2800" dirty="0">
                <a:latin typeface="Times New Roman" panose="02020603050405020304" pitchFamily="18" charset="0"/>
                <a:cs typeface="Times New Roman" panose="02020603050405020304" pitchFamily="18" charset="0"/>
              </a:rPr>
              <a:t>逐渐消失</a:t>
            </a:r>
            <a:endParaRPr lang="zh-CN" alt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died down - </a:t>
            </a:r>
            <a:r>
              <a:rPr lang="zh-CN" altLang="en-US" sz="2800" dirty="0">
                <a:latin typeface="Times New Roman" panose="02020603050405020304" pitchFamily="18" charset="0"/>
                <a:cs typeface="Times New Roman" panose="02020603050405020304" pitchFamily="18" charset="0"/>
              </a:rPr>
              <a:t>平息</a:t>
            </a:r>
            <a:r>
              <a:rPr lang="en-US" altLang="zh-CN" sz="2800" dirty="0">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减弱</a:t>
            </a:r>
            <a:endParaRPr lang="zh-CN" altLang="en-US"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l"/>
            </a:pPr>
            <a:r>
              <a:rPr lang="en-US" altLang="zh-CN" sz="2800" dirty="0">
                <a:solidFill>
                  <a:srgbClr val="FF0000"/>
                </a:solidFill>
                <a:latin typeface="Times New Roman" panose="02020603050405020304" pitchFamily="18" charset="0"/>
                <a:cs typeface="Times New Roman" panose="02020603050405020304" pitchFamily="18" charset="0"/>
              </a:rPr>
              <a:t>rolled i</a:t>
            </a:r>
            <a:r>
              <a:rPr lang="en-US" altLang="zh-CN" sz="2800" dirty="0">
                <a:latin typeface="Times New Roman" panose="02020603050405020304" pitchFamily="18" charset="0"/>
                <a:cs typeface="Times New Roman" panose="02020603050405020304" pitchFamily="18" charset="0"/>
              </a:rPr>
              <a:t>n - </a:t>
            </a:r>
            <a:r>
              <a:rPr lang="zh-CN" altLang="en-US" sz="2800" dirty="0">
                <a:latin typeface="Times New Roman" panose="02020603050405020304" pitchFamily="18" charset="0"/>
                <a:cs typeface="Times New Roman" panose="02020603050405020304" pitchFamily="18" charset="0"/>
              </a:rPr>
              <a:t>到达</a:t>
            </a:r>
            <a:r>
              <a:rPr lang="en-US" altLang="zh-CN" sz="2800" dirty="0">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涌入</a:t>
            </a:r>
            <a:endParaRPr lang="en-US" altLang="zh-CN" sz="28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11506200" y="7200900"/>
            <a:ext cx="6477000" cy="954107"/>
          </a:xfrm>
          <a:prstGeom prst="rect">
            <a:avLst/>
          </a:prstGeom>
          <a:solidFill>
            <a:schemeClr val="accent3">
              <a:lumMod val="20000"/>
              <a:lumOff val="80000"/>
            </a:schemeClr>
          </a:solidFill>
        </p:spPr>
        <p:txBody>
          <a:bodyPr wrap="square">
            <a:spAutoFit/>
          </a:bodyPr>
          <a:lstStyle/>
          <a:p>
            <a:r>
              <a:rPr lang="en-US" altLang="zh-CN" sz="2800" b="0" i="0" dirty="0">
                <a:solidFill>
                  <a:srgbClr val="F03744"/>
                </a:solidFill>
                <a:effectLst/>
                <a:latin typeface="Times New Roman" panose="02020603050405020304" pitchFamily="18" charset="0"/>
                <a:cs typeface="Times New Roman" panose="02020603050405020304" pitchFamily="18" charset="0"/>
              </a:rPr>
              <a:t>Symbolic : </a:t>
            </a:r>
            <a:r>
              <a:rPr lang="en-US" altLang="zh-CN" sz="2800" b="0" i="0" dirty="0">
                <a:effectLst/>
                <a:latin typeface="Times New Roman" panose="02020603050405020304" pitchFamily="18" charset="0"/>
                <a:cs typeface="Times New Roman" panose="02020603050405020304" pitchFamily="18" charset="0"/>
              </a:rPr>
              <a:t>it represents </a:t>
            </a:r>
            <a:r>
              <a:rPr lang="en-US" altLang="zh-CN" sz="2800" b="1" i="0" dirty="0">
                <a:effectLst/>
                <a:latin typeface="Times New Roman" panose="02020603050405020304" pitchFamily="18" charset="0"/>
                <a:cs typeface="Times New Roman" panose="02020603050405020304" pitchFamily="18" charset="0"/>
              </a:rPr>
              <a:t>an important chan</a:t>
            </a:r>
            <a:r>
              <a:rPr lang="en-US" altLang="zh-CN" sz="2800" b="0" i="0" dirty="0">
                <a:effectLst/>
                <a:latin typeface="Times New Roman" panose="02020603050405020304" pitchFamily="18" charset="0"/>
                <a:cs typeface="Times New Roman" panose="02020603050405020304" pitchFamily="18" charset="0"/>
              </a:rPr>
              <a:t>ge, although it has little practical effect.</a:t>
            </a:r>
            <a:endParaRPr lang="zh-CN" altLang="en-US"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9677400" y="8154531"/>
            <a:ext cx="8305800" cy="2062103"/>
          </a:xfrm>
          <a:prstGeom prst="rect">
            <a:avLst/>
          </a:prstGeom>
          <a:solidFill>
            <a:schemeClr val="bg1">
              <a:lumMod val="95000"/>
            </a:schemeClr>
          </a:solidFill>
        </p:spPr>
        <p:txBody>
          <a:bodyPr wrap="square">
            <a:spAutoFit/>
          </a:bodyPr>
          <a:lstStyle/>
          <a:p>
            <a:pPr marL="457200" indent="-457200" algn="just">
              <a:buFont typeface="Wingdings" panose="05000000000000000000" pitchFamily="2" charset="2"/>
              <a:buChar char="u"/>
            </a:pPr>
            <a:r>
              <a:rPr lang="en-US" altLang="zh-CN" sz="3200" dirty="0">
                <a:solidFill>
                  <a:srgbClr val="FF0000"/>
                </a:solidFill>
                <a:latin typeface="Times New Roman" panose="02020603050405020304" pitchFamily="18" charset="0"/>
                <a:cs typeface="Times New Roman" panose="02020603050405020304" pitchFamily="18" charset="0"/>
              </a:rPr>
              <a:t>Stick to </a:t>
            </a:r>
            <a:r>
              <a:rPr lang="en-US" altLang="zh-CN" sz="3200" dirty="0">
                <a:latin typeface="Times New Roman" panose="02020603050405020304" pitchFamily="18" charset="0"/>
                <a:cs typeface="Times New Roman" panose="02020603050405020304" pitchFamily="18" charset="0"/>
              </a:rPr>
              <a:t>the appearance of safety no longer felt like the only option : </a:t>
            </a:r>
            <a:r>
              <a:rPr lang="en-US" altLang="zh-CN" sz="3200" b="1" dirty="0">
                <a:latin typeface="Times New Roman" panose="02020603050405020304" pitchFamily="18" charset="0"/>
                <a:cs typeface="Times New Roman" panose="02020603050405020304" pitchFamily="18" charset="0"/>
              </a:rPr>
              <a:t>to embrace new experiences or take risks that could lead to growth or excitement.</a:t>
            </a:r>
            <a:endParaRPr lang="zh-CN" altLang="en-US" sz="3200" b="1"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1"/>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6" grpId="0"/>
      <p:bldP spid="7" grpId="0" animBg="1"/>
      <p:bldP spid="9"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rot="-788083">
            <a:off x="-2349616" y="-2256005"/>
            <a:ext cx="17308639" cy="12458120"/>
            <a:chOff x="0" y="0"/>
            <a:chExt cx="23078185" cy="16610827"/>
          </a:xfrm>
        </p:grpSpPr>
        <p:grpSp>
          <p:nvGrpSpPr>
            <p:cNvPr id="4" name="Group 4"/>
            <p:cNvGrpSpPr/>
            <p:nvPr/>
          </p:nvGrpSpPr>
          <p:grpSpPr>
            <a:xfrm rot="6686939">
              <a:off x="6334288" y="-1884615"/>
              <a:ext cx="9094487" cy="19372745"/>
              <a:chOff x="0" y="0"/>
              <a:chExt cx="812800" cy="1731397"/>
            </a:xfrm>
          </p:grpSpPr>
          <p:sp>
            <p:nvSpPr>
              <p:cNvPr id="5" name="Freeform 5"/>
              <p:cNvSpPr/>
              <p:nvPr/>
            </p:nvSpPr>
            <p:spPr>
              <a:xfrm>
                <a:off x="0" y="0"/>
                <a:ext cx="812800" cy="1731397"/>
              </a:xfrm>
              <a:custGeom>
                <a:avLst/>
                <a:gdLst/>
                <a:ahLst/>
                <a:cxnLst/>
                <a:rect l="l" t="t" r="r" b="b"/>
                <a:pathLst>
                  <a:path w="812800" h="1731397">
                    <a:moveTo>
                      <a:pt x="203200" y="0"/>
                    </a:moveTo>
                    <a:lnTo>
                      <a:pt x="609600" y="0"/>
                    </a:lnTo>
                    <a:lnTo>
                      <a:pt x="812800" y="1731397"/>
                    </a:lnTo>
                    <a:lnTo>
                      <a:pt x="0" y="1731397"/>
                    </a:lnTo>
                    <a:lnTo>
                      <a:pt x="203200" y="0"/>
                    </a:lnTo>
                    <a:close/>
                  </a:path>
                </a:pathLst>
              </a:custGeom>
              <a:solidFill>
                <a:srgbClr val="000000"/>
              </a:solidFill>
            </p:spPr>
          </p:sp>
          <p:sp>
            <p:nvSpPr>
              <p:cNvPr id="6" name="TextBox 6"/>
              <p:cNvSpPr txBox="1"/>
              <p:nvPr/>
            </p:nvSpPr>
            <p:spPr>
              <a:xfrm>
                <a:off x="127000" y="-28575"/>
                <a:ext cx="558800" cy="1759972"/>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7"/>
            <p:cNvGrpSpPr/>
            <p:nvPr/>
          </p:nvGrpSpPr>
          <p:grpSpPr>
            <a:xfrm rot="5903092">
              <a:off x="9818904" y="2468417"/>
              <a:ext cx="7191111" cy="18476325"/>
              <a:chOff x="0" y="0"/>
              <a:chExt cx="812800" cy="2088350"/>
            </a:xfrm>
          </p:grpSpPr>
          <p:sp>
            <p:nvSpPr>
              <p:cNvPr id="8" name="Freeform 8"/>
              <p:cNvSpPr/>
              <p:nvPr/>
            </p:nvSpPr>
            <p:spPr>
              <a:xfrm>
                <a:off x="0" y="0"/>
                <a:ext cx="812800" cy="2088350"/>
              </a:xfrm>
              <a:custGeom>
                <a:avLst/>
                <a:gdLst/>
                <a:ahLst/>
                <a:cxnLst/>
                <a:rect l="l" t="t" r="r" b="b"/>
                <a:pathLst>
                  <a:path w="812800" h="2088350">
                    <a:moveTo>
                      <a:pt x="203200" y="0"/>
                    </a:moveTo>
                    <a:lnTo>
                      <a:pt x="609600" y="0"/>
                    </a:lnTo>
                    <a:lnTo>
                      <a:pt x="812800" y="2088350"/>
                    </a:lnTo>
                    <a:lnTo>
                      <a:pt x="0" y="2088350"/>
                    </a:lnTo>
                    <a:lnTo>
                      <a:pt x="203200" y="0"/>
                    </a:lnTo>
                    <a:close/>
                  </a:path>
                </a:pathLst>
              </a:custGeom>
              <a:solidFill>
                <a:srgbClr val="000000"/>
              </a:solidFill>
            </p:spPr>
          </p:sp>
          <p:sp>
            <p:nvSpPr>
              <p:cNvPr id="9" name="TextBox 9"/>
              <p:cNvSpPr txBox="1"/>
              <p:nvPr/>
            </p:nvSpPr>
            <p:spPr>
              <a:xfrm>
                <a:off x="127000" y="-28575"/>
                <a:ext cx="558800" cy="211692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10"/>
            <p:cNvGrpSpPr/>
            <p:nvPr/>
          </p:nvGrpSpPr>
          <p:grpSpPr>
            <a:xfrm rot="6686939">
              <a:off x="6125694" y="-1936107"/>
              <a:ext cx="8983051" cy="19285208"/>
              <a:chOff x="0" y="0"/>
              <a:chExt cx="812800" cy="1744955"/>
            </a:xfrm>
          </p:grpSpPr>
          <p:sp>
            <p:nvSpPr>
              <p:cNvPr id="11" name="Freeform 11"/>
              <p:cNvSpPr/>
              <p:nvPr/>
            </p:nvSpPr>
            <p:spPr>
              <a:xfrm>
                <a:off x="0" y="0"/>
                <a:ext cx="812800" cy="1744955"/>
              </a:xfrm>
              <a:custGeom>
                <a:avLst/>
                <a:gdLst/>
                <a:ahLst/>
                <a:cxnLst/>
                <a:rect l="l" t="t" r="r" b="b"/>
                <a:pathLst>
                  <a:path w="812800" h="1744955">
                    <a:moveTo>
                      <a:pt x="203200" y="0"/>
                    </a:moveTo>
                    <a:lnTo>
                      <a:pt x="609600" y="0"/>
                    </a:lnTo>
                    <a:lnTo>
                      <a:pt x="812800" y="1744955"/>
                    </a:lnTo>
                    <a:lnTo>
                      <a:pt x="0" y="1744955"/>
                    </a:lnTo>
                    <a:lnTo>
                      <a:pt x="203200" y="0"/>
                    </a:lnTo>
                    <a:close/>
                  </a:path>
                </a:pathLst>
              </a:custGeom>
              <a:solidFill>
                <a:srgbClr val="FFFFFF"/>
              </a:solidFill>
            </p:spPr>
          </p:sp>
          <p:sp>
            <p:nvSpPr>
              <p:cNvPr id="12" name="TextBox 12"/>
              <p:cNvSpPr txBox="1"/>
              <p:nvPr/>
            </p:nvSpPr>
            <p:spPr>
              <a:xfrm>
                <a:off x="127000" y="-38100"/>
                <a:ext cx="558800" cy="1783055"/>
              </a:xfrm>
              <a:prstGeom prst="rect">
                <a:avLst/>
              </a:prstGeom>
            </p:spPr>
            <p:txBody>
              <a:bodyPr lIns="50178" tIns="50178" rIns="50178" bIns="50178"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rot="5903092">
              <a:off x="9584153" y="2374719"/>
              <a:ext cx="7102997" cy="18377507"/>
              <a:chOff x="0" y="0"/>
              <a:chExt cx="812800" cy="2102949"/>
            </a:xfrm>
          </p:grpSpPr>
          <p:sp>
            <p:nvSpPr>
              <p:cNvPr id="14" name="Freeform 14"/>
              <p:cNvSpPr/>
              <p:nvPr/>
            </p:nvSpPr>
            <p:spPr>
              <a:xfrm>
                <a:off x="0" y="0"/>
                <a:ext cx="812800" cy="2102949"/>
              </a:xfrm>
              <a:custGeom>
                <a:avLst/>
                <a:gdLst/>
                <a:ahLst/>
                <a:cxnLst/>
                <a:rect l="l" t="t" r="r" b="b"/>
                <a:pathLst>
                  <a:path w="812800" h="2102949">
                    <a:moveTo>
                      <a:pt x="203200" y="0"/>
                    </a:moveTo>
                    <a:lnTo>
                      <a:pt x="609600" y="0"/>
                    </a:lnTo>
                    <a:lnTo>
                      <a:pt x="812800" y="2102949"/>
                    </a:lnTo>
                    <a:lnTo>
                      <a:pt x="0" y="2102949"/>
                    </a:lnTo>
                    <a:lnTo>
                      <a:pt x="203200" y="0"/>
                    </a:lnTo>
                    <a:close/>
                  </a:path>
                </a:pathLst>
              </a:custGeom>
              <a:solidFill>
                <a:srgbClr val="FFFFFF"/>
              </a:solidFill>
            </p:spPr>
          </p:sp>
          <p:sp>
            <p:nvSpPr>
              <p:cNvPr id="15" name="TextBox 15"/>
              <p:cNvSpPr txBox="1"/>
              <p:nvPr/>
            </p:nvSpPr>
            <p:spPr>
              <a:xfrm>
                <a:off x="127000" y="-38100"/>
                <a:ext cx="558800" cy="2141049"/>
              </a:xfrm>
              <a:prstGeom prst="rect">
                <a:avLst/>
              </a:prstGeom>
            </p:spPr>
            <p:txBody>
              <a:bodyPr lIns="50178" tIns="50178" rIns="50178" bIns="50178" rtlCol="0" anchor="ctr"/>
              <a:lstStyle/>
              <a:p>
                <a:pPr marL="0" marR="0" lvl="0" indent="0" algn="ctr" defTabSz="914400" rtl="0" eaLnBrk="1" fontAlgn="auto" latinLnBrk="0" hangingPunct="1">
                  <a:lnSpc>
                    <a:spcPts val="266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6" name="Freeform 16"/>
          <p:cNvSpPr/>
          <p:nvPr/>
        </p:nvSpPr>
        <p:spPr>
          <a:xfrm rot="1512651" flipH="1">
            <a:off x="-8338545" y="4614783"/>
            <a:ext cx="7235261" cy="7116651"/>
          </a:xfrm>
          <a:custGeom>
            <a:avLst/>
            <a:gdLst/>
            <a:ahLst/>
            <a:cxnLst/>
            <a:rect l="l" t="t" r="r" b="b"/>
            <a:pathLst>
              <a:path w="7235261" h="7116651">
                <a:moveTo>
                  <a:pt x="7235262" y="0"/>
                </a:moveTo>
                <a:lnTo>
                  <a:pt x="0" y="0"/>
                </a:lnTo>
                <a:lnTo>
                  <a:pt x="0" y="7116651"/>
                </a:lnTo>
                <a:lnTo>
                  <a:pt x="7235262" y="7116651"/>
                </a:lnTo>
                <a:lnTo>
                  <a:pt x="7235262" y="0"/>
                </a:lnTo>
                <a:close/>
              </a:path>
            </a:pathLst>
          </a:custGeom>
          <a:blipFill>
            <a:blip r:embed="rId2"/>
            <a:stretch>
              <a:fillRect/>
            </a:stretch>
          </a:blipFill>
        </p:spPr>
      </p:sp>
      <p:sp>
        <p:nvSpPr>
          <p:cNvPr id="19" name="Freeform 19"/>
          <p:cNvSpPr/>
          <p:nvPr/>
        </p:nvSpPr>
        <p:spPr>
          <a:xfrm>
            <a:off x="2020420" y="4246479"/>
            <a:ext cx="7912742" cy="863208"/>
          </a:xfrm>
          <a:custGeom>
            <a:avLst/>
            <a:gdLst/>
            <a:ahLst/>
            <a:cxnLst/>
            <a:rect l="l" t="t" r="r" b="b"/>
            <a:pathLst>
              <a:path w="7912742" h="863208">
                <a:moveTo>
                  <a:pt x="0" y="0"/>
                </a:moveTo>
                <a:lnTo>
                  <a:pt x="7912742" y="0"/>
                </a:lnTo>
                <a:lnTo>
                  <a:pt x="7912742" y="863208"/>
                </a:lnTo>
                <a:lnTo>
                  <a:pt x="0" y="863208"/>
                </a:lnTo>
                <a:lnTo>
                  <a:pt x="0" y="0"/>
                </a:lnTo>
                <a:close/>
              </a:path>
            </a:pathLst>
          </a:custGeom>
          <a:blipFill>
            <a:blip r:embed="rId3"/>
            <a:stretch>
              <a:fillRect/>
            </a:stretch>
          </a:blipFill>
        </p:spPr>
      </p:sp>
      <p:sp>
        <p:nvSpPr>
          <p:cNvPr id="20" name="Freeform 20"/>
          <p:cNvSpPr/>
          <p:nvPr/>
        </p:nvSpPr>
        <p:spPr>
          <a:xfrm rot="-413224">
            <a:off x="6786864" y="8408844"/>
            <a:ext cx="3968720" cy="613720"/>
          </a:xfrm>
          <a:custGeom>
            <a:avLst/>
            <a:gdLst/>
            <a:ahLst/>
            <a:cxnLst/>
            <a:rect l="l" t="t" r="r" b="b"/>
            <a:pathLst>
              <a:path w="3968720" h="613720">
                <a:moveTo>
                  <a:pt x="0" y="0"/>
                </a:moveTo>
                <a:lnTo>
                  <a:pt x="3968720" y="0"/>
                </a:lnTo>
                <a:lnTo>
                  <a:pt x="3968720" y="613720"/>
                </a:lnTo>
                <a:lnTo>
                  <a:pt x="0" y="613720"/>
                </a:lnTo>
                <a:lnTo>
                  <a:pt x="0" y="0"/>
                </a:lnTo>
                <a:close/>
              </a:path>
            </a:pathLst>
          </a:custGeom>
          <a:blipFill>
            <a:blip r:embed="rId4"/>
            <a:stretch>
              <a:fillRect/>
            </a:stretch>
          </a:blipFill>
        </p:spPr>
      </p:sp>
      <p:sp>
        <p:nvSpPr>
          <p:cNvPr id="27" name="Freeform 27"/>
          <p:cNvSpPr/>
          <p:nvPr/>
        </p:nvSpPr>
        <p:spPr>
          <a:xfrm rot="-1059529">
            <a:off x="2071585" y="1414129"/>
            <a:ext cx="1685059" cy="2238362"/>
          </a:xfrm>
          <a:custGeom>
            <a:avLst/>
            <a:gdLst/>
            <a:ahLst/>
            <a:cxnLst/>
            <a:rect l="l" t="t" r="r" b="b"/>
            <a:pathLst>
              <a:path w="1685059" h="2238362">
                <a:moveTo>
                  <a:pt x="0" y="0"/>
                </a:moveTo>
                <a:lnTo>
                  <a:pt x="1685059" y="0"/>
                </a:lnTo>
                <a:lnTo>
                  <a:pt x="1685059" y="2238361"/>
                </a:lnTo>
                <a:lnTo>
                  <a:pt x="0" y="2238361"/>
                </a:lnTo>
                <a:lnTo>
                  <a:pt x="0" y="0"/>
                </a:lnTo>
                <a:close/>
              </a:path>
            </a:pathLst>
          </a:custGeom>
          <a:blipFill>
            <a:blip r:embed="rId5"/>
            <a:stretch>
              <a:fillRect/>
            </a:stretch>
          </a:blipFill>
        </p:spPr>
      </p:sp>
      <p:sp>
        <p:nvSpPr>
          <p:cNvPr id="28" name="Freeform 28"/>
          <p:cNvSpPr/>
          <p:nvPr/>
        </p:nvSpPr>
        <p:spPr>
          <a:xfrm rot="-1107114">
            <a:off x="18305441" y="2572524"/>
            <a:ext cx="7870677" cy="8229600"/>
          </a:xfrm>
          <a:custGeom>
            <a:avLst/>
            <a:gdLst/>
            <a:ahLst/>
            <a:cxnLst/>
            <a:rect l="l" t="t" r="r" b="b"/>
            <a:pathLst>
              <a:path w="7870677" h="8229600">
                <a:moveTo>
                  <a:pt x="0" y="0"/>
                </a:moveTo>
                <a:lnTo>
                  <a:pt x="7870676" y="0"/>
                </a:lnTo>
                <a:lnTo>
                  <a:pt x="7870676" y="8229600"/>
                </a:lnTo>
                <a:lnTo>
                  <a:pt x="0" y="8229600"/>
                </a:lnTo>
                <a:lnTo>
                  <a:pt x="0" y="0"/>
                </a:lnTo>
                <a:close/>
              </a:path>
            </a:pathLst>
          </a:custGeom>
          <a:blipFill>
            <a:blip r:embed="rId6"/>
            <a:stretch>
              <a:fillRect/>
            </a:stretch>
          </a:blipFill>
        </p:spPr>
      </p:sp>
      <p:sp>
        <p:nvSpPr>
          <p:cNvPr id="29" name="Freeform 29"/>
          <p:cNvSpPr/>
          <p:nvPr/>
        </p:nvSpPr>
        <p:spPr>
          <a:xfrm rot="1134956">
            <a:off x="9699877" y="1275881"/>
            <a:ext cx="2429013" cy="2961997"/>
          </a:xfrm>
          <a:custGeom>
            <a:avLst/>
            <a:gdLst/>
            <a:ahLst/>
            <a:cxnLst/>
            <a:rect l="l" t="t" r="r" b="b"/>
            <a:pathLst>
              <a:path w="2429013" h="2961997">
                <a:moveTo>
                  <a:pt x="0" y="0"/>
                </a:moveTo>
                <a:lnTo>
                  <a:pt x="2429012" y="0"/>
                </a:lnTo>
                <a:lnTo>
                  <a:pt x="2429012" y="2961998"/>
                </a:lnTo>
                <a:lnTo>
                  <a:pt x="0" y="2961998"/>
                </a:lnTo>
                <a:lnTo>
                  <a:pt x="0" y="0"/>
                </a:lnTo>
                <a:close/>
              </a:path>
            </a:pathLst>
          </a:custGeom>
          <a:blipFill>
            <a:blip r:embed="rId7"/>
            <a:stretch>
              <a:fillRect/>
            </a:stretch>
          </a:blipFill>
        </p:spPr>
      </p:sp>
      <p:sp>
        <p:nvSpPr>
          <p:cNvPr id="30" name="Freeform 30"/>
          <p:cNvSpPr/>
          <p:nvPr/>
        </p:nvSpPr>
        <p:spPr>
          <a:xfrm>
            <a:off x="12610086" y="2298620"/>
            <a:ext cx="4885669" cy="6483551"/>
          </a:xfrm>
          <a:custGeom>
            <a:avLst/>
            <a:gdLst/>
            <a:ahLst/>
            <a:cxnLst/>
            <a:rect l="l" t="t" r="r" b="b"/>
            <a:pathLst>
              <a:path w="4885669" h="6483551">
                <a:moveTo>
                  <a:pt x="0" y="0"/>
                </a:moveTo>
                <a:lnTo>
                  <a:pt x="4885669" y="0"/>
                </a:lnTo>
                <a:lnTo>
                  <a:pt x="4885669" y="6483552"/>
                </a:lnTo>
                <a:lnTo>
                  <a:pt x="0" y="6483552"/>
                </a:lnTo>
                <a:lnTo>
                  <a:pt x="0" y="0"/>
                </a:lnTo>
                <a:close/>
              </a:path>
            </a:pathLst>
          </a:custGeom>
          <a:blipFill>
            <a:blip r:embed="rId8"/>
            <a:stretch>
              <a:fillRect/>
            </a:stretch>
          </a:blipFill>
        </p:spPr>
      </p:sp>
      <p:sp>
        <p:nvSpPr>
          <p:cNvPr id="31" name="TextBox 31"/>
          <p:cNvSpPr txBox="1"/>
          <p:nvPr/>
        </p:nvSpPr>
        <p:spPr>
          <a:xfrm rot="-409979">
            <a:off x="2337110" y="751088"/>
            <a:ext cx="12849643" cy="3117392"/>
          </a:xfrm>
          <a:prstGeom prst="rect">
            <a:avLst/>
          </a:prstGeom>
        </p:spPr>
        <p:txBody>
          <a:bodyPr wrap="square" lIns="0" tIns="0" rIns="0" bIns="0" rtlCol="0" anchor="t">
            <a:spAutoFit/>
          </a:bodyPr>
          <a:lstStyle/>
          <a:p>
            <a:pPr marL="0" marR="0" lvl="0" indent="0" algn="l" defTabSz="914400" rtl="0" eaLnBrk="1" fontAlgn="auto" latinLnBrk="0" hangingPunct="1">
              <a:lnSpc>
                <a:spcPts val="303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可画乐淘淘-简" panose="00020600040101010101"/>
              </a:rPr>
              <a:t>Emei</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可画乐淘淘-简" panose="00020600040101010101"/>
              </a:rPr>
              <a:t> Kung Fu Girls</a:t>
            </a:r>
            <a:endPar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可画乐淘淘-简" panose="00020600040101010101"/>
            </a:endParaRPr>
          </a:p>
        </p:txBody>
      </p:sp>
      <p:sp>
        <p:nvSpPr>
          <p:cNvPr id="32" name="TextBox 17"/>
          <p:cNvSpPr txBox="1"/>
          <p:nvPr/>
        </p:nvSpPr>
        <p:spPr>
          <a:xfrm rot="21265685">
            <a:off x="-63745" y="4826542"/>
            <a:ext cx="13373009" cy="2891176"/>
          </a:xfrm>
          <a:prstGeom prst="rect">
            <a:avLst/>
          </a:prstGeom>
        </p:spPr>
        <p:txBody>
          <a:bodyPr lIns="0" tIns="0" rIns="0" bIns="0" rtlCol="0" anchor="t">
            <a:spAutoFit/>
          </a:bodyPr>
          <a:lstStyle/>
          <a:p>
            <a:pPr marL="0" marR="0" lvl="0" indent="0" algn="ctr" defTabSz="914400" rtl="0" eaLnBrk="1" fontAlgn="auto" latinLnBrk="0" hangingPunct="1">
              <a:lnSpc>
                <a:spcPts val="25885"/>
              </a:lnSpc>
              <a:spcBef>
                <a:spcPts val="0"/>
              </a:spcBef>
              <a:spcAft>
                <a:spcPts val="0"/>
              </a:spcAft>
              <a:buClrTx/>
              <a:buSzTx/>
              <a:buFontTx/>
              <a:buNone/>
              <a:defRPr/>
            </a:pPr>
            <a:r>
              <a:rPr kumimoji="0" lang="zh-CN" altLang="en-US" sz="1849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可画乐淘淘-简" panose="00020600040101010101"/>
                <a:sym typeface="可画乐淘淘-简" panose="00020600040101010101"/>
              </a:rPr>
              <a:t>语法填空</a:t>
            </a:r>
            <a:endParaRPr kumimoji="0" lang="en-US" sz="1849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可画乐淘淘-简" panose="00020600040101010101"/>
              <a:sym typeface="可画乐淘淘-简" panose="00020600040101010101"/>
            </a:endParaRPr>
          </a:p>
        </p:txBody>
      </p:sp>
      <p:pic>
        <p:nvPicPr>
          <p:cNvPr id="5124" name="图片 6" descr="logo横版 png"/>
          <p:cNvPicPr>
            <a:picLocks noChangeAspect="1"/>
          </p:cNvPicPr>
          <p:nvPr/>
        </p:nvPicPr>
        <p:blipFill>
          <a:blip r:embed="rId9"/>
          <a:stretch>
            <a:fillRect/>
          </a:stretch>
        </p:blipFill>
        <p:spPr>
          <a:xfrm>
            <a:off x="16548735" y="422275"/>
            <a:ext cx="1196975" cy="1266825"/>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747173" y="2360355"/>
            <a:ext cx="5573486" cy="2677656"/>
          </a:xfrm>
          <a:prstGeom prst="rect">
            <a:avLst/>
          </a:prstGeom>
          <a:solidFill>
            <a:schemeClr val="bg1">
              <a:lumMod val="95000"/>
            </a:schemeClr>
          </a:solidFill>
        </p:spPr>
        <p:txBody>
          <a:bodyPr wrap="square">
            <a:spAutoFit/>
          </a:bodyPr>
          <a:lstStyle/>
          <a:p>
            <a:r>
              <a:rPr lang="en-US" altLang="zh-CN" sz="2800" dirty="0">
                <a:latin typeface="Times New Roman" panose="02020603050405020304" pitchFamily="18" charset="0"/>
                <a:cs typeface="Times New Roman" panose="02020603050405020304" pitchFamily="18" charset="0"/>
              </a:rPr>
              <a:t>Be passionate about</a:t>
            </a:r>
            <a:r>
              <a:rPr lang="zh-CN" altLang="en-US" sz="2800" dirty="0">
                <a:latin typeface="Times New Roman" panose="02020603050405020304" pitchFamily="18" charset="0"/>
                <a:cs typeface="Times New Roman" panose="02020603050405020304" pitchFamily="18" charset="0"/>
              </a:rPr>
              <a:t>对</a:t>
            </a:r>
            <a:r>
              <a:rPr lang="en-US" altLang="zh-CN" sz="2800" dirty="0">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充满热情</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Go viral</a:t>
            </a:r>
            <a:r>
              <a:rPr lang="zh-CN" altLang="en-US" sz="2800" dirty="0">
                <a:latin typeface="Times New Roman" panose="02020603050405020304" pitchFamily="18" charset="0"/>
                <a:cs typeface="Times New Roman" panose="02020603050405020304" pitchFamily="18" charset="0"/>
              </a:rPr>
              <a:t>走红</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Be skilled</a:t>
            </a:r>
            <a:r>
              <a:rPr lang="zh-CN" altLang="en-US" sz="2800" dirty="0">
                <a:latin typeface="Times New Roman" panose="02020603050405020304" pitchFamily="18" charset="0"/>
                <a:cs typeface="Times New Roman" panose="02020603050405020304" pitchFamily="18" charset="0"/>
              </a:rPr>
              <a:t>熟练</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Martial arts</a:t>
            </a:r>
            <a:r>
              <a:rPr lang="zh-CN" altLang="en-US" sz="2800" dirty="0">
                <a:latin typeface="Times New Roman" panose="02020603050405020304" pitchFamily="18" charset="0"/>
                <a:cs typeface="Times New Roman" panose="02020603050405020304" pitchFamily="18" charset="0"/>
              </a:rPr>
              <a:t>武术</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Intangible cultural heritage</a:t>
            </a:r>
            <a:r>
              <a:rPr lang="zh-CN" altLang="en-US" sz="2800" dirty="0">
                <a:latin typeface="Times New Roman" panose="02020603050405020304" pitchFamily="18" charset="0"/>
                <a:cs typeface="Times New Roman" panose="02020603050405020304" pitchFamily="18" charset="0"/>
              </a:rPr>
              <a:t>非遗</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Date back to</a:t>
            </a:r>
            <a:r>
              <a:rPr lang="zh-CN" altLang="en-US" sz="2800" dirty="0">
                <a:latin typeface="Times New Roman" panose="02020603050405020304" pitchFamily="18" charset="0"/>
                <a:cs typeface="Times New Roman" panose="02020603050405020304" pitchFamily="18" charset="0"/>
              </a:rPr>
              <a:t>追溯</a:t>
            </a:r>
            <a:endParaRPr lang="zh-CN" altLang="en-US" sz="28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304800" y="357574"/>
            <a:ext cx="12420600" cy="9571851"/>
          </a:xfrm>
          <a:prstGeom prst="rect">
            <a:avLst/>
          </a:prstGeom>
          <a:noFill/>
        </p:spPr>
        <p:txBody>
          <a:bodyPr wrap="square">
            <a:spAutoFit/>
          </a:bodyPr>
          <a:lstStyle/>
          <a:p>
            <a:pPr algn="just"/>
            <a:r>
              <a:rPr lang="en-US" altLang="zh-CN" sz="2800" dirty="0">
                <a:latin typeface="Times New Roman" panose="02020603050405020304" pitchFamily="18" charset="0"/>
                <a:cs typeface="Times New Roman" panose="02020603050405020304" pitchFamily="18" charset="0"/>
              </a:rPr>
              <a:t>       The </a:t>
            </a:r>
            <a:r>
              <a:rPr lang="en-US" altLang="zh-CN" sz="2800" dirty="0" err="1">
                <a:latin typeface="Times New Roman" panose="02020603050405020304" pitchFamily="18" charset="0"/>
                <a:cs typeface="Times New Roman" panose="02020603050405020304" pitchFamily="18" charset="0"/>
              </a:rPr>
              <a:t>Emei</a:t>
            </a:r>
            <a:r>
              <a:rPr lang="en-US" altLang="zh-CN" sz="2800" dirty="0">
                <a:latin typeface="Times New Roman" panose="02020603050405020304" pitchFamily="18" charset="0"/>
                <a:cs typeface="Times New Roman" panose="02020603050405020304" pitchFamily="18" charset="0"/>
              </a:rPr>
              <a:t> Kung Fu Girls, a female Kung Fu group consisting of nine Gen-Z members who are passionate about traditional Chinese martial arts, has gone viral on China’s social media.</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Ling Yun, the core member of the group,</a:t>
            </a:r>
            <a:r>
              <a:rPr lang="en-US" altLang="zh-CN" sz="2800" u="sng" dirty="0">
                <a:latin typeface="Times New Roman" panose="02020603050405020304" pitchFamily="18" charset="0"/>
                <a:cs typeface="Times New Roman" panose="02020603050405020304" pitchFamily="18" charset="0"/>
              </a:rPr>
              <a:t>    56   </a:t>
            </a:r>
            <a:r>
              <a:rPr lang="en-US" altLang="zh-CN" sz="2800" dirty="0">
                <a:latin typeface="Times New Roman" panose="02020603050405020304" pitchFamily="18" charset="0"/>
                <a:cs typeface="Times New Roman" panose="02020603050405020304" pitchFamily="18" charset="0"/>
              </a:rPr>
              <a:t>is also an inheritor of </a:t>
            </a:r>
            <a:r>
              <a:rPr lang="en-US" altLang="zh-CN" sz="2800" dirty="0" err="1">
                <a:latin typeface="Times New Roman" panose="02020603050405020304" pitchFamily="18" charset="0"/>
                <a:cs typeface="Times New Roman" panose="02020603050405020304" pitchFamily="18" charset="0"/>
              </a:rPr>
              <a:t>Emei</a:t>
            </a:r>
            <a:r>
              <a:rPr lang="en-US" altLang="zh-CN" sz="2800" dirty="0">
                <a:latin typeface="Times New Roman" panose="02020603050405020304" pitchFamily="18" charset="0"/>
                <a:cs typeface="Times New Roman" panose="02020603050405020304" pitchFamily="18" charset="0"/>
              </a:rPr>
              <a:t> martial arts, and other members are skilled in </a:t>
            </a:r>
            <a:r>
              <a:rPr lang="en-US" altLang="zh-CN" sz="2800" dirty="0" err="1">
                <a:latin typeface="Times New Roman" panose="02020603050405020304" pitchFamily="18" charset="0"/>
                <a:cs typeface="Times New Roman" panose="02020603050405020304" pitchFamily="18" charset="0"/>
              </a:rPr>
              <a:t>Emei</a:t>
            </a:r>
            <a:r>
              <a:rPr lang="en-US" altLang="zh-CN" sz="2800" dirty="0">
                <a:latin typeface="Times New Roman" panose="02020603050405020304" pitchFamily="18" charset="0"/>
                <a:cs typeface="Times New Roman" panose="02020603050405020304" pitchFamily="18" charset="0"/>
              </a:rPr>
              <a:t> Kung Fu techniques. Short</a:t>
            </a:r>
            <a:r>
              <a:rPr lang="en-US" altLang="zh-CN" sz="2800" u="sng" dirty="0">
                <a:latin typeface="Times New Roman" panose="02020603050405020304" pitchFamily="18" charset="0"/>
                <a:cs typeface="Times New Roman" panose="02020603050405020304" pitchFamily="18" charset="0"/>
              </a:rPr>
              <a:t>      57</a:t>
            </a:r>
            <a:r>
              <a:rPr lang="en-US" altLang="zh-CN" sz="2800" dirty="0">
                <a:latin typeface="Times New Roman" panose="02020603050405020304" pitchFamily="18" charset="0"/>
                <a:cs typeface="Times New Roman" panose="02020603050405020304" pitchFamily="18" charset="0"/>
              </a:rPr>
              <a:t>   (video) of them performing </a:t>
            </a:r>
            <a:r>
              <a:rPr lang="en-US" altLang="zh-CN" sz="2800" dirty="0" err="1">
                <a:latin typeface="Times New Roman" panose="02020603050405020304" pitchFamily="18" charset="0"/>
                <a:cs typeface="Times New Roman" panose="02020603050405020304" pitchFamily="18" charset="0"/>
              </a:rPr>
              <a:t>Emei</a:t>
            </a:r>
            <a:r>
              <a:rPr lang="en-US" altLang="zh-CN" sz="2800" dirty="0">
                <a:latin typeface="Times New Roman" panose="02020603050405020304" pitchFamily="18" charset="0"/>
                <a:cs typeface="Times New Roman" panose="02020603050405020304" pitchFamily="18" charset="0"/>
              </a:rPr>
              <a:t> martial arts have effectively promoted the intangible cultural heritage. In their first promotional video, they wear green uniforms and perform various </a:t>
            </a:r>
            <a:r>
              <a:rPr lang="en-US" altLang="zh-CN" sz="2800" dirty="0" err="1">
                <a:latin typeface="Times New Roman" panose="02020603050405020304" pitchFamily="18" charset="0"/>
                <a:cs typeface="Times New Roman" panose="02020603050405020304" pitchFamily="18" charset="0"/>
              </a:rPr>
              <a:t>Emei</a:t>
            </a:r>
            <a:r>
              <a:rPr lang="en-US" altLang="zh-CN" sz="2800" dirty="0">
                <a:latin typeface="Times New Roman" panose="02020603050405020304" pitchFamily="18" charset="0"/>
                <a:cs typeface="Times New Roman" panose="02020603050405020304" pitchFamily="18" charset="0"/>
              </a:rPr>
              <a:t> Kung Fu techniques against the backdrop of Mount </a:t>
            </a:r>
            <a:r>
              <a:rPr lang="en-US" altLang="zh-CN" sz="2800" dirty="0" err="1">
                <a:latin typeface="Times New Roman" panose="02020603050405020304" pitchFamily="18" charset="0"/>
                <a:cs typeface="Times New Roman" panose="02020603050405020304" pitchFamily="18" charset="0"/>
              </a:rPr>
              <a:t>Emei</a:t>
            </a:r>
            <a:r>
              <a:rPr lang="en-US" altLang="zh-CN" sz="2800" dirty="0">
                <a:latin typeface="Times New Roman" panose="02020603050405020304" pitchFamily="18" charset="0"/>
                <a:cs typeface="Times New Roman" panose="02020603050405020304" pitchFamily="18" charset="0"/>
              </a:rPr>
              <a:t> in southwest China’s Sichuan Province,</a:t>
            </a:r>
            <a:r>
              <a:rPr lang="en-US" altLang="zh-CN" sz="2800" u="sng" dirty="0">
                <a:latin typeface="Times New Roman" panose="02020603050405020304" pitchFamily="18" charset="0"/>
                <a:cs typeface="Times New Roman" panose="02020603050405020304" pitchFamily="18" charset="0"/>
              </a:rPr>
              <a:t>   58    </a:t>
            </a:r>
            <a:r>
              <a:rPr lang="en-US" altLang="zh-CN" sz="2800" dirty="0">
                <a:latin typeface="Times New Roman" panose="02020603050405020304" pitchFamily="18" charset="0"/>
                <a:cs typeface="Times New Roman" panose="02020603050405020304" pitchFamily="18" charset="0"/>
              </a:rPr>
              <a:t>(demonstrate) the unique charm of </a:t>
            </a:r>
            <a:r>
              <a:rPr lang="en-US" altLang="zh-CN" sz="2800" dirty="0" err="1">
                <a:latin typeface="Times New Roman" panose="02020603050405020304" pitchFamily="18" charset="0"/>
                <a:cs typeface="Times New Roman" panose="02020603050405020304" pitchFamily="18" charset="0"/>
              </a:rPr>
              <a:t>Emei</a:t>
            </a:r>
            <a:r>
              <a:rPr lang="en-US" altLang="zh-CN" sz="2800" dirty="0">
                <a:latin typeface="Times New Roman" panose="02020603050405020304" pitchFamily="18" charset="0"/>
                <a:cs typeface="Times New Roman" panose="02020603050405020304" pitchFamily="18" charset="0"/>
              </a:rPr>
              <a:t> martial arts, which</a:t>
            </a:r>
            <a:r>
              <a:rPr lang="en-US" altLang="zh-CN" sz="2800" u="sng" dirty="0">
                <a:latin typeface="Times New Roman" panose="02020603050405020304" pitchFamily="18" charset="0"/>
                <a:cs typeface="Times New Roman" panose="02020603050405020304" pitchFamily="18" charset="0"/>
              </a:rPr>
              <a:t>    59    </a:t>
            </a:r>
            <a:r>
              <a:rPr lang="en-US" altLang="zh-CN" sz="2800" dirty="0">
                <a:latin typeface="Times New Roman" panose="02020603050405020304" pitchFamily="18" charset="0"/>
                <a:cs typeface="Times New Roman" panose="02020603050405020304" pitchFamily="18" charset="0"/>
              </a:rPr>
              <a:t>(date) back to the Spring and Autumn Period.</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Ling, who began to learn martial arts at the age of 4, realized that preserving and spreading </a:t>
            </a:r>
            <a:r>
              <a:rPr lang="en-US" altLang="zh-CN" sz="2800" dirty="0" err="1">
                <a:latin typeface="Times New Roman" panose="02020603050405020304" pitchFamily="18" charset="0"/>
                <a:cs typeface="Times New Roman" panose="02020603050405020304" pitchFamily="18" charset="0"/>
              </a:rPr>
              <a:t>Emei</a:t>
            </a:r>
            <a:r>
              <a:rPr lang="en-US" altLang="zh-CN" sz="2800" dirty="0">
                <a:latin typeface="Times New Roman" panose="02020603050405020304" pitchFamily="18" charset="0"/>
                <a:cs typeface="Times New Roman" panose="02020603050405020304" pitchFamily="18" charset="0"/>
              </a:rPr>
              <a:t> martial arts culture couldn’t rely</a:t>
            </a:r>
            <a:r>
              <a:rPr lang="en-US" altLang="zh-CN" sz="2800" u="sng" dirty="0">
                <a:latin typeface="Times New Roman" panose="02020603050405020304" pitchFamily="18" charset="0"/>
                <a:cs typeface="Times New Roman" panose="02020603050405020304" pitchFamily="18" charset="0"/>
              </a:rPr>
              <a:t>    60   </a:t>
            </a:r>
            <a:r>
              <a:rPr lang="en-US" altLang="zh-CN" sz="2800" dirty="0">
                <a:latin typeface="Times New Roman" panose="02020603050405020304" pitchFamily="18" charset="0"/>
                <a:cs typeface="Times New Roman" panose="02020603050405020304" pitchFamily="18" charset="0"/>
              </a:rPr>
              <a:t>(mere) on practitioners’ training, and </a:t>
            </a:r>
            <a:r>
              <a:rPr lang="en-US" altLang="zh-CN" sz="2800" dirty="0" err="1">
                <a:latin typeface="Times New Roman" panose="02020603050405020304" pitchFamily="18" charset="0"/>
                <a:cs typeface="Times New Roman" panose="02020603050405020304" pitchFamily="18" charset="0"/>
              </a:rPr>
              <a:t>Emei</a:t>
            </a:r>
            <a:r>
              <a:rPr lang="en-US" altLang="zh-CN" sz="2800" dirty="0">
                <a:latin typeface="Times New Roman" panose="02020603050405020304" pitchFamily="18" charset="0"/>
                <a:cs typeface="Times New Roman" panose="02020603050405020304" pitchFamily="18" charset="0"/>
              </a:rPr>
              <a:t> Kung Fu should be promoted in a way that appeals to modern aesthetics</a:t>
            </a:r>
            <a:r>
              <a:rPr lang="en-US" altLang="zh-CN" sz="2800" u="sng" dirty="0">
                <a:latin typeface="Times New Roman" panose="02020603050405020304" pitchFamily="18" charset="0"/>
                <a:cs typeface="Times New Roman" panose="02020603050405020304" pitchFamily="18" charset="0"/>
              </a:rPr>
              <a:t>    61   </a:t>
            </a:r>
            <a:r>
              <a:rPr lang="en-US" altLang="zh-CN" sz="2800" dirty="0">
                <a:latin typeface="Times New Roman" panose="02020603050405020304" pitchFamily="18" charset="0"/>
                <a:cs typeface="Times New Roman" panose="02020603050405020304" pitchFamily="18" charset="0"/>
              </a:rPr>
              <a:t> (reach) both domestic and international audiences. Therefore, forming a group of versatile talents who could make </a:t>
            </a:r>
            <a:r>
              <a:rPr lang="en-US" altLang="zh-CN" sz="2800" dirty="0" err="1">
                <a:latin typeface="Times New Roman" panose="02020603050405020304" pitchFamily="18" charset="0"/>
                <a:cs typeface="Times New Roman" panose="02020603050405020304" pitchFamily="18" charset="0"/>
              </a:rPr>
              <a:t>Emei</a:t>
            </a:r>
            <a:r>
              <a:rPr lang="en-US" altLang="zh-CN" sz="2800" dirty="0">
                <a:latin typeface="Times New Roman" panose="02020603050405020304" pitchFamily="18" charset="0"/>
                <a:cs typeface="Times New Roman" panose="02020603050405020304" pitchFamily="18" charset="0"/>
              </a:rPr>
              <a:t> martial arts culture thrive in modern society became</a:t>
            </a:r>
            <a:r>
              <a:rPr lang="en-US" altLang="zh-CN" sz="2800" u="sng" dirty="0">
                <a:latin typeface="Times New Roman" panose="02020603050405020304" pitchFamily="18" charset="0"/>
                <a:cs typeface="Times New Roman" panose="02020603050405020304" pitchFamily="18" charset="0"/>
              </a:rPr>
              <a:t>    62     </a:t>
            </a:r>
            <a:r>
              <a:rPr lang="en-US" altLang="zh-CN" sz="2800" dirty="0">
                <a:latin typeface="Times New Roman" panose="02020603050405020304" pitchFamily="18" charset="0"/>
                <a:cs typeface="Times New Roman" panose="02020603050405020304" pitchFamily="18" charset="0"/>
              </a:rPr>
              <a:t>priority.</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As a result, the </a:t>
            </a:r>
            <a:r>
              <a:rPr lang="en-US" altLang="zh-CN" sz="2800" dirty="0" err="1">
                <a:latin typeface="Times New Roman" panose="02020603050405020304" pitchFamily="18" charset="0"/>
                <a:cs typeface="Times New Roman" panose="02020603050405020304" pitchFamily="18" charset="0"/>
              </a:rPr>
              <a:t>Emei</a:t>
            </a:r>
            <a:r>
              <a:rPr lang="en-US" altLang="zh-CN" sz="2800" dirty="0">
                <a:latin typeface="Times New Roman" panose="02020603050405020304" pitchFamily="18" charset="0"/>
                <a:cs typeface="Times New Roman" panose="02020603050405020304" pitchFamily="18" charset="0"/>
              </a:rPr>
              <a:t> Kung Fu Girls group was officially launched at the</a:t>
            </a:r>
            <a:r>
              <a:rPr lang="en-US" altLang="zh-CN" sz="2800" u="sng" dirty="0">
                <a:latin typeface="Times New Roman" panose="02020603050405020304" pitchFamily="18" charset="0"/>
                <a:cs typeface="Times New Roman" panose="02020603050405020304" pitchFamily="18" charset="0"/>
              </a:rPr>
              <a:t>   63   </a:t>
            </a:r>
            <a:r>
              <a:rPr lang="en-US" altLang="zh-CN" sz="2800" dirty="0">
                <a:latin typeface="Times New Roman" panose="02020603050405020304" pitchFamily="18" charset="0"/>
                <a:cs typeface="Times New Roman" panose="02020603050405020304" pitchFamily="18" charset="0"/>
              </a:rPr>
              <a:t>(four) </a:t>
            </a:r>
            <a:r>
              <a:rPr lang="en-US" altLang="zh-CN" sz="2800" dirty="0" err="1">
                <a:latin typeface="Times New Roman" panose="02020603050405020304" pitchFamily="18" charset="0"/>
                <a:cs typeface="Times New Roman" panose="02020603050405020304" pitchFamily="18" charset="0"/>
              </a:rPr>
              <a:t>Emei</a:t>
            </a:r>
            <a:r>
              <a:rPr lang="en-US" altLang="zh-CN" sz="2800" dirty="0">
                <a:latin typeface="Times New Roman" panose="02020603050405020304" pitchFamily="18" charset="0"/>
                <a:cs typeface="Times New Roman" panose="02020603050405020304" pitchFamily="18" charset="0"/>
              </a:rPr>
              <a:t> Martial Arts Inheritance Conference on April 29, 2024. The group has cracked the code of social media success by carving out its distinctive style. Their costumes strike a perfect balance between practicality and grace and combine traditional elements</a:t>
            </a:r>
            <a:r>
              <a:rPr lang="en-US" altLang="zh-CN" sz="2800" u="sng" dirty="0">
                <a:latin typeface="Times New Roman" panose="02020603050405020304" pitchFamily="18" charset="0"/>
                <a:cs typeface="Times New Roman" panose="02020603050405020304" pitchFamily="18" charset="0"/>
              </a:rPr>
              <a:t>   64   </a:t>
            </a:r>
            <a:r>
              <a:rPr lang="en-US" altLang="zh-CN" sz="2800" dirty="0">
                <a:latin typeface="Times New Roman" panose="02020603050405020304" pitchFamily="18" charset="0"/>
                <a:cs typeface="Times New Roman" panose="02020603050405020304" pitchFamily="18" charset="0"/>
              </a:rPr>
              <a:t>modern aesthetics, featuring ink-green and red color schemes, cloud patterns, and</a:t>
            </a:r>
            <a:r>
              <a:rPr lang="en-US" altLang="zh-CN" sz="2800" u="sng" dirty="0">
                <a:latin typeface="Times New Roman" panose="02020603050405020304" pitchFamily="18" charset="0"/>
                <a:cs typeface="Times New Roman" panose="02020603050405020304" pitchFamily="18" charset="0"/>
              </a:rPr>
              <a:t>   65   </a:t>
            </a:r>
            <a:r>
              <a:rPr lang="en-US" altLang="zh-CN" sz="2800" dirty="0">
                <a:latin typeface="Times New Roman" panose="02020603050405020304" pitchFamily="18" charset="0"/>
                <a:cs typeface="Times New Roman" panose="02020603050405020304" pitchFamily="18" charset="0"/>
              </a:rPr>
              <a:t>(innovate) cutting techniques.</a:t>
            </a:r>
            <a:endParaRPr lang="zh-CN" altLang="en-US" sz="28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304800" y="357573"/>
            <a:ext cx="12420600" cy="9571851"/>
          </a:xfrm>
          <a:prstGeom prst="rect">
            <a:avLst/>
          </a:prstGeom>
          <a:noFill/>
          <a:ln w="285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Kung Fu Girls, a female Kung Fu group consisting of nine Gen-Z members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who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are passionate about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traditional Chinese martial arts,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has gone viral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on China’s social media.</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Ling Yun, the core member of the group,</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56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is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also an inheritor of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martial arts, and other members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are skilled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Kung Fu techniques. Short</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57</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(video) of them performing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martial arts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have effectively promoted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intangible cultural heritage. In their first promotional video, they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wear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green uniforms and perform various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Kung Fu techniques against the backdrop of Mount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in southwest China’s Sichuan Province,</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58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(demonstrate) the unique charm of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martial arts,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which</a:t>
            </a:r>
            <a:r>
              <a:rPr kumimoji="0" lang="en-US" altLang="zh-CN" sz="28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59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(date) back to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Spring and Autumn Period.</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Ling,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who</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began to learn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martial arts at the age of 4,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realized that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preserving and spreading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martial arts culture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couldn’t rely</a:t>
            </a:r>
            <a:r>
              <a:rPr kumimoji="0" lang="en-US" altLang="zh-CN" sz="28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60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(mere) on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practitioners’ training, and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Kung Fu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should be promoted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 a way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that</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appeals to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modern aesthetics</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61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(reach) both domestic and international audiences. Therefore, forming a group of versatile talents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who</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could make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martial arts culture thrive in modern society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became</a:t>
            </a:r>
            <a:r>
              <a:rPr kumimoji="0" lang="en-US" altLang="zh-CN" sz="28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62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priority.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As a result, the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Kung Fu Girls group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was officially launched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the</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63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(four)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Martial Arts Inheritance Conference on April 29, 2024. The group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has cracked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code of social media success by carving out its distinctive style. Their costumes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strike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 perfect balance between practicality and grace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and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combine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traditional elements</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64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modern aesthetics, featuring ink-green and red color schemes, cloud patterns, and</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65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(innovate) cutting techniques.</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12758059" y="157518"/>
            <a:ext cx="5562600" cy="2246769"/>
          </a:xfrm>
          <a:prstGeom prst="rect">
            <a:avLst/>
          </a:prstGeom>
          <a:solidFill>
            <a:schemeClr val="accent3">
              <a:lumMod val="40000"/>
              <a:lumOff val="60000"/>
            </a:schemeClr>
          </a:solidFill>
        </p:spPr>
        <p:txBody>
          <a:bodyPr wrap="square">
            <a:spAutoFit/>
          </a:bodyPr>
          <a:lstStyle/>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56.who</a:t>
            </a:r>
            <a:r>
              <a:rPr lang="zh-CN" altLang="en-US" sz="2800" dirty="0">
                <a:latin typeface="Times New Roman" panose="02020603050405020304" pitchFamily="18" charset="0"/>
                <a:cs typeface="Times New Roman" panose="02020603050405020304" pitchFamily="18" charset="0"/>
              </a:rPr>
              <a:t>定语从句：从句缺失主语，先行词为人</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57.videos: </a:t>
            </a:r>
            <a:r>
              <a:rPr lang="zh-CN" altLang="en-US" sz="2800" dirty="0">
                <a:latin typeface="Times New Roman" panose="02020603050405020304" pitchFamily="18" charset="0"/>
                <a:cs typeface="Times New Roman" panose="02020603050405020304" pitchFamily="18" charset="0"/>
              </a:rPr>
              <a:t>考查名词单复数</a:t>
            </a:r>
            <a:endParaRPr lang="en-US" altLang="zh-CN"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58.demonstrating:</a:t>
            </a:r>
            <a:r>
              <a:rPr lang="zh-CN" altLang="en-US" sz="2800" dirty="0">
                <a:latin typeface="Times New Roman" panose="02020603050405020304" pitchFamily="18" charset="0"/>
                <a:cs typeface="Times New Roman" panose="02020603050405020304" pitchFamily="18" charset="0"/>
              </a:rPr>
              <a:t>非谓语</a:t>
            </a:r>
            <a:endParaRPr lang="en-US" altLang="zh-CN"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59.dates</a:t>
            </a:r>
            <a:r>
              <a:rPr lang="zh-CN" altLang="en-US" sz="2800" dirty="0">
                <a:latin typeface="Times New Roman" panose="02020603050405020304" pitchFamily="18" charset="0"/>
                <a:cs typeface="Times New Roman" panose="02020603050405020304" pitchFamily="18" charset="0"/>
              </a:rPr>
              <a:t>：谓语动词时态</a:t>
            </a:r>
            <a:endParaRPr lang="en-US" altLang="zh-CN" sz="28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304800" y="386822"/>
            <a:ext cx="12420600" cy="4401205"/>
          </a:xfrm>
          <a:prstGeom prst="rect">
            <a:avLst/>
          </a:prstGeom>
          <a:solidFill>
            <a:schemeClr val="bg1">
              <a:lumMod val="95000"/>
            </a:schemeClr>
          </a:solidFill>
          <a:ln w="285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The </a:t>
            </a:r>
            <a:r>
              <a:rPr kumimoji="0" lang="en-US" altLang="zh-CN" sz="2800" b="0" i="0" u="none" strike="noStrike" kern="1200" cap="none" spc="0" normalizeH="0" baseline="0" noProof="0" dirty="0" err="1">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Kung Fu Girls, a female Kung Fu group consisting of nine Gen-Z members who are passionate about traditional Chinese martial arts, has gone viral on China’s social media.</a:t>
            </a:r>
            <a:endPar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Ling Yun, the core member of the group,</a:t>
            </a:r>
            <a:r>
              <a:rPr kumimoji="0" lang="en-US" altLang="zh-CN" sz="2800" b="0" i="0" u="sng"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56   </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is also an inheritor of </a:t>
            </a:r>
            <a:r>
              <a:rPr kumimoji="0" lang="en-US" altLang="zh-CN" sz="2800" b="0" i="0" u="none" strike="noStrike" kern="1200" cap="none" spc="0" normalizeH="0" baseline="0" noProof="0" dirty="0" err="1">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martial arts, and other members are skilled in </a:t>
            </a:r>
            <a:r>
              <a:rPr kumimoji="0" lang="en-US" altLang="zh-CN" sz="2800" b="0" i="0" u="none" strike="noStrike" kern="1200" cap="none" spc="0" normalizeH="0" baseline="0" noProof="0" dirty="0" err="1">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Kung Fu techniques. Short</a:t>
            </a:r>
            <a:r>
              <a:rPr kumimoji="0" lang="en-US" altLang="zh-CN" sz="2800" b="0" i="0" u="sng"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57</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(video) of them performing </a:t>
            </a:r>
            <a:r>
              <a:rPr kumimoji="0" lang="en-US" altLang="zh-CN" sz="2800" b="0" i="0" u="none" strike="noStrike" kern="1200" cap="none" spc="0" normalizeH="0" baseline="0" noProof="0" dirty="0" err="1">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martial arts have effectively promoted the intangible cultural heritage.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 their first promotional video,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they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wear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green uniforms and perform various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Kung Fu techniques against the backdrop of Mount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in southwest China’s Sichuan Province</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58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(demonstrate) the unique charm of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martial arts, </a:t>
            </a:r>
            <a:r>
              <a:rPr kumimoji="0" lang="en-US" altLang="zh-CN"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which</a:t>
            </a:r>
            <a:r>
              <a:rPr kumimoji="0" lang="en-US" altLang="zh-CN" sz="28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59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(date) back to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Spring and Autumn Period.</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12758059" y="4914900"/>
            <a:ext cx="5562600" cy="1384995"/>
          </a:xfrm>
          <a:prstGeom prst="rect">
            <a:avLst/>
          </a:prstGeom>
          <a:solidFill>
            <a:schemeClr val="accent3">
              <a:lumMod val="40000"/>
              <a:lumOff val="60000"/>
            </a:schemeClr>
          </a:solidFill>
        </p:spPr>
        <p:txBody>
          <a:bodyPr wrap="square">
            <a:spAutoFit/>
          </a:bodyPr>
          <a:lstStyle/>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60.merely:</a:t>
            </a:r>
            <a:r>
              <a:rPr lang="zh-CN" altLang="en-US" sz="2800" dirty="0">
                <a:latin typeface="Times New Roman" panose="02020603050405020304" pitchFamily="18" charset="0"/>
                <a:cs typeface="Times New Roman" panose="02020603050405020304" pitchFamily="18" charset="0"/>
              </a:rPr>
              <a:t>副词修饰动词</a:t>
            </a:r>
            <a:endParaRPr lang="en-US" altLang="zh-CN"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61.to </a:t>
            </a:r>
            <a:r>
              <a:rPr lang="en-US" altLang="zh-CN" sz="2800" dirty="0" err="1">
                <a:latin typeface="Times New Roman" panose="02020603050405020304" pitchFamily="18" charset="0"/>
                <a:cs typeface="Times New Roman" panose="02020603050405020304" pitchFamily="18" charset="0"/>
              </a:rPr>
              <a:t>reach:way</a:t>
            </a:r>
            <a:r>
              <a:rPr lang="zh-CN" altLang="en-US" sz="2800" dirty="0">
                <a:latin typeface="Times New Roman" panose="02020603050405020304" pitchFamily="18" charset="0"/>
                <a:cs typeface="Times New Roman" panose="02020603050405020304" pitchFamily="18" charset="0"/>
              </a:rPr>
              <a:t>用法</a:t>
            </a:r>
            <a:endParaRPr lang="en-US" altLang="zh-CN"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62. a</a:t>
            </a:r>
            <a:r>
              <a:rPr lang="zh-CN" altLang="en-US" sz="2800" dirty="0">
                <a:latin typeface="Times New Roman" panose="02020603050405020304" pitchFamily="18" charset="0"/>
                <a:cs typeface="Times New Roman" panose="02020603050405020304" pitchFamily="18" charset="0"/>
              </a:rPr>
              <a:t>：冠词 </a:t>
            </a:r>
            <a:r>
              <a:rPr lang="en-US" altLang="zh-CN" sz="2800" dirty="0">
                <a:latin typeface="Times New Roman" panose="02020603050405020304" pitchFamily="18" charset="0"/>
                <a:cs typeface="Times New Roman" panose="02020603050405020304" pitchFamily="18" charset="0"/>
              </a:rPr>
              <a:t>a priority</a:t>
            </a:r>
            <a:r>
              <a:rPr lang="zh-CN" altLang="en-US" sz="2800" dirty="0">
                <a:latin typeface="Times New Roman" panose="02020603050405020304" pitchFamily="18" charset="0"/>
                <a:cs typeface="Times New Roman" panose="02020603050405020304" pitchFamily="18" charset="0"/>
              </a:rPr>
              <a:t>首要问题</a:t>
            </a:r>
            <a:endParaRPr lang="en-US" altLang="zh-CN" sz="28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304800" y="4610100"/>
            <a:ext cx="12420600" cy="2677656"/>
          </a:xfrm>
          <a:prstGeom prst="rect">
            <a:avLst/>
          </a:prstGeom>
          <a:solidFill>
            <a:schemeClr val="bg1">
              <a:lumMod val="95000"/>
            </a:schemeClr>
          </a:solidFill>
          <a:ln w="2857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Ling, </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who began to learn martial arts at the age of 4</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realized that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preserving and spreading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martial arts culture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couldn’t rely</a:t>
            </a:r>
            <a:r>
              <a:rPr kumimoji="0" lang="en-US" altLang="zh-CN" sz="28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60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(mere) on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practitioners’ training, </a:t>
            </a:r>
            <a:r>
              <a:rPr kumimoji="0" lang="en-US" altLang="zh-CN" sz="2800" b="0" i="0" u="none" strike="noStrike" kern="12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and</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Kung Fu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should be promoted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 a way </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that appeals to modern aesthetics</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61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(reach) both domestic and international audiences. Therefore, forming a group of versatile talents </a:t>
            </a:r>
            <a:r>
              <a:rPr kumimoji="0" lang="en-US" altLang="zh-CN" sz="2800" b="0"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who</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could make </a:t>
            </a:r>
            <a:r>
              <a:rPr kumimoji="0" lang="en-US" altLang="zh-CN" sz="2800" b="0" i="0" u="none" strike="noStrike" kern="1200" cap="none" spc="0" normalizeH="0" baseline="0" noProof="0" dirty="0" err="1">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Emei</a:t>
            </a:r>
            <a:r>
              <a:rPr kumimoji="0" lang="en-US" altLang="zh-CN" sz="2800" b="0" i="0" u="none" strike="noStrike" kern="1200" cap="none" spc="0" normalizeH="0" baseline="0" noProof="0" dirty="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 martial arts culture thrive in modern society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became</a:t>
            </a:r>
            <a:r>
              <a:rPr kumimoji="0" lang="en-US" altLang="zh-CN" sz="2800" b="0" i="0" u="sng"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62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priority.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12736288" y="8039100"/>
            <a:ext cx="5562600" cy="1384995"/>
          </a:xfrm>
          <a:prstGeom prst="rect">
            <a:avLst/>
          </a:prstGeom>
          <a:solidFill>
            <a:schemeClr val="accent3">
              <a:lumMod val="40000"/>
              <a:lumOff val="60000"/>
            </a:schemeClr>
          </a:solidFill>
        </p:spPr>
        <p:txBody>
          <a:bodyPr wrap="square">
            <a:spAutoFit/>
          </a:bodyPr>
          <a:lstStyle/>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63.fourth/Fourth</a:t>
            </a:r>
            <a:endParaRPr lang="en-US" altLang="zh-CN"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64.and/with:</a:t>
            </a:r>
            <a:r>
              <a:rPr lang="zh-CN" altLang="en-US" sz="2800" dirty="0">
                <a:latin typeface="Times New Roman" panose="02020603050405020304" pitchFamily="18" charset="0"/>
                <a:cs typeface="Times New Roman" panose="02020603050405020304" pitchFamily="18" charset="0"/>
              </a:rPr>
              <a:t>动词搭配</a:t>
            </a:r>
            <a:endParaRPr lang="en-US" altLang="zh-CN" sz="2800" dirty="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l"/>
            </a:pPr>
            <a:r>
              <a:rPr lang="en-US" altLang="zh-CN" sz="2800" dirty="0">
                <a:latin typeface="Times New Roman" panose="02020603050405020304" pitchFamily="18" charset="0"/>
                <a:cs typeface="Times New Roman" panose="02020603050405020304" pitchFamily="18" charset="0"/>
              </a:rPr>
              <a:t>65.innovative:</a:t>
            </a:r>
            <a:r>
              <a:rPr lang="zh-CN" altLang="en-US" sz="2800" dirty="0">
                <a:latin typeface="Times New Roman" panose="02020603050405020304" pitchFamily="18" charset="0"/>
                <a:cs typeface="Times New Roman" panose="02020603050405020304" pitchFamily="18" charset="0"/>
              </a:rPr>
              <a:t>词形转换</a:t>
            </a:r>
            <a:endParaRPr lang="en-US" altLang="zh-CN" sz="28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12758059" y="6210300"/>
            <a:ext cx="5573486" cy="1815882"/>
          </a:xfrm>
          <a:prstGeom prst="rect">
            <a:avLst/>
          </a:prstGeom>
          <a:solidFill>
            <a:schemeClr val="bg1">
              <a:lumMod val="95000"/>
            </a:schemeClr>
          </a:solidFill>
        </p:spPr>
        <p:txBody>
          <a:bodyPr wrap="square">
            <a:spAutoFit/>
          </a:bodyPr>
          <a:lstStyle/>
          <a:p>
            <a:r>
              <a:rPr lang="en-US" altLang="zh-CN" sz="2800" dirty="0">
                <a:latin typeface="Times New Roman" panose="02020603050405020304" pitchFamily="18" charset="0"/>
                <a:cs typeface="Times New Roman" panose="02020603050405020304" pitchFamily="18" charset="0"/>
              </a:rPr>
              <a:t>Preserve and spread </a:t>
            </a:r>
            <a:r>
              <a:rPr lang="zh-CN" altLang="en-US" sz="2800" dirty="0">
                <a:latin typeface="Times New Roman" panose="02020603050405020304" pitchFamily="18" charset="0"/>
                <a:cs typeface="Times New Roman" panose="02020603050405020304" pitchFamily="18" charset="0"/>
              </a:rPr>
              <a:t>保护与传播</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Rely on</a:t>
            </a:r>
            <a:r>
              <a:rPr lang="zh-CN" altLang="en-US" sz="2800" dirty="0">
                <a:latin typeface="Times New Roman" panose="02020603050405020304" pitchFamily="18" charset="0"/>
                <a:cs typeface="Times New Roman" panose="02020603050405020304" pitchFamily="18" charset="0"/>
              </a:rPr>
              <a:t>依赖，依靠</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Appeal to</a:t>
            </a:r>
            <a:r>
              <a:rPr lang="zh-CN" altLang="en-US" sz="2800" dirty="0">
                <a:latin typeface="Times New Roman" panose="02020603050405020304" pitchFamily="18" charset="0"/>
                <a:cs typeface="Times New Roman" panose="02020603050405020304" pitchFamily="18" charset="0"/>
              </a:rPr>
              <a:t>吸引</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Modern aesthetic</a:t>
            </a:r>
            <a:r>
              <a:rPr lang="zh-CN" altLang="en-US" sz="2800" dirty="0">
                <a:latin typeface="Times New Roman" panose="02020603050405020304" pitchFamily="18" charset="0"/>
                <a:cs typeface="Times New Roman" panose="02020603050405020304" pitchFamily="18" charset="0"/>
              </a:rPr>
              <a:t>现代审美</a:t>
            </a:r>
            <a:endParaRPr lang="en-US" altLang="zh-CN" sz="28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12758059" y="9410700"/>
            <a:ext cx="5573486" cy="954107"/>
          </a:xfrm>
          <a:prstGeom prst="rect">
            <a:avLst/>
          </a:prstGeom>
          <a:solidFill>
            <a:schemeClr val="bg1">
              <a:lumMod val="95000"/>
            </a:schemeClr>
          </a:solidFill>
        </p:spPr>
        <p:txBody>
          <a:bodyPr wrap="square">
            <a:spAutoFit/>
          </a:bodyPr>
          <a:lstStyle/>
          <a:p>
            <a:r>
              <a:rPr lang="en-US" altLang="zh-CN" sz="2800" dirty="0">
                <a:latin typeface="Times New Roman" panose="02020603050405020304" pitchFamily="18" charset="0"/>
                <a:cs typeface="Times New Roman" panose="02020603050405020304" pitchFamily="18" charset="0"/>
              </a:rPr>
              <a:t>Crack the code </a:t>
            </a:r>
            <a:r>
              <a:rPr lang="zh-CN" altLang="en-US" sz="2800" dirty="0">
                <a:latin typeface="Times New Roman" panose="02020603050405020304" pitchFamily="18" charset="0"/>
                <a:cs typeface="Times New Roman" panose="02020603050405020304" pitchFamily="18" charset="0"/>
              </a:rPr>
              <a:t>破解密码</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Strike a balance</a:t>
            </a:r>
            <a:r>
              <a:rPr lang="zh-CN" altLang="en-US" sz="2800" dirty="0">
                <a:latin typeface="Times New Roman" panose="02020603050405020304" pitchFamily="18" charset="0"/>
                <a:cs typeface="Times New Roman" panose="02020603050405020304" pitchFamily="18" charset="0"/>
              </a:rPr>
              <a:t>平衡</a:t>
            </a:r>
            <a:endParaRPr lang="en-US" altLang="zh-CN" sz="2800"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p:nvPicPr>
        <p:blipFill>
          <a:blip r:embed="rId1"/>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5" grpId="0" animBg="1"/>
      <p:bldP spid="6" grpId="0" animBg="1"/>
      <p:bldP spid="7" grpId="0" animBg="1"/>
      <p:bldP spid="9" grpId="0" animBg="1"/>
      <p:bldP spid="10"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658586" y="266700"/>
          <a:ext cx="17172214" cy="10212828"/>
        </p:xfrm>
        <a:graphic>
          <a:graphicData uri="http://schemas.openxmlformats.org/drawingml/2006/table">
            <a:tbl>
              <a:tblPr firstRow="1" bandRow="1">
                <a:tableStyleId>{F2DE63D5-997A-4646-A377-4702673A728D}</a:tableStyleId>
              </a:tblPr>
              <a:tblGrid>
                <a:gridCol w="1850795"/>
                <a:gridCol w="2062619"/>
                <a:gridCol w="3733800"/>
                <a:gridCol w="9525000"/>
              </a:tblGrid>
              <a:tr h="677838">
                <a:tc>
                  <a:txBody>
                    <a:bodyPr/>
                    <a:lstStyle/>
                    <a:p>
                      <a:pPr algn="ctr"/>
                      <a:r>
                        <a:rPr lang="zh-CN" altLang="en-US" sz="3600" dirty="0"/>
                        <a:t>语篇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体裁</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latin typeface="Times New Roman" panose="02020603050405020304" pitchFamily="18" charset="0"/>
                          <a:cs typeface="Times New Roman" panose="02020603050405020304" pitchFamily="18" charset="0"/>
                        </a:rPr>
                        <a:t>话题</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主要内容</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r>
              <a:tr h="1383275">
                <a:tc>
                  <a:txBody>
                    <a:bodyPr/>
                    <a:lstStyle/>
                    <a:p>
                      <a:pPr algn="ctr"/>
                      <a:r>
                        <a:rPr lang="en-US" altLang="zh-CN" sz="3600" dirty="0"/>
                        <a:t>A</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应用文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altLang="zh-CN" sz="3600" dirty="0">
                          <a:latin typeface="Times New Roman" panose="02020603050405020304" pitchFamily="18" charset="0"/>
                          <a:cs typeface="Times New Roman" panose="02020603050405020304" pitchFamily="18" charset="0"/>
                        </a:rPr>
                        <a:t>Unique Museums</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zh-CN" altLang="en-US" sz="3000" dirty="0"/>
                        <a:t>介绍了几家独特的博物馆，包括</a:t>
                      </a:r>
                      <a:r>
                        <a:rPr lang="en-US" altLang="zh-CN" sz="3000" dirty="0"/>
                        <a:t>Museum of Bad Art</a:t>
                      </a:r>
                      <a:r>
                        <a:rPr lang="zh-CN" altLang="en-US" sz="3000" dirty="0"/>
                        <a:t>、 “黑手党博物馆”</a:t>
                      </a:r>
                      <a:r>
                        <a:rPr lang="en-US" altLang="zh-CN" sz="3000" dirty="0"/>
                        <a:t>The Mob Museum</a:t>
                      </a:r>
                      <a:r>
                        <a:rPr lang="zh-CN" altLang="en-US" sz="3000" dirty="0"/>
                        <a:t>和</a:t>
                      </a:r>
                      <a:r>
                        <a:rPr lang="en-US" altLang="zh-CN" sz="3000" dirty="0"/>
                        <a:t>International Tennis Hall of Fame</a:t>
                      </a:r>
                      <a:r>
                        <a:rPr lang="zh-CN" altLang="en-US" sz="3000" dirty="0"/>
                        <a:t>。文章通过这些博物馆的特色展品和历史背景，展示了博物馆的多样性和趣味性。</a:t>
                      </a:r>
                      <a:endParaRPr lang="zh-CN" altLang="en-US" sz="3000" dirty="0">
                        <a:latin typeface="Times New Roman" panose="02020603050405020304" pitchFamily="18" charset="0"/>
                        <a:cs typeface="Times New Roman" panose="02020603050405020304" pitchFamily="18" charset="0"/>
                      </a:endParaRPr>
                    </a:p>
                  </a:txBody>
                  <a:tcPr marL="137160" marR="137160" marT="68580" marB="68580"/>
                </a:tc>
              </a:tr>
              <a:tr h="1691640">
                <a:tc>
                  <a:txBody>
                    <a:bodyPr/>
                    <a:lstStyle/>
                    <a:p>
                      <a:pPr algn="ctr"/>
                      <a:r>
                        <a:rPr lang="en-US" altLang="zh-CN" sz="3600" dirty="0"/>
                        <a:t>B</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说明文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altLang="zh-CN" sz="3600" dirty="0">
                          <a:latin typeface="Times New Roman" panose="02020603050405020304" pitchFamily="18" charset="0"/>
                          <a:cs typeface="Times New Roman" panose="02020603050405020304" pitchFamily="18" charset="0"/>
                        </a:rPr>
                        <a:t>Conservation of Endangered snails</a:t>
                      </a:r>
                      <a:endParaRPr lang="en-US" altLang="zh-CN"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zh-CN" altLang="en-US" sz="3000" dirty="0"/>
                        <a:t>讲述了夏威夷本土树蜗牛（</a:t>
                      </a:r>
                      <a:r>
                        <a:rPr lang="en-US" altLang="zh-CN" sz="3000" dirty="0"/>
                        <a:t>Hawaiian native tree snails</a:t>
                      </a:r>
                      <a:r>
                        <a:rPr lang="zh-CN" altLang="en-US" sz="3000" dirty="0"/>
                        <a:t>）的保护工作，特别是科学家大卫</a:t>
                      </a:r>
                      <a:r>
                        <a:rPr lang="en-US" altLang="zh-CN" sz="3000" dirty="0"/>
                        <a:t>·</a:t>
                      </a:r>
                      <a:r>
                        <a:rPr lang="zh-CN" altLang="en-US" sz="3000" dirty="0"/>
                        <a:t>西斯科（</a:t>
                      </a:r>
                      <a:r>
                        <a:rPr lang="en-US" altLang="zh-CN" sz="3000" dirty="0"/>
                        <a:t>David </a:t>
                      </a:r>
                      <a:r>
                        <a:rPr lang="en-US" altLang="zh-CN" sz="3000" dirty="0" err="1"/>
                        <a:t>Sischo</a:t>
                      </a:r>
                      <a:r>
                        <a:rPr lang="zh-CN" altLang="en-US" sz="3000" dirty="0"/>
                        <a:t>）和他的团队如何努力拯救这些濒临灭绝的物种。</a:t>
                      </a:r>
                      <a:endParaRPr lang="zh-CN" altLang="en-US" sz="3000" dirty="0">
                        <a:latin typeface="Times New Roman" panose="02020603050405020304" pitchFamily="18" charset="0"/>
                        <a:cs typeface="Times New Roman" panose="02020603050405020304" pitchFamily="18" charset="0"/>
                      </a:endParaRPr>
                    </a:p>
                  </a:txBody>
                  <a:tcPr marL="137160" marR="137160" marT="68580" marB="68580"/>
                </a:tc>
              </a:tr>
              <a:tr h="1481624">
                <a:tc>
                  <a:txBody>
                    <a:bodyPr/>
                    <a:lstStyle/>
                    <a:p>
                      <a:pPr algn="ctr"/>
                      <a:r>
                        <a:rPr lang="en-US" altLang="zh-CN" sz="3600" dirty="0"/>
                        <a:t>C</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说明文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altLang="zh-CN" sz="3600" dirty="0">
                          <a:latin typeface="Times New Roman" panose="02020603050405020304" pitchFamily="18" charset="0"/>
                          <a:cs typeface="Times New Roman" panose="02020603050405020304" pitchFamily="18" charset="0"/>
                        </a:rPr>
                        <a:t>Gaslighting in the Workplace</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zh-CN" altLang="en-US" sz="3000" dirty="0"/>
                        <a:t>讨论了“</a:t>
                      </a:r>
                      <a:r>
                        <a:rPr lang="en-US" altLang="zh-CN" sz="3000" dirty="0"/>
                        <a:t>Gaslighting”</a:t>
                      </a:r>
                      <a:r>
                        <a:rPr lang="zh-CN" altLang="en-US" sz="3000" dirty="0"/>
                        <a:t>（心理操纵）这种行为的起源、定义及其在工作场所中的表现和影响。文章通过分析其在工作场所的常见原因和应对方法，帮助读者识别和应对这种心理操控行为。</a:t>
                      </a:r>
                      <a:endParaRPr lang="zh-CN" altLang="en-US" sz="3000" dirty="0">
                        <a:latin typeface="Times New Roman" panose="02020603050405020304" pitchFamily="18" charset="0"/>
                        <a:cs typeface="Times New Roman" panose="02020603050405020304" pitchFamily="18" charset="0"/>
                      </a:endParaRPr>
                    </a:p>
                  </a:txBody>
                  <a:tcPr marL="137160" marR="137160" marT="68580" marB="68580"/>
                </a:tc>
              </a:tr>
              <a:tr h="1802449">
                <a:tc>
                  <a:txBody>
                    <a:bodyPr/>
                    <a:lstStyle/>
                    <a:p>
                      <a:pPr algn="ctr"/>
                      <a:r>
                        <a:rPr lang="en-US" altLang="zh-CN" sz="3600" dirty="0"/>
                        <a:t>D</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说明文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de-DE" altLang="zh-CN" sz="3600" dirty="0">
                          <a:latin typeface="Times New Roman" panose="02020603050405020304" pitchFamily="18" charset="0"/>
                          <a:cs typeface="Times New Roman" panose="02020603050405020304" pitchFamily="18" charset="0"/>
                        </a:rPr>
                        <a:t>Gender Gap in ChatGPT Usage</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zh-CN" altLang="en-US" sz="3000" dirty="0"/>
                        <a:t>探讨了</a:t>
                      </a:r>
                      <a:r>
                        <a:rPr lang="en-US" altLang="zh-CN" sz="3000" dirty="0"/>
                        <a:t>ChatGPT</a:t>
                      </a:r>
                      <a:r>
                        <a:rPr lang="zh-CN" altLang="en-US" sz="3000" dirty="0"/>
                        <a:t>在不同职业中性别使用差距的原因，包括女性对新技术的不自信以及“好学生”心态对女性使用</a:t>
                      </a:r>
                      <a:r>
                        <a:rPr lang="en-US" altLang="zh-CN" sz="3000" dirty="0"/>
                        <a:t>ChatGPT</a:t>
                      </a:r>
                      <a:r>
                        <a:rPr lang="zh-CN" altLang="en-US" sz="3000" dirty="0"/>
                        <a:t>的限制。文章通过研究数据和案例分析，揭示了性别差异背后的潜在因素。</a:t>
                      </a:r>
                      <a:endParaRPr lang="en-US" altLang="zh-CN" sz="3000" dirty="0">
                        <a:latin typeface="Times New Roman" panose="02020603050405020304" pitchFamily="18" charset="0"/>
                        <a:cs typeface="Times New Roman" panose="02020603050405020304" pitchFamily="18" charset="0"/>
                      </a:endParaRPr>
                    </a:p>
                  </a:txBody>
                  <a:tcPr marL="137160" marR="137160" marT="68580" marB="68580"/>
                </a:tc>
              </a:tr>
              <a:tr h="1937508">
                <a:tc>
                  <a:txBody>
                    <a:bodyPr/>
                    <a:lstStyle/>
                    <a:p>
                      <a:pPr algn="ctr"/>
                      <a:r>
                        <a:rPr lang="zh-CN" altLang="en-US" sz="3600" dirty="0"/>
                        <a:t>七选五</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说明文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altLang="zh-CN" sz="3600" dirty="0">
                          <a:latin typeface="Times New Roman" panose="02020603050405020304" pitchFamily="18" charset="0"/>
                          <a:cs typeface="Times New Roman" panose="02020603050405020304" pitchFamily="18" charset="0"/>
                        </a:rPr>
                        <a:t>Mind Mapping as an Effective Tool</a:t>
                      </a:r>
                      <a:endParaRPr lang="en-US" altLang="zh-CN" sz="3600" dirty="0">
                        <a:latin typeface="Times New Roman" panose="02020603050405020304" pitchFamily="18" charset="0"/>
                        <a:cs typeface="Times New Roman" panose="02020603050405020304" pitchFamily="18" charset="0"/>
                      </a:endParaRPr>
                    </a:p>
                    <a:p>
                      <a:pPr algn="ctr"/>
                      <a:r>
                        <a:rPr lang="en-US" altLang="zh-CN" sz="3600" dirty="0">
                          <a:latin typeface="Times New Roman" panose="02020603050405020304" pitchFamily="18" charset="0"/>
                          <a:cs typeface="Times New Roman" panose="02020603050405020304" pitchFamily="18" charset="0"/>
                        </a:rPr>
                        <a:t> </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zh-CN" altLang="en-US" sz="3000" dirty="0"/>
                        <a:t>本文介绍了思维导图是一种高效组织和记忆信息的方法，能够帮助人们更好地组织信息、增强记忆和激发创造力，是值得在学习和工作中广泛应用的策略。</a:t>
                      </a:r>
                      <a:endParaRPr lang="en-US" altLang="zh-CN" sz="3000" dirty="0"/>
                    </a:p>
                  </a:txBody>
                  <a:tcPr marL="137160" marR="137160" marT="68580" marB="68580"/>
                </a:tc>
              </a:tr>
            </a:tbl>
          </a:graphicData>
        </a:graphic>
      </p:graphicFrame>
      <p:pic>
        <p:nvPicPr>
          <p:cNvPr id="3" name="图片 2"/>
          <p:cNvPicPr>
            <a:picLocks noChangeAspect="1"/>
          </p:cNvPicPr>
          <p:nvPr/>
        </p:nvPicPr>
        <p:blipFill>
          <a:blip r:embed="rId1" cstate="screen"/>
          <a:stretch>
            <a:fillRect/>
          </a:stretch>
        </p:blipFill>
        <p:spPr>
          <a:xfrm>
            <a:off x="1155302" y="1073569"/>
            <a:ext cx="1048419" cy="1057084"/>
          </a:xfrm>
          <a:prstGeom prst="rect">
            <a:avLst/>
          </a:prstGeom>
        </p:spPr>
      </p:pic>
      <p:pic>
        <p:nvPicPr>
          <p:cNvPr id="4" name="图片 3"/>
          <p:cNvPicPr>
            <a:picLocks noChangeAspect="1"/>
          </p:cNvPicPr>
          <p:nvPr/>
        </p:nvPicPr>
        <p:blipFill>
          <a:blip r:embed="rId2" cstate="screen"/>
          <a:stretch>
            <a:fillRect/>
          </a:stretch>
        </p:blipFill>
        <p:spPr>
          <a:xfrm>
            <a:off x="1155302" y="2659721"/>
            <a:ext cx="973525" cy="996959"/>
          </a:xfrm>
          <a:prstGeom prst="rect">
            <a:avLst/>
          </a:prstGeom>
        </p:spPr>
      </p:pic>
      <p:pic>
        <p:nvPicPr>
          <p:cNvPr id="5" name="图片 4"/>
          <p:cNvPicPr>
            <a:picLocks noChangeAspect="1"/>
          </p:cNvPicPr>
          <p:nvPr/>
        </p:nvPicPr>
        <p:blipFill>
          <a:blip r:embed="rId3" cstate="screen"/>
          <a:stretch>
            <a:fillRect/>
          </a:stretch>
        </p:blipFill>
        <p:spPr>
          <a:xfrm>
            <a:off x="958457" y="4610100"/>
            <a:ext cx="1335017" cy="1332003"/>
          </a:xfrm>
          <a:prstGeom prst="rect">
            <a:avLst/>
          </a:prstGeom>
        </p:spPr>
      </p:pic>
      <p:pic>
        <p:nvPicPr>
          <p:cNvPr id="6" name="图片 5"/>
          <p:cNvPicPr>
            <a:picLocks noChangeAspect="1"/>
          </p:cNvPicPr>
          <p:nvPr/>
        </p:nvPicPr>
        <p:blipFill>
          <a:blip r:embed="rId4" cstate="screen"/>
          <a:stretch>
            <a:fillRect/>
          </a:stretch>
        </p:blipFill>
        <p:spPr>
          <a:xfrm>
            <a:off x="836055" y="6515100"/>
            <a:ext cx="1579819" cy="1332004"/>
          </a:xfrm>
          <a:prstGeom prst="rect">
            <a:avLst/>
          </a:prstGeom>
        </p:spPr>
      </p:pic>
      <p:pic>
        <p:nvPicPr>
          <p:cNvPr id="5124" name="图片 6" descr="logo横版 png"/>
          <p:cNvPicPr>
            <a:picLocks noChangeAspect="1"/>
          </p:cNvPicPr>
          <p:nvPr/>
        </p:nvPicPr>
        <p:blipFill>
          <a:blip r:embed="rId5"/>
          <a:stretch>
            <a:fillRect/>
          </a:stretch>
        </p:blipFill>
        <p:spPr>
          <a:xfrm>
            <a:off x="16548735" y="422275"/>
            <a:ext cx="1196975" cy="126682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960345"/>
            <a:ext cx="3837023" cy="1167307"/>
          </a:xfrm>
          <a:prstGeom prst="rect">
            <a:avLst/>
          </a:prstGeom>
        </p:spPr>
        <p:txBody>
          <a:bodyPr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Interesting museums</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1" y="225263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A</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pic>
        <p:nvPicPr>
          <p:cNvPr id="13" name="图片 12"/>
          <p:cNvPicPr>
            <a:picLocks noChangeAspect="1"/>
          </p:cNvPicPr>
          <p:nvPr/>
        </p:nvPicPr>
        <p:blipFill>
          <a:blip r:embed="rId2"/>
          <a:stretch>
            <a:fillRect/>
          </a:stretch>
        </p:blipFill>
        <p:spPr>
          <a:xfrm>
            <a:off x="6269833" y="1044248"/>
            <a:ext cx="10613718" cy="8137852"/>
          </a:xfrm>
          <a:prstGeom prst="rect">
            <a:avLst/>
          </a:prstGeom>
          <a:ln>
            <a:noFill/>
          </a:ln>
          <a:effectLst>
            <a:outerShdw blurRad="292100" dist="139700" dir="2700000" algn="tl" rotWithShape="0">
              <a:srgbClr val="333333">
                <a:alpha val="65000"/>
              </a:srgbClr>
            </a:outerShdw>
          </a:effectLst>
        </p:spPr>
      </p:pic>
      <p:pic>
        <p:nvPicPr>
          <p:cNvPr id="5124" name="图片 6" descr="logo横版 png"/>
          <p:cNvPicPr>
            <a:picLocks noChangeAspect="1"/>
          </p:cNvPicPr>
          <p:nvPr/>
        </p:nvPicPr>
        <p:blipFill>
          <a:blip r:embed="rId3"/>
          <a:stretch>
            <a:fillRect/>
          </a:stretch>
        </p:blipFill>
        <p:spPr>
          <a:xfrm>
            <a:off x="16548735" y="422275"/>
            <a:ext cx="1196975" cy="126682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flipV="1">
            <a:off x="9034272" y="6895438"/>
            <a:ext cx="5733210" cy="0"/>
          </a:xfrm>
          <a:prstGeom prst="line">
            <a:avLst/>
          </a:prstGeom>
          <a:ln w="19050" cap="flat">
            <a:solidFill>
              <a:srgbClr val="545454">
                <a:alpha val="25882"/>
              </a:srgbClr>
            </a:solidFill>
            <a:prstDash val="sysDash"/>
            <a:headEnd type="none" w="sm" len="sm"/>
            <a:tailEnd type="none" w="sm" len="sm"/>
          </a:ln>
        </p:spPr>
      </p:sp>
      <p:sp>
        <p:nvSpPr>
          <p:cNvPr id="12" name="AutoShape 12"/>
          <p:cNvSpPr/>
          <p:nvPr/>
        </p:nvSpPr>
        <p:spPr>
          <a:xfrm>
            <a:off x="17760593" y="9459284"/>
            <a:ext cx="0" cy="1853173"/>
          </a:xfrm>
          <a:prstGeom prst="line">
            <a:avLst/>
          </a:prstGeom>
          <a:ln w="19050" cap="flat">
            <a:solidFill>
              <a:srgbClr val="737373"/>
            </a:solidFill>
            <a:prstDash val="solid"/>
            <a:headEnd type="none" w="sm" len="sm"/>
            <a:tailEnd type="none" w="sm" len="sm"/>
          </a:ln>
        </p:spPr>
      </p:sp>
      <p:sp>
        <p:nvSpPr>
          <p:cNvPr id="14" name="AutoShape 14"/>
          <p:cNvSpPr/>
          <p:nvPr/>
        </p:nvSpPr>
        <p:spPr>
          <a:xfrm>
            <a:off x="17885530" y="9778775"/>
            <a:ext cx="0" cy="1853173"/>
          </a:xfrm>
          <a:prstGeom prst="line">
            <a:avLst/>
          </a:prstGeom>
          <a:ln w="19050" cap="flat">
            <a:solidFill>
              <a:srgbClr val="737373"/>
            </a:solidFill>
            <a:prstDash val="solid"/>
            <a:headEnd type="none" w="sm" len="sm"/>
            <a:tailEnd type="none" w="sm" len="sm"/>
          </a:ln>
        </p:spPr>
      </p:sp>
      <p:sp>
        <p:nvSpPr>
          <p:cNvPr id="15" name="AutoShape 15"/>
          <p:cNvSpPr/>
          <p:nvPr/>
        </p:nvSpPr>
        <p:spPr>
          <a:xfrm>
            <a:off x="18010466" y="10062461"/>
            <a:ext cx="0" cy="1853173"/>
          </a:xfrm>
          <a:prstGeom prst="line">
            <a:avLst/>
          </a:prstGeom>
          <a:ln w="19050" cap="flat">
            <a:solidFill>
              <a:srgbClr val="737373"/>
            </a:solidFill>
            <a:prstDash val="solid"/>
            <a:headEnd type="none" w="sm" len="sm"/>
            <a:tailEnd type="none" w="sm" len="sm"/>
          </a:ln>
        </p:spPr>
      </p:sp>
      <p:sp>
        <p:nvSpPr>
          <p:cNvPr id="30" name="文本框 29"/>
          <p:cNvSpPr txBox="1"/>
          <p:nvPr/>
        </p:nvSpPr>
        <p:spPr>
          <a:xfrm>
            <a:off x="76200" y="-32325"/>
            <a:ext cx="11301866" cy="10433625"/>
          </a:xfrm>
          <a:prstGeom prst="rect">
            <a:avLst/>
          </a:prstGeom>
          <a:noFill/>
        </p:spPr>
        <p:txBody>
          <a:bodyPr wrap="square">
            <a:spAutoFit/>
          </a:bodyPr>
          <a:lstStyle/>
          <a:p>
            <a:pPr algn="ctr"/>
            <a:r>
              <a:rPr lang="en-US" altLang="zh-CN" sz="2800" dirty="0">
                <a:latin typeface="Times New Roman" panose="02020603050405020304" pitchFamily="18" charset="0"/>
                <a:cs typeface="Times New Roman" panose="02020603050405020304" pitchFamily="18" charset="0"/>
              </a:rPr>
              <a:t>A      </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Museums have changed. We’ll always have the Met in New York and the Louvre in Paris, but nowadays you’ll find a museum for absolutely everything and everyone. Here are some interesting museums.</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Museum of Bad Art (Boston, Massachusetts)</a:t>
            </a:r>
            <a:endParaRPr lang="en-US" altLang="zh-CN" sz="2800" b="1"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The mission of MOBA is to collect, exhibit and celebrate art that will be shown in no other venue. Highlights include Lucy in the Field with Flowers, a painting found in 1993 leaning against a trash barrel, waiting for garbage collection. This painting was the first of the MOBA collection. A low point—and a must-see—is the painting Our Lady of Perpetual Housework.</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b="1" dirty="0">
                <a:latin typeface="Times New Roman" panose="02020603050405020304" pitchFamily="18" charset="0"/>
                <a:cs typeface="Times New Roman" panose="02020603050405020304" pitchFamily="18" charset="0"/>
              </a:rPr>
              <a:t>      The Mob Museum (Las Vegas, Nevada)</a:t>
            </a:r>
            <a:endParaRPr lang="en-US" altLang="zh-CN" sz="2800" b="1"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This 1933 former U.S. post office and federal courtroom was bought by the city of Las Vegas in 2002 for $1, </a:t>
            </a:r>
            <a:r>
              <a:rPr lang="en-US" altLang="zh-CN" sz="2800" dirty="0">
                <a:solidFill>
                  <a:srgbClr val="FF0000"/>
                </a:solidFill>
                <a:latin typeface="Times New Roman" panose="02020603050405020304" pitchFamily="18" charset="0"/>
                <a:cs typeface="Times New Roman" panose="02020603050405020304" pitchFamily="18" charset="0"/>
              </a:rPr>
              <a:t>with the condition </a:t>
            </a:r>
            <a:r>
              <a:rPr lang="en-US" altLang="zh-CN" sz="2800" dirty="0">
                <a:latin typeface="Times New Roman" panose="02020603050405020304" pitchFamily="18" charset="0"/>
                <a:cs typeface="Times New Roman" panose="02020603050405020304" pitchFamily="18" charset="0"/>
              </a:rPr>
              <a:t>it be used for something cultural...like a museum. Officially the National Museum of Organized Crime and Law Enforcement, this museum tells a visual story of the war between the mob and the police. The museum ends its tour by inviting you into a fully operational—and legal—speakeasy.</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International Tennis Hall of Fame (Newport, Rhode island)</a:t>
            </a:r>
            <a:endParaRPr lang="en-US" altLang="zh-CN" sz="2800" b="1"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This museum was built on the site of the first United States National Lawn Tennis Championships in 1881 (which grew into the U.S. Open in New York). A highlight is a Kings Court for “court tennis,” first played by monks and kings dating back to 1538. In this ancient game, the ball can bounce off the walls and windows and still be in play. There are only 10 such courts in North America, as they cost approximately $3 million to make.</a:t>
            </a:r>
            <a:endParaRPr lang="zh-CN" altLang="en-US" sz="2800" dirty="0">
              <a:latin typeface="Times New Roman" panose="02020603050405020304" pitchFamily="18" charset="0"/>
              <a:cs typeface="Times New Roman" panose="02020603050405020304" pitchFamily="18" charset="0"/>
            </a:endParaRPr>
          </a:p>
        </p:txBody>
      </p:sp>
      <p:sp>
        <p:nvSpPr>
          <p:cNvPr id="34" name="文本框 33"/>
          <p:cNvSpPr txBox="1"/>
          <p:nvPr/>
        </p:nvSpPr>
        <p:spPr>
          <a:xfrm>
            <a:off x="11452782" y="521672"/>
            <a:ext cx="6629399" cy="9325630"/>
          </a:xfrm>
          <a:prstGeom prst="rect">
            <a:avLst/>
          </a:prstGeom>
          <a:noFill/>
          <a:ln w="38100">
            <a:solidFill>
              <a:schemeClr val="tx1"/>
            </a:solidFill>
          </a:ln>
        </p:spPr>
        <p:txBody>
          <a:bodyPr wrap="square">
            <a:spAutoFit/>
          </a:bodyPr>
          <a:lstStyle/>
          <a:p>
            <a:pPr>
              <a:lnSpc>
                <a:spcPts val="3000"/>
              </a:lnSpc>
            </a:pPr>
            <a:r>
              <a:rPr lang="en-US" altLang="zh-CN" sz="2800" dirty="0">
                <a:latin typeface="Times New Roman" panose="02020603050405020304" pitchFamily="18" charset="0"/>
                <a:cs typeface="Times New Roman" panose="02020603050405020304" pitchFamily="18" charset="0"/>
              </a:rPr>
              <a:t>21.What do we know about </a:t>
            </a:r>
            <a:r>
              <a:rPr lang="en-US" altLang="zh-CN" sz="2800" b="1" dirty="0">
                <a:latin typeface="Times New Roman" panose="02020603050405020304" pitchFamily="18" charset="0"/>
                <a:cs typeface="Times New Roman" panose="02020603050405020304" pitchFamily="18" charset="0"/>
              </a:rPr>
              <a:t>the Museum of Bad Art?</a:t>
            </a:r>
            <a:endParaRPr lang="en-US" altLang="zh-CN" sz="2800" b="1"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     A. Its collections are </a:t>
            </a:r>
            <a:r>
              <a:rPr lang="en-US" altLang="zh-CN" sz="2800" dirty="0">
                <a:solidFill>
                  <a:srgbClr val="FF0000"/>
                </a:solidFill>
                <a:latin typeface="Times New Roman" panose="02020603050405020304" pitchFamily="18" charset="0"/>
                <a:cs typeface="Times New Roman" panose="02020603050405020304" pitchFamily="18" charset="0"/>
              </a:rPr>
              <a:t>all</a:t>
            </a:r>
            <a:r>
              <a:rPr lang="en-US" altLang="zh-CN" sz="2800" dirty="0">
                <a:latin typeface="Times New Roman" panose="02020603050405020304" pitchFamily="18" charset="0"/>
                <a:cs typeface="Times New Roman" panose="02020603050405020304" pitchFamily="18" charset="0"/>
              </a:rPr>
              <a:t> masterpieces.</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     B. It is </a:t>
            </a:r>
            <a:r>
              <a:rPr lang="en-US" altLang="zh-CN" sz="2800" dirty="0">
                <a:solidFill>
                  <a:srgbClr val="FF0000"/>
                </a:solidFill>
                <a:latin typeface="Times New Roman" panose="02020603050405020304" pitchFamily="18" charset="0"/>
                <a:cs typeface="Times New Roman" panose="02020603050405020304" pitchFamily="18" charset="0"/>
              </a:rPr>
              <a:t>the most popular </a:t>
            </a:r>
            <a:r>
              <a:rPr lang="en-US" altLang="zh-CN" sz="2800" dirty="0">
                <a:latin typeface="Times New Roman" panose="02020603050405020304" pitchFamily="18" charset="0"/>
                <a:cs typeface="Times New Roman" panose="02020603050405020304" pitchFamily="18" charset="0"/>
              </a:rPr>
              <a:t>museum in Boston.</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     C. It aims to show art not displayed elsewhere.</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     D. It </a:t>
            </a:r>
            <a:r>
              <a:rPr lang="en-US" altLang="zh-CN" sz="2800" dirty="0">
                <a:solidFill>
                  <a:srgbClr val="FF0000"/>
                </a:solidFill>
                <a:latin typeface="Times New Roman" panose="02020603050405020304" pitchFamily="18" charset="0"/>
                <a:cs typeface="Times New Roman" panose="02020603050405020304" pitchFamily="18" charset="0"/>
              </a:rPr>
              <a:t>only</a:t>
            </a:r>
            <a:r>
              <a:rPr lang="en-US" altLang="zh-CN" sz="2800" dirty="0">
                <a:latin typeface="Times New Roman" panose="02020603050405020304" pitchFamily="18" charset="0"/>
                <a:cs typeface="Times New Roman" panose="02020603050405020304" pitchFamily="18" charset="0"/>
              </a:rPr>
              <a:t> exhibits paintings found near trash barrels.</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22.Why was the former U.S. post office and federal courtroom sold </a:t>
            </a:r>
            <a:r>
              <a:rPr lang="en-US" altLang="zh-CN" sz="2800" b="1" dirty="0">
                <a:latin typeface="Times New Roman" panose="02020603050405020304" pitchFamily="18" charset="0"/>
                <a:cs typeface="Times New Roman" panose="02020603050405020304" pitchFamily="18" charset="0"/>
              </a:rPr>
              <a:t>for just $1</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     A. Because the building was in bad condition.</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     B. Because the building was linked with illegal activities.</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     C. Because the owner wanted to give it away for charity.</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     D. Because the city agreed to use it for cultural purposes.</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23.Where might this passage be taken from?</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     A. A travel magazine.</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     B. A sports brochure.</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     C. A history textbook.</a:t>
            </a:r>
            <a:endParaRPr lang="en-US" altLang="zh-CN" sz="2800" dirty="0">
              <a:latin typeface="Times New Roman" panose="02020603050405020304" pitchFamily="18" charset="0"/>
              <a:cs typeface="Times New Roman" panose="02020603050405020304" pitchFamily="18" charset="0"/>
            </a:endParaRPr>
          </a:p>
          <a:p>
            <a:pPr>
              <a:lnSpc>
                <a:spcPts val="3000"/>
              </a:lnSpc>
            </a:pPr>
            <a:r>
              <a:rPr lang="en-US" altLang="zh-CN" sz="2800" dirty="0">
                <a:latin typeface="Times New Roman" panose="02020603050405020304" pitchFamily="18" charset="0"/>
                <a:cs typeface="Times New Roman" panose="02020603050405020304" pitchFamily="18" charset="0"/>
              </a:rPr>
              <a:t>     D. A research paper.</a:t>
            </a:r>
            <a:endParaRPr lang="zh-CN" altLang="en-US" sz="2800" dirty="0">
              <a:latin typeface="Times New Roman" panose="02020603050405020304" pitchFamily="18" charset="0"/>
              <a:cs typeface="Times New Roman" panose="02020603050405020304" pitchFamily="18" charset="0"/>
            </a:endParaRPr>
          </a:p>
        </p:txBody>
      </p:sp>
      <p:sp>
        <p:nvSpPr>
          <p:cNvPr id="35" name="矩形 34"/>
          <p:cNvSpPr/>
          <p:nvPr/>
        </p:nvSpPr>
        <p:spPr bwMode="auto">
          <a:xfrm>
            <a:off x="609600" y="2171700"/>
            <a:ext cx="10616066" cy="457199"/>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36" name="矩形 35"/>
          <p:cNvSpPr/>
          <p:nvPr/>
        </p:nvSpPr>
        <p:spPr bwMode="auto">
          <a:xfrm>
            <a:off x="76200" y="2628899"/>
            <a:ext cx="3815443" cy="457199"/>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37" name="图片 36"/>
          <p:cNvPicPr>
            <a:picLocks noChangeAspect="1"/>
          </p:cNvPicPr>
          <p:nvPr/>
        </p:nvPicPr>
        <p:blipFill>
          <a:blip r:embed="rId1" cstate="screen"/>
          <a:stretch>
            <a:fillRect/>
          </a:stretch>
        </p:blipFill>
        <p:spPr>
          <a:xfrm>
            <a:off x="11911466" y="2436220"/>
            <a:ext cx="421278" cy="421278"/>
          </a:xfrm>
          <a:prstGeom prst="rect">
            <a:avLst/>
          </a:prstGeom>
        </p:spPr>
      </p:pic>
      <p:sp>
        <p:nvSpPr>
          <p:cNvPr id="38" name="矩形 37"/>
          <p:cNvSpPr/>
          <p:nvPr/>
        </p:nvSpPr>
        <p:spPr bwMode="auto">
          <a:xfrm>
            <a:off x="6095999" y="5143501"/>
            <a:ext cx="5314723" cy="45719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39" name="矩形 38"/>
          <p:cNvSpPr/>
          <p:nvPr/>
        </p:nvSpPr>
        <p:spPr bwMode="auto">
          <a:xfrm>
            <a:off x="205819" y="5600699"/>
            <a:ext cx="5314723" cy="45719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40" name="图片 39"/>
          <p:cNvPicPr>
            <a:picLocks noChangeAspect="1"/>
          </p:cNvPicPr>
          <p:nvPr/>
        </p:nvPicPr>
        <p:blipFill>
          <a:blip r:embed="rId1" cstate="screen"/>
          <a:stretch>
            <a:fillRect/>
          </a:stretch>
        </p:blipFill>
        <p:spPr>
          <a:xfrm>
            <a:off x="11889221" y="6996099"/>
            <a:ext cx="421278" cy="421278"/>
          </a:xfrm>
          <a:prstGeom prst="rect">
            <a:avLst/>
          </a:prstGeom>
        </p:spPr>
      </p:pic>
      <p:sp>
        <p:nvSpPr>
          <p:cNvPr id="41" name="矩形 40"/>
          <p:cNvSpPr/>
          <p:nvPr/>
        </p:nvSpPr>
        <p:spPr bwMode="auto">
          <a:xfrm>
            <a:off x="2863180" y="925672"/>
            <a:ext cx="8514886" cy="331624"/>
          </a:xfrm>
          <a:prstGeom prst="rect">
            <a:avLst/>
          </a:prstGeom>
          <a:solidFill>
            <a:srgbClr val="92D05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42" name="矩形 41"/>
          <p:cNvSpPr/>
          <p:nvPr/>
        </p:nvSpPr>
        <p:spPr bwMode="auto">
          <a:xfrm>
            <a:off x="126672" y="1407229"/>
            <a:ext cx="9017328" cy="331624"/>
          </a:xfrm>
          <a:prstGeom prst="rect">
            <a:avLst/>
          </a:prstGeom>
          <a:solidFill>
            <a:srgbClr val="92D05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43" name="矩形 42"/>
          <p:cNvSpPr/>
          <p:nvPr/>
        </p:nvSpPr>
        <p:spPr bwMode="auto">
          <a:xfrm>
            <a:off x="629114" y="1798033"/>
            <a:ext cx="8514886" cy="331624"/>
          </a:xfrm>
          <a:prstGeom prst="rect">
            <a:avLst/>
          </a:prstGeom>
          <a:solidFill>
            <a:srgbClr val="92D05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44" name="矩形 43"/>
          <p:cNvSpPr/>
          <p:nvPr/>
        </p:nvSpPr>
        <p:spPr bwMode="auto">
          <a:xfrm>
            <a:off x="609600" y="4303164"/>
            <a:ext cx="8514886" cy="331624"/>
          </a:xfrm>
          <a:prstGeom prst="rect">
            <a:avLst/>
          </a:prstGeom>
          <a:solidFill>
            <a:srgbClr val="92D05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45" name="矩形 44"/>
          <p:cNvSpPr/>
          <p:nvPr/>
        </p:nvSpPr>
        <p:spPr bwMode="auto">
          <a:xfrm>
            <a:off x="648946" y="7417376"/>
            <a:ext cx="8952253" cy="261691"/>
          </a:xfrm>
          <a:prstGeom prst="rect">
            <a:avLst/>
          </a:prstGeom>
          <a:solidFill>
            <a:srgbClr val="92D050">
              <a:alpha val="3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pic>
        <p:nvPicPr>
          <p:cNvPr id="46" name="图片 45"/>
          <p:cNvPicPr>
            <a:picLocks noChangeAspect="1"/>
          </p:cNvPicPr>
          <p:nvPr/>
        </p:nvPicPr>
        <p:blipFill>
          <a:blip r:embed="rId1" cstate="screen"/>
          <a:stretch>
            <a:fillRect/>
          </a:stretch>
        </p:blipFill>
        <p:spPr>
          <a:xfrm>
            <a:off x="11926551" y="8227422"/>
            <a:ext cx="421278" cy="421278"/>
          </a:xfrm>
          <a:prstGeom prst="rect">
            <a:avLst/>
          </a:prstGeom>
        </p:spPr>
      </p:pic>
      <p:pic>
        <p:nvPicPr>
          <p:cNvPr id="5124" name="图片 6" descr="logo横版 png"/>
          <p:cNvPicPr>
            <a:picLocks noChangeAspect="1"/>
          </p:cNvPicPr>
          <p:nvPr/>
        </p:nvPicPr>
        <p:blipFill>
          <a:blip r:embed="rId2"/>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arn(inVertical)">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barn(inVertical)">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barn(inVertical)">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barn(inVertical)">
                                      <p:cBhvr>
                                        <p:cTn id="6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P spid="39" grpId="0" animBg="1"/>
      <p:bldP spid="41" grpId="0" animBg="1"/>
      <p:bldP spid="42"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960345"/>
            <a:ext cx="3837023" cy="1167307"/>
          </a:xfrm>
          <a:prstGeom prst="rect">
            <a:avLst/>
          </a:prstGeom>
        </p:spPr>
        <p:txBody>
          <a:bodyPr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Interesting museums</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1" y="225263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A</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sp>
        <p:nvSpPr>
          <p:cNvPr id="6" name="文本框 5"/>
          <p:cNvSpPr txBox="1"/>
          <p:nvPr/>
        </p:nvSpPr>
        <p:spPr>
          <a:xfrm>
            <a:off x="7126744" y="1907698"/>
            <a:ext cx="3810274" cy="2339102"/>
          </a:xfrm>
          <a:prstGeom prst="rect">
            <a:avLst/>
          </a:prstGeom>
          <a:noFill/>
        </p:spPr>
        <p:txBody>
          <a:bodyPr wrap="none" rtlCol="0">
            <a:spAutoFit/>
          </a:bodyPr>
          <a:lstStyle/>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With the condition </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On the site of </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Bounce off</a:t>
            </a: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l"/>
            </a:pPr>
            <a:r>
              <a:rPr lang="en-US" altLang="zh-CN" sz="3200" dirty="0">
                <a:latin typeface="Times New Roman" panose="02020603050405020304" pitchFamily="18" charset="0"/>
                <a:cs typeface="Times New Roman" panose="02020603050405020304" pitchFamily="18" charset="0"/>
              </a:rPr>
              <a:t>Be in play</a:t>
            </a:r>
            <a:endParaRPr lang="en-US" altLang="zh-CN" sz="3200" dirty="0">
              <a:latin typeface="Times New Roman" panose="02020603050405020304" pitchFamily="18" charset="0"/>
              <a:cs typeface="Times New Roman" panose="02020603050405020304" pitchFamily="18" charset="0"/>
            </a:endParaRPr>
          </a:p>
          <a:p>
            <a:endParaRPr lang="en-US" altLang="zh-CN" dirty="0"/>
          </a:p>
        </p:txBody>
      </p:sp>
      <p:sp>
        <p:nvSpPr>
          <p:cNvPr id="7" name="文本框 6"/>
          <p:cNvSpPr txBox="1"/>
          <p:nvPr/>
        </p:nvSpPr>
        <p:spPr>
          <a:xfrm>
            <a:off x="11430000" y="1938397"/>
            <a:ext cx="2646878" cy="2062103"/>
          </a:xfrm>
          <a:prstGeom prst="rect">
            <a:avLst/>
          </a:prstGeom>
          <a:noFill/>
        </p:spPr>
        <p:txBody>
          <a:bodyPr wrap="none" rtlCol="0">
            <a:spAutoFit/>
          </a:bodyPr>
          <a:lstStyle/>
          <a:p>
            <a:r>
              <a:rPr lang="zh-CN" altLang="en-US" sz="3200" dirty="0">
                <a:latin typeface="Times New Roman" panose="02020603050405020304" pitchFamily="18" charset="0"/>
                <a:cs typeface="Times New Roman" panose="02020603050405020304" pitchFamily="18" charset="0"/>
              </a:rPr>
              <a:t>在</a:t>
            </a:r>
            <a:r>
              <a:rPr lang="en-US" altLang="zh-CN" sz="3200" dirty="0">
                <a:latin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cs typeface="Times New Roman" panose="02020603050405020304" pitchFamily="18" charset="0"/>
              </a:rPr>
              <a:t>的条件下</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在</a:t>
            </a:r>
            <a:r>
              <a:rPr lang="en-US" altLang="zh-CN" sz="3200" dirty="0">
                <a:latin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cs typeface="Times New Roman" panose="02020603050405020304" pitchFamily="18" charset="0"/>
              </a:rPr>
              <a:t>的地点</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弹跳离开</a:t>
            </a:r>
            <a:endParaRPr lang="en-US" altLang="zh-CN" sz="3200" dirty="0">
              <a:latin typeface="Times New Roman" panose="02020603050405020304" pitchFamily="18" charset="0"/>
              <a:cs typeface="Times New Roman" panose="02020603050405020304" pitchFamily="18" charset="0"/>
            </a:endParaRPr>
          </a:p>
          <a:p>
            <a:r>
              <a:rPr lang="zh-CN" altLang="en-US" sz="3200" dirty="0">
                <a:latin typeface="Times New Roman" panose="02020603050405020304" pitchFamily="18" charset="0"/>
                <a:cs typeface="Times New Roman" panose="02020603050405020304" pitchFamily="18" charset="0"/>
              </a:rPr>
              <a:t>在进行中</a:t>
            </a:r>
            <a:endParaRPr lang="en-US" altLang="zh-CN" dirty="0"/>
          </a:p>
        </p:txBody>
      </p:sp>
      <p:pic>
        <p:nvPicPr>
          <p:cNvPr id="10" name="图片 9"/>
          <p:cNvPicPr>
            <a:picLocks noChangeAspect="1"/>
          </p:cNvPicPr>
          <p:nvPr/>
        </p:nvPicPr>
        <p:blipFill>
          <a:blip r:embed="rId2"/>
          <a:stretch>
            <a:fillRect/>
          </a:stretch>
        </p:blipFill>
        <p:spPr>
          <a:xfrm>
            <a:off x="6934200" y="4187607"/>
            <a:ext cx="8610600" cy="5008099"/>
          </a:xfrm>
          <a:prstGeom prst="rect">
            <a:avLst/>
          </a:prstGeom>
          <a:ln>
            <a:noFill/>
          </a:ln>
          <a:effectLst>
            <a:outerShdw blurRad="292100" dist="139700" dir="2700000" algn="tl" rotWithShape="0">
              <a:srgbClr val="333333">
                <a:alpha val="65000"/>
              </a:srgbClr>
            </a:outerShdw>
          </a:effectLst>
        </p:spPr>
      </p:pic>
      <p:pic>
        <p:nvPicPr>
          <p:cNvPr id="5124" name="图片 6" descr="logo横版 png"/>
          <p:cNvPicPr>
            <a:picLocks noChangeAspect="1"/>
          </p:cNvPicPr>
          <p:nvPr/>
        </p:nvPicPr>
        <p:blipFill>
          <a:blip r:embed="rId3"/>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txBody>
            <a:bodyPr/>
            <a:lstStyle/>
            <a:p>
              <a:endParaRPr lang="zh-CN" altLang="en-US" dirty="0"/>
            </a:p>
          </p:txBody>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3845190" y="8508698"/>
            <a:ext cx="12494267" cy="564578"/>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Conservation of Hawaii’s native tree snails.</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1384042" y="7465819"/>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rPr>
              <a:t>B</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panose="00020600040101010101"/>
              <a:sym typeface="可画乐淘淘-简" panose="00020600040101010101"/>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pic>
        <p:nvPicPr>
          <p:cNvPr id="7" name="图片 6"/>
          <p:cNvPicPr>
            <a:picLocks noChangeAspect="1"/>
          </p:cNvPicPr>
          <p:nvPr/>
        </p:nvPicPr>
        <p:blipFill>
          <a:blip r:embed="rId2"/>
          <a:stretch>
            <a:fillRect/>
          </a:stretch>
        </p:blipFill>
        <p:spPr>
          <a:xfrm>
            <a:off x="2492829" y="885526"/>
            <a:ext cx="13587039" cy="7448542"/>
          </a:xfrm>
          <a:prstGeom prst="rect">
            <a:avLst/>
          </a:prstGeom>
        </p:spPr>
      </p:pic>
      <p:pic>
        <p:nvPicPr>
          <p:cNvPr id="5124" name="图片 6" descr="logo横版 png"/>
          <p:cNvPicPr>
            <a:picLocks noChangeAspect="1"/>
          </p:cNvPicPr>
          <p:nvPr/>
        </p:nvPicPr>
        <p:blipFill>
          <a:blip r:embed="rId3"/>
          <a:stretch>
            <a:fillRect/>
          </a:stretch>
        </p:blipFill>
        <p:spPr>
          <a:xfrm>
            <a:off x="16548735" y="422275"/>
            <a:ext cx="1196975" cy="1266825"/>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7200" y="109091"/>
            <a:ext cx="16840200" cy="9140964"/>
          </a:xfrm>
          <a:prstGeom prst="rect">
            <a:avLst/>
          </a:prstGeom>
          <a:noFill/>
        </p:spPr>
        <p:txBody>
          <a:bodyPr wrap="square">
            <a:spAutoFit/>
          </a:bodyPr>
          <a:lstStyle/>
          <a:p>
            <a:pPr algn="ctr"/>
            <a:r>
              <a:rPr lang="en-US" altLang="zh-CN" sz="2800" dirty="0">
                <a:latin typeface="Times New Roman" panose="02020603050405020304" pitchFamily="18" charset="0"/>
                <a:cs typeface="Times New Roman" panose="02020603050405020304" pitchFamily="18" charset="0"/>
              </a:rPr>
              <a:t>B</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1</a:t>
            </a:r>
            <a:r>
              <a:rPr lang="en-US" altLang="zh-CN" sz="2800" dirty="0">
                <a:latin typeface="Times New Roman" panose="02020603050405020304" pitchFamily="18" charset="0"/>
                <a:cs typeface="Times New Roman" panose="02020603050405020304" pitchFamily="18" charset="0"/>
              </a:rPr>
              <a:t>When Hurricane Douglas came barreling toward Oahu in 2020, David </a:t>
            </a:r>
            <a:r>
              <a:rPr lang="en-US" altLang="zh-CN" sz="2800" dirty="0" err="1">
                <a:latin typeface="Times New Roman" panose="02020603050405020304" pitchFamily="18" charset="0"/>
                <a:cs typeface="Times New Roman" panose="02020603050405020304" pitchFamily="18" charset="0"/>
              </a:rPr>
              <a:t>Sischo</a:t>
            </a:r>
            <a:r>
              <a:rPr lang="en-US" altLang="zh-CN" sz="2800" dirty="0">
                <a:latin typeface="Times New Roman" panose="02020603050405020304" pitchFamily="18" charset="0"/>
                <a:cs typeface="Times New Roman" panose="02020603050405020304" pitchFamily="18" charset="0"/>
              </a:rPr>
              <a:t> quickly packed up and drove to higher ground. </a:t>
            </a:r>
            <a:r>
              <a:rPr lang="en-US" altLang="zh-CN" sz="2800" dirty="0">
                <a:solidFill>
                  <a:srgbClr val="FF0000"/>
                </a:solidFill>
                <a:latin typeface="Times New Roman" panose="02020603050405020304" pitchFamily="18" charset="0"/>
                <a:cs typeface="Times New Roman" panose="02020603050405020304" pitchFamily="18" charset="0"/>
              </a:rPr>
              <a:t>But</a:t>
            </a:r>
            <a:r>
              <a:rPr lang="en-US" altLang="zh-CN" sz="2800" dirty="0">
                <a:latin typeface="Times New Roman" panose="02020603050405020304" pitchFamily="18" charset="0"/>
                <a:cs typeface="Times New Roman" panose="02020603050405020304" pitchFamily="18" charset="0"/>
              </a:rPr>
              <a:t> he wasn’t shifting his family. He was shifting snails.</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2</a:t>
            </a:r>
            <a:r>
              <a:rPr lang="en-US" altLang="zh-CN" sz="2800" dirty="0">
                <a:latin typeface="Times New Roman" panose="02020603050405020304" pitchFamily="18" charset="0"/>
                <a:cs typeface="Times New Roman" panose="02020603050405020304" pitchFamily="18" charset="0"/>
              </a:rPr>
              <a:t>Sischo works with some of the rarest endangered species on the planet, kahuli—Hawaii’s native tree snails. The colorful, jewel-like snails were once so abundant. It’s said they were like Christmas ornaments covering the trees. Almost all of the 750 different species were found only in Hawaii. Today, more than half of those species are gone, the extinctions happening in the span of a human lifetime. </a:t>
            </a:r>
            <a:r>
              <a:rPr lang="en-US" altLang="zh-CN" sz="2800" dirty="0" err="1">
                <a:latin typeface="Times New Roman" panose="02020603050405020304" pitchFamily="18" charset="0"/>
                <a:cs typeface="Times New Roman" panose="02020603050405020304" pitchFamily="18" charset="0"/>
              </a:rPr>
              <a:t>Sischo</a:t>
            </a:r>
            <a:r>
              <a:rPr lang="en-US" altLang="zh-CN" sz="2800" dirty="0">
                <a:latin typeface="Times New Roman" panose="02020603050405020304" pitchFamily="18" charset="0"/>
                <a:cs typeface="Times New Roman" panose="02020603050405020304" pitchFamily="18" charset="0"/>
              </a:rPr>
              <a:t> and his team with Hawaii’s Department of Land and Natural Resources have the heavy task of saving what’s left.</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3</a:t>
            </a:r>
            <a:r>
              <a:rPr lang="en-US" altLang="zh-CN" sz="2800" dirty="0">
                <a:latin typeface="Times New Roman" panose="02020603050405020304" pitchFamily="18" charset="0"/>
                <a:cs typeface="Times New Roman" panose="02020603050405020304" pitchFamily="18" charset="0"/>
              </a:rPr>
              <a:t>To </a:t>
            </a:r>
            <a:r>
              <a:rPr lang="en-US" altLang="zh-CN" sz="2800" b="1" u="sng" dirty="0">
                <a:latin typeface="Times New Roman" panose="02020603050405020304" pitchFamily="18" charset="0"/>
                <a:cs typeface="Times New Roman" panose="02020603050405020304" pitchFamily="18" charset="0"/>
              </a:rPr>
              <a:t>stave off </a:t>
            </a:r>
            <a:r>
              <a:rPr lang="en-US" altLang="zh-CN" sz="2800" dirty="0">
                <a:latin typeface="Times New Roman" panose="02020603050405020304" pitchFamily="18" charset="0"/>
                <a:cs typeface="Times New Roman" panose="02020603050405020304" pitchFamily="18" charset="0"/>
              </a:rPr>
              <a:t>extinction, 40 species of snails, each about the size of a dime, live in human care inside an unremarkable trailer near Honolulu. For some, it’s the only place where they’re found, their wild populations having completely disappeared. “Most people, when they think endangered species going extinct, they think of pandas and tigers and elephants, but imagine having 40 different species that are all as rare as pandas are,” </a:t>
            </a:r>
            <a:r>
              <a:rPr lang="en-US" altLang="zh-CN" sz="2800" dirty="0" err="1">
                <a:latin typeface="Times New Roman" panose="02020603050405020304" pitchFamily="18" charset="0"/>
                <a:cs typeface="Times New Roman" panose="02020603050405020304" pitchFamily="18" charset="0"/>
              </a:rPr>
              <a:t>Sischo</a:t>
            </a:r>
            <a:r>
              <a:rPr lang="en-US" altLang="zh-CN" sz="2800" dirty="0">
                <a:latin typeface="Times New Roman" panose="02020603050405020304" pitchFamily="18" charset="0"/>
                <a:cs typeface="Times New Roman" panose="02020603050405020304" pitchFamily="18" charset="0"/>
              </a:rPr>
              <a:t> says.</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4</a:t>
            </a:r>
            <a:r>
              <a:rPr lang="en-US" altLang="zh-CN" sz="2800" dirty="0">
                <a:latin typeface="Times New Roman" panose="02020603050405020304" pitchFamily="18" charset="0"/>
                <a:cs typeface="Times New Roman" panose="02020603050405020304" pitchFamily="18" charset="0"/>
              </a:rPr>
              <a:t>This winter, one species of snail will inch toward an auspicious milestone. It will be released in a special enclosure in the mountains of Oahu, one that has been painstakingly prepared to give the snails the best chance of survival in their natural environment.</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5</a:t>
            </a:r>
            <a:r>
              <a:rPr lang="en-US" altLang="zh-CN" sz="2800" dirty="0">
                <a:latin typeface="Times New Roman" panose="02020603050405020304" pitchFamily="18" charset="0"/>
                <a:cs typeface="Times New Roman" panose="02020603050405020304" pitchFamily="18" charset="0"/>
              </a:rPr>
              <a:t>Still, the outlook for Hawaii’s snails is uncertain, symbolizing a new era in the conservation of endangered species. Around the world, plants and animals are being brought into enclosure as a last-ditch effort against extinction. But as the climate heats up and invasive species continue to spread, many have no clear path to return to nature in the near term. That could mean they stay in human care. In the face of the biodiversity crisis, many wildlife biologists say there’s no other choice. “These are biological treasures that are irreplaceable,” </a:t>
            </a:r>
            <a:r>
              <a:rPr lang="en-US" altLang="zh-CN" sz="2800" dirty="0" err="1">
                <a:latin typeface="Times New Roman" panose="02020603050405020304" pitchFamily="18" charset="0"/>
                <a:cs typeface="Times New Roman" panose="02020603050405020304" pitchFamily="18" charset="0"/>
              </a:rPr>
              <a:t>Sischo</a:t>
            </a:r>
            <a:r>
              <a:rPr lang="en-US" altLang="zh-CN" sz="2800" dirty="0">
                <a:latin typeface="Times New Roman" panose="02020603050405020304" pitchFamily="18" charset="0"/>
                <a:cs typeface="Times New Roman" panose="02020603050405020304" pitchFamily="18" charset="0"/>
              </a:rPr>
              <a:t> says. “It is now or never. What we manage to keep on Earth will be what the next</a:t>
            </a:r>
            <a:endParaRPr lang="zh-CN" altLang="en-US" sz="28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457200" y="109091"/>
            <a:ext cx="16840200" cy="9140964"/>
          </a:xfrm>
          <a:prstGeom prst="rect">
            <a:avLst/>
          </a:prstGeom>
          <a:noFill/>
        </p:spPr>
        <p:txBody>
          <a:bodyPr wrap="square">
            <a:spAutoFit/>
          </a:bodyPr>
          <a:lstStyle/>
          <a:p>
            <a:pPr algn="ctr"/>
            <a:r>
              <a:rPr lang="en-US" altLang="zh-CN" sz="2800" dirty="0">
                <a:latin typeface="Times New Roman" panose="02020603050405020304" pitchFamily="18" charset="0"/>
                <a:cs typeface="Times New Roman" panose="02020603050405020304" pitchFamily="18" charset="0"/>
              </a:rPr>
              <a:t>B</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1</a:t>
            </a:r>
            <a:r>
              <a:rPr lang="en-US" altLang="zh-CN" sz="2800" dirty="0">
                <a:latin typeface="Times New Roman" panose="02020603050405020304" pitchFamily="18" charset="0"/>
                <a:cs typeface="Times New Roman" panose="02020603050405020304" pitchFamily="18" charset="0"/>
              </a:rPr>
              <a:t>When Hurricane Douglas came barreling toward Oahu in 2020, David </a:t>
            </a:r>
            <a:r>
              <a:rPr lang="en-US" altLang="zh-CN" sz="2800" dirty="0" err="1">
                <a:latin typeface="Times New Roman" panose="02020603050405020304" pitchFamily="18" charset="0"/>
                <a:cs typeface="Times New Roman" panose="02020603050405020304" pitchFamily="18" charset="0"/>
              </a:rPr>
              <a:t>Sischo</a:t>
            </a:r>
            <a:r>
              <a:rPr lang="en-US" altLang="zh-CN" sz="2800" dirty="0">
                <a:latin typeface="Times New Roman" panose="02020603050405020304" pitchFamily="18" charset="0"/>
                <a:cs typeface="Times New Roman" panose="02020603050405020304" pitchFamily="18" charset="0"/>
              </a:rPr>
              <a:t> quickly packed up and drove to higher ground. </a:t>
            </a:r>
            <a:r>
              <a:rPr lang="en-US" altLang="zh-CN" sz="2800" dirty="0">
                <a:solidFill>
                  <a:srgbClr val="FF0000"/>
                </a:solidFill>
                <a:highlight>
                  <a:srgbClr val="FFFF00"/>
                </a:highlight>
                <a:latin typeface="Times New Roman" panose="02020603050405020304" pitchFamily="18" charset="0"/>
                <a:cs typeface="Times New Roman" panose="02020603050405020304" pitchFamily="18" charset="0"/>
              </a:rPr>
              <a:t>But</a:t>
            </a:r>
            <a:r>
              <a:rPr lang="en-US" altLang="zh-CN" sz="2800" dirty="0">
                <a:latin typeface="Times New Roman" panose="02020603050405020304" pitchFamily="18" charset="0"/>
                <a:cs typeface="Times New Roman" panose="02020603050405020304" pitchFamily="18" charset="0"/>
              </a:rPr>
              <a:t> he wasn’t shifting his family. </a:t>
            </a:r>
            <a:r>
              <a:rPr lang="en-US" altLang="zh-CN" sz="2800" dirty="0">
                <a:solidFill>
                  <a:srgbClr val="FF0000"/>
                </a:solidFill>
                <a:latin typeface="Times New Roman" panose="02020603050405020304" pitchFamily="18" charset="0"/>
                <a:cs typeface="Times New Roman" panose="02020603050405020304" pitchFamily="18" charset="0"/>
              </a:rPr>
              <a:t>He was shifting snails</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2</a:t>
            </a:r>
            <a:r>
              <a:rPr lang="en-US" altLang="zh-CN" sz="2800" dirty="0">
                <a:latin typeface="Times New Roman" panose="02020603050405020304" pitchFamily="18" charset="0"/>
                <a:cs typeface="Times New Roman" panose="02020603050405020304" pitchFamily="18" charset="0"/>
              </a:rPr>
              <a:t>Sischo works with some of </a:t>
            </a:r>
            <a:r>
              <a:rPr lang="en-US" altLang="zh-CN" sz="2800" dirty="0">
                <a:solidFill>
                  <a:srgbClr val="FF0000"/>
                </a:solidFill>
                <a:latin typeface="Times New Roman" panose="02020603050405020304" pitchFamily="18" charset="0"/>
                <a:cs typeface="Times New Roman" panose="02020603050405020304" pitchFamily="18" charset="0"/>
              </a:rPr>
              <a:t>the rarest endangered species </a:t>
            </a:r>
            <a:r>
              <a:rPr lang="en-US" altLang="zh-CN" sz="2800" dirty="0">
                <a:latin typeface="Times New Roman" panose="02020603050405020304" pitchFamily="18" charset="0"/>
                <a:cs typeface="Times New Roman" panose="02020603050405020304" pitchFamily="18" charset="0"/>
              </a:rPr>
              <a:t>on the planet, kahuli—Hawaii’s native tree snails. The colorful, jewel-like snails were </a:t>
            </a:r>
            <a:r>
              <a:rPr lang="en-US" altLang="zh-CN" sz="2800" dirty="0">
                <a:solidFill>
                  <a:srgbClr val="FF0000"/>
                </a:solidFill>
                <a:latin typeface="Times New Roman" panose="02020603050405020304" pitchFamily="18" charset="0"/>
                <a:cs typeface="Times New Roman" panose="02020603050405020304" pitchFamily="18" charset="0"/>
              </a:rPr>
              <a:t>once so abundant</a:t>
            </a:r>
            <a:r>
              <a:rPr lang="en-US" altLang="zh-CN" sz="2800" dirty="0">
                <a:latin typeface="Times New Roman" panose="02020603050405020304" pitchFamily="18" charset="0"/>
                <a:cs typeface="Times New Roman" panose="02020603050405020304" pitchFamily="18" charset="0"/>
              </a:rPr>
              <a:t>. It’s said they were like Christmas ornaments covering the trees. Almost all of the 750 different species were found only in Hawaii. Today, more than half of those species are </a:t>
            </a:r>
            <a:r>
              <a:rPr lang="en-US" altLang="zh-CN" sz="2800" dirty="0">
                <a:solidFill>
                  <a:srgbClr val="FF0000"/>
                </a:solidFill>
                <a:latin typeface="Times New Roman" panose="02020603050405020304" pitchFamily="18" charset="0"/>
                <a:cs typeface="Times New Roman" panose="02020603050405020304" pitchFamily="18" charset="0"/>
              </a:rPr>
              <a:t>gone</a:t>
            </a:r>
            <a:r>
              <a:rPr lang="en-US" altLang="zh-CN" sz="2800" dirty="0">
                <a:latin typeface="Times New Roman" panose="02020603050405020304" pitchFamily="18" charset="0"/>
                <a:cs typeface="Times New Roman" panose="02020603050405020304" pitchFamily="18" charset="0"/>
              </a:rPr>
              <a:t>, </a:t>
            </a:r>
            <a:r>
              <a:rPr lang="en-US" altLang="zh-CN" sz="2800" dirty="0">
                <a:solidFill>
                  <a:srgbClr val="FF0000"/>
                </a:solidFill>
                <a:latin typeface="Times New Roman" panose="02020603050405020304" pitchFamily="18" charset="0"/>
                <a:cs typeface="Times New Roman" panose="02020603050405020304" pitchFamily="18" charset="0"/>
              </a:rPr>
              <a:t>the extinctions </a:t>
            </a:r>
            <a:r>
              <a:rPr lang="en-US" altLang="zh-CN" sz="2800" dirty="0">
                <a:latin typeface="Times New Roman" panose="02020603050405020304" pitchFamily="18" charset="0"/>
                <a:cs typeface="Times New Roman" panose="02020603050405020304" pitchFamily="18" charset="0"/>
              </a:rPr>
              <a:t>happening in the span of a human lifetime. </a:t>
            </a:r>
            <a:r>
              <a:rPr lang="en-US" altLang="zh-CN" sz="2800" dirty="0" err="1">
                <a:latin typeface="Times New Roman" panose="02020603050405020304" pitchFamily="18" charset="0"/>
                <a:cs typeface="Times New Roman" panose="02020603050405020304" pitchFamily="18" charset="0"/>
              </a:rPr>
              <a:t>Sischo</a:t>
            </a:r>
            <a:r>
              <a:rPr lang="en-US" altLang="zh-CN" sz="2800" dirty="0">
                <a:latin typeface="Times New Roman" panose="02020603050405020304" pitchFamily="18" charset="0"/>
                <a:cs typeface="Times New Roman" panose="02020603050405020304" pitchFamily="18" charset="0"/>
              </a:rPr>
              <a:t> and his team with Hawaii’s Department of Land and Natural Resources have the heavy task of </a:t>
            </a:r>
            <a:r>
              <a:rPr lang="en-US" altLang="zh-CN" sz="2800" dirty="0">
                <a:solidFill>
                  <a:srgbClr val="FF0000"/>
                </a:solidFill>
                <a:latin typeface="Times New Roman" panose="02020603050405020304" pitchFamily="18" charset="0"/>
                <a:cs typeface="Times New Roman" panose="02020603050405020304" pitchFamily="18" charset="0"/>
              </a:rPr>
              <a:t>saving what’s left</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3</a:t>
            </a:r>
            <a:r>
              <a:rPr lang="en-US" altLang="zh-CN" sz="2800" dirty="0">
                <a:latin typeface="Times New Roman" panose="02020603050405020304" pitchFamily="18" charset="0"/>
                <a:cs typeface="Times New Roman" panose="02020603050405020304" pitchFamily="18" charset="0"/>
              </a:rPr>
              <a:t>To </a:t>
            </a:r>
            <a:r>
              <a:rPr lang="en-US" altLang="zh-CN" sz="2800" b="1" u="sng" dirty="0">
                <a:latin typeface="Times New Roman" panose="02020603050405020304" pitchFamily="18" charset="0"/>
                <a:cs typeface="Times New Roman" panose="02020603050405020304" pitchFamily="18" charset="0"/>
              </a:rPr>
              <a:t>stave off </a:t>
            </a:r>
            <a:r>
              <a:rPr lang="en-US" altLang="zh-CN" sz="2800" dirty="0">
                <a:solidFill>
                  <a:srgbClr val="FF0000"/>
                </a:solidFill>
                <a:latin typeface="Times New Roman" panose="02020603050405020304" pitchFamily="18" charset="0"/>
                <a:cs typeface="Times New Roman" panose="02020603050405020304" pitchFamily="18" charset="0"/>
              </a:rPr>
              <a:t>extinction</a:t>
            </a:r>
            <a:r>
              <a:rPr lang="en-US" altLang="zh-CN" sz="2800" dirty="0">
                <a:latin typeface="Times New Roman" panose="02020603050405020304" pitchFamily="18" charset="0"/>
                <a:cs typeface="Times New Roman" panose="02020603050405020304" pitchFamily="18" charset="0"/>
              </a:rPr>
              <a:t>, 40 species of snails, each about the size of a dime, live in human care inside an unremarkable trailer near Honolulu. For some, it’s the only place where they’re found, their wild populations having completely </a:t>
            </a:r>
            <a:r>
              <a:rPr lang="en-US" altLang="zh-CN" sz="2800" dirty="0">
                <a:solidFill>
                  <a:srgbClr val="FF0000"/>
                </a:solidFill>
                <a:latin typeface="Times New Roman" panose="02020603050405020304" pitchFamily="18" charset="0"/>
                <a:cs typeface="Times New Roman" panose="02020603050405020304" pitchFamily="18" charset="0"/>
              </a:rPr>
              <a:t>disappeared</a:t>
            </a:r>
            <a:r>
              <a:rPr lang="en-US" altLang="zh-CN" sz="2800" dirty="0">
                <a:latin typeface="Times New Roman" panose="02020603050405020304" pitchFamily="18" charset="0"/>
                <a:cs typeface="Times New Roman" panose="02020603050405020304" pitchFamily="18" charset="0"/>
              </a:rPr>
              <a:t>. “Most people, when they think </a:t>
            </a:r>
            <a:r>
              <a:rPr lang="en-US" altLang="zh-CN" sz="2800" dirty="0">
                <a:solidFill>
                  <a:srgbClr val="FF0000"/>
                </a:solidFill>
                <a:latin typeface="Times New Roman" panose="02020603050405020304" pitchFamily="18" charset="0"/>
                <a:cs typeface="Times New Roman" panose="02020603050405020304" pitchFamily="18" charset="0"/>
              </a:rPr>
              <a:t>endangered species going extinct</a:t>
            </a:r>
            <a:r>
              <a:rPr lang="en-US" altLang="zh-CN" sz="2800" dirty="0">
                <a:latin typeface="Times New Roman" panose="02020603050405020304" pitchFamily="18" charset="0"/>
                <a:cs typeface="Times New Roman" panose="02020603050405020304" pitchFamily="18" charset="0"/>
              </a:rPr>
              <a:t>, they think of pandas and tigers and elephants, but imagine having 40 different species that are all </a:t>
            </a:r>
            <a:r>
              <a:rPr lang="en-US" altLang="zh-CN" sz="2800" dirty="0">
                <a:solidFill>
                  <a:srgbClr val="FF0000"/>
                </a:solidFill>
                <a:latin typeface="Times New Roman" panose="02020603050405020304" pitchFamily="18" charset="0"/>
                <a:cs typeface="Times New Roman" panose="02020603050405020304" pitchFamily="18" charset="0"/>
              </a:rPr>
              <a:t>as rare as pandas </a:t>
            </a:r>
            <a:r>
              <a:rPr lang="en-US" altLang="zh-CN" sz="2800" dirty="0">
                <a:latin typeface="Times New Roman" panose="02020603050405020304" pitchFamily="18" charset="0"/>
                <a:cs typeface="Times New Roman" panose="02020603050405020304" pitchFamily="18" charset="0"/>
              </a:rPr>
              <a:t>are,” </a:t>
            </a:r>
            <a:r>
              <a:rPr lang="en-US" altLang="zh-CN" sz="2800" dirty="0" err="1">
                <a:latin typeface="Times New Roman" panose="02020603050405020304" pitchFamily="18" charset="0"/>
                <a:cs typeface="Times New Roman" panose="02020603050405020304" pitchFamily="18" charset="0"/>
              </a:rPr>
              <a:t>Sischo</a:t>
            </a:r>
            <a:r>
              <a:rPr lang="en-US" altLang="zh-CN" sz="2800" dirty="0">
                <a:latin typeface="Times New Roman" panose="02020603050405020304" pitchFamily="18" charset="0"/>
                <a:cs typeface="Times New Roman" panose="02020603050405020304" pitchFamily="18" charset="0"/>
              </a:rPr>
              <a:t> says.</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4</a:t>
            </a:r>
            <a:r>
              <a:rPr lang="en-US" altLang="zh-CN" sz="2800" dirty="0">
                <a:latin typeface="Times New Roman" panose="02020603050405020304" pitchFamily="18" charset="0"/>
                <a:cs typeface="Times New Roman" panose="02020603050405020304" pitchFamily="18" charset="0"/>
              </a:rPr>
              <a:t>This winter, one species of snail will inch toward an auspicious milestone. It will be released in a special enclosure in the mountains of Oahu, one that has been painstakingly prepared to give the snails the best chance of </a:t>
            </a:r>
            <a:r>
              <a:rPr lang="en-US" altLang="zh-CN" sz="2800" dirty="0">
                <a:solidFill>
                  <a:srgbClr val="FF0000"/>
                </a:solidFill>
                <a:latin typeface="Times New Roman" panose="02020603050405020304" pitchFamily="18" charset="0"/>
                <a:cs typeface="Times New Roman" panose="02020603050405020304" pitchFamily="18" charset="0"/>
              </a:rPr>
              <a:t>survival in their natural environment</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pPr algn="just"/>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5</a:t>
            </a:r>
            <a:r>
              <a:rPr lang="en-US" altLang="zh-CN" sz="2800" dirty="0">
                <a:latin typeface="Times New Roman" panose="02020603050405020304" pitchFamily="18" charset="0"/>
                <a:cs typeface="Times New Roman" panose="02020603050405020304" pitchFamily="18" charset="0"/>
              </a:rPr>
              <a:t>Still, the outlook for Hawaii’s snails is uncertain, symbolizing a new era in </a:t>
            </a:r>
            <a:r>
              <a:rPr lang="en-US" altLang="zh-CN" sz="2800" dirty="0">
                <a:solidFill>
                  <a:srgbClr val="FF0000"/>
                </a:solidFill>
                <a:latin typeface="Times New Roman" panose="02020603050405020304" pitchFamily="18" charset="0"/>
                <a:cs typeface="Times New Roman" panose="02020603050405020304" pitchFamily="18" charset="0"/>
              </a:rPr>
              <a:t>the conservation of endangered species</a:t>
            </a:r>
            <a:r>
              <a:rPr lang="en-US" altLang="zh-CN" sz="2800" dirty="0">
                <a:latin typeface="Times New Roman" panose="02020603050405020304" pitchFamily="18" charset="0"/>
                <a:cs typeface="Times New Roman" panose="02020603050405020304" pitchFamily="18" charset="0"/>
              </a:rPr>
              <a:t>. Around the world, plants and animals are being brought into enclosure as a last-ditch </a:t>
            </a:r>
            <a:r>
              <a:rPr lang="en-US" altLang="zh-CN" sz="2800" dirty="0">
                <a:solidFill>
                  <a:srgbClr val="FF0000"/>
                </a:solidFill>
                <a:latin typeface="Times New Roman" panose="02020603050405020304" pitchFamily="18" charset="0"/>
                <a:cs typeface="Times New Roman" panose="02020603050405020304" pitchFamily="18" charset="0"/>
              </a:rPr>
              <a:t>effort</a:t>
            </a:r>
            <a:r>
              <a:rPr lang="en-US" altLang="zh-CN" sz="2800" dirty="0">
                <a:latin typeface="Times New Roman" panose="02020603050405020304" pitchFamily="18" charset="0"/>
                <a:cs typeface="Times New Roman" panose="02020603050405020304" pitchFamily="18" charset="0"/>
              </a:rPr>
              <a:t> </a:t>
            </a:r>
            <a:r>
              <a:rPr lang="en-US" altLang="zh-CN" sz="2800" dirty="0">
                <a:solidFill>
                  <a:srgbClr val="FF0000"/>
                </a:solidFill>
                <a:latin typeface="Times New Roman" panose="02020603050405020304" pitchFamily="18" charset="0"/>
                <a:cs typeface="Times New Roman" panose="02020603050405020304" pitchFamily="18" charset="0"/>
              </a:rPr>
              <a:t>against extinction</a:t>
            </a:r>
            <a:r>
              <a:rPr lang="en-US" altLang="zh-CN" sz="2800" dirty="0">
                <a:latin typeface="Times New Roman" panose="02020603050405020304" pitchFamily="18" charset="0"/>
                <a:cs typeface="Times New Roman" panose="02020603050405020304" pitchFamily="18" charset="0"/>
              </a:rPr>
              <a:t>. </a:t>
            </a:r>
            <a:r>
              <a:rPr lang="en-US" altLang="zh-CN" sz="2800" dirty="0">
                <a:highlight>
                  <a:srgbClr val="FFFF00"/>
                </a:highlight>
                <a:latin typeface="Times New Roman" panose="02020603050405020304" pitchFamily="18" charset="0"/>
                <a:cs typeface="Times New Roman" panose="02020603050405020304" pitchFamily="18" charset="0"/>
              </a:rPr>
              <a:t>But</a:t>
            </a:r>
            <a:r>
              <a:rPr lang="en-US" altLang="zh-CN" sz="2800" dirty="0">
                <a:latin typeface="Times New Roman" panose="02020603050405020304" pitchFamily="18" charset="0"/>
                <a:cs typeface="Times New Roman" panose="02020603050405020304" pitchFamily="18" charset="0"/>
              </a:rPr>
              <a:t> as the climate heats up and invasive species continue to spread, many have no clear path to return to nature in the near term. That could mean they stay in human care. In the face of </a:t>
            </a:r>
            <a:r>
              <a:rPr lang="en-US" altLang="zh-CN" sz="2800" dirty="0">
                <a:solidFill>
                  <a:srgbClr val="FF0000"/>
                </a:solidFill>
                <a:latin typeface="Times New Roman" panose="02020603050405020304" pitchFamily="18" charset="0"/>
                <a:cs typeface="Times New Roman" panose="02020603050405020304" pitchFamily="18" charset="0"/>
              </a:rPr>
              <a:t>the biodiversity crisis</a:t>
            </a:r>
            <a:r>
              <a:rPr lang="en-US" altLang="zh-CN" sz="2800" dirty="0">
                <a:latin typeface="Times New Roman" panose="02020603050405020304" pitchFamily="18" charset="0"/>
                <a:cs typeface="Times New Roman" panose="02020603050405020304" pitchFamily="18" charset="0"/>
              </a:rPr>
              <a:t>, many wildlife biologists say there’s no other choice. “These are biological treasures that are irreplaceable,” </a:t>
            </a:r>
            <a:r>
              <a:rPr lang="en-US" altLang="zh-CN" sz="2800" dirty="0" err="1">
                <a:latin typeface="Times New Roman" panose="02020603050405020304" pitchFamily="18" charset="0"/>
                <a:cs typeface="Times New Roman" panose="02020603050405020304" pitchFamily="18" charset="0"/>
              </a:rPr>
              <a:t>Sischo</a:t>
            </a:r>
            <a:r>
              <a:rPr lang="en-US" altLang="zh-CN" sz="2800" dirty="0">
                <a:latin typeface="Times New Roman" panose="02020603050405020304" pitchFamily="18" charset="0"/>
                <a:cs typeface="Times New Roman" panose="02020603050405020304" pitchFamily="18" charset="0"/>
              </a:rPr>
              <a:t> says. “It is now or never. What we manage to keep on Earth will be what the next generation is able to put back.”</a:t>
            </a:r>
            <a:endParaRPr lang="zh-CN" altLang="en-US" sz="28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571500" y="9171682"/>
            <a:ext cx="16611600" cy="1077218"/>
          </a:xfrm>
          <a:prstGeom prst="rect">
            <a:avLst/>
          </a:prstGeom>
          <a:solidFill>
            <a:schemeClr val="accent3">
              <a:lumMod val="40000"/>
              <a:lumOff val="60000"/>
            </a:schemeClr>
          </a:solid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Main idea: </a:t>
            </a:r>
            <a:r>
              <a:rPr lang="en-US" altLang="zh-CN" sz="3200" b="1" dirty="0">
                <a:solidFill>
                  <a:srgbClr val="FF0000"/>
                </a:solidFill>
                <a:latin typeface="Times New Roman" panose="02020603050405020304" pitchFamily="18" charset="0"/>
                <a:cs typeface="Times New Roman" panose="02020603050405020304" pitchFamily="18" charset="0"/>
              </a:rPr>
              <a:t>the conservation of endangered tree snail</a:t>
            </a:r>
            <a:r>
              <a:rPr lang="en-US" altLang="zh-CN" sz="3200" b="1" dirty="0">
                <a:latin typeface="Times New Roman" panose="02020603050405020304" pitchFamily="18" charset="0"/>
                <a:cs typeface="Times New Roman" panose="02020603050405020304" pitchFamily="18" charset="0"/>
              </a:rPr>
              <a:t>, highlighting </a:t>
            </a:r>
            <a:r>
              <a:rPr lang="en-US" altLang="zh-CN" sz="3200" b="1" dirty="0">
                <a:solidFill>
                  <a:srgbClr val="FF0000"/>
                </a:solidFill>
                <a:latin typeface="Times New Roman" panose="02020603050405020304" pitchFamily="18" charset="0"/>
                <a:cs typeface="Times New Roman" panose="02020603050405020304" pitchFamily="18" charset="0"/>
              </a:rPr>
              <a:t>the efforts </a:t>
            </a:r>
            <a:r>
              <a:rPr lang="en-US" altLang="zh-CN" sz="3200" b="1" dirty="0">
                <a:latin typeface="Times New Roman" panose="02020603050405020304" pitchFamily="18" charset="0"/>
                <a:cs typeface="Times New Roman" panose="02020603050405020304" pitchFamily="18" charset="0"/>
              </a:rPr>
              <a:t>to protect them from extinction and the broader </a:t>
            </a:r>
            <a:r>
              <a:rPr lang="en-US" altLang="zh-CN" sz="3200" b="1" dirty="0">
                <a:solidFill>
                  <a:srgbClr val="FF0000"/>
                </a:solidFill>
                <a:latin typeface="Times New Roman" panose="02020603050405020304" pitchFamily="18" charset="0"/>
                <a:cs typeface="Times New Roman" panose="02020603050405020304" pitchFamily="18" charset="0"/>
              </a:rPr>
              <a:t>challenges </a:t>
            </a:r>
            <a:r>
              <a:rPr lang="en-US" altLang="zh-CN" sz="3200" b="1" dirty="0">
                <a:latin typeface="Times New Roman" panose="02020603050405020304" pitchFamily="18" charset="0"/>
                <a:cs typeface="Times New Roman" panose="02020603050405020304" pitchFamily="18" charset="0"/>
              </a:rPr>
              <a:t>in preserving biodiversity.</a:t>
            </a:r>
            <a:endParaRPr lang="zh-CN" altLang="en-US" sz="32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6400800" y="569327"/>
            <a:ext cx="45406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Lead-in</a:t>
            </a:r>
            <a:endParaRPr lang="zh-CN" altLang="en-US" sz="3200" b="1"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6400800" y="2395091"/>
            <a:ext cx="4540602" cy="584775"/>
          </a:xfrm>
          <a:prstGeom prst="rect">
            <a:avLst/>
          </a:prstGeom>
          <a:solidFill>
            <a:srgbClr val="92D050"/>
          </a:solidFill>
        </p:spPr>
        <p:txBody>
          <a:bodyPr wrap="none" rtlCol="0">
            <a:spAutoFit/>
          </a:bodyPr>
          <a:lstStyle/>
          <a:p>
            <a:r>
              <a:rPr lang="en-US" altLang="zh-CN" sz="3200" b="1" dirty="0">
                <a:latin typeface="Times New Roman" panose="02020603050405020304" pitchFamily="18" charset="0"/>
                <a:cs typeface="Times New Roman" panose="02020603050405020304" pitchFamily="18" charset="0"/>
              </a:rPr>
              <a:t>Background information</a:t>
            </a:r>
            <a:endParaRPr lang="zh-CN" altLang="en-US" sz="3200"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6400800" y="4211504"/>
            <a:ext cx="4540602" cy="1569660"/>
          </a:xfrm>
          <a:prstGeom prst="rect">
            <a:avLst/>
          </a:prstGeom>
          <a:solidFill>
            <a:srgbClr val="92D050"/>
          </a:solidFill>
        </p:spPr>
        <p:txBody>
          <a:bodyPr wrap="square" rtlCol="0">
            <a:spAutoFit/>
          </a:bodyPr>
          <a:lstStyle/>
          <a:p>
            <a:pPr algn="ctr"/>
            <a:endParaRPr lang="en-US" altLang="zh-CN" sz="3200" b="1" dirty="0">
              <a:latin typeface="Times New Roman" panose="02020603050405020304" pitchFamily="18" charset="0"/>
              <a:cs typeface="Times New Roman" panose="02020603050405020304" pitchFamily="18" charset="0"/>
            </a:endParaRPr>
          </a:p>
          <a:p>
            <a:pPr algn="ctr"/>
            <a:r>
              <a:rPr lang="en-US" altLang="zh-CN" sz="3200" b="1" dirty="0">
                <a:latin typeface="Times New Roman" panose="02020603050405020304" pitchFamily="18" charset="0"/>
                <a:cs typeface="Times New Roman" panose="02020603050405020304" pitchFamily="18" charset="0"/>
              </a:rPr>
              <a:t>Conservation Efforts</a:t>
            </a:r>
            <a:endParaRPr lang="en-US" altLang="zh-CN" sz="3200" b="1" dirty="0">
              <a:latin typeface="Times New Roman" panose="02020603050405020304" pitchFamily="18" charset="0"/>
              <a:cs typeface="Times New Roman" panose="02020603050405020304" pitchFamily="18" charset="0"/>
            </a:endParaRPr>
          </a:p>
          <a:p>
            <a:pPr algn="ctr"/>
            <a:endParaRPr lang="zh-CN" altLang="en-US" sz="3200" b="1"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6400800" y="7244993"/>
            <a:ext cx="4540602" cy="584775"/>
          </a:xfrm>
          <a:prstGeom prst="rect">
            <a:avLst/>
          </a:prstGeom>
          <a:solidFill>
            <a:srgbClr val="92D050"/>
          </a:solid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Importance &amp; Urgency</a:t>
            </a:r>
            <a:endParaRPr lang="zh-CN" altLang="en-US" sz="3200"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1500" y="219041"/>
            <a:ext cx="16611600" cy="90146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图片 6" descr="logo横版 png"/>
          <p:cNvPicPr>
            <a:picLocks noChangeAspect="1"/>
          </p:cNvPicPr>
          <p:nvPr/>
        </p:nvPicPr>
        <p:blipFill>
          <a:blip r:embed="rId2"/>
          <a:stretch>
            <a:fillRect/>
          </a:stretch>
        </p:blipFill>
        <p:spPr>
          <a:xfrm>
            <a:off x="16548735" y="422275"/>
            <a:ext cx="1196975" cy="1266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wipe(down)">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48580</Words>
  <Application>WPS 演示</Application>
  <PresentationFormat>自定义</PresentationFormat>
  <Paragraphs>637</Paragraphs>
  <Slides>33</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33</vt:i4>
      </vt:variant>
    </vt:vector>
  </HeadingPairs>
  <TitlesOfParts>
    <vt:vector size="53" baseType="lpstr">
      <vt:lpstr>Arial</vt:lpstr>
      <vt:lpstr>宋体</vt:lpstr>
      <vt:lpstr>Wingdings</vt:lpstr>
      <vt:lpstr>黑体</vt:lpstr>
      <vt:lpstr>可画乐淘淘-简</vt:lpstr>
      <vt:lpstr>思源黑体 1 Bold</vt:lpstr>
      <vt:lpstr>思源黑体 1</vt:lpstr>
      <vt:lpstr>Times New Roman</vt:lpstr>
      <vt:lpstr>Calibri</vt:lpstr>
      <vt:lpstr>Arial Black</vt:lpstr>
      <vt:lpstr>思源黑体 2 Bold</vt:lpstr>
      <vt:lpstr>华文楷体</vt:lpstr>
      <vt:lpstr>微软雅黑</vt:lpstr>
      <vt:lpstr>Arial Unicode MS</vt:lpstr>
      <vt:lpstr>Gilroy</vt:lpstr>
      <vt:lpstr>Calibri</vt:lpstr>
      <vt:lpstr>HelveticaNeue</vt:lpstr>
      <vt:lpstr>华文新魏</vt:lpstr>
      <vt:lpstr>Segoe Print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蓝白色趣味可爱旅游攻略演示文稿</dc:title>
  <dc:creator/>
  <cp:lastModifiedBy>Administrator</cp:lastModifiedBy>
  <cp:revision>12</cp:revision>
  <dcterms:created xsi:type="dcterms:W3CDTF">2006-08-16T00:00:00Z</dcterms:created>
  <dcterms:modified xsi:type="dcterms:W3CDTF">2025-02-17T01:54:17Z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