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3383" r:id="rId4"/>
    <p:sldId id="262" r:id="rId5"/>
    <p:sldId id="263" r:id="rId7"/>
    <p:sldId id="3346" r:id="rId8"/>
    <p:sldId id="3347" r:id="rId9"/>
    <p:sldId id="3348" r:id="rId10"/>
    <p:sldId id="3349" r:id="rId11"/>
    <p:sldId id="3350" r:id="rId12"/>
    <p:sldId id="3351" r:id="rId13"/>
    <p:sldId id="3352" r:id="rId14"/>
    <p:sldId id="3353" r:id="rId15"/>
    <p:sldId id="3354" r:id="rId16"/>
    <p:sldId id="3355" r:id="rId17"/>
    <p:sldId id="3356" r:id="rId18"/>
    <p:sldId id="3357" r:id="rId19"/>
    <p:sldId id="3358" r:id="rId20"/>
    <p:sldId id="3359" r:id="rId21"/>
    <p:sldId id="3360" r:id="rId22"/>
    <p:sldId id="3379" r:id="rId23"/>
    <p:sldId id="3380" r:id="rId24"/>
    <p:sldId id="3381" r:id="rId25"/>
    <p:sldId id="276"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3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08ED7-C73D-4446-AA86-6910F51D401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57EC2-D8E1-4872-8C09-5A1658C0FA9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4C64A7-6636-4679-83A4-CB68D5FF155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857EC2-D8E1-4872-8C09-5A1658C0FA9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3857EC2-D8E1-4872-8C09-5A1658C0FA9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AC2B37E-1D83-40CE-A99F-8EE5EBA3593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8878DC-915C-4026-803C-C2632E8006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2B22275-CADA-4509-BCE3-59BF1EDB10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863AB2-2779-442E-863A-3D6CE158F02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2B22275-CADA-4509-BCE3-59BF1EDB10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863AB2-2779-442E-863A-3D6CE158F02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2B22275-CADA-4509-BCE3-59BF1EDB10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863AB2-2779-442E-863A-3D6CE158F02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2B22275-CADA-4509-BCE3-59BF1EDB10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863AB2-2779-442E-863A-3D6CE158F025}"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2B22275-CADA-4509-BCE3-59BF1EDB10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A863AB2-2779-442E-863A-3D6CE158F02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2B22275-CADA-4509-BCE3-59BF1EDB10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863AB2-2779-442E-863A-3D6CE158F02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2B22275-CADA-4509-BCE3-59BF1EDB10F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A863AB2-2779-442E-863A-3D6CE158F02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2B22275-CADA-4509-BCE3-59BF1EDB10F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A863AB2-2779-442E-863A-3D6CE158F02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2B22275-CADA-4509-BCE3-59BF1EDB10F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A863AB2-2779-442E-863A-3D6CE158F02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2B22275-CADA-4509-BCE3-59BF1EDB10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863AB2-2779-442E-863A-3D6CE158F02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2B22275-CADA-4509-BCE3-59BF1EDB10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A863AB2-2779-442E-863A-3D6CE158F02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22275-CADA-4509-BCE3-59BF1EDB10F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63AB2-2779-442E-863A-3D6CE158F025}"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3.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br>
              <a:rPr lang="en-US" altLang="zh-CN" sz="3100" dirty="0"/>
            </a:br>
            <a:r>
              <a:rPr lang="en-US" altLang="zh-CN" sz="2700" dirty="0"/>
              <a:t>P1:I hurried into the theater, only to find there were even more bikers inside. </a:t>
            </a:r>
            <a:br>
              <a:rPr lang="en-US" altLang="zh-CN" dirty="0"/>
            </a:br>
            <a:endParaRPr lang="zh-CN" altLang="en-US" dirty="0"/>
          </a:p>
        </p:txBody>
      </p:sp>
      <p:sp>
        <p:nvSpPr>
          <p:cNvPr id="3" name="内容占位符 2"/>
          <p:cNvSpPr>
            <a:spLocks noGrp="1"/>
          </p:cNvSpPr>
          <p:nvPr>
            <p:ph idx="1"/>
          </p:nvPr>
        </p:nvSpPr>
        <p:spPr>
          <a:xfrm>
            <a:off x="237725" y="766563"/>
            <a:ext cx="10225858" cy="5803976"/>
          </a:xfrm>
          <a:solidFill>
            <a:schemeClr val="accent6">
              <a:lumMod val="20000"/>
              <a:lumOff val="80000"/>
            </a:schemeClr>
          </a:solidFill>
        </p:spPr>
        <p:txBody>
          <a:bodyPr>
            <a:normAutofit lnSpcReduction="10000"/>
          </a:bodyPr>
          <a:lstStyle/>
          <a:p>
            <a:pPr marL="0" indent="0">
              <a:buNone/>
            </a:pPr>
            <a:r>
              <a:rPr lang="en-US" altLang="zh-CN" sz="2400" dirty="0"/>
              <a:t>2 How did the bikers react when she entered the theater</a:t>
            </a:r>
            <a:endParaRPr lang="en-US" altLang="zh-CN" sz="2400" dirty="0"/>
          </a:p>
          <a:p>
            <a:pPr marL="0" indent="0">
              <a:buNone/>
            </a:pPr>
            <a:r>
              <a:rPr lang="en-US" altLang="zh-CN" sz="2400" dirty="0"/>
              <a:t>3 Did she try to talk to anyone, or did she keep to herself? </a:t>
            </a:r>
            <a:endParaRPr lang="en-US" altLang="zh-CN" sz="2400" dirty="0"/>
          </a:p>
          <a:p>
            <a:pPr marL="0" indent="0">
              <a:buNone/>
            </a:pPr>
            <a:r>
              <a:rPr lang="en-US" altLang="zh-CN" sz="2400" dirty="0"/>
              <a:t>4 What thoughts were running through my mind as she waited for the film to start?</a:t>
            </a:r>
            <a:endParaRPr lang="en-US" altLang="zh-CN" sz="2400" dirty="0"/>
          </a:p>
          <a:p>
            <a:pPr marL="0" indent="0">
              <a:buNone/>
            </a:pPr>
            <a:r>
              <a:rPr lang="zh-CN" altLang="en-US" dirty="0">
                <a:highlight>
                  <a:srgbClr val="FFFF00"/>
                </a:highlight>
              </a:rPr>
              <a:t>对话</a:t>
            </a:r>
            <a:r>
              <a:rPr lang="en-US" altLang="zh-CN" dirty="0">
                <a:highlight>
                  <a:srgbClr val="FFFF00"/>
                </a:highlight>
              </a:rPr>
              <a:t>+ </a:t>
            </a:r>
            <a:r>
              <a:rPr lang="zh-CN" altLang="en-US" dirty="0">
                <a:highlight>
                  <a:srgbClr val="FFFF00"/>
                </a:highlight>
              </a:rPr>
              <a:t>人物刻画</a:t>
            </a:r>
            <a:endParaRPr lang="en-US" altLang="zh-CN" dirty="0">
              <a:highlight>
                <a:srgbClr val="FFFF00"/>
              </a:highlight>
            </a:endParaRPr>
          </a:p>
          <a:p>
            <a:r>
              <a:rPr lang="zh-CN" altLang="en-US" sz="2400" dirty="0"/>
              <a:t>就在我准备离开的时候，一个摩托车手转过脸来对我微笑。他那看起来粗犷的面容因和善的神情而变得柔和。他非常有礼貌地和我攀谈起来。“这是你第一次来这儿吗？” 他问道。接着，他把手伸进口袋，掏出一枚勋章，递给我。“这是给你的。” 他温柔地说。我有点困惑，但他礼貌又热忱的态度渐渐驱散了我的恐惧</a:t>
            </a:r>
            <a:r>
              <a:rPr lang="en-US" altLang="zh-CN" sz="2400" dirty="0"/>
              <a:t>.</a:t>
            </a:r>
            <a:endParaRPr lang="en-US" altLang="zh-CN" sz="2400" dirty="0"/>
          </a:p>
          <a:p>
            <a:r>
              <a:rPr lang="en-US" altLang="zh-CN" sz="2400" dirty="0"/>
              <a:t>Just as I was about to leave, a biker </a:t>
            </a:r>
            <a:r>
              <a:rPr lang="en-US" altLang="zh-CN" sz="2400" dirty="0">
                <a:solidFill>
                  <a:srgbClr val="FF0000"/>
                </a:solidFill>
              </a:rPr>
              <a:t>turned his face towards me and smiled</a:t>
            </a:r>
            <a:r>
              <a:rPr lang="en-US" altLang="zh-CN" sz="2400" dirty="0"/>
              <a:t>. His rough - looking face </a:t>
            </a:r>
            <a:r>
              <a:rPr lang="en-US" altLang="zh-CN" sz="2400" dirty="0">
                <a:solidFill>
                  <a:srgbClr val="FF0000"/>
                </a:solidFill>
              </a:rPr>
              <a:t>softened </a:t>
            </a:r>
            <a:r>
              <a:rPr lang="en-US" altLang="zh-CN" sz="2400" dirty="0"/>
              <a:t>with a kind expression. He started a conversation with me very politely. "Is this your first time here?" he asked. Then, he </a:t>
            </a:r>
            <a:r>
              <a:rPr lang="en-US" altLang="zh-CN" sz="2400" dirty="0">
                <a:solidFill>
                  <a:srgbClr val="FF0000"/>
                </a:solidFill>
              </a:rPr>
              <a:t>reached into </a:t>
            </a:r>
            <a:r>
              <a:rPr lang="en-US" altLang="zh-CN" sz="2400" dirty="0"/>
              <a:t>his pocket, </a:t>
            </a:r>
            <a:r>
              <a:rPr lang="en-US" altLang="zh-CN" sz="2400" dirty="0">
                <a:solidFill>
                  <a:srgbClr val="FF0000"/>
                </a:solidFill>
              </a:rPr>
              <a:t>pulled out </a:t>
            </a:r>
            <a:r>
              <a:rPr lang="en-US" altLang="zh-CN" sz="2400" dirty="0"/>
              <a:t>a insignia, and </a:t>
            </a:r>
            <a:r>
              <a:rPr lang="en-US" altLang="zh-CN" sz="2400" dirty="0">
                <a:solidFill>
                  <a:srgbClr val="FF0000"/>
                </a:solidFill>
              </a:rPr>
              <a:t>handed</a:t>
            </a:r>
            <a:r>
              <a:rPr lang="en-US" altLang="zh-CN" sz="2400" dirty="0"/>
              <a:t> it to me. "This is for you," he said gently. I was a bit confused but his polite and warm - hearted attitude gradually </a:t>
            </a:r>
            <a:r>
              <a:rPr lang="en-US" altLang="zh-CN" sz="2400" dirty="0">
                <a:solidFill>
                  <a:srgbClr val="FF0000"/>
                </a:solidFill>
              </a:rPr>
              <a:t>dispelled </a:t>
            </a:r>
            <a:r>
              <a:rPr lang="en-US" altLang="zh-CN" sz="2400" dirty="0"/>
              <a:t>my fear.</a:t>
            </a:r>
            <a:endParaRPr lang="en-US" altLang="zh-CN" sz="2400" dirty="0"/>
          </a:p>
        </p:txBody>
      </p:sp>
      <p:pic>
        <p:nvPicPr>
          <p:cNvPr id="5" name="图片 4"/>
          <p:cNvPicPr>
            <a:picLocks noChangeAspect="1"/>
          </p:cNvPicPr>
          <p:nvPr/>
        </p:nvPicPr>
        <p:blipFill>
          <a:blip r:embed="rId1"/>
          <a:srcRect b="7871"/>
          <a:stretch>
            <a:fillRect/>
          </a:stretch>
        </p:blipFill>
        <p:spPr>
          <a:xfrm>
            <a:off x="10508163" y="5130169"/>
            <a:ext cx="1356357" cy="1249590"/>
          </a:xfrm>
          <a:prstGeom prst="rect">
            <a:avLst/>
          </a:prstGeom>
        </p:spPr>
      </p:pic>
      <p:sp>
        <p:nvSpPr>
          <p:cNvPr id="4" name="Rectangle 55"/>
          <p:cNvSpPr/>
          <p:nvPr/>
        </p:nvSpPr>
        <p:spPr>
          <a:xfrm>
            <a:off x="9203794" y="532995"/>
            <a:ext cx="2608737" cy="1015663"/>
          </a:xfrm>
          <a:prstGeom prst="rect">
            <a:avLst/>
          </a:prstGeom>
          <a:solidFill>
            <a:srgbClr val="D468C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创新点：电影院里的小插曲</a:t>
            </a: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B</a:t>
            </a: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：送徽章的车手</a:t>
            </a:r>
            <a:endPar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br>
              <a:rPr lang="en-US" altLang="zh-CN" sz="3100" dirty="0"/>
            </a:br>
            <a:r>
              <a:rPr lang="en-US" altLang="zh-CN" sz="2700" dirty="0"/>
              <a:t>P1:I hurried into the theater, only to find there were even more bikers inside. </a:t>
            </a:r>
            <a:br>
              <a:rPr lang="en-US" altLang="zh-CN" dirty="0"/>
            </a:br>
            <a:endParaRPr lang="zh-CN" altLang="en-US" dirty="0"/>
          </a:p>
        </p:txBody>
      </p:sp>
      <p:sp>
        <p:nvSpPr>
          <p:cNvPr id="3" name="内容占位符 2"/>
          <p:cNvSpPr>
            <a:spLocks noGrp="1"/>
          </p:cNvSpPr>
          <p:nvPr>
            <p:ph idx="1"/>
          </p:nvPr>
        </p:nvSpPr>
        <p:spPr>
          <a:xfrm>
            <a:off x="350430" y="1148245"/>
            <a:ext cx="7717327" cy="1764693"/>
          </a:xfrm>
          <a:solidFill>
            <a:schemeClr val="accent6">
              <a:lumMod val="20000"/>
              <a:lumOff val="80000"/>
            </a:schemeClr>
          </a:solidFill>
        </p:spPr>
        <p:txBody>
          <a:bodyPr>
            <a:normAutofit/>
          </a:bodyPr>
          <a:lstStyle/>
          <a:p>
            <a:pPr marL="0" indent="0">
              <a:buNone/>
            </a:pPr>
            <a:r>
              <a:rPr lang="zh-CN" altLang="en-US" sz="2400" dirty="0"/>
              <a:t>我们聊着聊着，不知不觉中，电影开始了。</a:t>
            </a:r>
            <a:endParaRPr lang="en-US" altLang="zh-CN" sz="2400" dirty="0"/>
          </a:p>
          <a:p>
            <a:pPr marL="0" indent="0">
              <a:buNone/>
            </a:pPr>
            <a:r>
              <a:rPr lang="en-US" altLang="zh-CN" sz="2400" dirty="0"/>
              <a:t>As we chatted, time flew by unnoticed, and before we knew it, the movie </a:t>
            </a:r>
            <a:r>
              <a:rPr lang="en-US" altLang="zh-CN" sz="2400" b="1" dirty="0">
                <a:solidFill>
                  <a:srgbClr val="FF0000"/>
                </a:solidFill>
              </a:rPr>
              <a:t>started.</a:t>
            </a:r>
            <a:endParaRPr lang="en-US" altLang="zh-CN" sz="2400" b="1" dirty="0">
              <a:solidFill>
                <a:srgbClr val="FF0000"/>
              </a:solidFill>
            </a:endParaRPr>
          </a:p>
          <a:p>
            <a:pPr marL="0" indent="0">
              <a:buNone/>
            </a:pPr>
            <a:endParaRPr lang="en-US" altLang="zh-CN" sz="2400" b="1" dirty="0">
              <a:solidFill>
                <a:srgbClr val="FF0000"/>
              </a:solidFill>
            </a:endParaRPr>
          </a:p>
        </p:txBody>
      </p:sp>
      <p:pic>
        <p:nvPicPr>
          <p:cNvPr id="5" name="图片 4"/>
          <p:cNvPicPr>
            <a:picLocks noChangeAspect="1"/>
          </p:cNvPicPr>
          <p:nvPr/>
        </p:nvPicPr>
        <p:blipFill>
          <a:blip r:embed="rId1"/>
          <a:srcRect b="7871"/>
          <a:stretch>
            <a:fillRect/>
          </a:stretch>
        </p:blipFill>
        <p:spPr>
          <a:xfrm>
            <a:off x="8629308" y="3399210"/>
            <a:ext cx="3235213" cy="2980550"/>
          </a:xfrm>
          <a:prstGeom prst="rect">
            <a:avLst/>
          </a:prstGeom>
        </p:spPr>
      </p:pic>
      <p:sp>
        <p:nvSpPr>
          <p:cNvPr id="4" name="Rectangle 55"/>
          <p:cNvSpPr/>
          <p:nvPr/>
        </p:nvSpPr>
        <p:spPr>
          <a:xfrm>
            <a:off x="9203794" y="532995"/>
            <a:ext cx="2608737" cy="400110"/>
          </a:xfrm>
          <a:prstGeom prst="rect">
            <a:avLst/>
          </a:prstGeom>
          <a:solidFill>
            <a:srgbClr val="D468C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过渡衔接二段首句</a:t>
            </a:r>
            <a:endPar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7" name="文本框 6"/>
          <p:cNvSpPr txBox="1"/>
          <p:nvPr/>
        </p:nvSpPr>
        <p:spPr>
          <a:xfrm>
            <a:off x="350430" y="3185573"/>
            <a:ext cx="6669096" cy="830997"/>
          </a:xfrm>
          <a:prstGeom prst="rect">
            <a:avLst/>
          </a:prstGeom>
          <a:noFill/>
        </p:spPr>
        <p:txBody>
          <a:bodyPr wrap="square">
            <a:spAutoFit/>
          </a:bodyPr>
          <a:lstStyle/>
          <a:p>
            <a:r>
              <a:rPr lang="en-US" altLang="zh-CN" sz="2400" dirty="0"/>
              <a:t>P2:When the film </a:t>
            </a:r>
            <a:r>
              <a:rPr lang="en-US" altLang="zh-CN" sz="2400" b="1" dirty="0">
                <a:solidFill>
                  <a:srgbClr val="FF0000"/>
                </a:solidFill>
              </a:rPr>
              <a:t>began</a:t>
            </a:r>
            <a:r>
              <a:rPr lang="en-US" altLang="zh-CN" sz="2400" dirty="0"/>
              <a:t>, I realized that the bikers were an animal rescue group. </a:t>
            </a:r>
            <a:endParaRPr lang="en-US" altLang="zh-CN" sz="2400" dirty="0"/>
          </a:p>
        </p:txBody>
      </p:sp>
      <p:cxnSp>
        <p:nvCxnSpPr>
          <p:cNvPr id="8" name="直接箭头连接符 7"/>
          <p:cNvCxnSpPr/>
          <p:nvPr/>
        </p:nvCxnSpPr>
        <p:spPr>
          <a:xfrm flipV="1">
            <a:off x="3088153" y="2327066"/>
            <a:ext cx="317576" cy="85850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r>
              <a:rPr lang="en-US" altLang="zh-CN" sz="3100" dirty="0"/>
              <a:t>P2:When the film began, I realized that the bikers were an animal rescue group. </a:t>
            </a:r>
            <a:endParaRPr lang="en-US" altLang="zh-CN" sz="3100" dirty="0"/>
          </a:p>
        </p:txBody>
      </p:sp>
      <p:sp>
        <p:nvSpPr>
          <p:cNvPr id="3" name="内容占位符 2"/>
          <p:cNvSpPr>
            <a:spLocks noGrp="1"/>
          </p:cNvSpPr>
          <p:nvPr>
            <p:ph idx="1"/>
          </p:nvPr>
        </p:nvSpPr>
        <p:spPr>
          <a:xfrm>
            <a:off x="237725" y="766563"/>
            <a:ext cx="10225858" cy="5803976"/>
          </a:xfrm>
          <a:solidFill>
            <a:schemeClr val="accent6">
              <a:lumMod val="20000"/>
              <a:lumOff val="80000"/>
            </a:schemeClr>
          </a:solidFill>
        </p:spPr>
        <p:txBody>
          <a:bodyPr>
            <a:normAutofit fontScale="92500"/>
          </a:bodyPr>
          <a:lstStyle/>
          <a:p>
            <a:pPr marL="0" indent="0">
              <a:buNone/>
            </a:pPr>
            <a:r>
              <a:rPr lang="en-US" altLang="zh-CN" sz="2400" dirty="0"/>
              <a:t>1 What was the scenes of the documentary, and how did it capture her attention?</a:t>
            </a:r>
            <a:endParaRPr lang="en-US" altLang="zh-CN" sz="2400" dirty="0"/>
          </a:p>
          <a:p>
            <a:pPr marL="0" indent="0">
              <a:buNone/>
            </a:pPr>
            <a:r>
              <a:rPr lang="en-US" altLang="zh-CN" sz="2400" dirty="0"/>
              <a:t>2 How did the bikers react to the film? Did they show any emotions or gestures?</a:t>
            </a:r>
            <a:endParaRPr lang="en-US" altLang="zh-CN" sz="2400" dirty="0"/>
          </a:p>
          <a:p>
            <a:pPr marL="0" indent="0">
              <a:buNone/>
            </a:pPr>
            <a:r>
              <a:rPr lang="zh-CN" altLang="en-US" dirty="0">
                <a:highlight>
                  <a:srgbClr val="FFFF00"/>
                </a:highlight>
              </a:rPr>
              <a:t>举例</a:t>
            </a:r>
            <a:r>
              <a:rPr lang="en-US" altLang="zh-CN" dirty="0">
                <a:highlight>
                  <a:srgbClr val="FFFF00"/>
                </a:highlight>
              </a:rPr>
              <a:t>+ </a:t>
            </a:r>
            <a:r>
              <a:rPr lang="zh-CN" altLang="en-US" dirty="0">
                <a:highlight>
                  <a:srgbClr val="FFFF00"/>
                </a:highlight>
              </a:rPr>
              <a:t>动作描写</a:t>
            </a:r>
            <a:endParaRPr lang="en-US" altLang="zh-CN" dirty="0">
              <a:highlight>
                <a:srgbClr val="FFFF00"/>
              </a:highlight>
            </a:endParaRPr>
          </a:p>
          <a:p>
            <a:r>
              <a:rPr lang="zh-CN" altLang="en-US" sz="2400" dirty="0"/>
              <a:t>随着纪录片的播放，我逐渐被流浪狗和拯救它们的摩托车手的故事吸引。屏幕上，摩托车手们穿过雨夜的街道，车头灯划破黑暗。一个镜头中，车手用粗糙却温柔的手将颤抖的小狗裹进毯子；另一个画面里，一群车手合力从瓦砾中救出一只被困的狗，他们的脸上沾满泥土，但目光坚定而专注。”</a:t>
            </a:r>
            <a:endParaRPr lang="en-US" altLang="zh-CN" sz="2400" dirty="0"/>
          </a:p>
          <a:p>
            <a:r>
              <a:rPr lang="en-US" altLang="zh-CN" sz="2400" dirty="0"/>
              <a:t>As the documentary played, I found myself </a:t>
            </a:r>
            <a:r>
              <a:rPr lang="en-US" altLang="zh-CN" sz="2400" dirty="0">
                <a:solidFill>
                  <a:srgbClr val="FF0000"/>
                </a:solidFill>
              </a:rPr>
              <a:t>drawn into the stories </a:t>
            </a:r>
            <a:r>
              <a:rPr lang="en-US" altLang="zh-CN" sz="2400" dirty="0"/>
              <a:t>of the rescued dogs and the bikers who saved them. The screen showed bikers </a:t>
            </a:r>
            <a:r>
              <a:rPr lang="en-US" altLang="zh-CN" sz="2400" dirty="0">
                <a:solidFill>
                  <a:srgbClr val="FF0000"/>
                </a:solidFill>
              </a:rPr>
              <a:t>riding through </a:t>
            </a:r>
            <a:r>
              <a:rPr lang="en-US" altLang="zh-CN" sz="2400" dirty="0"/>
              <a:t>rain-soaked streets, their headlights cutting through the darkness. One scene captured a biker </a:t>
            </a:r>
            <a:r>
              <a:rPr lang="en-US" altLang="zh-CN" sz="2400" dirty="0">
                <a:solidFill>
                  <a:srgbClr val="FF0000"/>
                </a:solidFill>
              </a:rPr>
              <a:t>cradling </a:t>
            </a:r>
            <a:r>
              <a:rPr lang="en-US" altLang="zh-CN" sz="2400" dirty="0"/>
              <a:t>a </a:t>
            </a:r>
            <a:r>
              <a:rPr lang="en-US" altLang="zh-CN" sz="2400" dirty="0">
                <a:solidFill>
                  <a:srgbClr val="FF0000"/>
                </a:solidFill>
              </a:rPr>
              <a:t>shivering puppy </a:t>
            </a:r>
            <a:r>
              <a:rPr lang="en-US" altLang="zh-CN" sz="2400" dirty="0"/>
              <a:t>in his arms, his rough hands surprisingly gentle as he </a:t>
            </a:r>
            <a:r>
              <a:rPr lang="en-US" altLang="zh-CN" sz="2400" dirty="0">
                <a:solidFill>
                  <a:srgbClr val="FF0000"/>
                </a:solidFill>
              </a:rPr>
              <a:t>wrapped</a:t>
            </a:r>
            <a:r>
              <a:rPr lang="en-US" altLang="zh-CN" sz="2400" dirty="0"/>
              <a:t> it in a blanket. Another moment showed a group of bikers working together to </a:t>
            </a:r>
            <a:r>
              <a:rPr lang="en-US" altLang="zh-CN" sz="2400" dirty="0">
                <a:solidFill>
                  <a:srgbClr val="FF0000"/>
                </a:solidFill>
              </a:rPr>
              <a:t>free</a:t>
            </a:r>
            <a:r>
              <a:rPr lang="en-US" altLang="zh-CN" sz="2400" dirty="0"/>
              <a:t> a dog </a:t>
            </a:r>
            <a:r>
              <a:rPr lang="en-US" altLang="zh-CN" sz="2400" dirty="0">
                <a:solidFill>
                  <a:srgbClr val="FF0000"/>
                </a:solidFill>
              </a:rPr>
              <a:t>trapped</a:t>
            </a:r>
            <a:r>
              <a:rPr lang="en-US" altLang="zh-CN" sz="2400" dirty="0"/>
              <a:t> under rubble, their faces </a:t>
            </a:r>
            <a:r>
              <a:rPr lang="en-US" altLang="zh-CN" sz="2400" dirty="0">
                <a:solidFill>
                  <a:srgbClr val="FF0000"/>
                </a:solidFill>
              </a:rPr>
              <a:t>streaked </a:t>
            </a:r>
            <a:r>
              <a:rPr lang="en-US" altLang="zh-CN" sz="2400" dirty="0"/>
              <a:t>with dirt but </a:t>
            </a:r>
            <a:r>
              <a:rPr lang="en-US" altLang="zh-CN" sz="2400" dirty="0">
                <a:solidFill>
                  <a:srgbClr val="FF0000"/>
                </a:solidFill>
              </a:rPr>
              <a:t>eyes focused and determined</a:t>
            </a:r>
            <a:r>
              <a:rPr lang="en-US" altLang="zh-CN" sz="2400" dirty="0"/>
              <a:t>.</a:t>
            </a:r>
            <a:endParaRPr lang="en-US" altLang="zh-CN" sz="2400" dirty="0"/>
          </a:p>
        </p:txBody>
      </p:sp>
      <p:pic>
        <p:nvPicPr>
          <p:cNvPr id="5" name="图片 4"/>
          <p:cNvPicPr>
            <a:picLocks noChangeAspect="1"/>
          </p:cNvPicPr>
          <p:nvPr/>
        </p:nvPicPr>
        <p:blipFill>
          <a:blip r:embed="rId1"/>
          <a:srcRect b="7871"/>
          <a:stretch>
            <a:fillRect/>
          </a:stretch>
        </p:blipFill>
        <p:spPr>
          <a:xfrm>
            <a:off x="10508163" y="5130169"/>
            <a:ext cx="1356357" cy="1249590"/>
          </a:xfrm>
          <a:prstGeom prst="rect">
            <a:avLst/>
          </a:prstGeom>
        </p:spPr>
      </p:pic>
      <p:sp>
        <p:nvSpPr>
          <p:cNvPr id="4" name="Rectangle 55"/>
          <p:cNvSpPr/>
          <p:nvPr/>
        </p:nvSpPr>
        <p:spPr>
          <a:xfrm>
            <a:off x="9203794" y="532995"/>
            <a:ext cx="2608737" cy="707886"/>
          </a:xfrm>
          <a:prstGeom prst="rect">
            <a:avLst/>
          </a:prstGeom>
          <a:solidFill>
            <a:srgbClr val="D468C5"/>
          </a:solidFill>
        </p:spPr>
        <p:txBody>
          <a:bodyPr wrap="square">
            <a:spAutoFit/>
          </a:bodyPr>
          <a:lstStyle/>
          <a:p>
            <a:pPr lvl="0">
              <a:defRPr/>
            </a:pPr>
            <a:r>
              <a:rPr lang="zh-CN" altLang="en-US" sz="2000" b="1" spc="300" dirty="0">
                <a:solidFill>
                  <a:prstClr val="black"/>
                </a:solidFill>
                <a:latin typeface="微软雅黑" panose="020B0503020204020204" pitchFamily="34" charset="-122"/>
                <a:ea typeface="微软雅黑" panose="020B0503020204020204" pitchFamily="34" charset="-122"/>
                <a:cs typeface="Open Sans Light" panose="020B0306030504020204" pitchFamily="34" charset="0"/>
              </a:rPr>
              <a:t>纪录片里的车手们做的事情</a:t>
            </a:r>
            <a:endPar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r>
              <a:rPr lang="en-US" altLang="zh-CN" sz="3100" dirty="0"/>
              <a:t>P2:When the film began, I realized that the bikers were an animal rescue group. </a:t>
            </a:r>
            <a:endParaRPr lang="en-US" altLang="zh-CN" sz="3100" dirty="0"/>
          </a:p>
        </p:txBody>
      </p:sp>
      <p:sp>
        <p:nvSpPr>
          <p:cNvPr id="3" name="内容占位符 2"/>
          <p:cNvSpPr>
            <a:spLocks noGrp="1"/>
          </p:cNvSpPr>
          <p:nvPr>
            <p:ph idx="1"/>
          </p:nvPr>
        </p:nvSpPr>
        <p:spPr>
          <a:xfrm>
            <a:off x="257347" y="961802"/>
            <a:ext cx="10225858" cy="3203138"/>
          </a:xfrm>
          <a:solidFill>
            <a:schemeClr val="accent6">
              <a:lumMod val="20000"/>
              <a:lumOff val="80000"/>
            </a:schemeClr>
          </a:solidFill>
        </p:spPr>
        <p:txBody>
          <a:bodyPr>
            <a:normAutofit fontScale="92500" lnSpcReduction="10000"/>
          </a:bodyPr>
          <a:lstStyle/>
          <a:p>
            <a:pPr marL="0" indent="0">
              <a:buNone/>
            </a:pPr>
            <a:r>
              <a:rPr lang="en-US" altLang="zh-CN" sz="2400" dirty="0"/>
              <a:t>2 How did the bikers react to the film? Did they show any emotions or gestures?</a:t>
            </a:r>
            <a:endParaRPr lang="en-US" altLang="zh-CN" sz="2400" dirty="0"/>
          </a:p>
          <a:p>
            <a:pPr marL="0" indent="0">
              <a:buNone/>
            </a:pPr>
            <a:r>
              <a:rPr lang="zh-CN" altLang="en-US" dirty="0">
                <a:highlight>
                  <a:srgbClr val="FFFF00"/>
                </a:highlight>
              </a:rPr>
              <a:t>举例</a:t>
            </a:r>
            <a:r>
              <a:rPr lang="en-US" altLang="zh-CN" dirty="0">
                <a:highlight>
                  <a:srgbClr val="FFFF00"/>
                </a:highlight>
              </a:rPr>
              <a:t>+</a:t>
            </a:r>
            <a:r>
              <a:rPr lang="zh-CN" altLang="en-US" dirty="0">
                <a:highlight>
                  <a:srgbClr val="FFFF00"/>
                </a:highlight>
              </a:rPr>
              <a:t>排比</a:t>
            </a:r>
            <a:endParaRPr lang="en-US" altLang="zh-CN" dirty="0">
              <a:highlight>
                <a:srgbClr val="FFFF00"/>
              </a:highlight>
            </a:endParaRPr>
          </a:p>
          <a:p>
            <a:r>
              <a:rPr lang="zh-CN" altLang="en-US" sz="2400" dirty="0"/>
              <a:t>剧院里的摩托车手们与屏幕上的情感共鸣</a:t>
            </a:r>
            <a:r>
              <a:rPr lang="en-US" altLang="zh-CN" sz="2400" dirty="0"/>
              <a:t>——</a:t>
            </a:r>
            <a:r>
              <a:rPr lang="zh-CN" altLang="en-US" sz="2400" dirty="0"/>
              <a:t>当伤痕累累的灵缇犬蹦跳着奔向新家时，他们爆发出欢呼；当救援濒临失败时，连空气都凝固成紧绷的弦。每个故事都让我心底泛起涟漪。</a:t>
            </a:r>
            <a:endParaRPr lang="en-US" altLang="zh-CN" sz="2400" dirty="0"/>
          </a:p>
          <a:p>
            <a:r>
              <a:rPr lang="en-US" altLang="zh-CN" sz="2400" dirty="0"/>
              <a:t>The bikers in the theater </a:t>
            </a:r>
            <a:r>
              <a:rPr lang="en-US" altLang="zh-CN" sz="2400" dirty="0">
                <a:solidFill>
                  <a:srgbClr val="FF0000"/>
                </a:solidFill>
              </a:rPr>
              <a:t>mirrored</a:t>
            </a:r>
            <a:r>
              <a:rPr lang="en-US" altLang="zh-CN" sz="2400" dirty="0"/>
              <a:t> the emotions on screen. When a scarred dog </a:t>
            </a:r>
            <a:r>
              <a:rPr lang="en-US" altLang="zh-CN" sz="2400" dirty="0">
                <a:solidFill>
                  <a:srgbClr val="FF0000"/>
                </a:solidFill>
              </a:rPr>
              <a:t>pranced </a:t>
            </a:r>
            <a:r>
              <a:rPr lang="en-US" altLang="zh-CN" sz="2400" dirty="0"/>
              <a:t>into its new home, they </a:t>
            </a:r>
            <a:r>
              <a:rPr lang="en-US" altLang="zh-CN" sz="2400" dirty="0">
                <a:solidFill>
                  <a:srgbClr val="FF0000"/>
                </a:solidFill>
              </a:rPr>
              <a:t>erupted into </a:t>
            </a:r>
            <a:r>
              <a:rPr lang="en-US" altLang="zh-CN" sz="2400" dirty="0"/>
              <a:t>cheers; when a rescue teetered on the edge of failure, the air seemed to freeze into a taut string. Each story sent </a:t>
            </a:r>
            <a:r>
              <a:rPr lang="en-US" altLang="zh-CN" sz="2400" dirty="0">
                <a:solidFill>
                  <a:srgbClr val="FF0000"/>
                </a:solidFill>
              </a:rPr>
              <a:t>ripples through </a:t>
            </a:r>
            <a:r>
              <a:rPr lang="en-US" altLang="zh-CN" sz="2400" dirty="0"/>
              <a:t>my heart.</a:t>
            </a:r>
            <a:endParaRPr lang="en-US" altLang="zh-CN" sz="2400" dirty="0"/>
          </a:p>
        </p:txBody>
      </p:sp>
      <p:pic>
        <p:nvPicPr>
          <p:cNvPr id="5" name="图片 4"/>
          <p:cNvPicPr>
            <a:picLocks noChangeAspect="1"/>
          </p:cNvPicPr>
          <p:nvPr/>
        </p:nvPicPr>
        <p:blipFill>
          <a:blip r:embed="rId1"/>
          <a:srcRect b="7871"/>
          <a:stretch>
            <a:fillRect/>
          </a:stretch>
        </p:blipFill>
        <p:spPr>
          <a:xfrm>
            <a:off x="9914191" y="4582951"/>
            <a:ext cx="1950330" cy="179680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r>
              <a:rPr lang="en-US" altLang="zh-CN" sz="3100" dirty="0"/>
              <a:t>P2:When the film began, I realized that the bikers were an animal rescue group. </a:t>
            </a:r>
            <a:endParaRPr lang="en-US" altLang="zh-CN" sz="3100" dirty="0"/>
          </a:p>
        </p:txBody>
      </p:sp>
      <p:sp>
        <p:nvSpPr>
          <p:cNvPr id="3" name="内容占位符 2"/>
          <p:cNvSpPr>
            <a:spLocks noGrp="1"/>
          </p:cNvSpPr>
          <p:nvPr>
            <p:ph idx="1"/>
          </p:nvPr>
        </p:nvSpPr>
        <p:spPr>
          <a:xfrm>
            <a:off x="257347" y="961801"/>
            <a:ext cx="9494428" cy="5417957"/>
          </a:xfrm>
          <a:solidFill>
            <a:schemeClr val="accent6">
              <a:lumMod val="20000"/>
              <a:lumOff val="80000"/>
            </a:schemeClr>
          </a:solidFill>
        </p:spPr>
        <p:txBody>
          <a:bodyPr>
            <a:normAutofit/>
          </a:bodyPr>
          <a:lstStyle/>
          <a:p>
            <a:pPr marL="0" indent="0">
              <a:buNone/>
            </a:pPr>
            <a:r>
              <a:rPr lang="en-US" altLang="zh-CN" sz="2400" dirty="0"/>
              <a:t>3 What kind of gains and reflections did the author have through this incident?</a:t>
            </a:r>
            <a:endParaRPr lang="en-US" altLang="zh-CN" sz="2400" dirty="0"/>
          </a:p>
          <a:p>
            <a:pPr marL="0" indent="0">
              <a:buNone/>
            </a:pPr>
            <a:r>
              <a:rPr lang="zh-CN" altLang="en-US" dirty="0">
                <a:highlight>
                  <a:srgbClr val="FFFF00"/>
                </a:highlight>
              </a:rPr>
              <a:t>反差法：</a:t>
            </a:r>
            <a:endParaRPr lang="en-US" altLang="zh-CN" dirty="0">
              <a:highlight>
                <a:srgbClr val="FFFF00"/>
              </a:highlight>
            </a:endParaRPr>
          </a:p>
          <a:p>
            <a:pPr marL="0" indent="0">
              <a:buNone/>
            </a:pPr>
            <a:r>
              <a:rPr lang="zh-CN" altLang="en-US" dirty="0"/>
              <a:t>那一夜让我明白，皮夹克和轰鸣的引擎下可能藏着最柔软的心。有时候，</a:t>
            </a:r>
            <a:r>
              <a:rPr lang="zh-CN" altLang="en-US" dirty="0">
                <a:solidFill>
                  <a:srgbClr val="FF0000"/>
                </a:solidFill>
              </a:rPr>
              <a:t>最坚硬的外壳</a:t>
            </a:r>
            <a:r>
              <a:rPr lang="zh-CN" altLang="en-US" dirty="0"/>
              <a:t>守护着世间</a:t>
            </a:r>
            <a:r>
              <a:rPr lang="zh-CN" altLang="en-US" dirty="0">
                <a:solidFill>
                  <a:srgbClr val="FF0000"/>
                </a:solidFill>
              </a:rPr>
              <a:t>最深的善意</a:t>
            </a:r>
            <a:r>
              <a:rPr lang="zh-CN" altLang="en-US" dirty="0"/>
              <a:t>。</a:t>
            </a:r>
            <a:endParaRPr lang="en-US" altLang="zh-CN" dirty="0"/>
          </a:p>
          <a:p>
            <a:pPr marL="0" indent="0">
              <a:buNone/>
            </a:pPr>
            <a:r>
              <a:rPr lang="en-US" altLang="zh-CN" dirty="0"/>
              <a:t>That night taught me that leather jackets and roaring engines can hide the gentlest hearts. Sometimes, the world’s toughest exteriors guard its deepest kindness.</a:t>
            </a:r>
            <a:endParaRPr lang="en-US" altLang="zh-CN" dirty="0"/>
          </a:p>
          <a:p>
            <a:pPr marL="0" indent="0">
              <a:buNone/>
            </a:pPr>
            <a:endParaRPr lang="en-US" altLang="zh-CN" dirty="0"/>
          </a:p>
          <a:p>
            <a:pPr marL="0" indent="0">
              <a:buNone/>
            </a:pPr>
            <a:endParaRPr lang="en-US" altLang="zh-CN" dirty="0"/>
          </a:p>
        </p:txBody>
      </p:sp>
      <p:pic>
        <p:nvPicPr>
          <p:cNvPr id="5" name="图片 4"/>
          <p:cNvPicPr>
            <a:picLocks noChangeAspect="1"/>
          </p:cNvPicPr>
          <p:nvPr/>
        </p:nvPicPr>
        <p:blipFill>
          <a:blip r:embed="rId1"/>
          <a:srcRect b="7871"/>
          <a:stretch>
            <a:fillRect/>
          </a:stretch>
        </p:blipFill>
        <p:spPr>
          <a:xfrm>
            <a:off x="9914191" y="4582951"/>
            <a:ext cx="1950330" cy="1796808"/>
          </a:xfrm>
          <a:prstGeom prst="rect">
            <a:avLst/>
          </a:prstGeom>
        </p:spPr>
      </p:pic>
      <p:sp>
        <p:nvSpPr>
          <p:cNvPr id="4" name="Rectangle 55"/>
          <p:cNvSpPr/>
          <p:nvPr/>
        </p:nvSpPr>
        <p:spPr>
          <a:xfrm>
            <a:off x="7510580" y="1439881"/>
            <a:ext cx="3870598" cy="707886"/>
          </a:xfrm>
          <a:prstGeom prst="rect">
            <a:avLst/>
          </a:prstGeom>
          <a:solidFill>
            <a:srgbClr val="D468C5"/>
          </a:solidFill>
        </p:spPr>
        <p:txBody>
          <a:bodyPr wrap="square">
            <a:spAutoFit/>
          </a:bodyPr>
          <a:lstStyle/>
          <a:p>
            <a:pPr lvl="0">
              <a:defRPr/>
            </a:pPr>
            <a:r>
              <a:rPr kumimoji="0" lang="zh-CN" altLang="en-US"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rPr>
              <a:t>创新点：结尾设计</a:t>
            </a:r>
            <a:r>
              <a:rPr kumimoji="0" lang="en-US" altLang="zh-CN"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rPr>
              <a:t>+</a:t>
            </a:r>
            <a:r>
              <a:rPr kumimoji="0" lang="zh-CN" altLang="en-US"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rPr>
              <a:t>立意提升</a:t>
            </a:r>
            <a:r>
              <a:rPr kumimoji="0" lang="en-US" altLang="zh-CN"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rPr>
              <a:t>A</a:t>
            </a:r>
            <a:r>
              <a:rPr lang="zh-CN" altLang="en-US" sz="2000" b="1" spc="300" dirty="0">
                <a:highlight>
                  <a:srgbClr val="FFFF00"/>
                </a:highlight>
                <a:latin typeface="微软雅黑" panose="020B0503020204020204" pitchFamily="34" charset="-122"/>
                <a:ea typeface="微软雅黑" panose="020B0503020204020204" pitchFamily="34" charset="-122"/>
                <a:cs typeface="Open Sans Light" panose="020B0306030504020204" pitchFamily="34" charset="0"/>
              </a:rPr>
              <a:t>反差法</a:t>
            </a:r>
            <a:endParaRPr kumimoji="0" lang="en-US" altLang="zh-CN" sz="2000" b="1" i="0" u="none" strike="noStrike" kern="1200" cap="none" spc="300" normalizeH="0" baseline="0" noProof="0" dirty="0">
              <a:ln>
                <a:noFill/>
              </a:ln>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r>
              <a:rPr lang="en-US" altLang="zh-CN" sz="3100" dirty="0"/>
              <a:t>P2:When the film began, I realized that the bikers were an animal rescue group. </a:t>
            </a:r>
            <a:endParaRPr lang="en-US" altLang="zh-CN" sz="3100" dirty="0"/>
          </a:p>
        </p:txBody>
      </p:sp>
      <p:sp>
        <p:nvSpPr>
          <p:cNvPr id="3" name="内容占位符 2"/>
          <p:cNvSpPr>
            <a:spLocks noGrp="1"/>
          </p:cNvSpPr>
          <p:nvPr>
            <p:ph idx="1"/>
          </p:nvPr>
        </p:nvSpPr>
        <p:spPr>
          <a:xfrm>
            <a:off x="257347" y="961801"/>
            <a:ext cx="9494428" cy="5417957"/>
          </a:xfrm>
          <a:solidFill>
            <a:schemeClr val="accent6">
              <a:lumMod val="20000"/>
              <a:lumOff val="80000"/>
            </a:schemeClr>
          </a:solidFill>
        </p:spPr>
        <p:txBody>
          <a:bodyPr>
            <a:normAutofit/>
          </a:bodyPr>
          <a:lstStyle/>
          <a:p>
            <a:pPr marL="0" indent="0">
              <a:buNone/>
            </a:pPr>
            <a:r>
              <a:rPr lang="en-US" altLang="zh-CN" sz="2400" dirty="0"/>
              <a:t>3 What kind of gains and reflections did the author have through this incident?</a:t>
            </a:r>
            <a:endParaRPr lang="en-US" altLang="zh-CN" dirty="0"/>
          </a:p>
          <a:p>
            <a:pPr marL="0" indent="0">
              <a:buNone/>
            </a:pPr>
            <a:r>
              <a:rPr lang="zh-CN" altLang="en-US" dirty="0">
                <a:highlight>
                  <a:srgbClr val="FFFF00"/>
                </a:highlight>
              </a:rPr>
              <a:t>前文伏笔</a:t>
            </a:r>
            <a:r>
              <a:rPr lang="zh-CN" altLang="en-US" dirty="0"/>
              <a:t>：</a:t>
            </a:r>
            <a:endParaRPr lang="en-US" altLang="zh-CN" dirty="0"/>
          </a:p>
          <a:p>
            <a:pPr marL="0" indent="0">
              <a:buNone/>
            </a:pPr>
            <a:r>
              <a:rPr lang="en-US" altLang="zh-CN" dirty="0"/>
              <a:t>were a group of bikers — </a:t>
            </a:r>
            <a:r>
              <a:rPr lang="en-US" altLang="zh-CN" dirty="0">
                <a:solidFill>
                  <a:srgbClr val="FF0000"/>
                </a:solidFill>
              </a:rPr>
              <a:t>very big, tough-looking bikers</a:t>
            </a:r>
            <a:r>
              <a:rPr lang="en-US" altLang="zh-CN" dirty="0"/>
              <a:t>. </a:t>
            </a:r>
            <a:endParaRPr lang="en-US" altLang="zh-CN" dirty="0"/>
          </a:p>
          <a:p>
            <a:pPr marL="0" indent="0">
              <a:buNone/>
            </a:pPr>
            <a:r>
              <a:rPr lang="en-US" altLang="zh-CN" dirty="0"/>
              <a:t>A sign outside the theater told me </a:t>
            </a:r>
            <a:r>
              <a:rPr lang="en-US" altLang="zh-CN" dirty="0">
                <a:solidFill>
                  <a:srgbClr val="FF0000"/>
                </a:solidFill>
              </a:rPr>
              <a:t>that I was in the right place on the right evening. </a:t>
            </a:r>
            <a:endParaRPr lang="en-US" altLang="zh-CN" dirty="0">
              <a:solidFill>
                <a:srgbClr val="FF0000"/>
              </a:solidFill>
            </a:endParaRPr>
          </a:p>
          <a:p>
            <a:pPr marL="0" indent="0">
              <a:buNone/>
            </a:pPr>
            <a:r>
              <a:rPr lang="zh-CN" altLang="en-US" dirty="0">
                <a:solidFill>
                  <a:srgbClr val="FF0000"/>
                </a:solidFill>
              </a:rPr>
              <a:t>排比</a:t>
            </a:r>
            <a:r>
              <a:rPr lang="en-US" altLang="zh-CN" dirty="0">
                <a:solidFill>
                  <a:srgbClr val="FF0000"/>
                </a:solidFill>
              </a:rPr>
              <a:t>+</a:t>
            </a:r>
            <a:r>
              <a:rPr lang="zh-CN" altLang="en-US" dirty="0">
                <a:solidFill>
                  <a:srgbClr val="FF0000"/>
                </a:solidFill>
              </a:rPr>
              <a:t>前文取材：</a:t>
            </a:r>
            <a:endParaRPr lang="en-US" altLang="zh-CN" dirty="0">
              <a:solidFill>
                <a:srgbClr val="FF0000"/>
              </a:solidFill>
            </a:endParaRPr>
          </a:p>
          <a:p>
            <a:pPr marL="0" indent="0">
              <a:buNone/>
            </a:pPr>
            <a:r>
              <a:rPr lang="zh-CN" altLang="en-US" dirty="0">
                <a:solidFill>
                  <a:schemeClr val="tx1">
                    <a:lumMod val="95000"/>
                    <a:lumOff val="5000"/>
                  </a:schemeClr>
                </a:solidFill>
              </a:rPr>
              <a:t>这些高大、强悍的摩托车手和纪录片一起告诉我，我来对了地方，也来对了时间。</a:t>
            </a:r>
            <a:endParaRPr lang="en-US" altLang="zh-CN" dirty="0">
              <a:solidFill>
                <a:schemeClr val="tx1">
                  <a:lumMod val="95000"/>
                  <a:lumOff val="5000"/>
                </a:schemeClr>
              </a:solidFill>
            </a:endParaRPr>
          </a:p>
          <a:p>
            <a:pPr marL="0" indent="0">
              <a:buNone/>
            </a:pPr>
            <a:r>
              <a:rPr lang="en-US" altLang="zh-CN" dirty="0">
                <a:solidFill>
                  <a:srgbClr val="C00000"/>
                </a:solidFill>
              </a:rPr>
              <a:t>It was </a:t>
            </a:r>
            <a:r>
              <a:rPr lang="en-US" altLang="zh-CN" dirty="0">
                <a:solidFill>
                  <a:schemeClr val="tx1">
                    <a:lumMod val="95000"/>
                    <a:lumOff val="5000"/>
                  </a:schemeClr>
                </a:solidFill>
              </a:rPr>
              <a:t>these big, tough-looking bikers along with the documentary </a:t>
            </a:r>
            <a:r>
              <a:rPr lang="en-US" altLang="zh-CN" dirty="0">
                <a:solidFill>
                  <a:srgbClr val="C00000"/>
                </a:solidFill>
              </a:rPr>
              <a:t>that</a:t>
            </a:r>
            <a:r>
              <a:rPr lang="en-US" altLang="zh-CN" dirty="0">
                <a:solidFill>
                  <a:schemeClr val="tx1">
                    <a:lumMod val="95000"/>
                    <a:lumOff val="5000"/>
                  </a:schemeClr>
                </a:solidFill>
              </a:rPr>
              <a:t> told me I was in the right place on the right night.</a:t>
            </a:r>
            <a:endParaRPr lang="en-US" altLang="zh-CN" dirty="0">
              <a:solidFill>
                <a:srgbClr val="FF0000"/>
              </a:solidFill>
            </a:endParaRPr>
          </a:p>
          <a:p>
            <a:pPr marL="0" indent="0">
              <a:buNone/>
            </a:pPr>
            <a:endParaRPr lang="en-US" altLang="zh-CN" dirty="0">
              <a:solidFill>
                <a:srgbClr val="FF0000"/>
              </a:solidFill>
            </a:endParaRPr>
          </a:p>
          <a:p>
            <a:pPr marL="0" indent="0">
              <a:buNone/>
            </a:pPr>
            <a:endParaRPr lang="en-US" altLang="zh-CN" dirty="0"/>
          </a:p>
          <a:p>
            <a:pPr marL="0" indent="0">
              <a:buNone/>
            </a:pPr>
            <a:endParaRPr lang="en-US" altLang="zh-CN" dirty="0"/>
          </a:p>
        </p:txBody>
      </p:sp>
      <p:pic>
        <p:nvPicPr>
          <p:cNvPr id="5" name="图片 4"/>
          <p:cNvPicPr>
            <a:picLocks noChangeAspect="1"/>
          </p:cNvPicPr>
          <p:nvPr/>
        </p:nvPicPr>
        <p:blipFill>
          <a:blip r:embed="rId1"/>
          <a:srcRect b="7871"/>
          <a:stretch>
            <a:fillRect/>
          </a:stretch>
        </p:blipFill>
        <p:spPr>
          <a:xfrm>
            <a:off x="9914191" y="4582951"/>
            <a:ext cx="1950330" cy="1796808"/>
          </a:xfrm>
          <a:prstGeom prst="rect">
            <a:avLst/>
          </a:prstGeom>
        </p:spPr>
      </p:pic>
      <p:sp>
        <p:nvSpPr>
          <p:cNvPr id="4" name="Rectangle 55"/>
          <p:cNvSpPr/>
          <p:nvPr/>
        </p:nvSpPr>
        <p:spPr>
          <a:xfrm>
            <a:off x="7510580" y="1439881"/>
            <a:ext cx="3870598" cy="707886"/>
          </a:xfrm>
          <a:prstGeom prst="rect">
            <a:avLst/>
          </a:prstGeom>
          <a:solidFill>
            <a:srgbClr val="D468C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创新点：结尾设计</a:t>
            </a: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a:t>
            </a: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立意提升</a:t>
            </a: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B</a:t>
            </a:r>
            <a:r>
              <a:rPr lang="zh-CN" altLang="en-US" sz="2000" b="1" spc="300" dirty="0">
                <a:solidFill>
                  <a:prstClr val="black"/>
                </a:solidFill>
                <a:highlight>
                  <a:srgbClr val="FFFF00"/>
                </a:highlight>
                <a:latin typeface="微软雅黑" panose="020B0503020204020204" pitchFamily="34" charset="-122"/>
                <a:ea typeface="微软雅黑" panose="020B0503020204020204" pitchFamily="34" charset="-122"/>
                <a:cs typeface="Open Sans Light" panose="020B0306030504020204" pitchFamily="34" charset="0"/>
              </a:rPr>
              <a:t> 前文取材</a:t>
            </a:r>
            <a:endParaRPr kumimoji="0" lang="en-US" altLang="zh-CN" sz="2000" b="1" i="0" u="none" strike="noStrike" kern="1200" cap="none" spc="3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r>
              <a:rPr lang="en-US" altLang="zh-CN" sz="3100" dirty="0"/>
              <a:t>P2:When the film began, I realized that the bikers were an animal rescue group. </a:t>
            </a:r>
            <a:endParaRPr lang="en-US" altLang="zh-CN" sz="3100" dirty="0"/>
          </a:p>
        </p:txBody>
      </p:sp>
      <p:sp>
        <p:nvSpPr>
          <p:cNvPr id="3" name="内容占位符 2"/>
          <p:cNvSpPr>
            <a:spLocks noGrp="1"/>
          </p:cNvSpPr>
          <p:nvPr>
            <p:ph idx="1"/>
          </p:nvPr>
        </p:nvSpPr>
        <p:spPr>
          <a:xfrm>
            <a:off x="257347" y="961802"/>
            <a:ext cx="9494428" cy="4497222"/>
          </a:xfrm>
          <a:solidFill>
            <a:schemeClr val="accent6">
              <a:lumMod val="20000"/>
              <a:lumOff val="80000"/>
            </a:schemeClr>
          </a:solidFill>
        </p:spPr>
        <p:txBody>
          <a:bodyPr>
            <a:normAutofit/>
          </a:bodyPr>
          <a:lstStyle/>
          <a:p>
            <a:pPr marL="0" indent="0">
              <a:buNone/>
            </a:pPr>
            <a:r>
              <a:rPr lang="en-US" altLang="zh-CN" sz="2400" dirty="0"/>
              <a:t>3 What kind of gains and reflections did the author have through this incident?</a:t>
            </a:r>
            <a:endParaRPr lang="en-US" altLang="zh-CN" dirty="0"/>
          </a:p>
          <a:p>
            <a:pPr marL="0" indent="0">
              <a:buNone/>
            </a:pPr>
            <a:r>
              <a:rPr lang="zh-CN" altLang="en-US" dirty="0">
                <a:solidFill>
                  <a:srgbClr val="FF0000"/>
                </a:solidFill>
                <a:highlight>
                  <a:srgbClr val="FFFF00"/>
                </a:highlight>
              </a:rPr>
              <a:t>修辞提升：拟人</a:t>
            </a:r>
            <a:endParaRPr lang="en-US" altLang="zh-CN" dirty="0">
              <a:solidFill>
                <a:srgbClr val="FF0000"/>
              </a:solidFill>
              <a:highlight>
                <a:srgbClr val="FFFF00"/>
              </a:highlight>
            </a:endParaRPr>
          </a:p>
          <a:p>
            <a:pPr marL="0" indent="0">
              <a:buNone/>
            </a:pPr>
            <a:r>
              <a:rPr lang="zh-CN" altLang="en-US" dirty="0"/>
              <a:t>看着手中的徽章，我感觉它仿佛在对我微笑，说着：“你属于这里，在这些心怀热忱、能有所作为的人中间。</a:t>
            </a:r>
            <a:r>
              <a:rPr lang="zh-CN" altLang="en-US" dirty="0">
                <a:solidFill>
                  <a:srgbClr val="FF0000"/>
                </a:solidFill>
              </a:rPr>
              <a:t>” </a:t>
            </a:r>
            <a:endParaRPr lang="en-US" altLang="zh-CN" dirty="0">
              <a:solidFill>
                <a:srgbClr val="FF0000"/>
              </a:solidFill>
            </a:endParaRPr>
          </a:p>
          <a:p>
            <a:pPr marL="0" indent="0">
              <a:buNone/>
            </a:pPr>
            <a:r>
              <a:rPr lang="en-US" altLang="zh-CN" dirty="0"/>
              <a:t>Looking at the insignia  in my hand, I felt as if it were smiling at me, saying, "You belong here, among these people who care enough to make a difference."</a:t>
            </a:r>
            <a:endParaRPr lang="en-US" altLang="zh-CN" dirty="0"/>
          </a:p>
          <a:p>
            <a:pPr marL="0" indent="0">
              <a:buNone/>
            </a:pPr>
            <a:endParaRPr lang="en-US" altLang="zh-CN" dirty="0"/>
          </a:p>
          <a:p>
            <a:pPr marL="0" indent="0">
              <a:buNone/>
            </a:pPr>
            <a:endParaRPr lang="en-US" altLang="zh-CN" dirty="0"/>
          </a:p>
        </p:txBody>
      </p:sp>
      <p:pic>
        <p:nvPicPr>
          <p:cNvPr id="5" name="图片 4"/>
          <p:cNvPicPr>
            <a:picLocks noChangeAspect="1"/>
          </p:cNvPicPr>
          <p:nvPr/>
        </p:nvPicPr>
        <p:blipFill>
          <a:blip r:embed="rId1"/>
          <a:srcRect b="7871"/>
          <a:stretch>
            <a:fillRect/>
          </a:stretch>
        </p:blipFill>
        <p:spPr>
          <a:xfrm>
            <a:off x="9914191" y="4582951"/>
            <a:ext cx="1950330" cy="1796808"/>
          </a:xfrm>
          <a:prstGeom prst="rect">
            <a:avLst/>
          </a:prstGeom>
        </p:spPr>
      </p:pic>
      <p:sp>
        <p:nvSpPr>
          <p:cNvPr id="4" name="Rectangle 55"/>
          <p:cNvSpPr/>
          <p:nvPr/>
        </p:nvSpPr>
        <p:spPr>
          <a:xfrm>
            <a:off x="7510580" y="1439881"/>
            <a:ext cx="3870598" cy="707886"/>
          </a:xfrm>
          <a:prstGeom prst="rect">
            <a:avLst/>
          </a:prstGeom>
          <a:solidFill>
            <a:srgbClr val="D468C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创新点：结尾设计</a:t>
            </a: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a:t>
            </a: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立意提升</a:t>
            </a: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C</a:t>
            </a:r>
            <a:r>
              <a:rPr kumimoji="0" lang="zh-CN" altLang="en-US" sz="2000" b="1" i="0" u="none" strike="noStrike" kern="1200" cap="none" spc="3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rPr>
              <a:t> 修辞提升</a:t>
            </a:r>
            <a:endParaRPr kumimoji="0" lang="en-US" altLang="zh-CN" sz="2000" b="1" i="0" u="none" strike="noStrike" kern="1200" cap="none" spc="3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r>
              <a:rPr lang="en-US" altLang="zh-CN" sz="3100" dirty="0"/>
              <a:t>P2:When the film began, I realized that the bikers were an animal rescue group. </a:t>
            </a:r>
            <a:endParaRPr lang="en-US" altLang="zh-CN" sz="3100" dirty="0"/>
          </a:p>
        </p:txBody>
      </p:sp>
      <p:sp>
        <p:nvSpPr>
          <p:cNvPr id="3" name="内容占位符 2"/>
          <p:cNvSpPr>
            <a:spLocks noGrp="1"/>
          </p:cNvSpPr>
          <p:nvPr>
            <p:ph idx="1"/>
          </p:nvPr>
        </p:nvSpPr>
        <p:spPr>
          <a:xfrm>
            <a:off x="197117" y="1295804"/>
            <a:ext cx="9494428" cy="4497222"/>
          </a:xfrm>
          <a:solidFill>
            <a:schemeClr val="accent6">
              <a:lumMod val="20000"/>
              <a:lumOff val="80000"/>
            </a:schemeClr>
          </a:solidFill>
        </p:spPr>
        <p:txBody>
          <a:bodyPr>
            <a:normAutofit fontScale="92500" lnSpcReduction="10000"/>
          </a:bodyPr>
          <a:lstStyle/>
          <a:p>
            <a:pPr marL="0" indent="0">
              <a:buNone/>
            </a:pPr>
            <a:r>
              <a:rPr lang="en-US" altLang="zh-CN" sz="2400" dirty="0"/>
              <a:t>3 What kind of gains and reflections did the author have through this incident?</a:t>
            </a:r>
            <a:endParaRPr lang="en-US" altLang="zh-CN" dirty="0"/>
          </a:p>
          <a:p>
            <a:pPr marL="0" indent="0">
              <a:buNone/>
            </a:pPr>
            <a:r>
              <a:rPr lang="zh-CN" altLang="en-US" dirty="0">
                <a:solidFill>
                  <a:srgbClr val="FF0000"/>
                </a:solidFill>
                <a:highlight>
                  <a:srgbClr val="FFFF00"/>
                </a:highlight>
              </a:rPr>
              <a:t>名言警句</a:t>
            </a:r>
            <a:endParaRPr lang="en-US" altLang="zh-CN" dirty="0"/>
          </a:p>
          <a:p>
            <a:pPr marL="0" indent="0">
              <a:buNone/>
            </a:pPr>
            <a:r>
              <a:rPr lang="zh-CN" altLang="en-US" dirty="0"/>
              <a:t>当我走回酒店时，城市似乎变得更安静、更柔和，仿佛世界暂停了下来，让我有时间反思。这让我想起了海伦</a:t>
            </a:r>
            <a:r>
              <a:rPr lang="en-US" altLang="zh-CN" dirty="0"/>
              <a:t>·</a:t>
            </a:r>
            <a:r>
              <a:rPr lang="zh-CN" altLang="en-US" dirty="0"/>
              <a:t>凯勒的一句话：“人生要么是一场大胆的冒险，要么就什么都不是。” 那一夜，我勇敢地踏入了未知，而在这样做时，我找到了自己的同伴！</a:t>
            </a:r>
            <a:endParaRPr lang="en-US" altLang="zh-CN" dirty="0"/>
          </a:p>
          <a:p>
            <a:pPr marL="0" indent="0">
              <a:buNone/>
            </a:pPr>
            <a:r>
              <a:rPr lang="en-US" altLang="zh-CN" dirty="0"/>
              <a:t>As I walked back to the hotel, the city seemed to become quieter and gentler, as if the world had paused, giving me time to reflect. This reminded me of a quote from Helen Keller: "</a:t>
            </a:r>
            <a:r>
              <a:rPr lang="en-US" altLang="zh-CN" b="1" dirty="0">
                <a:solidFill>
                  <a:srgbClr val="FF0000"/>
                </a:solidFill>
              </a:rPr>
              <a:t>Life is either a daring adventure or nothing at all."</a:t>
            </a:r>
            <a:r>
              <a:rPr lang="en-US" altLang="zh-CN" dirty="0"/>
              <a:t> That night, I bravely stepped into the unknown, and in doing so, I found my kindred spirits! </a:t>
            </a:r>
            <a:endParaRPr lang="en-US" altLang="zh-CN" dirty="0"/>
          </a:p>
        </p:txBody>
      </p:sp>
      <p:pic>
        <p:nvPicPr>
          <p:cNvPr id="5" name="图片 4"/>
          <p:cNvPicPr>
            <a:picLocks noChangeAspect="1"/>
          </p:cNvPicPr>
          <p:nvPr/>
        </p:nvPicPr>
        <p:blipFill>
          <a:blip r:embed="rId1"/>
          <a:srcRect b="7871"/>
          <a:stretch>
            <a:fillRect/>
          </a:stretch>
        </p:blipFill>
        <p:spPr>
          <a:xfrm>
            <a:off x="9914191" y="4582951"/>
            <a:ext cx="1950330" cy="1796808"/>
          </a:xfrm>
          <a:prstGeom prst="rect">
            <a:avLst/>
          </a:prstGeom>
        </p:spPr>
      </p:pic>
      <p:sp>
        <p:nvSpPr>
          <p:cNvPr id="4" name="Rectangle 55"/>
          <p:cNvSpPr/>
          <p:nvPr/>
        </p:nvSpPr>
        <p:spPr>
          <a:xfrm>
            <a:off x="7993923" y="353165"/>
            <a:ext cx="3870598" cy="707886"/>
          </a:xfrm>
          <a:prstGeom prst="rect">
            <a:avLst/>
          </a:prstGeom>
          <a:solidFill>
            <a:srgbClr val="D468C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创新点：结尾设计</a:t>
            </a: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a:t>
            </a: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立意提升</a:t>
            </a: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D</a:t>
            </a:r>
            <a:r>
              <a:rPr kumimoji="0" lang="zh-CN" altLang="en-US" sz="2000" b="1" i="0" u="none" strike="noStrike" kern="1200" cap="none" spc="3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rPr>
              <a:t> 名言警句</a:t>
            </a:r>
            <a:endParaRPr kumimoji="0" lang="en-US" altLang="zh-CN" sz="2000" b="1" i="0" u="none" strike="noStrike" kern="1200" cap="none" spc="3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r>
              <a:rPr lang="en-US" altLang="zh-CN" sz="3100" dirty="0"/>
              <a:t>P2:When the film began, I realized that the bikers were an animal rescue group. </a:t>
            </a:r>
            <a:endParaRPr lang="en-US" altLang="zh-CN" sz="3100" dirty="0"/>
          </a:p>
        </p:txBody>
      </p:sp>
      <p:sp>
        <p:nvSpPr>
          <p:cNvPr id="3" name="内容占位符 2"/>
          <p:cNvSpPr>
            <a:spLocks noGrp="1"/>
          </p:cNvSpPr>
          <p:nvPr>
            <p:ph idx="1"/>
          </p:nvPr>
        </p:nvSpPr>
        <p:spPr>
          <a:xfrm>
            <a:off x="257347" y="961802"/>
            <a:ext cx="9494428" cy="4497222"/>
          </a:xfrm>
          <a:solidFill>
            <a:schemeClr val="accent6">
              <a:lumMod val="20000"/>
              <a:lumOff val="80000"/>
            </a:schemeClr>
          </a:solidFill>
        </p:spPr>
        <p:txBody>
          <a:bodyPr>
            <a:normAutofit/>
          </a:bodyPr>
          <a:lstStyle/>
          <a:p>
            <a:pPr marL="0" indent="0">
              <a:buNone/>
            </a:pPr>
            <a:r>
              <a:rPr lang="en-US" altLang="zh-CN" sz="2400" dirty="0"/>
              <a:t>3 What kind of gains and reflections did the author have through this incident?</a:t>
            </a:r>
            <a:endParaRPr lang="en-US" altLang="zh-CN" sz="2400" dirty="0"/>
          </a:p>
          <a:p>
            <a:pPr marL="0" indent="0">
              <a:buNone/>
            </a:pPr>
            <a:r>
              <a:rPr lang="zh-CN" altLang="en-US" dirty="0">
                <a:highlight>
                  <a:srgbClr val="FFFF00"/>
                </a:highlight>
              </a:rPr>
              <a:t>故事闭环</a:t>
            </a:r>
            <a:endParaRPr lang="en-US" altLang="zh-CN" dirty="0">
              <a:highlight>
                <a:srgbClr val="FFFF00"/>
              </a:highlight>
            </a:endParaRPr>
          </a:p>
          <a:p>
            <a:pPr marL="0" indent="0">
              <a:buNone/>
            </a:pPr>
            <a:r>
              <a:rPr lang="zh-CN" altLang="en-US" dirty="0"/>
              <a:t>我迫不及待地想回到酒店，与同事们分享当晚奇妙的旅程，诉说如坐过山车般起伏不定的情绪，以及我所收获的感悟 。 </a:t>
            </a:r>
            <a:endParaRPr lang="en-US" altLang="zh-CN" dirty="0"/>
          </a:p>
          <a:p>
            <a:pPr marL="0" indent="0">
              <a:buNone/>
            </a:pPr>
            <a:r>
              <a:rPr lang="en-US" altLang="zh-CN" dirty="0"/>
              <a:t>I couldn't wait to get back to the hotel and share with my colleagues </a:t>
            </a:r>
            <a:r>
              <a:rPr lang="en-US" altLang="zh-CN" dirty="0">
                <a:solidFill>
                  <a:srgbClr val="FF0000"/>
                </a:solidFill>
              </a:rPr>
              <a:t>the magical journey of that night</a:t>
            </a:r>
            <a:r>
              <a:rPr lang="en-US" altLang="zh-CN" dirty="0"/>
              <a:t>, as well as a </a:t>
            </a:r>
            <a:r>
              <a:rPr lang="en-US" altLang="zh-CN" dirty="0">
                <a:solidFill>
                  <a:srgbClr val="FF0000"/>
                </a:solidFill>
              </a:rPr>
              <a:t>roller - coaster of emotions </a:t>
            </a:r>
            <a:r>
              <a:rPr lang="en-US" altLang="zh-CN" dirty="0"/>
              <a:t>and the gains I had experienced.</a:t>
            </a:r>
            <a:endParaRPr lang="en-US" altLang="zh-CN" dirty="0"/>
          </a:p>
        </p:txBody>
      </p:sp>
      <p:pic>
        <p:nvPicPr>
          <p:cNvPr id="5" name="图片 4"/>
          <p:cNvPicPr>
            <a:picLocks noChangeAspect="1"/>
          </p:cNvPicPr>
          <p:nvPr/>
        </p:nvPicPr>
        <p:blipFill>
          <a:blip r:embed="rId1"/>
          <a:srcRect b="7871"/>
          <a:stretch>
            <a:fillRect/>
          </a:stretch>
        </p:blipFill>
        <p:spPr>
          <a:xfrm>
            <a:off x="9914191" y="4582951"/>
            <a:ext cx="1950330" cy="1796808"/>
          </a:xfrm>
          <a:prstGeom prst="rect">
            <a:avLst/>
          </a:prstGeom>
        </p:spPr>
      </p:pic>
      <p:sp>
        <p:nvSpPr>
          <p:cNvPr id="4" name="Rectangle 55"/>
          <p:cNvSpPr/>
          <p:nvPr/>
        </p:nvSpPr>
        <p:spPr>
          <a:xfrm>
            <a:off x="7993923" y="353165"/>
            <a:ext cx="3870598" cy="707886"/>
          </a:xfrm>
          <a:prstGeom prst="rect">
            <a:avLst/>
          </a:prstGeom>
          <a:solidFill>
            <a:srgbClr val="D468C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创新点：结尾设计</a:t>
            </a: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a:t>
            </a: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立意提升</a:t>
            </a: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D</a:t>
            </a:r>
            <a:r>
              <a:rPr kumimoji="0" lang="zh-CN" altLang="en-US" sz="2000" b="1" i="0" u="none" strike="noStrike" kern="1200" cap="none" spc="3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rPr>
              <a:t> 故事闭环</a:t>
            </a:r>
            <a:endParaRPr kumimoji="0" lang="en-US" altLang="zh-CN" sz="2000" b="1" i="0" u="none" strike="noStrike" kern="1200" cap="none" spc="3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4392" y="689907"/>
            <a:ext cx="11843497" cy="5974554"/>
          </a:xfrm>
          <a:solidFill>
            <a:schemeClr val="accent3">
              <a:lumMod val="20000"/>
              <a:lumOff val="80000"/>
            </a:schemeClr>
          </a:solidFill>
        </p:spPr>
        <p:txBody>
          <a:bodyPr>
            <a:normAutofit fontScale="70000" lnSpcReduction="20000"/>
          </a:bodyPr>
          <a:lstStyle/>
          <a:p>
            <a:r>
              <a:rPr lang="en-US" altLang="zh-CN" sz="3400" dirty="0"/>
              <a:t>P1:I hurried into the theater, only to find there were even more bikers inside. The warning bells sounded in my head again, and my heart was pounding even harder. The theater was dimly lit, and the air carried a faint smell of leather and motor oil, clearly coming from the bikers‘ jackets and gear.  </a:t>
            </a:r>
            <a:r>
              <a:rPr lang="zh-CN" altLang="en-US" sz="3400" dirty="0"/>
              <a:t>“</a:t>
            </a:r>
            <a:r>
              <a:rPr lang="en-US" altLang="zh-CN" sz="3400" dirty="0"/>
              <a:t>If only I hadn’t been so foolish as to walk those five blocks alone and come to this theater. If only I hadn’t been so reckless as to think I could brave coming here all by myself. Just as I was about to leave, a biker turned to me and grinned. His rough face softened with a warmth that melted my nerves. "First time here?" he asked, his voice like gravel but friendly. I nodded. "Relax, we’re not monsters—unless you’re an abandoned dog!" He winked. His playful tone startled me into a laugh. As we chatted, time flew by unnoticed, and before we knew it, the movie started.</a:t>
            </a:r>
            <a:r>
              <a:rPr lang="zh-CN" altLang="en-US" sz="3400" dirty="0"/>
              <a:t>”</a:t>
            </a:r>
            <a:endParaRPr lang="en-US" altLang="zh-CN" sz="3400" dirty="0"/>
          </a:p>
          <a:p>
            <a:r>
              <a:rPr lang="en-US" altLang="zh-CN" sz="3400" dirty="0"/>
              <a:t>P2:When the film began, I realized that the bikers were an animal rescue group. As the documentary played, I found myself drawn into the stories of the rescued dogs and the bikers who saved them. One scene captured a biker cradling a shivering puppy in his arms, his rough hands surprisingly gentle as he wrapped it in a blanket. Another moment showed a group of bikers working together to free a dog trapped under rubble, their faces streaked with dirt but eyes focused and determined. The bikers in the theater mirrored the emotions on screen. When a scarred dog pranced into its new home, they erupted into cheers; when a rescue teetered on the edge of failure, the air seemed to freeze into a taut string. Each story sent ripples through my heart. It was these big, tough-looking bikers along with the documentary that told me I was in the right place on the right night.</a:t>
            </a:r>
            <a:endParaRPr lang="en-US" altLang="zh-CN" sz="3400" dirty="0"/>
          </a:p>
          <a:p>
            <a:endParaRPr lang="en-US" altLang="zh-CN" sz="3100" dirty="0"/>
          </a:p>
          <a:p>
            <a:endParaRPr lang="en-US" altLang="zh-CN" dirty="0"/>
          </a:p>
        </p:txBody>
      </p:sp>
      <p:sp>
        <p:nvSpPr>
          <p:cNvPr id="5" name="标题 1"/>
          <p:cNvSpPr>
            <a:spLocks noGrp="1"/>
          </p:cNvSpPr>
          <p:nvPr>
            <p:ph type="title"/>
          </p:nvPr>
        </p:nvSpPr>
        <p:spPr>
          <a:xfrm>
            <a:off x="224392" y="193539"/>
            <a:ext cx="11011601" cy="378662"/>
          </a:xfrm>
          <a:solidFill>
            <a:schemeClr val="accent2">
              <a:lumMod val="20000"/>
              <a:lumOff val="80000"/>
            </a:schemeClr>
          </a:solidFill>
        </p:spPr>
        <p:txBody>
          <a:bodyPr>
            <a:noAutofit/>
          </a:bodyPr>
          <a:lstStyle/>
          <a:p>
            <a:r>
              <a:rPr lang="zh-CN" altLang="en-US" sz="2400" b="1" dirty="0"/>
              <a:t>下水作文</a:t>
            </a:r>
            <a:endParaRPr lang="zh-CN" altLang="en-US" sz="2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91890" y="1199759"/>
            <a:ext cx="5685566" cy="646331"/>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kern="0" dirty="0">
                <a:solidFill>
                  <a:prstClr val="black"/>
                </a:solidFill>
                <a:latin typeface="Calibri" panose="020F0502020204030204"/>
                <a:ea typeface="微软简隶书" pitchFamily="2" charset="-122"/>
              </a:rPr>
              <a:t> </a:t>
            </a:r>
            <a:r>
              <a:rPr lang="en-US" altLang="zh-CN" sz="3600" kern="0" dirty="0">
                <a:latin typeface="Calibri" panose="020F0502020204030204"/>
                <a:ea typeface="微软简隶书" pitchFamily="2" charset="-122"/>
              </a:rPr>
              <a:t>2025</a:t>
            </a:r>
            <a:r>
              <a:rPr lang="zh-CN" altLang="en-US" sz="3600" kern="0" dirty="0">
                <a:latin typeface="Calibri" panose="020F0502020204030204"/>
                <a:ea typeface="微软简隶书" pitchFamily="2" charset="-122"/>
              </a:rPr>
              <a:t>年</a:t>
            </a:r>
            <a:r>
              <a:rPr lang="en-US" altLang="zh-CN" sz="3600" kern="0" dirty="0">
                <a:latin typeface="Calibri" panose="020F0502020204030204"/>
                <a:ea typeface="微软简隶书" pitchFamily="2" charset="-122"/>
              </a:rPr>
              <a:t>01</a:t>
            </a:r>
            <a:r>
              <a:rPr lang="zh-CN" altLang="en-US" sz="3600" kern="0" dirty="0">
                <a:latin typeface="Calibri" panose="020F0502020204030204"/>
                <a:ea typeface="微软简隶书" pitchFamily="2" charset="-122"/>
              </a:rPr>
              <a:t>八省联考</a:t>
            </a:r>
            <a:r>
              <a:rPr kumimoji="0" lang="zh-CN" altLang="en-US" sz="3600" b="0" i="0" u="none" strike="noStrike" kern="0" cap="none" spc="0" normalizeH="0" baseline="0" noProof="0" dirty="0">
                <a:ln>
                  <a:noFill/>
                </a:ln>
                <a:effectLst/>
                <a:uLnTx/>
                <a:uFillTx/>
                <a:latin typeface="Calibri" panose="020F0502020204030204"/>
                <a:ea typeface="微软简隶书" pitchFamily="2" charset="-122"/>
                <a:cs typeface="+mn-cs"/>
              </a:rPr>
              <a:t>续写</a:t>
            </a:r>
            <a:endParaRPr kumimoji="0" lang="en-US" altLang="zh-CN" sz="3600" b="0" i="0" u="none" strike="noStrike" kern="0" cap="none" spc="0" normalizeH="0" baseline="0" noProof="0" dirty="0">
              <a:ln>
                <a:noFill/>
              </a:ln>
              <a:effectLst/>
              <a:uLnTx/>
              <a:uFillTx/>
              <a:latin typeface="Calibri" panose="020F0502020204030204"/>
              <a:ea typeface="微软简隶书" pitchFamily="2" charset="-122"/>
              <a:cs typeface="+mn-cs"/>
            </a:endParaRPr>
          </a:p>
        </p:txBody>
      </p:sp>
      <p:sp>
        <p:nvSpPr>
          <p:cNvPr id="12" name="文本框 11"/>
          <p:cNvSpPr txBox="1"/>
          <p:nvPr/>
        </p:nvSpPr>
        <p:spPr>
          <a:xfrm>
            <a:off x="5738270" y="2318176"/>
            <a:ext cx="5924437" cy="1323439"/>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4000" b="1" i="0" u="none" strike="noStrike" kern="1200" cap="none" spc="0" normalizeH="0" baseline="0" noProof="0" dirty="0">
                <a:ln>
                  <a:noFill/>
                </a:ln>
                <a:solidFill>
                  <a:srgbClr val="00B050"/>
                </a:solidFill>
                <a:effectLst/>
                <a:uLnTx/>
                <a:uFillTx/>
                <a:latin typeface="方正北魏楷书简体" panose="03000509000000000000" pitchFamily="65" charset="-122"/>
                <a:ea typeface="方正北魏楷书简体" panose="03000509000000000000" pitchFamily="65" charset="-122"/>
              </a:rPr>
              <a:t>摩托车手与流浪狗：</a:t>
            </a:r>
            <a:endParaRPr kumimoji="0" lang="en-US" altLang="zh-CN" sz="4000" b="1" i="0" u="none" strike="noStrike" kern="1200" cap="none" spc="0" normalizeH="0" baseline="0" noProof="0" dirty="0">
              <a:ln>
                <a:noFill/>
              </a:ln>
              <a:solidFill>
                <a:srgbClr val="00B050"/>
              </a:solidFill>
              <a:effectLst/>
              <a:uLnTx/>
              <a:uFillTx/>
              <a:latin typeface="方正北魏楷书简体" panose="03000509000000000000" pitchFamily="65" charset="-122"/>
              <a:ea typeface="方正北魏楷书简体" panose="03000509000000000000" pitchFamily="65"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00B050"/>
                </a:solidFill>
                <a:effectLst/>
                <a:uLnTx/>
                <a:uFillTx/>
                <a:latin typeface="方正北魏楷书简体" panose="03000509000000000000" pitchFamily="65" charset="-122"/>
                <a:ea typeface="方正北魏楷书简体" panose="03000509000000000000" pitchFamily="65" charset="-122"/>
              </a:rPr>
              <a:t>         特别的纪录片之夜</a:t>
            </a:r>
            <a:endParaRPr kumimoji="0" lang="zh-CN" altLang="en-US" sz="4000" b="1" i="0" u="none" strike="noStrike" kern="1200" cap="none" spc="0" normalizeH="0" baseline="0" noProof="0" dirty="0">
              <a:ln>
                <a:noFill/>
              </a:ln>
              <a:solidFill>
                <a:srgbClr val="00B050"/>
              </a:solidFill>
              <a:effectLst/>
              <a:uLnTx/>
              <a:uFillTx/>
              <a:latin typeface="方正北魏楷书简体" panose="03000509000000000000" pitchFamily="65" charset="-122"/>
              <a:ea typeface="方正北魏楷书简体" panose="03000509000000000000" pitchFamily="65" charset="-122"/>
            </a:endParaRPr>
          </a:p>
        </p:txBody>
      </p:sp>
      <p:sp>
        <p:nvSpPr>
          <p:cNvPr id="6" name="文本框 5"/>
          <p:cNvSpPr txBox="1"/>
          <p:nvPr/>
        </p:nvSpPr>
        <p:spPr>
          <a:xfrm>
            <a:off x="8534408" y="4922636"/>
            <a:ext cx="2555191" cy="369332"/>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err="1">
                <a:ln>
                  <a:noFill/>
                </a:ln>
                <a:effectLst/>
                <a:uLnTx/>
                <a:uFillTx/>
                <a:latin typeface="Calibri" panose="020F0502020204030204"/>
                <a:ea typeface="宋体" panose="02010600030101010101" pitchFamily="2" charset="-122"/>
                <a:cs typeface="+mn-cs"/>
              </a:rPr>
              <a:t>Judyliu</a:t>
            </a:r>
            <a:endParaRPr kumimoji="0" lang="zh-CN" altLang="en-US" sz="1800" b="1" i="0" u="none" strike="noStrike" kern="0" cap="none" spc="0" normalizeH="0" baseline="0" noProof="0" dirty="0">
              <a:ln>
                <a:noFill/>
              </a:ln>
              <a:effectLst/>
              <a:uLnTx/>
              <a:uFillTx/>
              <a:latin typeface="Calibri" panose="020F0502020204030204"/>
              <a:ea typeface="宋体" panose="02010600030101010101" pitchFamily="2" charset="-122"/>
              <a:cs typeface="+mn-cs"/>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t="4611" b="8693"/>
          <a:stretch>
            <a:fillRect/>
          </a:stretch>
        </p:blipFill>
        <p:spPr>
          <a:xfrm>
            <a:off x="791890" y="2109086"/>
            <a:ext cx="4677319" cy="4055072"/>
          </a:xfrm>
          <a:prstGeom prst="rect">
            <a:avLst/>
          </a:prstGeom>
        </p:spPr>
      </p:pic>
      <p:pic>
        <p:nvPicPr>
          <p:cNvPr id="2" name="图片 1"/>
          <p:cNvPicPr>
            <a:picLocks noChangeAspect="1"/>
          </p:cNvPicPr>
          <p:nvPr/>
        </p:nvPicPr>
        <p:blipFill>
          <a:blip r:embed="rId2"/>
          <a:stretch>
            <a:fillRect/>
          </a:stretch>
        </p:blipFill>
        <p:spPr>
          <a:xfrm>
            <a:off x="9195835" y="205097"/>
            <a:ext cx="2204275" cy="1543850"/>
          </a:xfrm>
          <a:prstGeom prst="rect">
            <a:avLst/>
          </a:prstGeom>
        </p:spPr>
      </p:pic>
      <p:sp>
        <p:nvSpPr>
          <p:cNvPr id="5" name="矩形 4"/>
          <p:cNvSpPr/>
          <p:nvPr/>
        </p:nvSpPr>
        <p:spPr>
          <a:xfrm>
            <a:off x="5952438" y="3959575"/>
            <a:ext cx="5765023" cy="511807"/>
          </a:xfrm>
          <a:prstGeom prst="rect">
            <a:avLst/>
          </a:prstGeom>
          <a:solidFill>
            <a:srgbClr val="0070C0">
              <a:lumMod val="20000"/>
              <a:lumOff val="80000"/>
            </a:srgbClr>
          </a:solidFill>
        </p:spPr>
        <p:txBody>
          <a:bodyPr wrap="square">
            <a:spAutoFit/>
          </a:bodyPr>
          <a:lstStyle/>
          <a:p>
            <a:pPr lvl="0" fontAlgn="base">
              <a:lnSpc>
                <a:spcPct val="125000"/>
              </a:lnSpc>
              <a:spcBef>
                <a:spcPct val="0"/>
              </a:spcBef>
              <a:spcAft>
                <a:spcPct val="0"/>
              </a:spcAft>
            </a:pPr>
            <a:r>
              <a:rPr kumimoji="0" lang="zh-CN" altLang="en-US" sz="2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Gill Sans" charset="0"/>
              </a:rPr>
              <a:t>关注续写微技能：</a:t>
            </a:r>
            <a:r>
              <a:rPr kumimoji="0" lang="zh-CN" altLang="en-US" sz="2400" b="0" i="0" u="none" strike="noStrike" kern="0" cap="none" spc="0" normalizeH="0" baseline="0" noProof="0" dirty="0">
                <a:ln>
                  <a:noFill/>
                </a:ln>
                <a:effectLst/>
                <a:highlight>
                  <a:srgbClr val="FFFF00"/>
                </a:highlight>
                <a:uLnTx/>
                <a:uFillTx/>
                <a:latin typeface="微软雅黑" panose="020B0503020204020204" pitchFamily="34" charset="-122"/>
                <a:ea typeface="微软雅黑" panose="020B0503020204020204" pitchFamily="34" charset="-122"/>
                <a:sym typeface="Gill Sans" charset="0"/>
              </a:rPr>
              <a:t>前文取材</a:t>
            </a:r>
            <a:r>
              <a:rPr kumimoji="0" lang="zh-CN" altLang="en-US" sz="2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Gill Sans" charset="0"/>
              </a:rPr>
              <a:t>和</a:t>
            </a:r>
            <a:r>
              <a:rPr kumimoji="0" lang="zh-CN" altLang="en-US" sz="2400" b="0" i="0" u="none" strike="noStrike" kern="0" cap="none" spc="0" normalizeH="0" baseline="0" noProof="0" dirty="0">
                <a:ln>
                  <a:noFill/>
                </a:ln>
                <a:effectLst/>
                <a:highlight>
                  <a:srgbClr val="FFFF00"/>
                </a:highlight>
                <a:uLnTx/>
                <a:uFillTx/>
                <a:latin typeface="微软雅黑" panose="020B0503020204020204" pitchFamily="34" charset="-122"/>
                <a:ea typeface="微软雅黑" panose="020B0503020204020204" pitchFamily="34" charset="-122"/>
                <a:sym typeface="Gill Sans" charset="0"/>
              </a:rPr>
              <a:t>情节创新点</a:t>
            </a:r>
            <a:endParaRPr kumimoji="0" lang="en-US" altLang="zh-CN" sz="2400" b="0" i="0" u="none" strike="noStrike" kern="0" cap="none" spc="0" normalizeH="0" baseline="0" noProof="0" dirty="0">
              <a:ln>
                <a:noFill/>
              </a:ln>
              <a:effectLst/>
              <a:highlight>
                <a:srgbClr val="FFFF00"/>
              </a:highlight>
              <a:uLnTx/>
              <a:uFillTx/>
              <a:latin typeface="微软雅黑" panose="020B0503020204020204" pitchFamily="34" charset="-122"/>
              <a:ea typeface="微软雅黑" panose="020B0503020204020204" pitchFamily="34" charset="-122"/>
              <a:cs typeface="Lato Light" charset="0"/>
              <a:sym typeface="Lato Light" charset="0"/>
            </a:endParaRPr>
          </a:p>
        </p:txBody>
      </p:sp>
      <p:pic>
        <p:nvPicPr>
          <p:cNvPr id="9" name="图片 8"/>
          <p:cNvPicPr>
            <a:picLocks noChangeAspect="1"/>
          </p:cNvPicPr>
          <p:nvPr/>
        </p:nvPicPr>
        <p:blipFill>
          <a:blip r:embed="rId3"/>
          <a:stretch>
            <a:fillRect/>
          </a:stretch>
        </p:blipFill>
        <p:spPr>
          <a:xfrm>
            <a:off x="575360" y="-16057"/>
            <a:ext cx="8644877" cy="1408298"/>
          </a:xfrm>
          <a:prstGeom prst="rect">
            <a:avLst/>
          </a:prstGeom>
        </p:spPr>
      </p:pic>
      <p:pic>
        <p:nvPicPr>
          <p:cNvPr id="10" name="图片 9"/>
          <p:cNvPicPr>
            <a:picLocks noChangeAspect="1"/>
          </p:cNvPicPr>
          <p:nvPr/>
        </p:nvPicPr>
        <p:blipFill>
          <a:blip r:embed="rId4"/>
          <a:stretch>
            <a:fillRect/>
          </a:stretch>
        </p:blipFill>
        <p:spPr>
          <a:xfrm>
            <a:off x="10125277" y="5107302"/>
            <a:ext cx="2066723" cy="1505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4392" y="689907"/>
            <a:ext cx="11843497" cy="5974554"/>
          </a:xfrm>
          <a:solidFill>
            <a:schemeClr val="accent3">
              <a:lumMod val="20000"/>
              <a:lumOff val="80000"/>
            </a:schemeClr>
          </a:solidFill>
        </p:spPr>
        <p:txBody>
          <a:bodyPr>
            <a:normAutofit fontScale="40000" lnSpcReduction="20000"/>
          </a:bodyPr>
          <a:lstStyle/>
          <a:p>
            <a:pPr marL="0">
              <a:lnSpc>
                <a:spcPct val="120000"/>
              </a:lnSpc>
              <a:spcBef>
                <a:spcPts val="0"/>
              </a:spcBef>
            </a:pPr>
            <a:r>
              <a:rPr lang="en-US" altLang="zh-CN" sz="4400" dirty="0"/>
              <a:t>P1: I ____________________</a:t>
            </a:r>
            <a:r>
              <a:rPr lang="zh-CN" altLang="en-US" sz="4400" dirty="0"/>
              <a:t>（</a:t>
            </a:r>
            <a:r>
              <a:rPr lang="en-US" altLang="zh-CN" sz="4400" dirty="0"/>
              <a:t>1</a:t>
            </a:r>
            <a:r>
              <a:rPr lang="zh-CN" altLang="en-US" sz="4400" dirty="0"/>
              <a:t>）怀着紧张又期待的心情，匆匆走进了剧院，</a:t>
            </a:r>
            <a:r>
              <a:rPr lang="en-US" altLang="zh-CN" sz="4400" dirty="0"/>
              <a:t>only to find there were even more bikers inside. The warning bells </a:t>
            </a:r>
            <a:r>
              <a:rPr kumimoji="0" lang="en-US" altLang="zh-CN" sz="4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_________________</a:t>
            </a:r>
            <a:r>
              <a:rPr lang="zh-CN" altLang="en-US" sz="4400" dirty="0"/>
              <a:t>（</a:t>
            </a:r>
            <a:r>
              <a:rPr lang="en-US" altLang="zh-CN" sz="4400" dirty="0"/>
              <a:t>2</a:t>
            </a:r>
            <a:r>
              <a:rPr lang="zh-CN" altLang="en-US" sz="4400" dirty="0"/>
              <a:t>）瞬间在我脑海中尖锐地响起 </a:t>
            </a:r>
            <a:r>
              <a:rPr lang="en-US" altLang="zh-CN" sz="4400" dirty="0"/>
              <a:t>again, and my heart was </a:t>
            </a:r>
            <a:r>
              <a:rPr lang="en-US" altLang="zh-CN" sz="4400" u="sng" dirty="0"/>
              <a:t> </a:t>
            </a:r>
            <a:r>
              <a:rPr lang="en-US" altLang="zh-CN" sz="4400" dirty="0"/>
              <a:t> </a:t>
            </a:r>
            <a:r>
              <a:rPr lang="en-US" altLang="zh-CN" sz="4400" u="sng" dirty="0"/>
              <a:t>                   </a:t>
            </a:r>
            <a:r>
              <a:rPr lang="zh-CN" altLang="en-US" sz="4400" dirty="0"/>
              <a:t>（</a:t>
            </a:r>
            <a:r>
              <a:rPr lang="en-US" altLang="zh-CN" sz="4400" dirty="0"/>
              <a:t>3</a:t>
            </a:r>
            <a:r>
              <a:rPr lang="zh-CN" altLang="en-US" sz="4400" dirty="0"/>
              <a:t>）剧烈跳动，仿佛要冲破胸膛 </a:t>
            </a:r>
            <a:r>
              <a:rPr lang="en-US" altLang="zh-CN" sz="4400" dirty="0"/>
              <a:t>even harder. The theater was dimly lit, and the air carried a faint smell of leather and motor oil, clearly coming from the bikers‘ jackets and gear.  “_________________</a:t>
            </a:r>
            <a:r>
              <a:rPr lang="zh-CN" altLang="en-US" sz="4400" dirty="0"/>
              <a:t>（</a:t>
            </a:r>
            <a:r>
              <a:rPr lang="en-US" altLang="zh-CN" sz="4400" dirty="0"/>
              <a:t>4</a:t>
            </a:r>
            <a:r>
              <a:rPr lang="zh-CN" altLang="en-US" sz="4400" dirty="0"/>
              <a:t>）要是我没这么蠢，独自走过那五个街区来到这家剧院就好了。要是我没这么鲁莽，以为自己能独自勇敢来到这里就好了。 </a:t>
            </a:r>
            <a:r>
              <a:rPr lang="en-US" altLang="zh-CN" sz="4400" dirty="0"/>
              <a:t>Just as I was about to leave, a biker turned to me and ____________________</a:t>
            </a:r>
            <a:r>
              <a:rPr lang="zh-CN" altLang="en-US" sz="4400" dirty="0"/>
              <a:t>（</a:t>
            </a:r>
            <a:r>
              <a:rPr lang="en-US" altLang="zh-CN" sz="4400" dirty="0"/>
              <a:t>5</a:t>
            </a:r>
            <a:r>
              <a:rPr lang="zh-CN" altLang="en-US" sz="4400" dirty="0"/>
              <a:t>）脸上绽放出友好的笑容。</a:t>
            </a:r>
            <a:r>
              <a:rPr lang="en-US" altLang="zh-CN" sz="4400" dirty="0"/>
              <a:t>His rough face softened with a warmth that melted my nerves. "First time here?" he asked, his voice like ____________________</a:t>
            </a:r>
            <a:r>
              <a:rPr lang="zh-CN" altLang="en-US" sz="4400" dirty="0"/>
              <a:t>（</a:t>
            </a:r>
            <a:r>
              <a:rPr lang="en-US" altLang="zh-CN" sz="4400" dirty="0"/>
              <a:t>6</a:t>
            </a:r>
            <a:r>
              <a:rPr lang="zh-CN" altLang="en-US" sz="4400" dirty="0"/>
              <a:t>）粗糙的砂砾摩擦，但透着友善 </a:t>
            </a:r>
            <a:r>
              <a:rPr lang="en-US" altLang="zh-CN" sz="4400" dirty="0"/>
              <a:t>but friendly. I nodded. "Relax, we’re not monsters—unless you’re an abandoned dog!" He winked. His playful tone startled me into a laugh. As we chatted, time flew by unnoticed, and before we knew it, the movie started.”</a:t>
            </a:r>
            <a:endParaRPr lang="en-US" altLang="zh-CN" sz="4400" dirty="0"/>
          </a:p>
          <a:p>
            <a:pPr marL="0">
              <a:lnSpc>
                <a:spcPct val="120000"/>
              </a:lnSpc>
              <a:spcBef>
                <a:spcPts val="0"/>
              </a:spcBef>
            </a:pPr>
            <a:r>
              <a:rPr lang="en-US" altLang="zh-CN" sz="4400" dirty="0"/>
              <a:t>P2:When the film began, I realized that the bikers were an animal rescue group. As the documentary played, I found myself ____________________</a:t>
            </a:r>
            <a:r>
              <a:rPr lang="zh-CN" altLang="en-US" sz="4400" dirty="0"/>
              <a:t>（</a:t>
            </a:r>
            <a:r>
              <a:rPr lang="en-US" altLang="zh-CN" sz="4400" dirty="0"/>
              <a:t>7</a:t>
            </a:r>
            <a:r>
              <a:rPr lang="zh-CN" altLang="en-US" sz="4400" dirty="0"/>
              <a:t>）不知不觉被深深吸引到那些获救狗狗和救助它们的骑行者的故事中。</a:t>
            </a:r>
            <a:r>
              <a:rPr lang="en-US" altLang="zh-CN" sz="4400" dirty="0"/>
              <a:t>One scene captured a biker ____________________</a:t>
            </a:r>
            <a:r>
              <a:rPr lang="zh-CN" altLang="en-US" sz="4400" dirty="0"/>
              <a:t>（</a:t>
            </a:r>
            <a:r>
              <a:rPr lang="en-US" altLang="zh-CN" sz="4400" dirty="0"/>
              <a:t>8</a:t>
            </a:r>
            <a:r>
              <a:rPr lang="zh-CN" altLang="en-US" sz="4400" dirty="0"/>
              <a:t>）小心翼翼地把一只瑟瑟发抖的小狗抱在怀里，</a:t>
            </a:r>
            <a:r>
              <a:rPr lang="en-US" altLang="zh-CN" sz="4400" dirty="0"/>
              <a:t>his rough hands surprisingly gentle as he wrapped it in a blanket. Another moment showed a group of bikers working together to free a dog trapped under rubble, their faces ____________________</a:t>
            </a:r>
            <a:r>
              <a:rPr lang="zh-CN" altLang="en-US" sz="4400" dirty="0"/>
              <a:t>（</a:t>
            </a:r>
            <a:r>
              <a:rPr lang="en-US" altLang="zh-CN" sz="4400" dirty="0"/>
              <a:t>9</a:t>
            </a:r>
            <a:r>
              <a:rPr lang="zh-CN" altLang="en-US" sz="4400" dirty="0"/>
              <a:t>）满是尘土，但眼神专注而坚定 </a:t>
            </a:r>
            <a:r>
              <a:rPr lang="en-US" altLang="zh-CN" sz="4400" dirty="0"/>
              <a:t>but eyes focused and determined. The bikers in the theater ____________________</a:t>
            </a:r>
            <a:r>
              <a:rPr lang="zh-CN" altLang="en-US" sz="4400" dirty="0"/>
              <a:t>（</a:t>
            </a:r>
            <a:r>
              <a:rPr lang="en-US" altLang="zh-CN" sz="4400" dirty="0"/>
              <a:t>10</a:t>
            </a:r>
            <a:r>
              <a:rPr lang="zh-CN" altLang="en-US" sz="4400" dirty="0"/>
              <a:t>）随着屏幕上的情节，真切地反映出各种情绪。</a:t>
            </a:r>
            <a:r>
              <a:rPr lang="en-US" altLang="zh-CN" sz="4400" dirty="0"/>
              <a:t>When a scarred dog pranced into its new home, they ____________________</a:t>
            </a:r>
            <a:r>
              <a:rPr lang="zh-CN" altLang="en-US" sz="4400" dirty="0"/>
              <a:t>（</a:t>
            </a:r>
            <a:r>
              <a:rPr lang="en-US" altLang="zh-CN" sz="4400" dirty="0"/>
              <a:t>11</a:t>
            </a:r>
            <a:r>
              <a:rPr lang="zh-CN" altLang="en-US" sz="4400" dirty="0"/>
              <a:t>）爆发出热烈的欢呼声；</a:t>
            </a:r>
            <a:r>
              <a:rPr lang="en-US" altLang="zh-CN" sz="4400" dirty="0"/>
              <a:t>when a rescue teetered on the edge of failure, the air seemed to freeze into a taut string. Each story sent ripples through my heart. It was these big, tough-looking bikers along with the documentary that told me I was in the right place on the right night.</a:t>
            </a:r>
            <a:endParaRPr lang="en-US" altLang="zh-CN" sz="3600" dirty="0"/>
          </a:p>
          <a:p>
            <a:endParaRPr lang="en-US" altLang="zh-CN" dirty="0"/>
          </a:p>
        </p:txBody>
      </p:sp>
      <p:sp>
        <p:nvSpPr>
          <p:cNvPr id="5" name="标题 1"/>
          <p:cNvSpPr>
            <a:spLocks noGrp="1"/>
          </p:cNvSpPr>
          <p:nvPr>
            <p:ph type="title"/>
          </p:nvPr>
        </p:nvSpPr>
        <p:spPr>
          <a:xfrm>
            <a:off x="224392" y="193539"/>
            <a:ext cx="11011601" cy="378662"/>
          </a:xfrm>
          <a:solidFill>
            <a:schemeClr val="accent2">
              <a:lumMod val="20000"/>
              <a:lumOff val="80000"/>
            </a:schemeClr>
          </a:solidFill>
        </p:spPr>
        <p:txBody>
          <a:bodyPr>
            <a:noAutofit/>
          </a:bodyPr>
          <a:lstStyle/>
          <a:p>
            <a:r>
              <a:rPr lang="zh-CN" altLang="en-US" sz="2400" b="1" dirty="0"/>
              <a:t>下水作文默写：</a:t>
            </a:r>
            <a:endParaRPr lang="zh-CN" altLang="en-US"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871" y="213542"/>
            <a:ext cx="11262998" cy="6225585"/>
          </a:xfrm>
          <a:solidFill>
            <a:schemeClr val="accent1">
              <a:lumMod val="20000"/>
              <a:lumOff val="80000"/>
            </a:schemeClr>
          </a:solidFill>
        </p:spPr>
        <p:txBody>
          <a:bodyPr>
            <a:normAutofit fontScale="92500" lnSpcReduction="10000"/>
          </a:bodyPr>
          <a:lstStyle/>
          <a:p>
            <a:r>
              <a:rPr lang="en-US" altLang="zh-CN" dirty="0"/>
              <a:t>(1) Hurried into the theater with a mix of nervousness and anticipation</a:t>
            </a:r>
            <a:endParaRPr lang="en-US" altLang="zh-CN" dirty="0"/>
          </a:p>
          <a:p>
            <a:r>
              <a:rPr lang="en-US" altLang="zh-CN" dirty="0"/>
              <a:t>(2) Instantly rang sharply in my head</a:t>
            </a:r>
            <a:endParaRPr lang="en-US" altLang="zh-CN" dirty="0"/>
          </a:p>
          <a:p>
            <a:r>
              <a:rPr lang="en-US" altLang="zh-CN" dirty="0"/>
              <a:t>(3) Pounding violently as if it would burst out of my chest</a:t>
            </a:r>
            <a:endParaRPr lang="en-US" altLang="zh-CN" dirty="0"/>
          </a:p>
          <a:p>
            <a:r>
              <a:rPr lang="en-US" altLang="zh-CN" dirty="0"/>
              <a:t>(4) If only I hadn’t been so foolish as to walk those five blocks alone and come to this theater. If only I hadn’t been so reckless as to think I could brave coming here all by myself</a:t>
            </a:r>
            <a:endParaRPr lang="en-US" altLang="zh-CN" dirty="0"/>
          </a:p>
          <a:p>
            <a:r>
              <a:rPr lang="en-US" altLang="zh-CN" dirty="0"/>
              <a:t>(5) Broke into a friendly smile</a:t>
            </a:r>
            <a:endParaRPr lang="en-US" altLang="zh-CN" dirty="0"/>
          </a:p>
          <a:p>
            <a:r>
              <a:rPr lang="en-US" altLang="zh-CN" dirty="0"/>
              <a:t>(6) Rough gravel rubbing, yet full of friendliness</a:t>
            </a:r>
            <a:endParaRPr lang="en-US" altLang="zh-CN" dirty="0"/>
          </a:p>
          <a:p>
            <a:r>
              <a:rPr lang="en-US" altLang="zh-CN" dirty="0"/>
              <a:t>(7) Unconsciously deeply drawn into the stories of the rescued dogs and the bikers who saved them</a:t>
            </a:r>
            <a:endParaRPr lang="en-US" altLang="zh-CN" dirty="0"/>
          </a:p>
          <a:p>
            <a:r>
              <a:rPr lang="en-US" altLang="zh-CN" dirty="0"/>
              <a:t>(8) Cradling a shivering puppy carefully in his arms</a:t>
            </a:r>
            <a:endParaRPr lang="en-US" altLang="zh-CN" dirty="0"/>
          </a:p>
          <a:p>
            <a:r>
              <a:rPr lang="en-US" altLang="zh-CN" dirty="0"/>
              <a:t>(9) Streaked with dust</a:t>
            </a:r>
            <a:endParaRPr lang="en-US" altLang="zh-CN" dirty="0"/>
          </a:p>
          <a:p>
            <a:r>
              <a:rPr lang="en-US" altLang="zh-CN" dirty="0"/>
              <a:t>(10) Truly mirrored various emotions along with the plot on the screen</a:t>
            </a:r>
            <a:endParaRPr lang="en-US" altLang="zh-CN" dirty="0"/>
          </a:p>
          <a:p>
            <a:r>
              <a:rPr lang="en-US" altLang="zh-CN" dirty="0"/>
              <a:t>(11) Erupted into warm cheers</a:t>
            </a:r>
            <a:endParaRPr lang="zh-CN"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61014" y="2522846"/>
            <a:ext cx="4201752" cy="1938992"/>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6000" b="1" dirty="0">
                <a:solidFill>
                  <a:srgbClr val="7030A0"/>
                </a:solidFill>
                <a:latin typeface="微软雅黑" panose="020B0503020204020204" pitchFamily="34" charset="-122"/>
                <a:ea typeface="微软雅黑" panose="020B0503020204020204" pitchFamily="34" charset="-122"/>
              </a:rPr>
              <a:t>六月高考</a:t>
            </a:r>
            <a:endParaRPr kumimoji="0" lang="en-US" altLang="zh-CN" sz="60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 加油</a:t>
            </a:r>
            <a:r>
              <a:rPr kumimoji="0" lang="zh-CN" altLang="en-US" sz="5865"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a:t>
            </a:r>
            <a:endParaRPr kumimoji="0" lang="zh-CN" altLang="en-US" sz="5865"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p:nvPicPr>
        <p:blipFill>
          <a:blip r:embed="rId1"/>
          <a:stretch>
            <a:fillRect/>
          </a:stretch>
        </p:blipFill>
        <p:spPr>
          <a:xfrm>
            <a:off x="1066344" y="1861411"/>
            <a:ext cx="4263093" cy="4263093"/>
          </a:xfrm>
          <a:prstGeom prst="rect">
            <a:avLst/>
          </a:prstGeom>
        </p:spPr>
      </p:pic>
      <p:pic>
        <p:nvPicPr>
          <p:cNvPr id="8" name="图片 7"/>
          <p:cNvPicPr>
            <a:picLocks noChangeAspect="1"/>
          </p:cNvPicPr>
          <p:nvPr/>
        </p:nvPicPr>
        <p:blipFill>
          <a:blip r:embed="rId2"/>
          <a:stretch>
            <a:fillRect/>
          </a:stretch>
        </p:blipFill>
        <p:spPr>
          <a:xfrm>
            <a:off x="1003950" y="563169"/>
            <a:ext cx="8650974" cy="14082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4390" y="477609"/>
            <a:ext cx="11032559" cy="6268195"/>
          </a:xfrm>
          <a:solidFill>
            <a:schemeClr val="bg2"/>
          </a:solidFill>
        </p:spPr>
        <p:txBody>
          <a:bodyPr>
            <a:normAutofit fontScale="70000" lnSpcReduction="20000"/>
          </a:bodyPr>
          <a:lstStyle/>
          <a:p>
            <a:r>
              <a:rPr lang="en-US" altLang="zh-CN" dirty="0"/>
              <a:t>I was in Philadelphia for a conference when I saw an ad in the hotel. A nearby theater was showing a documentary (</a:t>
            </a:r>
            <a:r>
              <a:rPr lang="zh-CN" altLang="en-US" dirty="0"/>
              <a:t>纪录片</a:t>
            </a:r>
            <a:r>
              <a:rPr lang="en-US" altLang="zh-CN" dirty="0"/>
              <a:t>) about several local animal shelters that were helping to save abandoned dogs across the country. I love animals, and I felt an urge to go to this fundraising event. However, none of my co-workers would go with me, and I was worried about walking on the street alone at night. </a:t>
            </a:r>
            <a:endParaRPr lang="en-US" altLang="zh-CN" dirty="0"/>
          </a:p>
          <a:p>
            <a:r>
              <a:rPr lang="en-US" altLang="zh-CN" dirty="0"/>
              <a:t>I resigned myself to spending the evening in my hotel room, but as soon as I got back to my room I felt restless and bored. The theater where the event was taking place was only about five blocks from the hotel, and the area around the hotel didn’t seem particularly dangerous. So, I decided to brave it. I gathered up my wallet and room key and set off. </a:t>
            </a:r>
            <a:endParaRPr lang="en-US" altLang="zh-CN" dirty="0"/>
          </a:p>
          <a:p>
            <a:r>
              <a:rPr lang="en-US" altLang="zh-CN" dirty="0"/>
              <a:t>It was already getting dark and the streets were nearly deserted. I managed to find the street the theater was on, but when I turned the corner, I stopped in shock. In front of the theater were a group of bikers — very big, tough-looking bikers. </a:t>
            </a:r>
            <a:endParaRPr lang="en-US" altLang="zh-CN" dirty="0"/>
          </a:p>
          <a:p>
            <a:r>
              <a:rPr lang="en-US" altLang="zh-CN" dirty="0"/>
              <a:t>I’ve known lots of motorcycle enthusiasts and most are nice people. However, in this case, I was a woman all alone, in a strange neighborhood, at night, and there were twenty or so very large men — all wearing insignia (</a:t>
            </a:r>
            <a:r>
              <a:rPr lang="zh-CN" altLang="en-US" dirty="0"/>
              <a:t>徽章</a:t>
            </a:r>
            <a:r>
              <a:rPr lang="en-US" altLang="zh-CN" dirty="0"/>
              <a:t>) that indicated they were in some sort of club — standing before me. Warning bells began to sound in my head, and my heart was pounding. Was I at the right theater? Had I misread the date of the event? </a:t>
            </a:r>
            <a:endParaRPr lang="en-US" altLang="zh-CN" dirty="0"/>
          </a:p>
          <a:p>
            <a:r>
              <a:rPr lang="en-US" altLang="zh-CN" dirty="0"/>
              <a:t>A sign outside the theater told me that I was in the right place on the right evening. Nevertheless, I wondered if I should rush back to my hotel instead of walking through that crowd of bikers. I finally decided that I would be safer inside the theater. Hopefully, the bikers would have gone away by the time the film was over. </a:t>
            </a:r>
            <a:endParaRPr lang="en-US" altLang="zh-CN" dirty="0"/>
          </a:p>
          <a:p>
            <a:r>
              <a:rPr lang="en-US" altLang="zh-CN" dirty="0"/>
              <a:t>P1:I hurried into the theater, only to find there were even more bikers inside. </a:t>
            </a:r>
            <a:endParaRPr lang="en-US" altLang="zh-CN" dirty="0"/>
          </a:p>
          <a:p>
            <a:r>
              <a:rPr lang="en-US" altLang="zh-CN" dirty="0"/>
              <a:t>P2:When the film began, I realized that the bikers were an animal rescue group. </a:t>
            </a:r>
            <a:endParaRPr lang="en-US" altLang="zh-CN" dirty="0"/>
          </a:p>
          <a:p>
            <a:endParaRPr lang="en-US" altLang="zh-CN" dirty="0"/>
          </a:p>
          <a:p>
            <a:endParaRPr lang="zh-CN" altLang="en-US" dirty="0"/>
          </a:p>
        </p:txBody>
      </p:sp>
      <p:sp>
        <p:nvSpPr>
          <p:cNvPr id="7" name="文本框 6"/>
          <p:cNvSpPr txBox="1"/>
          <p:nvPr/>
        </p:nvSpPr>
        <p:spPr>
          <a:xfrm>
            <a:off x="327318" y="57788"/>
            <a:ext cx="6095064" cy="369332"/>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2025</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年</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01</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八省联考续写</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rcRect t="4300" b="4300"/>
          <a:stretch>
            <a:fillRect/>
          </a:stretch>
        </p:blipFill>
        <p:spPr>
          <a:xfrm>
            <a:off x="10549019" y="5408267"/>
            <a:ext cx="1340233" cy="1224970"/>
          </a:xfrm>
          <a:prstGeom prst="rect">
            <a:avLst/>
          </a:prstGeom>
        </p:spPr>
      </p:pic>
      <p:sp>
        <p:nvSpPr>
          <p:cNvPr id="9" name="标题 1"/>
          <p:cNvSpPr>
            <a:spLocks noGrp="1"/>
          </p:cNvSpPr>
          <p:nvPr>
            <p:ph type="title"/>
          </p:nvPr>
        </p:nvSpPr>
        <p:spPr>
          <a:xfrm>
            <a:off x="4303702" y="57788"/>
            <a:ext cx="4419562" cy="369332"/>
          </a:xfrm>
          <a:solidFill>
            <a:schemeClr val="accent2">
              <a:lumMod val="40000"/>
              <a:lumOff val="60000"/>
            </a:schemeClr>
          </a:solidFill>
        </p:spPr>
        <p:txBody>
          <a:bodyPr>
            <a:noAutofit/>
          </a:bodyPr>
          <a:lstStyle/>
          <a:p>
            <a:r>
              <a:rPr lang="zh-CN" altLang="en-US" sz="3200" dirty="0"/>
              <a:t>读原文 找出记叙文要素</a:t>
            </a:r>
            <a:endParaRPr lang="zh-CN" alt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190733" y="489046"/>
          <a:ext cx="11931911" cy="6187440"/>
        </p:xfrm>
        <a:graphic>
          <a:graphicData uri="http://schemas.openxmlformats.org/drawingml/2006/table">
            <a:tbl>
              <a:tblPr firstRow="1" bandRow="1">
                <a:tableStyleId>{5C22544A-7EE6-4342-B048-85BDC9FD1C3A}</a:tableStyleId>
              </a:tblPr>
              <a:tblGrid>
                <a:gridCol w="2114787"/>
                <a:gridCol w="9817124"/>
              </a:tblGrid>
              <a:tr h="795649">
                <a:tc>
                  <a:txBody>
                    <a:bodyPr/>
                    <a:lstStyle/>
                    <a:p>
                      <a:r>
                        <a:rPr lang="en-US" altLang="zh-CN" sz="2400" dirty="0"/>
                        <a:t>Time</a:t>
                      </a:r>
                      <a:endParaRPr lang="en-US" altLang="zh-CN" sz="2400" dirty="0"/>
                    </a:p>
                    <a:p>
                      <a:endParaRPr lang="zh-CN" altLang="en-US" sz="2400" dirty="0"/>
                    </a:p>
                  </a:txBody>
                  <a:tcPr/>
                </a:tc>
                <a:tc>
                  <a:txBody>
                    <a:bodyPr/>
                    <a:lstStyle/>
                    <a:p>
                      <a:r>
                        <a:rPr lang="en-US" altLang="zh-CN" sz="2000" dirty="0"/>
                        <a:t>When the author was in Philadelphia for a conference (implied as an ongoing period)I  n the evening, when it was getting dark</a:t>
                      </a:r>
                      <a:endParaRPr lang="zh-CN" altLang="en-US" sz="2000" dirty="0"/>
                    </a:p>
                  </a:txBody>
                  <a:tcPr/>
                </a:tc>
              </a:tr>
              <a:tr h="442027">
                <a:tc>
                  <a:txBody>
                    <a:bodyPr/>
                    <a:lstStyle/>
                    <a:p>
                      <a:r>
                        <a:rPr lang="en-US" altLang="zh-CN" sz="2000" dirty="0"/>
                        <a:t>Place</a:t>
                      </a:r>
                      <a:endParaRPr lang="zh-CN" altLang="en-US" sz="2000" dirty="0"/>
                    </a:p>
                  </a:txBody>
                  <a:tcPr/>
                </a:tc>
                <a:tc>
                  <a:txBody>
                    <a:bodyPr/>
                    <a:lstStyle/>
                    <a:p>
                      <a:r>
                        <a:rPr lang="en-US" altLang="zh-CN" sz="1800" dirty="0"/>
                        <a:t>Philadelphia (the city where the story takes place) The street leading to the theater near the hotel</a:t>
                      </a:r>
                      <a:endParaRPr lang="en-US" altLang="zh-CN" sz="1800" dirty="0"/>
                    </a:p>
                    <a:p>
                      <a:r>
                        <a:rPr lang="en-US" altLang="zh-CN" sz="1800" dirty="0"/>
                        <a:t>The theater where the documentary was being shown</a:t>
                      </a:r>
                      <a:endParaRPr lang="zh-CN" altLang="en-US" sz="1800" dirty="0"/>
                    </a:p>
                  </a:txBody>
                  <a:tcPr/>
                </a:tc>
              </a:tr>
              <a:tr h="366767">
                <a:tc>
                  <a:txBody>
                    <a:bodyPr/>
                    <a:lstStyle/>
                    <a:p>
                      <a:r>
                        <a:rPr lang="en-US" altLang="zh-CN" sz="2000" dirty="0"/>
                        <a:t>Characters</a:t>
                      </a:r>
                      <a:endParaRPr lang="zh-CN" altLang="en-US" sz="2000" dirty="0"/>
                    </a:p>
                  </a:txBody>
                  <a:tcPr/>
                </a:tc>
                <a:tc>
                  <a:txBody>
                    <a:bodyPr/>
                    <a:lstStyle/>
                    <a:p>
                      <a:r>
                        <a:rPr lang="en-US" altLang="zh-CN" sz="1800" dirty="0"/>
                        <a:t>The author (a woman attending a conference who loves animals)    A group of bikers</a:t>
                      </a:r>
                      <a:endParaRPr lang="zh-CN" altLang="en-US" sz="1800" dirty="0"/>
                    </a:p>
                  </a:txBody>
                  <a:tcPr/>
                </a:tc>
              </a:tr>
              <a:tr h="1149271">
                <a:tc>
                  <a:txBody>
                    <a:bodyPr/>
                    <a:lstStyle/>
                    <a:p>
                      <a:r>
                        <a:rPr lang="en-US" altLang="zh-CN" sz="2000" dirty="0"/>
                        <a:t>Contradiction</a:t>
                      </a:r>
                      <a:endParaRPr lang="zh-CN" altLang="en-US" sz="2000" dirty="0"/>
                    </a:p>
                  </a:txBody>
                  <a:tcPr/>
                </a:tc>
                <a:tc>
                  <a:txBody>
                    <a:bodyPr/>
                    <a:lstStyle/>
                    <a:p>
                      <a:r>
                        <a:rPr lang="en-US" altLang="zh-CN" sz="1800" dirty="0"/>
                        <a:t>The author wanted to attend a fundraising event at a nearby theater to watch a documentary about animal shelters. She was worried about walking alone at night. When she arrived at the theater, she was intimidated by a group of tough - looking bikers outside and inside the theater, which made her question her safety and whether she should leave.</a:t>
                      </a:r>
                      <a:endParaRPr lang="zh-CN" altLang="en-US" sz="1800" dirty="0"/>
                    </a:p>
                  </a:txBody>
                  <a:tcPr/>
                </a:tc>
              </a:tr>
              <a:tr h="1661492">
                <a:tc>
                  <a:txBody>
                    <a:bodyPr/>
                    <a:lstStyle/>
                    <a:p>
                      <a:r>
                        <a:rPr lang="en-US" altLang="zh-CN" sz="2000" dirty="0"/>
                        <a:t>Emotional Line:</a:t>
                      </a:r>
                      <a:endParaRPr lang="en-US" altLang="zh-CN" sz="2000" dirty="0"/>
                    </a:p>
                    <a:p>
                      <a:endParaRPr lang="zh-CN" altLang="en-US" sz="2000" dirty="0"/>
                    </a:p>
                  </a:txBody>
                  <a:tcPr/>
                </a:tc>
                <a:tc>
                  <a:txBody>
                    <a:bodyPr/>
                    <a:lstStyle/>
                    <a:p>
                      <a:r>
                        <a:rPr lang="en-US" altLang="zh-CN" sz="2000" dirty="0">
                          <a:solidFill>
                            <a:srgbClr val="FF0000"/>
                          </a:solidFill>
                        </a:rPr>
                        <a:t>Initial interest: </a:t>
                      </a:r>
                      <a:r>
                        <a:rPr lang="en-US" altLang="zh-CN" sz="2000" dirty="0"/>
                        <a:t>The author felt an urge to go to the fundraising event when she saw the ad about the animal - related documentary.</a:t>
                      </a:r>
                      <a:endParaRPr lang="en-US" altLang="zh-CN" sz="2000" dirty="0"/>
                    </a:p>
                    <a:p>
                      <a:r>
                        <a:rPr lang="en-US" altLang="zh-CN" sz="2000" dirty="0">
                          <a:solidFill>
                            <a:srgbClr val="FF0000"/>
                          </a:solidFill>
                        </a:rPr>
                        <a:t>Resignation: </a:t>
                      </a:r>
                      <a:r>
                        <a:rPr lang="en-US" altLang="zh-CN" sz="2000" dirty="0"/>
                        <a:t>Since no co - workers would go with her and she was worried about walking alone at night, she resigned herself to staying in the hotel room.</a:t>
                      </a:r>
                      <a:endParaRPr lang="en-US" altLang="zh-CN" sz="2000" dirty="0"/>
                    </a:p>
                    <a:p>
                      <a:r>
                        <a:rPr lang="en-US" altLang="zh-CN" sz="2000" dirty="0">
                          <a:solidFill>
                            <a:srgbClr val="FF0000"/>
                          </a:solidFill>
                        </a:rPr>
                        <a:t>Restlessness and boredom: </a:t>
                      </a:r>
                      <a:r>
                        <a:rPr lang="en-US" altLang="zh-CN" sz="2000" dirty="0"/>
                        <a:t>After getting back to the room, she felt restless and bored, which led her to change her mind and decide to go to the event.</a:t>
                      </a:r>
                      <a:endParaRPr lang="en-US" altLang="zh-CN" sz="2000" dirty="0"/>
                    </a:p>
                    <a:p>
                      <a:r>
                        <a:rPr lang="en-US" altLang="zh-CN" sz="2000" dirty="0">
                          <a:solidFill>
                            <a:srgbClr val="FF0000"/>
                          </a:solidFill>
                        </a:rPr>
                        <a:t>Shock and fear: </a:t>
                      </a:r>
                      <a:r>
                        <a:rPr lang="en-US" altLang="zh-CN" sz="2000" dirty="0"/>
                        <a:t>When she saw the group of bikers in front of the theater, she was shocked and afraid, with warning bells in her head and her heart pounding.</a:t>
                      </a:r>
                      <a:endParaRPr lang="en-US" altLang="zh-CN" sz="2000" dirty="0"/>
                    </a:p>
                    <a:p>
                      <a:r>
                        <a:rPr lang="en-US" altLang="zh-CN" sz="2000" dirty="0">
                          <a:solidFill>
                            <a:srgbClr val="FF0000"/>
                          </a:solidFill>
                        </a:rPr>
                        <a:t>Hesitation: </a:t>
                      </a:r>
                      <a:r>
                        <a:rPr lang="en-US" altLang="zh-CN" sz="2000" dirty="0"/>
                        <a:t>She hesitated between rushing back to the hotel and entering the theater, worried about her safety among the bikers.</a:t>
                      </a:r>
                      <a:endParaRPr lang="zh-CN" altLang="en-US" sz="2000" dirty="0"/>
                    </a:p>
                  </a:txBody>
                  <a:tcPr/>
                </a:tc>
              </a:tr>
            </a:tbl>
          </a:graphicData>
        </a:graphic>
      </p:graphicFrame>
      <p:sp>
        <p:nvSpPr>
          <p:cNvPr id="6" name="文本框 5"/>
          <p:cNvSpPr txBox="1"/>
          <p:nvPr/>
        </p:nvSpPr>
        <p:spPr>
          <a:xfrm>
            <a:off x="410920" y="70580"/>
            <a:ext cx="6095064" cy="369332"/>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记叙文要素</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3" name="文本框 2"/>
          <p:cNvSpPr txBox="1"/>
          <p:nvPr/>
        </p:nvSpPr>
        <p:spPr>
          <a:xfrm>
            <a:off x="523806" y="2398636"/>
            <a:ext cx="11735736" cy="3970318"/>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highlight>
                  <a:srgbClr val="FFFF00"/>
                </a:highlight>
                <a:uLnTx/>
                <a:uFillTx/>
                <a:latin typeface="等线" panose="02010600030101010101" charset="-122"/>
                <a:ea typeface="等线" panose="02010600030101010101" charset="-122"/>
                <a:cs typeface="+mn-cs"/>
              </a:rPr>
              <a:t>Theme: </a:t>
            </a:r>
            <a:r>
              <a:rPr kumimoji="0" lang="en-US" altLang="zh-CN" sz="2800" b="0" i="0" u="none" strike="noStrike" kern="1200" cap="none" spc="0" normalizeH="0" baseline="0" noProof="0" dirty="0">
                <a:ln>
                  <a:noFill/>
                </a:ln>
                <a:solidFill>
                  <a:srgbClr val="FF0000"/>
                </a:solidFill>
                <a:effectLst/>
                <a:highlight>
                  <a:srgbClr val="FFFF00"/>
                </a:highlight>
                <a:uLnTx/>
                <a:uFillTx/>
                <a:latin typeface="等线" panose="02010600030101010101" charset="-122"/>
                <a:ea typeface="等线" panose="02010600030101010101" charset="-122"/>
                <a:cs typeface="+mn-cs"/>
              </a:rPr>
              <a:t>1</a:t>
            </a:r>
            <a:r>
              <a:rPr kumimoji="0" lang="en-US" altLang="zh-CN" sz="28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True character is not defined by outward appearances</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but by actions and intentions</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It encourages readers to avoid making snap judgments based on looks alone. </a:t>
            </a:r>
            <a:endPar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dirty="0">
                <a:solidFill>
                  <a:prstClr val="black"/>
                </a:solidFill>
                <a:latin typeface="等线" panose="02010600030101010101" charset="-122"/>
                <a:ea typeface="等线" panose="02010600030101010101" charset="-122"/>
              </a:rPr>
              <a:t>2This theme highlights how </a:t>
            </a:r>
            <a:r>
              <a:rPr lang="en-US" altLang="zh-CN" sz="2800" dirty="0">
                <a:solidFill>
                  <a:srgbClr val="FF0000"/>
                </a:solidFill>
                <a:latin typeface="等线" panose="02010600030101010101" charset="-122"/>
                <a:ea typeface="等线" panose="02010600030101010101" charset="-122"/>
              </a:rPr>
              <a:t>love for animals can serve as a universal language</a:t>
            </a:r>
            <a:r>
              <a:rPr lang="en-US" altLang="zh-CN" sz="2800" dirty="0">
                <a:solidFill>
                  <a:prstClr val="black"/>
                </a:solidFill>
                <a:latin typeface="等线" panose="02010600030101010101" charset="-122"/>
                <a:ea typeface="等线" panose="02010600030101010101" charset="-122"/>
              </a:rPr>
              <a:t>, bringing people together and fostering connections that might not otherwise exist.</a:t>
            </a:r>
            <a:endParaRPr lang="en-US" altLang="zh-CN" sz="2800" dirty="0">
              <a:solidFill>
                <a:prstClr val="black"/>
              </a:solidFill>
              <a:latin typeface="等线" panose="02010600030101010101" charset="-122"/>
              <a:ea typeface="等线" panose="0201060003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3 The story highlights how appearances can be misleading and encourages readers to look beyond stereotypes. It shows that </a:t>
            </a:r>
            <a:r>
              <a:rPr kumimoji="0" lang="en-US" altLang="zh-CN" sz="28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courage and an open mind can lead to unexpected positive experiences.</a:t>
            </a:r>
            <a:endParaRPr kumimoji="0" lang="zh-CN" altLang="en-US" sz="28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9970" y="746106"/>
            <a:ext cx="11843396" cy="5851809"/>
          </a:xfrm>
          <a:solidFill>
            <a:schemeClr val="accent3">
              <a:lumMod val="20000"/>
              <a:lumOff val="80000"/>
            </a:schemeClr>
          </a:solidFill>
        </p:spPr>
        <p:txBody>
          <a:bodyPr>
            <a:normAutofit fontScale="47500" lnSpcReduction="20000"/>
          </a:bodyPr>
          <a:lstStyle/>
          <a:p>
            <a:r>
              <a:rPr lang="en-US" altLang="zh-CN" sz="4200" dirty="0"/>
              <a:t>I was in Philadelphia for a conference when I saw an ad in the hotel. A nearby theater was showing </a:t>
            </a:r>
            <a:r>
              <a:rPr lang="en-US" altLang="zh-CN" sz="4200" dirty="0">
                <a:highlight>
                  <a:srgbClr val="00FF00"/>
                </a:highlight>
              </a:rPr>
              <a:t>a documentary (</a:t>
            </a:r>
            <a:r>
              <a:rPr lang="zh-CN" altLang="en-US" sz="4200" dirty="0">
                <a:highlight>
                  <a:srgbClr val="00FF00"/>
                </a:highlight>
              </a:rPr>
              <a:t>纪录片</a:t>
            </a:r>
            <a:r>
              <a:rPr lang="en-US" altLang="zh-CN" sz="4200" dirty="0">
                <a:highlight>
                  <a:srgbClr val="00FF00"/>
                </a:highlight>
              </a:rPr>
              <a:t>) about several local animal shelters that were helping to save abandoned dogs across the country.</a:t>
            </a:r>
            <a:r>
              <a:rPr lang="en-US" altLang="zh-CN" sz="4200" dirty="0"/>
              <a:t> I love animals, and I felt an urge to go to this fundraising event. However, none of my co-workers would go with me, and I was worried about </a:t>
            </a:r>
            <a:r>
              <a:rPr lang="en-US" altLang="zh-CN" sz="4200" dirty="0">
                <a:highlight>
                  <a:srgbClr val="00FF00"/>
                </a:highlight>
              </a:rPr>
              <a:t>walking on the street alone at night</a:t>
            </a:r>
            <a:r>
              <a:rPr lang="en-US" altLang="zh-CN" sz="4200" dirty="0"/>
              <a:t>. </a:t>
            </a:r>
            <a:endParaRPr lang="en-US" altLang="zh-CN" sz="4200" dirty="0"/>
          </a:p>
          <a:p>
            <a:r>
              <a:rPr lang="en-US" altLang="zh-CN" sz="4200" dirty="0"/>
              <a:t>I resigned myself to spending the evening in my hotel room, but as soon as I got back to my room I felt restless and bored. The theater where the event was taking place was only </a:t>
            </a:r>
            <a:r>
              <a:rPr lang="en-US" altLang="zh-CN" sz="4200" dirty="0">
                <a:highlight>
                  <a:srgbClr val="00FF00"/>
                </a:highlight>
              </a:rPr>
              <a:t>about five blocks from the hotel, and the area around the hotel didn’t seem particularly dangerous</a:t>
            </a:r>
            <a:r>
              <a:rPr lang="en-US" altLang="zh-CN" sz="4200" dirty="0"/>
              <a:t>. So, </a:t>
            </a:r>
            <a:r>
              <a:rPr lang="en-US" altLang="zh-CN" sz="4200" dirty="0">
                <a:highlight>
                  <a:srgbClr val="FFFF00"/>
                </a:highlight>
              </a:rPr>
              <a:t>I decided to brave it. </a:t>
            </a:r>
            <a:r>
              <a:rPr lang="en-US" altLang="zh-CN" sz="4200" dirty="0"/>
              <a:t>I gathered up my </a:t>
            </a:r>
            <a:r>
              <a:rPr lang="en-US" altLang="zh-CN" sz="4200" b="1" dirty="0">
                <a:solidFill>
                  <a:srgbClr val="FF0000"/>
                </a:solidFill>
              </a:rPr>
              <a:t>wallet </a:t>
            </a:r>
            <a:r>
              <a:rPr lang="en-US" altLang="zh-CN" sz="4200" dirty="0"/>
              <a:t>and </a:t>
            </a:r>
            <a:r>
              <a:rPr lang="en-US" altLang="zh-CN" sz="4200" b="1" dirty="0">
                <a:solidFill>
                  <a:srgbClr val="FF0000"/>
                </a:solidFill>
              </a:rPr>
              <a:t>room key and </a:t>
            </a:r>
            <a:r>
              <a:rPr lang="en-US" altLang="zh-CN" sz="4200" dirty="0"/>
              <a:t>set off. </a:t>
            </a:r>
            <a:endParaRPr lang="en-US" altLang="zh-CN" sz="4200" dirty="0"/>
          </a:p>
          <a:p>
            <a:r>
              <a:rPr lang="en-US" altLang="zh-CN" sz="4200" b="1" dirty="0">
                <a:solidFill>
                  <a:srgbClr val="FF0000"/>
                </a:solidFill>
              </a:rPr>
              <a:t>It was already getting dark and the streets were nearly deserted</a:t>
            </a:r>
            <a:r>
              <a:rPr lang="en-US" altLang="zh-CN" sz="4200" dirty="0"/>
              <a:t>. I managed to find the street the theater was on, but when I turned the corner, I stopped in shock. In front of the theater </a:t>
            </a:r>
            <a:r>
              <a:rPr lang="en-US" altLang="zh-CN" sz="4200" dirty="0">
                <a:highlight>
                  <a:srgbClr val="FFFF00"/>
                </a:highlight>
              </a:rPr>
              <a:t>were a group of bikers — very big, tough-looking bikers. </a:t>
            </a:r>
            <a:endParaRPr lang="en-US" altLang="zh-CN" sz="4200" dirty="0">
              <a:highlight>
                <a:srgbClr val="FFFF00"/>
              </a:highlight>
            </a:endParaRPr>
          </a:p>
          <a:p>
            <a:r>
              <a:rPr lang="en-US" altLang="zh-CN" sz="4200" dirty="0"/>
              <a:t>I’ve known lots of motorcycle enthusiasts and most are nice people. However, in this case, I was a woman all alone, in a strange neighborhood, at night, and there were twenty or so very large men </a:t>
            </a:r>
            <a:r>
              <a:rPr lang="en-US" altLang="zh-CN" sz="4200" dirty="0">
                <a:highlight>
                  <a:srgbClr val="FFFF00"/>
                </a:highlight>
              </a:rPr>
              <a:t>— all wearing insignia (</a:t>
            </a:r>
            <a:r>
              <a:rPr lang="zh-CN" altLang="en-US" sz="4200" dirty="0">
                <a:highlight>
                  <a:srgbClr val="FFFF00"/>
                </a:highlight>
              </a:rPr>
              <a:t>徽章</a:t>
            </a:r>
            <a:r>
              <a:rPr lang="en-US" altLang="zh-CN" sz="4200" dirty="0">
                <a:highlight>
                  <a:srgbClr val="FFFF00"/>
                </a:highlight>
              </a:rPr>
              <a:t>) that indicated they were in some sort of club — standing before me. </a:t>
            </a:r>
            <a:r>
              <a:rPr lang="en-US" altLang="zh-CN" sz="4200" dirty="0">
                <a:highlight>
                  <a:srgbClr val="00FFFF"/>
                </a:highlight>
              </a:rPr>
              <a:t>Warning bells began to sound in my head, and my heart was pounding. Was I at the right theater? Had I misread the date of the event? </a:t>
            </a:r>
            <a:endParaRPr lang="en-US" altLang="zh-CN" sz="4200" dirty="0">
              <a:highlight>
                <a:srgbClr val="00FFFF"/>
              </a:highlight>
            </a:endParaRPr>
          </a:p>
          <a:p>
            <a:pPr algn="r"/>
            <a:r>
              <a:rPr lang="en-US" altLang="zh-CN" sz="4200" dirty="0"/>
              <a:t>A sign outside the theater told me that I was in the right place on the right evening. </a:t>
            </a:r>
            <a:r>
              <a:rPr lang="en-US" altLang="zh-CN" sz="4200" dirty="0">
                <a:highlight>
                  <a:srgbClr val="00FFFF"/>
                </a:highlight>
              </a:rPr>
              <a:t>Nevertheless, I wondered if I should rush back to my hotel instead of walking through that crowd of bikers. I finally decided that I would be safer inside the theater. Hopefully, the bikers would have gone away by the time the film was over</a:t>
            </a:r>
            <a:r>
              <a:rPr lang="en-US" altLang="zh-CN" sz="4200" dirty="0"/>
              <a:t>. </a:t>
            </a:r>
            <a:endParaRPr lang="en-US" altLang="zh-CN" sz="4200" dirty="0"/>
          </a:p>
          <a:p>
            <a:r>
              <a:rPr lang="en-US" altLang="zh-CN" sz="4200" dirty="0"/>
              <a:t>P1:I hurried into the theater, only to find there were even more bikers inside. </a:t>
            </a:r>
            <a:endParaRPr lang="en-US" altLang="zh-CN" sz="4200" dirty="0"/>
          </a:p>
          <a:p>
            <a:r>
              <a:rPr lang="en-US" altLang="zh-CN" sz="4200" dirty="0"/>
              <a:t>P2:When the film began, I realized that the bikers were an animal rescue group. </a:t>
            </a:r>
            <a:endParaRPr lang="en-US" altLang="zh-CN" sz="4200" dirty="0"/>
          </a:p>
          <a:p>
            <a:endParaRPr lang="en-US" altLang="zh-CN" sz="3800" dirty="0"/>
          </a:p>
        </p:txBody>
      </p:sp>
      <p:sp>
        <p:nvSpPr>
          <p:cNvPr id="4" name="标题 1"/>
          <p:cNvSpPr>
            <a:spLocks noGrp="1"/>
          </p:cNvSpPr>
          <p:nvPr>
            <p:ph type="title"/>
          </p:nvPr>
        </p:nvSpPr>
        <p:spPr>
          <a:xfrm>
            <a:off x="295674" y="100722"/>
            <a:ext cx="10959568" cy="451069"/>
          </a:xfrm>
          <a:solidFill>
            <a:schemeClr val="accent6">
              <a:lumMod val="40000"/>
              <a:lumOff val="60000"/>
            </a:schemeClr>
          </a:solidFill>
        </p:spPr>
        <p:txBody>
          <a:bodyPr>
            <a:normAutofit fontScale="90000"/>
          </a:bodyPr>
          <a:lstStyle/>
          <a:p>
            <a:r>
              <a:rPr lang="zh-CN" altLang="en-US" dirty="0"/>
              <a:t>读原文 ，寻找可以“前文取材” 伏笔</a:t>
            </a:r>
            <a:endParaRPr lang="zh-CN" altLang="en-US" dirty="0"/>
          </a:p>
        </p:txBody>
      </p:sp>
      <p:sp>
        <p:nvSpPr>
          <p:cNvPr id="6" name="Rectangle 55"/>
          <p:cNvSpPr/>
          <p:nvPr/>
        </p:nvSpPr>
        <p:spPr>
          <a:xfrm>
            <a:off x="3883710" y="4658923"/>
            <a:ext cx="4634262" cy="1938992"/>
          </a:xfrm>
          <a:prstGeom prst="rect">
            <a:avLst/>
          </a:prstGeom>
          <a:solidFill>
            <a:srgbClr val="FFCE3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可前文取材的伏笔种类</a:t>
            </a:r>
            <a:endPar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1</a:t>
            </a:r>
            <a:r>
              <a:rPr kumimoji="0" lang="zh-CN" altLang="en-US" sz="2000" b="1" i="0" u="none" strike="noStrike" kern="1200" cap="none" spc="3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rPr>
              <a:t>人物动作表情可以变化或重复</a:t>
            </a:r>
            <a:endParaRPr kumimoji="0" lang="en-US" altLang="zh-CN" sz="2000" b="1" i="0" u="none" strike="noStrike" kern="1200" cap="none" spc="30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2</a:t>
            </a:r>
            <a:r>
              <a:rPr kumimoji="0" lang="zh-CN" altLang="en-US" sz="2000" b="1" i="0" u="none" strike="noStrike" kern="1200" cap="none" spc="300" normalizeH="0" baseline="0" noProof="0" dirty="0">
                <a:ln>
                  <a:noFill/>
                </a:ln>
                <a:solidFill>
                  <a:prstClr val="black"/>
                </a:solidFill>
                <a:effectLst/>
                <a:highlight>
                  <a:srgbClr val="00FFFF"/>
                </a:highlight>
                <a:uLnTx/>
                <a:uFillTx/>
                <a:latin typeface="微软雅黑" panose="020B0503020204020204" pitchFamily="34" charset="-122"/>
                <a:ea typeface="微软雅黑" panose="020B0503020204020204" pitchFamily="34" charset="-122"/>
                <a:cs typeface="Open Sans Light" panose="020B0306030504020204" pitchFamily="34" charset="0"/>
              </a:rPr>
              <a:t>人物的心理活动可以变化或困惑有了结果</a:t>
            </a:r>
            <a:endParaRPr kumimoji="0" lang="en-US" altLang="zh-CN" sz="2000" b="1" i="0" u="none" strike="noStrike" kern="1200" cap="none" spc="300" normalizeH="0" baseline="0" noProof="0" dirty="0">
              <a:ln>
                <a:noFill/>
              </a:ln>
              <a:solidFill>
                <a:prstClr val="black"/>
              </a:solidFill>
              <a:effectLst/>
              <a:highlight>
                <a:srgbClr val="00FFFF"/>
              </a:highlight>
              <a:uLnTx/>
              <a:uFillTx/>
              <a:latin typeface="微软雅黑" panose="020B0503020204020204" pitchFamily="34" charset="-122"/>
              <a:ea typeface="微软雅黑" panose="020B0503020204020204" pitchFamily="34" charset="-122"/>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3</a:t>
            </a:r>
            <a:r>
              <a:rPr kumimoji="0" lang="zh-CN" altLang="en-US" sz="2000" b="1" i="0" u="none" strike="noStrike" kern="1200" cap="none" spc="300" normalizeH="0" baseline="0" noProof="0" dirty="0">
                <a:ln>
                  <a:noFill/>
                </a:ln>
                <a:solidFill>
                  <a:prstClr val="black"/>
                </a:solidFill>
                <a:effectLst/>
                <a:highlight>
                  <a:srgbClr val="00FF00"/>
                </a:highlight>
                <a:uLnTx/>
                <a:uFillTx/>
                <a:latin typeface="微软雅黑" panose="020B0503020204020204" pitchFamily="34" charset="-122"/>
                <a:ea typeface="微软雅黑" panose="020B0503020204020204" pitchFamily="34" charset="-122"/>
                <a:cs typeface="Open Sans Light" panose="020B0306030504020204" pitchFamily="34" charset="0"/>
              </a:rPr>
              <a:t>人物对话可以重复或呼应</a:t>
            </a:r>
            <a:endParaRPr kumimoji="0" lang="en-US" altLang="zh-CN" sz="2000" b="1" i="0" u="none" strike="noStrike" kern="1200" cap="none" spc="300" normalizeH="0" baseline="0" noProof="0" dirty="0">
              <a:ln>
                <a:noFill/>
              </a:ln>
              <a:solidFill>
                <a:prstClr val="black"/>
              </a:solidFill>
              <a:effectLst/>
              <a:highlight>
                <a:srgbClr val="00FF00"/>
              </a:highlight>
              <a:uLnTx/>
              <a:uFillTx/>
              <a:latin typeface="微软雅黑" panose="020B0503020204020204" pitchFamily="34" charset="-122"/>
              <a:ea typeface="微软雅黑" panose="020B0503020204020204" pitchFamily="34" charset="-122"/>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3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4 </a:t>
            </a:r>
            <a:r>
              <a:rPr kumimoji="0" lang="zh-CN" altLang="en-US" sz="2000" b="1" i="0" u="none" strike="noStrike" kern="1200" cap="none" spc="3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前文的环境和工具再利用</a:t>
            </a:r>
            <a:endParaRPr kumimoji="0" lang="en-US" altLang="zh-CN" sz="2000" b="1" i="0" u="none" strike="noStrike" kern="1200" cap="none" spc="3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pic>
        <p:nvPicPr>
          <p:cNvPr id="5" name="图片 4"/>
          <p:cNvPicPr>
            <a:picLocks noChangeAspect="1"/>
          </p:cNvPicPr>
          <p:nvPr/>
        </p:nvPicPr>
        <p:blipFill>
          <a:blip r:embed="rId1"/>
          <a:stretch>
            <a:fillRect/>
          </a:stretch>
        </p:blipFill>
        <p:spPr>
          <a:xfrm>
            <a:off x="10737356" y="5468505"/>
            <a:ext cx="1337378" cy="11595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图片"/>
          <p:cNvSpPr>
            <a:spLocks noGrp="1" noChangeAspect="1" noChangeArrowheads="1"/>
          </p:cNvSpPr>
          <p:nvPr>
            <p:ph idx="1"/>
          </p:nvPr>
        </p:nvSpPr>
        <p:spPr bwMode="auto">
          <a:xfrm>
            <a:off x="202074" y="547544"/>
            <a:ext cx="11792810" cy="5849410"/>
          </a:xfrm>
          <a:prstGeom prst="rect">
            <a:avLst/>
          </a:prstGeom>
          <a:solidFill>
            <a:schemeClr val="accent2">
              <a:lumMod val="20000"/>
              <a:lumOff val="80000"/>
            </a:schemeClr>
          </a:solidFill>
        </p:spPr>
        <p:txBody>
          <a:bodyPr vert="horz" wrap="square" lIns="91440" tIns="45720" rIns="91440" bIns="45720" numCol="1" anchor="t" anchorCtr="0" compatLnSpc="1">
            <a:normAutofit fontScale="92500"/>
          </a:bodyPr>
          <a:lstStyle/>
          <a:p>
            <a:pPr marL="0" indent="0">
              <a:buNone/>
            </a:pPr>
            <a:r>
              <a:rPr lang="en-US" altLang="zh-CN" i="1" dirty="0">
                <a:solidFill>
                  <a:srgbClr val="0070C0"/>
                </a:solidFill>
              </a:rPr>
              <a:t>P1:I hurried into the theater, only to find there were even more bikers inside. </a:t>
            </a:r>
            <a:endParaRPr lang="en-US" altLang="zh-CN" i="1" dirty="0">
              <a:solidFill>
                <a:srgbClr val="0070C0"/>
              </a:solidFill>
            </a:endParaRPr>
          </a:p>
          <a:p>
            <a:pPr marL="0" indent="0">
              <a:buNone/>
            </a:pPr>
            <a:r>
              <a:rPr lang="en-US" altLang="zh-CN" dirty="0"/>
              <a:t>1 What did the she feel when she saw more bikers inside the theater?</a:t>
            </a:r>
            <a:endParaRPr lang="en-US" altLang="zh-CN" dirty="0"/>
          </a:p>
          <a:p>
            <a:pPr marL="0" indent="0">
              <a:buNone/>
            </a:pPr>
            <a:r>
              <a:rPr lang="en-US" altLang="zh-CN" dirty="0"/>
              <a:t>2 How did the bikers react when she entered the theater? Did they notice her ?</a:t>
            </a:r>
            <a:endParaRPr lang="en-US" altLang="zh-CN" dirty="0"/>
          </a:p>
          <a:p>
            <a:pPr marL="0" indent="0">
              <a:buNone/>
            </a:pPr>
            <a:r>
              <a:rPr lang="en-US" altLang="zh-CN" dirty="0"/>
              <a:t>3 Did she try to talk to anyone, or did she keep to herself? </a:t>
            </a:r>
            <a:endParaRPr lang="en-US" altLang="zh-CN" dirty="0"/>
          </a:p>
          <a:p>
            <a:pPr marL="0" indent="0">
              <a:buNone/>
            </a:pPr>
            <a:r>
              <a:rPr lang="en-US" altLang="zh-CN" dirty="0"/>
              <a:t>4 What thoughts were running through my mind as she waited for the film to start?</a:t>
            </a:r>
            <a:endParaRPr lang="en-US" altLang="zh-CN" dirty="0"/>
          </a:p>
          <a:p>
            <a:pPr marL="0" indent="0">
              <a:buNone/>
            </a:pPr>
            <a:r>
              <a:rPr lang="en-US" altLang="zh-CN" i="1" dirty="0">
                <a:solidFill>
                  <a:srgbClr val="0070C0"/>
                </a:solidFill>
              </a:rPr>
              <a:t>P2:When the film began, I realized that the bikers were an animal rescue group. </a:t>
            </a:r>
            <a:endParaRPr lang="en-US" altLang="zh-CN" i="1" dirty="0">
              <a:solidFill>
                <a:srgbClr val="0070C0"/>
              </a:solidFill>
            </a:endParaRPr>
          </a:p>
          <a:p>
            <a:pPr marL="0" indent="0">
              <a:buNone/>
            </a:pPr>
            <a:r>
              <a:rPr lang="en-US" altLang="zh-CN" dirty="0"/>
              <a:t>1 What was the scenes of the documentary, and how did it capture her attention?</a:t>
            </a:r>
            <a:endParaRPr lang="en-US" altLang="zh-CN" dirty="0"/>
          </a:p>
          <a:p>
            <a:pPr marL="0" indent="0">
              <a:buNone/>
            </a:pPr>
            <a:r>
              <a:rPr lang="en-US" altLang="zh-CN" dirty="0"/>
              <a:t>2 How did the bikers react to the film? Did they show any emotions or gestures?</a:t>
            </a:r>
            <a:endParaRPr lang="en-US" altLang="zh-CN" dirty="0"/>
          </a:p>
          <a:p>
            <a:pPr marL="0" indent="0">
              <a:buNone/>
            </a:pPr>
            <a:r>
              <a:rPr lang="en-US" altLang="zh-CN" dirty="0"/>
              <a:t>3  Did she overhear any conversations among the bikers that confirmed their involvement in animal rescue?</a:t>
            </a:r>
            <a:endParaRPr lang="en-US" altLang="zh-CN" dirty="0"/>
          </a:p>
          <a:p>
            <a:pPr marL="0" indent="0">
              <a:buNone/>
            </a:pPr>
            <a:r>
              <a:rPr lang="en-US" altLang="zh-CN" dirty="0"/>
              <a:t>4 What kind of gains and reflections did the author have through this incident?</a:t>
            </a:r>
            <a:endParaRPr lang="en-US" altLang="zh-CN" dirty="0"/>
          </a:p>
        </p:txBody>
      </p:sp>
      <p:sp>
        <p:nvSpPr>
          <p:cNvPr id="5" name="标题 1"/>
          <p:cNvSpPr txBox="1"/>
          <p:nvPr/>
        </p:nvSpPr>
        <p:spPr>
          <a:xfrm>
            <a:off x="344488" y="48085"/>
            <a:ext cx="10959568" cy="451069"/>
          </a:xfrm>
          <a:prstGeom prst="rect">
            <a:avLst/>
          </a:prstGeom>
          <a:solidFill>
            <a:schemeClr val="accent6">
              <a:lumMod val="40000"/>
              <a:lumOff val="60000"/>
            </a:schemeClr>
          </a:solidFill>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4400" b="0"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rPr>
              <a:t>情节搭建</a:t>
            </a:r>
            <a:endParaRPr kumimoji="0" lang="zh-CN" altLang="en-US" sz="4400" b="0" i="0" u="none" strike="noStrike" kern="1200" cap="none" spc="0" normalizeH="0" baseline="0" noProof="0" dirty="0">
              <a:ln>
                <a:noFill/>
              </a:ln>
              <a:solidFill>
                <a:prstClr val="black"/>
              </a:solidFill>
              <a:effectLst/>
              <a:uLnTx/>
              <a:uFillTx/>
              <a:latin typeface="等线 Light" panose="02010600030101010101" charset="-122"/>
              <a:ea typeface="等线 Light" panose="02010600030101010101" charset="-122"/>
              <a:cs typeface="+mj-cs"/>
            </a:endParaRPr>
          </a:p>
        </p:txBody>
      </p:sp>
      <p:cxnSp>
        <p:nvCxnSpPr>
          <p:cNvPr id="2" name="直接箭头连接符 1"/>
          <p:cNvCxnSpPr/>
          <p:nvPr/>
        </p:nvCxnSpPr>
        <p:spPr>
          <a:xfrm flipV="1">
            <a:off x="3591896" y="2639185"/>
            <a:ext cx="6450299" cy="274829"/>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93082" y="1698054"/>
            <a:ext cx="10768383" cy="113536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Rectangle 55"/>
          <p:cNvSpPr/>
          <p:nvPr/>
        </p:nvSpPr>
        <p:spPr>
          <a:xfrm>
            <a:off x="9044389" y="1775922"/>
            <a:ext cx="2608737" cy="707886"/>
          </a:xfrm>
          <a:prstGeom prst="rect">
            <a:avLst/>
          </a:prstGeom>
          <a:solidFill>
            <a:srgbClr val="D468C5"/>
          </a:solidFill>
        </p:spPr>
        <p:txBody>
          <a:bodyPr wrap="square">
            <a:spAutoFit/>
          </a:bodyPr>
          <a:lstStyle/>
          <a:p>
            <a:pPr lvl="0">
              <a:defRPr/>
            </a:pPr>
            <a:r>
              <a:rPr kumimoji="0" lang="zh-CN" altLang="en-US"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rPr>
              <a:t>创新点：</a:t>
            </a:r>
            <a:r>
              <a:rPr lang="zh-CN" altLang="en-US" sz="2000" b="1" spc="300" dirty="0">
                <a:latin typeface="微软雅黑" panose="020B0503020204020204" pitchFamily="34" charset="-122"/>
                <a:ea typeface="微软雅黑" panose="020B0503020204020204" pitchFamily="34" charset="-122"/>
                <a:cs typeface="Open Sans Light" panose="020B0306030504020204" pitchFamily="34" charset="0"/>
              </a:rPr>
              <a:t>电影院里的小插曲</a:t>
            </a:r>
            <a:endParaRPr kumimoji="0" lang="en-US" altLang="zh-CN"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9" name="椭圆 8"/>
          <p:cNvSpPr/>
          <p:nvPr/>
        </p:nvSpPr>
        <p:spPr>
          <a:xfrm>
            <a:off x="2787002" y="3321676"/>
            <a:ext cx="1242929" cy="452878"/>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椭圆 9"/>
          <p:cNvSpPr/>
          <p:nvPr/>
        </p:nvSpPr>
        <p:spPr>
          <a:xfrm>
            <a:off x="197116" y="2858312"/>
            <a:ext cx="1336009" cy="452878"/>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4" name="Rectangle 55"/>
          <p:cNvSpPr/>
          <p:nvPr/>
        </p:nvSpPr>
        <p:spPr>
          <a:xfrm>
            <a:off x="7890205" y="852592"/>
            <a:ext cx="3608461" cy="707886"/>
          </a:xfrm>
          <a:prstGeom prst="rect">
            <a:avLst/>
          </a:prstGeom>
          <a:solidFill>
            <a:srgbClr val="D468C5"/>
          </a:solidFill>
        </p:spPr>
        <p:txBody>
          <a:bodyPr wrap="square">
            <a:spAutoFit/>
          </a:bodyPr>
          <a:lstStyle/>
          <a:p>
            <a:pPr lvl="0">
              <a:defRPr/>
            </a:pPr>
            <a:r>
              <a:rPr kumimoji="0" lang="zh-CN" altLang="en-US"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rPr>
              <a:t>心理活动表达微技能</a:t>
            </a:r>
            <a:r>
              <a:rPr lang="zh-CN" altLang="en-US" sz="2000" b="1" spc="300" dirty="0">
                <a:latin typeface="微软雅黑" panose="020B0503020204020204" pitchFamily="34" charset="-122"/>
                <a:ea typeface="微软雅黑" panose="020B0503020204020204" pitchFamily="34" charset="-122"/>
                <a:cs typeface="Open Sans Light" panose="020B0306030504020204" pitchFamily="34" charset="0"/>
              </a:rPr>
              <a:t>：高级句型</a:t>
            </a:r>
            <a:r>
              <a:rPr lang="en-US" altLang="zh-CN" sz="2000" b="1" spc="300" dirty="0">
                <a:latin typeface="微软雅黑" panose="020B0503020204020204" pitchFamily="34" charset="-122"/>
                <a:ea typeface="微软雅黑" panose="020B0503020204020204" pitchFamily="34" charset="-122"/>
                <a:cs typeface="Open Sans Light" panose="020B0306030504020204" pitchFamily="34" charset="0"/>
              </a:rPr>
              <a:t>+</a:t>
            </a:r>
            <a:r>
              <a:rPr lang="zh-CN" altLang="en-US" sz="2000" b="1" spc="300" dirty="0">
                <a:latin typeface="微软雅黑" panose="020B0503020204020204" pitchFamily="34" charset="-122"/>
                <a:ea typeface="微软雅黑" panose="020B0503020204020204" pitchFamily="34" charset="-122"/>
                <a:cs typeface="Open Sans Light" panose="020B0306030504020204" pitchFamily="34" charset="0"/>
              </a:rPr>
              <a:t>语法</a:t>
            </a:r>
            <a:endParaRPr kumimoji="0" lang="en-US" altLang="zh-CN"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15" name="Rectangle 55"/>
          <p:cNvSpPr/>
          <p:nvPr/>
        </p:nvSpPr>
        <p:spPr>
          <a:xfrm>
            <a:off x="7433458" y="3666307"/>
            <a:ext cx="3870598" cy="707886"/>
          </a:xfrm>
          <a:prstGeom prst="rect">
            <a:avLst/>
          </a:prstGeom>
          <a:solidFill>
            <a:srgbClr val="D468C5"/>
          </a:solidFill>
        </p:spPr>
        <p:txBody>
          <a:bodyPr wrap="square">
            <a:spAutoFit/>
          </a:bodyPr>
          <a:lstStyle/>
          <a:p>
            <a:pPr lvl="0">
              <a:defRPr/>
            </a:pPr>
            <a:r>
              <a:rPr kumimoji="0" lang="zh-CN" altLang="en-US"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rPr>
              <a:t>创新点：</a:t>
            </a:r>
            <a:r>
              <a:rPr lang="zh-CN" altLang="en-US" sz="2000" b="1" spc="300" noProof="0" dirty="0">
                <a:latin typeface="微软雅黑" panose="020B0503020204020204" pitchFamily="34" charset="-122"/>
                <a:ea typeface="微软雅黑" panose="020B0503020204020204" pitchFamily="34" charset="-122"/>
                <a:cs typeface="Open Sans Light" panose="020B0306030504020204" pitchFamily="34" charset="0"/>
              </a:rPr>
              <a:t>纪录片里的车手们做的事情</a:t>
            </a:r>
            <a:endParaRPr kumimoji="0" lang="en-US" altLang="zh-CN"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16" name="Rectangle 55"/>
          <p:cNvSpPr/>
          <p:nvPr/>
        </p:nvSpPr>
        <p:spPr>
          <a:xfrm>
            <a:off x="6726212" y="5382204"/>
            <a:ext cx="3870598" cy="707886"/>
          </a:xfrm>
          <a:prstGeom prst="rect">
            <a:avLst/>
          </a:prstGeom>
          <a:solidFill>
            <a:srgbClr val="D468C5"/>
          </a:solidFill>
        </p:spPr>
        <p:txBody>
          <a:bodyPr wrap="square">
            <a:spAutoFit/>
          </a:bodyPr>
          <a:lstStyle/>
          <a:p>
            <a:pPr lvl="0">
              <a:defRPr/>
            </a:pPr>
            <a:r>
              <a:rPr kumimoji="0" lang="zh-CN" altLang="en-US"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rPr>
              <a:t>创新点：结尾设计</a:t>
            </a:r>
            <a:r>
              <a:rPr kumimoji="0" lang="en-US" altLang="zh-CN"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rPr>
              <a:t>+</a:t>
            </a:r>
            <a:r>
              <a:rPr kumimoji="0" lang="zh-CN" altLang="en-US"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rPr>
              <a:t>立意提升</a:t>
            </a:r>
            <a:endParaRPr kumimoji="0" lang="en-US" altLang="zh-CN"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9" grpId="0" animBg="1"/>
      <p:bldP spid="10"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br>
              <a:rPr lang="en-US" altLang="zh-CN" sz="3100" dirty="0"/>
            </a:br>
            <a:r>
              <a:rPr lang="en-US" altLang="zh-CN" sz="2700" dirty="0"/>
              <a:t>P1:I hurried into the theater, only to find there were even more bikers inside. </a:t>
            </a:r>
            <a:br>
              <a:rPr lang="en-US" altLang="zh-CN" dirty="0"/>
            </a:br>
            <a:endParaRPr lang="zh-CN" altLang="en-US" dirty="0"/>
          </a:p>
        </p:txBody>
      </p:sp>
      <p:sp>
        <p:nvSpPr>
          <p:cNvPr id="3" name="内容占位符 2"/>
          <p:cNvSpPr>
            <a:spLocks noGrp="1"/>
          </p:cNvSpPr>
          <p:nvPr>
            <p:ph idx="1"/>
          </p:nvPr>
        </p:nvSpPr>
        <p:spPr>
          <a:xfrm>
            <a:off x="231794" y="782989"/>
            <a:ext cx="11728411" cy="5771123"/>
          </a:xfrm>
          <a:solidFill>
            <a:schemeClr val="accent6">
              <a:lumMod val="20000"/>
              <a:lumOff val="80000"/>
            </a:schemeClr>
          </a:solidFill>
        </p:spPr>
        <p:txBody>
          <a:bodyPr>
            <a:normAutofit fontScale="70000" lnSpcReduction="20000"/>
          </a:bodyPr>
          <a:lstStyle/>
          <a:p>
            <a:r>
              <a:rPr lang="en-US" altLang="zh-CN" dirty="0"/>
              <a:t>1 What did the she feel when she saw more bikers inside the theater?</a:t>
            </a:r>
            <a:endParaRPr lang="en-US" altLang="zh-CN" dirty="0"/>
          </a:p>
          <a:p>
            <a:r>
              <a:rPr lang="zh-CN" altLang="en-US" dirty="0">
                <a:highlight>
                  <a:srgbClr val="FFFF00"/>
                </a:highlight>
              </a:rPr>
              <a:t>前文取材</a:t>
            </a:r>
            <a:r>
              <a:rPr lang="en-US" altLang="zh-CN" dirty="0">
                <a:highlight>
                  <a:srgbClr val="FFFF00"/>
                </a:highlight>
              </a:rPr>
              <a:t>+ </a:t>
            </a:r>
            <a:r>
              <a:rPr lang="zh-CN" altLang="en-US" dirty="0">
                <a:highlight>
                  <a:srgbClr val="FFFF00"/>
                </a:highlight>
              </a:rPr>
              <a:t>五感写环境</a:t>
            </a:r>
            <a:endParaRPr lang="en-US" altLang="zh-CN" dirty="0">
              <a:highlight>
                <a:srgbClr val="FFFF00"/>
              </a:highlight>
            </a:endParaRPr>
          </a:p>
          <a:p>
            <a:r>
              <a:rPr lang="zh-CN" altLang="en-US" sz="3100" dirty="0"/>
              <a:t>警报声再次在我脑海中响起，我的心跳得更厉害了。</a:t>
            </a:r>
            <a:r>
              <a:rPr lang="zh-CN" altLang="en-US" sz="3100" b="1" dirty="0">
                <a:solidFill>
                  <a:srgbClr val="FF0000"/>
                </a:solidFill>
              </a:rPr>
              <a:t>（前文取材）</a:t>
            </a:r>
            <a:endParaRPr lang="en-US" altLang="zh-CN" sz="3100" b="1" dirty="0">
              <a:solidFill>
                <a:srgbClr val="FF0000"/>
              </a:solidFill>
            </a:endParaRPr>
          </a:p>
          <a:p>
            <a:r>
              <a:rPr lang="en-US" altLang="zh-CN" sz="3100" dirty="0"/>
              <a:t>The warning bells sounded in my head again, and my heart was pounding even harder.</a:t>
            </a:r>
            <a:endParaRPr lang="en-US" altLang="zh-CN" sz="3100" dirty="0"/>
          </a:p>
          <a:p>
            <a:pPr marL="0">
              <a:lnSpc>
                <a:spcPct val="120000"/>
              </a:lnSpc>
              <a:spcBef>
                <a:spcPts val="0"/>
              </a:spcBef>
            </a:pPr>
            <a:r>
              <a:rPr lang="zh-CN" altLang="en-US" sz="3100" dirty="0"/>
              <a:t>剧院里灯光昏暗，空气中弥漫着一股</a:t>
            </a:r>
            <a:r>
              <a:rPr lang="zh-CN" altLang="en-US" sz="3100" dirty="0">
                <a:highlight>
                  <a:srgbClr val="00FFFF"/>
                </a:highlight>
              </a:rPr>
              <a:t>淡淡的皮革和机油的味道</a:t>
            </a:r>
            <a:r>
              <a:rPr lang="zh-CN" altLang="en-US" sz="3100" dirty="0"/>
              <a:t>，显然是摩托车手们的夹克和装备散发出的气息。耳边传来低沉的</a:t>
            </a:r>
            <a:r>
              <a:rPr lang="zh-CN" altLang="en-US" sz="3100" dirty="0">
                <a:highlight>
                  <a:srgbClr val="00FF00"/>
                </a:highlight>
              </a:rPr>
              <a:t>交谈声和偶尔爆发的笑声</a:t>
            </a:r>
            <a:r>
              <a:rPr lang="zh-CN" altLang="en-US" sz="3100" dirty="0"/>
              <a:t>，声音在空旷的剧院里回荡，</a:t>
            </a:r>
            <a:r>
              <a:rPr lang="zh-CN" altLang="en-US" sz="3100" dirty="0">
                <a:highlight>
                  <a:srgbClr val="FF00FF"/>
                </a:highlight>
              </a:rPr>
              <a:t>仿佛一层层声浪将我包围</a:t>
            </a:r>
            <a:r>
              <a:rPr lang="zh-CN" altLang="en-US" sz="3100" dirty="0"/>
              <a:t>。我环顾四周，摩托车手们到处都是</a:t>
            </a:r>
            <a:r>
              <a:rPr lang="en-US" altLang="zh-CN" sz="3100" dirty="0"/>
              <a:t>——</a:t>
            </a:r>
            <a:r>
              <a:rPr lang="zh-CN" altLang="en-US" sz="3100" dirty="0"/>
              <a:t>成群地坐着，有的靠在椅背上，有的俯身向前，手里拿着饮料或零食。</a:t>
            </a:r>
            <a:r>
              <a:rPr lang="zh-CN" altLang="en-US" sz="3100" dirty="0">
                <a:highlight>
                  <a:srgbClr val="00FF00"/>
                </a:highlight>
              </a:rPr>
              <a:t>他们的靴子在地板上发出沉重的脚步声，偶尔还能听到金属链条碰撞的清脆声响。</a:t>
            </a:r>
            <a:r>
              <a:rPr lang="zh-CN" altLang="en-US" sz="3100" dirty="0">
                <a:solidFill>
                  <a:srgbClr val="FF0000"/>
                </a:solidFill>
              </a:rPr>
              <a:t>（ </a:t>
            </a:r>
            <a:r>
              <a:rPr lang="zh-CN" altLang="en-US" sz="3100" b="1" dirty="0">
                <a:solidFill>
                  <a:srgbClr val="FF0000"/>
                </a:solidFill>
              </a:rPr>
              <a:t>五感写环境）</a:t>
            </a:r>
            <a:endParaRPr lang="en-US" altLang="zh-CN" sz="3100" b="1" dirty="0">
              <a:solidFill>
                <a:srgbClr val="FF0000"/>
              </a:solidFill>
            </a:endParaRPr>
          </a:p>
          <a:p>
            <a:pPr marL="0">
              <a:lnSpc>
                <a:spcPct val="120000"/>
              </a:lnSpc>
              <a:spcBef>
                <a:spcPts val="0"/>
              </a:spcBef>
            </a:pPr>
            <a:r>
              <a:rPr lang="en-US" altLang="zh-CN" sz="3100" dirty="0"/>
              <a:t>The theater was dimly lit, and </a:t>
            </a:r>
            <a:r>
              <a:rPr lang="en-US" altLang="zh-CN" sz="3100" dirty="0">
                <a:highlight>
                  <a:srgbClr val="00FFFF"/>
                </a:highlight>
              </a:rPr>
              <a:t>the air carried a faint smell of leather and motor oil, clearly coming from the bikers' jackets and gear</a:t>
            </a:r>
            <a:r>
              <a:rPr lang="en-US" altLang="zh-CN" sz="3100" dirty="0"/>
              <a:t>. </a:t>
            </a:r>
            <a:r>
              <a:rPr lang="en-US" altLang="zh-CN" sz="3100" dirty="0">
                <a:highlight>
                  <a:srgbClr val="00FF00"/>
                </a:highlight>
              </a:rPr>
              <a:t>Low voices and occasional bursts of laughter filled my ears,</a:t>
            </a:r>
            <a:r>
              <a:rPr lang="en-US" altLang="zh-CN" sz="3100" dirty="0"/>
              <a:t> echoing through the empty theater</a:t>
            </a:r>
            <a:r>
              <a:rPr lang="en-US" altLang="zh-CN" sz="3100" dirty="0">
                <a:highlight>
                  <a:srgbClr val="FF00FF"/>
                </a:highlight>
              </a:rPr>
              <a:t> like waves of sound surrounding me.</a:t>
            </a:r>
            <a:r>
              <a:rPr lang="en-US" altLang="zh-CN" sz="3100" dirty="0"/>
              <a:t> I looked around and saw bikers everywhere—sitting in groups, some leaning back in their seats, others leaning forward, holding drinks or snacks. </a:t>
            </a:r>
            <a:r>
              <a:rPr lang="en-US" altLang="zh-CN" sz="3100" dirty="0">
                <a:highlight>
                  <a:srgbClr val="00FF00"/>
                </a:highlight>
              </a:rPr>
              <a:t>Their boots made heavy footsteps on the floor, and now and then, I could hear the crisp clinking of metal chains</a:t>
            </a:r>
            <a:r>
              <a:rPr lang="en-US" altLang="zh-CN" sz="3100" dirty="0"/>
              <a:t>.</a:t>
            </a:r>
            <a:endParaRPr lang="en-US" altLang="zh-CN" sz="3100" dirty="0"/>
          </a:p>
          <a:p>
            <a:endParaRPr lang="en-US" altLang="zh-CN" dirty="0"/>
          </a:p>
          <a:p>
            <a:endParaRPr lang="en-US" altLang="zh-CN" dirty="0"/>
          </a:p>
          <a:p>
            <a:endParaRPr lang="en-US" altLang="zh-CN" dirty="0"/>
          </a:p>
          <a:p>
            <a:endParaRPr lang="en-US" altLang="zh-CN" dirty="0"/>
          </a:p>
          <a:p>
            <a:endParaRPr lang="en-US" altLang="zh-CN" dirty="0"/>
          </a:p>
        </p:txBody>
      </p:sp>
      <p:pic>
        <p:nvPicPr>
          <p:cNvPr id="8" name="图片 7"/>
          <p:cNvPicPr>
            <a:picLocks noChangeAspect="1"/>
          </p:cNvPicPr>
          <p:nvPr/>
        </p:nvPicPr>
        <p:blipFill>
          <a:blip r:embed="rId1"/>
          <a:stretch>
            <a:fillRect/>
          </a:stretch>
        </p:blipFill>
        <p:spPr>
          <a:xfrm>
            <a:off x="10794801" y="5571502"/>
            <a:ext cx="1091376" cy="10070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br>
              <a:rPr lang="en-US" altLang="zh-CN" sz="3100" dirty="0"/>
            </a:br>
            <a:r>
              <a:rPr lang="en-US" altLang="zh-CN" sz="2700" dirty="0"/>
              <a:t>P1:I hurried into the theater, only to find there were even more bikers inside. </a:t>
            </a:r>
            <a:br>
              <a:rPr lang="en-US" altLang="zh-CN" dirty="0"/>
            </a:br>
            <a:endParaRPr lang="zh-CN" altLang="en-US" dirty="0"/>
          </a:p>
        </p:txBody>
      </p:sp>
      <p:sp>
        <p:nvSpPr>
          <p:cNvPr id="3" name="内容占位符 2"/>
          <p:cNvSpPr>
            <a:spLocks noGrp="1"/>
          </p:cNvSpPr>
          <p:nvPr>
            <p:ph idx="1"/>
          </p:nvPr>
        </p:nvSpPr>
        <p:spPr>
          <a:xfrm>
            <a:off x="231794" y="782989"/>
            <a:ext cx="8167545" cy="5442597"/>
          </a:xfrm>
          <a:solidFill>
            <a:schemeClr val="accent6">
              <a:lumMod val="20000"/>
              <a:lumOff val="80000"/>
            </a:schemeClr>
          </a:solidFill>
        </p:spPr>
        <p:txBody>
          <a:bodyPr>
            <a:normAutofit/>
          </a:bodyPr>
          <a:lstStyle/>
          <a:p>
            <a:r>
              <a:rPr lang="en-US" altLang="zh-CN" dirty="0"/>
              <a:t>1 How did the bikers react when she entered the theater? </a:t>
            </a:r>
            <a:endParaRPr lang="en-US" altLang="zh-CN" dirty="0"/>
          </a:p>
          <a:p>
            <a:r>
              <a:rPr lang="zh-CN" altLang="en-US" u="sng" dirty="0">
                <a:highlight>
                  <a:srgbClr val="FFFF00"/>
                </a:highlight>
              </a:rPr>
              <a:t>前文取材</a:t>
            </a:r>
            <a:r>
              <a:rPr lang="en-US" altLang="zh-CN" dirty="0">
                <a:highlight>
                  <a:srgbClr val="FFFF00"/>
                </a:highlight>
              </a:rPr>
              <a:t>+</a:t>
            </a:r>
            <a:r>
              <a:rPr lang="zh-CN" altLang="en-US" dirty="0">
                <a:highlight>
                  <a:srgbClr val="FFFF00"/>
                </a:highlight>
              </a:rPr>
              <a:t>心理活动</a:t>
            </a:r>
            <a:r>
              <a:rPr lang="en-US" altLang="zh-CN" dirty="0">
                <a:highlight>
                  <a:srgbClr val="FFFF00"/>
                </a:highlight>
              </a:rPr>
              <a:t>+</a:t>
            </a:r>
            <a:r>
              <a:rPr lang="zh-CN" altLang="en-US" dirty="0">
                <a:highlight>
                  <a:srgbClr val="FFFF00"/>
                </a:highlight>
              </a:rPr>
              <a:t>虚拟</a:t>
            </a:r>
            <a:r>
              <a:rPr lang="en-US" altLang="zh-CN" dirty="0">
                <a:highlight>
                  <a:srgbClr val="FFFF00"/>
                </a:highlight>
              </a:rPr>
              <a:t>+</a:t>
            </a:r>
            <a:r>
              <a:rPr lang="zh-CN" altLang="en-US" dirty="0">
                <a:highlight>
                  <a:srgbClr val="FFFF00"/>
                </a:highlight>
              </a:rPr>
              <a:t>排比</a:t>
            </a:r>
            <a:endParaRPr lang="en-US" altLang="zh-CN" dirty="0">
              <a:highlight>
                <a:srgbClr val="FFFF00"/>
              </a:highlight>
            </a:endParaRPr>
          </a:p>
          <a:p>
            <a:r>
              <a:rPr lang="zh-CN" altLang="en-US" dirty="0"/>
              <a:t>要是我没有那么愚蠢，独自一人走过那五个街区来到这家剧院就好了。要是我没有那么鲁莽，以为自己可以鼓起勇气独自来到这里就好了。</a:t>
            </a:r>
            <a:endParaRPr lang="en-US" altLang="zh-CN" dirty="0"/>
          </a:p>
          <a:p>
            <a:r>
              <a:rPr lang="en-US" altLang="zh-CN" dirty="0">
                <a:solidFill>
                  <a:srgbClr val="FF0000"/>
                </a:solidFill>
              </a:rPr>
              <a:t>If only </a:t>
            </a:r>
            <a:r>
              <a:rPr lang="en-US" altLang="zh-CN" dirty="0"/>
              <a:t>I hadn’t been so foolish as to </a:t>
            </a:r>
            <a:r>
              <a:rPr lang="en-US" altLang="zh-CN" u="sng" dirty="0"/>
              <a:t>walk those five blocks alone</a:t>
            </a:r>
            <a:r>
              <a:rPr lang="en-US" altLang="zh-CN" dirty="0"/>
              <a:t> and come to this theater. </a:t>
            </a:r>
            <a:r>
              <a:rPr lang="en-US" altLang="zh-CN" dirty="0">
                <a:solidFill>
                  <a:srgbClr val="FF0000"/>
                </a:solidFill>
              </a:rPr>
              <a:t>If only</a:t>
            </a:r>
            <a:r>
              <a:rPr lang="en-US" altLang="zh-CN" dirty="0"/>
              <a:t> I hadn’t been so reckless as to think I could </a:t>
            </a:r>
            <a:r>
              <a:rPr lang="en-US" altLang="zh-CN" u="sng" dirty="0"/>
              <a:t>brave</a:t>
            </a:r>
            <a:r>
              <a:rPr lang="en-US" altLang="zh-CN" dirty="0"/>
              <a:t> coming here all by myself.</a:t>
            </a:r>
            <a:endParaRPr lang="en-US" altLang="zh-CN" dirty="0"/>
          </a:p>
          <a:p>
            <a:endParaRPr lang="en-US" altLang="zh-CN" dirty="0"/>
          </a:p>
          <a:p>
            <a:endParaRPr lang="en-US" altLang="zh-CN" dirty="0"/>
          </a:p>
        </p:txBody>
      </p:sp>
      <p:pic>
        <p:nvPicPr>
          <p:cNvPr id="5" name="图片 4"/>
          <p:cNvPicPr>
            <a:picLocks noChangeAspect="1"/>
          </p:cNvPicPr>
          <p:nvPr/>
        </p:nvPicPr>
        <p:blipFill>
          <a:blip r:embed="rId1"/>
          <a:srcRect b="7871"/>
          <a:stretch>
            <a:fillRect/>
          </a:stretch>
        </p:blipFill>
        <p:spPr>
          <a:xfrm>
            <a:off x="8854790" y="4062328"/>
            <a:ext cx="2526388" cy="23275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7347" y="54753"/>
            <a:ext cx="11123831" cy="596825"/>
          </a:xfrm>
          <a:solidFill>
            <a:schemeClr val="bg2"/>
          </a:solidFill>
        </p:spPr>
        <p:txBody>
          <a:bodyPr>
            <a:normAutofit fontScale="90000"/>
          </a:bodyPr>
          <a:lstStyle/>
          <a:p>
            <a:br>
              <a:rPr lang="en-US" altLang="zh-CN" sz="3100" dirty="0"/>
            </a:br>
            <a:r>
              <a:rPr lang="en-US" altLang="zh-CN" sz="2700" dirty="0"/>
              <a:t>P1:I hurried into the theater, only to find there were even more bikers inside. </a:t>
            </a:r>
            <a:br>
              <a:rPr lang="en-US" altLang="zh-CN" dirty="0"/>
            </a:br>
            <a:endParaRPr lang="zh-CN" altLang="en-US" dirty="0"/>
          </a:p>
        </p:txBody>
      </p:sp>
      <p:sp>
        <p:nvSpPr>
          <p:cNvPr id="3" name="内容占位符 2"/>
          <p:cNvSpPr>
            <a:spLocks noGrp="1"/>
          </p:cNvSpPr>
          <p:nvPr>
            <p:ph idx="1"/>
          </p:nvPr>
        </p:nvSpPr>
        <p:spPr>
          <a:xfrm>
            <a:off x="237725" y="766563"/>
            <a:ext cx="10225858" cy="5803976"/>
          </a:xfrm>
          <a:solidFill>
            <a:schemeClr val="accent6">
              <a:lumMod val="20000"/>
              <a:lumOff val="80000"/>
            </a:schemeClr>
          </a:solidFill>
        </p:spPr>
        <p:txBody>
          <a:bodyPr>
            <a:normAutofit lnSpcReduction="10000"/>
          </a:bodyPr>
          <a:lstStyle/>
          <a:p>
            <a:pPr marL="0" indent="0">
              <a:buNone/>
            </a:pPr>
            <a:r>
              <a:rPr lang="en-US" altLang="zh-CN" sz="2400" dirty="0"/>
              <a:t>2 How did the bikers react when she entered the theater</a:t>
            </a:r>
            <a:endParaRPr lang="en-US" altLang="zh-CN" sz="2400" dirty="0"/>
          </a:p>
          <a:p>
            <a:pPr marL="0" indent="0">
              <a:buNone/>
            </a:pPr>
            <a:r>
              <a:rPr lang="en-US" altLang="zh-CN" sz="2400" dirty="0"/>
              <a:t>3 Did she try to talk to anyone, or did she keep to herself? </a:t>
            </a:r>
            <a:endParaRPr lang="en-US" altLang="zh-CN" sz="2400" dirty="0"/>
          </a:p>
          <a:p>
            <a:pPr marL="0" indent="0">
              <a:buNone/>
            </a:pPr>
            <a:r>
              <a:rPr lang="en-US" altLang="zh-CN" sz="2400" dirty="0"/>
              <a:t>4 What thoughts were running through my mind as she waited for the film to start?</a:t>
            </a:r>
            <a:endParaRPr lang="en-US" altLang="zh-CN" sz="2400" dirty="0"/>
          </a:p>
          <a:p>
            <a:pPr marL="0" indent="0">
              <a:buNone/>
            </a:pPr>
            <a:r>
              <a:rPr lang="zh-CN" altLang="en-US" dirty="0">
                <a:highlight>
                  <a:srgbClr val="FFFF00"/>
                </a:highlight>
              </a:rPr>
              <a:t>对话</a:t>
            </a:r>
            <a:r>
              <a:rPr lang="en-US" altLang="zh-CN" dirty="0">
                <a:highlight>
                  <a:srgbClr val="FFFF00"/>
                </a:highlight>
              </a:rPr>
              <a:t>+ </a:t>
            </a:r>
            <a:r>
              <a:rPr lang="zh-CN" altLang="en-US" dirty="0">
                <a:highlight>
                  <a:srgbClr val="FFFF00"/>
                </a:highlight>
              </a:rPr>
              <a:t>人物刻画</a:t>
            </a:r>
            <a:endParaRPr lang="en-US" altLang="zh-CN" dirty="0">
              <a:highlight>
                <a:srgbClr val="FFFF00"/>
              </a:highlight>
            </a:endParaRPr>
          </a:p>
          <a:p>
            <a:r>
              <a:rPr lang="zh-CN" altLang="en-US" sz="2400" dirty="0"/>
              <a:t>就在我正要离开的时候，一个骑车人转过身来对我咧嘴一笑。他那粗犷的面容因洋溢的暖意而变得柔和，这暖意驱散了我的紧张。“第一次来这儿？” 他问道，声音沙哑却透着友好。我点点头，他往后靠了靠，轻笑起来。“</a:t>
            </a:r>
            <a:r>
              <a:rPr lang="zh-CN" altLang="en-US" sz="2400" u="sng" dirty="0"/>
              <a:t>放松点，我们可不是怪物 </a:t>
            </a:r>
            <a:r>
              <a:rPr lang="en-US" altLang="zh-CN" sz="2400" u="sng" dirty="0"/>
              <a:t>—— </a:t>
            </a:r>
            <a:r>
              <a:rPr lang="zh-CN" altLang="en-US" sz="2400" u="sng" dirty="0"/>
              <a:t>除非你是只流浪狗！” 他眨了眨眼，“那样的话，我们可能会追你</a:t>
            </a:r>
            <a:r>
              <a:rPr lang="en-US" altLang="zh-CN" sz="2400" u="sng" dirty="0"/>
              <a:t>…… </a:t>
            </a:r>
            <a:r>
              <a:rPr lang="zh-CN" altLang="en-US" sz="2400" u="sng" dirty="0"/>
              <a:t>只为给你一个家。”</a:t>
            </a:r>
            <a:endParaRPr lang="en-US" altLang="zh-CN" sz="2400" u="sng" dirty="0"/>
          </a:p>
          <a:p>
            <a:r>
              <a:rPr lang="en-US" altLang="zh-CN" sz="2400" dirty="0"/>
              <a:t>Just as I was about to leave, a biker </a:t>
            </a:r>
            <a:r>
              <a:rPr lang="en-US" altLang="zh-CN" sz="2400" dirty="0">
                <a:solidFill>
                  <a:srgbClr val="FF0000"/>
                </a:solidFill>
              </a:rPr>
              <a:t>turned to me and grinned</a:t>
            </a:r>
            <a:r>
              <a:rPr lang="en-US" altLang="zh-CN" sz="2400" dirty="0"/>
              <a:t>. </a:t>
            </a:r>
            <a:r>
              <a:rPr lang="en-US" altLang="zh-CN" sz="2400" dirty="0">
                <a:solidFill>
                  <a:srgbClr val="FF0000"/>
                </a:solidFill>
              </a:rPr>
              <a:t>His rough face softened with a warmth that melted my nerves. </a:t>
            </a:r>
            <a:r>
              <a:rPr lang="en-US" altLang="zh-CN" sz="2400" dirty="0"/>
              <a:t>"First time here?" he asked, his voice like gravel but friendly. I nodded. He leaned back, chuckling. "Relax, we’re not monsters—unless you’re an abandoned dog!" He winked. "Then we might chase you… to give you a home." His playful tone startled me into a laugh. </a:t>
            </a:r>
            <a:endParaRPr lang="en-US" altLang="zh-CN" sz="2400" dirty="0"/>
          </a:p>
        </p:txBody>
      </p:sp>
      <p:pic>
        <p:nvPicPr>
          <p:cNvPr id="5" name="图片 4"/>
          <p:cNvPicPr>
            <a:picLocks noChangeAspect="1"/>
          </p:cNvPicPr>
          <p:nvPr/>
        </p:nvPicPr>
        <p:blipFill>
          <a:blip r:embed="rId1"/>
          <a:srcRect b="7871"/>
          <a:stretch>
            <a:fillRect/>
          </a:stretch>
        </p:blipFill>
        <p:spPr>
          <a:xfrm>
            <a:off x="10508163" y="5130169"/>
            <a:ext cx="1356357" cy="1249590"/>
          </a:xfrm>
          <a:prstGeom prst="rect">
            <a:avLst/>
          </a:prstGeom>
        </p:spPr>
      </p:pic>
      <p:sp>
        <p:nvSpPr>
          <p:cNvPr id="4" name="Rectangle 55"/>
          <p:cNvSpPr/>
          <p:nvPr/>
        </p:nvSpPr>
        <p:spPr>
          <a:xfrm>
            <a:off x="9203794" y="532995"/>
            <a:ext cx="2608737" cy="1015663"/>
          </a:xfrm>
          <a:prstGeom prst="rect">
            <a:avLst/>
          </a:prstGeom>
          <a:solidFill>
            <a:srgbClr val="D468C5"/>
          </a:solidFill>
        </p:spPr>
        <p:txBody>
          <a:bodyPr wrap="square">
            <a:spAutoFit/>
          </a:bodyPr>
          <a:lstStyle/>
          <a:p>
            <a:pPr lvl="0">
              <a:defRPr/>
            </a:pPr>
            <a:r>
              <a:rPr kumimoji="0" lang="zh-CN" altLang="en-US"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rPr>
              <a:t>创新点：</a:t>
            </a:r>
            <a:r>
              <a:rPr lang="zh-CN" altLang="en-US" sz="2000" b="1" spc="300" dirty="0">
                <a:latin typeface="微软雅黑" panose="020B0503020204020204" pitchFamily="34" charset="-122"/>
                <a:ea typeface="微软雅黑" panose="020B0503020204020204" pitchFamily="34" charset="-122"/>
                <a:cs typeface="Open Sans Light" panose="020B0306030504020204" pitchFamily="34" charset="0"/>
              </a:rPr>
              <a:t>电影院里的小插曲</a:t>
            </a:r>
            <a:r>
              <a:rPr lang="en-US" altLang="zh-CN" sz="2000" b="1" spc="300" dirty="0">
                <a:latin typeface="微软雅黑" panose="020B0503020204020204" pitchFamily="34" charset="-122"/>
                <a:ea typeface="微软雅黑" panose="020B0503020204020204" pitchFamily="34" charset="-122"/>
                <a:cs typeface="Open Sans Light" panose="020B0306030504020204" pitchFamily="34" charset="0"/>
              </a:rPr>
              <a:t>A:</a:t>
            </a:r>
            <a:r>
              <a:rPr lang="zh-CN" altLang="en-US" sz="2000" b="1" spc="300" dirty="0">
                <a:latin typeface="微软雅黑" panose="020B0503020204020204" pitchFamily="34" charset="-122"/>
                <a:ea typeface="微软雅黑" panose="020B0503020204020204" pitchFamily="34" charset="-122"/>
                <a:cs typeface="Open Sans Light" panose="020B0306030504020204" pitchFamily="34" charset="0"/>
              </a:rPr>
              <a:t>幽默的车手</a:t>
            </a:r>
            <a:endParaRPr kumimoji="0" lang="en-US" altLang="zh-CN" sz="2000" b="1" i="0" u="none" strike="noStrike" kern="1200" cap="none" spc="300" normalizeH="0" baseline="0" noProof="0" dirty="0">
              <a:ln>
                <a:noFill/>
              </a:ln>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18279</Words>
  <Application>WPS 演示</Application>
  <PresentationFormat>宽屏</PresentationFormat>
  <Paragraphs>256</Paragraphs>
  <Slides>22</Slides>
  <Notes>17</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22</vt:i4>
      </vt:variant>
    </vt:vector>
  </HeadingPairs>
  <TitlesOfParts>
    <vt:vector size="41" baseType="lpstr">
      <vt:lpstr>Arial</vt:lpstr>
      <vt:lpstr>宋体</vt:lpstr>
      <vt:lpstr>Wingdings</vt:lpstr>
      <vt:lpstr>Calibri</vt:lpstr>
      <vt:lpstr>微软简隶书</vt:lpstr>
      <vt:lpstr>等线</vt:lpstr>
      <vt:lpstr>方正北魏楷书简体</vt:lpstr>
      <vt:lpstr>微软雅黑</vt:lpstr>
      <vt:lpstr>Gill Sans</vt:lpstr>
      <vt:lpstr>Lato Light</vt:lpstr>
      <vt:lpstr>Open Sans Light</vt:lpstr>
      <vt:lpstr>等线 Light</vt:lpstr>
      <vt:lpstr>Arial Unicode MS</vt:lpstr>
      <vt:lpstr>HelveticaNeue</vt:lpstr>
      <vt:lpstr>华文新魏</vt:lpstr>
      <vt:lpstr>Segoe Print</vt:lpstr>
      <vt:lpstr>Yu Gothic UI Light</vt:lpstr>
      <vt:lpstr>Office 主题​​</vt:lpstr>
      <vt:lpstr>1_Office 主题​​</vt:lpstr>
      <vt:lpstr>PowerPoint 演示文稿</vt:lpstr>
      <vt:lpstr>PowerPoint 演示文稿</vt:lpstr>
      <vt:lpstr>读原文 找出记叙文要素</vt:lpstr>
      <vt:lpstr>PowerPoint 演示文稿</vt:lpstr>
      <vt:lpstr>读原文 ，寻找可以“前文取材” 伏笔</vt:lpstr>
      <vt:lpstr>PowerPoint 演示文稿</vt:lpstr>
      <vt:lpstr> P1:I hurried into the theater, only to find there were even more bikers inside.  </vt:lpstr>
      <vt:lpstr> P1:I hurried into the theater, only to find there were even more bikers inside.  </vt:lpstr>
      <vt:lpstr> P1:I hurried into the theater, only to find there were even more bikers inside.  </vt:lpstr>
      <vt:lpstr> P1:I hurried into the theater, only to find there were even more bikers inside.  </vt:lpstr>
      <vt:lpstr> P1:I hurried into the theater, only to find there were even more bikers inside.  </vt:lpstr>
      <vt:lpstr>P2:When the film began, I realized that the bikers were an animal rescue group. </vt:lpstr>
      <vt:lpstr>P2:When the film began, I realized that the bikers were an animal rescue group. </vt:lpstr>
      <vt:lpstr>P2:When the film began, I realized that the bikers were an animal rescue group. </vt:lpstr>
      <vt:lpstr>P2:When the film began, I realized that the bikers were an animal rescue group. </vt:lpstr>
      <vt:lpstr>P2:When the film began, I realized that the bikers were an animal rescue group. </vt:lpstr>
      <vt:lpstr>P2:When the film began, I realized that the bikers were an animal rescue group. </vt:lpstr>
      <vt:lpstr>P2:When the film began, I realized that the bikers were an animal rescue group. </vt:lpstr>
      <vt:lpstr>下水作文</vt:lpstr>
      <vt:lpstr>下水作文默写：</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艳 刘</dc:creator>
  <cp:lastModifiedBy>Administrator</cp:lastModifiedBy>
  <cp:revision>10</cp:revision>
  <dcterms:created xsi:type="dcterms:W3CDTF">2025-02-15T00:27:00Z</dcterms:created>
  <dcterms:modified xsi:type="dcterms:W3CDTF">2025-02-18T08:30:19Z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