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5" r:id="rId3"/>
    <p:sldId id="256" r:id="rId4"/>
    <p:sldId id="279" r:id="rId5"/>
    <p:sldId id="276" r:id="rId6"/>
    <p:sldId id="282" r:id="rId7"/>
    <p:sldId id="284" r:id="rId8"/>
    <p:sldId id="285" r:id="rId9"/>
    <p:sldId id="281" r:id="rId10"/>
    <p:sldId id="280" r:id="rId11"/>
    <p:sldId id="292" r:id="rId12"/>
    <p:sldId id="288" r:id="rId13"/>
    <p:sldId id="293" r:id="rId14"/>
    <p:sldId id="294" r:id="rId15"/>
    <p:sldId id="291" r:id="rId16"/>
    <p:sldId id="290" r:id="rId17"/>
    <p:sldId id="295" r:id="rId18"/>
    <p:sldId id="289" r:id="rId19"/>
    <p:sldId id="296" r:id="rId20"/>
    <p:sldId id="297" r:id="rId21"/>
    <p:sldId id="286" r:id="rId22"/>
    <p:sldId id="298" r:id="rId23"/>
    <p:sldId id="275" r:id="rId24"/>
  </p:sldIdLst>
  <p:sldSz cx="18288000" cy="10287000"/>
  <p:notesSz cx="6858000" cy="9144000"/>
  <p:embeddedFontLst>
    <p:embeddedFont>
      <p:font typeface="可画腾龙体-简" panose="020B0500000000000000"/>
      <p:regular r:id="rId28"/>
    </p:embeddedFont>
    <p:embeddedFont>
      <p:font typeface="League Spartan" panose="02010600030101010101"/>
      <p:regular r:id="rId29"/>
    </p:embeddedFont>
    <p:embeddedFont>
      <p:font typeface="思源黑体" panose="02010600030101010101"/>
      <p:regular r:id="rId30"/>
    </p:embeddedFont>
    <p:embeddedFont>
      <p:font typeface="字由点字仙侠体" panose="02010600030101010101"/>
      <p:regular r:id="rId31"/>
    </p:embeddedFont>
    <p:embeddedFont>
      <p:font typeface="字由点字典楷" panose="02010600030101010101"/>
      <p:regular r:id="rId32"/>
    </p:embeddedFont>
    <p:embeddedFont>
      <p:font typeface="Calibri" panose="020F0502020204030204"/>
      <p:regular r:id="rId33"/>
      <p:bold r:id="rId34"/>
      <p:italic r:id="rId35"/>
      <p:boldItalic r:id="rId36"/>
    </p:embeddedFont>
    <p:embeddedFont>
      <p:font typeface="Aleo" panose="0000050000000000000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F6DCB0"/>
    <a:srgbClr val="E9E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8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font" Target="fonts/font13.fntdata"/><Relationship Id="rId4" Type="http://schemas.openxmlformats.org/officeDocument/2006/relationships/slide" Target="slides/slide2.xml"/><Relationship Id="rId39" Type="http://schemas.openxmlformats.org/officeDocument/2006/relationships/font" Target="fonts/font12.fntdata"/><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png"/><Relationship Id="rId4" Type="http://schemas.openxmlformats.org/officeDocument/2006/relationships/image" Target="../media/image20.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1.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6.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jpe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4" Type="http://schemas.openxmlformats.org/officeDocument/2006/relationships/slideLayout" Target="../slideLayouts/slideLayout7.xml"/><Relationship Id="rId13" Type="http://schemas.openxmlformats.org/officeDocument/2006/relationships/image" Target="../media/image2.jpeg"/><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jpeg"/><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505"/>
            <a:ext cx="10008235" cy="7477760"/>
          </a:xfrm>
          <a:prstGeom prst="rect">
            <a:avLst/>
          </a:prstGeom>
          <a:noFill/>
          <a:ln w="9525">
            <a:noFill/>
          </a:ln>
        </p:spPr>
        <p:txBody>
          <a:bodyPr wrap="square" anchor="t">
            <a:spAutoFit/>
          </a:bodyPr>
          <a:p>
            <a:r>
              <a:rPr lang="zh-CN" altLang="en-US" sz="6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6000" b="1">
              <a:solidFill>
                <a:srgbClr val="FF0000"/>
              </a:solidFill>
              <a:latin typeface="HelveticaNeue" pitchFamily="2" charset="0"/>
              <a:ea typeface="宋体" panose="02010600030101010101" pitchFamily="2" charset="-122"/>
            </a:endParaRPr>
          </a:p>
          <a:p>
            <a:endParaRPr lang="en-US" altLang="zh-CN" sz="6000" b="1">
              <a:solidFill>
                <a:srgbClr val="FF0000"/>
              </a:solidFill>
              <a:latin typeface="HelveticaNeue" pitchFamily="2" charset="0"/>
              <a:ea typeface="宋体" panose="02010600030101010101" pitchFamily="2" charset="-122"/>
            </a:endParaRPr>
          </a:p>
          <a:p>
            <a:r>
              <a:rPr lang="zh-CN" altLang="en-US" sz="6000" b="1">
                <a:solidFill>
                  <a:srgbClr val="FF0000"/>
                </a:solidFill>
                <a:latin typeface="HelveticaNeue" pitchFamily="2" charset="0"/>
                <a:ea typeface="宋体" panose="02010600030101010101" pitchFamily="2" charset="-122"/>
              </a:rPr>
              <a:t>更多教学资源请关注</a:t>
            </a:r>
            <a:endParaRPr lang="en-US" altLang="zh-CN" sz="6000" b="1">
              <a:solidFill>
                <a:srgbClr val="FF0000"/>
              </a:solidFill>
              <a:latin typeface="HelveticaNeue" pitchFamily="2" charset="0"/>
              <a:ea typeface="宋体" panose="02010600030101010101" pitchFamily="2" charset="-122"/>
            </a:endParaRPr>
          </a:p>
          <a:p>
            <a:r>
              <a:rPr lang="zh-CN" altLang="en-US" sz="6000" b="1">
                <a:solidFill>
                  <a:srgbClr val="FF0000"/>
                </a:solidFill>
                <a:latin typeface="HelveticaNeue" pitchFamily="2" charset="0"/>
                <a:ea typeface="宋体" panose="02010600030101010101" pitchFamily="2" charset="-122"/>
              </a:rPr>
              <a:t>公众号：溯恩英语</a:t>
            </a:r>
            <a:endParaRPr lang="zh-CN" altLang="en-US" sz="6000" b="1">
              <a:solidFill>
                <a:srgbClr val="FF0000"/>
              </a:solidFill>
              <a:latin typeface="HelveticaNeue" pitchFamily="2" charset="0"/>
              <a:ea typeface="宋体" panose="02010600030101010101" pitchFamily="2" charset="-122"/>
            </a:endParaRPr>
          </a:p>
        </p:txBody>
      </p:sp>
      <p:sp>
        <p:nvSpPr>
          <p:cNvPr id="5122" name="矩形 3"/>
          <p:cNvSpPr/>
          <p:nvPr/>
        </p:nvSpPr>
        <p:spPr>
          <a:xfrm>
            <a:off x="12623800" y="3881755"/>
            <a:ext cx="5125085" cy="829945"/>
          </a:xfrm>
          <a:prstGeom prst="rect">
            <a:avLst/>
          </a:prstGeom>
          <a:noFill/>
          <a:ln w="9525">
            <a:noFill/>
          </a:ln>
        </p:spPr>
        <p:txBody>
          <a:bodyPr wrap="square" anchor="t">
            <a:spAutoFit/>
          </a:bodyPr>
          <a:p>
            <a:r>
              <a:rPr lang="zh-CN" altLang="en-US" sz="4800" b="1">
                <a:latin typeface="华文新魏" pitchFamily="2" charset="-122"/>
                <a:ea typeface="宋体" panose="02010600030101010101" pitchFamily="2" charset="-122"/>
              </a:rPr>
              <a:t>知识产权声明</a:t>
            </a:r>
            <a:endParaRPr lang="zh-CN" altLang="en-US" sz="48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9466580" y="888365"/>
            <a:ext cx="8282305" cy="268224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6718280" y="907415"/>
            <a:ext cx="1027430" cy="1086485"/>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12623800" y="4596765"/>
            <a:ext cx="4005580" cy="400304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pic>
        <p:nvPicPr>
          <p:cNvPr id="6" name="1.中国春节国际推介片来了！(Av113900116771151,P1)">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398814" y="1044565"/>
            <a:ext cx="15441386" cy="8593342"/>
          </a:xfrm>
          <a:prstGeom prst="rect">
            <a:avLst/>
          </a:prstGeom>
        </p:spPr>
      </p:pic>
      <p:sp>
        <p:nvSpPr>
          <p:cNvPr id="7" name="Freeform 35"/>
          <p:cNvSpPr/>
          <p:nvPr/>
        </p:nvSpPr>
        <p:spPr>
          <a:xfrm>
            <a:off x="15542152" y="6286500"/>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5"/>
            <a:stretch>
              <a:fillRect/>
            </a:stretch>
          </a:blipFill>
        </p:spPr>
      </p:sp>
      <p:sp>
        <p:nvSpPr>
          <p:cNvPr id="8" name="Freeform 34"/>
          <p:cNvSpPr/>
          <p:nvPr/>
        </p:nvSpPr>
        <p:spPr>
          <a:xfrm rot="19197042" flipH="1">
            <a:off x="913480" y="7722574"/>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5"/>
            <a:stretch>
              <a:fillRect/>
            </a:stretch>
          </a:blipFill>
        </p:spPr>
      </p:sp>
      <p:sp>
        <p:nvSpPr>
          <p:cNvPr id="3" name="文本框 2"/>
          <p:cNvSpPr txBox="1"/>
          <p:nvPr/>
        </p:nvSpPr>
        <p:spPr>
          <a:xfrm>
            <a:off x="10668000" y="489317"/>
            <a:ext cx="9364434" cy="553998"/>
          </a:xfrm>
          <a:prstGeom prst="rect">
            <a:avLst/>
          </a:prstGeom>
          <a:noFill/>
          <a:ln w="38100">
            <a:noFill/>
          </a:ln>
        </p:spPr>
        <p:txBody>
          <a:bodyPr wrap="square">
            <a:spAutoFit/>
          </a:bodyPr>
          <a:lstStyle/>
          <a:p>
            <a:pPr marL="457200" marR="0" lvl="0" indent="-457200" algn="just" defTabSz="914400" rtl="0" eaLnBrk="1" fontAlgn="auto" latinLnBrk="0" hangingPunct="1">
              <a:lnSpc>
                <a:spcPts val="3600"/>
              </a:lnSpc>
              <a:spcBef>
                <a:spcPts val="0"/>
              </a:spcBef>
              <a:spcAft>
                <a:spcPts val="0"/>
              </a:spcAft>
              <a:buClrTx/>
              <a:buSzTx/>
              <a:buFont typeface="Wingdings" panose="05000000000000000000" pitchFamily="2" charset="2"/>
              <a:buChar char="l"/>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Folk customs</a:t>
            </a:r>
            <a:r>
              <a:rPr kumimoji="0" lang="en-US" altLang="zh-CN" sz="3200" b="1" i="0" u="none" strike="noStrike" kern="1200" cap="none" spc="0" normalizeH="0" noProof="0" dirty="0">
                <a:ln>
                  <a:noFill/>
                </a:ln>
                <a:solidFill>
                  <a:prstClr val="black"/>
                </a:solidFill>
                <a:effectLst/>
                <a:uLnTx/>
                <a:uFillTx/>
                <a:latin typeface="Calibri" panose="020F0502020204030204"/>
                <a:ea typeface="宋体" panose="02010600030101010101" pitchFamily="2" charset="-122"/>
                <a:cs typeface="+mn-cs"/>
              </a:rPr>
              <a:t> of the Spring Festival</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6"/>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0591800" y="503882"/>
            <a:ext cx="9364434" cy="553998"/>
          </a:xfrm>
          <a:prstGeom prst="rect">
            <a:avLst/>
          </a:prstGeom>
          <a:noFill/>
          <a:ln w="38100">
            <a:noFill/>
          </a:ln>
        </p:spPr>
        <p:txBody>
          <a:bodyPr wrap="square">
            <a:spAutoFit/>
          </a:bodyPr>
          <a:lstStyle/>
          <a:p>
            <a:pPr marL="457200" lvl="0" indent="-457200" algn="just">
              <a:lnSpc>
                <a:spcPts val="3600"/>
              </a:lnSpc>
              <a:buFont typeface="Wingdings" panose="05000000000000000000" pitchFamily="2" charset="2"/>
              <a:buChar char="l"/>
            </a:pPr>
            <a:r>
              <a:rPr lang="en-US" altLang="zh-CN" sz="3200" b="1" dirty="0">
                <a:solidFill>
                  <a:prstClr val="black"/>
                </a:solidFill>
              </a:rPr>
              <a:t>Significance of the Spring Festival</a:t>
            </a:r>
            <a:endParaRPr lang="en-US" altLang="zh-CN" sz="3200" b="1" dirty="0">
              <a:solidFill>
                <a:prstClr val="black"/>
              </a:solidFill>
            </a:endParaRPr>
          </a:p>
        </p:txBody>
      </p:sp>
      <p:sp>
        <p:nvSpPr>
          <p:cNvPr id="7" name="Freeform 35"/>
          <p:cNvSpPr/>
          <p:nvPr/>
        </p:nvSpPr>
        <p:spPr>
          <a:xfrm>
            <a:off x="15542152" y="6286500"/>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sp>
        <p:nvSpPr>
          <p:cNvPr id="8" name="Freeform 34"/>
          <p:cNvSpPr/>
          <p:nvPr/>
        </p:nvSpPr>
        <p:spPr>
          <a:xfrm rot="19197042" flipH="1">
            <a:off x="913480" y="7722574"/>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pic>
        <p:nvPicPr>
          <p:cNvPr id="3" name="1.【英文】中国春节申遗3分钟宣传片｜2024年申遗成功【720P】(Av113893758209674,P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371600" y="1028700"/>
            <a:ext cx="15441386" cy="8336367"/>
          </a:xfrm>
          <a:prstGeom prst="rect">
            <a:avLst/>
          </a:prstGeom>
        </p:spPr>
      </p:pic>
      <p:pic>
        <p:nvPicPr>
          <p:cNvPr id="5124" name="图片 6" descr="logo横版 png"/>
          <p:cNvPicPr>
            <a:picLocks noChangeAspect="1"/>
          </p:cNvPicPr>
          <p:nvPr/>
        </p:nvPicPr>
        <p:blipFill>
          <a:blip r:embed="rId6"/>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0591800" y="503882"/>
            <a:ext cx="9364434" cy="553998"/>
          </a:xfrm>
          <a:prstGeom prst="rect">
            <a:avLst/>
          </a:prstGeom>
          <a:noFill/>
          <a:ln w="38100">
            <a:noFill/>
          </a:ln>
        </p:spPr>
        <p:txBody>
          <a:bodyPr wrap="square">
            <a:spAutoFit/>
          </a:bodyPr>
          <a:lstStyle/>
          <a:p>
            <a:pPr marL="457200" marR="0" lvl="0" indent="-457200" algn="just" defTabSz="914400" rtl="0" eaLnBrk="1" fontAlgn="auto" latinLnBrk="0" hangingPunct="1">
              <a:lnSpc>
                <a:spcPts val="3600"/>
              </a:lnSpc>
              <a:spcBef>
                <a:spcPts val="0"/>
              </a:spcBef>
              <a:spcAft>
                <a:spcPts val="0"/>
              </a:spcAft>
              <a:buClrTx/>
              <a:buSzTx/>
              <a:buFont typeface="Wingdings" panose="05000000000000000000" pitchFamily="2" charset="2"/>
              <a:buChar char="l"/>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Significance of the Spring Festival</a:t>
            </a:r>
            <a:endPar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a:blip r:embed="rId2"/>
          <a:stretch>
            <a:fillRect/>
          </a:stretch>
        </p:blipFill>
        <p:spPr>
          <a:xfrm>
            <a:off x="1475014" y="1259427"/>
            <a:ext cx="15360624" cy="7797325"/>
          </a:xfrm>
          <a:prstGeom prst="rect">
            <a:avLst/>
          </a:prstGeom>
        </p:spPr>
      </p:pic>
      <p:sp>
        <p:nvSpPr>
          <p:cNvPr id="7" name="Freeform 35"/>
          <p:cNvSpPr/>
          <p:nvPr/>
        </p:nvSpPr>
        <p:spPr>
          <a:xfrm>
            <a:off x="16415803" y="3879474"/>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3"/>
            <a:stretch>
              <a:fillRect/>
            </a:stretch>
          </a:blipFill>
        </p:spPr>
      </p:sp>
      <p:sp>
        <p:nvSpPr>
          <p:cNvPr id="8" name="Freeform 34"/>
          <p:cNvSpPr/>
          <p:nvPr/>
        </p:nvSpPr>
        <p:spPr>
          <a:xfrm rot="19197042" flipH="1">
            <a:off x="913480" y="7722574"/>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3"/>
            <a:stretch>
              <a:fillRect/>
            </a:stretch>
          </a:blipFill>
        </p:spPr>
      </p:sp>
      <p:pic>
        <p:nvPicPr>
          <p:cNvPr id="5124" name="图片 6" descr="logo横版 png"/>
          <p:cNvPicPr>
            <a:picLocks noChangeAspect="1"/>
          </p:cNvPicPr>
          <p:nvPr/>
        </p:nvPicPr>
        <p:blipFill>
          <a:blip r:embed="rId4"/>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04613" y="1114193"/>
            <a:ext cx="15468600" cy="8229600"/>
          </a:xfrm>
          <a:prstGeom prst="rect">
            <a:avLst/>
          </a:prstGeom>
          <a:solidFill>
            <a:schemeClr val="bg1"/>
          </a:solidFill>
        </p:spPr>
        <p:txBody>
          <a:bodyPr/>
          <a:lstStyle/>
          <a:p>
            <a:endParaRPr lang="zh-CN" altLang="en-US" dirty="0"/>
          </a:p>
        </p:txBody>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0591800" y="503882"/>
            <a:ext cx="9364434" cy="553998"/>
          </a:xfrm>
          <a:prstGeom prst="rect">
            <a:avLst/>
          </a:prstGeom>
          <a:noFill/>
          <a:ln w="38100">
            <a:noFill/>
          </a:ln>
        </p:spPr>
        <p:txBody>
          <a:bodyPr wrap="square">
            <a:spAutoFit/>
          </a:bodyPr>
          <a:lstStyle/>
          <a:p>
            <a:pPr marL="457200" marR="0" lvl="0" indent="-457200" algn="just" defTabSz="914400" rtl="0" eaLnBrk="1" fontAlgn="auto" latinLnBrk="0" hangingPunct="1">
              <a:lnSpc>
                <a:spcPts val="3600"/>
              </a:lnSpc>
              <a:spcBef>
                <a:spcPts val="0"/>
              </a:spcBef>
              <a:spcAft>
                <a:spcPts val="0"/>
              </a:spcAft>
              <a:buClrTx/>
              <a:buSzTx/>
              <a:buFont typeface="Wingdings" panose="05000000000000000000" pitchFamily="2" charset="2"/>
              <a:buChar char="l"/>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Significance of the Spring Festival</a:t>
            </a:r>
            <a:endPar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34"/>
          <p:cNvSpPr/>
          <p:nvPr/>
        </p:nvSpPr>
        <p:spPr>
          <a:xfrm rot="19197042" flipH="1">
            <a:off x="913480" y="7722574"/>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pic>
        <p:nvPicPr>
          <p:cNvPr id="6" name="图片 5"/>
          <p:cNvPicPr>
            <a:picLocks noChangeAspect="1"/>
          </p:cNvPicPr>
          <p:nvPr/>
        </p:nvPicPr>
        <p:blipFill>
          <a:blip r:embed="rId3"/>
          <a:stretch>
            <a:fillRect/>
          </a:stretch>
        </p:blipFill>
        <p:spPr>
          <a:xfrm>
            <a:off x="1371600" y="1104900"/>
            <a:ext cx="15392400" cy="6589065"/>
          </a:xfrm>
          <a:prstGeom prst="rect">
            <a:avLst/>
          </a:prstGeom>
        </p:spPr>
      </p:pic>
      <p:sp>
        <p:nvSpPr>
          <p:cNvPr id="7" name="Freeform 35"/>
          <p:cNvSpPr/>
          <p:nvPr/>
        </p:nvSpPr>
        <p:spPr>
          <a:xfrm rot="21266870">
            <a:off x="16555330" y="2855702"/>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pic>
        <p:nvPicPr>
          <p:cNvPr id="10" name="图片 9"/>
          <p:cNvPicPr>
            <a:picLocks noChangeAspect="1"/>
          </p:cNvPicPr>
          <p:nvPr/>
        </p:nvPicPr>
        <p:blipFill>
          <a:blip r:embed="rId4"/>
          <a:stretch>
            <a:fillRect/>
          </a:stretch>
        </p:blipFill>
        <p:spPr>
          <a:xfrm>
            <a:off x="1600200" y="2933700"/>
            <a:ext cx="3600407" cy="1055291"/>
          </a:xfrm>
          <a:prstGeom prst="rect">
            <a:avLst/>
          </a:prstGeom>
        </p:spPr>
      </p:pic>
      <p:sp>
        <p:nvSpPr>
          <p:cNvPr id="13" name="文本框 12"/>
          <p:cNvSpPr txBox="1"/>
          <p:nvPr/>
        </p:nvSpPr>
        <p:spPr>
          <a:xfrm>
            <a:off x="2505387" y="7641716"/>
            <a:ext cx="14097000" cy="1754326"/>
          </a:xfrm>
          <a:prstGeom prst="rect">
            <a:avLst/>
          </a:prstGeom>
          <a:noFill/>
        </p:spPr>
        <p:txBody>
          <a:bodyPr wrap="square">
            <a:spAutoFit/>
          </a:bodyPr>
          <a:lstStyle/>
          <a:p>
            <a:pPr algn="just"/>
            <a:r>
              <a:rPr lang="en-US" altLang="zh-CN" sz="3600" u="sng" dirty="0">
                <a:solidFill>
                  <a:srgbClr val="C00000"/>
                </a:solidFill>
                <a:latin typeface="Times New Roman" panose="02020603050405020304" pitchFamily="18" charset="0"/>
                <a:cs typeface="Times New Roman" panose="02020603050405020304" pitchFamily="18" charset="0"/>
              </a:rPr>
              <a:t>During the Spring Festival, a time for family reunions, the warmth and laughter around the dinner table only serve to deepen the bonds of affection. </a:t>
            </a:r>
            <a:endParaRPr lang="zh-CN" altLang="en-US" sz="3600" u="sng" dirty="0">
              <a:solidFill>
                <a:srgbClr val="C00000"/>
              </a:solidFill>
              <a:latin typeface="Times New Roman" panose="02020603050405020304" pitchFamily="18" charset="0"/>
              <a:cs typeface="Times New Roman" panose="02020603050405020304" pitchFamily="18" charset="0"/>
            </a:endParaRPr>
          </a:p>
        </p:txBody>
      </p:sp>
      <p:sp>
        <p:nvSpPr>
          <p:cNvPr id="14" name="矩形 13"/>
          <p:cNvSpPr/>
          <p:nvPr/>
        </p:nvSpPr>
        <p:spPr>
          <a:xfrm>
            <a:off x="2362200" y="7866532"/>
            <a:ext cx="76200" cy="1219200"/>
          </a:xfrm>
          <a:prstGeom prst="rect">
            <a:avLst/>
          </a:prstGeom>
          <a:solidFill>
            <a:srgbClr val="DADADA"/>
          </a:solidFill>
          <a:ln>
            <a:solidFill>
              <a:srgbClr val="DADA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p:nvPicPr>
        <p:blipFill>
          <a:blip r:embed="rId5"/>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322614" y="1051702"/>
            <a:ext cx="9364434" cy="553998"/>
          </a:xfrm>
          <a:prstGeom prst="rect">
            <a:avLst/>
          </a:prstGeom>
          <a:noFill/>
          <a:ln w="38100">
            <a:noFill/>
          </a:ln>
        </p:spPr>
        <p:txBody>
          <a:bodyPr wrap="square">
            <a:spAutoFit/>
          </a:bodyPr>
          <a:lstStyle/>
          <a:p>
            <a:pPr marL="457200" lvl="0" indent="-457200" algn="just">
              <a:lnSpc>
                <a:spcPts val="3600"/>
              </a:lnSpc>
              <a:buFont typeface="Wingdings" panose="05000000000000000000" pitchFamily="2" charset="2"/>
              <a:buChar char="l"/>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Language </a:t>
            </a:r>
            <a:r>
              <a:rPr lang="en-US" altLang="zh-CN" sz="3200" b="1" dirty="0">
                <a:solidFill>
                  <a:prstClr val="black"/>
                </a:solidFill>
              </a:rPr>
              <a:t>aspect-- BEGINNING</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Freeform 35"/>
          <p:cNvSpPr/>
          <p:nvPr/>
        </p:nvSpPr>
        <p:spPr>
          <a:xfrm>
            <a:off x="15542152" y="6286500"/>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sp>
        <p:nvSpPr>
          <p:cNvPr id="8" name="Freeform 34"/>
          <p:cNvSpPr/>
          <p:nvPr/>
        </p:nvSpPr>
        <p:spPr>
          <a:xfrm rot="19197042" flipH="1">
            <a:off x="913480" y="7722574"/>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sp>
        <p:nvSpPr>
          <p:cNvPr id="3" name="文本框 2"/>
          <p:cNvSpPr txBox="1"/>
          <p:nvPr/>
        </p:nvSpPr>
        <p:spPr>
          <a:xfrm>
            <a:off x="1480456" y="1562100"/>
            <a:ext cx="13759543" cy="1461939"/>
          </a:xfrm>
          <a:prstGeom prst="rect">
            <a:avLst/>
          </a:prstGeom>
          <a:solidFill>
            <a:srgbClr val="E9E2D6"/>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简洁版：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Hearing that you've always been curious about the Spring Festival, I'm writing to tell you about a folk-custom experience I had during the Spring Festival.</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480455" y="3086100"/>
            <a:ext cx="13759543" cy="2939266"/>
          </a:xfrm>
          <a:prstGeom prst="rect">
            <a:avLst/>
          </a:prstGeom>
          <a:solidFill>
            <a:srgbClr val="F6DCB0"/>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亲切版：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Guess what? I just experienced the most amazing thing during the Spring Festival! Since you've shown such great interest in it, I thought I'd write and tell you all about it. This festival is super special to us Chinese, and there are so many cool traditions that make it really stand out. I'm sure you'll find it as fascinating as I do.</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1469569" y="6134100"/>
            <a:ext cx="13759543" cy="2657138"/>
          </a:xfrm>
          <a:prstGeom prst="rect">
            <a:avLst/>
          </a:prstGeom>
          <a:solidFill>
            <a:srgbClr val="E9E2D6"/>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正式版：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ts val="34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Hope this email finds you well. I am writing to share with you an unforgettable folk-custom experience I had during the Spring Festival, which has recently been inscribed on the UNESCO list of Intangible Cultural Heritage. As you know, the Spring Festival is the most significant traditional festival in China, and it is rich with unique customs and cultural significance. </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3"/>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322614" y="1051702"/>
            <a:ext cx="9364434" cy="553998"/>
          </a:xfrm>
          <a:prstGeom prst="rect">
            <a:avLst/>
          </a:prstGeom>
          <a:noFill/>
          <a:ln w="38100">
            <a:noFill/>
          </a:ln>
        </p:spPr>
        <p:txBody>
          <a:bodyPr wrap="square">
            <a:spAutoFit/>
          </a:bodyPr>
          <a:lstStyle/>
          <a:p>
            <a:pPr marL="457200" lvl="0" indent="-457200" algn="just">
              <a:lnSpc>
                <a:spcPts val="3600"/>
              </a:lnSpc>
              <a:buFont typeface="Wingdings" panose="05000000000000000000" pitchFamily="2" charset="2"/>
              <a:buChar char="l"/>
            </a:pPr>
            <a:r>
              <a:rPr lang="en-US" altLang="zh-CN" sz="3200" b="1" dirty="0">
                <a:solidFill>
                  <a:prstClr val="black"/>
                </a:solidFill>
              </a:rPr>
              <a:t>Language aspect--BODY</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Freeform 35"/>
          <p:cNvSpPr/>
          <p:nvPr/>
        </p:nvSpPr>
        <p:spPr>
          <a:xfrm>
            <a:off x="15715414" y="4385426"/>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sp>
        <p:nvSpPr>
          <p:cNvPr id="3" name="文本框 2"/>
          <p:cNvSpPr txBox="1"/>
          <p:nvPr/>
        </p:nvSpPr>
        <p:spPr>
          <a:xfrm>
            <a:off x="1475014" y="1682678"/>
            <a:ext cx="13759543" cy="2339102"/>
          </a:xfrm>
          <a:prstGeom prst="rect">
            <a:avLst/>
          </a:prstGeom>
          <a:solidFill>
            <a:srgbClr val="E9E2D6"/>
          </a:solidFill>
          <a:ln w="38100">
            <a:noFill/>
          </a:ln>
        </p:spPr>
        <p:txBody>
          <a:bodyPr wrap="square">
            <a:spAutoFit/>
          </a:bodyPr>
          <a:lstStyle/>
          <a:p>
            <a:pPr lvl="0" algn="just">
              <a:lnSpc>
                <a:spcPts val="3000"/>
              </a:lnSpc>
            </a:pPr>
            <a:r>
              <a:rPr lang="zh-CN" altLang="en-US" sz="3200" dirty="0">
                <a:solidFill>
                  <a:prstClr val="black"/>
                </a:solidFill>
              </a:rPr>
              <a:t>体验过程模式化：</a:t>
            </a:r>
            <a:endParaRPr lang="zh-CN" altLang="en-US" sz="3200" dirty="0">
              <a:solidFill>
                <a:prstClr val="black"/>
              </a:solidFill>
            </a:endParaRPr>
          </a:p>
          <a:p>
            <a:pPr lvl="0" algn="just"/>
            <a:r>
              <a:rPr lang="en-US" altLang="zh-CN" sz="3200" dirty="0">
                <a:solidFill>
                  <a:prstClr val="black"/>
                </a:solidFill>
              </a:rPr>
              <a:t>      </a:t>
            </a:r>
            <a:r>
              <a:rPr lang="en-US" altLang="zh-CN" sz="3200" dirty="0">
                <a:solidFill>
                  <a:prstClr val="black"/>
                </a:solidFill>
                <a:latin typeface="Times New Roman" panose="02020603050405020304" pitchFamily="18" charset="0"/>
                <a:cs typeface="Times New Roman" panose="02020603050405020304" pitchFamily="18" charset="0"/>
              </a:rPr>
              <a:t>To begin with/ To be specific, </a:t>
            </a:r>
            <a:r>
              <a:rPr lang="zh-CN" altLang="en-US" sz="3200" dirty="0">
                <a:solidFill>
                  <a:prstClr val="black"/>
                </a:solidFill>
                <a:latin typeface="Times New Roman" panose="02020603050405020304" pitchFamily="18" charset="0"/>
                <a:cs typeface="Times New Roman" panose="02020603050405020304" pitchFamily="18" charset="0"/>
              </a:rPr>
              <a:t>活动安排①（完整句子）</a:t>
            </a:r>
            <a:r>
              <a:rPr lang="en-US" altLang="zh-CN" sz="3200" dirty="0">
                <a:solidFill>
                  <a:prstClr val="black"/>
                </a:solidFill>
                <a:latin typeface="Times New Roman" panose="02020603050405020304" pitchFamily="18" charset="0"/>
                <a:cs typeface="Times New Roman" panose="02020603050405020304" pitchFamily="18" charset="0"/>
              </a:rPr>
              <a:t>.This was followed by </a:t>
            </a:r>
            <a:r>
              <a:rPr lang="zh-CN" altLang="en-US" sz="3200" dirty="0">
                <a:solidFill>
                  <a:prstClr val="black"/>
                </a:solidFill>
                <a:latin typeface="Times New Roman" panose="02020603050405020304" pitchFamily="18" charset="0"/>
                <a:cs typeface="Times New Roman" panose="02020603050405020304" pitchFamily="18" charset="0"/>
              </a:rPr>
              <a:t>活动安排②（动名词词块）</a:t>
            </a:r>
            <a:r>
              <a:rPr lang="en-US" altLang="zh-CN" sz="3200" dirty="0">
                <a:solidFill>
                  <a:prstClr val="black"/>
                </a:solidFill>
                <a:latin typeface="Times New Roman" panose="02020603050405020304" pitchFamily="18" charset="0"/>
                <a:cs typeface="Times New Roman" panose="02020603050405020304" pitchFamily="18" charset="0"/>
              </a:rPr>
              <a:t>. What mattered the most during the event was that...</a:t>
            </a:r>
            <a:r>
              <a:rPr lang="zh-CN" altLang="en-US" sz="3200" dirty="0">
                <a:solidFill>
                  <a:prstClr val="black"/>
                </a:solidFill>
                <a:latin typeface="Times New Roman" panose="02020603050405020304" pitchFamily="18" charset="0"/>
                <a:cs typeface="Times New Roman" panose="02020603050405020304" pitchFamily="18" charset="0"/>
              </a:rPr>
              <a:t>活动亮点内容（完整句子）</a:t>
            </a:r>
            <a:r>
              <a:rPr lang="en-US" altLang="zh-CN" sz="3200" dirty="0">
                <a:solidFill>
                  <a:prstClr val="black"/>
                </a:solidFill>
                <a:latin typeface="Times New Roman" panose="02020603050405020304" pitchFamily="18" charset="0"/>
                <a:cs typeface="Times New Roman" panose="02020603050405020304" pitchFamily="18" charset="0"/>
              </a:rPr>
              <a:t>, which </a:t>
            </a:r>
            <a:r>
              <a:rPr lang="zh-CN" altLang="en-US" sz="3200" dirty="0">
                <a:solidFill>
                  <a:prstClr val="black"/>
                </a:solidFill>
                <a:latin typeface="Times New Roman" panose="02020603050405020304" pitchFamily="18" charset="0"/>
                <a:cs typeface="Times New Roman" panose="02020603050405020304" pitchFamily="18" charset="0"/>
              </a:rPr>
              <a:t>定语从句（活动意义</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收获</a:t>
            </a:r>
            <a:r>
              <a:rPr lang="en-US" altLang="zh-CN" sz="3200" dirty="0">
                <a:solidFill>
                  <a:prstClr val="black"/>
                </a:solidFill>
                <a:latin typeface="Times New Roman" panose="02020603050405020304" pitchFamily="18" charset="0"/>
                <a:cs typeface="Times New Roman" panose="02020603050405020304" pitchFamily="18" charset="0"/>
              </a:rPr>
              <a:t>/</a:t>
            </a:r>
            <a:r>
              <a:rPr lang="zh-CN" altLang="en-US" sz="3200" dirty="0">
                <a:solidFill>
                  <a:prstClr val="black"/>
                </a:solidFill>
                <a:latin typeface="Times New Roman" panose="02020603050405020304" pitchFamily="18" charset="0"/>
                <a:cs typeface="Times New Roman" panose="02020603050405020304" pitchFamily="18" charset="0"/>
              </a:rPr>
              <a:t>感悟）</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lgn="just">
              <a:lnSpc>
                <a:spcPts val="3000"/>
              </a:lnSpc>
            </a:pPr>
            <a:endParaRPr kumimoji="0" lang="zh-CN" altLang="en-US" sz="320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491343" y="4146172"/>
            <a:ext cx="13759543" cy="2015936"/>
          </a:xfrm>
          <a:prstGeom prst="rect">
            <a:avLst/>
          </a:prstGeom>
          <a:solidFill>
            <a:srgbClr val="F6DCB0"/>
          </a:solidFill>
          <a:ln w="38100">
            <a:noFill/>
          </a:ln>
        </p:spPr>
        <p:txBody>
          <a:bodyPr wrap="square">
            <a:spAutoFit/>
          </a:bodyPr>
          <a:lstStyle/>
          <a:p>
            <a:pPr lvl="0" algn="just">
              <a:lnSpc>
                <a:spcPts val="3000"/>
              </a:lnSpc>
            </a:pPr>
            <a:r>
              <a:rPr lang="zh-CN" altLang="en-US" sz="3200" dirty="0">
                <a:solidFill>
                  <a:prstClr val="black"/>
                </a:solidFill>
              </a:rPr>
              <a:t>体验过程情绪化：</a:t>
            </a:r>
            <a:endParaRPr lang="zh-CN" altLang="en-US" sz="3200" dirty="0">
              <a:solidFill>
                <a:prstClr val="black"/>
              </a:solidFill>
            </a:endParaRPr>
          </a:p>
          <a:p>
            <a:pPr lvl="0" algn="just">
              <a:lnSpc>
                <a:spcPts val="3000"/>
              </a:lnSpc>
            </a:pPr>
            <a:r>
              <a:rPr lang="en-US" altLang="zh-CN" sz="3200" dirty="0">
                <a:solidFill>
                  <a:prstClr val="black"/>
                </a:solidFill>
                <a:latin typeface="Times New Roman" panose="02020603050405020304" pitchFamily="18" charset="0"/>
                <a:cs typeface="Times New Roman" panose="02020603050405020304" pitchFamily="18" charset="0"/>
              </a:rPr>
              <a:t>     </a:t>
            </a:r>
            <a:r>
              <a:rPr lang="en-US" altLang="zh-CN" sz="3200" dirty="0">
                <a:solidFill>
                  <a:srgbClr val="00B0F0"/>
                </a:solidFill>
                <a:latin typeface="Times New Roman" panose="02020603050405020304" pitchFamily="18" charset="0"/>
                <a:cs typeface="Times New Roman" panose="02020603050405020304" pitchFamily="18" charset="0"/>
              </a:rPr>
              <a:t>XXX</a:t>
            </a:r>
            <a:r>
              <a:rPr lang="en-US" altLang="zh-CN" sz="3200" dirty="0">
                <a:solidFill>
                  <a:prstClr val="black"/>
                </a:solidFill>
                <a:latin typeface="Times New Roman" panose="02020603050405020304" pitchFamily="18" charset="0"/>
                <a:cs typeface="Times New Roman" panose="02020603050405020304" pitchFamily="18" charset="0"/>
              </a:rPr>
              <a:t> was filled with joy and excitement. As we gathered </a:t>
            </a:r>
            <a:r>
              <a:rPr lang="zh-CN" altLang="en-US" sz="3200" dirty="0">
                <a:solidFill>
                  <a:srgbClr val="00B0F0"/>
                </a:solidFill>
                <a:latin typeface="Times New Roman" panose="02020603050405020304" pitchFamily="18" charset="0"/>
                <a:cs typeface="Times New Roman" panose="02020603050405020304" pitchFamily="18" charset="0"/>
              </a:rPr>
              <a:t>地点</a:t>
            </a:r>
            <a:r>
              <a:rPr lang="en-US" altLang="zh-CN" sz="3200" dirty="0">
                <a:solidFill>
                  <a:prstClr val="black"/>
                </a:solidFill>
                <a:latin typeface="Times New Roman" panose="02020603050405020304" pitchFamily="18" charset="0"/>
                <a:cs typeface="Times New Roman" panose="02020603050405020304" pitchFamily="18" charset="0"/>
              </a:rPr>
              <a:t>, the atmosphere was electric with anticipation. The process of </a:t>
            </a:r>
            <a:r>
              <a:rPr lang="en-US" altLang="zh-CN" sz="3200" i="1" dirty="0">
                <a:solidFill>
                  <a:srgbClr val="00B0F0"/>
                </a:solidFill>
                <a:latin typeface="Times New Roman" panose="02020603050405020304" pitchFamily="18" charset="0"/>
                <a:cs typeface="Times New Roman" panose="02020603050405020304" pitchFamily="18" charset="0"/>
              </a:rPr>
              <a:t>doing 1. </a:t>
            </a:r>
            <a:r>
              <a:rPr lang="en-US" altLang="zh-CN" sz="3200" dirty="0">
                <a:solidFill>
                  <a:prstClr val="black"/>
                </a:solidFill>
                <a:latin typeface="Times New Roman" panose="02020603050405020304" pitchFamily="18" charset="0"/>
                <a:cs typeface="Times New Roman" panose="02020603050405020304" pitchFamily="18" charset="0"/>
              </a:rPr>
              <a:t>was a collaborative effort, with everyone </a:t>
            </a:r>
            <a:r>
              <a:rPr lang="en-US" altLang="zh-CN" sz="3200" dirty="0">
                <a:solidFill>
                  <a:srgbClr val="00B0F0"/>
                </a:solidFill>
                <a:latin typeface="Times New Roman" panose="02020603050405020304" pitchFamily="18" charset="0"/>
                <a:cs typeface="Times New Roman" panose="02020603050405020304" pitchFamily="18" charset="0"/>
              </a:rPr>
              <a:t>doing2 and doing3 </a:t>
            </a:r>
            <a:r>
              <a:rPr lang="en-US" altLang="zh-CN" sz="3200" dirty="0">
                <a:solidFill>
                  <a:prstClr val="black"/>
                </a:solidFill>
                <a:latin typeface="Times New Roman" panose="02020603050405020304" pitchFamily="18" charset="0"/>
                <a:cs typeface="Times New Roman" panose="02020603050405020304" pitchFamily="18" charset="0"/>
              </a:rPr>
              <a:t>. ……  More importantly, it was a moment of connection and shared tradition.</a:t>
            </a:r>
            <a:endParaRPr kumimoji="0" lang="zh-CN" altLang="en-US" sz="320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1507672" y="6286500"/>
            <a:ext cx="13759543" cy="2939266"/>
          </a:xfrm>
          <a:prstGeom prst="rect">
            <a:avLst/>
          </a:prstGeom>
          <a:solidFill>
            <a:srgbClr val="E9E2D6"/>
          </a:solidFill>
          <a:ln w="38100">
            <a:noFill/>
          </a:ln>
        </p:spPr>
        <p:txBody>
          <a:bodyPr wrap="square">
            <a:spAutoFit/>
          </a:bodyPr>
          <a:lstStyle/>
          <a:p>
            <a:pPr lvl="0" algn="just">
              <a:lnSpc>
                <a:spcPts val="3000"/>
              </a:lnSpc>
            </a:pPr>
            <a:r>
              <a:rPr lang="zh-CN" altLang="en-US" sz="3200" dirty="0">
                <a:solidFill>
                  <a:prstClr val="black"/>
                </a:solidFill>
              </a:rPr>
              <a:t>体验过程场景化：</a:t>
            </a:r>
            <a:endParaRPr lang="zh-CN" altLang="en-US" sz="3200" dirty="0">
              <a:solidFill>
                <a:prstClr val="black"/>
              </a:solidFill>
            </a:endParaRPr>
          </a:p>
          <a:p>
            <a:pPr lvl="0" algn="just"/>
            <a:r>
              <a:rPr lang="en-US" altLang="zh-CN" sz="3200" dirty="0">
                <a:solidFill>
                  <a:prstClr val="black"/>
                </a:solidFill>
              </a:rPr>
              <a:t>      </a:t>
            </a:r>
            <a:r>
              <a:rPr lang="en-US" altLang="zh-CN" sz="3200" dirty="0">
                <a:solidFill>
                  <a:prstClr val="black"/>
                </a:solidFill>
                <a:latin typeface="Times New Roman" panose="02020603050405020304" pitchFamily="18" charset="0"/>
                <a:cs typeface="Times New Roman" panose="02020603050405020304" pitchFamily="18" charset="0"/>
              </a:rPr>
              <a:t>Everyone was assigned a task. Some were busy </a:t>
            </a:r>
            <a:r>
              <a:rPr lang="en-US" altLang="zh-CN" sz="3200" dirty="0">
                <a:solidFill>
                  <a:srgbClr val="00B0F0"/>
                </a:solidFill>
                <a:latin typeface="Times New Roman" panose="02020603050405020304" pitchFamily="18" charset="0"/>
                <a:cs typeface="Times New Roman" panose="02020603050405020304" pitchFamily="18" charset="0"/>
              </a:rPr>
              <a:t>doing 1</a:t>
            </a:r>
            <a:r>
              <a:rPr lang="en-US" altLang="zh-CN" sz="3200" dirty="0">
                <a:solidFill>
                  <a:prstClr val="black"/>
                </a:solidFill>
                <a:latin typeface="Times New Roman" panose="02020603050405020304" pitchFamily="18" charset="0"/>
                <a:cs typeface="Times New Roman" panose="02020603050405020304" pitchFamily="18" charset="0"/>
              </a:rPr>
              <a:t>, while others were </a:t>
            </a:r>
            <a:r>
              <a:rPr lang="en-US" altLang="zh-CN" sz="3200" dirty="0">
                <a:solidFill>
                  <a:srgbClr val="00B0F0"/>
                </a:solidFill>
                <a:latin typeface="Times New Roman" panose="02020603050405020304" pitchFamily="18" charset="0"/>
                <a:cs typeface="Times New Roman" panose="02020603050405020304" pitchFamily="18" charset="0"/>
              </a:rPr>
              <a:t>doing2</a:t>
            </a:r>
            <a:r>
              <a:rPr lang="en-US" altLang="zh-CN" sz="3200" dirty="0">
                <a:solidFill>
                  <a:prstClr val="black"/>
                </a:solidFill>
                <a:latin typeface="Times New Roman" panose="02020603050405020304" pitchFamily="18" charset="0"/>
                <a:cs typeface="Times New Roman" panose="02020603050405020304" pitchFamily="18" charset="0"/>
              </a:rPr>
              <a:t> </a:t>
            </a:r>
            <a:r>
              <a:rPr lang="en-US" altLang="zh-CN" sz="3200" dirty="0">
                <a:solidFill>
                  <a:srgbClr val="00B0F0"/>
                </a:solidFill>
                <a:latin typeface="Times New Roman" panose="02020603050405020304" pitchFamily="18" charset="0"/>
                <a:cs typeface="Times New Roman" panose="02020603050405020304" pitchFamily="18" charset="0"/>
              </a:rPr>
              <a:t>and doing 3</a:t>
            </a:r>
            <a:r>
              <a:rPr lang="en-US" altLang="zh-CN" sz="3200" dirty="0">
                <a:solidFill>
                  <a:prstClr val="black"/>
                </a:solidFill>
                <a:latin typeface="Times New Roman" panose="02020603050405020304" pitchFamily="18" charset="0"/>
                <a:cs typeface="Times New Roman" panose="02020603050405020304" pitchFamily="18" charset="0"/>
              </a:rPr>
              <a:t>. The air was filled with laughter and chatter, creating a warm and festive atmosphere. As we worked together, we shared stories and traditions, making the experience not just about </a:t>
            </a:r>
            <a:r>
              <a:rPr lang="en-US" altLang="zh-CN" sz="3200" dirty="0">
                <a:solidFill>
                  <a:srgbClr val="00B0F0"/>
                </a:solidFill>
                <a:latin typeface="Times New Roman" panose="02020603050405020304" pitchFamily="18" charset="0"/>
                <a:cs typeface="Times New Roman" panose="02020603050405020304" pitchFamily="18" charset="0"/>
              </a:rPr>
              <a:t>XXX</a:t>
            </a:r>
            <a:r>
              <a:rPr lang="en-US" altLang="zh-CN" sz="3200" dirty="0">
                <a:solidFill>
                  <a:prstClr val="black"/>
                </a:solidFill>
                <a:latin typeface="Times New Roman" panose="02020603050405020304" pitchFamily="18" charset="0"/>
                <a:cs typeface="Times New Roman" panose="02020603050405020304" pitchFamily="18" charset="0"/>
              </a:rPr>
              <a:t> but about bonding and preserving our cultural heritage.</a:t>
            </a:r>
            <a:endParaRPr kumimoji="0" lang="zh-CN" altLang="en-US" sz="320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Freeform 34"/>
          <p:cNvSpPr/>
          <p:nvPr/>
        </p:nvSpPr>
        <p:spPr>
          <a:xfrm flipH="1">
            <a:off x="15212888" y="6735862"/>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pic>
        <p:nvPicPr>
          <p:cNvPr id="5124" name="图片 6" descr="logo横版 png"/>
          <p:cNvPicPr>
            <a:picLocks noChangeAspect="1"/>
          </p:cNvPicPr>
          <p:nvPr/>
        </p:nvPicPr>
        <p:blipFill>
          <a:blip r:embed="rId3"/>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5" name="文本框 4"/>
          <p:cNvSpPr txBox="1"/>
          <p:nvPr/>
        </p:nvSpPr>
        <p:spPr>
          <a:xfrm>
            <a:off x="1322614" y="1051702"/>
            <a:ext cx="9364434" cy="553998"/>
          </a:xfrm>
          <a:prstGeom prst="rect">
            <a:avLst/>
          </a:prstGeom>
          <a:noFill/>
          <a:ln w="38100">
            <a:noFill/>
          </a:ln>
        </p:spPr>
        <p:txBody>
          <a:bodyPr wrap="square">
            <a:spAutoFit/>
          </a:bodyPr>
          <a:lstStyle/>
          <a:p>
            <a:pPr marL="457200" marR="0" lvl="0" indent="-457200" algn="just" defTabSz="914400" rtl="0" eaLnBrk="1" fontAlgn="auto" latinLnBrk="0" hangingPunct="1">
              <a:lnSpc>
                <a:spcPts val="3600"/>
              </a:lnSpc>
              <a:spcBef>
                <a:spcPts val="0"/>
              </a:spcBef>
              <a:spcAft>
                <a:spcPts val="0"/>
              </a:spcAft>
              <a:buClrTx/>
              <a:buSzTx/>
              <a:buFont typeface="Wingdings" panose="05000000000000000000" pitchFamily="2" charset="2"/>
              <a:buChar char="l"/>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Language aspect--ENDING</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Freeform 35"/>
          <p:cNvSpPr/>
          <p:nvPr/>
        </p:nvSpPr>
        <p:spPr>
          <a:xfrm>
            <a:off x="15715414" y="4385426"/>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sp>
        <p:nvSpPr>
          <p:cNvPr id="3" name="文本框 2"/>
          <p:cNvSpPr txBox="1"/>
          <p:nvPr/>
        </p:nvSpPr>
        <p:spPr>
          <a:xfrm>
            <a:off x="1475014" y="1682678"/>
            <a:ext cx="13759543" cy="5293757"/>
          </a:xfrm>
          <a:prstGeom prst="rect">
            <a:avLst/>
          </a:prstGeom>
          <a:solidFill>
            <a:srgbClr val="E9E2D6"/>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体会与感悟（个人感悟 文化价值 社会价值 ）</a:t>
            </a:r>
            <a:endPar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457200" lvl="0" indent="-457200" algn="just">
              <a:buFont typeface="Wingdings" panose="05000000000000000000" pitchFamily="2" charset="2"/>
              <a:buChar char="n"/>
            </a:pPr>
            <a:r>
              <a:rPr lang="en-US" altLang="zh-CN" sz="3200" dirty="0">
                <a:solidFill>
                  <a:prstClr val="black"/>
                </a:solidFill>
                <a:latin typeface="Times New Roman" panose="02020603050405020304" pitchFamily="18" charset="0"/>
                <a:cs typeface="Times New Roman" panose="02020603050405020304" pitchFamily="18" charset="0"/>
              </a:rPr>
              <a:t>This experience </a:t>
            </a:r>
            <a:r>
              <a:rPr lang="en-US" altLang="zh-CN" sz="3200" b="1" dirty="0">
                <a:solidFill>
                  <a:prstClr val="black"/>
                </a:solidFill>
                <a:latin typeface="Times New Roman" panose="02020603050405020304" pitchFamily="18" charset="0"/>
                <a:cs typeface="Times New Roman" panose="02020603050405020304" pitchFamily="18" charset="0"/>
              </a:rPr>
              <a:t>not only </a:t>
            </a:r>
            <a:r>
              <a:rPr lang="en-US" altLang="zh-CN" sz="3200" dirty="0">
                <a:solidFill>
                  <a:prstClr val="black"/>
                </a:solidFill>
                <a:latin typeface="Times New Roman" panose="02020603050405020304" pitchFamily="18" charset="0"/>
                <a:cs typeface="Times New Roman" panose="02020603050405020304" pitchFamily="18" charset="0"/>
              </a:rPr>
              <a:t>brought us closer </a:t>
            </a:r>
            <a:r>
              <a:rPr lang="en-US" altLang="zh-CN" sz="3200" b="1" dirty="0">
                <a:solidFill>
                  <a:prstClr val="black"/>
                </a:solidFill>
                <a:latin typeface="Times New Roman" panose="02020603050405020304" pitchFamily="18" charset="0"/>
                <a:cs typeface="Times New Roman" panose="02020603050405020304" pitchFamily="18" charset="0"/>
              </a:rPr>
              <a:t>but also </a:t>
            </a:r>
            <a:r>
              <a:rPr lang="en-US" altLang="zh-CN" sz="3200" dirty="0">
                <a:solidFill>
                  <a:prstClr val="black"/>
                </a:solidFill>
                <a:latin typeface="Times New Roman" panose="02020603050405020304" pitchFamily="18" charset="0"/>
                <a:cs typeface="Times New Roman" panose="02020603050405020304" pitchFamily="18" charset="0"/>
              </a:rPr>
              <a:t>gave me a deeper appreciation for the traditions that have been passed down through generations.</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n"/>
            </a:pPr>
            <a:r>
              <a:rPr lang="en-US" altLang="zh-CN" sz="3200" dirty="0">
                <a:solidFill>
                  <a:prstClr val="black"/>
                </a:solidFill>
                <a:latin typeface="Times New Roman" panose="02020603050405020304" pitchFamily="18" charset="0"/>
                <a:cs typeface="Times New Roman" panose="02020603050405020304" pitchFamily="18" charset="0"/>
              </a:rPr>
              <a:t>This experience was a wonderful reminder of the importance of family and tradition, and it truly strengthened our sense of community and cultural identity.</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n"/>
            </a:pPr>
            <a:r>
              <a:rPr lang="en-US" altLang="zh-CN" sz="3200" dirty="0">
                <a:solidFill>
                  <a:prstClr val="black"/>
                </a:solidFill>
                <a:latin typeface="Times New Roman" panose="02020603050405020304" pitchFamily="18" charset="0"/>
                <a:cs typeface="Times New Roman" panose="02020603050405020304" pitchFamily="18" charset="0"/>
              </a:rPr>
              <a:t>The Spring Festival </a:t>
            </a:r>
            <a:r>
              <a:rPr lang="en-US" altLang="zh-CN" sz="3200" b="1" dirty="0">
                <a:solidFill>
                  <a:prstClr val="black"/>
                </a:solidFill>
                <a:latin typeface="Times New Roman" panose="02020603050405020304" pitchFamily="18" charset="0"/>
                <a:cs typeface="Times New Roman" panose="02020603050405020304" pitchFamily="18" charset="0"/>
              </a:rPr>
              <a:t>has shown me that </a:t>
            </a:r>
            <a:r>
              <a:rPr lang="en-US" altLang="zh-CN" sz="3200" dirty="0">
                <a:solidFill>
                  <a:prstClr val="black"/>
                </a:solidFill>
                <a:latin typeface="Times New Roman" panose="02020603050405020304" pitchFamily="18" charset="0"/>
                <a:cs typeface="Times New Roman" panose="02020603050405020304" pitchFamily="18" charset="0"/>
              </a:rPr>
              <a:t>our traditions have the power to unite us, to remind us of our shared humanity, and to inspire us to build a better world. </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n"/>
            </a:pPr>
            <a:r>
              <a:rPr lang="en-US" altLang="zh-CN" sz="3200" dirty="0">
                <a:solidFill>
                  <a:prstClr val="black"/>
                </a:solidFill>
                <a:latin typeface="Times New Roman" panose="02020603050405020304" pitchFamily="18" charset="0"/>
                <a:cs typeface="Times New Roman" panose="02020603050405020304" pitchFamily="18" charset="0"/>
              </a:rPr>
              <a:t>The Spring Festival is more than just a holiday; it's a celebration of our enduring cultural legacy.</a:t>
            </a:r>
            <a:endParaRPr lang="en-US" altLang="zh-CN" sz="3200" dirty="0">
              <a:solidFill>
                <a:prstClr val="black"/>
              </a:solidFill>
              <a:latin typeface="Times New Roman" panose="02020603050405020304" pitchFamily="18" charset="0"/>
              <a:cs typeface="Times New Roman" panose="02020603050405020304" pitchFamily="18" charset="0"/>
            </a:endParaRPr>
          </a:p>
          <a:p>
            <a:pPr marL="457200" lvl="0" indent="-457200" algn="just">
              <a:buFont typeface="Wingdings" panose="05000000000000000000" pitchFamily="2" charset="2"/>
              <a:buChar char="n"/>
            </a:pPr>
            <a:r>
              <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000"/>
              </a:lnSpc>
              <a:spcBef>
                <a:spcPts val="0"/>
              </a:spcBef>
              <a:spcAft>
                <a:spcPts val="0"/>
              </a:spcAft>
              <a:buClrTx/>
              <a:buSzTx/>
              <a:buFontTx/>
              <a:buNone/>
              <a:defRPr/>
            </a:pP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501393" y="6622445"/>
            <a:ext cx="13759543" cy="2785378"/>
          </a:xfrm>
          <a:prstGeom prst="rect">
            <a:avLst/>
          </a:prstGeom>
          <a:solidFill>
            <a:srgbClr val="F6DCB0"/>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交际互动：</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457200" lvl="0" indent="-457200" algn="just">
              <a:lnSpc>
                <a:spcPts val="3000"/>
              </a:lnSpc>
              <a:buFont typeface="Wingdings" panose="05000000000000000000" pitchFamily="2" charset="2"/>
              <a:buChar char="n"/>
            </a:pPr>
            <a:r>
              <a:rPr lang="en-US" altLang="zh-CN" sz="3200" dirty="0">
                <a:latin typeface="Times New Roman" panose="02020603050405020304" pitchFamily="18" charset="0"/>
                <a:cs typeface="Times New Roman" panose="02020603050405020304" pitchFamily="18" charset="0"/>
              </a:rPr>
              <a:t>I look forward to hearing about your own cultural celebrations and how they shape your community.</a:t>
            </a:r>
            <a:endParaRPr lang="en-US" altLang="zh-CN" sz="3200" dirty="0">
              <a:latin typeface="Times New Roman" panose="02020603050405020304" pitchFamily="18" charset="0"/>
              <a:cs typeface="Times New Roman" panose="02020603050405020304" pitchFamily="18" charset="0"/>
            </a:endParaRPr>
          </a:p>
          <a:p>
            <a:pPr marL="457200" lvl="0" indent="-457200" algn="just">
              <a:lnSpc>
                <a:spcPts val="3000"/>
              </a:lnSpc>
              <a:buFont typeface="Wingdings" panose="05000000000000000000" pitchFamily="2" charset="2"/>
              <a:buChar char="n"/>
            </a:pPr>
            <a:r>
              <a:rPr lang="en-US" altLang="zh-CN" sz="3200" dirty="0">
                <a:latin typeface="Times New Roman" panose="02020603050405020304" pitchFamily="18" charset="0"/>
                <a:cs typeface="Times New Roman" panose="02020603050405020304" pitchFamily="18" charset="0"/>
              </a:rPr>
              <a:t>I felt a deep sense of pride and joy in being part of something so timeless and meaningful. I hope you get the chance to experience some of our traditions one day. </a:t>
            </a:r>
            <a:endParaRPr lang="en-US" altLang="zh-CN" sz="3200" dirty="0">
              <a:latin typeface="Times New Roman" panose="02020603050405020304" pitchFamily="18" charset="0"/>
              <a:cs typeface="Times New Roman" panose="02020603050405020304" pitchFamily="18" charset="0"/>
            </a:endParaRPr>
          </a:p>
          <a:p>
            <a:pPr marL="457200" lvl="0" indent="-457200" algn="just">
              <a:lnSpc>
                <a:spcPts val="3000"/>
              </a:lnSpc>
              <a:buFont typeface="Wingdings" panose="05000000000000000000" pitchFamily="2" charset="2"/>
              <a:buChar char="n"/>
            </a:pPr>
            <a:r>
              <a:rPr kumimoji="0" lang="en-US" altLang="zh-CN" sz="3200" b="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3200" b="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Freeform 34"/>
          <p:cNvSpPr/>
          <p:nvPr/>
        </p:nvSpPr>
        <p:spPr>
          <a:xfrm flipH="1">
            <a:off x="15212888" y="6735862"/>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pic>
        <p:nvPicPr>
          <p:cNvPr id="5124" name="图片 6" descr="logo横版 png"/>
          <p:cNvPicPr>
            <a:picLocks noChangeAspect="1"/>
          </p:cNvPicPr>
          <p:nvPr/>
        </p:nvPicPr>
        <p:blipFill>
          <a:blip r:embed="rId3"/>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1"/>
            <a:stretch>
              <a:fillRect/>
            </a:stretch>
          </a:blipFill>
        </p:spPr>
      </p:sp>
      <p:grpSp>
        <p:nvGrpSpPr>
          <p:cNvPr id="9" name="Group 9"/>
          <p:cNvGrpSpPr/>
          <p:nvPr/>
        </p:nvGrpSpPr>
        <p:grpSpPr>
          <a:xfrm>
            <a:off x="121697" y="8199415"/>
            <a:ext cx="3698757" cy="1955508"/>
            <a:chOff x="0" y="0"/>
            <a:chExt cx="4931676" cy="2607344"/>
          </a:xfrm>
        </p:grpSpPr>
        <p:sp>
          <p:nvSpPr>
            <p:cNvPr id="10" name="Freeform 10"/>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2"/>
              <a:stretch>
                <a:fillRect/>
              </a:stretch>
            </a:blipFill>
          </p:spPr>
        </p:sp>
        <p:sp>
          <p:nvSpPr>
            <p:cNvPr id="11" name="Freeform 11"/>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3"/>
              <a:stretch>
                <a:fillRect/>
              </a:stretch>
            </a:blipFill>
          </p:spPr>
        </p:sp>
      </p:grpSp>
      <p:sp>
        <p:nvSpPr>
          <p:cNvPr id="4" name="TextBox 5"/>
          <p:cNvSpPr txBox="1"/>
          <p:nvPr/>
        </p:nvSpPr>
        <p:spPr>
          <a:xfrm>
            <a:off x="1676400" y="-1127275"/>
            <a:ext cx="12459249" cy="2518703"/>
          </a:xfrm>
          <a:prstGeom prst="rect">
            <a:avLst/>
          </a:prstGeom>
        </p:spPr>
        <p:txBody>
          <a:bodyPr wrap="square" lIns="0" tIns="0" rIns="0" bIns="0" rtlCol="0" anchor="t">
            <a:spAutoFit/>
          </a:bodyPr>
          <a:lstStyle/>
          <a:p>
            <a:pPr lvl="0">
              <a:lnSpc>
                <a:spcPts val="24465"/>
              </a:lnSpc>
              <a:spcBef>
                <a:spcPct val="0"/>
              </a:spcBef>
              <a:defRPr/>
            </a:pPr>
            <a:r>
              <a:rPr lang="en-US" altLang="zh-CN" sz="5400" b="1" spc="779" dirty="0">
                <a:solidFill>
                  <a:srgbClr val="AB8D65"/>
                </a:solidFill>
                <a:latin typeface="Times New Roman" panose="02020603050405020304" pitchFamily="18" charset="0"/>
                <a:ea typeface="League Spartan" panose="02010600030101010101"/>
                <a:cs typeface="Times New Roman" panose="02020603050405020304" pitchFamily="18" charset="0"/>
                <a:sym typeface="League Spartan" panose="02010600030101010101"/>
              </a:rPr>
              <a:t>Output Tasks</a:t>
            </a:r>
            <a:endParaRPr lang="en-US" altLang="zh-CN" sz="5400" b="1" spc="779" dirty="0">
              <a:solidFill>
                <a:srgbClr val="AB8D65"/>
              </a:solidFill>
              <a:latin typeface="Times New Roman" panose="02020603050405020304" pitchFamily="18" charset="0"/>
              <a:ea typeface="League Spartan" panose="02010600030101010101"/>
              <a:cs typeface="Times New Roman" panose="02020603050405020304" pitchFamily="18" charset="0"/>
              <a:sym typeface="League Spartan" panose="02010600030101010101"/>
            </a:endParaRPr>
          </a:p>
        </p:txBody>
      </p:sp>
      <p:sp>
        <p:nvSpPr>
          <p:cNvPr id="6" name="文本框 5"/>
          <p:cNvSpPr txBox="1"/>
          <p:nvPr/>
        </p:nvSpPr>
        <p:spPr>
          <a:xfrm>
            <a:off x="1199418" y="1859011"/>
            <a:ext cx="5353782" cy="6568978"/>
          </a:xfrm>
          <a:prstGeom prst="rect">
            <a:avLst/>
          </a:prstGeom>
          <a:noFill/>
        </p:spPr>
        <p:txBody>
          <a:bodyPr wrap="square">
            <a:spAutoFit/>
          </a:bodyPr>
          <a:lstStyle/>
          <a:p>
            <a:pPr marL="5080" indent="266700" algn="just" eaLnBrk="0">
              <a:lnSpc>
                <a:spcPct val="95000"/>
              </a:lnSpc>
              <a:spcBef>
                <a:spcPts val="50"/>
              </a:spcBef>
            </a:pPr>
            <a:r>
              <a:rPr lang="en-US"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假定你是李华，你的英国笔友</a:t>
            </a:r>
            <a:r>
              <a:rPr lang="zh-CN" altLang="zh-CN" sz="4000" spc="-24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4000" spc="-5" dirty="0">
                <a:solidFill>
                  <a:srgbClr val="000000"/>
                </a:solidFill>
                <a:effectLst/>
                <a:latin typeface="Times New Roman" panose="02020603050405020304" pitchFamily="18" charset="0"/>
                <a:ea typeface="Times New Roman" panose="02020603050405020304" pitchFamily="18" charset="0"/>
              </a:rPr>
              <a:t>Tom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对近期申遗成功的中国春节很感兴趣，请你写一</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封邮件向他</a:t>
            </a:r>
            <a:r>
              <a:rPr lang="zh-CN" altLang="zh-CN" sz="40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介绍春节期间你所经历的一次民俗体验。内</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容包括：</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82575" algn="just" eaLnBrk="0">
              <a:lnSpc>
                <a:spcPct val="92000"/>
              </a:lnSpc>
              <a:spcBef>
                <a:spcPts val="105"/>
              </a:spcBef>
            </a:pPr>
            <a:r>
              <a:rPr lang="en-US" altLang="zh-CN" sz="4000" spc="-30" dirty="0">
                <a:solidFill>
                  <a:srgbClr val="000000"/>
                </a:solidFill>
                <a:effectLst/>
                <a:latin typeface="Times New Roman" panose="02020603050405020304" pitchFamily="18" charset="0"/>
                <a:ea typeface="Times New Roman" panose="02020603050405020304" pitchFamily="18" charset="0"/>
              </a:rPr>
              <a:t>1.</a:t>
            </a:r>
            <a:r>
              <a:rPr lang="en-US" altLang="zh-CN" sz="4000" spc="180" dirty="0">
                <a:solidFill>
                  <a:srgbClr val="000000"/>
                </a:solidFill>
                <a:effectLst/>
                <a:latin typeface="Times New Roman" panose="02020603050405020304" pitchFamily="18" charset="0"/>
                <a:ea typeface="Times New Roman" panose="02020603050405020304" pitchFamily="18" charset="0"/>
              </a:rPr>
              <a:t> </a:t>
            </a:r>
            <a:r>
              <a:rPr lang="zh-CN" altLang="zh-CN" sz="4000" spc="-3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民俗体验过程。</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69875" algn="just" eaLnBrk="0">
              <a:lnSpc>
                <a:spcPct val="91000"/>
              </a:lnSpc>
              <a:spcBef>
                <a:spcPts val="110"/>
              </a:spcBef>
            </a:pPr>
            <a:r>
              <a:rPr lang="en-US" altLang="zh-CN" sz="4000" spc="-10" dirty="0">
                <a:solidFill>
                  <a:srgbClr val="000000"/>
                </a:solidFill>
                <a:effectLst/>
                <a:latin typeface="Times New Roman" panose="02020603050405020304" pitchFamily="18" charset="0"/>
                <a:ea typeface="Times New Roman" panose="02020603050405020304" pitchFamily="18" charset="0"/>
              </a:rPr>
              <a:t>2.</a:t>
            </a:r>
            <a:r>
              <a:rPr lang="en-US" altLang="zh-CN" sz="4000" spc="100" dirty="0">
                <a:solidFill>
                  <a:srgbClr val="000000"/>
                </a:solidFill>
                <a:effectLst/>
                <a:latin typeface="Times New Roman" panose="02020603050405020304" pitchFamily="18" charset="0"/>
                <a:ea typeface="Times New Roman" panose="02020603050405020304" pitchFamily="18" charset="0"/>
              </a:rPr>
              <a:t> </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体会或感受。</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algn="just"/>
            <a:r>
              <a:rPr lang="zh-CN" altLang="zh-CN" sz="4000" spc="-15" dirty="0">
                <a:solidFill>
                  <a:srgbClr val="000000"/>
                </a:solidFill>
                <a:effectLst/>
                <a:ea typeface="宋体" panose="02010600030101010101" pitchFamily="2" charset="-122"/>
                <a:cs typeface="宋体" panose="02010600030101010101" pitchFamily="2" charset="-122"/>
              </a:rPr>
              <a:t>参考词汇：</a:t>
            </a:r>
            <a:r>
              <a:rPr lang="en-US" altLang="zh-CN" sz="4000" spc="-15" dirty="0">
                <a:solidFill>
                  <a:srgbClr val="000000"/>
                </a:solidFill>
                <a:effectLst/>
                <a:latin typeface="Arial" panose="020B0604020202020204" pitchFamily="34" charset="0"/>
                <a:ea typeface="Arial" panose="020B0604020202020204" pitchFamily="34" charset="0"/>
              </a:rPr>
              <a:t>folk-custom</a:t>
            </a:r>
            <a:r>
              <a:rPr lang="en-US" altLang="zh-CN" sz="4000" spc="110" dirty="0">
                <a:solidFill>
                  <a:srgbClr val="000000"/>
                </a:solidFill>
                <a:effectLst/>
                <a:latin typeface="Arial" panose="020B0604020202020204" pitchFamily="34" charset="0"/>
                <a:ea typeface="Arial" panose="020B0604020202020204" pitchFamily="34" charset="0"/>
              </a:rPr>
              <a:t>  </a:t>
            </a:r>
            <a:r>
              <a:rPr lang="zh-CN" altLang="zh-CN" sz="4000" spc="-15" dirty="0">
                <a:solidFill>
                  <a:srgbClr val="000000"/>
                </a:solidFill>
                <a:effectLst/>
                <a:ea typeface="宋体" panose="02010600030101010101" pitchFamily="2" charset="-122"/>
                <a:cs typeface="宋体" panose="02010600030101010101" pitchFamily="2" charset="-122"/>
              </a:rPr>
              <a:t>民俗</a:t>
            </a:r>
            <a:endParaRPr lang="zh-CN" altLang="en-US" sz="4000" dirty="0"/>
          </a:p>
        </p:txBody>
      </p:sp>
      <p:sp>
        <p:nvSpPr>
          <p:cNvPr id="7" name="文本框 6"/>
          <p:cNvSpPr txBox="1"/>
          <p:nvPr/>
        </p:nvSpPr>
        <p:spPr>
          <a:xfrm>
            <a:off x="7652692" y="1489948"/>
            <a:ext cx="9067800" cy="6878806"/>
          </a:xfrm>
          <a:prstGeom prst="rect">
            <a:avLst/>
          </a:prstGeom>
          <a:solidFill>
            <a:srgbClr val="E9E2D6"/>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简版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Hearing that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you've always been curious about the Spring Festival,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I'm writing to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tell you about a folk-custom experience I had during the Spring Festival.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algn="just"/>
            <a:r>
              <a:rPr lang="en-US" altLang="zh-CN" sz="3200" i="1" dirty="0">
                <a:solidFill>
                  <a:prstClr val="black"/>
                </a:solidFill>
                <a:latin typeface="Times New Roman" panose="02020603050405020304" pitchFamily="18" charset="0"/>
                <a:cs typeface="Times New Roman" panose="02020603050405020304" pitchFamily="18" charset="0"/>
              </a:rPr>
              <a:t>     </a:t>
            </a:r>
            <a:r>
              <a:rPr lang="en-US" altLang="zh-CN" sz="3200" b="1" dirty="0">
                <a:solidFill>
                  <a:prstClr val="black"/>
                </a:solidFill>
                <a:latin typeface="Times New Roman" panose="02020603050405020304" pitchFamily="18" charset="0"/>
                <a:cs typeface="Times New Roman" panose="02020603050405020304" pitchFamily="18" charset="0"/>
              </a:rPr>
              <a:t>To begin with</a:t>
            </a:r>
            <a:r>
              <a:rPr lang="en-US" altLang="zh-CN" sz="3200" dirty="0">
                <a:solidFill>
                  <a:prstClr val="black"/>
                </a:solidFill>
                <a:latin typeface="Times New Roman" panose="02020603050405020304" pitchFamily="18" charset="0"/>
                <a:cs typeface="Times New Roman" panose="02020603050405020304" pitchFamily="18" charset="0"/>
              </a:rPr>
              <a:t>, we prepared the dough and filling for the dumplings. </a:t>
            </a:r>
            <a:r>
              <a:rPr lang="en-US" altLang="zh-CN" sz="3200" b="1" dirty="0">
                <a:solidFill>
                  <a:prstClr val="black"/>
                </a:solidFill>
                <a:latin typeface="Times New Roman" panose="02020603050405020304" pitchFamily="18" charset="0"/>
                <a:cs typeface="Times New Roman" panose="02020603050405020304" pitchFamily="18" charset="0"/>
              </a:rPr>
              <a:t>This was followed by </a:t>
            </a:r>
            <a:r>
              <a:rPr lang="en-US" altLang="zh-CN" sz="3200" dirty="0">
                <a:solidFill>
                  <a:prstClr val="black"/>
                </a:solidFill>
                <a:latin typeface="Times New Roman" panose="02020603050405020304" pitchFamily="18" charset="0"/>
                <a:cs typeface="Times New Roman" panose="02020603050405020304" pitchFamily="18" charset="0"/>
              </a:rPr>
              <a:t>rolling out the dough and wrapping the dumplings. When we finished the preparation, we all gathered around the table to enjoy the dumplings we had made together. </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lgn="just"/>
            <a:r>
              <a:rPr lang="en-US" altLang="zh-CN" sz="3200" b="1" dirty="0">
                <a:solidFill>
                  <a:prstClr val="black"/>
                </a:solidFill>
                <a:latin typeface="Times New Roman" panose="02020603050405020304" pitchFamily="18" charset="0"/>
                <a:cs typeface="Times New Roman" panose="02020603050405020304" pitchFamily="18" charset="0"/>
              </a:rPr>
              <a:t>     It made me realize </a:t>
            </a:r>
            <a:r>
              <a:rPr lang="en-US" altLang="zh-CN" sz="3200" dirty="0">
                <a:solidFill>
                  <a:prstClr val="black"/>
                </a:solidFill>
                <a:latin typeface="Times New Roman" panose="02020603050405020304" pitchFamily="18" charset="0"/>
                <a:cs typeface="Times New Roman" panose="02020603050405020304" pitchFamily="18" charset="0"/>
              </a:rPr>
              <a:t>how these traditions bring us closer and create memories that last a lifetime. I hope one day you can join us and feel the same warmth and happiness I felt during this special time.</a:t>
            </a:r>
            <a:endParaRPr kumimoji="0" lang="zh-CN" altLang="en-US" sz="3200" b="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9719372" y="9136336"/>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包饺子（</a:t>
            </a:r>
            <a:r>
              <a:rPr lang="en-US" altLang="zh-CN" sz="2800" b="1" dirty="0">
                <a:solidFill>
                  <a:srgbClr val="060607"/>
                </a:solidFill>
                <a:latin typeface="Times New Roman" panose="02020603050405020304" pitchFamily="18" charset="0"/>
                <a:cs typeface="Times New Roman" panose="02020603050405020304" pitchFamily="18" charset="0"/>
              </a:rPr>
              <a:t>making dumplings</a:t>
            </a:r>
            <a:r>
              <a:rPr lang="zh-CN" altLang="en-US" sz="2800" b="1" dirty="0">
                <a:solidFill>
                  <a:srgbClr val="060607"/>
                </a:solidFill>
                <a:latin typeface="Times New Roman" panose="02020603050405020304" pitchFamily="18" charset="0"/>
                <a:cs typeface="Times New Roman" panose="02020603050405020304" pitchFamily="18" charset="0"/>
              </a:rPr>
              <a:t>） </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4"/>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371600" y="1028700"/>
            <a:ext cx="15468600" cy="8229600"/>
          </a:xfrm>
          <a:prstGeom prst="rect">
            <a:avLst/>
          </a:prstGeom>
          <a:solidFill>
            <a:srgbClr val="FFFFFF"/>
          </a:solidFill>
        </p:spPr>
      </p:sp>
      <p:sp>
        <p:nvSpPr>
          <p:cNvPr id="17" name="Freeform 17"/>
          <p:cNvSpPr/>
          <p:nvPr/>
        </p:nvSpPr>
        <p:spPr>
          <a:xfrm>
            <a:off x="14617842" y="133843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2839638" cy="1322478"/>
          </a:xfrm>
          <a:prstGeom prst="rect">
            <a:avLst/>
          </a:prstGeom>
        </p:spPr>
        <p:txBody>
          <a:bodyPr wrap="square"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Feedback &amp;</a:t>
            </a:r>
            <a:r>
              <a:rPr kumimoji="0" lang="en-US" altLang="zh-CN"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improvement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7" name="Freeform 35"/>
          <p:cNvSpPr/>
          <p:nvPr/>
        </p:nvSpPr>
        <p:spPr>
          <a:xfrm>
            <a:off x="15715414" y="4385426"/>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2"/>
            <a:stretch>
              <a:fillRect/>
            </a:stretch>
          </a:blipFill>
        </p:spPr>
      </p:sp>
      <p:sp>
        <p:nvSpPr>
          <p:cNvPr id="8" name="Freeform 34"/>
          <p:cNvSpPr/>
          <p:nvPr/>
        </p:nvSpPr>
        <p:spPr>
          <a:xfrm flipH="1">
            <a:off x="15212888" y="6735862"/>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1083854"/>
            <a:ext cx="9453641" cy="8229599"/>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1048617"/>
            <a:ext cx="9453641" cy="8264835"/>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5903" y="1088208"/>
            <a:ext cx="9639426" cy="8229600"/>
          </a:xfrm>
          <a:prstGeom prst="rect">
            <a:avLst/>
          </a:prstGeom>
        </p:spPr>
      </p:pic>
      <p:sp>
        <p:nvSpPr>
          <p:cNvPr id="16" name="文本框 15"/>
          <p:cNvSpPr txBox="1"/>
          <p:nvPr/>
        </p:nvSpPr>
        <p:spPr>
          <a:xfrm>
            <a:off x="495362" y="9313455"/>
            <a:ext cx="6629400"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Dragon dance</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18" name="文本框 17"/>
          <p:cNvSpPr txBox="1"/>
          <p:nvPr/>
        </p:nvSpPr>
        <p:spPr>
          <a:xfrm>
            <a:off x="13137916" y="9409421"/>
            <a:ext cx="6629400"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Writing couplets</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6"/>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1"/>
            <a:stretch>
              <a:fillRect/>
            </a:stretch>
          </a:blipFill>
        </p:spPr>
      </p:sp>
      <p:grpSp>
        <p:nvGrpSpPr>
          <p:cNvPr id="9" name="Group 9"/>
          <p:cNvGrpSpPr/>
          <p:nvPr/>
        </p:nvGrpSpPr>
        <p:grpSpPr>
          <a:xfrm>
            <a:off x="121697" y="8199415"/>
            <a:ext cx="3698757" cy="1955508"/>
            <a:chOff x="0" y="0"/>
            <a:chExt cx="4931676" cy="2607344"/>
          </a:xfrm>
        </p:grpSpPr>
        <p:sp>
          <p:nvSpPr>
            <p:cNvPr id="10" name="Freeform 10"/>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2"/>
              <a:stretch>
                <a:fillRect/>
              </a:stretch>
            </a:blipFill>
          </p:spPr>
        </p:sp>
        <p:sp>
          <p:nvSpPr>
            <p:cNvPr id="11" name="Freeform 11"/>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3"/>
              <a:stretch>
                <a:fillRect/>
              </a:stretch>
            </a:blipFill>
          </p:spPr>
        </p:sp>
      </p:grpSp>
      <p:sp>
        <p:nvSpPr>
          <p:cNvPr id="4" name="TextBox 5"/>
          <p:cNvSpPr txBox="1"/>
          <p:nvPr/>
        </p:nvSpPr>
        <p:spPr>
          <a:xfrm>
            <a:off x="1676400" y="-1127275"/>
            <a:ext cx="12459249" cy="2518703"/>
          </a:xfrm>
          <a:prstGeom prst="rect">
            <a:avLst/>
          </a:prstGeom>
        </p:spPr>
        <p:txBody>
          <a:bodyPr wrap="square" lIns="0" tIns="0" rIns="0" bIns="0" rtlCol="0" anchor="t">
            <a:spAutoFit/>
          </a:bodyPr>
          <a:lstStyle/>
          <a:p>
            <a:pPr marL="0" marR="0" lvl="0" indent="0" algn="l" defTabSz="914400" rtl="0" eaLnBrk="1" fontAlgn="auto" latinLnBrk="0" hangingPunct="1">
              <a:lnSpc>
                <a:spcPts val="24465"/>
              </a:lnSpc>
              <a:spcBef>
                <a:spcPct val="0"/>
              </a:spcBef>
              <a:spcAft>
                <a:spcPts val="0"/>
              </a:spcAft>
              <a:buClrTx/>
              <a:buSzTx/>
              <a:buFontTx/>
              <a:buNone/>
              <a:defRPr/>
            </a:pPr>
            <a:r>
              <a:rPr kumimoji="0" lang="en-US" altLang="zh-CN" sz="5400" b="1" i="0" u="none" strike="noStrike" kern="1200" cap="none" spc="779" normalizeH="0" baseline="0" noProof="0" dirty="0">
                <a:ln>
                  <a:noFill/>
                </a:ln>
                <a:solidFill>
                  <a:srgbClr val="AB8D65"/>
                </a:solidFill>
                <a:effectLst/>
                <a:uLnTx/>
                <a:uFillTx/>
                <a:latin typeface="Times New Roman" panose="02020603050405020304" pitchFamily="18" charset="0"/>
                <a:ea typeface="League Spartan" panose="02010600030101010101"/>
                <a:cs typeface="Times New Roman" panose="02020603050405020304" pitchFamily="18" charset="0"/>
                <a:sym typeface="League Spartan" panose="02010600030101010101"/>
              </a:rPr>
              <a:t>Output Tasks</a:t>
            </a:r>
            <a:endParaRPr kumimoji="0" lang="en-US" altLang="zh-CN" sz="5400" b="1" i="0" u="none" strike="noStrike" kern="1200" cap="none" spc="779" normalizeH="0" baseline="0" noProof="0" dirty="0">
              <a:ln>
                <a:noFill/>
              </a:ln>
              <a:solidFill>
                <a:srgbClr val="AB8D65"/>
              </a:solidFill>
              <a:effectLst/>
              <a:uLnTx/>
              <a:uFillTx/>
              <a:latin typeface="Times New Roman" panose="02020603050405020304" pitchFamily="18" charset="0"/>
              <a:ea typeface="League Spartan" panose="02010600030101010101"/>
              <a:cs typeface="Times New Roman" panose="02020603050405020304" pitchFamily="18" charset="0"/>
              <a:sym typeface="League Spartan" panose="02010600030101010101"/>
            </a:endParaRPr>
          </a:p>
        </p:txBody>
      </p:sp>
      <p:sp>
        <p:nvSpPr>
          <p:cNvPr id="7" name="文本框 6"/>
          <p:cNvSpPr txBox="1"/>
          <p:nvPr/>
        </p:nvSpPr>
        <p:spPr>
          <a:xfrm>
            <a:off x="386407" y="1631765"/>
            <a:ext cx="8458200" cy="7863691"/>
          </a:xfrm>
          <a:prstGeom prst="rect">
            <a:avLst/>
          </a:prstGeom>
          <a:solidFill>
            <a:srgbClr val="E9E2D6"/>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简版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Hearing that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you've always been curious about the Spring Festival,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I'm writing to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tell you about a folk-custom experience I had during the Spring Festival.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begin with</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 prepared the dough and filling for the dumplings.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was followed by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rolling out the dough and wrapping the dumplings. When we finished the preparation, we all gathered around the table to enjoy the dumplings we had made together.</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made me realize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how these traditions bring us closer and create memories that last a lifetime. I hope one day you can join us and feel the same warmth and happiness I felt during this special time.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3820455" y="9228115"/>
            <a:ext cx="10091056" cy="353238"/>
          </a:xfrm>
          <a:prstGeom prst="rect">
            <a:avLst/>
          </a:prstGeom>
          <a:noFill/>
        </p:spPr>
        <p:txBody>
          <a:bodyPr wrap="square">
            <a:spAutoFit/>
          </a:bodyPr>
          <a:lstStyle/>
          <a:p>
            <a:pPr marL="457200" marR="0" lvl="0" indent="-457200" algn="l" defTabSz="914400" rtl="0" eaLnBrk="1" fontAlgn="base" latinLnBrk="0" hangingPunct="1">
              <a:lnSpc>
                <a:spcPts val="1800"/>
              </a:lnSpc>
              <a:spcBef>
                <a:spcPts val="0"/>
              </a:spcBef>
              <a:spcAft>
                <a:spcPts val="0"/>
              </a:spcAft>
              <a:buClrTx/>
              <a:buSzTx/>
              <a:buFont typeface="Wingdings" panose="05000000000000000000" pitchFamily="2" charset="2"/>
              <a:buChar char="l"/>
              <a:defRPr/>
            </a:pPr>
            <a:r>
              <a:rPr kumimoji="0" lang="zh-CN" altLang="en-US" sz="2800" b="1"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包饺子（</a:t>
            </a:r>
            <a:r>
              <a:rPr kumimoji="0" lang="en-US" altLang="zh-CN" sz="2800" b="1"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making dumplings</a:t>
            </a:r>
            <a:r>
              <a:rPr kumimoji="0" lang="zh-CN" altLang="en-US" sz="2800" b="1"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1" i="0" u="none" strike="noStrike" kern="1200" cap="none" spc="0" normalizeH="0" baseline="0" noProof="0" dirty="0">
              <a:ln>
                <a:noFill/>
              </a:ln>
              <a:solidFill>
                <a:srgbClr val="060607"/>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8865983" y="1631765"/>
            <a:ext cx="9067800" cy="8356134"/>
          </a:xfrm>
          <a:prstGeom prst="rect">
            <a:avLst/>
          </a:prstGeom>
          <a:solidFill>
            <a:schemeClr val="accent6">
              <a:lumMod val="20000"/>
              <a:lumOff val="80000"/>
            </a:schemeClr>
          </a:solidFill>
          <a:ln w="38100">
            <a:noFill/>
          </a:ln>
        </p:spPr>
        <p:txBody>
          <a:bodyPr wrap="square">
            <a:spAutoFit/>
          </a:bodyPr>
          <a:lstStyle/>
          <a:p>
            <a:pPr marL="0" marR="0" lvl="0" indent="0" algn="just" defTabSz="914400" rtl="0" eaLnBrk="1" fontAlgn="auto" latinLnBrk="0" hangingPunct="1">
              <a:lnSpc>
                <a:spcPts val="3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改版</a:t>
            </a:r>
            <a:endParaRPr kumimoji="0" lang="zh-CN" altLang="en-US" sz="3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lvl="0" algn="just"/>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rPr>
              <a:t>      </a:t>
            </a:r>
            <a:r>
              <a:rPr lang="en-US" altLang="zh-CN" sz="3200" b="1" dirty="0">
                <a:solidFill>
                  <a:prstClr val="black"/>
                </a:solidFill>
                <a:latin typeface="Times New Roman" panose="02020603050405020304" pitchFamily="18" charset="0"/>
                <a:cs typeface="Times New Roman" panose="02020603050405020304" pitchFamily="18" charset="0"/>
              </a:rPr>
              <a:t>Exceedingly exhilarated to know that </a:t>
            </a:r>
            <a:r>
              <a:rPr lang="en-US" altLang="zh-CN" sz="3200" dirty="0">
                <a:solidFill>
                  <a:prstClr val="black"/>
                </a:solidFill>
                <a:latin typeface="Times New Roman" panose="02020603050405020304" pitchFamily="18" charset="0"/>
                <a:cs typeface="Times New Roman" panose="02020603050405020304" pitchFamily="18" charset="0"/>
              </a:rPr>
              <a:t>you arouse a sheer of interest in the Spring Festival which has been listed in the world Heritage recently, </a:t>
            </a:r>
            <a:r>
              <a:rPr lang="en-US" altLang="zh-CN" sz="3200" b="1" dirty="0">
                <a:solidFill>
                  <a:prstClr val="black"/>
                </a:solidFill>
                <a:latin typeface="Times New Roman" panose="02020603050405020304" pitchFamily="18" charset="0"/>
                <a:cs typeface="Times New Roman" panose="02020603050405020304" pitchFamily="18" charset="0"/>
              </a:rPr>
              <a:t>I'm dropping these lines </a:t>
            </a:r>
            <a:r>
              <a:rPr lang="en-US" altLang="zh-CN" sz="3200" dirty="0">
                <a:solidFill>
                  <a:prstClr val="black"/>
                </a:solidFill>
                <a:latin typeface="Times New Roman" panose="02020603050405020304" pitchFamily="18" charset="0"/>
                <a:cs typeface="Times New Roman" panose="02020603050405020304" pitchFamily="18" charset="0"/>
              </a:rPr>
              <a:t>to share my experience.</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lgn="just"/>
            <a:r>
              <a:rPr lang="en-US" altLang="zh-CN" sz="3200" i="1" dirty="0">
                <a:solidFill>
                  <a:prstClr val="black"/>
                </a:solidFill>
                <a:latin typeface="Times New Roman" panose="02020603050405020304" pitchFamily="18" charset="0"/>
                <a:cs typeface="Times New Roman" panose="02020603050405020304" pitchFamily="18" charset="0"/>
              </a:rPr>
              <a:t>     </a:t>
            </a:r>
            <a:r>
              <a:rPr lang="en-US" altLang="zh-CN" sz="3200" dirty="0">
                <a:solidFill>
                  <a:prstClr val="black"/>
                </a:solidFill>
                <a:latin typeface="Times New Roman" panose="02020603050405020304" pitchFamily="18" charset="0"/>
                <a:cs typeface="Times New Roman" panose="02020603050405020304" pitchFamily="18" charset="0"/>
              </a:rPr>
              <a:t>In China, one of the most representative customs is making dumplings</a:t>
            </a:r>
            <a:r>
              <a:rPr lang="en-US" altLang="zh-CN" sz="3200" i="1" dirty="0">
                <a:solidFill>
                  <a:prstClr val="black"/>
                </a:solidFill>
                <a:latin typeface="Times New Roman" panose="02020603050405020304" pitchFamily="18" charset="0"/>
                <a:cs typeface="Times New Roman" panose="02020603050405020304" pitchFamily="18" charset="0"/>
              </a:rPr>
              <a:t>. </a:t>
            </a:r>
            <a:r>
              <a:rPr lang="en-US" altLang="zh-CN" sz="3200" dirty="0">
                <a:solidFill>
                  <a:prstClr val="black"/>
                </a:solidFill>
                <a:latin typeface="Times New Roman" panose="02020603050405020304" pitchFamily="18" charset="0"/>
                <a:cs typeface="Times New Roman" panose="02020603050405020304" pitchFamily="18" charset="0"/>
              </a:rPr>
              <a:t>On New Year's Eve afternoon, My family and I firstly prepared the dough and filling for the dumplings. This was followed by rolling out the dough and wrapping the dumplings. Upon completion of our endeavors, we all gathered around the table to enjoy the dumplings we had made together. Laughter and joy filled the room.</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lgn="just"/>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made me realize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how these traditions bring us closer and create memories that last a lifetime. I hope one day you can join us and feel the same warmth and happiness I felt during this special time.</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8974987" y="4225686"/>
            <a:ext cx="8779612" cy="539443"/>
          </a:xfrm>
          <a:prstGeom prst="rect">
            <a:avLst/>
          </a:prstGeom>
          <a:solidFill>
            <a:schemeClr val="accent6">
              <a:lumMod val="75000"/>
              <a:alpha val="72000"/>
            </a:schemeClr>
          </a:solidFill>
          <a:ln w="38100">
            <a:noFill/>
          </a:ln>
        </p:spPr>
        <p:txBody>
          <a:bodyPr wrap="square" anchor="ctr">
            <a:spAutoFit/>
          </a:bodyPr>
          <a:lstStyle/>
          <a:p>
            <a:pPr marL="0" marR="0" lvl="0" indent="0" defTabSz="914400" rtl="0" eaLnBrk="1" fontAlgn="auto" latinLnBrk="0" hangingPunct="1">
              <a:lnSpc>
                <a:spcPts val="3000"/>
              </a:lnSpc>
              <a:spcBef>
                <a:spcPts val="0"/>
              </a:spcBef>
              <a:spcAft>
                <a:spcPts val="0"/>
              </a:spcAft>
              <a:buClrTx/>
              <a:buSzTx/>
              <a:buFontTx/>
              <a:buNone/>
              <a:defRPr/>
            </a:pPr>
            <a:r>
              <a:rPr kumimoji="0" lang="en-US" altLang="zh-CN" sz="4800" b="1" i="0" u="none" strike="noStrike" kern="1200" cap="none" spc="0" normalizeH="0" baseline="0" noProof="0" dirty="0">
                <a:ln>
                  <a:noFill/>
                </a:ln>
                <a:effectLst/>
                <a:uLnTx/>
                <a:uFillTx/>
                <a:latin typeface="Calibri" panose="020F0502020204030204"/>
                <a:ea typeface="宋体" panose="02010600030101010101" pitchFamily="2" charset="-122"/>
              </a:rPr>
              <a:t>General-</a:t>
            </a:r>
            <a:r>
              <a:rPr kumimoji="0" lang="en-US" altLang="zh-CN" sz="4400" b="1" i="0" u="none" strike="noStrike" kern="1200" cap="none" spc="0" normalizeH="0" baseline="0" noProof="0" dirty="0">
                <a:ln>
                  <a:noFill/>
                </a:ln>
                <a:effectLst/>
                <a:uLnTx/>
                <a:uFillTx/>
                <a:latin typeface="Calibri" panose="020F0502020204030204"/>
                <a:ea typeface="宋体" panose="02010600030101010101" pitchFamily="2" charset="-122"/>
              </a:rPr>
              <a:t>introduction</a:t>
            </a:r>
            <a:r>
              <a:rPr lang="en-US" altLang="zh-CN" sz="4400" b="1" dirty="0">
                <a:latin typeface="Calibri" panose="020F0502020204030204"/>
                <a:ea typeface="宋体" panose="02010600030101010101" pitchFamily="2" charset="-122"/>
              </a:rPr>
              <a:t>/significance</a:t>
            </a:r>
            <a:endParaRPr kumimoji="0" lang="en-US" altLang="zh-CN" sz="44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8974988" y="5654156"/>
            <a:ext cx="8779611" cy="543354"/>
          </a:xfrm>
          <a:prstGeom prst="rect">
            <a:avLst/>
          </a:prstGeom>
          <a:solidFill>
            <a:schemeClr val="accent6">
              <a:lumMod val="75000"/>
              <a:alpha val="72000"/>
            </a:schemeClr>
          </a:solidFill>
          <a:ln w="38100">
            <a:noFill/>
          </a:ln>
        </p:spPr>
        <p:txBody>
          <a:bodyPr wrap="square">
            <a:spAutoFit/>
          </a:bodyPr>
          <a:lstStyle/>
          <a:p>
            <a:pPr marL="0" marR="0" lvl="0" indent="0" defTabSz="914400" rtl="0" eaLnBrk="1" fontAlgn="auto" latinLnBrk="0" hangingPunct="1">
              <a:lnSpc>
                <a:spcPts val="3000"/>
              </a:lnSpc>
              <a:spcBef>
                <a:spcPts val="0"/>
              </a:spcBef>
              <a:spcAft>
                <a:spcPts val="0"/>
              </a:spcAft>
              <a:buClrTx/>
              <a:buSzTx/>
              <a:buFontTx/>
              <a:buNone/>
              <a:defRPr/>
            </a:pPr>
            <a:r>
              <a:rPr kumimoji="0" lang="en-US" altLang="zh-CN" sz="4800" b="1" i="0" u="none" strike="noStrike" kern="1200" cap="none" spc="0" normalizeH="0" baseline="0" noProof="0" dirty="0">
                <a:ln>
                  <a:noFill/>
                </a:ln>
                <a:effectLst/>
                <a:uLnTx/>
                <a:uFillTx/>
                <a:latin typeface="Calibri" panose="020F0502020204030204"/>
                <a:ea typeface="宋体" panose="02010600030101010101" pitchFamily="2" charset="-122"/>
              </a:rPr>
              <a:t>Specific-detailed </a:t>
            </a:r>
            <a:r>
              <a:rPr kumimoji="0" lang="en-US" altLang="zh-CN" sz="4400" b="1" i="0" u="none" strike="noStrike" kern="1200" cap="none" spc="0" normalizeH="0" baseline="0" noProof="0" dirty="0">
                <a:ln>
                  <a:noFill/>
                </a:ln>
                <a:effectLst/>
                <a:uLnTx/>
                <a:uFillTx/>
                <a:latin typeface="Calibri" panose="020F0502020204030204"/>
                <a:ea typeface="宋体" panose="02010600030101010101" pitchFamily="2" charset="-122"/>
              </a:rPr>
              <a:t>experience</a:t>
            </a:r>
            <a:endParaRPr kumimoji="0" lang="en-US" altLang="zh-CN" sz="44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8974987" y="7529924"/>
            <a:ext cx="8746954" cy="543354"/>
          </a:xfrm>
          <a:prstGeom prst="rect">
            <a:avLst/>
          </a:prstGeom>
          <a:solidFill>
            <a:schemeClr val="accent6">
              <a:lumMod val="75000"/>
              <a:alpha val="72000"/>
            </a:schemeClr>
          </a:solidFill>
          <a:ln w="38100">
            <a:noFill/>
          </a:ln>
        </p:spPr>
        <p:txBody>
          <a:bodyPr wrap="square">
            <a:spAutoFit/>
          </a:bodyPr>
          <a:lstStyle/>
          <a:p>
            <a:pPr marL="0" marR="0" lvl="0" indent="0" defTabSz="914400" rtl="0" eaLnBrk="1" fontAlgn="auto" latinLnBrk="0" hangingPunct="1">
              <a:lnSpc>
                <a:spcPts val="3000"/>
              </a:lnSpc>
              <a:spcBef>
                <a:spcPts val="0"/>
              </a:spcBef>
              <a:spcAft>
                <a:spcPts val="0"/>
              </a:spcAft>
              <a:buClrTx/>
              <a:buSzTx/>
              <a:buFontTx/>
              <a:buNone/>
              <a:defRPr/>
            </a:pPr>
            <a:r>
              <a:rPr kumimoji="0" lang="en-US" altLang="zh-CN" sz="4800" b="1" i="0" u="none" strike="noStrike" kern="1200" cap="none" spc="0" normalizeH="0" baseline="0" noProof="0" dirty="0">
                <a:ln>
                  <a:noFill/>
                </a:ln>
                <a:effectLst/>
                <a:uLnTx/>
                <a:uFillTx/>
                <a:latin typeface="Calibri" panose="020F0502020204030204"/>
                <a:ea typeface="宋体" panose="02010600030101010101" pitchFamily="2" charset="-122"/>
              </a:rPr>
              <a:t>Conclusion-</a:t>
            </a:r>
            <a:r>
              <a:rPr kumimoji="0" lang="en-US" altLang="zh-CN" sz="4400" b="1" i="0" u="none" strike="noStrike" kern="1200" cap="none" spc="0" normalizeH="0" baseline="0" noProof="0" dirty="0">
                <a:ln>
                  <a:noFill/>
                </a:ln>
                <a:effectLst/>
                <a:uLnTx/>
                <a:uFillTx/>
                <a:latin typeface="Calibri" panose="020F0502020204030204"/>
                <a:ea typeface="宋体" panose="02010600030101010101" pitchFamily="2" charset="-122"/>
              </a:rPr>
              <a:t>reflection</a:t>
            </a:r>
            <a:endParaRPr kumimoji="0" lang="en-US" altLang="zh-CN" sz="44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8942330" y="8828210"/>
            <a:ext cx="8779611" cy="539443"/>
          </a:xfrm>
          <a:prstGeom prst="rect">
            <a:avLst/>
          </a:prstGeom>
          <a:solidFill>
            <a:schemeClr val="accent3">
              <a:lumMod val="60000"/>
              <a:lumOff val="40000"/>
              <a:alpha val="72000"/>
            </a:schemeClr>
          </a:solidFill>
          <a:ln w="38100">
            <a:noFill/>
          </a:ln>
        </p:spPr>
        <p:txBody>
          <a:bodyPr wrap="square">
            <a:spAutoFit/>
          </a:bodyPr>
          <a:lstStyle/>
          <a:p>
            <a:pPr lvl="0">
              <a:lnSpc>
                <a:spcPts val="3000"/>
              </a:lnSpc>
              <a:defRPr/>
            </a:pPr>
            <a:r>
              <a:rPr lang="en-US" altLang="zh-CN" sz="4800" b="1" dirty="0"/>
              <a:t>Interactive Communication</a:t>
            </a:r>
            <a:endParaRPr kumimoji="0" lang="en-US" altLang="zh-CN" sz="4400" b="1"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4"/>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2" grpId="0" animBg="1"/>
      <p:bldP spid="3" grpId="0" animBg="1"/>
      <p:bldP spid="6"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grpSp>
        <p:nvGrpSpPr>
          <p:cNvPr id="2" name="Group 2"/>
          <p:cNvGrpSpPr/>
          <p:nvPr/>
        </p:nvGrpSpPr>
        <p:grpSpPr>
          <a:xfrm>
            <a:off x="-809629" y="166685"/>
            <a:ext cx="19907259" cy="9953629"/>
            <a:chOff x="0" y="0"/>
            <a:chExt cx="26543011" cy="13271506"/>
          </a:xfrm>
        </p:grpSpPr>
        <p:sp>
          <p:nvSpPr>
            <p:cNvPr id="3" name="Freeform 3"/>
            <p:cNvSpPr/>
            <p:nvPr/>
          </p:nvSpPr>
          <p:spPr>
            <a:xfrm>
              <a:off x="0" y="0"/>
              <a:ext cx="13271506" cy="13271506"/>
            </a:xfrm>
            <a:custGeom>
              <a:avLst/>
              <a:gdLst/>
              <a:ahLst/>
              <a:cxnLst/>
              <a:rect l="l" t="t" r="r" b="b"/>
              <a:pathLst>
                <a:path w="13271506" h="13271506">
                  <a:moveTo>
                    <a:pt x="0" y="0"/>
                  </a:moveTo>
                  <a:lnTo>
                    <a:pt x="13271506" y="0"/>
                  </a:lnTo>
                  <a:lnTo>
                    <a:pt x="13271506" y="13271506"/>
                  </a:lnTo>
                  <a:lnTo>
                    <a:pt x="0" y="13271506"/>
                  </a:lnTo>
                  <a:lnTo>
                    <a:pt x="0" y="0"/>
                  </a:lnTo>
                  <a:close/>
                </a:path>
              </a:pathLst>
            </a:custGeom>
            <a:blipFill>
              <a:blip r:embed="rId1">
                <a:alphaModFix amt="9999"/>
              </a:blip>
              <a:stretch>
                <a:fillRect/>
              </a:stretch>
            </a:blipFill>
          </p:spPr>
        </p:sp>
        <p:sp>
          <p:nvSpPr>
            <p:cNvPr id="4" name="Freeform 4"/>
            <p:cNvSpPr/>
            <p:nvPr/>
          </p:nvSpPr>
          <p:spPr>
            <a:xfrm>
              <a:off x="13271506" y="0"/>
              <a:ext cx="13271506" cy="13271506"/>
            </a:xfrm>
            <a:custGeom>
              <a:avLst/>
              <a:gdLst/>
              <a:ahLst/>
              <a:cxnLst/>
              <a:rect l="l" t="t" r="r" b="b"/>
              <a:pathLst>
                <a:path w="13271506" h="13271506">
                  <a:moveTo>
                    <a:pt x="0" y="0"/>
                  </a:moveTo>
                  <a:lnTo>
                    <a:pt x="13271505" y="0"/>
                  </a:lnTo>
                  <a:lnTo>
                    <a:pt x="13271505" y="13271506"/>
                  </a:lnTo>
                  <a:lnTo>
                    <a:pt x="0" y="13271506"/>
                  </a:lnTo>
                  <a:lnTo>
                    <a:pt x="0" y="0"/>
                  </a:lnTo>
                  <a:close/>
                </a:path>
              </a:pathLst>
            </a:custGeom>
            <a:blipFill>
              <a:blip r:embed="rId1">
                <a:alphaModFix amt="9999"/>
              </a:blip>
              <a:stretch>
                <a:fillRect/>
              </a:stretch>
            </a:blipFill>
          </p:spPr>
        </p:sp>
      </p:grpSp>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2"/>
            <a:stretch>
              <a:fillRect/>
            </a:stretch>
          </a:blipFill>
        </p:spPr>
      </p:sp>
      <p:sp>
        <p:nvSpPr>
          <p:cNvPr id="6" name="Freeform 6"/>
          <p:cNvSpPr/>
          <p:nvPr/>
        </p:nvSpPr>
        <p:spPr>
          <a:xfrm rot="-1359584" flipH="1">
            <a:off x="2257871" y="80906"/>
            <a:ext cx="1479515" cy="2886860"/>
          </a:xfrm>
          <a:custGeom>
            <a:avLst/>
            <a:gdLst/>
            <a:ahLst/>
            <a:cxnLst/>
            <a:rect l="l" t="t" r="r" b="b"/>
            <a:pathLst>
              <a:path w="1479515" h="2886860">
                <a:moveTo>
                  <a:pt x="1479516" y="0"/>
                </a:moveTo>
                <a:lnTo>
                  <a:pt x="0" y="0"/>
                </a:lnTo>
                <a:lnTo>
                  <a:pt x="0" y="2886860"/>
                </a:lnTo>
                <a:lnTo>
                  <a:pt x="1479516" y="2886860"/>
                </a:lnTo>
                <a:lnTo>
                  <a:pt x="1479516" y="0"/>
                </a:lnTo>
                <a:close/>
              </a:path>
            </a:pathLst>
          </a:custGeom>
          <a:blipFill>
            <a:blip r:embed="rId3"/>
            <a:stretch>
              <a:fillRect/>
            </a:stretch>
          </a:blipFill>
        </p:spPr>
      </p:sp>
      <p:sp>
        <p:nvSpPr>
          <p:cNvPr id="7" name="Freeform 7"/>
          <p:cNvSpPr/>
          <p:nvPr/>
        </p:nvSpPr>
        <p:spPr>
          <a:xfrm flipH="1">
            <a:off x="780378" y="0"/>
            <a:ext cx="1957006" cy="3818549"/>
          </a:xfrm>
          <a:custGeom>
            <a:avLst/>
            <a:gdLst/>
            <a:ahLst/>
            <a:cxnLst/>
            <a:rect l="l" t="t" r="r" b="b"/>
            <a:pathLst>
              <a:path w="1957006" h="3818549">
                <a:moveTo>
                  <a:pt x="1957006" y="0"/>
                </a:moveTo>
                <a:lnTo>
                  <a:pt x="0" y="0"/>
                </a:lnTo>
                <a:lnTo>
                  <a:pt x="0" y="3818549"/>
                </a:lnTo>
                <a:lnTo>
                  <a:pt x="1957006" y="3818549"/>
                </a:lnTo>
                <a:lnTo>
                  <a:pt x="1957006" y="0"/>
                </a:lnTo>
                <a:close/>
              </a:path>
            </a:pathLst>
          </a:custGeom>
          <a:blipFill>
            <a:blip r:embed="rId3"/>
            <a:stretch>
              <a:fillRect/>
            </a:stretch>
          </a:blipFill>
        </p:spPr>
      </p:sp>
      <p:sp>
        <p:nvSpPr>
          <p:cNvPr id="8" name="Freeform 8"/>
          <p:cNvSpPr/>
          <p:nvPr/>
        </p:nvSpPr>
        <p:spPr>
          <a:xfrm>
            <a:off x="15387103" y="-25996"/>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3"/>
            <a:stretch>
              <a:fillRect/>
            </a:stretch>
          </a:blipFill>
        </p:spPr>
      </p:sp>
      <p:sp>
        <p:nvSpPr>
          <p:cNvPr id="9" name="Freeform 9"/>
          <p:cNvSpPr/>
          <p:nvPr/>
        </p:nvSpPr>
        <p:spPr>
          <a:xfrm rot="-1359584" flipH="1">
            <a:off x="14152447" y="33724"/>
            <a:ext cx="1239728" cy="2418981"/>
          </a:xfrm>
          <a:custGeom>
            <a:avLst/>
            <a:gdLst/>
            <a:ahLst/>
            <a:cxnLst/>
            <a:rect l="l" t="t" r="r" b="b"/>
            <a:pathLst>
              <a:path w="1239728" h="2418981">
                <a:moveTo>
                  <a:pt x="1239728" y="0"/>
                </a:moveTo>
                <a:lnTo>
                  <a:pt x="0" y="0"/>
                </a:lnTo>
                <a:lnTo>
                  <a:pt x="0" y="2418982"/>
                </a:lnTo>
                <a:lnTo>
                  <a:pt x="1239728" y="2418982"/>
                </a:lnTo>
                <a:lnTo>
                  <a:pt x="1239728" y="0"/>
                </a:lnTo>
                <a:close/>
              </a:path>
            </a:pathLst>
          </a:custGeom>
          <a:blipFill>
            <a:blip r:embed="rId3"/>
            <a:stretch>
              <a:fillRect/>
            </a:stretch>
          </a:blipFill>
        </p:spPr>
      </p:sp>
      <p:grpSp>
        <p:nvGrpSpPr>
          <p:cNvPr id="10" name="Group 10"/>
          <p:cNvGrpSpPr/>
          <p:nvPr/>
        </p:nvGrpSpPr>
        <p:grpSpPr>
          <a:xfrm>
            <a:off x="10675960" y="2035150"/>
            <a:ext cx="7612040" cy="8119773"/>
            <a:chOff x="0" y="0"/>
            <a:chExt cx="10149386" cy="10826363"/>
          </a:xfrm>
        </p:grpSpPr>
        <p:sp>
          <p:nvSpPr>
            <p:cNvPr id="11" name="Freeform 11"/>
            <p:cNvSpPr/>
            <p:nvPr/>
          </p:nvSpPr>
          <p:spPr>
            <a:xfrm>
              <a:off x="0" y="7252699"/>
              <a:ext cx="1977959" cy="1634288"/>
            </a:xfrm>
            <a:custGeom>
              <a:avLst/>
              <a:gdLst/>
              <a:ahLst/>
              <a:cxnLst/>
              <a:rect l="l" t="t" r="r" b="b"/>
              <a:pathLst>
                <a:path w="1977959" h="1634288">
                  <a:moveTo>
                    <a:pt x="0" y="0"/>
                  </a:moveTo>
                  <a:lnTo>
                    <a:pt x="1977959" y="0"/>
                  </a:lnTo>
                  <a:lnTo>
                    <a:pt x="1977959" y="1634288"/>
                  </a:lnTo>
                  <a:lnTo>
                    <a:pt x="0" y="1634288"/>
                  </a:lnTo>
                  <a:lnTo>
                    <a:pt x="0" y="0"/>
                  </a:lnTo>
                  <a:close/>
                </a:path>
              </a:pathLst>
            </a:custGeom>
            <a:blipFill>
              <a:blip r:embed="rId4"/>
              <a:stretch>
                <a:fillRect/>
              </a:stretch>
            </a:blipFill>
          </p:spPr>
        </p:sp>
        <p:sp>
          <p:nvSpPr>
            <p:cNvPr id="12" name="Freeform 12"/>
            <p:cNvSpPr/>
            <p:nvPr/>
          </p:nvSpPr>
          <p:spPr>
            <a:xfrm>
              <a:off x="473324" y="0"/>
              <a:ext cx="9676062" cy="10826363"/>
            </a:xfrm>
            <a:custGeom>
              <a:avLst/>
              <a:gdLst/>
              <a:ahLst/>
              <a:cxnLst/>
              <a:rect l="l" t="t" r="r" b="b"/>
              <a:pathLst>
                <a:path w="9676062" h="10826363">
                  <a:moveTo>
                    <a:pt x="0" y="0"/>
                  </a:moveTo>
                  <a:lnTo>
                    <a:pt x="9676062" y="0"/>
                  </a:lnTo>
                  <a:lnTo>
                    <a:pt x="9676062" y="10826363"/>
                  </a:lnTo>
                  <a:lnTo>
                    <a:pt x="0" y="10826363"/>
                  </a:lnTo>
                  <a:lnTo>
                    <a:pt x="0" y="0"/>
                  </a:lnTo>
                  <a:close/>
                </a:path>
              </a:pathLst>
            </a:custGeom>
            <a:blipFill>
              <a:blip r:embed="rId5"/>
              <a:stretch>
                <a:fillRect/>
              </a:stretch>
            </a:blipFill>
          </p:spPr>
        </p:sp>
      </p:grpSp>
      <p:grpSp>
        <p:nvGrpSpPr>
          <p:cNvPr id="13" name="Group 13"/>
          <p:cNvGrpSpPr/>
          <p:nvPr/>
        </p:nvGrpSpPr>
        <p:grpSpPr>
          <a:xfrm>
            <a:off x="121697" y="8199415"/>
            <a:ext cx="3698757" cy="1955508"/>
            <a:chOff x="0" y="0"/>
            <a:chExt cx="4931676" cy="2607344"/>
          </a:xfrm>
        </p:grpSpPr>
        <p:sp>
          <p:nvSpPr>
            <p:cNvPr id="14" name="Freeform 14"/>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6"/>
              <a:stretch>
                <a:fillRect/>
              </a:stretch>
            </a:blipFill>
          </p:spPr>
        </p:sp>
        <p:sp>
          <p:nvSpPr>
            <p:cNvPr id="15" name="Freeform 15"/>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7"/>
              <a:stretch>
                <a:fillRect/>
              </a:stretch>
            </a:blipFill>
          </p:spPr>
        </p:sp>
      </p:grpSp>
      <p:grpSp>
        <p:nvGrpSpPr>
          <p:cNvPr id="16" name="Group 16"/>
          <p:cNvGrpSpPr/>
          <p:nvPr/>
        </p:nvGrpSpPr>
        <p:grpSpPr>
          <a:xfrm>
            <a:off x="6525769" y="7330254"/>
            <a:ext cx="2999231" cy="476963"/>
            <a:chOff x="6355850" y="0"/>
            <a:chExt cx="3998975" cy="635951"/>
          </a:xfrm>
        </p:grpSpPr>
        <p:sp>
          <p:nvSpPr>
            <p:cNvPr id="19" name="Freeform 19"/>
            <p:cNvSpPr/>
            <p:nvPr/>
          </p:nvSpPr>
          <p:spPr>
            <a:xfrm>
              <a:off x="6605670" y="0"/>
              <a:ext cx="655250" cy="635951"/>
            </a:xfrm>
            <a:custGeom>
              <a:avLst/>
              <a:gdLst/>
              <a:ahLst/>
              <a:cxnLst/>
              <a:rect l="l" t="t" r="r" b="b"/>
              <a:pathLst>
                <a:path w="655250" h="635951">
                  <a:moveTo>
                    <a:pt x="0" y="0"/>
                  </a:moveTo>
                  <a:lnTo>
                    <a:pt x="655249" y="0"/>
                  </a:lnTo>
                  <a:lnTo>
                    <a:pt x="655249" y="635951"/>
                  </a:lnTo>
                  <a:lnTo>
                    <a:pt x="0" y="635951"/>
                  </a:lnTo>
                  <a:lnTo>
                    <a:pt x="0" y="0"/>
                  </a:lnTo>
                  <a:close/>
                </a:path>
              </a:pathLst>
            </a:custGeom>
            <a:blipFill>
              <a:blip r:embed="rId8"/>
              <a:stretch>
                <a:fillRect/>
              </a:stretch>
            </a:blipFill>
          </p:spPr>
        </p:sp>
        <p:sp>
          <p:nvSpPr>
            <p:cNvPr id="20" name="TextBox 20"/>
            <p:cNvSpPr txBox="1"/>
            <p:nvPr/>
          </p:nvSpPr>
          <p:spPr>
            <a:xfrm>
              <a:off x="6355850" y="56528"/>
              <a:ext cx="3998975" cy="550835"/>
            </a:xfrm>
            <a:prstGeom prst="rect">
              <a:avLst/>
            </a:prstGeom>
          </p:spPr>
          <p:txBody>
            <a:bodyPr lIns="0" tIns="0" rIns="0" bIns="0" rtlCol="0" anchor="t">
              <a:spAutoFit/>
            </a:bodyPr>
            <a:lstStyle/>
            <a:p>
              <a:pPr algn="ctr">
                <a:lnSpc>
                  <a:spcPts val="3500"/>
                </a:lnSpc>
              </a:pPr>
              <a:r>
                <a:rPr lang="en-US" sz="2500" b="1" dirty="0">
                  <a:solidFill>
                    <a:srgbClr val="C11C20"/>
                  </a:solidFill>
                  <a:latin typeface="思源宋体 Bold" panose="02020700000000000000"/>
                  <a:ea typeface="思源宋体 Bold" panose="02020700000000000000"/>
                  <a:cs typeface="思源宋体 Bold" panose="02020700000000000000"/>
                  <a:sym typeface="思源宋体 Bold" panose="02020700000000000000"/>
                </a:rPr>
                <a:t>Fay  2025</a:t>
              </a:r>
              <a:endParaRPr lang="en-US" sz="2500" b="1" dirty="0">
                <a:solidFill>
                  <a:srgbClr val="C11C20"/>
                </a:solidFill>
                <a:latin typeface="思源宋体 Bold" panose="02020700000000000000"/>
                <a:ea typeface="思源宋体 Bold" panose="02020700000000000000"/>
                <a:cs typeface="思源宋体 Bold" panose="02020700000000000000"/>
                <a:sym typeface="思源宋体 Bold" panose="02020700000000000000"/>
              </a:endParaRPr>
            </a:p>
          </p:txBody>
        </p:sp>
      </p:grpSp>
      <p:sp>
        <p:nvSpPr>
          <p:cNvPr id="21" name="Freeform 21"/>
          <p:cNvSpPr/>
          <p:nvPr/>
        </p:nvSpPr>
        <p:spPr>
          <a:xfrm>
            <a:off x="8824476" y="1359986"/>
            <a:ext cx="2285703" cy="2010731"/>
          </a:xfrm>
          <a:custGeom>
            <a:avLst/>
            <a:gdLst/>
            <a:ahLst/>
            <a:cxnLst/>
            <a:rect l="l" t="t" r="r" b="b"/>
            <a:pathLst>
              <a:path w="2285703" h="2010731">
                <a:moveTo>
                  <a:pt x="0" y="0"/>
                </a:moveTo>
                <a:lnTo>
                  <a:pt x="2285703" y="0"/>
                </a:lnTo>
                <a:lnTo>
                  <a:pt x="2285703" y="2010731"/>
                </a:lnTo>
                <a:lnTo>
                  <a:pt x="0" y="2010731"/>
                </a:lnTo>
                <a:lnTo>
                  <a:pt x="0" y="0"/>
                </a:lnTo>
                <a:close/>
              </a:path>
            </a:pathLst>
          </a:custGeom>
          <a:blipFill>
            <a:blip r:embed="rId9"/>
            <a:stretch>
              <a:fillRect/>
            </a:stretch>
          </a:blipFill>
        </p:spPr>
      </p:sp>
      <p:sp>
        <p:nvSpPr>
          <p:cNvPr id="22" name="Freeform 22"/>
          <p:cNvSpPr/>
          <p:nvPr/>
        </p:nvSpPr>
        <p:spPr>
          <a:xfrm>
            <a:off x="4454992" y="501777"/>
            <a:ext cx="1745334" cy="1533374"/>
          </a:xfrm>
          <a:custGeom>
            <a:avLst/>
            <a:gdLst/>
            <a:ahLst/>
            <a:cxnLst/>
            <a:rect l="l" t="t" r="r" b="b"/>
            <a:pathLst>
              <a:path w="1745334" h="1533374">
                <a:moveTo>
                  <a:pt x="0" y="0"/>
                </a:moveTo>
                <a:lnTo>
                  <a:pt x="1745334" y="0"/>
                </a:lnTo>
                <a:lnTo>
                  <a:pt x="1745334" y="1533373"/>
                </a:lnTo>
                <a:lnTo>
                  <a:pt x="0" y="1533373"/>
                </a:lnTo>
                <a:lnTo>
                  <a:pt x="0" y="0"/>
                </a:lnTo>
                <a:close/>
              </a:path>
            </a:pathLst>
          </a:custGeom>
          <a:blipFill>
            <a:blip r:embed="rId10"/>
            <a:stretch>
              <a:fillRect/>
            </a:stretch>
          </a:blipFill>
        </p:spPr>
      </p:sp>
      <p:sp>
        <p:nvSpPr>
          <p:cNvPr id="23" name="Freeform 23"/>
          <p:cNvSpPr/>
          <p:nvPr/>
        </p:nvSpPr>
        <p:spPr>
          <a:xfrm>
            <a:off x="6941112" y="8161887"/>
            <a:ext cx="1989514" cy="1958428"/>
          </a:xfrm>
          <a:custGeom>
            <a:avLst/>
            <a:gdLst/>
            <a:ahLst/>
            <a:cxnLst/>
            <a:rect l="l" t="t" r="r" b="b"/>
            <a:pathLst>
              <a:path w="1989514" h="1958428">
                <a:moveTo>
                  <a:pt x="0" y="0"/>
                </a:moveTo>
                <a:lnTo>
                  <a:pt x="1989514" y="0"/>
                </a:lnTo>
                <a:lnTo>
                  <a:pt x="1989514" y="1958428"/>
                </a:lnTo>
                <a:lnTo>
                  <a:pt x="0" y="1958428"/>
                </a:lnTo>
                <a:lnTo>
                  <a:pt x="0" y="0"/>
                </a:lnTo>
                <a:close/>
              </a:path>
            </a:pathLst>
          </a:custGeom>
          <a:blipFill>
            <a:blip r:embed="rId11"/>
            <a:stretch>
              <a:fillRect/>
            </a:stretch>
          </a:blipFill>
        </p:spPr>
      </p:sp>
      <p:sp>
        <p:nvSpPr>
          <p:cNvPr id="24" name="Freeform 24"/>
          <p:cNvSpPr/>
          <p:nvPr/>
        </p:nvSpPr>
        <p:spPr>
          <a:xfrm>
            <a:off x="5079827" y="8468452"/>
            <a:ext cx="1283762" cy="1579696"/>
          </a:xfrm>
          <a:custGeom>
            <a:avLst/>
            <a:gdLst/>
            <a:ahLst/>
            <a:cxnLst/>
            <a:rect l="l" t="t" r="r" b="b"/>
            <a:pathLst>
              <a:path w="1283762" h="1579696">
                <a:moveTo>
                  <a:pt x="0" y="0"/>
                </a:moveTo>
                <a:lnTo>
                  <a:pt x="1283762" y="0"/>
                </a:lnTo>
                <a:lnTo>
                  <a:pt x="1283762" y="1579696"/>
                </a:lnTo>
                <a:lnTo>
                  <a:pt x="0" y="1579696"/>
                </a:lnTo>
                <a:lnTo>
                  <a:pt x="0" y="0"/>
                </a:lnTo>
                <a:close/>
              </a:path>
            </a:pathLst>
          </a:custGeom>
          <a:blipFill>
            <a:blip r:embed="rId12"/>
            <a:stretch>
              <a:fillRect r="-10638"/>
            </a:stretch>
          </a:blipFill>
        </p:spPr>
      </p:sp>
      <p:sp>
        <p:nvSpPr>
          <p:cNvPr id="25" name="TextBox 25"/>
          <p:cNvSpPr txBox="1"/>
          <p:nvPr/>
        </p:nvSpPr>
        <p:spPr>
          <a:xfrm>
            <a:off x="1758881" y="3179396"/>
            <a:ext cx="8722344" cy="2226438"/>
          </a:xfrm>
          <a:prstGeom prst="rect">
            <a:avLst/>
          </a:prstGeom>
        </p:spPr>
        <p:txBody>
          <a:bodyPr lIns="0" tIns="0" rIns="0" bIns="0" rtlCol="0" anchor="t">
            <a:spAutoFit/>
          </a:bodyPr>
          <a:lstStyle/>
          <a:p>
            <a:pPr algn="l">
              <a:lnSpc>
                <a:spcPts val="18675"/>
              </a:lnSpc>
            </a:pPr>
            <a:r>
              <a:rPr lang="zh-CN" altLang="en-US" sz="11670" spc="233" dirty="0">
                <a:solidFill>
                  <a:srgbClr val="C11C20"/>
                </a:solidFill>
                <a:latin typeface="可画腾龙体-简" panose="020B0500000000000000"/>
                <a:ea typeface="可画腾龙体-简" panose="020B0500000000000000"/>
                <a:cs typeface="可画腾龙体-简" panose="020B0500000000000000"/>
                <a:sym typeface="可画腾龙体-简" panose="020B0500000000000000"/>
              </a:rPr>
              <a:t>春节民俗体验</a:t>
            </a:r>
            <a:endParaRPr lang="en-US" sz="11670" spc="233" dirty="0">
              <a:solidFill>
                <a:srgbClr val="C11C20"/>
              </a:solidFill>
              <a:latin typeface="可画腾龙体-简" panose="020B0500000000000000"/>
              <a:ea typeface="可画腾龙体-简" panose="020B0500000000000000"/>
              <a:cs typeface="可画腾龙体-简" panose="020B0500000000000000"/>
              <a:sym typeface="可画腾龙体-简" panose="020B0500000000000000"/>
            </a:endParaRPr>
          </a:p>
        </p:txBody>
      </p:sp>
      <p:sp>
        <p:nvSpPr>
          <p:cNvPr id="26" name="TextBox 26"/>
          <p:cNvSpPr txBox="1"/>
          <p:nvPr/>
        </p:nvSpPr>
        <p:spPr>
          <a:xfrm>
            <a:off x="1920842" y="5302014"/>
            <a:ext cx="9191799" cy="993862"/>
          </a:xfrm>
          <a:prstGeom prst="rect">
            <a:avLst/>
          </a:prstGeom>
        </p:spPr>
        <p:txBody>
          <a:bodyPr wrap="square" lIns="0" tIns="0" rIns="0" bIns="0" rtlCol="0" anchor="t">
            <a:spAutoFit/>
          </a:bodyPr>
          <a:lstStyle/>
          <a:p>
            <a:pPr algn="l">
              <a:lnSpc>
                <a:spcPts val="4000"/>
              </a:lnSpc>
            </a:pPr>
            <a:r>
              <a:rPr lang="en-US" sz="2500" spc="512" dirty="0">
                <a:solidFill>
                  <a:srgbClr val="C11C20"/>
                </a:solidFill>
                <a:latin typeface="Achshelo" panose="01000503000000020003"/>
                <a:ea typeface="Achshelo" panose="01000503000000020003"/>
                <a:cs typeface="Achshelo" panose="01000503000000020003"/>
                <a:sym typeface="Achshelo" panose="01000503000000020003"/>
              </a:rPr>
              <a:t>CHINESE NEW YEAR'S ACTIVITY EXPERIENCE</a:t>
            </a:r>
            <a:endParaRPr lang="en-US" sz="2500" spc="512" dirty="0">
              <a:solidFill>
                <a:srgbClr val="C11C20"/>
              </a:solidFill>
              <a:latin typeface="Achshelo" panose="01000503000000020003"/>
              <a:ea typeface="Achshelo" panose="01000503000000020003"/>
              <a:cs typeface="Achshelo" panose="01000503000000020003"/>
              <a:sym typeface="Achshelo" panose="01000503000000020003"/>
            </a:endParaRPr>
          </a:p>
        </p:txBody>
      </p:sp>
      <p:pic>
        <p:nvPicPr>
          <p:cNvPr id="5124" name="图片 6" descr="logo横版 png"/>
          <p:cNvPicPr>
            <a:picLocks noChangeAspect="1"/>
          </p:cNvPicPr>
          <p:nvPr/>
        </p:nvPicPr>
        <p:blipFill>
          <a:blip r:embed="rId13"/>
          <a:stretch>
            <a:fillRect/>
          </a:stretch>
        </p:blipFill>
        <p:spPr>
          <a:xfrm>
            <a:off x="16718280" y="907415"/>
            <a:ext cx="1027430" cy="108648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1"/>
            <a:stretch>
              <a:fillRect/>
            </a:stretch>
          </a:blipFill>
        </p:spPr>
      </p:sp>
      <p:sp>
        <p:nvSpPr>
          <p:cNvPr id="7" name="Freeform 7"/>
          <p:cNvSpPr/>
          <p:nvPr/>
        </p:nvSpPr>
        <p:spPr>
          <a:xfrm>
            <a:off x="14357391" y="8002399"/>
            <a:ext cx="1483469" cy="1225716"/>
          </a:xfrm>
          <a:custGeom>
            <a:avLst/>
            <a:gdLst/>
            <a:ahLst/>
            <a:cxnLst/>
            <a:rect l="l" t="t" r="r" b="b"/>
            <a:pathLst>
              <a:path w="1977959" h="1634288">
                <a:moveTo>
                  <a:pt x="0" y="0"/>
                </a:moveTo>
                <a:lnTo>
                  <a:pt x="1977959" y="0"/>
                </a:lnTo>
                <a:lnTo>
                  <a:pt x="1977959" y="1634288"/>
                </a:lnTo>
                <a:lnTo>
                  <a:pt x="0" y="1634288"/>
                </a:lnTo>
                <a:lnTo>
                  <a:pt x="0" y="0"/>
                </a:lnTo>
                <a:close/>
              </a:path>
            </a:pathLst>
          </a:custGeom>
          <a:blipFill>
            <a:blip r:embed="rId2"/>
            <a:stretch>
              <a:fillRect/>
            </a:stretch>
          </a:blipFill>
        </p:spPr>
      </p:sp>
      <p:sp>
        <p:nvSpPr>
          <p:cNvPr id="8" name="Freeform 8"/>
          <p:cNvSpPr/>
          <p:nvPr/>
        </p:nvSpPr>
        <p:spPr>
          <a:xfrm>
            <a:off x="14331991" y="1933280"/>
            <a:ext cx="7257047" cy="8119773"/>
          </a:xfrm>
          <a:custGeom>
            <a:avLst/>
            <a:gdLst/>
            <a:ahLst/>
            <a:cxnLst/>
            <a:rect l="l" t="t" r="r" b="b"/>
            <a:pathLst>
              <a:path w="9676062" h="10826363">
                <a:moveTo>
                  <a:pt x="0" y="0"/>
                </a:moveTo>
                <a:lnTo>
                  <a:pt x="9676062" y="0"/>
                </a:lnTo>
                <a:lnTo>
                  <a:pt x="9676062" y="10826363"/>
                </a:lnTo>
                <a:lnTo>
                  <a:pt x="0" y="10826363"/>
                </a:lnTo>
                <a:lnTo>
                  <a:pt x="0" y="0"/>
                </a:lnTo>
                <a:close/>
              </a:path>
            </a:pathLst>
          </a:custGeom>
          <a:blipFill>
            <a:blip r:embed="rId3"/>
            <a:stretch>
              <a:fillRect/>
            </a:stretch>
          </a:blipFill>
        </p:spPr>
      </p:sp>
      <p:grpSp>
        <p:nvGrpSpPr>
          <p:cNvPr id="9" name="Group 9"/>
          <p:cNvGrpSpPr/>
          <p:nvPr/>
        </p:nvGrpSpPr>
        <p:grpSpPr>
          <a:xfrm>
            <a:off x="121697" y="8199415"/>
            <a:ext cx="3698757" cy="1955508"/>
            <a:chOff x="0" y="0"/>
            <a:chExt cx="4931676" cy="2607344"/>
          </a:xfrm>
        </p:grpSpPr>
        <p:sp>
          <p:nvSpPr>
            <p:cNvPr id="10" name="Freeform 10"/>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4"/>
              <a:stretch>
                <a:fillRect/>
              </a:stretch>
            </a:blipFill>
          </p:spPr>
        </p:sp>
        <p:sp>
          <p:nvSpPr>
            <p:cNvPr id="11" name="Freeform 11"/>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5"/>
              <a:stretch>
                <a:fillRect/>
              </a:stretch>
            </a:blipFill>
          </p:spPr>
        </p:sp>
      </p:grpSp>
      <p:sp>
        <p:nvSpPr>
          <p:cNvPr id="12" name="TextBox 12"/>
          <p:cNvSpPr txBox="1"/>
          <p:nvPr/>
        </p:nvSpPr>
        <p:spPr>
          <a:xfrm>
            <a:off x="1850340" y="-148751"/>
            <a:ext cx="3488505" cy="2226438"/>
          </a:xfrm>
          <a:prstGeom prst="rect">
            <a:avLst/>
          </a:prstGeom>
        </p:spPr>
        <p:txBody>
          <a:bodyPr lIns="0" tIns="0" rIns="0" bIns="0" rtlCol="0" anchor="t">
            <a:spAutoFit/>
          </a:bodyPr>
          <a:lstStyle/>
          <a:p>
            <a:pPr marL="0" marR="0" lvl="0" indent="0" algn="l" defTabSz="914400" rtl="0" eaLnBrk="1" fontAlgn="auto" latinLnBrk="0" hangingPunct="1">
              <a:lnSpc>
                <a:spcPts val="18675"/>
              </a:lnSpc>
              <a:spcBef>
                <a:spcPts val="0"/>
              </a:spcBef>
              <a:spcAft>
                <a:spcPts val="0"/>
              </a:spcAft>
              <a:buClrTx/>
              <a:buSzTx/>
              <a:buFontTx/>
              <a:buNone/>
              <a:defRPr/>
            </a:pPr>
            <a:r>
              <a:rPr kumimoji="0" lang="zh-CN" altLang="en-US" sz="11670" b="0" i="0" u="none" strike="noStrike" kern="1200" cap="none" spc="2824" normalizeH="0" baseline="0" noProof="0" dirty="0">
                <a:ln>
                  <a:noFill/>
                </a:ln>
                <a:solidFill>
                  <a:srgbClr val="C11C20"/>
                </a:solidFill>
                <a:effectLst/>
                <a:uLnTx/>
                <a:uFillTx/>
                <a:latin typeface="可画腾龙体-简" panose="020B0500000000000000"/>
                <a:ea typeface="可画腾龙体-简" panose="020B0500000000000000"/>
                <a:cs typeface="可画腾龙体-简" panose="020B0500000000000000"/>
                <a:sym typeface="可画腾龙体-简" panose="020B0500000000000000"/>
              </a:rPr>
              <a:t>范文</a:t>
            </a:r>
            <a:endParaRPr kumimoji="0" lang="en-US" sz="11670" b="0" i="0" u="none" strike="noStrike" kern="1200" cap="none" spc="2824" normalizeH="0" baseline="0" noProof="0" dirty="0">
              <a:ln>
                <a:noFill/>
              </a:ln>
              <a:solidFill>
                <a:srgbClr val="C11C20"/>
              </a:solidFill>
              <a:effectLst/>
              <a:uLnTx/>
              <a:uFillTx/>
              <a:latin typeface="可画腾龙体-简" panose="020B0500000000000000"/>
              <a:ea typeface="可画腾龙体-简" panose="020B0500000000000000"/>
              <a:cs typeface="可画腾龙体-简" panose="020B0500000000000000"/>
              <a:sym typeface="可画腾龙体-简" panose="020B0500000000000000"/>
            </a:endParaRPr>
          </a:p>
        </p:txBody>
      </p:sp>
      <p:sp>
        <p:nvSpPr>
          <p:cNvPr id="3" name="文本框 2"/>
          <p:cNvSpPr txBox="1"/>
          <p:nvPr/>
        </p:nvSpPr>
        <p:spPr>
          <a:xfrm>
            <a:off x="1233285" y="1945980"/>
            <a:ext cx="13098706" cy="7478970"/>
          </a:xfrm>
          <a:prstGeom prst="rect">
            <a:avLst/>
          </a:prstGeom>
          <a:noFill/>
        </p:spPr>
        <p:txBody>
          <a:bodyPr wrap="square">
            <a:spAutoFit/>
          </a:bodyPr>
          <a:lstStyle/>
          <a:p>
            <a:pPr algn="just"/>
            <a:r>
              <a:rPr lang="en-US" altLang="zh-CN" sz="3200" dirty="0">
                <a:latin typeface="Times New Roman" panose="02020603050405020304" pitchFamily="18" charset="0"/>
                <a:cs typeface="Times New Roman" panose="02020603050405020304" pitchFamily="18" charset="0"/>
              </a:rPr>
              <a:t>Dear Tom,</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 I’m extremely delighted to learn that </a:t>
            </a:r>
            <a:r>
              <a:rPr lang="en-US" altLang="zh-CN" sz="3200" dirty="0">
                <a:latin typeface="Times New Roman" panose="02020603050405020304" pitchFamily="18" charset="0"/>
                <a:cs typeface="Times New Roman" panose="02020603050405020304" pitchFamily="18" charset="0"/>
              </a:rPr>
              <a:t>you’re fascinated by the Spring Festival, which has recently been inscribed on the intangible cultural heritage list. Now, I’m eager to share a unique folk-custom experience with you.</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During the Spring Festival, I participated in making Chinese paper-cuttings. </a:t>
            </a:r>
            <a:r>
              <a:rPr lang="en-US" altLang="zh-CN" sz="3200" b="1" dirty="0">
                <a:latin typeface="Times New Roman" panose="02020603050405020304" pitchFamily="18" charset="0"/>
                <a:cs typeface="Times New Roman" panose="02020603050405020304" pitchFamily="18" charset="0"/>
              </a:rPr>
              <a:t>First, </a:t>
            </a:r>
            <a:r>
              <a:rPr lang="en-US" altLang="zh-CN" sz="3200" dirty="0">
                <a:latin typeface="Times New Roman" panose="02020603050405020304" pitchFamily="18" charset="0"/>
                <a:cs typeface="Times New Roman" panose="02020603050405020304" pitchFamily="18" charset="0"/>
              </a:rPr>
              <a:t>I selected a vivid pattern from a collection of samples. </a:t>
            </a:r>
            <a:r>
              <a:rPr lang="en-US" altLang="zh-CN" sz="3200" b="1" dirty="0">
                <a:latin typeface="Times New Roman" panose="02020603050405020304" pitchFamily="18" charset="0"/>
                <a:cs typeface="Times New Roman" panose="02020603050405020304" pitchFamily="18" charset="0"/>
              </a:rPr>
              <a:t>Then,</a:t>
            </a:r>
            <a:r>
              <a:rPr lang="en-US" altLang="zh-CN" sz="3200" dirty="0">
                <a:latin typeface="Times New Roman" panose="02020603050405020304" pitchFamily="18" charset="0"/>
                <a:cs typeface="Times New Roman" panose="02020603050405020304" pitchFamily="18" charset="0"/>
              </a:rPr>
              <a:t> armed with a pair of scissors and a piece of  red paper, I started to cut carefully along the lines. It was a painstaking process, but with patience and perseverance, a beautiful paper-cutting emerged in my hands.</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This experience </a:t>
            </a:r>
            <a:r>
              <a:rPr lang="en-US" altLang="zh-CN" sz="3200" b="1" dirty="0">
                <a:latin typeface="Times New Roman" panose="02020603050405020304" pitchFamily="18" charset="0"/>
                <a:cs typeface="Times New Roman" panose="02020603050405020304" pitchFamily="18" charset="0"/>
              </a:rPr>
              <a:t>not only </a:t>
            </a:r>
            <a:r>
              <a:rPr lang="en-US" altLang="zh-CN" sz="3200" dirty="0">
                <a:latin typeface="Times New Roman" panose="02020603050405020304" pitchFamily="18" charset="0"/>
                <a:cs typeface="Times New Roman" panose="02020603050405020304" pitchFamily="18" charset="0"/>
              </a:rPr>
              <a:t>immersed me in the rich festive ambiance </a:t>
            </a:r>
            <a:r>
              <a:rPr lang="en-US" altLang="zh-CN" sz="3200" b="1" dirty="0">
                <a:latin typeface="Times New Roman" panose="02020603050405020304" pitchFamily="18" charset="0"/>
                <a:cs typeface="Times New Roman" panose="02020603050405020304" pitchFamily="18" charset="0"/>
              </a:rPr>
              <a:t>but also</a:t>
            </a:r>
            <a:r>
              <a:rPr lang="en-US" altLang="zh-CN" sz="3200" dirty="0">
                <a:latin typeface="Times New Roman" panose="02020603050405020304" pitchFamily="18" charset="0"/>
                <a:cs typeface="Times New Roman" panose="02020603050405020304" pitchFamily="18" charset="0"/>
              </a:rPr>
              <a:t> enabled me to appreciate the  profoundness  and  elegance  of  traditional  Chinese  culture.  I  sincerely  hope  you  can  come  and experience the Chinese Spring Festival in person.</a:t>
            </a:r>
            <a:endParaRPr lang="en-US" altLang="zh-CN" sz="3200" dirty="0">
              <a:latin typeface="Times New Roman" panose="02020603050405020304" pitchFamily="18" charset="0"/>
              <a:cs typeface="Times New Roman" panose="02020603050405020304" pitchFamily="18" charset="0"/>
            </a:endParaRPr>
          </a:p>
          <a:p>
            <a:pPr algn="r"/>
            <a:r>
              <a:rPr lang="en-US" altLang="zh-CN" sz="3200" dirty="0">
                <a:latin typeface="Times New Roman" panose="02020603050405020304" pitchFamily="18" charset="0"/>
                <a:cs typeface="Times New Roman" panose="02020603050405020304" pitchFamily="18" charset="0"/>
              </a:rPr>
              <a:t>Yours, </a:t>
            </a:r>
            <a:endParaRPr lang="en-US" altLang="zh-CN" sz="3200" dirty="0">
              <a:latin typeface="Times New Roman" panose="02020603050405020304" pitchFamily="18" charset="0"/>
              <a:cs typeface="Times New Roman" panose="02020603050405020304" pitchFamily="18" charset="0"/>
            </a:endParaRPr>
          </a:p>
          <a:p>
            <a:pPr algn="r"/>
            <a:r>
              <a:rPr lang="en-US" altLang="zh-CN" sz="3200" dirty="0">
                <a:latin typeface="Times New Roman" panose="02020603050405020304" pitchFamily="18" charset="0"/>
                <a:cs typeface="Times New Roman" panose="02020603050405020304" pitchFamily="18" charset="0"/>
              </a:rPr>
              <a:t>Li Hua</a:t>
            </a:r>
            <a:endParaRPr lang="en-US" altLang="zh-CN" sz="32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4953000" y="1216007"/>
            <a:ext cx="6629400"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making Chinese paper-cuttings</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6"/>
          <a:stretch>
            <a:fillRect/>
          </a:stretch>
        </p:blipFill>
        <p:spPr>
          <a:xfrm>
            <a:off x="16718280" y="907415"/>
            <a:ext cx="1027430" cy="108648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1"/>
            <a:stretch>
              <a:fillRect/>
            </a:stretch>
          </a:blipFill>
        </p:spPr>
      </p:sp>
      <p:sp>
        <p:nvSpPr>
          <p:cNvPr id="2" name="Rectangle 1"/>
          <p:cNvSpPr>
            <a:spLocks noChangeArrowheads="1"/>
          </p:cNvSpPr>
          <p:nvPr/>
        </p:nvSpPr>
        <p:spPr bwMode="auto">
          <a:xfrm rot="10800000" flipV="1">
            <a:off x="11995325" y="2151102"/>
            <a:ext cx="558994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zh-C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zh-CN" altLang="zh-C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 matter where you are, whether online or offline, the warmth of the Spring Festival connects "global villagers", </a:t>
            </a:r>
            <a:r>
              <a:rPr kumimoji="0" lang="zh-CN" altLang="zh-CN"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bringing their hearts closer together.</a:t>
            </a:r>
            <a:r>
              <a:rPr kumimoji="0" lang="zh-CN" altLang="zh-C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Through sharing joy and culture, people unknowingly </a:t>
            </a:r>
            <a:r>
              <a:rPr kumimoji="0" lang="zh-CN" altLang="zh-CN"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bridge the distance </a:t>
            </a:r>
            <a:r>
              <a:rPr kumimoji="0" lang="zh-CN" altLang="zh-C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between each other. </a:t>
            </a:r>
            <a:endParaRPr kumimoji="0" lang="zh-CN" altLang="zh-CN"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419711" y="299915"/>
            <a:ext cx="11277600" cy="9687169"/>
          </a:xfrm>
          <a:prstGeom prst="rect">
            <a:avLst/>
          </a:prstGeom>
        </p:spPr>
      </p:pic>
      <p:grpSp>
        <p:nvGrpSpPr>
          <p:cNvPr id="4" name="Group 9"/>
          <p:cNvGrpSpPr/>
          <p:nvPr/>
        </p:nvGrpSpPr>
        <p:grpSpPr>
          <a:xfrm rot="20644596">
            <a:off x="15361088" y="8204164"/>
            <a:ext cx="3698757" cy="1955508"/>
            <a:chOff x="0" y="0"/>
            <a:chExt cx="4931676" cy="2607344"/>
          </a:xfrm>
        </p:grpSpPr>
        <p:sp>
          <p:nvSpPr>
            <p:cNvPr id="6" name="Freeform 10"/>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3"/>
              <a:stretch>
                <a:fillRect/>
              </a:stretch>
            </a:blipFill>
          </p:spPr>
        </p:sp>
        <p:sp>
          <p:nvSpPr>
            <p:cNvPr id="7" name="Freeform 11"/>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4"/>
              <a:stretch>
                <a:fillRect/>
              </a:stretch>
            </a:blipFill>
          </p:spPr>
        </p:sp>
      </p:grpSp>
      <p:pic>
        <p:nvPicPr>
          <p:cNvPr id="5124" name="图片 6" descr="logo横版 png"/>
          <p:cNvPicPr>
            <a:picLocks noChangeAspect="1"/>
          </p:cNvPicPr>
          <p:nvPr/>
        </p:nvPicPr>
        <p:blipFill>
          <a:blip r:embed="rId5"/>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9089925" cy="10287000"/>
            <a:chOff x="0" y="0"/>
            <a:chExt cx="25453233" cy="13716000"/>
          </a:xfrm>
        </p:grpSpPr>
        <p:sp>
          <p:nvSpPr>
            <p:cNvPr id="3" name="Freeform 3"/>
            <p:cNvSpPr/>
            <p:nvPr/>
          </p:nvSpPr>
          <p:spPr>
            <a:xfrm>
              <a:off x="0" y="0"/>
              <a:ext cx="19640862" cy="13716000"/>
            </a:xfrm>
            <a:custGeom>
              <a:avLst/>
              <a:gdLst/>
              <a:ahLst/>
              <a:cxnLst/>
              <a:rect l="l" t="t" r="r" b="b"/>
              <a:pathLst>
                <a:path w="19640862" h="13716000">
                  <a:moveTo>
                    <a:pt x="0" y="0"/>
                  </a:moveTo>
                  <a:lnTo>
                    <a:pt x="19640862" y="0"/>
                  </a:lnTo>
                  <a:lnTo>
                    <a:pt x="19640862" y="13716000"/>
                  </a:lnTo>
                  <a:lnTo>
                    <a:pt x="0" y="13716000"/>
                  </a:lnTo>
                  <a:lnTo>
                    <a:pt x="0" y="0"/>
                  </a:lnTo>
                  <a:close/>
                </a:path>
              </a:pathLst>
            </a:custGeom>
            <a:blipFill>
              <a:blip r:embed="rId1">
                <a:alphaModFix amt="65000"/>
              </a:blip>
              <a:stretch>
                <a:fillRect/>
              </a:stretch>
            </a:blipFill>
          </p:spPr>
        </p:sp>
        <p:sp>
          <p:nvSpPr>
            <p:cNvPr id="4" name="Freeform 4"/>
            <p:cNvSpPr/>
            <p:nvPr/>
          </p:nvSpPr>
          <p:spPr>
            <a:xfrm>
              <a:off x="20895166" y="0"/>
              <a:ext cx="4558067" cy="13716000"/>
            </a:xfrm>
            <a:custGeom>
              <a:avLst/>
              <a:gdLst/>
              <a:ahLst/>
              <a:cxnLst/>
              <a:rect l="l" t="t" r="r" b="b"/>
              <a:pathLst>
                <a:path w="4558067" h="13716000">
                  <a:moveTo>
                    <a:pt x="0" y="0"/>
                  </a:moveTo>
                  <a:lnTo>
                    <a:pt x="4558067" y="0"/>
                  </a:lnTo>
                  <a:lnTo>
                    <a:pt x="4558067" y="13716000"/>
                  </a:lnTo>
                  <a:lnTo>
                    <a:pt x="0" y="13716000"/>
                  </a:lnTo>
                  <a:lnTo>
                    <a:pt x="0" y="0"/>
                  </a:lnTo>
                  <a:close/>
                </a:path>
              </a:pathLst>
            </a:custGeom>
            <a:blipFill>
              <a:blip r:embed="rId1">
                <a:alphaModFix amt="65000"/>
              </a:blip>
              <a:stretch>
                <a:fillRect r="-330903"/>
              </a:stretch>
            </a:blipFill>
          </p:spPr>
        </p:sp>
      </p:grpSp>
      <p:grpSp>
        <p:nvGrpSpPr>
          <p:cNvPr id="5" name="Group 5"/>
          <p:cNvGrpSpPr/>
          <p:nvPr/>
        </p:nvGrpSpPr>
        <p:grpSpPr>
          <a:xfrm>
            <a:off x="592090" y="3730747"/>
            <a:ext cx="4930392" cy="6636929"/>
            <a:chOff x="0" y="0"/>
            <a:chExt cx="6573856" cy="8849239"/>
          </a:xfrm>
        </p:grpSpPr>
        <p:sp>
          <p:nvSpPr>
            <p:cNvPr id="6" name="Freeform 6"/>
            <p:cNvSpPr/>
            <p:nvPr/>
          </p:nvSpPr>
          <p:spPr>
            <a:xfrm>
              <a:off x="0" y="0"/>
              <a:ext cx="6573856" cy="4928611"/>
            </a:xfrm>
            <a:custGeom>
              <a:avLst/>
              <a:gdLst/>
              <a:ahLst/>
              <a:cxnLst/>
              <a:rect l="l" t="t" r="r" b="b"/>
              <a:pathLst>
                <a:path w="6573856" h="4928611">
                  <a:moveTo>
                    <a:pt x="0" y="0"/>
                  </a:moveTo>
                  <a:lnTo>
                    <a:pt x="6573856" y="0"/>
                  </a:lnTo>
                  <a:lnTo>
                    <a:pt x="6573856" y="4928611"/>
                  </a:lnTo>
                  <a:lnTo>
                    <a:pt x="0" y="4928611"/>
                  </a:lnTo>
                  <a:lnTo>
                    <a:pt x="0" y="0"/>
                  </a:lnTo>
                  <a:close/>
                </a:path>
              </a:pathLst>
            </a:custGeom>
            <a:blipFill>
              <a:blip r:embed="rId2"/>
              <a:stretch>
                <a:fillRect r="-83776"/>
              </a:stretch>
            </a:blipFill>
          </p:spPr>
        </p:sp>
        <p:sp>
          <p:nvSpPr>
            <p:cNvPr id="7" name="Freeform 7"/>
            <p:cNvSpPr/>
            <p:nvPr/>
          </p:nvSpPr>
          <p:spPr>
            <a:xfrm>
              <a:off x="385251" y="4160844"/>
              <a:ext cx="5913876" cy="4688395"/>
            </a:xfrm>
            <a:custGeom>
              <a:avLst/>
              <a:gdLst/>
              <a:ahLst/>
              <a:cxnLst/>
              <a:rect l="l" t="t" r="r" b="b"/>
              <a:pathLst>
                <a:path w="5913876" h="4688395">
                  <a:moveTo>
                    <a:pt x="0" y="0"/>
                  </a:moveTo>
                  <a:lnTo>
                    <a:pt x="5913876" y="0"/>
                  </a:lnTo>
                  <a:lnTo>
                    <a:pt x="5913876" y="4688395"/>
                  </a:lnTo>
                  <a:lnTo>
                    <a:pt x="0" y="4688395"/>
                  </a:lnTo>
                  <a:lnTo>
                    <a:pt x="0" y="0"/>
                  </a:lnTo>
                  <a:close/>
                </a:path>
              </a:pathLst>
            </a:custGeom>
            <a:blipFill>
              <a:blip r:embed="rId2"/>
              <a:stretch>
                <a:fillRect l="-115785" b="-11041"/>
              </a:stretch>
            </a:blipFill>
          </p:spPr>
        </p:sp>
      </p:grpSp>
      <p:grpSp>
        <p:nvGrpSpPr>
          <p:cNvPr id="8" name="Group 8"/>
          <p:cNvGrpSpPr/>
          <p:nvPr/>
        </p:nvGrpSpPr>
        <p:grpSpPr>
          <a:xfrm>
            <a:off x="15897662" y="6758491"/>
            <a:ext cx="1448116" cy="3007995"/>
            <a:chOff x="0" y="0"/>
            <a:chExt cx="1930821" cy="4010660"/>
          </a:xfrm>
        </p:grpSpPr>
        <p:sp>
          <p:nvSpPr>
            <p:cNvPr id="9" name="TextBox 9"/>
            <p:cNvSpPr txBox="1"/>
            <p:nvPr/>
          </p:nvSpPr>
          <p:spPr>
            <a:xfrm>
              <a:off x="1089059" y="-38100"/>
              <a:ext cx="841762" cy="4048760"/>
            </a:xfrm>
            <a:prstGeom prst="rect">
              <a:avLst/>
            </a:prstGeom>
          </p:spPr>
          <p:txBody>
            <a:bodyPr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defRPr/>
              </a:pPr>
              <a:r>
                <a:rPr kumimoji="0" lang="en-US" sz="4200" b="0" i="0" u="none" strike="noStrike" kern="1200" cap="none" spc="0" normalizeH="0" baseline="0" noProof="0" dirty="0" err="1">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万象更新</a:t>
              </a:r>
              <a:endParaRPr kumimoji="0" lang="en-US" sz="4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10" name="TextBox 10"/>
            <p:cNvSpPr txBox="1"/>
            <p:nvPr/>
          </p:nvSpPr>
          <p:spPr>
            <a:xfrm>
              <a:off x="0" y="-38100"/>
              <a:ext cx="825695" cy="4048760"/>
            </a:xfrm>
            <a:prstGeom prst="rect">
              <a:avLst/>
            </a:prstGeom>
          </p:spPr>
          <p:txBody>
            <a:bodyPr lIns="0" tIns="0" rIns="0" bIns="0" rtlCol="0" anchor="t">
              <a:spAutoFit/>
            </a:bodyPr>
            <a:lstStyle/>
            <a:p>
              <a:pPr marL="0" marR="0" lvl="0" indent="0" algn="ctr" defTabSz="914400" rtl="0" eaLnBrk="1" fontAlgn="auto" latinLnBrk="0" hangingPunct="1">
                <a:lnSpc>
                  <a:spcPts val="5460"/>
                </a:lnSpc>
                <a:spcBef>
                  <a:spcPts val="0"/>
                </a:spcBef>
                <a:spcAft>
                  <a:spcPts val="0"/>
                </a:spcAft>
                <a:buClrTx/>
                <a:buSzTx/>
                <a:buFontTx/>
                <a:buNone/>
                <a:defRPr/>
              </a:pPr>
              <a:r>
                <a:rPr kumimoji="0" lang="en-US" sz="4200" b="0" i="0" u="none" strike="noStrike" kern="1200" cap="none" spc="0" normalizeH="0" baseline="0" noProof="0" dirty="0" err="1">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欣欣向荣</a:t>
              </a:r>
              <a:endParaRPr kumimoji="0" lang="en-US" sz="4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grpSp>
          <p:nvGrpSpPr>
            <p:cNvPr id="11" name="Group 11"/>
            <p:cNvGrpSpPr/>
            <p:nvPr/>
          </p:nvGrpSpPr>
          <p:grpSpPr>
            <a:xfrm rot="5400000">
              <a:off x="-727198" y="1873648"/>
              <a:ext cx="3369151" cy="263364"/>
              <a:chOff x="0" y="0"/>
              <a:chExt cx="7311056" cy="571500"/>
            </a:xfrm>
          </p:grpSpPr>
          <p:sp>
            <p:nvSpPr>
              <p:cNvPr id="12" name="Freeform 12"/>
              <p:cNvSpPr/>
              <p:nvPr/>
            </p:nvSpPr>
            <p:spPr>
              <a:xfrm>
                <a:off x="0" y="255270"/>
                <a:ext cx="7311056" cy="69850"/>
              </a:xfrm>
              <a:custGeom>
                <a:avLst/>
                <a:gdLst/>
                <a:ahLst/>
                <a:cxnLst/>
                <a:rect l="l" t="t" r="r" b="b"/>
                <a:pathLst>
                  <a:path w="7311056" h="69850">
                    <a:moveTo>
                      <a:pt x="7020226" y="0"/>
                    </a:moveTo>
                    <a:lnTo>
                      <a:pt x="0" y="0"/>
                    </a:lnTo>
                    <a:lnTo>
                      <a:pt x="0" y="69850"/>
                    </a:lnTo>
                    <a:lnTo>
                      <a:pt x="7311056" y="69850"/>
                    </a:lnTo>
                    <a:lnTo>
                      <a:pt x="7311056" y="0"/>
                    </a:lnTo>
                    <a:close/>
                  </a:path>
                </a:pathLst>
              </a:custGeom>
              <a:solidFill>
                <a:srgbClr val="FFFFFF"/>
              </a:solidFill>
            </p:spPr>
          </p:sp>
        </p:grpSp>
      </p:grpSp>
      <p:sp>
        <p:nvSpPr>
          <p:cNvPr id="14" name="Freeform 14"/>
          <p:cNvSpPr/>
          <p:nvPr/>
        </p:nvSpPr>
        <p:spPr>
          <a:xfrm>
            <a:off x="5613646" y="1763558"/>
            <a:ext cx="8577891" cy="8820454"/>
          </a:xfrm>
          <a:custGeom>
            <a:avLst/>
            <a:gdLst/>
            <a:ahLst/>
            <a:cxnLst/>
            <a:rect l="l" t="t" r="r" b="b"/>
            <a:pathLst>
              <a:path w="8577891" h="8820454">
                <a:moveTo>
                  <a:pt x="0" y="0"/>
                </a:moveTo>
                <a:lnTo>
                  <a:pt x="8577891" y="0"/>
                </a:lnTo>
                <a:lnTo>
                  <a:pt x="8577891" y="8820454"/>
                </a:lnTo>
                <a:lnTo>
                  <a:pt x="0" y="8820454"/>
                </a:lnTo>
                <a:lnTo>
                  <a:pt x="0" y="0"/>
                </a:lnTo>
                <a:close/>
              </a:path>
            </a:pathLst>
          </a:custGeom>
          <a:blipFill>
            <a:blip r:embed="rId3"/>
            <a:stretch>
              <a:fillRect/>
            </a:stretch>
          </a:blipFill>
        </p:spPr>
      </p:sp>
      <p:sp>
        <p:nvSpPr>
          <p:cNvPr id="15" name="TextBox 15"/>
          <p:cNvSpPr txBox="1"/>
          <p:nvPr/>
        </p:nvSpPr>
        <p:spPr>
          <a:xfrm>
            <a:off x="13703188" y="-176301"/>
            <a:ext cx="4169510" cy="5770811"/>
          </a:xfrm>
          <a:prstGeom prst="rect">
            <a:avLst/>
          </a:prstGeom>
        </p:spPr>
        <p:txBody>
          <a:bodyPr lIns="0" tIns="0" rIns="0" bIns="0" rtlCol="0" anchor="t">
            <a:spAutoFit/>
          </a:bodyPr>
          <a:lstStyle/>
          <a:p>
            <a:pPr marL="0" marR="0" lvl="0" indent="0" algn="ctr" defTabSz="914400" rtl="0" eaLnBrk="1" fontAlgn="auto" latinLnBrk="0" hangingPunct="1">
              <a:lnSpc>
                <a:spcPts val="22495"/>
              </a:lnSpc>
              <a:spcBef>
                <a:spcPts val="0"/>
              </a:spcBef>
              <a:spcAft>
                <a:spcPts val="0"/>
              </a:spcAft>
              <a:buClrTx/>
              <a:buSzTx/>
              <a:buFontTx/>
              <a:buNone/>
              <a:defRPr/>
            </a:pPr>
            <a:r>
              <a:rPr kumimoji="0" lang="en-US" sz="19560" b="1" i="0" u="none" strike="noStrike" kern="1200" cap="none" spc="997" normalizeH="0" baseline="0" noProof="0" dirty="0">
                <a:ln>
                  <a:noFill/>
                </a:ln>
                <a:solidFill>
                  <a:srgbClr val="AB8D65"/>
                </a:solidFill>
                <a:effectLst/>
                <a:uLnTx/>
                <a:uFillTx/>
                <a:latin typeface="League Spartan" panose="02010600030101010101"/>
                <a:ea typeface="League Spartan" panose="02010600030101010101"/>
                <a:cs typeface="League Spartan" panose="02010600030101010101"/>
                <a:sym typeface="League Spartan" panose="02010600030101010101"/>
              </a:rPr>
              <a:t>20</a:t>
            </a:r>
            <a:endParaRPr kumimoji="0" lang="en-US" sz="19560" b="1" i="0" u="none" strike="noStrike" kern="1200" cap="none" spc="997" normalizeH="0" baseline="0" noProof="0" dirty="0">
              <a:ln>
                <a:noFill/>
              </a:ln>
              <a:solidFill>
                <a:srgbClr val="AB8D65"/>
              </a:solidFill>
              <a:effectLst/>
              <a:uLnTx/>
              <a:uFillTx/>
              <a:latin typeface="League Spartan" panose="02010600030101010101"/>
              <a:ea typeface="League Spartan" panose="02010600030101010101"/>
              <a:cs typeface="League Spartan" panose="02010600030101010101"/>
              <a:sym typeface="League Spartan" panose="02010600030101010101"/>
            </a:endParaRPr>
          </a:p>
          <a:p>
            <a:pPr marL="0" marR="0" lvl="0" indent="0" algn="ctr" defTabSz="914400" rtl="0" eaLnBrk="1" fontAlgn="auto" latinLnBrk="0" hangingPunct="1">
              <a:lnSpc>
                <a:spcPts val="22495"/>
              </a:lnSpc>
              <a:spcBef>
                <a:spcPts val="0"/>
              </a:spcBef>
              <a:spcAft>
                <a:spcPts val="0"/>
              </a:spcAft>
              <a:buClrTx/>
              <a:buSzTx/>
              <a:buFontTx/>
              <a:buNone/>
              <a:defRPr/>
            </a:pPr>
            <a:r>
              <a:rPr kumimoji="0" lang="en-US" sz="19560" b="1" i="0" u="none" strike="noStrike" kern="1200" cap="none" spc="997" normalizeH="0" baseline="0" noProof="0" dirty="0">
                <a:ln>
                  <a:noFill/>
                </a:ln>
                <a:solidFill>
                  <a:srgbClr val="AB8D65"/>
                </a:solidFill>
                <a:effectLst/>
                <a:uLnTx/>
                <a:uFillTx/>
                <a:latin typeface="League Spartan" panose="02010600030101010101"/>
                <a:ea typeface="League Spartan" panose="02010600030101010101"/>
                <a:cs typeface="League Spartan" panose="02010600030101010101"/>
                <a:sym typeface="League Spartan" panose="02010600030101010101"/>
              </a:rPr>
              <a:t>25</a:t>
            </a:r>
            <a:endParaRPr kumimoji="0" lang="en-US" sz="19560" b="1" i="0" u="none" strike="noStrike" kern="1200" cap="none" spc="997" normalizeH="0" baseline="0" noProof="0" dirty="0">
              <a:ln>
                <a:noFill/>
              </a:ln>
              <a:solidFill>
                <a:srgbClr val="AB8D65"/>
              </a:solidFill>
              <a:effectLst/>
              <a:uLnTx/>
              <a:uFillTx/>
              <a:latin typeface="League Spartan" panose="02010600030101010101"/>
              <a:ea typeface="League Spartan" panose="02010600030101010101"/>
              <a:cs typeface="League Spartan" panose="02010600030101010101"/>
              <a:sym typeface="League Spartan" panose="02010600030101010101"/>
            </a:endParaRPr>
          </a:p>
        </p:txBody>
      </p:sp>
      <p:sp>
        <p:nvSpPr>
          <p:cNvPr id="16" name="TextBox 16"/>
          <p:cNvSpPr txBox="1"/>
          <p:nvPr/>
        </p:nvSpPr>
        <p:spPr>
          <a:xfrm>
            <a:off x="1159049" y="847725"/>
            <a:ext cx="3242896" cy="1390154"/>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defRPr/>
            </a:pPr>
            <a:r>
              <a:rPr kumimoji="0" lang="en-US" sz="3600" b="0" i="0" u="none" strike="noStrike" kern="1200" cap="none" spc="305" normalizeH="0" baseline="0" noProof="0">
                <a:ln>
                  <a:noFill/>
                </a:ln>
                <a:solidFill>
                  <a:srgbClr val="FFFFFF"/>
                </a:solidFill>
                <a:effectLst/>
                <a:uLnTx/>
                <a:uFillTx/>
                <a:latin typeface="Aleo" panose="00000500000000000000"/>
                <a:ea typeface="Aleo" panose="00000500000000000000"/>
                <a:cs typeface="Aleo" panose="00000500000000000000"/>
                <a:sym typeface="Aleo" panose="00000500000000000000"/>
              </a:rPr>
              <a:t>HAPPY</a:t>
            </a:r>
            <a:endParaRPr kumimoji="0" lang="en-US" sz="3600" b="0" i="0" u="none" strike="noStrike" kern="1200" cap="none" spc="305" normalizeH="0" baseline="0" noProof="0">
              <a:ln>
                <a:noFill/>
              </a:ln>
              <a:solidFill>
                <a:srgbClr val="FFFFFF"/>
              </a:solidFill>
              <a:effectLst/>
              <a:uLnTx/>
              <a:uFillTx/>
              <a:latin typeface="Aleo" panose="00000500000000000000"/>
              <a:ea typeface="Aleo" panose="00000500000000000000"/>
              <a:cs typeface="Aleo" panose="00000500000000000000"/>
              <a:sym typeface="Aleo" panose="00000500000000000000"/>
            </a:endParaRPr>
          </a:p>
          <a:p>
            <a:pPr marL="0" marR="0" lvl="0" indent="0" algn="l" defTabSz="914400" rtl="0" eaLnBrk="1" fontAlgn="auto" latinLnBrk="0" hangingPunct="1">
              <a:lnSpc>
                <a:spcPts val="5400"/>
              </a:lnSpc>
              <a:spcBef>
                <a:spcPts val="0"/>
              </a:spcBef>
              <a:spcAft>
                <a:spcPts val="0"/>
              </a:spcAft>
              <a:buClrTx/>
              <a:buSzTx/>
              <a:buFontTx/>
              <a:buNone/>
              <a:defRPr/>
            </a:pPr>
            <a:r>
              <a:rPr kumimoji="0" lang="en-US" sz="3600" b="0" i="0" u="none" strike="noStrike" kern="1200" cap="none" spc="305" normalizeH="0" baseline="0" noProof="0">
                <a:ln>
                  <a:noFill/>
                </a:ln>
                <a:solidFill>
                  <a:srgbClr val="FFFFFF"/>
                </a:solidFill>
                <a:effectLst/>
                <a:uLnTx/>
                <a:uFillTx/>
                <a:latin typeface="Aleo" panose="00000500000000000000"/>
                <a:ea typeface="Aleo" panose="00000500000000000000"/>
                <a:cs typeface="Aleo" panose="00000500000000000000"/>
                <a:sym typeface="Aleo" panose="00000500000000000000"/>
              </a:rPr>
              <a:t>NEW YEAR</a:t>
            </a:r>
            <a:endParaRPr kumimoji="0" lang="en-US" sz="3600" b="0" i="0" u="none" strike="noStrike" kern="1200" cap="none" spc="305" normalizeH="0" baseline="0" noProof="0">
              <a:ln>
                <a:noFill/>
              </a:ln>
              <a:solidFill>
                <a:srgbClr val="FFFFFF"/>
              </a:solidFill>
              <a:effectLst/>
              <a:uLnTx/>
              <a:uFillTx/>
              <a:latin typeface="Aleo" panose="00000500000000000000"/>
              <a:ea typeface="Aleo" panose="00000500000000000000"/>
              <a:cs typeface="Aleo" panose="00000500000000000000"/>
              <a:sym typeface="Aleo" panose="000005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028700" y="1157180"/>
            <a:ext cx="16230600" cy="8229600"/>
          </a:xfrm>
          <a:prstGeom prst="rect">
            <a:avLst/>
          </a:prstGeom>
          <a:solidFill>
            <a:srgbClr val="FFFFFF"/>
          </a:solidFill>
        </p:spPr>
      </p:sp>
      <p:sp>
        <p:nvSpPr>
          <p:cNvPr id="3" name="Freeform 3"/>
          <p:cNvSpPr/>
          <p:nvPr/>
        </p:nvSpPr>
        <p:spPr>
          <a:xfrm rot="20944892">
            <a:off x="13979041" y="7223593"/>
            <a:ext cx="4542805" cy="2502672"/>
          </a:xfrm>
          <a:custGeom>
            <a:avLst/>
            <a:gdLst/>
            <a:ahLst/>
            <a:cxnLst/>
            <a:rect l="l" t="t" r="r" b="b"/>
            <a:pathLst>
              <a:path w="4542805" h="2502672">
                <a:moveTo>
                  <a:pt x="0" y="0"/>
                </a:moveTo>
                <a:lnTo>
                  <a:pt x="4542805" y="0"/>
                </a:lnTo>
                <a:lnTo>
                  <a:pt x="4542805" y="2502673"/>
                </a:lnTo>
                <a:lnTo>
                  <a:pt x="0" y="2502673"/>
                </a:lnTo>
                <a:lnTo>
                  <a:pt x="0" y="0"/>
                </a:lnTo>
                <a:close/>
              </a:path>
            </a:pathLst>
          </a:custGeom>
          <a:blipFill>
            <a:blip r:embed="rId1"/>
            <a:stretch>
              <a:fillRect/>
            </a:stretch>
          </a:blipFill>
        </p:spPr>
      </p:sp>
      <p:sp>
        <p:nvSpPr>
          <p:cNvPr id="5" name="TextBox 5"/>
          <p:cNvSpPr txBox="1"/>
          <p:nvPr/>
        </p:nvSpPr>
        <p:spPr>
          <a:xfrm>
            <a:off x="4279232" y="-189708"/>
            <a:ext cx="12459249" cy="2240014"/>
          </a:xfrm>
          <a:prstGeom prst="rect">
            <a:avLst/>
          </a:prstGeom>
        </p:spPr>
        <p:txBody>
          <a:bodyPr wrap="square" lIns="0" tIns="0" rIns="0" bIns="0" rtlCol="0" anchor="t">
            <a:spAutoFit/>
          </a:bodyPr>
          <a:lstStyle/>
          <a:p>
            <a:pPr marL="0" marR="0" lvl="0" indent="0" algn="l" defTabSz="914400" rtl="0" eaLnBrk="1" fontAlgn="auto" latinLnBrk="0" hangingPunct="1">
              <a:lnSpc>
                <a:spcPts val="24465"/>
              </a:lnSpc>
              <a:spcBef>
                <a:spcPct val="0"/>
              </a:spcBef>
              <a:spcAft>
                <a:spcPts val="0"/>
              </a:spcAft>
              <a:buClrTx/>
              <a:buSzTx/>
              <a:buFontTx/>
              <a:buNone/>
              <a:defRPr/>
            </a:pPr>
            <a:r>
              <a:rPr kumimoji="0" lang="en-US" altLang="zh-CN" sz="5400" b="1" i="0" u="none" strike="noStrike" kern="1200" cap="none" spc="779" normalizeH="0" baseline="0" noProof="0" dirty="0">
                <a:ln>
                  <a:noFill/>
                </a:ln>
                <a:solidFill>
                  <a:srgbClr val="AB8D65"/>
                </a:solidFill>
                <a:effectLst/>
                <a:uLnTx/>
                <a:uFillTx/>
                <a:latin typeface="Times New Roman" panose="02020603050405020304" pitchFamily="18" charset="0"/>
                <a:ea typeface="League Spartan" panose="02010600030101010101"/>
                <a:cs typeface="Times New Roman" panose="02020603050405020304" pitchFamily="18" charset="0"/>
                <a:sym typeface="League Spartan" panose="02010600030101010101"/>
              </a:rPr>
              <a:t>Output-Driven Hypothesis</a:t>
            </a:r>
            <a:endParaRPr kumimoji="0" lang="zh-CN" altLang="en-US" sz="5400" b="1" i="0" u="none" strike="noStrike" kern="1200" cap="none" spc="779" normalizeH="0" baseline="0" noProof="0" dirty="0">
              <a:ln>
                <a:noFill/>
              </a:ln>
              <a:solidFill>
                <a:srgbClr val="AB8D65"/>
              </a:solidFill>
              <a:effectLst/>
              <a:uLnTx/>
              <a:uFillTx/>
              <a:latin typeface="Times New Roman" panose="02020603050405020304" pitchFamily="18" charset="0"/>
              <a:ea typeface="League Spartan" panose="02010600030101010101"/>
              <a:cs typeface="Times New Roman" panose="02020603050405020304" pitchFamily="18" charset="0"/>
              <a:sym typeface="League Spartan" panose="02010600030101010101"/>
            </a:endParaRPr>
          </a:p>
        </p:txBody>
      </p:sp>
      <p:sp>
        <p:nvSpPr>
          <p:cNvPr id="6" name="TextBox 6"/>
          <p:cNvSpPr txBox="1"/>
          <p:nvPr/>
        </p:nvSpPr>
        <p:spPr>
          <a:xfrm>
            <a:off x="4279232" y="2275182"/>
            <a:ext cx="10351168" cy="465640"/>
          </a:xfrm>
          <a:prstGeom prst="rect">
            <a:avLst/>
          </a:prstGeom>
        </p:spPr>
        <p:txBody>
          <a:bodyPr wrap="square" lIns="0" tIns="0" rIns="0" bIns="0" rtlCol="0" anchor="t">
            <a:spAutoFit/>
          </a:bodyPr>
          <a:lstStyle/>
          <a:p>
            <a:pPr marL="0" marR="0" lvl="0" indent="0" algn="l" defTabSz="914400" rtl="0" eaLnBrk="1" fontAlgn="auto" latinLnBrk="0" hangingPunct="1">
              <a:lnSpc>
                <a:spcPts val="432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545454"/>
                </a:solidFill>
                <a:effectLst/>
                <a:uLnTx/>
                <a:uFillTx/>
                <a:latin typeface="思源黑体" panose="02010600030101010101"/>
                <a:ea typeface="思源黑体" panose="02010600030101010101"/>
                <a:cs typeface="思源黑体" panose="02010600030101010101"/>
                <a:sym typeface="思源黑体" panose="02010600030101010101"/>
              </a:rPr>
              <a:t>由文秋芳教授提出，强调“以输出为驱动，以输入为支撑，注重学习过程”</a:t>
            </a:r>
            <a:endParaRPr kumimoji="0" lang="en-US" sz="2400" b="0" i="0" u="none" strike="noStrike" kern="1200" cap="none" spc="0" normalizeH="0" baseline="0" noProof="0" dirty="0">
              <a:ln>
                <a:noFill/>
              </a:ln>
              <a:solidFill>
                <a:srgbClr val="545454"/>
              </a:solidFill>
              <a:effectLst/>
              <a:uLnTx/>
              <a:uFillTx/>
              <a:latin typeface="思源黑体" panose="02010600030101010101"/>
              <a:ea typeface="思源黑体" panose="02010600030101010101"/>
              <a:cs typeface="思源黑体" panose="02010600030101010101"/>
              <a:sym typeface="思源黑体" panose="02010600030101010101"/>
            </a:endParaRPr>
          </a:p>
        </p:txBody>
      </p:sp>
      <p:sp>
        <p:nvSpPr>
          <p:cNvPr id="7" name="TextBox 7"/>
          <p:cNvSpPr txBox="1"/>
          <p:nvPr/>
        </p:nvSpPr>
        <p:spPr>
          <a:xfrm>
            <a:off x="1028700" y="930299"/>
            <a:ext cx="2004916" cy="9183989"/>
          </a:xfrm>
          <a:prstGeom prst="rect">
            <a:avLst/>
          </a:prstGeom>
        </p:spPr>
        <p:txBody>
          <a:bodyPr lIns="0" tIns="0" rIns="0" bIns="0" rtlCol="0" anchor="t">
            <a:spAutoFit/>
          </a:bodyPr>
          <a:lstStyle/>
          <a:p>
            <a:pPr marL="0" marR="0" lvl="0" indent="0" algn="l" defTabSz="914400" rtl="0" eaLnBrk="1" fontAlgn="auto" latinLnBrk="0" hangingPunct="1">
              <a:lnSpc>
                <a:spcPts val="18535"/>
              </a:lnSpc>
              <a:spcBef>
                <a:spcPts val="0"/>
              </a:spcBef>
              <a:spcAft>
                <a:spcPts val="0"/>
              </a:spcAft>
              <a:buClrTx/>
              <a:buSzTx/>
              <a:buFontTx/>
              <a:buNone/>
              <a:defRPr/>
            </a:pPr>
            <a:r>
              <a:rPr kumimoji="0" lang="zh-CN" altLang="en-US" sz="13240" b="0" i="0" u="none" strike="noStrike" kern="1200" cap="none" spc="0" normalizeH="0" baseline="0" noProof="0" dirty="0">
                <a:ln>
                  <a:noFill/>
                </a:ln>
                <a:solidFill>
                  <a:srgbClr val="D32129"/>
                </a:solidFill>
                <a:effectLst/>
                <a:uLnTx/>
                <a:uFillTx/>
                <a:latin typeface="字由点字仙侠体" panose="02010600030101010101"/>
                <a:ea typeface="字由点字仙侠体" panose="02010600030101010101"/>
                <a:cs typeface="字由点字仙侠体" panose="02010600030101010101"/>
                <a:sym typeface="字由点字仙侠体" panose="02010600030101010101"/>
              </a:rPr>
              <a:t>输出驱动</a:t>
            </a:r>
            <a:endParaRPr kumimoji="0" lang="en-US" sz="13240" b="0" i="0" u="none" strike="noStrike" kern="1200" cap="none" spc="0" normalizeH="0" baseline="0" noProof="0" dirty="0">
              <a:ln>
                <a:noFill/>
              </a:ln>
              <a:solidFill>
                <a:srgbClr val="D32129"/>
              </a:solidFill>
              <a:effectLst/>
              <a:uLnTx/>
              <a:uFillTx/>
              <a:latin typeface="字由点字仙侠体" panose="02010600030101010101"/>
              <a:ea typeface="字由点字仙侠体" panose="02010600030101010101"/>
              <a:cs typeface="字由点字仙侠体" panose="02010600030101010101"/>
              <a:sym typeface="字由点字仙侠体" panose="02010600030101010101"/>
            </a:endParaRPr>
          </a:p>
        </p:txBody>
      </p:sp>
      <p:sp>
        <p:nvSpPr>
          <p:cNvPr id="8" name="Freeform 2"/>
          <p:cNvSpPr/>
          <p:nvPr/>
        </p:nvSpPr>
        <p:spPr>
          <a:xfrm>
            <a:off x="6324600" y="3671437"/>
            <a:ext cx="5334000" cy="4824863"/>
          </a:xfrm>
          <a:custGeom>
            <a:avLst/>
            <a:gdLst/>
            <a:ahLst/>
            <a:cxnLst/>
            <a:rect l="l" t="t" r="r" b="b"/>
            <a:pathLst>
              <a:path w="7042976" h="7042976">
                <a:moveTo>
                  <a:pt x="0" y="0"/>
                </a:moveTo>
                <a:lnTo>
                  <a:pt x="7042976" y="0"/>
                </a:lnTo>
                <a:lnTo>
                  <a:pt x="7042976" y="7042976"/>
                </a:lnTo>
                <a:lnTo>
                  <a:pt x="0" y="7042976"/>
                </a:lnTo>
                <a:lnTo>
                  <a:pt x="0" y="0"/>
                </a:lnTo>
                <a:close/>
              </a:path>
            </a:pathLst>
          </a:custGeom>
          <a:blipFill>
            <a:blip r:embed="rId2"/>
            <a:stretch>
              <a:fillRect/>
            </a:stretch>
          </a:blipFill>
        </p:spPr>
      </p:sp>
      <p:sp>
        <p:nvSpPr>
          <p:cNvPr id="10" name="文本框 9"/>
          <p:cNvSpPr txBox="1"/>
          <p:nvPr/>
        </p:nvSpPr>
        <p:spPr>
          <a:xfrm>
            <a:off x="4038600" y="3567928"/>
            <a:ext cx="4191000" cy="830997"/>
          </a:xfrm>
          <a:prstGeom prst="rect">
            <a:avLst/>
          </a:prstGeom>
          <a:noFill/>
        </p:spPr>
        <p:txBody>
          <a:bodyPr wrap="square">
            <a:spAutoFit/>
          </a:bodyPr>
          <a:lstStyle/>
          <a:p>
            <a:r>
              <a:rPr lang="zh-CN" altLang="en-US" sz="4800" b="0" i="0" u="sng" dirty="0">
                <a:solidFill>
                  <a:srgbClr val="FF0000"/>
                </a:solidFill>
                <a:effectLst/>
                <a:latin typeface="-apple-system"/>
              </a:rPr>
              <a:t>提供输入支持 </a:t>
            </a:r>
            <a:endParaRPr lang="zh-CN" altLang="en-US" sz="4800" u="sng" dirty="0">
              <a:solidFill>
                <a:srgbClr val="FF0000"/>
              </a:solidFill>
            </a:endParaRPr>
          </a:p>
        </p:txBody>
      </p:sp>
      <p:sp>
        <p:nvSpPr>
          <p:cNvPr id="11" name="文本框 10"/>
          <p:cNvSpPr txBox="1"/>
          <p:nvPr/>
        </p:nvSpPr>
        <p:spPr>
          <a:xfrm>
            <a:off x="10758584" y="3795074"/>
            <a:ext cx="4191000" cy="830997"/>
          </a:xfrm>
          <a:prstGeom prst="rect">
            <a:avLst/>
          </a:prstGeom>
          <a:noFill/>
        </p:spPr>
        <p:txBody>
          <a:bodyPr wrap="square">
            <a:spAutoFit/>
          </a:bodyPr>
          <a:lstStyle/>
          <a:p>
            <a:r>
              <a:rPr lang="zh-CN" altLang="en-US" sz="4800" u="sng" dirty="0">
                <a:solidFill>
                  <a:srgbClr val="FF0000"/>
                </a:solidFill>
                <a:latin typeface="-apple-system"/>
              </a:rPr>
              <a:t>设计输出任务</a:t>
            </a:r>
            <a:endParaRPr lang="zh-CN" altLang="en-US" sz="4800" u="sng" dirty="0">
              <a:solidFill>
                <a:srgbClr val="FF0000"/>
              </a:solidFill>
            </a:endParaRPr>
          </a:p>
        </p:txBody>
      </p:sp>
      <p:sp>
        <p:nvSpPr>
          <p:cNvPr id="12" name="文本框 11"/>
          <p:cNvSpPr txBox="1"/>
          <p:nvPr/>
        </p:nvSpPr>
        <p:spPr>
          <a:xfrm>
            <a:off x="10758584" y="7061357"/>
            <a:ext cx="4710016" cy="830997"/>
          </a:xfrm>
          <a:prstGeom prst="rect">
            <a:avLst/>
          </a:prstGeom>
          <a:noFill/>
        </p:spPr>
        <p:txBody>
          <a:bodyPr wrap="square">
            <a:spAutoFit/>
          </a:bodyPr>
          <a:lstStyle/>
          <a:p>
            <a:r>
              <a:rPr lang="zh-CN" altLang="en-US" sz="4800" u="sng" dirty="0">
                <a:solidFill>
                  <a:srgbClr val="FF0000"/>
                </a:solidFill>
                <a:latin typeface="-apple-system"/>
              </a:rPr>
              <a:t>提供反馈与改进</a:t>
            </a:r>
            <a:endParaRPr lang="zh-CN" altLang="en-US" sz="4800" u="sng" dirty="0">
              <a:solidFill>
                <a:srgbClr val="FF0000"/>
              </a:solidFill>
            </a:endParaRPr>
          </a:p>
        </p:txBody>
      </p:sp>
      <p:sp>
        <p:nvSpPr>
          <p:cNvPr id="13" name="文本框 12"/>
          <p:cNvSpPr txBox="1"/>
          <p:nvPr/>
        </p:nvSpPr>
        <p:spPr>
          <a:xfrm>
            <a:off x="2819400" y="7054452"/>
            <a:ext cx="4800387" cy="830997"/>
          </a:xfrm>
          <a:prstGeom prst="rect">
            <a:avLst/>
          </a:prstGeom>
          <a:noFill/>
        </p:spPr>
        <p:txBody>
          <a:bodyPr wrap="square">
            <a:spAutoFit/>
          </a:bodyPr>
          <a:lstStyle/>
          <a:p>
            <a:r>
              <a:rPr lang="zh-CN" altLang="en-US" sz="4800" u="sng" dirty="0">
                <a:solidFill>
                  <a:srgbClr val="FF0000"/>
                </a:solidFill>
                <a:latin typeface="-apple-system"/>
              </a:rPr>
              <a:t>持续循环与提升</a:t>
            </a:r>
            <a:endParaRPr lang="zh-CN" altLang="en-US" sz="4800" u="sng" dirty="0">
              <a:solidFill>
                <a:srgbClr val="FF0000"/>
              </a:solidFill>
            </a:endParaRPr>
          </a:p>
        </p:txBody>
      </p:sp>
      <p:sp>
        <p:nvSpPr>
          <p:cNvPr id="15" name="文本框 14"/>
          <p:cNvSpPr txBox="1"/>
          <p:nvPr/>
        </p:nvSpPr>
        <p:spPr>
          <a:xfrm>
            <a:off x="3276600" y="4373844"/>
            <a:ext cx="4191000" cy="584775"/>
          </a:xfrm>
          <a:prstGeom prst="rect">
            <a:avLst/>
          </a:prstGeom>
          <a:noFill/>
        </p:spPr>
        <p:txBody>
          <a:bodyPr wrap="square">
            <a:spAutoFit/>
          </a:bodyPr>
          <a:lstStyle/>
          <a:p>
            <a:r>
              <a:rPr lang="en-US" altLang="zh-CN" sz="3200" dirty="0"/>
              <a:t>Provide Input Support</a:t>
            </a:r>
            <a:endParaRPr lang="zh-CN" altLang="en-US" sz="3200" dirty="0"/>
          </a:p>
        </p:txBody>
      </p:sp>
      <p:sp>
        <p:nvSpPr>
          <p:cNvPr id="16" name="文本框 15"/>
          <p:cNvSpPr txBox="1"/>
          <p:nvPr/>
        </p:nvSpPr>
        <p:spPr>
          <a:xfrm>
            <a:off x="11453715" y="4589031"/>
            <a:ext cx="5284765" cy="584775"/>
          </a:xfrm>
          <a:prstGeom prst="rect">
            <a:avLst/>
          </a:prstGeom>
          <a:noFill/>
        </p:spPr>
        <p:txBody>
          <a:bodyPr wrap="square">
            <a:spAutoFit/>
          </a:bodyPr>
          <a:lstStyle/>
          <a:p>
            <a:r>
              <a:rPr lang="en-US" altLang="zh-CN" sz="3200" dirty="0"/>
              <a:t>Design Authentic Output Tasks</a:t>
            </a:r>
            <a:endParaRPr lang="zh-CN" altLang="en-US" sz="3200" dirty="0"/>
          </a:p>
        </p:txBody>
      </p:sp>
      <p:sp>
        <p:nvSpPr>
          <p:cNvPr id="17" name="文本框 16"/>
          <p:cNvSpPr txBox="1"/>
          <p:nvPr/>
        </p:nvSpPr>
        <p:spPr>
          <a:xfrm>
            <a:off x="10077450" y="7850185"/>
            <a:ext cx="4191000" cy="1077218"/>
          </a:xfrm>
          <a:prstGeom prst="rect">
            <a:avLst/>
          </a:prstGeom>
          <a:noFill/>
        </p:spPr>
        <p:txBody>
          <a:bodyPr wrap="square">
            <a:spAutoFit/>
          </a:bodyPr>
          <a:lstStyle/>
          <a:p>
            <a:r>
              <a:rPr lang="en-US" altLang="zh-CN" sz="3200" dirty="0"/>
              <a:t>Provide Feedback and Facilitate Improvement</a:t>
            </a:r>
            <a:endParaRPr lang="zh-CN" altLang="en-US" sz="3200" dirty="0"/>
          </a:p>
        </p:txBody>
      </p:sp>
      <p:sp>
        <p:nvSpPr>
          <p:cNvPr id="18" name="文本框 17"/>
          <p:cNvSpPr txBox="1"/>
          <p:nvPr/>
        </p:nvSpPr>
        <p:spPr>
          <a:xfrm>
            <a:off x="3649579" y="7763014"/>
            <a:ext cx="3437021" cy="1077218"/>
          </a:xfrm>
          <a:prstGeom prst="rect">
            <a:avLst/>
          </a:prstGeom>
          <a:noFill/>
        </p:spPr>
        <p:txBody>
          <a:bodyPr wrap="square">
            <a:spAutoFit/>
          </a:bodyPr>
          <a:lstStyle/>
          <a:p>
            <a:pPr algn="just"/>
            <a:r>
              <a:rPr lang="en-US" altLang="zh-CN" sz="3200" dirty="0"/>
              <a:t>Continuous Cycling and Improvement</a:t>
            </a:r>
            <a:endParaRPr lang="zh-CN" altLang="en-US" sz="3200" dirty="0"/>
          </a:p>
        </p:txBody>
      </p:sp>
      <p:sp>
        <p:nvSpPr>
          <p:cNvPr id="20" name="文本框 19"/>
          <p:cNvSpPr txBox="1"/>
          <p:nvPr/>
        </p:nvSpPr>
        <p:spPr>
          <a:xfrm>
            <a:off x="6629400" y="3080307"/>
            <a:ext cx="9144000" cy="427938"/>
          </a:xfrm>
          <a:prstGeom prst="rect">
            <a:avLst/>
          </a:prstGeom>
          <a:noFill/>
        </p:spPr>
        <p:txBody>
          <a:bodyPr wrap="square">
            <a:spAutoFit/>
          </a:bodyPr>
          <a:lstStyle/>
          <a:p>
            <a:pPr algn="l" fontAlgn="base">
              <a:lnSpc>
                <a:spcPts val="1800"/>
              </a:lnSpc>
              <a:spcBef>
                <a:spcPts val="900"/>
              </a:spcBef>
            </a:pPr>
            <a:r>
              <a:rPr lang="en-US" altLang="zh-CN" sz="4800" b="1" i="0" dirty="0">
                <a:solidFill>
                  <a:srgbClr val="060607"/>
                </a:solidFill>
                <a:effectLst/>
                <a:latin typeface="inherit"/>
              </a:rPr>
              <a:t>Define Output Goals</a:t>
            </a:r>
            <a:endParaRPr lang="en-US" altLang="zh-CN" sz="4800" b="1" i="0" dirty="0">
              <a:solidFill>
                <a:srgbClr val="060607"/>
              </a:solidFill>
              <a:effectLst/>
              <a:latin typeface="-apple-system"/>
            </a:endParaRPr>
          </a:p>
        </p:txBody>
      </p:sp>
      <p:pic>
        <p:nvPicPr>
          <p:cNvPr id="5124" name="图片 6" descr="logo横版 png"/>
          <p:cNvPicPr>
            <a:picLocks noChangeAspect="1"/>
          </p:cNvPicPr>
          <p:nvPr/>
        </p:nvPicPr>
        <p:blipFill>
          <a:blip r:embed="rId3"/>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P spid="15" grpId="0"/>
      <p:bldP spid="16" grpId="0"/>
      <p:bldP spid="17" grpId="0"/>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6E9"/>
        </a:solidFill>
        <a:effectLst/>
      </p:bgPr>
    </p:bg>
    <p:spTree>
      <p:nvGrpSpPr>
        <p:cNvPr id="1" name=""/>
        <p:cNvGrpSpPr/>
        <p:nvPr/>
      </p:nvGrpSpPr>
      <p:grpSpPr>
        <a:xfrm>
          <a:off x="0" y="0"/>
          <a:ext cx="0" cy="0"/>
          <a:chOff x="0" y="0"/>
          <a:chExt cx="0" cy="0"/>
        </a:xfrm>
      </p:grpSpPr>
      <p:sp>
        <p:nvSpPr>
          <p:cNvPr id="5" name="Freeform 5"/>
          <p:cNvSpPr/>
          <p:nvPr/>
        </p:nvSpPr>
        <p:spPr>
          <a:xfrm>
            <a:off x="-49020" y="-25996"/>
            <a:ext cx="18386041" cy="10338993"/>
          </a:xfrm>
          <a:custGeom>
            <a:avLst/>
            <a:gdLst/>
            <a:ahLst/>
            <a:cxnLst/>
            <a:rect l="l" t="t" r="r" b="b"/>
            <a:pathLst>
              <a:path w="18386041" h="10338993">
                <a:moveTo>
                  <a:pt x="0" y="0"/>
                </a:moveTo>
                <a:lnTo>
                  <a:pt x="18386040" y="0"/>
                </a:lnTo>
                <a:lnTo>
                  <a:pt x="18386040" y="10338992"/>
                </a:lnTo>
                <a:lnTo>
                  <a:pt x="0" y="10338992"/>
                </a:lnTo>
                <a:lnTo>
                  <a:pt x="0" y="0"/>
                </a:lnTo>
                <a:close/>
              </a:path>
            </a:pathLst>
          </a:custGeom>
          <a:blipFill>
            <a:blip r:embed="rId1"/>
            <a:stretch>
              <a:fillRect/>
            </a:stretch>
          </a:blipFill>
        </p:spPr>
      </p:sp>
      <p:grpSp>
        <p:nvGrpSpPr>
          <p:cNvPr id="6" name="Group 6"/>
          <p:cNvGrpSpPr/>
          <p:nvPr/>
        </p:nvGrpSpPr>
        <p:grpSpPr>
          <a:xfrm>
            <a:off x="10259367" y="1764475"/>
            <a:ext cx="9930438" cy="8119773"/>
            <a:chOff x="-3150326" y="-360900"/>
            <a:chExt cx="13240583" cy="10826363"/>
          </a:xfrm>
        </p:grpSpPr>
        <p:sp>
          <p:nvSpPr>
            <p:cNvPr id="7" name="Freeform 7"/>
            <p:cNvSpPr/>
            <p:nvPr/>
          </p:nvSpPr>
          <p:spPr>
            <a:xfrm>
              <a:off x="-3150326" y="6793651"/>
              <a:ext cx="1977959" cy="1634288"/>
            </a:xfrm>
            <a:custGeom>
              <a:avLst/>
              <a:gdLst/>
              <a:ahLst/>
              <a:cxnLst/>
              <a:rect l="l" t="t" r="r" b="b"/>
              <a:pathLst>
                <a:path w="1977959" h="1634288">
                  <a:moveTo>
                    <a:pt x="0" y="0"/>
                  </a:moveTo>
                  <a:lnTo>
                    <a:pt x="1977959" y="0"/>
                  </a:lnTo>
                  <a:lnTo>
                    <a:pt x="1977959" y="1634288"/>
                  </a:lnTo>
                  <a:lnTo>
                    <a:pt x="0" y="1634288"/>
                  </a:lnTo>
                  <a:lnTo>
                    <a:pt x="0" y="0"/>
                  </a:lnTo>
                  <a:close/>
                </a:path>
              </a:pathLst>
            </a:custGeom>
            <a:blipFill>
              <a:blip r:embed="rId2"/>
              <a:stretch>
                <a:fillRect/>
              </a:stretch>
            </a:blipFill>
          </p:spPr>
        </p:sp>
        <p:sp>
          <p:nvSpPr>
            <p:cNvPr id="8" name="Freeform 8"/>
            <p:cNvSpPr/>
            <p:nvPr/>
          </p:nvSpPr>
          <p:spPr>
            <a:xfrm>
              <a:off x="414195" y="-360900"/>
              <a:ext cx="9676062" cy="10826363"/>
            </a:xfrm>
            <a:custGeom>
              <a:avLst/>
              <a:gdLst/>
              <a:ahLst/>
              <a:cxnLst/>
              <a:rect l="l" t="t" r="r" b="b"/>
              <a:pathLst>
                <a:path w="9676062" h="10826363">
                  <a:moveTo>
                    <a:pt x="0" y="0"/>
                  </a:moveTo>
                  <a:lnTo>
                    <a:pt x="9676062" y="0"/>
                  </a:lnTo>
                  <a:lnTo>
                    <a:pt x="9676062" y="10826363"/>
                  </a:lnTo>
                  <a:lnTo>
                    <a:pt x="0" y="10826363"/>
                  </a:lnTo>
                  <a:lnTo>
                    <a:pt x="0" y="0"/>
                  </a:lnTo>
                  <a:close/>
                </a:path>
              </a:pathLst>
            </a:custGeom>
            <a:blipFill>
              <a:blip r:embed="rId3"/>
              <a:stretch>
                <a:fillRect/>
              </a:stretch>
            </a:blipFill>
          </p:spPr>
        </p:sp>
      </p:grpSp>
      <p:grpSp>
        <p:nvGrpSpPr>
          <p:cNvPr id="9" name="Group 9"/>
          <p:cNvGrpSpPr/>
          <p:nvPr/>
        </p:nvGrpSpPr>
        <p:grpSpPr>
          <a:xfrm>
            <a:off x="121697" y="8199415"/>
            <a:ext cx="3698757" cy="1955508"/>
            <a:chOff x="0" y="0"/>
            <a:chExt cx="4931676" cy="2607344"/>
          </a:xfrm>
        </p:grpSpPr>
        <p:sp>
          <p:nvSpPr>
            <p:cNvPr id="10" name="Freeform 10"/>
            <p:cNvSpPr/>
            <p:nvPr/>
          </p:nvSpPr>
          <p:spPr>
            <a:xfrm flipH="1">
              <a:off x="1436961" y="135856"/>
              <a:ext cx="3494716" cy="2471488"/>
            </a:xfrm>
            <a:custGeom>
              <a:avLst/>
              <a:gdLst/>
              <a:ahLst/>
              <a:cxnLst/>
              <a:rect l="l" t="t" r="r" b="b"/>
              <a:pathLst>
                <a:path w="3494716" h="2471488">
                  <a:moveTo>
                    <a:pt x="3494715" y="0"/>
                  </a:moveTo>
                  <a:lnTo>
                    <a:pt x="0" y="0"/>
                  </a:lnTo>
                  <a:lnTo>
                    <a:pt x="0" y="2471488"/>
                  </a:lnTo>
                  <a:lnTo>
                    <a:pt x="3494715" y="2471488"/>
                  </a:lnTo>
                  <a:lnTo>
                    <a:pt x="3494715" y="0"/>
                  </a:lnTo>
                  <a:close/>
                </a:path>
              </a:pathLst>
            </a:custGeom>
            <a:blipFill>
              <a:blip r:embed="rId4"/>
              <a:stretch>
                <a:fillRect/>
              </a:stretch>
            </a:blipFill>
          </p:spPr>
        </p:sp>
        <p:sp>
          <p:nvSpPr>
            <p:cNvPr id="11" name="Freeform 11"/>
            <p:cNvSpPr/>
            <p:nvPr/>
          </p:nvSpPr>
          <p:spPr>
            <a:xfrm>
              <a:off x="0" y="0"/>
              <a:ext cx="4646253" cy="2498457"/>
            </a:xfrm>
            <a:custGeom>
              <a:avLst/>
              <a:gdLst/>
              <a:ahLst/>
              <a:cxnLst/>
              <a:rect l="l" t="t" r="r" b="b"/>
              <a:pathLst>
                <a:path w="4646253" h="2498457">
                  <a:moveTo>
                    <a:pt x="0" y="0"/>
                  </a:moveTo>
                  <a:lnTo>
                    <a:pt x="4646253" y="0"/>
                  </a:lnTo>
                  <a:lnTo>
                    <a:pt x="4646253" y="2498457"/>
                  </a:lnTo>
                  <a:lnTo>
                    <a:pt x="0" y="2498457"/>
                  </a:lnTo>
                  <a:lnTo>
                    <a:pt x="0" y="0"/>
                  </a:lnTo>
                  <a:close/>
                </a:path>
              </a:pathLst>
            </a:custGeom>
            <a:blipFill>
              <a:blip r:embed="rId5"/>
              <a:stretch>
                <a:fillRect/>
              </a:stretch>
            </a:blipFill>
          </p:spPr>
        </p:sp>
      </p:grpSp>
      <p:sp>
        <p:nvSpPr>
          <p:cNvPr id="12" name="TextBox 12"/>
          <p:cNvSpPr txBox="1"/>
          <p:nvPr/>
        </p:nvSpPr>
        <p:spPr>
          <a:xfrm>
            <a:off x="1971075" y="820061"/>
            <a:ext cx="3488505" cy="2226438"/>
          </a:xfrm>
          <a:prstGeom prst="rect">
            <a:avLst/>
          </a:prstGeom>
        </p:spPr>
        <p:txBody>
          <a:bodyPr lIns="0" tIns="0" rIns="0" bIns="0" rtlCol="0" anchor="t">
            <a:spAutoFit/>
          </a:bodyPr>
          <a:lstStyle/>
          <a:p>
            <a:pPr marL="0" marR="0" lvl="0" indent="0" algn="l" defTabSz="914400" rtl="0" eaLnBrk="1" fontAlgn="auto" latinLnBrk="0" hangingPunct="1">
              <a:lnSpc>
                <a:spcPts val="18675"/>
              </a:lnSpc>
              <a:spcBef>
                <a:spcPts val="0"/>
              </a:spcBef>
              <a:spcAft>
                <a:spcPts val="0"/>
              </a:spcAft>
              <a:buClrTx/>
              <a:buSzTx/>
              <a:buFontTx/>
              <a:buNone/>
              <a:defRPr/>
            </a:pPr>
            <a:r>
              <a:rPr kumimoji="0" lang="zh-CN" altLang="en-US" sz="11670" b="0" i="0" u="none" strike="noStrike" kern="1200" cap="none" spc="2824" normalizeH="0" baseline="0" noProof="0" dirty="0">
                <a:ln>
                  <a:noFill/>
                </a:ln>
                <a:solidFill>
                  <a:srgbClr val="C11C20"/>
                </a:solidFill>
                <a:effectLst/>
                <a:uLnTx/>
                <a:uFillTx/>
                <a:latin typeface="可画腾龙体-简" panose="020B0500000000000000"/>
                <a:ea typeface="可画腾龙体-简" panose="020B0500000000000000"/>
                <a:cs typeface="可画腾龙体-简" panose="020B0500000000000000"/>
                <a:sym typeface="可画腾龙体-简" panose="020B0500000000000000"/>
              </a:rPr>
              <a:t>题目</a:t>
            </a:r>
            <a:endParaRPr kumimoji="0" lang="en-US" sz="11670" b="0" i="0" u="none" strike="noStrike" kern="1200" cap="none" spc="2824" normalizeH="0" baseline="0" noProof="0" dirty="0">
              <a:ln>
                <a:noFill/>
              </a:ln>
              <a:solidFill>
                <a:srgbClr val="C11C20"/>
              </a:solidFill>
              <a:effectLst/>
              <a:uLnTx/>
              <a:uFillTx/>
              <a:latin typeface="可画腾龙体-简" panose="020B0500000000000000"/>
              <a:ea typeface="可画腾龙体-简" panose="020B0500000000000000"/>
              <a:cs typeface="可画腾龙体-简" panose="020B0500000000000000"/>
              <a:sym typeface="可画腾龙体-简" panose="020B0500000000000000"/>
            </a:endParaRPr>
          </a:p>
        </p:txBody>
      </p:sp>
      <p:sp>
        <p:nvSpPr>
          <p:cNvPr id="34" name="Freeform 34"/>
          <p:cNvSpPr/>
          <p:nvPr/>
        </p:nvSpPr>
        <p:spPr>
          <a:xfrm rot="-1359584" flipH="1">
            <a:off x="8832722" y="58246"/>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6"/>
            <a:stretch>
              <a:fillRect/>
            </a:stretch>
          </a:blipFill>
        </p:spPr>
      </p:sp>
      <p:sp>
        <p:nvSpPr>
          <p:cNvPr id="35" name="Freeform 35"/>
          <p:cNvSpPr/>
          <p:nvPr/>
        </p:nvSpPr>
        <p:spPr>
          <a:xfrm>
            <a:off x="10259367" y="-87200"/>
            <a:ext cx="1872197" cy="3653067"/>
          </a:xfrm>
          <a:custGeom>
            <a:avLst/>
            <a:gdLst/>
            <a:ahLst/>
            <a:cxnLst/>
            <a:rect l="l" t="t" r="r" b="b"/>
            <a:pathLst>
              <a:path w="1872197" h="3653067">
                <a:moveTo>
                  <a:pt x="0" y="0"/>
                </a:moveTo>
                <a:lnTo>
                  <a:pt x="1872197" y="0"/>
                </a:lnTo>
                <a:lnTo>
                  <a:pt x="1872197" y="3653067"/>
                </a:lnTo>
                <a:lnTo>
                  <a:pt x="0" y="3653067"/>
                </a:lnTo>
                <a:lnTo>
                  <a:pt x="0" y="0"/>
                </a:lnTo>
                <a:close/>
              </a:path>
            </a:pathLst>
          </a:custGeom>
          <a:blipFill>
            <a:blip r:embed="rId6"/>
            <a:stretch>
              <a:fillRect/>
            </a:stretch>
          </a:blipFill>
        </p:spPr>
      </p:sp>
      <p:sp>
        <p:nvSpPr>
          <p:cNvPr id="37" name="文本框 36"/>
          <p:cNvSpPr txBox="1"/>
          <p:nvPr/>
        </p:nvSpPr>
        <p:spPr>
          <a:xfrm>
            <a:off x="2306006" y="3544149"/>
            <a:ext cx="10138610" cy="4199098"/>
          </a:xfrm>
          <a:prstGeom prst="rect">
            <a:avLst/>
          </a:prstGeom>
          <a:noFill/>
        </p:spPr>
        <p:txBody>
          <a:bodyPr wrap="square">
            <a:spAutoFit/>
          </a:bodyPr>
          <a:lstStyle/>
          <a:p>
            <a:pPr marL="5080" indent="266700" algn="just" eaLnBrk="0">
              <a:lnSpc>
                <a:spcPct val="95000"/>
              </a:lnSpc>
              <a:spcBef>
                <a:spcPts val="50"/>
              </a:spcBef>
            </a:pPr>
            <a:r>
              <a:rPr lang="en-US"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假定你是李华，你的英国笔友</a:t>
            </a:r>
            <a:r>
              <a:rPr lang="zh-CN" altLang="zh-CN" sz="4000" spc="-24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4000" spc="-5" dirty="0">
                <a:solidFill>
                  <a:srgbClr val="000000"/>
                </a:solidFill>
                <a:effectLst/>
                <a:latin typeface="Times New Roman" panose="02020603050405020304" pitchFamily="18" charset="0"/>
                <a:ea typeface="Times New Roman" panose="02020603050405020304" pitchFamily="18" charset="0"/>
              </a:rPr>
              <a:t>Tom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对近期申遗成功的中国春节很感兴趣，请你写一</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封邮件向他</a:t>
            </a:r>
            <a:r>
              <a:rPr lang="zh-CN" altLang="zh-CN" sz="40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介绍春节期间你所经历的一次民俗体验。内</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容包括：</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82575" algn="just" eaLnBrk="0">
              <a:lnSpc>
                <a:spcPct val="92000"/>
              </a:lnSpc>
              <a:spcBef>
                <a:spcPts val="105"/>
              </a:spcBef>
            </a:pPr>
            <a:r>
              <a:rPr lang="en-US" altLang="zh-CN" sz="4000" spc="-30" dirty="0">
                <a:solidFill>
                  <a:srgbClr val="000000"/>
                </a:solidFill>
                <a:effectLst/>
                <a:latin typeface="Times New Roman" panose="02020603050405020304" pitchFamily="18" charset="0"/>
                <a:ea typeface="Times New Roman" panose="02020603050405020304" pitchFamily="18" charset="0"/>
              </a:rPr>
              <a:t>1.</a:t>
            </a:r>
            <a:r>
              <a:rPr lang="en-US" altLang="zh-CN" sz="4000" spc="180" dirty="0">
                <a:solidFill>
                  <a:srgbClr val="000000"/>
                </a:solidFill>
                <a:effectLst/>
                <a:latin typeface="Times New Roman" panose="02020603050405020304" pitchFamily="18" charset="0"/>
                <a:ea typeface="Times New Roman" panose="02020603050405020304" pitchFamily="18" charset="0"/>
              </a:rPr>
              <a:t> </a:t>
            </a:r>
            <a:r>
              <a:rPr lang="zh-CN" altLang="zh-CN" sz="4000" spc="-3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民俗体验过程。</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69875" algn="just" eaLnBrk="0">
              <a:lnSpc>
                <a:spcPct val="91000"/>
              </a:lnSpc>
              <a:spcBef>
                <a:spcPts val="110"/>
              </a:spcBef>
            </a:pPr>
            <a:r>
              <a:rPr lang="en-US" altLang="zh-CN" sz="4000" spc="-10" dirty="0">
                <a:solidFill>
                  <a:srgbClr val="000000"/>
                </a:solidFill>
                <a:effectLst/>
                <a:latin typeface="Times New Roman" panose="02020603050405020304" pitchFamily="18" charset="0"/>
                <a:ea typeface="Times New Roman" panose="02020603050405020304" pitchFamily="18" charset="0"/>
              </a:rPr>
              <a:t>2.</a:t>
            </a:r>
            <a:r>
              <a:rPr lang="en-US" altLang="zh-CN" sz="4000" spc="100" dirty="0">
                <a:solidFill>
                  <a:srgbClr val="000000"/>
                </a:solidFill>
                <a:effectLst/>
                <a:latin typeface="Times New Roman" panose="02020603050405020304" pitchFamily="18" charset="0"/>
                <a:ea typeface="Times New Roman" panose="02020603050405020304" pitchFamily="18" charset="0"/>
              </a:rPr>
              <a:t> </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体会或感受。</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algn="just"/>
            <a:r>
              <a:rPr lang="zh-CN" altLang="zh-CN" sz="4000" spc="-15" dirty="0">
                <a:solidFill>
                  <a:srgbClr val="000000"/>
                </a:solidFill>
                <a:effectLst/>
                <a:ea typeface="宋体" panose="02010600030101010101" pitchFamily="2" charset="-122"/>
                <a:cs typeface="宋体" panose="02010600030101010101" pitchFamily="2" charset="-122"/>
              </a:rPr>
              <a:t>参考词汇：</a:t>
            </a:r>
            <a:r>
              <a:rPr lang="en-US" altLang="zh-CN" sz="4000" spc="-15" dirty="0">
                <a:solidFill>
                  <a:srgbClr val="000000"/>
                </a:solidFill>
                <a:effectLst/>
                <a:latin typeface="Arial" panose="020B0604020202020204" pitchFamily="34" charset="0"/>
                <a:ea typeface="Arial" panose="020B0604020202020204" pitchFamily="34" charset="0"/>
              </a:rPr>
              <a:t>folk-custom</a:t>
            </a:r>
            <a:r>
              <a:rPr lang="en-US" altLang="zh-CN" sz="4000" spc="110" dirty="0">
                <a:solidFill>
                  <a:srgbClr val="000000"/>
                </a:solidFill>
                <a:effectLst/>
                <a:latin typeface="Arial" panose="020B0604020202020204" pitchFamily="34" charset="0"/>
                <a:ea typeface="Arial" panose="020B0604020202020204" pitchFamily="34" charset="0"/>
              </a:rPr>
              <a:t>  </a:t>
            </a:r>
            <a:r>
              <a:rPr lang="zh-CN" altLang="zh-CN" sz="4000" spc="-15" dirty="0">
                <a:solidFill>
                  <a:srgbClr val="000000"/>
                </a:solidFill>
                <a:effectLst/>
                <a:ea typeface="宋体" panose="02010600030101010101" pitchFamily="2" charset="-122"/>
                <a:cs typeface="宋体" panose="02010600030101010101" pitchFamily="2" charset="-122"/>
              </a:rPr>
              <a:t>民俗</a:t>
            </a:r>
            <a:endParaRPr lang="zh-CN" altLang="en-US" sz="4000" dirty="0"/>
          </a:p>
        </p:txBody>
      </p:sp>
      <p:pic>
        <p:nvPicPr>
          <p:cNvPr id="5124" name="图片 6" descr="logo横版 png"/>
          <p:cNvPicPr>
            <a:picLocks noChangeAspect="1"/>
          </p:cNvPicPr>
          <p:nvPr/>
        </p:nvPicPr>
        <p:blipFill>
          <a:blip r:embed="rId7"/>
          <a:stretch>
            <a:fillRect/>
          </a:stretch>
        </p:blipFill>
        <p:spPr>
          <a:xfrm>
            <a:off x="16718280" y="907415"/>
            <a:ext cx="1027430" cy="108648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sp>
      <p:sp>
        <p:nvSpPr>
          <p:cNvPr id="17" name="Freeform 17"/>
          <p:cNvSpPr/>
          <p:nvPr/>
        </p:nvSpPr>
        <p:spPr>
          <a:xfrm>
            <a:off x="14987956" y="145362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3733800" y="1494132"/>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FF0000"/>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Define Output Goals</a:t>
            </a:r>
            <a:endParaRPr kumimoji="0" lang="en-US" sz="7200" b="0" i="0" u="none" strike="noStrike" kern="1200" cap="none" spc="540" normalizeH="0" baseline="0" noProof="0" dirty="0">
              <a:ln>
                <a:noFill/>
              </a:ln>
              <a:solidFill>
                <a:srgbClr val="FF0000"/>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8" name="文本框 7"/>
          <p:cNvSpPr txBox="1"/>
          <p:nvPr/>
        </p:nvSpPr>
        <p:spPr>
          <a:xfrm>
            <a:off x="1881358" y="3238500"/>
            <a:ext cx="14525283" cy="4708981"/>
          </a:xfrm>
          <a:prstGeom prst="rect">
            <a:avLst/>
          </a:prstGeom>
          <a:noFill/>
          <a:ln w="38100">
            <a:solidFill>
              <a:schemeClr val="tx1"/>
            </a:solidFill>
          </a:ln>
        </p:spPr>
        <p:txBody>
          <a:bodyPr wrap="square">
            <a:spAutoFit/>
          </a:bodyPr>
          <a:lstStyle/>
          <a:p>
            <a:pPr marL="457200" indent="-457200" algn="just">
              <a:lnSpc>
                <a:spcPts val="3600"/>
              </a:lnSpc>
              <a:buFont typeface="Wingdings" panose="05000000000000000000" pitchFamily="2" charset="2"/>
              <a:buChar char="l"/>
            </a:pPr>
            <a:r>
              <a:rPr lang="en-US" altLang="zh-CN" sz="3200" b="1" dirty="0"/>
              <a:t>Language aspect</a:t>
            </a:r>
            <a:r>
              <a:rPr lang="en-US" altLang="zh-CN" sz="3200" dirty="0"/>
              <a:t>: </a:t>
            </a:r>
            <a:r>
              <a:rPr lang="en-US" altLang="zh-CN" sz="3200" i="1" dirty="0">
                <a:latin typeface="Times New Roman" panose="02020603050405020304" pitchFamily="18" charset="0"/>
                <a:cs typeface="Times New Roman" panose="02020603050405020304" pitchFamily="18" charset="0"/>
              </a:rPr>
              <a:t>To express ideas accurately and fluently, demonstrating English writing skills</a:t>
            </a:r>
            <a:r>
              <a:rPr lang="en-US" altLang="zh-CN" sz="3200" i="1" dirty="0"/>
              <a:t>.</a:t>
            </a:r>
            <a:endParaRPr lang="en-US" altLang="zh-CN" sz="3200" i="1" dirty="0"/>
          </a:p>
          <a:p>
            <a:pPr marL="457200" indent="-457200" algn="just">
              <a:lnSpc>
                <a:spcPts val="3600"/>
              </a:lnSpc>
              <a:buFont typeface="Wingdings" panose="05000000000000000000" pitchFamily="2" charset="2"/>
              <a:buChar char="l"/>
            </a:pPr>
            <a:r>
              <a:rPr lang="en-US" altLang="zh-CN" sz="3200" b="1" dirty="0"/>
              <a:t>Cultural aspect: </a:t>
            </a:r>
            <a:r>
              <a:rPr lang="en-US" altLang="zh-CN" sz="3200" i="1" dirty="0">
                <a:latin typeface="Times New Roman" panose="02020603050405020304" pitchFamily="18" charset="0"/>
                <a:cs typeface="Times New Roman" panose="02020603050405020304" pitchFamily="18" charset="0"/>
              </a:rPr>
              <a:t>To introduce Chinese Spring Festival folk-customs, promote cultural exchange, and enhance cross-cultural awareness</a:t>
            </a:r>
            <a:r>
              <a:rPr lang="en-US" altLang="zh-CN"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pPr marL="457200" indent="-457200" algn="just">
              <a:lnSpc>
                <a:spcPts val="3600"/>
              </a:lnSpc>
              <a:buFont typeface="Wingdings" panose="05000000000000000000" pitchFamily="2" charset="2"/>
              <a:buChar char="l"/>
            </a:pPr>
            <a:r>
              <a:rPr lang="en-US" altLang="zh-CN" sz="3200" b="1" dirty="0"/>
              <a:t>Structural aspect: </a:t>
            </a:r>
            <a:r>
              <a:rPr lang="en-US" altLang="zh-CN" sz="3200" i="1" dirty="0">
                <a:latin typeface="Times New Roman" panose="02020603050405020304" pitchFamily="18" charset="0"/>
                <a:cs typeface="Times New Roman" panose="02020603050405020304" pitchFamily="18" charset="0"/>
              </a:rPr>
              <a:t>To organize content according to the letter format, ensuring clarity and logical coherence.</a:t>
            </a:r>
            <a:endParaRPr lang="en-US" altLang="zh-CN" sz="3200" i="1" dirty="0">
              <a:latin typeface="Times New Roman" panose="02020603050405020304" pitchFamily="18" charset="0"/>
              <a:cs typeface="Times New Roman" panose="02020603050405020304" pitchFamily="18" charset="0"/>
            </a:endParaRPr>
          </a:p>
          <a:p>
            <a:pPr marL="457200" indent="-457200" algn="just">
              <a:lnSpc>
                <a:spcPts val="3600"/>
              </a:lnSpc>
              <a:buFont typeface="Wingdings" panose="05000000000000000000" pitchFamily="2" charset="2"/>
              <a:buChar char="l"/>
            </a:pPr>
            <a:r>
              <a:rPr lang="en-US" altLang="zh-CN" sz="3200" b="1" dirty="0"/>
              <a:t>Emotional aspect: </a:t>
            </a:r>
            <a:r>
              <a:rPr lang="en-US" altLang="zh-CN" sz="3200" i="1" dirty="0">
                <a:latin typeface="Times New Roman" panose="02020603050405020304" pitchFamily="18" charset="0"/>
                <a:cs typeface="Times New Roman" panose="02020603050405020304" pitchFamily="18" charset="0"/>
              </a:rPr>
              <a:t>To share personal experiences, express love for folk culture, and reflect on cultural inheritance.</a:t>
            </a:r>
            <a:endParaRPr lang="en-US" altLang="zh-CN" sz="3200" i="1" dirty="0">
              <a:latin typeface="Times New Roman" panose="02020603050405020304" pitchFamily="18" charset="0"/>
              <a:cs typeface="Times New Roman" panose="02020603050405020304" pitchFamily="18" charset="0"/>
            </a:endParaRPr>
          </a:p>
          <a:p>
            <a:pPr marL="457200" indent="-457200" algn="just">
              <a:lnSpc>
                <a:spcPts val="3600"/>
              </a:lnSpc>
              <a:buFont typeface="Wingdings" panose="05000000000000000000" pitchFamily="2" charset="2"/>
              <a:buChar char="l"/>
            </a:pPr>
            <a:r>
              <a:rPr lang="en-US" altLang="zh-CN" sz="3200" b="1" dirty="0"/>
              <a:t>Interactive aspect: </a:t>
            </a:r>
            <a:r>
              <a:rPr lang="en-US" altLang="zh-CN" sz="3200" i="1" dirty="0">
                <a:latin typeface="Times New Roman" panose="02020603050405020304" pitchFamily="18" charset="0"/>
                <a:cs typeface="Times New Roman" panose="02020603050405020304" pitchFamily="18" charset="0"/>
              </a:rPr>
              <a:t>To stimulate the pen pal’s interest and promote cultural exchange and interaction.</a:t>
            </a:r>
            <a:endParaRPr lang="zh-CN" altLang="en-US" sz="3200" i="1"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sp>
      <p:sp>
        <p:nvSpPr>
          <p:cNvPr id="17" name="Freeform 17"/>
          <p:cNvSpPr/>
          <p:nvPr/>
        </p:nvSpPr>
        <p:spPr>
          <a:xfrm>
            <a:off x="14987956" y="145362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3" name="TextBox 25"/>
          <p:cNvSpPr txBox="1"/>
          <p:nvPr/>
        </p:nvSpPr>
        <p:spPr>
          <a:xfrm>
            <a:off x="533400" y="-293778"/>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4" name="文本框 3"/>
          <p:cNvSpPr txBox="1"/>
          <p:nvPr/>
        </p:nvSpPr>
        <p:spPr>
          <a:xfrm>
            <a:off x="1128450" y="1176624"/>
            <a:ext cx="9364434" cy="553998"/>
          </a:xfrm>
          <a:prstGeom prst="rect">
            <a:avLst/>
          </a:prstGeom>
          <a:noFill/>
          <a:ln w="38100">
            <a:noFill/>
          </a:ln>
        </p:spPr>
        <p:txBody>
          <a:bodyPr wrap="square">
            <a:spAutoFit/>
          </a:bodyPr>
          <a:lstStyle/>
          <a:p>
            <a:pPr marL="457200" marR="0" lvl="0" indent="-457200" algn="just" defTabSz="914400" rtl="0" eaLnBrk="1" fontAlgn="auto" latinLnBrk="0" hangingPunct="1">
              <a:lnSpc>
                <a:spcPts val="3600"/>
              </a:lnSpc>
              <a:spcBef>
                <a:spcPts val="0"/>
              </a:spcBef>
              <a:spcAft>
                <a:spcPts val="0"/>
              </a:spcAft>
              <a:buClrTx/>
              <a:buSzTx/>
              <a:buFont typeface="Wingdings" panose="05000000000000000000" pitchFamily="2" charset="2"/>
              <a:buChar char="l"/>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Structural aspect</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5" name="表格 9"/>
          <p:cNvGraphicFramePr>
            <a:graphicFrameLocks noGrp="1"/>
          </p:cNvGraphicFramePr>
          <p:nvPr/>
        </p:nvGraphicFramePr>
        <p:xfrm>
          <a:off x="9448800" y="4744844"/>
          <a:ext cx="6515099" cy="3864524"/>
        </p:xfrm>
        <a:graphic>
          <a:graphicData uri="http://schemas.openxmlformats.org/drawingml/2006/table">
            <a:tbl>
              <a:tblPr firstRow="1" bandRow="1"/>
              <a:tblGrid>
                <a:gridCol w="1885950"/>
                <a:gridCol w="4629149"/>
              </a:tblGrid>
              <a:tr h="664144">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pPr algn="ctr"/>
                      <a:r>
                        <a:rPr lang="zh-CN" altLang="en-US" sz="3200" b="0" dirty="0">
                          <a:solidFill>
                            <a:schemeClr val="tx1"/>
                          </a:solidFill>
                        </a:rPr>
                        <a:t>文体类型</a:t>
                      </a:r>
                      <a:endParaRPr lang="zh-CN" altLang="en-US" sz="3200" b="0" dirty="0">
                        <a:solidFill>
                          <a:schemeClr val="tx1"/>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r>
                        <a:rPr lang="zh-CN" altLang="en-US" sz="3200" b="0" dirty="0">
                          <a:solidFill>
                            <a:schemeClr val="tx1"/>
                          </a:solidFill>
                        </a:rPr>
                        <a:t>邮件</a:t>
                      </a:r>
                      <a:r>
                        <a:rPr lang="en-US" altLang="zh-CN" sz="3200" b="0" dirty="0">
                          <a:solidFill>
                            <a:schemeClr val="tx1"/>
                          </a:solidFill>
                        </a:rPr>
                        <a:t>/</a:t>
                      </a:r>
                      <a:r>
                        <a:rPr lang="zh-CN" altLang="en-US" sz="3200" b="0" dirty="0">
                          <a:solidFill>
                            <a:schemeClr val="tx1"/>
                          </a:solidFill>
                        </a:rPr>
                        <a:t>告知</a:t>
                      </a:r>
                      <a:endParaRPr lang="zh-CN" altLang="en-US" sz="3200" b="0" dirty="0">
                        <a:solidFill>
                          <a:schemeClr val="tx1"/>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2787">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交际对象</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3200" dirty="0"/>
                        <a:t>英国笔友 </a:t>
                      </a:r>
                      <a:r>
                        <a:rPr lang="en-US" altLang="zh-CN" sz="3200" dirty="0"/>
                        <a:t>Tom </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05230">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语言风格</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3200" dirty="0"/>
                        <a:t>友好轻松</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05583">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篇章结构</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r>
                        <a:rPr lang="zh-CN" altLang="en-US" sz="3200" dirty="0"/>
                        <a:t>开头</a:t>
                      </a:r>
                      <a:r>
                        <a:rPr lang="en-US" altLang="zh-CN" sz="3200" dirty="0"/>
                        <a:t>+</a:t>
                      </a:r>
                      <a:r>
                        <a:rPr lang="zh-CN" altLang="en-US" sz="3200" dirty="0"/>
                        <a:t>主体</a:t>
                      </a:r>
                      <a:r>
                        <a:rPr lang="en-US" altLang="zh-CN" sz="3200" dirty="0"/>
                        <a:t>+</a:t>
                      </a:r>
                      <a:r>
                        <a:rPr lang="zh-CN" altLang="en-US" sz="3200" dirty="0"/>
                        <a:t>结尾</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008157">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内容要点</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marL="0" marR="0" lvl="0" indent="0" algn="l" defTabSz="1097280" rtl="0" eaLnBrk="1" fontAlgn="auto" latinLnBrk="0" hangingPunct="1">
                        <a:lnSpc>
                          <a:spcPct val="100000"/>
                        </a:lnSpc>
                        <a:spcBef>
                          <a:spcPts val="0"/>
                        </a:spcBef>
                        <a:spcAft>
                          <a:spcPts val="0"/>
                        </a:spcAft>
                        <a:buClrTx/>
                        <a:buSzTx/>
                        <a:buFontTx/>
                        <a:buNone/>
                        <a:defRPr/>
                      </a:pPr>
                      <a:r>
                        <a:rPr lang="zh-CN" altLang="en-US" sz="3200" dirty="0">
                          <a:solidFill>
                            <a:srgbClr val="FF0000"/>
                          </a:solidFill>
                        </a:rPr>
                        <a:t>写信目的</a:t>
                      </a:r>
                      <a:r>
                        <a:rPr lang="en-US" altLang="zh-CN" sz="3200" dirty="0">
                          <a:solidFill>
                            <a:srgbClr val="FF0000"/>
                          </a:solidFill>
                        </a:rPr>
                        <a:t>/</a:t>
                      </a:r>
                      <a:r>
                        <a:rPr lang="zh-CN" altLang="en-US" sz="3200" dirty="0">
                          <a:solidFill>
                            <a:srgbClr val="FF0000"/>
                          </a:solidFill>
                        </a:rPr>
                        <a:t>背景</a:t>
                      </a:r>
                      <a:r>
                        <a:rPr lang="en-US" altLang="zh-CN" sz="3200" dirty="0">
                          <a:solidFill>
                            <a:srgbClr val="FF0000"/>
                          </a:solidFill>
                        </a:rPr>
                        <a:t>+</a:t>
                      </a:r>
                      <a:r>
                        <a:rPr lang="zh-CN" altLang="en-US" sz="3200" dirty="0">
                          <a:solidFill>
                            <a:srgbClr val="FF0000"/>
                          </a:solidFill>
                        </a:rPr>
                        <a:t>民俗</a:t>
                      </a:r>
                      <a:r>
                        <a:rPr lang="en-US" altLang="zh-CN" sz="3200" dirty="0">
                          <a:solidFill>
                            <a:srgbClr val="FF0000"/>
                          </a:solidFill>
                        </a:rPr>
                        <a:t>/</a:t>
                      </a:r>
                      <a:r>
                        <a:rPr lang="zh-CN" altLang="en-US" sz="3200" dirty="0">
                          <a:solidFill>
                            <a:srgbClr val="FF0000"/>
                          </a:solidFill>
                        </a:rPr>
                        <a:t>民俗体验过程</a:t>
                      </a:r>
                      <a:r>
                        <a:rPr lang="en-US" altLang="zh-CN" sz="3200" dirty="0">
                          <a:solidFill>
                            <a:srgbClr val="FF0000"/>
                          </a:solidFill>
                        </a:rPr>
                        <a:t>+</a:t>
                      </a:r>
                      <a:r>
                        <a:rPr lang="zh-CN" altLang="en-US" sz="3200" dirty="0">
                          <a:solidFill>
                            <a:srgbClr val="FF0000"/>
                          </a:solidFill>
                        </a:rPr>
                        <a:t>感受</a:t>
                      </a:r>
                      <a:r>
                        <a:rPr lang="en-US" altLang="zh-CN" sz="3200" dirty="0">
                          <a:solidFill>
                            <a:srgbClr val="FF0000"/>
                          </a:solidFill>
                        </a:rPr>
                        <a:t>/</a:t>
                      </a:r>
                      <a:r>
                        <a:rPr lang="zh-CN" altLang="en-US" sz="3200" dirty="0">
                          <a:solidFill>
                            <a:srgbClr val="FF0000"/>
                          </a:solidFill>
                        </a:rPr>
                        <a:t>交际</a:t>
                      </a:r>
                      <a:endParaRPr lang="zh-CN" altLang="en-US" sz="3200" dirty="0">
                        <a:solidFill>
                          <a:srgbClr val="FF0000"/>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文本框 6"/>
          <p:cNvSpPr txBox="1"/>
          <p:nvPr/>
        </p:nvSpPr>
        <p:spPr>
          <a:xfrm>
            <a:off x="1521648" y="2256815"/>
            <a:ext cx="12118151" cy="3614323"/>
          </a:xfrm>
          <a:prstGeom prst="rect">
            <a:avLst/>
          </a:prstGeom>
          <a:noFill/>
        </p:spPr>
        <p:txBody>
          <a:bodyPr wrap="square">
            <a:spAutoFit/>
          </a:bodyPr>
          <a:lstStyle/>
          <a:p>
            <a:pPr marL="5080" indent="266700" algn="just" eaLnBrk="0">
              <a:lnSpc>
                <a:spcPct val="95000"/>
              </a:lnSpc>
              <a:spcBef>
                <a:spcPts val="50"/>
              </a:spcBef>
            </a:pPr>
            <a:r>
              <a:rPr lang="en-US"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假定你是李华，你的英国笔友</a:t>
            </a:r>
            <a:r>
              <a:rPr lang="zh-CN" altLang="zh-CN" sz="4000" spc="-24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en-US" altLang="zh-CN" sz="4000" spc="-5" dirty="0">
                <a:solidFill>
                  <a:srgbClr val="000000"/>
                </a:solidFill>
                <a:effectLst/>
                <a:latin typeface="Times New Roman" panose="02020603050405020304" pitchFamily="18" charset="0"/>
                <a:ea typeface="Times New Roman" panose="02020603050405020304" pitchFamily="18" charset="0"/>
              </a:rPr>
              <a:t>Tom </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对近期申遗成功的中国春节很感兴趣，请你写一</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封邮件向他</a:t>
            </a:r>
            <a:r>
              <a:rPr lang="zh-CN" altLang="zh-CN" sz="40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介绍春节期间你所经历的一次民俗体验。内</a:t>
            </a:r>
            <a:r>
              <a:rPr lang="zh-CN" altLang="zh-CN" sz="4000" spc="-5"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容包括：</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82575" algn="just" eaLnBrk="0">
              <a:lnSpc>
                <a:spcPct val="92000"/>
              </a:lnSpc>
              <a:spcBef>
                <a:spcPts val="105"/>
              </a:spcBef>
            </a:pPr>
            <a:r>
              <a:rPr lang="en-US" altLang="zh-CN" sz="4000" spc="-30" dirty="0">
                <a:solidFill>
                  <a:srgbClr val="000000"/>
                </a:solidFill>
                <a:effectLst/>
                <a:latin typeface="Times New Roman" panose="02020603050405020304" pitchFamily="18" charset="0"/>
                <a:ea typeface="Times New Roman" panose="02020603050405020304" pitchFamily="18" charset="0"/>
              </a:rPr>
              <a:t>1.</a:t>
            </a:r>
            <a:r>
              <a:rPr lang="en-US" altLang="zh-CN" sz="4000" spc="180" dirty="0">
                <a:solidFill>
                  <a:srgbClr val="000000"/>
                </a:solidFill>
                <a:effectLst/>
                <a:latin typeface="Times New Roman" panose="02020603050405020304" pitchFamily="18" charset="0"/>
                <a:ea typeface="Times New Roman" panose="02020603050405020304" pitchFamily="18" charset="0"/>
              </a:rPr>
              <a:t> </a:t>
            </a:r>
            <a:r>
              <a:rPr lang="zh-CN" altLang="zh-CN" sz="4000" spc="-3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民俗体验过程。</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marL="269875" algn="just" eaLnBrk="0">
              <a:lnSpc>
                <a:spcPct val="91000"/>
              </a:lnSpc>
              <a:spcBef>
                <a:spcPts val="110"/>
              </a:spcBef>
            </a:pPr>
            <a:r>
              <a:rPr lang="en-US" altLang="zh-CN" sz="4000" spc="-10" dirty="0">
                <a:solidFill>
                  <a:srgbClr val="000000"/>
                </a:solidFill>
                <a:effectLst/>
                <a:latin typeface="Times New Roman" panose="02020603050405020304" pitchFamily="18" charset="0"/>
                <a:ea typeface="Times New Roman" panose="02020603050405020304" pitchFamily="18" charset="0"/>
              </a:rPr>
              <a:t>2.</a:t>
            </a:r>
            <a:r>
              <a:rPr lang="en-US" altLang="zh-CN" sz="4000" spc="100" dirty="0">
                <a:solidFill>
                  <a:srgbClr val="000000"/>
                </a:solidFill>
                <a:effectLst/>
                <a:latin typeface="Times New Roman" panose="02020603050405020304" pitchFamily="18" charset="0"/>
                <a:ea typeface="Times New Roman" panose="02020603050405020304" pitchFamily="18" charset="0"/>
              </a:rPr>
              <a:t> </a:t>
            </a:r>
            <a:r>
              <a:rPr lang="zh-CN" altLang="zh-CN" sz="4000" spc="-1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体会或感受。</a:t>
            </a:r>
            <a:endParaRPr lang="zh-CN" altLang="zh-CN" sz="4000" dirty="0">
              <a:solidFill>
                <a:srgbClr val="000000"/>
              </a:solidFill>
              <a:effectLst/>
              <a:latin typeface="Times New Roman" panose="02020603050405020304" pitchFamily="18" charset="0"/>
              <a:ea typeface="Times New Roman" panose="02020603050405020304" pitchFamily="18" charset="0"/>
            </a:endParaRPr>
          </a:p>
          <a:p>
            <a:pPr algn="just"/>
            <a:r>
              <a:rPr lang="zh-CN" altLang="zh-CN" sz="4000" spc="-15" dirty="0">
                <a:solidFill>
                  <a:srgbClr val="000000"/>
                </a:solidFill>
                <a:effectLst/>
                <a:ea typeface="宋体" panose="02010600030101010101" pitchFamily="2" charset="-122"/>
                <a:cs typeface="宋体" panose="02010600030101010101" pitchFamily="2" charset="-122"/>
              </a:rPr>
              <a:t>参考词汇：</a:t>
            </a:r>
            <a:r>
              <a:rPr lang="en-US" altLang="zh-CN" sz="4000" spc="-15" dirty="0">
                <a:solidFill>
                  <a:srgbClr val="000000"/>
                </a:solidFill>
                <a:effectLst/>
                <a:latin typeface="Arial" panose="020B0604020202020204" pitchFamily="34" charset="0"/>
                <a:ea typeface="Arial" panose="020B0604020202020204" pitchFamily="34" charset="0"/>
              </a:rPr>
              <a:t>folk-custom</a:t>
            </a:r>
            <a:r>
              <a:rPr lang="en-US" altLang="zh-CN" sz="4000" spc="110" dirty="0">
                <a:solidFill>
                  <a:srgbClr val="000000"/>
                </a:solidFill>
                <a:effectLst/>
                <a:latin typeface="Arial" panose="020B0604020202020204" pitchFamily="34" charset="0"/>
                <a:ea typeface="Arial" panose="020B0604020202020204" pitchFamily="34" charset="0"/>
              </a:rPr>
              <a:t>  </a:t>
            </a:r>
            <a:r>
              <a:rPr lang="zh-CN" altLang="zh-CN" sz="4000" spc="-15" dirty="0">
                <a:solidFill>
                  <a:srgbClr val="000000"/>
                </a:solidFill>
                <a:effectLst/>
                <a:ea typeface="宋体" panose="02010600030101010101" pitchFamily="2" charset="-122"/>
                <a:cs typeface="宋体" panose="02010600030101010101" pitchFamily="2" charset="-122"/>
              </a:rPr>
              <a:t>民俗</a:t>
            </a:r>
            <a:endParaRPr lang="zh-CN" altLang="en-US" sz="4000" dirty="0"/>
          </a:p>
        </p:txBody>
      </p:sp>
      <p:pic>
        <p:nvPicPr>
          <p:cNvPr id="5124" name="图片 6" descr="logo横版 png"/>
          <p:cNvPicPr>
            <a:picLocks noChangeAspect="1"/>
          </p:cNvPicPr>
          <p:nvPr/>
        </p:nvPicPr>
        <p:blipFill>
          <a:blip r:embed="rId2"/>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sp>
      <p:sp>
        <p:nvSpPr>
          <p:cNvPr id="17" name="Freeform 17"/>
          <p:cNvSpPr/>
          <p:nvPr/>
        </p:nvSpPr>
        <p:spPr>
          <a:xfrm>
            <a:off x="14987956" y="1601268"/>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3" name="TextBox 25"/>
          <p:cNvSpPr txBox="1"/>
          <p:nvPr/>
        </p:nvSpPr>
        <p:spPr>
          <a:xfrm>
            <a:off x="533400" y="-293778"/>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4" name="文本框 3"/>
          <p:cNvSpPr txBox="1"/>
          <p:nvPr/>
        </p:nvSpPr>
        <p:spPr>
          <a:xfrm>
            <a:off x="1128450" y="1176624"/>
            <a:ext cx="9364434" cy="553998"/>
          </a:xfrm>
          <a:prstGeom prst="rect">
            <a:avLst/>
          </a:prstGeom>
          <a:noFill/>
          <a:ln w="38100">
            <a:noFill/>
          </a:ln>
        </p:spPr>
        <p:txBody>
          <a:bodyPr wrap="square">
            <a:spAutoFit/>
          </a:bodyPr>
          <a:lstStyle/>
          <a:p>
            <a:pPr marL="457200" lvl="0" indent="-457200" algn="just">
              <a:lnSpc>
                <a:spcPts val="3600"/>
              </a:lnSpc>
              <a:buFont typeface="Wingdings" panose="05000000000000000000" pitchFamily="2" charset="2"/>
              <a:buChar char="l"/>
            </a:pPr>
            <a:r>
              <a:rPr lang="en-US" altLang="zh-CN" sz="3200" b="1" dirty="0">
                <a:solidFill>
                  <a:prstClr val="black"/>
                </a:solidFill>
              </a:rPr>
              <a:t>Cultural aspect</a:t>
            </a:r>
            <a:endPar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1558075" y="2283197"/>
            <a:ext cx="13466308" cy="3614323"/>
          </a:xfrm>
          <a:prstGeom prst="rect">
            <a:avLst/>
          </a:prstGeom>
          <a:noFill/>
        </p:spPr>
        <p:txBody>
          <a:bodyPr wrap="square">
            <a:spAutoFit/>
          </a:bodyPr>
          <a:lstStyle/>
          <a:p>
            <a:pPr marL="5080" marR="0" lvl="0" indent="266700" algn="just" defTabSz="914400" rtl="0" eaLnBrk="0" fontAlgn="auto" latinLnBrk="0" hangingPunct="1">
              <a:lnSpc>
                <a:spcPct val="95000"/>
              </a:lnSpc>
              <a:spcBef>
                <a:spcPts val="50"/>
              </a:spcBef>
              <a:spcAft>
                <a:spcPts val="0"/>
              </a:spcAft>
              <a:buClrTx/>
              <a:buSzTx/>
              <a:buFontTx/>
              <a:buNone/>
              <a:defRPr/>
            </a:pPr>
            <a:r>
              <a:rPr kumimoji="0" lang="en-US" altLang="zh-CN" sz="4000" b="0" i="0" u="none" strike="noStrike" kern="1200" cap="none" spc="-5"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     </a:t>
            </a:r>
            <a:r>
              <a:rPr kumimoji="0" lang="zh-CN" altLang="zh-CN" sz="4000" b="0" i="0" u="none" strike="noStrike" kern="1200" cap="none" spc="-5"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假定你是李华，你的英国笔友</a:t>
            </a:r>
            <a:r>
              <a:rPr kumimoji="0" lang="zh-CN" altLang="zh-CN" sz="4000" b="0" i="0" u="none" strike="noStrike" kern="1200" cap="none" spc="-24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 </a:t>
            </a:r>
            <a:r>
              <a:rPr kumimoji="0" lang="en-US" altLang="zh-CN" sz="40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Tom </a:t>
            </a:r>
            <a:r>
              <a:rPr kumimoji="0" lang="zh-CN" altLang="zh-CN" sz="4000" b="0" i="0" u="none" strike="noStrike" kern="1200" cap="none" spc="-5"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对近期申遗成功的中国春节很感兴趣，请你写一</a:t>
            </a:r>
            <a:r>
              <a:rPr kumimoji="0" lang="zh-CN" altLang="zh-CN" sz="4000" b="0" i="0" u="none" strike="noStrike" kern="1200" cap="none" spc="-1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封邮件向他</a:t>
            </a:r>
            <a:r>
              <a:rPr kumimoji="0" lang="zh-CN" altLang="zh-CN" sz="40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宋体" panose="02010600030101010101" pitchFamily="2" charset="-122"/>
              </a:rPr>
              <a:t>介绍春节期间你所经历的</a:t>
            </a:r>
            <a:r>
              <a:rPr kumimoji="0" lang="zh-CN" altLang="zh-CN" sz="4000" b="0" i="0" u="none" strike="noStrike" kern="120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宋体" panose="02010600030101010101" pitchFamily="2" charset="-122"/>
              </a:rPr>
              <a:t>一次民俗体验</a:t>
            </a:r>
            <a:r>
              <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。内</a:t>
            </a:r>
            <a:r>
              <a:rPr kumimoji="0" lang="zh-CN" altLang="zh-CN" sz="4000" b="0" i="0" u="none" strike="noStrike" kern="1200" cap="none" spc="-5"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容包括：</a:t>
            </a:r>
            <a:endPar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2575" marR="0" lvl="0" indent="0" algn="just" defTabSz="914400" rtl="0" eaLnBrk="0" fontAlgn="auto" latinLnBrk="0" hangingPunct="1">
              <a:lnSpc>
                <a:spcPct val="92000"/>
              </a:lnSpc>
              <a:spcBef>
                <a:spcPts val="105"/>
              </a:spcBef>
              <a:spcAft>
                <a:spcPts val="0"/>
              </a:spcAft>
              <a:buClrTx/>
              <a:buSzTx/>
              <a:buFontTx/>
              <a:buNone/>
              <a:defRPr/>
            </a:pPr>
            <a:r>
              <a:rPr kumimoji="0" lang="en-US" altLang="zh-CN" sz="40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a:t>
            </a:r>
            <a:r>
              <a:rPr kumimoji="0" lang="en-US" altLang="zh-CN" sz="4000" b="0" i="0" u="none" strike="noStrike" kern="1200" cap="none" spc="18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zh-CN" altLang="zh-CN" sz="4000" b="0" i="0" u="none" strike="noStrike" kern="1200" cap="none" spc="-3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民俗体验过程。</a:t>
            </a:r>
            <a:endPar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69875" marR="0" lvl="0" indent="0" algn="just" defTabSz="914400" rtl="0" eaLnBrk="0" fontAlgn="auto" latinLnBrk="0" hangingPunct="1">
              <a:lnSpc>
                <a:spcPct val="91000"/>
              </a:lnSpc>
              <a:spcBef>
                <a:spcPts val="110"/>
              </a:spcBef>
              <a:spcAft>
                <a:spcPts val="0"/>
              </a:spcAft>
              <a:buClrTx/>
              <a:buSzTx/>
              <a:buFontTx/>
              <a:buNone/>
              <a:defRPr/>
            </a:pPr>
            <a:r>
              <a:rPr kumimoji="0" lang="en-US" altLang="zh-CN" sz="40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altLang="zh-CN" sz="4000" b="0" i="0" u="none" strike="noStrike" kern="1200" cap="none" spc="10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zh-CN" altLang="zh-CN" sz="4000" b="0" i="0" u="none" strike="noStrike" kern="1200" cap="none" spc="-1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宋体" panose="02010600030101010101" pitchFamily="2" charset="-122"/>
              </a:rPr>
              <a:t>体会或感受。</a:t>
            </a:r>
            <a:endParaRPr kumimoji="0" lang="zh-CN" altLang="zh-C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4000" b="0" i="0" u="none" strike="noStrike" kern="1200" cap="none" spc="-15" normalizeH="0" baseline="0" noProof="0" dirty="0">
                <a:ln>
                  <a:noFill/>
                </a:ln>
                <a:solidFill>
                  <a:srgbClr val="000000"/>
                </a:solidFill>
                <a:effectLst/>
                <a:uLnTx/>
                <a:uFillTx/>
                <a:latin typeface="Calibri" panose="020F0502020204030204"/>
                <a:ea typeface="宋体" panose="02010600030101010101" pitchFamily="2" charset="-122"/>
                <a:cs typeface="宋体" panose="02010600030101010101" pitchFamily="2" charset="-122"/>
              </a:rPr>
              <a:t>参考词汇：</a:t>
            </a:r>
            <a:r>
              <a:rPr kumimoji="0" lang="en-US" altLang="zh-CN" sz="4000" b="0" i="0" u="none" strike="noStrike" kern="1200" cap="none" spc="-15" normalizeH="0" baseline="0" noProof="0" dirty="0">
                <a:ln>
                  <a:noFill/>
                </a:ln>
                <a:solidFill>
                  <a:srgbClr val="C00000"/>
                </a:solidFill>
                <a:effectLst/>
                <a:uLnTx/>
                <a:uFillTx/>
                <a:latin typeface="Arial" panose="020B0604020202020204" pitchFamily="34" charset="0"/>
                <a:ea typeface="Arial" panose="020B0604020202020204" pitchFamily="34" charset="0"/>
                <a:cs typeface="+mn-cs"/>
              </a:rPr>
              <a:t>folk-custom</a:t>
            </a:r>
            <a:r>
              <a:rPr kumimoji="0" lang="en-US" altLang="zh-CN" sz="4000" b="0" i="0" u="none" strike="noStrike" kern="1200" cap="none" spc="110" normalizeH="0" baseline="0" noProof="0" dirty="0">
                <a:ln>
                  <a:noFill/>
                </a:ln>
                <a:solidFill>
                  <a:srgbClr val="C00000"/>
                </a:solidFill>
                <a:effectLst/>
                <a:uLnTx/>
                <a:uFillTx/>
                <a:latin typeface="Arial" panose="020B0604020202020204" pitchFamily="34" charset="0"/>
                <a:ea typeface="Arial" panose="020B0604020202020204" pitchFamily="34" charset="0"/>
                <a:cs typeface="+mn-cs"/>
              </a:rPr>
              <a:t>  </a:t>
            </a:r>
            <a:r>
              <a:rPr kumimoji="0" lang="zh-CN" altLang="zh-CN" sz="4000" b="0" i="0" u="none" strike="noStrike" kern="1200" cap="none" spc="-15" normalizeH="0" baseline="0" noProof="0" dirty="0">
                <a:ln>
                  <a:noFill/>
                </a:ln>
                <a:solidFill>
                  <a:srgbClr val="C00000"/>
                </a:solidFill>
                <a:effectLst/>
                <a:uLnTx/>
                <a:uFillTx/>
                <a:latin typeface="Calibri" panose="020F0502020204030204"/>
                <a:ea typeface="宋体" panose="02010600030101010101" pitchFamily="2" charset="-122"/>
                <a:cs typeface="宋体" panose="02010600030101010101" pitchFamily="2" charset="-122"/>
              </a:rPr>
              <a:t>民俗</a:t>
            </a:r>
            <a:endParaRPr kumimoji="0" lang="zh-CN" altLang="en-US" sz="4000" b="0" i="0" u="none" strike="noStrike" kern="1200" cap="none" spc="0" normalizeH="0" baseline="0" noProof="0" dirty="0">
              <a:ln>
                <a:noFill/>
              </a:ln>
              <a:solidFill>
                <a:srgbClr val="C00000"/>
              </a:solidFill>
              <a:effectLst/>
              <a:uLnTx/>
              <a:uFillTx/>
              <a:latin typeface="Calibri" panose="020F0502020204030204"/>
              <a:ea typeface="宋体" panose="02010600030101010101" pitchFamily="2" charset="-122"/>
            </a:endParaRPr>
          </a:p>
        </p:txBody>
      </p:sp>
      <p:graphicFrame>
        <p:nvGraphicFramePr>
          <p:cNvPr id="6" name="表格 9"/>
          <p:cNvGraphicFramePr>
            <a:graphicFrameLocks noGrp="1"/>
          </p:cNvGraphicFramePr>
          <p:nvPr/>
        </p:nvGraphicFramePr>
        <p:xfrm>
          <a:off x="9437914" y="5628249"/>
          <a:ext cx="5539156" cy="2092161"/>
        </p:xfrm>
        <a:graphic>
          <a:graphicData uri="http://schemas.openxmlformats.org/drawingml/2006/table">
            <a:tbl>
              <a:tblPr firstRow="1" bandRow="1"/>
              <a:tblGrid>
                <a:gridCol w="5539156"/>
              </a:tblGrid>
              <a:tr h="664144">
                <a:tc>
                  <a:txBody>
                    <a:bodyPr/>
                    <a:lstStyle>
                      <a:lvl1pPr marL="0" algn="l" defTabSz="914400" rtl="0" eaLnBrk="1" latinLnBrk="0" hangingPunct="1">
                        <a:defRPr sz="1800" b="1" kern="1200">
                          <a:solidFill>
                            <a:schemeClr val="lt1"/>
                          </a:solidFill>
                          <a:latin typeface="Calibri" panose="020F0502020204030204"/>
                          <a:ea typeface="宋体" panose="02010600030101010101" pitchFamily="2" charset="-122"/>
                        </a:defRPr>
                      </a:lvl1pPr>
                      <a:lvl2pPr marL="457200" algn="l" defTabSz="914400" rtl="0" eaLnBrk="1" latinLnBrk="0" hangingPunct="1">
                        <a:defRPr sz="1800" b="1" kern="1200">
                          <a:solidFill>
                            <a:schemeClr val="lt1"/>
                          </a:solidFill>
                          <a:latin typeface="Calibri" panose="020F0502020204030204"/>
                          <a:ea typeface="宋体" panose="02010600030101010101" pitchFamily="2" charset="-122"/>
                        </a:defRPr>
                      </a:lvl2pPr>
                      <a:lvl3pPr marL="914400" algn="l" defTabSz="914400" rtl="0" eaLnBrk="1" latinLnBrk="0" hangingPunct="1">
                        <a:defRPr sz="1800" b="1" kern="1200">
                          <a:solidFill>
                            <a:schemeClr val="lt1"/>
                          </a:solidFill>
                          <a:latin typeface="Calibri" panose="020F0502020204030204"/>
                          <a:ea typeface="宋体" panose="02010600030101010101" pitchFamily="2" charset="-122"/>
                        </a:defRPr>
                      </a:lvl3pPr>
                      <a:lvl4pPr marL="1371600" algn="l" defTabSz="914400" rtl="0" eaLnBrk="1" latinLnBrk="0" hangingPunct="1">
                        <a:defRPr sz="1800" b="1" kern="1200">
                          <a:solidFill>
                            <a:schemeClr val="lt1"/>
                          </a:solidFill>
                          <a:latin typeface="Calibri" panose="020F0502020204030204"/>
                          <a:ea typeface="宋体" panose="02010600030101010101" pitchFamily="2" charset="-122"/>
                        </a:defRPr>
                      </a:lvl4pPr>
                      <a:lvl5pPr marL="1828800" algn="l" defTabSz="914400" rtl="0" eaLnBrk="1" latinLnBrk="0" hangingPunct="1">
                        <a:defRPr sz="1800" b="1" kern="1200">
                          <a:solidFill>
                            <a:schemeClr val="lt1"/>
                          </a:solidFill>
                          <a:latin typeface="Calibri" panose="020F0502020204030204"/>
                          <a:ea typeface="宋体" panose="02010600030101010101" pitchFamily="2" charset="-122"/>
                        </a:defRPr>
                      </a:lvl5pPr>
                      <a:lvl6pPr marL="2286000" algn="l" defTabSz="914400" rtl="0" eaLnBrk="1" latinLnBrk="0" hangingPunct="1">
                        <a:defRPr sz="1800" b="1" kern="1200">
                          <a:solidFill>
                            <a:schemeClr val="lt1"/>
                          </a:solidFill>
                          <a:latin typeface="Calibri" panose="020F0502020204030204"/>
                          <a:ea typeface="宋体" panose="02010600030101010101" pitchFamily="2" charset="-122"/>
                        </a:defRPr>
                      </a:lvl6pPr>
                      <a:lvl7pPr marL="2743200" algn="l" defTabSz="914400" rtl="0" eaLnBrk="1" latinLnBrk="0" hangingPunct="1">
                        <a:defRPr sz="1800" b="1" kern="1200">
                          <a:solidFill>
                            <a:schemeClr val="lt1"/>
                          </a:solidFill>
                          <a:latin typeface="Calibri" panose="020F0502020204030204"/>
                          <a:ea typeface="宋体" panose="02010600030101010101" pitchFamily="2" charset="-122"/>
                        </a:defRPr>
                      </a:lvl7pPr>
                      <a:lvl8pPr marL="3200400" algn="l" defTabSz="914400" rtl="0" eaLnBrk="1" latinLnBrk="0" hangingPunct="1">
                        <a:defRPr sz="1800" b="1" kern="1200">
                          <a:solidFill>
                            <a:schemeClr val="lt1"/>
                          </a:solidFill>
                          <a:latin typeface="Calibri" panose="020F0502020204030204"/>
                          <a:ea typeface="宋体" panose="02010600030101010101" pitchFamily="2" charset="-122"/>
                        </a:defRPr>
                      </a:lvl8pPr>
                      <a:lvl9pPr marL="3657600" algn="l" defTabSz="914400" rtl="0" eaLnBrk="1" latinLnBrk="0" hangingPunct="1">
                        <a:defRPr sz="1800" b="1" kern="1200">
                          <a:solidFill>
                            <a:schemeClr val="lt1"/>
                          </a:solidFill>
                          <a:latin typeface="Calibri" panose="020F0502020204030204"/>
                          <a:ea typeface="宋体" panose="02010600030101010101" pitchFamily="2" charset="-122"/>
                        </a:defRPr>
                      </a:lvl9pPr>
                    </a:lstStyle>
                    <a:p>
                      <a:pPr algn="ctr"/>
                      <a:r>
                        <a:rPr lang="zh-CN" altLang="en-US" sz="3200" b="0" dirty="0">
                          <a:solidFill>
                            <a:schemeClr val="tx1"/>
                          </a:solidFill>
                        </a:rPr>
                        <a:t>民俗定义</a:t>
                      </a:r>
                      <a:endParaRPr lang="zh-CN" altLang="en-US" sz="3200" b="0" dirty="0">
                        <a:solidFill>
                          <a:schemeClr val="tx1"/>
                        </a:solidFill>
                      </a:endParaRPr>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2787">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春节民俗范畴</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05230">
                <a:tc>
                  <a:txBody>
                    <a:bodyPr/>
                    <a:lstStyle>
                      <a:lvl1pPr marL="0" algn="l" defTabSz="914400" rtl="0" eaLnBrk="1" latinLnBrk="0" hangingPunct="1">
                        <a:defRPr sz="1800" kern="1200">
                          <a:solidFill>
                            <a:schemeClr val="dk1"/>
                          </a:solidFill>
                          <a:latin typeface="Calibri" panose="020F0502020204030204"/>
                          <a:ea typeface="宋体" panose="02010600030101010101" pitchFamily="2" charset="-122"/>
                        </a:defRPr>
                      </a:lvl1pPr>
                      <a:lvl2pPr marL="457200" algn="l" defTabSz="914400" rtl="0" eaLnBrk="1" latinLnBrk="0" hangingPunct="1">
                        <a:defRPr sz="1800" kern="1200">
                          <a:solidFill>
                            <a:schemeClr val="dk1"/>
                          </a:solidFill>
                          <a:latin typeface="Calibri" panose="020F0502020204030204"/>
                          <a:ea typeface="宋体" panose="02010600030101010101" pitchFamily="2" charset="-122"/>
                        </a:defRPr>
                      </a:lvl2pPr>
                      <a:lvl3pPr marL="914400" algn="l" defTabSz="914400" rtl="0" eaLnBrk="1" latinLnBrk="0" hangingPunct="1">
                        <a:defRPr sz="1800" kern="1200">
                          <a:solidFill>
                            <a:schemeClr val="dk1"/>
                          </a:solidFill>
                          <a:latin typeface="Calibri" panose="020F0502020204030204"/>
                          <a:ea typeface="宋体" panose="02010600030101010101" pitchFamily="2" charset="-122"/>
                        </a:defRPr>
                      </a:lvl3pPr>
                      <a:lvl4pPr marL="1371600" algn="l" defTabSz="914400" rtl="0" eaLnBrk="1" latinLnBrk="0" hangingPunct="1">
                        <a:defRPr sz="1800" kern="1200">
                          <a:solidFill>
                            <a:schemeClr val="dk1"/>
                          </a:solidFill>
                          <a:latin typeface="Calibri" panose="020F0502020204030204"/>
                          <a:ea typeface="宋体" panose="02010600030101010101" pitchFamily="2" charset="-122"/>
                        </a:defRPr>
                      </a:lvl4pPr>
                      <a:lvl5pPr marL="1828800" algn="l" defTabSz="914400" rtl="0" eaLnBrk="1" latinLnBrk="0" hangingPunct="1">
                        <a:defRPr sz="1800" kern="1200">
                          <a:solidFill>
                            <a:schemeClr val="dk1"/>
                          </a:solidFill>
                          <a:latin typeface="Calibri" panose="020F0502020204030204"/>
                          <a:ea typeface="宋体" panose="02010600030101010101" pitchFamily="2" charset="-122"/>
                        </a:defRPr>
                      </a:lvl5pPr>
                      <a:lvl6pPr marL="2286000" algn="l" defTabSz="914400" rtl="0" eaLnBrk="1" latinLnBrk="0" hangingPunct="1">
                        <a:defRPr sz="1800" kern="1200">
                          <a:solidFill>
                            <a:schemeClr val="dk1"/>
                          </a:solidFill>
                          <a:latin typeface="Calibri" panose="020F0502020204030204"/>
                          <a:ea typeface="宋体" panose="02010600030101010101" pitchFamily="2" charset="-122"/>
                        </a:defRPr>
                      </a:lvl6pPr>
                      <a:lvl7pPr marL="2743200" algn="l" defTabSz="914400" rtl="0" eaLnBrk="1" latinLnBrk="0" hangingPunct="1">
                        <a:defRPr sz="1800" kern="1200">
                          <a:solidFill>
                            <a:schemeClr val="dk1"/>
                          </a:solidFill>
                          <a:latin typeface="Calibri" panose="020F0502020204030204"/>
                          <a:ea typeface="宋体" panose="02010600030101010101" pitchFamily="2" charset="-122"/>
                        </a:defRPr>
                      </a:lvl7pPr>
                      <a:lvl8pPr marL="3200400" algn="l" defTabSz="914400" rtl="0" eaLnBrk="1" latinLnBrk="0" hangingPunct="1">
                        <a:defRPr sz="1800" kern="1200">
                          <a:solidFill>
                            <a:schemeClr val="dk1"/>
                          </a:solidFill>
                          <a:latin typeface="Calibri" panose="020F0502020204030204"/>
                          <a:ea typeface="宋体" panose="02010600030101010101" pitchFamily="2" charset="-122"/>
                        </a:defRPr>
                      </a:lvl8pPr>
                      <a:lvl9pPr marL="3657600" algn="l" defTabSz="914400" rtl="0" eaLnBrk="1" latinLnBrk="0" hangingPunct="1">
                        <a:defRPr sz="1800" kern="1200">
                          <a:solidFill>
                            <a:schemeClr val="dk1"/>
                          </a:solidFill>
                          <a:latin typeface="Calibri" panose="020F0502020204030204"/>
                          <a:ea typeface="宋体" panose="02010600030101010101" pitchFamily="2" charset="-122"/>
                        </a:defRPr>
                      </a:lvl9pPr>
                    </a:lstStyle>
                    <a:p>
                      <a:pPr algn="ctr"/>
                      <a:r>
                        <a:rPr lang="zh-CN" altLang="en-US" sz="3200" dirty="0"/>
                        <a:t>民俗体验过程</a:t>
                      </a:r>
                      <a:endParaRPr lang="zh-CN" altLang="en-US" sz="3200" dirty="0"/>
                    </a:p>
                  </a:txBody>
                  <a:tcPr marL="91435" marR="91435" marT="45710" marB="4571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5124" name="图片 6" descr="logo横版 png"/>
          <p:cNvPicPr>
            <a:picLocks noChangeAspect="1"/>
          </p:cNvPicPr>
          <p:nvPr/>
        </p:nvPicPr>
        <p:blipFill>
          <a:blip r:embed="rId2"/>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FFFFF"/>
          </a:solidFill>
        </p:spPr>
      </p:sp>
      <p:grpSp>
        <p:nvGrpSpPr>
          <p:cNvPr id="3" name="Group 3"/>
          <p:cNvGrpSpPr/>
          <p:nvPr/>
        </p:nvGrpSpPr>
        <p:grpSpPr>
          <a:xfrm>
            <a:off x="1828800" y="1698943"/>
            <a:ext cx="8214983" cy="1034873"/>
            <a:chOff x="0" y="0"/>
            <a:chExt cx="4196526" cy="635000"/>
          </a:xfrm>
        </p:grpSpPr>
        <p:sp>
          <p:nvSpPr>
            <p:cNvPr id="4" name="Freeform 4"/>
            <p:cNvSpPr/>
            <p:nvPr/>
          </p:nvSpPr>
          <p:spPr>
            <a:xfrm>
              <a:off x="12700" y="0"/>
              <a:ext cx="4171126" cy="635000"/>
            </a:xfrm>
            <a:custGeom>
              <a:avLst/>
              <a:gdLst/>
              <a:ahLst/>
              <a:cxnLst/>
              <a:rect l="l" t="t" r="r" b="b"/>
              <a:pathLst>
                <a:path w="4171126" h="635000">
                  <a:moveTo>
                    <a:pt x="3853626" y="0"/>
                  </a:moveTo>
                  <a:lnTo>
                    <a:pt x="317500" y="0"/>
                  </a:lnTo>
                  <a:cubicBezTo>
                    <a:pt x="142240" y="0"/>
                    <a:pt x="0" y="142240"/>
                    <a:pt x="0" y="317500"/>
                  </a:cubicBezTo>
                  <a:cubicBezTo>
                    <a:pt x="0" y="492760"/>
                    <a:pt x="142240" y="635000"/>
                    <a:pt x="317500" y="635000"/>
                  </a:cubicBezTo>
                  <a:lnTo>
                    <a:pt x="3853626" y="635000"/>
                  </a:lnTo>
                  <a:cubicBezTo>
                    <a:pt x="4028886" y="635000"/>
                    <a:pt x="4171126" y="492760"/>
                    <a:pt x="4171126" y="317500"/>
                  </a:cubicBezTo>
                  <a:cubicBezTo>
                    <a:pt x="4171126" y="142240"/>
                    <a:pt x="4028886" y="0"/>
                    <a:pt x="3853626" y="0"/>
                  </a:cubicBezTo>
                  <a:close/>
                </a:path>
              </a:pathLst>
            </a:custGeom>
            <a:solidFill>
              <a:srgbClr val="AB8D65"/>
            </a:solidFill>
          </p:spPr>
        </p:sp>
      </p:grpSp>
      <p:sp>
        <p:nvSpPr>
          <p:cNvPr id="17" name="Freeform 17"/>
          <p:cNvSpPr/>
          <p:nvPr/>
        </p:nvSpPr>
        <p:spPr>
          <a:xfrm>
            <a:off x="14987956" y="1453623"/>
            <a:ext cx="2271344" cy="1930643"/>
          </a:xfrm>
          <a:custGeom>
            <a:avLst/>
            <a:gdLst/>
            <a:ahLst/>
            <a:cxnLst/>
            <a:rect l="l" t="t" r="r" b="b"/>
            <a:pathLst>
              <a:path w="2271344" h="1930643">
                <a:moveTo>
                  <a:pt x="0" y="0"/>
                </a:moveTo>
                <a:lnTo>
                  <a:pt x="2271344" y="0"/>
                </a:lnTo>
                <a:lnTo>
                  <a:pt x="2271344" y="1930642"/>
                </a:lnTo>
                <a:lnTo>
                  <a:pt x="0" y="1930642"/>
                </a:lnTo>
                <a:lnTo>
                  <a:pt x="0" y="0"/>
                </a:lnTo>
                <a:close/>
              </a:path>
            </a:pathLst>
          </a:custGeom>
          <a:blipFill>
            <a:blip r:embed="rId1"/>
            <a:stretch>
              <a:fillRect/>
            </a:stretch>
          </a:blipFill>
        </p:spPr>
      </p:sp>
      <p:sp>
        <p:nvSpPr>
          <p:cNvPr id="25" name="TextBox 25"/>
          <p:cNvSpPr txBox="1"/>
          <p:nvPr/>
        </p:nvSpPr>
        <p:spPr>
          <a:xfrm>
            <a:off x="495362" y="-171236"/>
            <a:ext cx="10554534" cy="1322478"/>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Provide Input Support</a:t>
            </a:r>
            <a:endParaRPr kumimoji="0" lang="en-US" sz="7200" b="0" i="0" u="none" strike="noStrike" kern="1200" cap="none" spc="540" normalizeH="0" baseline="0" noProof="0" dirty="0">
              <a:ln>
                <a:noFill/>
              </a:ln>
              <a:solidFill>
                <a:srgbClr val="AB8D65"/>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26" name="TextBox 26"/>
          <p:cNvSpPr txBox="1"/>
          <p:nvPr/>
        </p:nvSpPr>
        <p:spPr>
          <a:xfrm>
            <a:off x="2592776" y="2050331"/>
            <a:ext cx="6687029" cy="730969"/>
          </a:xfrm>
          <a:prstGeom prst="rect">
            <a:avLst/>
          </a:prstGeom>
        </p:spPr>
        <p:txBody>
          <a:bodyPr wrap="square" lIns="0" tIns="0" rIns="0" bIns="0" rtlCol="0" anchor="t">
            <a:spAutoFit/>
          </a:bodyPr>
          <a:lstStyle/>
          <a:p>
            <a:pPr marL="0" marR="0" lvl="0" indent="0" algn="ctr" defTabSz="914400" rtl="0" eaLnBrk="1" fontAlgn="auto" latinLnBrk="0" hangingPunct="1">
              <a:lnSpc>
                <a:spcPts val="5120"/>
              </a:lnSpc>
              <a:spcBef>
                <a:spcPct val="0"/>
              </a:spcBef>
              <a:spcAft>
                <a:spcPts val="0"/>
              </a:spcAft>
              <a:buClrTx/>
              <a:buSzTx/>
              <a:buFontTx/>
              <a:buNone/>
              <a:defRPr/>
            </a:pPr>
            <a:r>
              <a:rPr kumimoji="0" lang="en-US" sz="8000" b="0" i="0" u="none" strike="noStrike" kern="1200" cap="none" spc="0" normalizeH="0" baseline="0" noProof="0" dirty="0">
                <a:ln>
                  <a:noFill/>
                </a:ln>
                <a:solidFill>
                  <a:srgbClr val="FFFFFF"/>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rPr>
              <a:t>folk-customs</a:t>
            </a:r>
            <a:endParaRPr kumimoji="0" lang="en-US" sz="8000" b="0" i="0" u="none" strike="noStrike" kern="1200" cap="none" spc="0" normalizeH="0" baseline="0" noProof="0" dirty="0">
              <a:ln>
                <a:noFill/>
              </a:ln>
              <a:solidFill>
                <a:srgbClr val="FFFFFF"/>
              </a:solidFill>
              <a:effectLst/>
              <a:uLnTx/>
              <a:uFillTx/>
              <a:latin typeface="Times New Roman" panose="02020603050405020304" pitchFamily="18" charset="0"/>
              <a:ea typeface="字由点字典楷" panose="02010600030101010101"/>
              <a:cs typeface="Times New Roman" panose="02020603050405020304" pitchFamily="18" charset="0"/>
              <a:sym typeface="字由点字典楷" panose="02010600030101010101"/>
            </a:endParaRPr>
          </a:p>
        </p:txBody>
      </p:sp>
      <p:sp>
        <p:nvSpPr>
          <p:cNvPr id="28" name="文本框 27"/>
          <p:cNvSpPr txBox="1"/>
          <p:nvPr/>
        </p:nvSpPr>
        <p:spPr>
          <a:xfrm>
            <a:off x="1200629" y="3861448"/>
            <a:ext cx="9144000" cy="4524315"/>
          </a:xfrm>
          <a:prstGeom prst="rect">
            <a:avLst/>
          </a:prstGeom>
          <a:noFill/>
        </p:spPr>
        <p:txBody>
          <a:bodyPr wrap="square">
            <a:spAutoFit/>
          </a:bodyPr>
          <a:lstStyle/>
          <a:p>
            <a:pPr algn="just"/>
            <a:r>
              <a:rPr lang="en-US" altLang="zh-CN" sz="3600" dirty="0">
                <a:latin typeface="Times New Roman" panose="02020603050405020304" pitchFamily="18" charset="0"/>
                <a:cs typeface="Times New Roman" panose="02020603050405020304" pitchFamily="18" charset="0"/>
              </a:rPr>
              <a:t>Folklore, also known as folk-customs, refers to </a:t>
            </a:r>
            <a:r>
              <a:rPr lang="en-US" altLang="zh-CN" sz="3600" b="1" dirty="0">
                <a:latin typeface="Times New Roman" panose="02020603050405020304" pitchFamily="18" charset="0"/>
                <a:cs typeface="Times New Roman" panose="02020603050405020304" pitchFamily="18" charset="0"/>
              </a:rPr>
              <a:t>the traditional customs</a:t>
            </a:r>
            <a:r>
              <a:rPr lang="en-US" altLang="zh-CN" sz="3600" dirty="0">
                <a:latin typeface="Times New Roman" panose="02020603050405020304" pitchFamily="18" charset="0"/>
                <a:cs typeface="Times New Roman" panose="02020603050405020304" pitchFamily="18" charset="0"/>
              </a:rPr>
              <a:t>, </a:t>
            </a:r>
            <a:r>
              <a:rPr lang="en-US" altLang="zh-CN" sz="3600" b="1" dirty="0">
                <a:latin typeface="Times New Roman" panose="02020603050405020304" pitchFamily="18" charset="0"/>
                <a:cs typeface="Times New Roman" panose="02020603050405020304" pitchFamily="18" charset="0"/>
              </a:rPr>
              <a:t>beliefs, stories</a:t>
            </a:r>
            <a:r>
              <a:rPr lang="en-US" altLang="zh-CN" sz="3600" dirty="0">
                <a:latin typeface="Times New Roman" panose="02020603050405020304" pitchFamily="18" charset="0"/>
                <a:cs typeface="Times New Roman" panose="02020603050405020304" pitchFamily="18" charset="0"/>
              </a:rPr>
              <a:t>, and </a:t>
            </a:r>
            <a:r>
              <a:rPr lang="en-US" altLang="zh-CN" sz="3600" b="1" dirty="0">
                <a:latin typeface="Times New Roman" panose="02020603050405020304" pitchFamily="18" charset="0"/>
                <a:cs typeface="Times New Roman" panose="02020603050405020304" pitchFamily="18" charset="0"/>
              </a:rPr>
              <a:t>practices</a:t>
            </a:r>
            <a:r>
              <a:rPr lang="en-US" altLang="zh-CN" sz="3600" dirty="0">
                <a:latin typeface="Times New Roman" panose="02020603050405020304" pitchFamily="18" charset="0"/>
                <a:cs typeface="Times New Roman" panose="02020603050405020304" pitchFamily="18" charset="0"/>
              </a:rPr>
              <a:t> that are passed down through generations within a particular culture or community. It encompasses a wide range of cultural expressions, including </a:t>
            </a:r>
            <a:r>
              <a:rPr lang="en-US" altLang="zh-CN" sz="3600" b="1" dirty="0">
                <a:latin typeface="Times New Roman" panose="02020603050405020304" pitchFamily="18" charset="0"/>
                <a:cs typeface="Times New Roman" panose="02020603050405020304" pitchFamily="18" charset="0"/>
              </a:rPr>
              <a:t>traditional arts, rituals, festivals, myths, legends, and social norms.</a:t>
            </a:r>
            <a:endParaRPr lang="zh-CN" altLang="en-US" sz="3600" b="1" dirty="0">
              <a:latin typeface="Times New Roman" panose="02020603050405020304" pitchFamily="18" charset="0"/>
              <a:cs typeface="Times New Roman" panose="02020603050405020304" pitchFamily="18" charset="0"/>
            </a:endParaRPr>
          </a:p>
        </p:txBody>
      </p:sp>
      <p:sp>
        <p:nvSpPr>
          <p:cNvPr id="30" name="Freeform 34"/>
          <p:cNvSpPr/>
          <p:nvPr/>
        </p:nvSpPr>
        <p:spPr>
          <a:xfrm rot="-1359584" flipH="1">
            <a:off x="15200919" y="5070376"/>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sp>
        <p:nvSpPr>
          <p:cNvPr id="31" name="Freeform 34"/>
          <p:cNvSpPr/>
          <p:nvPr/>
        </p:nvSpPr>
        <p:spPr>
          <a:xfrm rot="21034263" flipH="1">
            <a:off x="14839383" y="5382898"/>
            <a:ext cx="1239728" cy="2418981"/>
          </a:xfrm>
          <a:custGeom>
            <a:avLst/>
            <a:gdLst/>
            <a:ahLst/>
            <a:cxnLst/>
            <a:rect l="l" t="t" r="r" b="b"/>
            <a:pathLst>
              <a:path w="1239728" h="2418981">
                <a:moveTo>
                  <a:pt x="1239728" y="0"/>
                </a:moveTo>
                <a:lnTo>
                  <a:pt x="0" y="0"/>
                </a:lnTo>
                <a:lnTo>
                  <a:pt x="0" y="2418981"/>
                </a:lnTo>
                <a:lnTo>
                  <a:pt x="1239728" y="2418981"/>
                </a:lnTo>
                <a:lnTo>
                  <a:pt x="1239728" y="0"/>
                </a:lnTo>
                <a:close/>
              </a:path>
            </a:pathLst>
          </a:custGeom>
          <a:blipFill>
            <a:blip r:embed="rId2"/>
            <a:stretch>
              <a:fillRect/>
            </a:stretch>
          </a:blipFill>
        </p:spPr>
      </p:sp>
      <p:sp>
        <p:nvSpPr>
          <p:cNvPr id="29" name="TextBox 15"/>
          <p:cNvSpPr txBox="1"/>
          <p:nvPr/>
        </p:nvSpPr>
        <p:spPr>
          <a:xfrm>
            <a:off x="7229617" y="4173969"/>
            <a:ext cx="13303108" cy="4211794"/>
          </a:xfrm>
          <a:prstGeom prst="rect">
            <a:avLst/>
          </a:prstGeom>
        </p:spPr>
        <p:txBody>
          <a:bodyPr lIns="0" tIns="0" rIns="0" bIns="0" rtlCol="0" anchor="t">
            <a:spAutoFit/>
          </a:bodyPr>
          <a:lstStyle/>
          <a:p>
            <a:pPr marL="0" lvl="0" indent="0" algn="ctr">
              <a:lnSpc>
                <a:spcPts val="11520"/>
              </a:lnSpc>
              <a:spcBef>
                <a:spcPct val="0"/>
              </a:spcBef>
            </a:pPr>
            <a:r>
              <a:rPr lang="en-US" sz="7200" u="none" dirty="0" err="1">
                <a:latin typeface="字由点字典楷" panose="02010600030101010101"/>
                <a:ea typeface="字由点字典楷" panose="02010600030101010101"/>
                <a:cs typeface="字由点字典楷" panose="02010600030101010101"/>
                <a:sym typeface="字由点字典楷" panose="02010600030101010101"/>
              </a:rPr>
              <a:t>春节</a:t>
            </a:r>
            <a:r>
              <a:rPr lang="zh-CN" altLang="en-US" sz="7200" dirty="0">
                <a:latin typeface="字由点字典楷" panose="02010600030101010101"/>
                <a:ea typeface="字由点字典楷" panose="02010600030101010101"/>
                <a:cs typeface="字由点字典楷" panose="02010600030101010101"/>
                <a:sym typeface="字由点字典楷" panose="02010600030101010101"/>
              </a:rPr>
              <a:t>民</a:t>
            </a:r>
            <a:r>
              <a:rPr lang="en-US" sz="7200" u="none" dirty="0">
                <a:latin typeface="字由点字典楷" panose="02010600030101010101"/>
                <a:ea typeface="字由点字典楷" panose="02010600030101010101"/>
                <a:cs typeface="字由点字典楷" panose="02010600030101010101"/>
                <a:sym typeface="字由点字典楷" panose="02010600030101010101"/>
              </a:rPr>
              <a:t>俗</a:t>
            </a:r>
            <a:endParaRPr lang="en-US" sz="7200" u="none" dirty="0">
              <a:latin typeface="字由点字典楷" panose="02010600030101010101"/>
              <a:ea typeface="字由点字典楷" panose="02010600030101010101"/>
              <a:cs typeface="字由点字典楷" panose="02010600030101010101"/>
              <a:sym typeface="字由点字典楷" panose="02010600030101010101"/>
            </a:endParaRPr>
          </a:p>
          <a:p>
            <a:pPr algn="ctr">
              <a:lnSpc>
                <a:spcPts val="11520"/>
              </a:lnSpc>
              <a:spcBef>
                <a:spcPct val="0"/>
              </a:spcBef>
            </a:pPr>
            <a:r>
              <a:rPr lang="en-US" altLang="zh-CN" sz="5400" b="1" i="0" dirty="0">
                <a:solidFill>
                  <a:srgbClr val="060607"/>
                </a:solidFill>
                <a:effectLst/>
                <a:latin typeface="-apple-system"/>
              </a:rPr>
              <a:t>Spring Festival Folklore</a:t>
            </a:r>
            <a:endParaRPr lang="en-US" altLang="zh-CN" sz="5400" b="1" i="0" dirty="0">
              <a:solidFill>
                <a:srgbClr val="060607"/>
              </a:solidFill>
              <a:effectLst/>
              <a:latin typeface="-apple-system"/>
            </a:endParaRPr>
          </a:p>
          <a:p>
            <a:pPr marL="0" lvl="0" indent="0" algn="ctr">
              <a:lnSpc>
                <a:spcPts val="11520"/>
              </a:lnSpc>
              <a:spcBef>
                <a:spcPct val="0"/>
              </a:spcBef>
            </a:pPr>
            <a:endParaRPr lang="en-US" sz="7200" u="none" dirty="0">
              <a:latin typeface="字由点字典楷" panose="02010600030101010101"/>
              <a:ea typeface="字由点字典楷" panose="02010600030101010101"/>
              <a:cs typeface="字由点字典楷" panose="02010600030101010101"/>
              <a:sym typeface="字由点字典楷" panose="02010600030101010101"/>
            </a:endParaRPr>
          </a:p>
        </p:txBody>
      </p:sp>
      <p:pic>
        <p:nvPicPr>
          <p:cNvPr id="5124" name="图片 6" descr="logo横版 png"/>
          <p:cNvPicPr>
            <a:picLocks noChangeAspect="1"/>
          </p:cNvPicPr>
          <p:nvPr/>
        </p:nvPicPr>
        <p:blipFill>
          <a:blip r:embed="rId3"/>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2129"/>
        </a:solidFill>
        <a:effectLst/>
      </p:bgPr>
    </p:bg>
    <p:spTree>
      <p:nvGrpSpPr>
        <p:cNvPr id="1" name=""/>
        <p:cNvGrpSpPr/>
        <p:nvPr/>
      </p:nvGrpSpPr>
      <p:grpSpPr>
        <a:xfrm>
          <a:off x="0" y="0"/>
          <a:ext cx="0" cy="0"/>
          <a:chOff x="0" y="0"/>
          <a:chExt cx="0" cy="0"/>
        </a:xfrm>
      </p:grpSpPr>
      <p:grpSp>
        <p:nvGrpSpPr>
          <p:cNvPr id="2" name="Group 2"/>
          <p:cNvGrpSpPr/>
          <p:nvPr/>
        </p:nvGrpSpPr>
        <p:grpSpPr>
          <a:xfrm>
            <a:off x="2492446" y="3629409"/>
            <a:ext cx="13303108" cy="5033157"/>
            <a:chOff x="0" y="0"/>
            <a:chExt cx="17737478" cy="6710876"/>
          </a:xfrm>
        </p:grpSpPr>
        <p:sp>
          <p:nvSpPr>
            <p:cNvPr id="3" name="Freeform 3"/>
            <p:cNvSpPr/>
            <p:nvPr/>
          </p:nvSpPr>
          <p:spPr>
            <a:xfrm rot="5400000">
              <a:off x="-2617242"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4" name="TextBox 4"/>
            <p:cNvSpPr txBox="1"/>
            <p:nvPr/>
          </p:nvSpPr>
          <p:spPr>
            <a:xfrm>
              <a:off x="312654"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dirty="0" err="1">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贴春联</a:t>
              </a:r>
              <a:endParaRPr kumimoji="0" lang="en-US" sz="4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5" name="Freeform 5"/>
            <p:cNvSpPr/>
            <p:nvPr/>
          </p:nvSpPr>
          <p:spPr>
            <a:xfrm rot="5400000">
              <a:off x="3887192"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6" name="TextBox 6"/>
            <p:cNvSpPr txBox="1"/>
            <p:nvPr/>
          </p:nvSpPr>
          <p:spPr>
            <a:xfrm>
              <a:off x="6817088"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放鞭炮</a:t>
              </a:r>
              <a:endPar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7" name="Freeform 7"/>
            <p:cNvSpPr/>
            <p:nvPr/>
          </p:nvSpPr>
          <p:spPr>
            <a:xfrm rot="5400000">
              <a:off x="7139409"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8" name="TextBox 8"/>
            <p:cNvSpPr txBox="1"/>
            <p:nvPr/>
          </p:nvSpPr>
          <p:spPr>
            <a:xfrm>
              <a:off x="10069305"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大扫除</a:t>
              </a:r>
              <a:endPar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9" name="Freeform 9"/>
            <p:cNvSpPr/>
            <p:nvPr/>
          </p:nvSpPr>
          <p:spPr>
            <a:xfrm rot="5400000">
              <a:off x="634975"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10" name="TextBox 10"/>
            <p:cNvSpPr txBox="1"/>
            <p:nvPr/>
          </p:nvSpPr>
          <p:spPr>
            <a:xfrm>
              <a:off x="3564871"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守岁</a:t>
              </a:r>
              <a:endPar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11" name="Freeform 11"/>
            <p:cNvSpPr/>
            <p:nvPr/>
          </p:nvSpPr>
          <p:spPr>
            <a:xfrm rot="5400000">
              <a:off x="10391626"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12" name="TextBox 12"/>
            <p:cNvSpPr txBox="1"/>
            <p:nvPr/>
          </p:nvSpPr>
          <p:spPr>
            <a:xfrm>
              <a:off x="13321522"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拜年</a:t>
              </a:r>
              <a:endPar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13" name="Freeform 13"/>
            <p:cNvSpPr/>
            <p:nvPr/>
          </p:nvSpPr>
          <p:spPr>
            <a:xfrm rot="5400000">
              <a:off x="13643843" y="2617242"/>
              <a:ext cx="6710876" cy="1476393"/>
            </a:xfrm>
            <a:custGeom>
              <a:avLst/>
              <a:gdLst/>
              <a:ahLst/>
              <a:cxnLst/>
              <a:rect l="l" t="t" r="r" b="b"/>
              <a:pathLst>
                <a:path w="6710876" h="1476393">
                  <a:moveTo>
                    <a:pt x="0" y="0"/>
                  </a:moveTo>
                  <a:lnTo>
                    <a:pt x="6710876" y="0"/>
                  </a:lnTo>
                  <a:lnTo>
                    <a:pt x="6710876" y="1476392"/>
                  </a:lnTo>
                  <a:lnTo>
                    <a:pt x="0" y="1476392"/>
                  </a:lnTo>
                  <a:lnTo>
                    <a:pt x="0" y="0"/>
                  </a:lnTo>
                  <a:close/>
                </a:path>
              </a:pathLst>
            </a:custGeom>
            <a:blipFill>
              <a:blip r:embed="rId1"/>
              <a:stretch>
                <a:fillRect/>
              </a:stretch>
            </a:blipFill>
          </p:spPr>
        </p:sp>
        <p:sp>
          <p:nvSpPr>
            <p:cNvPr id="14" name="TextBox 14"/>
            <p:cNvSpPr txBox="1"/>
            <p:nvPr/>
          </p:nvSpPr>
          <p:spPr>
            <a:xfrm>
              <a:off x="16573739" y="592970"/>
              <a:ext cx="851085" cy="5442441"/>
            </a:xfrm>
            <a:prstGeom prst="rect">
              <a:avLst/>
            </a:prstGeom>
          </p:spPr>
          <p:txBody>
            <a:bodyPr lIns="0" tIns="0" rIns="0" bIns="0" rtlCol="0" anchor="t">
              <a:spAutoFit/>
            </a:bodyPr>
            <a:lstStyle/>
            <a:p>
              <a:pPr marL="0" marR="0" lvl="0" indent="0" algn="ctr" defTabSz="914400" rtl="0" eaLnBrk="1" fontAlgn="auto" latinLnBrk="0" hangingPunct="1">
                <a:lnSpc>
                  <a:spcPts val="6720"/>
                </a:lnSpc>
                <a:spcBef>
                  <a:spcPct val="0"/>
                </a:spcBef>
                <a:spcAft>
                  <a:spcPts val="0"/>
                </a:spcAft>
                <a:buClrTx/>
                <a:buSzTx/>
                <a:buFontTx/>
                <a:buNone/>
                <a:defRPr/>
              </a:pPr>
              <a:r>
                <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吃年夜饭</a:t>
              </a:r>
              <a:endParaRPr kumimoji="0" lang="en-US" sz="4200" b="0" i="0" u="none" strike="noStrike" kern="1200" cap="none" spc="0" normalizeH="0" baseline="0" noProof="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grpSp>
      <p:sp>
        <p:nvSpPr>
          <p:cNvPr id="15" name="TextBox 15"/>
          <p:cNvSpPr txBox="1"/>
          <p:nvPr/>
        </p:nvSpPr>
        <p:spPr>
          <a:xfrm>
            <a:off x="2492446" y="1167203"/>
            <a:ext cx="13303108" cy="1262269"/>
          </a:xfrm>
          <a:prstGeom prst="rect">
            <a:avLst/>
          </a:prstGeom>
        </p:spPr>
        <p:txBody>
          <a:bodyPr lIns="0" tIns="0" rIns="0" bIns="0" rtlCol="0" anchor="t">
            <a:spAutoFit/>
          </a:bodyPr>
          <a:lstStyle/>
          <a:p>
            <a:pPr marL="0" marR="0" lvl="0" indent="0" algn="ctr" defTabSz="914400" rtl="0" eaLnBrk="1" fontAlgn="auto" latinLnBrk="0" hangingPunct="1">
              <a:lnSpc>
                <a:spcPts val="11520"/>
              </a:lnSpc>
              <a:spcBef>
                <a:spcPct val="0"/>
              </a:spcBef>
              <a:spcAft>
                <a:spcPts val="0"/>
              </a:spcAft>
              <a:buClrTx/>
              <a:buSzTx/>
              <a:buFontTx/>
              <a:buNone/>
              <a:defRPr/>
            </a:pPr>
            <a:r>
              <a:rPr kumimoji="0" lang="en-US" sz="7200" b="0" i="0" u="none" strike="noStrike" kern="1200" cap="none" spc="0" normalizeH="0" baseline="0" noProof="0" dirty="0" err="1">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春节</a:t>
            </a:r>
            <a:r>
              <a:rPr kumimoji="0" lang="zh-CN" altLang="en-US" sz="7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民</a:t>
            </a:r>
            <a:r>
              <a:rPr kumimoji="0" lang="en-US" sz="7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rPr>
              <a:t>俗</a:t>
            </a:r>
            <a:endParaRPr kumimoji="0" lang="en-US" sz="7200" b="0" i="0" u="none" strike="noStrike" kern="1200" cap="none" spc="0" normalizeH="0" baseline="0" noProof="0" dirty="0">
              <a:ln>
                <a:noFill/>
              </a:ln>
              <a:solidFill>
                <a:srgbClr val="FFFFFF"/>
              </a:solidFill>
              <a:effectLst/>
              <a:uLnTx/>
              <a:uFillTx/>
              <a:latin typeface="字由点字典楷" panose="02010600030101010101"/>
              <a:ea typeface="字由点字典楷" panose="02010600030101010101"/>
              <a:cs typeface="字由点字典楷" panose="02010600030101010101"/>
              <a:sym typeface="字由点字典楷" panose="02010600030101010101"/>
            </a:endParaRPr>
          </a:p>
        </p:txBody>
      </p:sp>
      <p:sp>
        <p:nvSpPr>
          <p:cNvPr id="17" name="文本框 16"/>
          <p:cNvSpPr txBox="1"/>
          <p:nvPr/>
        </p:nvSpPr>
        <p:spPr>
          <a:xfrm>
            <a:off x="2581905" y="2923401"/>
            <a:ext cx="5168387" cy="349583"/>
          </a:xfrm>
          <a:prstGeom prst="rect">
            <a:avLst/>
          </a:prstGeom>
          <a:noFill/>
        </p:spPr>
        <p:txBody>
          <a:bodyPr wrap="square">
            <a:spAutoFit/>
          </a:bodyPr>
          <a:lstStyle/>
          <a:p>
            <a:pPr marL="457200" indent="-457200" algn="l" fontAlgn="base">
              <a:lnSpc>
                <a:spcPts val="1800"/>
              </a:lnSpc>
              <a:buFont typeface="Wingdings" panose="05000000000000000000" pitchFamily="2" charset="2"/>
              <a:buChar char="l"/>
            </a:pPr>
            <a:r>
              <a:rPr lang="en-US" altLang="zh-CN" sz="2800" b="1" i="0" dirty="0">
                <a:solidFill>
                  <a:srgbClr val="060607"/>
                </a:solidFill>
                <a:effectLst/>
                <a:latin typeface="Times New Roman" panose="02020603050405020304" pitchFamily="18" charset="0"/>
                <a:cs typeface="Times New Roman" panose="02020603050405020304" pitchFamily="18" charset="0"/>
              </a:rPr>
              <a:t>Pasting Spring Couplets</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18" name="文本框 17"/>
          <p:cNvSpPr txBox="1"/>
          <p:nvPr/>
        </p:nvSpPr>
        <p:spPr>
          <a:xfrm>
            <a:off x="5257800" y="8979463"/>
            <a:ext cx="5168387" cy="954107"/>
          </a:xfrm>
          <a:prstGeom prst="rect">
            <a:avLst/>
          </a:prstGeom>
          <a:noFill/>
        </p:spPr>
        <p:txBody>
          <a:bodyPr wrap="square">
            <a:spAutoFit/>
          </a:bodyPr>
          <a:lstStyle/>
          <a:p>
            <a:pPr marL="457200" indent="-457200" fontAlgn="base">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Staying Up Late on New Year's Eve</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19" name="文本框 18"/>
          <p:cNvSpPr txBox="1"/>
          <p:nvPr/>
        </p:nvSpPr>
        <p:spPr>
          <a:xfrm>
            <a:off x="7605262" y="2955056"/>
            <a:ext cx="5168387"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Setting Off Firecrackers</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0" name="文本框 19"/>
          <p:cNvSpPr txBox="1"/>
          <p:nvPr/>
        </p:nvSpPr>
        <p:spPr>
          <a:xfrm>
            <a:off x="10134600" y="9106934"/>
            <a:ext cx="5168387"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Spring Cleaning</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1" name="文本框 20"/>
          <p:cNvSpPr txBox="1"/>
          <p:nvPr/>
        </p:nvSpPr>
        <p:spPr>
          <a:xfrm>
            <a:off x="12338556" y="2979868"/>
            <a:ext cx="5168387"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Paying New Year's Visits</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2" name="文本框 21"/>
          <p:cNvSpPr txBox="1"/>
          <p:nvPr/>
        </p:nvSpPr>
        <p:spPr>
          <a:xfrm>
            <a:off x="15011400" y="9105900"/>
            <a:ext cx="5168387" cy="349583"/>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Reunion Dinner</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4" name="文本框 23"/>
          <p:cNvSpPr txBox="1"/>
          <p:nvPr/>
        </p:nvSpPr>
        <p:spPr>
          <a:xfrm>
            <a:off x="993376" y="2100021"/>
            <a:ext cx="10091056" cy="353238"/>
          </a:xfrm>
          <a:prstGeom prst="rect">
            <a:avLst/>
          </a:prstGeom>
          <a:noFill/>
        </p:spPr>
        <p:txBody>
          <a:bodyPr wrap="square">
            <a:spAutoFit/>
          </a:bodyPr>
          <a:lstStyle/>
          <a:p>
            <a:pPr marL="457200" indent="-457200" algn="l" fontAlgn="base">
              <a:lnSpc>
                <a:spcPts val="1800"/>
              </a:lnSpc>
              <a:buFont typeface="Wingdings" panose="05000000000000000000" pitchFamily="2" charset="2"/>
              <a:buChar char="l"/>
            </a:pPr>
            <a:r>
              <a:rPr lang="zh-CN" altLang="en-US" sz="2800" b="1" i="0" dirty="0">
                <a:solidFill>
                  <a:srgbClr val="060607"/>
                </a:solidFill>
                <a:effectLst/>
                <a:latin typeface="Times New Roman" panose="02020603050405020304" pitchFamily="18" charset="0"/>
                <a:cs typeface="Times New Roman" panose="02020603050405020304" pitchFamily="18" charset="0"/>
              </a:rPr>
              <a:t>贴窗花（</a:t>
            </a:r>
            <a:r>
              <a:rPr lang="en-US" altLang="zh-CN" sz="2800" b="1" i="0" dirty="0">
                <a:solidFill>
                  <a:srgbClr val="060607"/>
                </a:solidFill>
                <a:effectLst/>
                <a:latin typeface="Times New Roman" panose="02020603050405020304" pitchFamily="18" charset="0"/>
                <a:cs typeface="Times New Roman" panose="02020603050405020304" pitchFamily="18" charset="0"/>
              </a:rPr>
              <a:t>Pasting Paper-Cuttings</a:t>
            </a:r>
            <a:r>
              <a:rPr lang="zh-CN" altLang="en-US" sz="2800" b="1" i="0" dirty="0">
                <a:solidFill>
                  <a:srgbClr val="060607"/>
                </a:solidFill>
                <a:effectLst/>
                <a:latin typeface="Times New Roman" panose="02020603050405020304" pitchFamily="18" charset="0"/>
                <a:cs typeface="Times New Roman" panose="02020603050405020304" pitchFamily="18" charset="0"/>
              </a:rPr>
              <a:t>）</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5" name="文本框 24"/>
          <p:cNvSpPr txBox="1"/>
          <p:nvPr/>
        </p:nvSpPr>
        <p:spPr>
          <a:xfrm>
            <a:off x="11811000" y="2149577"/>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舞龙舞狮（</a:t>
            </a:r>
            <a:r>
              <a:rPr lang="en-US" altLang="zh-CN" sz="2800" b="1" dirty="0">
                <a:solidFill>
                  <a:srgbClr val="060607"/>
                </a:solidFill>
                <a:latin typeface="Times New Roman" panose="02020603050405020304" pitchFamily="18" charset="0"/>
                <a:cs typeface="Times New Roman" panose="02020603050405020304" pitchFamily="18" charset="0"/>
              </a:rPr>
              <a:t>Dragon and Lion Dances</a:t>
            </a:r>
            <a:r>
              <a:rPr lang="zh-CN" altLang="en-US" sz="2800" b="1" dirty="0">
                <a:solidFill>
                  <a:srgbClr val="060607"/>
                </a:solidFill>
                <a:latin typeface="Times New Roman" panose="02020603050405020304" pitchFamily="18" charset="0"/>
                <a:cs typeface="Times New Roman" panose="02020603050405020304" pitchFamily="18" charset="0"/>
              </a:rPr>
              <a:t>）</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6" name="文本框 25"/>
          <p:cNvSpPr txBox="1"/>
          <p:nvPr/>
        </p:nvSpPr>
        <p:spPr>
          <a:xfrm>
            <a:off x="487531" y="1259544"/>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发红包（</a:t>
            </a:r>
            <a:r>
              <a:rPr lang="en-US" altLang="zh-CN" sz="2800" b="1" dirty="0">
                <a:solidFill>
                  <a:srgbClr val="060607"/>
                </a:solidFill>
                <a:latin typeface="Times New Roman" panose="02020603050405020304" pitchFamily="18" charset="0"/>
                <a:cs typeface="Times New Roman" panose="02020603050405020304" pitchFamily="18" charset="0"/>
              </a:rPr>
              <a:t>Giving Red Envelopes</a:t>
            </a:r>
            <a:r>
              <a:rPr lang="zh-CN" altLang="en-US" sz="2800" b="1" dirty="0">
                <a:solidFill>
                  <a:srgbClr val="060607"/>
                </a:solidFill>
                <a:latin typeface="Times New Roman" panose="02020603050405020304" pitchFamily="18" charset="0"/>
                <a:cs typeface="Times New Roman" panose="02020603050405020304" pitchFamily="18" charset="0"/>
              </a:rPr>
              <a:t>）</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7" name="文本框 26"/>
          <p:cNvSpPr txBox="1"/>
          <p:nvPr/>
        </p:nvSpPr>
        <p:spPr>
          <a:xfrm>
            <a:off x="11277600" y="1242796"/>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逛庙会（</a:t>
            </a:r>
            <a:r>
              <a:rPr lang="en-US" altLang="zh-CN" sz="2800" b="1" dirty="0">
                <a:solidFill>
                  <a:srgbClr val="060607"/>
                </a:solidFill>
                <a:latin typeface="Times New Roman" panose="02020603050405020304" pitchFamily="18" charset="0"/>
                <a:cs typeface="Times New Roman" panose="02020603050405020304" pitchFamily="18" charset="0"/>
              </a:rPr>
              <a:t>Visiting Temple Fairs</a:t>
            </a:r>
            <a:r>
              <a:rPr lang="zh-CN" altLang="en-US" sz="2800" b="1" dirty="0">
                <a:solidFill>
                  <a:srgbClr val="060607"/>
                </a:solidFill>
                <a:latin typeface="Times New Roman" panose="02020603050405020304" pitchFamily="18" charset="0"/>
                <a:cs typeface="Times New Roman" panose="02020603050405020304" pitchFamily="18" charset="0"/>
              </a:rPr>
              <a:t>）</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8" name="文本框 27"/>
          <p:cNvSpPr txBox="1"/>
          <p:nvPr/>
        </p:nvSpPr>
        <p:spPr>
          <a:xfrm>
            <a:off x="82022" y="563067"/>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贴“福”字（</a:t>
            </a:r>
            <a:r>
              <a:rPr lang="en-US" altLang="zh-CN" sz="2800" b="1" dirty="0">
                <a:solidFill>
                  <a:srgbClr val="060607"/>
                </a:solidFill>
                <a:latin typeface="Times New Roman" panose="02020603050405020304" pitchFamily="18" charset="0"/>
                <a:cs typeface="Times New Roman" panose="02020603050405020304" pitchFamily="18" charset="0"/>
              </a:rPr>
              <a:t>Pasting the Character "Fu"</a:t>
            </a:r>
            <a:r>
              <a:rPr lang="zh-CN" altLang="en-US" sz="2800" b="1" dirty="0">
                <a:solidFill>
                  <a:srgbClr val="060607"/>
                </a:solidFill>
                <a:latin typeface="Times New Roman" panose="02020603050405020304" pitchFamily="18" charset="0"/>
                <a:cs typeface="Times New Roman" panose="02020603050405020304" pitchFamily="18" charset="0"/>
              </a:rPr>
              <a:t>）</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29" name="文本框 28"/>
          <p:cNvSpPr txBox="1"/>
          <p:nvPr/>
        </p:nvSpPr>
        <p:spPr>
          <a:xfrm>
            <a:off x="10750026" y="444990"/>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chemeClr val="tx1">
                    <a:lumMod val="50000"/>
                    <a:lumOff val="50000"/>
                  </a:schemeClr>
                </a:solidFill>
                <a:latin typeface="Times New Roman" panose="02020603050405020304" pitchFamily="18" charset="0"/>
                <a:cs typeface="Times New Roman" panose="02020603050405020304" pitchFamily="18" charset="0"/>
              </a:rPr>
              <a:t>祭祖（</a:t>
            </a:r>
            <a:r>
              <a:rPr lang="en-US" altLang="zh-CN" sz="2800" b="1" dirty="0">
                <a:solidFill>
                  <a:schemeClr val="tx1">
                    <a:lumMod val="50000"/>
                    <a:lumOff val="50000"/>
                  </a:schemeClr>
                </a:solidFill>
                <a:latin typeface="Times New Roman" panose="02020603050405020304" pitchFamily="18" charset="0"/>
                <a:cs typeface="Times New Roman" panose="02020603050405020304" pitchFamily="18" charset="0"/>
              </a:rPr>
              <a:t>Ancestor Worship</a:t>
            </a:r>
            <a:r>
              <a:rPr lang="zh-CN" altLang="en-US" sz="2800" b="1" dirty="0">
                <a:solidFill>
                  <a:schemeClr val="tx1">
                    <a:lumMod val="50000"/>
                    <a:lumOff val="50000"/>
                  </a:schemeClr>
                </a:solidFill>
                <a:latin typeface="Times New Roman" panose="02020603050405020304" pitchFamily="18" charset="0"/>
                <a:cs typeface="Times New Roman" panose="02020603050405020304" pitchFamily="18" charset="0"/>
              </a:rPr>
              <a:t>）</a:t>
            </a:r>
            <a:endParaRPr lang="en-US" altLang="zh-CN" sz="2800" b="1" i="0" dirty="0">
              <a:solidFill>
                <a:schemeClr val="tx1">
                  <a:lumMod val="50000"/>
                  <a:lumOff val="50000"/>
                </a:schemeClr>
              </a:solidFill>
              <a:effectLst/>
              <a:latin typeface="Times New Roman" panose="02020603050405020304" pitchFamily="18" charset="0"/>
              <a:cs typeface="Times New Roman" panose="02020603050405020304" pitchFamily="18" charset="0"/>
            </a:endParaRPr>
          </a:p>
        </p:txBody>
      </p:sp>
      <p:sp>
        <p:nvSpPr>
          <p:cNvPr id="30" name="文本框 29"/>
          <p:cNvSpPr txBox="1"/>
          <p:nvPr/>
        </p:nvSpPr>
        <p:spPr>
          <a:xfrm>
            <a:off x="212272" y="9119797"/>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zh-CN" altLang="en-US" sz="2800" b="1" dirty="0">
                <a:solidFill>
                  <a:srgbClr val="060607"/>
                </a:solidFill>
                <a:latin typeface="Times New Roman" panose="02020603050405020304" pitchFamily="18" charset="0"/>
                <a:cs typeface="Times New Roman" panose="02020603050405020304" pitchFamily="18" charset="0"/>
              </a:rPr>
              <a:t>包饺子（</a:t>
            </a:r>
            <a:r>
              <a:rPr lang="en-US" altLang="zh-CN" sz="2800" b="1" dirty="0">
                <a:solidFill>
                  <a:srgbClr val="060607"/>
                </a:solidFill>
                <a:latin typeface="Times New Roman" panose="02020603050405020304" pitchFamily="18" charset="0"/>
                <a:cs typeface="Times New Roman" panose="02020603050405020304" pitchFamily="18" charset="0"/>
              </a:rPr>
              <a:t>making dumplings</a:t>
            </a:r>
            <a:r>
              <a:rPr lang="zh-CN" altLang="en-US" sz="2800" b="1" dirty="0">
                <a:solidFill>
                  <a:srgbClr val="060607"/>
                </a:solidFill>
                <a:latin typeface="Times New Roman" panose="02020603050405020304" pitchFamily="18" charset="0"/>
                <a:cs typeface="Times New Roman" panose="02020603050405020304" pitchFamily="18" charset="0"/>
              </a:rPr>
              <a:t>） </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sp>
        <p:nvSpPr>
          <p:cNvPr id="31" name="文本框 30"/>
          <p:cNvSpPr txBox="1"/>
          <p:nvPr/>
        </p:nvSpPr>
        <p:spPr>
          <a:xfrm>
            <a:off x="212272" y="9642239"/>
            <a:ext cx="10091056" cy="353238"/>
          </a:xfrm>
          <a:prstGeom prst="rect">
            <a:avLst/>
          </a:prstGeom>
          <a:noFill/>
        </p:spPr>
        <p:txBody>
          <a:bodyPr wrap="square">
            <a:spAutoFit/>
          </a:bodyPr>
          <a:lstStyle/>
          <a:p>
            <a:pPr marL="457200" indent="-457200" fontAlgn="base">
              <a:lnSpc>
                <a:spcPts val="1800"/>
              </a:lnSpc>
              <a:buFont typeface="Wingdings" panose="05000000000000000000" pitchFamily="2" charset="2"/>
              <a:buChar char="l"/>
            </a:pPr>
            <a:r>
              <a:rPr lang="en-US" altLang="zh-CN" sz="2800" b="1" dirty="0">
                <a:solidFill>
                  <a:srgbClr val="060607"/>
                </a:solidFill>
                <a:latin typeface="Times New Roman" panose="02020603050405020304" pitchFamily="18" charset="0"/>
                <a:cs typeface="Times New Roman" panose="02020603050405020304" pitchFamily="18" charset="0"/>
              </a:rPr>
              <a:t>……</a:t>
            </a:r>
            <a:r>
              <a:rPr lang="zh-CN" altLang="en-US" sz="2800" b="1" dirty="0">
                <a:solidFill>
                  <a:srgbClr val="060607"/>
                </a:solidFill>
                <a:latin typeface="Times New Roman" panose="02020603050405020304" pitchFamily="18" charset="0"/>
                <a:cs typeface="Times New Roman" panose="02020603050405020304" pitchFamily="18" charset="0"/>
              </a:rPr>
              <a:t> </a:t>
            </a:r>
            <a:endParaRPr lang="en-US" altLang="zh-CN" sz="2800" b="1" i="0" dirty="0">
              <a:solidFill>
                <a:srgbClr val="060607"/>
              </a:solidFill>
              <a:effectLst/>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2"/>
          <a:stretch>
            <a:fillRect/>
          </a:stretch>
        </p:blipFill>
        <p:spPr>
          <a:xfrm>
            <a:off x="16718280" y="907415"/>
            <a:ext cx="1027430" cy="10864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arn(inVertic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barn(inVertical)">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arn(inVertical)">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par>
                          <p:cTn id="46" fill="hold">
                            <p:stCondLst>
                              <p:cond delay="1500"/>
                            </p:stCondLst>
                            <p:childTnLst>
                              <p:par>
                                <p:cTn id="47" presetID="16" presetClass="entr" presetSubtype="21"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par>
                          <p:cTn id="50" fill="hold">
                            <p:stCondLst>
                              <p:cond delay="2000"/>
                            </p:stCondLst>
                            <p:childTnLst>
                              <p:par>
                                <p:cTn id="51" presetID="16" presetClass="entr" presetSubtype="21"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par>
                          <p:cTn id="54" fill="hold">
                            <p:stCondLst>
                              <p:cond delay="2500"/>
                            </p:stCondLst>
                            <p:childTnLst>
                              <p:par>
                                <p:cTn id="55" presetID="16" presetClass="entr" presetSubtype="21"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par>
                          <p:cTn id="58" fill="hold">
                            <p:stCondLst>
                              <p:cond delay="3000"/>
                            </p:stCondLst>
                            <p:childTnLst>
                              <p:par>
                                <p:cTn id="59" presetID="16" presetClass="entr" presetSubtype="21"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arn(inVertical)">
                                      <p:cBhvr>
                                        <p:cTn id="61" dur="500"/>
                                        <p:tgtEl>
                                          <p:spTgt spid="30"/>
                                        </p:tgtEl>
                                      </p:cBhvr>
                                    </p:animEffect>
                                  </p:childTnLst>
                                </p:cTn>
                              </p:par>
                            </p:childTnLst>
                          </p:cTn>
                        </p:par>
                        <p:par>
                          <p:cTn id="62" fill="hold">
                            <p:stCondLst>
                              <p:cond delay="3500"/>
                            </p:stCondLst>
                            <p:childTnLst>
                              <p:par>
                                <p:cTn id="63" presetID="16" presetClass="entr" presetSubtype="21"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barn(inVertical)">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8787</Words>
  <Application>WPS 演示</Application>
  <PresentationFormat>自定义</PresentationFormat>
  <Paragraphs>275</Paragraphs>
  <Slides>22</Slides>
  <Notes>0</Notes>
  <HiddenSlides>0</HiddenSlides>
  <MMClips>2</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22</vt:i4>
      </vt:variant>
    </vt:vector>
  </HeadingPairs>
  <TitlesOfParts>
    <vt:vector size="43" baseType="lpstr">
      <vt:lpstr>Arial</vt:lpstr>
      <vt:lpstr>宋体</vt:lpstr>
      <vt:lpstr>Wingdings</vt:lpstr>
      <vt:lpstr>思源宋体 Bold</vt:lpstr>
      <vt:lpstr>可画腾龙体-简</vt:lpstr>
      <vt:lpstr>Achshelo</vt:lpstr>
      <vt:lpstr>Times New Roman</vt:lpstr>
      <vt:lpstr>League Spartan</vt:lpstr>
      <vt:lpstr>思源黑体</vt:lpstr>
      <vt:lpstr>字由点字仙侠体</vt:lpstr>
      <vt:lpstr>-apple-system</vt:lpstr>
      <vt:lpstr>inherit</vt:lpstr>
      <vt:lpstr>字由点字典楷</vt:lpstr>
      <vt:lpstr>Calibri</vt:lpstr>
      <vt:lpstr>微软雅黑</vt:lpstr>
      <vt:lpstr>Arial Unicode MS</vt:lpstr>
      <vt:lpstr>Aleo</vt:lpstr>
      <vt:lpstr>Segoe Print</vt:lpstr>
      <vt:lpstr>HelveticaNeue</vt:lpstr>
      <vt:lpstr>华文新魏</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红色中国风中式插画元旦营销活动策划PPT模板演示文稿</dc:title>
  <dc:creator/>
  <cp:lastModifiedBy>Administrator</cp:lastModifiedBy>
  <cp:revision>14</cp:revision>
  <dcterms:created xsi:type="dcterms:W3CDTF">2006-08-16T00:00:00Z</dcterms:created>
  <dcterms:modified xsi:type="dcterms:W3CDTF">2025-02-18T07:17:58Z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