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39" r:id="rId3"/>
    <p:sldId id="257" r:id="rId4"/>
    <p:sldId id="300" r:id="rId6"/>
    <p:sldId id="301" r:id="rId7"/>
    <p:sldId id="265" r:id="rId8"/>
    <p:sldId id="281" r:id="rId9"/>
    <p:sldId id="282" r:id="rId10"/>
    <p:sldId id="302" r:id="rId11"/>
    <p:sldId id="266" r:id="rId12"/>
    <p:sldId id="283" r:id="rId13"/>
    <p:sldId id="303" r:id="rId14"/>
    <p:sldId id="267" r:id="rId15"/>
    <p:sldId id="286" r:id="rId16"/>
    <p:sldId id="284" r:id="rId17"/>
    <p:sldId id="304" r:id="rId18"/>
    <p:sldId id="268" r:id="rId19"/>
    <p:sldId id="285" r:id="rId20"/>
    <p:sldId id="305" r:id="rId21"/>
    <p:sldId id="269" r:id="rId22"/>
    <p:sldId id="274" r:id="rId23"/>
    <p:sldId id="270" r:id="rId24"/>
    <p:sldId id="275" r:id="rId25"/>
    <p:sldId id="276" r:id="rId26"/>
    <p:sldId id="277" r:id="rId27"/>
    <p:sldId id="271" r:id="rId28"/>
    <p:sldId id="290" r:id="rId29"/>
    <p:sldId id="294" r:id="rId30"/>
    <p:sldId id="295" r:id="rId31"/>
    <p:sldId id="306" r:id="rId32"/>
    <p:sldId id="278" r:id="rId33"/>
    <p:sldId id="309" r:id="rId34"/>
    <p:sldId id="310" r:id="rId35"/>
    <p:sldId id="296" r:id="rId36"/>
    <p:sldId id="299" r:id="rId37"/>
    <p:sldId id="297" r:id="rId38"/>
    <p:sldId id="307" r:id="rId39"/>
    <p:sldId id="273" r:id="rId40"/>
    <p:sldId id="287" r:id="rId41"/>
    <p:sldId id="288" r:id="rId42"/>
    <p:sldId id="289" r:id="rId43"/>
    <p:sldId id="308"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BBB"/>
    <a:srgbClr val="DEEBF7"/>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9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A95D0-5F32-49BB-985B-3CA1E7D8975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4865B-1D4F-45B4-8C5C-0D0C952C52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dirty="0">
                <a:sym typeface="+mn-ea"/>
              </a:rPr>
              <a:t>单击此处编辑标题</a:t>
            </a:r>
            <a:endParaRPr dirty="0">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字魂59号-创粗黑" panose="00000500000000000000" charset="-122"/>
            </a:endParaRPr>
          </a:p>
        </p:txBody>
      </p:sp>
      <p:pic>
        <p:nvPicPr>
          <p:cNvPr id="8" name="图片 7" descr="58bfd064b6924"/>
          <p:cNvPicPr>
            <a:picLocks noChangeAspect="1"/>
          </p:cNvPicPr>
          <p:nvPr userDrawn="1"/>
        </p:nvPicPr>
        <p:blipFill>
          <a:blip r:embed="rId18"/>
          <a:stretch>
            <a:fillRect/>
          </a:stretch>
        </p:blipFill>
        <p:spPr>
          <a:xfrm rot="5400000">
            <a:off x="2667000" y="-2667000"/>
            <a:ext cx="6858635" cy="121926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image" Target="../media/image4.jpeg"/><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1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pic>
        <p:nvPicPr>
          <p:cNvPr id="2"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3" name="流程图: 可选过程 2"/>
          <p:cNvSpPr/>
          <p:nvPr/>
        </p:nvSpPr>
        <p:spPr>
          <a:xfrm>
            <a:off x="0" y="199474"/>
            <a:ext cx="2464782" cy="261606"/>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B</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篇词汇巩固</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4719485" y="398648"/>
            <a:ext cx="8239432" cy="6186309"/>
          </a:xfrm>
          <a:prstGeom prst="rect">
            <a:avLst/>
          </a:prstGeom>
          <a:noFill/>
        </p:spPr>
        <p:txBody>
          <a:bodyPr wrap="square">
            <a:spAutoFit/>
          </a:bodyPr>
          <a:lstStyle/>
          <a:p>
            <a:r>
              <a:rPr lang="en-US" altLang="zh-CN" sz="2200" b="1" i="1" dirty="0">
                <a:latin typeface="Calibri" panose="020F0502020204030204" pitchFamily="34" charset="0"/>
                <a:ea typeface="Calibri" panose="020F0502020204030204" pitchFamily="34" charset="0"/>
                <a:cs typeface="Calibri" panose="020F0502020204030204" pitchFamily="34" charset="0"/>
              </a:rPr>
              <a:t>___ unique aroma </a:t>
            </a:r>
            <a:r>
              <a:rPr lang="en-US" altLang="zh-CN" sz="22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embraced</a:t>
            </a:r>
            <a:r>
              <a:rPr lang="en-US" altLang="zh-CN" sz="2200" b="1" i="1" dirty="0">
                <a:latin typeface="Calibri" panose="020F0502020204030204" pitchFamily="34" charset="0"/>
                <a:ea typeface="Calibri" panose="020F0502020204030204" pitchFamily="34" charset="0"/>
                <a:cs typeface="Calibri" panose="020F0502020204030204" pitchFamily="34" charset="0"/>
              </a:rPr>
              <a:t> me</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be stuffed with </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the spines of well-loved ___________(classic)</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___________ (forget) treasures</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feel free to look around</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be fascinated by </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lose myself in the pages =</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on the horizon</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a sense of gloom </a:t>
            </a:r>
            <a:r>
              <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altLang="zh-CN" sz="2200" b="1" i="1" dirty="0">
                <a:latin typeface="Calibri" panose="020F0502020204030204" pitchFamily="34" charset="0"/>
                <a:ea typeface="Calibri" panose="020F0502020204030204" pitchFamily="34" charset="0"/>
                <a:cs typeface="Calibri" panose="020F0502020204030204" pitchFamily="34" charset="0"/>
              </a:rPr>
              <a:t>head drooping and eyes________</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reach out to</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organize a book fair</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thanks to the collective efforts = ______ efforts</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cover the rent</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survive this crisis</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on the corner </a:t>
            </a:r>
            <a:r>
              <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cornerstone</a:t>
            </a:r>
            <a:endPar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catch one’s attention</a:t>
            </a:r>
            <a:endPar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the rich collection of  an ___________ of </a:t>
            </a:r>
            <a:endPar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rPr>
              <a:t>conserve cultural treasure = ________ something truly valuable</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p:txBody>
      </p:sp>
      <p:sp>
        <p:nvSpPr>
          <p:cNvPr id="5" name="文本框 4"/>
          <p:cNvSpPr txBox="1"/>
          <p:nvPr/>
        </p:nvSpPr>
        <p:spPr>
          <a:xfrm>
            <a:off x="511666" y="492497"/>
            <a:ext cx="4121294" cy="6145272"/>
          </a:xfrm>
          <a:prstGeom prst="rect">
            <a:avLst/>
          </a:prstGeom>
          <a:noFill/>
        </p:spPr>
        <p:txBody>
          <a:bodyPr wrap="square">
            <a:spAutoFit/>
          </a:bodyPr>
          <a:lstStyle/>
          <a:p>
            <a:pPr marL="457200" indent="-457200">
              <a:spcBef>
                <a:spcPts val="400"/>
              </a:spcBef>
              <a:buFont typeface="+mj-lt"/>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独特的香味围绕着我</a:t>
            </a:r>
            <a:endParaRPr lang="zh-CN" altLang="en-US" sz="2000" b="1" dirty="0">
              <a:latin typeface="微软雅黑" panose="020B0503020204020204" pitchFamily="34" charset="-122"/>
              <a:ea typeface="微软雅黑" panose="020B0503020204020204" pitchFamily="34" charset="-122"/>
              <a:cs typeface="Calibri" panose="020F0502020204030204" pitchFamily="34" charset="0"/>
            </a:endParaRPr>
          </a:p>
          <a:p>
            <a:pPr marL="457200" marR="0" lvl="0" indent="-457200" algn="l" defTabSz="914400" rtl="0" eaLnBrk="1" fontAlgn="auto" latinLnBrk="0" hangingPunct="1">
              <a:spcBef>
                <a:spcPts val="400"/>
              </a:spcBef>
              <a:spcAft>
                <a:spcPts val="0"/>
              </a:spcAft>
              <a:buClrTx/>
              <a:buSzTx/>
              <a:buFont typeface="+mj-lt"/>
              <a:buAutoNum type="arabicPeriod"/>
              <a:defRPr/>
            </a:pP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塞满了</a:t>
            </a:r>
            <a:endPar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a:p>
            <a:pPr marL="457200" marR="0" lvl="0" indent="-457200" algn="l" defTabSz="914400" rtl="0" eaLnBrk="1" fontAlgn="auto" latinLnBrk="0" hangingPunct="1">
              <a:spcBef>
                <a:spcPts val="400"/>
              </a:spcBef>
              <a:spcAft>
                <a:spcPts val="0"/>
              </a:spcAft>
              <a:buClrTx/>
              <a:buSzTx/>
              <a:buFont typeface="+mj-lt"/>
              <a:buAutoNum type="arabicPeriod"/>
              <a:defRPr/>
            </a:pPr>
            <a:r>
              <a:rPr kumimoji="0" lang="zh-CN" altLang="en-US" sz="2000" b="1"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rPr>
              <a:t>深受喜爱的经典的书脊</a:t>
            </a:r>
            <a:endParaRPr kumimoji="0" lang="en-US" altLang="zh-CN" sz="2000" b="1"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L="457200" lvl="0" indent="-457200">
              <a:spcBef>
                <a:spcPts val="400"/>
              </a:spcBef>
              <a:buFont typeface="+mj-lt"/>
              <a:buAutoNum type="arabicPeriod"/>
              <a:defRPr/>
            </a:pP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被遗忘的宝藏</a:t>
            </a:r>
            <a:endPar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a:p>
            <a:pPr marL="457200" lvl="0" indent="-457200">
              <a:spcBef>
                <a:spcPts val="400"/>
              </a:spcBef>
              <a:buFont typeface="+mj-lt"/>
              <a:buAutoNum type="arabicPeriod"/>
              <a:defRPr/>
            </a:pP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随意四处看看 </a:t>
            </a:r>
            <a:endPar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a:p>
            <a:pPr marL="457200" lvl="0" indent="-457200">
              <a:spcBef>
                <a:spcPts val="400"/>
              </a:spcBef>
              <a:buFont typeface="+mj-lt"/>
              <a:buAutoNum type="arabicPeriod"/>
              <a:defRPr/>
            </a:pP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被</a:t>
            </a:r>
            <a:r>
              <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迷住 </a:t>
            </a:r>
            <a:endPar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a:p>
            <a:pPr marL="457200" lvl="0" indent="-457200">
              <a:spcBef>
                <a:spcPts val="400"/>
              </a:spcBef>
              <a:buFont typeface="+mj-lt"/>
              <a:buAutoNum type="arabicPeriod"/>
              <a:defRPr/>
            </a:pP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沉迷于书页中</a:t>
            </a:r>
            <a:endPar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a:p>
            <a:pPr marL="457200" lvl="0" indent="-457200">
              <a:spcBef>
                <a:spcPts val="400"/>
              </a:spcBef>
              <a:buFont typeface="+mj-lt"/>
              <a:buAutoNum type="arabicPeriod"/>
              <a:defRPr/>
            </a:pP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即将来临的</a:t>
            </a:r>
            <a:endPar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a:p>
            <a:pPr marL="457200" lvl="0" indent="-457200">
              <a:spcBef>
                <a:spcPts val="400"/>
              </a:spcBef>
              <a:buFont typeface="+mj-lt"/>
              <a:buAutoNum type="arabicPeriod"/>
              <a:defRPr/>
            </a:pP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忧郁的感觉</a:t>
            </a:r>
            <a:endPar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a:p>
            <a:pPr marL="457200" lvl="0" indent="-457200">
              <a:spcBef>
                <a:spcPts val="400"/>
              </a:spcBef>
              <a:buFont typeface="+mj-lt"/>
              <a:buAutoNum type="arabicPeriod"/>
              <a:defRPr/>
            </a:pP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向（某人）提供帮助或支持</a:t>
            </a:r>
            <a:endPar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a:p>
            <a:pPr marL="457200" lvl="0" indent="-457200">
              <a:spcBef>
                <a:spcPts val="400"/>
              </a:spcBef>
              <a:buFont typeface="+mj-lt"/>
              <a:buAutoNum type="arabicPeriod"/>
              <a:defRPr/>
            </a:pP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举办书展</a:t>
            </a:r>
            <a:endPar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a:p>
            <a:pPr marL="457200" lvl="0" indent="-457200">
              <a:spcBef>
                <a:spcPts val="400"/>
              </a:spcBef>
              <a:buFont typeface="+mj-lt"/>
              <a:buAutoNum type="arabicPeriod"/>
              <a:defRPr/>
            </a:pPr>
            <a:r>
              <a:rPr kumimoji="0" lang="zh-CN" altLang="en-US" sz="2000" b="1"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rPr>
              <a:t>多亏了共同的努力</a:t>
            </a:r>
            <a:endParaRPr kumimoji="0" lang="en-US" altLang="zh-CN" sz="2000" b="1"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L="457200" lvl="0" indent="-457200">
              <a:spcBef>
                <a:spcPts val="400"/>
              </a:spcBef>
              <a:buFont typeface="+mj-lt"/>
              <a:buAutoNum type="arabicPeriod"/>
              <a:defRPr/>
            </a:pP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挺过这次危机</a:t>
            </a:r>
            <a:endPar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a:p>
            <a:pPr marL="457200" lvl="0" indent="-457200">
              <a:spcBef>
                <a:spcPts val="400"/>
              </a:spcBef>
              <a:buFont typeface="+mj-lt"/>
              <a:buAutoNum type="arabicPeriod"/>
              <a:defRPr/>
            </a:pPr>
            <a:r>
              <a:rPr kumimoji="0" lang="zh-CN" altLang="en-US" sz="2000" b="1"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rPr>
              <a:t>在角落</a:t>
            </a:r>
            <a:r>
              <a:rPr kumimoji="0" lang="en-US" altLang="zh-CN" sz="2000" b="1"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a:t>
            </a: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基石</a:t>
            </a:r>
            <a:r>
              <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a:t>
            </a: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柱</a:t>
            </a:r>
            <a:r>
              <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a:t>
            </a: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基础</a:t>
            </a:r>
            <a:r>
              <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a:t>
            </a: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墙角石</a:t>
            </a:r>
            <a:endPar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endParaRPr>
          </a:p>
          <a:p>
            <a:pPr marL="457200" lvl="0" indent="-457200">
              <a:spcBef>
                <a:spcPts val="400"/>
              </a:spcBef>
              <a:buFont typeface="+mj-lt"/>
              <a:buAutoNum type="arabicPeriod"/>
              <a:defRPr/>
            </a:pPr>
            <a:r>
              <a:rPr kumimoji="0" lang="zh-CN" altLang="en-US" sz="2000" b="1"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吸引某人注意</a:t>
            </a:r>
            <a:endParaRPr kumimoji="0" lang="en-US" altLang="zh-CN" sz="2000" b="1"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endParaRPr>
          </a:p>
          <a:p>
            <a:pPr marL="457200" lvl="0" indent="-457200">
              <a:spcBef>
                <a:spcPts val="400"/>
              </a:spcBef>
              <a:buFont typeface="+mj-lt"/>
              <a:buAutoNum type="arabicPeriod"/>
              <a:defRPr/>
            </a:pP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丰富的收藏</a:t>
            </a:r>
            <a:endParaRPr lang="en-US" altLang="zh-CN"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a:p>
            <a:pPr marL="457200" lvl="0" indent="-457200">
              <a:spcBef>
                <a:spcPts val="400"/>
              </a:spcBef>
              <a:buFont typeface="+mj-lt"/>
              <a:buAutoNum type="arabicPeriod"/>
              <a:defRPr/>
            </a:pPr>
            <a:r>
              <a:rPr lang="zh-CN" altLang="en-US" sz="2000" b="1" kern="100" dirty="0">
                <a:solidFill>
                  <a:prstClr val="black"/>
                </a:solidFill>
                <a:latin typeface="微软雅黑" panose="020B0503020204020204" pitchFamily="34" charset="-122"/>
                <a:ea typeface="微软雅黑" panose="020B0503020204020204" pitchFamily="34" charset="-122"/>
                <a:cs typeface="Calibri" panose="020F0502020204030204" pitchFamily="34" charset="0"/>
              </a:rPr>
              <a:t>保护文化瑰宝</a:t>
            </a:r>
            <a:endParaRPr kumimoji="0" lang="en-US" altLang="zh-CN" sz="2000" b="1"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1" name="文本框 10"/>
          <p:cNvSpPr txBox="1"/>
          <p:nvPr/>
        </p:nvSpPr>
        <p:spPr>
          <a:xfrm>
            <a:off x="4869426" y="403989"/>
            <a:ext cx="626806" cy="430887"/>
          </a:xfrm>
          <a:prstGeom prst="rect">
            <a:avLst/>
          </a:prstGeom>
          <a:noFill/>
        </p:spPr>
        <p:txBody>
          <a:bodyPr wrap="square">
            <a:spAutoFit/>
          </a:bodyPr>
          <a:lstStyle/>
          <a:p>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a</a:t>
            </a:r>
            <a:endParaRPr lang="zh-CN" altLang="en-US" dirty="0">
              <a:solidFill>
                <a:srgbClr val="FF0000"/>
              </a:solidFill>
            </a:endParaRPr>
          </a:p>
        </p:txBody>
      </p:sp>
      <p:sp>
        <p:nvSpPr>
          <p:cNvPr id="15" name="文本框 14"/>
          <p:cNvSpPr txBox="1"/>
          <p:nvPr/>
        </p:nvSpPr>
        <p:spPr>
          <a:xfrm>
            <a:off x="7927258" y="1062750"/>
            <a:ext cx="1197077"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classics</a:t>
            </a:r>
            <a:endParaRPr lang="zh-CN" altLang="en-US" dirty="0">
              <a:solidFill>
                <a:srgbClr val="FF0000"/>
              </a:solidFill>
            </a:endParaRPr>
          </a:p>
        </p:txBody>
      </p:sp>
      <p:sp>
        <p:nvSpPr>
          <p:cNvPr id="19" name="文本框 18"/>
          <p:cNvSpPr txBox="1"/>
          <p:nvPr/>
        </p:nvSpPr>
        <p:spPr>
          <a:xfrm>
            <a:off x="4918587" y="1357718"/>
            <a:ext cx="6533534"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forgotten</a:t>
            </a:r>
            <a:endParaRPr lang="zh-CN" altLang="en-US" dirty="0">
              <a:solidFill>
                <a:srgbClr val="FF0000"/>
              </a:solidFill>
            </a:endParaRPr>
          </a:p>
        </p:txBody>
      </p:sp>
      <p:sp>
        <p:nvSpPr>
          <p:cNvPr id="21" name="文本框 20"/>
          <p:cNvSpPr txBox="1"/>
          <p:nvPr/>
        </p:nvSpPr>
        <p:spPr>
          <a:xfrm>
            <a:off x="7858433" y="2449098"/>
            <a:ext cx="3055373"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 buried / absorbed in  </a:t>
            </a:r>
            <a:endParaRPr kumimoji="0" lang="en-US" altLang="zh-CN" sz="22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文本框 22"/>
          <p:cNvSpPr txBox="1"/>
          <p:nvPr/>
        </p:nvSpPr>
        <p:spPr>
          <a:xfrm>
            <a:off x="9992032" y="2999705"/>
            <a:ext cx="1442884"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gloomy</a:t>
            </a:r>
            <a:endParaRPr lang="zh-CN" altLang="en-US" dirty="0">
              <a:solidFill>
                <a:srgbClr val="FF0000"/>
              </a:solidFill>
            </a:endParaRPr>
          </a:p>
        </p:txBody>
      </p:sp>
      <p:sp>
        <p:nvSpPr>
          <p:cNvPr id="27" name="文本框 26"/>
          <p:cNvSpPr txBox="1"/>
          <p:nvPr/>
        </p:nvSpPr>
        <p:spPr>
          <a:xfrm>
            <a:off x="8635181" y="4022260"/>
            <a:ext cx="833284"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joint</a:t>
            </a:r>
            <a:endParaRPr lang="zh-CN" altLang="en-US" dirty="0">
              <a:solidFill>
                <a:srgbClr val="FF0000"/>
              </a:solidFill>
            </a:endParaRPr>
          </a:p>
        </p:txBody>
      </p:sp>
      <p:sp>
        <p:nvSpPr>
          <p:cNvPr id="29" name="文本框 28"/>
          <p:cNvSpPr txBox="1"/>
          <p:nvPr/>
        </p:nvSpPr>
        <p:spPr>
          <a:xfrm>
            <a:off x="7878097" y="5713408"/>
            <a:ext cx="2278626"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abundance</a:t>
            </a:r>
            <a:endParaRPr lang="zh-CN" altLang="en-US" dirty="0">
              <a:solidFill>
                <a:srgbClr val="FF0000"/>
              </a:solidFill>
            </a:endParaRPr>
          </a:p>
        </p:txBody>
      </p:sp>
      <p:sp>
        <p:nvSpPr>
          <p:cNvPr id="31" name="文本框 30"/>
          <p:cNvSpPr txBox="1"/>
          <p:nvPr/>
        </p:nvSpPr>
        <p:spPr>
          <a:xfrm>
            <a:off x="8015748" y="6037872"/>
            <a:ext cx="1275735"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preserve</a:t>
            </a:r>
            <a:endParaRPr lang="zh-CN" altLang="en-US" dirty="0">
              <a:solidFill>
                <a:srgbClr val="FF0000"/>
              </a:solidFill>
            </a:endParaRPr>
          </a:p>
        </p:txBody>
      </p:sp>
      <p:sp>
        <p:nvSpPr>
          <p:cNvPr id="33" name="文本框 32"/>
          <p:cNvSpPr txBox="1"/>
          <p:nvPr/>
        </p:nvSpPr>
        <p:spPr>
          <a:xfrm>
            <a:off x="8770620" y="394008"/>
            <a:ext cx="3136900" cy="400110"/>
          </a:xfrm>
          <a:prstGeom prst="rect">
            <a:avLst/>
          </a:prstGeom>
          <a:noFill/>
        </p:spPr>
        <p:txBody>
          <a:bodyPr wrap="square">
            <a:spAutoFit/>
          </a:bodyPr>
          <a:lstStyle/>
          <a:p>
            <a:r>
              <a:rPr kumimoji="0" lang="en-US" altLang="zh-CN" sz="20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v./n.  </a:t>
            </a:r>
            <a:r>
              <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rPr>
              <a:t>拥抱；欣然接受</a:t>
            </a:r>
            <a:endParaRPr lang="zh-CN" altLang="en-US" sz="1600" b="1" dirty="0">
              <a:solidFill>
                <a:srgbClr val="FF0000"/>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barn(inVertic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barn(inVertical)">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barn(inVertical)">
                                      <p:cBhvr>
                                        <p:cTn id="52" dur="500"/>
                                        <p:tgtEl>
                                          <p:spTgt spid="4">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barn(inVertical)">
                                      <p:cBhvr>
                                        <p:cTn id="57" dur="500"/>
                                        <p:tgtEl>
                                          <p:spTgt spid="4">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barn(inVertical)">
                                      <p:cBhvr>
                                        <p:cTn id="62" dur="500"/>
                                        <p:tgtEl>
                                          <p:spTgt spid="4">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barn(inVertical)">
                                      <p:cBhvr>
                                        <p:cTn id="67" dur="500"/>
                                        <p:tgtEl>
                                          <p:spTgt spid="4">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
                                            <p:txEl>
                                              <p:pRg st="9" end="9"/>
                                            </p:txEl>
                                          </p:spTgt>
                                        </p:tgtEl>
                                        <p:attrNameLst>
                                          <p:attrName>style.visibility</p:attrName>
                                        </p:attrNameLst>
                                      </p:cBhvr>
                                      <p:to>
                                        <p:strVal val="visible"/>
                                      </p:to>
                                    </p:set>
                                    <p:animEffect transition="in" filter="barn(inVertical)">
                                      <p:cBhvr>
                                        <p:cTn id="77" dur="500"/>
                                        <p:tgtEl>
                                          <p:spTgt spid="4">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4">
                                            <p:txEl>
                                              <p:pRg st="10" end="10"/>
                                            </p:txEl>
                                          </p:spTgt>
                                        </p:tgtEl>
                                        <p:attrNameLst>
                                          <p:attrName>style.visibility</p:attrName>
                                        </p:attrNameLst>
                                      </p:cBhvr>
                                      <p:to>
                                        <p:strVal val="visible"/>
                                      </p:to>
                                    </p:set>
                                    <p:animEffect transition="in" filter="barn(inVertical)">
                                      <p:cBhvr>
                                        <p:cTn id="82" dur="500"/>
                                        <p:tgtEl>
                                          <p:spTgt spid="4">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4">
                                            <p:txEl>
                                              <p:pRg st="11" end="11"/>
                                            </p:txEl>
                                          </p:spTgt>
                                        </p:tgtEl>
                                        <p:attrNameLst>
                                          <p:attrName>style.visibility</p:attrName>
                                        </p:attrNameLst>
                                      </p:cBhvr>
                                      <p:to>
                                        <p:strVal val="visible"/>
                                      </p:to>
                                    </p:set>
                                    <p:animEffect transition="in" filter="barn(inVertical)">
                                      <p:cBhvr>
                                        <p:cTn id="87" dur="500"/>
                                        <p:tgtEl>
                                          <p:spTgt spid="4">
                                            <p:txEl>
                                              <p:pRg st="11" end="1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barn(inVertical)">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4">
                                            <p:txEl>
                                              <p:pRg st="12" end="12"/>
                                            </p:txEl>
                                          </p:spTgt>
                                        </p:tgtEl>
                                        <p:attrNameLst>
                                          <p:attrName>style.visibility</p:attrName>
                                        </p:attrNameLst>
                                      </p:cBhvr>
                                      <p:to>
                                        <p:strVal val="visible"/>
                                      </p:to>
                                    </p:set>
                                    <p:animEffect transition="in" filter="barn(inVertical)">
                                      <p:cBhvr>
                                        <p:cTn id="97" dur="500"/>
                                        <p:tgtEl>
                                          <p:spTgt spid="4">
                                            <p:txEl>
                                              <p:pRg st="12" end="1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4">
                                            <p:txEl>
                                              <p:pRg st="13" end="13"/>
                                            </p:txEl>
                                          </p:spTgt>
                                        </p:tgtEl>
                                        <p:attrNameLst>
                                          <p:attrName>style.visibility</p:attrName>
                                        </p:attrNameLst>
                                      </p:cBhvr>
                                      <p:to>
                                        <p:strVal val="visible"/>
                                      </p:to>
                                    </p:set>
                                    <p:animEffect transition="in" filter="barn(inVertical)">
                                      <p:cBhvr>
                                        <p:cTn id="102" dur="500"/>
                                        <p:tgtEl>
                                          <p:spTgt spid="4">
                                            <p:txEl>
                                              <p:pRg st="13" end="1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4">
                                            <p:txEl>
                                              <p:pRg st="14" end="14"/>
                                            </p:txEl>
                                          </p:spTgt>
                                        </p:tgtEl>
                                        <p:attrNameLst>
                                          <p:attrName>style.visibility</p:attrName>
                                        </p:attrNameLst>
                                      </p:cBhvr>
                                      <p:to>
                                        <p:strVal val="visible"/>
                                      </p:to>
                                    </p:set>
                                    <p:animEffect transition="in" filter="barn(inVertical)">
                                      <p:cBhvr>
                                        <p:cTn id="107" dur="500"/>
                                        <p:tgtEl>
                                          <p:spTgt spid="4">
                                            <p:txEl>
                                              <p:pRg st="14" end="1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4">
                                            <p:txEl>
                                              <p:pRg st="15" end="15"/>
                                            </p:txEl>
                                          </p:spTgt>
                                        </p:tgtEl>
                                        <p:attrNameLst>
                                          <p:attrName>style.visibility</p:attrName>
                                        </p:attrNameLst>
                                      </p:cBhvr>
                                      <p:to>
                                        <p:strVal val="visible"/>
                                      </p:to>
                                    </p:set>
                                    <p:animEffect transition="in" filter="barn(inVertical)">
                                      <p:cBhvr>
                                        <p:cTn id="112" dur="500"/>
                                        <p:tgtEl>
                                          <p:spTgt spid="4">
                                            <p:txEl>
                                              <p:pRg st="15" end="1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4">
                                            <p:txEl>
                                              <p:pRg st="16" end="16"/>
                                            </p:txEl>
                                          </p:spTgt>
                                        </p:tgtEl>
                                        <p:attrNameLst>
                                          <p:attrName>style.visibility</p:attrName>
                                        </p:attrNameLst>
                                      </p:cBhvr>
                                      <p:to>
                                        <p:strVal val="visible"/>
                                      </p:to>
                                    </p:set>
                                    <p:animEffect transition="in" filter="barn(inVertical)">
                                      <p:cBhvr>
                                        <p:cTn id="117" dur="500"/>
                                        <p:tgtEl>
                                          <p:spTgt spid="4">
                                            <p:txEl>
                                              <p:pRg st="16" end="16"/>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barn(inVertical)">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4">
                                            <p:txEl>
                                              <p:pRg st="17" end="17"/>
                                            </p:txEl>
                                          </p:spTgt>
                                        </p:tgtEl>
                                        <p:attrNameLst>
                                          <p:attrName>style.visibility</p:attrName>
                                        </p:attrNameLst>
                                      </p:cBhvr>
                                      <p:to>
                                        <p:strVal val="visible"/>
                                      </p:to>
                                    </p:set>
                                    <p:animEffect transition="in" filter="barn(inVertical)">
                                      <p:cBhvr>
                                        <p:cTn id="127" dur="500"/>
                                        <p:tgtEl>
                                          <p:spTgt spid="4">
                                            <p:txEl>
                                              <p:pRg st="17" end="17"/>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barn(inVertical)">
                                      <p:cBhvr>
                                        <p:cTn id="1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9" grpId="0"/>
      <p:bldP spid="23" grpId="0"/>
      <p:bldP spid="27" grpId="0"/>
      <p:bldP spid="29"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35510"/>
            <a:ext cx="12192000" cy="315615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3" name="矩形 2"/>
          <p:cNvSpPr/>
          <p:nvPr/>
        </p:nvSpPr>
        <p:spPr bwMode="auto">
          <a:xfrm>
            <a:off x="4392645" y="1453832"/>
            <a:ext cx="2788181" cy="830997"/>
          </a:xfrm>
          <a:prstGeom prst="rect">
            <a:avLst/>
          </a:prstGeom>
        </p:spPr>
        <p:txBody>
          <a:bodyPr wrap="square">
            <a:spAutoFit/>
          </a:bodyPr>
          <a:lstStyle/>
          <a:p>
            <a:pPr algn="ctr" defTabSz="609600">
              <a:defRPr/>
            </a:pPr>
            <a:r>
              <a:rPr lang="en-US" altLang="zh-CN"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rPr>
              <a:t>篇</a:t>
            </a:r>
            <a:endPar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2196260" y="2545724"/>
            <a:ext cx="8337366" cy="830997"/>
          </a:xfrm>
          <a:prstGeom prst="rect">
            <a:avLst/>
          </a:prstGeom>
          <a:noFill/>
        </p:spPr>
        <p:txBody>
          <a:bodyPr wrap="square">
            <a:spAutoFit/>
          </a:body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A research project on synthetic blood made from the stem cells of embryos</a:t>
            </a:r>
            <a:endParaRPr lang="en-US" altLang="zh-CN" sz="2400" b="1" i="1" dirty="0">
              <a:latin typeface="Calibri" panose="020F0502020204030204" pitchFamily="34" charset="0"/>
              <a:cs typeface="Calibri" panose="020F0502020204030204" pitchFamily="34"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77961" y="3708088"/>
            <a:ext cx="3967805" cy="2643550"/>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882" y="3628102"/>
            <a:ext cx="4778017" cy="2772698"/>
          </a:xfrm>
          <a:prstGeom prst="rect">
            <a:avLst/>
          </a:prstGeom>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2" name="文本框 1"/>
          <p:cNvSpPr txBox="1"/>
          <p:nvPr/>
        </p:nvSpPr>
        <p:spPr>
          <a:xfrm>
            <a:off x="0" y="-39328"/>
            <a:ext cx="7305368" cy="7017306"/>
          </a:xfrm>
          <a:prstGeom prst="rect">
            <a:avLst/>
          </a:prstGeom>
          <a:noFill/>
        </p:spPr>
        <p:txBody>
          <a:bodyPr wrap="square">
            <a:spAutoFit/>
          </a:bodyPr>
          <a:lstStyle/>
          <a:p>
            <a:pPr indent="457200" algn="just"/>
            <a:r>
              <a:rPr lang="en-US" altLang="zh-CN" i="1" kern="0" spc="-100" dirty="0">
                <a:solidFill>
                  <a:prstClr val="black"/>
                </a:solidFill>
                <a:latin typeface="Calibri" panose="020F0502020204030204"/>
                <a:ea typeface="宋体" panose="02010600030101010101" pitchFamily="2" charset="-122"/>
              </a:rPr>
              <a:t>What if there is no blood left in the bank when patients need an immediate transfusion (</a:t>
            </a:r>
            <a:r>
              <a:rPr lang="zh-CN" altLang="en-US" i="1" kern="0" spc="-100" dirty="0">
                <a:solidFill>
                  <a:prstClr val="black"/>
                </a:solidFill>
                <a:latin typeface="Calibri" panose="020F0502020204030204"/>
                <a:ea typeface="宋体" panose="02010600030101010101" pitchFamily="2" charset="-122"/>
              </a:rPr>
              <a:t>输血</a:t>
            </a:r>
            <a:r>
              <a:rPr lang="en-US" altLang="zh-CN" i="1" kern="0" spc="-100" dirty="0">
                <a:solidFill>
                  <a:prstClr val="black"/>
                </a:solidFill>
                <a:latin typeface="Calibri" panose="020F0502020204030204"/>
                <a:ea typeface="宋体" panose="02010600030101010101" pitchFamily="2" charset="-122"/>
              </a:rPr>
              <a:t>)? Scientists in Britain plan to become the first in the world to </a:t>
            </a:r>
            <a:r>
              <a:rPr lang="en-US" altLang="zh-CN" b="1" i="1" kern="0" spc="-100" dirty="0">
                <a:solidFill>
                  <a:prstClr val="black"/>
                </a:solidFill>
                <a:latin typeface="Calibri" panose="020F0502020204030204"/>
                <a:ea typeface="宋体" panose="02010600030101010101" pitchFamily="2" charset="-122"/>
              </a:rPr>
              <a:t>produce unlimited amounts of human blood from embryonic stem cells (</a:t>
            </a:r>
            <a:r>
              <a:rPr lang="zh-CN" altLang="en-US" b="1" i="1" kern="0" spc="-100" dirty="0">
                <a:solidFill>
                  <a:prstClr val="black"/>
                </a:solidFill>
                <a:latin typeface="Calibri" panose="020F0502020204030204"/>
                <a:ea typeface="宋体" panose="02010600030101010101" pitchFamily="2" charset="-122"/>
              </a:rPr>
              <a:t>胚胎干细胞</a:t>
            </a:r>
            <a:r>
              <a:rPr lang="en-US" altLang="zh-CN" b="1" i="1" kern="0" spc="-100" dirty="0">
                <a:solidFill>
                  <a:prstClr val="black"/>
                </a:solidFill>
                <a:latin typeface="Calibri" panose="020F0502020204030204"/>
                <a:ea typeface="宋体" panose="02010600030101010101" pitchFamily="2" charset="-122"/>
              </a:rPr>
              <a:t>) for emergency transfusions.</a:t>
            </a:r>
            <a:endParaRPr lang="en-US" altLang="zh-CN" b="1" i="1" kern="0" spc="-100" dirty="0">
              <a:solidFill>
                <a:prstClr val="black"/>
              </a:solidFill>
              <a:latin typeface="Calibri" panose="020F0502020204030204"/>
              <a:ea typeface="宋体" panose="02010600030101010101" pitchFamily="2" charset="-122"/>
            </a:endParaRPr>
          </a:p>
          <a:p>
            <a:pPr indent="457200" algn="just"/>
            <a:r>
              <a:rPr lang="en-US" altLang="zh-CN" b="1" i="1" kern="0" spc="-100" dirty="0">
                <a:solidFill>
                  <a:prstClr val="black"/>
                </a:solidFill>
                <a:latin typeface="Calibri" panose="020F0502020204030204"/>
                <a:ea typeface="宋体" panose="02010600030101010101" pitchFamily="2" charset="-122"/>
              </a:rPr>
              <a:t>A major research project </a:t>
            </a:r>
            <a:r>
              <a:rPr lang="en-US" altLang="zh-CN" i="1" kern="0" spc="-100" dirty="0">
                <a:solidFill>
                  <a:prstClr val="black"/>
                </a:solidFill>
                <a:latin typeface="Calibri" panose="020F0502020204030204"/>
                <a:ea typeface="宋体" panose="02010600030101010101" pitchFamily="2" charset="-122"/>
              </a:rPr>
              <a:t>is to be announced this week, which will end in three years with the first transfusions into human volunteers of synthetic (</a:t>
            </a:r>
            <a:r>
              <a:rPr lang="zh-CN" altLang="en-US" i="1" kern="0" spc="-100" dirty="0">
                <a:solidFill>
                  <a:prstClr val="black"/>
                </a:solidFill>
                <a:latin typeface="Calibri" panose="020F0502020204030204"/>
                <a:ea typeface="宋体" panose="02010600030101010101" pitchFamily="2" charset="-122"/>
              </a:rPr>
              <a:t>人造的</a:t>
            </a:r>
            <a:r>
              <a:rPr lang="en-US" altLang="zh-CN" i="1" kern="0" spc="-100" dirty="0">
                <a:solidFill>
                  <a:prstClr val="black"/>
                </a:solidFill>
                <a:latin typeface="Calibri" panose="020F0502020204030204"/>
                <a:ea typeface="宋体" panose="02010600030101010101" pitchFamily="2" charset="-122"/>
              </a:rPr>
              <a:t>) blood made from the stem cells of embryos. It could </a:t>
            </a:r>
            <a:r>
              <a:rPr lang="en-US" altLang="zh-CN" b="1" i="1" kern="0" spc="-100" dirty="0">
                <a:solidFill>
                  <a:prstClr val="black"/>
                </a:solidFill>
                <a:latin typeface="Calibri" panose="020F0502020204030204"/>
                <a:ea typeface="宋体" panose="02010600030101010101" pitchFamily="2" charset="-122"/>
              </a:rPr>
              <a:t>help to save the lives </a:t>
            </a:r>
            <a:r>
              <a:rPr lang="en-US" altLang="zh-CN" i="1" kern="0" spc="-100" dirty="0">
                <a:solidFill>
                  <a:prstClr val="black"/>
                </a:solidFill>
                <a:latin typeface="Calibri" panose="020F0502020204030204"/>
                <a:ea typeface="宋体" panose="02010600030101010101" pitchFamily="2" charset="-122"/>
              </a:rPr>
              <a:t>of anyone from victims of traffic accidents to soldiers on a battlefield by completely changing the present blood transfusion services, which have to rely on human donors to provide a constant supply of fresh blood.</a:t>
            </a:r>
            <a:endParaRPr lang="en-US" altLang="zh-CN" i="1" kern="0" spc="-100" dirty="0">
              <a:solidFill>
                <a:prstClr val="black"/>
              </a:solidFill>
              <a:latin typeface="Calibri" panose="020F0502020204030204"/>
              <a:ea typeface="宋体" panose="02010600030101010101" pitchFamily="2" charset="-122"/>
            </a:endParaRPr>
          </a:p>
          <a:p>
            <a:pPr indent="457200" algn="just"/>
            <a:r>
              <a:rPr lang="en-US" altLang="zh-CN" b="1" i="1" kern="0" spc="-100" dirty="0">
                <a:solidFill>
                  <a:prstClr val="black"/>
                </a:solidFill>
                <a:latin typeface="Calibri" panose="020F0502020204030204"/>
                <a:ea typeface="宋体" panose="02010600030101010101" pitchFamily="2" charset="-122"/>
              </a:rPr>
              <a:t>Britain</a:t>
            </a:r>
            <a:r>
              <a:rPr lang="en-US" altLang="zh-CN" i="1" kern="0" spc="-100" dirty="0">
                <a:solidFill>
                  <a:prstClr val="black"/>
                </a:solidFill>
                <a:latin typeface="Calibri" panose="020F0502020204030204"/>
                <a:ea typeface="宋体" panose="02010600030101010101" pitchFamily="2" charset="-122"/>
              </a:rPr>
              <a:t> will play a vital role in the global race to develop synthetic blood. </a:t>
            </a:r>
            <a:r>
              <a:rPr lang="en-US" altLang="zh-CN" b="1" i="1" kern="0" spc="-100" dirty="0">
                <a:solidFill>
                  <a:prstClr val="black"/>
                </a:solidFill>
                <a:latin typeface="Calibri" panose="020F0502020204030204"/>
                <a:ea typeface="宋体" panose="02010600030101010101" pitchFamily="2" charset="-122"/>
              </a:rPr>
              <a:t>The </a:t>
            </a:r>
            <a:r>
              <a:rPr lang="en-US" altLang="zh-CN" b="1" i="1" kern="0" spc="-100" dirty="0" err="1">
                <a:solidFill>
                  <a:prstClr val="black"/>
                </a:solidFill>
                <a:latin typeface="Calibri" panose="020F0502020204030204"/>
                <a:ea typeface="宋体" panose="02010600030101010101" pitchFamily="2" charset="-122"/>
              </a:rPr>
              <a:t>Wellcome</a:t>
            </a:r>
            <a:r>
              <a:rPr lang="en-US" altLang="zh-CN" b="1" i="1" kern="0" spc="-100" dirty="0">
                <a:solidFill>
                  <a:prstClr val="black"/>
                </a:solidFill>
                <a:latin typeface="Calibri" panose="020F0502020204030204"/>
                <a:ea typeface="宋体" panose="02010600030101010101" pitchFamily="2" charset="-122"/>
              </a:rPr>
              <a:t> Trust</a:t>
            </a:r>
            <a:r>
              <a:rPr lang="en-US" altLang="zh-CN" i="1" kern="0" spc="-100" dirty="0">
                <a:solidFill>
                  <a:prstClr val="black"/>
                </a:solidFill>
                <a:latin typeface="Calibri" panose="020F0502020204030204"/>
                <a:ea typeface="宋体" panose="02010600030101010101" pitchFamily="2" charset="-122"/>
              </a:rPr>
              <a:t>, the world’s </a:t>
            </a:r>
            <a:r>
              <a:rPr lang="en-US" altLang="zh-CN" i="1" kern="0" spc="-100" dirty="0" err="1">
                <a:solidFill>
                  <a:prstClr val="black"/>
                </a:solidFill>
                <a:latin typeface="Calibri" panose="020F0502020204030204"/>
                <a:ea typeface="宋体" panose="02010600030101010101" pitchFamily="2" charset="-122"/>
              </a:rPr>
              <a:t>biggiest</a:t>
            </a:r>
            <a:r>
              <a:rPr lang="en-US" altLang="zh-CN" i="1" kern="0" spc="-100" dirty="0">
                <a:solidFill>
                  <a:prstClr val="black"/>
                </a:solidFill>
                <a:latin typeface="Calibri" panose="020F0502020204030204"/>
                <a:ea typeface="宋体" panose="02010600030101010101" pitchFamily="2" charset="-122"/>
              </a:rPr>
              <a:t> medical research charity, has promised £3m towards the cost of the project. </a:t>
            </a:r>
            <a:r>
              <a:rPr lang="en-US" altLang="zh-CN" b="1" i="1" kern="0" spc="-100" dirty="0">
                <a:solidFill>
                  <a:prstClr val="black"/>
                </a:solidFill>
                <a:latin typeface="Calibri" panose="020F0502020204030204"/>
                <a:ea typeface="宋体" panose="02010600030101010101" pitchFamily="2" charset="-122"/>
              </a:rPr>
              <a:t>A spokesman </a:t>
            </a:r>
            <a:r>
              <a:rPr lang="en-US" altLang="zh-CN" i="1" kern="0" spc="-100" dirty="0">
                <a:solidFill>
                  <a:prstClr val="black"/>
                </a:solidFill>
                <a:latin typeface="Calibri" panose="020F0502020204030204"/>
                <a:ea typeface="宋体" panose="02010600030101010101" pitchFamily="2" charset="-122"/>
              </a:rPr>
              <a:t>for the </a:t>
            </a:r>
            <a:r>
              <a:rPr lang="en-US" altLang="zh-CN" i="1" kern="0" spc="-100" dirty="0" err="1">
                <a:solidFill>
                  <a:prstClr val="black"/>
                </a:solidFill>
                <a:latin typeface="Calibri" panose="020F0502020204030204"/>
                <a:ea typeface="宋体" panose="02010600030101010101" pitchFamily="2" charset="-122"/>
              </a:rPr>
              <a:t>Wellcome</a:t>
            </a:r>
            <a:r>
              <a:rPr lang="en-US" altLang="zh-CN" i="1" kern="0" spc="-100" dirty="0">
                <a:solidFill>
                  <a:prstClr val="black"/>
                </a:solidFill>
                <a:latin typeface="Calibri" panose="020F0502020204030204"/>
                <a:ea typeface="宋体" panose="02010600030101010101" pitchFamily="2" charset="-122"/>
              </a:rPr>
              <a:t> Trust said that an announcement is likely to be made in the coming week.</a:t>
            </a:r>
            <a:endParaRPr lang="en-US" altLang="zh-CN" i="1" kern="0" spc="-100" dirty="0">
              <a:solidFill>
                <a:prstClr val="black"/>
              </a:solidFill>
              <a:latin typeface="Calibri" panose="020F0502020204030204"/>
              <a:ea typeface="宋体" panose="02010600030101010101" pitchFamily="2" charset="-122"/>
            </a:endParaRPr>
          </a:p>
          <a:p>
            <a:pPr indent="457200" algn="just"/>
            <a:r>
              <a:rPr lang="en-US" altLang="zh-CN" b="1" i="1" kern="0" spc="-100" dirty="0">
                <a:solidFill>
                  <a:prstClr val="black"/>
                </a:solidFill>
                <a:latin typeface="Calibri" panose="020F0502020204030204"/>
                <a:ea typeface="宋体" panose="02010600030101010101" pitchFamily="2" charset="-122"/>
              </a:rPr>
              <a:t>The project </a:t>
            </a:r>
            <a:r>
              <a:rPr lang="en-US" altLang="zh-CN" i="1" kern="0" spc="-100" dirty="0">
                <a:solidFill>
                  <a:prstClr val="black"/>
                </a:solidFill>
                <a:latin typeface="Calibri" panose="020F0502020204030204"/>
                <a:ea typeface="宋体" panose="02010600030101010101" pitchFamily="2" charset="-122"/>
              </a:rPr>
              <a:t>will be led by Professor Marc Turner of Edinburgh University, who has been involved in studies investigating how to ensure donated blood is infection-free. </a:t>
            </a:r>
            <a:r>
              <a:rPr lang="en-US" altLang="zh-CN" b="1" i="1" kern="0" spc="-100" dirty="0">
                <a:solidFill>
                  <a:prstClr val="black"/>
                </a:solidFill>
                <a:latin typeface="Calibri" panose="020F0502020204030204"/>
                <a:ea typeface="宋体" panose="02010600030101010101" pitchFamily="2" charset="-122"/>
              </a:rPr>
              <a:t>Researchers</a:t>
            </a:r>
            <a:r>
              <a:rPr lang="en-US" altLang="zh-CN" i="1" kern="0" spc="-100" dirty="0">
                <a:solidFill>
                  <a:prstClr val="black"/>
                </a:solidFill>
                <a:latin typeface="Calibri" panose="020F0502020204030204"/>
                <a:ea typeface="宋体" panose="02010600030101010101" pitchFamily="2" charset="-122"/>
              </a:rPr>
              <a:t> will test human embryos to find those that can develop into the </a:t>
            </a:r>
            <a:r>
              <a:rPr lang="en-US" altLang="zh-CN" b="1" i="1" kern="0" spc="-100" dirty="0">
                <a:solidFill>
                  <a:prstClr val="black"/>
                </a:solidFill>
                <a:latin typeface="Calibri" panose="020F0502020204030204"/>
                <a:ea typeface="宋体" panose="02010600030101010101" pitchFamily="2" charset="-122"/>
              </a:rPr>
              <a:t>“O-negative” blood group</a:t>
            </a:r>
            <a:r>
              <a:rPr lang="en-US" altLang="zh-CN" i="1" kern="0" spc="-100" dirty="0">
                <a:solidFill>
                  <a:prstClr val="black"/>
                </a:solidFill>
                <a:latin typeface="Calibri" panose="020F0502020204030204"/>
                <a:ea typeface="宋体" panose="02010600030101010101" pitchFamily="2" charset="-122"/>
              </a:rPr>
              <a:t>, which is the universal donor group whose blood can be transfused into anyone. This blood group is relatively rare, accounting for about 7% of the population, </a:t>
            </a:r>
            <a:r>
              <a:rPr lang="en-US" altLang="zh-CN" b="1" i="1" kern="0" spc="-100" dirty="0">
                <a:solidFill>
                  <a:prstClr val="black"/>
                </a:solidFill>
                <a:latin typeface="Calibri" panose="020F0502020204030204"/>
                <a:ea typeface="宋体" panose="02010600030101010101" pitchFamily="2" charset="-122"/>
              </a:rPr>
              <a:t>but it could be produced in unlimited quantities from embryonic stem cells in the laboratory</a:t>
            </a:r>
            <a:r>
              <a:rPr lang="en-US" altLang="zh-CN" i="1" kern="0" spc="-100" dirty="0">
                <a:solidFill>
                  <a:prstClr val="black"/>
                </a:solidFill>
                <a:latin typeface="Calibri" panose="020F0502020204030204"/>
                <a:ea typeface="宋体" panose="02010600030101010101" pitchFamily="2" charset="-122"/>
              </a:rPr>
              <a:t>. Such synthetic blood would </a:t>
            </a:r>
            <a:r>
              <a:rPr lang="en-US" altLang="zh-CN" b="1" i="1" kern="0" spc="-100" dirty="0">
                <a:solidFill>
                  <a:prstClr val="black"/>
                </a:solidFill>
                <a:latin typeface="Calibri" panose="020F0502020204030204"/>
                <a:ea typeface="宋体" panose="02010600030101010101" pitchFamily="2" charset="-122"/>
              </a:rPr>
              <a:t>have the benefit of not being at risk of being infected with viruses </a:t>
            </a:r>
            <a:r>
              <a:rPr lang="en-US" altLang="zh-CN" i="1" kern="0" spc="-100" dirty="0">
                <a:solidFill>
                  <a:prstClr val="black"/>
                </a:solidFill>
                <a:latin typeface="Calibri" panose="020F0502020204030204"/>
                <a:ea typeface="宋体" panose="02010600030101010101" pitchFamily="2" charset="-122"/>
              </a:rPr>
              <a:t>such as HIV and the human form of “mad cow” disease.</a:t>
            </a:r>
            <a:endParaRPr lang="en-US" altLang="zh-CN" i="1" kern="0" spc="-100" dirty="0">
              <a:solidFill>
                <a:prstClr val="black"/>
              </a:solidFill>
              <a:latin typeface="Calibri" panose="020F0502020204030204"/>
              <a:ea typeface="宋体" panose="02010600030101010101" pitchFamily="2" charset="-122"/>
            </a:endParaRPr>
          </a:p>
          <a:p>
            <a:pPr indent="457200" algn="just"/>
            <a:r>
              <a:rPr lang="en-US" altLang="zh-CN" b="1" i="1" kern="0" spc="-100" dirty="0">
                <a:solidFill>
                  <a:prstClr val="black"/>
                </a:solidFill>
                <a:latin typeface="Calibri" panose="020F0502020204030204"/>
                <a:ea typeface="宋体" panose="02010600030101010101" pitchFamily="2" charset="-122"/>
              </a:rPr>
              <a:t>The project was held up </a:t>
            </a:r>
            <a:r>
              <a:rPr lang="en-US" altLang="zh-CN" i="1" kern="0" spc="-100" dirty="0">
                <a:solidFill>
                  <a:prstClr val="black"/>
                </a:solidFill>
                <a:latin typeface="Calibri" panose="020F0502020204030204"/>
                <a:ea typeface="宋体" panose="02010600030101010101" pitchFamily="2" charset="-122"/>
              </a:rPr>
              <a:t>because of the difficulty of finding funding for “translational” research that attempts to take scientific studies in the laboratory into the earliest stages of commercial development. </a:t>
            </a:r>
            <a:r>
              <a:rPr lang="en-US" altLang="zh-CN" b="1" i="1" kern="0" spc="-100" dirty="0">
                <a:solidFill>
                  <a:prstClr val="black"/>
                </a:solidFill>
                <a:latin typeface="Calibri" panose="020F0502020204030204"/>
                <a:ea typeface="宋体" panose="02010600030101010101" pitchFamily="2" charset="-122"/>
              </a:rPr>
              <a:t>This problem has now been overcome.</a:t>
            </a:r>
            <a:endParaRPr lang="en-US" altLang="zh-CN" b="1" i="1" kern="0" spc="-100" dirty="0">
              <a:solidFill>
                <a:prstClr val="black"/>
              </a:solidFill>
              <a:latin typeface="Calibri" panose="020F0502020204030204"/>
              <a:ea typeface="宋体" panose="02010600030101010101" pitchFamily="2" charset="-122"/>
            </a:endParaRPr>
          </a:p>
        </p:txBody>
      </p:sp>
      <p:sp>
        <p:nvSpPr>
          <p:cNvPr id="3" name="文本框 2"/>
          <p:cNvSpPr txBox="1"/>
          <p:nvPr/>
        </p:nvSpPr>
        <p:spPr>
          <a:xfrm>
            <a:off x="7364360" y="0"/>
            <a:ext cx="4729317" cy="6463308"/>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28. What is the primary objective of the project?</a:t>
            </a:r>
            <a:endParaRPr kumimoji="0" lang="en-US" altLang="zh-CN"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To save the lives of accident victims.</a:t>
            </a:r>
            <a:endPar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To inspire more voluntary blood donors.</a:t>
            </a:r>
            <a:endPar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To produce sufficient blood for emergencies.</a:t>
            </a:r>
            <a:endPar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To transform the present blood transfusion services.</a:t>
            </a:r>
            <a:endPar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29. Why does the author mention Professor Marc Turner’s studies?</a:t>
            </a:r>
            <a:endParaRPr kumimoji="0" lang="en-US" altLang="zh-CN"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To praise his effort to the research.</a:t>
            </a:r>
            <a:endPar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To show the project leader’s expertise.</a:t>
            </a:r>
            <a:endPar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To emphasize the importance of his research.</a:t>
            </a:r>
            <a:endPar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To illustrate the rareness of the “O-negative” blood group.</a:t>
            </a:r>
            <a:endPar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30. In what way will synthetic blood be superior to normal blood?</a:t>
            </a:r>
            <a:endParaRPr kumimoji="0" lang="en-US" altLang="zh-CN"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It will help patients to recover sooner.</a:t>
            </a:r>
            <a:endPar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It will avoid the risk of various infections.</a:t>
            </a:r>
            <a:endPar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It will cure the patients of their diseases.</a:t>
            </a:r>
            <a:endPar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It will be offered to transfusion patients for free.</a:t>
            </a:r>
            <a:endPar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31. How does the writer sound in the text?</a:t>
            </a:r>
            <a:endParaRPr kumimoji="0" lang="en-US" altLang="zh-CN"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Excited. 	B. Critical. </a:t>
            </a:r>
            <a:endPar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Pessimistic. 	D. Informative.</a:t>
            </a:r>
            <a:endParaRPr lang="en-US" altLang="zh-CN"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
        <p:nvSpPr>
          <p:cNvPr id="6" name="矩形 5"/>
          <p:cNvSpPr/>
          <p:nvPr/>
        </p:nvSpPr>
        <p:spPr>
          <a:xfrm>
            <a:off x="7373394" y="0"/>
            <a:ext cx="875069" cy="412955"/>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defRPr/>
            </a:pPr>
            <a:r>
              <a:rPr kumimoji="0" lang="en-US" altLang="zh-CN" sz="20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topic</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矩形 6"/>
          <p:cNvSpPr/>
          <p:nvPr/>
        </p:nvSpPr>
        <p:spPr>
          <a:xfrm>
            <a:off x="7367220" y="2754860"/>
            <a:ext cx="4340942" cy="412955"/>
          </a:xfrm>
          <a:prstGeom prst="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defRPr/>
            </a:pPr>
            <a:r>
              <a:rPr kumimoji="0" lang="en-US" altLang="zh-CN" sz="20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background of</a:t>
            </a:r>
            <a:r>
              <a:rPr kumimoji="0" lang="en-US" altLang="zh-CN" sz="2000" b="1" u="none" strike="no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 research project</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矩形 7"/>
          <p:cNvSpPr/>
          <p:nvPr/>
        </p:nvSpPr>
        <p:spPr>
          <a:xfrm>
            <a:off x="7327262" y="4380763"/>
            <a:ext cx="4159046" cy="412955"/>
          </a:xfrm>
          <a:prstGeom prst="rect">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defRPr/>
            </a:pPr>
            <a:r>
              <a:rPr kumimoji="0" lang="en-US" altLang="zh-CN" sz="20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research process of the project</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矩形 8"/>
          <p:cNvSpPr/>
          <p:nvPr/>
        </p:nvSpPr>
        <p:spPr>
          <a:xfrm>
            <a:off x="7355998" y="1927326"/>
            <a:ext cx="1351937" cy="412955"/>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defRPr/>
            </a:pPr>
            <a:r>
              <a:rPr kumimoji="0" lang="en-US" altLang="zh-CN" sz="20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benefits</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矩形 9"/>
          <p:cNvSpPr/>
          <p:nvPr/>
        </p:nvSpPr>
        <p:spPr>
          <a:xfrm>
            <a:off x="7360914" y="5088397"/>
            <a:ext cx="1351937" cy="412955"/>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defRPr/>
            </a:pPr>
            <a:r>
              <a:rPr kumimoji="0" lang="en-US" altLang="zh-CN" sz="20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benefits</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矩形 10"/>
          <p:cNvSpPr/>
          <p:nvPr/>
        </p:nvSpPr>
        <p:spPr>
          <a:xfrm>
            <a:off x="7342671" y="6182410"/>
            <a:ext cx="2576052"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defRPr/>
            </a:pPr>
            <a:r>
              <a:rPr kumimoji="0" lang="en-US" altLang="zh-CN" sz="20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current situation</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矩形 11"/>
          <p:cNvSpPr/>
          <p:nvPr/>
        </p:nvSpPr>
        <p:spPr>
          <a:xfrm>
            <a:off x="0" y="0"/>
            <a:ext cx="7344697" cy="115037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1173201"/>
            <a:ext cx="7344697" cy="49482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2760997"/>
            <a:ext cx="7344697" cy="1598352"/>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1711681"/>
            <a:ext cx="7344697" cy="1011199"/>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011318"/>
            <a:ext cx="7344697" cy="1011199"/>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4394014"/>
            <a:ext cx="7344697" cy="60001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6054113"/>
            <a:ext cx="7344697" cy="803887"/>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2" name="文本框 1"/>
          <p:cNvSpPr txBox="1"/>
          <p:nvPr/>
        </p:nvSpPr>
        <p:spPr>
          <a:xfrm>
            <a:off x="0" y="-39328"/>
            <a:ext cx="7305368" cy="7017306"/>
          </a:xfrm>
          <a:prstGeom prst="rect">
            <a:avLst/>
          </a:prstGeom>
          <a:noFill/>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What if there is no blood left in the bank when patients need an immediate transfusion (</a:t>
            </a:r>
            <a:r>
              <a:rPr kumimoji="0" lang="zh-CN" altLang="en-US"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输血</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Scientists in Britain plan to become the first in the world to </a:t>
            </a: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produce unlimited amounts of human blood from embryonic stem cells (</a:t>
            </a:r>
            <a:r>
              <a:rPr kumimoji="0" lang="zh-CN" altLang="en-US"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胚胎干细胞</a:t>
            </a: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for emergency transfusions.</a:t>
            </a:r>
            <a:endPar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 major research project </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is to be announced this week, which will end in three years with the first transfusions into human volunteers of synthetic (</a:t>
            </a:r>
            <a:r>
              <a:rPr kumimoji="0" lang="zh-CN" altLang="en-US"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人造的</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blood made from the stem cells of embryos. It could </a:t>
            </a: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help to save the lives </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of anyone from victims of traffic accidents to soldiers on a battlefield by completely changing the present blood transfusion services, which have to rely on human donors to provide a constant supply of fresh blood.</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Britain</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will play a vital role in the global race to develop synthetic blood. </a:t>
            </a: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a:t>
            </a:r>
            <a:r>
              <a:rPr kumimoji="0" lang="en-US" altLang="zh-CN" sz="1800" b="1" i="1" u="none" strike="noStrike" kern="0" cap="none" spc="-100" normalizeH="0" baseline="0" noProof="0" dirty="0" err="1">
                <a:ln>
                  <a:noFill/>
                </a:ln>
                <a:solidFill>
                  <a:prstClr val="black"/>
                </a:solidFill>
                <a:effectLst/>
                <a:uLnTx/>
                <a:uFillTx/>
                <a:latin typeface="Calibri" panose="020F0502020204030204"/>
                <a:ea typeface="宋体" panose="02010600030101010101" pitchFamily="2" charset="-122"/>
                <a:cs typeface="+mn-cs"/>
              </a:rPr>
              <a:t>Wellcome</a:t>
            </a: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Trust</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the world’s </a:t>
            </a:r>
            <a:r>
              <a:rPr kumimoji="0" lang="en-US" altLang="zh-CN" sz="1800" b="0" i="1" u="none" strike="noStrike" kern="0" cap="none" spc="-100" normalizeH="0" baseline="0" noProof="0" dirty="0" err="1">
                <a:ln>
                  <a:noFill/>
                </a:ln>
                <a:solidFill>
                  <a:prstClr val="black"/>
                </a:solidFill>
                <a:effectLst/>
                <a:uLnTx/>
                <a:uFillTx/>
                <a:latin typeface="Calibri" panose="020F0502020204030204"/>
                <a:ea typeface="宋体" panose="02010600030101010101" pitchFamily="2" charset="-122"/>
                <a:cs typeface="+mn-cs"/>
              </a:rPr>
              <a:t>biggiest</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medical research charity, has promised £3m towards the cost of the project. </a:t>
            </a: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 spokesman </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for the </a:t>
            </a:r>
            <a:r>
              <a:rPr kumimoji="0" lang="en-US" altLang="zh-CN" sz="1800" b="0" i="1" u="none" strike="noStrike" kern="0" cap="none" spc="-100" normalizeH="0" baseline="0" noProof="0" dirty="0" err="1">
                <a:ln>
                  <a:noFill/>
                </a:ln>
                <a:solidFill>
                  <a:prstClr val="black"/>
                </a:solidFill>
                <a:effectLst/>
                <a:uLnTx/>
                <a:uFillTx/>
                <a:latin typeface="Calibri" panose="020F0502020204030204"/>
                <a:ea typeface="宋体" panose="02010600030101010101" pitchFamily="2" charset="-122"/>
                <a:cs typeface="+mn-cs"/>
              </a:rPr>
              <a:t>Wellcome</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Trust said that an announcement is likely to be made in the coming week.</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project </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will be led by Professor Marc Turner of Edinburgh University, who has been involved in studies investigating how to ensure donated blood is infection-free. </a:t>
            </a: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Researchers</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will test human embryos to find those that can develop into the </a:t>
            </a: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“O-negative” blood group</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which is the universal donor group whose blood can be transfused into anyone. This blood group is relatively rare, accounting for about 7% of the population, </a:t>
            </a: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but it could be produced in unlimited quantities from embryonic stem cells in the laboratory</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Such synthetic blood would </a:t>
            </a: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have the benefit of not being at risk of being infected with viruses </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such as HIV and the human form of “mad cow” disease.</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project was held up </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because of the difficulty of finding funding for “translational” research that attempts to take scientific studies in the laboratory into the earliest stages of commercial development. </a:t>
            </a:r>
            <a:r>
              <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This problem has now been overcome.</a:t>
            </a:r>
            <a:endParaRPr kumimoji="0" lang="en-US" altLang="zh-CN" sz="18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7364360" y="0"/>
            <a:ext cx="4729317" cy="6463308"/>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28. What is the primary objective of the project?</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To save the lives of accident victims.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To inspire more voluntary blood donors.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To produce sufficient blood for emergencies.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To transform the present blood transfusion services.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29. Why does the author mention Professor Marc Turner’s studies?</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To praise his effort to the research.</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To show the project leader’s expertise.</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To emphasize the importance of his research.</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To illustrate the rareness of the “O-negative” blood group.</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30. In what way will synthetic blood be superior to normal blood?</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It will help patients to recover sooner.</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It will avoid the risk of various infections.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It will cure the patients of their diseases.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It will be offered to transfusion patients for free.</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31. How does the writer sound in the text?</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Excited. 	B. Critical. </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Pessimistic. 	D. Informative.</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5" name="矩形: 圆角 4"/>
          <p:cNvSpPr/>
          <p:nvPr/>
        </p:nvSpPr>
        <p:spPr>
          <a:xfrm>
            <a:off x="8972398" y="90881"/>
            <a:ext cx="1605547" cy="200064"/>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6475116" y="357581"/>
            <a:ext cx="871257" cy="224310"/>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0" y="603499"/>
            <a:ext cx="7335982" cy="227774"/>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0" y="849418"/>
            <a:ext cx="2213264" cy="252018"/>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7441879" y="920512"/>
            <a:ext cx="4395079" cy="214952"/>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10619250" y="1727618"/>
            <a:ext cx="1163001" cy="231364"/>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a:off x="7418515" y="1979384"/>
            <a:ext cx="2057081" cy="251349"/>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668144" y="4108630"/>
            <a:ext cx="6536524" cy="282499"/>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nvSpPr>
        <p:spPr>
          <a:xfrm>
            <a:off x="1853403" y="5469401"/>
            <a:ext cx="5451749" cy="248112"/>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73840" y="5779336"/>
            <a:ext cx="7060490" cy="269771"/>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7462505" y="2561631"/>
            <a:ext cx="3942374" cy="201666"/>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1132082" y="3647021"/>
            <a:ext cx="947175" cy="237704"/>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1348002" y="5272621"/>
            <a:ext cx="5896078" cy="223939"/>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0" y="5536781"/>
            <a:ext cx="7213600" cy="203619"/>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p:nvSpPr>
        <p:spPr>
          <a:xfrm>
            <a:off x="0" y="5800941"/>
            <a:ext cx="7213600" cy="203619"/>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7394185" y="4469980"/>
            <a:ext cx="4228855" cy="264579"/>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p:cNvSpPr/>
          <p:nvPr/>
        </p:nvSpPr>
        <p:spPr>
          <a:xfrm>
            <a:off x="3612370" y="6624880"/>
            <a:ext cx="3316749" cy="233120"/>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1643953" y="325680"/>
            <a:ext cx="2190628" cy="195430"/>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497184" y="1108983"/>
            <a:ext cx="3907668" cy="238036"/>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p:cNvSpPr/>
          <p:nvPr/>
        </p:nvSpPr>
        <p:spPr>
          <a:xfrm>
            <a:off x="2875280" y="3318619"/>
            <a:ext cx="3663172" cy="220994"/>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p:cNvSpPr/>
          <p:nvPr/>
        </p:nvSpPr>
        <p:spPr>
          <a:xfrm>
            <a:off x="526025" y="3865949"/>
            <a:ext cx="2128685" cy="204606"/>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p:nvSpPr>
        <p:spPr>
          <a:xfrm>
            <a:off x="0" y="4405739"/>
            <a:ext cx="1877961" cy="205590"/>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p:cNvSpPr/>
          <p:nvPr/>
        </p:nvSpPr>
        <p:spPr>
          <a:xfrm>
            <a:off x="9269852" y="6137855"/>
            <a:ext cx="1427645" cy="194119"/>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0182860" y="5764014"/>
            <a:ext cx="972820" cy="338554"/>
          </a:xfrm>
          <a:prstGeom prst="rect">
            <a:avLst/>
          </a:prstGeom>
          <a:noFill/>
        </p:spPr>
        <p:txBody>
          <a:bodyPr wrap="square">
            <a:spAutoFit/>
          </a:bodyPr>
          <a:lstStyle/>
          <a:p>
            <a:r>
              <a:rPr lang="zh-CN" altLang="en-US" sz="1600" dirty="0"/>
              <a:t>批判的</a:t>
            </a:r>
            <a:endParaRPr lang="zh-CN" altLang="en-US" sz="1600" dirty="0"/>
          </a:p>
        </p:txBody>
      </p:sp>
      <p:sp>
        <p:nvSpPr>
          <p:cNvPr id="37" name="文本框 36"/>
          <p:cNvSpPr txBox="1"/>
          <p:nvPr/>
        </p:nvSpPr>
        <p:spPr>
          <a:xfrm>
            <a:off x="10558780" y="6018015"/>
            <a:ext cx="1633220" cy="584775"/>
          </a:xfrm>
          <a:prstGeom prst="rect">
            <a:avLst/>
          </a:prstGeom>
          <a:noFill/>
        </p:spPr>
        <p:txBody>
          <a:bodyPr wrap="square">
            <a:spAutoFit/>
          </a:bodyPr>
          <a:lstStyle/>
          <a:p>
            <a:r>
              <a:rPr lang="zh-CN" altLang="en-US" sz="1600" dirty="0"/>
              <a:t>提供有用信息的</a:t>
            </a:r>
            <a:endParaRPr lang="en-US" altLang="zh-CN" sz="1600" dirty="0"/>
          </a:p>
          <a:p>
            <a:r>
              <a:rPr lang="zh-CN" altLang="en-US" sz="1600" dirty="0"/>
              <a:t>增长见闻的</a:t>
            </a:r>
            <a:endParaRPr lang="zh-CN" altLang="en-US" sz="1600" dirty="0"/>
          </a:p>
        </p:txBody>
      </p:sp>
      <p:sp>
        <p:nvSpPr>
          <p:cNvPr id="6" name="矩形: 圆角 5"/>
          <p:cNvSpPr/>
          <p:nvPr/>
        </p:nvSpPr>
        <p:spPr>
          <a:xfrm>
            <a:off x="535858" y="6121468"/>
            <a:ext cx="2472813" cy="190842"/>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left)">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left)">
                                      <p:cBhvr>
                                        <p:cTn id="81" dur="500"/>
                                        <p:tgtEl>
                                          <p:spTgt spid="28"/>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left)">
                                      <p:cBhvr>
                                        <p:cTn id="84" dur="500"/>
                                        <p:tgtEl>
                                          <p:spTgt spid="2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left)">
                                      <p:cBhvr>
                                        <p:cTn id="90" dur="500"/>
                                        <p:tgtEl>
                                          <p:spTgt spid="31"/>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left)">
                                      <p:cBhvr>
                                        <p:cTn id="93" dur="500"/>
                                        <p:tgtEl>
                                          <p:spTgt spid="3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left)">
                                      <p:cBhvr>
                                        <p:cTn id="96" dur="500"/>
                                        <p:tgtEl>
                                          <p:spTgt spid="6"/>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left)">
                                      <p:cBhvr>
                                        <p:cTn id="99" dur="50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barn(inVertical)">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barn(inVertical)">
                                      <p:cBhvr>
                                        <p:cTn id="109" dur="500"/>
                                        <p:tgtEl>
                                          <p:spTgt spid="3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p:bldP spid="37"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3" name="流程图: 可选过程 2"/>
          <p:cNvSpPr/>
          <p:nvPr/>
        </p:nvSpPr>
        <p:spPr>
          <a:xfrm>
            <a:off x="0" y="199473"/>
            <a:ext cx="2753032" cy="36096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篇</a:t>
            </a:r>
            <a:r>
              <a:rPr lang="zh-CN" altLang="en-US" sz="2800" b="1" dirty="0">
                <a:solidFill>
                  <a:srgbClr val="000000"/>
                </a:solidFill>
                <a:latin typeface="微软雅黑" panose="020B0503020204020204" pitchFamily="34" charset="-122"/>
                <a:ea typeface="微软雅黑" panose="020B0503020204020204" pitchFamily="34" charset="-122"/>
              </a:rPr>
              <a:t>长难句分析</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0" y="575629"/>
            <a:ext cx="12123174" cy="5847755"/>
          </a:xfrm>
          <a:prstGeom prst="rect">
            <a:avLst/>
          </a:prstGeom>
          <a:noFill/>
        </p:spPr>
        <p:txBody>
          <a:bodyPr wrap="square">
            <a:spAutoFit/>
          </a:bodyPr>
          <a:lstStyle/>
          <a:p>
            <a:pPr marL="457200" indent="-457200">
              <a:buFont typeface="+mj-lt"/>
              <a:buAutoNum type="arabicPeriod"/>
            </a:pPr>
            <a:r>
              <a:rPr lang="en-US" altLang="zh-CN" sz="2200" b="1" i="1" dirty="0">
                <a:latin typeface="Calibri" panose="020F0502020204030204" pitchFamily="34" charset="0"/>
                <a:ea typeface="Calibri" panose="020F0502020204030204" pitchFamily="34" charset="0"/>
                <a:cs typeface="Calibri" panose="020F0502020204030204" pitchFamily="34" charset="0"/>
              </a:rPr>
              <a:t>A major research project is to be announced this week, _________ will end in three years with the first ____________(transfuse) into human volunteers of synthetic (</a:t>
            </a:r>
            <a:r>
              <a:rPr lang="zh-CN" altLang="en-US" sz="2200" b="1" i="1" dirty="0">
                <a:latin typeface="Calibri" panose="020F0502020204030204" pitchFamily="34" charset="0"/>
                <a:ea typeface="Calibri" panose="020F0502020204030204" pitchFamily="34" charset="0"/>
                <a:cs typeface="Calibri" panose="020F0502020204030204" pitchFamily="34" charset="0"/>
              </a:rPr>
              <a:t>人造的</a:t>
            </a:r>
            <a:r>
              <a:rPr lang="en-US" altLang="zh-CN" sz="2200" b="1" i="1" dirty="0">
                <a:latin typeface="Calibri" panose="020F0502020204030204" pitchFamily="34" charset="0"/>
                <a:ea typeface="Calibri" panose="020F0502020204030204" pitchFamily="34" charset="0"/>
                <a:cs typeface="Calibri" panose="020F0502020204030204" pitchFamily="34" charset="0"/>
              </a:rPr>
              <a:t>) blood ______(make) from the stem cells of embryos. </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altLang="zh-CN" sz="2200" b="1" i="1" dirty="0">
                <a:latin typeface="Calibri" panose="020F0502020204030204" pitchFamily="34" charset="0"/>
                <a:ea typeface="Calibri" panose="020F0502020204030204" pitchFamily="34" charset="0"/>
                <a:cs typeface="Calibri" panose="020F0502020204030204" pitchFamily="34" charset="0"/>
              </a:rPr>
              <a:t>It could help to save the lives of anyone from victims of traffic accidents ____ soldiers on a battlefield by ___________(complete) changing the present blood transfusion services, _______ have to rely on human donors to provide a constant supply of fresh blood.</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altLang="zh-CN" sz="2200" b="1" i="1" dirty="0">
                <a:latin typeface="Calibri" panose="020F0502020204030204" pitchFamily="34" charset="0"/>
                <a:ea typeface="Calibri" panose="020F0502020204030204" pitchFamily="34" charset="0"/>
                <a:cs typeface="Calibri" panose="020F0502020204030204" pitchFamily="34" charset="0"/>
              </a:rPr>
              <a:t>A spokesman for the </a:t>
            </a:r>
            <a:r>
              <a:rPr lang="en-US" altLang="zh-CN" sz="2200" b="1" i="1" dirty="0" err="1">
                <a:latin typeface="Calibri" panose="020F0502020204030204" pitchFamily="34" charset="0"/>
                <a:ea typeface="Calibri" panose="020F0502020204030204" pitchFamily="34" charset="0"/>
                <a:cs typeface="Calibri" panose="020F0502020204030204" pitchFamily="34" charset="0"/>
              </a:rPr>
              <a:t>Wellcome</a:t>
            </a:r>
            <a:r>
              <a:rPr lang="en-US" altLang="zh-CN" sz="2200" b="1" i="1" dirty="0">
                <a:latin typeface="Calibri" panose="020F0502020204030204" pitchFamily="34" charset="0"/>
                <a:ea typeface="Calibri" panose="020F0502020204030204" pitchFamily="34" charset="0"/>
                <a:cs typeface="Calibri" panose="020F0502020204030204" pitchFamily="34" charset="0"/>
              </a:rPr>
              <a:t> Trust said that an announcement is likely ___________ (make)</a:t>
            </a:r>
            <a:r>
              <a:rPr lang="zh-CN" altLang="en-US" sz="2200" b="1" i="1" dirty="0">
                <a:latin typeface="Calibri" panose="020F0502020204030204" pitchFamily="34" charset="0"/>
                <a:ea typeface="Calibri" panose="020F0502020204030204" pitchFamily="34" charset="0"/>
                <a:cs typeface="Calibri" panose="020F0502020204030204" pitchFamily="34" charset="0"/>
              </a:rPr>
              <a:t> </a:t>
            </a:r>
            <a:r>
              <a:rPr lang="en-US" altLang="zh-CN" sz="2200" b="1" i="1" dirty="0">
                <a:latin typeface="Calibri" panose="020F0502020204030204" pitchFamily="34" charset="0"/>
                <a:ea typeface="Calibri" panose="020F0502020204030204" pitchFamily="34" charset="0"/>
                <a:cs typeface="Calibri" panose="020F0502020204030204" pitchFamily="34" charset="0"/>
              </a:rPr>
              <a:t>in the coming week.</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altLang="zh-CN" sz="2200" b="1" i="1" dirty="0">
                <a:latin typeface="Calibri" panose="020F0502020204030204" pitchFamily="34" charset="0"/>
                <a:ea typeface="Calibri" panose="020F0502020204030204" pitchFamily="34" charset="0"/>
                <a:cs typeface="Calibri" panose="020F0502020204030204" pitchFamily="34" charset="0"/>
              </a:rPr>
              <a:t>The project will be led by Professor Marc Turner of Edinburgh University, _______ has been involved in studies ___________(investigate) how to ensure _________(donate) blood is infection-free. </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altLang="zh-CN" sz="2200" b="1" i="1" dirty="0">
                <a:latin typeface="Calibri" panose="020F0502020204030204" pitchFamily="34" charset="0"/>
                <a:ea typeface="Calibri" panose="020F0502020204030204" pitchFamily="34" charset="0"/>
                <a:cs typeface="Calibri" panose="020F0502020204030204" pitchFamily="34" charset="0"/>
              </a:rPr>
              <a:t>Researchers will test human embryos to find those ______ can develop into the “O-negative” blood group, ________ is the universal </a:t>
            </a:r>
            <a:r>
              <a:rPr lang="en-US" altLang="zh-CN" sz="2200" b="1" i="1" dirty="0">
                <a:highlight>
                  <a:srgbClr val="FFFF00"/>
                </a:highlight>
                <a:latin typeface="Calibri" panose="020F0502020204030204" pitchFamily="34" charset="0"/>
                <a:ea typeface="Calibri" panose="020F0502020204030204" pitchFamily="34" charset="0"/>
                <a:cs typeface="Calibri" panose="020F0502020204030204" pitchFamily="34" charset="0"/>
              </a:rPr>
              <a:t>donor</a:t>
            </a:r>
            <a:r>
              <a:rPr lang="en-US" altLang="zh-CN" sz="2200" b="1" i="1" dirty="0">
                <a:latin typeface="Calibri" panose="020F0502020204030204" pitchFamily="34" charset="0"/>
                <a:ea typeface="Calibri" panose="020F0502020204030204" pitchFamily="34" charset="0"/>
                <a:cs typeface="Calibri" panose="020F0502020204030204" pitchFamily="34" charset="0"/>
              </a:rPr>
              <a:t> group __________ blood can be </a:t>
            </a:r>
            <a:r>
              <a:rPr lang="en-US" altLang="zh-CN" sz="2200" b="1" i="1" dirty="0">
                <a:highlight>
                  <a:srgbClr val="00FF00"/>
                </a:highlight>
                <a:latin typeface="Calibri" panose="020F0502020204030204" pitchFamily="34" charset="0"/>
                <a:ea typeface="Calibri" panose="020F0502020204030204" pitchFamily="34" charset="0"/>
                <a:cs typeface="Calibri" panose="020F0502020204030204" pitchFamily="34" charset="0"/>
              </a:rPr>
              <a:t>transfused</a:t>
            </a:r>
            <a:r>
              <a:rPr lang="en-US" altLang="zh-CN" sz="2200" b="1" i="1" dirty="0">
                <a:latin typeface="Calibri" panose="020F0502020204030204" pitchFamily="34" charset="0"/>
                <a:ea typeface="Calibri" panose="020F0502020204030204" pitchFamily="34" charset="0"/>
                <a:cs typeface="Calibri" panose="020F0502020204030204" pitchFamily="34" charset="0"/>
              </a:rPr>
              <a:t> into anyone. </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altLang="zh-CN" sz="2200" b="1" i="1" dirty="0">
                <a:latin typeface="Calibri" panose="020F0502020204030204" pitchFamily="34" charset="0"/>
                <a:ea typeface="Calibri" panose="020F0502020204030204" pitchFamily="34" charset="0"/>
                <a:cs typeface="Calibri" panose="020F0502020204030204" pitchFamily="34" charset="0"/>
              </a:rPr>
              <a:t>This blood group is relatively rare, _____________(account) for about 7% of the population, but it could be produced in ___________(not limit) quantities from embryonic stem cells in the laboratory. </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altLang="zh-CN" sz="2200" b="1" i="1" dirty="0">
                <a:latin typeface="Calibri" panose="020F0502020204030204" pitchFamily="34" charset="0"/>
                <a:ea typeface="Calibri" panose="020F0502020204030204" pitchFamily="34" charset="0"/>
                <a:cs typeface="Calibri" panose="020F0502020204030204" pitchFamily="34" charset="0"/>
              </a:rPr>
              <a:t>Such synthetic blood would have the benefit of not being at risk of ____________(infect) with viruses such as HIV and the human form of “mad cow” disease.</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p:txBody>
      </p:sp>
      <p:sp>
        <p:nvSpPr>
          <p:cNvPr id="6" name="文本框 5"/>
          <p:cNvSpPr txBox="1"/>
          <p:nvPr/>
        </p:nvSpPr>
        <p:spPr>
          <a:xfrm>
            <a:off x="7116097" y="526893"/>
            <a:ext cx="106434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which</a:t>
            </a:r>
            <a:endParaRPr lang="zh-CN" altLang="en-US" dirty="0">
              <a:solidFill>
                <a:srgbClr val="FF0000"/>
              </a:solidFill>
            </a:endParaRPr>
          </a:p>
        </p:txBody>
      </p:sp>
      <p:sp>
        <p:nvSpPr>
          <p:cNvPr id="8" name="文本框 7"/>
          <p:cNvSpPr txBox="1"/>
          <p:nvPr/>
        </p:nvSpPr>
        <p:spPr>
          <a:xfrm>
            <a:off x="9928123" y="959512"/>
            <a:ext cx="946355"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made</a:t>
            </a:r>
            <a:endParaRPr lang="zh-CN" altLang="en-US" dirty="0">
              <a:solidFill>
                <a:srgbClr val="FF0000"/>
              </a:solidFill>
            </a:endParaRPr>
          </a:p>
        </p:txBody>
      </p:sp>
      <p:sp>
        <p:nvSpPr>
          <p:cNvPr id="10" name="文本框 9"/>
          <p:cNvSpPr txBox="1"/>
          <p:nvPr/>
        </p:nvSpPr>
        <p:spPr>
          <a:xfrm>
            <a:off x="9092381" y="1519951"/>
            <a:ext cx="612058"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to</a:t>
            </a:r>
            <a:endParaRPr lang="zh-CN" altLang="en-US" dirty="0">
              <a:solidFill>
                <a:srgbClr val="FF0000"/>
              </a:solidFill>
            </a:endParaRPr>
          </a:p>
        </p:txBody>
      </p:sp>
      <p:sp>
        <p:nvSpPr>
          <p:cNvPr id="12" name="文本框 11"/>
          <p:cNvSpPr txBox="1"/>
          <p:nvPr/>
        </p:nvSpPr>
        <p:spPr>
          <a:xfrm>
            <a:off x="2140975" y="1873912"/>
            <a:ext cx="2666999"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completely</a:t>
            </a:r>
            <a:endParaRPr lang="zh-CN" altLang="en-US" dirty="0">
              <a:solidFill>
                <a:srgbClr val="FF0000"/>
              </a:solidFill>
            </a:endParaRPr>
          </a:p>
        </p:txBody>
      </p:sp>
      <p:sp>
        <p:nvSpPr>
          <p:cNvPr id="14" name="文本框 13"/>
          <p:cNvSpPr txBox="1"/>
          <p:nvPr/>
        </p:nvSpPr>
        <p:spPr>
          <a:xfrm>
            <a:off x="10655711" y="1883744"/>
            <a:ext cx="2322870"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which</a:t>
            </a:r>
            <a:endParaRPr lang="zh-CN" altLang="en-US" dirty="0">
              <a:solidFill>
                <a:srgbClr val="FF0000"/>
              </a:solidFill>
            </a:endParaRPr>
          </a:p>
        </p:txBody>
      </p:sp>
      <p:sp>
        <p:nvSpPr>
          <p:cNvPr id="16" name="文本框 15"/>
          <p:cNvSpPr txBox="1"/>
          <p:nvPr/>
        </p:nvSpPr>
        <p:spPr>
          <a:xfrm>
            <a:off x="9072716" y="2542506"/>
            <a:ext cx="1536290"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to be made </a:t>
            </a:r>
            <a:endParaRPr lang="zh-CN" altLang="en-US" dirty="0">
              <a:solidFill>
                <a:srgbClr val="FF0000"/>
              </a:solidFill>
            </a:endParaRPr>
          </a:p>
        </p:txBody>
      </p:sp>
      <p:sp>
        <p:nvSpPr>
          <p:cNvPr id="18" name="文本框 17"/>
          <p:cNvSpPr txBox="1"/>
          <p:nvPr/>
        </p:nvSpPr>
        <p:spPr>
          <a:xfrm>
            <a:off x="9043220" y="3220931"/>
            <a:ext cx="828368"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who</a:t>
            </a:r>
            <a:endParaRPr lang="zh-CN" altLang="en-US" dirty="0">
              <a:solidFill>
                <a:srgbClr val="FF0000"/>
              </a:solidFill>
            </a:endParaRPr>
          </a:p>
        </p:txBody>
      </p:sp>
      <p:sp>
        <p:nvSpPr>
          <p:cNvPr id="20" name="文本框 19"/>
          <p:cNvSpPr txBox="1"/>
          <p:nvPr/>
        </p:nvSpPr>
        <p:spPr>
          <a:xfrm>
            <a:off x="2593259" y="3594557"/>
            <a:ext cx="246052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investigating</a:t>
            </a:r>
            <a:endParaRPr lang="zh-CN" altLang="en-US" dirty="0">
              <a:solidFill>
                <a:srgbClr val="FF0000"/>
              </a:solidFill>
            </a:endParaRPr>
          </a:p>
        </p:txBody>
      </p:sp>
      <p:sp>
        <p:nvSpPr>
          <p:cNvPr id="22" name="文本框 21"/>
          <p:cNvSpPr txBox="1"/>
          <p:nvPr/>
        </p:nvSpPr>
        <p:spPr>
          <a:xfrm>
            <a:off x="7597877" y="3574892"/>
            <a:ext cx="1172497"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donated</a:t>
            </a:r>
            <a:endParaRPr lang="zh-CN" altLang="en-US" dirty="0">
              <a:solidFill>
                <a:srgbClr val="FF0000"/>
              </a:solidFill>
            </a:endParaRPr>
          </a:p>
        </p:txBody>
      </p:sp>
      <p:sp>
        <p:nvSpPr>
          <p:cNvPr id="24" name="文本框 23"/>
          <p:cNvSpPr txBox="1"/>
          <p:nvPr/>
        </p:nvSpPr>
        <p:spPr>
          <a:xfrm>
            <a:off x="6526162" y="4243486"/>
            <a:ext cx="1015180"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that</a:t>
            </a:r>
            <a:endParaRPr lang="zh-CN" altLang="en-US" dirty="0">
              <a:solidFill>
                <a:srgbClr val="FF0000"/>
              </a:solidFill>
            </a:endParaRPr>
          </a:p>
        </p:txBody>
      </p:sp>
      <p:sp>
        <p:nvSpPr>
          <p:cNvPr id="26" name="文本框 25"/>
          <p:cNvSpPr txBox="1"/>
          <p:nvPr/>
        </p:nvSpPr>
        <p:spPr>
          <a:xfrm>
            <a:off x="1600199" y="4617112"/>
            <a:ext cx="1693607"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which</a:t>
            </a:r>
            <a:endParaRPr lang="zh-CN" altLang="en-US" dirty="0">
              <a:solidFill>
                <a:srgbClr val="FF0000"/>
              </a:solidFill>
            </a:endParaRPr>
          </a:p>
        </p:txBody>
      </p:sp>
      <p:sp>
        <p:nvSpPr>
          <p:cNvPr id="28" name="文本框 27"/>
          <p:cNvSpPr txBox="1"/>
          <p:nvPr/>
        </p:nvSpPr>
        <p:spPr>
          <a:xfrm>
            <a:off x="6182032" y="4587615"/>
            <a:ext cx="1211826"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whose</a:t>
            </a:r>
            <a:endParaRPr lang="zh-CN" altLang="en-US" dirty="0">
              <a:solidFill>
                <a:srgbClr val="FF0000"/>
              </a:solidFill>
            </a:endParaRPr>
          </a:p>
        </p:txBody>
      </p:sp>
      <p:sp>
        <p:nvSpPr>
          <p:cNvPr id="30" name="文本框 29"/>
          <p:cNvSpPr txBox="1"/>
          <p:nvPr/>
        </p:nvSpPr>
        <p:spPr>
          <a:xfrm>
            <a:off x="1088922" y="890686"/>
            <a:ext cx="6150076"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highlight>
                  <a:srgbClr val="00FF00"/>
                </a:highlight>
                <a:uLnTx/>
                <a:uFillTx/>
                <a:latin typeface="Calibri" panose="020F0502020204030204" pitchFamily="34" charset="0"/>
                <a:ea typeface="Calibri" panose="020F0502020204030204" pitchFamily="34" charset="0"/>
                <a:cs typeface="Calibri" panose="020F0502020204030204" pitchFamily="34" charset="0"/>
              </a:rPr>
              <a:t>transfusions</a:t>
            </a:r>
            <a:endParaRPr lang="zh-CN" altLang="en-US" dirty="0">
              <a:solidFill>
                <a:srgbClr val="FF0000"/>
              </a:solidFill>
            </a:endParaRPr>
          </a:p>
        </p:txBody>
      </p:sp>
      <p:sp>
        <p:nvSpPr>
          <p:cNvPr id="32" name="文本框 31"/>
          <p:cNvSpPr txBox="1"/>
          <p:nvPr/>
        </p:nvSpPr>
        <p:spPr>
          <a:xfrm>
            <a:off x="4835013" y="4912080"/>
            <a:ext cx="1801761"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accounting</a:t>
            </a:r>
            <a:endParaRPr lang="zh-CN" altLang="en-US" dirty="0">
              <a:solidFill>
                <a:srgbClr val="FF0000"/>
              </a:solidFill>
            </a:endParaRPr>
          </a:p>
        </p:txBody>
      </p:sp>
      <p:sp>
        <p:nvSpPr>
          <p:cNvPr id="33" name="文本框 32"/>
          <p:cNvSpPr txBox="1"/>
          <p:nvPr/>
        </p:nvSpPr>
        <p:spPr>
          <a:xfrm>
            <a:off x="3148781" y="5231628"/>
            <a:ext cx="1801761"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unlimited</a:t>
            </a:r>
            <a:endParaRPr lang="zh-CN" altLang="en-US" dirty="0">
              <a:solidFill>
                <a:srgbClr val="FF0000"/>
              </a:solidFill>
            </a:endParaRPr>
          </a:p>
        </p:txBody>
      </p:sp>
      <p:sp>
        <p:nvSpPr>
          <p:cNvPr id="35" name="文本框 34"/>
          <p:cNvSpPr txBox="1"/>
          <p:nvPr/>
        </p:nvSpPr>
        <p:spPr>
          <a:xfrm>
            <a:off x="8177981" y="5580673"/>
            <a:ext cx="1939413"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being infected </a:t>
            </a:r>
            <a:endParaRPr lang="zh-CN" altLang="en-US" dirty="0">
              <a:solidFill>
                <a:srgbClr val="FF0000"/>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arn(inVertical)">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barn(inVertical)">
                                      <p:cBhvr>
                                        <p:cTn id="8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0" grpId="0"/>
      <p:bldP spid="22" grpId="0"/>
      <p:bldP spid="24" grpId="0"/>
      <p:bldP spid="26" grpId="0"/>
      <p:bldP spid="28" grpId="0"/>
      <p:bldP spid="30" grpId="0"/>
      <p:bldP spid="32" grpId="0"/>
      <p:bldP spid="33"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35510"/>
            <a:ext cx="12192000" cy="315615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3" name="矩形 2"/>
          <p:cNvSpPr/>
          <p:nvPr/>
        </p:nvSpPr>
        <p:spPr bwMode="auto">
          <a:xfrm>
            <a:off x="4392645" y="1453832"/>
            <a:ext cx="2788181" cy="830997"/>
          </a:xfrm>
          <a:prstGeom prst="rect">
            <a:avLst/>
          </a:prstGeom>
        </p:spPr>
        <p:txBody>
          <a:bodyPr wrap="square">
            <a:spAutoFit/>
          </a:bodyPr>
          <a:lstStyle/>
          <a:p>
            <a:pPr algn="ctr" defTabSz="609600">
              <a:defRPr/>
            </a:pPr>
            <a:r>
              <a:rPr lang="en-US" altLang="zh-CN"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rPr>
              <a:t>篇</a:t>
            </a:r>
            <a:endPar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2196260" y="2545724"/>
            <a:ext cx="8337366" cy="830997"/>
          </a:xfrm>
          <a:prstGeom prst="rect">
            <a:avLst/>
          </a:prstGeom>
          <a:noFill/>
        </p:spPr>
        <p:txBody>
          <a:bodyPr wrap="square">
            <a:spAutoFit/>
          </a:body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Reevaluating economic assumptions through a mathematical </a:t>
            </a:r>
            <a:r>
              <a:rPr lang="en-US" altLang="zh-CN" sz="2400" b="1" dirty="0">
                <a:solidFill>
                  <a:srgbClr val="000000"/>
                </a:solidFill>
                <a:latin typeface="Calibri" panose="020F0502020204030204" pitchFamily="34" charset="0"/>
                <a:ea typeface="Calibri" panose="020F0502020204030204" pitchFamily="34" charset="0"/>
                <a:cs typeface="Calibri" panose="020F0502020204030204" pitchFamily="34" charset="0"/>
              </a:rPr>
              <a:t>model</a:t>
            </a:r>
            <a:endParaRPr lang="en-US" altLang="zh-CN" sz="2400" b="1" i="1" dirty="0">
              <a:latin typeface="Calibri" panose="020F0502020204030204" pitchFamily="34" charset="0"/>
              <a:cs typeface="Calibri" panose="020F0502020204030204" pitchFamily="34"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85498" y="3798939"/>
            <a:ext cx="5224206" cy="2938616"/>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2" name="文本框 1"/>
          <p:cNvSpPr txBox="1"/>
          <p:nvPr/>
        </p:nvSpPr>
        <p:spPr>
          <a:xfrm>
            <a:off x="-20321" y="-39328"/>
            <a:ext cx="7711441" cy="7155805"/>
          </a:xfrm>
          <a:prstGeom prst="rect">
            <a:avLst/>
          </a:prstGeom>
          <a:noFill/>
        </p:spPr>
        <p:txBody>
          <a:bodyPr wrap="square">
            <a:spAutoFit/>
          </a:bodyPr>
          <a:lstStyle/>
          <a:p>
            <a:pPr indent="457200" algn="just"/>
            <a:r>
              <a:rPr lang="en-US" altLang="zh-CN" sz="1700" b="1" i="1" kern="0" spc="-100" dirty="0">
                <a:solidFill>
                  <a:prstClr val="black"/>
                </a:solidFill>
                <a:latin typeface="Calibri" panose="020F0502020204030204"/>
                <a:ea typeface="宋体" panose="02010600030101010101" pitchFamily="2" charset="-122"/>
              </a:rPr>
              <a:t>However much we learn from things going wrong, we will never become the best decision-makers. </a:t>
            </a:r>
            <a:r>
              <a:rPr lang="en-US" altLang="zh-CN" sz="1700" i="1" kern="0" spc="-100" dirty="0">
                <a:solidFill>
                  <a:prstClr val="black"/>
                </a:solidFill>
                <a:latin typeface="Calibri" panose="020F0502020204030204"/>
                <a:ea typeface="宋体" panose="02010600030101010101" pitchFamily="2" charset="-122"/>
              </a:rPr>
              <a:t>This finding comes from a mathematical game that simulates (</a:t>
            </a:r>
            <a:r>
              <a:rPr lang="zh-CN" altLang="en-US" sz="1700" i="1" kern="0" spc="-100" dirty="0">
                <a:solidFill>
                  <a:prstClr val="black"/>
                </a:solidFill>
                <a:latin typeface="Calibri" panose="020F0502020204030204"/>
                <a:ea typeface="宋体" panose="02010600030101010101" pitchFamily="2" charset="-122"/>
              </a:rPr>
              <a:t>模拟</a:t>
            </a:r>
            <a:r>
              <a:rPr lang="en-US" altLang="zh-CN" sz="1700" i="1" kern="0" spc="-100" dirty="0">
                <a:solidFill>
                  <a:prstClr val="black"/>
                </a:solidFill>
                <a:latin typeface="Calibri" panose="020F0502020204030204"/>
                <a:ea typeface="宋体" panose="02010600030101010101" pitchFamily="2" charset="-122"/>
              </a:rPr>
              <a:t>) a large economy, and suggests we may need to rethink assumptions built into economic theories. In such theories, people are typically </a:t>
            </a:r>
            <a:r>
              <a:rPr lang="en-US" altLang="zh-CN" sz="1700" i="1" kern="0" spc="-100" dirty="0">
                <a:solidFill>
                  <a:prstClr val="black"/>
                </a:solidFill>
                <a:highlight>
                  <a:srgbClr val="00FFFF"/>
                </a:highlight>
                <a:latin typeface="Calibri" panose="020F0502020204030204"/>
                <a:ea typeface="宋体" panose="02010600030101010101" pitchFamily="2" charset="-122"/>
              </a:rPr>
              <a:t>represented</a:t>
            </a:r>
            <a:r>
              <a:rPr lang="en-US" altLang="zh-CN" sz="1700" i="1" kern="0" spc="-100" dirty="0">
                <a:solidFill>
                  <a:prstClr val="black"/>
                </a:solidFill>
                <a:latin typeface="Calibri" panose="020F0502020204030204"/>
                <a:ea typeface="宋体" panose="02010600030101010101" pitchFamily="2" charset="-122"/>
              </a:rPr>
              <a:t> as reasonable agents who learn from past experiences to enhance their performance, eventually reaching a stable state in which they know how to maximize their earnings.</a:t>
            </a:r>
            <a:endParaRPr lang="en-US" altLang="zh-CN" sz="1700" i="1" kern="0" spc="-100" dirty="0">
              <a:solidFill>
                <a:prstClr val="black"/>
              </a:solidFill>
              <a:latin typeface="Calibri" panose="020F0502020204030204"/>
              <a:ea typeface="宋体" panose="02010600030101010101" pitchFamily="2" charset="-122"/>
            </a:endParaRPr>
          </a:p>
          <a:p>
            <a:pPr indent="457200" algn="just"/>
            <a:r>
              <a:rPr lang="en-US" altLang="zh-CN" sz="1700" b="1" i="1" kern="0" spc="-100" dirty="0">
                <a:solidFill>
                  <a:prstClr val="black"/>
                </a:solidFill>
                <a:latin typeface="Calibri" panose="020F0502020204030204"/>
                <a:ea typeface="宋体" panose="02010600030101010101" pitchFamily="2" charset="-122"/>
              </a:rPr>
              <a:t>To test whether </a:t>
            </a:r>
            <a:r>
              <a:rPr lang="en-US" altLang="zh-CN" sz="1700" i="1" kern="0" spc="-100" dirty="0">
                <a:solidFill>
                  <a:prstClr val="black"/>
                </a:solidFill>
                <a:latin typeface="Calibri" panose="020F0502020204030204"/>
                <a:ea typeface="宋体" panose="02010600030101010101" pitchFamily="2" charset="-122"/>
              </a:rPr>
              <a:t>economists are correct to assume that learning from the past can help people avoid chaos rather than stability, Garnier-Brun and his colleagues </a:t>
            </a:r>
            <a:r>
              <a:rPr lang="en-US" altLang="zh-CN" sz="1700" b="1" i="1" kern="0" spc="-100" dirty="0">
                <a:solidFill>
                  <a:prstClr val="black"/>
                </a:solidFill>
                <a:latin typeface="Calibri" panose="020F0502020204030204"/>
                <a:ea typeface="宋体" panose="02010600030101010101" pitchFamily="2" charset="-122"/>
              </a:rPr>
              <a:t>invented a mathematical model for a game </a:t>
            </a:r>
            <a:r>
              <a:rPr lang="en-US" altLang="zh-CN" sz="1700" i="1" kern="0" spc="-100" dirty="0">
                <a:solidFill>
                  <a:prstClr val="black"/>
                </a:solidFill>
                <a:highlight>
                  <a:srgbClr val="00FFFF"/>
                </a:highlight>
                <a:latin typeface="Calibri" panose="020F0502020204030204"/>
                <a:ea typeface="宋体" panose="02010600030101010101" pitchFamily="2" charset="-122"/>
              </a:rPr>
              <a:t>featuring</a:t>
            </a:r>
            <a:r>
              <a:rPr lang="en-US" altLang="zh-CN" sz="1700" i="1" kern="0" spc="-100" dirty="0">
                <a:solidFill>
                  <a:prstClr val="black"/>
                </a:solidFill>
                <a:latin typeface="Calibri" panose="020F0502020204030204"/>
                <a:ea typeface="宋体" panose="02010600030101010101" pitchFamily="2" charset="-122"/>
              </a:rPr>
              <a:t> hundreds of simulated players. Each player can choose between two actions, like buying or selling a stock. They also interact with each other, and the players’ decision-making is influenced by what they have done before — meaning they are able to learn from experience.</a:t>
            </a:r>
            <a:endParaRPr lang="en-US" altLang="zh-CN" sz="1700" i="1" kern="0" spc="-100" dirty="0">
              <a:solidFill>
                <a:prstClr val="black"/>
              </a:solidFill>
              <a:latin typeface="Calibri" panose="020F0502020204030204"/>
              <a:ea typeface="宋体" panose="02010600030101010101" pitchFamily="2" charset="-122"/>
            </a:endParaRPr>
          </a:p>
          <a:p>
            <a:pPr indent="457200" algn="just"/>
            <a:r>
              <a:rPr lang="en-US" altLang="zh-CN" sz="1700" b="1" i="1" kern="0" spc="-100" dirty="0">
                <a:solidFill>
                  <a:prstClr val="black"/>
                </a:solidFill>
                <a:latin typeface="Calibri" panose="020F0502020204030204"/>
                <a:ea typeface="宋体" panose="02010600030101010101" pitchFamily="2" charset="-122"/>
              </a:rPr>
              <a:t>In different game scenarios </a:t>
            </a:r>
            <a:r>
              <a:rPr lang="en-US" altLang="zh-CN" sz="1700" i="1" kern="0" spc="-100" dirty="0">
                <a:solidFill>
                  <a:prstClr val="black"/>
                </a:solidFill>
                <a:latin typeface="Calibri" panose="020F0502020204030204"/>
                <a:ea typeface="宋体" panose="02010600030101010101" pitchFamily="2" charset="-122"/>
              </a:rPr>
              <a:t>(</a:t>
            </a:r>
            <a:r>
              <a:rPr lang="zh-CN" altLang="en-US" sz="1700" i="1" kern="0" spc="-100" dirty="0">
                <a:solidFill>
                  <a:prstClr val="black"/>
                </a:solidFill>
                <a:latin typeface="Calibri" panose="020F0502020204030204"/>
                <a:ea typeface="宋体" panose="02010600030101010101" pitchFamily="2" charset="-122"/>
              </a:rPr>
              <a:t>设想</a:t>
            </a:r>
            <a:r>
              <a:rPr lang="en-US" altLang="zh-CN" sz="1700" i="1" kern="0" spc="-100" dirty="0">
                <a:solidFill>
                  <a:prstClr val="black"/>
                </a:solidFill>
                <a:latin typeface="Calibri" panose="020F0502020204030204"/>
                <a:ea typeface="宋体" panose="02010600030101010101" pitchFamily="2" charset="-122"/>
              </a:rPr>
              <a:t>), </a:t>
            </a:r>
            <a:r>
              <a:rPr lang="en-US" altLang="zh-CN" sz="1700" b="1" i="1" kern="0" spc="-100" dirty="0">
                <a:solidFill>
                  <a:prstClr val="black"/>
                </a:solidFill>
                <a:latin typeface="Calibri" panose="020F0502020204030204"/>
                <a:ea typeface="宋体" panose="02010600030101010101" pitchFamily="2" charset="-122"/>
              </a:rPr>
              <a:t>the researchers expected that </a:t>
            </a:r>
            <a:r>
              <a:rPr lang="en-US" altLang="zh-CN" sz="1700" i="1" kern="0" spc="-100" dirty="0">
                <a:solidFill>
                  <a:prstClr val="black"/>
                </a:solidFill>
                <a:latin typeface="Calibri" panose="020F0502020204030204"/>
                <a:ea typeface="宋体" panose="02010600030101010101" pitchFamily="2" charset="-122"/>
              </a:rPr>
              <a:t>the game would always result in chaos, with players unable to learn how to optimize their performance. </a:t>
            </a:r>
            <a:r>
              <a:rPr lang="en-US" altLang="zh-CN" sz="1700" b="1" i="1" kern="0" spc="-100" dirty="0">
                <a:solidFill>
                  <a:prstClr val="black"/>
                </a:solidFill>
                <a:latin typeface="Calibri" panose="020F0502020204030204"/>
                <a:ea typeface="宋体" panose="02010600030101010101" pitchFamily="2" charset="-122"/>
              </a:rPr>
              <a:t>Economic</a:t>
            </a:r>
            <a:r>
              <a:rPr lang="en-US" altLang="zh-CN" sz="1700" i="1" kern="0" spc="-100" dirty="0">
                <a:solidFill>
                  <a:prstClr val="black"/>
                </a:solidFill>
                <a:latin typeface="Calibri" panose="020F0502020204030204"/>
                <a:ea typeface="宋体" panose="02010600030101010101" pitchFamily="2" charset="-122"/>
              </a:rPr>
              <a:t> </a:t>
            </a:r>
            <a:r>
              <a:rPr lang="en-US" altLang="zh-CN" sz="1700" b="1" i="1" kern="0" spc="-100" dirty="0">
                <a:solidFill>
                  <a:prstClr val="black"/>
                </a:solidFill>
                <a:latin typeface="Calibri" panose="020F0502020204030204"/>
                <a:ea typeface="宋体" panose="02010600030101010101" pitchFamily="2" charset="-122"/>
              </a:rPr>
              <a:t>theory would also suggest that</a:t>
            </a:r>
            <a:r>
              <a:rPr lang="en-US" altLang="zh-CN" sz="1700" i="1" kern="0" spc="-100" dirty="0">
                <a:solidFill>
                  <a:prstClr val="black"/>
                </a:solidFill>
                <a:latin typeface="Calibri" panose="020F0502020204030204"/>
                <a:ea typeface="宋体" panose="02010600030101010101" pitchFamily="2" charset="-122"/>
              </a:rPr>
              <a:t>, given the right set of parameters (</a:t>
            </a:r>
            <a:r>
              <a:rPr lang="zh-CN" altLang="en-US" sz="1700" i="1" kern="0" spc="-100" dirty="0">
                <a:solidFill>
                  <a:prstClr val="black"/>
                </a:solidFill>
                <a:latin typeface="Calibri" panose="020F0502020204030204"/>
                <a:ea typeface="宋体" panose="02010600030101010101" pitchFamily="2" charset="-122"/>
              </a:rPr>
              <a:t>参数</a:t>
            </a:r>
            <a:r>
              <a:rPr lang="en-US" altLang="zh-CN" sz="1700" i="1" kern="0" spc="-100" dirty="0">
                <a:solidFill>
                  <a:prstClr val="black"/>
                </a:solidFill>
                <a:latin typeface="Calibri" panose="020F0502020204030204"/>
                <a:ea typeface="宋体" panose="02010600030101010101" pitchFamily="2" charset="-122"/>
              </a:rPr>
              <a:t>), the players would settle into a stable state where they had mastered the game — </a:t>
            </a:r>
            <a:r>
              <a:rPr lang="en-US" altLang="zh-CN" sz="1700" i="1" kern="0" spc="-100" dirty="0">
                <a:solidFill>
                  <a:prstClr val="black"/>
                </a:solidFill>
                <a:highlight>
                  <a:srgbClr val="FF00FF"/>
                </a:highlight>
                <a:latin typeface="Calibri" panose="020F0502020204030204"/>
                <a:ea typeface="宋体" panose="02010600030101010101" pitchFamily="2" charset="-122"/>
              </a:rPr>
              <a:t>but</a:t>
            </a:r>
            <a:r>
              <a:rPr lang="en-US" altLang="zh-CN" sz="1700" i="1" kern="0" spc="-100" dirty="0">
                <a:solidFill>
                  <a:prstClr val="black"/>
                </a:solidFill>
                <a:latin typeface="Calibri" panose="020F0502020204030204"/>
                <a:ea typeface="宋体" panose="02010600030101010101" pitchFamily="2" charset="-122"/>
              </a:rPr>
              <a:t> </a:t>
            </a:r>
            <a:r>
              <a:rPr lang="en-US" altLang="zh-CN" sz="1700" b="1" i="1" kern="0" spc="-100" dirty="0">
                <a:solidFill>
                  <a:prstClr val="black"/>
                </a:solidFill>
                <a:latin typeface="Calibri" panose="020F0502020204030204"/>
                <a:ea typeface="宋体" panose="02010600030101010101" pitchFamily="2" charset="-122"/>
              </a:rPr>
              <a:t>the researchers found this wasn’t really the case. The most likely outcome was a state that never settled.</a:t>
            </a:r>
            <a:endParaRPr lang="en-US" altLang="zh-CN" sz="1700" b="1" i="1" kern="0" spc="-100" dirty="0">
              <a:solidFill>
                <a:prstClr val="black"/>
              </a:solidFill>
              <a:latin typeface="Calibri" panose="020F0502020204030204"/>
              <a:ea typeface="宋体" panose="02010600030101010101" pitchFamily="2" charset="-122"/>
            </a:endParaRPr>
          </a:p>
          <a:p>
            <a:pPr indent="457200" algn="just"/>
            <a:r>
              <a:rPr lang="en-US" altLang="zh-CN" sz="1700" i="1" kern="0" spc="-100" dirty="0">
                <a:solidFill>
                  <a:prstClr val="black"/>
                </a:solidFill>
                <a:latin typeface="Calibri" panose="020F0502020204030204"/>
                <a:ea typeface="宋体" panose="02010600030101010101" pitchFamily="2" charset="-122"/>
              </a:rPr>
              <a:t>Team member Jean-Philippe </a:t>
            </a:r>
            <a:r>
              <a:rPr lang="en-US" altLang="zh-CN" sz="1700" i="1" kern="0" spc="-100" dirty="0" err="1">
                <a:solidFill>
                  <a:prstClr val="black"/>
                </a:solidFill>
                <a:latin typeface="Calibri" panose="020F0502020204030204"/>
                <a:ea typeface="宋体" panose="02010600030101010101" pitchFamily="2" charset="-122"/>
              </a:rPr>
              <a:t>Bouchaud</a:t>
            </a:r>
            <a:r>
              <a:rPr lang="en-US" altLang="zh-CN" sz="1700" i="1" kern="0" spc="-100" dirty="0">
                <a:solidFill>
                  <a:prstClr val="black"/>
                </a:solidFill>
                <a:latin typeface="Calibri" panose="020F0502020204030204"/>
                <a:ea typeface="宋体" panose="02010600030101010101" pitchFamily="2" charset="-122"/>
              </a:rPr>
              <a:t> says that, in the absence of one centralized, god-like player who could coordinate everyone, </a:t>
            </a:r>
            <a:r>
              <a:rPr lang="en-US" altLang="zh-CN" sz="1700" b="1" i="1" kern="0" spc="-100" dirty="0">
                <a:solidFill>
                  <a:prstClr val="black"/>
                </a:solidFill>
                <a:latin typeface="Calibri" panose="020F0502020204030204"/>
                <a:ea typeface="宋体" panose="02010600030101010101" pitchFamily="2" charset="-122"/>
              </a:rPr>
              <a:t>regular players could only learn how to reach “</a:t>
            </a:r>
            <a:r>
              <a:rPr lang="en-US" altLang="zh-CN" sz="1700" b="1" i="1" u="sng" kern="0" spc="-100" dirty="0">
                <a:solidFill>
                  <a:srgbClr val="FF0000"/>
                </a:solidFill>
                <a:latin typeface="Calibri" panose="020F0502020204030204"/>
                <a:ea typeface="宋体" panose="02010600030101010101" pitchFamily="2" charset="-122"/>
              </a:rPr>
              <a:t>satisficing</a:t>
            </a:r>
            <a:r>
              <a:rPr lang="en-US" altLang="zh-CN" sz="1700" b="1" i="1" kern="0" spc="-100" dirty="0">
                <a:solidFill>
                  <a:prstClr val="black"/>
                </a:solidFill>
                <a:latin typeface="Calibri" panose="020F0502020204030204"/>
                <a:ea typeface="宋体" panose="02010600030101010101" pitchFamily="2" charset="-122"/>
              </a:rPr>
              <a:t>” states. </a:t>
            </a:r>
            <a:r>
              <a:rPr lang="en-US" altLang="zh-CN" sz="1700" i="1" kern="0" spc="-100" dirty="0">
                <a:solidFill>
                  <a:prstClr val="black"/>
                </a:solidFill>
                <a:latin typeface="Calibri" panose="020F0502020204030204"/>
                <a:ea typeface="宋体" panose="02010600030101010101" pitchFamily="2" charset="-122"/>
              </a:rPr>
              <a:t>That is a level that satisfied minimum expectations but not much more. Players gained more than they would have done by playing at random, </a:t>
            </a:r>
            <a:r>
              <a:rPr lang="en-US" altLang="zh-CN" sz="1700" i="1" kern="0" spc="-100" dirty="0">
                <a:solidFill>
                  <a:prstClr val="black"/>
                </a:solidFill>
                <a:highlight>
                  <a:srgbClr val="FF00FF"/>
                </a:highlight>
                <a:latin typeface="Calibri" panose="020F0502020204030204"/>
                <a:ea typeface="宋体" panose="02010600030101010101" pitchFamily="2" charset="-122"/>
              </a:rPr>
              <a:t>so</a:t>
            </a:r>
            <a:r>
              <a:rPr lang="en-US" altLang="zh-CN" sz="1700" i="1" kern="0" spc="-100" dirty="0">
                <a:solidFill>
                  <a:prstClr val="black"/>
                </a:solidFill>
                <a:latin typeface="Calibri" panose="020F0502020204030204"/>
                <a:ea typeface="宋体" panose="02010600030101010101" pitchFamily="2" charset="-122"/>
              </a:rPr>
              <a:t> </a:t>
            </a:r>
            <a:r>
              <a:rPr lang="en-US" altLang="zh-CN" sz="1700" b="1" i="1" kern="0" spc="-100" dirty="0">
                <a:solidFill>
                  <a:prstClr val="black"/>
                </a:solidFill>
                <a:latin typeface="Calibri" panose="020F0502020204030204"/>
                <a:ea typeface="宋体" panose="02010600030101010101" pitchFamily="2" charset="-122"/>
              </a:rPr>
              <a:t>learning wasn’t useless, </a:t>
            </a:r>
            <a:r>
              <a:rPr lang="en-US" altLang="zh-CN" sz="1700" b="1" i="1" kern="0" spc="-100" dirty="0">
                <a:solidFill>
                  <a:prstClr val="black"/>
                </a:solidFill>
                <a:highlight>
                  <a:srgbClr val="FF00FF"/>
                </a:highlight>
                <a:latin typeface="Calibri" panose="020F0502020204030204"/>
                <a:ea typeface="宋体" panose="02010600030101010101" pitchFamily="2" charset="-122"/>
              </a:rPr>
              <a:t>but</a:t>
            </a:r>
            <a:r>
              <a:rPr lang="en-US" altLang="zh-CN" sz="1700" b="1" i="1" kern="0" spc="-100" dirty="0">
                <a:solidFill>
                  <a:prstClr val="black"/>
                </a:solidFill>
                <a:latin typeface="Calibri" panose="020F0502020204030204"/>
                <a:ea typeface="宋体" panose="02010600030101010101" pitchFamily="2" charset="-122"/>
              </a:rPr>
              <a:t> they still gained less than they would have if past experience had allowed them to truly optimize their performance.</a:t>
            </a:r>
            <a:endParaRPr lang="en-US" altLang="zh-CN" sz="1700" b="1" i="1" kern="0" spc="-100" dirty="0">
              <a:solidFill>
                <a:prstClr val="black"/>
              </a:solidFill>
              <a:latin typeface="Calibri" panose="020F0502020204030204"/>
              <a:ea typeface="宋体" panose="02010600030101010101" pitchFamily="2" charset="-122"/>
            </a:endParaRPr>
          </a:p>
          <a:p>
            <a:pPr indent="457200" algn="just"/>
            <a:r>
              <a:rPr lang="en-US" altLang="zh-CN" sz="1700" i="1" kern="0" spc="-100" dirty="0" err="1">
                <a:solidFill>
                  <a:prstClr val="black"/>
                </a:solidFill>
                <a:latin typeface="Calibri" panose="020F0502020204030204"/>
                <a:ea typeface="宋体" panose="02010600030101010101" pitchFamily="2" charset="-122"/>
              </a:rPr>
              <a:t>Bouchaud</a:t>
            </a:r>
            <a:r>
              <a:rPr lang="en-US" altLang="zh-CN" sz="1700" i="1" kern="0" spc="-100" dirty="0">
                <a:solidFill>
                  <a:prstClr val="black"/>
                </a:solidFill>
                <a:latin typeface="Calibri" panose="020F0502020204030204"/>
                <a:ea typeface="宋体" panose="02010600030101010101" pitchFamily="2" charset="-122"/>
              </a:rPr>
              <a:t> says the game model is too simple to be immediately adopted for making real-world predictions, but he sees the study as a challenge to economists to drop many assumptions that currently go into theorizing processes, like merchants choosing suppliers or banks setting interest rates.</a:t>
            </a:r>
            <a:endParaRPr lang="en-US" altLang="zh-CN" sz="1700" i="1" kern="0" spc="-100" dirty="0">
              <a:solidFill>
                <a:prstClr val="black"/>
              </a:solidFill>
              <a:latin typeface="Calibri" panose="020F0502020204030204"/>
              <a:ea typeface="宋体" panose="02010600030101010101" pitchFamily="2" charset="-122"/>
            </a:endParaRPr>
          </a:p>
        </p:txBody>
      </p:sp>
      <p:sp>
        <p:nvSpPr>
          <p:cNvPr id="3" name="文本框 2"/>
          <p:cNvSpPr txBox="1"/>
          <p:nvPr/>
        </p:nvSpPr>
        <p:spPr>
          <a:xfrm>
            <a:off x="7678994" y="0"/>
            <a:ext cx="4513005" cy="6494085"/>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32. What effect of past experiences do economists suppose?</a:t>
            </a:r>
            <a:endPar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Better decisions and higher income. </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A state of confusion and disorder.</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Ignorance of future opportunities. </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Decreased interactions between people.</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33. Why did Garnier-Brun and his colleagues create a mathematical model?</a:t>
            </a:r>
            <a:endPar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To simulate a large economy. </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To predict future economic trends.</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To analyze interactions between players. </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To assess the assumption of economists.</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34. The underlined word “satisficing” in Paragraph 4 most probably means _______.</a:t>
            </a:r>
            <a:endPar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highly satisfying 	B. constantly improving</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minimally acceptable D. completely unpredictable</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35. Which of the following is the best title for the text?</a:t>
            </a:r>
            <a:endPar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Reevaluating Economic Assumptions through a Game Model</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A Mathematical Game Model for Simulating Large Economies</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Challenges in Predicting Economic Stability through Games</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The Importance of Learning from Experience in Economics</a:t>
            </a:r>
            <a:endPar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
        <p:nvSpPr>
          <p:cNvPr id="5" name="矩形 4"/>
          <p:cNvSpPr/>
          <p:nvPr/>
        </p:nvSpPr>
        <p:spPr>
          <a:xfrm>
            <a:off x="5688418" y="217546"/>
            <a:ext cx="1965570"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defRPr/>
            </a:pPr>
            <a:r>
              <a:rPr kumimoji="0" lang="en-US" altLang="zh-CN" sz="20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 new finding</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矩形 5"/>
          <p:cNvSpPr/>
          <p:nvPr/>
        </p:nvSpPr>
        <p:spPr>
          <a:xfrm>
            <a:off x="4256569" y="2422029"/>
            <a:ext cx="3430772"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A mathematical model to test</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矩形 6"/>
          <p:cNvSpPr/>
          <p:nvPr/>
        </p:nvSpPr>
        <p:spPr>
          <a:xfrm>
            <a:off x="4986668" y="3818438"/>
            <a:ext cx="2693583"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Scenarios and results</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矩形 7"/>
          <p:cNvSpPr/>
          <p:nvPr/>
        </p:nvSpPr>
        <p:spPr>
          <a:xfrm>
            <a:off x="4968948" y="5331806"/>
            <a:ext cx="2693583"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Analysis of the results</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矩形 8"/>
          <p:cNvSpPr/>
          <p:nvPr/>
        </p:nvSpPr>
        <p:spPr>
          <a:xfrm>
            <a:off x="5613991" y="6445045"/>
            <a:ext cx="204145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Future influence</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矩形: 圆角 9"/>
          <p:cNvSpPr/>
          <p:nvPr/>
        </p:nvSpPr>
        <p:spPr>
          <a:xfrm>
            <a:off x="8578994" y="112146"/>
            <a:ext cx="2191787" cy="196198"/>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1065320" y="1083252"/>
            <a:ext cx="6568857" cy="213919"/>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7703581" y="512638"/>
            <a:ext cx="3279851" cy="284804"/>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7711317" y="1760816"/>
            <a:ext cx="2028106" cy="227472"/>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325233" y="1296528"/>
            <a:ext cx="7277045" cy="223928"/>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1" y="1555254"/>
            <a:ext cx="3040912" cy="177853"/>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a:off x="7714860" y="2710657"/>
            <a:ext cx="3608813" cy="277091"/>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9879834" y="3033067"/>
            <a:ext cx="947175" cy="237704"/>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圆角 18"/>
          <p:cNvSpPr/>
          <p:nvPr/>
        </p:nvSpPr>
        <p:spPr>
          <a:xfrm>
            <a:off x="723441" y="4676641"/>
            <a:ext cx="5305570" cy="257099"/>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7757326" y="3749401"/>
            <a:ext cx="1948711" cy="219697"/>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10021692" y="3983935"/>
            <a:ext cx="1427645" cy="194119"/>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702800" y="3188454"/>
            <a:ext cx="2489200" cy="338554"/>
          </a:xfrm>
          <a:prstGeom prst="rect">
            <a:avLst/>
          </a:prstGeom>
          <a:noFill/>
        </p:spPr>
        <p:txBody>
          <a:bodyPr wrap="square">
            <a:spAutoFit/>
          </a:bodyPr>
          <a:lstStyle/>
          <a:p>
            <a:r>
              <a:rPr lang="zh-CN" altLang="en-US" sz="1600" b="1" dirty="0"/>
              <a:t>追求最低要求的满意结果</a:t>
            </a:r>
            <a:endParaRPr lang="zh-CN" altLang="en-US" sz="1600" b="1" dirty="0"/>
          </a:p>
        </p:txBody>
      </p:sp>
      <p:sp>
        <p:nvSpPr>
          <p:cNvPr id="24" name="矩形: 圆角 23"/>
          <p:cNvSpPr/>
          <p:nvPr/>
        </p:nvSpPr>
        <p:spPr>
          <a:xfrm>
            <a:off x="542412" y="82495"/>
            <a:ext cx="7067428" cy="161345"/>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p:nvSpPr>
        <p:spPr>
          <a:xfrm>
            <a:off x="85212" y="326335"/>
            <a:ext cx="646308" cy="222305"/>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2066412" y="580335"/>
            <a:ext cx="1520068" cy="171505"/>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p:cNvSpPr/>
          <p:nvPr/>
        </p:nvSpPr>
        <p:spPr>
          <a:xfrm>
            <a:off x="5561452" y="1626815"/>
            <a:ext cx="2099188" cy="212145"/>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0" y="1860495"/>
            <a:ext cx="1524000" cy="232465"/>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5510652" y="5975295"/>
            <a:ext cx="2099188" cy="212145"/>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箭头连接符 30"/>
          <p:cNvCxnSpPr/>
          <p:nvPr/>
        </p:nvCxnSpPr>
        <p:spPr>
          <a:xfrm>
            <a:off x="2600960" y="233680"/>
            <a:ext cx="355600" cy="355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3234676" y="732748"/>
            <a:ext cx="2774238" cy="895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6232658" y="1816184"/>
            <a:ext cx="0" cy="419273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矩形: 圆角 35"/>
          <p:cNvSpPr/>
          <p:nvPr/>
        </p:nvSpPr>
        <p:spPr>
          <a:xfrm>
            <a:off x="7774769" y="4491377"/>
            <a:ext cx="4243060" cy="442364"/>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arn(inVertical)">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left)">
                                      <p:cBhvr>
                                        <p:cTn id="97" dur="500"/>
                                        <p:tgtEl>
                                          <p:spTgt spid="24"/>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left)">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up)">
                                      <p:cBhvr>
                                        <p:cTn id="106" dur="500"/>
                                        <p:tgtEl>
                                          <p:spTgt spid="31"/>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ipe(left)">
                                      <p:cBhvr>
                                        <p:cTn id="110" dur="5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wipe(up)">
                                      <p:cBhvr>
                                        <p:cTn id="115" dur="500"/>
                                        <p:tgtEl>
                                          <p:spTgt spid="3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wipe(left)">
                                      <p:cBhvr>
                                        <p:cTn id="119" dur="500"/>
                                        <p:tgtEl>
                                          <p:spTgt spid="27"/>
                                        </p:tgtEl>
                                      </p:cBhvr>
                                    </p:animEffect>
                                  </p:childTnLst>
                                </p:cTn>
                              </p:par>
                            </p:childTnLst>
                          </p:cTn>
                        </p:par>
                        <p:par>
                          <p:cTn id="120" fill="hold">
                            <p:stCondLst>
                              <p:cond delay="1000"/>
                            </p:stCondLst>
                            <p:childTnLst>
                              <p:par>
                                <p:cTn id="121" presetID="22" presetClass="entr" presetSubtype="8"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wipe(left)">
                                      <p:cBhvr>
                                        <p:cTn id="123" dur="500"/>
                                        <p:tgtEl>
                                          <p:spTgt spid="28"/>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wipe(up)">
                                      <p:cBhvr>
                                        <p:cTn id="128" dur="500"/>
                                        <p:tgtEl>
                                          <p:spTgt spid="34"/>
                                        </p:tgtEl>
                                      </p:cBhvr>
                                    </p:animEffect>
                                  </p:childTnLst>
                                </p:cTn>
                              </p:par>
                            </p:childTnLst>
                          </p:cTn>
                        </p:par>
                        <p:par>
                          <p:cTn id="129" fill="hold">
                            <p:stCondLst>
                              <p:cond delay="500"/>
                            </p:stCondLst>
                            <p:childTnLst>
                              <p:par>
                                <p:cTn id="130" presetID="22" presetClass="entr" presetSubtype="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wipe(left)">
                                      <p:cBhvr>
                                        <p:cTn id="132" dur="500"/>
                                        <p:tgtEl>
                                          <p:spTgt spid="2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left)">
                                      <p:cBhvr>
                                        <p:cTn id="1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3" grpId="0"/>
      <p:bldP spid="24" grpId="0" animBg="1"/>
      <p:bldP spid="25" grpId="0" animBg="1"/>
      <p:bldP spid="26" grpId="0" animBg="1"/>
      <p:bldP spid="27" grpId="0" animBg="1"/>
      <p:bldP spid="28" grpId="0" animBg="1"/>
      <p:bldP spid="29"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3" name="流程图: 可选过程 2"/>
          <p:cNvSpPr/>
          <p:nvPr/>
        </p:nvSpPr>
        <p:spPr>
          <a:xfrm>
            <a:off x="0" y="345440"/>
            <a:ext cx="3159760" cy="214998"/>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D</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篇</a:t>
            </a:r>
            <a:r>
              <a:rPr lang="zh-CN" altLang="en-US" sz="2800" b="1" noProof="0" dirty="0">
                <a:solidFill>
                  <a:srgbClr val="000000"/>
                </a:solidFill>
                <a:latin typeface="微软雅黑" panose="020B0503020204020204" pitchFamily="34" charset="-122"/>
                <a:ea typeface="微软雅黑" panose="020B0503020204020204" pitchFamily="34" charset="-122"/>
              </a:rPr>
              <a:t>主题词汇归纳</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0" y="575629"/>
            <a:ext cx="12123174" cy="3477875"/>
          </a:xfrm>
          <a:prstGeom prst="rect">
            <a:avLst/>
          </a:prstGeom>
          <a:noFill/>
        </p:spPr>
        <p:txBody>
          <a:bodyPr wrap="square">
            <a:spAutoFit/>
          </a:bodyPr>
          <a:lstStyle/>
          <a:p>
            <a:pPr marL="457200" indent="-457200">
              <a:buFont typeface="+mj-lt"/>
              <a:buAutoNum type="arabicPeriod"/>
            </a:pPr>
            <a:r>
              <a:rPr lang="zh-CN" altLang="en-US" sz="2200" b="1" i="1" dirty="0">
                <a:latin typeface="Calibri" panose="020F0502020204030204" pitchFamily="34" charset="0"/>
                <a:ea typeface="Calibri" panose="020F0502020204030204" pitchFamily="34" charset="0"/>
                <a:cs typeface="Calibri" panose="020F0502020204030204" pitchFamily="34" charset="0"/>
              </a:rPr>
              <a:t>数学模型</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zh-CN" altLang="en-US" sz="2200" b="1" i="1" dirty="0">
                <a:latin typeface="Calibri" panose="020F0502020204030204" pitchFamily="34" charset="0"/>
                <a:ea typeface="Calibri" panose="020F0502020204030204" pitchFamily="34" charset="0"/>
                <a:cs typeface="Calibri" panose="020F0502020204030204" pitchFamily="34" charset="0"/>
              </a:rPr>
              <a:t>模拟                                                  </a:t>
            </a:r>
            <a:r>
              <a:rPr lang="en-US" altLang="zh-CN" sz="2200" b="1" i="1" dirty="0">
                <a:latin typeface="Calibri" panose="020F0502020204030204" pitchFamily="34" charset="0"/>
                <a:ea typeface="Calibri" panose="020F0502020204030204" pitchFamily="34" charset="0"/>
                <a:cs typeface="Calibri" panose="020F0502020204030204" pitchFamily="34" charset="0"/>
              </a:rPr>
              <a:t> </a:t>
            </a:r>
            <a:r>
              <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__________(simulate) players</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zh-CN" altLang="en-US" sz="2200" b="1" i="1" dirty="0">
                <a:latin typeface="Calibri" panose="020F0502020204030204" pitchFamily="34" charset="0"/>
                <a:ea typeface="Calibri" panose="020F0502020204030204" pitchFamily="34" charset="0"/>
                <a:cs typeface="Calibri" panose="020F0502020204030204" pitchFamily="34" charset="0"/>
              </a:rPr>
              <a:t>假设</a:t>
            </a:r>
            <a:r>
              <a:rPr lang="en-US" altLang="zh-CN" sz="2200" b="1" i="1" dirty="0">
                <a:latin typeface="Calibri" panose="020F0502020204030204" pitchFamily="34" charset="0"/>
                <a:ea typeface="Calibri" panose="020F0502020204030204" pitchFamily="34" charset="0"/>
                <a:cs typeface="Calibri" panose="020F0502020204030204" pitchFamily="34" charset="0"/>
              </a:rPr>
              <a:t>,</a:t>
            </a:r>
            <a:r>
              <a:rPr lang="zh-CN" altLang="en-US" sz="2200" b="1" i="1" dirty="0">
                <a:latin typeface="Calibri" panose="020F0502020204030204" pitchFamily="34" charset="0"/>
                <a:ea typeface="Calibri" panose="020F0502020204030204" pitchFamily="34" charset="0"/>
                <a:cs typeface="Calibri" panose="020F0502020204030204" pitchFamily="34" charset="0"/>
              </a:rPr>
              <a:t>假定                                     </a:t>
            </a:r>
            <a:r>
              <a:rPr lang="en-US" altLang="zh-CN" sz="2200" b="1" i="1" dirty="0">
                <a:latin typeface="Calibri" panose="020F0502020204030204" pitchFamily="34" charset="0"/>
                <a:ea typeface="Calibri" panose="020F0502020204030204" pitchFamily="34" charset="0"/>
                <a:cs typeface="Calibri" panose="020F0502020204030204" pitchFamily="34" charset="0"/>
              </a:rPr>
              <a:t>v. </a:t>
            </a:r>
            <a:r>
              <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n. ______________</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zh-CN" altLang="en-US"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经济理论                                          </a:t>
            </a:r>
            <a:r>
              <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to assess the assumptions of ___________(economy)</a:t>
            </a:r>
            <a:endPar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indent="-457200">
              <a:buFont typeface="+mj-lt"/>
              <a:buAutoNum type="arabicPeriod"/>
            </a:pPr>
            <a:r>
              <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go into theorizing process </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altLang="zh-CN" sz="2200" b="1" i="1" dirty="0">
                <a:latin typeface="Calibri" panose="020F0502020204030204" pitchFamily="34" charset="0"/>
                <a:ea typeface="Calibri" panose="020F0502020204030204" pitchFamily="34" charset="0"/>
                <a:cs typeface="Calibri" panose="020F0502020204030204" pitchFamily="34" charset="0"/>
              </a:rPr>
              <a:t>_________ performance </a:t>
            </a:r>
            <a:r>
              <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_________ performance __________</a:t>
            </a:r>
            <a:r>
              <a:rPr lang="en-US" altLang="zh-CN" sz="2200" b="1" i="1" dirty="0">
                <a:latin typeface="Calibri" panose="020F0502020204030204" pitchFamily="34" charset="0"/>
                <a:ea typeface="Calibri" panose="020F0502020204030204" pitchFamily="34" charset="0"/>
                <a:cs typeface="Calibri" panose="020F0502020204030204" pitchFamily="34" charset="0"/>
              </a:rPr>
              <a:t> earnings  </a:t>
            </a:r>
            <a:r>
              <a:rPr lang="zh-CN" altLang="en-US" sz="2200" b="1" i="1" dirty="0">
                <a:latin typeface="Calibri" panose="020F0502020204030204" pitchFamily="34" charset="0"/>
                <a:ea typeface="Calibri" panose="020F0502020204030204" pitchFamily="34" charset="0"/>
                <a:cs typeface="Calibri" panose="020F0502020204030204" pitchFamily="34" charset="0"/>
              </a:rPr>
              <a:t>优化，强化，最大化</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zh-CN" altLang="en-US" sz="2200" b="1" i="1" dirty="0">
                <a:latin typeface="Calibri" panose="020F0502020204030204" pitchFamily="34" charset="0"/>
                <a:ea typeface="Calibri" panose="020F0502020204030204" pitchFamily="34" charset="0"/>
                <a:cs typeface="Calibri" panose="020F0502020204030204" pitchFamily="34" charset="0"/>
              </a:rPr>
              <a:t>达到稳定状态</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r>
              <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avoid chaos rather than _________(stable)</a:t>
            </a:r>
            <a:endPar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indent="-457200">
              <a:buFont typeface="+mj-lt"/>
              <a:buAutoNum type="arabicPeriod" startAt="8"/>
            </a:pPr>
            <a:r>
              <a:rPr lang="zh-CN" altLang="en-US"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决策者</a:t>
            </a:r>
            <a:r>
              <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zh-CN" altLang="en-US"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做决策</a:t>
            </a:r>
            <a:endPar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indent="-457200">
              <a:buFont typeface="+mj-lt"/>
              <a:buAutoNum type="arabicPeriod" startAt="8"/>
            </a:pPr>
            <a:r>
              <a:rPr lang="en-US" altLang="zh-CN" sz="2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one centralized, god-like player who could coordinate everyone = ______________________</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p:txBody>
      </p:sp>
      <p:sp>
        <p:nvSpPr>
          <p:cNvPr id="10" name="文本框 9"/>
          <p:cNvSpPr txBox="1"/>
          <p:nvPr/>
        </p:nvSpPr>
        <p:spPr>
          <a:xfrm>
            <a:off x="4758814" y="875937"/>
            <a:ext cx="1504335"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simulated</a:t>
            </a:r>
            <a:endParaRPr lang="zh-CN" altLang="en-US" dirty="0">
              <a:solidFill>
                <a:srgbClr val="FF0000"/>
              </a:solidFill>
            </a:endParaRPr>
          </a:p>
        </p:txBody>
      </p:sp>
      <p:sp>
        <p:nvSpPr>
          <p:cNvPr id="12" name="文本框 11"/>
          <p:cNvSpPr txBox="1"/>
          <p:nvPr/>
        </p:nvSpPr>
        <p:spPr>
          <a:xfrm>
            <a:off x="4886634" y="1229898"/>
            <a:ext cx="615499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assumption</a:t>
            </a:r>
            <a:endParaRPr lang="zh-CN" altLang="en-US" dirty="0">
              <a:solidFill>
                <a:srgbClr val="FF0000"/>
              </a:solidFill>
            </a:endParaRPr>
          </a:p>
        </p:txBody>
      </p:sp>
      <p:sp>
        <p:nvSpPr>
          <p:cNvPr id="14" name="文本框 13"/>
          <p:cNvSpPr txBox="1"/>
          <p:nvPr/>
        </p:nvSpPr>
        <p:spPr>
          <a:xfrm>
            <a:off x="8023123" y="1564196"/>
            <a:ext cx="1612490"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economists</a:t>
            </a:r>
            <a:endParaRPr lang="zh-CN" altLang="en-US" dirty="0">
              <a:solidFill>
                <a:srgbClr val="FF0000"/>
              </a:solidFill>
            </a:endParaRPr>
          </a:p>
        </p:txBody>
      </p:sp>
      <p:sp>
        <p:nvSpPr>
          <p:cNvPr id="18" name="文本框 17"/>
          <p:cNvSpPr txBox="1"/>
          <p:nvPr/>
        </p:nvSpPr>
        <p:spPr>
          <a:xfrm>
            <a:off x="3873911" y="2881718"/>
            <a:ext cx="1769805"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stability</a:t>
            </a:r>
            <a:endParaRPr lang="zh-CN" altLang="en-US" dirty="0">
              <a:solidFill>
                <a:srgbClr val="FF0000"/>
              </a:solidFill>
            </a:endParaRPr>
          </a:p>
        </p:txBody>
      </p:sp>
      <p:sp>
        <p:nvSpPr>
          <p:cNvPr id="22" name="文本框 21"/>
          <p:cNvSpPr txBox="1"/>
          <p:nvPr/>
        </p:nvSpPr>
        <p:spPr>
          <a:xfrm>
            <a:off x="1907459" y="571138"/>
            <a:ext cx="615499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mathematical model</a:t>
            </a:r>
            <a:endParaRPr lang="zh-CN" altLang="en-US" dirty="0">
              <a:solidFill>
                <a:srgbClr val="FF0000"/>
              </a:solidFill>
            </a:endParaRPr>
          </a:p>
        </p:txBody>
      </p:sp>
      <p:sp>
        <p:nvSpPr>
          <p:cNvPr id="28" name="文本框 27"/>
          <p:cNvSpPr txBox="1"/>
          <p:nvPr/>
        </p:nvSpPr>
        <p:spPr>
          <a:xfrm>
            <a:off x="1936955" y="915267"/>
            <a:ext cx="1297858"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simulate</a:t>
            </a:r>
            <a:endParaRPr lang="zh-CN" altLang="en-US" dirty="0">
              <a:solidFill>
                <a:srgbClr val="FF0000"/>
              </a:solidFill>
            </a:endParaRPr>
          </a:p>
        </p:txBody>
      </p:sp>
      <p:sp>
        <p:nvSpPr>
          <p:cNvPr id="30" name="文本框 29"/>
          <p:cNvSpPr txBox="1"/>
          <p:nvPr/>
        </p:nvSpPr>
        <p:spPr>
          <a:xfrm>
            <a:off x="1946787" y="1249563"/>
            <a:ext cx="2503293"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assume</a:t>
            </a:r>
            <a:endParaRPr lang="zh-CN" altLang="en-US" dirty="0">
              <a:solidFill>
                <a:srgbClr val="FF0000"/>
              </a:solidFill>
            </a:endParaRPr>
          </a:p>
        </p:txBody>
      </p:sp>
      <p:sp>
        <p:nvSpPr>
          <p:cNvPr id="31" name="文本框 30"/>
          <p:cNvSpPr txBox="1"/>
          <p:nvPr/>
        </p:nvSpPr>
        <p:spPr>
          <a:xfrm>
            <a:off x="1873046" y="1569112"/>
            <a:ext cx="2325328"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economic theories</a:t>
            </a:r>
            <a:endParaRPr lang="zh-CN" altLang="en-US" dirty="0">
              <a:solidFill>
                <a:srgbClr val="FF0000"/>
              </a:solidFill>
            </a:endParaRPr>
          </a:p>
        </p:txBody>
      </p:sp>
      <p:sp>
        <p:nvSpPr>
          <p:cNvPr id="32" name="文本框 31"/>
          <p:cNvSpPr txBox="1"/>
          <p:nvPr/>
        </p:nvSpPr>
        <p:spPr>
          <a:xfrm>
            <a:off x="4316362" y="1868996"/>
            <a:ext cx="2325328" cy="430887"/>
          </a:xfrm>
          <a:prstGeom prst="rect">
            <a:avLst/>
          </a:prstGeom>
          <a:noFill/>
        </p:spPr>
        <p:txBody>
          <a:bodyPr wrap="square">
            <a:spAutoFit/>
          </a:bodyPr>
          <a:lstStyle/>
          <a:p>
            <a:r>
              <a:rPr kumimoji="0" lang="zh-CN" altLang="en-US"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进入理论化过程</a:t>
            </a:r>
            <a:endParaRPr lang="zh-CN" altLang="en-US" dirty="0">
              <a:solidFill>
                <a:srgbClr val="FF0000"/>
              </a:solidFill>
            </a:endParaRPr>
          </a:p>
        </p:txBody>
      </p:sp>
      <p:sp>
        <p:nvSpPr>
          <p:cNvPr id="34" name="文本框 33"/>
          <p:cNvSpPr txBox="1"/>
          <p:nvPr/>
        </p:nvSpPr>
        <p:spPr>
          <a:xfrm>
            <a:off x="609601" y="2222957"/>
            <a:ext cx="1307690"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enhance</a:t>
            </a:r>
            <a:endParaRPr lang="zh-CN" altLang="en-US" dirty="0">
              <a:solidFill>
                <a:srgbClr val="FF0000"/>
              </a:solidFill>
            </a:endParaRPr>
          </a:p>
        </p:txBody>
      </p:sp>
      <p:sp>
        <p:nvSpPr>
          <p:cNvPr id="36" name="文本框 35"/>
          <p:cNvSpPr txBox="1"/>
          <p:nvPr/>
        </p:nvSpPr>
        <p:spPr>
          <a:xfrm>
            <a:off x="3736258" y="2232789"/>
            <a:ext cx="2635045"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optimize</a:t>
            </a:r>
            <a:endParaRPr lang="zh-CN" altLang="en-US" dirty="0">
              <a:solidFill>
                <a:srgbClr val="FF0000"/>
              </a:solidFill>
            </a:endParaRPr>
          </a:p>
        </p:txBody>
      </p:sp>
      <p:sp>
        <p:nvSpPr>
          <p:cNvPr id="38" name="文本框 37"/>
          <p:cNvSpPr txBox="1"/>
          <p:nvPr/>
        </p:nvSpPr>
        <p:spPr>
          <a:xfrm>
            <a:off x="6823588" y="2173796"/>
            <a:ext cx="1553496"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maximize</a:t>
            </a:r>
            <a:endParaRPr lang="zh-CN" altLang="en-US" dirty="0">
              <a:solidFill>
                <a:srgbClr val="FF0000"/>
              </a:solidFill>
            </a:endParaRPr>
          </a:p>
        </p:txBody>
      </p:sp>
      <p:sp>
        <p:nvSpPr>
          <p:cNvPr id="40" name="文本框 39"/>
          <p:cNvSpPr txBox="1"/>
          <p:nvPr/>
        </p:nvSpPr>
        <p:spPr>
          <a:xfrm>
            <a:off x="3854245" y="2576918"/>
            <a:ext cx="615499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reach a stable state </a:t>
            </a:r>
            <a:r>
              <a:rPr kumimoji="0" lang="en-US" altLang="zh-CN" sz="2200" b="1"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r>
              <a:rPr lang="en-US" altLang="zh-CN" sz="2200" b="1" i="1" dirty="0">
                <a:latin typeface="Calibri" panose="020F0502020204030204" pitchFamily="34" charset="0"/>
                <a:ea typeface="Calibri" panose="020F0502020204030204" pitchFamily="34" charset="0"/>
                <a:cs typeface="Calibri" panose="020F0502020204030204" pitchFamily="34" charset="0"/>
              </a:rPr>
              <a:t>____________ </a:t>
            </a:r>
            <a:r>
              <a:rPr kumimoji="0" lang="en-US" altLang="zh-CN" sz="2200" b="1"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 stable state</a:t>
            </a:r>
            <a:endParaRPr lang="zh-CN" altLang="en-US" dirty="0"/>
          </a:p>
        </p:txBody>
      </p:sp>
      <p:sp>
        <p:nvSpPr>
          <p:cNvPr id="42" name="文本框 41"/>
          <p:cNvSpPr txBox="1"/>
          <p:nvPr/>
        </p:nvSpPr>
        <p:spPr>
          <a:xfrm>
            <a:off x="6695768" y="2586751"/>
            <a:ext cx="205494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settle into </a:t>
            </a:r>
            <a:endParaRPr lang="zh-CN" altLang="en-US" dirty="0">
              <a:solidFill>
                <a:srgbClr val="FF0000"/>
              </a:solidFill>
            </a:endParaRPr>
          </a:p>
        </p:txBody>
      </p:sp>
      <p:sp>
        <p:nvSpPr>
          <p:cNvPr id="44" name="文本框 43"/>
          <p:cNvSpPr txBox="1"/>
          <p:nvPr/>
        </p:nvSpPr>
        <p:spPr>
          <a:xfrm>
            <a:off x="4227871" y="3265176"/>
            <a:ext cx="615499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decision-makers / decision-making</a:t>
            </a:r>
            <a:endParaRPr lang="zh-CN" altLang="en-US" dirty="0">
              <a:solidFill>
                <a:srgbClr val="FF0000"/>
              </a:solidFill>
            </a:endParaRPr>
          </a:p>
        </p:txBody>
      </p:sp>
      <p:sp>
        <p:nvSpPr>
          <p:cNvPr id="46" name="文本框 45"/>
          <p:cNvSpPr txBox="1"/>
          <p:nvPr/>
        </p:nvSpPr>
        <p:spPr>
          <a:xfrm>
            <a:off x="8072284" y="3481486"/>
            <a:ext cx="3205316"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centralized coordination</a:t>
            </a:r>
            <a:endParaRPr lang="zh-CN" altLang="en-US" dirty="0">
              <a:solidFill>
                <a:srgbClr val="FF0000"/>
              </a:solidFill>
            </a:endParaRPr>
          </a:p>
        </p:txBody>
      </p:sp>
      <p:sp>
        <p:nvSpPr>
          <p:cNvPr id="47" name="文本框 46"/>
          <p:cNvSpPr txBox="1"/>
          <p:nvPr/>
        </p:nvSpPr>
        <p:spPr>
          <a:xfrm>
            <a:off x="0" y="4198816"/>
            <a:ext cx="12123174" cy="1785104"/>
          </a:xfrm>
          <a:prstGeom prst="rect">
            <a:avLst/>
          </a:prstGeom>
          <a:noFill/>
        </p:spPr>
        <p:txBody>
          <a:bodyPr wrap="square">
            <a:spAutoFit/>
          </a:bodyPr>
          <a:lstStyle/>
          <a:p>
            <a:r>
              <a:rPr lang="en-US" altLang="zh-CN" sz="2200" b="1" i="1" dirty="0">
                <a:highlight>
                  <a:srgbClr val="FFFF00"/>
                </a:highlight>
                <a:latin typeface="Calibri" panose="020F0502020204030204" pitchFamily="34" charset="0"/>
                <a:ea typeface="Calibri" panose="020F0502020204030204" pitchFamily="34" charset="0"/>
                <a:cs typeface="Calibri" panose="020F0502020204030204" pitchFamily="34" charset="0"/>
              </a:rPr>
              <a:t>***</a:t>
            </a:r>
            <a:r>
              <a:rPr lang="zh-CN" altLang="en-US" sz="2200" b="1" i="1" dirty="0">
                <a:highlight>
                  <a:srgbClr val="FFFF00"/>
                </a:highlight>
                <a:latin typeface="Calibri" panose="020F0502020204030204" pitchFamily="34" charset="0"/>
                <a:ea typeface="Calibri" panose="020F0502020204030204" pitchFamily="34" charset="0"/>
                <a:cs typeface="Calibri" panose="020F0502020204030204" pitchFamily="34" charset="0"/>
              </a:rPr>
              <a:t>注意词的变形</a:t>
            </a:r>
            <a:endParaRPr lang="en-US" altLang="zh-CN" sz="2200" b="1" i="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altLang="zh-CN" sz="2200" b="1" i="1" dirty="0">
                <a:latin typeface="Calibri" panose="020F0502020204030204" pitchFamily="34" charset="0"/>
                <a:ea typeface="Calibri" panose="020F0502020204030204" pitchFamily="34" charset="0"/>
                <a:cs typeface="Calibri" panose="020F0502020204030204" pitchFamily="34" charset="0"/>
              </a:rPr>
              <a:t>in the __________(absent) of </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altLang="zh-CN" sz="2200" b="1" i="1" dirty="0">
                <a:latin typeface="Calibri" panose="020F0502020204030204" pitchFamily="34" charset="0"/>
                <a:ea typeface="Calibri" panose="020F0502020204030204" pitchFamily="34" charset="0"/>
                <a:cs typeface="Calibri" panose="020F0502020204030204" pitchFamily="34" charset="0"/>
              </a:rPr>
              <a:t>a state of _________(confuse) and disorder</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altLang="zh-CN" sz="2200" b="1" i="1" dirty="0">
                <a:latin typeface="Calibri" panose="020F0502020204030204" pitchFamily="34" charset="0"/>
                <a:ea typeface="Calibri" panose="020F0502020204030204" pitchFamily="34" charset="0"/>
                <a:cs typeface="Calibri" panose="020F0502020204030204" pitchFamily="34" charset="0"/>
              </a:rPr>
              <a:t>__________(ignore) of future opportunities</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altLang="zh-CN" sz="2200" b="1" i="1" dirty="0">
                <a:latin typeface="Calibri" panose="020F0502020204030204" pitchFamily="34" charset="0"/>
                <a:ea typeface="Calibri" panose="020F0502020204030204" pitchFamily="34" charset="0"/>
                <a:cs typeface="Calibri" panose="020F0502020204030204" pitchFamily="34" charset="0"/>
              </a:rPr>
              <a:t>___________(decrease) interactions between people</a:t>
            </a:r>
            <a:endParaRPr lang="en-US" altLang="zh-CN" sz="2200" b="1" i="1" dirty="0">
              <a:latin typeface="Calibri" panose="020F0502020204030204" pitchFamily="34" charset="0"/>
              <a:ea typeface="Calibri" panose="020F0502020204030204" pitchFamily="34" charset="0"/>
              <a:cs typeface="Calibri" panose="020F0502020204030204" pitchFamily="34" charset="0"/>
            </a:endParaRPr>
          </a:p>
        </p:txBody>
      </p:sp>
      <p:sp>
        <p:nvSpPr>
          <p:cNvPr id="49" name="文本框 48"/>
          <p:cNvSpPr txBox="1"/>
          <p:nvPr/>
        </p:nvSpPr>
        <p:spPr>
          <a:xfrm>
            <a:off x="1406014" y="4435215"/>
            <a:ext cx="615499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absence</a:t>
            </a:r>
            <a:endParaRPr lang="zh-CN" altLang="en-US" dirty="0">
              <a:solidFill>
                <a:srgbClr val="FF0000"/>
              </a:solidFill>
            </a:endParaRPr>
          </a:p>
        </p:txBody>
      </p:sp>
      <p:sp>
        <p:nvSpPr>
          <p:cNvPr id="51" name="文本框 50"/>
          <p:cNvSpPr txBox="1"/>
          <p:nvPr/>
        </p:nvSpPr>
        <p:spPr>
          <a:xfrm>
            <a:off x="1700981" y="4818673"/>
            <a:ext cx="615499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confusion</a:t>
            </a:r>
            <a:endParaRPr lang="zh-CN" altLang="en-US" dirty="0">
              <a:solidFill>
                <a:srgbClr val="FF0000"/>
              </a:solidFill>
            </a:endParaRPr>
          </a:p>
        </p:txBody>
      </p:sp>
      <p:sp>
        <p:nvSpPr>
          <p:cNvPr id="53" name="文本框 52"/>
          <p:cNvSpPr txBox="1"/>
          <p:nvPr/>
        </p:nvSpPr>
        <p:spPr>
          <a:xfrm>
            <a:off x="471949" y="5133306"/>
            <a:ext cx="615499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ignorance</a:t>
            </a:r>
            <a:endParaRPr lang="zh-CN" altLang="en-US" dirty="0">
              <a:solidFill>
                <a:srgbClr val="FF0000"/>
              </a:solidFill>
            </a:endParaRPr>
          </a:p>
        </p:txBody>
      </p:sp>
      <p:sp>
        <p:nvSpPr>
          <p:cNvPr id="55" name="文本框 54"/>
          <p:cNvSpPr txBox="1"/>
          <p:nvPr/>
        </p:nvSpPr>
        <p:spPr>
          <a:xfrm>
            <a:off x="530942" y="5487266"/>
            <a:ext cx="615499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decreased</a:t>
            </a:r>
            <a:endParaRPr lang="zh-CN" altLang="en-US" dirty="0">
              <a:solidFill>
                <a:srgbClr val="FF0000"/>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arn(inVertical)">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barn(inVertical)">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barn(inVertical)">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barn(inVertical)">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barn(inVertical)">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barn(inVertical)">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arn(inVertic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barn(inVertical)">
                                      <p:cBhvr>
                                        <p:cTn id="97" dur="500"/>
                                        <p:tgtEl>
                                          <p:spTgt spid="51"/>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barn(inVertical)">
                                      <p:cBhvr>
                                        <p:cTn id="102" dur="500"/>
                                        <p:tgtEl>
                                          <p:spTgt spid="53"/>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barn(inVertical)">
                                      <p:cBhvr>
                                        <p:cTn id="10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8" grpId="0"/>
      <p:bldP spid="22" grpId="0"/>
      <p:bldP spid="28" grpId="0"/>
      <p:bldP spid="30" grpId="0"/>
      <p:bldP spid="31" grpId="0"/>
      <p:bldP spid="32" grpId="0"/>
      <p:bldP spid="34" grpId="0"/>
      <p:bldP spid="36" grpId="0"/>
      <p:bldP spid="38" grpId="0"/>
      <p:bldP spid="40" grpId="0"/>
      <p:bldP spid="42" grpId="0"/>
      <p:bldP spid="44" grpId="0"/>
      <p:bldP spid="46" grpId="0"/>
      <p:bldP spid="47" grpId="0"/>
      <p:bldP spid="49" grpId="0"/>
      <p:bldP spid="51" grpId="0"/>
      <p:bldP spid="53"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35510"/>
            <a:ext cx="12192000" cy="315615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3" name="矩形 2"/>
          <p:cNvSpPr/>
          <p:nvPr/>
        </p:nvSpPr>
        <p:spPr bwMode="auto">
          <a:xfrm>
            <a:off x="4392645" y="1453832"/>
            <a:ext cx="2788181" cy="830997"/>
          </a:xfrm>
          <a:prstGeom prst="rect">
            <a:avLst/>
          </a:prstGeom>
        </p:spPr>
        <p:txBody>
          <a:bodyPr wrap="square">
            <a:spAutoFit/>
          </a:bodyPr>
          <a:lstStyle/>
          <a:p>
            <a:pPr algn="ctr" defTabSz="609600">
              <a:defRPr/>
            </a:pPr>
            <a:r>
              <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rPr>
              <a:t>七选五</a:t>
            </a:r>
            <a:endPar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2196260" y="2545724"/>
            <a:ext cx="8337366" cy="461665"/>
          </a:xfrm>
          <a:prstGeom prst="rect">
            <a:avLst/>
          </a:prstGeom>
          <a:noFill/>
        </p:spPr>
        <p:txBody>
          <a:bodyPr wrap="square">
            <a:spAutoFit/>
          </a:bodyPr>
          <a:lstStyle/>
          <a:p>
            <a:pPr algn="l">
              <a:buNone/>
            </a:pPr>
            <a:r>
              <a:rPr lang="zh-CN" altLang="en-US" sz="2400" b="1" dirty="0">
                <a:latin typeface="Calibri" panose="020F0502020204030204" pitchFamily="34" charset="0"/>
                <a:cs typeface="Calibri" panose="020F0502020204030204" pitchFamily="34" charset="0"/>
              </a:rPr>
              <a:t>人与自我：</a:t>
            </a:r>
            <a:r>
              <a:rPr lang="en-US" altLang="zh-CN" sz="2400" b="1" dirty="0">
                <a:latin typeface="Calibri" panose="020F0502020204030204" pitchFamily="34" charset="0"/>
                <a:cs typeface="Calibri" panose="020F0502020204030204" pitchFamily="34" charset="0"/>
              </a:rPr>
              <a:t>Tips on creating and delivering a presentation</a:t>
            </a:r>
            <a:endParaRPr lang="en-US" altLang="zh-CN" sz="2400" b="1" dirty="0">
              <a:latin typeface="Calibri" panose="020F0502020204030204" pitchFamily="34" charset="0"/>
              <a:cs typeface="Calibri" panose="020F0502020204030204" pitchFamily="34"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37013" y="3274142"/>
            <a:ext cx="4803184" cy="3440676"/>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2" name="文本框 1"/>
          <p:cNvSpPr txBox="1"/>
          <p:nvPr/>
        </p:nvSpPr>
        <p:spPr>
          <a:xfrm>
            <a:off x="0" y="825615"/>
            <a:ext cx="12024852" cy="5509200"/>
          </a:xfrm>
          <a:prstGeom prst="rect">
            <a:avLst/>
          </a:prstGeom>
          <a:noFill/>
        </p:spPr>
        <p:txBody>
          <a:bodyPr wrap="square">
            <a:spAutoFit/>
          </a:bodyPr>
          <a:lstStyle/>
          <a:p>
            <a:pPr indent="457200" algn="just"/>
            <a:r>
              <a:rPr lang="en-US" altLang="zh-CN" sz="2200" i="1" kern="0" spc="-100" dirty="0">
                <a:solidFill>
                  <a:prstClr val="black"/>
                </a:solidFill>
                <a:latin typeface="Calibri" panose="020F0502020204030204"/>
                <a:ea typeface="宋体" panose="02010600030101010101" pitchFamily="2" charset="-122"/>
              </a:rPr>
              <a:t>Whether you’re in high school or college, presentations have become an essential part of academic life. </a:t>
            </a:r>
            <a:r>
              <a:rPr lang="en-US" altLang="zh-CN" sz="2200" i="1" kern="0" spc="-100" dirty="0">
                <a:solidFill>
                  <a:prstClr val="black"/>
                </a:solidFill>
                <a:highlight>
                  <a:srgbClr val="FF00FF"/>
                </a:highlight>
                <a:latin typeface="Calibri" panose="020F0502020204030204"/>
                <a:ea typeface="宋体" panose="02010600030101010101" pitchFamily="2" charset="-122"/>
              </a:rPr>
              <a:t>Yet</a:t>
            </a:r>
            <a:r>
              <a:rPr lang="en-US" altLang="zh-CN" sz="2200" i="1" kern="0" spc="-100" dirty="0">
                <a:solidFill>
                  <a:prstClr val="black"/>
                </a:solidFill>
                <a:latin typeface="Calibri" panose="020F0502020204030204"/>
                <a:ea typeface="宋体" panose="02010600030101010101" pitchFamily="2" charset="-122"/>
              </a:rPr>
              <a:t>, many students find themselves nervous, unsure, or even unprepared when it comes to creating and delivering a presentation. 36.________________</a:t>
            </a:r>
            <a:endParaRPr lang="en-US" altLang="zh-CN" sz="2200" i="1" kern="0" spc="-100" dirty="0">
              <a:solidFill>
                <a:prstClr val="black"/>
              </a:solidFill>
              <a:latin typeface="Calibri" panose="020F0502020204030204"/>
              <a:ea typeface="宋体" panose="02010600030101010101" pitchFamily="2" charset="-122"/>
            </a:endParaRPr>
          </a:p>
          <a:p>
            <a:pPr indent="457200" algn="just"/>
            <a:r>
              <a:rPr lang="en-US" altLang="zh-CN" sz="2200" b="1" i="1" kern="0" spc="-100" dirty="0">
                <a:solidFill>
                  <a:prstClr val="black"/>
                </a:solidFill>
                <a:latin typeface="Calibri" panose="020F0502020204030204"/>
                <a:ea typeface="宋体" panose="02010600030101010101" pitchFamily="2" charset="-122"/>
              </a:rPr>
              <a:t>Before diving into your presentation, take a moment to think about your audience. </a:t>
            </a:r>
            <a:r>
              <a:rPr lang="en-US" altLang="zh-CN" sz="2200" i="1" kern="0" spc="-100" dirty="0">
                <a:solidFill>
                  <a:prstClr val="black"/>
                </a:solidFill>
                <a:latin typeface="Calibri" panose="020F0502020204030204"/>
                <a:ea typeface="宋体" panose="02010600030101010101" pitchFamily="2" charset="-122"/>
              </a:rPr>
              <a:t>Are you presenting to your classmates, teachers, or even a broader school community? 37._____________ If you’re talking to classmates, you might be able to make the tone more casual. If it’s for teachers, consider focusing on depth, clarity, and structure.</a:t>
            </a:r>
            <a:endParaRPr lang="en-US" altLang="zh-CN" sz="2200" i="1" kern="0" spc="-100" dirty="0">
              <a:solidFill>
                <a:prstClr val="black"/>
              </a:solidFill>
              <a:latin typeface="Calibri" panose="020F0502020204030204"/>
              <a:ea typeface="宋体" panose="02010600030101010101" pitchFamily="2" charset="-122"/>
            </a:endParaRPr>
          </a:p>
          <a:p>
            <a:pPr indent="457200" algn="just"/>
            <a:r>
              <a:rPr lang="en-US" altLang="zh-CN" sz="2200" b="1" i="1" kern="0" spc="-100" dirty="0">
                <a:solidFill>
                  <a:prstClr val="black"/>
                </a:solidFill>
                <a:latin typeface="Calibri" panose="020F0502020204030204"/>
                <a:ea typeface="宋体" panose="02010600030101010101" pitchFamily="2" charset="-122"/>
              </a:rPr>
              <a:t>A key to any great presentation is simplicity. </a:t>
            </a:r>
            <a:r>
              <a:rPr lang="en-US" altLang="zh-CN" sz="2200" i="1" kern="0" spc="-100" dirty="0">
                <a:solidFill>
                  <a:prstClr val="black"/>
                </a:solidFill>
                <a:latin typeface="Calibri" panose="020F0502020204030204"/>
                <a:ea typeface="宋体" panose="02010600030101010101" pitchFamily="2" charset="-122"/>
              </a:rPr>
              <a:t>38._________________ Stick to one idea per slide and make your content clear and to the point. Bear in mind that your audience is there to hear you. They are not to read paragraphs on a screen. </a:t>
            </a:r>
            <a:endParaRPr lang="en-US" altLang="zh-CN" sz="2200" i="1" kern="0" spc="-100" dirty="0">
              <a:solidFill>
                <a:prstClr val="black"/>
              </a:solidFill>
              <a:latin typeface="Calibri" panose="020F0502020204030204"/>
              <a:ea typeface="宋体" panose="02010600030101010101" pitchFamily="2" charset="-122"/>
            </a:endParaRPr>
          </a:p>
          <a:p>
            <a:pPr indent="457200" algn="just"/>
            <a:r>
              <a:rPr lang="en-US" altLang="zh-CN" sz="2200" b="1" i="1" kern="0" spc="-100" dirty="0">
                <a:solidFill>
                  <a:prstClr val="black"/>
                </a:solidFill>
                <a:latin typeface="Calibri" panose="020F0502020204030204"/>
                <a:ea typeface="宋体" panose="02010600030101010101" pitchFamily="2" charset="-122"/>
              </a:rPr>
              <a:t>Visuals are a powerful tool in presentations. </a:t>
            </a:r>
            <a:r>
              <a:rPr lang="en-US" altLang="zh-CN" sz="2200" i="1" kern="0" spc="-100" dirty="0">
                <a:solidFill>
                  <a:prstClr val="black"/>
                </a:solidFill>
                <a:latin typeface="Calibri" panose="020F0502020204030204"/>
                <a:ea typeface="宋体" panose="02010600030101010101" pitchFamily="2" charset="-122"/>
              </a:rPr>
              <a:t>39._______________ Meanwhile, they also help to explain complex ideas more effectively. But, no matter how visually appealing your slides are, your delivery needs to be smooth. Practice your speech several times to make sure you’re comfortable with the flow and timing of your presentation. It’s also helpful to rehearse in front of a friend or family member who can give you feedback. </a:t>
            </a:r>
            <a:endParaRPr lang="en-US" altLang="zh-CN" sz="2200" i="1" kern="0" spc="-100" dirty="0">
              <a:solidFill>
                <a:prstClr val="black"/>
              </a:solidFill>
              <a:latin typeface="Calibri" panose="020F0502020204030204"/>
              <a:ea typeface="宋体" panose="02010600030101010101" pitchFamily="2" charset="-122"/>
            </a:endParaRPr>
          </a:p>
          <a:p>
            <a:pPr indent="457200" algn="just"/>
            <a:r>
              <a:rPr lang="en-US" altLang="zh-CN" sz="2200" b="1" i="1" kern="0" spc="-100" dirty="0">
                <a:solidFill>
                  <a:prstClr val="black"/>
                </a:solidFill>
                <a:latin typeface="Calibri" panose="020F0502020204030204"/>
                <a:ea typeface="宋体" panose="02010600030101010101" pitchFamily="2" charset="-122"/>
              </a:rPr>
              <a:t>40.______________ </a:t>
            </a:r>
            <a:r>
              <a:rPr lang="en-US" altLang="zh-CN" sz="2200" i="1" kern="0" spc="-100" dirty="0">
                <a:solidFill>
                  <a:prstClr val="black"/>
                </a:solidFill>
                <a:latin typeface="Calibri" panose="020F0502020204030204"/>
                <a:ea typeface="宋体" panose="02010600030101010101" pitchFamily="2" charset="-122"/>
              </a:rPr>
              <a:t>Summarize the main points, emphasize the key takeaways, and provide a clear call to action, especially if you need your audience to do something after the presentation like turning in feedback forms or starting a class discussion</a:t>
            </a:r>
            <a:endParaRPr lang="en-US" altLang="zh-CN" sz="2200" i="1" kern="0" spc="-100" dirty="0">
              <a:solidFill>
                <a:prstClr val="black"/>
              </a:solidFill>
              <a:latin typeface="Calibri" panose="020F0502020204030204"/>
              <a:ea typeface="宋体" panose="02010600030101010101" pitchFamily="2" charset="-122"/>
            </a:endParaRPr>
          </a:p>
        </p:txBody>
      </p:sp>
      <p:sp>
        <p:nvSpPr>
          <p:cNvPr id="3" name="矩形: 圆角 2"/>
          <p:cNvSpPr/>
          <p:nvPr/>
        </p:nvSpPr>
        <p:spPr>
          <a:xfrm>
            <a:off x="4710577" y="916352"/>
            <a:ext cx="1444418" cy="293015"/>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7356" y="180274"/>
            <a:ext cx="3786218"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Step1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读文本大意、理篇章结构</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矩形: 圆角 5"/>
          <p:cNvSpPr/>
          <p:nvPr/>
        </p:nvSpPr>
        <p:spPr>
          <a:xfrm>
            <a:off x="11365443" y="915762"/>
            <a:ext cx="698738" cy="254277"/>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32089" y="1294304"/>
            <a:ext cx="6897976" cy="278857"/>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406544" y="1599105"/>
            <a:ext cx="2525375" cy="247984"/>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447897" y="1938318"/>
            <a:ext cx="8804257" cy="244443"/>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501975" y="2955957"/>
            <a:ext cx="4827109" cy="239528"/>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536388" y="3934267"/>
            <a:ext cx="4950012" cy="283772"/>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462646" y="5296035"/>
            <a:ext cx="2378877" cy="308352"/>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961112" y="129222"/>
            <a:ext cx="3642114" cy="523220"/>
          </a:xfrm>
          <a:prstGeom prst="rect">
            <a:avLst/>
          </a:prstGeom>
          <a:noFill/>
        </p:spPr>
        <p:txBody>
          <a:bodyPr wrap="square">
            <a:spAutoFit/>
          </a:bodyPr>
          <a:lstStyle/>
          <a:p>
            <a:r>
              <a:rPr kumimoji="0" lang="en-US" altLang="zh-CN" sz="28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Tips on presentation</a:t>
            </a:r>
            <a:endParaRPr lang="zh-CN" altLang="en-US"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文本框 20"/>
          <p:cNvSpPr txBox="1"/>
          <p:nvPr>
            <p:custDataLst>
              <p:tags r:id="rId1"/>
            </p:custDataLst>
          </p:nvPr>
        </p:nvSpPr>
        <p:spPr>
          <a:xfrm>
            <a:off x="1366971" y="1724742"/>
            <a:ext cx="1011710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字魂59号-创粗黑" panose="00000500000000000000" charset="-122"/>
              </a:rPr>
              <a:t>2024</a:t>
            </a:r>
            <a:r>
              <a:rPr kumimoji="0" lang="zh-CN" altLang="en-US" sz="4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字魂59号-创粗黑" panose="00000500000000000000" charset="-122"/>
              </a:rPr>
              <a:t>学年第二学期浙江省七彩阳光新高考研究联盟返校联考</a:t>
            </a:r>
            <a:endParaRPr kumimoji="0" lang="zh-CN" altLang="en-US" sz="4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字魂59号-创粗黑" panose="00000500000000000000" charset="-122"/>
            </a:endParaRPr>
          </a:p>
        </p:txBody>
      </p:sp>
      <p:sp>
        <p:nvSpPr>
          <p:cNvPr id="32" name="PA-文本框 31"/>
          <p:cNvSpPr txBox="1"/>
          <p:nvPr>
            <p:custDataLst>
              <p:tags r:id="rId2"/>
            </p:custDataLst>
          </p:nvPr>
        </p:nvSpPr>
        <p:spPr>
          <a:xfrm>
            <a:off x="1767573" y="3282786"/>
            <a:ext cx="8858885" cy="7439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字魂59号-创粗黑" panose="00000500000000000000" charset="-122"/>
                <a:sym typeface="+mn-ea"/>
              </a:rPr>
              <a:t>（阅读部分）</a:t>
            </a:r>
            <a:endParaRPr kumimoji="0" lang="zh-CN" altLang="en-US" sz="32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字魂59号-创粗黑" panose="00000500000000000000" charset="-122"/>
              <a:sym typeface="+mn-ea"/>
            </a:endParaRPr>
          </a:p>
        </p:txBody>
      </p:sp>
      <p:sp>
        <p:nvSpPr>
          <p:cNvPr id="23" name="PA-矩形 22"/>
          <p:cNvSpPr/>
          <p:nvPr>
            <p:custDataLst>
              <p:tags r:id="rId3"/>
            </p:custDataLst>
          </p:nvPr>
        </p:nvSpPr>
        <p:spPr>
          <a:xfrm>
            <a:off x="4050891" y="4654919"/>
            <a:ext cx="4807973" cy="4438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字魂59号-创粗黑" panose="00000500000000000000" charset="-122"/>
              </a:rPr>
              <a:t>北师大嘉兴附中       吴晨华</a:t>
            </a:r>
            <a:endPar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字魂59号-创粗黑" panose="00000500000000000000" charset="-122"/>
            </a:endParaRPr>
          </a:p>
        </p:txBody>
      </p:sp>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500"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par>
                          <p:cTn id="8" fill="hold">
                            <p:stCondLst>
                              <p:cond delay="500"/>
                            </p:stCondLst>
                            <p:childTnLst>
                              <p:par>
                                <p:cTn id="9" presetID="8" presetClass="entr" presetSubtype="16" fill="hold" grpId="1" nodeType="afterEffect">
                                  <p:stCondLst>
                                    <p:cond delay="0"/>
                                  </p:stCondLst>
                                  <p:childTnLst>
                                    <p:set>
                                      <p:cBhvr>
                                        <p:cTn id="10" dur="500" fill="hold">
                                          <p:stCondLst>
                                            <p:cond delay="0"/>
                                          </p:stCondLst>
                                        </p:cTn>
                                        <p:tgtEl>
                                          <p:spTgt spid="32"/>
                                        </p:tgtEl>
                                        <p:attrNameLst>
                                          <p:attrName>style.visibility</p:attrName>
                                        </p:attrNameLst>
                                      </p:cBhvr>
                                      <p:to>
                                        <p:strVal val="visible"/>
                                      </p:to>
                                    </p:set>
                                    <p:animEffect transition="in" filter="diamond(in)">
                                      <p:cBhvr>
                                        <p:cTn id="11" dur="500"/>
                                        <p:tgtEl>
                                          <p:spTgt spid="3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P spid="32" grpId="1"/>
      <p:bldP spid="2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endParaRPr kumimoji="0" lang="zh-CN" alt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2" name="文本框 1"/>
          <p:cNvSpPr txBox="1"/>
          <p:nvPr/>
        </p:nvSpPr>
        <p:spPr>
          <a:xfrm>
            <a:off x="-147484" y="1435215"/>
            <a:ext cx="12024852" cy="3108543"/>
          </a:xfrm>
          <a:prstGeom prst="rect">
            <a:avLst/>
          </a:prstGeom>
          <a:noFill/>
        </p:spPr>
        <p:txBody>
          <a:bodyPr wrap="square">
            <a:spAutoFit/>
          </a:bodyPr>
          <a:lstStyle/>
          <a:p>
            <a:pPr indent="457200" algn="just"/>
            <a:r>
              <a:rPr lang="en-US" altLang="zh-CN" sz="2800" i="1" kern="0" spc="-100" dirty="0">
                <a:solidFill>
                  <a:prstClr val="black"/>
                </a:solidFill>
                <a:latin typeface="Calibri" panose="020F0502020204030204"/>
                <a:ea typeface="宋体" panose="02010600030101010101" pitchFamily="2" charset="-122"/>
              </a:rPr>
              <a:t>A. </a:t>
            </a:r>
            <a:r>
              <a:rPr lang="en-US" altLang="zh-CN" sz="2800" i="1" kern="0" spc="-100" dirty="0">
                <a:solidFill>
                  <a:prstClr val="black"/>
                </a:solidFill>
                <a:highlight>
                  <a:srgbClr val="FFFF00"/>
                </a:highlight>
                <a:latin typeface="Calibri" panose="020F0502020204030204"/>
                <a:ea typeface="宋体" panose="02010600030101010101" pitchFamily="2" charset="-122"/>
              </a:rPr>
              <a:t>They</a:t>
            </a:r>
            <a:r>
              <a:rPr lang="en-US" altLang="zh-CN" sz="2800" i="1" kern="0" spc="-100" dirty="0">
                <a:solidFill>
                  <a:prstClr val="black"/>
                </a:solidFill>
                <a:latin typeface="Calibri" panose="020F0502020204030204"/>
                <a:ea typeface="宋体" panose="02010600030101010101" pitchFamily="2" charset="-122"/>
              </a:rPr>
              <a:t> make your slides </a:t>
            </a:r>
            <a:r>
              <a:rPr lang="en-US" altLang="zh-CN" sz="2800" i="1" kern="0" spc="-100" dirty="0">
                <a:solidFill>
                  <a:prstClr val="black"/>
                </a:solidFill>
                <a:highlight>
                  <a:srgbClr val="FF00FF"/>
                </a:highlight>
                <a:latin typeface="Calibri" panose="020F0502020204030204"/>
                <a:ea typeface="宋体" panose="02010600030101010101" pitchFamily="2" charset="-122"/>
              </a:rPr>
              <a:t>more</a:t>
            </a:r>
            <a:r>
              <a:rPr lang="en-US" altLang="zh-CN" sz="2800" i="1" kern="0" spc="-100" dirty="0">
                <a:solidFill>
                  <a:prstClr val="black"/>
                </a:solidFill>
                <a:latin typeface="Calibri" panose="020F0502020204030204"/>
                <a:ea typeface="宋体" panose="02010600030101010101" pitchFamily="2" charset="-122"/>
              </a:rPr>
              <a:t> </a:t>
            </a:r>
            <a:r>
              <a:rPr lang="en-US" altLang="zh-CN" sz="2800" i="1" kern="0" spc="-100" dirty="0">
                <a:solidFill>
                  <a:prstClr val="black"/>
                </a:solidFill>
                <a:highlight>
                  <a:srgbClr val="00FF00"/>
                </a:highlight>
                <a:latin typeface="Calibri" panose="020F0502020204030204"/>
                <a:ea typeface="宋体" panose="02010600030101010101" pitchFamily="2" charset="-122"/>
              </a:rPr>
              <a:t>engaging</a:t>
            </a:r>
            <a:r>
              <a:rPr lang="en-US" altLang="zh-CN" sz="2800" i="1" kern="0" spc="-100" dirty="0">
                <a:solidFill>
                  <a:prstClr val="black"/>
                </a:solidFill>
                <a:latin typeface="Calibri" panose="020F0502020204030204"/>
                <a:ea typeface="宋体" panose="02010600030101010101" pitchFamily="2" charset="-122"/>
              </a:rPr>
              <a:t>.</a:t>
            </a:r>
            <a:endParaRPr lang="en-US" altLang="zh-CN" sz="2800" i="1" kern="0" spc="-100" dirty="0">
              <a:solidFill>
                <a:prstClr val="black"/>
              </a:solidFill>
              <a:latin typeface="Calibri" panose="020F0502020204030204"/>
              <a:ea typeface="宋体" panose="02010600030101010101" pitchFamily="2" charset="-122"/>
            </a:endParaRPr>
          </a:p>
          <a:p>
            <a:pPr indent="457200" algn="just"/>
            <a:r>
              <a:rPr lang="en-US" altLang="zh-CN" sz="2800" i="1" kern="0" spc="-100" dirty="0">
                <a:solidFill>
                  <a:prstClr val="black"/>
                </a:solidFill>
                <a:latin typeface="Calibri" panose="020F0502020204030204"/>
                <a:ea typeface="宋体" panose="02010600030101010101" pitchFamily="2" charset="-122"/>
              </a:rPr>
              <a:t>B. A good presentation always ends with </a:t>
            </a:r>
            <a:r>
              <a:rPr lang="en-US" altLang="zh-CN" sz="2800" i="1" kern="0" spc="-100" dirty="0">
                <a:solidFill>
                  <a:prstClr val="black"/>
                </a:solidFill>
                <a:highlight>
                  <a:srgbClr val="00FF00"/>
                </a:highlight>
                <a:latin typeface="Calibri" panose="020F0502020204030204"/>
                <a:ea typeface="宋体" panose="02010600030101010101" pitchFamily="2" charset="-122"/>
              </a:rPr>
              <a:t>a strong conclusion</a:t>
            </a:r>
            <a:r>
              <a:rPr lang="en-US" altLang="zh-CN" sz="2800" i="1" kern="0" spc="-100" dirty="0">
                <a:solidFill>
                  <a:prstClr val="black"/>
                </a:solidFill>
                <a:latin typeface="Calibri" panose="020F0502020204030204"/>
                <a:ea typeface="宋体" panose="02010600030101010101" pitchFamily="2" charset="-122"/>
              </a:rPr>
              <a:t>.</a:t>
            </a:r>
            <a:endParaRPr lang="en-US" altLang="zh-CN" sz="2800" i="1" kern="0" spc="-100" dirty="0">
              <a:solidFill>
                <a:prstClr val="black"/>
              </a:solidFill>
              <a:latin typeface="Calibri" panose="020F0502020204030204"/>
              <a:ea typeface="宋体" panose="02010600030101010101" pitchFamily="2" charset="-122"/>
            </a:endParaRPr>
          </a:p>
          <a:p>
            <a:pPr indent="457200" algn="just"/>
            <a:r>
              <a:rPr lang="en-US" altLang="zh-CN" sz="2800" i="1" kern="0" spc="-100" dirty="0">
                <a:solidFill>
                  <a:prstClr val="black"/>
                </a:solidFill>
                <a:latin typeface="Calibri" panose="020F0502020204030204"/>
                <a:ea typeface="宋体" panose="02010600030101010101" pitchFamily="2" charset="-122"/>
              </a:rPr>
              <a:t>C. </a:t>
            </a:r>
            <a:r>
              <a:rPr lang="en-US" altLang="zh-CN" sz="2800" i="1" kern="0" spc="-100" dirty="0">
                <a:solidFill>
                  <a:prstClr val="black"/>
                </a:solidFill>
                <a:highlight>
                  <a:srgbClr val="00FF00"/>
                </a:highlight>
                <a:latin typeface="Calibri" panose="020F0502020204030204"/>
                <a:ea typeface="宋体" panose="02010600030101010101" pitchFamily="2" charset="-122"/>
              </a:rPr>
              <a:t>Good eye contact </a:t>
            </a:r>
            <a:r>
              <a:rPr lang="en-US" altLang="zh-CN" sz="2800" i="1" kern="0" spc="-100" dirty="0">
                <a:solidFill>
                  <a:prstClr val="black"/>
                </a:solidFill>
                <a:latin typeface="Calibri" panose="020F0502020204030204"/>
                <a:ea typeface="宋体" panose="02010600030101010101" pitchFamily="2" charset="-122"/>
              </a:rPr>
              <a:t>helps speakers connect with the audience.</a:t>
            </a:r>
            <a:endParaRPr lang="en-US" altLang="zh-CN" sz="2800" i="1" kern="0" spc="-100" dirty="0">
              <a:solidFill>
                <a:prstClr val="black"/>
              </a:solidFill>
              <a:latin typeface="Calibri" panose="020F0502020204030204"/>
              <a:ea typeface="宋体" panose="02010600030101010101" pitchFamily="2" charset="-122"/>
            </a:endParaRPr>
          </a:p>
          <a:p>
            <a:pPr indent="457200" algn="just"/>
            <a:r>
              <a:rPr lang="en-US" altLang="zh-CN" sz="2800" i="1" kern="0" spc="-100" dirty="0">
                <a:solidFill>
                  <a:prstClr val="black"/>
                </a:solidFill>
                <a:latin typeface="Calibri" panose="020F0502020204030204"/>
                <a:ea typeface="宋体" panose="02010600030101010101" pitchFamily="2" charset="-122"/>
              </a:rPr>
              <a:t>D. Understanding </a:t>
            </a:r>
            <a:r>
              <a:rPr lang="en-US" altLang="zh-CN" sz="2800" i="1" kern="0" spc="-100" dirty="0">
                <a:solidFill>
                  <a:prstClr val="black"/>
                </a:solidFill>
                <a:highlight>
                  <a:srgbClr val="00FF00"/>
                </a:highlight>
                <a:latin typeface="Calibri" panose="020F0502020204030204"/>
                <a:ea typeface="宋体" panose="02010600030101010101" pitchFamily="2" charset="-122"/>
              </a:rPr>
              <a:t>who</a:t>
            </a:r>
            <a:r>
              <a:rPr lang="en-US" altLang="zh-CN" sz="2800" i="1" kern="0" spc="-100" dirty="0">
                <a:solidFill>
                  <a:prstClr val="black"/>
                </a:solidFill>
                <a:latin typeface="Calibri" panose="020F0502020204030204"/>
                <a:ea typeface="宋体" panose="02010600030101010101" pitchFamily="2" charset="-122"/>
              </a:rPr>
              <a:t> will be listening helps </a:t>
            </a:r>
            <a:r>
              <a:rPr lang="en-US" altLang="zh-CN" sz="2800" i="1" kern="0" spc="-100" dirty="0">
                <a:solidFill>
                  <a:prstClr val="black"/>
                </a:solidFill>
                <a:highlight>
                  <a:srgbClr val="FFFF00"/>
                </a:highlight>
                <a:latin typeface="Calibri" panose="020F0502020204030204"/>
                <a:ea typeface="宋体" panose="02010600030101010101" pitchFamily="2" charset="-122"/>
              </a:rPr>
              <a:t>you</a:t>
            </a:r>
            <a:r>
              <a:rPr lang="en-US" altLang="zh-CN" sz="2800" i="1" kern="0" spc="-100" dirty="0">
                <a:solidFill>
                  <a:prstClr val="black"/>
                </a:solidFill>
                <a:latin typeface="Calibri" panose="020F0502020204030204"/>
                <a:ea typeface="宋体" panose="02010600030101010101" pitchFamily="2" charset="-122"/>
              </a:rPr>
              <a:t> </a:t>
            </a:r>
            <a:r>
              <a:rPr lang="en-US" altLang="zh-CN" sz="2800" i="1" kern="0" spc="-100" dirty="0">
                <a:solidFill>
                  <a:prstClr val="black"/>
                </a:solidFill>
                <a:highlight>
                  <a:srgbClr val="00FF00"/>
                </a:highlight>
                <a:latin typeface="Calibri" panose="020F0502020204030204"/>
                <a:ea typeface="宋体" panose="02010600030101010101" pitchFamily="2" charset="-122"/>
              </a:rPr>
              <a:t>tailor</a:t>
            </a:r>
            <a:r>
              <a:rPr lang="en-US" altLang="zh-CN" sz="2800" i="1" kern="0" spc="-100" dirty="0">
                <a:solidFill>
                  <a:prstClr val="black"/>
                </a:solidFill>
                <a:latin typeface="Calibri" panose="020F0502020204030204"/>
                <a:ea typeface="宋体" panose="02010600030101010101" pitchFamily="2" charset="-122"/>
              </a:rPr>
              <a:t> </a:t>
            </a:r>
            <a:r>
              <a:rPr lang="en-US" altLang="zh-CN" sz="2800" i="1" kern="0" spc="-100" dirty="0">
                <a:solidFill>
                  <a:prstClr val="black"/>
                </a:solidFill>
                <a:highlight>
                  <a:srgbClr val="FFFF00"/>
                </a:highlight>
                <a:latin typeface="Calibri" panose="020F0502020204030204"/>
                <a:ea typeface="宋体" panose="02010600030101010101" pitchFamily="2" charset="-122"/>
              </a:rPr>
              <a:t>your</a:t>
            </a:r>
            <a:r>
              <a:rPr lang="en-US" altLang="zh-CN" sz="2800" i="1" kern="0" spc="-100" dirty="0">
                <a:solidFill>
                  <a:prstClr val="black"/>
                </a:solidFill>
                <a:latin typeface="Calibri" panose="020F0502020204030204"/>
                <a:ea typeface="宋体" panose="02010600030101010101" pitchFamily="2" charset="-122"/>
              </a:rPr>
              <a:t> content.</a:t>
            </a:r>
            <a:endParaRPr lang="en-US" altLang="zh-CN" sz="2800" i="1" kern="0" spc="-100" dirty="0">
              <a:solidFill>
                <a:prstClr val="black"/>
              </a:solidFill>
              <a:latin typeface="Calibri" panose="020F0502020204030204"/>
              <a:ea typeface="宋体" panose="02010600030101010101" pitchFamily="2" charset="-122"/>
            </a:endParaRPr>
          </a:p>
          <a:p>
            <a:pPr indent="457200" algn="just"/>
            <a:r>
              <a:rPr lang="en-US" altLang="zh-CN" sz="2800" i="1" kern="0" spc="-100" dirty="0">
                <a:solidFill>
                  <a:prstClr val="black"/>
                </a:solidFill>
                <a:latin typeface="Calibri" panose="020F0502020204030204"/>
                <a:ea typeface="宋体" panose="02010600030101010101" pitchFamily="2" charset="-122"/>
              </a:rPr>
              <a:t>E. </a:t>
            </a:r>
            <a:r>
              <a:rPr lang="en-US" altLang="zh-CN" sz="2800" i="1" kern="0" spc="-100" dirty="0">
                <a:solidFill>
                  <a:prstClr val="black"/>
                </a:solidFill>
                <a:highlight>
                  <a:srgbClr val="FFFF00"/>
                </a:highlight>
                <a:latin typeface="Calibri" panose="020F0502020204030204"/>
                <a:ea typeface="宋体" panose="02010600030101010101" pitchFamily="2" charset="-122"/>
              </a:rPr>
              <a:t>You</a:t>
            </a:r>
            <a:r>
              <a:rPr lang="en-US" altLang="zh-CN" sz="2800" i="1" kern="0" spc="-100" dirty="0">
                <a:solidFill>
                  <a:prstClr val="black"/>
                </a:solidFill>
                <a:latin typeface="Calibri" panose="020F0502020204030204"/>
                <a:ea typeface="宋体" panose="02010600030101010101" pitchFamily="2" charset="-122"/>
              </a:rPr>
              <a:t> don’t want to put off </a:t>
            </a:r>
            <a:r>
              <a:rPr lang="en-US" altLang="zh-CN" sz="2800" i="1" kern="0" spc="-100" dirty="0">
                <a:solidFill>
                  <a:prstClr val="black"/>
                </a:solidFill>
                <a:highlight>
                  <a:srgbClr val="FFFF00"/>
                </a:highlight>
                <a:latin typeface="Calibri" panose="020F0502020204030204"/>
                <a:ea typeface="宋体" panose="02010600030101010101" pitchFamily="2" charset="-122"/>
              </a:rPr>
              <a:t>your</a:t>
            </a:r>
            <a:r>
              <a:rPr lang="en-US" altLang="zh-CN" sz="2800" i="1" kern="0" spc="-100" dirty="0">
                <a:solidFill>
                  <a:prstClr val="black"/>
                </a:solidFill>
                <a:latin typeface="Calibri" panose="020F0502020204030204"/>
                <a:ea typeface="宋体" panose="02010600030101010101" pitchFamily="2" charset="-122"/>
              </a:rPr>
              <a:t> audience by </a:t>
            </a:r>
            <a:r>
              <a:rPr lang="en-US" altLang="zh-CN" sz="2800" i="1" kern="0" spc="-100" dirty="0">
                <a:solidFill>
                  <a:prstClr val="black"/>
                </a:solidFill>
                <a:highlight>
                  <a:srgbClr val="00FF00"/>
                </a:highlight>
                <a:latin typeface="Calibri" panose="020F0502020204030204"/>
                <a:ea typeface="宋体" panose="02010600030101010101" pitchFamily="2" charset="-122"/>
              </a:rPr>
              <a:t>appearing unprofessional</a:t>
            </a:r>
            <a:r>
              <a:rPr lang="en-US" altLang="zh-CN" sz="2800" i="1" kern="0" spc="-100" dirty="0">
                <a:solidFill>
                  <a:prstClr val="black"/>
                </a:solidFill>
                <a:latin typeface="Calibri" panose="020F0502020204030204"/>
                <a:ea typeface="宋体" panose="02010600030101010101" pitchFamily="2" charset="-122"/>
              </a:rPr>
              <a:t>.</a:t>
            </a:r>
            <a:endParaRPr lang="en-US" altLang="zh-CN" sz="2800" i="1" kern="0" spc="-100" dirty="0">
              <a:solidFill>
                <a:prstClr val="black"/>
              </a:solidFill>
              <a:latin typeface="Calibri" panose="020F0502020204030204"/>
              <a:ea typeface="宋体" panose="02010600030101010101" pitchFamily="2" charset="-122"/>
            </a:endParaRPr>
          </a:p>
          <a:p>
            <a:pPr indent="457200" algn="just"/>
            <a:r>
              <a:rPr lang="en-US" altLang="zh-CN" sz="2800" i="1" kern="0" spc="-100" dirty="0">
                <a:solidFill>
                  <a:prstClr val="black"/>
                </a:solidFill>
                <a:latin typeface="Calibri" panose="020F0502020204030204"/>
                <a:ea typeface="宋体" panose="02010600030101010101" pitchFamily="2" charset="-122"/>
              </a:rPr>
              <a:t>F. Don’t overcrowd </a:t>
            </a:r>
            <a:r>
              <a:rPr lang="en-US" altLang="zh-CN" sz="2800" i="1" kern="0" spc="-100" dirty="0">
                <a:solidFill>
                  <a:prstClr val="black"/>
                </a:solidFill>
                <a:highlight>
                  <a:srgbClr val="FFFF00"/>
                </a:highlight>
                <a:latin typeface="Calibri" panose="020F0502020204030204"/>
                <a:ea typeface="宋体" panose="02010600030101010101" pitchFamily="2" charset="-122"/>
              </a:rPr>
              <a:t>your</a:t>
            </a:r>
            <a:r>
              <a:rPr lang="en-US" altLang="zh-CN" sz="2800" i="1" kern="0" spc="-100" dirty="0">
                <a:solidFill>
                  <a:prstClr val="black"/>
                </a:solidFill>
                <a:latin typeface="Calibri" panose="020F0502020204030204"/>
                <a:ea typeface="宋体" panose="02010600030101010101" pitchFamily="2" charset="-122"/>
              </a:rPr>
              <a:t> slides </a:t>
            </a:r>
            <a:r>
              <a:rPr lang="en-US" altLang="zh-CN" sz="2800" i="1" kern="0" spc="-100" dirty="0">
                <a:solidFill>
                  <a:prstClr val="black"/>
                </a:solidFill>
                <a:highlight>
                  <a:srgbClr val="00FF00"/>
                </a:highlight>
                <a:latin typeface="Calibri" panose="020F0502020204030204"/>
                <a:ea typeface="宋体" panose="02010600030101010101" pitchFamily="2" charset="-122"/>
              </a:rPr>
              <a:t>with too much text or overwhelming data</a:t>
            </a:r>
            <a:r>
              <a:rPr lang="en-US" altLang="zh-CN" sz="2800" i="1" kern="0" spc="-100" dirty="0">
                <a:solidFill>
                  <a:prstClr val="black"/>
                </a:solidFill>
                <a:latin typeface="Calibri" panose="020F0502020204030204"/>
                <a:ea typeface="宋体" panose="02010600030101010101" pitchFamily="2" charset="-122"/>
              </a:rPr>
              <a:t>.</a:t>
            </a:r>
            <a:endParaRPr lang="en-US" altLang="zh-CN" sz="2800" i="1" kern="0" spc="-100" dirty="0">
              <a:solidFill>
                <a:prstClr val="black"/>
              </a:solidFill>
              <a:latin typeface="Calibri" panose="020F0502020204030204"/>
              <a:ea typeface="宋体" panose="02010600030101010101" pitchFamily="2" charset="-122"/>
            </a:endParaRPr>
          </a:p>
          <a:p>
            <a:pPr indent="457200" algn="just"/>
            <a:r>
              <a:rPr lang="en-US" altLang="zh-CN" sz="2800" i="1" kern="0" spc="-100" dirty="0">
                <a:solidFill>
                  <a:prstClr val="black"/>
                </a:solidFill>
                <a:latin typeface="Calibri" panose="020F0502020204030204"/>
                <a:ea typeface="宋体" panose="02010600030101010101" pitchFamily="2" charset="-122"/>
              </a:rPr>
              <a:t>G. </a:t>
            </a:r>
            <a:r>
              <a:rPr lang="en-US" altLang="zh-CN" sz="2800" i="1" kern="0" spc="-100" dirty="0">
                <a:solidFill>
                  <a:prstClr val="black"/>
                </a:solidFill>
                <a:highlight>
                  <a:srgbClr val="FF00FF"/>
                </a:highlight>
                <a:latin typeface="Calibri" panose="020F0502020204030204"/>
                <a:ea typeface="宋体" panose="02010600030101010101" pitchFamily="2" charset="-122"/>
              </a:rPr>
              <a:t>Fortunately</a:t>
            </a:r>
            <a:r>
              <a:rPr lang="en-US" altLang="zh-CN" sz="2800" i="1" kern="0" spc="-100" dirty="0">
                <a:solidFill>
                  <a:prstClr val="black"/>
                </a:solidFill>
                <a:latin typeface="Calibri" panose="020F0502020204030204"/>
                <a:ea typeface="宋体" panose="02010600030101010101" pitchFamily="2" charset="-122"/>
              </a:rPr>
              <a:t>, with the right </a:t>
            </a:r>
            <a:r>
              <a:rPr lang="en-US" altLang="zh-CN" sz="2800" i="1" kern="0" spc="-100" dirty="0">
                <a:solidFill>
                  <a:prstClr val="black"/>
                </a:solidFill>
                <a:highlight>
                  <a:srgbClr val="00FF00"/>
                </a:highlight>
                <a:latin typeface="Calibri" panose="020F0502020204030204"/>
                <a:ea typeface="宋体" panose="02010600030101010101" pitchFamily="2" charset="-122"/>
              </a:rPr>
              <a:t>approaches</a:t>
            </a:r>
            <a:r>
              <a:rPr lang="en-US" altLang="zh-CN" sz="2800" i="1" kern="0" spc="-100" dirty="0">
                <a:solidFill>
                  <a:prstClr val="black"/>
                </a:solidFill>
                <a:latin typeface="Calibri" panose="020F0502020204030204"/>
                <a:ea typeface="宋体" panose="02010600030101010101" pitchFamily="2" charset="-122"/>
              </a:rPr>
              <a:t>, </a:t>
            </a:r>
            <a:r>
              <a:rPr lang="en-US" altLang="zh-CN" sz="2800" i="1" kern="0" spc="-100" dirty="0">
                <a:solidFill>
                  <a:prstClr val="black"/>
                </a:solidFill>
                <a:highlight>
                  <a:srgbClr val="FFFF00"/>
                </a:highlight>
                <a:latin typeface="Calibri" panose="020F0502020204030204"/>
                <a:ea typeface="宋体" panose="02010600030101010101" pitchFamily="2" charset="-122"/>
              </a:rPr>
              <a:t>anyone</a:t>
            </a:r>
            <a:r>
              <a:rPr lang="en-US" altLang="zh-CN" sz="2800" i="1" kern="0" spc="-100" dirty="0">
                <a:solidFill>
                  <a:prstClr val="black"/>
                </a:solidFill>
                <a:latin typeface="Calibri" panose="020F0502020204030204"/>
                <a:ea typeface="宋体" panose="02010600030101010101" pitchFamily="2" charset="-122"/>
              </a:rPr>
              <a:t> can excel at presentations.</a:t>
            </a:r>
            <a:endParaRPr lang="en-US" altLang="zh-CN" sz="2800" i="1" kern="0" spc="-100" dirty="0">
              <a:solidFill>
                <a:prstClr val="black"/>
              </a:solidFill>
              <a:latin typeface="Calibri" panose="020F0502020204030204"/>
              <a:ea typeface="宋体" panose="02010600030101010101" pitchFamily="2" charset="-122"/>
            </a:endParaRPr>
          </a:p>
        </p:txBody>
      </p:sp>
      <p:sp>
        <p:nvSpPr>
          <p:cNvPr id="3" name="矩形 2"/>
          <p:cNvSpPr/>
          <p:nvPr/>
        </p:nvSpPr>
        <p:spPr>
          <a:xfrm>
            <a:off x="107356" y="180274"/>
            <a:ext cx="2675173"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Step2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读选项，抓关键</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文本框 5"/>
          <p:cNvSpPr txBox="1"/>
          <p:nvPr/>
        </p:nvSpPr>
        <p:spPr>
          <a:xfrm>
            <a:off x="892277" y="5087139"/>
            <a:ext cx="1841091" cy="523220"/>
          </a:xfrm>
          <a:prstGeom prst="rect">
            <a:avLst/>
          </a:prstGeom>
          <a:noFill/>
        </p:spPr>
        <p:txBody>
          <a:bodyPr wrap="square">
            <a:spAutoFit/>
          </a:bodyPr>
          <a:lstStyle/>
          <a:p>
            <a:r>
              <a:rPr kumimoji="0" lang="zh-CN" altLang="en-US" sz="2800" b="1" u="none" strike="noStrike" kern="0" cap="none" spc="-100" normalizeH="0" baseline="0" noProof="0" dirty="0">
                <a:ln>
                  <a:noFill/>
                </a:ln>
                <a:solidFill>
                  <a:prstClr val="black"/>
                </a:solidFill>
                <a:effectLst/>
                <a:highlight>
                  <a:srgbClr val="FF00FF"/>
                </a:highlight>
                <a:uLnTx/>
                <a:uFillTx/>
                <a:latin typeface="微软雅黑" panose="020B0503020204020204" pitchFamily="34" charset="-122"/>
                <a:ea typeface="微软雅黑" panose="020B0503020204020204" pitchFamily="34" charset="-122"/>
              </a:rPr>
              <a:t>句间衔接</a:t>
            </a:r>
            <a:endParaRPr lang="zh-CN" altLang="en-US"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647334" y="5092056"/>
            <a:ext cx="2013156" cy="523220"/>
          </a:xfrm>
          <a:prstGeom prst="rect">
            <a:avLst/>
          </a:prstGeom>
          <a:noFill/>
        </p:spPr>
        <p:txBody>
          <a:bodyPr wrap="square">
            <a:spAutoFit/>
          </a:bodyPr>
          <a:lstStyle/>
          <a:p>
            <a:r>
              <a:rPr kumimoji="0" lang="zh-CN" altLang="en-US" sz="2800" b="1" u="none" strike="noStrike" kern="0" cap="none" spc="-10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rPr>
              <a:t>指代、代词</a:t>
            </a:r>
            <a:endParaRPr lang="zh-CN" altLang="en-US" b="1" dirty="0">
              <a:highlight>
                <a:srgbClr val="FFFF00"/>
              </a:highlight>
              <a:latin typeface="微软雅黑" panose="020B0503020204020204" pitchFamily="34" charset="-122"/>
              <a:ea typeface="微软雅黑" panose="020B0503020204020204" pitchFamily="34" charset="-122"/>
            </a:endParaRPr>
          </a:p>
        </p:txBody>
      </p:sp>
      <p:sp>
        <p:nvSpPr>
          <p:cNvPr id="8" name="文本框 7"/>
          <p:cNvSpPr txBox="1"/>
          <p:nvPr/>
        </p:nvSpPr>
        <p:spPr>
          <a:xfrm>
            <a:off x="4707193" y="5126468"/>
            <a:ext cx="1841091" cy="523220"/>
          </a:xfrm>
          <a:prstGeom prst="rect">
            <a:avLst/>
          </a:prstGeom>
          <a:noFill/>
        </p:spPr>
        <p:txBody>
          <a:bodyPr wrap="square">
            <a:spAutoFit/>
          </a:bodyPr>
          <a:lstStyle/>
          <a:p>
            <a:r>
              <a:rPr lang="zh-CN" altLang="en-US" sz="2800" b="1" kern="0" spc="-100" dirty="0">
                <a:solidFill>
                  <a:prstClr val="black"/>
                </a:solidFill>
                <a:highlight>
                  <a:srgbClr val="00FF00"/>
                </a:highlight>
                <a:latin typeface="微软雅黑" panose="020B0503020204020204" pitchFamily="34" charset="-122"/>
                <a:ea typeface="微软雅黑" panose="020B0503020204020204" pitchFamily="34" charset="-122"/>
              </a:rPr>
              <a:t>关键词</a:t>
            </a:r>
            <a:endParaRPr lang="zh-CN" altLang="en-US" b="1" dirty="0">
              <a:highlight>
                <a:srgbClr val="00FF00"/>
              </a:highlight>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2" name="文本框 1"/>
          <p:cNvSpPr txBox="1"/>
          <p:nvPr/>
        </p:nvSpPr>
        <p:spPr>
          <a:xfrm>
            <a:off x="0" y="579809"/>
            <a:ext cx="12024852" cy="3046988"/>
          </a:xfrm>
          <a:prstGeom prst="rect">
            <a:avLst/>
          </a:prstGeom>
          <a:noFill/>
        </p:spPr>
        <p:txBody>
          <a:bodyPr wrap="square">
            <a:spAutoFit/>
          </a:bodyPr>
          <a:lstStyle/>
          <a:p>
            <a:pPr indent="457200" algn="just"/>
            <a:r>
              <a:rPr lang="en-US" altLang="zh-CN" sz="2400" i="1" kern="0" spc="-100" dirty="0">
                <a:solidFill>
                  <a:prstClr val="black"/>
                </a:solidFill>
                <a:latin typeface="Calibri" panose="020F0502020204030204"/>
                <a:ea typeface="宋体" panose="02010600030101010101" pitchFamily="2" charset="-122"/>
              </a:rPr>
              <a:t>Whether you’re in high school or college, </a:t>
            </a:r>
            <a:r>
              <a:rPr lang="en-US" altLang="zh-CN" sz="2400" b="1" i="1" kern="0" spc="-100" dirty="0">
                <a:solidFill>
                  <a:prstClr val="black"/>
                </a:solidFill>
                <a:latin typeface="Calibri" panose="020F0502020204030204"/>
                <a:ea typeface="宋体" panose="02010600030101010101" pitchFamily="2" charset="-122"/>
              </a:rPr>
              <a:t>presentations</a:t>
            </a:r>
            <a:r>
              <a:rPr lang="en-US" altLang="zh-CN" sz="2400" i="1" kern="0" spc="-100" dirty="0">
                <a:solidFill>
                  <a:prstClr val="black"/>
                </a:solidFill>
                <a:latin typeface="Calibri" panose="020F0502020204030204"/>
                <a:ea typeface="宋体" panose="02010600030101010101" pitchFamily="2" charset="-122"/>
              </a:rPr>
              <a:t> have become an essential part of academic life. </a:t>
            </a:r>
            <a:r>
              <a:rPr lang="en-US" altLang="zh-CN" sz="2400" i="1" kern="0" spc="-100" dirty="0">
                <a:solidFill>
                  <a:prstClr val="black"/>
                </a:solidFill>
                <a:highlight>
                  <a:srgbClr val="FF00FF"/>
                </a:highlight>
                <a:latin typeface="Calibri" panose="020F0502020204030204"/>
                <a:ea typeface="宋体" panose="02010600030101010101" pitchFamily="2" charset="-122"/>
              </a:rPr>
              <a:t>Yet</a:t>
            </a:r>
            <a:r>
              <a:rPr lang="en-US" altLang="zh-CN" sz="2400" i="1" kern="0" spc="-100" dirty="0">
                <a:solidFill>
                  <a:prstClr val="black"/>
                </a:solidFill>
                <a:latin typeface="Calibri" panose="020F0502020204030204"/>
                <a:ea typeface="宋体" panose="02010600030101010101" pitchFamily="2" charset="-122"/>
              </a:rPr>
              <a:t>, </a:t>
            </a:r>
            <a:r>
              <a:rPr lang="en-US" altLang="zh-CN" sz="2400" b="1" i="1" kern="0" spc="-100" dirty="0">
                <a:solidFill>
                  <a:prstClr val="black"/>
                </a:solidFill>
                <a:latin typeface="Calibri" panose="020F0502020204030204"/>
                <a:ea typeface="宋体" panose="02010600030101010101" pitchFamily="2" charset="-122"/>
              </a:rPr>
              <a:t>many students find themselves nervous, unsure, or even unprepared </a:t>
            </a:r>
            <a:r>
              <a:rPr lang="en-US" altLang="zh-CN" sz="2400" i="1" kern="0" spc="-100" dirty="0">
                <a:solidFill>
                  <a:prstClr val="black"/>
                </a:solidFill>
                <a:latin typeface="Calibri" panose="020F0502020204030204"/>
                <a:ea typeface="宋体" panose="02010600030101010101" pitchFamily="2" charset="-122"/>
              </a:rPr>
              <a:t>when it comes to creating and delivering a presentation. </a:t>
            </a:r>
            <a:r>
              <a:rPr lang="en-US" altLang="zh-CN" sz="2400" b="1" i="1" kern="0" spc="-100" dirty="0">
                <a:solidFill>
                  <a:prstClr val="black"/>
                </a:solidFill>
                <a:latin typeface="Calibri" panose="020F0502020204030204"/>
                <a:ea typeface="宋体" panose="02010600030101010101" pitchFamily="2" charset="-122"/>
              </a:rPr>
              <a:t>36.________________</a:t>
            </a:r>
            <a:endParaRPr lang="en-US" altLang="zh-CN" sz="2400" b="1" i="1" kern="0" spc="-100" dirty="0">
              <a:solidFill>
                <a:prstClr val="black"/>
              </a:solidFill>
              <a:latin typeface="Calibri" panose="020F0502020204030204"/>
              <a:ea typeface="宋体" panose="02010600030101010101" pitchFamily="2" charset="-122"/>
            </a:endParaRPr>
          </a:p>
          <a:p>
            <a:pPr indent="457200" algn="just"/>
            <a:r>
              <a:rPr lang="en-US" altLang="zh-CN" sz="2400" b="1" i="1" kern="0" spc="-100" dirty="0">
                <a:solidFill>
                  <a:prstClr val="black"/>
                </a:solidFill>
                <a:latin typeface="Calibri" panose="020F0502020204030204"/>
                <a:ea typeface="宋体" panose="02010600030101010101" pitchFamily="2" charset="-122"/>
              </a:rPr>
              <a:t>Before diving into your presentation, take a moment to think about your audience. </a:t>
            </a:r>
            <a:endParaRPr lang="en-US" altLang="zh-CN" sz="2400" b="1" i="1" kern="0" spc="-100" dirty="0">
              <a:solidFill>
                <a:prstClr val="black"/>
              </a:solidFill>
              <a:latin typeface="Calibri" panose="020F0502020204030204"/>
              <a:ea typeface="宋体" panose="02010600030101010101" pitchFamily="2" charset="-122"/>
            </a:endParaRPr>
          </a:p>
          <a:p>
            <a:pPr indent="457200" algn="just"/>
            <a:r>
              <a:rPr lang="en-US" altLang="zh-CN" sz="2400" b="1" i="1" kern="0" spc="-100" dirty="0">
                <a:solidFill>
                  <a:prstClr val="black"/>
                </a:solidFill>
                <a:latin typeface="Calibri" panose="020F0502020204030204"/>
                <a:ea typeface="宋体" panose="02010600030101010101" pitchFamily="2" charset="-122"/>
              </a:rPr>
              <a:t>A key to any great presentation is simplicity. </a:t>
            </a:r>
            <a:endParaRPr lang="en-US" altLang="zh-CN" sz="2400" b="1" i="1" kern="0" spc="-100" dirty="0">
              <a:solidFill>
                <a:prstClr val="black"/>
              </a:solidFill>
              <a:latin typeface="Calibri" panose="020F0502020204030204"/>
              <a:ea typeface="宋体" panose="02010600030101010101" pitchFamily="2" charset="-122"/>
            </a:endParaRPr>
          </a:p>
          <a:p>
            <a:pPr indent="457200" algn="just"/>
            <a:r>
              <a:rPr lang="en-US" altLang="zh-CN" sz="2400" b="1" i="1" kern="0" spc="-100" dirty="0">
                <a:solidFill>
                  <a:prstClr val="black"/>
                </a:solidFill>
                <a:latin typeface="Calibri" panose="020F0502020204030204"/>
                <a:ea typeface="宋体" panose="02010600030101010101" pitchFamily="2" charset="-122"/>
              </a:rPr>
              <a:t>Visuals are a powerful tool in presentations. </a:t>
            </a:r>
            <a:endParaRPr lang="en-US" altLang="zh-CN" sz="2400" b="1" i="1" kern="0" spc="-100" dirty="0">
              <a:solidFill>
                <a:prstClr val="black"/>
              </a:solidFill>
              <a:latin typeface="Calibri" panose="020F0502020204030204"/>
              <a:ea typeface="宋体" panose="02010600030101010101" pitchFamily="2" charset="-122"/>
            </a:endParaRPr>
          </a:p>
          <a:p>
            <a:pPr indent="457200" algn="just"/>
            <a:r>
              <a:rPr lang="en-US" altLang="zh-CN" sz="2400" b="1" i="1" kern="0" spc="-100" dirty="0">
                <a:solidFill>
                  <a:prstClr val="black"/>
                </a:solidFill>
                <a:latin typeface="Calibri" panose="020F0502020204030204"/>
                <a:ea typeface="宋体" panose="02010600030101010101" pitchFamily="2" charset="-122"/>
              </a:rPr>
              <a:t>40.______________</a:t>
            </a:r>
            <a:endParaRPr lang="en-US" altLang="zh-CN" sz="2400" i="1" kern="0" spc="-100" dirty="0">
              <a:solidFill>
                <a:prstClr val="black"/>
              </a:solidFill>
              <a:latin typeface="Calibri" panose="020F0502020204030204"/>
              <a:ea typeface="宋体" panose="02010600030101010101" pitchFamily="2" charset="-122"/>
            </a:endParaRPr>
          </a:p>
          <a:p>
            <a:pPr indent="457200" algn="just"/>
            <a:endParaRPr lang="en-US" altLang="zh-CN" sz="2400" i="1" kern="0" spc="-100" dirty="0">
              <a:solidFill>
                <a:prstClr val="black"/>
              </a:solidFill>
              <a:latin typeface="Calibri" panose="020F0502020204030204"/>
              <a:ea typeface="宋体" panose="02010600030101010101" pitchFamily="2" charset="-122"/>
            </a:endParaRPr>
          </a:p>
        </p:txBody>
      </p:sp>
      <p:sp>
        <p:nvSpPr>
          <p:cNvPr id="3" name="文本框 2"/>
          <p:cNvSpPr txBox="1"/>
          <p:nvPr/>
        </p:nvSpPr>
        <p:spPr>
          <a:xfrm>
            <a:off x="0" y="3608144"/>
            <a:ext cx="12024852" cy="2677656"/>
          </a:xfrm>
          <a:prstGeom prst="rect">
            <a:avLst/>
          </a:prstGeom>
          <a:noFill/>
        </p:spPr>
        <p:txBody>
          <a:bodyPr wrap="square">
            <a:spAutoFit/>
          </a:bodyPr>
          <a:lstStyle/>
          <a:p>
            <a:pPr indent="457200" algn="just"/>
            <a:r>
              <a:rPr lang="en-US" altLang="zh-CN" sz="2400" i="1" kern="0" spc="-100" dirty="0">
                <a:solidFill>
                  <a:prstClr val="black"/>
                </a:solidFill>
                <a:latin typeface="Calibri" panose="020F0502020204030204"/>
                <a:ea typeface="宋体" panose="02010600030101010101" pitchFamily="2" charset="-122"/>
              </a:rPr>
              <a:t>A. They make your slides more engaging.</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B. A good presentation always ends with a strong conclusion.</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C. Good eye contact helps speakers connect with the audience.</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D. Understanding who will be listening helps you tailor your content.</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E. You don’t want to put off your audience by appearing unprofessional.</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F. Don’t overcrowd your slides with too much text or overwhelming data.</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G. Fortunately, with the right approaches, anyone can excel at presentations.</a:t>
            </a:r>
            <a:endParaRPr lang="en-US" altLang="zh-CN" sz="2400" i="1" kern="0" spc="-100" dirty="0">
              <a:solidFill>
                <a:prstClr val="black"/>
              </a:solidFill>
              <a:latin typeface="Calibri" panose="020F0502020204030204"/>
              <a:ea typeface="宋体" panose="02010600030101010101" pitchFamily="2" charset="-122"/>
            </a:endParaRPr>
          </a:p>
        </p:txBody>
      </p:sp>
      <p:sp>
        <p:nvSpPr>
          <p:cNvPr id="5" name="矩形 4"/>
          <p:cNvSpPr/>
          <p:nvPr/>
        </p:nvSpPr>
        <p:spPr>
          <a:xfrm>
            <a:off x="107356" y="180274"/>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Step3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6" name="直接箭头连接符 5"/>
          <p:cNvCxnSpPr/>
          <p:nvPr/>
        </p:nvCxnSpPr>
        <p:spPr>
          <a:xfrm flipH="1">
            <a:off x="1883664" y="1524000"/>
            <a:ext cx="2118065" cy="32308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1865376" y="1563329"/>
            <a:ext cx="2106856" cy="63123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1908048" y="1543665"/>
            <a:ext cx="2103513" cy="104103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1859280" y="1543665"/>
            <a:ext cx="2152281" cy="146775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4483510" y="1533832"/>
            <a:ext cx="304800" cy="445401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圆角 24"/>
          <p:cNvSpPr/>
          <p:nvPr/>
        </p:nvSpPr>
        <p:spPr>
          <a:xfrm>
            <a:off x="3769081" y="5939035"/>
            <a:ext cx="1444418" cy="293015"/>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816774" y="5910681"/>
            <a:ext cx="1444418" cy="293015"/>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p:cNvCxnSpPr/>
          <p:nvPr/>
        </p:nvCxnSpPr>
        <p:spPr>
          <a:xfrm flipV="1">
            <a:off x="1715729" y="1238865"/>
            <a:ext cx="3111910" cy="472439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960833" y="1357701"/>
            <a:ext cx="2896947" cy="369332"/>
          </a:xfrm>
          <a:prstGeom prst="rect">
            <a:avLst/>
          </a:prstGeom>
          <a:solidFill>
            <a:schemeClr val="accent4">
              <a:lumMod val="40000"/>
              <a:lumOff val="60000"/>
            </a:schemeClr>
          </a:solidFill>
        </p:spPr>
        <p:txBody>
          <a:bodyPr wrap="none" rtlCol="0">
            <a:spAutoFit/>
          </a:bodyPr>
          <a:lstStyle/>
          <a:p>
            <a:r>
              <a:rPr lang="zh-CN" altLang="en-US" b="1" dirty="0"/>
              <a:t>转折  </a:t>
            </a:r>
            <a:r>
              <a:rPr lang="en-US" altLang="zh-CN" b="1" dirty="0"/>
              <a:t>36  G    </a:t>
            </a:r>
            <a:r>
              <a:rPr lang="zh-CN" altLang="en-US" b="1" dirty="0"/>
              <a:t>主旨 </a:t>
            </a:r>
            <a:r>
              <a:rPr lang="en-US" altLang="zh-CN" b="1" dirty="0"/>
              <a:t>+ </a:t>
            </a:r>
            <a:r>
              <a:rPr lang="zh-CN" altLang="en-US" b="1" dirty="0"/>
              <a:t>代词</a:t>
            </a:r>
            <a:endParaRPr lang="zh-CN" altLang="en-US" b="1"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par>
                                <p:cTn id="37" presetID="22" presetClass="entr" presetSubtype="1"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6"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2" name="文本框 1"/>
          <p:cNvSpPr txBox="1"/>
          <p:nvPr/>
        </p:nvSpPr>
        <p:spPr>
          <a:xfrm>
            <a:off x="0" y="648635"/>
            <a:ext cx="12024852" cy="2554545"/>
          </a:xfrm>
          <a:prstGeom prst="rect">
            <a:avLst/>
          </a:prstGeom>
          <a:noFill/>
        </p:spPr>
        <p:txBody>
          <a:bodyPr wrap="square">
            <a:spAutoFit/>
          </a:bodyPr>
          <a:lstStyle/>
          <a:p>
            <a:pPr indent="457200" algn="just"/>
            <a:r>
              <a:rPr lang="en-US" altLang="zh-CN" sz="3200" b="1" i="1" kern="0" spc="-100" dirty="0">
                <a:solidFill>
                  <a:prstClr val="black"/>
                </a:solidFill>
                <a:latin typeface="Calibri" panose="020F0502020204030204"/>
                <a:ea typeface="宋体" panose="02010600030101010101" pitchFamily="2" charset="-122"/>
              </a:rPr>
              <a:t>Before diving into your presentation, take a moment to </a:t>
            </a:r>
            <a:r>
              <a:rPr lang="en-US" altLang="zh-CN" sz="3200" b="1" i="1" kern="0" spc="-100" dirty="0">
                <a:solidFill>
                  <a:prstClr val="black"/>
                </a:solidFill>
                <a:highlight>
                  <a:srgbClr val="00FF00"/>
                </a:highlight>
                <a:latin typeface="Calibri" panose="020F0502020204030204"/>
                <a:ea typeface="宋体" panose="02010600030101010101" pitchFamily="2" charset="-122"/>
              </a:rPr>
              <a:t>think about your audience</a:t>
            </a:r>
            <a:r>
              <a:rPr lang="en-US" altLang="zh-CN" sz="3200" b="1" i="1" kern="0" spc="-100" dirty="0">
                <a:solidFill>
                  <a:prstClr val="black"/>
                </a:solidFill>
                <a:latin typeface="Calibri" panose="020F0502020204030204"/>
                <a:ea typeface="宋体" panose="02010600030101010101" pitchFamily="2" charset="-122"/>
              </a:rPr>
              <a:t>. </a:t>
            </a:r>
            <a:r>
              <a:rPr lang="en-US" altLang="zh-CN" sz="3200" i="1" kern="0" spc="-100" dirty="0">
                <a:solidFill>
                  <a:prstClr val="black"/>
                </a:solidFill>
                <a:latin typeface="Calibri" panose="020F0502020204030204"/>
                <a:ea typeface="宋体" panose="02010600030101010101" pitchFamily="2" charset="-122"/>
              </a:rPr>
              <a:t>Are you presenting to your classmates, teachers, or even a broader school community? 37._____________ </a:t>
            </a:r>
            <a:r>
              <a:rPr lang="en-US" altLang="zh-CN" sz="3200" b="1" i="1" kern="0" spc="-100" dirty="0">
                <a:solidFill>
                  <a:prstClr val="black"/>
                </a:solidFill>
                <a:latin typeface="Calibri" panose="020F0502020204030204"/>
                <a:ea typeface="宋体" panose="02010600030101010101" pitchFamily="2" charset="-122"/>
              </a:rPr>
              <a:t>If you’re talking to classmates</a:t>
            </a:r>
            <a:r>
              <a:rPr lang="en-US" altLang="zh-CN" sz="3200" i="1" kern="0" spc="-100" dirty="0">
                <a:solidFill>
                  <a:prstClr val="black"/>
                </a:solidFill>
                <a:latin typeface="Calibri" panose="020F0502020204030204"/>
                <a:ea typeface="宋体" panose="02010600030101010101" pitchFamily="2" charset="-122"/>
              </a:rPr>
              <a:t>, you might be able to make the tone more casual. </a:t>
            </a:r>
            <a:r>
              <a:rPr lang="en-US" altLang="zh-CN" sz="3200" b="1" i="1" kern="0" spc="-100" dirty="0">
                <a:solidFill>
                  <a:prstClr val="black"/>
                </a:solidFill>
                <a:latin typeface="Calibri" panose="020F0502020204030204"/>
                <a:ea typeface="宋体" panose="02010600030101010101" pitchFamily="2" charset="-122"/>
              </a:rPr>
              <a:t>If it’s for teachers</a:t>
            </a:r>
            <a:r>
              <a:rPr lang="en-US" altLang="zh-CN" sz="3200" i="1" kern="0" spc="-100" dirty="0">
                <a:solidFill>
                  <a:prstClr val="black"/>
                </a:solidFill>
                <a:latin typeface="Calibri" panose="020F0502020204030204"/>
                <a:ea typeface="宋体" panose="02010600030101010101" pitchFamily="2" charset="-122"/>
              </a:rPr>
              <a:t>, consider focusing on depth, clarity, and structure.</a:t>
            </a:r>
            <a:endParaRPr lang="en-US" altLang="zh-CN" sz="3200" i="1" kern="0" spc="-100" dirty="0">
              <a:solidFill>
                <a:prstClr val="black"/>
              </a:solidFill>
              <a:latin typeface="Calibri" panose="020F0502020204030204"/>
              <a:ea typeface="宋体" panose="02010600030101010101" pitchFamily="2" charset="-122"/>
            </a:endParaRPr>
          </a:p>
        </p:txBody>
      </p:sp>
      <p:sp>
        <p:nvSpPr>
          <p:cNvPr id="3" name="文本框 2"/>
          <p:cNvSpPr txBox="1"/>
          <p:nvPr/>
        </p:nvSpPr>
        <p:spPr>
          <a:xfrm>
            <a:off x="0" y="3470493"/>
            <a:ext cx="12024852" cy="2677656"/>
          </a:xfrm>
          <a:prstGeom prst="rect">
            <a:avLst/>
          </a:prstGeom>
          <a:noFill/>
        </p:spPr>
        <p:txBody>
          <a:bodyPr wrap="square">
            <a:spAutoFit/>
          </a:bodyPr>
          <a:lstStyle/>
          <a:p>
            <a:pPr indent="457200" algn="just"/>
            <a:r>
              <a:rPr lang="en-US" altLang="zh-CN" sz="2400" i="1" kern="0" spc="-100" dirty="0">
                <a:solidFill>
                  <a:prstClr val="black"/>
                </a:solidFill>
                <a:latin typeface="Calibri" panose="020F0502020204030204"/>
                <a:ea typeface="宋体" panose="02010600030101010101" pitchFamily="2" charset="-122"/>
              </a:rPr>
              <a:t>A. They make your slides more engaging.</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B. A good presentation always ends with a strong conclusion.</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C. Good eye contact helps speakers connect with the audience.</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D. Understanding who will be listening helps you tailor your content.</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E. You don’t want to put off your audience by appearing unprofessional.</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F. Don’t overcrowd your slides with too much text or overwhelming data.</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G. </a:t>
            </a:r>
            <a:endParaRPr lang="en-US" altLang="zh-CN" sz="2400" i="1" kern="0" spc="-100" dirty="0">
              <a:solidFill>
                <a:prstClr val="black"/>
              </a:solidFill>
              <a:latin typeface="Calibri" panose="020F0502020204030204"/>
              <a:ea typeface="宋体" panose="02010600030101010101" pitchFamily="2" charset="-122"/>
            </a:endParaRPr>
          </a:p>
        </p:txBody>
      </p:sp>
      <p:sp>
        <p:nvSpPr>
          <p:cNvPr id="5" name="矩形 4"/>
          <p:cNvSpPr/>
          <p:nvPr/>
        </p:nvSpPr>
        <p:spPr>
          <a:xfrm>
            <a:off x="107356" y="180274"/>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Step3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矩形: 圆角 5"/>
          <p:cNvSpPr/>
          <p:nvPr/>
        </p:nvSpPr>
        <p:spPr>
          <a:xfrm>
            <a:off x="2620764" y="4663129"/>
            <a:ext cx="2238314" cy="291644"/>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5899137" y="4677305"/>
            <a:ext cx="2238314" cy="291644"/>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flipH="1" flipV="1">
            <a:off x="1265274" y="1562986"/>
            <a:ext cx="2785731" cy="311534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4468816" y="2098964"/>
            <a:ext cx="2815211" cy="256969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4448759" y="2608118"/>
            <a:ext cx="3708105" cy="20383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圆角 18"/>
          <p:cNvSpPr/>
          <p:nvPr/>
        </p:nvSpPr>
        <p:spPr>
          <a:xfrm>
            <a:off x="2800336" y="2269385"/>
            <a:ext cx="4494543" cy="280775"/>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107936" y="2757065"/>
            <a:ext cx="6191264" cy="321415"/>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flipH="1" flipV="1">
            <a:off x="4754880" y="2479040"/>
            <a:ext cx="1766519" cy="229946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flipV="1">
            <a:off x="4521200" y="3007360"/>
            <a:ext cx="1991360" cy="176784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536070" y="1729841"/>
            <a:ext cx="3065263" cy="369332"/>
          </a:xfrm>
          <a:prstGeom prst="rect">
            <a:avLst/>
          </a:prstGeom>
          <a:solidFill>
            <a:schemeClr val="accent4">
              <a:lumMod val="40000"/>
              <a:lumOff val="60000"/>
            </a:schemeClr>
          </a:solidFill>
        </p:spPr>
        <p:txBody>
          <a:bodyPr wrap="none" rtlCol="0">
            <a:spAutoFit/>
          </a:bodyPr>
          <a:lstStyle/>
          <a:p>
            <a:r>
              <a:rPr lang="zh-CN" altLang="en-US" b="1" dirty="0">
                <a:solidFill>
                  <a:prstClr val="black"/>
                </a:solidFill>
                <a:latin typeface="微软雅黑" panose="020B0503020204020204" pitchFamily="34" charset="-122"/>
                <a:ea typeface="微软雅黑" panose="020B0503020204020204" pitchFamily="34" charset="-122"/>
              </a:rPr>
              <a:t>顺承  </a:t>
            </a:r>
            <a:r>
              <a:rPr lang="en-US" altLang="zh-CN" b="1" dirty="0">
                <a:solidFill>
                  <a:prstClr val="black"/>
                </a:solidFill>
                <a:latin typeface="微软雅黑" panose="020B0503020204020204" pitchFamily="34" charset="-122"/>
                <a:ea typeface="微软雅黑" panose="020B0503020204020204" pitchFamily="34" charset="-122"/>
              </a:rPr>
              <a:t>37  D   </a:t>
            </a:r>
            <a:r>
              <a:rPr lang="zh-CN" altLang="en-US" b="1" dirty="0">
                <a:solidFill>
                  <a:prstClr val="black"/>
                </a:solidFill>
                <a:latin typeface="微软雅黑" panose="020B0503020204020204" pitchFamily="34" charset="-122"/>
                <a:ea typeface="微软雅黑" panose="020B0503020204020204" pitchFamily="34" charset="-122"/>
              </a:rPr>
              <a:t>例证 </a:t>
            </a:r>
            <a:r>
              <a:rPr lang="en-US" altLang="zh-CN" b="1" dirty="0">
                <a:solidFill>
                  <a:prstClr val="black"/>
                </a:solidFill>
                <a:latin typeface="微软雅黑" panose="020B0503020204020204" pitchFamily="34" charset="-122"/>
                <a:ea typeface="微软雅黑" panose="020B0503020204020204" pitchFamily="34" charset="-122"/>
              </a:rPr>
              <a:t>+ </a:t>
            </a:r>
            <a:r>
              <a:rPr lang="zh-CN" altLang="en-US" b="1" dirty="0">
                <a:solidFill>
                  <a:prstClr val="black"/>
                </a:solidFill>
                <a:latin typeface="微软雅黑" panose="020B0503020204020204" pitchFamily="34" charset="-122"/>
                <a:ea typeface="微软雅黑" panose="020B0503020204020204" pitchFamily="34" charset="-122"/>
              </a:rPr>
              <a:t>上下义</a:t>
            </a:r>
            <a:endParaRPr lang="zh-CN" altLang="en-US" b="1" dirty="0">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par>
                                <p:cTn id="36" presetID="22" presetClass="entr" presetSubtype="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P spid="20"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2" name="文本框 1"/>
          <p:cNvSpPr txBox="1"/>
          <p:nvPr/>
        </p:nvSpPr>
        <p:spPr>
          <a:xfrm>
            <a:off x="0" y="864945"/>
            <a:ext cx="12024852" cy="2062103"/>
          </a:xfrm>
          <a:prstGeom prst="rect">
            <a:avLst/>
          </a:prstGeom>
          <a:noFill/>
        </p:spPr>
        <p:txBody>
          <a:bodyPr wrap="square">
            <a:spAutoFit/>
          </a:bodyPr>
          <a:lstStyle/>
          <a:p>
            <a:pPr indent="457200" algn="just"/>
            <a:r>
              <a:rPr lang="en-US" altLang="zh-CN" sz="3200" b="1" i="1" kern="0" spc="-100" dirty="0">
                <a:solidFill>
                  <a:prstClr val="black"/>
                </a:solidFill>
                <a:latin typeface="Calibri" panose="020F0502020204030204"/>
                <a:ea typeface="宋体" panose="02010600030101010101" pitchFamily="2" charset="-122"/>
              </a:rPr>
              <a:t>A key to any great presentation is simplicity. </a:t>
            </a:r>
            <a:r>
              <a:rPr lang="en-US" altLang="zh-CN" sz="3200" i="1" kern="0" spc="-100" dirty="0">
                <a:solidFill>
                  <a:prstClr val="black"/>
                </a:solidFill>
                <a:latin typeface="Calibri" panose="020F0502020204030204"/>
                <a:ea typeface="宋体" panose="02010600030101010101" pitchFamily="2" charset="-122"/>
              </a:rPr>
              <a:t>38._________________ Stick to one idea per slide and make your content clear and to the point. Bear in mind that your audience is there to hear you. They are not to read paragraphs on a screen. </a:t>
            </a:r>
            <a:endParaRPr lang="en-US" altLang="zh-CN" sz="3200" i="1" kern="0" spc="-100" dirty="0">
              <a:solidFill>
                <a:prstClr val="black"/>
              </a:solidFill>
              <a:latin typeface="Calibri" panose="020F0502020204030204"/>
              <a:ea typeface="宋体" panose="02010600030101010101" pitchFamily="2" charset="-122"/>
            </a:endParaRPr>
          </a:p>
        </p:txBody>
      </p:sp>
      <p:sp>
        <p:nvSpPr>
          <p:cNvPr id="3" name="文本框 2"/>
          <p:cNvSpPr txBox="1"/>
          <p:nvPr/>
        </p:nvSpPr>
        <p:spPr>
          <a:xfrm>
            <a:off x="0" y="3598313"/>
            <a:ext cx="12024852" cy="2677656"/>
          </a:xfrm>
          <a:prstGeom prst="rect">
            <a:avLst/>
          </a:prstGeom>
          <a:noFill/>
        </p:spPr>
        <p:txBody>
          <a:bodyPr wrap="square">
            <a:spAutoFit/>
          </a:bodyPr>
          <a:lstStyle/>
          <a:p>
            <a:pPr indent="457200" algn="just"/>
            <a:r>
              <a:rPr lang="en-US" altLang="zh-CN" sz="2400" i="1" kern="0" spc="-100" dirty="0">
                <a:solidFill>
                  <a:prstClr val="black"/>
                </a:solidFill>
                <a:latin typeface="Calibri" panose="020F0502020204030204"/>
                <a:ea typeface="宋体" panose="02010600030101010101" pitchFamily="2" charset="-122"/>
              </a:rPr>
              <a:t>A. They make your slides more engaging.</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B. A good presentation always ends with a strong conclusion.</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C. Good eye contact helps speakers connect with the audience.</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D. </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E. You don’t want to put off your audience by appearing unprofessional.</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F. Don’t overcrowd your slides with too much text or overwhelming data.</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G.</a:t>
            </a:r>
            <a:endParaRPr lang="en-US" altLang="zh-CN" sz="2400" i="1" kern="0" spc="-100" dirty="0">
              <a:solidFill>
                <a:prstClr val="black"/>
              </a:solidFill>
              <a:latin typeface="Calibri" panose="020F0502020204030204"/>
              <a:ea typeface="宋体" panose="02010600030101010101" pitchFamily="2" charset="-122"/>
            </a:endParaRPr>
          </a:p>
        </p:txBody>
      </p:sp>
      <p:sp>
        <p:nvSpPr>
          <p:cNvPr id="5" name="矩形 4"/>
          <p:cNvSpPr/>
          <p:nvPr/>
        </p:nvSpPr>
        <p:spPr>
          <a:xfrm>
            <a:off x="107356" y="180274"/>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Step3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矩形: 圆角 5"/>
          <p:cNvSpPr/>
          <p:nvPr/>
        </p:nvSpPr>
        <p:spPr>
          <a:xfrm>
            <a:off x="6406380" y="1023816"/>
            <a:ext cx="1695204" cy="329495"/>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0" y="1523688"/>
            <a:ext cx="4005072" cy="341688"/>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5254752" y="1529784"/>
            <a:ext cx="5772912" cy="335592"/>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1456428" y="5510473"/>
            <a:ext cx="1231908" cy="305112"/>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4406892" y="5516569"/>
            <a:ext cx="1231908" cy="305112"/>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6424668" y="5522665"/>
            <a:ext cx="1603764" cy="292919"/>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p:nvPr/>
        </p:nvCxnSpPr>
        <p:spPr>
          <a:xfrm flipV="1">
            <a:off x="2651760" y="1233802"/>
            <a:ext cx="4209642" cy="419773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5181600" y="1335024"/>
            <a:ext cx="1712976" cy="423062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flipV="1">
            <a:off x="6882384" y="1304544"/>
            <a:ext cx="451104" cy="427329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212882" y="974330"/>
            <a:ext cx="3825086" cy="369332"/>
          </a:xfrm>
          <a:prstGeom prst="rect">
            <a:avLst/>
          </a:prstGeom>
          <a:solidFill>
            <a:schemeClr val="accent4">
              <a:lumMod val="40000"/>
              <a:lumOff val="60000"/>
            </a:schemeClr>
          </a:solidFill>
        </p:spPr>
        <p:txBody>
          <a:bodyPr wrap="none" rtlCol="0">
            <a:spAutoFit/>
          </a:bodyPr>
          <a:lstStyle/>
          <a:p>
            <a:r>
              <a:rPr lang="zh-CN" altLang="en-US" b="1" dirty="0">
                <a:latin typeface="Calibri" panose="020F0502020204030204" pitchFamily="34" charset="0"/>
                <a:cs typeface="Calibri" panose="020F0502020204030204" pitchFamily="34" charset="0"/>
              </a:rPr>
              <a:t>例证  </a:t>
            </a:r>
            <a:r>
              <a:rPr lang="en-US" altLang="zh-CN" b="1" dirty="0">
                <a:latin typeface="Calibri" panose="020F0502020204030204" pitchFamily="34" charset="0"/>
                <a:ea typeface="Calibri" panose="020F0502020204030204" pitchFamily="34" charset="0"/>
                <a:cs typeface="Calibri" panose="020F0502020204030204" pitchFamily="34" charset="0"/>
              </a:rPr>
              <a:t>38  D    Don’t</a:t>
            </a:r>
            <a:r>
              <a:rPr lang="zh-CN" altLang="en-US" b="1" dirty="0">
                <a:latin typeface="Calibri" panose="020F0502020204030204" pitchFamily="34" charset="0"/>
                <a:cs typeface="Calibri" panose="020F0502020204030204" pitchFamily="34" charset="0"/>
              </a:rPr>
              <a:t> </a:t>
            </a:r>
            <a:r>
              <a:rPr lang="en-US" altLang="zh-CN" b="1" dirty="0">
                <a:latin typeface="Calibri" panose="020F0502020204030204" pitchFamily="34" charset="0"/>
                <a:ea typeface="Calibri" panose="020F0502020204030204" pitchFamily="34" charset="0"/>
                <a:cs typeface="Calibri" panose="020F0502020204030204" pitchFamily="34" charset="0"/>
              </a:rPr>
              <a:t>do</a:t>
            </a:r>
            <a:r>
              <a:rPr lang="zh-CN" altLang="en-US" b="1" dirty="0">
                <a:latin typeface="Calibri" panose="020F0502020204030204" pitchFamily="34" charset="0"/>
                <a:cs typeface="Calibri" panose="020F0502020204030204" pitchFamily="34" charset="0"/>
              </a:rPr>
              <a:t> </a:t>
            </a:r>
            <a:r>
              <a:rPr lang="en-US" altLang="zh-CN" b="1" dirty="0">
                <a:latin typeface="Calibri" panose="020F0502020204030204" pitchFamily="34" charset="0"/>
                <a:ea typeface="Calibri" panose="020F0502020204030204" pitchFamily="34" charset="0"/>
                <a:cs typeface="Calibri" panose="020F0502020204030204" pitchFamily="34" charset="0"/>
              </a:rPr>
              <a:t>… Do</a:t>
            </a:r>
            <a:r>
              <a:rPr lang="zh-CN" altLang="en-US" b="1" dirty="0">
                <a:latin typeface="Calibri" panose="020F0502020204030204" pitchFamily="34" charset="0"/>
                <a:cs typeface="Calibri" panose="020F0502020204030204" pitchFamily="34" charset="0"/>
              </a:rPr>
              <a:t>  并列修正</a:t>
            </a:r>
            <a:endParaRPr lang="zh-CN" altLang="en-US" b="1" dirty="0">
              <a:latin typeface="Calibri" panose="020F0502020204030204" pitchFamily="34" charset="0"/>
              <a:ea typeface="微软雅黑" panose="020B0503020204020204" pitchFamily="34" charset="-122"/>
              <a:cs typeface="Calibri" panose="020F0502020204030204" pitchFamily="3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2" name="文本框 1"/>
          <p:cNvSpPr txBox="1"/>
          <p:nvPr/>
        </p:nvSpPr>
        <p:spPr>
          <a:xfrm>
            <a:off x="0" y="609306"/>
            <a:ext cx="12024852" cy="3046988"/>
          </a:xfrm>
          <a:prstGeom prst="rect">
            <a:avLst/>
          </a:prstGeom>
          <a:noFill/>
        </p:spPr>
        <p:txBody>
          <a:bodyPr wrap="square">
            <a:spAutoFit/>
          </a:bodyPr>
          <a:lstStyle/>
          <a:p>
            <a:pPr indent="457200" algn="just"/>
            <a:r>
              <a:rPr lang="en-US" altLang="zh-CN" sz="3200" b="1" i="1" kern="0" spc="-100" dirty="0">
                <a:solidFill>
                  <a:prstClr val="black"/>
                </a:solidFill>
                <a:latin typeface="Calibri" panose="020F0502020204030204"/>
                <a:ea typeface="宋体" panose="02010600030101010101" pitchFamily="2" charset="-122"/>
              </a:rPr>
              <a:t>Visuals are a powerful tool in presentations. </a:t>
            </a:r>
            <a:r>
              <a:rPr lang="en-US" altLang="zh-CN" sz="3200" i="1" kern="0" spc="-100" dirty="0">
                <a:solidFill>
                  <a:prstClr val="black"/>
                </a:solidFill>
                <a:latin typeface="Calibri" panose="020F0502020204030204"/>
                <a:ea typeface="宋体" panose="02010600030101010101" pitchFamily="2" charset="-122"/>
              </a:rPr>
              <a:t>39._______________ Meanwhile, they also help to explain complex ideas more effectively. But, no matter how visually appealing your slides are, your delivery needs to be smooth. Practice your speech several times to make sure you’re comfortable with the flow and timing of your presentation. It’s also helpful to rehearse in front of a friend or family member who can give you feedback. </a:t>
            </a:r>
            <a:endParaRPr lang="en-US" altLang="zh-CN" sz="3200" i="1" kern="0" spc="-100" dirty="0">
              <a:solidFill>
                <a:prstClr val="black"/>
              </a:solidFill>
              <a:latin typeface="Calibri" panose="020F0502020204030204"/>
              <a:ea typeface="宋体" panose="02010600030101010101" pitchFamily="2" charset="-122"/>
            </a:endParaRPr>
          </a:p>
        </p:txBody>
      </p:sp>
      <p:sp>
        <p:nvSpPr>
          <p:cNvPr id="3" name="文本框 2"/>
          <p:cNvSpPr txBox="1"/>
          <p:nvPr/>
        </p:nvSpPr>
        <p:spPr>
          <a:xfrm>
            <a:off x="0" y="3912944"/>
            <a:ext cx="12024852" cy="2677656"/>
          </a:xfrm>
          <a:prstGeom prst="rect">
            <a:avLst/>
          </a:prstGeom>
          <a:noFill/>
        </p:spPr>
        <p:txBody>
          <a:bodyPr wrap="square">
            <a:spAutoFit/>
          </a:bodyPr>
          <a:lstStyle/>
          <a:p>
            <a:pPr indent="457200" algn="just"/>
            <a:r>
              <a:rPr lang="en-US" altLang="zh-CN" sz="2400" i="1" kern="0" spc="-100" dirty="0">
                <a:solidFill>
                  <a:prstClr val="black"/>
                </a:solidFill>
                <a:latin typeface="Calibri" panose="020F0502020204030204"/>
                <a:ea typeface="宋体" panose="02010600030101010101" pitchFamily="2" charset="-122"/>
              </a:rPr>
              <a:t>A. They make your slides more engaging.</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B. A good presentation always ends with a strong conclusion.</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C. Good eye contact helps speakers connect with the audience.</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D. </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E. You don’t want to put off your audience by appearing unprofessional.</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F. </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G. </a:t>
            </a:r>
            <a:endParaRPr lang="en-US" altLang="zh-CN" sz="2400" i="1" kern="0" spc="-100" dirty="0">
              <a:solidFill>
                <a:prstClr val="black"/>
              </a:solidFill>
              <a:latin typeface="Calibri" panose="020F0502020204030204"/>
              <a:ea typeface="宋体" panose="02010600030101010101" pitchFamily="2" charset="-122"/>
            </a:endParaRPr>
          </a:p>
        </p:txBody>
      </p:sp>
      <p:sp>
        <p:nvSpPr>
          <p:cNvPr id="5" name="矩形 4"/>
          <p:cNvSpPr/>
          <p:nvPr/>
        </p:nvSpPr>
        <p:spPr>
          <a:xfrm>
            <a:off x="107356" y="180274"/>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Step3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矩形: 圆角 5"/>
          <p:cNvSpPr/>
          <p:nvPr/>
        </p:nvSpPr>
        <p:spPr>
          <a:xfrm>
            <a:off x="516660" y="740056"/>
            <a:ext cx="1213817" cy="341491"/>
          </a:xfrm>
          <a:prstGeom prst="roundRect">
            <a:avLst/>
          </a:prstGeom>
          <a:solidFill>
            <a:srgbClr val="FFC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8683" y="1269856"/>
            <a:ext cx="1739613" cy="283642"/>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2778309" y="1274772"/>
            <a:ext cx="653149" cy="298390"/>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10796515" y="1289520"/>
            <a:ext cx="653149" cy="298390"/>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7881251" y="2710282"/>
            <a:ext cx="653149" cy="298390"/>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2026700" y="1271308"/>
            <a:ext cx="653149" cy="298390"/>
          </a:xfrm>
          <a:prstGeom prst="roundRect">
            <a:avLst/>
          </a:prstGeom>
          <a:solidFill>
            <a:srgbClr val="FFC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p:nvPr/>
        </p:nvCxnSpPr>
        <p:spPr>
          <a:xfrm flipH="1" flipV="1">
            <a:off x="1463040" y="955040"/>
            <a:ext cx="802640" cy="39624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1076960" y="1574800"/>
            <a:ext cx="1239520" cy="237744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圆角 18"/>
          <p:cNvSpPr/>
          <p:nvPr/>
        </p:nvSpPr>
        <p:spPr>
          <a:xfrm>
            <a:off x="746540" y="3933228"/>
            <a:ext cx="653149" cy="298390"/>
          </a:xfrm>
          <a:prstGeom prst="roundRect">
            <a:avLst/>
          </a:prstGeom>
          <a:solidFill>
            <a:srgbClr val="FFC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3036340" y="760376"/>
            <a:ext cx="1555980" cy="341491"/>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9071380" y="1248056"/>
            <a:ext cx="1555980" cy="341491"/>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3971060" y="4021736"/>
            <a:ext cx="1281660" cy="341491"/>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p:cNvCxnSpPr/>
          <p:nvPr/>
        </p:nvCxnSpPr>
        <p:spPr>
          <a:xfrm>
            <a:off x="4074160" y="1117600"/>
            <a:ext cx="314960" cy="285496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4104640" y="1056640"/>
            <a:ext cx="4907280" cy="3556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9028959" y="748188"/>
            <a:ext cx="3074368" cy="369332"/>
          </a:xfrm>
          <a:prstGeom prst="rect">
            <a:avLst/>
          </a:prstGeom>
          <a:solidFill>
            <a:schemeClr val="accent4">
              <a:lumMod val="40000"/>
              <a:lumOff val="60000"/>
            </a:schemeClr>
          </a:solidFill>
        </p:spPr>
        <p:txBody>
          <a:bodyPr wrap="none" rtlCol="0">
            <a:spAutoFit/>
          </a:bodyPr>
          <a:lstStyle/>
          <a:p>
            <a:r>
              <a:rPr lang="zh-CN" altLang="en-US" b="1" dirty="0">
                <a:latin typeface="Calibri" panose="020F0502020204030204" pitchFamily="34" charset="0"/>
                <a:cs typeface="Calibri" panose="020F0502020204030204" pitchFamily="34" charset="0"/>
              </a:rPr>
              <a:t>解释  </a:t>
            </a:r>
            <a:r>
              <a:rPr lang="en-US" altLang="zh-CN" b="1" dirty="0">
                <a:latin typeface="Calibri" panose="020F0502020204030204" pitchFamily="34" charset="0"/>
                <a:cs typeface="Calibri" panose="020F0502020204030204" pitchFamily="34" charset="0"/>
              </a:rPr>
              <a:t>39  A   </a:t>
            </a:r>
            <a:r>
              <a:rPr lang="zh-CN" altLang="en-US" b="1" dirty="0">
                <a:latin typeface="Calibri" panose="020F0502020204030204" pitchFamily="34" charset="0"/>
                <a:cs typeface="Calibri" panose="020F0502020204030204" pitchFamily="34" charset="0"/>
              </a:rPr>
              <a:t>代词 </a:t>
            </a:r>
            <a:r>
              <a:rPr lang="en-US" altLang="zh-CN" b="1" dirty="0">
                <a:latin typeface="Calibri" panose="020F0502020204030204" pitchFamily="34" charset="0"/>
                <a:cs typeface="Calibri" panose="020F0502020204030204" pitchFamily="34" charset="0"/>
              </a:rPr>
              <a:t>they+  </a:t>
            </a:r>
            <a:r>
              <a:rPr lang="zh-CN" altLang="en-US" b="1" dirty="0">
                <a:latin typeface="Calibri" panose="020F0502020204030204" pitchFamily="34" charset="0"/>
                <a:cs typeface="Calibri" panose="020F0502020204030204" pitchFamily="34" charset="0"/>
              </a:rPr>
              <a:t>并列</a:t>
            </a:r>
            <a:endParaRPr lang="zh-CN" altLang="en-US" b="1" dirty="0">
              <a:latin typeface="Calibri" panose="020F0502020204030204" pitchFamily="34" charset="0"/>
              <a:ea typeface="微软雅黑" panose="020B0503020204020204" pitchFamily="34" charset="-122"/>
              <a:cs typeface="Calibri" panose="020F0502020204030204" pitchFamily="3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up)">
                                      <p:cBhvr>
                                        <p:cTn id="48" dur="500"/>
                                        <p:tgtEl>
                                          <p:spTgt spid="2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1000"/>
                            </p:stCondLst>
                            <p:childTnLst>
                              <p:par>
                                <p:cTn id="54" presetID="22" presetClass="entr" presetSubtype="1"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9" grpId="0" animBg="1"/>
      <p:bldP spid="20" grpId="0" animBg="1"/>
      <p:bldP spid="21" grpId="0" animBg="1"/>
      <p:bldP spid="22"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2" name="文本框 1"/>
          <p:cNvSpPr txBox="1"/>
          <p:nvPr/>
        </p:nvSpPr>
        <p:spPr>
          <a:xfrm>
            <a:off x="78658" y="727293"/>
            <a:ext cx="12024852" cy="2062103"/>
          </a:xfrm>
          <a:prstGeom prst="rect">
            <a:avLst/>
          </a:prstGeom>
          <a:noFill/>
        </p:spPr>
        <p:txBody>
          <a:bodyPr wrap="square">
            <a:spAutoFit/>
          </a:bodyPr>
          <a:lstStyle/>
          <a:p>
            <a:pPr indent="457200" algn="just"/>
            <a:r>
              <a:rPr lang="en-US" altLang="zh-CN" sz="3200" b="1" i="1" kern="0" spc="-100" dirty="0">
                <a:solidFill>
                  <a:prstClr val="black"/>
                </a:solidFill>
                <a:latin typeface="Calibri" panose="020F0502020204030204"/>
                <a:ea typeface="宋体" panose="02010600030101010101" pitchFamily="2" charset="-122"/>
              </a:rPr>
              <a:t>40.______________ </a:t>
            </a:r>
            <a:r>
              <a:rPr lang="en-US" altLang="zh-CN" sz="3200" i="1" kern="0" spc="-100" dirty="0">
                <a:solidFill>
                  <a:prstClr val="black"/>
                </a:solidFill>
                <a:latin typeface="Calibri" panose="020F0502020204030204"/>
                <a:ea typeface="宋体" panose="02010600030101010101" pitchFamily="2" charset="-122"/>
              </a:rPr>
              <a:t>Summarize the main points, emphasize the key takeaways, and provide a clear call to action, especially if you need your audience to do something after the presentation like turning in feedback forms or starting a class discussion</a:t>
            </a:r>
            <a:endParaRPr lang="en-US" altLang="zh-CN" sz="3200" i="1" kern="0" spc="-100" dirty="0">
              <a:solidFill>
                <a:prstClr val="black"/>
              </a:solidFill>
              <a:latin typeface="Calibri" panose="020F0502020204030204"/>
              <a:ea typeface="宋体" panose="02010600030101010101" pitchFamily="2" charset="-122"/>
            </a:endParaRPr>
          </a:p>
        </p:txBody>
      </p:sp>
      <p:sp>
        <p:nvSpPr>
          <p:cNvPr id="3" name="文本框 2"/>
          <p:cNvSpPr txBox="1"/>
          <p:nvPr/>
        </p:nvSpPr>
        <p:spPr>
          <a:xfrm>
            <a:off x="0" y="2851061"/>
            <a:ext cx="12024852" cy="2677656"/>
          </a:xfrm>
          <a:prstGeom prst="rect">
            <a:avLst/>
          </a:prstGeom>
          <a:noFill/>
        </p:spPr>
        <p:txBody>
          <a:bodyPr wrap="square">
            <a:spAutoFit/>
          </a:bodyPr>
          <a:lstStyle/>
          <a:p>
            <a:pPr indent="457200" algn="just"/>
            <a:r>
              <a:rPr lang="en-US" altLang="zh-CN" sz="2400" i="1" kern="0" spc="-100" dirty="0">
                <a:solidFill>
                  <a:prstClr val="black"/>
                </a:solidFill>
                <a:latin typeface="Calibri" panose="020F0502020204030204"/>
                <a:ea typeface="宋体" panose="02010600030101010101" pitchFamily="2" charset="-122"/>
              </a:rPr>
              <a:t>A. </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B. A good presentation always ends with a strong conclusion.</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C. Good eye contact helps speakers connect with the audience.</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D. </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E. You don’t want to put off your audience by appearing unprofessional.</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F. </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G. </a:t>
            </a:r>
            <a:endParaRPr lang="en-US" altLang="zh-CN" sz="2400" i="1" kern="0" spc="-100" dirty="0">
              <a:solidFill>
                <a:prstClr val="black"/>
              </a:solidFill>
              <a:latin typeface="Calibri" panose="020F0502020204030204"/>
              <a:ea typeface="宋体" panose="02010600030101010101" pitchFamily="2" charset="-122"/>
            </a:endParaRPr>
          </a:p>
        </p:txBody>
      </p:sp>
      <p:sp>
        <p:nvSpPr>
          <p:cNvPr id="5" name="矩形 4"/>
          <p:cNvSpPr/>
          <p:nvPr/>
        </p:nvSpPr>
        <p:spPr>
          <a:xfrm>
            <a:off x="107356" y="180274"/>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Step3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矩形: 圆角 5"/>
          <p:cNvSpPr/>
          <p:nvPr/>
        </p:nvSpPr>
        <p:spPr>
          <a:xfrm>
            <a:off x="3970404" y="868531"/>
            <a:ext cx="1742137" cy="341491"/>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8802959" y="873447"/>
            <a:ext cx="1742137" cy="341491"/>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2790534" y="1389641"/>
            <a:ext cx="1289854" cy="341491"/>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4525928" y="1837010"/>
            <a:ext cx="3536524" cy="341491"/>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flipV="1">
            <a:off x="4296697" y="2222090"/>
            <a:ext cx="580103" cy="114054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圆角 10"/>
          <p:cNvSpPr/>
          <p:nvPr/>
        </p:nvSpPr>
        <p:spPr>
          <a:xfrm>
            <a:off x="4011561" y="3262686"/>
            <a:ext cx="3215149" cy="341491"/>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flipH="1" flipV="1">
            <a:off x="3908323" y="1656735"/>
            <a:ext cx="742335" cy="23105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4719484" y="1229032"/>
            <a:ext cx="0" cy="62926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4817806" y="1189703"/>
            <a:ext cx="3942736" cy="67842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12546" y="807182"/>
            <a:ext cx="2861681" cy="369332"/>
          </a:xfrm>
          <a:prstGeom prst="rect">
            <a:avLst/>
          </a:prstGeom>
          <a:solidFill>
            <a:schemeClr val="accent4">
              <a:lumMod val="40000"/>
              <a:lumOff val="60000"/>
            </a:schemeClr>
          </a:solidFill>
        </p:spPr>
        <p:txBody>
          <a:bodyPr wrap="none" rtlCol="0">
            <a:spAutoFit/>
          </a:bodyPr>
          <a:lstStyle/>
          <a:p>
            <a:r>
              <a:rPr lang="zh-CN" altLang="en-US" b="1" dirty="0">
                <a:latin typeface="Calibri" panose="020F0502020204030204" pitchFamily="34" charset="0"/>
                <a:cs typeface="Calibri" panose="020F0502020204030204" pitchFamily="34" charset="0"/>
              </a:rPr>
              <a:t>并列  </a:t>
            </a:r>
            <a:r>
              <a:rPr lang="en-US" altLang="zh-CN" b="1" dirty="0">
                <a:latin typeface="Calibri" panose="020F0502020204030204" pitchFamily="34" charset="0"/>
                <a:cs typeface="Calibri" panose="020F0502020204030204" pitchFamily="34" charset="0"/>
              </a:rPr>
              <a:t>40  B     </a:t>
            </a:r>
            <a:r>
              <a:rPr lang="zh-CN" altLang="en-US" b="1" dirty="0">
                <a:latin typeface="Calibri" panose="020F0502020204030204" pitchFamily="34" charset="0"/>
                <a:cs typeface="Calibri" panose="020F0502020204030204" pitchFamily="34" charset="0"/>
              </a:rPr>
              <a:t>例证 </a:t>
            </a:r>
            <a:r>
              <a:rPr lang="en-US" altLang="zh-CN" b="1" dirty="0">
                <a:latin typeface="Calibri" panose="020F0502020204030204" pitchFamily="34" charset="0"/>
                <a:cs typeface="Calibri" panose="020F0502020204030204" pitchFamily="34" charset="0"/>
              </a:rPr>
              <a:t>+ </a:t>
            </a:r>
            <a:r>
              <a:rPr lang="zh-CN" altLang="en-US" b="1" dirty="0">
                <a:latin typeface="Calibri" panose="020F0502020204030204" pitchFamily="34" charset="0"/>
                <a:cs typeface="Calibri" panose="020F0502020204030204" pitchFamily="34" charset="0"/>
              </a:rPr>
              <a:t>上下义</a:t>
            </a:r>
            <a:endParaRPr lang="zh-CN" altLang="en-US" b="1" dirty="0">
              <a:latin typeface="Calibri" panose="020F0502020204030204" pitchFamily="34" charset="0"/>
              <a:ea typeface="微软雅黑" panose="020B0503020204020204" pitchFamily="34" charset="-122"/>
              <a:cs typeface="Calibri" panose="020F0502020204030204" pitchFamily="3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3" name="流程图: 可选过程 2"/>
          <p:cNvSpPr/>
          <p:nvPr/>
        </p:nvSpPr>
        <p:spPr>
          <a:xfrm>
            <a:off x="0" y="345440"/>
            <a:ext cx="2507226" cy="205166"/>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rgbClr val="000000"/>
                </a:solidFill>
                <a:latin typeface="微软雅黑" panose="020B0503020204020204" pitchFamily="34" charset="-122"/>
                <a:ea typeface="微软雅黑" panose="020B0503020204020204" pitchFamily="34" charset="-122"/>
              </a:rPr>
              <a:t>文本</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词汇整理</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 name="内容占位符 2"/>
          <p:cNvSpPr txBox="1"/>
          <p:nvPr/>
        </p:nvSpPr>
        <p:spPr>
          <a:xfrm>
            <a:off x="344214" y="711527"/>
            <a:ext cx="11847786" cy="63699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1. (n.) </a:t>
            </a:r>
            <a:r>
              <a:rPr lang="zh-CN" altLang="en-US" sz="1800" b="1" dirty="0">
                <a:latin typeface="Calibri" panose="020F0502020204030204" pitchFamily="34" charset="0"/>
                <a:cs typeface="Calibri" panose="020F0502020204030204" pitchFamily="34" charset="0"/>
              </a:rPr>
              <a:t>展示，演示，呈现或介绍</a:t>
            </a:r>
            <a:endParaRPr lang="en-US" altLang="zh-CN" sz="1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2. (adj.) </a:t>
            </a:r>
            <a:r>
              <a:rPr lang="zh-CN" altLang="en-US" sz="1800" b="1" dirty="0">
                <a:latin typeface="Calibri" panose="020F0502020204030204" pitchFamily="34" charset="0"/>
                <a:cs typeface="Calibri" panose="020F0502020204030204" pitchFamily="34" charset="0"/>
              </a:rPr>
              <a:t>必要的，重要的，本质的或基本的</a:t>
            </a:r>
            <a:endParaRPr lang="en-US" altLang="zh-CN" sz="1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3. (adj.) </a:t>
            </a:r>
            <a:r>
              <a:rPr lang="zh-CN" altLang="en-US" sz="1800" b="1" dirty="0">
                <a:latin typeface="Calibri" panose="020F0502020204030204" pitchFamily="34" charset="0"/>
                <a:cs typeface="Calibri" panose="020F0502020204030204" pitchFamily="34" charset="0"/>
              </a:rPr>
              <a:t>紧张的，神经的，易激动的</a:t>
            </a:r>
            <a:endParaRPr lang="en-US" altLang="zh-CN" sz="1800" b="1" dirty="0">
              <a:latin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4. (adj.) </a:t>
            </a:r>
            <a:r>
              <a:rPr lang="zh-CN" altLang="en-US" sz="1800" b="1" dirty="0">
                <a:latin typeface="Calibri" panose="020F0502020204030204" pitchFamily="34" charset="0"/>
                <a:cs typeface="Calibri" panose="020F0502020204030204" pitchFamily="34" charset="0"/>
              </a:rPr>
              <a:t>随意的，非正式或临时的</a:t>
            </a:r>
            <a:endParaRPr lang="en-US" altLang="zh-CN" sz="1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5. (n.) </a:t>
            </a:r>
            <a:r>
              <a:rPr lang="zh-CN" altLang="en-US" sz="1800" b="1" dirty="0">
                <a:latin typeface="Calibri" panose="020F0502020204030204" pitchFamily="34" charset="0"/>
                <a:cs typeface="Calibri" panose="020F0502020204030204" pitchFamily="34" charset="0"/>
              </a:rPr>
              <a:t>清晰，明确，透明度或清澈</a:t>
            </a:r>
            <a:endParaRPr lang="en-US" altLang="zh-CN" sz="1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6. (n.) </a:t>
            </a:r>
            <a:r>
              <a:rPr lang="zh-CN" altLang="en-US" sz="1800" b="1" dirty="0">
                <a:latin typeface="Calibri" panose="020F0502020204030204" pitchFamily="34" charset="0"/>
                <a:cs typeface="Calibri" panose="020F0502020204030204" pitchFamily="34" charset="0"/>
              </a:rPr>
              <a:t>结构，框架，建筑物或组织</a:t>
            </a:r>
            <a:endParaRPr lang="en-US" altLang="zh-CN" sz="1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7. (n.) </a:t>
            </a:r>
            <a:r>
              <a:rPr lang="zh-CN" altLang="en-US" sz="1800" b="1" dirty="0">
                <a:latin typeface="Calibri" panose="020F0502020204030204" pitchFamily="34" charset="0"/>
                <a:cs typeface="Calibri" panose="020F0502020204030204" pitchFamily="34" charset="0"/>
              </a:rPr>
              <a:t>简单，简洁，朴素或天真</a:t>
            </a:r>
            <a:endParaRPr lang="en-US" altLang="zh-CN" sz="1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8. (n.) </a:t>
            </a:r>
            <a:r>
              <a:rPr lang="zh-CN" altLang="en-US" sz="1800" b="1" dirty="0">
                <a:latin typeface="Calibri" panose="020F0502020204030204" pitchFamily="34" charset="0"/>
                <a:cs typeface="Calibri" panose="020F0502020204030204" pitchFamily="34" charset="0"/>
              </a:rPr>
              <a:t>视觉材料，图像，视觉效果或视觉艺术</a:t>
            </a:r>
            <a:endParaRPr lang="en-US" altLang="zh-CN" sz="1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9. (adj.) </a:t>
            </a:r>
            <a:r>
              <a:rPr lang="zh-CN" altLang="en-US" sz="1800" b="1" dirty="0">
                <a:latin typeface="Calibri" panose="020F0502020204030204" pitchFamily="34" charset="0"/>
                <a:cs typeface="Calibri" panose="020F0502020204030204" pitchFamily="34" charset="0"/>
              </a:rPr>
              <a:t>复杂的，复合的或综合的</a:t>
            </a:r>
            <a:endParaRPr lang="en-US" altLang="zh-CN" sz="1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10. (n.) </a:t>
            </a:r>
            <a:r>
              <a:rPr lang="zh-CN" altLang="en-US" sz="1800" b="1" dirty="0">
                <a:latin typeface="Calibri" panose="020F0502020204030204" pitchFamily="34" charset="0"/>
                <a:cs typeface="Calibri" panose="020F0502020204030204" pitchFamily="34" charset="0"/>
              </a:rPr>
              <a:t>表达，传递，交付或分娩</a:t>
            </a:r>
            <a:endParaRPr lang="en-US" altLang="zh-CN" sz="1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11. (v.) </a:t>
            </a:r>
            <a:r>
              <a:rPr lang="zh-CN" altLang="en-US" sz="1800" b="1" dirty="0">
                <a:latin typeface="Calibri" panose="020F0502020204030204" pitchFamily="34" charset="0"/>
                <a:cs typeface="Calibri" panose="020F0502020204030204" pitchFamily="34" charset="0"/>
              </a:rPr>
              <a:t>排练，练习，详述或复述</a:t>
            </a:r>
            <a:endParaRPr lang="en-US" altLang="zh-CN" sz="1800" b="1" dirty="0">
              <a:latin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12. (n.) </a:t>
            </a:r>
            <a:r>
              <a:rPr lang="zh-CN" altLang="en-US" sz="1800" b="1" dirty="0">
                <a:latin typeface="Calibri" panose="020F0502020204030204" pitchFamily="34" charset="0"/>
                <a:cs typeface="Calibri" panose="020F0502020204030204" pitchFamily="34" charset="0"/>
              </a:rPr>
              <a:t>反馈，意见，回授或回声</a:t>
            </a:r>
            <a:endParaRPr lang="en-US" altLang="zh-CN" sz="1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13. (v.) </a:t>
            </a:r>
            <a:r>
              <a:rPr lang="zh-CN" altLang="en-US" sz="1800" b="1" dirty="0">
                <a:latin typeface="Calibri" panose="020F0502020204030204" pitchFamily="34" charset="0"/>
                <a:cs typeface="Calibri" panose="020F0502020204030204" pitchFamily="34" charset="0"/>
              </a:rPr>
              <a:t>总结，概括，概述或摘要</a:t>
            </a:r>
            <a:endParaRPr lang="en-US" altLang="zh-CN" sz="1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14. (v.) </a:t>
            </a:r>
            <a:r>
              <a:rPr lang="zh-CN" altLang="en-US" sz="1800" b="1" dirty="0">
                <a:latin typeface="Calibri" panose="020F0502020204030204" pitchFamily="34" charset="0"/>
                <a:cs typeface="Calibri" panose="020F0502020204030204" pitchFamily="34" charset="0"/>
              </a:rPr>
              <a:t>强调，着重，使突出或加强</a:t>
            </a:r>
            <a:endParaRPr lang="en-US" altLang="zh-CN" sz="1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1200"/>
              </a:spcBef>
              <a:buNone/>
            </a:pPr>
            <a:r>
              <a:rPr lang="en-US" altLang="zh-CN" sz="1800" b="1" dirty="0">
                <a:latin typeface="Calibri" panose="020F0502020204030204" pitchFamily="34" charset="0"/>
                <a:ea typeface="Calibri" panose="020F0502020204030204" pitchFamily="34" charset="0"/>
                <a:cs typeface="Calibri" panose="020F0502020204030204" pitchFamily="34" charset="0"/>
              </a:rPr>
              <a:t>15. (n.) </a:t>
            </a:r>
            <a:r>
              <a:rPr lang="zh-CN" altLang="en-US" sz="1800" b="1" dirty="0">
                <a:latin typeface="Calibri" panose="020F0502020204030204" pitchFamily="34" charset="0"/>
                <a:cs typeface="Calibri" panose="020F0502020204030204" pitchFamily="34" charset="0"/>
              </a:rPr>
              <a:t>行动号召，呼吁或激励</a:t>
            </a:r>
            <a:endParaRPr lang="zh-CN" altLang="en-US" sz="1800" b="1" dirty="0">
              <a:latin typeface="Calibri" panose="020F0502020204030204" pitchFamily="34" charset="0"/>
              <a:cs typeface="Calibri" panose="020F0502020204030204" pitchFamily="34" charset="0"/>
            </a:endParaRPr>
          </a:p>
        </p:txBody>
      </p:sp>
      <p:sp>
        <p:nvSpPr>
          <p:cNvPr id="6" name="内容占位符 2"/>
          <p:cNvSpPr txBox="1"/>
          <p:nvPr/>
        </p:nvSpPr>
        <p:spPr>
          <a:xfrm>
            <a:off x="5289840" y="604027"/>
            <a:ext cx="5643631" cy="60179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1. presentation </a:t>
            </a:r>
            <a:r>
              <a:rPr lang="en-US" altLang="zh-CN" sz="20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v. __________</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2. essential  </a:t>
            </a:r>
            <a:r>
              <a:rPr lang="en-US" altLang="zh-CN" sz="20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n. _________________</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3. nervous  </a:t>
            </a:r>
            <a:r>
              <a:rPr lang="en-US" altLang="zh-CN" sz="20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n. _________________</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4. casual </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5. clarity </a:t>
            </a:r>
            <a:r>
              <a:rPr lang="en-US" altLang="zh-CN" sz="20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v. ___________</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6. structure </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7. simplicity  </a:t>
            </a:r>
            <a:r>
              <a:rPr lang="en-US" altLang="zh-CN" sz="20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adj._________ v.___________</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8. visuals </a:t>
            </a:r>
            <a:r>
              <a:rPr lang="en-US" altLang="zh-CN" sz="20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adj.______________ n. _________</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9. complex </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10.delivery </a:t>
            </a:r>
            <a:r>
              <a:rPr lang="en-US" altLang="zh-CN" sz="20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v.__________</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11. rehearse </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12. feedback </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13. summarize </a:t>
            </a:r>
            <a:r>
              <a:rPr lang="en-US" altLang="zh-CN" sz="20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n.__________ v/n.________</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14. emphasize </a:t>
            </a:r>
            <a:r>
              <a:rPr lang="en-US" altLang="zh-CN" sz="20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n.__________</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b="1" i="1" dirty="0">
                <a:latin typeface="Calibri" panose="020F0502020204030204" pitchFamily="34" charset="0"/>
                <a:ea typeface="Calibri" panose="020F0502020204030204" pitchFamily="34" charset="0"/>
                <a:cs typeface="Calibri" panose="020F0502020204030204" pitchFamily="34" charset="0"/>
              </a:rPr>
              <a:t>15. call to action </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p:txBody>
      </p:sp>
      <p:sp>
        <p:nvSpPr>
          <p:cNvPr id="7" name="文本框 6"/>
          <p:cNvSpPr txBox="1"/>
          <p:nvPr/>
        </p:nvSpPr>
        <p:spPr>
          <a:xfrm>
            <a:off x="7669161" y="537365"/>
            <a:ext cx="1238865"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present</a:t>
            </a:r>
            <a:endParaRPr lang="zh-CN" altLang="en-US" dirty="0">
              <a:solidFill>
                <a:srgbClr val="FF0000"/>
              </a:solidFill>
            </a:endParaRPr>
          </a:p>
        </p:txBody>
      </p:sp>
      <p:sp>
        <p:nvSpPr>
          <p:cNvPr id="9" name="文本框 8"/>
          <p:cNvSpPr txBox="1"/>
          <p:nvPr/>
        </p:nvSpPr>
        <p:spPr>
          <a:xfrm>
            <a:off x="7256207" y="910990"/>
            <a:ext cx="2143432"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essential/ essence</a:t>
            </a:r>
            <a:endParaRPr lang="zh-CN" altLang="en-US" dirty="0">
              <a:solidFill>
                <a:srgbClr val="FF0000"/>
              </a:solidFill>
            </a:endParaRPr>
          </a:p>
        </p:txBody>
      </p:sp>
      <p:sp>
        <p:nvSpPr>
          <p:cNvPr id="10" name="文本框 9"/>
          <p:cNvSpPr txBox="1"/>
          <p:nvPr/>
        </p:nvSpPr>
        <p:spPr>
          <a:xfrm>
            <a:off x="7074311" y="1368191"/>
            <a:ext cx="2325328"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nerve/ nervousness</a:t>
            </a:r>
            <a:endParaRPr lang="zh-CN" altLang="en-US" dirty="0">
              <a:solidFill>
                <a:srgbClr val="FF0000"/>
              </a:solidFill>
            </a:endParaRPr>
          </a:p>
        </p:txBody>
      </p:sp>
      <p:sp>
        <p:nvSpPr>
          <p:cNvPr id="11" name="文本框 10"/>
          <p:cNvSpPr txBox="1"/>
          <p:nvPr/>
        </p:nvSpPr>
        <p:spPr>
          <a:xfrm>
            <a:off x="6853085" y="2120359"/>
            <a:ext cx="2325328"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clarify</a:t>
            </a:r>
            <a:endParaRPr lang="zh-CN" altLang="en-US" dirty="0">
              <a:solidFill>
                <a:srgbClr val="FF0000"/>
              </a:solidFill>
            </a:endParaRPr>
          </a:p>
        </p:txBody>
      </p:sp>
      <p:sp>
        <p:nvSpPr>
          <p:cNvPr id="12" name="文本框 11"/>
          <p:cNvSpPr txBox="1"/>
          <p:nvPr/>
        </p:nvSpPr>
        <p:spPr>
          <a:xfrm>
            <a:off x="7565923" y="2892191"/>
            <a:ext cx="938980"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simple</a:t>
            </a:r>
            <a:endParaRPr lang="zh-CN" altLang="en-US" dirty="0">
              <a:solidFill>
                <a:srgbClr val="FF0000"/>
              </a:solidFill>
            </a:endParaRPr>
          </a:p>
        </p:txBody>
      </p:sp>
      <p:sp>
        <p:nvSpPr>
          <p:cNvPr id="13" name="文本框 12"/>
          <p:cNvSpPr txBox="1"/>
          <p:nvPr/>
        </p:nvSpPr>
        <p:spPr>
          <a:xfrm>
            <a:off x="9026014" y="2897107"/>
            <a:ext cx="2325328"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simplify</a:t>
            </a:r>
            <a:endParaRPr lang="zh-CN" altLang="en-US" dirty="0">
              <a:solidFill>
                <a:srgbClr val="FF0000"/>
              </a:solidFill>
            </a:endParaRPr>
          </a:p>
        </p:txBody>
      </p:sp>
      <p:sp>
        <p:nvSpPr>
          <p:cNvPr id="14" name="文本框 13"/>
          <p:cNvSpPr txBox="1"/>
          <p:nvPr/>
        </p:nvSpPr>
        <p:spPr>
          <a:xfrm>
            <a:off x="7157884" y="3349391"/>
            <a:ext cx="2379406"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visual/visible</a:t>
            </a:r>
            <a:endParaRPr lang="zh-CN" altLang="en-US" dirty="0">
              <a:solidFill>
                <a:srgbClr val="FF0000"/>
              </a:solidFill>
            </a:endParaRPr>
          </a:p>
        </p:txBody>
      </p:sp>
      <p:sp>
        <p:nvSpPr>
          <p:cNvPr id="15" name="文本框 14"/>
          <p:cNvSpPr txBox="1"/>
          <p:nvPr/>
        </p:nvSpPr>
        <p:spPr>
          <a:xfrm>
            <a:off x="9227575" y="3344475"/>
            <a:ext cx="2379406"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vision</a:t>
            </a:r>
            <a:endParaRPr lang="zh-CN" altLang="en-US" dirty="0">
              <a:solidFill>
                <a:srgbClr val="FF0000"/>
              </a:solidFill>
            </a:endParaRPr>
          </a:p>
        </p:txBody>
      </p:sp>
      <p:sp>
        <p:nvSpPr>
          <p:cNvPr id="16" name="文本框 15"/>
          <p:cNvSpPr txBox="1"/>
          <p:nvPr/>
        </p:nvSpPr>
        <p:spPr>
          <a:xfrm>
            <a:off x="7093974" y="4101558"/>
            <a:ext cx="2379406"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deliver</a:t>
            </a:r>
            <a:endParaRPr lang="zh-CN" altLang="en-US" dirty="0">
              <a:solidFill>
                <a:srgbClr val="FF0000"/>
              </a:solidFill>
            </a:endParaRPr>
          </a:p>
        </p:txBody>
      </p:sp>
      <p:sp>
        <p:nvSpPr>
          <p:cNvPr id="17" name="文本框 16"/>
          <p:cNvSpPr txBox="1"/>
          <p:nvPr/>
        </p:nvSpPr>
        <p:spPr>
          <a:xfrm>
            <a:off x="7610168" y="5355171"/>
            <a:ext cx="1238864"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summary</a:t>
            </a:r>
            <a:endParaRPr lang="zh-CN" altLang="en-US" dirty="0">
              <a:solidFill>
                <a:srgbClr val="FF0000"/>
              </a:solidFill>
            </a:endParaRPr>
          </a:p>
        </p:txBody>
      </p:sp>
      <p:sp>
        <p:nvSpPr>
          <p:cNvPr id="18" name="文本框 17"/>
          <p:cNvSpPr txBox="1"/>
          <p:nvPr/>
        </p:nvSpPr>
        <p:spPr>
          <a:xfrm>
            <a:off x="7536426" y="5704216"/>
            <a:ext cx="2379406"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emphasis</a:t>
            </a:r>
            <a:endParaRPr lang="zh-CN" altLang="en-US" dirty="0">
              <a:solidFill>
                <a:srgbClr val="FF0000"/>
              </a:solidFill>
            </a:endParaRPr>
          </a:p>
        </p:txBody>
      </p:sp>
      <p:sp>
        <p:nvSpPr>
          <p:cNvPr id="19" name="文本框 18"/>
          <p:cNvSpPr txBox="1"/>
          <p:nvPr/>
        </p:nvSpPr>
        <p:spPr>
          <a:xfrm>
            <a:off x="9286568" y="5379751"/>
            <a:ext cx="2379406"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sum</a:t>
            </a:r>
            <a:endParaRPr lang="zh-CN" altLang="en-US" dirty="0">
              <a:solidFill>
                <a:srgbClr val="FF0000"/>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barn(inVertical)">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barn(inVertical)">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barn(inVertical)">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barn(inVertical)">
                                      <p:cBhvr>
                                        <p:cTn id="57" dur="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
                                            <p:txEl>
                                              <p:pRg st="7" end="7"/>
                                            </p:txEl>
                                          </p:spTgt>
                                        </p:tgtEl>
                                        <p:attrNameLst>
                                          <p:attrName>style.visibility</p:attrName>
                                        </p:attrNameLst>
                                      </p:cBhvr>
                                      <p:to>
                                        <p:strVal val="visible"/>
                                      </p:to>
                                    </p:set>
                                    <p:animEffect transition="in" filter="barn(inVertical)">
                                      <p:cBhvr>
                                        <p:cTn id="72" dur="500"/>
                                        <p:tgtEl>
                                          <p:spTgt spid="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arn(inVertical)">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barn(inVertical)">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
                                            <p:txEl>
                                              <p:pRg st="8" end="8"/>
                                            </p:txEl>
                                          </p:spTgt>
                                        </p:tgtEl>
                                        <p:attrNameLst>
                                          <p:attrName>style.visibility</p:attrName>
                                        </p:attrNameLst>
                                      </p:cBhvr>
                                      <p:to>
                                        <p:strVal val="visible"/>
                                      </p:to>
                                    </p:set>
                                    <p:animEffect transition="in" filter="barn(inVertical)">
                                      <p:cBhvr>
                                        <p:cTn id="87" dur="500"/>
                                        <p:tgtEl>
                                          <p:spTgt spid="6">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6">
                                            <p:txEl>
                                              <p:pRg st="9" end="9"/>
                                            </p:txEl>
                                          </p:spTgt>
                                        </p:tgtEl>
                                        <p:attrNameLst>
                                          <p:attrName>style.visibility</p:attrName>
                                        </p:attrNameLst>
                                      </p:cBhvr>
                                      <p:to>
                                        <p:strVal val="visible"/>
                                      </p:to>
                                    </p:set>
                                    <p:animEffect transition="in" filter="barn(inVertical)">
                                      <p:cBhvr>
                                        <p:cTn id="92" dur="500"/>
                                        <p:tgtEl>
                                          <p:spTgt spid="6">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barn(inVertical)">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6">
                                            <p:txEl>
                                              <p:pRg st="10" end="10"/>
                                            </p:txEl>
                                          </p:spTgt>
                                        </p:tgtEl>
                                        <p:attrNameLst>
                                          <p:attrName>style.visibility</p:attrName>
                                        </p:attrNameLst>
                                      </p:cBhvr>
                                      <p:to>
                                        <p:strVal val="visible"/>
                                      </p:to>
                                    </p:set>
                                    <p:animEffect transition="in" filter="barn(inVertical)">
                                      <p:cBhvr>
                                        <p:cTn id="102" dur="500"/>
                                        <p:tgtEl>
                                          <p:spTgt spid="6">
                                            <p:txEl>
                                              <p:pRg st="10" end="1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6">
                                            <p:txEl>
                                              <p:pRg st="11" end="11"/>
                                            </p:txEl>
                                          </p:spTgt>
                                        </p:tgtEl>
                                        <p:attrNameLst>
                                          <p:attrName>style.visibility</p:attrName>
                                        </p:attrNameLst>
                                      </p:cBhvr>
                                      <p:to>
                                        <p:strVal val="visible"/>
                                      </p:to>
                                    </p:set>
                                    <p:animEffect transition="in" filter="barn(inVertical)">
                                      <p:cBhvr>
                                        <p:cTn id="107" dur="500"/>
                                        <p:tgtEl>
                                          <p:spTgt spid="6">
                                            <p:txEl>
                                              <p:pRg st="11" end="1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6">
                                            <p:txEl>
                                              <p:pRg st="12" end="12"/>
                                            </p:txEl>
                                          </p:spTgt>
                                        </p:tgtEl>
                                        <p:attrNameLst>
                                          <p:attrName>style.visibility</p:attrName>
                                        </p:attrNameLst>
                                      </p:cBhvr>
                                      <p:to>
                                        <p:strVal val="visible"/>
                                      </p:to>
                                    </p:set>
                                    <p:animEffect transition="in" filter="barn(inVertical)">
                                      <p:cBhvr>
                                        <p:cTn id="112" dur="500"/>
                                        <p:tgtEl>
                                          <p:spTgt spid="6">
                                            <p:txEl>
                                              <p:pRg st="12" end="1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barn(inVertical)">
                                      <p:cBhvr>
                                        <p:cTn id="117" dur="5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barn(inVertical)">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6">
                                            <p:txEl>
                                              <p:pRg st="13" end="13"/>
                                            </p:txEl>
                                          </p:spTgt>
                                        </p:tgtEl>
                                        <p:attrNameLst>
                                          <p:attrName>style.visibility</p:attrName>
                                        </p:attrNameLst>
                                      </p:cBhvr>
                                      <p:to>
                                        <p:strVal val="visible"/>
                                      </p:to>
                                    </p:set>
                                    <p:animEffect transition="in" filter="barn(inVertical)">
                                      <p:cBhvr>
                                        <p:cTn id="127" dur="500"/>
                                        <p:tgtEl>
                                          <p:spTgt spid="6">
                                            <p:txEl>
                                              <p:pRg st="13" end="13"/>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barn(inVertical)">
                                      <p:cBhvr>
                                        <p:cTn id="132" dur="500"/>
                                        <p:tgtEl>
                                          <p:spTgt spid="18"/>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6">
                                            <p:txEl>
                                              <p:pRg st="14" end="14"/>
                                            </p:txEl>
                                          </p:spTgt>
                                        </p:tgtEl>
                                        <p:attrNameLst>
                                          <p:attrName>style.visibility</p:attrName>
                                        </p:attrNameLst>
                                      </p:cBhvr>
                                      <p:to>
                                        <p:strVal val="visible"/>
                                      </p:to>
                                    </p:set>
                                    <p:animEffect transition="in" filter="barn(inVertical)">
                                      <p:cBhvr>
                                        <p:cTn id="137"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3" name="流程图: 可选过程 2"/>
          <p:cNvSpPr/>
          <p:nvPr/>
        </p:nvSpPr>
        <p:spPr>
          <a:xfrm>
            <a:off x="152400" y="497840"/>
            <a:ext cx="2507226" cy="205166"/>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rgbClr val="000000"/>
                </a:solidFill>
                <a:latin typeface="微软雅黑" panose="020B0503020204020204" pitchFamily="34" charset="-122"/>
                <a:ea typeface="微软雅黑" panose="020B0503020204020204" pitchFamily="34" charset="-122"/>
              </a:rPr>
              <a:t>文本</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词汇拓展</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内容占位符 2"/>
          <p:cNvSpPr txBox="1"/>
          <p:nvPr/>
        </p:nvSpPr>
        <p:spPr>
          <a:xfrm>
            <a:off x="186812" y="983226"/>
            <a:ext cx="12192001" cy="5100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altLang="zh-CN" sz="2400" b="1" i="1" dirty="0">
                <a:latin typeface="Calibri" panose="020F0502020204030204" pitchFamily="34" charset="0"/>
                <a:cs typeface="Calibri" panose="020F0502020204030204" pitchFamily="34" charset="0"/>
              </a:rPr>
              <a:t>Presentations have become an essential part of _____________(</a:t>
            </a:r>
            <a:r>
              <a:rPr lang="zh-CN" altLang="en-US" sz="2400" b="1" i="1" dirty="0">
                <a:latin typeface="Calibri" panose="020F0502020204030204" pitchFamily="34" charset="0"/>
                <a:cs typeface="Calibri" panose="020F0502020204030204" pitchFamily="34" charset="0"/>
              </a:rPr>
              <a:t>学业生活</a:t>
            </a:r>
            <a:r>
              <a:rPr lang="en-US" altLang="zh-CN" sz="2400" b="1" i="1" dirty="0">
                <a:latin typeface="Calibri" panose="020F0502020204030204" pitchFamily="34" charset="0"/>
                <a:cs typeface="Calibri" panose="020F0502020204030204" pitchFamily="34" charset="0"/>
              </a:rPr>
              <a:t>)</a:t>
            </a:r>
            <a:endParaRPr lang="en-US" altLang="zh-CN" sz="2400" b="1" i="1" dirty="0">
              <a:latin typeface="Calibri" panose="020F0502020204030204" pitchFamily="34" charset="0"/>
              <a:cs typeface="Calibri" panose="020F0502020204030204" pitchFamily="34" charset="0"/>
            </a:endParaRPr>
          </a:p>
          <a:p>
            <a:pPr marL="457200" indent="-457200">
              <a:buFont typeface="Arial" panose="020B0604020202020204" pitchFamily="34" charset="0"/>
              <a:buAutoNum type="arabicPeriod"/>
            </a:pPr>
            <a:r>
              <a:rPr lang="en-US" altLang="zh-CN" sz="2400" b="1" i="1" dirty="0">
                <a:latin typeface="Calibri" panose="020F0502020204030204" pitchFamily="34" charset="0"/>
                <a:cs typeface="Calibri" panose="020F0502020204030204" pitchFamily="34" charset="0"/>
              </a:rPr>
              <a:t>Before ___________(</a:t>
            </a:r>
            <a:r>
              <a:rPr lang="zh-CN" altLang="en-US" sz="2400" b="1" i="1" dirty="0">
                <a:latin typeface="Calibri" panose="020F0502020204030204" pitchFamily="34" charset="0"/>
                <a:cs typeface="Calibri" panose="020F0502020204030204" pitchFamily="34" charset="0"/>
              </a:rPr>
              <a:t>深入探究</a:t>
            </a:r>
            <a:r>
              <a:rPr lang="en-US" altLang="zh-CN" sz="2400" b="1" i="1" dirty="0">
                <a:latin typeface="Calibri" panose="020F0502020204030204" pitchFamily="34" charset="0"/>
                <a:cs typeface="Calibri" panose="020F0502020204030204" pitchFamily="34" charset="0"/>
              </a:rPr>
              <a:t>) your presentation, take a moment to think about your audience.</a:t>
            </a:r>
            <a:endParaRPr lang="en-US" altLang="zh-CN" sz="2400" b="1" i="1" dirty="0">
              <a:latin typeface="Calibri" panose="020F0502020204030204" pitchFamily="34" charset="0"/>
              <a:cs typeface="Calibri" panose="020F0502020204030204" pitchFamily="34" charset="0"/>
            </a:endParaRPr>
          </a:p>
          <a:p>
            <a:pPr marL="457200" indent="-457200">
              <a:buFont typeface="Arial" panose="020B0604020202020204" pitchFamily="34" charset="0"/>
              <a:buAutoNum type="arabicPeriod"/>
            </a:pPr>
            <a:r>
              <a:rPr lang="en-US" altLang="zh-CN" sz="2400" b="1" i="1" dirty="0">
                <a:latin typeface="Calibri" panose="020F0502020204030204" pitchFamily="34" charset="0"/>
                <a:cs typeface="Calibri" panose="020F0502020204030204" pitchFamily="34" charset="0"/>
              </a:rPr>
              <a:t>If it’s for teachers, consider focusing on _________(deep), clarity and structure.</a:t>
            </a:r>
            <a:endParaRPr lang="en-US" altLang="zh-CN" sz="2400" b="1" i="1" dirty="0">
              <a:latin typeface="Calibri" panose="020F0502020204030204" pitchFamily="34" charset="0"/>
              <a:cs typeface="Calibri" panose="020F0502020204030204" pitchFamily="34" charset="0"/>
            </a:endParaRPr>
          </a:p>
          <a:p>
            <a:pPr marL="457200" indent="-457200">
              <a:buFont typeface="Arial" panose="020B0604020202020204" pitchFamily="34" charset="0"/>
              <a:buAutoNum type="arabicPeriod"/>
            </a:pPr>
            <a:r>
              <a:rPr lang="en-US" altLang="zh-CN" sz="2400" b="1" i="1" dirty="0">
                <a:latin typeface="Calibri" panose="020F0502020204030204" pitchFamily="34" charset="0"/>
                <a:cs typeface="Calibri" panose="020F0502020204030204" pitchFamily="34" charset="0"/>
              </a:rPr>
              <a:t>__________(</a:t>
            </a:r>
            <a:r>
              <a:rPr lang="zh-CN" altLang="en-US" sz="2400" b="1" i="1" dirty="0">
                <a:latin typeface="Calibri" panose="020F0502020204030204" pitchFamily="34" charset="0"/>
                <a:cs typeface="Calibri" panose="020F0502020204030204" pitchFamily="34" charset="0"/>
              </a:rPr>
              <a:t>坚持</a:t>
            </a:r>
            <a:r>
              <a:rPr lang="en-US" altLang="zh-CN" sz="2400" b="1" i="1" dirty="0">
                <a:latin typeface="Calibri" panose="020F0502020204030204" pitchFamily="34" charset="0"/>
                <a:cs typeface="Calibri" panose="020F0502020204030204" pitchFamily="34" charset="0"/>
              </a:rPr>
              <a:t>) one idea per slide and make your content clear and _________ (</a:t>
            </a:r>
            <a:r>
              <a:rPr lang="zh-CN" altLang="en-US" sz="2400" b="1" i="1" dirty="0">
                <a:latin typeface="Calibri" panose="020F0502020204030204" pitchFamily="34" charset="0"/>
                <a:cs typeface="Calibri" panose="020F0502020204030204" pitchFamily="34" charset="0"/>
              </a:rPr>
              <a:t>切题</a:t>
            </a:r>
            <a:r>
              <a:rPr lang="en-US" altLang="zh-CN" sz="2400" b="1" i="1" dirty="0">
                <a:latin typeface="Calibri" panose="020F0502020204030204" pitchFamily="34" charset="0"/>
                <a:cs typeface="Calibri" panose="020F0502020204030204" pitchFamily="34" charset="0"/>
              </a:rPr>
              <a:t>).</a:t>
            </a:r>
            <a:endParaRPr lang="en-US" altLang="zh-CN" sz="2400" b="1" i="1" dirty="0">
              <a:latin typeface="Calibri" panose="020F0502020204030204" pitchFamily="34" charset="0"/>
              <a:cs typeface="Calibri" panose="020F0502020204030204" pitchFamily="34" charset="0"/>
            </a:endParaRPr>
          </a:p>
          <a:p>
            <a:pPr marL="457200" indent="-457200">
              <a:buFont typeface="Arial" panose="020B0604020202020204" pitchFamily="34" charset="0"/>
              <a:buAutoNum type="arabicPeriod"/>
            </a:pPr>
            <a:r>
              <a:rPr lang="en-US" altLang="zh-CN" sz="2400" b="1" i="1" dirty="0">
                <a:latin typeface="Calibri" panose="020F0502020204030204" pitchFamily="34" charset="0"/>
                <a:cs typeface="Calibri" panose="020F0502020204030204" pitchFamily="34" charset="0"/>
              </a:rPr>
              <a:t>____________(</a:t>
            </a:r>
            <a:r>
              <a:rPr lang="zh-CN" altLang="en-US" sz="2400" b="1" i="1" dirty="0">
                <a:latin typeface="Calibri" panose="020F0502020204030204" pitchFamily="34" charset="0"/>
                <a:cs typeface="Calibri" panose="020F0502020204030204" pitchFamily="34" charset="0"/>
              </a:rPr>
              <a:t>牢记</a:t>
            </a:r>
            <a:r>
              <a:rPr lang="en-US" altLang="zh-CN" sz="2400" b="1" i="1" dirty="0">
                <a:latin typeface="Calibri" panose="020F0502020204030204" pitchFamily="34" charset="0"/>
                <a:cs typeface="Calibri" panose="020F0502020204030204" pitchFamily="34" charset="0"/>
              </a:rPr>
              <a:t>)that your audience is there to hear you.</a:t>
            </a:r>
            <a:endParaRPr lang="en-US" altLang="zh-CN" sz="2400" b="1" i="1" dirty="0">
              <a:latin typeface="Calibri" panose="020F0502020204030204" pitchFamily="34" charset="0"/>
              <a:cs typeface="Calibri" panose="020F0502020204030204" pitchFamily="34" charset="0"/>
            </a:endParaRPr>
          </a:p>
          <a:p>
            <a:pPr marL="457200" indent="-457200">
              <a:buFont typeface="Arial" panose="020B0604020202020204" pitchFamily="34" charset="0"/>
              <a:buAutoNum type="arabicPeriod"/>
            </a:pPr>
            <a:r>
              <a:rPr lang="en-US" altLang="zh-CN" sz="2400" b="1" i="1" dirty="0">
                <a:latin typeface="Calibri" panose="020F0502020204030204" pitchFamily="34" charset="0"/>
                <a:cs typeface="Calibri" panose="020F0502020204030204" pitchFamily="34" charset="0"/>
              </a:rPr>
              <a:t>No matter how visually ____________________(</a:t>
            </a:r>
            <a:r>
              <a:rPr lang="zh-CN" altLang="en-US" sz="2400" b="1" i="1" dirty="0">
                <a:latin typeface="Calibri" panose="020F0502020204030204" pitchFamily="34" charset="0"/>
                <a:cs typeface="Calibri" panose="020F0502020204030204" pitchFamily="34" charset="0"/>
              </a:rPr>
              <a:t>有吸引力的</a:t>
            </a:r>
            <a:r>
              <a:rPr lang="en-US" altLang="zh-CN" sz="2400" b="1" i="1" dirty="0">
                <a:latin typeface="Calibri" panose="020F0502020204030204" pitchFamily="34" charset="0"/>
                <a:cs typeface="Calibri" panose="020F0502020204030204" pitchFamily="34" charset="0"/>
              </a:rPr>
              <a:t>) your slides are, your _________(deliver) needs to be smooth.</a:t>
            </a:r>
            <a:endParaRPr lang="en-US" altLang="zh-CN" sz="2400" b="1" i="1" dirty="0">
              <a:latin typeface="Calibri" panose="020F0502020204030204" pitchFamily="34" charset="0"/>
              <a:cs typeface="Calibri" panose="020F0502020204030204" pitchFamily="34" charset="0"/>
            </a:endParaRPr>
          </a:p>
          <a:p>
            <a:pPr marL="457200" indent="-457200">
              <a:buFont typeface="Arial" panose="020B0604020202020204" pitchFamily="34" charset="0"/>
              <a:buAutoNum type="arabicPeriod"/>
            </a:pPr>
            <a:r>
              <a:rPr lang="en-US" altLang="zh-CN" sz="2400" b="1" i="1" dirty="0">
                <a:latin typeface="Calibri" panose="020F0502020204030204" pitchFamily="34" charset="0"/>
                <a:cs typeface="Calibri" panose="020F0502020204030204" pitchFamily="34" charset="0"/>
              </a:rPr>
              <a:t>Understanding who will be listening helps you ______ (</a:t>
            </a:r>
            <a:r>
              <a:rPr lang="zh-CN" altLang="en-US" sz="2400" b="1" i="1" dirty="0">
                <a:latin typeface="Calibri" panose="020F0502020204030204" pitchFamily="34" charset="0"/>
                <a:cs typeface="Calibri" panose="020F0502020204030204" pitchFamily="34" charset="0"/>
              </a:rPr>
              <a:t>适合</a:t>
            </a:r>
            <a:r>
              <a:rPr lang="en-US" altLang="zh-CN" sz="2400" b="1" i="1" dirty="0">
                <a:latin typeface="Calibri" panose="020F0502020204030204" pitchFamily="34" charset="0"/>
                <a:cs typeface="Calibri" panose="020F0502020204030204" pitchFamily="34" charset="0"/>
              </a:rPr>
              <a:t>) your content.</a:t>
            </a:r>
            <a:endParaRPr lang="en-US" altLang="zh-CN" sz="2400" b="1" i="1" dirty="0">
              <a:latin typeface="Calibri" panose="020F0502020204030204" pitchFamily="34" charset="0"/>
              <a:cs typeface="Calibri" panose="020F0502020204030204" pitchFamily="34" charset="0"/>
            </a:endParaRPr>
          </a:p>
          <a:p>
            <a:pPr marL="457200" indent="-457200">
              <a:buFont typeface="Arial" panose="020B0604020202020204" pitchFamily="34" charset="0"/>
              <a:buAutoNum type="arabicPeriod"/>
            </a:pPr>
            <a:r>
              <a:rPr lang="en-US" altLang="zh-CN" sz="2400" b="1" i="1" dirty="0">
                <a:latin typeface="Calibri" panose="020F0502020204030204" pitchFamily="34" charset="0"/>
                <a:cs typeface="Calibri" panose="020F0502020204030204" pitchFamily="34" charset="0"/>
              </a:rPr>
              <a:t>Don’t overcrowd your slides with too much text or ____________(overwhelm)data.</a:t>
            </a:r>
            <a:endParaRPr lang="en-US" altLang="zh-CN" sz="2400" b="1" i="1" dirty="0">
              <a:latin typeface="Calibri" panose="020F0502020204030204" pitchFamily="34" charset="0"/>
              <a:cs typeface="Calibri" panose="020F0502020204030204" pitchFamily="34" charset="0"/>
            </a:endParaRPr>
          </a:p>
          <a:p>
            <a:pPr marL="457200" indent="-457200">
              <a:buFont typeface="Arial" panose="020B0604020202020204" pitchFamily="34" charset="0"/>
              <a:buAutoNum type="arabicPeriod"/>
            </a:pPr>
            <a:r>
              <a:rPr lang="en-US" altLang="zh-CN" sz="2400" b="1" i="1" dirty="0">
                <a:latin typeface="Calibri" panose="020F0502020204030204" pitchFamily="34" charset="0"/>
                <a:cs typeface="Calibri" panose="020F0502020204030204" pitchFamily="34" charset="0"/>
              </a:rPr>
              <a:t>Fortunately, with the right__________(approach), anyone can excel at presentations.</a:t>
            </a:r>
            <a:endParaRPr lang="zh-CN" altLang="en-US" sz="2400" i="1" dirty="0">
              <a:latin typeface="Calibri" panose="020F0502020204030204" pitchFamily="34" charset="0"/>
              <a:cs typeface="Calibri" panose="020F0502020204030204" pitchFamily="34" charset="0"/>
            </a:endParaRPr>
          </a:p>
        </p:txBody>
      </p:sp>
      <p:sp>
        <p:nvSpPr>
          <p:cNvPr id="12" name="文本框 11"/>
          <p:cNvSpPr txBox="1"/>
          <p:nvPr/>
        </p:nvSpPr>
        <p:spPr>
          <a:xfrm>
            <a:off x="6899787" y="939207"/>
            <a:ext cx="6189406"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pitchFamily="34" charset="0"/>
                <a:ea typeface="字魂59号-创粗黑"/>
                <a:cs typeface="Calibri" panose="020F0502020204030204" pitchFamily="34" charset="0"/>
              </a:rPr>
              <a:t>academic life</a:t>
            </a:r>
            <a:endParaRPr lang="zh-CN" altLang="en-US" i="1" dirty="0">
              <a:solidFill>
                <a:srgbClr val="FF0000"/>
              </a:solidFill>
            </a:endParaRPr>
          </a:p>
        </p:txBody>
      </p:sp>
      <p:sp>
        <p:nvSpPr>
          <p:cNvPr id="14" name="文本框 13"/>
          <p:cNvSpPr txBox="1"/>
          <p:nvPr/>
        </p:nvSpPr>
        <p:spPr>
          <a:xfrm>
            <a:off x="1541206" y="1411156"/>
            <a:ext cx="6543366"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pitchFamily="34" charset="0"/>
                <a:ea typeface="字魂59号-创粗黑"/>
                <a:cs typeface="Calibri" panose="020F0502020204030204" pitchFamily="34" charset="0"/>
              </a:rPr>
              <a:t>diving into </a:t>
            </a:r>
            <a:endParaRPr lang="zh-CN" altLang="en-US" dirty="0">
              <a:solidFill>
                <a:srgbClr val="FF0000"/>
              </a:solidFill>
            </a:endParaRPr>
          </a:p>
        </p:txBody>
      </p:sp>
      <p:sp>
        <p:nvSpPr>
          <p:cNvPr id="16" name="文本框 15"/>
          <p:cNvSpPr txBox="1"/>
          <p:nvPr/>
        </p:nvSpPr>
        <p:spPr>
          <a:xfrm>
            <a:off x="5818239" y="2207568"/>
            <a:ext cx="6543366"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pitchFamily="34" charset="0"/>
                <a:ea typeface="字魂59号-创粗黑"/>
                <a:cs typeface="Calibri" panose="020F0502020204030204" pitchFamily="34" charset="0"/>
              </a:rPr>
              <a:t>depth</a:t>
            </a:r>
            <a:endParaRPr lang="zh-CN" altLang="en-US" dirty="0">
              <a:solidFill>
                <a:srgbClr val="FF0000"/>
              </a:solidFill>
            </a:endParaRPr>
          </a:p>
        </p:txBody>
      </p:sp>
      <p:sp>
        <p:nvSpPr>
          <p:cNvPr id="18" name="文本框 17"/>
          <p:cNvSpPr txBox="1"/>
          <p:nvPr/>
        </p:nvSpPr>
        <p:spPr>
          <a:xfrm>
            <a:off x="941439" y="2571361"/>
            <a:ext cx="6543366"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pitchFamily="34" charset="0"/>
                <a:ea typeface="字魂59号-创粗黑"/>
                <a:cs typeface="Calibri" panose="020F0502020204030204" pitchFamily="34" charset="0"/>
              </a:rPr>
              <a:t>Stick to</a:t>
            </a:r>
            <a:endParaRPr lang="zh-CN" altLang="en-US" dirty="0">
              <a:solidFill>
                <a:srgbClr val="FF0000"/>
              </a:solidFill>
            </a:endParaRPr>
          </a:p>
        </p:txBody>
      </p:sp>
      <p:sp>
        <p:nvSpPr>
          <p:cNvPr id="20" name="文本框 19"/>
          <p:cNvSpPr txBox="1"/>
          <p:nvPr/>
        </p:nvSpPr>
        <p:spPr>
          <a:xfrm>
            <a:off x="9495503" y="2610691"/>
            <a:ext cx="1723103"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pitchFamily="34" charset="0"/>
                <a:ea typeface="字魂59号-创粗黑"/>
                <a:cs typeface="Calibri" panose="020F0502020204030204" pitchFamily="34" charset="0"/>
              </a:rPr>
              <a:t>to the point</a:t>
            </a:r>
            <a:endParaRPr lang="zh-CN" altLang="en-US" dirty="0">
              <a:solidFill>
                <a:srgbClr val="FF0000"/>
              </a:solidFill>
            </a:endParaRPr>
          </a:p>
        </p:txBody>
      </p:sp>
      <p:sp>
        <p:nvSpPr>
          <p:cNvPr id="22" name="文本框 21"/>
          <p:cNvSpPr txBox="1"/>
          <p:nvPr/>
        </p:nvSpPr>
        <p:spPr>
          <a:xfrm>
            <a:off x="921774" y="3053143"/>
            <a:ext cx="3443749"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pitchFamily="34" charset="0"/>
                <a:ea typeface="字魂59号-创粗黑"/>
                <a:cs typeface="Calibri" panose="020F0502020204030204" pitchFamily="34" charset="0"/>
              </a:rPr>
              <a:t>Bear in mind </a:t>
            </a:r>
            <a:endParaRPr lang="zh-CN" altLang="en-US" dirty="0">
              <a:solidFill>
                <a:srgbClr val="FF0000"/>
              </a:solidFill>
            </a:endParaRPr>
          </a:p>
        </p:txBody>
      </p:sp>
      <p:sp>
        <p:nvSpPr>
          <p:cNvPr id="24" name="文本框 23"/>
          <p:cNvSpPr txBox="1"/>
          <p:nvPr/>
        </p:nvSpPr>
        <p:spPr>
          <a:xfrm>
            <a:off x="3723968" y="3554587"/>
            <a:ext cx="6543366"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pitchFamily="34" charset="0"/>
                <a:ea typeface="字魂59号-创粗黑"/>
                <a:cs typeface="Calibri" panose="020F0502020204030204" pitchFamily="34" charset="0"/>
              </a:rPr>
              <a:t>appealing/ engaging </a:t>
            </a:r>
            <a:endParaRPr lang="zh-CN" altLang="en-US" dirty="0">
              <a:solidFill>
                <a:srgbClr val="FF0000"/>
              </a:solidFill>
            </a:endParaRPr>
          </a:p>
        </p:txBody>
      </p:sp>
      <p:sp>
        <p:nvSpPr>
          <p:cNvPr id="26" name="文本框 25"/>
          <p:cNvSpPr txBox="1"/>
          <p:nvPr/>
        </p:nvSpPr>
        <p:spPr>
          <a:xfrm>
            <a:off x="852948" y="3849555"/>
            <a:ext cx="6543366"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pitchFamily="34" charset="0"/>
                <a:ea typeface="字魂59号-创粗黑"/>
                <a:cs typeface="Calibri" panose="020F0502020204030204" pitchFamily="34" charset="0"/>
              </a:rPr>
              <a:t>delivery</a:t>
            </a:r>
            <a:endParaRPr lang="zh-CN" altLang="en-US" dirty="0">
              <a:solidFill>
                <a:srgbClr val="FF0000"/>
              </a:solidFill>
            </a:endParaRPr>
          </a:p>
        </p:txBody>
      </p:sp>
      <p:sp>
        <p:nvSpPr>
          <p:cNvPr id="28" name="文本框 27"/>
          <p:cNvSpPr txBox="1"/>
          <p:nvPr/>
        </p:nvSpPr>
        <p:spPr>
          <a:xfrm>
            <a:off x="6712974" y="4341168"/>
            <a:ext cx="1015181"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pitchFamily="34" charset="0"/>
                <a:ea typeface="字魂59号-创粗黑"/>
                <a:cs typeface="Calibri" panose="020F0502020204030204" pitchFamily="34" charset="0"/>
              </a:rPr>
              <a:t>tailor</a:t>
            </a:r>
            <a:endParaRPr lang="zh-CN" altLang="en-US" dirty="0">
              <a:solidFill>
                <a:srgbClr val="FF0000"/>
              </a:solidFill>
            </a:endParaRPr>
          </a:p>
        </p:txBody>
      </p:sp>
      <p:sp>
        <p:nvSpPr>
          <p:cNvPr id="30" name="文本框 29"/>
          <p:cNvSpPr txBox="1"/>
          <p:nvPr/>
        </p:nvSpPr>
        <p:spPr>
          <a:xfrm>
            <a:off x="7007942" y="4763955"/>
            <a:ext cx="3178277"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pitchFamily="34" charset="0"/>
                <a:ea typeface="字魂59号-创粗黑"/>
                <a:cs typeface="Calibri" panose="020F0502020204030204" pitchFamily="34" charset="0"/>
              </a:rPr>
              <a:t>overwhelming</a:t>
            </a:r>
            <a:endParaRPr lang="zh-CN" altLang="en-US" dirty="0">
              <a:solidFill>
                <a:srgbClr val="FF0000"/>
              </a:solidFill>
            </a:endParaRPr>
          </a:p>
        </p:txBody>
      </p:sp>
      <p:sp>
        <p:nvSpPr>
          <p:cNvPr id="32" name="文本框 31"/>
          <p:cNvSpPr txBox="1"/>
          <p:nvPr/>
        </p:nvSpPr>
        <p:spPr>
          <a:xfrm>
            <a:off x="4009103" y="5216239"/>
            <a:ext cx="6543366"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pitchFamily="34" charset="0"/>
                <a:ea typeface="字魂59号-创粗黑"/>
                <a:cs typeface="Calibri" panose="020F0502020204030204" pitchFamily="34" charset="0"/>
              </a:rPr>
              <a:t>approaches</a:t>
            </a:r>
            <a:endParaRPr lang="zh-CN" altLang="en-US" dirty="0">
              <a:solidFill>
                <a:srgbClr val="FF0000"/>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P spid="22" grpId="0"/>
      <p:bldP spid="24" grpId="0"/>
      <p:bldP spid="26" grpId="0"/>
      <p:bldP spid="28" grpId="0"/>
      <p:bldP spid="30"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3" name="流程图: 可选过程 2"/>
          <p:cNvSpPr/>
          <p:nvPr/>
        </p:nvSpPr>
        <p:spPr>
          <a:xfrm>
            <a:off x="152400" y="497840"/>
            <a:ext cx="2507226" cy="205166"/>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rgbClr val="000000"/>
                </a:solidFill>
                <a:latin typeface="微软雅黑" panose="020B0503020204020204" pitchFamily="34" charset="-122"/>
                <a:ea typeface="微软雅黑" panose="020B0503020204020204" pitchFamily="34" charset="-122"/>
              </a:rPr>
              <a:t>文本</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词汇</a:t>
            </a:r>
            <a:r>
              <a:rPr lang="zh-CN" altLang="en-US" sz="2800" b="1" dirty="0">
                <a:solidFill>
                  <a:srgbClr val="000000"/>
                </a:solidFill>
                <a:latin typeface="微软雅黑" panose="020B0503020204020204" pitchFamily="34" charset="-122"/>
                <a:ea typeface="微软雅黑" panose="020B0503020204020204" pitchFamily="34" charset="-122"/>
              </a:rPr>
              <a:t>巩固</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内容占位符 2"/>
          <p:cNvSpPr txBox="1"/>
          <p:nvPr/>
        </p:nvSpPr>
        <p:spPr>
          <a:xfrm>
            <a:off x="186812" y="983226"/>
            <a:ext cx="12192001" cy="51006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latin typeface="Calibri" panose="020F0502020204030204" pitchFamily="34" charset="0"/>
                <a:ea typeface="Calibri" panose="020F0502020204030204" pitchFamily="34" charset="0"/>
                <a:cs typeface="Calibri" panose="020F0502020204030204" pitchFamily="34" charset="0"/>
              </a:rPr>
              <a:t>1. </a:t>
            </a:r>
            <a:r>
              <a:rPr lang="zh-CN" altLang="en-US" sz="2400" b="1" dirty="0">
                <a:latin typeface="Calibri" panose="020F0502020204030204" pitchFamily="34" charset="0"/>
                <a:ea typeface="微软雅黑" panose="020B0503020204020204" pitchFamily="34" charset="-122"/>
                <a:cs typeface="Calibri" panose="020F0502020204030204" pitchFamily="34" charset="0"/>
              </a:rPr>
              <a:t>演讲的结构非常清晰，观众很容易理解。</a:t>
            </a:r>
            <a:r>
              <a:rPr lang="en-US" altLang="zh-CN" sz="2400" b="1" dirty="0">
                <a:latin typeface="Calibri" panose="020F0502020204030204" pitchFamily="34" charset="0"/>
                <a:ea typeface="Calibri" panose="020F0502020204030204" pitchFamily="34" charset="0"/>
                <a:cs typeface="Calibri" panose="020F0502020204030204" pitchFamily="34" charset="0"/>
              </a:rPr>
              <a:t>(structure, presentation  , make  ) </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r>
              <a:rPr lang="en-US"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The structure of the presentation was very clear, making it easy for the audience to understand.</a:t>
            </a:r>
            <a:endParaRPr lang="en-US"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400" b="1" dirty="0">
                <a:latin typeface="Calibri" panose="020F0502020204030204" pitchFamily="34" charset="0"/>
                <a:ea typeface="Calibri" panose="020F0502020204030204" pitchFamily="34" charset="0"/>
                <a:cs typeface="Calibri" panose="020F0502020204030204" pitchFamily="34" charset="0"/>
              </a:rPr>
              <a:t>2. </a:t>
            </a:r>
            <a:r>
              <a:rPr lang="zh-CN" altLang="en-US" sz="2400" b="1" dirty="0">
                <a:latin typeface="Calibri" panose="020F0502020204030204" pitchFamily="34" charset="0"/>
                <a:ea typeface="微软雅黑" panose="020B0503020204020204" pitchFamily="34" charset="-122"/>
                <a:cs typeface="Calibri" panose="020F0502020204030204" pitchFamily="34" charset="0"/>
              </a:rPr>
              <a:t>在演讲结束时，演讲者强调了关键点并呼吁大家采取行动。</a:t>
            </a:r>
            <a:r>
              <a:rPr lang="en-US" altLang="zh-CN" sz="2400" b="1" dirty="0">
                <a:latin typeface="Calibri" panose="020F0502020204030204" pitchFamily="34" charset="0"/>
                <a:ea typeface="Calibri" panose="020F0502020204030204" pitchFamily="34" charset="0"/>
                <a:cs typeface="Calibri" panose="020F0502020204030204" pitchFamily="34" charset="0"/>
              </a:rPr>
              <a:t>(emphasize, call to action) </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r>
              <a:rPr lang="en-US"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At the end of the presentation, the speaker emphasized the key points and gave a call to action.</a:t>
            </a:r>
            <a:endParaRPr lang="en-US"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400" b="1" dirty="0">
                <a:latin typeface="Calibri" panose="020F0502020204030204" pitchFamily="34" charset="0"/>
                <a:ea typeface="Calibri" panose="020F0502020204030204" pitchFamily="34" charset="0"/>
                <a:cs typeface="Calibri" panose="020F0502020204030204" pitchFamily="34" charset="0"/>
              </a:rPr>
              <a:t>3. </a:t>
            </a:r>
            <a:r>
              <a:rPr lang="zh-CN" altLang="en-US" sz="2400" b="1" dirty="0">
                <a:latin typeface="Calibri" panose="020F0502020204030204" pitchFamily="34" charset="0"/>
                <a:ea typeface="微软雅黑" panose="020B0503020204020204" pitchFamily="34" charset="-122"/>
                <a:cs typeface="Calibri" panose="020F0502020204030204" pitchFamily="34" charset="0"/>
              </a:rPr>
              <a:t>使用视觉材料可以使幻灯片更加吸引人。</a:t>
            </a:r>
            <a:r>
              <a:rPr lang="en-US" altLang="zh-CN" sz="2400" b="1" dirty="0">
                <a:latin typeface="Calibri" panose="020F0502020204030204" pitchFamily="34" charset="0"/>
                <a:ea typeface="Calibri" panose="020F0502020204030204" pitchFamily="34" charset="0"/>
                <a:cs typeface="Calibri" panose="020F0502020204030204" pitchFamily="34" charset="0"/>
              </a:rPr>
              <a:t>(visuals, engaging) </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r>
              <a:rPr lang="en-US"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Using visuals can make the slides more engaging.</a:t>
            </a:r>
            <a:endParaRPr lang="en-US"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400" b="1" dirty="0">
                <a:latin typeface="Calibri" panose="020F0502020204030204" pitchFamily="34" charset="0"/>
                <a:ea typeface="Calibri" panose="020F0502020204030204" pitchFamily="34" charset="0"/>
                <a:cs typeface="Calibri" panose="020F0502020204030204" pitchFamily="34" charset="0"/>
              </a:rPr>
              <a:t>4. </a:t>
            </a:r>
            <a:r>
              <a:rPr lang="zh-CN" altLang="en-US" sz="2400" b="1" dirty="0">
                <a:latin typeface="Calibri" panose="020F0502020204030204" pitchFamily="34" charset="0"/>
                <a:ea typeface="微软雅黑" panose="020B0503020204020204" pitchFamily="34" charset="-122"/>
                <a:cs typeface="Calibri" panose="020F0502020204030204" pitchFamily="34" charset="0"/>
              </a:rPr>
              <a:t>多次排练有助于确保演讲的流畅性。</a:t>
            </a:r>
            <a:r>
              <a:rPr lang="en-US" altLang="zh-CN" sz="2400" b="1" dirty="0">
                <a:latin typeface="Calibri" panose="020F0502020204030204" pitchFamily="34" charset="0"/>
                <a:ea typeface="Calibri" panose="020F0502020204030204" pitchFamily="34" charset="0"/>
                <a:cs typeface="Calibri" panose="020F0502020204030204" pitchFamily="34" charset="0"/>
              </a:rPr>
              <a:t>(rehearse, delivery) </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r>
              <a:rPr lang="en-US"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Rehearsing several times helps ensure a smooth delivery.</a:t>
            </a:r>
            <a:endParaRPr lang="en-US"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400" b="1" dirty="0">
                <a:latin typeface="Calibri" panose="020F0502020204030204" pitchFamily="34" charset="0"/>
                <a:ea typeface="Calibri" panose="020F0502020204030204" pitchFamily="34" charset="0"/>
                <a:cs typeface="Calibri" panose="020F0502020204030204" pitchFamily="34" charset="0"/>
              </a:rPr>
              <a:t>5. </a:t>
            </a:r>
            <a:r>
              <a:rPr lang="zh-CN" altLang="en-US" sz="2400" b="1" dirty="0">
                <a:latin typeface="Calibri" panose="020F0502020204030204" pitchFamily="34" charset="0"/>
                <a:ea typeface="微软雅黑" panose="020B0503020204020204" pitchFamily="34" charset="-122"/>
                <a:cs typeface="Calibri" panose="020F0502020204030204" pitchFamily="34" charset="0"/>
              </a:rPr>
              <a:t>反馈对于改进演讲非常重要。</a:t>
            </a:r>
            <a:r>
              <a:rPr lang="en-US" altLang="zh-CN" sz="2400" b="1" dirty="0">
                <a:latin typeface="Calibri" panose="020F0502020204030204" pitchFamily="34" charset="0"/>
                <a:ea typeface="Calibri" panose="020F0502020204030204" pitchFamily="34" charset="0"/>
                <a:cs typeface="Calibri" panose="020F0502020204030204" pitchFamily="34" charset="0"/>
              </a:rPr>
              <a:t>(feedback, essential) </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r>
              <a:rPr lang="en-US"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Feedback is essential for improving the presentation.</a:t>
            </a:r>
            <a:endParaRPr lang="zh-CN" altLang="en-US" sz="24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35510"/>
            <a:ext cx="12192000" cy="315615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3" name="矩形 2"/>
          <p:cNvSpPr/>
          <p:nvPr/>
        </p:nvSpPr>
        <p:spPr bwMode="auto">
          <a:xfrm>
            <a:off x="4392645" y="1453832"/>
            <a:ext cx="2788181" cy="830997"/>
          </a:xfrm>
          <a:prstGeom prst="rect">
            <a:avLst/>
          </a:prstGeom>
        </p:spPr>
        <p:txBody>
          <a:bodyPr wrap="square">
            <a:spAutoFit/>
          </a:bodyPr>
          <a:lstStyle/>
          <a:p>
            <a:pPr algn="ctr" defTabSz="609600">
              <a:defRPr/>
            </a:pPr>
            <a:r>
              <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rPr>
              <a:t>完形填空</a:t>
            </a:r>
            <a:endPar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2196260" y="2545724"/>
            <a:ext cx="8337366" cy="830997"/>
          </a:xfrm>
          <a:prstGeom prst="rect">
            <a:avLst/>
          </a:prstGeom>
          <a:noFill/>
        </p:spPr>
        <p:txBody>
          <a:bodyPr wrap="square">
            <a:spAutoFit/>
          </a:body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The power of Armus’s compassion in a tense bank robbery </a:t>
            </a:r>
            <a:endParaRPr lang="en-US" altLang="zh-CN" sz="2400" b="1" dirty="0">
              <a:latin typeface="Calibri" panose="020F0502020204030204" pitchFamily="34" charset="0"/>
              <a:cs typeface="Calibri" panose="020F0502020204030204" pitchFamily="34"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12882" y="3195483"/>
            <a:ext cx="5065541" cy="3546987"/>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graphicFrame>
        <p:nvGraphicFramePr>
          <p:cNvPr id="6" name="表格 5"/>
          <p:cNvGraphicFramePr/>
          <p:nvPr/>
        </p:nvGraphicFramePr>
        <p:xfrm>
          <a:off x="0" y="79781"/>
          <a:ext cx="12103510" cy="6655317"/>
        </p:xfrm>
        <a:graphic>
          <a:graphicData uri="http://schemas.openxmlformats.org/drawingml/2006/table">
            <a:tbl>
              <a:tblPr firstRow="1" bandRow="1"/>
              <a:tblGrid>
                <a:gridCol w="1476890"/>
                <a:gridCol w="6824344"/>
                <a:gridCol w="2470398"/>
                <a:gridCol w="1331878"/>
              </a:tblGrid>
              <a:tr h="461168">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buNone/>
                      </a:pPr>
                      <a:r>
                        <a:rPr lang="en-US" altLang="zh-CN" sz="2400" b="1" dirty="0">
                          <a:latin typeface="Calibri" panose="020F0502020204030204" pitchFamily="34" charset="0"/>
                          <a:cs typeface="Calibri" panose="020F0502020204030204" pitchFamily="34" charset="0"/>
                        </a:rPr>
                        <a:t> </a:t>
                      </a:r>
                      <a:r>
                        <a:rPr lang="zh-CN" altLang="en-US" sz="2400" b="1" dirty="0">
                          <a:latin typeface="Calibri" panose="020F0502020204030204" pitchFamily="34" charset="0"/>
                          <a:cs typeface="Calibri" panose="020F0502020204030204" pitchFamily="34" charset="0"/>
                        </a:rPr>
                        <a:t>题型</a:t>
                      </a:r>
                      <a:endParaRPr lang="en-US" altLang="zh-CN"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buNone/>
                      </a:pPr>
                      <a:r>
                        <a:rPr lang="zh-CN" altLang="en-US" sz="2400" b="1" dirty="0">
                          <a:latin typeface="Calibri" panose="020F0502020204030204" pitchFamily="34" charset="0"/>
                          <a:cs typeface="Calibri" panose="020F0502020204030204" pitchFamily="34" charset="0"/>
                        </a:rPr>
                        <a:t>话题</a:t>
                      </a:r>
                      <a:endParaRPr lang="en-US" altLang="zh-CN"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buNone/>
                      </a:pPr>
                      <a:r>
                        <a:rPr lang="zh-CN" altLang="en-US" sz="2400" b="1" dirty="0">
                          <a:latin typeface="Calibri" panose="020F0502020204030204" pitchFamily="34" charset="0"/>
                          <a:cs typeface="Calibri" panose="020F0502020204030204" pitchFamily="34" charset="0"/>
                        </a:rPr>
                        <a:t>体裁</a:t>
                      </a:r>
                      <a:endParaRPr lang="zh-CN" altLang="en-US"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r>
                        <a:rPr lang="zh-CN" altLang="en-US" sz="2400" b="1" dirty="0">
                          <a:latin typeface="Calibri" panose="020F0502020204030204" pitchFamily="34" charset="0"/>
                          <a:cs typeface="Calibri" panose="020F0502020204030204" pitchFamily="34" charset="0"/>
                        </a:rPr>
                        <a:t>词数</a:t>
                      </a:r>
                      <a:endParaRPr lang="zh-CN"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830103">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400" b="1" dirty="0">
                          <a:solidFill>
                            <a:srgbClr val="000000"/>
                          </a:solidFill>
                          <a:effectLst/>
                          <a:latin typeface="Calibri" panose="020F0502020204030204" pitchFamily="34" charset="0"/>
                          <a:cs typeface="Calibri" panose="020F0502020204030204" pitchFamily="34" charset="0"/>
                        </a:rPr>
                        <a:t> 阅读A</a:t>
                      </a:r>
                      <a:endParaRPr lang="zh-CN" altLang="en-US" sz="24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Three of the best marathons in the US</a:t>
                      </a:r>
                      <a:endParaRPr lang="en-US" altLang="zh-CN" sz="2400" b="1" i="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400" b="1" dirty="0">
                          <a:latin typeface="Calibri" panose="020F0502020204030204" pitchFamily="34" charset="0"/>
                          <a:cs typeface="Calibri" panose="020F0502020204030204" pitchFamily="34" charset="0"/>
                        </a:rPr>
                        <a:t>应用文</a:t>
                      </a:r>
                      <a:endParaRPr lang="zh-CN" altLang="en-US"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400" b="1" dirty="0">
                          <a:latin typeface="Calibri" panose="020F0502020204030204" pitchFamily="34" charset="0"/>
                          <a:cs typeface="Calibri" panose="020F0502020204030204" pitchFamily="34" charset="0"/>
                        </a:rPr>
                        <a:t>262</a:t>
                      </a:r>
                      <a:endParaRPr lang="zh-CN" altLang="en-US"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830103">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400" b="1" dirty="0">
                          <a:solidFill>
                            <a:srgbClr val="000000"/>
                          </a:solidFill>
                          <a:effectLst/>
                          <a:latin typeface="Calibri" panose="020F0502020204030204" pitchFamily="34" charset="0"/>
                          <a:cs typeface="Calibri" panose="020F0502020204030204" pitchFamily="34" charset="0"/>
                        </a:rPr>
                        <a:t>阅读B</a:t>
                      </a:r>
                      <a:endParaRPr lang="zh-CN" altLang="en-US" sz="24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An encounter with an old bookstore and the effort to help it survive</a:t>
                      </a:r>
                      <a:endParaRPr lang="en-US" altLang="zh-CN"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400" b="1" dirty="0">
                          <a:latin typeface="Calibri" panose="020F0502020204030204" pitchFamily="34" charset="0"/>
                          <a:cs typeface="Calibri" panose="020F0502020204030204" pitchFamily="34" charset="0"/>
                        </a:rPr>
                        <a:t>记叙文</a:t>
                      </a:r>
                      <a:endParaRPr lang="zh-CN" altLang="en-US"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400" b="1" dirty="0">
                          <a:latin typeface="Calibri" panose="020F0502020204030204" pitchFamily="34" charset="0"/>
                          <a:cs typeface="Calibri" panose="020F0502020204030204" pitchFamily="34" charset="0"/>
                          <a:sym typeface="+mn-ea"/>
                        </a:rPr>
                        <a:t>358</a:t>
                      </a:r>
                      <a:endParaRPr lang="zh-CN" altLang="en-US" sz="2400" b="1" dirty="0">
                        <a:latin typeface="Calibri" panose="020F0502020204030204" pitchFamily="34" charset="0"/>
                        <a:cs typeface="Calibri" panose="020F0502020204030204" pitchFamily="34" charset="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1199037">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400" b="1" dirty="0">
                          <a:solidFill>
                            <a:srgbClr val="000000"/>
                          </a:solidFill>
                          <a:effectLst/>
                          <a:latin typeface="Calibri" panose="020F0502020204030204" pitchFamily="34" charset="0"/>
                          <a:cs typeface="Calibri" panose="020F0502020204030204" pitchFamily="34" charset="0"/>
                        </a:rPr>
                        <a:t>阅读C</a:t>
                      </a:r>
                      <a:endParaRPr lang="zh-CN" altLang="en-US" sz="24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A research project on synthetic blood made from the stem cells of embryos</a:t>
                      </a:r>
                      <a:endParaRPr lang="en-US" altLang="zh-CN"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400" b="1" dirty="0">
                          <a:latin typeface="Calibri" panose="020F0502020204030204" pitchFamily="34" charset="0"/>
                          <a:cs typeface="Calibri" panose="020F0502020204030204" pitchFamily="34" charset="0"/>
                        </a:rPr>
                        <a:t>社会新闻类文本</a:t>
                      </a:r>
                      <a:endParaRPr lang="zh-CN" altLang="en-US"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ClrTx/>
                        <a:buSzTx/>
                        <a:buNone/>
                      </a:pPr>
                      <a:r>
                        <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331</a:t>
                      </a:r>
                      <a:endParaRPr lang="zh-CN" altLang="en-US"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830103">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400" b="1" dirty="0">
                          <a:solidFill>
                            <a:srgbClr val="000000"/>
                          </a:solidFill>
                          <a:effectLst/>
                          <a:latin typeface="Calibri" panose="020F0502020204030204" pitchFamily="34" charset="0"/>
                          <a:cs typeface="Calibri" panose="020F0502020204030204" pitchFamily="34" charset="0"/>
                        </a:rPr>
                        <a:t>阅读D</a:t>
                      </a:r>
                      <a:endParaRPr lang="zh-CN" altLang="en-US" sz="24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Reevaluating economic assumptions through a mathematical </a:t>
                      </a:r>
                      <a:r>
                        <a:rPr lang="en-US" altLang="zh-CN" sz="2400" b="1" dirty="0">
                          <a:solidFill>
                            <a:srgbClr val="000000"/>
                          </a:solidFill>
                          <a:latin typeface="Calibri" panose="020F0502020204030204" pitchFamily="34" charset="0"/>
                          <a:ea typeface="Calibri" panose="020F0502020204030204" pitchFamily="34" charset="0"/>
                          <a:cs typeface="Calibri" panose="020F0502020204030204" pitchFamily="34" charset="0"/>
                        </a:rPr>
                        <a:t>model</a:t>
                      </a:r>
                      <a:endParaRPr lang="en-US" altLang="zh-CN"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400" b="1" dirty="0">
                          <a:latin typeface="Calibri" panose="020F0502020204030204" pitchFamily="34" charset="0"/>
                          <a:cs typeface="Calibri" panose="020F0502020204030204" pitchFamily="34" charset="0"/>
                        </a:rPr>
                        <a:t>科普类说明文</a:t>
                      </a:r>
                      <a:endParaRPr lang="zh-CN" altLang="en-US"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351</a:t>
                      </a:r>
                      <a:endPar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830103">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marL="0" algn="ctr" defTabSz="914400" rtl="0" eaLnBrk="1" latinLnBrk="0" hangingPunct="1">
                        <a:buNone/>
                      </a:pPr>
                      <a:r>
                        <a:rPr lang="zh-CN" altLang="en-US" sz="2400" b="1" kern="1200" dirty="0">
                          <a:solidFill>
                            <a:srgbClr val="000000"/>
                          </a:solidFill>
                          <a:effectLst/>
                          <a:latin typeface="Calibri" panose="020F0502020204030204" pitchFamily="34" charset="0"/>
                          <a:ea typeface="+mn-ea"/>
                          <a:cs typeface="Calibri" panose="020F0502020204030204" pitchFamily="34" charset="0"/>
                        </a:rPr>
                        <a:t>七选五</a:t>
                      </a:r>
                      <a:endParaRPr lang="zh-CN" altLang="en-US" sz="2400" b="1" kern="1200" dirty="0">
                        <a:solidFill>
                          <a:srgbClr val="000000"/>
                        </a:solidFill>
                        <a:effectLst/>
                        <a:latin typeface="Calibri" panose="020F0502020204030204" pitchFamily="34" charset="0"/>
                        <a:ea typeface="+mn-ea"/>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400" b="1" dirty="0">
                          <a:latin typeface="Calibri" panose="020F0502020204030204" pitchFamily="34" charset="0"/>
                          <a:cs typeface="Calibri" panose="020F0502020204030204" pitchFamily="34" charset="0"/>
                        </a:rPr>
                        <a:t>人与自我：</a:t>
                      </a:r>
                      <a:r>
                        <a:rPr lang="en-US" altLang="zh-CN" sz="2400" b="1" dirty="0">
                          <a:latin typeface="Calibri" panose="020F0502020204030204" pitchFamily="34" charset="0"/>
                          <a:cs typeface="Calibri" panose="020F0502020204030204" pitchFamily="34" charset="0"/>
                        </a:rPr>
                        <a:t>Tips on creating and delivering a presentation</a:t>
                      </a:r>
                      <a:endParaRPr lang="en-US" altLang="zh-CN"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400" b="1" dirty="0">
                          <a:latin typeface="Calibri" panose="020F0502020204030204" pitchFamily="34" charset="0"/>
                          <a:cs typeface="Calibri" panose="020F0502020204030204" pitchFamily="34" charset="0"/>
                        </a:rPr>
                        <a:t>议论文</a:t>
                      </a:r>
                      <a:endParaRPr lang="zh-CN" altLang="en-US"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240</a:t>
                      </a:r>
                      <a:endPar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837350">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marL="0" algn="ctr" defTabSz="914400" rtl="0" eaLnBrk="1" latinLnBrk="0" hangingPunct="1">
                        <a:buNone/>
                      </a:pPr>
                      <a:r>
                        <a:rPr lang="zh-CN" altLang="en-US" sz="2400" b="1" kern="1200" dirty="0">
                          <a:solidFill>
                            <a:srgbClr val="000000"/>
                          </a:solidFill>
                          <a:effectLst/>
                          <a:latin typeface="Calibri" panose="020F0502020204030204" pitchFamily="34" charset="0"/>
                          <a:ea typeface="+mn-ea"/>
                          <a:cs typeface="Calibri" panose="020F0502020204030204" pitchFamily="34" charset="0"/>
                        </a:rPr>
                        <a:t>完形填空</a:t>
                      </a:r>
                      <a:endParaRPr lang="zh-CN" altLang="en-US" sz="2400" b="1" kern="1200" dirty="0">
                        <a:solidFill>
                          <a:srgbClr val="000000"/>
                        </a:solidFill>
                        <a:effectLst/>
                        <a:latin typeface="Calibri" panose="020F0502020204030204" pitchFamily="34" charset="0"/>
                        <a:ea typeface="+mn-ea"/>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The power of Armus’s compassion in a  tense bank robbery </a:t>
                      </a:r>
                      <a:endParaRPr lang="en-US" altLang="zh-CN"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400" b="1" dirty="0">
                          <a:latin typeface="Calibri" panose="020F0502020204030204" pitchFamily="34" charset="0"/>
                          <a:cs typeface="Calibri" panose="020F0502020204030204" pitchFamily="34" charset="0"/>
                        </a:rPr>
                        <a:t>记叙文</a:t>
                      </a:r>
                      <a:endParaRPr lang="zh-CN" altLang="en-US"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295</a:t>
                      </a:r>
                      <a:endPar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837350">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marL="0" algn="ctr" defTabSz="914400" rtl="0" eaLnBrk="1" latinLnBrk="0" hangingPunct="1">
                        <a:buNone/>
                      </a:pPr>
                      <a:r>
                        <a:rPr lang="zh-CN" altLang="en-US" sz="2400" b="1" kern="1200" dirty="0">
                          <a:solidFill>
                            <a:srgbClr val="000000"/>
                          </a:solidFill>
                          <a:effectLst/>
                          <a:latin typeface="Calibri" panose="020F0502020204030204" pitchFamily="34" charset="0"/>
                          <a:ea typeface="+mn-ea"/>
                          <a:cs typeface="Calibri" panose="020F0502020204030204" pitchFamily="34" charset="0"/>
                        </a:rPr>
                        <a:t>语法填空</a:t>
                      </a:r>
                      <a:endParaRPr lang="zh-CN" altLang="en-US" sz="2400" b="1" kern="1200" dirty="0">
                        <a:solidFill>
                          <a:srgbClr val="000000"/>
                        </a:solidFill>
                        <a:effectLst/>
                        <a:latin typeface="Calibri" panose="020F0502020204030204" pitchFamily="34" charset="0"/>
                        <a:ea typeface="+mn-ea"/>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China’s South-to-North Water Diversion Project </a:t>
                      </a:r>
                      <a:endParaRPr lang="en-US" altLang="zh-CN"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400" b="1" dirty="0">
                          <a:latin typeface="Calibri" panose="020F0502020204030204" pitchFamily="34" charset="0"/>
                          <a:cs typeface="Calibri" panose="020F0502020204030204" pitchFamily="34" charset="0"/>
                        </a:rPr>
                        <a:t>说明文</a:t>
                      </a:r>
                      <a:endParaRPr lang="zh-CN" altLang="en-US" sz="24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247</a:t>
                      </a:r>
                      <a:endPar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3" name="文本框 2"/>
          <p:cNvSpPr txBox="1"/>
          <p:nvPr/>
        </p:nvSpPr>
        <p:spPr>
          <a:xfrm>
            <a:off x="0" y="117693"/>
            <a:ext cx="12024852" cy="6709529"/>
          </a:xfrm>
          <a:prstGeom prst="rect">
            <a:avLst/>
          </a:prstGeom>
          <a:noFill/>
        </p:spPr>
        <p:txBody>
          <a:bodyPr wrap="square">
            <a:spAutoFit/>
          </a:bodyPr>
          <a:lstStyle/>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41. A. excitement 	B. tension 		C. loneliness 		D. depression</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42. A. inquiring 		B. expecting 		C. ignoring 		D. warning</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43. A. cash 		B. food 			C. drink 			D. shelter</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44. A. considered 	B. described 		C. recognized 		D. interpreted</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45. A. affection 		B. curiosity 		C. indifference 		D. sympathy</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46. A. hospital 		B. prison 		C. university 		D. church</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47. A. tough 		B. boring 		C. glorious 		D. pleasant</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48. A. scolded 		B. encouraged 		C. greeted 		D. wrapped</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49. A. knocked 		B. ordered 		C. tripped 		D. dragged</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50. A. comfort 		B. inform 		C. reward 		D. release</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51. A. attempted 	B. armed 		C. organized 		D. staged</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52. A. open-minded 	B. far-sighted 		C. calm-acting 		D. deep-thinking</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53. A. simply 		B. automatically 	C. gradually 		D. normally</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54. A. arrange 		B. feed 			C. educate 		D. drive</a:t>
            </a:r>
            <a:endParaRPr lang="en-US" altLang="zh-CN" sz="2400" i="1" kern="0" spc="-100" dirty="0">
              <a:solidFill>
                <a:prstClr val="black"/>
              </a:solidFill>
              <a:latin typeface="Calibri" panose="020F0502020204030204"/>
              <a:ea typeface="宋体" panose="02010600030101010101" pitchFamily="2" charset="-122"/>
            </a:endParaRPr>
          </a:p>
          <a:p>
            <a:pPr algn="just">
              <a:spcBef>
                <a:spcPts val="600"/>
              </a:spcBef>
            </a:pPr>
            <a:r>
              <a:rPr lang="en-US" altLang="zh-CN" sz="2400" i="1" kern="0" spc="-100" dirty="0">
                <a:solidFill>
                  <a:prstClr val="black"/>
                </a:solidFill>
                <a:latin typeface="Calibri" panose="020F0502020204030204"/>
                <a:ea typeface="宋体" panose="02010600030101010101" pitchFamily="2" charset="-122"/>
              </a:rPr>
              <a:t>55. A. conveys 		B. expands 		C. enriches 		D. overcome</a:t>
            </a:r>
            <a:endParaRPr lang="en-US" altLang="zh-CN" sz="2400" i="1" kern="0" spc="-100" dirty="0">
              <a:solidFill>
                <a:prstClr val="black"/>
              </a:solidFill>
              <a:latin typeface="Calibri" panose="020F0502020204030204"/>
              <a:ea typeface="宋体" panose="02010600030101010101" pitchFamily="2" charset="-122"/>
            </a:endParaRPr>
          </a:p>
        </p:txBody>
      </p:sp>
      <p:sp>
        <p:nvSpPr>
          <p:cNvPr id="4" name="文本框 3"/>
          <p:cNvSpPr txBox="1"/>
          <p:nvPr/>
        </p:nvSpPr>
        <p:spPr>
          <a:xfrm>
            <a:off x="3962399" y="153906"/>
            <a:ext cx="1641988"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=nervousness</a:t>
            </a:r>
            <a:endParaRPr lang="zh-CN" altLang="en-US" dirty="0">
              <a:solidFill>
                <a:srgbClr val="FF0000"/>
              </a:solidFill>
            </a:endParaRPr>
          </a:p>
        </p:txBody>
      </p:sp>
      <p:sp>
        <p:nvSpPr>
          <p:cNvPr id="5" name="文本框 4"/>
          <p:cNvSpPr txBox="1"/>
          <p:nvPr/>
        </p:nvSpPr>
        <p:spPr>
          <a:xfrm>
            <a:off x="1696063" y="611106"/>
            <a:ext cx="1641988"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调查、询问</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818966" y="1943377"/>
            <a:ext cx="1641988"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喜爱，关爱</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074307" y="1810642"/>
            <a:ext cx="1312609" cy="646331"/>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不感兴趣，漠不关心</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753597" y="1963041"/>
            <a:ext cx="1312609"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同情（心）</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789172" y="2843028"/>
            <a:ext cx="1489589" cy="646331"/>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光荣的，值得称道的</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641985" y="3241234"/>
            <a:ext cx="1489589"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责骂，训斥</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9566787" y="3260898"/>
            <a:ext cx="2713703"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用</a:t>
            </a:r>
            <a:r>
              <a:rPr lang="en-US" altLang="zh-CN"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a:t>
            </a:r>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手臂、指头或腿</a:t>
            </a:r>
            <a:r>
              <a:rPr lang="en-US" altLang="zh-CN"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a:t>
            </a:r>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围紧</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681016" y="3688601"/>
            <a:ext cx="1489589"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绊，绊倒</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478297" y="3708266"/>
            <a:ext cx="2713703"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拖动</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864074" y="4627582"/>
            <a:ext cx="1489589"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武装的</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9375054" y="4573505"/>
            <a:ext cx="1489589"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精心策划的</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306525" y="5020873"/>
            <a:ext cx="1489589" cy="646331"/>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有远见的，眼光远大的</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143131" y="4996292"/>
            <a:ext cx="1489589"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冷静勇敢的</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0274705" y="5070034"/>
            <a:ext cx="1489589"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深度思考</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586743" y="5605892"/>
            <a:ext cx="1489589"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自动地</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318998" y="734630"/>
            <a:ext cx="4755238" cy="9233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pPr marL="285750" indent="-285750">
              <a:lnSpc>
                <a:spcPct val="100000"/>
              </a:lnSpc>
              <a:buFont typeface="Arial" panose="020B0604020202020204" pitchFamily="34" charset="0"/>
              <a:buChar char="•"/>
            </a:pPr>
            <a:r>
              <a:rPr lang="en-US" altLang="zh-CN" sz="1800" b="1" dirty="0">
                <a:latin typeface="Times New Roman" panose="02020603050405020304"/>
              </a:rPr>
              <a:t>compassion </a:t>
            </a:r>
            <a:r>
              <a:rPr lang="zh-CN" altLang="en-US" sz="1800" b="1" dirty="0">
                <a:latin typeface="Times New Roman" panose="02020603050405020304"/>
              </a:rPr>
              <a:t>同情</a:t>
            </a:r>
            <a:r>
              <a:rPr lang="en-US" altLang="zh-CN" sz="1800" b="1" dirty="0">
                <a:latin typeface="Times New Roman" panose="02020603050405020304"/>
              </a:rPr>
              <a:t>+</a:t>
            </a:r>
            <a:r>
              <a:rPr lang="zh-CN" altLang="en-US" sz="1800" b="1" dirty="0">
                <a:latin typeface="Times New Roman" panose="02020603050405020304"/>
              </a:rPr>
              <a:t>共情（理解</a:t>
            </a:r>
            <a:r>
              <a:rPr lang="en-US" altLang="zh-CN" sz="1800" b="1" dirty="0">
                <a:latin typeface="Times New Roman" panose="02020603050405020304"/>
              </a:rPr>
              <a:t>+</a:t>
            </a:r>
            <a:r>
              <a:rPr lang="zh-CN" altLang="en-US" sz="1800" b="1" dirty="0">
                <a:latin typeface="Times New Roman" panose="02020603050405020304"/>
              </a:rPr>
              <a:t>帮助 ）</a:t>
            </a:r>
            <a:r>
              <a:rPr lang="en-US" altLang="zh-CN" sz="1800" b="1" dirty="0">
                <a:latin typeface="Times New Roman" panose="02020603050405020304"/>
              </a:rPr>
              <a:t>     </a:t>
            </a:r>
            <a:endParaRPr lang="en-US" altLang="zh-CN" sz="1800" b="1" dirty="0">
              <a:latin typeface="Times New Roman" panose="02020603050405020304"/>
            </a:endParaRPr>
          </a:p>
          <a:p>
            <a:pPr marL="285750" indent="-285750">
              <a:lnSpc>
                <a:spcPct val="100000"/>
              </a:lnSpc>
              <a:buFont typeface="Arial" panose="020B0604020202020204" pitchFamily="34" charset="0"/>
              <a:buChar char="•"/>
            </a:pPr>
            <a:r>
              <a:rPr lang="en-US" altLang="zh-CN" sz="1800" b="1" dirty="0">
                <a:latin typeface="Times New Roman" panose="02020603050405020304"/>
              </a:rPr>
              <a:t>pity </a:t>
            </a:r>
            <a:r>
              <a:rPr lang="zh-CN" altLang="en-US" sz="1800" b="1" dirty="0">
                <a:latin typeface="Times New Roman" panose="02020603050405020304"/>
              </a:rPr>
              <a:t>（同情，怜悯，未必行动）</a:t>
            </a:r>
            <a:r>
              <a:rPr lang="en-US" altLang="zh-CN" sz="1800" b="1" dirty="0">
                <a:latin typeface="Times New Roman" panose="02020603050405020304"/>
              </a:rPr>
              <a:t> </a:t>
            </a:r>
            <a:endParaRPr lang="en-US" altLang="zh-CN" sz="1800" b="1" dirty="0">
              <a:latin typeface="Times New Roman" panose="02020603050405020304"/>
            </a:endParaRPr>
          </a:p>
          <a:p>
            <a:pPr marL="285750" indent="-285750">
              <a:lnSpc>
                <a:spcPct val="100000"/>
              </a:lnSpc>
              <a:buFont typeface="Arial" panose="020B0604020202020204" pitchFamily="34" charset="0"/>
              <a:buChar char="•"/>
            </a:pPr>
            <a:r>
              <a:rPr lang="en-US" altLang="zh-CN" sz="1800" b="1" dirty="0">
                <a:latin typeface="Times New Roman" panose="02020603050405020304"/>
              </a:rPr>
              <a:t>sympathy</a:t>
            </a:r>
            <a:r>
              <a:rPr lang="zh-CN" altLang="en-US" sz="1800" b="1" dirty="0">
                <a:latin typeface="Times New Roman" panose="02020603050405020304"/>
              </a:rPr>
              <a:t>（同情，理解，未必感同身受） </a:t>
            </a:r>
            <a:endParaRPr lang="zh-CN" altLang="en-US" sz="1800" b="1" dirty="0">
              <a:latin typeface="Times New Roman" panose="02020603050405020304"/>
            </a:endParaRPr>
          </a:p>
        </p:txBody>
      </p:sp>
      <p:sp>
        <p:nvSpPr>
          <p:cNvPr id="23" name="文本框 22"/>
          <p:cNvSpPr txBox="1"/>
          <p:nvPr/>
        </p:nvSpPr>
        <p:spPr>
          <a:xfrm>
            <a:off x="1892708" y="4612834"/>
            <a:ext cx="1056970" cy="646331"/>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企图的；未遂的</a:t>
            </a:r>
            <a:endParaRPr lang="zh-CN" altLang="en-US" sz="1600" dirty="0">
              <a:solidFill>
                <a:srgbClr val="FF0000"/>
              </a:solidFill>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arn(inVertic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arn(inVertical)">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2" grpId="0" animBg="1"/>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3" name="文本框 2"/>
          <p:cNvSpPr txBox="1"/>
          <p:nvPr/>
        </p:nvSpPr>
        <p:spPr>
          <a:xfrm>
            <a:off x="0" y="110369"/>
            <a:ext cx="5596152" cy="442674"/>
          </a:xfrm>
          <a:prstGeom prst="roundRect">
            <a:avLst/>
          </a:prstGeom>
          <a:solidFill>
            <a:srgbClr val="FFC000"/>
          </a:solidFill>
        </p:spPr>
        <p:txBody>
          <a:bodyPr wrap="square" rtlCol="0">
            <a:spAutoFit/>
          </a:bodyPr>
          <a:lstStyle/>
          <a:p>
            <a:pPr>
              <a:defRPr/>
            </a:pPr>
            <a:r>
              <a:rPr lang="en-US" altLang="zh-CN" sz="2000" b="1" kern="0" dirty="0">
                <a:latin typeface="Cambria" panose="02040503050406030204" pitchFamily="18" charset="0"/>
                <a:ea typeface="Cambria" panose="02040503050406030204" pitchFamily="18" charset="0"/>
                <a:cs typeface="Calibri" panose="020F0502020204030204" pitchFamily="34" charset="0"/>
              </a:rPr>
              <a:t>Step1 </a:t>
            </a:r>
            <a:r>
              <a:rPr lang="zh-CN" altLang="en-US" sz="2000" b="1" kern="0" dirty="0">
                <a:latin typeface="Cambria" panose="02040503050406030204" pitchFamily="18" charset="0"/>
                <a:ea typeface="微软雅黑" panose="020B0503020204020204" pitchFamily="34" charset="-122"/>
                <a:cs typeface="Calibri" panose="020F0502020204030204" pitchFamily="34" charset="0"/>
              </a:rPr>
              <a:t>透内涵：首尾初读，了解文脉走向与内涵</a:t>
            </a:r>
            <a:endParaRPr lang="zh-CN" altLang="en-US" sz="2000" b="1" kern="0" dirty="0">
              <a:latin typeface="Cambria" panose="02040503050406030204" pitchFamily="18" charset="0"/>
              <a:ea typeface="微软雅黑" panose="020B0503020204020204" pitchFamily="34" charset="-122"/>
              <a:cs typeface="Calibri" panose="020F0502020204030204" pitchFamily="34" charset="0"/>
            </a:endParaRPr>
          </a:p>
        </p:txBody>
      </p:sp>
      <p:sp>
        <p:nvSpPr>
          <p:cNvPr id="4" name="内容占位符 2"/>
          <p:cNvSpPr txBox="1"/>
          <p:nvPr/>
        </p:nvSpPr>
        <p:spPr>
          <a:xfrm>
            <a:off x="73572" y="1240559"/>
            <a:ext cx="12202511" cy="62909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1800" i="0" u="none" strike="noStrike" kern="1200" cap="none" spc="0" normalizeH="0" baseline="0" noProof="0" dirty="0">
                <a:ln>
                  <a:noFill/>
                </a:ln>
                <a:effectLst/>
                <a:uLnTx/>
                <a:uFillTx/>
                <a:latin typeface="Times New Roman" panose="02020603050405020304"/>
                <a:ea typeface="等线" panose="02010600030101010101" pitchFamily="2" charset="-122"/>
                <a:cs typeface="+mn-cs"/>
              </a:rPr>
              <a:t>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Michael Armus, a 69 - year - old retired auto body painter, entered the Bank of the West in Woodland, California, on a sunny May morning in 2023 and felt the</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41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“Something's not right.” Normally greeted warmly by the tellers, he found them</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42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him and looking worried. He overheard a teller whispering to another that a robber had passed a note demanding</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43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and claiming to have a gun. Unexpectedly, Armus</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44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the man, Eduardo Plasencia, as a street musician he had seen before. </a:t>
            </a:r>
            <a:endPar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Instead of fear, Armus felt</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45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for Plasencia and approached him, asking if he had a job. Plasencia, tears streaming down his face, said that he didn't want to hurt anyone and that he just wanted to go to</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46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as there was nothing for him in town. Armus, who had been through</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47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times himself, approached Plasencia and suggested they talk outside. Plasencia agreed, and the two walked out of the bank. </a:t>
            </a:r>
            <a:endPar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Once outside, Armus </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48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the man in a bear hug, and Plasencia began to cry in his embrace. Police soon arrived with rifles (</a:t>
            </a:r>
            <a:r>
              <a:rPr kumimoji="0" lang="zh-CN" altLang="en-US" sz="1800" i="1" u="none" strike="noStrike" kern="120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rPr>
              <a:t>步枪</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and </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49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both men to the ground. It took   45 minutes for police to realize Armus was not involved in the robbery and</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50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him. Plasencia, who never had a gun, was charged with</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51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robbery. </a:t>
            </a:r>
            <a:endPar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Armus, described by police as a(a) </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52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and brave customer,” was more modest, saying he</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53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felt Plasencia's pain and panic. Armus, who volunteers to</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54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homeless people and keeps pillows and blankets in his car for those living on the streets, believes in the power of compassion. “Love</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55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all things, and the world needs more compassion,” he says. “Try to be kind to somebody; it makes a difference.”</a:t>
            </a:r>
            <a:endParaRPr kumimoji="0" lang="zh-CN" altLang="en-US" sz="1800" i="1" u="none" strike="noStrike" kern="120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5" name="矩形 4"/>
          <p:cNvSpPr/>
          <p:nvPr/>
        </p:nvSpPr>
        <p:spPr>
          <a:xfrm>
            <a:off x="73572" y="1258529"/>
            <a:ext cx="12118428" cy="1426846"/>
          </a:xfrm>
          <a:prstGeom prst="rect">
            <a:avLst/>
          </a:prstGeom>
          <a:noFill/>
          <a:ln w="381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6" name="矩形 5"/>
          <p:cNvSpPr/>
          <p:nvPr/>
        </p:nvSpPr>
        <p:spPr>
          <a:xfrm>
            <a:off x="73572" y="5268065"/>
            <a:ext cx="12202511" cy="1408039"/>
          </a:xfrm>
          <a:prstGeom prst="rect">
            <a:avLst/>
          </a:prstGeom>
          <a:noFill/>
          <a:ln w="381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5991513" y="618098"/>
            <a:ext cx="4544407" cy="461665"/>
          </a:xfrm>
          <a:prstGeom prst="rect">
            <a:avLst/>
          </a:prstGeom>
          <a:noFill/>
        </p:spPr>
        <p:txBody>
          <a:bodyPr wrap="square" rtlCol="0">
            <a:spAutoFit/>
          </a:bodyPr>
          <a:lstStyle/>
          <a:p>
            <a:r>
              <a:rPr lang="en-US" altLang="zh-CN" sz="2400" b="1" i="1" dirty="0">
                <a:solidFill>
                  <a:prstClr val="black"/>
                </a:solidFill>
                <a:latin typeface="Calibri" panose="020F0502020204030204" pitchFamily="34" charset="0"/>
                <a:ea typeface="Calibri" panose="020F0502020204030204" pitchFamily="34" charset="0"/>
                <a:cs typeface="Calibri" panose="020F0502020204030204" pitchFamily="34" charset="0"/>
              </a:rPr>
              <a:t> a ______________bank robbery  </a:t>
            </a:r>
            <a:endParaRPr lang="zh-CN" altLang="en-US" sz="2400" b="1" i="1" dirty="0">
              <a:solidFill>
                <a:prstClr val="black"/>
              </a:solidFill>
              <a:latin typeface="Calibri" panose="020F0502020204030204" pitchFamily="34" charset="0"/>
              <a:ea typeface="等线" panose="02010600030101010101" pitchFamily="2" charset="-122"/>
              <a:cs typeface="Calibri" panose="020F0502020204030204" pitchFamily="34" charset="0"/>
            </a:endParaRPr>
          </a:p>
        </p:txBody>
      </p:sp>
      <p:sp>
        <p:nvSpPr>
          <p:cNvPr id="8" name="文本框 7"/>
          <p:cNvSpPr txBox="1"/>
          <p:nvPr/>
        </p:nvSpPr>
        <p:spPr>
          <a:xfrm>
            <a:off x="6502469" y="570271"/>
            <a:ext cx="2032351" cy="461665"/>
          </a:xfrm>
          <a:prstGeom prst="rect">
            <a:avLst/>
          </a:prstGeom>
          <a:noFill/>
        </p:spPr>
        <p:txBody>
          <a:bodyPr wrap="none" rtlCol="0">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tense/unusual</a:t>
            </a:r>
            <a:endParaRPr lang="zh-CN" altLang="en-US" i="1" dirty="0">
              <a:solidFill>
                <a:prstClr val="black"/>
              </a:solidFill>
              <a:latin typeface="Calibri" panose="020F0502020204030204" pitchFamily="34" charset="0"/>
              <a:ea typeface="等线" panose="02010600030101010101" pitchFamily="2" charset="-122"/>
              <a:cs typeface="Calibri" panose="020F0502020204030204" pitchFamily="34" charset="0"/>
            </a:endParaRPr>
          </a:p>
        </p:txBody>
      </p:sp>
      <p:sp>
        <p:nvSpPr>
          <p:cNvPr id="10" name="文本框 9"/>
          <p:cNvSpPr txBox="1"/>
          <p:nvPr/>
        </p:nvSpPr>
        <p:spPr>
          <a:xfrm>
            <a:off x="1414597" y="612527"/>
            <a:ext cx="4779726" cy="461665"/>
          </a:xfrm>
          <a:prstGeom prst="rect">
            <a:avLst/>
          </a:prstGeom>
          <a:noFill/>
        </p:spPr>
        <p:txBody>
          <a:bodyPr wrap="square" rtlCol="0">
            <a:spAutoFit/>
          </a:bodyPr>
          <a:lstStyle/>
          <a:p>
            <a:r>
              <a:rPr lang="en-US" altLang="zh-CN" sz="2400" b="1" i="1" dirty="0">
                <a:solidFill>
                  <a:prstClr val="black"/>
                </a:solidFill>
                <a:latin typeface="Calibri" panose="020F0502020204030204" pitchFamily="34" charset="0"/>
                <a:ea typeface="Calibri" panose="020F0502020204030204" pitchFamily="34" charset="0"/>
                <a:cs typeface="Calibri" panose="020F0502020204030204" pitchFamily="34" charset="0"/>
              </a:rPr>
              <a:t>The power of </a:t>
            </a:r>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Armus’s compassion </a:t>
            </a:r>
            <a:r>
              <a:rPr lang="en-US" altLang="zh-CN" sz="2400" b="1" i="1" dirty="0">
                <a:solidFill>
                  <a:prstClr val="black"/>
                </a:solidFill>
                <a:latin typeface="Calibri" panose="020F0502020204030204" pitchFamily="34" charset="0"/>
                <a:ea typeface="Calibri" panose="020F0502020204030204" pitchFamily="34" charset="0"/>
                <a:cs typeface="Calibri" panose="020F0502020204030204" pitchFamily="34" charset="0"/>
              </a:rPr>
              <a:t>in</a:t>
            </a:r>
            <a:endParaRPr lang="zh-CN" altLang="en-US" sz="2400" b="1" i="1" dirty="0">
              <a:solidFill>
                <a:prstClr val="black"/>
              </a:solidFill>
              <a:latin typeface="Calibri" panose="020F0502020204030204" pitchFamily="34" charset="0"/>
              <a:ea typeface="等线" panose="02010600030101010101" pitchFamily="2" charset="-122"/>
              <a:cs typeface="Calibri" panose="020F0502020204030204" pitchFamily="3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83" name="矩形: 圆角 5"/>
          <p:cNvSpPr/>
          <p:nvPr/>
        </p:nvSpPr>
        <p:spPr>
          <a:xfrm>
            <a:off x="113087" y="6331493"/>
            <a:ext cx="4809788" cy="361821"/>
          </a:xfrm>
          <a:prstGeom prst="roundRect">
            <a:avLst/>
          </a:prstGeom>
          <a:solidFill>
            <a:srgbClr val="FF0000">
              <a:alpha val="5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81" name="矩形: 圆角 5"/>
          <p:cNvSpPr/>
          <p:nvPr/>
        </p:nvSpPr>
        <p:spPr>
          <a:xfrm>
            <a:off x="4670910" y="5998339"/>
            <a:ext cx="6322209" cy="361821"/>
          </a:xfrm>
          <a:prstGeom prst="roundRect">
            <a:avLst/>
          </a:prstGeom>
          <a:solidFill>
            <a:srgbClr val="FF0000">
              <a:alpha val="5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 name="内容占位符 2"/>
          <p:cNvSpPr txBox="1"/>
          <p:nvPr/>
        </p:nvSpPr>
        <p:spPr>
          <a:xfrm>
            <a:off x="73572" y="1240559"/>
            <a:ext cx="12202511" cy="62909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1800" i="0" u="none" strike="noStrike" kern="1200" cap="none" spc="0" normalizeH="0" baseline="0" noProof="0" dirty="0">
                <a:ln>
                  <a:noFill/>
                </a:ln>
                <a:effectLst/>
                <a:uLnTx/>
                <a:uFillTx/>
                <a:latin typeface="Times New Roman" panose="02020603050405020304"/>
                <a:ea typeface="等线" panose="02010600030101010101" pitchFamily="2" charset="-122"/>
                <a:cs typeface="+mn-cs"/>
              </a:rPr>
              <a:t>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Michael Armus, a 69 - year - old retired auto body painter, entered the Bank of the West in Woodland, California, on a sunny May morning in 2023 and felt the</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41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“Something's not right.” Normally greeted warmly by the tellers, he found them</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42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him and looking worried. He overheard a teller whispering to another that a robber had passed a note demanding</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43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and claiming to have a gun. Unexpectedly, Armus</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44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the man, Eduardo Plasencia, as a street musician he had seen before. </a:t>
            </a:r>
            <a:endPar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Instead of fear, Armus felt</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45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for Plasencia and approached him, asking if he had a job. Plasencia, tears streaming down his face, said that he didn't want to hurt anyone and that he just wanted to go to</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46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as there was nothing for him in town. Armus, who had been through</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47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times himself, approached Plasencia and suggested they talk outside. Plasencia agreed, and the two walked out of the bank. </a:t>
            </a:r>
            <a:endPar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Once outside, Armus </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48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the man in a bear hug, and Plasencia began to cry in his embrace. Police soon arrived with rifles (</a:t>
            </a:r>
            <a:r>
              <a:rPr kumimoji="0" lang="zh-CN" altLang="en-US" sz="1800" i="1" u="none" strike="noStrike" kern="120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rPr>
              <a:t>步枪</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and </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49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both men to the ground. It took   45 minutes for police to realize Armus was not involved in the robbery and</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50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him. Plasencia, who never had a gun, was charged with</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51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robbery. </a:t>
            </a:r>
            <a:endPar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Armus, described by police as a(a) </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52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and brave customer,” was more modest, saying he</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53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felt Plasencia's pain and panic. Armus, who volunteers to</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54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homeless people and keeps pillows and blankets in his car for those living on the streets, believes in the power of compassion. “Love</a:t>
            </a:r>
            <a:r>
              <a:rPr kumimoji="0" lang="en-US" altLang="zh-CN" sz="1800" i="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55          </a:t>
            </a:r>
            <a:r>
              <a:rPr kumimoji="0" lang="en-US" altLang="zh-CN"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all things, and the world needs more compassion,” he says. “Try to be kind to somebody; it makes a difference.”</a:t>
            </a:r>
            <a:endParaRPr kumimoji="0" lang="zh-CN" altLang="en-US" sz="1800" i="1" u="none" strike="noStrike" kern="120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4" name="文本框 3"/>
          <p:cNvSpPr txBox="1"/>
          <p:nvPr/>
        </p:nvSpPr>
        <p:spPr>
          <a:xfrm>
            <a:off x="5991513" y="618098"/>
            <a:ext cx="4544407" cy="461665"/>
          </a:xfrm>
          <a:prstGeom prst="rect">
            <a:avLst/>
          </a:prstGeom>
          <a:noFill/>
        </p:spPr>
        <p:txBody>
          <a:bodyPr wrap="square" rtlCol="0">
            <a:spAutoFit/>
          </a:bodyPr>
          <a:lstStyle/>
          <a:p>
            <a:r>
              <a:rPr lang="en-US" altLang="zh-CN" sz="2400" b="1" i="1" dirty="0">
                <a:solidFill>
                  <a:prstClr val="black"/>
                </a:solidFill>
                <a:latin typeface="Calibri" panose="020F0502020204030204" pitchFamily="34" charset="0"/>
                <a:ea typeface="Calibri" panose="020F0502020204030204" pitchFamily="34" charset="0"/>
                <a:cs typeface="Calibri" panose="020F0502020204030204" pitchFamily="34" charset="0"/>
              </a:rPr>
              <a:t> a ______________bank robbery  </a:t>
            </a:r>
            <a:endParaRPr lang="zh-CN" altLang="en-US" sz="2400" b="1" i="1" dirty="0">
              <a:solidFill>
                <a:prstClr val="black"/>
              </a:solidFill>
              <a:latin typeface="Calibri" panose="020F0502020204030204" pitchFamily="34" charset="0"/>
              <a:ea typeface="等线" panose="02010600030101010101" pitchFamily="2" charset="-122"/>
              <a:cs typeface="Calibri" panose="020F0502020204030204" pitchFamily="34" charset="0"/>
            </a:endParaRPr>
          </a:p>
        </p:txBody>
      </p:sp>
      <p:sp>
        <p:nvSpPr>
          <p:cNvPr id="5" name="文本框 4"/>
          <p:cNvSpPr txBox="1"/>
          <p:nvPr/>
        </p:nvSpPr>
        <p:spPr>
          <a:xfrm>
            <a:off x="6502469" y="570271"/>
            <a:ext cx="2032351" cy="461665"/>
          </a:xfrm>
          <a:prstGeom prst="rect">
            <a:avLst/>
          </a:prstGeom>
          <a:noFill/>
        </p:spPr>
        <p:txBody>
          <a:bodyPr wrap="none" rtlCol="0">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tense/unusual</a:t>
            </a:r>
            <a:endParaRPr lang="zh-CN" altLang="en-US" i="1" dirty="0">
              <a:solidFill>
                <a:prstClr val="black"/>
              </a:solidFill>
              <a:latin typeface="Calibri" panose="020F0502020204030204" pitchFamily="34" charset="0"/>
              <a:ea typeface="等线" panose="02010600030101010101" pitchFamily="2" charset="-122"/>
              <a:cs typeface="Calibri" panose="020F0502020204030204" pitchFamily="34" charset="0"/>
            </a:endParaRPr>
          </a:p>
        </p:txBody>
      </p:sp>
      <p:sp>
        <p:nvSpPr>
          <p:cNvPr id="6" name="文本框 5"/>
          <p:cNvSpPr txBox="1"/>
          <p:nvPr/>
        </p:nvSpPr>
        <p:spPr>
          <a:xfrm>
            <a:off x="1414597" y="612527"/>
            <a:ext cx="4779726" cy="461665"/>
          </a:xfrm>
          <a:prstGeom prst="rect">
            <a:avLst/>
          </a:prstGeom>
          <a:noFill/>
        </p:spPr>
        <p:txBody>
          <a:bodyPr wrap="square" rtlCol="0">
            <a:spAutoFit/>
          </a:bodyPr>
          <a:lstStyle/>
          <a:p>
            <a:r>
              <a:rPr lang="en-US" altLang="zh-CN" sz="2400" b="1" i="1" dirty="0">
                <a:solidFill>
                  <a:prstClr val="black"/>
                </a:solidFill>
                <a:latin typeface="Calibri" panose="020F0502020204030204" pitchFamily="34" charset="0"/>
                <a:ea typeface="Calibri" panose="020F0502020204030204" pitchFamily="34" charset="0"/>
                <a:cs typeface="Calibri" panose="020F0502020204030204" pitchFamily="34" charset="0"/>
              </a:rPr>
              <a:t>The power of </a:t>
            </a:r>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Armus’s compassion </a:t>
            </a:r>
            <a:r>
              <a:rPr lang="en-US" altLang="zh-CN" sz="2400" b="1" i="1" dirty="0">
                <a:solidFill>
                  <a:prstClr val="black"/>
                </a:solidFill>
                <a:latin typeface="Calibri" panose="020F0502020204030204" pitchFamily="34" charset="0"/>
                <a:ea typeface="Calibri" panose="020F0502020204030204" pitchFamily="34" charset="0"/>
                <a:cs typeface="Calibri" panose="020F0502020204030204" pitchFamily="34" charset="0"/>
              </a:rPr>
              <a:t>in</a:t>
            </a:r>
            <a:endParaRPr lang="zh-CN" altLang="en-US" sz="2400" b="1" i="1" dirty="0">
              <a:solidFill>
                <a:prstClr val="black"/>
              </a:solidFill>
              <a:latin typeface="Calibri" panose="020F0502020204030204" pitchFamily="34" charset="0"/>
              <a:ea typeface="等线" panose="02010600030101010101" pitchFamily="2" charset="-122"/>
              <a:cs typeface="Calibri" panose="020F0502020204030204" pitchFamily="34" charset="0"/>
            </a:endParaRPr>
          </a:p>
        </p:txBody>
      </p:sp>
      <p:sp>
        <p:nvSpPr>
          <p:cNvPr id="7" name="文本框 6"/>
          <p:cNvSpPr txBox="1"/>
          <p:nvPr/>
        </p:nvSpPr>
        <p:spPr>
          <a:xfrm>
            <a:off x="0" y="110369"/>
            <a:ext cx="5596152" cy="442674"/>
          </a:xfrm>
          <a:prstGeom prst="roundRect">
            <a:avLst/>
          </a:prstGeom>
          <a:solidFill>
            <a:srgbClr val="FFC000"/>
          </a:solidFill>
        </p:spPr>
        <p:txBody>
          <a:bodyPr wrap="square" rtlCol="0">
            <a:spAutoFit/>
          </a:bodyPr>
          <a:lstStyle/>
          <a:p>
            <a:pPr>
              <a:defRPr/>
            </a:pPr>
            <a:r>
              <a:rPr lang="en-US" altLang="zh-CN" sz="2000" b="1" kern="0" dirty="0">
                <a:latin typeface="Cambria" panose="02040503050406030204" pitchFamily="18" charset="0"/>
                <a:ea typeface="Cambria" panose="02040503050406030204" pitchFamily="18" charset="0"/>
                <a:cs typeface="Calibri" panose="020F0502020204030204" pitchFamily="34" charset="0"/>
              </a:rPr>
              <a:t>Step2 </a:t>
            </a:r>
            <a:r>
              <a:rPr lang="zh-CN" altLang="en-US" sz="2000" b="1" kern="0" dirty="0">
                <a:latin typeface="Cambria" panose="02040503050406030204" pitchFamily="18" charset="0"/>
                <a:ea typeface="微软雅黑" panose="020B0503020204020204" pitchFamily="34" charset="-122"/>
                <a:cs typeface="Calibri" panose="020F0502020204030204" pitchFamily="34" charset="0"/>
              </a:rPr>
              <a:t>明线索：全文细读，明晰文本内在线索</a:t>
            </a:r>
            <a:endParaRPr lang="zh-CN" altLang="en-US" sz="2000" b="1" kern="0" dirty="0">
              <a:latin typeface="Cambria" panose="02040503050406030204" pitchFamily="18" charset="0"/>
              <a:ea typeface="微软雅黑" panose="020B0503020204020204" pitchFamily="34" charset="-122"/>
              <a:cs typeface="Calibri" panose="020F0502020204030204" pitchFamily="34" charset="0"/>
            </a:endParaRPr>
          </a:p>
        </p:txBody>
      </p:sp>
      <p:sp>
        <p:nvSpPr>
          <p:cNvPr id="8" name="矩形: 圆角 5"/>
          <p:cNvSpPr/>
          <p:nvPr/>
        </p:nvSpPr>
        <p:spPr>
          <a:xfrm>
            <a:off x="6104957" y="679791"/>
            <a:ext cx="4288723"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3063590" y="1578552"/>
            <a:ext cx="900426" cy="369332"/>
          </a:xfrm>
          <a:prstGeom prst="rect">
            <a:avLst/>
          </a:prstGeom>
          <a:solidFill>
            <a:srgbClr val="DEEBF7"/>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tension</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矩形: 圆角 5"/>
          <p:cNvSpPr/>
          <p:nvPr/>
        </p:nvSpPr>
        <p:spPr>
          <a:xfrm>
            <a:off x="5241357" y="1644991"/>
            <a:ext cx="834323"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11" name="矩形: 圆角 5"/>
          <p:cNvSpPr/>
          <p:nvPr/>
        </p:nvSpPr>
        <p:spPr>
          <a:xfrm>
            <a:off x="6258996" y="1649908"/>
            <a:ext cx="2363894"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cxnSp>
        <p:nvCxnSpPr>
          <p:cNvPr id="12" name="直接箭头连接符 11"/>
          <p:cNvCxnSpPr/>
          <p:nvPr/>
        </p:nvCxnSpPr>
        <p:spPr>
          <a:xfrm flipH="1">
            <a:off x="3931920" y="1011795"/>
            <a:ext cx="3085487" cy="512205"/>
          </a:xfrm>
          <a:prstGeom prst="straightConnector1">
            <a:avLst/>
          </a:prstGeom>
          <a:noFill/>
          <a:ln w="38100" cap="flat" cmpd="sng" algn="ctr">
            <a:solidFill>
              <a:srgbClr val="5B9BD5">
                <a:lumMod val="75000"/>
              </a:srgbClr>
            </a:solidFill>
            <a:prstDash val="solid"/>
            <a:miter lim="800000"/>
            <a:tailEnd type="triangle"/>
          </a:ln>
          <a:effectLst/>
        </p:spPr>
      </p:cxnSp>
      <p:sp>
        <p:nvSpPr>
          <p:cNvPr id="14" name="文本框 13"/>
          <p:cNvSpPr txBox="1"/>
          <p:nvPr/>
        </p:nvSpPr>
        <p:spPr>
          <a:xfrm>
            <a:off x="11057934" y="1611712"/>
            <a:ext cx="1046368" cy="369332"/>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ignored</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cxnSp>
        <p:nvCxnSpPr>
          <p:cNvPr id="15" name="直接箭头连接符 14"/>
          <p:cNvCxnSpPr>
            <a:endCxn id="14" idx="1"/>
          </p:cNvCxnSpPr>
          <p:nvPr/>
        </p:nvCxnSpPr>
        <p:spPr>
          <a:xfrm>
            <a:off x="8656320" y="1696720"/>
            <a:ext cx="2401614" cy="99658"/>
          </a:xfrm>
          <a:prstGeom prst="straightConnector1">
            <a:avLst/>
          </a:prstGeom>
          <a:noFill/>
          <a:ln w="38100" cap="flat" cmpd="sng" algn="ctr">
            <a:solidFill>
              <a:srgbClr val="5B9BD5">
                <a:lumMod val="75000"/>
              </a:srgbClr>
            </a:solidFill>
            <a:prstDash val="solid"/>
            <a:miter lim="800000"/>
            <a:tailEnd type="triangle"/>
          </a:ln>
          <a:effectLst/>
        </p:spPr>
      </p:cxnSp>
      <p:sp>
        <p:nvSpPr>
          <p:cNvPr id="18" name="矩形: 圆角 5"/>
          <p:cNvSpPr/>
          <p:nvPr/>
        </p:nvSpPr>
        <p:spPr>
          <a:xfrm>
            <a:off x="1685357" y="1970111"/>
            <a:ext cx="834323"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19" name="矩形: 圆角 5"/>
          <p:cNvSpPr/>
          <p:nvPr/>
        </p:nvSpPr>
        <p:spPr>
          <a:xfrm>
            <a:off x="9559357" y="1929471"/>
            <a:ext cx="2398963"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20" name="矩形: 圆角 5"/>
          <p:cNvSpPr/>
          <p:nvPr/>
        </p:nvSpPr>
        <p:spPr>
          <a:xfrm>
            <a:off x="110557" y="2274911"/>
            <a:ext cx="2185603"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21" name="文本框 20"/>
          <p:cNvSpPr txBox="1"/>
          <p:nvPr/>
        </p:nvSpPr>
        <p:spPr>
          <a:xfrm>
            <a:off x="10732814" y="1916512"/>
            <a:ext cx="697186" cy="369332"/>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cash</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cxnSp>
        <p:nvCxnSpPr>
          <p:cNvPr id="22" name="直接箭头连接符 21"/>
          <p:cNvCxnSpPr/>
          <p:nvPr/>
        </p:nvCxnSpPr>
        <p:spPr>
          <a:xfrm>
            <a:off x="2033050" y="2525649"/>
            <a:ext cx="1147030" cy="634111"/>
          </a:xfrm>
          <a:prstGeom prst="straightConnector1">
            <a:avLst/>
          </a:prstGeom>
          <a:noFill/>
          <a:ln w="38100" cap="flat" cmpd="sng" algn="ctr">
            <a:solidFill>
              <a:srgbClr val="5B9BD5">
                <a:lumMod val="75000"/>
              </a:srgbClr>
            </a:solidFill>
            <a:prstDash val="solid"/>
            <a:miter lim="800000"/>
            <a:tailEnd type="triangle"/>
          </a:ln>
          <a:effectLst/>
        </p:spPr>
      </p:cxnSp>
      <p:sp>
        <p:nvSpPr>
          <p:cNvPr id="24" name="矩形: 圆角 5"/>
          <p:cNvSpPr/>
          <p:nvPr/>
        </p:nvSpPr>
        <p:spPr>
          <a:xfrm>
            <a:off x="2091757" y="3087711"/>
            <a:ext cx="2500563"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25" name="矩形: 圆角 5"/>
          <p:cNvSpPr/>
          <p:nvPr/>
        </p:nvSpPr>
        <p:spPr>
          <a:xfrm>
            <a:off x="5779837" y="3077551"/>
            <a:ext cx="2734243"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26" name="文本框 25"/>
          <p:cNvSpPr txBox="1"/>
          <p:nvPr/>
        </p:nvSpPr>
        <p:spPr>
          <a:xfrm>
            <a:off x="7634014" y="2962992"/>
            <a:ext cx="849586" cy="369332"/>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prison</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7" name="矩形: 圆角 5"/>
          <p:cNvSpPr/>
          <p:nvPr/>
        </p:nvSpPr>
        <p:spPr>
          <a:xfrm>
            <a:off x="8716077" y="3087711"/>
            <a:ext cx="3242243"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cxnSp>
        <p:nvCxnSpPr>
          <p:cNvPr id="28" name="直接箭头连接符 27"/>
          <p:cNvCxnSpPr/>
          <p:nvPr/>
        </p:nvCxnSpPr>
        <p:spPr>
          <a:xfrm flipH="1">
            <a:off x="2153920" y="3362960"/>
            <a:ext cx="5699760" cy="1280160"/>
          </a:xfrm>
          <a:prstGeom prst="straightConnector1">
            <a:avLst/>
          </a:prstGeom>
          <a:noFill/>
          <a:ln w="38100" cap="flat" cmpd="sng" algn="ctr">
            <a:solidFill>
              <a:srgbClr val="5B9BD5">
                <a:lumMod val="75000"/>
              </a:srgbClr>
            </a:solidFill>
            <a:prstDash val="solid"/>
            <a:miter lim="800000"/>
            <a:tailEnd type="triangle"/>
          </a:ln>
          <a:effectLst/>
        </p:spPr>
      </p:cxnSp>
      <p:sp>
        <p:nvSpPr>
          <p:cNvPr id="30" name="矩形: 圆角 5"/>
          <p:cNvSpPr/>
          <p:nvPr/>
        </p:nvSpPr>
        <p:spPr>
          <a:xfrm>
            <a:off x="10382317" y="4225631"/>
            <a:ext cx="1809683"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31" name="矩形: 圆角 5"/>
          <p:cNvSpPr/>
          <p:nvPr/>
        </p:nvSpPr>
        <p:spPr>
          <a:xfrm>
            <a:off x="90237" y="4520271"/>
            <a:ext cx="4370003"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32" name="文本框 31"/>
          <p:cNvSpPr txBox="1"/>
          <p:nvPr/>
        </p:nvSpPr>
        <p:spPr>
          <a:xfrm>
            <a:off x="1148080" y="4476832"/>
            <a:ext cx="1016000" cy="369332"/>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ordered</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cxnSp>
        <p:nvCxnSpPr>
          <p:cNvPr id="33" name="直接箭头连接符 32"/>
          <p:cNvCxnSpPr/>
          <p:nvPr/>
        </p:nvCxnSpPr>
        <p:spPr>
          <a:xfrm>
            <a:off x="4552730" y="4659249"/>
            <a:ext cx="2904710" cy="0"/>
          </a:xfrm>
          <a:prstGeom prst="straightConnector1">
            <a:avLst/>
          </a:prstGeom>
          <a:noFill/>
          <a:ln w="38100" cap="flat" cmpd="sng" algn="ctr">
            <a:solidFill>
              <a:srgbClr val="5B9BD5">
                <a:lumMod val="75000"/>
              </a:srgbClr>
            </a:solidFill>
            <a:prstDash val="solid"/>
            <a:miter lim="800000"/>
            <a:tailEnd type="triangle"/>
          </a:ln>
          <a:effectLst/>
        </p:spPr>
      </p:cxnSp>
      <p:sp>
        <p:nvSpPr>
          <p:cNvPr id="35" name="矩形: 圆角 5"/>
          <p:cNvSpPr/>
          <p:nvPr/>
        </p:nvSpPr>
        <p:spPr>
          <a:xfrm>
            <a:off x="7476557" y="4489791"/>
            <a:ext cx="2896803"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36" name="矩形: 圆角 5"/>
          <p:cNvSpPr/>
          <p:nvPr/>
        </p:nvSpPr>
        <p:spPr>
          <a:xfrm>
            <a:off x="110557" y="4886031"/>
            <a:ext cx="1068003"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37" name="文本框 36"/>
          <p:cNvSpPr txBox="1"/>
          <p:nvPr/>
        </p:nvSpPr>
        <p:spPr>
          <a:xfrm>
            <a:off x="172720" y="4842592"/>
            <a:ext cx="934720" cy="369332"/>
          </a:xfrm>
          <a:prstGeom prst="rect">
            <a:avLst/>
          </a:prstGeom>
          <a:solidFill>
            <a:srgbClr val="5B9BD5">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release</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cxnSp>
        <p:nvCxnSpPr>
          <p:cNvPr id="38" name="直接箭头连接符 37"/>
          <p:cNvCxnSpPr/>
          <p:nvPr/>
        </p:nvCxnSpPr>
        <p:spPr>
          <a:xfrm>
            <a:off x="1250730" y="5004689"/>
            <a:ext cx="1350230" cy="0"/>
          </a:xfrm>
          <a:prstGeom prst="straightConnector1">
            <a:avLst/>
          </a:prstGeom>
          <a:noFill/>
          <a:ln w="38100" cap="flat" cmpd="sng" algn="ctr">
            <a:solidFill>
              <a:srgbClr val="5B9BD5">
                <a:lumMod val="75000"/>
              </a:srgbClr>
            </a:solidFill>
            <a:prstDash val="solid"/>
            <a:miter lim="800000"/>
            <a:tailEnd type="triangle"/>
          </a:ln>
          <a:effectLst/>
        </p:spPr>
      </p:cxnSp>
      <p:sp>
        <p:nvSpPr>
          <p:cNvPr id="40" name="矩形: 圆角 5"/>
          <p:cNvSpPr/>
          <p:nvPr/>
        </p:nvSpPr>
        <p:spPr>
          <a:xfrm>
            <a:off x="2599757" y="4886031"/>
            <a:ext cx="5050723" cy="338930"/>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41" name="文本框 40"/>
          <p:cNvSpPr txBox="1"/>
          <p:nvPr/>
        </p:nvSpPr>
        <p:spPr>
          <a:xfrm>
            <a:off x="5852160" y="4873072"/>
            <a:ext cx="1209040" cy="369332"/>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attempted</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42" name="矩形: 圆角 5"/>
          <p:cNvSpPr/>
          <p:nvPr/>
        </p:nvSpPr>
        <p:spPr>
          <a:xfrm>
            <a:off x="1523494" y="682700"/>
            <a:ext cx="4247385" cy="338930"/>
          </a:xfrm>
          <a:prstGeom prst="roundRect">
            <a:avLst/>
          </a:prstGeom>
          <a:solidFill>
            <a:srgbClr val="70AD47">
              <a:lumMod val="60000"/>
              <a:lumOff val="4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43" name="文本框 42"/>
          <p:cNvSpPr txBox="1"/>
          <p:nvPr/>
        </p:nvSpPr>
        <p:spPr>
          <a:xfrm>
            <a:off x="4343225" y="2255364"/>
            <a:ext cx="1317973" cy="369332"/>
          </a:xfrm>
          <a:prstGeom prst="rect">
            <a:avLst/>
          </a:prstGeom>
          <a:solidFill>
            <a:srgbClr val="70AD47">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recognized </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cxnSp>
        <p:nvCxnSpPr>
          <p:cNvPr id="44" name="直接箭头连接符 43"/>
          <p:cNvCxnSpPr/>
          <p:nvPr/>
        </p:nvCxnSpPr>
        <p:spPr>
          <a:xfrm>
            <a:off x="4645747" y="996516"/>
            <a:ext cx="546013" cy="1269164"/>
          </a:xfrm>
          <a:prstGeom prst="straightConnector1">
            <a:avLst/>
          </a:prstGeom>
          <a:noFill/>
          <a:ln w="38100" cap="flat" cmpd="sng" algn="ctr">
            <a:solidFill>
              <a:srgbClr val="70AD47">
                <a:lumMod val="75000"/>
              </a:srgbClr>
            </a:solidFill>
            <a:prstDash val="solid"/>
            <a:miter lim="800000"/>
            <a:tailEnd type="triangle"/>
          </a:ln>
          <a:effectLst/>
        </p:spPr>
      </p:cxnSp>
      <p:sp>
        <p:nvSpPr>
          <p:cNvPr id="46" name="矩形: 圆角 5"/>
          <p:cNvSpPr/>
          <p:nvPr/>
        </p:nvSpPr>
        <p:spPr>
          <a:xfrm>
            <a:off x="10657840" y="2267660"/>
            <a:ext cx="1198879" cy="338930"/>
          </a:xfrm>
          <a:prstGeom prst="roundRect">
            <a:avLst/>
          </a:prstGeom>
          <a:solidFill>
            <a:srgbClr val="70AD47">
              <a:lumMod val="60000"/>
              <a:lumOff val="4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47" name="矩形: 圆角 5"/>
          <p:cNvSpPr/>
          <p:nvPr/>
        </p:nvSpPr>
        <p:spPr>
          <a:xfrm>
            <a:off x="365255" y="2745180"/>
            <a:ext cx="1483866" cy="338930"/>
          </a:xfrm>
          <a:prstGeom prst="roundRect">
            <a:avLst/>
          </a:prstGeom>
          <a:solidFill>
            <a:srgbClr val="70AD47">
              <a:lumMod val="60000"/>
              <a:lumOff val="4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50" name="文本框 49"/>
          <p:cNvSpPr txBox="1"/>
          <p:nvPr/>
        </p:nvSpPr>
        <p:spPr>
          <a:xfrm>
            <a:off x="2691173" y="2720454"/>
            <a:ext cx="1228104" cy="369332"/>
          </a:xfrm>
          <a:prstGeom prst="rect">
            <a:avLst/>
          </a:prstGeom>
          <a:solidFill>
            <a:srgbClr val="70AD47">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sympathy  </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cxnSp>
        <p:nvCxnSpPr>
          <p:cNvPr id="48" name="直接箭头连接符 47"/>
          <p:cNvCxnSpPr/>
          <p:nvPr/>
        </p:nvCxnSpPr>
        <p:spPr>
          <a:xfrm flipH="1">
            <a:off x="3474720" y="2611956"/>
            <a:ext cx="1292947" cy="192204"/>
          </a:xfrm>
          <a:prstGeom prst="straightConnector1">
            <a:avLst/>
          </a:prstGeom>
          <a:noFill/>
          <a:ln w="38100" cap="flat" cmpd="sng" algn="ctr">
            <a:solidFill>
              <a:srgbClr val="70AD47">
                <a:lumMod val="75000"/>
              </a:srgbClr>
            </a:solidFill>
            <a:prstDash val="solid"/>
            <a:miter lim="800000"/>
            <a:tailEnd type="triangle"/>
          </a:ln>
          <a:effectLst/>
        </p:spPr>
      </p:cxnSp>
      <p:sp>
        <p:nvSpPr>
          <p:cNvPr id="51" name="矩形: 圆角 5"/>
          <p:cNvSpPr/>
          <p:nvPr/>
        </p:nvSpPr>
        <p:spPr>
          <a:xfrm>
            <a:off x="5384295" y="2735020"/>
            <a:ext cx="1260345" cy="338930"/>
          </a:xfrm>
          <a:prstGeom prst="roundRect">
            <a:avLst/>
          </a:prstGeom>
          <a:solidFill>
            <a:srgbClr val="70AD47">
              <a:lumMod val="60000"/>
              <a:lumOff val="4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52" name="矩形: 圆角 5"/>
          <p:cNvSpPr/>
          <p:nvPr/>
        </p:nvSpPr>
        <p:spPr>
          <a:xfrm>
            <a:off x="6969255" y="2785820"/>
            <a:ext cx="2103625" cy="338930"/>
          </a:xfrm>
          <a:prstGeom prst="roundRect">
            <a:avLst/>
          </a:prstGeom>
          <a:solidFill>
            <a:srgbClr val="70AD47">
              <a:lumMod val="60000"/>
              <a:lumOff val="4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53" name="矩形: 圆角 5"/>
          <p:cNvSpPr/>
          <p:nvPr/>
        </p:nvSpPr>
        <p:spPr>
          <a:xfrm>
            <a:off x="10088375" y="2745180"/>
            <a:ext cx="2103625" cy="338930"/>
          </a:xfrm>
          <a:prstGeom prst="roundRect">
            <a:avLst/>
          </a:prstGeom>
          <a:solidFill>
            <a:srgbClr val="70AD47">
              <a:lumMod val="60000"/>
              <a:lumOff val="4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cxnSp>
        <p:nvCxnSpPr>
          <p:cNvPr id="54" name="直接箭头连接符 53"/>
          <p:cNvCxnSpPr/>
          <p:nvPr/>
        </p:nvCxnSpPr>
        <p:spPr>
          <a:xfrm>
            <a:off x="3629747" y="3048836"/>
            <a:ext cx="0" cy="425884"/>
          </a:xfrm>
          <a:prstGeom prst="straightConnector1">
            <a:avLst/>
          </a:prstGeom>
          <a:noFill/>
          <a:ln w="38100" cap="flat" cmpd="sng" algn="ctr">
            <a:solidFill>
              <a:srgbClr val="70AD47">
                <a:lumMod val="75000"/>
              </a:srgbClr>
            </a:solidFill>
            <a:prstDash val="solid"/>
            <a:miter lim="800000"/>
            <a:tailEnd type="triangle"/>
          </a:ln>
          <a:effectLst/>
        </p:spPr>
      </p:cxnSp>
      <p:sp>
        <p:nvSpPr>
          <p:cNvPr id="56" name="文本框 55"/>
          <p:cNvSpPr txBox="1"/>
          <p:nvPr/>
        </p:nvSpPr>
        <p:spPr>
          <a:xfrm>
            <a:off x="3087413" y="3411334"/>
            <a:ext cx="864827" cy="369332"/>
          </a:xfrm>
          <a:prstGeom prst="rect">
            <a:avLst/>
          </a:prstGeom>
          <a:solidFill>
            <a:srgbClr val="70AD47">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tough  </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57" name="矩形: 圆角 5"/>
          <p:cNvSpPr/>
          <p:nvPr/>
        </p:nvSpPr>
        <p:spPr>
          <a:xfrm>
            <a:off x="5170935" y="3405580"/>
            <a:ext cx="1260345" cy="338930"/>
          </a:xfrm>
          <a:prstGeom prst="roundRect">
            <a:avLst/>
          </a:prstGeom>
          <a:solidFill>
            <a:srgbClr val="70AD47">
              <a:lumMod val="60000"/>
              <a:lumOff val="4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58" name="矩形: 圆角 5"/>
          <p:cNvSpPr/>
          <p:nvPr/>
        </p:nvSpPr>
        <p:spPr>
          <a:xfrm>
            <a:off x="7589015" y="3415740"/>
            <a:ext cx="1067305" cy="338930"/>
          </a:xfrm>
          <a:prstGeom prst="roundRect">
            <a:avLst/>
          </a:prstGeom>
          <a:solidFill>
            <a:srgbClr val="70AD47">
              <a:lumMod val="60000"/>
              <a:lumOff val="4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cxnSp>
        <p:nvCxnSpPr>
          <p:cNvPr id="59" name="直接箭头连接符 58"/>
          <p:cNvCxnSpPr/>
          <p:nvPr/>
        </p:nvCxnSpPr>
        <p:spPr>
          <a:xfrm flipH="1">
            <a:off x="3180080" y="3790516"/>
            <a:ext cx="358227" cy="344604"/>
          </a:xfrm>
          <a:prstGeom prst="straightConnector1">
            <a:avLst/>
          </a:prstGeom>
          <a:noFill/>
          <a:ln w="38100" cap="flat" cmpd="sng" algn="ctr">
            <a:solidFill>
              <a:srgbClr val="70AD47">
                <a:lumMod val="75000"/>
              </a:srgbClr>
            </a:solidFill>
            <a:prstDash val="solid"/>
            <a:miter lim="800000"/>
            <a:tailEnd type="triangle"/>
          </a:ln>
          <a:effectLst/>
        </p:spPr>
      </p:cxnSp>
      <p:sp>
        <p:nvSpPr>
          <p:cNvPr id="61" name="文本框 60"/>
          <p:cNvSpPr txBox="1"/>
          <p:nvPr/>
        </p:nvSpPr>
        <p:spPr>
          <a:xfrm>
            <a:off x="2306321" y="4183494"/>
            <a:ext cx="1036320" cy="369332"/>
          </a:xfrm>
          <a:prstGeom prst="rect">
            <a:avLst/>
          </a:prstGeom>
          <a:solidFill>
            <a:srgbClr val="70AD47">
              <a:lumMod val="20000"/>
              <a:lumOff val="80000"/>
            </a:srgbClr>
          </a:solidFill>
          <a:effectLst>
            <a:outerShdw blurRad="50800" dist="38100" dir="5400000" algn="t" rotWithShape="0">
              <a:prstClr val="black">
                <a:alpha val="40000"/>
              </a:prstClr>
            </a:outerShdw>
          </a:effectLst>
        </p:spPr>
        <p:txBody>
          <a:bodyPr wrap="square">
            <a:spAutoFit/>
          </a:bodyPr>
          <a:lstStyle/>
          <a:p>
            <a:pPr lvl="0">
              <a:defRPr/>
            </a:pPr>
            <a:r>
              <a:rPr lang="en-US" altLang="zh-CN" b="1" i="1" kern="0" dirty="0">
                <a:latin typeface="Calibri" panose="020F0502020204030204" pitchFamily="34" charset="0"/>
                <a:ea typeface="Calibri" panose="020F0502020204030204" pitchFamily="34" charset="0"/>
                <a:cs typeface="Calibri" panose="020F0502020204030204" pitchFamily="34" charset="0"/>
              </a:rPr>
              <a:t>wrapped</a:t>
            </a:r>
            <a:r>
              <a:rPr kumimoji="0" lang="en-US" altLang="zh-CN" sz="18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2" name="矩形: 圆角 5"/>
          <p:cNvSpPr/>
          <p:nvPr/>
        </p:nvSpPr>
        <p:spPr>
          <a:xfrm>
            <a:off x="3992375" y="4228540"/>
            <a:ext cx="1361945" cy="292660"/>
          </a:xfrm>
          <a:prstGeom prst="roundRect">
            <a:avLst/>
          </a:prstGeom>
          <a:solidFill>
            <a:srgbClr val="70AD47">
              <a:lumMod val="60000"/>
              <a:lumOff val="4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sp>
        <p:nvSpPr>
          <p:cNvPr id="63" name="矩形: 圆角 5"/>
          <p:cNvSpPr/>
          <p:nvPr/>
        </p:nvSpPr>
        <p:spPr>
          <a:xfrm>
            <a:off x="7497575" y="4208220"/>
            <a:ext cx="1788665" cy="292660"/>
          </a:xfrm>
          <a:prstGeom prst="roundRect">
            <a:avLst/>
          </a:prstGeom>
          <a:solidFill>
            <a:srgbClr val="70AD47">
              <a:lumMod val="60000"/>
              <a:lumOff val="4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highlight>
                <a:srgbClr val="00FFFF"/>
              </a:highlight>
              <a:uLnTx/>
              <a:uFillTx/>
              <a:latin typeface="等线" panose="02010600030101010101" pitchFamily="2" charset="-122"/>
              <a:ea typeface="等线" panose="02010600030101010101" pitchFamily="2" charset="-122"/>
              <a:cs typeface="+mn-cs"/>
            </a:endParaRPr>
          </a:p>
        </p:txBody>
      </p:sp>
      <p:cxnSp>
        <p:nvCxnSpPr>
          <p:cNvPr id="65" name="直接箭头连接符 64"/>
          <p:cNvCxnSpPr/>
          <p:nvPr/>
        </p:nvCxnSpPr>
        <p:spPr>
          <a:xfrm>
            <a:off x="2489200" y="2052320"/>
            <a:ext cx="7051040" cy="0"/>
          </a:xfrm>
          <a:prstGeom prst="straightConnector1">
            <a:avLst/>
          </a:prstGeom>
          <a:noFill/>
          <a:ln w="38100" cap="flat" cmpd="sng" algn="ctr">
            <a:solidFill>
              <a:srgbClr val="5B9BD5">
                <a:lumMod val="75000"/>
              </a:srgbClr>
            </a:solidFill>
            <a:prstDash val="solid"/>
            <a:miter lim="800000"/>
            <a:tailEnd type="triangle"/>
          </a:ln>
          <a:effectLst/>
        </p:spPr>
      </p:cxnSp>
      <p:sp>
        <p:nvSpPr>
          <p:cNvPr id="68" name="文本框 67"/>
          <p:cNvSpPr txBox="1"/>
          <p:nvPr/>
        </p:nvSpPr>
        <p:spPr>
          <a:xfrm>
            <a:off x="3678630" y="5291093"/>
            <a:ext cx="1442010" cy="369332"/>
          </a:xfrm>
          <a:prstGeom prst="rect">
            <a:avLst/>
          </a:prstGeom>
          <a:solidFill>
            <a:srgbClr val="FDBBBB"/>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calm –acting </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9" name="矩形: 圆角 5"/>
          <p:cNvSpPr/>
          <p:nvPr/>
        </p:nvSpPr>
        <p:spPr>
          <a:xfrm>
            <a:off x="5514191" y="5317619"/>
            <a:ext cx="1496210" cy="361821"/>
          </a:xfrm>
          <a:prstGeom prst="roundRect">
            <a:avLst/>
          </a:prstGeom>
          <a:solidFill>
            <a:srgbClr val="FF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0" name="矩形: 圆角 5"/>
          <p:cNvSpPr/>
          <p:nvPr/>
        </p:nvSpPr>
        <p:spPr>
          <a:xfrm>
            <a:off x="8125311" y="5297299"/>
            <a:ext cx="805329" cy="361821"/>
          </a:xfrm>
          <a:prstGeom prst="roundRect">
            <a:avLst/>
          </a:prstGeom>
          <a:solidFill>
            <a:srgbClr val="FF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1" name="文本框 70"/>
          <p:cNvSpPr txBox="1"/>
          <p:nvPr/>
        </p:nvSpPr>
        <p:spPr>
          <a:xfrm>
            <a:off x="9693350" y="5260613"/>
            <a:ext cx="862890" cy="369332"/>
          </a:xfrm>
          <a:prstGeom prst="rect">
            <a:avLst/>
          </a:prstGeom>
          <a:solidFill>
            <a:srgbClr val="FDBBBB"/>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simply</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72" name="矩形: 圆角 5"/>
          <p:cNvSpPr/>
          <p:nvPr/>
        </p:nvSpPr>
        <p:spPr>
          <a:xfrm>
            <a:off x="10523071" y="5297299"/>
            <a:ext cx="1486049" cy="361821"/>
          </a:xfrm>
          <a:prstGeom prst="roundRect">
            <a:avLst/>
          </a:prstGeom>
          <a:solidFill>
            <a:srgbClr val="FF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3" name="矩形: 圆角 5"/>
          <p:cNvSpPr/>
          <p:nvPr/>
        </p:nvSpPr>
        <p:spPr>
          <a:xfrm>
            <a:off x="109071" y="5642739"/>
            <a:ext cx="1486049" cy="361821"/>
          </a:xfrm>
          <a:prstGeom prst="roundRect">
            <a:avLst/>
          </a:prstGeom>
          <a:solidFill>
            <a:srgbClr val="FF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4" name="矩形: 圆角 5"/>
          <p:cNvSpPr/>
          <p:nvPr/>
        </p:nvSpPr>
        <p:spPr>
          <a:xfrm>
            <a:off x="2720190" y="5622419"/>
            <a:ext cx="6748929" cy="361821"/>
          </a:xfrm>
          <a:prstGeom prst="roundRect">
            <a:avLst/>
          </a:prstGeom>
          <a:solidFill>
            <a:srgbClr val="FF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5" name="文本框 74"/>
          <p:cNvSpPr txBox="1"/>
          <p:nvPr/>
        </p:nvSpPr>
        <p:spPr>
          <a:xfrm>
            <a:off x="4135830" y="5636533"/>
            <a:ext cx="680010" cy="369332"/>
          </a:xfrm>
          <a:prstGeom prst="rect">
            <a:avLst/>
          </a:prstGeom>
          <a:solidFill>
            <a:srgbClr val="FDBBBB"/>
          </a:solidFill>
          <a:effectLst>
            <a:outerShdw blurRad="50800" dist="38100" dir="5400000" algn="t" rotWithShape="0">
              <a:prstClr val="black">
                <a:alpha val="40000"/>
              </a:prstClr>
            </a:outerShdw>
          </a:effectLst>
        </p:spPr>
        <p:txBody>
          <a:bodyPr wrap="square">
            <a:spAutoFit/>
          </a:bodyPr>
          <a:lstStyle/>
          <a:p>
            <a:pPr lvl="0">
              <a:defRPr/>
            </a:pPr>
            <a:r>
              <a:rPr lang="en-US" altLang="zh-CN" b="1" i="1" kern="0" dirty="0">
                <a:latin typeface="Calibri" panose="020F0502020204030204" pitchFamily="34" charset="0"/>
                <a:ea typeface="Calibri" panose="020F0502020204030204" pitchFamily="34" charset="0"/>
                <a:cs typeface="Calibri" panose="020F0502020204030204" pitchFamily="34" charset="0"/>
              </a:rPr>
              <a:t>feed</a:t>
            </a:r>
            <a:endParaRPr kumimoji="0" lang="zh-CN" altLang="en-US" sz="18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76" name="矩形: 圆角 5"/>
          <p:cNvSpPr/>
          <p:nvPr/>
        </p:nvSpPr>
        <p:spPr>
          <a:xfrm>
            <a:off x="1206351" y="5978019"/>
            <a:ext cx="3396130" cy="361821"/>
          </a:xfrm>
          <a:prstGeom prst="roundRect">
            <a:avLst/>
          </a:prstGeom>
          <a:solidFill>
            <a:srgbClr val="FF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77" name="直接箭头连接符 76"/>
          <p:cNvCxnSpPr/>
          <p:nvPr/>
        </p:nvCxnSpPr>
        <p:spPr>
          <a:xfrm flipH="1">
            <a:off x="4663440" y="960995"/>
            <a:ext cx="2691107" cy="4393325"/>
          </a:xfrm>
          <a:prstGeom prst="straightConnector1">
            <a:avLst/>
          </a:prstGeom>
          <a:noFill/>
          <a:ln w="76200" cap="flat" cmpd="sng" algn="ctr">
            <a:solidFill>
              <a:srgbClr val="FDBBBB"/>
            </a:solidFill>
            <a:prstDash val="solid"/>
            <a:miter lim="800000"/>
            <a:tailEnd type="triangle"/>
          </a:ln>
          <a:effectLst/>
        </p:spPr>
      </p:cxnSp>
      <p:cxnSp>
        <p:nvCxnSpPr>
          <p:cNvPr id="79" name="直接箭头连接符 78"/>
          <p:cNvCxnSpPr/>
          <p:nvPr/>
        </p:nvCxnSpPr>
        <p:spPr>
          <a:xfrm flipH="1">
            <a:off x="3698240" y="920355"/>
            <a:ext cx="740387" cy="5195965"/>
          </a:xfrm>
          <a:prstGeom prst="straightConnector1">
            <a:avLst/>
          </a:prstGeom>
          <a:noFill/>
          <a:ln w="76200" cap="flat" cmpd="sng" algn="ctr">
            <a:solidFill>
              <a:srgbClr val="FDBBBB"/>
            </a:solidFill>
            <a:prstDash val="solid"/>
            <a:miter lim="800000"/>
            <a:tailEnd type="triangle"/>
          </a:ln>
          <a:effectLst/>
        </p:spPr>
      </p:cxnSp>
      <p:sp>
        <p:nvSpPr>
          <p:cNvPr id="82" name="文本框 81"/>
          <p:cNvSpPr txBox="1"/>
          <p:nvPr/>
        </p:nvSpPr>
        <p:spPr>
          <a:xfrm>
            <a:off x="5234528" y="5953855"/>
            <a:ext cx="1304495"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overcomes</a:t>
            </a:r>
            <a:endParaRPr kumimoji="0" lang="zh-CN" altLang="en-US" sz="1800" b="1" i="1" u="none" strike="noStrike" kern="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cxnSp>
        <p:nvCxnSpPr>
          <p:cNvPr id="84" name="直接箭头连接符 83"/>
          <p:cNvCxnSpPr>
            <a:stCxn id="82" idx="0"/>
          </p:cNvCxnSpPr>
          <p:nvPr/>
        </p:nvCxnSpPr>
        <p:spPr>
          <a:xfrm flipV="1">
            <a:off x="5886776" y="1020726"/>
            <a:ext cx="0" cy="4933129"/>
          </a:xfrm>
          <a:prstGeom prst="straightConnector1">
            <a:avLst/>
          </a:prstGeom>
          <a:noFill/>
          <a:ln w="76200" cap="flat" cmpd="sng" algn="ctr">
            <a:solidFill>
              <a:srgbClr val="FF0000"/>
            </a:solidFill>
            <a:prstDash val="solid"/>
            <a:miter lim="800000"/>
            <a:tailEnd type="triangle"/>
          </a:ln>
          <a:effectLst/>
        </p:spPr>
      </p:cxn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par>
                          <p:cTn id="72" fill="hold">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500"/>
                                        <p:tgtEl>
                                          <p:spTgt spid="28"/>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wipe(left)">
                                      <p:cBhvr>
                                        <p:cTn id="106" dur="500"/>
                                        <p:tgtEl>
                                          <p:spTgt spid="36"/>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wipe(left)">
                                      <p:cBhvr>
                                        <p:cTn id="110" dur="500"/>
                                        <p:tgtEl>
                                          <p:spTgt spid="37"/>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ipe(left)">
                                      <p:cBhvr>
                                        <p:cTn id="119" dur="500"/>
                                        <p:tgtEl>
                                          <p:spTgt spid="40"/>
                                        </p:tgtEl>
                                      </p:cBhvr>
                                    </p:animEffect>
                                  </p:childTnLst>
                                </p:cTn>
                              </p:par>
                            </p:childTnLst>
                          </p:cTn>
                        </p:par>
                        <p:par>
                          <p:cTn id="120" fill="hold">
                            <p:stCondLst>
                              <p:cond delay="1000"/>
                            </p:stCondLst>
                            <p:childTnLst>
                              <p:par>
                                <p:cTn id="121" presetID="22" presetClass="entr" presetSubtype="8"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wipe(left)">
                                      <p:cBhvr>
                                        <p:cTn id="123" dur="500"/>
                                        <p:tgtEl>
                                          <p:spTgt spid="41"/>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nodeType="clickEffect">
                                  <p:stCondLst>
                                    <p:cond delay="0"/>
                                  </p:stCondLst>
                                  <p:childTnLst>
                                    <p:set>
                                      <p:cBhvr>
                                        <p:cTn id="127" dur="1" fill="hold">
                                          <p:stCondLst>
                                            <p:cond delay="0"/>
                                          </p:stCondLst>
                                        </p:cTn>
                                        <p:tgtEl>
                                          <p:spTgt spid="12"/>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15"/>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22"/>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28"/>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33"/>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38"/>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65"/>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42"/>
                                        </p:tgtEl>
                                        <p:attrNameLst>
                                          <p:attrName>style.visibility</p:attrName>
                                        </p:attrNameLst>
                                      </p:cBhvr>
                                      <p:to>
                                        <p:strVal val="visible"/>
                                      </p:to>
                                    </p:set>
                                    <p:animEffect transition="in" filter="wipe(left)">
                                      <p:cBhvr>
                                        <p:cTn id="144" dur="500"/>
                                        <p:tgtEl>
                                          <p:spTgt spid="42"/>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1" fill="hold" nodeType="click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wipe(up)">
                                      <p:cBhvr>
                                        <p:cTn id="149" dur="500"/>
                                        <p:tgtEl>
                                          <p:spTgt spid="44"/>
                                        </p:tgtEl>
                                      </p:cBhvr>
                                    </p:animEffect>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wipe(left)">
                                      <p:cBhvr>
                                        <p:cTn id="153" dur="500"/>
                                        <p:tgtEl>
                                          <p:spTgt spid="46"/>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left)">
                                      <p:cBhvr>
                                        <p:cTn id="157" dur="500"/>
                                        <p:tgtEl>
                                          <p:spTgt spid="43"/>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nodeType="clickEffect">
                                  <p:stCondLst>
                                    <p:cond delay="0"/>
                                  </p:stCondLst>
                                  <p:childTnLst>
                                    <p:set>
                                      <p:cBhvr>
                                        <p:cTn id="161" dur="1" fill="hold">
                                          <p:stCondLst>
                                            <p:cond delay="0"/>
                                          </p:stCondLst>
                                        </p:cTn>
                                        <p:tgtEl>
                                          <p:spTgt spid="48"/>
                                        </p:tgtEl>
                                        <p:attrNameLst>
                                          <p:attrName>style.visibility</p:attrName>
                                        </p:attrNameLst>
                                      </p:cBhvr>
                                      <p:to>
                                        <p:strVal val="visible"/>
                                      </p:to>
                                    </p:set>
                                    <p:animEffect transition="in" filter="wipe(up)">
                                      <p:cBhvr>
                                        <p:cTn id="162" dur="500"/>
                                        <p:tgtEl>
                                          <p:spTgt spid="48"/>
                                        </p:tgtEl>
                                      </p:cBhvr>
                                    </p:animEffect>
                                  </p:childTnLst>
                                </p:cTn>
                              </p:par>
                            </p:childTnLst>
                          </p:cTn>
                        </p:par>
                        <p:par>
                          <p:cTn id="163" fill="hold">
                            <p:stCondLst>
                              <p:cond delay="500"/>
                            </p:stCondLst>
                            <p:childTnLst>
                              <p:par>
                                <p:cTn id="164" presetID="22" presetClass="entr" presetSubtype="8" fill="hold" grpId="0" nodeType="afterEffect">
                                  <p:stCondLst>
                                    <p:cond delay="0"/>
                                  </p:stCondLst>
                                  <p:childTnLst>
                                    <p:set>
                                      <p:cBhvr>
                                        <p:cTn id="165" dur="1" fill="hold">
                                          <p:stCondLst>
                                            <p:cond delay="0"/>
                                          </p:stCondLst>
                                        </p:cTn>
                                        <p:tgtEl>
                                          <p:spTgt spid="47"/>
                                        </p:tgtEl>
                                        <p:attrNameLst>
                                          <p:attrName>style.visibility</p:attrName>
                                        </p:attrNameLst>
                                      </p:cBhvr>
                                      <p:to>
                                        <p:strVal val="visible"/>
                                      </p:to>
                                    </p:set>
                                    <p:animEffect transition="in" filter="wipe(left)">
                                      <p:cBhvr>
                                        <p:cTn id="166" dur="500"/>
                                        <p:tgtEl>
                                          <p:spTgt spid="47"/>
                                        </p:tgtEl>
                                      </p:cBhvr>
                                    </p:animEffect>
                                  </p:childTnLst>
                                </p:cTn>
                              </p:par>
                            </p:childTnLst>
                          </p:cTn>
                        </p:par>
                        <p:par>
                          <p:cTn id="167" fill="hold">
                            <p:stCondLst>
                              <p:cond delay="1000"/>
                            </p:stCondLst>
                            <p:childTnLst>
                              <p:par>
                                <p:cTn id="168" presetID="22" presetClass="entr" presetSubtype="8" fill="hold" grpId="0" nodeType="afterEffect">
                                  <p:stCondLst>
                                    <p:cond delay="0"/>
                                  </p:stCondLst>
                                  <p:childTnLst>
                                    <p:set>
                                      <p:cBhvr>
                                        <p:cTn id="169" dur="1" fill="hold">
                                          <p:stCondLst>
                                            <p:cond delay="0"/>
                                          </p:stCondLst>
                                        </p:cTn>
                                        <p:tgtEl>
                                          <p:spTgt spid="50"/>
                                        </p:tgtEl>
                                        <p:attrNameLst>
                                          <p:attrName>style.visibility</p:attrName>
                                        </p:attrNameLst>
                                      </p:cBhvr>
                                      <p:to>
                                        <p:strVal val="visible"/>
                                      </p:to>
                                    </p:set>
                                    <p:animEffect transition="in" filter="wipe(left)">
                                      <p:cBhvr>
                                        <p:cTn id="170" dur="500"/>
                                        <p:tgtEl>
                                          <p:spTgt spid="50"/>
                                        </p:tgtEl>
                                      </p:cBhvr>
                                    </p:animEffect>
                                  </p:childTnLst>
                                </p:cTn>
                              </p:par>
                            </p:childTnLst>
                          </p:cTn>
                        </p:par>
                        <p:par>
                          <p:cTn id="171" fill="hold">
                            <p:stCondLst>
                              <p:cond delay="1500"/>
                            </p:stCondLst>
                            <p:childTnLst>
                              <p:par>
                                <p:cTn id="172" presetID="22" presetClass="entr" presetSubtype="8" fill="hold" grpId="0" nodeType="afterEffect">
                                  <p:stCondLst>
                                    <p:cond delay="0"/>
                                  </p:stCondLst>
                                  <p:childTnLst>
                                    <p:set>
                                      <p:cBhvr>
                                        <p:cTn id="173" dur="1" fill="hold">
                                          <p:stCondLst>
                                            <p:cond delay="0"/>
                                          </p:stCondLst>
                                        </p:cTn>
                                        <p:tgtEl>
                                          <p:spTgt spid="51"/>
                                        </p:tgtEl>
                                        <p:attrNameLst>
                                          <p:attrName>style.visibility</p:attrName>
                                        </p:attrNameLst>
                                      </p:cBhvr>
                                      <p:to>
                                        <p:strVal val="visible"/>
                                      </p:to>
                                    </p:set>
                                    <p:animEffect transition="in" filter="wipe(left)">
                                      <p:cBhvr>
                                        <p:cTn id="174" dur="500"/>
                                        <p:tgtEl>
                                          <p:spTgt spid="51"/>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52"/>
                                        </p:tgtEl>
                                        <p:attrNameLst>
                                          <p:attrName>style.visibility</p:attrName>
                                        </p:attrNameLst>
                                      </p:cBhvr>
                                      <p:to>
                                        <p:strVal val="visible"/>
                                      </p:to>
                                    </p:set>
                                    <p:animEffect transition="in" filter="wipe(left)">
                                      <p:cBhvr>
                                        <p:cTn id="179" dur="500"/>
                                        <p:tgtEl>
                                          <p:spTgt spid="52"/>
                                        </p:tgtEl>
                                      </p:cBhvr>
                                    </p:animEffect>
                                  </p:childTnLst>
                                </p:cTn>
                              </p:par>
                            </p:childTnLst>
                          </p:cTn>
                        </p:par>
                        <p:par>
                          <p:cTn id="180" fill="hold">
                            <p:stCondLst>
                              <p:cond delay="500"/>
                            </p:stCondLst>
                            <p:childTnLst>
                              <p:par>
                                <p:cTn id="181" presetID="22" presetClass="entr" presetSubtype="8" fill="hold" grpId="0" nodeType="afterEffect">
                                  <p:stCondLst>
                                    <p:cond delay="0"/>
                                  </p:stCondLst>
                                  <p:childTnLst>
                                    <p:set>
                                      <p:cBhvr>
                                        <p:cTn id="182" dur="1" fill="hold">
                                          <p:stCondLst>
                                            <p:cond delay="0"/>
                                          </p:stCondLst>
                                        </p:cTn>
                                        <p:tgtEl>
                                          <p:spTgt spid="53"/>
                                        </p:tgtEl>
                                        <p:attrNameLst>
                                          <p:attrName>style.visibility</p:attrName>
                                        </p:attrNameLst>
                                      </p:cBhvr>
                                      <p:to>
                                        <p:strVal val="visible"/>
                                      </p:to>
                                    </p:set>
                                    <p:animEffect transition="in" filter="wipe(left)">
                                      <p:cBhvr>
                                        <p:cTn id="183" dur="500"/>
                                        <p:tgtEl>
                                          <p:spTgt spid="53"/>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nodeType="clickEffect">
                                  <p:stCondLst>
                                    <p:cond delay="0"/>
                                  </p:stCondLst>
                                  <p:childTnLst>
                                    <p:set>
                                      <p:cBhvr>
                                        <p:cTn id="187" dur="1" fill="hold">
                                          <p:stCondLst>
                                            <p:cond delay="0"/>
                                          </p:stCondLst>
                                        </p:cTn>
                                        <p:tgtEl>
                                          <p:spTgt spid="54"/>
                                        </p:tgtEl>
                                        <p:attrNameLst>
                                          <p:attrName>style.visibility</p:attrName>
                                        </p:attrNameLst>
                                      </p:cBhvr>
                                      <p:to>
                                        <p:strVal val="visible"/>
                                      </p:to>
                                    </p:set>
                                    <p:animEffect transition="in" filter="wipe(up)">
                                      <p:cBhvr>
                                        <p:cTn id="188" dur="500"/>
                                        <p:tgtEl>
                                          <p:spTgt spid="54"/>
                                        </p:tgtEl>
                                      </p:cBhvr>
                                    </p:animEffect>
                                  </p:childTnLst>
                                </p:cTn>
                              </p:par>
                            </p:childTnLst>
                          </p:cTn>
                        </p:par>
                        <p:par>
                          <p:cTn id="189" fill="hold">
                            <p:stCondLst>
                              <p:cond delay="500"/>
                            </p:stCondLst>
                            <p:childTnLst>
                              <p:par>
                                <p:cTn id="190" presetID="22" presetClass="entr" presetSubtype="8" fill="hold" grpId="0" nodeType="afterEffect">
                                  <p:stCondLst>
                                    <p:cond delay="0"/>
                                  </p:stCondLst>
                                  <p:childTnLst>
                                    <p:set>
                                      <p:cBhvr>
                                        <p:cTn id="191" dur="1" fill="hold">
                                          <p:stCondLst>
                                            <p:cond delay="0"/>
                                          </p:stCondLst>
                                        </p:cTn>
                                        <p:tgtEl>
                                          <p:spTgt spid="56"/>
                                        </p:tgtEl>
                                        <p:attrNameLst>
                                          <p:attrName>style.visibility</p:attrName>
                                        </p:attrNameLst>
                                      </p:cBhvr>
                                      <p:to>
                                        <p:strVal val="visible"/>
                                      </p:to>
                                    </p:set>
                                    <p:animEffect transition="in" filter="wipe(left)">
                                      <p:cBhvr>
                                        <p:cTn id="192" dur="500"/>
                                        <p:tgtEl>
                                          <p:spTgt spid="56"/>
                                        </p:tgtEl>
                                      </p:cBhvr>
                                    </p:animEffect>
                                  </p:childTnLst>
                                </p:cTn>
                              </p:par>
                            </p:childTnLst>
                          </p:cTn>
                        </p:par>
                        <p:par>
                          <p:cTn id="193" fill="hold">
                            <p:stCondLst>
                              <p:cond delay="1000"/>
                            </p:stCondLst>
                            <p:childTnLst>
                              <p:par>
                                <p:cTn id="194" presetID="22" presetClass="entr" presetSubtype="8" fill="hold" grpId="0" nodeType="afterEffect">
                                  <p:stCondLst>
                                    <p:cond delay="0"/>
                                  </p:stCondLst>
                                  <p:childTnLst>
                                    <p:set>
                                      <p:cBhvr>
                                        <p:cTn id="195" dur="1" fill="hold">
                                          <p:stCondLst>
                                            <p:cond delay="0"/>
                                          </p:stCondLst>
                                        </p:cTn>
                                        <p:tgtEl>
                                          <p:spTgt spid="57"/>
                                        </p:tgtEl>
                                        <p:attrNameLst>
                                          <p:attrName>style.visibility</p:attrName>
                                        </p:attrNameLst>
                                      </p:cBhvr>
                                      <p:to>
                                        <p:strVal val="visible"/>
                                      </p:to>
                                    </p:set>
                                    <p:animEffect transition="in" filter="wipe(left)">
                                      <p:cBhvr>
                                        <p:cTn id="196" dur="500"/>
                                        <p:tgtEl>
                                          <p:spTgt spid="57"/>
                                        </p:tgtEl>
                                      </p:cBhvr>
                                    </p:animEffect>
                                  </p:childTnLst>
                                </p:cTn>
                              </p:par>
                            </p:childTnLst>
                          </p:cTn>
                        </p:par>
                        <p:par>
                          <p:cTn id="197" fill="hold">
                            <p:stCondLst>
                              <p:cond delay="1500"/>
                            </p:stCondLst>
                            <p:childTnLst>
                              <p:par>
                                <p:cTn id="198" presetID="22" presetClass="entr" presetSubtype="8" fill="hold" grpId="0" nodeType="afterEffect">
                                  <p:stCondLst>
                                    <p:cond delay="0"/>
                                  </p:stCondLst>
                                  <p:childTnLst>
                                    <p:set>
                                      <p:cBhvr>
                                        <p:cTn id="199" dur="1" fill="hold">
                                          <p:stCondLst>
                                            <p:cond delay="0"/>
                                          </p:stCondLst>
                                        </p:cTn>
                                        <p:tgtEl>
                                          <p:spTgt spid="58"/>
                                        </p:tgtEl>
                                        <p:attrNameLst>
                                          <p:attrName>style.visibility</p:attrName>
                                        </p:attrNameLst>
                                      </p:cBhvr>
                                      <p:to>
                                        <p:strVal val="visible"/>
                                      </p:to>
                                    </p:set>
                                    <p:animEffect transition="in" filter="wipe(left)">
                                      <p:cBhvr>
                                        <p:cTn id="200" dur="500"/>
                                        <p:tgtEl>
                                          <p:spTgt spid="58"/>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1" fill="hold" nodeType="clickEffect">
                                  <p:stCondLst>
                                    <p:cond delay="0"/>
                                  </p:stCondLst>
                                  <p:childTnLst>
                                    <p:set>
                                      <p:cBhvr>
                                        <p:cTn id="204" dur="1" fill="hold">
                                          <p:stCondLst>
                                            <p:cond delay="0"/>
                                          </p:stCondLst>
                                        </p:cTn>
                                        <p:tgtEl>
                                          <p:spTgt spid="59"/>
                                        </p:tgtEl>
                                        <p:attrNameLst>
                                          <p:attrName>style.visibility</p:attrName>
                                        </p:attrNameLst>
                                      </p:cBhvr>
                                      <p:to>
                                        <p:strVal val="visible"/>
                                      </p:to>
                                    </p:set>
                                    <p:animEffect transition="in" filter="wipe(up)">
                                      <p:cBhvr>
                                        <p:cTn id="205" dur="500"/>
                                        <p:tgtEl>
                                          <p:spTgt spid="59"/>
                                        </p:tgtEl>
                                      </p:cBhvr>
                                    </p:animEffect>
                                  </p:childTnLst>
                                </p:cTn>
                              </p:par>
                            </p:childTnLst>
                          </p:cTn>
                        </p:par>
                        <p:par>
                          <p:cTn id="206" fill="hold">
                            <p:stCondLst>
                              <p:cond delay="500"/>
                            </p:stCondLst>
                            <p:childTnLst>
                              <p:par>
                                <p:cTn id="207" presetID="22" presetClass="entr" presetSubtype="8" fill="hold" grpId="0" nodeType="afterEffect">
                                  <p:stCondLst>
                                    <p:cond delay="0"/>
                                  </p:stCondLst>
                                  <p:childTnLst>
                                    <p:set>
                                      <p:cBhvr>
                                        <p:cTn id="208" dur="1" fill="hold">
                                          <p:stCondLst>
                                            <p:cond delay="0"/>
                                          </p:stCondLst>
                                        </p:cTn>
                                        <p:tgtEl>
                                          <p:spTgt spid="61"/>
                                        </p:tgtEl>
                                        <p:attrNameLst>
                                          <p:attrName>style.visibility</p:attrName>
                                        </p:attrNameLst>
                                      </p:cBhvr>
                                      <p:to>
                                        <p:strVal val="visible"/>
                                      </p:to>
                                    </p:set>
                                    <p:animEffect transition="in" filter="wipe(left)">
                                      <p:cBhvr>
                                        <p:cTn id="209" dur="500"/>
                                        <p:tgtEl>
                                          <p:spTgt spid="61"/>
                                        </p:tgtEl>
                                      </p:cBhvr>
                                    </p:animEffect>
                                  </p:childTnLst>
                                </p:cTn>
                              </p:par>
                            </p:childTnLst>
                          </p:cTn>
                        </p:par>
                        <p:par>
                          <p:cTn id="210" fill="hold">
                            <p:stCondLst>
                              <p:cond delay="1000"/>
                            </p:stCondLst>
                            <p:childTnLst>
                              <p:par>
                                <p:cTn id="211" presetID="22" presetClass="entr" presetSubtype="8" fill="hold" grpId="0" nodeType="afterEffect">
                                  <p:stCondLst>
                                    <p:cond delay="0"/>
                                  </p:stCondLst>
                                  <p:childTnLst>
                                    <p:set>
                                      <p:cBhvr>
                                        <p:cTn id="212" dur="1" fill="hold">
                                          <p:stCondLst>
                                            <p:cond delay="0"/>
                                          </p:stCondLst>
                                        </p:cTn>
                                        <p:tgtEl>
                                          <p:spTgt spid="62"/>
                                        </p:tgtEl>
                                        <p:attrNameLst>
                                          <p:attrName>style.visibility</p:attrName>
                                        </p:attrNameLst>
                                      </p:cBhvr>
                                      <p:to>
                                        <p:strVal val="visible"/>
                                      </p:to>
                                    </p:set>
                                    <p:animEffect transition="in" filter="wipe(left)">
                                      <p:cBhvr>
                                        <p:cTn id="213" dur="500"/>
                                        <p:tgtEl>
                                          <p:spTgt spid="62"/>
                                        </p:tgtEl>
                                      </p:cBhvr>
                                    </p:animEffect>
                                  </p:childTnLst>
                                </p:cTn>
                              </p:par>
                            </p:childTnLst>
                          </p:cTn>
                        </p:par>
                        <p:par>
                          <p:cTn id="214" fill="hold">
                            <p:stCondLst>
                              <p:cond delay="1500"/>
                            </p:stCondLst>
                            <p:childTnLst>
                              <p:par>
                                <p:cTn id="215" presetID="22" presetClass="entr" presetSubtype="8" fill="hold" grpId="0" nodeType="afterEffect">
                                  <p:stCondLst>
                                    <p:cond delay="0"/>
                                  </p:stCondLst>
                                  <p:childTnLst>
                                    <p:set>
                                      <p:cBhvr>
                                        <p:cTn id="216" dur="1" fill="hold">
                                          <p:stCondLst>
                                            <p:cond delay="0"/>
                                          </p:stCondLst>
                                        </p:cTn>
                                        <p:tgtEl>
                                          <p:spTgt spid="63"/>
                                        </p:tgtEl>
                                        <p:attrNameLst>
                                          <p:attrName>style.visibility</p:attrName>
                                        </p:attrNameLst>
                                      </p:cBhvr>
                                      <p:to>
                                        <p:strVal val="visible"/>
                                      </p:to>
                                    </p:set>
                                    <p:animEffect transition="in" filter="wipe(left)">
                                      <p:cBhvr>
                                        <p:cTn id="217" dur="500"/>
                                        <p:tgtEl>
                                          <p:spTgt spid="63"/>
                                        </p:tgtEl>
                                      </p:cBhvr>
                                    </p:animEffect>
                                  </p:childTnLst>
                                </p:cTn>
                              </p:par>
                            </p:childTnLst>
                          </p:cTn>
                        </p:par>
                      </p:childTnLst>
                    </p:cTn>
                  </p:par>
                  <p:par>
                    <p:cTn id="218" fill="hold">
                      <p:stCondLst>
                        <p:cond delay="indefinite"/>
                      </p:stCondLst>
                      <p:childTnLst>
                        <p:par>
                          <p:cTn id="219" fill="hold">
                            <p:stCondLst>
                              <p:cond delay="0"/>
                            </p:stCondLst>
                            <p:childTnLst>
                              <p:par>
                                <p:cTn id="220" presetID="1" presetClass="exit" presetSubtype="0" fill="hold" nodeType="clickEffect">
                                  <p:stCondLst>
                                    <p:cond delay="0"/>
                                  </p:stCondLst>
                                  <p:childTnLst>
                                    <p:set>
                                      <p:cBhvr>
                                        <p:cTn id="221" dur="1" fill="hold">
                                          <p:stCondLst>
                                            <p:cond delay="0"/>
                                          </p:stCondLst>
                                        </p:cTn>
                                        <p:tgtEl>
                                          <p:spTgt spid="44"/>
                                        </p:tgtEl>
                                        <p:attrNameLst>
                                          <p:attrName>style.visibility</p:attrName>
                                        </p:attrNameLst>
                                      </p:cBhvr>
                                      <p:to>
                                        <p:strVal val="hidden"/>
                                      </p:to>
                                    </p:set>
                                  </p:childTnLst>
                                </p:cTn>
                              </p:par>
                              <p:par>
                                <p:cTn id="222" presetID="1" presetClass="exit" presetSubtype="0" fill="hold" nodeType="withEffect">
                                  <p:stCondLst>
                                    <p:cond delay="0"/>
                                  </p:stCondLst>
                                  <p:childTnLst>
                                    <p:set>
                                      <p:cBhvr>
                                        <p:cTn id="223" dur="1" fill="hold">
                                          <p:stCondLst>
                                            <p:cond delay="0"/>
                                          </p:stCondLst>
                                        </p:cTn>
                                        <p:tgtEl>
                                          <p:spTgt spid="48"/>
                                        </p:tgtEl>
                                        <p:attrNameLst>
                                          <p:attrName>style.visibility</p:attrName>
                                        </p:attrNameLst>
                                      </p:cBhvr>
                                      <p:to>
                                        <p:strVal val="hidden"/>
                                      </p:to>
                                    </p:set>
                                  </p:childTnLst>
                                </p:cTn>
                              </p:par>
                              <p:par>
                                <p:cTn id="224" presetID="1" presetClass="exit" presetSubtype="0" fill="hold" nodeType="withEffect">
                                  <p:stCondLst>
                                    <p:cond delay="0"/>
                                  </p:stCondLst>
                                  <p:childTnLst>
                                    <p:set>
                                      <p:cBhvr>
                                        <p:cTn id="225" dur="1" fill="hold">
                                          <p:stCondLst>
                                            <p:cond delay="0"/>
                                          </p:stCondLst>
                                        </p:cTn>
                                        <p:tgtEl>
                                          <p:spTgt spid="54"/>
                                        </p:tgtEl>
                                        <p:attrNameLst>
                                          <p:attrName>style.visibility</p:attrName>
                                        </p:attrNameLst>
                                      </p:cBhvr>
                                      <p:to>
                                        <p:strVal val="hidden"/>
                                      </p:to>
                                    </p:set>
                                  </p:childTnLst>
                                </p:cTn>
                              </p:par>
                              <p:par>
                                <p:cTn id="226" presetID="1" presetClass="exit" presetSubtype="0" fill="hold" nodeType="withEffect">
                                  <p:stCondLst>
                                    <p:cond delay="0"/>
                                  </p:stCondLst>
                                  <p:childTnLst>
                                    <p:set>
                                      <p:cBhvr>
                                        <p:cTn id="227" dur="1" fill="hold">
                                          <p:stCondLst>
                                            <p:cond delay="0"/>
                                          </p:stCondLst>
                                        </p:cTn>
                                        <p:tgtEl>
                                          <p:spTgt spid="59"/>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22" presetClass="entr" presetSubtype="1" fill="hold"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wipe(up)">
                                      <p:cBhvr>
                                        <p:cTn id="232" dur="500"/>
                                        <p:tgtEl>
                                          <p:spTgt spid="77"/>
                                        </p:tgtEl>
                                      </p:cBhvr>
                                    </p:animEffect>
                                  </p:childTnLst>
                                </p:cTn>
                              </p:par>
                            </p:childTnLst>
                          </p:cTn>
                        </p:par>
                        <p:par>
                          <p:cTn id="233" fill="hold">
                            <p:stCondLst>
                              <p:cond delay="500"/>
                            </p:stCondLst>
                            <p:childTnLst>
                              <p:par>
                                <p:cTn id="234" presetID="22" presetClass="entr" presetSubtype="8" fill="hold" grpId="0" nodeType="afterEffect">
                                  <p:stCondLst>
                                    <p:cond delay="0"/>
                                  </p:stCondLst>
                                  <p:childTnLst>
                                    <p:set>
                                      <p:cBhvr>
                                        <p:cTn id="235" dur="1" fill="hold">
                                          <p:stCondLst>
                                            <p:cond delay="0"/>
                                          </p:stCondLst>
                                        </p:cTn>
                                        <p:tgtEl>
                                          <p:spTgt spid="69"/>
                                        </p:tgtEl>
                                        <p:attrNameLst>
                                          <p:attrName>style.visibility</p:attrName>
                                        </p:attrNameLst>
                                      </p:cBhvr>
                                      <p:to>
                                        <p:strVal val="visible"/>
                                      </p:to>
                                    </p:set>
                                    <p:animEffect transition="in" filter="wipe(left)">
                                      <p:cBhvr>
                                        <p:cTn id="236" dur="500"/>
                                        <p:tgtEl>
                                          <p:spTgt spid="69"/>
                                        </p:tgtEl>
                                      </p:cBhvr>
                                    </p:animEffect>
                                  </p:childTnLst>
                                </p:cTn>
                              </p:par>
                            </p:childTnLst>
                          </p:cTn>
                        </p:par>
                        <p:par>
                          <p:cTn id="237" fill="hold">
                            <p:stCondLst>
                              <p:cond delay="1000"/>
                            </p:stCondLst>
                            <p:childTnLst>
                              <p:par>
                                <p:cTn id="238" presetID="22" presetClass="entr" presetSubtype="8" fill="hold" grpId="0" nodeType="afterEffect">
                                  <p:stCondLst>
                                    <p:cond delay="0"/>
                                  </p:stCondLst>
                                  <p:childTnLst>
                                    <p:set>
                                      <p:cBhvr>
                                        <p:cTn id="239" dur="1" fill="hold">
                                          <p:stCondLst>
                                            <p:cond delay="0"/>
                                          </p:stCondLst>
                                        </p:cTn>
                                        <p:tgtEl>
                                          <p:spTgt spid="68"/>
                                        </p:tgtEl>
                                        <p:attrNameLst>
                                          <p:attrName>style.visibility</p:attrName>
                                        </p:attrNameLst>
                                      </p:cBhvr>
                                      <p:to>
                                        <p:strVal val="visible"/>
                                      </p:to>
                                    </p:set>
                                    <p:animEffect transition="in" filter="wipe(left)">
                                      <p:cBhvr>
                                        <p:cTn id="240" dur="500"/>
                                        <p:tgtEl>
                                          <p:spTgt spid="68"/>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8" fill="hold" grpId="0" nodeType="clickEffect">
                                  <p:stCondLst>
                                    <p:cond delay="0"/>
                                  </p:stCondLst>
                                  <p:childTnLst>
                                    <p:set>
                                      <p:cBhvr>
                                        <p:cTn id="244" dur="1" fill="hold">
                                          <p:stCondLst>
                                            <p:cond delay="0"/>
                                          </p:stCondLst>
                                        </p:cTn>
                                        <p:tgtEl>
                                          <p:spTgt spid="70"/>
                                        </p:tgtEl>
                                        <p:attrNameLst>
                                          <p:attrName>style.visibility</p:attrName>
                                        </p:attrNameLst>
                                      </p:cBhvr>
                                      <p:to>
                                        <p:strVal val="visible"/>
                                      </p:to>
                                    </p:set>
                                    <p:animEffect transition="in" filter="wipe(left)">
                                      <p:cBhvr>
                                        <p:cTn id="245" dur="500"/>
                                        <p:tgtEl>
                                          <p:spTgt spid="70"/>
                                        </p:tgtEl>
                                      </p:cBhvr>
                                    </p:animEffect>
                                  </p:childTnLst>
                                </p:cTn>
                              </p:par>
                            </p:childTnLst>
                          </p:cTn>
                        </p:par>
                        <p:par>
                          <p:cTn id="246" fill="hold">
                            <p:stCondLst>
                              <p:cond delay="500"/>
                            </p:stCondLst>
                            <p:childTnLst>
                              <p:par>
                                <p:cTn id="247" presetID="22" presetClass="entr" presetSubtype="8" fill="hold" grpId="0" nodeType="afterEffect">
                                  <p:stCondLst>
                                    <p:cond delay="0"/>
                                  </p:stCondLst>
                                  <p:childTnLst>
                                    <p:set>
                                      <p:cBhvr>
                                        <p:cTn id="248" dur="1" fill="hold">
                                          <p:stCondLst>
                                            <p:cond delay="0"/>
                                          </p:stCondLst>
                                        </p:cTn>
                                        <p:tgtEl>
                                          <p:spTgt spid="71"/>
                                        </p:tgtEl>
                                        <p:attrNameLst>
                                          <p:attrName>style.visibility</p:attrName>
                                        </p:attrNameLst>
                                      </p:cBhvr>
                                      <p:to>
                                        <p:strVal val="visible"/>
                                      </p:to>
                                    </p:set>
                                    <p:animEffect transition="in" filter="wipe(left)">
                                      <p:cBhvr>
                                        <p:cTn id="249" dur="500"/>
                                        <p:tgtEl>
                                          <p:spTgt spid="71"/>
                                        </p:tgtEl>
                                      </p:cBhvr>
                                    </p:animEffect>
                                  </p:childTnLst>
                                </p:cTn>
                              </p:par>
                            </p:childTnLst>
                          </p:cTn>
                        </p:par>
                        <p:par>
                          <p:cTn id="250" fill="hold">
                            <p:stCondLst>
                              <p:cond delay="1000"/>
                            </p:stCondLst>
                            <p:childTnLst>
                              <p:par>
                                <p:cTn id="251" presetID="22" presetClass="entr" presetSubtype="8" fill="hold" grpId="0" nodeType="afterEffect">
                                  <p:stCondLst>
                                    <p:cond delay="0"/>
                                  </p:stCondLst>
                                  <p:childTnLst>
                                    <p:set>
                                      <p:cBhvr>
                                        <p:cTn id="252" dur="1" fill="hold">
                                          <p:stCondLst>
                                            <p:cond delay="0"/>
                                          </p:stCondLst>
                                        </p:cTn>
                                        <p:tgtEl>
                                          <p:spTgt spid="72"/>
                                        </p:tgtEl>
                                        <p:attrNameLst>
                                          <p:attrName>style.visibility</p:attrName>
                                        </p:attrNameLst>
                                      </p:cBhvr>
                                      <p:to>
                                        <p:strVal val="visible"/>
                                      </p:to>
                                    </p:set>
                                    <p:animEffect transition="in" filter="wipe(left)">
                                      <p:cBhvr>
                                        <p:cTn id="253" dur="500"/>
                                        <p:tgtEl>
                                          <p:spTgt spid="72"/>
                                        </p:tgtEl>
                                      </p:cBhvr>
                                    </p:animEffect>
                                  </p:childTnLst>
                                </p:cTn>
                              </p:par>
                            </p:childTnLst>
                          </p:cTn>
                        </p:par>
                        <p:par>
                          <p:cTn id="254" fill="hold">
                            <p:stCondLst>
                              <p:cond delay="1500"/>
                            </p:stCondLst>
                            <p:childTnLst>
                              <p:par>
                                <p:cTn id="255" presetID="22" presetClass="entr" presetSubtype="8" fill="hold" grpId="0" nodeType="afterEffect">
                                  <p:stCondLst>
                                    <p:cond delay="0"/>
                                  </p:stCondLst>
                                  <p:childTnLst>
                                    <p:set>
                                      <p:cBhvr>
                                        <p:cTn id="256" dur="1" fill="hold">
                                          <p:stCondLst>
                                            <p:cond delay="0"/>
                                          </p:stCondLst>
                                        </p:cTn>
                                        <p:tgtEl>
                                          <p:spTgt spid="73"/>
                                        </p:tgtEl>
                                        <p:attrNameLst>
                                          <p:attrName>style.visibility</p:attrName>
                                        </p:attrNameLst>
                                      </p:cBhvr>
                                      <p:to>
                                        <p:strVal val="visible"/>
                                      </p:to>
                                    </p:set>
                                    <p:animEffect transition="in" filter="wipe(left)">
                                      <p:cBhvr>
                                        <p:cTn id="257" dur="500"/>
                                        <p:tgtEl>
                                          <p:spTgt spid="73"/>
                                        </p:tgtEl>
                                      </p:cBhvr>
                                    </p:animEffect>
                                  </p:childTnLst>
                                </p:cTn>
                              </p:par>
                            </p:childTnLst>
                          </p:cTn>
                        </p:par>
                      </p:childTnLst>
                    </p:cTn>
                  </p:par>
                  <p:par>
                    <p:cTn id="258" fill="hold">
                      <p:stCondLst>
                        <p:cond delay="indefinite"/>
                      </p:stCondLst>
                      <p:childTnLst>
                        <p:par>
                          <p:cTn id="259" fill="hold">
                            <p:stCondLst>
                              <p:cond delay="0"/>
                            </p:stCondLst>
                            <p:childTnLst>
                              <p:par>
                                <p:cTn id="260" presetID="22" presetClass="entr" presetSubtype="8" fill="hold" grpId="0" nodeType="clickEffect">
                                  <p:stCondLst>
                                    <p:cond delay="0"/>
                                  </p:stCondLst>
                                  <p:childTnLst>
                                    <p:set>
                                      <p:cBhvr>
                                        <p:cTn id="261" dur="1" fill="hold">
                                          <p:stCondLst>
                                            <p:cond delay="0"/>
                                          </p:stCondLst>
                                        </p:cTn>
                                        <p:tgtEl>
                                          <p:spTgt spid="74"/>
                                        </p:tgtEl>
                                        <p:attrNameLst>
                                          <p:attrName>style.visibility</p:attrName>
                                        </p:attrNameLst>
                                      </p:cBhvr>
                                      <p:to>
                                        <p:strVal val="visible"/>
                                      </p:to>
                                    </p:set>
                                    <p:animEffect transition="in" filter="wipe(left)">
                                      <p:cBhvr>
                                        <p:cTn id="262" dur="500"/>
                                        <p:tgtEl>
                                          <p:spTgt spid="74"/>
                                        </p:tgtEl>
                                      </p:cBhvr>
                                    </p:animEffect>
                                  </p:childTnLst>
                                </p:cTn>
                              </p:par>
                            </p:childTnLst>
                          </p:cTn>
                        </p:par>
                        <p:par>
                          <p:cTn id="263" fill="hold">
                            <p:stCondLst>
                              <p:cond delay="500"/>
                            </p:stCondLst>
                            <p:childTnLst>
                              <p:par>
                                <p:cTn id="264" presetID="22" presetClass="entr" presetSubtype="8" fill="hold" grpId="0" nodeType="afterEffect">
                                  <p:stCondLst>
                                    <p:cond delay="0"/>
                                  </p:stCondLst>
                                  <p:childTnLst>
                                    <p:set>
                                      <p:cBhvr>
                                        <p:cTn id="265" dur="1" fill="hold">
                                          <p:stCondLst>
                                            <p:cond delay="0"/>
                                          </p:stCondLst>
                                        </p:cTn>
                                        <p:tgtEl>
                                          <p:spTgt spid="75"/>
                                        </p:tgtEl>
                                        <p:attrNameLst>
                                          <p:attrName>style.visibility</p:attrName>
                                        </p:attrNameLst>
                                      </p:cBhvr>
                                      <p:to>
                                        <p:strVal val="visible"/>
                                      </p:to>
                                    </p:set>
                                    <p:animEffect transition="in" filter="wipe(left)">
                                      <p:cBhvr>
                                        <p:cTn id="266" dur="500"/>
                                        <p:tgtEl>
                                          <p:spTgt spid="75"/>
                                        </p:tgtEl>
                                      </p:cBhvr>
                                    </p:animEffect>
                                  </p:childTnLst>
                                </p:cTn>
                              </p:par>
                            </p:childTnLst>
                          </p:cTn>
                        </p:par>
                      </p:childTnLst>
                    </p:cTn>
                  </p:par>
                  <p:par>
                    <p:cTn id="267" fill="hold">
                      <p:stCondLst>
                        <p:cond delay="indefinite"/>
                      </p:stCondLst>
                      <p:childTnLst>
                        <p:par>
                          <p:cTn id="268" fill="hold">
                            <p:stCondLst>
                              <p:cond delay="0"/>
                            </p:stCondLst>
                            <p:childTnLst>
                              <p:par>
                                <p:cTn id="269" presetID="22" presetClass="entr" presetSubtype="8" fill="hold" grpId="0" nodeType="clickEffect">
                                  <p:stCondLst>
                                    <p:cond delay="0"/>
                                  </p:stCondLst>
                                  <p:childTnLst>
                                    <p:set>
                                      <p:cBhvr>
                                        <p:cTn id="270" dur="1" fill="hold">
                                          <p:stCondLst>
                                            <p:cond delay="0"/>
                                          </p:stCondLst>
                                        </p:cTn>
                                        <p:tgtEl>
                                          <p:spTgt spid="76"/>
                                        </p:tgtEl>
                                        <p:attrNameLst>
                                          <p:attrName>style.visibility</p:attrName>
                                        </p:attrNameLst>
                                      </p:cBhvr>
                                      <p:to>
                                        <p:strVal val="visible"/>
                                      </p:to>
                                    </p:set>
                                    <p:animEffect transition="in" filter="wipe(left)">
                                      <p:cBhvr>
                                        <p:cTn id="271" dur="500"/>
                                        <p:tgtEl>
                                          <p:spTgt spid="76"/>
                                        </p:tgtEl>
                                      </p:cBhvr>
                                    </p:animEffect>
                                  </p:childTnLst>
                                </p:cTn>
                              </p:par>
                            </p:childTnLst>
                          </p:cTn>
                        </p:par>
                        <p:par>
                          <p:cTn id="272" fill="hold">
                            <p:stCondLst>
                              <p:cond delay="500"/>
                            </p:stCondLst>
                            <p:childTnLst>
                              <p:par>
                                <p:cTn id="273" presetID="22" presetClass="entr" presetSubtype="1" fill="hold" nodeType="afterEffect">
                                  <p:stCondLst>
                                    <p:cond delay="0"/>
                                  </p:stCondLst>
                                  <p:childTnLst>
                                    <p:set>
                                      <p:cBhvr>
                                        <p:cTn id="274" dur="1" fill="hold">
                                          <p:stCondLst>
                                            <p:cond delay="0"/>
                                          </p:stCondLst>
                                        </p:cTn>
                                        <p:tgtEl>
                                          <p:spTgt spid="79"/>
                                        </p:tgtEl>
                                        <p:attrNameLst>
                                          <p:attrName>style.visibility</p:attrName>
                                        </p:attrNameLst>
                                      </p:cBhvr>
                                      <p:to>
                                        <p:strVal val="visible"/>
                                      </p:to>
                                    </p:set>
                                    <p:animEffect transition="in" filter="wipe(up)">
                                      <p:cBhvr>
                                        <p:cTn id="275" dur="500"/>
                                        <p:tgtEl>
                                          <p:spTgt spid="79"/>
                                        </p:tgtEl>
                                      </p:cBhvr>
                                    </p:animEffect>
                                  </p:childTnLst>
                                </p:cTn>
                              </p:par>
                            </p:childTnLst>
                          </p:cTn>
                        </p:par>
                      </p:childTnLst>
                    </p:cTn>
                  </p:par>
                  <p:par>
                    <p:cTn id="276" fill="hold">
                      <p:stCondLst>
                        <p:cond delay="indefinite"/>
                      </p:stCondLst>
                      <p:childTnLst>
                        <p:par>
                          <p:cTn id="277" fill="hold">
                            <p:stCondLst>
                              <p:cond delay="0"/>
                            </p:stCondLst>
                            <p:childTnLst>
                              <p:par>
                                <p:cTn id="278" presetID="22" presetClass="entr" presetSubtype="8" fill="hold" grpId="0" nodeType="clickEffect">
                                  <p:stCondLst>
                                    <p:cond delay="0"/>
                                  </p:stCondLst>
                                  <p:childTnLst>
                                    <p:set>
                                      <p:cBhvr>
                                        <p:cTn id="279" dur="1" fill="hold">
                                          <p:stCondLst>
                                            <p:cond delay="0"/>
                                          </p:stCondLst>
                                        </p:cTn>
                                        <p:tgtEl>
                                          <p:spTgt spid="81"/>
                                        </p:tgtEl>
                                        <p:attrNameLst>
                                          <p:attrName>style.visibility</p:attrName>
                                        </p:attrNameLst>
                                      </p:cBhvr>
                                      <p:to>
                                        <p:strVal val="visible"/>
                                      </p:to>
                                    </p:set>
                                    <p:animEffect transition="in" filter="wipe(left)">
                                      <p:cBhvr>
                                        <p:cTn id="280" dur="500"/>
                                        <p:tgtEl>
                                          <p:spTgt spid="81"/>
                                        </p:tgtEl>
                                      </p:cBhvr>
                                    </p:animEffect>
                                  </p:childTnLst>
                                </p:cTn>
                              </p:par>
                            </p:childTnLst>
                          </p:cTn>
                        </p:par>
                        <p:par>
                          <p:cTn id="281" fill="hold">
                            <p:stCondLst>
                              <p:cond delay="500"/>
                            </p:stCondLst>
                            <p:childTnLst>
                              <p:par>
                                <p:cTn id="282" presetID="22" presetClass="entr" presetSubtype="8" fill="hold" grpId="0" nodeType="afterEffect">
                                  <p:stCondLst>
                                    <p:cond delay="0"/>
                                  </p:stCondLst>
                                  <p:childTnLst>
                                    <p:set>
                                      <p:cBhvr>
                                        <p:cTn id="283" dur="1" fill="hold">
                                          <p:stCondLst>
                                            <p:cond delay="0"/>
                                          </p:stCondLst>
                                        </p:cTn>
                                        <p:tgtEl>
                                          <p:spTgt spid="82"/>
                                        </p:tgtEl>
                                        <p:attrNameLst>
                                          <p:attrName>style.visibility</p:attrName>
                                        </p:attrNameLst>
                                      </p:cBhvr>
                                      <p:to>
                                        <p:strVal val="visible"/>
                                      </p:to>
                                    </p:set>
                                    <p:animEffect transition="in" filter="wipe(left)">
                                      <p:cBhvr>
                                        <p:cTn id="284" dur="500"/>
                                        <p:tgtEl>
                                          <p:spTgt spid="82"/>
                                        </p:tgtEl>
                                      </p:cBhvr>
                                    </p:animEffect>
                                  </p:childTnLst>
                                </p:cTn>
                              </p:par>
                            </p:childTnLst>
                          </p:cTn>
                        </p:par>
                        <p:par>
                          <p:cTn id="285" fill="hold">
                            <p:stCondLst>
                              <p:cond delay="1000"/>
                            </p:stCondLst>
                            <p:childTnLst>
                              <p:par>
                                <p:cTn id="286" presetID="22" presetClass="entr" presetSubtype="8" fill="hold" grpId="0" nodeType="afterEffect">
                                  <p:stCondLst>
                                    <p:cond delay="0"/>
                                  </p:stCondLst>
                                  <p:childTnLst>
                                    <p:set>
                                      <p:cBhvr>
                                        <p:cTn id="287" dur="1" fill="hold">
                                          <p:stCondLst>
                                            <p:cond delay="0"/>
                                          </p:stCondLst>
                                        </p:cTn>
                                        <p:tgtEl>
                                          <p:spTgt spid="83"/>
                                        </p:tgtEl>
                                        <p:attrNameLst>
                                          <p:attrName>style.visibility</p:attrName>
                                        </p:attrNameLst>
                                      </p:cBhvr>
                                      <p:to>
                                        <p:strVal val="visible"/>
                                      </p:to>
                                    </p:set>
                                    <p:animEffect transition="in" filter="wipe(left)">
                                      <p:cBhvr>
                                        <p:cTn id="288" dur="500"/>
                                        <p:tgtEl>
                                          <p:spTgt spid="83"/>
                                        </p:tgtEl>
                                      </p:cBhvr>
                                    </p:animEffect>
                                  </p:childTnLst>
                                </p:cTn>
                              </p:par>
                            </p:childTnLst>
                          </p:cTn>
                        </p:par>
                        <p:par>
                          <p:cTn id="289" fill="hold">
                            <p:stCondLst>
                              <p:cond delay="1500"/>
                            </p:stCondLst>
                            <p:childTnLst>
                              <p:par>
                                <p:cTn id="290" presetID="22" presetClass="entr" presetSubtype="4" fill="hold" nodeType="afterEffect">
                                  <p:stCondLst>
                                    <p:cond delay="0"/>
                                  </p:stCondLst>
                                  <p:childTnLst>
                                    <p:set>
                                      <p:cBhvr>
                                        <p:cTn id="291" dur="1" fill="hold">
                                          <p:stCondLst>
                                            <p:cond delay="0"/>
                                          </p:stCondLst>
                                        </p:cTn>
                                        <p:tgtEl>
                                          <p:spTgt spid="84"/>
                                        </p:tgtEl>
                                        <p:attrNameLst>
                                          <p:attrName>style.visibility</p:attrName>
                                        </p:attrNameLst>
                                      </p:cBhvr>
                                      <p:to>
                                        <p:strVal val="visible"/>
                                      </p:to>
                                    </p:set>
                                    <p:animEffect transition="in" filter="wipe(down)">
                                      <p:cBhvr>
                                        <p:cTn id="29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1" grpId="0" animBg="1"/>
      <p:bldP spid="8" grpId="0" animBg="1"/>
      <p:bldP spid="9" grpId="0" animBg="1"/>
      <p:bldP spid="10" grpId="0" animBg="1"/>
      <p:bldP spid="11" grpId="0" animBg="1"/>
      <p:bldP spid="14" grpId="0" animBg="1"/>
      <p:bldP spid="18" grpId="0" animBg="1"/>
      <p:bldP spid="19" grpId="0" animBg="1"/>
      <p:bldP spid="20" grpId="0" animBg="1"/>
      <p:bldP spid="21" grpId="0" animBg="1"/>
      <p:bldP spid="24" grpId="0" animBg="1"/>
      <p:bldP spid="25" grpId="0" animBg="1"/>
      <p:bldP spid="26" grpId="0" animBg="1"/>
      <p:bldP spid="27" grpId="0" animBg="1"/>
      <p:bldP spid="30" grpId="0" animBg="1"/>
      <p:bldP spid="31" grpId="0" animBg="1"/>
      <p:bldP spid="32" grpId="0" animBg="1"/>
      <p:bldP spid="35" grpId="0" animBg="1"/>
      <p:bldP spid="36" grpId="0" animBg="1"/>
      <p:bldP spid="37" grpId="0" animBg="1"/>
      <p:bldP spid="40" grpId="0" animBg="1"/>
      <p:bldP spid="41" grpId="0" animBg="1"/>
      <p:bldP spid="42" grpId="0" animBg="1"/>
      <p:bldP spid="43" grpId="0" animBg="1"/>
      <p:bldP spid="46" grpId="0" animBg="1"/>
      <p:bldP spid="47" grpId="0" animBg="1"/>
      <p:bldP spid="50" grpId="0" animBg="1"/>
      <p:bldP spid="51" grpId="0" animBg="1"/>
      <p:bldP spid="52" grpId="0" animBg="1"/>
      <p:bldP spid="53" grpId="0" animBg="1"/>
      <p:bldP spid="56" grpId="0" animBg="1"/>
      <p:bldP spid="57" grpId="0" animBg="1"/>
      <p:bldP spid="58" grpId="0" animBg="1"/>
      <p:bldP spid="61" grpId="0" animBg="1"/>
      <p:bldP spid="62" grpId="0" animBg="1"/>
      <p:bldP spid="63" grpId="0" animBg="1"/>
      <p:bldP spid="68" grpId="0" animBg="1"/>
      <p:bldP spid="69" grpId="0" animBg="1"/>
      <p:bldP spid="70" grpId="0" animBg="1"/>
      <p:bldP spid="71" grpId="0" animBg="1"/>
      <p:bldP spid="72" grpId="0" animBg="1"/>
      <p:bldP spid="73" grpId="0" animBg="1"/>
      <p:bldP spid="74" grpId="0" animBg="1"/>
      <p:bldP spid="75" grpId="0" animBg="1"/>
      <p:bldP spid="76" grpId="0" animBg="1"/>
      <p:bldP spid="8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ea typeface="字魂59号-创粗黑"/>
              <a:cs typeface="+mn-cs"/>
            </a:endParaRPr>
          </a:p>
        </p:txBody>
      </p:sp>
      <p:sp>
        <p:nvSpPr>
          <p:cNvPr id="3" name="流程图: 可选过程 2"/>
          <p:cNvSpPr/>
          <p:nvPr/>
        </p:nvSpPr>
        <p:spPr>
          <a:xfrm>
            <a:off x="0" y="345440"/>
            <a:ext cx="2615184" cy="312928"/>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ts val="1000"/>
              </a:lnSpc>
              <a:defRPr/>
            </a:pPr>
            <a:r>
              <a:rPr lang="zh-CN" altLang="en-US" sz="2800" b="1" dirty="0">
                <a:solidFill>
                  <a:srgbClr val="000000"/>
                </a:solidFill>
                <a:latin typeface="微软雅黑" panose="020B0503020204020204" pitchFamily="34" charset="-122"/>
                <a:ea typeface="微软雅黑" panose="020B0503020204020204" pitchFamily="34" charset="-122"/>
              </a:rPr>
              <a:t>写作词汇拓展</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292079" y="757638"/>
            <a:ext cx="5862915" cy="5016758"/>
          </a:xfrm>
          <a:prstGeom prst="rect">
            <a:avLst/>
          </a:prstGeom>
          <a:noFill/>
          <a:effectLst/>
        </p:spPr>
        <p:txBody>
          <a:bodyPr wrap="square">
            <a:spAutoFit/>
          </a:bodyPr>
          <a:lstStyle/>
          <a:p>
            <a:pPr marL="457200" indent="-457200">
              <a:lnSpc>
                <a:spcPct val="100000"/>
              </a:lnSpc>
              <a:spcBef>
                <a:spcPts val="600"/>
              </a:spcBef>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感受到紧张</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pPr marL="457200" indent="-457200">
              <a:lnSpc>
                <a:spcPct val="100000"/>
              </a:lnSpc>
              <a:spcBef>
                <a:spcPts val="600"/>
              </a:spcBef>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无意中听到某人耳语</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pPr marL="457200" indent="-457200">
              <a:lnSpc>
                <a:spcPct val="100000"/>
              </a:lnSpc>
              <a:spcBef>
                <a:spcPts val="600"/>
              </a:spcBef>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一张要求</a:t>
            </a:r>
            <a:r>
              <a:rPr lang="en-US" altLang="zh-CN" sz="2000" b="1" dirty="0">
                <a:latin typeface="微软雅黑" panose="020B0503020204020204" pitchFamily="34" charset="-122"/>
                <a:ea typeface="微软雅黑" panose="020B0503020204020204" pitchFamily="34" charset="-122"/>
                <a:cs typeface="Calibri" panose="020F0502020204030204" pitchFamily="34" charset="0"/>
              </a:rPr>
              <a:t>……</a:t>
            </a: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并声称</a:t>
            </a:r>
            <a:r>
              <a:rPr lang="en-US" altLang="zh-CN" sz="2000" b="1" dirty="0">
                <a:latin typeface="微软雅黑" panose="020B0503020204020204" pitchFamily="34" charset="-122"/>
                <a:ea typeface="微软雅黑" panose="020B0503020204020204" pitchFamily="34" charset="-122"/>
                <a:cs typeface="Calibri" panose="020F0502020204030204" pitchFamily="34" charset="0"/>
              </a:rPr>
              <a:t>……</a:t>
            </a: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的纸条</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pPr marL="457200" indent="-457200">
              <a:lnSpc>
                <a:spcPct val="100000"/>
              </a:lnSpc>
              <a:spcBef>
                <a:spcPts val="600"/>
              </a:spcBef>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意外地</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pPr marL="457200" indent="-457200">
              <a:lnSpc>
                <a:spcPct val="100000"/>
              </a:lnSpc>
              <a:spcBef>
                <a:spcPts val="600"/>
              </a:spcBef>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表示同情</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pPr marL="457200" indent="-457200">
              <a:lnSpc>
                <a:spcPct val="100000"/>
              </a:lnSpc>
              <a:spcBef>
                <a:spcPts val="600"/>
              </a:spcBef>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走近</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pPr marL="457200" indent="-457200">
              <a:lnSpc>
                <a:spcPct val="100000"/>
              </a:lnSpc>
              <a:spcBef>
                <a:spcPts val="600"/>
              </a:spcBef>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眼泪从他脸上流下来</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pPr marL="457200" indent="-457200">
              <a:lnSpc>
                <a:spcPct val="100000"/>
              </a:lnSpc>
              <a:spcBef>
                <a:spcPts val="600"/>
              </a:spcBef>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给他一个熊抱</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pPr marL="457200" indent="-457200">
              <a:lnSpc>
                <a:spcPct val="100000"/>
              </a:lnSpc>
              <a:spcBef>
                <a:spcPts val="600"/>
              </a:spcBef>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在他的怀抱中哭泣</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pPr marL="457200" indent="-457200">
              <a:lnSpc>
                <a:spcPct val="100000"/>
              </a:lnSpc>
              <a:spcBef>
                <a:spcPts val="600"/>
              </a:spcBef>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感受他的痛苦</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pPr marL="457200" indent="-457200">
              <a:lnSpc>
                <a:spcPct val="100000"/>
              </a:lnSpc>
              <a:spcBef>
                <a:spcPts val="600"/>
              </a:spcBef>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相信同情心的力量</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pPr marL="457200" indent="-457200">
              <a:lnSpc>
                <a:spcPct val="100000"/>
              </a:lnSpc>
              <a:spcBef>
                <a:spcPts val="600"/>
              </a:spcBef>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爱能战胜一切，世界需要更多的同情</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pPr marL="457200" indent="-457200">
              <a:lnSpc>
                <a:spcPct val="100000"/>
              </a:lnSpc>
              <a:spcBef>
                <a:spcPts val="600"/>
              </a:spcBef>
              <a:buAutoNum type="arabicPeriod"/>
            </a:pP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试着善待你周围的人，这会产生很大的影响。</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6" name="文本框 5"/>
          <p:cNvSpPr txBox="1"/>
          <p:nvPr/>
        </p:nvSpPr>
        <p:spPr>
          <a:xfrm>
            <a:off x="5751871" y="674064"/>
            <a:ext cx="6258233" cy="5632311"/>
          </a:xfrm>
          <a:prstGeom prst="rect">
            <a:avLst/>
          </a:prstGeom>
          <a:noFill/>
          <a:effectLst/>
        </p:spPr>
        <p:txBody>
          <a:bodyPr wrap="square">
            <a:spAutoFit/>
          </a:bodyPr>
          <a:lstStyle/>
          <a:p>
            <a:pPr marL="457200" indent="-457200">
              <a:lnSpc>
                <a:spcPct val="100000"/>
              </a:lnSpc>
              <a:buAutoNum type="arabicPeriod"/>
            </a:pPr>
            <a:r>
              <a:rPr lang="en-US" altLang="zh-CN" sz="2400" b="1" i="1" dirty="0">
                <a:latin typeface="Calibri" panose="020F0502020204030204" pitchFamily="34" charset="0"/>
                <a:ea typeface="Calibri" panose="020F0502020204030204" pitchFamily="34" charset="0"/>
                <a:cs typeface="Calibri" panose="020F0502020204030204" pitchFamily="34" charset="0"/>
              </a:rPr>
              <a:t>feel the tension</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AutoNum type="arabicPeriod"/>
            </a:pPr>
            <a:r>
              <a:rPr lang="en-US" altLang="zh-CN" sz="2400" b="1" i="1" dirty="0">
                <a:latin typeface="Calibri" panose="020F0502020204030204" pitchFamily="34" charset="0"/>
                <a:ea typeface="Calibri" panose="020F0502020204030204" pitchFamily="34" charset="0"/>
                <a:cs typeface="Calibri" panose="020F0502020204030204" pitchFamily="34" charset="0"/>
              </a:rPr>
              <a:t>overhear sb. whispering to </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AutoNum type="arabicPeriod"/>
            </a:pPr>
            <a:r>
              <a:rPr lang="en-US" altLang="zh-CN" sz="2400" b="1" i="1" dirty="0">
                <a:latin typeface="Calibri" panose="020F0502020204030204" pitchFamily="34" charset="0"/>
                <a:ea typeface="Calibri" panose="020F0502020204030204" pitchFamily="34" charset="0"/>
                <a:cs typeface="Calibri" panose="020F0502020204030204" pitchFamily="34" charset="0"/>
              </a:rPr>
              <a:t>a note demanding… and claiming …</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AutoNum type="arabicPeriod"/>
            </a:pPr>
            <a:r>
              <a:rPr lang="en-US" altLang="zh-CN" sz="2400" b="1" i="1" dirty="0">
                <a:latin typeface="Calibri" panose="020F0502020204030204" pitchFamily="34" charset="0"/>
                <a:ea typeface="Calibri" panose="020F0502020204030204" pitchFamily="34" charset="0"/>
                <a:cs typeface="Calibri" panose="020F0502020204030204" pitchFamily="34" charset="0"/>
              </a:rPr>
              <a:t>unexpectedly</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AutoNum type="arabicPeriod"/>
            </a:pPr>
            <a:r>
              <a:rPr lang="en-US" altLang="zh-CN" sz="2400" b="1" i="1" dirty="0">
                <a:latin typeface="Calibri" panose="020F0502020204030204" pitchFamily="34" charset="0"/>
                <a:ea typeface="Calibri" panose="020F0502020204030204" pitchFamily="34" charset="0"/>
                <a:cs typeface="Calibri" panose="020F0502020204030204" pitchFamily="34" charset="0"/>
              </a:rPr>
              <a:t>feel sympathy</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AutoNum type="arabicPeriod"/>
            </a:pPr>
            <a:r>
              <a:rPr lang="en-US" altLang="zh-CN" sz="2400" b="1" i="1" dirty="0">
                <a:latin typeface="Calibri" panose="020F0502020204030204" pitchFamily="34" charset="0"/>
                <a:ea typeface="Calibri" panose="020F0502020204030204" pitchFamily="34" charset="0"/>
                <a:cs typeface="Calibri" panose="020F0502020204030204" pitchFamily="34" charset="0"/>
              </a:rPr>
              <a:t>approach</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AutoNum type="arabicPeriod"/>
            </a:pPr>
            <a:r>
              <a:rPr lang="en-US" altLang="zh-CN" sz="2400" b="1" i="1" dirty="0">
                <a:latin typeface="Calibri" panose="020F0502020204030204" pitchFamily="34" charset="0"/>
                <a:ea typeface="Calibri" panose="020F0502020204030204" pitchFamily="34" charset="0"/>
                <a:cs typeface="Calibri" panose="020F0502020204030204" pitchFamily="34" charset="0"/>
              </a:rPr>
              <a:t>tears streaming down his face</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AutoNum type="arabicPeriod"/>
            </a:pPr>
            <a:r>
              <a:rPr lang="en-US" altLang="zh-CN" sz="2400" b="1" i="1" dirty="0">
                <a:latin typeface="Calibri" panose="020F0502020204030204" pitchFamily="34" charset="0"/>
                <a:ea typeface="Calibri" panose="020F0502020204030204" pitchFamily="34" charset="0"/>
                <a:cs typeface="Calibri" panose="020F0502020204030204" pitchFamily="34" charset="0"/>
              </a:rPr>
              <a:t>wrap the man in a bear hug</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AutoNum type="arabicPeriod"/>
            </a:pPr>
            <a:r>
              <a:rPr lang="en-US" altLang="zh-CN" sz="2400" b="1" i="1" dirty="0">
                <a:latin typeface="Calibri" panose="020F0502020204030204" pitchFamily="34" charset="0"/>
                <a:ea typeface="Calibri" panose="020F0502020204030204" pitchFamily="34" charset="0"/>
                <a:cs typeface="Calibri" panose="020F0502020204030204" pitchFamily="34" charset="0"/>
              </a:rPr>
              <a:t>cry in his embrace</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AutoNum type="arabicPeriod"/>
            </a:pPr>
            <a:r>
              <a:rPr lang="en-US" altLang="zh-CN" sz="2400" b="1" i="1" dirty="0">
                <a:latin typeface="Calibri" panose="020F0502020204030204" pitchFamily="34" charset="0"/>
                <a:ea typeface="Calibri" panose="020F0502020204030204" pitchFamily="34" charset="0"/>
                <a:cs typeface="Calibri" panose="020F0502020204030204" pitchFamily="34" charset="0"/>
              </a:rPr>
              <a:t>feel his pain</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AutoNum type="arabicPeriod"/>
            </a:pPr>
            <a:r>
              <a:rPr lang="en-US" altLang="zh-CN" sz="2400" b="1" i="1" dirty="0">
                <a:latin typeface="Calibri" panose="020F0502020204030204" pitchFamily="34" charset="0"/>
                <a:ea typeface="Calibri" panose="020F0502020204030204" pitchFamily="34" charset="0"/>
                <a:cs typeface="Calibri" panose="020F0502020204030204" pitchFamily="34" charset="0"/>
              </a:rPr>
              <a:t>believe in the power of compassion</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AutoNum type="arabicPeriod"/>
            </a:pPr>
            <a:r>
              <a:rPr lang="en-US" altLang="zh-CN" sz="2400" b="1" i="1" dirty="0">
                <a:latin typeface="Calibri" panose="020F0502020204030204" pitchFamily="34" charset="0"/>
                <a:ea typeface="Calibri" panose="020F0502020204030204" pitchFamily="34" charset="0"/>
                <a:cs typeface="Calibri" panose="020F0502020204030204" pitchFamily="34" charset="0"/>
              </a:rPr>
              <a:t>Love overcomes all things and the world needs more compassion</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AutoNum type="arabicPeriod"/>
            </a:pPr>
            <a:r>
              <a:rPr lang="en-US" altLang="zh-CN" sz="2400" b="1" i="1" dirty="0">
                <a:latin typeface="Calibri" panose="020F0502020204030204" pitchFamily="34" charset="0"/>
                <a:ea typeface="Calibri" panose="020F0502020204030204" pitchFamily="34" charset="0"/>
                <a:cs typeface="Calibri" panose="020F0502020204030204" pitchFamily="34" charset="0"/>
              </a:rPr>
              <a:t>Try to be kind to people around you and  it makes a difference.</a:t>
            </a:r>
            <a:endParaRPr lang="en-US" altLang="zh-CN" sz="2400" b="1" i="1" dirty="0">
              <a:latin typeface="Calibri" panose="020F0502020204030204" pitchFamily="34" charset="0"/>
              <a:ea typeface="Calibri" panose="020F0502020204030204" pitchFamily="34" charset="0"/>
              <a:cs typeface="Calibri" panose="020F0502020204030204" pitchFamily="3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arn(inVertical)">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barn(inVertical)">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barn(inVertical)">
                                      <p:cBhvr>
                                        <p:cTn id="62" dur="500"/>
                                        <p:tgtEl>
                                          <p:spTgt spid="6">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Effect transition="in" filter="barn(inVertical)">
                                      <p:cBhvr>
                                        <p:cTn id="67" dur="500"/>
                                        <p:tgtEl>
                                          <p:spTgt spid="6">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
                                            <p:txEl>
                                              <p:pRg st="12" end="12"/>
                                            </p:txEl>
                                          </p:spTgt>
                                        </p:tgtEl>
                                        <p:attrNameLst>
                                          <p:attrName>style.visibility</p:attrName>
                                        </p:attrNameLst>
                                      </p:cBhvr>
                                      <p:to>
                                        <p:strVal val="visible"/>
                                      </p:to>
                                    </p:set>
                                    <p:animEffect transition="in" filter="barn(inVertical)">
                                      <p:cBhvr>
                                        <p:cTn id="72"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ea typeface="字魂59号-创粗黑"/>
              <a:cs typeface="+mn-cs"/>
            </a:endParaRPr>
          </a:p>
        </p:txBody>
      </p:sp>
      <p:sp>
        <p:nvSpPr>
          <p:cNvPr id="2" name="文本框 1"/>
          <p:cNvSpPr txBox="1"/>
          <p:nvPr/>
        </p:nvSpPr>
        <p:spPr>
          <a:xfrm>
            <a:off x="195326" y="990854"/>
            <a:ext cx="11856085" cy="219773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000" b="1" dirty="0">
                <a:latin typeface="Calibri" panose="020F0502020204030204" pitchFamily="34" charset="0"/>
                <a:cs typeface="Calibri" panose="020F0502020204030204" pitchFamily="34" charset="0"/>
              </a:rPr>
              <a:t>续写情景训练</a:t>
            </a:r>
            <a:r>
              <a:rPr lang="en-US" altLang="zh-CN" sz="2000" b="1" dirty="0">
                <a:latin typeface="Calibri" panose="020F0502020204030204" pitchFamily="34" charset="0"/>
                <a:cs typeface="Calibri" panose="020F0502020204030204" pitchFamily="34" charset="0"/>
              </a:rPr>
              <a:t>1</a:t>
            </a:r>
            <a:endParaRPr lang="en-US" altLang="zh-CN" sz="2000" b="1" dirty="0">
              <a:latin typeface="Calibri" panose="020F0502020204030204" pitchFamily="34" charset="0"/>
              <a:cs typeface="Calibri" panose="020F0502020204030204" pitchFamily="34" charset="0"/>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当我走过昏暗的走廊时，我感受到空气中的紧张气氛。</a:t>
            </a:r>
            <a:r>
              <a:rPr kumimoji="0" lang="en-US" altLang="zh-CN"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zh-CN" altLang="en-US"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有点不对劲</a:t>
            </a:r>
            <a:r>
              <a:rPr kumimoji="0" lang="en-US" altLang="zh-CN"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zh-CN" altLang="en-US"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我想。</a:t>
            </a:r>
            <a:r>
              <a:rPr kumimoji="0" lang="en-US" altLang="zh-CN"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zh-CN" altLang="en-US"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正常情况下挤满了人，今天却空空的，人们三三两两散布着。无意中听到一个人不停地叹气，我注意到他</a:t>
            </a:r>
            <a:r>
              <a:rPr kumimoji="0" lang="zh-CN" altLang="en-US"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衣衫褴褛，</a:t>
            </a:r>
            <a:r>
              <a:rPr kumimoji="0" lang="zh-CN" altLang="en-US"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手里攥着一张皱巴巴的纸条，泪汪汪的眼睛里满是绝望。一股同情涌上心头。</a:t>
            </a:r>
            <a:r>
              <a:rPr kumimoji="0" lang="zh-CN" altLang="en-US"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一句话也没说，</a:t>
            </a:r>
            <a:r>
              <a:rPr kumimoji="0" lang="zh-CN" altLang="en-US"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我走近他，给了他一个紧紧的拥抱。他在我的怀抱中默默地抽泣，而我深深感受到了他的痛苦。在那一刻，我坚信同情的力量。爱能战胜一切，而这个世界需要更多的爱。试着对身边的人友善一些</a:t>
            </a:r>
            <a:r>
              <a:rPr kumimoji="0" lang="en-US" altLang="zh-CN"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zh-CN" altLang="en-US"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这真的会带来改变。</a:t>
            </a:r>
            <a:endParaRPr kumimoji="0" lang="en-US" altLang="zh-CN" sz="1800" b="1" i="0"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3" name="文本框 2"/>
          <p:cNvSpPr txBox="1"/>
          <p:nvPr/>
        </p:nvSpPr>
        <p:spPr>
          <a:xfrm>
            <a:off x="449040" y="3308195"/>
            <a:ext cx="11506199" cy="3415030"/>
          </a:xfrm>
          <a:prstGeom prst="rect">
            <a:avLst/>
          </a:prstGeom>
          <a:noFill/>
        </p:spPr>
        <p:txBody>
          <a:bodyPr wrap="square">
            <a:spAutoFit/>
          </a:bodyPr>
          <a:lstStyle/>
          <a:p>
            <a:r>
              <a:rPr lang="en-US" altLang="zh-CN" sz="2400" b="1" i="1" dirty="0">
                <a:solidFill>
                  <a:prstClr val="black"/>
                </a:solidFill>
                <a:latin typeface="Calibri" panose="020F0502020204030204" pitchFamily="34" charset="0"/>
                <a:ea typeface="Calibri" panose="020F0502020204030204" pitchFamily="34" charset="0"/>
                <a:cs typeface="Calibri" panose="020F0502020204030204" pitchFamily="34" charset="0"/>
              </a:rPr>
              <a:t>As I walked through the dimly lit hallway, I_______________________. </a:t>
            </a:r>
            <a:r>
              <a:rPr lang="en-US" altLang="zh-CN" sz="2400" b="1" i="1" dirty="0">
                <a:solidFill>
                  <a:prstClr val="black"/>
                </a:solidFill>
                <a:latin typeface="Calibri" panose="020F0502020204030204" pitchFamily="34" charset="0"/>
                <a:ea typeface="等线" panose="02010600030101010101" pitchFamily="2" charset="-122"/>
                <a:cs typeface="Calibri" panose="020F0502020204030204" pitchFamily="34" charset="0"/>
                <a:sym typeface="+mn-ea"/>
              </a:rPr>
              <a:t>“____________”I thought . __________________________ , it was empty now with several people </a:t>
            </a:r>
            <a:r>
              <a:rPr lang="en-US" altLang="zh-CN" sz="2400" b="1" i="1" u="sng" dirty="0">
                <a:solidFill>
                  <a:prstClr val="black"/>
                </a:solidFill>
                <a:latin typeface="Calibri" panose="020F0502020204030204" pitchFamily="34" charset="0"/>
                <a:ea typeface="等线" panose="02010600030101010101" pitchFamily="2" charset="-122"/>
                <a:cs typeface="Calibri" panose="020F0502020204030204" pitchFamily="34" charset="0"/>
                <a:sym typeface="+mn-ea"/>
              </a:rPr>
              <a:t>dotting </a:t>
            </a:r>
            <a:r>
              <a:rPr lang="en-US" altLang="zh-CN" sz="2400" b="1" i="1" dirty="0">
                <a:solidFill>
                  <a:prstClr val="black"/>
                </a:solidFill>
                <a:latin typeface="Calibri" panose="020F0502020204030204" pitchFamily="34" charset="0"/>
                <a:ea typeface="等线" panose="02010600030101010101" pitchFamily="2" charset="-122"/>
                <a:cs typeface="Calibri" panose="020F0502020204030204" pitchFamily="34" charset="0"/>
                <a:sym typeface="+mn-ea"/>
              </a:rPr>
              <a:t>around .</a:t>
            </a:r>
            <a:r>
              <a:rPr lang="en-US" altLang="zh-CN" sz="2400" dirty="0">
                <a:solidFill>
                  <a:prstClr val="black"/>
                </a:solidFill>
                <a:latin typeface="等线" panose="02010600030101010101" pitchFamily="2" charset="-122"/>
                <a:ea typeface="等线" panose="02010600030101010101" pitchFamily="2" charset="-122"/>
                <a:sym typeface="+mn-ea"/>
              </a:rPr>
              <a:t>  </a:t>
            </a:r>
            <a:r>
              <a:rPr lang="en-US" altLang="zh-CN" sz="2400" b="1" i="1" dirty="0">
                <a:solidFill>
                  <a:prstClr val="black"/>
                </a:solidFill>
                <a:latin typeface="Calibri" panose="020F0502020204030204" pitchFamily="34" charset="0"/>
                <a:ea typeface="Calibri" panose="020F0502020204030204" pitchFamily="34" charset="0"/>
                <a:cs typeface="Calibri" panose="020F0502020204030204" pitchFamily="34" charset="0"/>
              </a:rPr>
              <a:t>_____________________________________________, I noticed a man in rags with a  crumpled note in his hand, ____________________________________. ___________.        ________________________________.</a:t>
            </a:r>
            <a:r>
              <a:rPr lang="en-US" altLang="zh-CN" sz="24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mn-ea"/>
              </a:rPr>
              <a:t>Without a word, </a:t>
            </a:r>
            <a:r>
              <a:rPr lang="en-US" altLang="zh-CN" sz="2400" b="1" i="1" dirty="0">
                <a:solidFill>
                  <a:prstClr val="black"/>
                </a:solidFill>
                <a:latin typeface="Calibri" panose="020F0502020204030204" pitchFamily="34" charset="0"/>
                <a:ea typeface="Calibri" panose="020F0502020204030204" pitchFamily="34" charset="0"/>
                <a:cs typeface="Calibri" panose="020F0502020204030204" pitchFamily="34" charset="0"/>
              </a:rPr>
              <a:t> I _____________ him  and  ______________________. He__________________________, and I__________________. In that moment, I________________________________.</a:t>
            </a:r>
            <a:endParaRPr lang="en-US" altLang="zh-CN" sz="2400"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r>
              <a:rPr lang="en-US" altLang="zh-CN" sz="2400" b="1" i="1" dirty="0">
                <a:solidFill>
                  <a:prstClr val="black"/>
                </a:solidFill>
                <a:latin typeface="Calibri" panose="020F0502020204030204" pitchFamily="34" charset="0"/>
                <a:ea typeface="Calibri" panose="020F0502020204030204" pitchFamily="34" charset="0"/>
                <a:cs typeface="Calibri" panose="020F0502020204030204" pitchFamily="34" charset="0"/>
              </a:rPr>
              <a:t>___________________________, and the world needs more of it. _______________________________________________</a:t>
            </a:r>
            <a:endParaRPr lang="en-US" altLang="zh-CN" sz="24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4" name="文本框 3"/>
          <p:cNvSpPr txBox="1"/>
          <p:nvPr/>
        </p:nvSpPr>
        <p:spPr>
          <a:xfrm>
            <a:off x="5899531" y="3307939"/>
            <a:ext cx="3429000"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felt the tension in the air</a:t>
            </a:r>
            <a:endParaRPr lang="zh-CN" altLang="en-US" sz="2000" dirty="0">
              <a:solidFill>
                <a:srgbClr val="FF0000"/>
              </a:solidFill>
              <a:latin typeface="等线" panose="02010600030101010101" pitchFamily="2" charset="-122"/>
              <a:ea typeface="等线" panose="02010600030101010101" pitchFamily="2" charset="-122"/>
            </a:endParaRPr>
          </a:p>
        </p:txBody>
      </p:sp>
      <p:sp>
        <p:nvSpPr>
          <p:cNvPr id="5" name="文本框 4"/>
          <p:cNvSpPr txBox="1"/>
          <p:nvPr/>
        </p:nvSpPr>
        <p:spPr>
          <a:xfrm>
            <a:off x="1817116" y="3955669"/>
            <a:ext cx="7807960" cy="82994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Overhearing  </a:t>
            </a:r>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sym typeface="+mn-ea"/>
              </a:rPr>
              <a:t>a man  heavily sighing constantly  </a:t>
            </a:r>
            <a:endParaRPr lang="zh-CN" altLang="en-US" sz="2400" dirty="0">
              <a:solidFill>
                <a:srgbClr val="FF0000"/>
              </a:solidFill>
              <a:latin typeface="等线" panose="02010600030101010101" pitchFamily="2" charset="-122"/>
              <a:ea typeface="等线" panose="02010600030101010101" pitchFamily="2" charset="-122"/>
            </a:endParaRPr>
          </a:p>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zh-CN" altLang="en-US" dirty="0">
              <a:solidFill>
                <a:srgbClr val="FF0000"/>
              </a:solidFill>
              <a:latin typeface="等线" panose="02010600030101010101" pitchFamily="2" charset="-122"/>
              <a:ea typeface="等线" panose="02010600030101010101" pitchFamily="2" charset="-122"/>
            </a:endParaRPr>
          </a:p>
        </p:txBody>
      </p:sp>
      <p:sp>
        <p:nvSpPr>
          <p:cNvPr id="6" name="文本框 5"/>
          <p:cNvSpPr txBox="1"/>
          <p:nvPr/>
        </p:nvSpPr>
        <p:spPr>
          <a:xfrm>
            <a:off x="4845431" y="4325239"/>
            <a:ext cx="7205980" cy="46037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watery  eyes </a:t>
            </a:r>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sym typeface="+mn-ea"/>
              </a:rPr>
              <a:t>storming clouds of despair /brimming </a:t>
            </a:r>
            <a:endPar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7" name="文本框 6"/>
          <p:cNvSpPr txBox="1"/>
          <p:nvPr/>
        </p:nvSpPr>
        <p:spPr>
          <a:xfrm>
            <a:off x="2473706" y="4784979"/>
            <a:ext cx="5153660" cy="46037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A wave of sympathy washed over me</a:t>
            </a:r>
            <a:endPar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8" name="文本框 7"/>
          <p:cNvSpPr txBox="1"/>
          <p:nvPr/>
        </p:nvSpPr>
        <p:spPr>
          <a:xfrm>
            <a:off x="507111" y="5112004"/>
            <a:ext cx="2144395" cy="46037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approached</a:t>
            </a:r>
            <a:endParaRPr lang="zh-CN" altLang="en-US" dirty="0">
              <a:solidFill>
                <a:srgbClr val="FF0000"/>
              </a:solidFill>
              <a:latin typeface="等线" panose="02010600030101010101" pitchFamily="2" charset="-122"/>
              <a:ea typeface="等线" panose="02010600030101010101" pitchFamily="2" charset="-122"/>
            </a:endParaRPr>
          </a:p>
        </p:txBody>
      </p:sp>
      <p:sp>
        <p:nvSpPr>
          <p:cNvPr id="9" name="文本框 8"/>
          <p:cNvSpPr txBox="1"/>
          <p:nvPr/>
        </p:nvSpPr>
        <p:spPr>
          <a:xfrm>
            <a:off x="3814826" y="5112312"/>
            <a:ext cx="3812540" cy="46037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wrapped him in a bear hug</a:t>
            </a:r>
            <a:endParaRPr lang="zh-CN" altLang="en-US" dirty="0">
              <a:solidFill>
                <a:srgbClr val="FF0000"/>
              </a:solidFill>
              <a:latin typeface="等线" panose="02010600030101010101" pitchFamily="2" charset="-122"/>
              <a:ea typeface="等线" panose="02010600030101010101" pitchFamily="2" charset="-122"/>
            </a:endParaRPr>
          </a:p>
        </p:txBody>
      </p:sp>
      <p:sp>
        <p:nvSpPr>
          <p:cNvPr id="10" name="文本框 9"/>
          <p:cNvSpPr txBox="1"/>
          <p:nvPr/>
        </p:nvSpPr>
        <p:spPr>
          <a:xfrm>
            <a:off x="7735316" y="5112004"/>
            <a:ext cx="4316095" cy="46037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sobbed quietly in my embrace</a:t>
            </a:r>
            <a:endParaRPr lang="zh-CN" altLang="en-US" dirty="0">
              <a:solidFill>
                <a:srgbClr val="FF0000"/>
              </a:solidFill>
              <a:latin typeface="等线" panose="02010600030101010101" pitchFamily="2" charset="-122"/>
              <a:ea typeface="等线" panose="02010600030101010101" pitchFamily="2" charset="-122"/>
            </a:endParaRPr>
          </a:p>
        </p:txBody>
      </p:sp>
      <p:sp>
        <p:nvSpPr>
          <p:cNvPr id="11" name="文本框 10"/>
          <p:cNvSpPr txBox="1"/>
          <p:nvPr/>
        </p:nvSpPr>
        <p:spPr>
          <a:xfrm>
            <a:off x="1258316" y="5490464"/>
            <a:ext cx="2640330" cy="46037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felt his pain deeply</a:t>
            </a:r>
            <a:endParaRPr lang="zh-CN" altLang="en-US" dirty="0">
              <a:solidFill>
                <a:srgbClr val="FF0000"/>
              </a:solidFill>
              <a:latin typeface="等线" panose="02010600030101010101" pitchFamily="2" charset="-122"/>
              <a:ea typeface="等线" panose="02010600030101010101" pitchFamily="2" charset="-122"/>
            </a:endParaRPr>
          </a:p>
        </p:txBody>
      </p:sp>
      <p:sp>
        <p:nvSpPr>
          <p:cNvPr id="12" name="文本框 11"/>
          <p:cNvSpPr txBox="1"/>
          <p:nvPr/>
        </p:nvSpPr>
        <p:spPr>
          <a:xfrm>
            <a:off x="6317996" y="5489502"/>
            <a:ext cx="5034280"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believed in the power of compassion</a:t>
            </a:r>
            <a:endParaRPr lang="zh-CN" altLang="en-US" dirty="0">
              <a:solidFill>
                <a:srgbClr val="FF0000"/>
              </a:solidFill>
              <a:latin typeface="等线" panose="02010600030101010101" pitchFamily="2" charset="-122"/>
              <a:ea typeface="等线" panose="02010600030101010101" pitchFamily="2" charset="-122"/>
            </a:endParaRPr>
          </a:p>
        </p:txBody>
      </p:sp>
      <p:sp>
        <p:nvSpPr>
          <p:cNvPr id="13" name="文本框 12"/>
          <p:cNvSpPr txBox="1"/>
          <p:nvPr/>
        </p:nvSpPr>
        <p:spPr>
          <a:xfrm>
            <a:off x="339471" y="5878122"/>
            <a:ext cx="7772400"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Love overcomes all things</a:t>
            </a:r>
            <a:endParaRPr lang="zh-CN" altLang="en-US" dirty="0">
              <a:solidFill>
                <a:srgbClr val="FF0000"/>
              </a:solidFill>
              <a:latin typeface="等线" panose="02010600030101010101" pitchFamily="2" charset="-122"/>
              <a:ea typeface="等线" panose="02010600030101010101" pitchFamily="2" charset="-122"/>
            </a:endParaRPr>
          </a:p>
        </p:txBody>
      </p:sp>
      <p:sp>
        <p:nvSpPr>
          <p:cNvPr id="14" name="文本框 13"/>
          <p:cNvSpPr txBox="1"/>
          <p:nvPr/>
        </p:nvSpPr>
        <p:spPr>
          <a:xfrm>
            <a:off x="449326" y="6262624"/>
            <a:ext cx="9763760" cy="46037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Try to be kind to those around you—it truly makes a difference.</a:t>
            </a:r>
            <a:endParaRPr lang="zh-CN" altLang="en-US" dirty="0">
              <a:solidFill>
                <a:srgbClr val="FF0000"/>
              </a:solidFill>
              <a:latin typeface="等线" panose="02010600030101010101" pitchFamily="2" charset="-122"/>
              <a:ea typeface="等线" panose="02010600030101010101" pitchFamily="2" charset="-122"/>
            </a:endParaRPr>
          </a:p>
        </p:txBody>
      </p:sp>
      <p:sp>
        <p:nvSpPr>
          <p:cNvPr id="15" name="文本框 14"/>
          <p:cNvSpPr txBox="1"/>
          <p:nvPr/>
        </p:nvSpPr>
        <p:spPr>
          <a:xfrm>
            <a:off x="466471" y="4785614"/>
            <a:ext cx="1754505" cy="460375"/>
          </a:xfrm>
          <a:prstGeom prst="rect">
            <a:avLst/>
          </a:prstGeom>
          <a:noFill/>
        </p:spPr>
        <p:txBody>
          <a:bodyPr wrap="none" rtlCol="0" anchor="t">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sym typeface="+mn-ea"/>
              </a:rPr>
              <a:t>with despair</a:t>
            </a:r>
            <a:endPar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16" name="文本框 15"/>
          <p:cNvSpPr txBox="1"/>
          <p:nvPr/>
        </p:nvSpPr>
        <p:spPr>
          <a:xfrm>
            <a:off x="9625076" y="3309239"/>
            <a:ext cx="2025650" cy="460375"/>
          </a:xfrm>
          <a:prstGeom prst="rect">
            <a:avLst/>
          </a:prstGeom>
          <a:noFill/>
        </p:spPr>
        <p:txBody>
          <a:bodyPr wrap="none" rtlCol="0" anchor="t">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sym typeface="+mn-ea"/>
              </a:rPr>
              <a:t>Sth is not right</a:t>
            </a:r>
            <a:endParaRPr lang="en-US" altLang="zh-CN" b="1" i="1" u="sng">
              <a:solidFill>
                <a:srgbClr val="FF0000"/>
              </a:solidFill>
              <a:latin typeface="Calibri" panose="020F0502020204030204" pitchFamily="34" charset="0"/>
              <a:ea typeface="等线" panose="02010600030101010101" pitchFamily="2" charset="-122"/>
              <a:cs typeface="Calibri" panose="020F0502020204030204" pitchFamily="34" charset="0"/>
              <a:sym typeface="+mn-ea"/>
            </a:endParaRPr>
          </a:p>
        </p:txBody>
      </p:sp>
      <p:sp>
        <p:nvSpPr>
          <p:cNvPr id="17" name="文本框 16"/>
          <p:cNvSpPr txBox="1"/>
          <p:nvPr/>
        </p:nvSpPr>
        <p:spPr>
          <a:xfrm>
            <a:off x="1669796" y="3616579"/>
            <a:ext cx="4072890" cy="460375"/>
          </a:xfrm>
          <a:prstGeom prst="rect">
            <a:avLst/>
          </a:prstGeom>
          <a:noFill/>
        </p:spPr>
        <p:txBody>
          <a:bodyPr wrap="none" rtlCol="0" anchor="t">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sym typeface="+mn-ea"/>
              </a:rPr>
              <a:t>Normally </a:t>
            </a:r>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cr</a:t>
            </a:r>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sym typeface="+mn-ea"/>
              </a:rPr>
              <a:t>owded with people</a:t>
            </a:r>
            <a:endParaRPr lang="zh-CN" altLang="en-US">
              <a:solidFill>
                <a:prstClr val="black"/>
              </a:solidFill>
              <a:latin typeface="等线" panose="02010600030101010101" pitchFamily="2" charset="-122"/>
              <a:ea typeface="等线" panose="02010600030101010101" pitchFamily="2" charset="-122"/>
            </a:endParaRPr>
          </a:p>
        </p:txBody>
      </p:sp>
      <p:sp>
        <p:nvSpPr>
          <p:cNvPr id="19" name="流程图: 可选过程 18"/>
          <p:cNvSpPr/>
          <p:nvPr/>
        </p:nvSpPr>
        <p:spPr>
          <a:xfrm>
            <a:off x="0" y="345440"/>
            <a:ext cx="2615184" cy="312928"/>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ts val="1000"/>
              </a:lnSpc>
              <a:defRPr/>
            </a:pPr>
            <a:r>
              <a:rPr lang="zh-CN" altLang="en-US" sz="2800" b="1" dirty="0">
                <a:solidFill>
                  <a:srgbClr val="000000"/>
                </a:solidFill>
                <a:latin typeface="微软雅黑" panose="020B0503020204020204" pitchFamily="34" charset="-122"/>
                <a:ea typeface="微软雅黑" panose="020B0503020204020204" pitchFamily="34" charset="-122"/>
              </a:rPr>
              <a:t>写作词汇拓展</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ea typeface="字魂59号-创粗黑"/>
              <a:cs typeface="+mn-cs"/>
            </a:endParaRPr>
          </a:p>
        </p:txBody>
      </p:sp>
      <p:sp>
        <p:nvSpPr>
          <p:cNvPr id="3" name="流程图: 可选过程 2"/>
          <p:cNvSpPr/>
          <p:nvPr/>
        </p:nvSpPr>
        <p:spPr>
          <a:xfrm>
            <a:off x="0" y="345440"/>
            <a:ext cx="2615184" cy="312928"/>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ts val="1000"/>
              </a:lnSpc>
              <a:defRPr/>
            </a:pPr>
            <a:r>
              <a:rPr lang="zh-CN" altLang="en-US" sz="2800" b="1" dirty="0">
                <a:solidFill>
                  <a:srgbClr val="000000"/>
                </a:solidFill>
                <a:latin typeface="微软雅黑" panose="020B0503020204020204" pitchFamily="34" charset="-122"/>
                <a:ea typeface="微软雅黑" panose="020B0503020204020204" pitchFamily="34" charset="-122"/>
              </a:rPr>
              <a:t>写作词汇拓展</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469059" y="806799"/>
            <a:ext cx="11467301" cy="145001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r>
              <a:rPr lang="zh-CN" altLang="en-US" sz="2000" b="1" dirty="0">
                <a:latin typeface="Calibri" panose="020F0502020204030204" pitchFamily="34" charset="0"/>
                <a:cs typeface="Calibri" panose="020F0502020204030204" pitchFamily="34" charset="0"/>
              </a:rPr>
              <a:t>续写情景训练</a:t>
            </a:r>
            <a:r>
              <a:rPr lang="en-US" altLang="zh-CN" sz="2000" b="1" dirty="0">
                <a:latin typeface="Calibri" panose="020F0502020204030204" pitchFamily="34" charset="0"/>
                <a:cs typeface="Calibri" panose="020F0502020204030204" pitchFamily="34" charset="0"/>
              </a:rPr>
              <a:t>2</a:t>
            </a:r>
            <a:endParaRPr lang="en-US" altLang="zh-CN" sz="2000" b="1" dirty="0">
              <a:latin typeface="Calibri" panose="020F0502020204030204" pitchFamily="34" charset="0"/>
              <a:cs typeface="Calibri" panose="020F0502020204030204" pitchFamily="34" charset="0"/>
            </a:endParaRPr>
          </a:p>
          <a:p>
            <a:pPr>
              <a:lnSpc>
                <a:spcPct val="130000"/>
              </a:lnSpc>
            </a:pPr>
            <a:r>
              <a:rPr lang="en-US" altLang="zh-CN" b="1" dirty="0">
                <a:latin typeface="Calibri" panose="020F0502020204030204" pitchFamily="34" charset="0"/>
                <a:ea typeface="Calibri" panose="020F0502020204030204" pitchFamily="34" charset="0"/>
                <a:cs typeface="Calibri" panose="020F0502020204030204" pitchFamily="34" charset="0"/>
              </a:rPr>
              <a:t>Michael Armus</a:t>
            </a:r>
            <a:r>
              <a:rPr lang="zh-CN" altLang="en-US" b="1" dirty="0">
                <a:latin typeface="Calibri" panose="020F0502020204030204" pitchFamily="34" charset="0"/>
                <a:cs typeface="Calibri" panose="020F0502020204030204" pitchFamily="34" charset="0"/>
              </a:rPr>
              <a:t>离开银行后，决定继续帮助</a:t>
            </a:r>
            <a:r>
              <a:rPr lang="en-US" altLang="zh-CN" b="1" dirty="0">
                <a:latin typeface="Calibri" panose="020F0502020204030204" pitchFamily="34" charset="0"/>
                <a:ea typeface="Calibri" panose="020F0502020204030204" pitchFamily="34" charset="0"/>
                <a:cs typeface="Calibri" panose="020F0502020204030204" pitchFamily="34" charset="0"/>
              </a:rPr>
              <a:t>Eduardo Plasencia</a:t>
            </a:r>
            <a:r>
              <a:rPr lang="zh-CN" altLang="en-US" b="1" dirty="0">
                <a:latin typeface="Calibri" panose="020F0502020204030204" pitchFamily="34" charset="0"/>
                <a:cs typeface="Calibri" panose="020F0502020204030204" pitchFamily="34" charset="0"/>
              </a:rPr>
              <a:t>。他联系了当地的社会服务机构，为</a:t>
            </a:r>
            <a:r>
              <a:rPr lang="en-US" altLang="zh-CN" b="1" dirty="0">
                <a:latin typeface="Calibri" panose="020F0502020204030204" pitchFamily="34" charset="0"/>
                <a:ea typeface="Calibri" panose="020F0502020204030204" pitchFamily="34" charset="0"/>
                <a:cs typeface="Calibri" panose="020F0502020204030204" pitchFamily="34" charset="0"/>
              </a:rPr>
              <a:t>Plasencia</a:t>
            </a:r>
            <a:r>
              <a:rPr lang="zh-CN" altLang="en-US" b="1" dirty="0">
                <a:latin typeface="Calibri" panose="020F0502020204030204" pitchFamily="34" charset="0"/>
                <a:cs typeface="Calibri" panose="020F0502020204030204" pitchFamily="34" charset="0"/>
              </a:rPr>
              <a:t>安排了心理辅导和职业培训。几个月后，</a:t>
            </a:r>
            <a:r>
              <a:rPr lang="en-US" altLang="zh-CN" b="1" dirty="0">
                <a:latin typeface="Calibri" panose="020F0502020204030204" pitchFamily="34" charset="0"/>
                <a:ea typeface="Calibri" panose="020F0502020204030204" pitchFamily="34" charset="0"/>
                <a:cs typeface="Calibri" panose="020F0502020204030204" pitchFamily="34" charset="0"/>
              </a:rPr>
              <a:t>Plasencia</a:t>
            </a:r>
            <a:r>
              <a:rPr lang="zh-CN" altLang="en-US" b="1" dirty="0">
                <a:latin typeface="Calibri" panose="020F0502020204030204" pitchFamily="34" charset="0"/>
                <a:cs typeface="Calibri" panose="020F0502020204030204" pitchFamily="34" charset="0"/>
              </a:rPr>
              <a:t>找到了一份稳定的工作，并重新开始了他的生活。</a:t>
            </a:r>
            <a:r>
              <a:rPr lang="en-US" altLang="zh-CN" b="1" dirty="0">
                <a:latin typeface="Calibri" panose="020F0502020204030204" pitchFamily="34" charset="0"/>
                <a:ea typeface="Calibri" panose="020F0502020204030204" pitchFamily="34" charset="0"/>
                <a:cs typeface="Calibri" panose="020F0502020204030204" pitchFamily="34" charset="0"/>
              </a:rPr>
              <a:t>Armus</a:t>
            </a:r>
            <a:r>
              <a:rPr lang="zh-CN" altLang="en-US" b="1" dirty="0">
                <a:latin typeface="Calibri" panose="020F0502020204030204" pitchFamily="34" charset="0"/>
                <a:cs typeface="Calibri" panose="020F0502020204030204" pitchFamily="34" charset="0"/>
              </a:rPr>
              <a:t>的善举不仅改变了</a:t>
            </a:r>
            <a:r>
              <a:rPr lang="en-US" altLang="zh-CN" b="1" dirty="0">
                <a:latin typeface="Calibri" panose="020F0502020204030204" pitchFamily="34" charset="0"/>
                <a:ea typeface="Calibri" panose="020F0502020204030204" pitchFamily="34" charset="0"/>
                <a:cs typeface="Calibri" panose="020F0502020204030204" pitchFamily="34" charset="0"/>
              </a:rPr>
              <a:t>Plasencia</a:t>
            </a:r>
            <a:r>
              <a:rPr lang="zh-CN" altLang="en-US" b="1" dirty="0">
                <a:latin typeface="Calibri" panose="020F0502020204030204" pitchFamily="34" charset="0"/>
                <a:cs typeface="Calibri" panose="020F0502020204030204" pitchFamily="34" charset="0"/>
              </a:rPr>
              <a:t>的命运，也激励了更多人关注无家可归者的困境。</a:t>
            </a:r>
            <a:endParaRPr lang="en-US" altLang="zh-CN" b="1" dirty="0">
              <a:latin typeface="Calibri" panose="020F0502020204030204" pitchFamily="34" charset="0"/>
              <a:cs typeface="Calibri" panose="020F0502020204030204" pitchFamily="34" charset="0"/>
            </a:endParaRPr>
          </a:p>
        </p:txBody>
      </p:sp>
      <p:sp>
        <p:nvSpPr>
          <p:cNvPr id="6" name="文本框 5"/>
          <p:cNvSpPr txBox="1"/>
          <p:nvPr/>
        </p:nvSpPr>
        <p:spPr>
          <a:xfrm>
            <a:off x="351504" y="2526891"/>
            <a:ext cx="11506199" cy="3477875"/>
          </a:xfrm>
          <a:prstGeom prst="rect">
            <a:avLst/>
          </a:prstGeom>
          <a:noFill/>
        </p:spPr>
        <p:txBody>
          <a:bodyPr wrap="square">
            <a:spAutoFit/>
          </a:bodyPr>
          <a:lstStyle/>
          <a:p>
            <a:r>
              <a:rPr kumimoji="0" lang="en-US" altLang="zh-CN" sz="20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After the incident at the bank, Michael Armus couldn‘t stop thinking about Eduardo Plasencia</a:t>
            </a:r>
            <a:r>
              <a:rPr kumimoji="0" lang="en-US" altLang="zh-C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________________(</a:t>
            </a:r>
            <a:r>
              <a:rPr kumimoji="0" lang="zh-CN" alt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下定决心去帮助</a:t>
            </a:r>
            <a:r>
              <a:rPr kumimoji="0" lang="en-US" altLang="zh-C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Armus </a:t>
            </a:r>
            <a:r>
              <a:rPr lang="en-US" altLang="zh-CN" sz="2000" i="1" dirty="0">
                <a:solidFill>
                  <a:prstClr val="black"/>
                </a:solidFill>
                <a:latin typeface="Calibri" panose="020F0502020204030204" pitchFamily="34" charset="0"/>
                <a:ea typeface="Calibri" panose="020F0502020204030204" pitchFamily="34" charset="0"/>
                <a:cs typeface="Calibri" panose="020F0502020204030204" pitchFamily="34" charset="0"/>
              </a:rPr>
              <a:t>_______________(</a:t>
            </a:r>
            <a:r>
              <a:rPr lang="zh-CN" altLang="en-US" sz="2000" i="1" dirty="0">
                <a:solidFill>
                  <a:prstClr val="black"/>
                </a:solidFill>
                <a:latin typeface="Calibri" panose="020F0502020204030204" pitchFamily="34" charset="0"/>
                <a:ea typeface="Calibri" panose="020F0502020204030204" pitchFamily="34" charset="0"/>
                <a:cs typeface="Calibri" panose="020F0502020204030204" pitchFamily="34" charset="0"/>
              </a:rPr>
              <a:t>向</a:t>
            </a:r>
            <a:r>
              <a:rPr lang="en-US" altLang="zh-CN" sz="2000" i="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zh-CN" altLang="en-US" sz="2000" i="1" dirty="0">
                <a:solidFill>
                  <a:prstClr val="black"/>
                </a:solidFill>
                <a:latin typeface="Calibri" panose="020F0502020204030204" pitchFamily="34" charset="0"/>
                <a:ea typeface="Calibri" panose="020F0502020204030204" pitchFamily="34" charset="0"/>
                <a:cs typeface="Calibri" panose="020F0502020204030204" pitchFamily="34" charset="0"/>
              </a:rPr>
              <a:t>寻求帮助</a:t>
            </a:r>
            <a:r>
              <a:rPr lang="en-US" altLang="zh-CN" sz="20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kumimoji="0" lang="en-US" altLang="zh-C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local social service organization</a:t>
            </a:r>
            <a:r>
              <a:rPr lang="en-US" altLang="zh-CN" sz="20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kumimoji="0" lang="en-US" altLang="zh-C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explained Plasencia’s situation and arranged for him psychological counseling and job training.  Over the next few months, </a:t>
            </a:r>
            <a:r>
              <a:rPr kumimoji="0" lang="en-US" altLang="zh-CN" sz="200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Armus visited Plasencia regularly, ________________________________ (</a:t>
            </a:r>
            <a:r>
              <a:rPr kumimoji="0" lang="zh-CN" altLang="en-US" sz="200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给予鼓励和支持</a:t>
            </a:r>
            <a:r>
              <a:rPr kumimoji="0" lang="en-US" altLang="zh-CN" sz="200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Slowly but surely, Plasencia began to ___________________(</a:t>
            </a:r>
            <a:r>
              <a:rPr kumimoji="0" lang="zh-CN" altLang="en-US" sz="200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重拾信心</a:t>
            </a:r>
            <a:r>
              <a:rPr kumimoji="0" lang="en-US" altLang="zh-CN" sz="200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and eventually </a:t>
            </a:r>
            <a:r>
              <a:rPr lang="en-US" altLang="zh-CN" sz="2000" i="1" dirty="0">
                <a:solidFill>
                  <a:prstClr val="black"/>
                </a:solidFill>
                <a:latin typeface="Calibri" panose="020F0502020204030204" pitchFamily="34" charset="0"/>
                <a:ea typeface="Calibri" panose="020F0502020204030204" pitchFamily="34" charset="0"/>
                <a:cs typeface="Calibri" panose="020F0502020204030204" pitchFamily="34" charset="0"/>
              </a:rPr>
              <a:t>___________________(</a:t>
            </a:r>
            <a:r>
              <a:rPr lang="zh-CN" altLang="en-US" sz="2000" i="1" dirty="0">
                <a:solidFill>
                  <a:prstClr val="black"/>
                </a:solidFill>
                <a:latin typeface="Calibri" panose="020F0502020204030204" pitchFamily="34" charset="0"/>
                <a:ea typeface="Calibri" panose="020F0502020204030204" pitchFamily="34" charset="0"/>
                <a:cs typeface="Calibri" panose="020F0502020204030204" pitchFamily="34" charset="0"/>
              </a:rPr>
              <a:t>找到一份稳定的工作</a:t>
            </a:r>
            <a:r>
              <a:rPr lang="en-US" altLang="zh-CN" sz="20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kumimoji="0" lang="en-US" altLang="zh-CN" sz="200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 local community center.  One day, Plasencia </a:t>
            </a:r>
            <a:r>
              <a:rPr lang="en-US" altLang="zh-CN" sz="2000" i="1" dirty="0">
                <a:solidFill>
                  <a:prstClr val="black"/>
                </a:solidFill>
                <a:latin typeface="Calibri" panose="020F0502020204030204" pitchFamily="34" charset="0"/>
                <a:ea typeface="Calibri" panose="020F0502020204030204" pitchFamily="34" charset="0"/>
                <a:cs typeface="Calibri" panose="020F0502020204030204" pitchFamily="34" charset="0"/>
              </a:rPr>
              <a:t>___________ (</a:t>
            </a:r>
            <a:r>
              <a:rPr lang="zh-CN" altLang="en-US" sz="2000" i="1" dirty="0">
                <a:solidFill>
                  <a:prstClr val="black"/>
                </a:solidFill>
                <a:latin typeface="Calibri" panose="020F0502020204030204" pitchFamily="34" charset="0"/>
                <a:ea typeface="Calibri" panose="020F0502020204030204" pitchFamily="34" charset="0"/>
                <a:cs typeface="Calibri" panose="020F0502020204030204" pitchFamily="34" charset="0"/>
              </a:rPr>
              <a:t>走近，靠近</a:t>
            </a:r>
            <a:r>
              <a:rPr lang="en-US" altLang="zh-CN" sz="2000" i="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kumimoji="0" lang="en-US" altLang="zh-CN" sz="200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Armus ___________________(</a:t>
            </a:r>
            <a:r>
              <a:rPr kumimoji="0" lang="zh-CN" altLang="en-US" sz="200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眼中含泪</a:t>
            </a:r>
            <a:r>
              <a:rPr kumimoji="0" lang="en-US" altLang="zh-CN" sz="200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“Thank you for not giving up on me,” he said. “You showed me that there‘s still hope in this world.” Armus replied</a:t>
            </a:r>
            <a:r>
              <a:rPr lang="en-US" altLang="zh-CN" sz="20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kumimoji="0" lang="en-US" altLang="zh-CN" sz="200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____________________</a:t>
            </a:r>
            <a:r>
              <a:rPr lang="en-US" altLang="zh-CN" sz="2000" i="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zh-CN" altLang="en-US" sz="2000" i="1" dirty="0">
                <a:solidFill>
                  <a:prstClr val="black"/>
                </a:solidFill>
                <a:latin typeface="Calibri" panose="020F0502020204030204" pitchFamily="34" charset="0"/>
                <a:ea typeface="Calibri" panose="020F0502020204030204" pitchFamily="34" charset="0"/>
                <a:cs typeface="Calibri" panose="020F0502020204030204" pitchFamily="34" charset="0"/>
              </a:rPr>
              <a:t>脸上带着笑容</a:t>
            </a:r>
            <a:r>
              <a:rPr lang="en-US" altLang="zh-CN" sz="2000" i="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kumimoji="0" lang="en-US" altLang="zh-CN" sz="200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“Sometimes, all it takes is a little compassion to change someone’s life</a:t>
            </a:r>
            <a:r>
              <a:rPr lang="en-US" altLang="zh-CN" sz="2000" i="1" dirty="0">
                <a:solidFill>
                  <a:prstClr val="black"/>
                </a:solidFill>
                <a:latin typeface="Calibri" panose="020F0502020204030204" pitchFamily="34" charset="0"/>
                <a:ea typeface="Calibri" panose="020F0502020204030204" pitchFamily="34" charset="0"/>
                <a:cs typeface="Calibri" panose="020F0502020204030204" pitchFamily="34" charset="0"/>
              </a:rPr>
              <a:t>” ___________________________ (</a:t>
            </a:r>
            <a:r>
              <a:rPr lang="zh-CN" altLang="en-US" sz="2000" i="1" dirty="0">
                <a:solidFill>
                  <a:prstClr val="black"/>
                </a:solidFill>
                <a:latin typeface="Calibri" panose="020F0502020204030204" pitchFamily="34" charset="0"/>
                <a:ea typeface="Calibri" panose="020F0502020204030204" pitchFamily="34" charset="0"/>
                <a:cs typeface="Calibri" panose="020F0502020204030204" pitchFamily="34" charset="0"/>
              </a:rPr>
              <a:t>爱可以克服一切</a:t>
            </a:r>
            <a:r>
              <a:rPr lang="en-US" altLang="zh-CN" sz="2000" i="1" dirty="0">
                <a:solidFill>
                  <a:prstClr val="black"/>
                </a:solidFill>
                <a:latin typeface="Calibri" panose="020F0502020204030204" pitchFamily="34" charset="0"/>
                <a:ea typeface="Calibri" panose="020F0502020204030204" pitchFamily="34" charset="0"/>
                <a:cs typeface="Calibri" panose="020F0502020204030204" pitchFamily="34" charset="0"/>
              </a:rPr>
              <a:t>). Not just did Armus’s actions impact Plasencia, but they inspires more notice taken of the struggles faced by the homeless.</a:t>
            </a:r>
            <a:endParaRPr kumimoji="0" lang="en-US" altLang="zh-CN" sz="200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文本框 7"/>
          <p:cNvSpPr txBox="1"/>
          <p:nvPr/>
        </p:nvSpPr>
        <p:spPr>
          <a:xfrm>
            <a:off x="322007" y="2818448"/>
            <a:ext cx="4721941"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Determined to help</a:t>
            </a:r>
            <a:endParaRPr lang="zh-CN" altLang="en-US" b="1" dirty="0">
              <a:solidFill>
                <a:srgbClr val="FF0000"/>
              </a:solidFill>
            </a:endParaRPr>
          </a:p>
        </p:txBody>
      </p:sp>
      <p:sp>
        <p:nvSpPr>
          <p:cNvPr id="10" name="文本框 9"/>
          <p:cNvSpPr txBox="1"/>
          <p:nvPr/>
        </p:nvSpPr>
        <p:spPr>
          <a:xfrm>
            <a:off x="5365955" y="2769287"/>
            <a:ext cx="6150076"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reached out to </a:t>
            </a:r>
            <a:endParaRPr lang="zh-CN" altLang="en-US" b="1" dirty="0">
              <a:solidFill>
                <a:srgbClr val="FF0000"/>
              </a:solidFill>
            </a:endParaRPr>
          </a:p>
        </p:txBody>
      </p:sp>
      <p:sp>
        <p:nvSpPr>
          <p:cNvPr id="12" name="文本框 11"/>
          <p:cNvSpPr txBox="1"/>
          <p:nvPr/>
        </p:nvSpPr>
        <p:spPr>
          <a:xfrm>
            <a:off x="6663813" y="3398551"/>
            <a:ext cx="6150076"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offering encouragement and support</a:t>
            </a:r>
            <a:endParaRPr lang="zh-CN" altLang="en-US" b="1" dirty="0">
              <a:solidFill>
                <a:srgbClr val="FF0000"/>
              </a:solidFill>
            </a:endParaRPr>
          </a:p>
        </p:txBody>
      </p:sp>
      <p:sp>
        <p:nvSpPr>
          <p:cNvPr id="14" name="文本框 13"/>
          <p:cNvSpPr txBox="1"/>
          <p:nvPr/>
        </p:nvSpPr>
        <p:spPr>
          <a:xfrm>
            <a:off x="5510981" y="3703351"/>
            <a:ext cx="4537587"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regain his confidence</a:t>
            </a:r>
            <a:endParaRPr lang="zh-CN" altLang="en-US" b="1" dirty="0">
              <a:solidFill>
                <a:srgbClr val="FF0000"/>
              </a:solidFill>
            </a:endParaRPr>
          </a:p>
        </p:txBody>
      </p:sp>
      <p:sp>
        <p:nvSpPr>
          <p:cNvPr id="16" name="文本框 15"/>
          <p:cNvSpPr txBox="1"/>
          <p:nvPr/>
        </p:nvSpPr>
        <p:spPr>
          <a:xfrm>
            <a:off x="516194" y="4027816"/>
            <a:ext cx="6459792"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found a stable job</a:t>
            </a:r>
            <a:endParaRPr lang="zh-CN" altLang="en-US" b="1" dirty="0">
              <a:solidFill>
                <a:srgbClr val="FF0000"/>
              </a:solidFill>
            </a:endParaRPr>
          </a:p>
        </p:txBody>
      </p:sp>
      <p:sp>
        <p:nvSpPr>
          <p:cNvPr id="18" name="文本框 17"/>
          <p:cNvSpPr txBox="1"/>
          <p:nvPr/>
        </p:nvSpPr>
        <p:spPr>
          <a:xfrm>
            <a:off x="10338620" y="4008152"/>
            <a:ext cx="1696064"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approached</a:t>
            </a:r>
            <a:endParaRPr lang="zh-CN" altLang="en-US" b="1" dirty="0">
              <a:solidFill>
                <a:srgbClr val="FF0000"/>
              </a:solidFill>
            </a:endParaRPr>
          </a:p>
        </p:txBody>
      </p:sp>
      <p:sp>
        <p:nvSpPr>
          <p:cNvPr id="22" name="文本框 21"/>
          <p:cNvSpPr txBox="1"/>
          <p:nvPr/>
        </p:nvSpPr>
        <p:spPr>
          <a:xfrm>
            <a:off x="2541639" y="4352281"/>
            <a:ext cx="6459792"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with tears in his eyes</a:t>
            </a:r>
            <a:endParaRPr lang="zh-CN" altLang="en-US" b="1" dirty="0">
              <a:solidFill>
                <a:srgbClr val="FF0000"/>
              </a:solidFill>
            </a:endParaRPr>
          </a:p>
        </p:txBody>
      </p:sp>
      <p:sp>
        <p:nvSpPr>
          <p:cNvPr id="24" name="文本框 23"/>
          <p:cNvSpPr txBox="1"/>
          <p:nvPr/>
        </p:nvSpPr>
        <p:spPr>
          <a:xfrm>
            <a:off x="6858000" y="4617752"/>
            <a:ext cx="3082413"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wearing a bright smile</a:t>
            </a:r>
            <a:endParaRPr lang="zh-CN" altLang="en-US" b="1" dirty="0">
              <a:solidFill>
                <a:srgbClr val="FF0000"/>
              </a:solidFill>
            </a:endParaRPr>
          </a:p>
        </p:txBody>
      </p:sp>
      <p:sp>
        <p:nvSpPr>
          <p:cNvPr id="26" name="文本框 25"/>
          <p:cNvSpPr txBox="1"/>
          <p:nvPr/>
        </p:nvSpPr>
        <p:spPr>
          <a:xfrm>
            <a:off x="8047703" y="4961881"/>
            <a:ext cx="3279058"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Love overcomes all things</a:t>
            </a:r>
            <a:endParaRPr lang="zh-CN" altLang="en-US" b="1" dirty="0">
              <a:solidFill>
                <a:srgbClr val="FF0000"/>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2" grpId="0"/>
      <p:bldP spid="14" grpId="0"/>
      <p:bldP spid="16" grpId="0"/>
      <p:bldP spid="18" grpId="0"/>
      <p:bldP spid="22" grpId="0"/>
      <p:bldP spid="24" grpId="0"/>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35510"/>
            <a:ext cx="12192000" cy="315615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3" name="矩形 2"/>
          <p:cNvSpPr/>
          <p:nvPr/>
        </p:nvSpPr>
        <p:spPr bwMode="auto">
          <a:xfrm>
            <a:off x="4392645" y="1453832"/>
            <a:ext cx="2788181" cy="830997"/>
          </a:xfrm>
          <a:prstGeom prst="rect">
            <a:avLst/>
          </a:prstGeom>
        </p:spPr>
        <p:txBody>
          <a:bodyPr wrap="square">
            <a:spAutoFit/>
          </a:bodyPr>
          <a:lstStyle/>
          <a:p>
            <a:pPr algn="ctr" defTabSz="609600">
              <a:defRPr/>
            </a:pPr>
            <a:r>
              <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rPr>
              <a:t>语法填空</a:t>
            </a:r>
            <a:endPar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2196260" y="2545724"/>
            <a:ext cx="8337366" cy="461665"/>
          </a:xfrm>
          <a:prstGeom prst="rect">
            <a:avLst/>
          </a:prstGeom>
          <a:noFill/>
        </p:spPr>
        <p:txBody>
          <a:bodyPr wrap="square">
            <a:spAutoFit/>
          </a:body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China’s South-to-North Water Diversion Project </a:t>
            </a:r>
            <a:endParaRPr lang="en-US" altLang="zh-CN" sz="2400" b="1" dirty="0">
              <a:latin typeface="Calibri" panose="020F0502020204030204" pitchFamily="34" charset="0"/>
              <a:cs typeface="Calibri" panose="020F0502020204030204" pitchFamily="34"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21858" y="3257017"/>
            <a:ext cx="6174658" cy="3466813"/>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2" name="文本框 1"/>
          <p:cNvSpPr txBox="1"/>
          <p:nvPr/>
        </p:nvSpPr>
        <p:spPr>
          <a:xfrm>
            <a:off x="0" y="117693"/>
            <a:ext cx="12024852" cy="6370975"/>
          </a:xfrm>
          <a:prstGeom prst="rect">
            <a:avLst/>
          </a:prstGeom>
          <a:noFill/>
        </p:spPr>
        <p:txBody>
          <a:bodyPr wrap="square">
            <a:spAutoFit/>
          </a:bodyPr>
          <a:lstStyle/>
          <a:p>
            <a:pPr indent="457200" algn="just"/>
            <a:r>
              <a:rPr lang="en-US" altLang="zh-CN" sz="2400" i="1" kern="0" spc="-100" dirty="0">
                <a:solidFill>
                  <a:prstClr val="black"/>
                </a:solidFill>
                <a:latin typeface="Calibri" panose="020F0502020204030204"/>
                <a:ea typeface="宋体" panose="02010600030101010101" pitchFamily="2" charset="-122"/>
              </a:rPr>
              <a:t>China’s South-to-North Water Diversion Project has benefited more than 185 million people over the past 10 years, official data showed. This mega water diversion project transports water over long 56.____________ (distance) from the country’s water-rich south to its northern regions, 57.____________ hundreds of millions of people once faced “absolute water scarcity” as 58.____________ (define) by United Nations standards. The conceptual development of this project began in the 1950s, with the first phases of its middle and eastern routes becoming 59 .____________ (operation) in late 2014.</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During the past decade, it has conveyed more than 76.7 billion cubic meters of water to the country’s northern regions, providing 60.____________ stable water supply to 45 major cities and more than 185 million people, according to data from the Ministry of Water Resources. </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Designed with three routes, the project 61.____________ (stretch) across four of China’s major river basins, namely, the Yangtze, </a:t>
            </a:r>
            <a:r>
              <a:rPr lang="en-US" altLang="zh-CN" sz="2400" i="1" kern="0" spc="-100" dirty="0" err="1">
                <a:solidFill>
                  <a:prstClr val="black"/>
                </a:solidFill>
                <a:latin typeface="Calibri" panose="020F0502020204030204"/>
                <a:ea typeface="宋体" panose="02010600030101010101" pitchFamily="2" charset="-122"/>
              </a:rPr>
              <a:t>Huaihe</a:t>
            </a:r>
            <a:r>
              <a:rPr lang="en-US" altLang="zh-CN" sz="2400" i="1" kern="0" spc="-100" dirty="0">
                <a:solidFill>
                  <a:prstClr val="black"/>
                </a:solidFill>
                <a:latin typeface="Calibri" panose="020F0502020204030204"/>
                <a:ea typeface="宋体" panose="02010600030101010101" pitchFamily="2" charset="-122"/>
              </a:rPr>
              <a:t>, Yellow and </a:t>
            </a:r>
            <a:r>
              <a:rPr lang="en-US" altLang="zh-CN" sz="2400" i="1" kern="0" spc="-100" dirty="0" err="1">
                <a:solidFill>
                  <a:prstClr val="black"/>
                </a:solidFill>
                <a:latin typeface="Calibri" panose="020F0502020204030204"/>
                <a:ea typeface="宋体" panose="02010600030101010101" pitchFamily="2" charset="-122"/>
              </a:rPr>
              <a:t>Haihe</a:t>
            </a:r>
            <a:r>
              <a:rPr lang="en-US" altLang="zh-CN" sz="2400" i="1" kern="0" spc="-100" dirty="0">
                <a:solidFill>
                  <a:prstClr val="black"/>
                </a:solidFill>
                <a:latin typeface="Calibri" panose="020F0502020204030204"/>
                <a:ea typeface="宋体" panose="02010600030101010101" pitchFamily="2" charset="-122"/>
              </a:rPr>
              <a:t>. The middle route, the 62.____________ (important) of the three as it supplies water to the Chinese capital Beijing, begins at the </a:t>
            </a:r>
            <a:r>
              <a:rPr lang="en-US" altLang="zh-CN" sz="2400" i="1" kern="0" spc="-100" dirty="0" err="1">
                <a:solidFill>
                  <a:prstClr val="black"/>
                </a:solidFill>
                <a:latin typeface="Calibri" panose="020F0502020204030204"/>
                <a:ea typeface="宋体" panose="02010600030101010101" pitchFamily="2" charset="-122"/>
              </a:rPr>
              <a:t>Danjiangkou</a:t>
            </a:r>
            <a:r>
              <a:rPr lang="en-US" altLang="zh-CN" sz="2400" i="1" kern="0" spc="-100" dirty="0">
                <a:solidFill>
                  <a:prstClr val="black"/>
                </a:solidFill>
                <a:latin typeface="Calibri" panose="020F0502020204030204"/>
                <a:ea typeface="宋体" panose="02010600030101010101" pitchFamily="2" charset="-122"/>
              </a:rPr>
              <a:t> Reservoir in central Hubei Province. The water flows north via canals and pipelines, crossing beneath the Yellow River before reaching the city’s water 63.____________ (treat) plants. Today, nearly 80 percent 64.____________ the water consumed in Beijing’s urban areas has made this 15-day journey from </a:t>
            </a:r>
            <a:r>
              <a:rPr lang="en-US" altLang="zh-CN" sz="2400" i="1" kern="0" spc="-100" dirty="0" err="1">
                <a:solidFill>
                  <a:prstClr val="black"/>
                </a:solidFill>
                <a:latin typeface="Calibri" panose="020F0502020204030204"/>
                <a:ea typeface="宋体" panose="02010600030101010101" pitchFamily="2" charset="-122"/>
              </a:rPr>
              <a:t>Danjiangkou</a:t>
            </a:r>
            <a:r>
              <a:rPr lang="en-US" altLang="zh-CN" sz="2400" i="1" kern="0" spc="-100" dirty="0">
                <a:solidFill>
                  <a:prstClr val="black"/>
                </a:solidFill>
                <a:latin typeface="Calibri" panose="020F0502020204030204"/>
                <a:ea typeface="宋体" panose="02010600030101010101" pitchFamily="2" charset="-122"/>
              </a:rPr>
              <a:t>. The eastern route conveys water from East China’s Jiangsu province to areas including Tianjin and Shandong. The western route is at the planning stage and is yet 65.____________ (build).</a:t>
            </a:r>
            <a:endParaRPr lang="en-US" altLang="zh-CN" sz="2400" i="1" kern="0" spc="-100" dirty="0">
              <a:solidFill>
                <a:prstClr val="black"/>
              </a:solidFill>
              <a:latin typeface="Calibri" panose="020F0502020204030204"/>
              <a:ea typeface="宋体" panose="02010600030101010101" pitchFamily="2" charset="-122"/>
            </a:endParaRPr>
          </a:p>
        </p:txBody>
      </p:sp>
      <p:sp>
        <p:nvSpPr>
          <p:cNvPr id="3" name="文本框 2"/>
          <p:cNvSpPr txBox="1"/>
          <p:nvPr/>
        </p:nvSpPr>
        <p:spPr>
          <a:xfrm>
            <a:off x="83128" y="102561"/>
            <a:ext cx="12024852" cy="6370975"/>
          </a:xfrm>
          <a:prstGeom prst="rect">
            <a:avLst/>
          </a:prstGeom>
          <a:solidFill>
            <a:schemeClr val="bg1"/>
          </a:solidFill>
        </p:spPr>
        <p:txBody>
          <a:bodyPr wrap="square">
            <a:spAutoFit/>
          </a:bodyPr>
          <a:lstStyle/>
          <a:p>
            <a:pPr indent="457200" algn="just"/>
            <a:r>
              <a:rPr lang="en-US" altLang="zh-CN" sz="2400" i="1" kern="0" spc="-100" dirty="0">
                <a:solidFill>
                  <a:prstClr val="black"/>
                </a:solidFill>
                <a:latin typeface="Calibri" panose="020F0502020204030204"/>
                <a:ea typeface="宋体" panose="02010600030101010101" pitchFamily="2" charset="-122"/>
              </a:rPr>
              <a:t>China’s South-to-North Water Diversion </a:t>
            </a:r>
            <a:r>
              <a:rPr lang="en-US" altLang="zh-CN" sz="2400" b="1" i="1" u="sng" kern="0" spc="-100" dirty="0">
                <a:solidFill>
                  <a:srgbClr val="FF0000"/>
                </a:solidFill>
                <a:latin typeface="Calibri" panose="020F0502020204030204"/>
                <a:ea typeface="宋体" panose="02010600030101010101" pitchFamily="2" charset="-122"/>
              </a:rPr>
              <a:t>Project has benefited </a:t>
            </a:r>
            <a:r>
              <a:rPr lang="en-US" altLang="zh-CN" sz="2400" i="1" kern="0" spc="-100" dirty="0">
                <a:solidFill>
                  <a:prstClr val="black"/>
                </a:solidFill>
                <a:latin typeface="Calibri" panose="020F0502020204030204"/>
                <a:ea typeface="宋体" panose="02010600030101010101" pitchFamily="2" charset="-122"/>
              </a:rPr>
              <a:t>more than 185 million people over the past 10 years, </a:t>
            </a:r>
            <a:r>
              <a:rPr lang="en-US" altLang="zh-CN" sz="2400" b="1" i="1" u="sng" kern="0" spc="-100" dirty="0">
                <a:solidFill>
                  <a:srgbClr val="FF0000"/>
                </a:solidFill>
                <a:latin typeface="Calibri" panose="020F0502020204030204"/>
                <a:ea typeface="宋体" panose="02010600030101010101" pitchFamily="2" charset="-122"/>
              </a:rPr>
              <a:t>official data showed</a:t>
            </a:r>
            <a:r>
              <a:rPr lang="en-US" altLang="zh-CN" sz="2400" i="1" kern="0" spc="-100" dirty="0">
                <a:solidFill>
                  <a:prstClr val="black"/>
                </a:solidFill>
                <a:latin typeface="Calibri" panose="020F0502020204030204"/>
                <a:ea typeface="宋体" panose="02010600030101010101" pitchFamily="2" charset="-122"/>
              </a:rPr>
              <a:t>. </a:t>
            </a:r>
            <a:r>
              <a:rPr lang="en-US" altLang="zh-CN" sz="2400" b="1" i="1" u="sng" kern="0" spc="-100" dirty="0">
                <a:solidFill>
                  <a:srgbClr val="FF0000"/>
                </a:solidFill>
                <a:latin typeface="Calibri" panose="020F0502020204030204"/>
                <a:ea typeface="宋体" panose="02010600030101010101" pitchFamily="2" charset="-122"/>
              </a:rPr>
              <a:t>This</a:t>
            </a:r>
            <a:r>
              <a:rPr lang="en-US" altLang="zh-CN" sz="2400" i="1" kern="0" spc="-100" dirty="0">
                <a:solidFill>
                  <a:prstClr val="black"/>
                </a:solidFill>
                <a:latin typeface="Calibri" panose="020F0502020204030204"/>
                <a:ea typeface="宋体" panose="02010600030101010101" pitchFamily="2" charset="-122"/>
              </a:rPr>
              <a:t> mega water diversion </a:t>
            </a:r>
            <a:r>
              <a:rPr lang="en-US" altLang="zh-CN" sz="2400" b="1" i="1" u="sng" kern="0" spc="-100" dirty="0">
                <a:solidFill>
                  <a:srgbClr val="FF0000"/>
                </a:solidFill>
                <a:latin typeface="Calibri" panose="020F0502020204030204"/>
                <a:ea typeface="宋体" panose="02010600030101010101" pitchFamily="2" charset="-122"/>
              </a:rPr>
              <a:t>project</a:t>
            </a:r>
            <a:r>
              <a:rPr lang="en-US" altLang="zh-CN" sz="2400" i="1" kern="0" spc="-100" dirty="0">
                <a:solidFill>
                  <a:prstClr val="black"/>
                </a:solidFill>
                <a:latin typeface="Calibri" panose="020F0502020204030204"/>
                <a:ea typeface="宋体" panose="02010600030101010101" pitchFamily="2" charset="-122"/>
              </a:rPr>
              <a:t> </a:t>
            </a:r>
            <a:r>
              <a:rPr lang="en-US" altLang="zh-CN" sz="2400" b="1" i="1" u="sng" kern="0" spc="-100" dirty="0">
                <a:solidFill>
                  <a:srgbClr val="FF0000"/>
                </a:solidFill>
                <a:latin typeface="Calibri" panose="020F0502020204030204"/>
                <a:ea typeface="宋体" panose="02010600030101010101" pitchFamily="2" charset="-122"/>
              </a:rPr>
              <a:t>transports</a:t>
            </a:r>
            <a:r>
              <a:rPr lang="en-US" altLang="zh-CN" sz="2400" i="1" kern="0" spc="-100" dirty="0">
                <a:solidFill>
                  <a:prstClr val="black"/>
                </a:solidFill>
                <a:latin typeface="Calibri" panose="020F0502020204030204"/>
                <a:ea typeface="宋体" panose="02010600030101010101" pitchFamily="2" charset="-122"/>
              </a:rPr>
              <a:t> water over long 56.____________ (distance) </a:t>
            </a:r>
            <a:r>
              <a:rPr lang="en-US" altLang="zh-CN" sz="2400" b="1" i="1" u="sng" kern="0" spc="-100" dirty="0">
                <a:solidFill>
                  <a:srgbClr val="FF0000"/>
                </a:solidFill>
                <a:latin typeface="Calibri" panose="020F0502020204030204"/>
                <a:ea typeface="宋体" panose="02010600030101010101" pitchFamily="2" charset="-122"/>
              </a:rPr>
              <a:t>from</a:t>
            </a:r>
            <a:r>
              <a:rPr lang="en-US" altLang="zh-CN" sz="2400" i="1" kern="0" spc="-100" dirty="0">
                <a:solidFill>
                  <a:prstClr val="black"/>
                </a:solidFill>
                <a:latin typeface="Calibri" panose="020F0502020204030204"/>
                <a:ea typeface="宋体" panose="02010600030101010101" pitchFamily="2" charset="-122"/>
              </a:rPr>
              <a:t> the country’s water-rich south </a:t>
            </a:r>
            <a:r>
              <a:rPr lang="en-US" altLang="zh-CN" sz="2400" b="1" i="1" u="sng" kern="0" spc="-100" dirty="0">
                <a:solidFill>
                  <a:srgbClr val="FF0000"/>
                </a:solidFill>
                <a:latin typeface="Calibri" panose="020F0502020204030204"/>
                <a:ea typeface="宋体" panose="02010600030101010101" pitchFamily="2" charset="-122"/>
              </a:rPr>
              <a:t>to</a:t>
            </a:r>
            <a:r>
              <a:rPr lang="en-US" altLang="zh-CN" sz="2400" i="1" kern="0" spc="-100" dirty="0">
                <a:solidFill>
                  <a:prstClr val="black"/>
                </a:solidFill>
                <a:latin typeface="Calibri" panose="020F0502020204030204"/>
                <a:ea typeface="宋体" panose="02010600030101010101" pitchFamily="2" charset="-122"/>
              </a:rPr>
              <a:t> its northern regions, 57.____________ hundreds of millions of people once faced “absolute water scarcity” as 58.____________ (define) by United Nations standards. </a:t>
            </a:r>
            <a:r>
              <a:rPr lang="en-US" altLang="zh-CN" sz="2400" b="1" i="1" u="sng" kern="0" spc="-100" dirty="0">
                <a:solidFill>
                  <a:srgbClr val="FF0000"/>
                </a:solidFill>
                <a:latin typeface="Calibri" panose="020F0502020204030204"/>
                <a:ea typeface="宋体" panose="02010600030101010101" pitchFamily="2" charset="-122"/>
              </a:rPr>
              <a:t>The</a:t>
            </a:r>
            <a:r>
              <a:rPr lang="en-US" altLang="zh-CN" sz="2400" i="1" kern="0" spc="-100" dirty="0">
                <a:solidFill>
                  <a:prstClr val="black"/>
                </a:solidFill>
                <a:latin typeface="Calibri" panose="020F0502020204030204"/>
                <a:ea typeface="宋体" panose="02010600030101010101" pitchFamily="2" charset="-122"/>
              </a:rPr>
              <a:t> conceptual </a:t>
            </a:r>
            <a:r>
              <a:rPr lang="en-US" altLang="zh-CN" sz="2400" b="1" i="1" u="sng" kern="0" spc="-100" dirty="0">
                <a:solidFill>
                  <a:srgbClr val="FF0000"/>
                </a:solidFill>
                <a:latin typeface="Calibri" panose="020F0502020204030204"/>
                <a:ea typeface="宋体" panose="02010600030101010101" pitchFamily="2" charset="-122"/>
              </a:rPr>
              <a:t>development</a:t>
            </a:r>
            <a:r>
              <a:rPr lang="en-US" altLang="zh-CN" sz="2400" i="1" kern="0" spc="-100" dirty="0">
                <a:solidFill>
                  <a:prstClr val="black"/>
                </a:solidFill>
                <a:latin typeface="Calibri" panose="020F0502020204030204"/>
                <a:ea typeface="宋体" panose="02010600030101010101" pitchFamily="2" charset="-122"/>
              </a:rPr>
              <a:t> of this project </a:t>
            </a:r>
            <a:r>
              <a:rPr lang="en-US" altLang="zh-CN" sz="2400" b="1" i="1" u="sng" kern="0" spc="-100" dirty="0">
                <a:solidFill>
                  <a:srgbClr val="FF0000"/>
                </a:solidFill>
                <a:latin typeface="Calibri" panose="020F0502020204030204"/>
                <a:ea typeface="宋体" panose="02010600030101010101" pitchFamily="2" charset="-122"/>
              </a:rPr>
              <a:t>began</a:t>
            </a:r>
            <a:r>
              <a:rPr lang="en-US" altLang="zh-CN" sz="2400" i="1" kern="0" spc="-100" dirty="0">
                <a:solidFill>
                  <a:prstClr val="black"/>
                </a:solidFill>
                <a:latin typeface="Calibri" panose="020F0502020204030204"/>
                <a:ea typeface="宋体" panose="02010600030101010101" pitchFamily="2" charset="-122"/>
              </a:rPr>
              <a:t> in the 1950s, with the first phases of its middle and eastern routes becoming 59 .____________ (operation) in late 2014.</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During the past decade, </a:t>
            </a:r>
            <a:r>
              <a:rPr lang="en-US" altLang="zh-CN" sz="2400" b="1" i="1" u="sng" kern="0" spc="-100" dirty="0">
                <a:solidFill>
                  <a:srgbClr val="FF0000"/>
                </a:solidFill>
                <a:latin typeface="Calibri" panose="020F0502020204030204"/>
                <a:ea typeface="宋体" panose="02010600030101010101" pitchFamily="2" charset="-122"/>
              </a:rPr>
              <a:t>it has conveyed </a:t>
            </a:r>
            <a:r>
              <a:rPr lang="en-US" altLang="zh-CN" sz="2400" i="1" kern="0" spc="-100" dirty="0">
                <a:solidFill>
                  <a:prstClr val="black"/>
                </a:solidFill>
                <a:latin typeface="Calibri" panose="020F0502020204030204"/>
                <a:ea typeface="宋体" panose="02010600030101010101" pitchFamily="2" charset="-122"/>
              </a:rPr>
              <a:t>more than 76.7 billion cubic meters of </a:t>
            </a:r>
            <a:r>
              <a:rPr lang="en-US" altLang="zh-CN" sz="2400" b="1" i="1" u="sng" kern="0" spc="-100" dirty="0">
                <a:solidFill>
                  <a:srgbClr val="FF0000"/>
                </a:solidFill>
                <a:latin typeface="Calibri" panose="020F0502020204030204"/>
                <a:ea typeface="宋体" panose="02010600030101010101" pitchFamily="2" charset="-122"/>
              </a:rPr>
              <a:t>water to </a:t>
            </a:r>
            <a:r>
              <a:rPr lang="en-US" altLang="zh-CN" sz="2400" i="1" kern="0" spc="-100" dirty="0">
                <a:solidFill>
                  <a:prstClr val="black"/>
                </a:solidFill>
                <a:latin typeface="Calibri" panose="020F0502020204030204"/>
                <a:ea typeface="宋体" panose="02010600030101010101" pitchFamily="2" charset="-122"/>
              </a:rPr>
              <a:t>the country’s northern </a:t>
            </a:r>
            <a:r>
              <a:rPr lang="en-US" altLang="zh-CN" sz="2400" b="1" i="1" u="sng" kern="0" spc="-100" dirty="0">
                <a:solidFill>
                  <a:srgbClr val="FF0000"/>
                </a:solidFill>
                <a:latin typeface="Calibri" panose="020F0502020204030204"/>
                <a:ea typeface="宋体" panose="02010600030101010101" pitchFamily="2" charset="-122"/>
              </a:rPr>
              <a:t>regions</a:t>
            </a:r>
            <a:r>
              <a:rPr lang="en-US" altLang="zh-CN" sz="2400" i="1" kern="0" spc="-100" dirty="0">
                <a:solidFill>
                  <a:prstClr val="black"/>
                </a:solidFill>
                <a:latin typeface="Calibri" panose="020F0502020204030204"/>
                <a:ea typeface="宋体" panose="02010600030101010101" pitchFamily="2" charset="-122"/>
              </a:rPr>
              <a:t>, providing 60.____________ stable water supply to 45 major cities and more than 185 million people, according to data from the Ministry of Water Resources. </a:t>
            </a:r>
            <a:endParaRPr lang="en-US" altLang="zh-CN" sz="2400" i="1" kern="0" spc="-100" dirty="0">
              <a:solidFill>
                <a:prstClr val="black"/>
              </a:solidFill>
              <a:latin typeface="Calibri" panose="020F0502020204030204"/>
              <a:ea typeface="宋体" panose="02010600030101010101" pitchFamily="2" charset="-122"/>
            </a:endParaRPr>
          </a:p>
          <a:p>
            <a:pPr indent="457200" algn="just"/>
            <a:r>
              <a:rPr lang="en-US" altLang="zh-CN" sz="2400" i="1" kern="0" spc="-100" dirty="0">
                <a:solidFill>
                  <a:prstClr val="black"/>
                </a:solidFill>
                <a:latin typeface="Calibri" panose="020F0502020204030204"/>
                <a:ea typeface="宋体" panose="02010600030101010101" pitchFamily="2" charset="-122"/>
              </a:rPr>
              <a:t>Designed with three routes, </a:t>
            </a:r>
            <a:r>
              <a:rPr lang="en-US" altLang="zh-CN" sz="2400" b="1" i="1" u="sng" kern="0" spc="-100" dirty="0">
                <a:solidFill>
                  <a:srgbClr val="FF0000"/>
                </a:solidFill>
                <a:latin typeface="Calibri" panose="020F0502020204030204"/>
                <a:ea typeface="宋体" panose="02010600030101010101" pitchFamily="2" charset="-122"/>
              </a:rPr>
              <a:t>the project 61.____________ (stretch) </a:t>
            </a:r>
            <a:r>
              <a:rPr lang="en-US" altLang="zh-CN" sz="2400" i="1" kern="0" spc="-100" dirty="0">
                <a:solidFill>
                  <a:prstClr val="black"/>
                </a:solidFill>
                <a:latin typeface="Calibri" panose="020F0502020204030204"/>
                <a:ea typeface="宋体" panose="02010600030101010101" pitchFamily="2" charset="-122"/>
              </a:rPr>
              <a:t>across four of China’s major river basins, namely, the Yangtze, </a:t>
            </a:r>
            <a:r>
              <a:rPr lang="en-US" altLang="zh-CN" sz="2400" i="1" kern="0" spc="-100" dirty="0" err="1">
                <a:solidFill>
                  <a:prstClr val="black"/>
                </a:solidFill>
                <a:latin typeface="Calibri" panose="020F0502020204030204"/>
                <a:ea typeface="宋体" panose="02010600030101010101" pitchFamily="2" charset="-122"/>
              </a:rPr>
              <a:t>Huaihe</a:t>
            </a:r>
            <a:r>
              <a:rPr lang="en-US" altLang="zh-CN" sz="2400" i="1" kern="0" spc="-100" dirty="0">
                <a:solidFill>
                  <a:prstClr val="black"/>
                </a:solidFill>
                <a:latin typeface="Calibri" panose="020F0502020204030204"/>
                <a:ea typeface="宋体" panose="02010600030101010101" pitchFamily="2" charset="-122"/>
              </a:rPr>
              <a:t>, Yellow and </a:t>
            </a:r>
            <a:r>
              <a:rPr lang="en-US" altLang="zh-CN" sz="2400" i="1" kern="0" spc="-100" dirty="0" err="1">
                <a:solidFill>
                  <a:prstClr val="black"/>
                </a:solidFill>
                <a:latin typeface="Calibri" panose="020F0502020204030204"/>
                <a:ea typeface="宋体" panose="02010600030101010101" pitchFamily="2" charset="-122"/>
              </a:rPr>
              <a:t>Haihe</a:t>
            </a:r>
            <a:r>
              <a:rPr lang="en-US" altLang="zh-CN" sz="2400" i="1" kern="0" spc="-100" dirty="0">
                <a:solidFill>
                  <a:prstClr val="black"/>
                </a:solidFill>
                <a:latin typeface="Calibri" panose="020F0502020204030204"/>
                <a:ea typeface="宋体" panose="02010600030101010101" pitchFamily="2" charset="-122"/>
              </a:rPr>
              <a:t>. </a:t>
            </a:r>
            <a:r>
              <a:rPr lang="en-US" altLang="zh-CN" sz="2400" b="1" i="1" u="sng" kern="0" spc="-100" dirty="0">
                <a:solidFill>
                  <a:srgbClr val="FF0000"/>
                </a:solidFill>
                <a:latin typeface="Calibri" panose="020F0502020204030204"/>
                <a:ea typeface="宋体" panose="02010600030101010101" pitchFamily="2" charset="-122"/>
              </a:rPr>
              <a:t>The middle route</a:t>
            </a:r>
            <a:r>
              <a:rPr lang="en-US" altLang="zh-CN" sz="2400" i="1" kern="0" spc="-100" dirty="0">
                <a:solidFill>
                  <a:prstClr val="black"/>
                </a:solidFill>
                <a:latin typeface="Calibri" panose="020F0502020204030204"/>
                <a:ea typeface="宋体" panose="02010600030101010101" pitchFamily="2" charset="-122"/>
              </a:rPr>
              <a:t>, the 62.____________ (important) of the three as it supplies water to the Chinese capital Beijing, </a:t>
            </a:r>
            <a:r>
              <a:rPr lang="en-US" altLang="zh-CN" sz="2400" b="1" i="1" u="sng" kern="0" spc="-100" dirty="0">
                <a:solidFill>
                  <a:srgbClr val="FF0000"/>
                </a:solidFill>
                <a:latin typeface="Calibri" panose="020F0502020204030204"/>
                <a:ea typeface="宋体" panose="02010600030101010101" pitchFamily="2" charset="-122"/>
              </a:rPr>
              <a:t>begins</a:t>
            </a:r>
            <a:r>
              <a:rPr lang="en-US" altLang="zh-CN" sz="2400" i="1" kern="0" spc="-100" dirty="0">
                <a:solidFill>
                  <a:prstClr val="black"/>
                </a:solidFill>
                <a:latin typeface="Calibri" panose="020F0502020204030204"/>
                <a:ea typeface="宋体" panose="02010600030101010101" pitchFamily="2" charset="-122"/>
              </a:rPr>
              <a:t> at the </a:t>
            </a:r>
            <a:r>
              <a:rPr lang="en-US" altLang="zh-CN" sz="2400" i="1" kern="0" spc="-100" dirty="0" err="1">
                <a:solidFill>
                  <a:prstClr val="black"/>
                </a:solidFill>
                <a:latin typeface="Calibri" panose="020F0502020204030204"/>
                <a:ea typeface="宋体" panose="02010600030101010101" pitchFamily="2" charset="-122"/>
              </a:rPr>
              <a:t>Danjiangkou</a:t>
            </a:r>
            <a:r>
              <a:rPr lang="en-US" altLang="zh-CN" sz="2400" i="1" kern="0" spc="-100" dirty="0">
                <a:solidFill>
                  <a:prstClr val="black"/>
                </a:solidFill>
                <a:latin typeface="Calibri" panose="020F0502020204030204"/>
                <a:ea typeface="宋体" panose="02010600030101010101" pitchFamily="2" charset="-122"/>
              </a:rPr>
              <a:t> Reservoir in central Hubei Province. The water flows north via canals and pipelines, crossing beneath the Yellow River before reaching the city’s water 63.____________ (treat) plants. Today, nearly 80 percent 64.____________ the water consumed in Beijing’s urban areas has made this 15-day journey from </a:t>
            </a:r>
            <a:r>
              <a:rPr lang="en-US" altLang="zh-CN" sz="2400" i="1" kern="0" spc="-100" dirty="0" err="1">
                <a:solidFill>
                  <a:prstClr val="black"/>
                </a:solidFill>
                <a:latin typeface="Calibri" panose="020F0502020204030204"/>
                <a:ea typeface="宋体" panose="02010600030101010101" pitchFamily="2" charset="-122"/>
              </a:rPr>
              <a:t>Danjiangkou</a:t>
            </a:r>
            <a:r>
              <a:rPr lang="en-US" altLang="zh-CN" sz="2400" i="1" kern="0" spc="-100" dirty="0">
                <a:solidFill>
                  <a:prstClr val="black"/>
                </a:solidFill>
                <a:latin typeface="Calibri" panose="020F0502020204030204"/>
                <a:ea typeface="宋体" panose="02010600030101010101" pitchFamily="2" charset="-122"/>
              </a:rPr>
              <a:t>. </a:t>
            </a:r>
            <a:r>
              <a:rPr lang="en-US" altLang="zh-CN" sz="2400" b="1" i="1" u="sng" kern="0" spc="-100" dirty="0">
                <a:solidFill>
                  <a:srgbClr val="FF0000"/>
                </a:solidFill>
                <a:latin typeface="Calibri" panose="020F0502020204030204"/>
                <a:ea typeface="宋体" panose="02010600030101010101" pitchFamily="2" charset="-122"/>
              </a:rPr>
              <a:t>The eastern route conveys water from </a:t>
            </a:r>
            <a:r>
              <a:rPr lang="en-US" altLang="zh-CN" sz="2400" i="1" kern="0" spc="-100" dirty="0">
                <a:solidFill>
                  <a:prstClr val="black"/>
                </a:solidFill>
                <a:latin typeface="Calibri" panose="020F0502020204030204"/>
                <a:ea typeface="宋体" panose="02010600030101010101" pitchFamily="2" charset="-122"/>
              </a:rPr>
              <a:t>East China’s Jiangsu province </a:t>
            </a:r>
            <a:r>
              <a:rPr lang="en-US" altLang="zh-CN" sz="2400" b="1" i="1" u="sng" kern="0" spc="-100" dirty="0">
                <a:solidFill>
                  <a:srgbClr val="FF0000"/>
                </a:solidFill>
                <a:latin typeface="Calibri" panose="020F0502020204030204"/>
                <a:ea typeface="宋体" panose="02010600030101010101" pitchFamily="2" charset="-122"/>
              </a:rPr>
              <a:t>to</a:t>
            </a:r>
            <a:r>
              <a:rPr lang="en-US" altLang="zh-CN" sz="2400" i="1" kern="0" spc="-100" dirty="0">
                <a:solidFill>
                  <a:prstClr val="black"/>
                </a:solidFill>
                <a:latin typeface="Calibri" panose="020F0502020204030204"/>
                <a:ea typeface="宋体" panose="02010600030101010101" pitchFamily="2" charset="-122"/>
              </a:rPr>
              <a:t> areas including Tianjin and Shandong. </a:t>
            </a:r>
            <a:r>
              <a:rPr lang="en-US" altLang="zh-CN" sz="2400" b="1" i="1" u="sng" kern="0" spc="-100" dirty="0">
                <a:solidFill>
                  <a:srgbClr val="FF0000"/>
                </a:solidFill>
                <a:latin typeface="Calibri" panose="020F0502020204030204"/>
                <a:ea typeface="宋体" panose="02010600030101010101" pitchFamily="2" charset="-122"/>
              </a:rPr>
              <a:t>The western route is at </a:t>
            </a:r>
            <a:r>
              <a:rPr lang="en-US" altLang="zh-CN" sz="2400" i="1" kern="0" spc="-100" dirty="0">
                <a:solidFill>
                  <a:prstClr val="black"/>
                </a:solidFill>
                <a:latin typeface="Calibri" panose="020F0502020204030204"/>
                <a:ea typeface="宋体" panose="02010600030101010101" pitchFamily="2" charset="-122"/>
              </a:rPr>
              <a:t>the planning </a:t>
            </a:r>
            <a:r>
              <a:rPr lang="en-US" altLang="zh-CN" sz="2400" b="1" i="1" u="sng" kern="0" spc="-100" dirty="0">
                <a:solidFill>
                  <a:srgbClr val="FF0000"/>
                </a:solidFill>
                <a:latin typeface="Calibri" panose="020F0502020204030204"/>
                <a:ea typeface="宋体" panose="02010600030101010101" pitchFamily="2" charset="-122"/>
              </a:rPr>
              <a:t>stage</a:t>
            </a:r>
            <a:r>
              <a:rPr lang="en-US" altLang="zh-CN" sz="2400" i="1" kern="0" spc="-100" dirty="0">
                <a:solidFill>
                  <a:prstClr val="black"/>
                </a:solidFill>
                <a:latin typeface="Calibri" panose="020F0502020204030204"/>
                <a:ea typeface="宋体" panose="02010600030101010101" pitchFamily="2" charset="-122"/>
              </a:rPr>
              <a:t> </a:t>
            </a:r>
            <a:r>
              <a:rPr lang="en-US" altLang="zh-CN" sz="2400" b="1" i="1" u="sng" kern="0" spc="-100" dirty="0">
                <a:solidFill>
                  <a:srgbClr val="FF0000"/>
                </a:solidFill>
                <a:latin typeface="Calibri" panose="020F0502020204030204"/>
                <a:ea typeface="宋体" panose="02010600030101010101" pitchFamily="2" charset="-122"/>
              </a:rPr>
              <a:t>and is yet 65.____________ (build).</a:t>
            </a:r>
            <a:endParaRPr lang="en-US" altLang="zh-CN" sz="2400" b="1" i="1" u="sng" kern="0" spc="-100" dirty="0">
              <a:solidFill>
                <a:srgbClr val="FF0000"/>
              </a:solidFill>
              <a:latin typeface="Calibri" panose="020F0502020204030204"/>
              <a:ea typeface="宋体" panose="02010600030101010101" pitchFamily="2" charset="-122"/>
            </a:endParaRPr>
          </a:p>
        </p:txBody>
      </p:sp>
      <p:sp>
        <p:nvSpPr>
          <p:cNvPr id="5" name="文本框 4"/>
          <p:cNvSpPr txBox="1"/>
          <p:nvPr/>
        </p:nvSpPr>
        <p:spPr>
          <a:xfrm>
            <a:off x="189234" y="898806"/>
            <a:ext cx="3057247" cy="338554"/>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缺名词，给名词，即为名词复数</a:t>
            </a:r>
            <a:endParaRPr kumimoji="0" lang="zh-CN" altLang="en-US" sz="1600" b="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 name="文本框 5"/>
          <p:cNvSpPr txBox="1"/>
          <p:nvPr/>
        </p:nvSpPr>
        <p:spPr>
          <a:xfrm>
            <a:off x="8544848" y="915207"/>
            <a:ext cx="3647152" cy="369332"/>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缺定语从句连接词，先行词为地方</a:t>
            </a:r>
            <a:endParaRPr kumimoji="0" lang="zh-CN" altLang="en-US" b="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7" name="文本框 6"/>
          <p:cNvSpPr txBox="1"/>
          <p:nvPr/>
        </p:nvSpPr>
        <p:spPr>
          <a:xfrm>
            <a:off x="8553664" y="1297274"/>
            <a:ext cx="2888932" cy="369332"/>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完整表述</a:t>
            </a:r>
            <a:r>
              <a:rPr kumimoji="0" lang="en-US" altLang="zh-CN" b="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as it is defined by</a:t>
            </a:r>
            <a:endParaRPr kumimoji="0" lang="zh-CN" altLang="en-US" b="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8" name="文本框 7"/>
          <p:cNvSpPr txBox="1"/>
          <p:nvPr/>
        </p:nvSpPr>
        <p:spPr>
          <a:xfrm>
            <a:off x="6405156" y="1982435"/>
            <a:ext cx="1107996" cy="369332"/>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b="1" kern="0" dirty="0">
                <a:latin typeface="微软雅黑" panose="020B0503020204020204" pitchFamily="34" charset="-122"/>
                <a:ea typeface="微软雅黑" panose="020B0503020204020204" pitchFamily="34" charset="-122"/>
                <a:cs typeface="Calibri" panose="020F0502020204030204" pitchFamily="34" charset="0"/>
              </a:rPr>
              <a:t>缺形容词</a:t>
            </a:r>
            <a:endParaRPr kumimoji="0" lang="zh-CN" altLang="en-US" b="1"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9" name="文本框 8"/>
          <p:cNvSpPr txBox="1"/>
          <p:nvPr/>
        </p:nvSpPr>
        <p:spPr>
          <a:xfrm>
            <a:off x="3103967" y="2724831"/>
            <a:ext cx="2888932" cy="369332"/>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b="1" kern="0" dirty="0">
                <a:latin typeface="Calibri" panose="020F0502020204030204" pitchFamily="34" charset="0"/>
                <a:ea typeface="等线" panose="02010600030101010101" pitchFamily="2" charset="-122"/>
                <a:cs typeface="Calibri" panose="020F0502020204030204" pitchFamily="34" charset="0"/>
              </a:rPr>
              <a:t>supply</a:t>
            </a:r>
            <a:r>
              <a:rPr lang="zh-CN" altLang="en-US" b="1" kern="0" dirty="0">
                <a:latin typeface="微软雅黑" panose="020B0503020204020204" pitchFamily="34" charset="-122"/>
                <a:ea typeface="微软雅黑" panose="020B0503020204020204" pitchFamily="34" charset="-122"/>
                <a:cs typeface="Calibri" panose="020F0502020204030204" pitchFamily="34" charset="0"/>
              </a:rPr>
              <a:t>为可数名词，缺冠词</a:t>
            </a:r>
            <a:endParaRPr kumimoji="0" lang="zh-CN" altLang="en-US" b="1"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0" name="文本框 9"/>
          <p:cNvSpPr txBox="1"/>
          <p:nvPr/>
        </p:nvSpPr>
        <p:spPr>
          <a:xfrm>
            <a:off x="5115670" y="3432205"/>
            <a:ext cx="3877985" cy="369332"/>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rPr>
              <a:t>缺谓语动词，思考时态语态主谓一致</a:t>
            </a:r>
            <a:endParaRPr kumimoji="0" lang="zh-CN" altLang="en-US" b="1"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1" name="文本框 10"/>
          <p:cNvSpPr txBox="1"/>
          <p:nvPr/>
        </p:nvSpPr>
        <p:spPr>
          <a:xfrm>
            <a:off x="8427828" y="3853976"/>
            <a:ext cx="3764172" cy="369332"/>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3</a:t>
            </a:r>
            <a:r>
              <a:rPr kumimoji="0" lang="zh-CN" altLang="en-US" b="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条线的比较，涉及最高级而非名词</a:t>
            </a:r>
            <a:endParaRPr kumimoji="0" lang="zh-CN" altLang="en-US" b="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2" name="文本框 11"/>
          <p:cNvSpPr txBox="1"/>
          <p:nvPr/>
        </p:nvSpPr>
        <p:spPr>
          <a:xfrm>
            <a:off x="5313644" y="4884360"/>
            <a:ext cx="4709944" cy="369332"/>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b="1" kern="0" dirty="0">
                <a:latin typeface="微软雅黑" panose="020B0503020204020204" pitchFamily="34" charset="-122"/>
                <a:ea typeface="微软雅黑" panose="020B0503020204020204" pitchFamily="34" charset="-122"/>
                <a:cs typeface="Calibri" panose="020F0502020204030204" pitchFamily="34" charset="0"/>
              </a:rPr>
              <a:t>“城市用水处理厂”，缺名词修饰名词</a:t>
            </a:r>
            <a:r>
              <a:rPr lang="en-US" altLang="zh-CN" b="1" kern="0" dirty="0">
                <a:latin typeface="微软雅黑" panose="020B0503020204020204" pitchFamily="34" charset="-122"/>
                <a:ea typeface="微软雅黑" panose="020B0503020204020204" pitchFamily="34" charset="-122"/>
                <a:cs typeface="Calibri" panose="020F0502020204030204" pitchFamily="34" charset="0"/>
              </a:rPr>
              <a:t>plant</a:t>
            </a:r>
            <a:endParaRPr kumimoji="0" lang="zh-CN" altLang="en-US" b="1"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3" name="文本框 12"/>
          <p:cNvSpPr txBox="1"/>
          <p:nvPr/>
        </p:nvSpPr>
        <p:spPr>
          <a:xfrm>
            <a:off x="299326" y="5272514"/>
            <a:ext cx="2262158" cy="369332"/>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lvl="0"/>
            <a:r>
              <a:rPr lang="zh-CN" altLang="en-US" b="1" kern="0" dirty="0">
                <a:latin typeface="微软雅黑" panose="020B0503020204020204" pitchFamily="34" charset="-122"/>
                <a:ea typeface="微软雅黑" panose="020B0503020204020204" pitchFamily="34" charset="-122"/>
                <a:cs typeface="Calibri" panose="020F0502020204030204" pitchFamily="34" charset="0"/>
              </a:rPr>
              <a:t>“百分之八十的水</a:t>
            </a:r>
            <a:r>
              <a:rPr kumimoji="0" lang="zh-CN" altLang="en-US" b="1"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rPr>
              <a:t>”</a:t>
            </a:r>
            <a:endParaRPr kumimoji="0" lang="zh-CN" altLang="en-US" b="1"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4" name="文本框 13"/>
          <p:cNvSpPr txBox="1"/>
          <p:nvPr/>
        </p:nvSpPr>
        <p:spPr>
          <a:xfrm>
            <a:off x="9129226" y="5948419"/>
            <a:ext cx="3062774" cy="646331"/>
          </a:xfrm>
          <a:prstGeom prst="rect">
            <a:avLst/>
          </a:prstGeom>
          <a:solidFill>
            <a:schemeClr val="accent4"/>
          </a:solidFill>
          <a:effectLst>
            <a:outerShdw blurRad="50800" dist="38100" dir="5400000" algn="t"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rPr>
              <a:t>固定搭配</a:t>
            </a:r>
            <a:r>
              <a:rPr kumimoji="0" lang="en-US" altLang="zh-CN" b="1"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rPr>
              <a:t>be yet to do, build</a:t>
            </a:r>
            <a:r>
              <a:rPr kumimoji="0" lang="zh-CN" altLang="en-US" b="1"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rPr>
              <a:t>与主语为被动关系</a:t>
            </a:r>
            <a:endParaRPr kumimoji="0" lang="zh-CN" altLang="en-US" b="1"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5" name="文本框 14"/>
          <p:cNvSpPr txBox="1"/>
          <p:nvPr/>
        </p:nvSpPr>
        <p:spPr>
          <a:xfrm>
            <a:off x="616937" y="834897"/>
            <a:ext cx="1374094" cy="461665"/>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distances</a:t>
            </a:r>
            <a:endParaRPr kumimoji="0" lang="zh-CN" altLang="en-US" sz="24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6" name="文本框 15"/>
          <p:cNvSpPr txBox="1"/>
          <p:nvPr/>
        </p:nvSpPr>
        <p:spPr>
          <a:xfrm>
            <a:off x="10787416" y="823767"/>
            <a:ext cx="986167" cy="461665"/>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where</a:t>
            </a:r>
            <a:endParaRPr kumimoji="0" lang="zh-CN" altLang="en-US" sz="24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7" name="文本框 16"/>
          <p:cNvSpPr txBox="1"/>
          <p:nvPr/>
        </p:nvSpPr>
        <p:spPr>
          <a:xfrm>
            <a:off x="9396944" y="1195674"/>
            <a:ext cx="1144865" cy="461665"/>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defined</a:t>
            </a:r>
            <a:endParaRPr kumimoji="0" lang="zh-CN" altLang="en-US" sz="24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8" name="文本框 17"/>
          <p:cNvSpPr txBox="1"/>
          <p:nvPr/>
        </p:nvSpPr>
        <p:spPr>
          <a:xfrm>
            <a:off x="6140996" y="1972275"/>
            <a:ext cx="1673856" cy="461665"/>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operational</a:t>
            </a:r>
            <a:endParaRPr kumimoji="0" lang="zh-CN" altLang="en-US" sz="24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9" name="文本框 18"/>
          <p:cNvSpPr txBox="1"/>
          <p:nvPr/>
        </p:nvSpPr>
        <p:spPr>
          <a:xfrm>
            <a:off x="4150447" y="2663871"/>
            <a:ext cx="346570" cy="461665"/>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a:t>
            </a:r>
            <a:endParaRPr kumimoji="0" lang="zh-CN" altLang="en-US" sz="24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0" name="文本框 19"/>
          <p:cNvSpPr txBox="1"/>
          <p:nvPr/>
        </p:nvSpPr>
        <p:spPr>
          <a:xfrm>
            <a:off x="5715110" y="3391565"/>
            <a:ext cx="1342034" cy="461665"/>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stretches</a:t>
            </a:r>
            <a:endParaRPr kumimoji="0" lang="zh-CN" altLang="en-US" sz="24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1" name="文本框 20"/>
          <p:cNvSpPr txBox="1"/>
          <p:nvPr/>
        </p:nvSpPr>
        <p:spPr>
          <a:xfrm>
            <a:off x="9937857" y="3782856"/>
            <a:ext cx="2254143" cy="461665"/>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most important </a:t>
            </a:r>
            <a:endParaRPr kumimoji="0" lang="zh-CN" altLang="en-US" sz="24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2" name="文本框 21"/>
          <p:cNvSpPr txBox="1"/>
          <p:nvPr/>
        </p:nvSpPr>
        <p:spPr>
          <a:xfrm>
            <a:off x="5963884" y="4823400"/>
            <a:ext cx="1487908" cy="461665"/>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treatment</a:t>
            </a:r>
            <a:endParaRPr kumimoji="0" lang="zh-CN" altLang="en-US" sz="24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3" name="文本框 22"/>
          <p:cNvSpPr txBox="1"/>
          <p:nvPr/>
        </p:nvSpPr>
        <p:spPr>
          <a:xfrm>
            <a:off x="1010526" y="5231874"/>
            <a:ext cx="444352" cy="461665"/>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of</a:t>
            </a:r>
            <a:endParaRPr kumimoji="0" lang="zh-CN" altLang="en-US" sz="24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4" name="文本框 23"/>
          <p:cNvSpPr txBox="1"/>
          <p:nvPr/>
        </p:nvSpPr>
        <p:spPr>
          <a:xfrm>
            <a:off x="9078426" y="5968739"/>
            <a:ext cx="1486304" cy="461665"/>
          </a:xfrm>
          <a:prstGeom prst="rect">
            <a:avLst/>
          </a:prstGeom>
          <a:solidFill>
            <a:schemeClr val="accent4"/>
          </a:solidFill>
          <a:effectLst>
            <a:outerShdw blurRad="50800" dist="38100" dir="540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to be built</a:t>
            </a:r>
            <a:endParaRPr kumimoji="0" lang="zh-CN" altLang="en-US" sz="2400" b="1" i="1" u="none" strike="noStrike" kern="0" cap="none" spc="0" normalizeH="0" baseline="0" noProof="0" dirty="0">
              <a:ln>
                <a:noFill/>
              </a:ln>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p:stCondLst>
                              <p:cond delay="0"/>
                            </p:stCondLst>
                            <p:childTnLst>
                              <p:par>
                                <p:cTn id="18" presetID="53"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6"/>
                                        </p:tgtEl>
                                        <p:attrNameLst>
                                          <p:attrName>style.visibility</p:attrName>
                                        </p:attrNameLst>
                                      </p:cBhvr>
                                      <p:to>
                                        <p:strVal val="hidden"/>
                                      </p:to>
                                    </p:set>
                                  </p:childTnLst>
                                </p:cTn>
                              </p:par>
                            </p:childTnLst>
                          </p:cTn>
                        </p:par>
                        <p:par>
                          <p:cTn id="32" fill="hold">
                            <p:stCondLst>
                              <p:cond delay="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childTnLst>
                          </p:cTn>
                        </p:par>
                        <p:par>
                          <p:cTn id="47" fill="hold">
                            <p:stCondLst>
                              <p:cond delay="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8"/>
                                        </p:tgtEl>
                                        <p:attrNameLst>
                                          <p:attrName>style.visibility</p:attrName>
                                        </p:attrNameLst>
                                      </p:cBhvr>
                                      <p:to>
                                        <p:strVal val="hidden"/>
                                      </p:to>
                                    </p:set>
                                  </p:childTnLst>
                                </p:cTn>
                              </p:par>
                            </p:childTnLst>
                          </p:cTn>
                        </p:par>
                        <p:par>
                          <p:cTn id="62" fill="hold">
                            <p:stCondLst>
                              <p:cond delay="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9"/>
                                        </p:tgtEl>
                                        <p:attrNameLst>
                                          <p:attrName>style.visibility</p:attrName>
                                        </p:attrNameLst>
                                      </p:cBhvr>
                                      <p:to>
                                        <p:strVal val="hidden"/>
                                      </p:to>
                                    </p:set>
                                  </p:childTnLst>
                                </p:cTn>
                              </p:par>
                            </p:childTnLst>
                          </p:cTn>
                        </p:par>
                        <p:par>
                          <p:cTn id="77" fill="hold">
                            <p:stCondLst>
                              <p:cond delay="0"/>
                            </p:stCondLst>
                            <p:childTnLst>
                              <p:par>
                                <p:cTn id="78" presetID="53" presetClass="entr" presetSubtype="16"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10"/>
                                        </p:tgtEl>
                                        <p:attrNameLst>
                                          <p:attrName>style.visibility</p:attrName>
                                        </p:attrNameLst>
                                      </p:cBhvr>
                                      <p:to>
                                        <p:strVal val="hidden"/>
                                      </p:to>
                                    </p:set>
                                  </p:childTnLst>
                                </p:cTn>
                              </p:par>
                            </p:childTnLst>
                          </p:cTn>
                        </p:par>
                        <p:par>
                          <p:cTn id="92" fill="hold">
                            <p:stCondLst>
                              <p:cond delay="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left)">
                                      <p:cBhvr>
                                        <p:cTn id="102" dur="500"/>
                                        <p:tgtEl>
                                          <p:spTgt spid="11"/>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11"/>
                                        </p:tgtEl>
                                        <p:attrNameLst>
                                          <p:attrName>style.visibility</p:attrName>
                                        </p:attrNameLst>
                                      </p:cBhvr>
                                      <p:to>
                                        <p:strVal val="hidden"/>
                                      </p:to>
                                    </p:set>
                                  </p:childTnLst>
                                </p:cTn>
                              </p:par>
                            </p:childTnLst>
                          </p:cTn>
                        </p:par>
                        <p:par>
                          <p:cTn id="107" fill="hold">
                            <p:stCondLst>
                              <p:cond delay="0"/>
                            </p:stCondLst>
                            <p:childTnLst>
                              <p:par>
                                <p:cTn id="108" presetID="53" presetClass="entr" presetSubtype="16"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fltVal val="0"/>
                                          </p:val>
                                        </p:tav>
                                        <p:tav tm="100000">
                                          <p:val>
                                            <p:strVal val="#ppt_h"/>
                                          </p:val>
                                        </p:tav>
                                      </p:tavLst>
                                    </p:anim>
                                    <p:animEffect transition="in" filter="fade">
                                      <p:cBhvr>
                                        <p:cTn id="112" dur="500"/>
                                        <p:tgtEl>
                                          <p:spTgt spid="2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wipe(left)">
                                      <p:cBhvr>
                                        <p:cTn id="117" dur="500"/>
                                        <p:tgtEl>
                                          <p:spTgt spid="12"/>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12"/>
                                        </p:tgtEl>
                                        <p:attrNameLst>
                                          <p:attrName>style.visibility</p:attrName>
                                        </p:attrNameLst>
                                      </p:cBhvr>
                                      <p:to>
                                        <p:strVal val="hidden"/>
                                      </p:to>
                                    </p:set>
                                  </p:childTnLst>
                                </p:cTn>
                              </p:par>
                            </p:childTnLst>
                          </p:cTn>
                        </p:par>
                        <p:par>
                          <p:cTn id="122" fill="hold">
                            <p:stCondLst>
                              <p:cond delay="0"/>
                            </p:stCondLst>
                            <p:childTnLst>
                              <p:par>
                                <p:cTn id="123" presetID="53" presetClass="entr" presetSubtype="16" fill="hold" grpId="0" nodeType="after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p:cTn id="125" dur="500" fill="hold"/>
                                        <p:tgtEl>
                                          <p:spTgt spid="22"/>
                                        </p:tgtEl>
                                        <p:attrNameLst>
                                          <p:attrName>ppt_w</p:attrName>
                                        </p:attrNameLst>
                                      </p:cBhvr>
                                      <p:tavLst>
                                        <p:tav tm="0">
                                          <p:val>
                                            <p:fltVal val="0"/>
                                          </p:val>
                                        </p:tav>
                                        <p:tav tm="100000">
                                          <p:val>
                                            <p:strVal val="#ppt_w"/>
                                          </p:val>
                                        </p:tav>
                                      </p:tavLst>
                                    </p:anim>
                                    <p:anim calcmode="lin" valueType="num">
                                      <p:cBhvr>
                                        <p:cTn id="126" dur="500" fill="hold"/>
                                        <p:tgtEl>
                                          <p:spTgt spid="22"/>
                                        </p:tgtEl>
                                        <p:attrNameLst>
                                          <p:attrName>ppt_h</p:attrName>
                                        </p:attrNameLst>
                                      </p:cBhvr>
                                      <p:tavLst>
                                        <p:tav tm="0">
                                          <p:val>
                                            <p:fltVal val="0"/>
                                          </p:val>
                                        </p:tav>
                                        <p:tav tm="100000">
                                          <p:val>
                                            <p:strVal val="#ppt_h"/>
                                          </p:val>
                                        </p:tav>
                                      </p:tavLst>
                                    </p:anim>
                                    <p:animEffect transition="in" filter="fade">
                                      <p:cBhvr>
                                        <p:cTn id="127" dur="500"/>
                                        <p:tgtEl>
                                          <p:spTgt spid="2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wipe(left)">
                                      <p:cBhvr>
                                        <p:cTn id="132" dur="500"/>
                                        <p:tgtEl>
                                          <p:spTgt spid="13"/>
                                        </p:tgtEl>
                                      </p:cBhvr>
                                    </p:animEffec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13"/>
                                        </p:tgtEl>
                                        <p:attrNameLst>
                                          <p:attrName>style.visibility</p:attrName>
                                        </p:attrNameLst>
                                      </p:cBhvr>
                                      <p:to>
                                        <p:strVal val="hidden"/>
                                      </p:to>
                                    </p:set>
                                  </p:childTnLst>
                                </p:cTn>
                              </p:par>
                            </p:childTnLst>
                          </p:cTn>
                        </p:par>
                        <p:par>
                          <p:cTn id="137" fill="hold">
                            <p:stCondLst>
                              <p:cond delay="0"/>
                            </p:stCondLst>
                            <p:childTnLst>
                              <p:par>
                                <p:cTn id="138" presetID="53" presetClass="entr" presetSubtype="16" fill="hold" grpId="0" nodeType="afterEffect">
                                  <p:stCondLst>
                                    <p:cond delay="0"/>
                                  </p:stCondLst>
                                  <p:childTnLst>
                                    <p:set>
                                      <p:cBhvr>
                                        <p:cTn id="139" dur="1" fill="hold">
                                          <p:stCondLst>
                                            <p:cond delay="0"/>
                                          </p:stCondLst>
                                        </p:cTn>
                                        <p:tgtEl>
                                          <p:spTgt spid="23"/>
                                        </p:tgtEl>
                                        <p:attrNameLst>
                                          <p:attrName>style.visibility</p:attrName>
                                        </p:attrNameLst>
                                      </p:cBhvr>
                                      <p:to>
                                        <p:strVal val="visible"/>
                                      </p:to>
                                    </p:set>
                                    <p:anim calcmode="lin" valueType="num">
                                      <p:cBhvr>
                                        <p:cTn id="140" dur="500" fill="hold"/>
                                        <p:tgtEl>
                                          <p:spTgt spid="23"/>
                                        </p:tgtEl>
                                        <p:attrNameLst>
                                          <p:attrName>ppt_w</p:attrName>
                                        </p:attrNameLst>
                                      </p:cBhvr>
                                      <p:tavLst>
                                        <p:tav tm="0">
                                          <p:val>
                                            <p:fltVal val="0"/>
                                          </p:val>
                                        </p:tav>
                                        <p:tav tm="100000">
                                          <p:val>
                                            <p:strVal val="#ppt_w"/>
                                          </p:val>
                                        </p:tav>
                                      </p:tavLst>
                                    </p:anim>
                                    <p:anim calcmode="lin" valueType="num">
                                      <p:cBhvr>
                                        <p:cTn id="141" dur="500" fill="hold"/>
                                        <p:tgtEl>
                                          <p:spTgt spid="23"/>
                                        </p:tgtEl>
                                        <p:attrNameLst>
                                          <p:attrName>ppt_h</p:attrName>
                                        </p:attrNameLst>
                                      </p:cBhvr>
                                      <p:tavLst>
                                        <p:tav tm="0">
                                          <p:val>
                                            <p:fltVal val="0"/>
                                          </p:val>
                                        </p:tav>
                                        <p:tav tm="100000">
                                          <p:val>
                                            <p:strVal val="#ppt_h"/>
                                          </p:val>
                                        </p:tav>
                                      </p:tavLst>
                                    </p:anim>
                                    <p:animEffect transition="in" filter="fade">
                                      <p:cBhvr>
                                        <p:cTn id="142" dur="500"/>
                                        <p:tgtEl>
                                          <p:spTgt spid="2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4"/>
                                        </p:tgtEl>
                                        <p:attrNameLst>
                                          <p:attrName>style.visibility</p:attrName>
                                        </p:attrNameLst>
                                      </p:cBhvr>
                                      <p:to>
                                        <p:strVal val="visible"/>
                                      </p:to>
                                    </p:set>
                                    <p:animEffect transition="in" filter="wipe(left)">
                                      <p:cBhvr>
                                        <p:cTn id="147" dur="500"/>
                                        <p:tgtEl>
                                          <p:spTgt spid="14"/>
                                        </p:tgtEl>
                                      </p:cBhvr>
                                    </p:animEffect>
                                  </p:childTnLst>
                                </p:cTn>
                              </p:par>
                            </p:childTnLst>
                          </p:cTn>
                        </p:par>
                      </p:childTnLst>
                    </p:cTn>
                  </p:par>
                  <p:par>
                    <p:cTn id="148" fill="hold">
                      <p:stCondLst>
                        <p:cond delay="indefinite"/>
                      </p:stCondLst>
                      <p:childTnLst>
                        <p:par>
                          <p:cTn id="149" fill="hold">
                            <p:stCondLst>
                              <p:cond delay="0"/>
                            </p:stCondLst>
                            <p:childTnLst>
                              <p:par>
                                <p:cTn id="150" presetID="1" presetClass="exit" presetSubtype="0" fill="hold" grpId="1" nodeType="clickEffect">
                                  <p:stCondLst>
                                    <p:cond delay="0"/>
                                  </p:stCondLst>
                                  <p:childTnLst>
                                    <p:set>
                                      <p:cBhvr>
                                        <p:cTn id="151" dur="1" fill="hold">
                                          <p:stCondLst>
                                            <p:cond delay="0"/>
                                          </p:stCondLst>
                                        </p:cTn>
                                        <p:tgtEl>
                                          <p:spTgt spid="14"/>
                                        </p:tgtEl>
                                        <p:attrNameLst>
                                          <p:attrName>style.visibility</p:attrName>
                                        </p:attrNameLst>
                                      </p:cBhvr>
                                      <p:to>
                                        <p:strVal val="hidden"/>
                                      </p:to>
                                    </p:set>
                                  </p:childTnLst>
                                </p:cTn>
                              </p:par>
                            </p:childTnLst>
                          </p:cTn>
                        </p:par>
                        <p:par>
                          <p:cTn id="152" fill="hold">
                            <p:stCondLst>
                              <p:cond delay="0"/>
                            </p:stCondLst>
                            <p:childTnLst>
                              <p:par>
                                <p:cTn id="153" presetID="53" presetClass="entr" presetSubtype="16" fill="hold" grpId="0" nodeType="afterEffect">
                                  <p:stCondLst>
                                    <p:cond delay="0"/>
                                  </p:stCondLst>
                                  <p:childTnLst>
                                    <p:set>
                                      <p:cBhvr>
                                        <p:cTn id="154" dur="1" fill="hold">
                                          <p:stCondLst>
                                            <p:cond delay="0"/>
                                          </p:stCondLst>
                                        </p:cTn>
                                        <p:tgtEl>
                                          <p:spTgt spid="24"/>
                                        </p:tgtEl>
                                        <p:attrNameLst>
                                          <p:attrName>style.visibility</p:attrName>
                                        </p:attrNameLst>
                                      </p:cBhvr>
                                      <p:to>
                                        <p:strVal val="visible"/>
                                      </p:to>
                                    </p:set>
                                    <p:anim calcmode="lin" valueType="num">
                                      <p:cBhvr>
                                        <p:cTn id="155" dur="500" fill="hold"/>
                                        <p:tgtEl>
                                          <p:spTgt spid="24"/>
                                        </p:tgtEl>
                                        <p:attrNameLst>
                                          <p:attrName>ppt_w</p:attrName>
                                        </p:attrNameLst>
                                      </p:cBhvr>
                                      <p:tavLst>
                                        <p:tav tm="0">
                                          <p:val>
                                            <p:fltVal val="0"/>
                                          </p:val>
                                        </p:tav>
                                        <p:tav tm="100000">
                                          <p:val>
                                            <p:strVal val="#ppt_w"/>
                                          </p:val>
                                        </p:tav>
                                      </p:tavLst>
                                    </p:anim>
                                    <p:anim calcmode="lin" valueType="num">
                                      <p:cBhvr>
                                        <p:cTn id="156" dur="500" fill="hold"/>
                                        <p:tgtEl>
                                          <p:spTgt spid="24"/>
                                        </p:tgtEl>
                                        <p:attrNameLst>
                                          <p:attrName>ppt_h</p:attrName>
                                        </p:attrNameLst>
                                      </p:cBhvr>
                                      <p:tavLst>
                                        <p:tav tm="0">
                                          <p:val>
                                            <p:fltVal val="0"/>
                                          </p:val>
                                        </p:tav>
                                        <p:tav tm="100000">
                                          <p:val>
                                            <p:strVal val="#ppt_h"/>
                                          </p:val>
                                        </p:tav>
                                      </p:tavLst>
                                    </p:anim>
                                    <p:animEffect transition="in" filter="fade">
                                      <p:cBhvr>
                                        <p:cTn id="1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3" name="流程图: 可选过程 2"/>
          <p:cNvSpPr/>
          <p:nvPr/>
        </p:nvSpPr>
        <p:spPr>
          <a:xfrm>
            <a:off x="0" y="345440"/>
            <a:ext cx="3159760" cy="214998"/>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ts val="1000"/>
              </a:lnSpc>
              <a:defRPr/>
            </a:pPr>
            <a:r>
              <a:rPr lang="zh-CN" altLang="en-US" sz="2800" b="1" dirty="0">
                <a:solidFill>
                  <a:srgbClr val="000000"/>
                </a:solidFill>
                <a:latin typeface="微软雅黑" panose="020B0503020204020204" pitchFamily="34" charset="-122"/>
                <a:ea typeface="微软雅黑" panose="020B0503020204020204" pitchFamily="34" charset="-122"/>
              </a:rPr>
              <a:t>语法填空词汇学习</a:t>
            </a:r>
            <a:endParaRPr lang="zh-CN" altLang="en-US" sz="2800" b="1" dirty="0">
              <a:solidFill>
                <a:srgbClr val="000000"/>
              </a:solidFill>
              <a:latin typeface="微软雅黑" panose="020B0503020204020204" pitchFamily="34" charset="-122"/>
              <a:ea typeface="微软雅黑" panose="020B0503020204020204" pitchFamily="34" charset="-122"/>
            </a:endParaRPr>
          </a:p>
          <a:p>
            <a:pPr marL="0" marR="0" lvl="0" indent="0" algn="l" defTabSz="457200" rtl="0" eaLnBrk="1" fontAlgn="auto" latinLnBrk="0" hangingPunct="1">
              <a:lnSpc>
                <a:spcPts val="1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 name="内容占位符 2"/>
          <p:cNvSpPr txBox="1"/>
          <p:nvPr/>
        </p:nvSpPr>
        <p:spPr>
          <a:xfrm>
            <a:off x="93321" y="521110"/>
            <a:ext cx="12098679"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defRPr/>
            </a:pPr>
            <a:r>
              <a:rPr kumimoji="0" lang="en-US" altLang="zh-CN" sz="1800" b="1" i="0" u="none" strike="noStrike" kern="1200" cap="none" spc="0" normalizeH="0" baseline="0" noProof="0" dirty="0">
                <a:ln>
                  <a:noFill/>
                </a:ln>
                <a:solidFill>
                  <a:sysClr val="windowText" lastClr="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distance  </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n.__________________________     </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V. ___________</a:t>
            </a:r>
            <a:endPar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Eg</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 She always </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distances her</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self from controversy.</a:t>
            </a:r>
            <a:endPar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b. The ________________ (distance) </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between</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the cities are quite different. </a:t>
            </a:r>
            <a:endPar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c. The </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distance</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between us seemed to grow wider.</a:t>
            </a:r>
            <a:endPar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d. long-distance relationship    /  remote(distant)  control  /a  </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distant </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look  /    bridge physical/emotional  distance </a:t>
            </a:r>
            <a:endPar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e. Life is about finding the right </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distance</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,not too close to burn</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not too far to warm (</a:t>
            </a:r>
            <a:r>
              <a:rPr kumimoji="0" lang="zh-CN" alt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等线" panose="02010600030101010101" pitchFamily="2" charset="-122"/>
                <a:cs typeface="Calibri" panose="020F0502020204030204" pitchFamily="34" charset="0"/>
              </a:rPr>
              <a:t>译）</a:t>
            </a:r>
            <a:endPar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startAt="2"/>
              <a:defRPr/>
            </a:pPr>
            <a:r>
              <a:rPr kumimoji="0" lang="en-US" altLang="zh-CN" sz="1800" b="1" i="0" u="none" strike="noStrike" kern="1200" cap="none" spc="0" normalizeH="0" baseline="0" noProof="0" dirty="0">
                <a:ln>
                  <a:noFill/>
                </a:ln>
                <a:solidFill>
                  <a:sysClr val="windowText" lastClr="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operational</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adj </a:t>
            </a:r>
            <a:r>
              <a:rPr kumimoji="0" lang="zh-CN" alt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等线" panose="02010600030101010101" pitchFamily="2" charset="-122"/>
                <a:cs typeface="Calibri" panose="020F0502020204030204" pitchFamily="34" charset="0"/>
              </a:rPr>
              <a:t>“可操作的”或“运行的”</a:t>
            </a:r>
            <a:r>
              <a:rPr kumimoji="0" lang="zh-CN" alt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等线" panose="02010600030101010101" pitchFamily="2" charset="-122"/>
                <a:cs typeface="Calibri" panose="020F0502020204030204" pitchFamily="34" charset="0"/>
              </a:rPr>
              <a:t> </a:t>
            </a:r>
            <a:endPar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The new airport is expected to be ______________ (operation) by the end of this year.</a:t>
            </a:r>
            <a:endPar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3.  </a:t>
            </a:r>
            <a:r>
              <a:rPr kumimoji="0" lang="en-US" altLang="zh-CN" sz="1800" b="1" i="0" u="none" strike="noStrike" kern="1200" cap="none" spc="0" normalizeH="0" baseline="0" noProof="0" dirty="0">
                <a:ln>
                  <a:noFill/>
                </a:ln>
                <a:solidFill>
                  <a:sysClr val="windowText" lastClr="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treatment</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n   </a:t>
            </a:r>
            <a:r>
              <a:rPr kumimoji="0" lang="zh-CN" alt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等线" panose="02010600030101010101" pitchFamily="2" charset="-122"/>
                <a:cs typeface="Calibri" panose="020F0502020204030204" pitchFamily="34" charset="0"/>
              </a:rPr>
              <a:t>“处理”或“治疗”    </a:t>
            </a:r>
            <a:r>
              <a:rPr kumimoji="0" lang="en-US" altLang="zh-CN" sz="1800" b="1" i="0" u="none" strike="noStrike" kern="1200" cap="none" spc="0" normalizeH="0" baseline="0" noProof="0" dirty="0">
                <a:ln>
                  <a:noFill/>
                </a:ln>
                <a:solidFill>
                  <a:sysClr val="windowText" lastClr="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N+N</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  stone bridge        water ________________  facilities </a:t>
            </a:r>
            <a:endPar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The </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water treatment plant </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is very efficient../The new ______________ (treat) for the disease is very effective. </a:t>
            </a:r>
            <a:endPar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4.  </a:t>
            </a:r>
            <a:r>
              <a:rPr kumimoji="0" lang="en-US" altLang="zh-CN" sz="1800" b="1" i="0" u="none" strike="noStrike" kern="1200" cap="none" spc="0" normalizeH="0" baseline="0" noProof="0" dirty="0">
                <a:ln>
                  <a:noFill/>
                </a:ln>
                <a:solidFill>
                  <a:sysClr val="windowText" lastClr="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be to do /be to be done</a:t>
            </a:r>
            <a:endParaRPr kumimoji="0" lang="en-US" altLang="zh-CN" sz="1800" b="1" i="0" u="none" strike="noStrike" kern="1200" cap="none" spc="0" normalizeH="0" baseline="0" noProof="0" dirty="0">
              <a:ln>
                <a:noFill/>
              </a:ln>
              <a:solidFill>
                <a:sysClr val="windowText" lastClr="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The bridge is _____________(build) next year</a:t>
            </a:r>
            <a:endPar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5.  </a:t>
            </a:r>
            <a:r>
              <a:rPr kumimoji="0" lang="en-US" altLang="zh-CN" sz="1800" b="1" i="0" u="none" strike="noStrike" kern="1200" cap="none" spc="0" normalizeH="0" baseline="0" noProof="0" dirty="0">
                <a:ln>
                  <a:noFill/>
                </a:ln>
                <a:solidFill>
                  <a:sysClr val="windowText" lastClr="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yet</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 -Have</a:t>
            </a:r>
            <a:r>
              <a:rPr kumimoji="0" lang="zh-CN" alt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you finished your</a:t>
            </a:r>
            <a:r>
              <a:rPr kumimoji="0" lang="zh-CN" alt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work?  </a:t>
            </a:r>
            <a:r>
              <a:rPr kumimoji="0" lang="zh-CN" alt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等线" panose="02010600030101010101" pitchFamily="2" charset="-122"/>
                <a:cs typeface="Calibri" panose="020F0502020204030204" pitchFamily="34" charset="0"/>
              </a:rPr>
              <a:t>-</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Not</a:t>
            </a:r>
            <a:r>
              <a:rPr kumimoji="0" lang="zh-CN" alt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yet.</a:t>
            </a:r>
            <a:endPar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b. a simple </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yet</a:t>
            </a:r>
            <a:r>
              <a:rPr kumimoji="0" lang="zh-CN" alt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effective method</a:t>
            </a:r>
            <a:endPar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c.  Their products are expensive, </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yet </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customers just keep coming back for more.</a:t>
            </a:r>
            <a:endPar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  The best </a:t>
            </a:r>
            <a:r>
              <a:rPr kumimoji="0" lang="en-US" altLang="zh-CN"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has yet to </a:t>
            </a:r>
            <a:r>
              <a:rPr kumimoji="0" lang="en-US" altLang="zh-CN"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come.                                                  </a:t>
            </a:r>
            <a:endParaRPr kumimoji="0" lang="zh-CN" alt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8" name="文本框 7"/>
          <p:cNvSpPr txBox="1"/>
          <p:nvPr/>
        </p:nvSpPr>
        <p:spPr>
          <a:xfrm>
            <a:off x="8734979" y="2367873"/>
            <a:ext cx="3192861" cy="5909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Calibri" panose="020F0502020204030204" pitchFamily="34" charset="0"/>
              </a:rPr>
              <a:t>人生真谛在于距离的尺度，近不至灼，远不失温。</a:t>
            </a:r>
            <a:endPar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9" name="文本框 8"/>
          <p:cNvSpPr txBox="1"/>
          <p:nvPr/>
        </p:nvSpPr>
        <p:spPr>
          <a:xfrm>
            <a:off x="1483719" y="4571062"/>
            <a:ext cx="1324304" cy="400110"/>
          </a:xfrm>
          <a:prstGeom prst="rect">
            <a:avLst/>
          </a:prstGeom>
          <a:noFill/>
        </p:spPr>
        <p:txBody>
          <a:bodyPr wrap="square">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to be built</a:t>
            </a:r>
            <a:endPar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1" name="文本框 10"/>
          <p:cNvSpPr txBox="1"/>
          <p:nvPr/>
        </p:nvSpPr>
        <p:spPr>
          <a:xfrm>
            <a:off x="4397146" y="5330756"/>
            <a:ext cx="3718154" cy="400110"/>
          </a:xfrm>
          <a:prstGeom prst="rect">
            <a:avLst/>
          </a:prstGeom>
          <a:noFill/>
        </p:spPr>
        <p:txBody>
          <a:bodyPr wrap="square">
            <a:spAutoFit/>
          </a:bodyPr>
          <a:lstStyle/>
          <a:p>
            <a:r>
              <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否定句</a:t>
            </a:r>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疑问句  尚未</a:t>
            </a:r>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已经 </a:t>
            </a:r>
            <a:endPar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3" name="文本框 12"/>
          <p:cNvSpPr txBox="1"/>
          <p:nvPr/>
        </p:nvSpPr>
        <p:spPr>
          <a:xfrm>
            <a:off x="3596807" y="5741651"/>
            <a:ext cx="3024381" cy="400110"/>
          </a:xfrm>
          <a:prstGeom prst="rect">
            <a:avLst/>
          </a:prstGeom>
          <a:noFill/>
        </p:spPr>
        <p:txBody>
          <a:bodyPr wrap="square">
            <a:spAutoFit/>
          </a:bodyPr>
          <a:lstStyle/>
          <a:p>
            <a:r>
              <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然而，尽管 </a:t>
            </a:r>
            <a:endPar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5" name="文本框 14"/>
          <p:cNvSpPr txBox="1"/>
          <p:nvPr/>
        </p:nvSpPr>
        <p:spPr>
          <a:xfrm>
            <a:off x="3384451" y="6457890"/>
            <a:ext cx="2757680" cy="400110"/>
          </a:xfrm>
          <a:prstGeom prst="rect">
            <a:avLst/>
          </a:prstGeom>
          <a:noFill/>
        </p:spPr>
        <p:txBody>
          <a:bodyPr wrap="square">
            <a:spAutoFit/>
          </a:bodyPr>
          <a:lstStyle/>
          <a:p>
            <a:r>
              <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尚未做</a:t>
            </a:r>
            <a:endPar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6" name="文本框 15"/>
          <p:cNvSpPr txBox="1"/>
          <p:nvPr/>
        </p:nvSpPr>
        <p:spPr>
          <a:xfrm>
            <a:off x="5133057" y="464392"/>
            <a:ext cx="1210588" cy="400110"/>
          </a:xfrm>
          <a:prstGeom prst="rect">
            <a:avLst/>
          </a:prstGeom>
          <a:noFill/>
        </p:spPr>
        <p:txBody>
          <a:bodyPr wrap="none" rtlCol="0">
            <a:spAutoFit/>
          </a:bodyPr>
          <a:lstStyle/>
          <a:p>
            <a:r>
              <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拉开距离</a:t>
            </a:r>
            <a:endPar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7" name="文本框 16"/>
          <p:cNvSpPr txBox="1"/>
          <p:nvPr/>
        </p:nvSpPr>
        <p:spPr>
          <a:xfrm>
            <a:off x="1278134" y="1231367"/>
            <a:ext cx="1189401" cy="400110"/>
          </a:xfrm>
          <a:prstGeom prst="rect">
            <a:avLst/>
          </a:prstGeom>
          <a:noFill/>
        </p:spPr>
        <p:txBody>
          <a:bodyPr wrap="square">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distances</a:t>
            </a:r>
            <a:endPar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9" name="文本框 18"/>
          <p:cNvSpPr txBox="1"/>
          <p:nvPr/>
        </p:nvSpPr>
        <p:spPr>
          <a:xfrm>
            <a:off x="1776124" y="495689"/>
            <a:ext cx="2567276" cy="400110"/>
          </a:xfrm>
          <a:prstGeom prst="rect">
            <a:avLst/>
          </a:prstGeom>
          <a:noFill/>
        </p:spPr>
        <p:txBody>
          <a:bodyPr wrap="square">
            <a:spAutoFit/>
          </a:bodyPr>
          <a:lstStyle/>
          <a:p>
            <a:r>
              <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物理距离 </a:t>
            </a:r>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心理距离 </a:t>
            </a:r>
            <a:endPar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0" name="文本框 19"/>
          <p:cNvSpPr txBox="1"/>
          <p:nvPr/>
        </p:nvSpPr>
        <p:spPr>
          <a:xfrm>
            <a:off x="3581685" y="3049468"/>
            <a:ext cx="1471108" cy="400110"/>
          </a:xfrm>
          <a:prstGeom prst="rect">
            <a:avLst/>
          </a:prstGeom>
          <a:noFill/>
        </p:spPr>
        <p:txBody>
          <a:bodyPr wrap="square">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operational </a:t>
            </a:r>
            <a:endPar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1" name="文本框 20"/>
          <p:cNvSpPr txBox="1"/>
          <p:nvPr/>
        </p:nvSpPr>
        <p:spPr>
          <a:xfrm>
            <a:off x="7043808" y="3452481"/>
            <a:ext cx="1259632" cy="400110"/>
          </a:xfrm>
          <a:prstGeom prst="rect">
            <a:avLst/>
          </a:prstGeom>
          <a:noFill/>
        </p:spPr>
        <p:txBody>
          <a:bodyPr wrap="square">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treatment</a:t>
            </a:r>
            <a:endPar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3" name="文本框 22"/>
          <p:cNvSpPr txBox="1"/>
          <p:nvPr/>
        </p:nvSpPr>
        <p:spPr>
          <a:xfrm>
            <a:off x="5394434" y="3829944"/>
            <a:ext cx="1259632" cy="400110"/>
          </a:xfrm>
          <a:prstGeom prst="rect">
            <a:avLst/>
          </a:prstGeom>
          <a:noFill/>
        </p:spPr>
        <p:txBody>
          <a:bodyPr wrap="square">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treatment</a:t>
            </a:r>
            <a:endPar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4" name="文本框 23"/>
          <p:cNvSpPr txBox="1"/>
          <p:nvPr/>
        </p:nvSpPr>
        <p:spPr>
          <a:xfrm>
            <a:off x="2924296" y="4221152"/>
            <a:ext cx="6096000" cy="400110"/>
          </a:xfrm>
          <a:prstGeom prst="rect">
            <a:avLst/>
          </a:prstGeom>
          <a:noFill/>
        </p:spPr>
        <p:txBody>
          <a:bodyPr wrap="square">
            <a:spAutoFit/>
          </a:bodyPr>
          <a:lstStyle/>
          <a:p>
            <a:r>
              <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将要被做</a:t>
            </a:r>
            <a:endPar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5" name="文本框 24"/>
          <p:cNvSpPr txBox="1"/>
          <p:nvPr/>
        </p:nvSpPr>
        <p:spPr>
          <a:xfrm>
            <a:off x="7635407" y="6060306"/>
            <a:ext cx="3024381" cy="400110"/>
          </a:xfrm>
          <a:prstGeom prst="rect">
            <a:avLst/>
          </a:prstGeom>
          <a:noFill/>
        </p:spPr>
        <p:txBody>
          <a:bodyPr wrap="square">
            <a:spAutoFit/>
          </a:bodyPr>
          <a:lstStyle/>
          <a:p>
            <a:r>
              <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然而，尽管 </a:t>
            </a:r>
            <a:endParaRPr lang="zh-CN" altLang="en-US"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inVertic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P spid="15" grpId="0"/>
      <p:bldP spid="16" grpId="0"/>
      <p:bldP spid="17" grpId="0"/>
      <p:bldP spid="19" grpId="0"/>
      <p:bldP spid="20" grpId="0"/>
      <p:bldP spid="21" grpId="0"/>
      <p:bldP spid="23" grpId="0"/>
      <p:bldP spid="24"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3" name="流程图: 可选过程 2"/>
          <p:cNvSpPr/>
          <p:nvPr/>
        </p:nvSpPr>
        <p:spPr>
          <a:xfrm>
            <a:off x="0" y="345440"/>
            <a:ext cx="2359152" cy="258064"/>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ts val="1000"/>
              </a:lnSpc>
              <a:defRPr/>
            </a:pPr>
            <a:r>
              <a:rPr lang="zh-CN" altLang="en-US" sz="2800" b="1" dirty="0">
                <a:solidFill>
                  <a:srgbClr val="000000"/>
                </a:solidFill>
                <a:latin typeface="微软雅黑" panose="020B0503020204020204" pitchFamily="34" charset="-122"/>
                <a:ea typeface="微软雅黑" panose="020B0503020204020204" pitchFamily="34" charset="-122"/>
              </a:rPr>
              <a:t>易错点比较</a:t>
            </a:r>
            <a:endParaRPr lang="zh-CN" altLang="en-US" sz="2800" b="1" dirty="0">
              <a:solidFill>
                <a:srgbClr val="000000"/>
              </a:solidFill>
              <a:latin typeface="微软雅黑" panose="020B0503020204020204" pitchFamily="34" charset="-122"/>
              <a:ea typeface="微软雅黑" panose="020B0503020204020204" pitchFamily="34" charset="-122"/>
            </a:endParaRPr>
          </a:p>
          <a:p>
            <a:pPr marL="0" marR="0" lvl="0" indent="0" algn="l" defTabSz="457200" rtl="0" eaLnBrk="1" fontAlgn="auto" latinLnBrk="0" hangingPunct="1">
              <a:lnSpc>
                <a:spcPts val="1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内容占位符 4"/>
          <p:cNvSpPr txBox="1"/>
          <p:nvPr/>
        </p:nvSpPr>
        <p:spPr>
          <a:xfrm>
            <a:off x="108155" y="658762"/>
            <a:ext cx="12192000" cy="5997678"/>
          </a:xfrm>
          <a:prstGeom prst="rect">
            <a:avLst/>
          </a:prstGeom>
        </p:spPr>
        <p:txBody>
          <a:bodyPr>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0"/>
              </a:spcAft>
              <a:buFont typeface="Arial" panose="020B0604020202020204" pitchFamily="34" charset="0"/>
              <a:buNone/>
            </a:pPr>
            <a:r>
              <a:rPr lang="en-US" altLang="zh-CN" sz="2400" i="1" spc="0" dirty="0">
                <a:latin typeface="Calibri" panose="020F0502020204030204" pitchFamily="34" charset="0"/>
                <a:ea typeface="Calibri" panose="020F0502020204030204" pitchFamily="34" charset="0"/>
                <a:cs typeface="Calibri" panose="020F0502020204030204" pitchFamily="34" charset="0"/>
              </a:rPr>
              <a:t>1. </a:t>
            </a:r>
            <a:r>
              <a:rPr lang="en-US" altLang="zh-CN" sz="2400" i="1" spc="0" dirty="0">
                <a:solidFill>
                  <a:srgbClr val="C00000"/>
                </a:solidFill>
                <a:latin typeface="Calibri" panose="020F0502020204030204" pitchFamily="34" charset="0"/>
                <a:ea typeface="Calibri" panose="020F0502020204030204" pitchFamily="34" charset="0"/>
                <a:cs typeface="Calibri" panose="020F0502020204030204" pitchFamily="34" charset="0"/>
              </a:rPr>
              <a:t>This</a:t>
            </a:r>
            <a:r>
              <a:rPr lang="en-US" altLang="zh-CN" sz="2400" i="1" spc="0" dirty="0">
                <a:latin typeface="Calibri" panose="020F0502020204030204" pitchFamily="34" charset="0"/>
                <a:ea typeface="Calibri" panose="020F0502020204030204" pitchFamily="34" charset="0"/>
                <a:cs typeface="Calibri" panose="020F0502020204030204" pitchFamily="34" charset="0"/>
              </a:rPr>
              <a:t> mega water diversion </a:t>
            </a:r>
            <a:r>
              <a:rPr lang="en-US" altLang="zh-CN" sz="2400" i="1" spc="0" dirty="0">
                <a:solidFill>
                  <a:srgbClr val="C00000"/>
                </a:solidFill>
                <a:latin typeface="Calibri" panose="020F0502020204030204" pitchFamily="34" charset="0"/>
                <a:ea typeface="Calibri" panose="020F0502020204030204" pitchFamily="34" charset="0"/>
                <a:cs typeface="Calibri" panose="020F0502020204030204" pitchFamily="34" charset="0"/>
              </a:rPr>
              <a:t>project transports water </a:t>
            </a:r>
            <a:r>
              <a:rPr lang="en-US" altLang="zh-CN" sz="2400" i="1" spc="0" dirty="0">
                <a:latin typeface="Calibri" panose="020F0502020204030204" pitchFamily="34" charset="0"/>
                <a:ea typeface="Calibri" panose="020F0502020204030204" pitchFamily="34" charset="0"/>
                <a:cs typeface="Calibri" panose="020F0502020204030204" pitchFamily="34" charset="0"/>
              </a:rPr>
              <a:t>over long  distances </a:t>
            </a:r>
            <a:r>
              <a:rPr lang="en-US" altLang="zh-CN" sz="2400" i="1" spc="0" dirty="0">
                <a:solidFill>
                  <a:srgbClr val="C00000"/>
                </a:solidFill>
                <a:latin typeface="Calibri" panose="020F0502020204030204" pitchFamily="34" charset="0"/>
                <a:ea typeface="Calibri" panose="020F0502020204030204" pitchFamily="34" charset="0"/>
                <a:cs typeface="Calibri" panose="020F0502020204030204" pitchFamily="34" charset="0"/>
              </a:rPr>
              <a:t>from</a:t>
            </a:r>
            <a:r>
              <a:rPr lang="en-US" altLang="zh-CN" sz="2400" i="1" spc="0" dirty="0">
                <a:latin typeface="Calibri" panose="020F0502020204030204" pitchFamily="34" charset="0"/>
                <a:ea typeface="Calibri" panose="020F0502020204030204" pitchFamily="34" charset="0"/>
                <a:cs typeface="Calibri" panose="020F0502020204030204" pitchFamily="34" charset="0"/>
              </a:rPr>
              <a:t> the country’s water – rich south </a:t>
            </a:r>
            <a:r>
              <a:rPr lang="en-US" altLang="zh-CN" sz="2400" i="1" spc="0" dirty="0">
                <a:solidFill>
                  <a:srgbClr val="C00000"/>
                </a:solidFill>
                <a:latin typeface="Calibri" panose="020F0502020204030204" pitchFamily="34" charset="0"/>
                <a:ea typeface="Calibri" panose="020F0502020204030204" pitchFamily="34" charset="0"/>
                <a:cs typeface="Calibri" panose="020F0502020204030204" pitchFamily="34" charset="0"/>
              </a:rPr>
              <a:t>to</a:t>
            </a:r>
            <a:r>
              <a:rPr lang="en-US" altLang="zh-CN" sz="2400" i="1" spc="0" dirty="0">
                <a:latin typeface="Calibri" panose="020F0502020204030204" pitchFamily="34" charset="0"/>
                <a:ea typeface="Calibri" panose="020F0502020204030204" pitchFamily="34" charset="0"/>
                <a:cs typeface="Calibri" panose="020F0502020204030204" pitchFamily="34" charset="0"/>
              </a:rPr>
              <a:t> its northern regions, </a:t>
            </a:r>
            <a:r>
              <a:rPr lang="en-US" altLang="zh-CN" sz="2400" i="1" u="sng" spc="0" dirty="0">
                <a:latin typeface="Calibri" panose="020F0502020204030204" pitchFamily="34" charset="0"/>
                <a:ea typeface="Calibri" panose="020F0502020204030204" pitchFamily="34" charset="0"/>
                <a:cs typeface="Calibri" panose="020F0502020204030204" pitchFamily="34" charset="0"/>
              </a:rPr>
              <a:t>57                     </a:t>
            </a:r>
            <a:r>
              <a:rPr lang="en-US" altLang="zh-CN" sz="2400" i="1" spc="0" dirty="0">
                <a:latin typeface="Calibri" panose="020F0502020204030204" pitchFamily="34" charset="0"/>
                <a:ea typeface="Calibri" panose="020F0502020204030204" pitchFamily="34" charset="0"/>
                <a:cs typeface="Calibri" panose="020F0502020204030204" pitchFamily="34" charset="0"/>
              </a:rPr>
              <a:t>hundreds of millions of </a:t>
            </a:r>
            <a:r>
              <a:rPr lang="en-US" altLang="zh-CN" sz="2400" i="1" spc="0" dirty="0">
                <a:solidFill>
                  <a:srgbClr val="C00000"/>
                </a:solidFill>
                <a:latin typeface="Calibri" panose="020F0502020204030204" pitchFamily="34" charset="0"/>
                <a:ea typeface="Calibri" panose="020F0502020204030204" pitchFamily="34" charset="0"/>
                <a:cs typeface="Calibri" panose="020F0502020204030204" pitchFamily="34" charset="0"/>
              </a:rPr>
              <a:t>people once faced </a:t>
            </a:r>
            <a:r>
              <a:rPr lang="en-US" altLang="zh-CN" sz="2400" i="1" spc="0" dirty="0">
                <a:latin typeface="Calibri" panose="020F0502020204030204" pitchFamily="34" charset="0"/>
                <a:ea typeface="Calibri" panose="020F0502020204030204" pitchFamily="34" charset="0"/>
                <a:cs typeface="Calibri" panose="020F0502020204030204" pitchFamily="34" charset="0"/>
              </a:rPr>
              <a:t>“absolute water scarcity” </a:t>
            </a:r>
            <a:r>
              <a:rPr lang="en-US" altLang="zh-CN" sz="2400" i="1" spc="0" dirty="0">
                <a:solidFill>
                  <a:srgbClr val="C00000"/>
                </a:solidFill>
                <a:latin typeface="Calibri" panose="020F0502020204030204" pitchFamily="34" charset="0"/>
                <a:ea typeface="Calibri" panose="020F0502020204030204" pitchFamily="34" charset="0"/>
                <a:cs typeface="Calibri" panose="020F0502020204030204" pitchFamily="34" charset="0"/>
              </a:rPr>
              <a:t>as </a:t>
            </a:r>
            <a:r>
              <a:rPr lang="en-US" altLang="zh-CN" sz="2400" i="1" u="sng" spc="0" dirty="0">
                <a:latin typeface="Calibri" panose="020F0502020204030204" pitchFamily="34" charset="0"/>
                <a:ea typeface="Calibri" panose="020F0502020204030204" pitchFamily="34" charset="0"/>
                <a:cs typeface="Calibri" panose="020F0502020204030204" pitchFamily="34" charset="0"/>
              </a:rPr>
              <a:t> </a:t>
            </a:r>
            <a:r>
              <a:rPr lang="en-US" altLang="zh-CN" sz="2400" b="1" i="1" u="sng" spc="0" dirty="0">
                <a:latin typeface="Calibri" panose="020F0502020204030204" pitchFamily="34" charset="0"/>
                <a:ea typeface="Calibri" panose="020F0502020204030204" pitchFamily="34" charset="0"/>
                <a:cs typeface="Calibri" panose="020F0502020204030204" pitchFamily="34" charset="0"/>
              </a:rPr>
              <a:t>58                 </a:t>
            </a:r>
            <a:r>
              <a:rPr lang="en-US" altLang="zh-CN" sz="2400" b="1" i="1" spc="0" dirty="0">
                <a:latin typeface="Calibri" panose="020F0502020204030204" pitchFamily="34" charset="0"/>
                <a:ea typeface="Calibri" panose="020F0502020204030204" pitchFamily="34" charset="0"/>
                <a:cs typeface="Calibri" panose="020F0502020204030204" pitchFamily="34" charset="0"/>
              </a:rPr>
              <a:t>(define) </a:t>
            </a:r>
            <a:r>
              <a:rPr lang="en-US" altLang="zh-CN" sz="2400" i="1" spc="0" dirty="0">
                <a:latin typeface="Calibri" panose="020F0502020204030204" pitchFamily="34" charset="0"/>
                <a:ea typeface="Calibri" panose="020F0502020204030204" pitchFamily="34" charset="0"/>
                <a:cs typeface="Calibri" panose="020F0502020204030204" pitchFamily="34" charset="0"/>
              </a:rPr>
              <a:t>by United Nations standards.  </a:t>
            </a:r>
            <a:endParaRPr lang="en-US" altLang="zh-CN" sz="2400" i="1" spc="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zh-CN" altLang="en-US" sz="2400" b="1" spc="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相比较</a:t>
            </a:r>
            <a:r>
              <a:rPr lang="en-US" altLang="zh-CN" sz="2400" b="1" spc="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altLang="zh-CN" sz="2400" i="1" spc="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altLang="zh-CN" sz="2400" i="1" spc="0" dirty="0">
                <a:latin typeface="Calibri" panose="020F0502020204030204" pitchFamily="34" charset="0"/>
                <a:ea typeface="Calibri" panose="020F0502020204030204" pitchFamily="34" charset="0"/>
                <a:cs typeface="Calibri" panose="020F0502020204030204" pitchFamily="34" charset="0"/>
              </a:rPr>
              <a:t>……                                                  </a:t>
            </a:r>
            <a:r>
              <a:rPr kumimoji="0" lang="en-US" altLang="zh-CN" sz="22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_____________</a:t>
            </a:r>
            <a:r>
              <a:rPr lang="en-US" altLang="zh-CN" sz="2400" i="1" spc="0" dirty="0">
                <a:latin typeface="Calibri" panose="020F0502020204030204" pitchFamily="34" charset="0"/>
                <a:ea typeface="Calibri" panose="020F0502020204030204" pitchFamily="34" charset="0"/>
                <a:cs typeface="Calibri" panose="020F0502020204030204" pitchFamily="34" charset="0"/>
              </a:rPr>
              <a:t> hundreds of millions of </a:t>
            </a:r>
            <a:r>
              <a:rPr lang="en-US" altLang="zh-CN" sz="2400" i="1" spc="0" dirty="0">
                <a:solidFill>
                  <a:srgbClr val="C00000"/>
                </a:solidFill>
                <a:latin typeface="Calibri" panose="020F0502020204030204" pitchFamily="34" charset="0"/>
                <a:ea typeface="Calibri" panose="020F0502020204030204" pitchFamily="34" charset="0"/>
                <a:cs typeface="Calibri" panose="020F0502020204030204" pitchFamily="34" charset="0"/>
              </a:rPr>
              <a:t>people there once faced </a:t>
            </a:r>
            <a:r>
              <a:rPr lang="en-US" altLang="zh-CN" sz="2400" i="1" spc="0" dirty="0">
                <a:latin typeface="Calibri" panose="020F0502020204030204" pitchFamily="34" charset="0"/>
                <a:ea typeface="Calibri" panose="020F0502020204030204" pitchFamily="34" charset="0"/>
                <a:cs typeface="Calibri" panose="020F0502020204030204" pitchFamily="34" charset="0"/>
              </a:rPr>
              <a:t>“absolute water scarcity” </a:t>
            </a:r>
            <a:r>
              <a:rPr lang="en-US" altLang="zh-CN" sz="2400" i="1" spc="0" dirty="0">
                <a:solidFill>
                  <a:srgbClr val="C00000"/>
                </a:solidFill>
                <a:latin typeface="Calibri" panose="020F0502020204030204" pitchFamily="34" charset="0"/>
                <a:ea typeface="Calibri" panose="020F0502020204030204" pitchFamily="34" charset="0"/>
                <a:cs typeface="Calibri" panose="020F0502020204030204" pitchFamily="34" charset="0"/>
              </a:rPr>
              <a:t>as </a:t>
            </a:r>
            <a:r>
              <a:rPr lang="en-US" altLang="zh-CN" sz="2400" i="1" spc="0" dirty="0">
                <a:latin typeface="Calibri" panose="020F0502020204030204" pitchFamily="34" charset="0"/>
                <a:ea typeface="Calibri" panose="020F0502020204030204" pitchFamily="34" charset="0"/>
                <a:cs typeface="Calibri" panose="020F0502020204030204" pitchFamily="34" charset="0"/>
              </a:rPr>
              <a:t>defined by United Nations standards. </a:t>
            </a:r>
            <a:endParaRPr lang="en-US" altLang="zh-CN" sz="2400" i="1" spc="0"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spcAft>
                <a:spcPts val="0"/>
              </a:spcAft>
              <a:buFont typeface="Arial" panose="020B0604020202020204" pitchFamily="34" charset="0"/>
              <a:buNone/>
            </a:pPr>
            <a:r>
              <a:rPr lang="en-US" altLang="zh-CN" sz="2400" spc="0" dirty="0">
                <a:latin typeface="Calibri" panose="020F0502020204030204" pitchFamily="34" charset="0"/>
                <a:ea typeface="Calibri" panose="020F0502020204030204" pitchFamily="34" charset="0"/>
                <a:cs typeface="Calibri" panose="020F0502020204030204" pitchFamily="34" charset="0"/>
              </a:rPr>
              <a:t>2. </a:t>
            </a:r>
            <a:r>
              <a:rPr lang="en-US" altLang="zh-CN" sz="2400" i="1" spc="0" dirty="0">
                <a:latin typeface="Calibri" panose="020F0502020204030204" pitchFamily="34" charset="0"/>
                <a:ea typeface="Calibri" panose="020F0502020204030204" pitchFamily="34" charset="0"/>
                <a:cs typeface="Calibri" panose="020F0502020204030204" pitchFamily="34" charset="0"/>
              </a:rPr>
              <a:t>This is the park </a:t>
            </a:r>
            <a:r>
              <a:rPr kumimoji="0" lang="en-US" altLang="zh-CN" sz="24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_____________</a:t>
            </a:r>
            <a:r>
              <a:rPr lang="en-US" altLang="zh-CN" sz="2400" i="1" spc="0" dirty="0">
                <a:latin typeface="Calibri" panose="020F0502020204030204" pitchFamily="34" charset="0"/>
                <a:ea typeface="Calibri" panose="020F0502020204030204" pitchFamily="34" charset="0"/>
                <a:cs typeface="Calibri" panose="020F0502020204030204" pitchFamily="34" charset="0"/>
              </a:rPr>
              <a:t>  we often play basketball. </a:t>
            </a:r>
            <a:endParaRPr lang="en-US" altLang="zh-CN" sz="2400" i="1" spc="0" dirty="0">
              <a:latin typeface="Calibri" panose="020F0502020204030204" pitchFamily="34" charset="0"/>
              <a:ea typeface="Calibri" panose="020F0502020204030204" pitchFamily="34" charset="0"/>
              <a:cs typeface="Calibri" panose="020F0502020204030204" pitchFamily="34" charset="0"/>
            </a:endParaRPr>
          </a:p>
          <a:p>
            <a:pPr marL="0" indent="0">
              <a:spcAft>
                <a:spcPts val="0"/>
              </a:spcAft>
              <a:buFont typeface="Arial" panose="020B0604020202020204" pitchFamily="34" charset="0"/>
              <a:buNone/>
            </a:pPr>
            <a:r>
              <a:rPr lang="en-US" altLang="zh-CN" sz="2400" i="1" spc="0" dirty="0">
                <a:latin typeface="Calibri" panose="020F0502020204030204" pitchFamily="34" charset="0"/>
                <a:ea typeface="Calibri" panose="020F0502020204030204" pitchFamily="34" charset="0"/>
                <a:cs typeface="Calibri" panose="020F0502020204030204" pitchFamily="34" charset="0"/>
              </a:rPr>
              <a:t>     This is the park </a:t>
            </a:r>
            <a:r>
              <a:rPr kumimoji="0" lang="en-US" altLang="zh-CN" sz="24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_____________</a:t>
            </a:r>
            <a:r>
              <a:rPr lang="en-US" altLang="zh-CN" sz="2400" i="1" spc="0" dirty="0">
                <a:latin typeface="Calibri" panose="020F0502020204030204" pitchFamily="34" charset="0"/>
                <a:ea typeface="Calibri" panose="020F0502020204030204" pitchFamily="34" charset="0"/>
                <a:cs typeface="Calibri" panose="020F0502020204030204" pitchFamily="34" charset="0"/>
              </a:rPr>
              <a:t> we often visit. </a:t>
            </a:r>
            <a:endParaRPr lang="en-US" altLang="zh-CN" sz="2400" i="1" spc="0" dirty="0">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600"/>
              </a:spcBef>
              <a:spcAft>
                <a:spcPts val="0"/>
              </a:spcAft>
              <a:buFont typeface="Arial" panose="020B0604020202020204" pitchFamily="34" charset="0"/>
              <a:buNone/>
            </a:pPr>
            <a:r>
              <a:rPr lang="en-US" altLang="zh-CN" sz="2400" i="1" spc="0" dirty="0">
                <a:latin typeface="Calibri" panose="020F0502020204030204" pitchFamily="34" charset="0"/>
                <a:ea typeface="Calibri" panose="020F0502020204030204" pitchFamily="34" charset="0"/>
                <a:cs typeface="Calibri" panose="020F0502020204030204" pitchFamily="34" charset="0"/>
              </a:rPr>
              <a:t>3. </a:t>
            </a:r>
            <a:r>
              <a:rPr lang="en-US" altLang="zh-CN" sz="2400" i="1" spc="0" dirty="0">
                <a:solidFill>
                  <a:srgbClr val="C00000"/>
                </a:solidFill>
                <a:latin typeface="Calibri" panose="020F0502020204030204" pitchFamily="34" charset="0"/>
                <a:ea typeface="Calibri" panose="020F0502020204030204" pitchFamily="34" charset="0"/>
                <a:cs typeface="Calibri" panose="020F0502020204030204" pitchFamily="34" charset="0"/>
              </a:rPr>
              <a:t>The</a:t>
            </a:r>
            <a:r>
              <a:rPr lang="en-US" altLang="zh-CN" sz="2400" i="1" spc="0" dirty="0">
                <a:latin typeface="Calibri" panose="020F0502020204030204" pitchFamily="34" charset="0"/>
                <a:ea typeface="Calibri" panose="020F0502020204030204" pitchFamily="34" charset="0"/>
                <a:cs typeface="Calibri" panose="020F0502020204030204" pitchFamily="34" charset="0"/>
              </a:rPr>
              <a:t> </a:t>
            </a:r>
            <a:r>
              <a:rPr lang="en-US" altLang="zh-CN" sz="2400" b="1" i="1" spc="0" dirty="0">
                <a:solidFill>
                  <a:srgbClr val="C00000"/>
                </a:solidFill>
                <a:latin typeface="Calibri" panose="020F0502020204030204" pitchFamily="34" charset="0"/>
                <a:ea typeface="Calibri" panose="020F0502020204030204" pitchFamily="34" charset="0"/>
                <a:cs typeface="Calibri" panose="020F0502020204030204" pitchFamily="34" charset="0"/>
              </a:rPr>
              <a:t>conceptual</a:t>
            </a:r>
            <a:r>
              <a:rPr lang="en-US" altLang="zh-CN" sz="2400" i="1" spc="0" dirty="0">
                <a:solidFill>
                  <a:srgbClr val="C00000"/>
                </a:solidFill>
                <a:latin typeface="Calibri" panose="020F0502020204030204" pitchFamily="34" charset="0"/>
                <a:ea typeface="Calibri" panose="020F0502020204030204" pitchFamily="34" charset="0"/>
                <a:cs typeface="Calibri" panose="020F0502020204030204" pitchFamily="34" charset="0"/>
              </a:rPr>
              <a:t> development </a:t>
            </a:r>
            <a:r>
              <a:rPr lang="en-US" altLang="zh-CN" sz="2400" i="1" spc="0" dirty="0">
                <a:latin typeface="Calibri" panose="020F0502020204030204" pitchFamily="34" charset="0"/>
                <a:ea typeface="Calibri" panose="020F0502020204030204" pitchFamily="34" charset="0"/>
                <a:cs typeface="Calibri" panose="020F0502020204030204" pitchFamily="34" charset="0"/>
              </a:rPr>
              <a:t>of this project</a:t>
            </a:r>
            <a:r>
              <a:rPr lang="en-US" altLang="zh-CN" sz="2400" i="1" spc="0" dirty="0">
                <a:solidFill>
                  <a:srgbClr val="C00000"/>
                </a:solidFill>
                <a:latin typeface="Calibri" panose="020F0502020204030204" pitchFamily="34" charset="0"/>
                <a:ea typeface="Calibri" panose="020F0502020204030204" pitchFamily="34" charset="0"/>
                <a:cs typeface="Calibri" panose="020F0502020204030204" pitchFamily="34" charset="0"/>
              </a:rPr>
              <a:t> began </a:t>
            </a:r>
            <a:r>
              <a:rPr lang="en-US" altLang="zh-CN" sz="2400" i="1" spc="0" dirty="0">
                <a:latin typeface="Calibri" panose="020F0502020204030204" pitchFamily="34" charset="0"/>
                <a:ea typeface="Calibri" panose="020F0502020204030204" pitchFamily="34" charset="0"/>
                <a:cs typeface="Calibri" panose="020F0502020204030204" pitchFamily="34" charset="0"/>
              </a:rPr>
              <a:t>in the 1950s, with the first phases of its middle and eastern routes </a:t>
            </a:r>
            <a:r>
              <a:rPr kumimoji="0" lang="en-US" altLang="zh-CN" sz="24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_____________ </a:t>
            </a:r>
            <a:r>
              <a:rPr kumimoji="0" lang="en-US" altLang="zh-CN" sz="240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altLang="zh-CN" sz="2400" i="1" spc="0" dirty="0">
                <a:latin typeface="Calibri" panose="020F0502020204030204" pitchFamily="34" charset="0"/>
                <a:ea typeface="Calibri" panose="020F0502020204030204" pitchFamily="34" charset="0"/>
                <a:cs typeface="Calibri" panose="020F0502020204030204" pitchFamily="34" charset="0"/>
              </a:rPr>
              <a:t>become) operational in late 2014. </a:t>
            </a:r>
            <a:endParaRPr lang="en-US" altLang="zh-CN" sz="2400" i="1" spc="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 The new water __________ plant will become __________ next year.</a:t>
            </a:r>
            <a:endParaRPr kumimoji="0" lang="en-US" altLang="zh-C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zh-CN" altLang="en-US" sz="2000" b="0" u="none" strike="noStrike" kern="1200" cap="none" spc="0" normalizeH="0" baseline="0" noProof="0" dirty="0">
                <a:ln>
                  <a:noFill/>
                </a:ln>
                <a:solidFill>
                  <a:prstClr val="black"/>
                </a:solidFill>
                <a:effectLst/>
                <a:uLnTx/>
                <a:uFillTx/>
                <a:cs typeface="Calibri" panose="020F0502020204030204" pitchFamily="34" charset="0"/>
              </a:rPr>
              <a:t>新的水处理厂将在明年</a:t>
            </a:r>
            <a:r>
              <a:rPr kumimoji="0" lang="zh-CN" altLang="en-US" sz="2000" b="1" u="none" strike="noStrike" kern="1200" cap="none" spc="0" normalizeH="0" baseline="0" noProof="0" dirty="0">
                <a:ln>
                  <a:noFill/>
                </a:ln>
                <a:solidFill>
                  <a:prstClr val="black"/>
                </a:solidFill>
                <a:effectLst/>
                <a:uLnTx/>
                <a:uFillTx/>
                <a:cs typeface="Calibri" panose="020F0502020204030204" pitchFamily="34" charset="0"/>
              </a:rPr>
              <a:t>投入使用</a:t>
            </a:r>
            <a:r>
              <a:rPr kumimoji="0" lang="zh-CN" altLang="en-US" sz="2000" b="0" u="none" strike="noStrike" kern="1200" cap="none" spc="0" normalizeH="0" baseline="0" noProof="0" dirty="0">
                <a:ln>
                  <a:noFill/>
                </a:ln>
                <a:solidFill>
                  <a:prstClr val="black"/>
                </a:solidFill>
                <a:effectLst/>
                <a:uLnTx/>
                <a:uFillTx/>
                <a:cs typeface="Calibri" panose="020F0502020204030204" pitchFamily="34" charset="0"/>
              </a:rPr>
              <a:t>。 </a:t>
            </a:r>
            <a:endParaRPr kumimoji="0" lang="en-US" altLang="zh-CN" sz="2400" b="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 This is a complex problem __________ by the experts.</a:t>
            </a:r>
            <a:r>
              <a:rPr kumimoji="0" lang="zh-CN" altLang="en-US" sz="2000" b="0" u="none" strike="noStrike" kern="1200" cap="none" spc="0" normalizeH="0" baseline="0" noProof="0" dirty="0">
                <a:ln>
                  <a:noFill/>
                </a:ln>
                <a:solidFill>
                  <a:prstClr val="black"/>
                </a:solidFill>
                <a:effectLst/>
                <a:uLnTx/>
                <a:uFillTx/>
                <a:cs typeface="Calibri" panose="020F0502020204030204" pitchFamily="34" charset="0"/>
              </a:rPr>
              <a:t>这是专家们定义的一个复杂问题。</a:t>
            </a:r>
            <a:endParaRPr kumimoji="0" lang="en-US" altLang="zh-CN" sz="2400" b="0" u="none" strike="noStrike" kern="1200" cap="none" spc="0" normalizeH="0" baseline="0" noProof="0" dirty="0">
              <a:ln>
                <a:noFill/>
              </a:ln>
              <a:solidFill>
                <a:prstClr val="black"/>
              </a:solidFill>
              <a:effectLst/>
              <a:uLnTx/>
              <a:uFillTx/>
              <a:cs typeface="Calibri" panose="020F0502020204030204" pitchFamily="34" charset="0"/>
            </a:endParaRPr>
          </a:p>
        </p:txBody>
      </p:sp>
      <p:sp>
        <p:nvSpPr>
          <p:cNvPr id="5" name="文本框 4"/>
          <p:cNvSpPr txBox="1"/>
          <p:nvPr/>
        </p:nvSpPr>
        <p:spPr>
          <a:xfrm>
            <a:off x="5653903" y="1112140"/>
            <a:ext cx="995529" cy="461665"/>
          </a:xfrm>
          <a:prstGeom prst="rect">
            <a:avLst/>
          </a:prstGeom>
          <a:noFill/>
        </p:spPr>
        <p:txBody>
          <a:bodyPr wrap="none" rtlCol="0">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where</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6" name="文本框 5"/>
          <p:cNvSpPr txBox="1"/>
          <p:nvPr/>
        </p:nvSpPr>
        <p:spPr>
          <a:xfrm>
            <a:off x="4879520" y="1569257"/>
            <a:ext cx="1161857" cy="461665"/>
          </a:xfrm>
          <a:prstGeom prst="rect">
            <a:avLst/>
          </a:prstGeom>
          <a:noFill/>
        </p:spPr>
        <p:txBody>
          <a:bodyPr wrap="none" rtlCol="0">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defined</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7" name="文本框 6"/>
          <p:cNvSpPr txBox="1"/>
          <p:nvPr/>
        </p:nvSpPr>
        <p:spPr>
          <a:xfrm>
            <a:off x="3902343" y="4476203"/>
            <a:ext cx="1502463" cy="461665"/>
          </a:xfrm>
          <a:prstGeom prst="rect">
            <a:avLst/>
          </a:prstGeom>
          <a:noFill/>
        </p:spPr>
        <p:txBody>
          <a:bodyPr wrap="none" rtlCol="0">
            <a:spAutoFit/>
          </a:bodyPr>
          <a:lstStyle>
            <a:defPPr>
              <a:defRPr lang="zh-CN"/>
            </a:defPPr>
            <a:lvl1pPr>
              <a:defRPr b="1">
                <a:solidFill>
                  <a:srgbClr val="C00000"/>
                </a:solidFill>
              </a:defRPr>
            </a:lvl1pPr>
          </a:lstStyle>
          <a:p>
            <a:r>
              <a:rPr lang="en-US" altLang="zh-CN" sz="2400" i="1" dirty="0">
                <a:solidFill>
                  <a:srgbClr val="FF0000"/>
                </a:solidFill>
                <a:latin typeface="Calibri" panose="020F0502020204030204" pitchFamily="34" charset="0"/>
                <a:ea typeface="Calibri" panose="020F0502020204030204" pitchFamily="34" charset="0"/>
                <a:cs typeface="Calibri" panose="020F0502020204030204" pitchFamily="34" charset="0"/>
              </a:rPr>
              <a:t>becoming </a:t>
            </a:r>
            <a:endParaRPr lang="zh-CN" altLang="en-US" sz="2400" i="1" dirty="0">
              <a:solidFill>
                <a:srgbClr val="FF0000"/>
              </a:solidFill>
              <a:latin typeface="Calibri" panose="020F0502020204030204" pitchFamily="34" charset="0"/>
              <a:cs typeface="Calibri" panose="020F0502020204030204" pitchFamily="34" charset="0"/>
            </a:endParaRPr>
          </a:p>
        </p:txBody>
      </p:sp>
      <p:sp>
        <p:nvSpPr>
          <p:cNvPr id="8" name="文本框 7"/>
          <p:cNvSpPr txBox="1"/>
          <p:nvPr/>
        </p:nvSpPr>
        <p:spPr>
          <a:xfrm>
            <a:off x="5736458" y="1981198"/>
            <a:ext cx="1228028" cy="461665"/>
          </a:xfrm>
          <a:prstGeom prst="rect">
            <a:avLst/>
          </a:prstGeom>
          <a:noFill/>
        </p:spPr>
        <p:txBody>
          <a:bodyPr wrap="none" rtlCol="0">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because</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9" name="文本框 8"/>
          <p:cNvSpPr txBox="1"/>
          <p:nvPr/>
        </p:nvSpPr>
        <p:spPr>
          <a:xfrm>
            <a:off x="3031685" y="3045971"/>
            <a:ext cx="995529" cy="461665"/>
          </a:xfrm>
          <a:prstGeom prst="rect">
            <a:avLst/>
          </a:prstGeom>
          <a:noFill/>
        </p:spPr>
        <p:txBody>
          <a:bodyPr wrap="none" rtlCol="0">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where</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10" name="文本框 9"/>
          <p:cNvSpPr txBox="1"/>
          <p:nvPr/>
        </p:nvSpPr>
        <p:spPr>
          <a:xfrm>
            <a:off x="2573455" y="3542832"/>
            <a:ext cx="1837683" cy="461665"/>
          </a:xfrm>
          <a:prstGeom prst="rect">
            <a:avLst/>
          </a:prstGeom>
          <a:noFill/>
        </p:spPr>
        <p:txBody>
          <a:bodyPr wrap="none" rtlCol="0">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which/that/-</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11" name="文本框 10"/>
          <p:cNvSpPr txBox="1"/>
          <p:nvPr/>
        </p:nvSpPr>
        <p:spPr>
          <a:xfrm>
            <a:off x="2438341" y="5037407"/>
            <a:ext cx="1554015" cy="461665"/>
          </a:xfrm>
          <a:prstGeom prst="rect">
            <a:avLst/>
          </a:prstGeom>
          <a:noFill/>
        </p:spPr>
        <p:txBody>
          <a:bodyPr wrap="none" rtlCol="0">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treatment </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12" name="文本框 11"/>
          <p:cNvSpPr txBox="1"/>
          <p:nvPr/>
        </p:nvSpPr>
        <p:spPr>
          <a:xfrm>
            <a:off x="6251863" y="4993026"/>
            <a:ext cx="1905000"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operational </a:t>
            </a:r>
            <a:endParaRPr lang="zh-CN" altLang="en-US" sz="2400" i="1" dirty="0">
              <a:solidFill>
                <a:srgbClr val="FF0000"/>
              </a:solidFill>
              <a:latin typeface="Calibri" panose="020F0502020204030204" pitchFamily="34" charset="0"/>
              <a:cs typeface="Calibri" panose="020F0502020204030204" pitchFamily="34" charset="0"/>
            </a:endParaRPr>
          </a:p>
        </p:txBody>
      </p:sp>
      <p:sp>
        <p:nvSpPr>
          <p:cNvPr id="13" name="文本框 12"/>
          <p:cNvSpPr txBox="1"/>
          <p:nvPr/>
        </p:nvSpPr>
        <p:spPr>
          <a:xfrm>
            <a:off x="3830038" y="5960387"/>
            <a:ext cx="1290739"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defined </a:t>
            </a:r>
            <a:endParaRPr lang="zh-CN" altLang="en-US" sz="2400" i="1" dirty="0">
              <a:solidFill>
                <a:srgbClr val="FF0000"/>
              </a:solidFill>
              <a:latin typeface="Calibri" panose="020F0502020204030204" pitchFamily="34" charset="0"/>
              <a:cs typeface="Calibri" panose="020F0502020204030204" pitchFamily="3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35510"/>
            <a:ext cx="12192000" cy="315615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3" name="矩形 2"/>
          <p:cNvSpPr/>
          <p:nvPr/>
        </p:nvSpPr>
        <p:spPr bwMode="auto">
          <a:xfrm>
            <a:off x="4392645" y="1453832"/>
            <a:ext cx="2788181" cy="830997"/>
          </a:xfrm>
          <a:prstGeom prst="rect">
            <a:avLst/>
          </a:prstGeom>
        </p:spPr>
        <p:txBody>
          <a:bodyPr wrap="square">
            <a:spAutoFit/>
          </a:bodyPr>
          <a:lstStyle/>
          <a:p>
            <a:pPr algn="ctr" defTabSz="609600">
              <a:defRPr/>
            </a:pPr>
            <a:r>
              <a:rPr lang="en-US" altLang="zh-CN"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rPr>
              <a:t>篇</a:t>
            </a:r>
            <a:endPar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2196260" y="2545724"/>
            <a:ext cx="8337366" cy="461665"/>
          </a:xfrm>
          <a:prstGeom prst="rect">
            <a:avLst/>
          </a:prstGeom>
          <a:noFill/>
        </p:spPr>
        <p:txBody>
          <a:bodyPr wrap="square">
            <a:spAutoFit/>
          </a:body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Three of the best marathons in the US</a:t>
            </a:r>
            <a:endParaRPr lang="en-US" altLang="zh-CN" sz="2400" b="1" i="1" dirty="0">
              <a:latin typeface="Calibri" panose="020F0502020204030204" pitchFamily="34" charset="0"/>
              <a:cs typeface="Calibri" panose="020F0502020204030204" pitchFamily="34"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47468" y="3470787"/>
            <a:ext cx="4886720" cy="3040626"/>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921" y="3438831"/>
            <a:ext cx="4524068" cy="3016045"/>
          </a:xfrm>
          <a:prstGeom prst="rect">
            <a:avLst/>
          </a:prstGeom>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3" name="流程图: 可选过程 2"/>
          <p:cNvSpPr/>
          <p:nvPr/>
        </p:nvSpPr>
        <p:spPr>
          <a:xfrm>
            <a:off x="0" y="345440"/>
            <a:ext cx="2359152" cy="258064"/>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ts val="1000"/>
              </a:lnSpc>
              <a:defRPr/>
            </a:pPr>
            <a:r>
              <a:rPr lang="zh-CN" altLang="en-US" sz="2800" b="1" dirty="0">
                <a:solidFill>
                  <a:srgbClr val="000000"/>
                </a:solidFill>
                <a:latin typeface="微软雅黑" panose="020B0503020204020204" pitchFamily="34" charset="-122"/>
                <a:ea typeface="微软雅黑" panose="020B0503020204020204" pitchFamily="34" charset="-122"/>
              </a:rPr>
              <a:t>文本再填空</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 name="内容占位符 4"/>
          <p:cNvSpPr txBox="1"/>
          <p:nvPr/>
        </p:nvSpPr>
        <p:spPr>
          <a:xfrm>
            <a:off x="0" y="497276"/>
            <a:ext cx="12192000" cy="659841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altLang="zh-CN" sz="2400" i="1" dirty="0">
                <a:latin typeface="Calibri" panose="020F0502020204030204" pitchFamily="34" charset="0"/>
                <a:ea typeface="Calibri" panose="020F0502020204030204" pitchFamily="34" charset="0"/>
                <a:cs typeface="Calibri" panose="020F0502020204030204" pitchFamily="34" charset="0"/>
              </a:rPr>
              <a:t>      China’s South - to - North Water Diversion Project_______________ (benefit) more than 185 million people over the past 10 years, official data showed. This mega water diversion project transports water over long distances   from the country's water - rich south to _____ northern regions, where hundreds of millions of people once faced “absolute water scarcity”  _____defined by United Nations standards.  The____________( concept) development of this project began in the 1950s, __________ the first phases of its middle and eastern routes becoming operational in late 2014. </a:t>
            </a:r>
            <a:endParaRPr lang="en-US" altLang="zh-CN" sz="2400" i="1" dirty="0">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spcBef>
                <a:spcPts val="0"/>
              </a:spcBef>
              <a:buFont typeface="Arial" panose="020B0604020202020204" pitchFamily="34" charset="0"/>
              <a:buNone/>
            </a:pPr>
            <a:r>
              <a:rPr lang="en-US" altLang="zh-CN" sz="2400" i="1" dirty="0">
                <a:latin typeface="Calibri" panose="020F0502020204030204" pitchFamily="34" charset="0"/>
                <a:ea typeface="Calibri" panose="020F0502020204030204" pitchFamily="34" charset="0"/>
                <a:cs typeface="Calibri" panose="020F0502020204030204" pitchFamily="34" charset="0"/>
              </a:rPr>
              <a:t>       During the past decade, it has conveyed more than 76.7 billion cubic meters of water to the country‘s northern regions, providing a stable water supply to 45 major cities and more than 185 million people, according to data from the Ministry of Water Resources. </a:t>
            </a:r>
            <a:endParaRPr lang="en-US" altLang="zh-CN" sz="2400" i="1" dirty="0">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spcBef>
                <a:spcPts val="0"/>
              </a:spcBef>
              <a:buFont typeface="Arial" panose="020B0604020202020204" pitchFamily="34" charset="0"/>
              <a:buNone/>
            </a:pPr>
            <a:r>
              <a:rPr lang="en-US" altLang="zh-CN" sz="2400" i="1" dirty="0">
                <a:latin typeface="Calibri" panose="020F0502020204030204" pitchFamily="34" charset="0"/>
                <a:ea typeface="Calibri" panose="020F0502020204030204" pitchFamily="34" charset="0"/>
                <a:cs typeface="Calibri" panose="020F0502020204030204" pitchFamily="34" charset="0"/>
              </a:rPr>
              <a:t>       ___________(design) with three routes, the project stretches across four of China's major river basins, namely, the Yangtze, </a:t>
            </a:r>
            <a:r>
              <a:rPr lang="en-US" altLang="zh-CN" sz="2400" i="1" dirty="0" err="1">
                <a:latin typeface="Calibri" panose="020F0502020204030204" pitchFamily="34" charset="0"/>
                <a:ea typeface="Calibri" panose="020F0502020204030204" pitchFamily="34" charset="0"/>
                <a:cs typeface="Calibri" panose="020F0502020204030204" pitchFamily="34" charset="0"/>
              </a:rPr>
              <a:t>Huaihe</a:t>
            </a:r>
            <a:r>
              <a:rPr lang="en-US" altLang="zh-CN" sz="2400" i="1" dirty="0">
                <a:latin typeface="Calibri" panose="020F0502020204030204" pitchFamily="34" charset="0"/>
                <a:ea typeface="Calibri" panose="020F0502020204030204" pitchFamily="34" charset="0"/>
                <a:cs typeface="Calibri" panose="020F0502020204030204" pitchFamily="34" charset="0"/>
              </a:rPr>
              <a:t>, Yellow and </a:t>
            </a:r>
            <a:r>
              <a:rPr lang="en-US" altLang="zh-CN" sz="2400" i="1" dirty="0" err="1">
                <a:latin typeface="Calibri" panose="020F0502020204030204" pitchFamily="34" charset="0"/>
                <a:ea typeface="Calibri" panose="020F0502020204030204" pitchFamily="34" charset="0"/>
                <a:cs typeface="Calibri" panose="020F0502020204030204" pitchFamily="34" charset="0"/>
              </a:rPr>
              <a:t>Haihe</a:t>
            </a:r>
            <a:r>
              <a:rPr lang="en-US" altLang="zh-CN" sz="2400" i="1" dirty="0">
                <a:latin typeface="Calibri" panose="020F0502020204030204" pitchFamily="34" charset="0"/>
                <a:ea typeface="Calibri" panose="020F0502020204030204" pitchFamily="34" charset="0"/>
                <a:cs typeface="Calibri" panose="020F0502020204030204" pitchFamily="34" charset="0"/>
              </a:rPr>
              <a:t>. The middle route, the most important of the three ______ it supplies water to the Chinese capital Beijing, begins at the </a:t>
            </a:r>
            <a:r>
              <a:rPr lang="en-US" altLang="zh-CN" sz="2400" i="1" dirty="0" err="1">
                <a:latin typeface="Calibri" panose="020F0502020204030204" pitchFamily="34" charset="0"/>
                <a:ea typeface="Calibri" panose="020F0502020204030204" pitchFamily="34" charset="0"/>
                <a:cs typeface="Calibri" panose="020F0502020204030204" pitchFamily="34" charset="0"/>
              </a:rPr>
              <a:t>Danjiangkou</a:t>
            </a:r>
            <a:r>
              <a:rPr lang="en-US" altLang="zh-CN" sz="2400" i="1" dirty="0">
                <a:latin typeface="Calibri" panose="020F0502020204030204" pitchFamily="34" charset="0"/>
                <a:ea typeface="Calibri" panose="020F0502020204030204" pitchFamily="34" charset="0"/>
                <a:cs typeface="Calibri" panose="020F0502020204030204" pitchFamily="34" charset="0"/>
              </a:rPr>
              <a:t> Reservoir in central Hubei Province. The water flows north via canals and pipelines, crossing beneath the Yellow River before reaching the city's water treatment ________(plant). Today, nearly 80 percent  of the water__________ (consume) in Beijing's urban areas has made this 15 - day journey from </a:t>
            </a:r>
            <a:r>
              <a:rPr lang="en-US" altLang="zh-CN" sz="2400" i="1" dirty="0" err="1">
                <a:latin typeface="Calibri" panose="020F0502020204030204" pitchFamily="34" charset="0"/>
                <a:ea typeface="Calibri" panose="020F0502020204030204" pitchFamily="34" charset="0"/>
                <a:cs typeface="Calibri" panose="020F0502020204030204" pitchFamily="34" charset="0"/>
              </a:rPr>
              <a:t>Danjiangkou</a:t>
            </a:r>
            <a:r>
              <a:rPr lang="en-US" altLang="zh-CN" sz="2400" i="1" dirty="0">
                <a:latin typeface="Calibri" panose="020F0502020204030204" pitchFamily="34" charset="0"/>
                <a:ea typeface="Calibri" panose="020F0502020204030204" pitchFamily="34" charset="0"/>
                <a:cs typeface="Calibri" panose="020F0502020204030204" pitchFamily="34" charset="0"/>
              </a:rPr>
              <a:t>. The eastern route conveys water from East China's Jiangsu province to areas including Tianjin and Shandong. The western route is at the planning stage and is _______ to be built. </a:t>
            </a:r>
            <a:endParaRPr lang="zh-CN" altLang="en-US" sz="2400" i="1" dirty="0">
              <a:latin typeface="Calibri" panose="020F0502020204030204" pitchFamily="34" charset="0"/>
              <a:cs typeface="Calibri" panose="020F0502020204030204" pitchFamily="34" charset="0"/>
            </a:endParaRPr>
          </a:p>
        </p:txBody>
      </p:sp>
      <p:sp>
        <p:nvSpPr>
          <p:cNvPr id="16" name="文本框 15"/>
          <p:cNvSpPr txBox="1"/>
          <p:nvPr/>
        </p:nvSpPr>
        <p:spPr>
          <a:xfrm>
            <a:off x="6423254" y="514494"/>
            <a:ext cx="2055728"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has benefited </a:t>
            </a:r>
            <a:endParaRPr lang="zh-CN" altLang="en-US" sz="2400" b="1" i="1" dirty="0">
              <a:solidFill>
                <a:srgbClr val="FF0000"/>
              </a:solidFill>
              <a:latin typeface="Calibri" panose="020F0502020204030204" pitchFamily="34" charset="0"/>
              <a:ea typeface="等线" panose="02010600030101010101" pitchFamily="2" charset="-122"/>
              <a:cs typeface="Calibri" panose="020F0502020204030204" pitchFamily="34" charset="0"/>
            </a:endParaRPr>
          </a:p>
        </p:txBody>
      </p:sp>
      <p:sp>
        <p:nvSpPr>
          <p:cNvPr id="17" name="文本框 16"/>
          <p:cNvSpPr txBox="1"/>
          <p:nvPr/>
        </p:nvSpPr>
        <p:spPr>
          <a:xfrm>
            <a:off x="7051127" y="1256206"/>
            <a:ext cx="1188864"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its</a:t>
            </a:r>
            <a:endParaRPr lang="zh-CN" altLang="en-US" sz="2400" b="1" i="1" dirty="0">
              <a:solidFill>
                <a:srgbClr val="FF0000"/>
              </a:solidFill>
              <a:latin typeface="Calibri" panose="020F0502020204030204" pitchFamily="34" charset="0"/>
              <a:ea typeface="等线" panose="02010600030101010101" pitchFamily="2" charset="-122"/>
              <a:cs typeface="Calibri" panose="020F0502020204030204" pitchFamily="34" charset="0"/>
            </a:endParaRPr>
          </a:p>
        </p:txBody>
      </p:sp>
      <p:sp>
        <p:nvSpPr>
          <p:cNvPr id="18" name="文本框 17"/>
          <p:cNvSpPr txBox="1"/>
          <p:nvPr/>
        </p:nvSpPr>
        <p:spPr>
          <a:xfrm>
            <a:off x="6447261" y="1626017"/>
            <a:ext cx="1267450"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as </a:t>
            </a:r>
            <a:endParaRPr lang="zh-CN" altLang="en-US" sz="2400" b="1" i="1" dirty="0">
              <a:solidFill>
                <a:srgbClr val="FF0000"/>
              </a:solidFill>
              <a:latin typeface="Calibri" panose="020F0502020204030204" pitchFamily="34" charset="0"/>
              <a:ea typeface="等线" panose="02010600030101010101" pitchFamily="2" charset="-122"/>
              <a:cs typeface="Calibri" panose="020F0502020204030204" pitchFamily="34" charset="0"/>
            </a:endParaRPr>
          </a:p>
        </p:txBody>
      </p:sp>
      <p:sp>
        <p:nvSpPr>
          <p:cNvPr id="19" name="文本框 18"/>
          <p:cNvSpPr txBox="1"/>
          <p:nvPr/>
        </p:nvSpPr>
        <p:spPr>
          <a:xfrm>
            <a:off x="658450" y="2018698"/>
            <a:ext cx="2271786"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conceptual</a:t>
            </a:r>
            <a:endParaRPr lang="zh-CN" altLang="en-US" sz="2400" b="1" i="1" dirty="0">
              <a:solidFill>
                <a:srgbClr val="FF0000"/>
              </a:solidFill>
              <a:latin typeface="Calibri" panose="020F0502020204030204" pitchFamily="34" charset="0"/>
              <a:ea typeface="等线" panose="02010600030101010101" pitchFamily="2" charset="-122"/>
              <a:cs typeface="Calibri" panose="020F0502020204030204" pitchFamily="34" charset="0"/>
            </a:endParaRPr>
          </a:p>
        </p:txBody>
      </p:sp>
      <p:sp>
        <p:nvSpPr>
          <p:cNvPr id="20" name="文本框 19"/>
          <p:cNvSpPr txBox="1"/>
          <p:nvPr/>
        </p:nvSpPr>
        <p:spPr>
          <a:xfrm>
            <a:off x="9139104" y="2005125"/>
            <a:ext cx="1267450"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with</a:t>
            </a:r>
            <a:endParaRPr lang="zh-CN" altLang="en-US" sz="2400" b="1" i="1" dirty="0">
              <a:solidFill>
                <a:srgbClr val="FF0000"/>
              </a:solidFill>
              <a:latin typeface="Calibri" panose="020F0502020204030204" pitchFamily="34" charset="0"/>
              <a:ea typeface="等线" panose="02010600030101010101" pitchFamily="2" charset="-122"/>
              <a:cs typeface="Calibri" panose="020F0502020204030204" pitchFamily="34" charset="0"/>
            </a:endParaRPr>
          </a:p>
        </p:txBody>
      </p:sp>
      <p:sp>
        <p:nvSpPr>
          <p:cNvPr id="21" name="文本框 20"/>
          <p:cNvSpPr txBox="1"/>
          <p:nvPr/>
        </p:nvSpPr>
        <p:spPr>
          <a:xfrm>
            <a:off x="831268" y="3859615"/>
            <a:ext cx="1350821"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Designed</a:t>
            </a:r>
            <a:endParaRPr lang="zh-CN" altLang="en-US" sz="2400" b="1" i="1" dirty="0">
              <a:solidFill>
                <a:srgbClr val="FF0000"/>
              </a:solidFill>
              <a:latin typeface="Calibri" panose="020F0502020204030204" pitchFamily="34" charset="0"/>
              <a:ea typeface="等线" panose="02010600030101010101" pitchFamily="2" charset="-122"/>
              <a:cs typeface="Calibri" panose="020F0502020204030204" pitchFamily="34" charset="0"/>
            </a:endParaRPr>
          </a:p>
        </p:txBody>
      </p:sp>
      <p:sp>
        <p:nvSpPr>
          <p:cNvPr id="22" name="文本框 21"/>
          <p:cNvSpPr txBox="1"/>
          <p:nvPr/>
        </p:nvSpPr>
        <p:spPr>
          <a:xfrm>
            <a:off x="11041991" y="4159333"/>
            <a:ext cx="1520016"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as/since</a:t>
            </a:r>
            <a:endParaRPr lang="zh-CN" altLang="en-US" sz="2400" b="1" i="1" dirty="0">
              <a:solidFill>
                <a:srgbClr val="FF0000"/>
              </a:solidFill>
              <a:latin typeface="Calibri" panose="020F0502020204030204" pitchFamily="34" charset="0"/>
              <a:ea typeface="等线" panose="02010600030101010101" pitchFamily="2" charset="-122"/>
              <a:cs typeface="Calibri" panose="020F0502020204030204" pitchFamily="34" charset="0"/>
            </a:endParaRPr>
          </a:p>
        </p:txBody>
      </p:sp>
      <p:sp>
        <p:nvSpPr>
          <p:cNvPr id="23" name="文本框 22"/>
          <p:cNvSpPr txBox="1"/>
          <p:nvPr/>
        </p:nvSpPr>
        <p:spPr>
          <a:xfrm>
            <a:off x="4228000" y="5297919"/>
            <a:ext cx="988237"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plants </a:t>
            </a:r>
            <a:endParaRPr lang="zh-CN" altLang="en-US" sz="2400" b="1" i="1" dirty="0">
              <a:solidFill>
                <a:srgbClr val="FF0000"/>
              </a:solidFill>
              <a:latin typeface="Calibri" panose="020F0502020204030204" pitchFamily="34" charset="0"/>
              <a:ea typeface="等线" panose="02010600030101010101" pitchFamily="2" charset="-122"/>
              <a:cs typeface="Calibri" panose="020F0502020204030204" pitchFamily="34" charset="0"/>
            </a:endParaRPr>
          </a:p>
        </p:txBody>
      </p:sp>
      <p:sp>
        <p:nvSpPr>
          <p:cNvPr id="24" name="文本框 23"/>
          <p:cNvSpPr txBox="1"/>
          <p:nvPr/>
        </p:nvSpPr>
        <p:spPr>
          <a:xfrm>
            <a:off x="10341995" y="5361415"/>
            <a:ext cx="1850005"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consumed</a:t>
            </a:r>
            <a:endParaRPr lang="zh-CN" altLang="en-US" sz="2400" b="1" i="1" dirty="0">
              <a:solidFill>
                <a:srgbClr val="FF0000"/>
              </a:solidFill>
              <a:latin typeface="Calibri" panose="020F0502020204030204" pitchFamily="34" charset="0"/>
              <a:ea typeface="等线" panose="02010600030101010101" pitchFamily="2" charset="-122"/>
              <a:cs typeface="Calibri" panose="020F0502020204030204" pitchFamily="34" charset="0"/>
            </a:endParaRPr>
          </a:p>
        </p:txBody>
      </p:sp>
      <p:sp>
        <p:nvSpPr>
          <p:cNvPr id="25" name="文本框 24"/>
          <p:cNvSpPr txBox="1"/>
          <p:nvPr/>
        </p:nvSpPr>
        <p:spPr>
          <a:xfrm>
            <a:off x="4366993" y="6396335"/>
            <a:ext cx="1932503" cy="461665"/>
          </a:xfrm>
          <a:prstGeom prst="rect">
            <a:avLst/>
          </a:prstGeom>
          <a:noFill/>
        </p:spPr>
        <p:txBody>
          <a:bodyPr wrap="square">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yet</a:t>
            </a:r>
            <a:endParaRPr lang="zh-CN" altLang="en-US" sz="2400" b="1" i="1" dirty="0">
              <a:solidFill>
                <a:srgbClr val="FF0000"/>
              </a:solidFill>
              <a:latin typeface="Calibri" panose="020F0502020204030204" pitchFamily="34" charset="0"/>
              <a:ea typeface="等线" panose="02010600030101010101" pitchFamily="2" charset="-122"/>
              <a:cs typeface="Calibri" panose="020F0502020204030204" pitchFamily="3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文本框 20"/>
          <p:cNvSpPr txBox="1"/>
          <p:nvPr>
            <p:custDataLst>
              <p:tags r:id="rId1"/>
            </p:custDataLst>
          </p:nvPr>
        </p:nvSpPr>
        <p:spPr>
          <a:xfrm>
            <a:off x="1180158" y="2757129"/>
            <a:ext cx="1011710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字魂59号-创粗黑" panose="00000500000000000000" charset="-122"/>
              </a:rPr>
              <a:t>Thanks for</a:t>
            </a:r>
            <a:r>
              <a:rPr kumimoji="0" lang="en-US" altLang="zh-CN" sz="4800" b="1" i="0" u="none" strike="noStrike" kern="1200" cap="none" spc="0" normalizeH="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字魂59号-创粗黑" panose="00000500000000000000" charset="-122"/>
              </a:rPr>
              <a:t> your attention</a:t>
            </a:r>
            <a:endParaRPr kumimoji="0" lang="zh-CN" altLang="en-US" sz="4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字魂59号-创粗黑" panose="00000500000000000000"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500"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5" name="文本框 4"/>
          <p:cNvSpPr txBox="1"/>
          <p:nvPr/>
        </p:nvSpPr>
        <p:spPr>
          <a:xfrm>
            <a:off x="0" y="0"/>
            <a:ext cx="7712423" cy="6986528"/>
          </a:xfrm>
          <a:prstGeom prst="rect">
            <a:avLst/>
          </a:prstGeom>
          <a:noFill/>
        </p:spPr>
        <p:txBody>
          <a:bodyPr wrap="square">
            <a:spAutoFit/>
          </a:bodyPr>
          <a:lstStyle/>
          <a:p>
            <a:r>
              <a:rPr lang="en-US" altLang="zh-CN" sz="1700" i="1" kern="0" spc="-100" dirty="0">
                <a:solidFill>
                  <a:prstClr val="black"/>
                </a:solidFill>
                <a:latin typeface="Calibri" panose="020F0502020204030204"/>
                <a:ea typeface="宋体" panose="02010600030101010101" pitchFamily="2" charset="-122"/>
              </a:rPr>
              <a:t>       If you’re already into running marathons, or just thinking about running one, then you’re</a:t>
            </a:r>
            <a:endParaRPr lang="en-US" altLang="zh-CN" sz="1700" i="1" kern="0" spc="-100" dirty="0">
              <a:solidFill>
                <a:prstClr val="black"/>
              </a:solidFill>
              <a:latin typeface="Calibri" panose="020F0502020204030204"/>
              <a:ea typeface="宋体" panose="02010600030101010101" pitchFamily="2" charset="-122"/>
            </a:endParaRPr>
          </a:p>
          <a:p>
            <a:r>
              <a:rPr lang="en-US" altLang="zh-CN" sz="1700" i="1" kern="0" spc="-100" dirty="0">
                <a:solidFill>
                  <a:prstClr val="black"/>
                </a:solidFill>
                <a:latin typeface="Calibri" panose="020F0502020204030204"/>
                <a:ea typeface="宋体" panose="02010600030101010101" pitchFamily="2" charset="-122"/>
              </a:rPr>
              <a:t>in for a real treat. The U.S. has an abundance of marathons for all different levels in every</a:t>
            </a:r>
            <a:endParaRPr lang="en-US" altLang="zh-CN" sz="1700" i="1" kern="0" spc="-100" dirty="0">
              <a:solidFill>
                <a:prstClr val="black"/>
              </a:solidFill>
              <a:latin typeface="Calibri" panose="020F0502020204030204"/>
              <a:ea typeface="宋体" panose="02010600030101010101" pitchFamily="2" charset="-122"/>
            </a:endParaRPr>
          </a:p>
          <a:p>
            <a:r>
              <a:rPr lang="en-US" altLang="zh-CN" sz="1700" i="1" kern="0" spc="-100" dirty="0">
                <a:solidFill>
                  <a:prstClr val="black"/>
                </a:solidFill>
                <a:latin typeface="Calibri" panose="020F0502020204030204"/>
                <a:ea typeface="宋体" panose="02010600030101010101" pitchFamily="2" charset="-122"/>
              </a:rPr>
              <a:t>state. Here’s a look at some of the best marathons in the US.</a:t>
            </a:r>
            <a:endParaRPr lang="en-US" altLang="zh-CN" sz="1700" i="1" kern="0" spc="-100" dirty="0">
              <a:solidFill>
                <a:prstClr val="black"/>
              </a:solidFill>
              <a:latin typeface="Calibri" panose="020F0502020204030204"/>
              <a:ea typeface="宋体" panose="02010600030101010101" pitchFamily="2" charset="-122"/>
            </a:endParaRPr>
          </a:p>
          <a:p>
            <a:r>
              <a:rPr lang="en-US" altLang="zh-CN" i="1" kern="0" spc="-100" dirty="0">
                <a:solidFill>
                  <a:prstClr val="black"/>
                </a:solidFill>
                <a:latin typeface="Calibri" panose="020F0502020204030204"/>
                <a:ea typeface="宋体" panose="02010600030101010101" pitchFamily="2" charset="-122"/>
              </a:rPr>
              <a:t>⚫ </a:t>
            </a:r>
            <a:r>
              <a:rPr lang="en-US" altLang="zh-CN" b="1" i="1" kern="0" spc="-100" dirty="0">
                <a:solidFill>
                  <a:prstClr val="black"/>
                </a:solidFill>
                <a:latin typeface="Calibri" panose="020F0502020204030204"/>
                <a:ea typeface="宋体" panose="02010600030101010101" pitchFamily="2" charset="-122"/>
              </a:rPr>
              <a:t>The Maui Paradise Marathon</a:t>
            </a:r>
            <a:endParaRPr lang="en-US" altLang="zh-CN" b="1" i="1" kern="0" spc="-100" dirty="0">
              <a:solidFill>
                <a:prstClr val="black"/>
              </a:solidFill>
              <a:latin typeface="Calibri" panose="020F0502020204030204"/>
              <a:ea typeface="宋体" panose="02010600030101010101" pitchFamily="2" charset="-122"/>
            </a:endParaRPr>
          </a:p>
          <a:p>
            <a:pPr indent="457200"/>
            <a:r>
              <a:rPr lang="en-US" altLang="zh-CN" sz="1700" b="1" i="1" kern="0" spc="-100" dirty="0">
                <a:solidFill>
                  <a:prstClr val="black"/>
                </a:solidFill>
                <a:latin typeface="Calibri" panose="020F0502020204030204"/>
                <a:ea typeface="宋体" panose="02010600030101010101" pitchFamily="2" charset="-122"/>
              </a:rPr>
              <a:t>Date</a:t>
            </a:r>
            <a:r>
              <a:rPr lang="en-US" altLang="zh-CN" sz="1700" i="1" kern="0" spc="-100" dirty="0">
                <a:solidFill>
                  <a:prstClr val="black"/>
                </a:solidFill>
                <a:latin typeface="Calibri" panose="020F0502020204030204"/>
                <a:ea typeface="宋体" panose="02010600030101010101" pitchFamily="2" charset="-122"/>
              </a:rPr>
              <a:t>: April 27, 2025</a:t>
            </a:r>
            <a:endParaRPr lang="en-US" altLang="zh-CN" sz="1700" i="1" kern="0" spc="-100" dirty="0">
              <a:solidFill>
                <a:prstClr val="black"/>
              </a:solidFill>
              <a:latin typeface="Calibri" panose="020F0502020204030204"/>
              <a:ea typeface="宋体" panose="02010600030101010101" pitchFamily="2" charset="-122"/>
            </a:endParaRPr>
          </a:p>
          <a:p>
            <a:pPr indent="457200"/>
            <a:r>
              <a:rPr lang="en-US" altLang="zh-CN" sz="1700" b="1" i="1" kern="0" spc="-100" dirty="0">
                <a:solidFill>
                  <a:prstClr val="black"/>
                </a:solidFill>
                <a:latin typeface="Calibri" panose="020F0502020204030204"/>
                <a:ea typeface="宋体" panose="02010600030101010101" pitchFamily="2" charset="-122"/>
              </a:rPr>
              <a:t>Location</a:t>
            </a:r>
            <a:r>
              <a:rPr lang="en-US" altLang="zh-CN" sz="1700" i="1" kern="0" spc="-100" dirty="0">
                <a:solidFill>
                  <a:prstClr val="black"/>
                </a:solidFill>
                <a:latin typeface="Calibri" panose="020F0502020204030204"/>
                <a:ea typeface="宋体" panose="02010600030101010101" pitchFamily="2" charset="-122"/>
              </a:rPr>
              <a:t>: Maui, HI</a:t>
            </a:r>
            <a:endParaRPr lang="en-US" altLang="zh-CN" sz="1700" i="1" kern="0" spc="-100" dirty="0">
              <a:solidFill>
                <a:prstClr val="black"/>
              </a:solidFill>
              <a:latin typeface="Calibri" panose="020F0502020204030204"/>
              <a:ea typeface="宋体" panose="02010600030101010101" pitchFamily="2" charset="-122"/>
            </a:endParaRPr>
          </a:p>
          <a:p>
            <a:pPr indent="457200"/>
            <a:r>
              <a:rPr lang="en-US" altLang="zh-CN" sz="1700" b="1" i="1" kern="0" spc="-100" dirty="0">
                <a:solidFill>
                  <a:prstClr val="black"/>
                </a:solidFill>
                <a:latin typeface="Calibri" panose="020F0502020204030204"/>
                <a:ea typeface="宋体" panose="02010600030101010101" pitchFamily="2" charset="-122"/>
              </a:rPr>
              <a:t>Website</a:t>
            </a:r>
            <a:r>
              <a:rPr lang="en-US" altLang="zh-CN" sz="1700" i="1" kern="0" spc="-100" dirty="0">
                <a:solidFill>
                  <a:prstClr val="black"/>
                </a:solidFill>
                <a:latin typeface="Calibri" panose="020F0502020204030204"/>
                <a:ea typeface="宋体" panose="02010600030101010101" pitchFamily="2" charset="-122"/>
              </a:rPr>
              <a:t> </a:t>
            </a:r>
            <a:r>
              <a:rPr lang="en-US" altLang="zh-CN" sz="1700" b="1" i="1" kern="0" spc="-100" dirty="0">
                <a:solidFill>
                  <a:prstClr val="black"/>
                </a:solidFill>
                <a:latin typeface="Calibri" panose="020F0502020204030204"/>
                <a:ea typeface="宋体" panose="02010600030101010101" pitchFamily="2" charset="-122"/>
              </a:rPr>
              <a:t>Info</a:t>
            </a:r>
            <a:r>
              <a:rPr lang="en-US" altLang="zh-CN" sz="1700" i="1" kern="0" spc="-100" dirty="0">
                <a:solidFill>
                  <a:prstClr val="black"/>
                </a:solidFill>
                <a:latin typeface="Calibri" panose="020F0502020204030204"/>
                <a:ea typeface="宋体" panose="02010600030101010101" pitchFamily="2" charset="-122"/>
              </a:rPr>
              <a:t>: MAUIMARATHON.com–The Maui Paradise Marathon</a:t>
            </a:r>
            <a:endParaRPr lang="en-US" altLang="zh-CN" sz="1700" i="1" kern="0" spc="-100" dirty="0">
              <a:solidFill>
                <a:prstClr val="black"/>
              </a:solidFill>
              <a:latin typeface="Calibri" panose="020F0502020204030204"/>
              <a:ea typeface="宋体" panose="02010600030101010101" pitchFamily="2" charset="-122"/>
            </a:endParaRPr>
          </a:p>
          <a:p>
            <a:pPr indent="457200"/>
            <a:r>
              <a:rPr lang="en-US" altLang="zh-CN" sz="1700" i="1" kern="0" spc="-100" dirty="0">
                <a:solidFill>
                  <a:prstClr val="black"/>
                </a:solidFill>
                <a:latin typeface="Calibri" panose="020F0502020204030204"/>
                <a:ea typeface="宋体" panose="02010600030101010101" pitchFamily="2" charset="-122"/>
              </a:rPr>
              <a:t>This marathon is unique, as it enables runners to schedule their own date and course. Runners love this beautiful course in popular Maui. Runners must also fund their own meals and drinks, as this isn’t your typical marathon.</a:t>
            </a:r>
            <a:endParaRPr lang="en-US" altLang="zh-CN" sz="1700" i="1" kern="0" spc="-100" dirty="0">
              <a:solidFill>
                <a:prstClr val="black"/>
              </a:solidFill>
              <a:latin typeface="Calibri" panose="020F0502020204030204"/>
              <a:ea typeface="宋体" panose="02010600030101010101" pitchFamily="2" charset="-122"/>
            </a:endParaRPr>
          </a:p>
          <a:p>
            <a:r>
              <a:rPr lang="en-US" altLang="zh-CN" i="1" kern="0" spc="-100" dirty="0">
                <a:solidFill>
                  <a:prstClr val="black"/>
                </a:solidFill>
                <a:latin typeface="Calibri" panose="020F0502020204030204"/>
                <a:ea typeface="宋体" panose="02010600030101010101" pitchFamily="2" charset="-122"/>
              </a:rPr>
              <a:t>⚫ </a:t>
            </a:r>
            <a:r>
              <a:rPr lang="en-US" altLang="zh-CN" b="1" i="1" kern="0" spc="-100" dirty="0">
                <a:solidFill>
                  <a:prstClr val="black"/>
                </a:solidFill>
                <a:latin typeface="Calibri" panose="020F0502020204030204"/>
                <a:ea typeface="宋体" panose="02010600030101010101" pitchFamily="2" charset="-122"/>
              </a:rPr>
              <a:t>Bank of America Chicago Marathon</a:t>
            </a:r>
            <a:endParaRPr lang="en-US" altLang="zh-CN" b="1" i="1" kern="0" spc="-100" dirty="0">
              <a:solidFill>
                <a:prstClr val="black"/>
              </a:solidFill>
              <a:latin typeface="Calibri" panose="020F0502020204030204"/>
              <a:ea typeface="宋体" panose="02010600030101010101" pitchFamily="2" charset="-122"/>
            </a:endParaRPr>
          </a:p>
          <a:p>
            <a:pPr indent="457200"/>
            <a:r>
              <a:rPr lang="en-US" altLang="zh-CN" sz="1700" b="1" i="1" kern="0" spc="-100" dirty="0">
                <a:solidFill>
                  <a:prstClr val="black"/>
                </a:solidFill>
                <a:latin typeface="Calibri" panose="020F0502020204030204"/>
                <a:ea typeface="宋体" panose="02010600030101010101" pitchFamily="2" charset="-122"/>
              </a:rPr>
              <a:t>Date</a:t>
            </a:r>
            <a:r>
              <a:rPr lang="en-US" altLang="zh-CN" sz="1700" i="1" kern="0" spc="-100" dirty="0">
                <a:solidFill>
                  <a:prstClr val="black"/>
                </a:solidFill>
                <a:latin typeface="Calibri" panose="020F0502020204030204"/>
                <a:ea typeface="宋体" panose="02010600030101010101" pitchFamily="2" charset="-122"/>
              </a:rPr>
              <a:t>: October 12, 2025</a:t>
            </a:r>
            <a:endParaRPr lang="en-US" altLang="zh-CN" sz="1700" i="1" kern="0" spc="-100" dirty="0">
              <a:solidFill>
                <a:prstClr val="black"/>
              </a:solidFill>
              <a:latin typeface="Calibri" panose="020F0502020204030204"/>
              <a:ea typeface="宋体" panose="02010600030101010101" pitchFamily="2" charset="-122"/>
            </a:endParaRPr>
          </a:p>
          <a:p>
            <a:pPr indent="457200"/>
            <a:r>
              <a:rPr lang="en-US" altLang="zh-CN" sz="1700" b="1" i="1" kern="0" spc="-100" dirty="0">
                <a:solidFill>
                  <a:prstClr val="black"/>
                </a:solidFill>
                <a:latin typeface="Calibri" panose="020F0502020204030204"/>
                <a:ea typeface="宋体" panose="02010600030101010101" pitchFamily="2" charset="-122"/>
              </a:rPr>
              <a:t>Location</a:t>
            </a:r>
            <a:r>
              <a:rPr lang="en-US" altLang="zh-CN" sz="1700" i="1" kern="0" spc="-100" dirty="0">
                <a:solidFill>
                  <a:prstClr val="black"/>
                </a:solidFill>
                <a:latin typeface="Calibri" panose="020F0502020204030204"/>
                <a:ea typeface="宋体" panose="02010600030101010101" pitchFamily="2" charset="-122"/>
              </a:rPr>
              <a:t>: Chicago</a:t>
            </a:r>
            <a:endParaRPr lang="en-US" altLang="zh-CN" sz="1700" i="1" kern="0" spc="-100" dirty="0">
              <a:solidFill>
                <a:prstClr val="black"/>
              </a:solidFill>
              <a:latin typeface="Calibri" panose="020F0502020204030204"/>
              <a:ea typeface="宋体" panose="02010600030101010101" pitchFamily="2" charset="-122"/>
            </a:endParaRPr>
          </a:p>
          <a:p>
            <a:pPr indent="457200"/>
            <a:r>
              <a:rPr lang="en-US" altLang="zh-CN" sz="1700" b="1" i="1" kern="0" spc="-100" dirty="0">
                <a:solidFill>
                  <a:prstClr val="black"/>
                </a:solidFill>
                <a:latin typeface="Calibri" panose="020F0502020204030204"/>
                <a:ea typeface="宋体" panose="02010600030101010101" pitchFamily="2" charset="-122"/>
              </a:rPr>
              <a:t>Website</a:t>
            </a:r>
            <a:r>
              <a:rPr lang="en-US" altLang="zh-CN" sz="1700" i="1" kern="0" spc="-100" dirty="0">
                <a:solidFill>
                  <a:prstClr val="black"/>
                </a:solidFill>
                <a:latin typeface="Calibri" panose="020F0502020204030204"/>
                <a:ea typeface="宋体" panose="02010600030101010101" pitchFamily="2" charset="-122"/>
              </a:rPr>
              <a:t> </a:t>
            </a:r>
            <a:r>
              <a:rPr lang="en-US" altLang="zh-CN" sz="1700" b="1" i="1" kern="0" spc="-100" dirty="0">
                <a:solidFill>
                  <a:prstClr val="black"/>
                </a:solidFill>
                <a:latin typeface="Calibri" panose="020F0502020204030204"/>
                <a:ea typeface="宋体" panose="02010600030101010101" pitchFamily="2" charset="-122"/>
              </a:rPr>
              <a:t>Info</a:t>
            </a:r>
            <a:r>
              <a:rPr lang="en-US" altLang="zh-CN" sz="1700" i="1" kern="0" spc="-100" dirty="0">
                <a:solidFill>
                  <a:prstClr val="black"/>
                </a:solidFill>
                <a:latin typeface="Calibri" panose="020F0502020204030204"/>
                <a:ea typeface="宋体" panose="02010600030101010101" pitchFamily="2" charset="-122"/>
              </a:rPr>
              <a:t>: CHICAGOMARATHON.com–Bank of America Chicago Marathon</a:t>
            </a:r>
            <a:endParaRPr lang="en-US" altLang="zh-CN" sz="1700" i="1" kern="0" spc="-100" dirty="0">
              <a:solidFill>
                <a:prstClr val="black"/>
              </a:solidFill>
              <a:latin typeface="Calibri" panose="020F0502020204030204"/>
              <a:ea typeface="宋体" panose="02010600030101010101" pitchFamily="2" charset="-122"/>
            </a:endParaRPr>
          </a:p>
          <a:p>
            <a:pPr indent="457200"/>
            <a:r>
              <a:rPr lang="en-US" altLang="zh-CN" sz="1700" i="1" kern="0" spc="-100" dirty="0">
                <a:solidFill>
                  <a:prstClr val="black"/>
                </a:solidFill>
                <a:latin typeface="Calibri" panose="020F0502020204030204"/>
                <a:ea typeface="宋体" panose="02010600030101010101" pitchFamily="2" charset="-122"/>
              </a:rPr>
              <a:t>This marathon has often been referred to as one of the most respected marathons in the world. While this course is flat and fast, making it easy for beginners, many of the best runners sign up for this marathon due to its high status. Every runner wants the opportunity to participate in this marathon at least once.</a:t>
            </a:r>
            <a:endParaRPr lang="en-US" altLang="zh-CN" sz="1700" i="1" kern="0" spc="-100" dirty="0">
              <a:solidFill>
                <a:prstClr val="black"/>
              </a:solidFill>
              <a:latin typeface="Calibri" panose="020F0502020204030204"/>
              <a:ea typeface="宋体" panose="02010600030101010101" pitchFamily="2" charset="-122"/>
            </a:endParaRPr>
          </a:p>
          <a:p>
            <a:r>
              <a:rPr lang="en-US" altLang="zh-CN" i="1" kern="0" spc="-100" dirty="0">
                <a:solidFill>
                  <a:prstClr val="black"/>
                </a:solidFill>
                <a:latin typeface="Calibri" panose="020F0502020204030204"/>
                <a:ea typeface="宋体" panose="02010600030101010101" pitchFamily="2" charset="-122"/>
              </a:rPr>
              <a:t>⚫ </a:t>
            </a:r>
            <a:r>
              <a:rPr lang="en-US" altLang="zh-CN" b="1" i="1" kern="0" spc="-100" dirty="0">
                <a:solidFill>
                  <a:prstClr val="black"/>
                </a:solidFill>
                <a:latin typeface="Calibri" panose="020F0502020204030204"/>
                <a:ea typeface="宋体" panose="02010600030101010101" pitchFamily="2" charset="-122"/>
              </a:rPr>
              <a:t>Las Vegas Rock ’N Roll Marathon</a:t>
            </a:r>
            <a:endParaRPr lang="en-US" altLang="zh-CN" b="1" i="1" kern="0" spc="-100" dirty="0">
              <a:solidFill>
                <a:prstClr val="black"/>
              </a:solidFill>
              <a:latin typeface="Calibri" panose="020F0502020204030204"/>
              <a:ea typeface="宋体" panose="02010600030101010101" pitchFamily="2" charset="-122"/>
            </a:endParaRPr>
          </a:p>
          <a:p>
            <a:pPr indent="457200"/>
            <a:r>
              <a:rPr lang="en-US" altLang="zh-CN" sz="1700" b="1" i="1" kern="0" spc="-100" dirty="0">
                <a:solidFill>
                  <a:prstClr val="black"/>
                </a:solidFill>
                <a:latin typeface="Calibri" panose="020F0502020204030204"/>
                <a:ea typeface="宋体" panose="02010600030101010101" pitchFamily="2" charset="-122"/>
              </a:rPr>
              <a:t>Date</a:t>
            </a:r>
            <a:r>
              <a:rPr lang="en-US" altLang="zh-CN" sz="1700" i="1" kern="0" spc="-100" dirty="0">
                <a:solidFill>
                  <a:prstClr val="black"/>
                </a:solidFill>
                <a:latin typeface="Calibri" panose="020F0502020204030204"/>
                <a:ea typeface="宋体" panose="02010600030101010101" pitchFamily="2" charset="-122"/>
              </a:rPr>
              <a:t>: February 22-23, 2025</a:t>
            </a:r>
            <a:endParaRPr lang="en-US" altLang="zh-CN" sz="1700" i="1" kern="0" spc="-100" dirty="0">
              <a:solidFill>
                <a:prstClr val="black"/>
              </a:solidFill>
              <a:latin typeface="Calibri" panose="020F0502020204030204"/>
              <a:ea typeface="宋体" panose="02010600030101010101" pitchFamily="2" charset="-122"/>
            </a:endParaRPr>
          </a:p>
          <a:p>
            <a:pPr indent="457200"/>
            <a:r>
              <a:rPr lang="en-US" altLang="zh-CN" sz="1700" b="1" i="1" kern="0" spc="-100" dirty="0">
                <a:solidFill>
                  <a:prstClr val="black"/>
                </a:solidFill>
                <a:latin typeface="Calibri" panose="020F0502020204030204"/>
                <a:ea typeface="宋体" panose="02010600030101010101" pitchFamily="2" charset="-122"/>
              </a:rPr>
              <a:t>Location</a:t>
            </a:r>
            <a:r>
              <a:rPr lang="en-US" altLang="zh-CN" sz="1700" i="1" kern="0" spc="-100" dirty="0">
                <a:solidFill>
                  <a:prstClr val="black"/>
                </a:solidFill>
                <a:latin typeface="Calibri" panose="020F0502020204030204"/>
                <a:ea typeface="宋体" panose="02010600030101010101" pitchFamily="2" charset="-122"/>
              </a:rPr>
              <a:t>: Las Vegas, NV</a:t>
            </a:r>
            <a:endParaRPr lang="en-US" altLang="zh-CN" sz="1700" i="1" kern="0" spc="-100" dirty="0">
              <a:solidFill>
                <a:prstClr val="black"/>
              </a:solidFill>
              <a:latin typeface="Calibri" panose="020F0502020204030204"/>
              <a:ea typeface="宋体" panose="02010600030101010101" pitchFamily="2" charset="-122"/>
            </a:endParaRPr>
          </a:p>
          <a:p>
            <a:pPr indent="457200"/>
            <a:r>
              <a:rPr lang="en-US" altLang="zh-CN" sz="1700" b="1" i="1" kern="0" spc="-100" dirty="0">
                <a:solidFill>
                  <a:prstClr val="black"/>
                </a:solidFill>
                <a:latin typeface="Calibri" panose="020F0502020204030204"/>
                <a:ea typeface="宋体" panose="02010600030101010101" pitchFamily="2" charset="-122"/>
              </a:rPr>
              <a:t>Website</a:t>
            </a:r>
            <a:r>
              <a:rPr lang="en-US" altLang="zh-CN" sz="1700" i="1" kern="0" spc="-100" dirty="0">
                <a:solidFill>
                  <a:prstClr val="black"/>
                </a:solidFill>
                <a:latin typeface="Calibri" panose="020F0502020204030204"/>
                <a:ea typeface="宋体" panose="02010600030101010101" pitchFamily="2" charset="-122"/>
              </a:rPr>
              <a:t> </a:t>
            </a:r>
            <a:r>
              <a:rPr lang="en-US" altLang="zh-CN" sz="1700" b="1" i="1" kern="0" spc="-100" dirty="0">
                <a:solidFill>
                  <a:prstClr val="black"/>
                </a:solidFill>
                <a:latin typeface="Calibri" panose="020F0502020204030204"/>
                <a:ea typeface="宋体" panose="02010600030101010101" pitchFamily="2" charset="-122"/>
              </a:rPr>
              <a:t>Info</a:t>
            </a:r>
            <a:r>
              <a:rPr lang="en-US" altLang="zh-CN" sz="1700" i="1" kern="0" spc="-100" dirty="0">
                <a:solidFill>
                  <a:prstClr val="black"/>
                </a:solidFill>
                <a:latin typeface="Calibri" panose="020F0502020204030204"/>
                <a:ea typeface="宋体" panose="02010600030101010101" pitchFamily="2" charset="-122"/>
              </a:rPr>
              <a:t>: RUNROCKNROLL.com–Las Vegas Rock ‘N Roll Marathon</a:t>
            </a:r>
            <a:endParaRPr lang="en-US" altLang="zh-CN" sz="1700" i="1" kern="0" spc="-100" dirty="0">
              <a:solidFill>
                <a:prstClr val="black"/>
              </a:solidFill>
              <a:latin typeface="Calibri" panose="020F0502020204030204"/>
              <a:ea typeface="宋体" panose="02010600030101010101" pitchFamily="2" charset="-122"/>
            </a:endParaRPr>
          </a:p>
          <a:p>
            <a:pPr indent="457200"/>
            <a:r>
              <a:rPr lang="en-US" altLang="zh-CN" sz="1700" i="1" kern="0" spc="-100" dirty="0">
                <a:solidFill>
                  <a:prstClr val="black"/>
                </a:solidFill>
                <a:latin typeface="Calibri" panose="020F0502020204030204"/>
                <a:ea typeface="宋体" panose="02010600030101010101" pitchFamily="2" charset="-122"/>
              </a:rPr>
              <a:t>This marathon is very unique, and not only is there plenty of rock-n-roll music to jam to while running, but the marathon allows runners to run to wedding churches with their significant others and either get married or renew their wedding vows. Of course, it’s not required to visit any of the wedding churches, but it’s certainly very popular.</a:t>
            </a:r>
            <a:endParaRPr lang="en-US" altLang="zh-CN" sz="1700" i="1" kern="0" spc="-100" dirty="0">
              <a:solidFill>
                <a:prstClr val="black"/>
              </a:solidFill>
              <a:latin typeface="Calibri" panose="020F0502020204030204"/>
              <a:ea typeface="宋体" panose="02010600030101010101" pitchFamily="2" charset="-122"/>
            </a:endParaRPr>
          </a:p>
        </p:txBody>
      </p:sp>
      <p:sp>
        <p:nvSpPr>
          <p:cNvPr id="6" name="文本框 5"/>
          <p:cNvSpPr txBox="1"/>
          <p:nvPr/>
        </p:nvSpPr>
        <p:spPr>
          <a:xfrm>
            <a:off x="7620000" y="575210"/>
            <a:ext cx="4483510" cy="5632311"/>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21. What distinguishes Maui Paradise Marathon from the other marathons?</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The pleasant weather. </a:t>
            </a:r>
            <a:endPar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Its beautiful scenery.</a:t>
            </a:r>
            <a:endPar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Free meals and drinks. </a:t>
            </a:r>
            <a:endPar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Its flexible date and course.</a:t>
            </a:r>
            <a:endPar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22. Why do many marathon runners consider Chicago Marathon a must-do event?</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Because it is easy to sign up for.</a:t>
            </a:r>
            <a:endPar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Because it has a flat and fast course.</a:t>
            </a:r>
            <a:endPar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Because it enjoys a high reputation among the runners.</a:t>
            </a:r>
            <a:endPar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Because it’s suitable for beginners as well as professionals.</a:t>
            </a:r>
            <a:endPar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23. Which website may lovers visit if they want a special wedding?</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MAUIMARATHON.com </a:t>
            </a:r>
            <a:endPar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HONOLULUMARATHON.org</a:t>
            </a:r>
            <a:endPar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CHICAGOMARATHON.com </a:t>
            </a:r>
            <a:endPar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RUNROCKNROLL.com</a:t>
            </a:r>
            <a:endParaRPr kumimoji="0" lang="en-US" altLang="zh-CN" sz="18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2" name="矩形: 圆角 1"/>
          <p:cNvSpPr/>
          <p:nvPr/>
        </p:nvSpPr>
        <p:spPr>
          <a:xfrm>
            <a:off x="8667598" y="642606"/>
            <a:ext cx="1223654" cy="252129"/>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8721675" y="912993"/>
            <a:ext cx="471486" cy="286542"/>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848927" y="1915883"/>
            <a:ext cx="510815" cy="217717"/>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2778075" y="1910966"/>
            <a:ext cx="4124170" cy="202969"/>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7708953" y="2024036"/>
            <a:ext cx="2949215" cy="247216"/>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9486954" y="2558258"/>
            <a:ext cx="1564504" cy="214440"/>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3297547" y="4205161"/>
            <a:ext cx="4214298" cy="239020"/>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0" y="4514877"/>
            <a:ext cx="1956619" cy="253768"/>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3800168" y="3703716"/>
            <a:ext cx="2964426" cy="268516"/>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1651820" y="4239574"/>
            <a:ext cx="1602657" cy="204607"/>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7649496" y="3423496"/>
            <a:ext cx="4326193" cy="479909"/>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8029677" y="4471945"/>
            <a:ext cx="1399458" cy="237708"/>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a:off x="8201741" y="4761997"/>
            <a:ext cx="1748504" cy="222958"/>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3467509" y="6094268"/>
            <a:ext cx="3965678" cy="227874"/>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nvSpPr>
        <p:spPr>
          <a:xfrm>
            <a:off x="365431" y="6364656"/>
            <a:ext cx="3695292" cy="173796"/>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1579715" y="5612489"/>
            <a:ext cx="1714091" cy="208208"/>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7670799" y="5882875"/>
            <a:ext cx="2308943" cy="242621"/>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left)">
                                      <p:cBhvr>
                                        <p:cTn id="78" dur="500"/>
                                        <p:tgtEl>
                                          <p:spTgt spid="20"/>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2" name="文本框 1"/>
          <p:cNvSpPr txBox="1"/>
          <p:nvPr/>
        </p:nvSpPr>
        <p:spPr>
          <a:xfrm>
            <a:off x="270386" y="461080"/>
            <a:ext cx="10945762" cy="6370975"/>
          </a:xfrm>
          <a:prstGeom prst="rect">
            <a:avLst/>
          </a:prstGeom>
          <a:noFill/>
        </p:spPr>
        <p:txBody>
          <a:bodyPr wrap="square">
            <a:spAutoFit/>
          </a:bodyPr>
          <a:lstStyle/>
          <a:p>
            <a:pPr marR="0" lvl="0" algn="just" defTabSz="913765" rtl="0" eaLnBrk="1" fontAlgn="auto" latinLnBrk="0" hangingPunct="1">
              <a:lnSpc>
                <a:spcPct val="100000"/>
              </a:lnSpc>
              <a:spcBef>
                <a:spcPts val="0"/>
              </a:spcBef>
              <a:spcAft>
                <a:spcPts val="0"/>
              </a:spcAft>
              <a:buClrTx/>
              <a:buSzTx/>
              <a:defRPr/>
            </a:pPr>
            <a:r>
              <a:rPr kumimoji="0" lang="en-US" altLang="zh-CN" sz="2400" b="1" i="1" u="none" strike="noStrike" kern="0" cap="none" spc="-100" normalizeH="0" baseline="0" noProof="0" dirty="0">
                <a:ln>
                  <a:noFill/>
                </a:ln>
                <a:solidFill>
                  <a:prstClr val="black"/>
                </a:solidFill>
                <a:effectLst/>
                <a:highlight>
                  <a:srgbClr val="FFFF00"/>
                </a:highlight>
                <a:uLnTx/>
                <a:uFillTx/>
                <a:latin typeface="Calibri" panose="020F0502020204030204"/>
                <a:ea typeface="宋体" panose="02010600030101010101" pitchFamily="2" charset="-122"/>
                <a:cs typeface="+mn-cs"/>
              </a:rPr>
              <a:t>1. </a:t>
            </a:r>
            <a:r>
              <a:rPr kumimoji="0" lang="zh-CN" altLang="en-US" sz="2400" b="1" u="none" strike="noStrike" kern="0" cap="none" spc="-100" normalizeH="0" baseline="0" noProof="0" dirty="0">
                <a:ln>
                  <a:noFill/>
                </a:ln>
                <a:solidFill>
                  <a:prstClr val="black"/>
                </a:solidFill>
                <a:effectLst/>
                <a:highlight>
                  <a:srgbClr val="FFFF00"/>
                </a:highlight>
                <a:uLnTx/>
                <a:uFillTx/>
                <a:latin typeface="Calibri" panose="020F0502020204030204"/>
                <a:ea typeface="宋体" panose="02010600030101010101" pitchFamily="2" charset="-122"/>
                <a:cs typeface="+mn-cs"/>
              </a:rPr>
              <a:t>词义猜测</a:t>
            </a:r>
            <a:endParaRPr kumimoji="0" lang="en-US" altLang="zh-CN" sz="2400" b="1" u="none" strike="noStrike" kern="0" cap="none" spc="-100" normalizeH="0" baseline="0" noProof="0" dirty="0">
              <a:ln>
                <a:noFill/>
              </a:ln>
              <a:solidFill>
                <a:prstClr val="black"/>
              </a:solidFill>
              <a:effectLst/>
              <a:highlight>
                <a:srgbClr val="FFFF00"/>
              </a:highlight>
              <a:uLnTx/>
              <a:uFillTx/>
              <a:latin typeface="Calibri" panose="020F0502020204030204"/>
              <a:ea typeface="宋体" panose="02010600030101010101" pitchFamily="2" charset="-122"/>
              <a:cs typeface="+mn-cs"/>
            </a:endParaRPr>
          </a:p>
          <a:p>
            <a:pPr lvl="0" algn="just" defTabSz="913765">
              <a:defRPr/>
            </a:pPr>
            <a:r>
              <a:rPr kumimoji="0" lang="en-US" altLang="zh-CN" sz="24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1) </a:t>
            </a:r>
            <a:r>
              <a:rPr lang="en-US" altLang="zh-CN" sz="2400" b="1" i="1" kern="0" spc="-100" dirty="0">
                <a:solidFill>
                  <a:prstClr val="black"/>
                </a:solidFill>
                <a:latin typeface="Calibri" panose="020F0502020204030204"/>
                <a:ea typeface="宋体" panose="02010600030101010101" pitchFamily="2" charset="-122"/>
              </a:rPr>
              <a:t>If you’</a:t>
            </a:r>
            <a:r>
              <a:rPr lang="en-US" altLang="zh-CN" sz="2400" b="1" i="1" u="sng" kern="0" spc="-100" dirty="0">
                <a:solidFill>
                  <a:srgbClr val="FF0000"/>
                </a:solidFill>
                <a:latin typeface="Calibri" panose="020F0502020204030204"/>
                <a:ea typeface="宋体" panose="02010600030101010101" pitchFamily="2" charset="-122"/>
              </a:rPr>
              <a:t>re</a:t>
            </a:r>
            <a:r>
              <a:rPr lang="en-US" altLang="zh-CN" sz="2400" b="1" i="1" kern="0" spc="-100" dirty="0">
                <a:solidFill>
                  <a:prstClr val="black"/>
                </a:solidFill>
                <a:latin typeface="Calibri" panose="020F0502020204030204"/>
                <a:ea typeface="宋体" panose="02010600030101010101" pitchFamily="2" charset="-122"/>
              </a:rPr>
              <a:t> already </a:t>
            </a:r>
            <a:r>
              <a:rPr lang="en-US" altLang="zh-CN" sz="2400" b="1" i="1" u="sng" kern="0" spc="-100" dirty="0">
                <a:solidFill>
                  <a:srgbClr val="FF0000"/>
                </a:solidFill>
                <a:latin typeface="Calibri" panose="020F0502020204030204"/>
                <a:ea typeface="宋体" panose="02010600030101010101" pitchFamily="2" charset="-122"/>
              </a:rPr>
              <a:t>into</a:t>
            </a:r>
            <a:r>
              <a:rPr lang="en-US" altLang="zh-CN" sz="2400" b="1" i="1" kern="0" spc="-100" dirty="0">
                <a:solidFill>
                  <a:prstClr val="black"/>
                </a:solidFill>
                <a:latin typeface="Calibri" panose="020F0502020204030204"/>
                <a:ea typeface="宋体" panose="02010600030101010101" pitchFamily="2" charset="-122"/>
              </a:rPr>
              <a:t> running marathons, or just thinking about running one, then you’re</a:t>
            </a:r>
            <a:endParaRPr lang="en-US" altLang="zh-CN" sz="2400" b="1" i="1" kern="0" spc="-100" dirty="0">
              <a:solidFill>
                <a:prstClr val="black"/>
              </a:solidFill>
              <a:latin typeface="Calibri" panose="020F0502020204030204"/>
              <a:ea typeface="宋体" panose="02010600030101010101" pitchFamily="2" charset="-122"/>
            </a:endParaRPr>
          </a:p>
          <a:p>
            <a:pPr lvl="0" algn="just" defTabSz="913765">
              <a:defRPr/>
            </a:pPr>
            <a:r>
              <a:rPr lang="en-US" altLang="zh-CN" sz="2400" b="1" i="1" u="sng" kern="0" spc="-100" dirty="0">
                <a:solidFill>
                  <a:srgbClr val="FF0000"/>
                </a:solidFill>
                <a:latin typeface="Calibri" panose="020F0502020204030204"/>
                <a:ea typeface="宋体" panose="02010600030101010101" pitchFamily="2" charset="-122"/>
              </a:rPr>
              <a:t>in for a real treat</a:t>
            </a:r>
            <a:r>
              <a:rPr lang="en-US" altLang="zh-CN" sz="2400" b="1" i="1" kern="0" spc="-100" dirty="0">
                <a:solidFill>
                  <a:prstClr val="black"/>
                </a:solidFill>
                <a:latin typeface="Calibri" panose="020F0502020204030204"/>
                <a:ea typeface="宋体" panose="02010600030101010101" pitchFamily="2" charset="-122"/>
              </a:rPr>
              <a:t>. The U.S. has </a:t>
            </a:r>
            <a:r>
              <a:rPr lang="en-US" altLang="zh-CN" sz="2400" b="1" i="1" u="sng" kern="0" spc="-100" dirty="0">
                <a:solidFill>
                  <a:srgbClr val="FF0000"/>
                </a:solidFill>
                <a:latin typeface="Calibri" panose="020F0502020204030204"/>
                <a:ea typeface="宋体" panose="02010600030101010101" pitchFamily="2" charset="-122"/>
              </a:rPr>
              <a:t>an abundance of </a:t>
            </a:r>
            <a:r>
              <a:rPr lang="en-US" altLang="zh-CN" sz="2400" b="1" i="1" kern="0" spc="-100" dirty="0">
                <a:solidFill>
                  <a:prstClr val="black"/>
                </a:solidFill>
                <a:latin typeface="Calibri" panose="020F0502020204030204"/>
                <a:ea typeface="宋体" panose="02010600030101010101" pitchFamily="2" charset="-122"/>
              </a:rPr>
              <a:t>marathons for all different levels in every</a:t>
            </a:r>
            <a:endParaRPr lang="en-US" altLang="zh-CN" sz="2400" b="1" i="1" kern="0" spc="-100" dirty="0">
              <a:solidFill>
                <a:prstClr val="black"/>
              </a:solidFill>
              <a:latin typeface="Calibri" panose="020F0502020204030204"/>
              <a:ea typeface="宋体" panose="02010600030101010101" pitchFamily="2" charset="-122"/>
            </a:endParaRPr>
          </a:p>
          <a:p>
            <a:pPr lvl="0" algn="just" defTabSz="913765">
              <a:defRPr/>
            </a:pPr>
            <a:r>
              <a:rPr lang="en-US" altLang="zh-CN" sz="2400" b="1" i="1" kern="0" spc="-100" dirty="0">
                <a:solidFill>
                  <a:prstClr val="black"/>
                </a:solidFill>
                <a:latin typeface="Calibri" panose="020F0502020204030204"/>
                <a:ea typeface="宋体" panose="02010600030101010101" pitchFamily="2" charset="-122"/>
              </a:rPr>
              <a:t>state.</a:t>
            </a:r>
            <a:endParaRPr lang="en-US" altLang="zh-CN" sz="2400" b="1" i="1" kern="0" spc="-100" dirty="0">
              <a:solidFill>
                <a:prstClr val="black"/>
              </a:solidFill>
              <a:latin typeface="Calibri" panose="020F0502020204030204"/>
              <a:ea typeface="宋体" panose="02010600030101010101" pitchFamily="2" charset="-122"/>
            </a:endParaRPr>
          </a:p>
          <a:p>
            <a:pPr marL="342900" indent="-342900" algn="just" defTabSz="913765">
              <a:buFont typeface="Arial" panose="020B0604020202020204" pitchFamily="34" charset="0"/>
              <a:buChar char="•"/>
              <a:defRPr/>
            </a:pPr>
            <a:r>
              <a:rPr lang="en-US" altLang="zh-CN"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t>
            </a:r>
            <a:r>
              <a:rPr lang="en-US" altLang="zh-CN" sz="24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 into </a:t>
            </a:r>
            <a:r>
              <a:rPr lang="en-US" altLang="zh-CN"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surfing in a big way. </a:t>
            </a:r>
            <a:r>
              <a:rPr lang="en-US" altLang="zh-CN" sz="2400" dirty="0">
                <a:latin typeface="Calibri" panose="020F0502020204030204" pitchFamily="34" charset="0"/>
                <a:ea typeface="Calibri" panose="020F0502020204030204" pitchFamily="34" charset="0"/>
                <a:cs typeface="Calibri" panose="020F0502020204030204" pitchFamily="34" charset="0"/>
              </a:rPr>
              <a:t>    </a:t>
            </a:r>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pPr marL="342900" indent="-342900" algn="just" defTabSz="913765">
              <a:buFont typeface="Arial" panose="020B0604020202020204" pitchFamily="34" charset="0"/>
              <a:buChar char="•"/>
              <a:defRPr/>
            </a:pPr>
            <a:r>
              <a:rPr lang="en-US" altLang="zh-CN" sz="2400" dirty="0">
                <a:latin typeface="Calibri" panose="020F0502020204030204" pitchFamily="34" charset="0"/>
                <a:ea typeface="Calibri" panose="020F0502020204030204" pitchFamily="34" charset="0"/>
                <a:cs typeface="Calibri" panose="020F0502020204030204" pitchFamily="34" charset="0"/>
              </a:rPr>
              <a:t>I'</a:t>
            </a:r>
            <a:r>
              <a:rPr lang="en-US" altLang="zh-CN"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m into </a:t>
            </a:r>
            <a:r>
              <a:rPr lang="en-US" altLang="zh-CN" sz="2400" dirty="0">
                <a:latin typeface="Calibri" panose="020F0502020204030204" pitchFamily="34" charset="0"/>
                <a:ea typeface="Calibri" panose="020F0502020204030204" pitchFamily="34" charset="0"/>
                <a:cs typeface="Calibri" panose="020F0502020204030204" pitchFamily="34" charset="0"/>
              </a:rPr>
              <a:t>electronics myself.</a:t>
            </a:r>
            <a:endParaRPr lang="en-US" altLang="zh-CN" sz="2400" b="1" i="1" kern="0" spc="-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lgn="just" defTabSz="913765">
              <a:defRPr/>
            </a:pPr>
            <a:r>
              <a:rPr lang="en-US" altLang="zh-CN" sz="2400" b="1" i="1" kern="0" spc="-100" dirty="0">
                <a:solidFill>
                  <a:prstClr val="black"/>
                </a:solidFill>
                <a:latin typeface="Calibri" panose="020F0502020204030204"/>
                <a:ea typeface="宋体" panose="02010600030101010101" pitchFamily="2" charset="-122"/>
              </a:rPr>
              <a:t>2) Not only is there plenty of rock-n-roll music to </a:t>
            </a:r>
            <a:r>
              <a:rPr lang="en-US" altLang="zh-CN" sz="2400" b="1" i="1" u="sng" kern="0" spc="-100" dirty="0">
                <a:solidFill>
                  <a:srgbClr val="FF0000"/>
                </a:solidFill>
                <a:latin typeface="Calibri" panose="020F0502020204030204"/>
                <a:ea typeface="宋体" panose="02010600030101010101" pitchFamily="2" charset="-122"/>
              </a:rPr>
              <a:t>jam to </a:t>
            </a:r>
            <a:r>
              <a:rPr lang="en-US" altLang="zh-CN" sz="2400" b="1" i="1" kern="0" spc="-100" dirty="0">
                <a:solidFill>
                  <a:prstClr val="black"/>
                </a:solidFill>
                <a:latin typeface="Calibri" panose="020F0502020204030204"/>
                <a:ea typeface="宋体" panose="02010600030101010101" pitchFamily="2" charset="-122"/>
              </a:rPr>
              <a:t>while running, but the marathon allows runners to run to wedding churches with their significant others and either get married or </a:t>
            </a:r>
            <a:r>
              <a:rPr lang="en-US" altLang="zh-CN" sz="2400" b="1" i="1" u="sng" kern="0" spc="-100" dirty="0">
                <a:solidFill>
                  <a:srgbClr val="FF0000"/>
                </a:solidFill>
                <a:latin typeface="Calibri" panose="020F0502020204030204"/>
                <a:ea typeface="宋体" panose="02010600030101010101" pitchFamily="2" charset="-122"/>
              </a:rPr>
              <a:t>renew</a:t>
            </a:r>
            <a:r>
              <a:rPr lang="en-US" altLang="zh-CN" sz="2400" b="1" i="1" kern="0" spc="-100" dirty="0">
                <a:solidFill>
                  <a:prstClr val="black"/>
                </a:solidFill>
                <a:latin typeface="Calibri" panose="020F0502020204030204"/>
                <a:ea typeface="宋体" panose="02010600030101010101" pitchFamily="2" charset="-122"/>
              </a:rPr>
              <a:t> their wedding </a:t>
            </a:r>
            <a:r>
              <a:rPr lang="en-US" altLang="zh-CN" sz="2400" b="1" i="1" u="sng" kern="0" spc="-100" dirty="0">
                <a:solidFill>
                  <a:srgbClr val="FF0000"/>
                </a:solidFill>
                <a:latin typeface="Calibri" panose="020F0502020204030204"/>
                <a:ea typeface="宋体" panose="02010600030101010101" pitchFamily="2" charset="-122"/>
              </a:rPr>
              <a:t>vows</a:t>
            </a:r>
            <a:r>
              <a:rPr lang="en-US" altLang="zh-CN" sz="2400" b="1" i="1" kern="0" spc="-100" dirty="0">
                <a:solidFill>
                  <a:prstClr val="black"/>
                </a:solidFill>
                <a:latin typeface="Calibri" panose="020F0502020204030204"/>
                <a:ea typeface="宋体" panose="02010600030101010101" pitchFamily="2" charset="-122"/>
              </a:rPr>
              <a:t>.</a:t>
            </a:r>
            <a:endParaRPr lang="en-US" altLang="zh-CN" sz="2400" b="1" i="1" kern="0" spc="-100" dirty="0">
              <a:solidFill>
                <a:prstClr val="black"/>
              </a:solidFill>
              <a:latin typeface="Calibri" panose="020F0502020204030204"/>
              <a:ea typeface="宋体" panose="02010600030101010101" pitchFamily="2" charset="-122"/>
            </a:endParaRPr>
          </a:p>
          <a:p>
            <a:pPr marL="342900" indent="-342900" algn="just" defTabSz="913765">
              <a:buFont typeface="Arial" panose="020B0604020202020204" pitchFamily="34" charset="0"/>
              <a:buChar char="•"/>
              <a:defRPr/>
            </a:pPr>
            <a:r>
              <a:rPr lang="en-US" altLang="zh-CN" sz="2400" dirty="0">
                <a:solidFill>
                  <a:srgbClr val="000000"/>
                </a:solidFill>
                <a:latin typeface="Calibri" panose="020F0502020204030204" pitchFamily="34" charset="0"/>
                <a:ea typeface="Calibri" panose="020F0502020204030204" pitchFamily="34" charset="0"/>
                <a:cs typeface="Calibri" panose="020F0502020204030204" pitchFamily="34" charset="0"/>
              </a:rPr>
              <a:t>He </a:t>
            </a:r>
            <a:r>
              <a:rPr lang="en-US" altLang="zh-CN"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jammed</a:t>
            </a:r>
            <a:r>
              <a:rPr lang="en-US" altLang="zh-CN" sz="2400" dirty="0">
                <a:solidFill>
                  <a:srgbClr val="000000"/>
                </a:solidFill>
                <a:latin typeface="Calibri" panose="020F0502020204030204" pitchFamily="34" charset="0"/>
                <a:ea typeface="Calibri" panose="020F0502020204030204" pitchFamily="34" charset="0"/>
                <a:cs typeface="Calibri" panose="020F0502020204030204" pitchFamily="34" charset="0"/>
              </a:rPr>
              <a:t> his fingers in his ears.</a:t>
            </a:r>
            <a:endParaRPr lang="en-US" altLang="zh-CN"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defTabSz="913765">
              <a:buFont typeface="Arial" panose="020B0604020202020204" pitchFamily="34" charset="0"/>
              <a:buChar char="•"/>
              <a:defRPr/>
            </a:pPr>
            <a:r>
              <a:rPr lang="en-US" altLang="zh-CN" sz="2400" dirty="0">
                <a:solidFill>
                  <a:srgbClr val="000000"/>
                </a:solidFill>
                <a:latin typeface="Calibri" panose="020F0502020204030204" pitchFamily="34" charset="0"/>
                <a:ea typeface="Calibri" panose="020F0502020204030204" pitchFamily="34" charset="0"/>
                <a:cs typeface="Calibri" panose="020F0502020204030204" pitchFamily="34" charset="0"/>
              </a:rPr>
              <a:t>We were stuck in a traffic </a:t>
            </a:r>
            <a:r>
              <a:rPr lang="en-US" altLang="zh-CN"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jam</a:t>
            </a:r>
            <a:r>
              <a:rPr lang="en-US" altLang="zh-CN"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altLang="zh-CN"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defTabSz="913765">
              <a:buFont typeface="Arial" panose="020B0604020202020204" pitchFamily="34" charset="0"/>
              <a:buChar char="•"/>
              <a:defRPr/>
            </a:pPr>
            <a:r>
              <a:rPr lang="en-US" altLang="zh-CN" sz="2400" dirty="0">
                <a:solidFill>
                  <a:srgbClr val="000000"/>
                </a:solidFill>
                <a:latin typeface="Calibri" panose="020F0502020204030204" pitchFamily="34" charset="0"/>
                <a:ea typeface="Calibri" panose="020F0502020204030204" pitchFamily="34" charset="0"/>
                <a:cs typeface="Calibri" panose="020F0502020204030204" pitchFamily="34" charset="0"/>
              </a:rPr>
              <a:t>The fruit can be made into </a:t>
            </a:r>
            <a:r>
              <a:rPr lang="en-US" altLang="zh-CN"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jam</a:t>
            </a:r>
            <a:r>
              <a:rPr lang="en-US" altLang="zh-CN"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altLang="zh-CN"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13765">
              <a:defRPr/>
            </a:pPr>
            <a:r>
              <a:rPr lang="en-US" altLang="zh-CN" sz="2400" b="1" i="1" kern="0" spc="-100" dirty="0">
                <a:solidFill>
                  <a:prstClr val="black"/>
                </a:solidFill>
                <a:latin typeface="Calibri" panose="020F0502020204030204"/>
                <a:ea typeface="宋体" panose="02010600030101010101" pitchFamily="2" charset="-122"/>
              </a:rPr>
              <a:t>3) </a:t>
            </a:r>
            <a:r>
              <a:rPr lang="en-US" altLang="zh-CN" sz="2400" b="1" i="1" dirty="0">
                <a:solidFill>
                  <a:srgbClr val="000000"/>
                </a:solidFill>
                <a:latin typeface="Calibri" panose="020F0502020204030204" pitchFamily="34" charset="0"/>
                <a:ea typeface="Calibri" panose="020F0502020204030204" pitchFamily="34" charset="0"/>
                <a:cs typeface="Calibri" panose="020F0502020204030204" pitchFamily="34" charset="0"/>
              </a:rPr>
              <a:t>This marathon has often </a:t>
            </a:r>
            <a:r>
              <a:rPr lang="en-US" altLang="zh-CN" sz="2400" b="1" i="1" u="sng" kern="0" spc="-100" dirty="0">
                <a:solidFill>
                  <a:srgbClr val="FF0000"/>
                </a:solidFill>
                <a:latin typeface="Calibri" panose="020F0502020204030204"/>
                <a:ea typeface="宋体" panose="02010600030101010101" pitchFamily="2" charset="-122"/>
              </a:rPr>
              <a:t>been referred to as </a:t>
            </a:r>
            <a:r>
              <a:rPr lang="en-US" altLang="zh-CN" sz="2400" b="1" i="1" dirty="0">
                <a:solidFill>
                  <a:srgbClr val="000000"/>
                </a:solidFill>
                <a:latin typeface="Calibri" panose="020F0502020204030204" pitchFamily="34" charset="0"/>
                <a:ea typeface="Calibri" panose="020F0502020204030204" pitchFamily="34" charset="0"/>
                <a:cs typeface="Calibri" panose="020F0502020204030204" pitchFamily="34" charset="0"/>
              </a:rPr>
              <a:t>one of the most </a:t>
            </a:r>
            <a:r>
              <a:rPr lang="en-US" altLang="zh-CN" sz="2400" b="1" i="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respect</a:t>
            </a:r>
            <a:r>
              <a:rPr lang="en-US" altLang="zh-CN" sz="2400" b="1" i="1"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ed</a:t>
            </a:r>
            <a:r>
              <a:rPr lang="en-US" altLang="zh-CN" sz="2400" b="1" i="1" dirty="0">
                <a:solidFill>
                  <a:srgbClr val="000000"/>
                </a:solidFill>
                <a:latin typeface="Calibri" panose="020F0502020204030204" pitchFamily="34" charset="0"/>
                <a:ea typeface="Calibri" panose="020F0502020204030204" pitchFamily="34" charset="0"/>
                <a:cs typeface="Calibri" panose="020F0502020204030204" pitchFamily="34" charset="0"/>
              </a:rPr>
              <a:t> marathons in the world. While this course is flat and fast, _________ (make) it easy for beginners, many of the best runners _____________ </a:t>
            </a:r>
            <a:r>
              <a:rPr lang="zh-CN" altLang="en-US" sz="2400" b="1" i="1" dirty="0">
                <a:solidFill>
                  <a:srgbClr val="000000"/>
                </a:solidFill>
                <a:latin typeface="Calibri" panose="020F0502020204030204" pitchFamily="34" charset="0"/>
                <a:ea typeface="Calibri" panose="020F0502020204030204" pitchFamily="34" charset="0"/>
                <a:cs typeface="Calibri" panose="020F0502020204030204" pitchFamily="34" charset="0"/>
              </a:rPr>
              <a:t>报名参加 </a:t>
            </a:r>
            <a:r>
              <a:rPr lang="en-US" altLang="zh-CN" sz="2400" b="1" i="1" dirty="0">
                <a:solidFill>
                  <a:srgbClr val="000000"/>
                </a:solidFill>
                <a:latin typeface="Calibri" panose="020F0502020204030204" pitchFamily="34" charset="0"/>
                <a:ea typeface="Calibri" panose="020F0502020204030204" pitchFamily="34" charset="0"/>
                <a:cs typeface="Calibri" panose="020F0502020204030204" pitchFamily="34" charset="0"/>
              </a:rPr>
              <a:t>this marathon </a:t>
            </a:r>
            <a:r>
              <a:rPr lang="en-US" altLang="zh-CN" sz="2400" b="1" i="1" dirty="0">
                <a:solidFill>
                  <a:srgbClr val="000000"/>
                </a:solidFill>
                <a:highlight>
                  <a:srgbClr val="00FFFF"/>
                </a:highlight>
                <a:latin typeface="Calibri" panose="020F0502020204030204" pitchFamily="34" charset="0"/>
                <a:ea typeface="Calibri" panose="020F0502020204030204" pitchFamily="34" charset="0"/>
                <a:cs typeface="Calibri" panose="020F0502020204030204" pitchFamily="34" charset="0"/>
              </a:rPr>
              <a:t>due to</a:t>
            </a:r>
            <a:r>
              <a:rPr lang="en-US" altLang="zh-CN" sz="2400" b="1" i="1" dirty="0">
                <a:solidFill>
                  <a:srgbClr val="000000"/>
                </a:solidFill>
                <a:latin typeface="Calibri" panose="020F0502020204030204" pitchFamily="34" charset="0"/>
                <a:ea typeface="Calibri" panose="020F0502020204030204" pitchFamily="34" charset="0"/>
                <a:cs typeface="Calibri" panose="020F0502020204030204" pitchFamily="34" charset="0"/>
              </a:rPr>
              <a:t> its high status. </a:t>
            </a:r>
            <a:endParaRPr lang="en-US" altLang="zh-CN" sz="2400" b="1"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defTabSz="913765">
              <a:buFont typeface="Arial" panose="020B0604020202020204" pitchFamily="34" charset="0"/>
              <a:buChar char="•"/>
              <a:defRPr/>
            </a:pPr>
            <a:r>
              <a:rPr lang="zh-CN" altLang="en-US" sz="2400" dirty="0">
                <a:latin typeface="Calibri" panose="020F0502020204030204" pitchFamily="34" charset="0"/>
                <a:cs typeface="Calibri" panose="020F0502020204030204" pitchFamily="34" charset="0"/>
              </a:rPr>
              <a:t>Marcia had </a:t>
            </a:r>
            <a:r>
              <a:rPr lang="zh-CN" altLang="en-US"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referred to </a:t>
            </a:r>
            <a:r>
              <a:rPr lang="zh-CN" altLang="en-US" sz="2400" dirty="0">
                <a:latin typeface="Calibri" panose="020F0502020204030204" pitchFamily="34" charset="0"/>
                <a:cs typeface="Calibri" panose="020F0502020204030204" pitchFamily="34" charset="0"/>
              </a:rPr>
              <a:t>him </a:t>
            </a:r>
            <a:r>
              <a:rPr lang="zh-CN" altLang="en-US"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as</a:t>
            </a:r>
            <a:r>
              <a:rPr lang="zh-CN" altLang="en-US" sz="2400" dirty="0">
                <a:latin typeface="Calibri" panose="020F0502020204030204" pitchFamily="34" charset="0"/>
                <a:cs typeface="Calibri" panose="020F0502020204030204" pitchFamily="34" charset="0"/>
              </a:rPr>
              <a:t> a dear friend.</a:t>
            </a:r>
            <a:endParaRPr lang="en-US" altLang="zh-CN"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文本框 4"/>
          <p:cNvSpPr txBox="1"/>
          <p:nvPr/>
        </p:nvSpPr>
        <p:spPr>
          <a:xfrm>
            <a:off x="1384055" y="1626790"/>
            <a:ext cx="1329813" cy="369332"/>
          </a:xfrm>
          <a:prstGeom prst="rect">
            <a:avLst/>
          </a:prstGeom>
          <a:noFill/>
        </p:spPr>
        <p:txBody>
          <a:bodyPr wrap="square">
            <a:spAutoFit/>
          </a:bodyPr>
          <a:lstStyle/>
          <a:p>
            <a:r>
              <a:rPr lang="zh-CN" altLang="en-US" b="1" dirty="0">
                <a:solidFill>
                  <a:srgbClr val="0070C0"/>
                </a:solidFill>
              </a:rPr>
              <a:t>喜之不尽</a:t>
            </a:r>
            <a:endParaRPr lang="zh-CN" altLang="en-US" b="1" dirty="0">
              <a:solidFill>
                <a:srgbClr val="0070C0"/>
              </a:solidFill>
            </a:endParaRPr>
          </a:p>
        </p:txBody>
      </p:sp>
      <p:sp>
        <p:nvSpPr>
          <p:cNvPr id="11" name="流程图: 可选过程 10"/>
          <p:cNvSpPr/>
          <p:nvPr/>
        </p:nvSpPr>
        <p:spPr>
          <a:xfrm>
            <a:off x="0" y="199474"/>
            <a:ext cx="2464782" cy="261606"/>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篇词汇拓展</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3883415" y="1636950"/>
            <a:ext cx="1867145" cy="369332"/>
          </a:xfrm>
          <a:prstGeom prst="rect">
            <a:avLst/>
          </a:prstGeom>
          <a:noFill/>
        </p:spPr>
        <p:txBody>
          <a:bodyPr wrap="square">
            <a:spAutoFit/>
          </a:bodyPr>
          <a:lstStyle/>
          <a:p>
            <a:r>
              <a:rPr lang="zh-CN" altLang="en-US" b="1" dirty="0">
                <a:solidFill>
                  <a:srgbClr val="0070C0"/>
                </a:solidFill>
              </a:rPr>
              <a:t>大量的；丰富的</a:t>
            </a:r>
            <a:endParaRPr lang="zh-CN" altLang="en-US" b="1" dirty="0">
              <a:solidFill>
                <a:srgbClr val="0070C0"/>
              </a:solidFill>
            </a:endParaRPr>
          </a:p>
        </p:txBody>
      </p:sp>
      <p:sp>
        <p:nvSpPr>
          <p:cNvPr id="6" name="文本框 5"/>
          <p:cNvSpPr txBox="1"/>
          <p:nvPr/>
        </p:nvSpPr>
        <p:spPr>
          <a:xfrm>
            <a:off x="5874775" y="1647110"/>
            <a:ext cx="2161785" cy="369332"/>
          </a:xfrm>
          <a:prstGeom prst="rect">
            <a:avLst/>
          </a:prstGeom>
          <a:noFill/>
        </p:spPr>
        <p:txBody>
          <a:bodyPr wrap="square">
            <a:spAutoFit/>
          </a:bodyPr>
          <a:lstStyle/>
          <a:p>
            <a:r>
              <a:rPr lang="en-US" altLang="zh-CN" b="1" dirty="0">
                <a:solidFill>
                  <a:srgbClr val="0070C0"/>
                </a:solidFill>
                <a:sym typeface="Wingdings" panose="05000000000000000000" pitchFamily="2" charset="2"/>
              </a:rPr>
              <a:t>adj. abundant</a:t>
            </a:r>
            <a:endParaRPr lang="zh-CN" altLang="en-US" b="1" dirty="0">
              <a:solidFill>
                <a:srgbClr val="0070C0"/>
              </a:solidFill>
            </a:endParaRPr>
          </a:p>
        </p:txBody>
      </p:sp>
      <p:sp>
        <p:nvSpPr>
          <p:cNvPr id="7" name="文本框 6"/>
          <p:cNvSpPr txBox="1"/>
          <p:nvPr/>
        </p:nvSpPr>
        <p:spPr>
          <a:xfrm>
            <a:off x="7480055" y="2464990"/>
            <a:ext cx="1329813" cy="369332"/>
          </a:xfrm>
          <a:prstGeom prst="rect">
            <a:avLst/>
          </a:prstGeom>
          <a:noFill/>
        </p:spPr>
        <p:txBody>
          <a:bodyPr wrap="square">
            <a:spAutoFit/>
          </a:bodyPr>
          <a:lstStyle/>
          <a:p>
            <a:r>
              <a:rPr lang="zh-CN" altLang="en-US" b="1" dirty="0">
                <a:solidFill>
                  <a:srgbClr val="0070C0"/>
                </a:solidFill>
              </a:rPr>
              <a:t>播放</a:t>
            </a:r>
            <a:endParaRPr lang="zh-CN" altLang="en-US" b="1" dirty="0">
              <a:solidFill>
                <a:srgbClr val="0070C0"/>
              </a:solidFill>
            </a:endParaRPr>
          </a:p>
        </p:txBody>
      </p:sp>
      <p:sp>
        <p:nvSpPr>
          <p:cNvPr id="8" name="文本框 7"/>
          <p:cNvSpPr txBox="1"/>
          <p:nvPr/>
        </p:nvSpPr>
        <p:spPr>
          <a:xfrm>
            <a:off x="3863095" y="3470830"/>
            <a:ext cx="2354825" cy="369332"/>
          </a:xfrm>
          <a:prstGeom prst="rect">
            <a:avLst/>
          </a:prstGeom>
          <a:noFill/>
        </p:spPr>
        <p:txBody>
          <a:bodyPr wrap="square">
            <a:spAutoFit/>
          </a:bodyPr>
          <a:lstStyle/>
          <a:p>
            <a:r>
              <a:rPr lang="zh-CN" altLang="en-US" b="1" dirty="0">
                <a:solidFill>
                  <a:srgbClr val="0070C0"/>
                </a:solidFill>
              </a:rPr>
              <a:t>重温他们的结婚誓言</a:t>
            </a:r>
            <a:endParaRPr lang="zh-CN" altLang="en-US" b="1" dirty="0">
              <a:solidFill>
                <a:srgbClr val="0070C0"/>
              </a:solidFill>
            </a:endParaRPr>
          </a:p>
        </p:txBody>
      </p:sp>
      <p:sp>
        <p:nvSpPr>
          <p:cNvPr id="9" name="文本框 8"/>
          <p:cNvSpPr txBox="1"/>
          <p:nvPr/>
        </p:nvSpPr>
        <p:spPr>
          <a:xfrm>
            <a:off x="2481335" y="575230"/>
            <a:ext cx="5336785" cy="369332"/>
          </a:xfrm>
          <a:prstGeom prst="rect">
            <a:avLst/>
          </a:prstGeom>
          <a:noFill/>
        </p:spPr>
        <p:txBody>
          <a:bodyPr wrap="square">
            <a:spAutoFit/>
          </a:bodyPr>
          <a:lstStyle/>
          <a:p>
            <a:r>
              <a:rPr lang="zh-CN" altLang="en-US" b="1" dirty="0">
                <a:solidFill>
                  <a:srgbClr val="0070C0"/>
                </a:solidFill>
              </a:rPr>
              <a:t>喜欢，对</a:t>
            </a:r>
            <a:r>
              <a:rPr lang="en-US" altLang="zh-CN" b="1" dirty="0">
                <a:solidFill>
                  <a:srgbClr val="0070C0"/>
                </a:solidFill>
              </a:rPr>
              <a:t>……</a:t>
            </a:r>
            <a:r>
              <a:rPr lang="zh-CN" altLang="en-US" b="1" dirty="0">
                <a:solidFill>
                  <a:srgbClr val="0070C0"/>
                </a:solidFill>
              </a:rPr>
              <a:t>有兴趣；被迷住，被</a:t>
            </a:r>
            <a:r>
              <a:rPr lang="en-US" altLang="zh-CN" b="1" dirty="0">
                <a:solidFill>
                  <a:srgbClr val="0070C0"/>
                </a:solidFill>
              </a:rPr>
              <a:t>……</a:t>
            </a:r>
            <a:r>
              <a:rPr lang="zh-CN" altLang="en-US" b="1" dirty="0">
                <a:solidFill>
                  <a:srgbClr val="0070C0"/>
                </a:solidFill>
              </a:rPr>
              <a:t>深深吸引</a:t>
            </a:r>
            <a:endParaRPr lang="zh-CN" altLang="en-US" b="1" dirty="0">
              <a:solidFill>
                <a:srgbClr val="0070C0"/>
              </a:solidFill>
            </a:endParaRPr>
          </a:p>
        </p:txBody>
      </p:sp>
      <p:sp>
        <p:nvSpPr>
          <p:cNvPr id="10" name="文本框 9"/>
          <p:cNvSpPr txBox="1"/>
          <p:nvPr/>
        </p:nvSpPr>
        <p:spPr>
          <a:xfrm>
            <a:off x="5363661" y="2015656"/>
            <a:ext cx="5336785" cy="369332"/>
          </a:xfrm>
          <a:prstGeom prst="rect">
            <a:avLst/>
          </a:prstGeom>
          <a:noFill/>
        </p:spPr>
        <p:txBody>
          <a:bodyPr wrap="square">
            <a:spAutoFit/>
          </a:bodyPr>
          <a:lstStyle/>
          <a:p>
            <a:r>
              <a:rPr lang="zh-CN" altLang="en-US" b="1" dirty="0"/>
              <a:t>喜欢</a:t>
            </a:r>
            <a:endParaRPr lang="zh-CN" altLang="en-US" b="1" dirty="0"/>
          </a:p>
        </p:txBody>
      </p:sp>
      <p:sp>
        <p:nvSpPr>
          <p:cNvPr id="12" name="文本框 11"/>
          <p:cNvSpPr txBox="1"/>
          <p:nvPr/>
        </p:nvSpPr>
        <p:spPr>
          <a:xfrm>
            <a:off x="5114905" y="2383382"/>
            <a:ext cx="5336785" cy="369332"/>
          </a:xfrm>
          <a:prstGeom prst="rect">
            <a:avLst/>
          </a:prstGeom>
          <a:noFill/>
        </p:spPr>
        <p:txBody>
          <a:bodyPr wrap="square">
            <a:spAutoFit/>
          </a:bodyPr>
          <a:lstStyle/>
          <a:p>
            <a:r>
              <a:rPr lang="zh-CN" altLang="en-US" b="1" dirty="0"/>
              <a:t>对</a:t>
            </a:r>
            <a:r>
              <a:rPr lang="en-US" altLang="zh-CN" b="1" dirty="0"/>
              <a:t>……</a:t>
            </a:r>
            <a:r>
              <a:rPr lang="zh-CN" altLang="en-US" b="1" dirty="0"/>
              <a:t>有兴趣</a:t>
            </a:r>
            <a:endParaRPr lang="zh-CN" altLang="en-US" b="1" dirty="0"/>
          </a:p>
        </p:txBody>
      </p:sp>
      <p:sp>
        <p:nvSpPr>
          <p:cNvPr id="13" name="文本框 12"/>
          <p:cNvSpPr txBox="1"/>
          <p:nvPr/>
        </p:nvSpPr>
        <p:spPr>
          <a:xfrm>
            <a:off x="5745973" y="3859204"/>
            <a:ext cx="2354825" cy="369332"/>
          </a:xfrm>
          <a:prstGeom prst="rect">
            <a:avLst/>
          </a:prstGeom>
          <a:noFill/>
        </p:spPr>
        <p:txBody>
          <a:bodyPr wrap="square">
            <a:spAutoFit/>
          </a:bodyPr>
          <a:lstStyle/>
          <a:p>
            <a:r>
              <a:rPr lang="zh-CN" altLang="en-US" b="1" dirty="0"/>
              <a:t>塞住</a:t>
            </a:r>
            <a:endParaRPr lang="zh-CN" altLang="en-US" b="1" dirty="0"/>
          </a:p>
        </p:txBody>
      </p:sp>
      <p:sp>
        <p:nvSpPr>
          <p:cNvPr id="14" name="文本框 13"/>
          <p:cNvSpPr txBox="1"/>
          <p:nvPr/>
        </p:nvSpPr>
        <p:spPr>
          <a:xfrm>
            <a:off x="5347766" y="4188584"/>
            <a:ext cx="2354825" cy="369332"/>
          </a:xfrm>
          <a:prstGeom prst="rect">
            <a:avLst/>
          </a:prstGeom>
          <a:noFill/>
        </p:spPr>
        <p:txBody>
          <a:bodyPr wrap="square">
            <a:spAutoFit/>
          </a:bodyPr>
          <a:lstStyle/>
          <a:p>
            <a:r>
              <a:rPr lang="zh-CN" altLang="en-US" b="1" dirty="0"/>
              <a:t>堵塞</a:t>
            </a:r>
            <a:endParaRPr lang="zh-CN" altLang="en-US" b="1" dirty="0"/>
          </a:p>
        </p:txBody>
      </p:sp>
      <p:sp>
        <p:nvSpPr>
          <p:cNvPr id="15" name="文本框 14"/>
          <p:cNvSpPr txBox="1"/>
          <p:nvPr/>
        </p:nvSpPr>
        <p:spPr>
          <a:xfrm>
            <a:off x="5411676" y="4576959"/>
            <a:ext cx="2354825" cy="369332"/>
          </a:xfrm>
          <a:prstGeom prst="rect">
            <a:avLst/>
          </a:prstGeom>
          <a:noFill/>
        </p:spPr>
        <p:txBody>
          <a:bodyPr wrap="square">
            <a:spAutoFit/>
          </a:bodyPr>
          <a:lstStyle/>
          <a:p>
            <a:r>
              <a:rPr lang="zh-CN" altLang="en-US" b="1" dirty="0"/>
              <a:t>果酱</a:t>
            </a:r>
            <a:endParaRPr lang="zh-CN" altLang="en-US" b="1" dirty="0"/>
          </a:p>
        </p:txBody>
      </p:sp>
      <p:sp>
        <p:nvSpPr>
          <p:cNvPr id="16" name="文本框 15"/>
          <p:cNvSpPr txBox="1"/>
          <p:nvPr/>
        </p:nvSpPr>
        <p:spPr>
          <a:xfrm>
            <a:off x="6354657" y="4665221"/>
            <a:ext cx="2354825" cy="369332"/>
          </a:xfrm>
          <a:prstGeom prst="rect">
            <a:avLst/>
          </a:prstGeom>
          <a:noFill/>
        </p:spPr>
        <p:txBody>
          <a:bodyPr wrap="square">
            <a:spAutoFit/>
          </a:bodyPr>
          <a:lstStyle/>
          <a:p>
            <a:r>
              <a:rPr lang="zh-CN" altLang="en-US" b="1" dirty="0">
                <a:solidFill>
                  <a:srgbClr val="0070C0"/>
                </a:solidFill>
              </a:rPr>
              <a:t>被称作为</a:t>
            </a:r>
            <a:r>
              <a:rPr lang="en-US" altLang="zh-CN" b="1" dirty="0">
                <a:solidFill>
                  <a:srgbClr val="0070C0"/>
                </a:solidFill>
              </a:rPr>
              <a:t>…</a:t>
            </a:r>
            <a:endParaRPr lang="zh-CN" altLang="en-US" b="1" dirty="0">
              <a:solidFill>
                <a:srgbClr val="0070C0"/>
              </a:solidFill>
            </a:endParaRPr>
          </a:p>
        </p:txBody>
      </p:sp>
      <p:sp>
        <p:nvSpPr>
          <p:cNvPr id="18" name="文本框 17"/>
          <p:cNvSpPr txBox="1"/>
          <p:nvPr/>
        </p:nvSpPr>
        <p:spPr>
          <a:xfrm>
            <a:off x="6129374" y="5153364"/>
            <a:ext cx="1722416" cy="471732"/>
          </a:xfrm>
          <a:prstGeom prst="rect">
            <a:avLst/>
          </a:prstGeom>
          <a:noFill/>
        </p:spPr>
        <p:txBody>
          <a:bodyPr wrap="square" rtlCol="0">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making</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19" name="文本框 18"/>
          <p:cNvSpPr txBox="1"/>
          <p:nvPr/>
        </p:nvSpPr>
        <p:spPr>
          <a:xfrm>
            <a:off x="4125898" y="5573961"/>
            <a:ext cx="2385786" cy="471732"/>
          </a:xfrm>
          <a:prstGeom prst="rect">
            <a:avLst/>
          </a:prstGeom>
          <a:noFill/>
        </p:spPr>
        <p:txBody>
          <a:bodyPr wrap="square" rtlCol="0">
            <a:spAutoFit/>
          </a:bodyPr>
          <a:lstStyle/>
          <a:p>
            <a:r>
              <a:rPr lang="en-US" altLang="zh-CN"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sign up for</a:t>
            </a:r>
            <a:endParaRPr lang="zh-CN" altLang="en-US" sz="2400" b="1" i="1" dirty="0">
              <a:solidFill>
                <a:srgbClr val="FF0000"/>
              </a:solidFill>
              <a:latin typeface="Calibri" panose="020F0502020204030204" pitchFamily="34" charset="0"/>
              <a:cs typeface="Calibri" panose="020F0502020204030204" pitchFamily="3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P spid="8" grpId="0"/>
      <p:bldP spid="9" grpId="0"/>
      <p:bldP spid="10" grpId="0"/>
      <p:bldP spid="12" grpId="0"/>
      <p:bldP spid="13" grpId="0"/>
      <p:bldP spid="14" grpId="0"/>
      <p:bldP spid="15" grpId="0"/>
      <p:bldP spid="16"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2" name="文本框 1"/>
          <p:cNvSpPr txBox="1"/>
          <p:nvPr/>
        </p:nvSpPr>
        <p:spPr>
          <a:xfrm>
            <a:off x="270385" y="461080"/>
            <a:ext cx="11577485" cy="3785652"/>
          </a:xfrm>
          <a:prstGeom prst="rect">
            <a:avLst/>
          </a:prstGeom>
          <a:noFill/>
        </p:spPr>
        <p:txBody>
          <a:bodyPr wrap="square">
            <a:spAutoFit/>
          </a:bodyPr>
          <a:lstStyle/>
          <a:p>
            <a:pPr marR="0" lvl="0" algn="just" defTabSz="913765" rtl="0" eaLnBrk="1" fontAlgn="auto" latinLnBrk="0" hangingPunct="1">
              <a:lnSpc>
                <a:spcPct val="100000"/>
              </a:lnSpc>
              <a:spcBef>
                <a:spcPts val="0"/>
              </a:spcBef>
              <a:spcAft>
                <a:spcPts val="0"/>
              </a:spcAft>
              <a:buClrTx/>
              <a:buSzTx/>
              <a:defRPr/>
            </a:pPr>
            <a:r>
              <a:rPr kumimoji="0" lang="en-US" altLang="zh-CN" sz="2400" b="1" i="1" u="none" strike="noStrike" kern="0" cap="none" spc="-100" normalizeH="0" baseline="0" noProof="0" dirty="0">
                <a:ln>
                  <a:noFill/>
                </a:ln>
                <a:solidFill>
                  <a:prstClr val="black"/>
                </a:solidFill>
                <a:effectLst/>
                <a:highlight>
                  <a:srgbClr val="FFFF00"/>
                </a:highlight>
                <a:uLnTx/>
                <a:uFillTx/>
                <a:latin typeface="Calibri" panose="020F0502020204030204"/>
                <a:ea typeface="宋体" panose="02010600030101010101" pitchFamily="2" charset="-122"/>
                <a:cs typeface="+mn-cs"/>
              </a:rPr>
              <a:t>2. </a:t>
            </a:r>
            <a:r>
              <a:rPr kumimoji="0" lang="zh-CN" altLang="en-US" sz="2400" b="1" u="none" strike="noStrike" kern="0" cap="none" spc="-100" normalizeH="0" baseline="0" noProof="0" dirty="0">
                <a:ln>
                  <a:noFill/>
                </a:ln>
                <a:solidFill>
                  <a:prstClr val="black"/>
                </a:solidFill>
                <a:effectLst/>
                <a:highlight>
                  <a:srgbClr val="FFFF00"/>
                </a:highlight>
                <a:uLnTx/>
                <a:uFillTx/>
                <a:latin typeface="Calibri" panose="020F0502020204030204"/>
                <a:ea typeface="宋体" panose="02010600030101010101" pitchFamily="2" charset="-122"/>
                <a:cs typeface="+mn-cs"/>
              </a:rPr>
              <a:t>熟词生义</a:t>
            </a:r>
            <a:endParaRPr kumimoji="0" lang="en-US" altLang="zh-CN" sz="2400" b="1" u="none" strike="noStrike" kern="0" cap="none" spc="-100" normalizeH="0" baseline="0" noProof="0" dirty="0">
              <a:ln>
                <a:noFill/>
              </a:ln>
              <a:solidFill>
                <a:prstClr val="black"/>
              </a:solidFill>
              <a:effectLst/>
              <a:highlight>
                <a:srgbClr val="FFFF00"/>
              </a:highlight>
              <a:uLnTx/>
              <a:uFillTx/>
              <a:latin typeface="Calibri" panose="020F0502020204030204"/>
              <a:ea typeface="宋体" panose="02010600030101010101" pitchFamily="2" charset="-122"/>
              <a:cs typeface="+mn-cs"/>
            </a:endParaRPr>
          </a:p>
          <a:p>
            <a:pPr marL="457200" lvl="0" indent="-457200" algn="just" defTabSz="913765">
              <a:buAutoNum type="arabicParenR"/>
              <a:defRPr/>
            </a:pPr>
            <a:r>
              <a:rPr lang="en-US" altLang="zh-CN" sz="2400" b="1" i="1" kern="0" spc="-100" dirty="0">
                <a:solidFill>
                  <a:prstClr val="black"/>
                </a:solidFill>
                <a:latin typeface="Calibri" panose="020F0502020204030204"/>
                <a:ea typeface="宋体" panose="02010600030101010101" pitchFamily="2" charset="-122"/>
              </a:rPr>
              <a:t>This marathon is unique, as it enables runners to </a:t>
            </a:r>
            <a:r>
              <a:rPr lang="en-US" altLang="zh-CN" sz="2400" b="1" i="1" u="sng" kern="0" spc="-100" dirty="0">
                <a:solidFill>
                  <a:srgbClr val="FF0000"/>
                </a:solidFill>
                <a:latin typeface="Calibri" panose="020F0502020204030204"/>
                <a:ea typeface="宋体" panose="02010600030101010101" pitchFamily="2" charset="-122"/>
              </a:rPr>
              <a:t>schedule</a:t>
            </a:r>
            <a:r>
              <a:rPr lang="en-US" altLang="zh-CN" sz="2400" b="1" i="1" kern="0" spc="-100" dirty="0">
                <a:solidFill>
                  <a:prstClr val="black"/>
                </a:solidFill>
                <a:latin typeface="Calibri" panose="020F0502020204030204"/>
                <a:ea typeface="宋体" panose="02010600030101010101" pitchFamily="2" charset="-122"/>
              </a:rPr>
              <a:t> their own date and course. Runners love this beautiful course in popular Maui. </a:t>
            </a:r>
            <a:endParaRPr lang="en-US" altLang="zh-CN" sz="2400" b="1" i="1" kern="0" spc="-100" dirty="0">
              <a:solidFill>
                <a:prstClr val="black"/>
              </a:solidFill>
              <a:latin typeface="Calibri" panose="020F0502020204030204"/>
              <a:ea typeface="宋体" panose="02010600030101010101" pitchFamily="2" charset="-122"/>
            </a:endParaRPr>
          </a:p>
          <a:p>
            <a:pPr lvl="0" algn="just" defTabSz="913765">
              <a:defRPr/>
            </a:pPr>
            <a:r>
              <a:rPr lang="en-US" altLang="zh-CN" sz="2400" b="1" i="1" kern="0" spc="-100" dirty="0">
                <a:solidFill>
                  <a:prstClr val="black"/>
                </a:solidFill>
                <a:latin typeface="Calibri" panose="020F0502020204030204"/>
                <a:ea typeface="宋体" panose="02010600030101010101" pitchFamily="2" charset="-122"/>
              </a:rPr>
              <a:t>* </a:t>
            </a:r>
            <a:r>
              <a:rPr lang="en-US" altLang="zh-CN" sz="2400" i="1" kern="0" spc="-100" dirty="0">
                <a:solidFill>
                  <a:prstClr val="black"/>
                </a:solidFill>
                <a:latin typeface="Calibri" panose="020F0502020204030204"/>
                <a:ea typeface="宋体" panose="02010600030101010101" pitchFamily="2" charset="-122"/>
              </a:rPr>
              <a:t>The contest </a:t>
            </a:r>
            <a:r>
              <a:rPr lang="en-US" altLang="zh-CN" sz="2400" i="1" u="sng" kern="0" spc="-100" dirty="0">
                <a:solidFill>
                  <a:prstClr val="black"/>
                </a:solidFill>
                <a:latin typeface="Calibri" panose="020F0502020204030204"/>
                <a:ea typeface="宋体" panose="02010600030101010101" pitchFamily="2" charset="-122"/>
              </a:rPr>
              <a:t>will take place </a:t>
            </a:r>
            <a:r>
              <a:rPr lang="en-US" altLang="zh-CN" sz="2400" i="1" kern="0" spc="-100" dirty="0">
                <a:solidFill>
                  <a:prstClr val="black"/>
                </a:solidFill>
                <a:latin typeface="Calibri" panose="020F0502020204030204"/>
                <a:ea typeface="宋体" panose="02010600030101010101" pitchFamily="2" charset="-122"/>
              </a:rPr>
              <a:t>in the school hall at 3 p.m. on March 5, 2025.(</a:t>
            </a:r>
            <a:r>
              <a:rPr lang="zh-CN" altLang="en-US" sz="2400" i="1" kern="0" spc="-100" dirty="0">
                <a:solidFill>
                  <a:prstClr val="black"/>
                </a:solidFill>
                <a:latin typeface="Calibri" panose="020F0502020204030204"/>
                <a:ea typeface="宋体" panose="02010600030101010101" pitchFamily="2" charset="-122"/>
              </a:rPr>
              <a:t>应用文</a:t>
            </a:r>
            <a:r>
              <a:rPr lang="en-US" altLang="zh-CN" sz="2400" i="1" kern="0" spc="-100" dirty="0">
                <a:solidFill>
                  <a:prstClr val="black"/>
                </a:solidFill>
                <a:latin typeface="Calibri" panose="020F0502020204030204"/>
                <a:ea typeface="宋体" panose="02010600030101010101" pitchFamily="2" charset="-122"/>
              </a:rPr>
              <a:t>) </a:t>
            </a:r>
            <a:endParaRPr lang="en-US" altLang="zh-CN" sz="2400" i="1" kern="0" spc="-100" dirty="0">
              <a:solidFill>
                <a:prstClr val="black"/>
              </a:solidFill>
              <a:latin typeface="Calibri" panose="020F0502020204030204"/>
              <a:ea typeface="宋体" panose="02010600030101010101" pitchFamily="2" charset="-122"/>
            </a:endParaRPr>
          </a:p>
          <a:p>
            <a:pPr marL="457200" lvl="0" indent="-457200" algn="just" defTabSz="913765">
              <a:buAutoNum type="arabicParenR"/>
              <a:defRPr/>
            </a:pPr>
            <a:endParaRPr lang="en-US" altLang="zh-CN" sz="2400" b="1" i="1" kern="0" spc="-100" dirty="0">
              <a:solidFill>
                <a:prstClr val="black"/>
              </a:solidFill>
              <a:latin typeface="Calibri" panose="020F0502020204030204"/>
              <a:ea typeface="宋体" panose="02010600030101010101" pitchFamily="2" charset="-122"/>
            </a:endParaRPr>
          </a:p>
          <a:p>
            <a:pPr marL="457200" lvl="0" indent="-457200" algn="just" defTabSz="913765">
              <a:buAutoNum type="arabicParenR" startAt="2"/>
              <a:defRPr/>
            </a:pPr>
            <a:r>
              <a:rPr lang="en-US" altLang="zh-CN" sz="2400" b="1" i="1" kern="0" spc="-100" dirty="0">
                <a:solidFill>
                  <a:prstClr val="black"/>
                </a:solidFill>
                <a:latin typeface="Calibri" panose="020F0502020204030204"/>
                <a:ea typeface="宋体" panose="02010600030101010101" pitchFamily="2" charset="-122"/>
              </a:rPr>
              <a:t>Runners must also </a:t>
            </a:r>
            <a:r>
              <a:rPr lang="en-US" altLang="zh-CN" sz="2400" b="1" i="1" u="sng" kern="0" spc="-100" dirty="0">
                <a:solidFill>
                  <a:srgbClr val="FF0000"/>
                </a:solidFill>
                <a:latin typeface="Calibri" panose="020F0502020204030204"/>
                <a:ea typeface="宋体" panose="02010600030101010101" pitchFamily="2" charset="-122"/>
              </a:rPr>
              <a:t>fund</a:t>
            </a:r>
            <a:r>
              <a:rPr lang="en-US" altLang="zh-CN" sz="2400" b="1" i="1" kern="0" spc="-100" dirty="0">
                <a:solidFill>
                  <a:prstClr val="black"/>
                </a:solidFill>
                <a:latin typeface="Calibri" panose="020F0502020204030204"/>
                <a:ea typeface="宋体" panose="02010600030101010101" pitchFamily="2" charset="-122"/>
              </a:rPr>
              <a:t> their own meals and drinks, as this isn’t your typical marathon.</a:t>
            </a:r>
            <a:endParaRPr lang="en-US" altLang="zh-CN" sz="2400" b="1" i="1" kern="0" spc="-100" dirty="0">
              <a:solidFill>
                <a:prstClr val="black"/>
              </a:solidFill>
              <a:latin typeface="Calibri" panose="020F0502020204030204"/>
              <a:ea typeface="宋体" panose="02010600030101010101" pitchFamily="2" charset="-122"/>
            </a:endParaRPr>
          </a:p>
          <a:p>
            <a:pPr lvl="0" algn="just" defTabSz="913765">
              <a:defRPr/>
            </a:pPr>
            <a:r>
              <a:rPr lang="en-US" altLang="zh-CN" sz="2400" i="1" kern="0" spc="-100" dirty="0">
                <a:solidFill>
                  <a:prstClr val="black"/>
                </a:solidFill>
                <a:latin typeface="Calibri" panose="020F0502020204030204"/>
                <a:ea typeface="宋体" panose="02010600030101010101" pitchFamily="2" charset="-122"/>
              </a:rPr>
              <a:t>* The museum is privately </a:t>
            </a:r>
            <a:r>
              <a:rPr lang="en-US" altLang="zh-CN" sz="2400" i="1" u="sng" kern="0" spc="-100" dirty="0">
                <a:solidFill>
                  <a:prstClr val="black"/>
                </a:solidFill>
                <a:latin typeface="Calibri" panose="020F0502020204030204"/>
                <a:ea typeface="宋体" panose="02010600030101010101" pitchFamily="2" charset="-122"/>
              </a:rPr>
              <a:t>funded</a:t>
            </a:r>
            <a:r>
              <a:rPr lang="en-US" altLang="zh-CN" sz="2400" i="1" kern="0" spc="-100" dirty="0">
                <a:solidFill>
                  <a:prstClr val="black"/>
                </a:solidFill>
                <a:latin typeface="Calibri" panose="020F0502020204030204"/>
                <a:ea typeface="宋体" panose="02010600030101010101" pitchFamily="2" charset="-122"/>
              </a:rPr>
              <a:t>.</a:t>
            </a:r>
            <a:endParaRPr lang="en-US" altLang="zh-CN" sz="2400" i="1" kern="0" spc="-100" dirty="0">
              <a:solidFill>
                <a:prstClr val="black"/>
              </a:solidFill>
              <a:latin typeface="Calibri" panose="020F0502020204030204"/>
              <a:ea typeface="宋体" panose="02010600030101010101" pitchFamily="2" charset="-122"/>
            </a:endParaRPr>
          </a:p>
          <a:p>
            <a:pPr lvl="0" algn="just" defTabSz="913765">
              <a:defRPr/>
            </a:pPr>
            <a:r>
              <a:rPr lang="en-US" altLang="zh-CN" sz="2400" i="1" kern="0" spc="-100" dirty="0">
                <a:solidFill>
                  <a:prstClr val="black"/>
                </a:solidFill>
                <a:latin typeface="Calibri" panose="020F0502020204030204"/>
                <a:ea typeface="宋体" panose="02010600030101010101" pitchFamily="2" charset="-122"/>
              </a:rPr>
              <a:t>* Thanks to the collective efforts, we managed to </a:t>
            </a:r>
            <a:r>
              <a:rPr lang="en-US" altLang="zh-CN" sz="2400" i="1" u="sng" kern="0" spc="-100" dirty="0">
                <a:solidFill>
                  <a:prstClr val="black"/>
                </a:solidFill>
                <a:latin typeface="Calibri" panose="020F0502020204030204"/>
                <a:ea typeface="宋体" panose="02010600030101010101" pitchFamily="2" charset="-122"/>
              </a:rPr>
              <a:t>raise</a:t>
            </a:r>
            <a:r>
              <a:rPr lang="en-US" altLang="zh-CN" sz="2400" i="1" kern="0" spc="-100" dirty="0">
                <a:solidFill>
                  <a:prstClr val="black"/>
                </a:solidFill>
                <a:latin typeface="Calibri" panose="020F0502020204030204"/>
                <a:ea typeface="宋体" panose="02010600030101010101" pitchFamily="2" charset="-122"/>
              </a:rPr>
              <a:t> enough </a:t>
            </a:r>
            <a:r>
              <a:rPr lang="en-US" altLang="zh-CN" sz="2400" i="1" u="sng" kern="0" spc="-100" dirty="0">
                <a:solidFill>
                  <a:prstClr val="black"/>
                </a:solidFill>
                <a:latin typeface="Calibri" panose="020F0502020204030204"/>
                <a:ea typeface="宋体" panose="02010600030101010101" pitchFamily="2" charset="-122"/>
              </a:rPr>
              <a:t>funds</a:t>
            </a:r>
            <a:r>
              <a:rPr lang="en-US" altLang="zh-CN" sz="2400" i="1" kern="0" spc="-100" dirty="0">
                <a:solidFill>
                  <a:prstClr val="black"/>
                </a:solidFill>
                <a:latin typeface="Calibri" panose="020F0502020204030204"/>
                <a:ea typeface="宋体" panose="02010600030101010101" pitchFamily="2" charset="-122"/>
              </a:rPr>
              <a:t> to cover the rent for a while.(</a:t>
            </a:r>
            <a:r>
              <a:rPr lang="zh-CN" altLang="en-US" sz="2400" i="1" kern="0" spc="-100" dirty="0">
                <a:solidFill>
                  <a:prstClr val="black"/>
                </a:solidFill>
                <a:latin typeface="Calibri" panose="020F0502020204030204"/>
                <a:ea typeface="宋体" panose="02010600030101010101" pitchFamily="2" charset="-122"/>
              </a:rPr>
              <a:t>阅读</a:t>
            </a:r>
            <a:r>
              <a:rPr lang="en-US" altLang="zh-CN" sz="2400" i="1" kern="0" spc="-100" dirty="0">
                <a:solidFill>
                  <a:prstClr val="black"/>
                </a:solidFill>
                <a:latin typeface="Calibri" panose="020F0502020204030204"/>
                <a:ea typeface="宋体" panose="02010600030101010101" pitchFamily="2" charset="-122"/>
              </a:rPr>
              <a:t>B) </a:t>
            </a:r>
            <a:endParaRPr lang="en-US" altLang="zh-CN" sz="2400" i="1" kern="0" spc="-100" dirty="0">
              <a:solidFill>
                <a:prstClr val="black"/>
              </a:solidFill>
              <a:latin typeface="Calibri" panose="020F0502020204030204"/>
              <a:ea typeface="宋体" panose="02010600030101010101" pitchFamily="2" charset="-122"/>
            </a:endParaRPr>
          </a:p>
          <a:p>
            <a:pPr lvl="0" algn="just" defTabSz="913765">
              <a:defRPr/>
            </a:pPr>
            <a:r>
              <a:rPr lang="en-US" altLang="zh-CN" sz="2400" i="1" kern="0" spc="-100" dirty="0">
                <a:solidFill>
                  <a:prstClr val="black"/>
                </a:solidFill>
                <a:latin typeface="Calibri" panose="020F0502020204030204"/>
                <a:ea typeface="宋体" panose="02010600030101010101" pitchFamily="2" charset="-122"/>
              </a:rPr>
              <a:t>* We also set up an online </a:t>
            </a:r>
            <a:r>
              <a:rPr lang="en-US" altLang="zh-CN" sz="2400" i="1" u="sng" kern="0" spc="-100" dirty="0">
                <a:solidFill>
                  <a:prstClr val="black"/>
                </a:solidFill>
                <a:latin typeface="Calibri" panose="020F0502020204030204"/>
                <a:ea typeface="宋体" panose="02010600030101010101" pitchFamily="2" charset="-122"/>
              </a:rPr>
              <a:t>crowdfunding</a:t>
            </a:r>
            <a:r>
              <a:rPr lang="en-US" altLang="zh-CN" sz="2400" i="1" kern="0" spc="-100" dirty="0">
                <a:solidFill>
                  <a:prstClr val="black"/>
                </a:solidFill>
                <a:latin typeface="Calibri" panose="020F0502020204030204"/>
                <a:ea typeface="宋体" panose="02010600030101010101" pitchFamily="2" charset="-122"/>
              </a:rPr>
              <a:t> page to collect donations .(</a:t>
            </a:r>
            <a:r>
              <a:rPr lang="zh-CN" altLang="en-US" sz="2400" i="1" kern="0" spc="-100" dirty="0">
                <a:solidFill>
                  <a:prstClr val="black"/>
                </a:solidFill>
                <a:latin typeface="Calibri" panose="020F0502020204030204"/>
                <a:ea typeface="宋体" panose="02010600030101010101" pitchFamily="2" charset="-122"/>
              </a:rPr>
              <a:t>阅读</a:t>
            </a:r>
            <a:r>
              <a:rPr lang="en-US" altLang="zh-CN" sz="2400" i="1" kern="0" spc="-100" dirty="0">
                <a:solidFill>
                  <a:prstClr val="black"/>
                </a:solidFill>
                <a:latin typeface="Calibri" panose="020F0502020204030204"/>
                <a:ea typeface="宋体" panose="02010600030101010101" pitchFamily="2" charset="-122"/>
              </a:rPr>
              <a:t>B) </a:t>
            </a:r>
            <a:endParaRPr lang="en-US" altLang="zh-CN" sz="2400" i="1" kern="0" spc="-100" dirty="0">
              <a:solidFill>
                <a:prstClr val="black"/>
              </a:solidFill>
              <a:latin typeface="Calibri" panose="020F0502020204030204"/>
              <a:ea typeface="宋体" panose="02010600030101010101" pitchFamily="2" charset="-122"/>
            </a:endParaRPr>
          </a:p>
        </p:txBody>
      </p:sp>
      <p:sp>
        <p:nvSpPr>
          <p:cNvPr id="11" name="流程图: 可选过程 10"/>
          <p:cNvSpPr/>
          <p:nvPr/>
        </p:nvSpPr>
        <p:spPr>
          <a:xfrm>
            <a:off x="0" y="199474"/>
            <a:ext cx="2464782" cy="261606"/>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篇词汇拓展</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191072" y="4379563"/>
            <a:ext cx="10945762" cy="1200329"/>
          </a:xfrm>
          <a:prstGeom prst="rect">
            <a:avLst/>
          </a:prstGeom>
          <a:noFill/>
        </p:spPr>
        <p:txBody>
          <a:bodyPr wrap="square">
            <a:spAutoFit/>
          </a:bodyPr>
          <a:lstStyle/>
          <a:p>
            <a:pPr marR="0" lvl="0" algn="just" defTabSz="913765" rtl="0" eaLnBrk="1" fontAlgn="auto" latinLnBrk="0" hangingPunct="1">
              <a:lnSpc>
                <a:spcPct val="100000"/>
              </a:lnSpc>
              <a:spcBef>
                <a:spcPts val="0"/>
              </a:spcBef>
              <a:spcAft>
                <a:spcPts val="0"/>
              </a:spcAft>
              <a:buClrTx/>
              <a:buSzTx/>
              <a:defRPr/>
            </a:pPr>
            <a:r>
              <a:rPr kumimoji="0" lang="en-US" altLang="zh-CN" sz="2400" b="1" i="1" u="none" strike="noStrike" kern="0" cap="none" spc="-100" normalizeH="0" baseline="0" noProof="0" dirty="0">
                <a:ln>
                  <a:noFill/>
                </a:ln>
                <a:solidFill>
                  <a:prstClr val="black"/>
                </a:solidFill>
                <a:effectLst/>
                <a:highlight>
                  <a:srgbClr val="FFFF00"/>
                </a:highlight>
                <a:uLnTx/>
                <a:uFillTx/>
                <a:latin typeface="Calibri" panose="020F0502020204030204"/>
                <a:ea typeface="宋体" panose="02010600030101010101" pitchFamily="2" charset="-122"/>
                <a:cs typeface="+mn-cs"/>
              </a:rPr>
              <a:t>3. </a:t>
            </a:r>
            <a:r>
              <a:rPr kumimoji="0" lang="zh-CN" altLang="en-US" sz="2400" b="1" u="none" strike="noStrike" kern="0" cap="none" spc="-100" normalizeH="0" baseline="0" noProof="0" dirty="0">
                <a:ln>
                  <a:noFill/>
                </a:ln>
                <a:solidFill>
                  <a:prstClr val="black"/>
                </a:solidFill>
                <a:effectLst/>
                <a:highlight>
                  <a:srgbClr val="FFFF00"/>
                </a:highlight>
                <a:uLnTx/>
                <a:uFillTx/>
                <a:latin typeface="Calibri" panose="020F0502020204030204"/>
                <a:ea typeface="宋体" panose="02010600030101010101" pitchFamily="2" charset="-122"/>
                <a:cs typeface="+mn-cs"/>
              </a:rPr>
              <a:t>重点词</a:t>
            </a:r>
            <a:endParaRPr kumimoji="0" lang="en-US" altLang="zh-CN" sz="2400" b="1" u="none" strike="noStrike" kern="0" cap="none" spc="-100" normalizeH="0" baseline="0" noProof="0" dirty="0">
              <a:ln>
                <a:noFill/>
              </a:ln>
              <a:solidFill>
                <a:prstClr val="black"/>
              </a:solidFill>
              <a:effectLst/>
              <a:highlight>
                <a:srgbClr val="FFFF00"/>
              </a:highlight>
              <a:uLnTx/>
              <a:uFillTx/>
              <a:latin typeface="Calibri" panose="020F0502020204030204"/>
              <a:ea typeface="宋体" panose="02010600030101010101" pitchFamily="2" charset="-122"/>
              <a:cs typeface="+mn-cs"/>
            </a:endParaRPr>
          </a:p>
          <a:p>
            <a:pPr marL="457200" lvl="0" indent="-457200" algn="just" defTabSz="913765">
              <a:buAutoNum type="arabicParenR"/>
              <a:defRPr/>
            </a:pPr>
            <a:r>
              <a:rPr lang="en-US" altLang="zh-CN" sz="2400" b="1" i="1" kern="0" spc="-100" dirty="0">
                <a:solidFill>
                  <a:prstClr val="black"/>
                </a:solidFill>
                <a:latin typeface="Calibri" panose="020F0502020204030204"/>
                <a:ea typeface="宋体" panose="02010600030101010101" pitchFamily="2" charset="-122"/>
              </a:rPr>
              <a:t>What </a:t>
            </a:r>
            <a:r>
              <a:rPr lang="en-US" altLang="zh-CN" sz="2400" b="1" i="1" u="sng" kern="0" spc="-100" dirty="0">
                <a:solidFill>
                  <a:srgbClr val="FF0000"/>
                </a:solidFill>
                <a:latin typeface="Calibri" panose="020F0502020204030204"/>
                <a:ea typeface="宋体" panose="02010600030101010101" pitchFamily="2" charset="-122"/>
              </a:rPr>
              <a:t>distinguishes</a:t>
            </a:r>
            <a:r>
              <a:rPr lang="en-US" altLang="zh-CN" sz="2400" b="1" i="1" kern="0" spc="-100" dirty="0">
                <a:solidFill>
                  <a:prstClr val="black"/>
                </a:solidFill>
                <a:latin typeface="Calibri" panose="020F0502020204030204"/>
                <a:ea typeface="宋体" panose="02010600030101010101" pitchFamily="2" charset="-122"/>
              </a:rPr>
              <a:t> Maui Paradise Marathon </a:t>
            </a:r>
            <a:r>
              <a:rPr lang="en-US" altLang="zh-CN" sz="2400" b="1" i="1" u="sng" kern="0" spc="-100" dirty="0">
                <a:solidFill>
                  <a:srgbClr val="FF0000"/>
                </a:solidFill>
                <a:latin typeface="Calibri" panose="020F0502020204030204"/>
                <a:ea typeface="宋体" panose="02010600030101010101" pitchFamily="2" charset="-122"/>
              </a:rPr>
              <a:t>from</a:t>
            </a:r>
            <a:r>
              <a:rPr lang="en-US" altLang="zh-CN" sz="2400" b="1" i="1" kern="0" spc="-100" dirty="0">
                <a:solidFill>
                  <a:prstClr val="black"/>
                </a:solidFill>
                <a:latin typeface="Calibri" panose="020F0502020204030204"/>
                <a:ea typeface="宋体" panose="02010600030101010101" pitchFamily="2" charset="-122"/>
              </a:rPr>
              <a:t> the other marathons?</a:t>
            </a:r>
            <a:endParaRPr lang="en-US" altLang="zh-CN" sz="2400" b="1" i="1" kern="0" spc="-100" dirty="0">
              <a:solidFill>
                <a:prstClr val="black"/>
              </a:solidFill>
              <a:latin typeface="Calibri" panose="020F0502020204030204"/>
              <a:ea typeface="宋体" panose="02010600030101010101" pitchFamily="2" charset="-122"/>
            </a:endParaRPr>
          </a:p>
          <a:p>
            <a:pPr lvl="0" algn="just" defTabSz="913765">
              <a:defRPr/>
            </a:pPr>
            <a:r>
              <a:rPr lang="en-US" altLang="zh-CN" sz="2400" b="1" i="1" kern="0" spc="-100" dirty="0">
                <a:solidFill>
                  <a:prstClr val="black"/>
                </a:solidFill>
                <a:latin typeface="Calibri" panose="020F0502020204030204"/>
                <a:ea typeface="宋体" panose="02010600030101010101" pitchFamily="2" charset="-122"/>
                <a:sym typeface="Wingdings" panose="05000000000000000000" pitchFamily="2" charset="2"/>
              </a:rPr>
              <a:t> adj. </a:t>
            </a:r>
            <a:endParaRPr lang="en-US" altLang="zh-CN" sz="2400" b="1" i="1" kern="0" spc="-100" dirty="0">
              <a:solidFill>
                <a:prstClr val="black"/>
              </a:solidFill>
              <a:latin typeface="Calibri" panose="020F0502020204030204"/>
              <a:ea typeface="宋体" panose="02010600030101010101" pitchFamily="2" charset="-122"/>
            </a:endParaRPr>
          </a:p>
        </p:txBody>
      </p:sp>
      <p:sp>
        <p:nvSpPr>
          <p:cNvPr id="21" name="文本框 20"/>
          <p:cNvSpPr txBox="1"/>
          <p:nvPr/>
        </p:nvSpPr>
        <p:spPr>
          <a:xfrm>
            <a:off x="1938020" y="1867208"/>
            <a:ext cx="6151880" cy="461665"/>
          </a:xfrm>
          <a:prstGeom prst="rect">
            <a:avLst/>
          </a:prstGeom>
          <a:noFill/>
        </p:spPr>
        <p:txBody>
          <a:bodyPr wrap="square">
            <a:spAutoFit/>
          </a:bodyPr>
          <a:lstStyle/>
          <a:p>
            <a:r>
              <a:rPr kumimoji="0" lang="en-US" altLang="zh-CN" sz="2400" b="1" i="1"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is scheduled </a:t>
            </a:r>
            <a:endParaRPr lang="zh-CN" altLang="en-US" dirty="0"/>
          </a:p>
        </p:txBody>
      </p:sp>
      <p:sp>
        <p:nvSpPr>
          <p:cNvPr id="22" name="文本框 21"/>
          <p:cNvSpPr txBox="1"/>
          <p:nvPr/>
        </p:nvSpPr>
        <p:spPr>
          <a:xfrm>
            <a:off x="4244340" y="2700328"/>
            <a:ext cx="6151880" cy="461665"/>
          </a:xfrm>
          <a:prstGeom prst="rect">
            <a:avLst/>
          </a:prstGeom>
          <a:noFill/>
        </p:spPr>
        <p:txBody>
          <a:bodyPr wrap="square">
            <a:spAutoFit/>
          </a:bodyPr>
          <a:lstStyle/>
          <a:p>
            <a:r>
              <a:rPr lang="zh-CN" altLang="en-US" sz="2400" b="1" kern="0" spc="-100" dirty="0">
                <a:solidFill>
                  <a:srgbClr val="FF0000"/>
                </a:solidFill>
                <a:latin typeface="Calibri" panose="020F0502020204030204"/>
                <a:ea typeface="宋体" panose="02010600030101010101" pitchFamily="2" charset="-122"/>
              </a:rPr>
              <a:t>资助</a:t>
            </a:r>
            <a:endParaRPr lang="zh-CN" altLang="en-US" dirty="0"/>
          </a:p>
        </p:txBody>
      </p:sp>
      <p:sp>
        <p:nvSpPr>
          <p:cNvPr id="23" name="文本框 22"/>
          <p:cNvSpPr txBox="1"/>
          <p:nvPr/>
        </p:nvSpPr>
        <p:spPr>
          <a:xfrm>
            <a:off x="6155075" y="3436437"/>
            <a:ext cx="6151880" cy="461665"/>
          </a:xfrm>
          <a:prstGeom prst="rect">
            <a:avLst/>
          </a:prstGeom>
          <a:noFill/>
        </p:spPr>
        <p:txBody>
          <a:bodyPr wrap="square">
            <a:spAutoFit/>
          </a:bodyPr>
          <a:lstStyle/>
          <a:p>
            <a:r>
              <a:rPr kumimoji="0" lang="zh-CN" altLang="en-US" sz="2400" b="1"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筹集资金</a:t>
            </a:r>
            <a:endParaRPr lang="zh-CN" altLang="en-US" dirty="0"/>
          </a:p>
        </p:txBody>
      </p:sp>
      <p:sp>
        <p:nvSpPr>
          <p:cNvPr id="24" name="文本框 23"/>
          <p:cNvSpPr txBox="1"/>
          <p:nvPr/>
        </p:nvSpPr>
        <p:spPr>
          <a:xfrm>
            <a:off x="1078025" y="5056465"/>
            <a:ext cx="6151880" cy="461665"/>
          </a:xfrm>
          <a:prstGeom prst="rect">
            <a:avLst/>
          </a:prstGeom>
          <a:noFill/>
        </p:spPr>
        <p:txBody>
          <a:bodyPr wrap="square">
            <a:spAutoFit/>
          </a:bodyPr>
          <a:lstStyle/>
          <a:p>
            <a:r>
              <a:rPr kumimoji="0" lang="en-US" altLang="zh-CN" sz="2400" b="1" i="1"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distinguished</a:t>
            </a:r>
            <a:endParaRPr lang="zh-CN" altLang="en-US" dirty="0"/>
          </a:p>
        </p:txBody>
      </p:sp>
      <p:sp>
        <p:nvSpPr>
          <p:cNvPr id="25" name="文本框 24"/>
          <p:cNvSpPr txBox="1"/>
          <p:nvPr/>
        </p:nvSpPr>
        <p:spPr>
          <a:xfrm>
            <a:off x="629346" y="5531691"/>
            <a:ext cx="6151880" cy="1200329"/>
          </a:xfrm>
          <a:prstGeom prst="rect">
            <a:avLst/>
          </a:prstGeom>
          <a:noFill/>
        </p:spPr>
        <p:txBody>
          <a:bodyPr wrap="square">
            <a:spAutoFit/>
          </a:bodyPr>
          <a:lstStyle/>
          <a:p>
            <a:pPr marL="342900" indent="-342900">
              <a:buFont typeface="Arial" panose="020B0604020202020204" pitchFamily="34" charset="0"/>
              <a:buChar char="•"/>
            </a:pPr>
            <a:r>
              <a:rPr kumimoji="0" lang="en-US" altLang="zh-CN" sz="2400" b="1" i="1"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celebrated    </a:t>
            </a:r>
            <a:r>
              <a:rPr kumimoji="0" lang="en-US" altLang="zh-CN" sz="2400" b="1" i="1"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sym typeface="Wingdings" panose="05000000000000000000" pitchFamily="2" charset="2"/>
              </a:rPr>
              <a:t> celebrity</a:t>
            </a:r>
            <a:endParaRPr kumimoji="0" lang="en-US" altLang="zh-CN" sz="2400" b="1" i="1"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sym typeface="Wingdings" panose="05000000000000000000" pitchFamily="2" charset="2"/>
            </a:endParaRPr>
          </a:p>
          <a:p>
            <a:pPr marL="342900" indent="-342900">
              <a:buFont typeface="Arial" panose="020B0604020202020204" pitchFamily="34" charset="0"/>
              <a:buChar char="•"/>
            </a:pPr>
            <a:r>
              <a:rPr lang="en-US" altLang="zh-CN" sz="2400" b="1" i="1" kern="0" spc="-100" dirty="0">
                <a:solidFill>
                  <a:srgbClr val="FF0000"/>
                </a:solidFill>
                <a:latin typeface="Calibri" panose="020F0502020204030204"/>
                <a:ea typeface="宋体" panose="02010600030101010101" pitchFamily="2" charset="-122"/>
                <a:sym typeface="Wingdings" panose="05000000000000000000" pitchFamily="2" charset="2"/>
              </a:rPr>
              <a:t>noted</a:t>
            </a:r>
            <a:endParaRPr lang="en-US" altLang="zh-CN" sz="2400" b="1" i="1" kern="0" spc="-100" dirty="0">
              <a:solidFill>
                <a:srgbClr val="FF0000"/>
              </a:solidFill>
              <a:latin typeface="Calibri" panose="020F0502020204030204"/>
              <a:ea typeface="宋体" panose="02010600030101010101" pitchFamily="2" charset="-122"/>
              <a:sym typeface="Wingdings" panose="05000000000000000000" pitchFamily="2" charset="2"/>
            </a:endParaRPr>
          </a:p>
          <a:p>
            <a:pPr marL="342900" indent="-342900">
              <a:buFont typeface="Arial" panose="020B0604020202020204" pitchFamily="34" charset="0"/>
              <a:buChar char="•"/>
            </a:pPr>
            <a:r>
              <a:rPr lang="en-US" altLang="zh-CN" sz="2400" b="1" i="1" kern="0" spc="-100" dirty="0">
                <a:solidFill>
                  <a:srgbClr val="FF0000"/>
                </a:solidFill>
                <a:latin typeface="Calibri" panose="020F0502020204030204"/>
                <a:ea typeface="宋体" panose="02010600030101010101" pitchFamily="2" charset="-122"/>
                <a:sym typeface="Wingdings" panose="05000000000000000000" pitchFamily="2" charset="2"/>
              </a:rPr>
              <a:t>renowned</a:t>
            </a:r>
            <a:endParaRPr lang="zh-CN" altLang="en-US" dirty="0"/>
          </a:p>
        </p:txBody>
      </p:sp>
      <p:sp>
        <p:nvSpPr>
          <p:cNvPr id="26" name="文本框 25"/>
          <p:cNvSpPr txBox="1"/>
          <p:nvPr/>
        </p:nvSpPr>
        <p:spPr>
          <a:xfrm>
            <a:off x="8834366" y="3755985"/>
            <a:ext cx="2492395" cy="461665"/>
          </a:xfrm>
          <a:prstGeom prst="rect">
            <a:avLst/>
          </a:prstGeom>
          <a:noFill/>
        </p:spPr>
        <p:txBody>
          <a:bodyPr wrap="square">
            <a:spAutoFit/>
          </a:bodyPr>
          <a:lstStyle/>
          <a:p>
            <a:r>
              <a:rPr kumimoji="0" lang="zh-CN" altLang="en-US" sz="2400" b="1"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众筹</a:t>
            </a:r>
            <a:endParaRPr lang="zh-CN" altLang="en-US"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35510"/>
            <a:ext cx="12192000" cy="315615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3" name="矩形 2"/>
          <p:cNvSpPr/>
          <p:nvPr/>
        </p:nvSpPr>
        <p:spPr bwMode="auto">
          <a:xfrm>
            <a:off x="1757600" y="1542322"/>
            <a:ext cx="2788181" cy="830997"/>
          </a:xfrm>
          <a:prstGeom prst="rect">
            <a:avLst/>
          </a:prstGeom>
        </p:spPr>
        <p:txBody>
          <a:bodyPr wrap="square">
            <a:spAutoFit/>
          </a:bodyPr>
          <a:lstStyle/>
          <a:p>
            <a:pPr algn="ctr" defTabSz="609600">
              <a:defRPr/>
            </a:pPr>
            <a:r>
              <a:rPr lang="en-US" altLang="zh-CN"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rPr>
              <a:t>篇</a:t>
            </a:r>
            <a:endParaRPr lang="zh-CN" altLang="en-US" sz="4800" b="1" kern="100" dirty="0">
              <a:solidFill>
                <a:srgbClr val="A0B7C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396957" y="2821028"/>
            <a:ext cx="6367637" cy="830997"/>
          </a:xfrm>
          <a:prstGeom prst="rect">
            <a:avLst/>
          </a:prstGeom>
          <a:noFill/>
        </p:spPr>
        <p:txBody>
          <a:bodyPr wrap="square">
            <a:spAutoFit/>
          </a:body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An encounter with an old bookstore and the effort to help it survive</a:t>
            </a:r>
            <a:endParaRPr lang="en-US" altLang="zh-CN" sz="2400" b="1" i="1" dirty="0">
              <a:latin typeface="Calibri" panose="020F0502020204030204" pitchFamily="34" charset="0"/>
              <a:cs typeface="Calibri" panose="020F0502020204030204" pitchFamily="34"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826" y="83126"/>
            <a:ext cx="12054348" cy="6670965"/>
          </a:xfrm>
          <a:prstGeom prst="rect">
            <a:avLst/>
          </a:prstGeom>
          <a:solidFill>
            <a:schemeClr val="bg1">
              <a:alpha val="80000"/>
            </a:schemeClr>
          </a:solidFill>
          <a:ln>
            <a:noFill/>
          </a:ln>
          <a:effectLst>
            <a:outerShdw blurRad="50800" dist="38100" dir="5400000" algn="t" rotWithShape="0">
              <a:schemeClr val="bg1">
                <a:lumMod val="9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59号-创粗黑"/>
              <a:cs typeface="+mn-cs"/>
            </a:endParaRPr>
          </a:p>
        </p:txBody>
      </p:sp>
      <p:sp>
        <p:nvSpPr>
          <p:cNvPr id="2" name="文本框 1"/>
          <p:cNvSpPr txBox="1"/>
          <p:nvPr/>
        </p:nvSpPr>
        <p:spPr>
          <a:xfrm>
            <a:off x="0" y="-39328"/>
            <a:ext cx="7108723" cy="6894195"/>
          </a:xfrm>
          <a:prstGeom prst="rect">
            <a:avLst/>
          </a:prstGeom>
          <a:noFill/>
        </p:spPr>
        <p:txBody>
          <a:bodyPr wrap="square">
            <a:spAutoFit/>
          </a:bodyPr>
          <a:lstStyle/>
          <a:p>
            <a:pPr indent="457200" algn="just"/>
            <a:r>
              <a:rPr lang="en-US" altLang="zh-CN" sz="1700" i="1" kern="0" spc="-100" dirty="0">
                <a:solidFill>
                  <a:prstClr val="black"/>
                </a:solidFill>
                <a:latin typeface="Calibri" panose="020F0502020204030204"/>
                <a:ea typeface="宋体" panose="02010600030101010101" pitchFamily="2" charset="-122"/>
              </a:rPr>
              <a:t>There was an old bookstore on the corner of my street. I discovered it one sunny afternoon when I was exploring the neighborhood. The moment I pushed open the door, a unique aroma (</a:t>
            </a:r>
            <a:r>
              <a:rPr lang="zh-CN" altLang="en-US" sz="1700" i="1" kern="0" spc="-100" dirty="0">
                <a:solidFill>
                  <a:prstClr val="black"/>
                </a:solidFill>
                <a:latin typeface="Calibri" panose="020F0502020204030204"/>
                <a:ea typeface="宋体" panose="02010600030101010101" pitchFamily="2" charset="-122"/>
              </a:rPr>
              <a:t>芳香</a:t>
            </a:r>
            <a:r>
              <a:rPr lang="en-US" altLang="zh-CN" sz="1700" i="1" kern="0" spc="-100" dirty="0">
                <a:solidFill>
                  <a:prstClr val="black"/>
                </a:solidFill>
                <a:latin typeface="Calibri" panose="020F0502020204030204"/>
                <a:ea typeface="宋体" panose="02010600030101010101" pitchFamily="2" charset="-122"/>
              </a:rPr>
              <a:t>) embraced me. The shelves were stuffed with books of every genre and age. I could see the spines of well-loved classics, rare first editions, and forgotten treasures. The owner, a middle-aged man with glasses and a warm smile, was busy tidying up. He greeted me and told me to feel free to look around. I started browsing and was immediately fascinated by a collection of old travelogues that seemed to hold the secrets of far-off lands.</a:t>
            </a:r>
            <a:endParaRPr lang="en-US" altLang="zh-CN" sz="1700" i="1" kern="0" spc="-100" dirty="0">
              <a:solidFill>
                <a:prstClr val="black"/>
              </a:solidFill>
              <a:latin typeface="Calibri" panose="020F0502020204030204"/>
              <a:ea typeface="宋体" panose="02010600030101010101" pitchFamily="2" charset="-122"/>
            </a:endParaRPr>
          </a:p>
          <a:p>
            <a:pPr indent="457200" algn="just"/>
            <a:r>
              <a:rPr lang="en-US" altLang="zh-CN" sz="1700" i="1" kern="0" spc="-100" dirty="0">
                <a:solidFill>
                  <a:prstClr val="black"/>
                </a:solidFill>
                <a:latin typeface="Calibri" panose="020F0502020204030204"/>
                <a:ea typeface="宋体" panose="02010600030101010101" pitchFamily="2" charset="-122"/>
              </a:rPr>
              <a:t>Over the following weeks, I became a regular. I would spend hours there, losing myself in the pages of different books. Sometimes, the owner would recommend a particular book based on our conversations. His knowledge and passion for literature were truly inspiring.</a:t>
            </a:r>
            <a:endParaRPr lang="en-US" altLang="zh-CN" sz="1700" i="1" kern="0" spc="-100" dirty="0">
              <a:solidFill>
                <a:prstClr val="black"/>
              </a:solidFill>
              <a:latin typeface="Calibri" panose="020F0502020204030204"/>
              <a:ea typeface="宋体" panose="02010600030101010101" pitchFamily="2" charset="-122"/>
            </a:endParaRPr>
          </a:p>
          <a:p>
            <a:pPr indent="457200" algn="just"/>
            <a:r>
              <a:rPr lang="en-US" altLang="zh-CN" sz="1700" i="1" kern="0" spc="-100" dirty="0">
                <a:solidFill>
                  <a:prstClr val="black"/>
                </a:solidFill>
                <a:highlight>
                  <a:srgbClr val="FF00FF"/>
                </a:highlight>
                <a:latin typeface="Calibri" panose="020F0502020204030204"/>
                <a:ea typeface="宋体" panose="02010600030101010101" pitchFamily="2" charset="-122"/>
              </a:rPr>
              <a:t>However</a:t>
            </a:r>
            <a:r>
              <a:rPr lang="en-US" altLang="zh-CN" sz="1700" i="1" kern="0" spc="-100" dirty="0">
                <a:solidFill>
                  <a:prstClr val="black"/>
                </a:solidFill>
                <a:latin typeface="Calibri" panose="020F0502020204030204"/>
                <a:ea typeface="宋体" panose="02010600030101010101" pitchFamily="2" charset="-122"/>
              </a:rPr>
              <a:t>, change was on the horizon. The city was developing rapidly, and new, modern shops were replacing the old ones. One day, I noticed a sense of gloom in the bookstore. The owner informed me that due to the skyrocketing rent and the competition from online bookstores, he was struggling to keep the doors open. It seemed that this little shelter of literature might soon disappear.</a:t>
            </a:r>
            <a:endParaRPr lang="en-US" altLang="zh-CN" sz="1700" i="1" kern="0" spc="-100" dirty="0">
              <a:solidFill>
                <a:prstClr val="black"/>
              </a:solidFill>
              <a:latin typeface="Calibri" panose="020F0502020204030204"/>
              <a:ea typeface="宋体" panose="02010600030101010101" pitchFamily="2" charset="-122"/>
            </a:endParaRPr>
          </a:p>
          <a:p>
            <a:pPr indent="457200" algn="just"/>
            <a:r>
              <a:rPr lang="en-US" altLang="zh-CN" sz="1700" i="1" kern="0" spc="-100" dirty="0">
                <a:solidFill>
                  <a:prstClr val="black"/>
                </a:solidFill>
                <a:latin typeface="Calibri" panose="020F0502020204030204"/>
                <a:ea typeface="宋体" panose="02010600030101010101" pitchFamily="2" charset="-122"/>
              </a:rPr>
              <a:t>I was determined not to let that happen. I reached out to my schoolmates and local community groups. We organized a book fair in front of the bookstore, inviting local authors and artists to participate. We also set up an online crowdfunding page to collect donations. People from all over the neighborhood came to show their support. They bought books, donated money, and shared their own memories of the bookstore.</a:t>
            </a:r>
            <a:endParaRPr lang="en-US" altLang="zh-CN" sz="1700" i="1" kern="0" spc="-100" dirty="0">
              <a:solidFill>
                <a:prstClr val="black"/>
              </a:solidFill>
              <a:latin typeface="Calibri" panose="020F0502020204030204"/>
              <a:ea typeface="宋体" panose="02010600030101010101" pitchFamily="2" charset="-122"/>
            </a:endParaRPr>
          </a:p>
          <a:p>
            <a:pPr indent="457200" algn="just"/>
            <a:r>
              <a:rPr lang="en-US" altLang="zh-CN" sz="1700" i="1" kern="0" spc="-100" dirty="0">
                <a:solidFill>
                  <a:prstClr val="black"/>
                </a:solidFill>
                <a:latin typeface="Calibri" panose="020F0502020204030204"/>
                <a:ea typeface="宋体" panose="02010600030101010101" pitchFamily="2" charset="-122"/>
              </a:rPr>
              <a:t>Thanks to the collective efforts, we managed to raise enough funds to cover the rent for a while. The bookstore survived this crisis. A community’s love and support can preserve something truly valuable. The old bookstore was not just a place to buy books; it was a cornerstone of our community’s cultural and emotional heritage, and it was worth every bit of the fight to save it.</a:t>
            </a:r>
            <a:endParaRPr lang="en-US" altLang="zh-CN" sz="1700" i="1" kern="0" spc="-100" dirty="0">
              <a:solidFill>
                <a:prstClr val="black"/>
              </a:solidFill>
              <a:latin typeface="Calibri" panose="020F0502020204030204"/>
              <a:ea typeface="宋体" panose="02010600030101010101" pitchFamily="2" charset="-122"/>
            </a:endParaRPr>
          </a:p>
        </p:txBody>
      </p:sp>
      <p:sp>
        <p:nvSpPr>
          <p:cNvPr id="3" name="文本框 2"/>
          <p:cNvSpPr txBox="1"/>
          <p:nvPr/>
        </p:nvSpPr>
        <p:spPr>
          <a:xfrm>
            <a:off x="7177548" y="0"/>
            <a:ext cx="4916130" cy="6740307"/>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24.What caught the writer’s attention the most during his first visit to the bookstore?</a:t>
            </a:r>
            <a:endPar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The packed book shelves. </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The ancient travel accounts.</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The friendly and devoted shop owner. </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The rich collection of literature classics.</a:t>
            </a:r>
            <a:endParaRPr kumimoji="0" lang="en-US" altLang="zh-CN" sz="160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25. Why did the bookstore face the risk of shutting down?</a:t>
            </a:r>
            <a:endPar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rPr>
              <a:t>A. Poor management of the store.</a:t>
            </a:r>
            <a:endPar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rPr>
              <a:t>B. Rising rent and e-commerce pressure.</a:t>
            </a:r>
            <a:endPar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rPr>
              <a:t>C. A decrease in people’s interest in literature.</a:t>
            </a:r>
            <a:endPar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rPr>
              <a:t>D. The run-down condition and out-of-style decorations.</a:t>
            </a:r>
            <a:endPar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26.Which of the following best describes the writer?</a:t>
            </a:r>
            <a:endPar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rPr>
              <a:t>A. Warm-hearted and influential. </a:t>
            </a:r>
            <a:endPar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rPr>
              <a:t>B. Inspiring and economical.</a:t>
            </a:r>
            <a:endPar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rPr>
              <a:t>C. Reserved and passionate. </a:t>
            </a:r>
            <a:endPar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rPr>
              <a:t>D. Ambitious and knowledgeable.</a:t>
            </a:r>
            <a:endPar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27. What of the following does the writer mainly emphasize in the passage?</a:t>
            </a:r>
            <a:endParaRPr kumimoji="0" lang="en-US" altLang="zh-CN" sz="16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rPr>
              <a:t>A. The crucial role of joint efforts in conserving cultural treasure.</a:t>
            </a:r>
            <a:endPar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rPr>
              <a:t>B. The negative impact of urban expansion on personal hobbies.</a:t>
            </a:r>
            <a:endPar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rPr>
              <a:t>C. The marked advantage of small local businesses over large ones.</a:t>
            </a:r>
            <a:endPar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rPr>
              <a:t>D. The unavoidable replacement of old traditions by modern trends.</a:t>
            </a:r>
            <a:endParaRPr lang="en-US" altLang="zh-CN" sz="1600" i="1"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
        <p:nvSpPr>
          <p:cNvPr id="5" name="矩形: 圆角 4"/>
          <p:cNvSpPr/>
          <p:nvPr/>
        </p:nvSpPr>
        <p:spPr>
          <a:xfrm>
            <a:off x="8067830" y="111663"/>
            <a:ext cx="3219602" cy="183306"/>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7512308" y="323056"/>
            <a:ext cx="461653" cy="207885"/>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6681483" y="1380024"/>
            <a:ext cx="461653" cy="207885"/>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0" y="1611082"/>
            <a:ext cx="4473677" cy="227550"/>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7212424" y="829418"/>
            <a:ext cx="2629666" cy="212801"/>
          </a:xfrm>
          <a:prstGeom prst="round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9502878" y="1520955"/>
            <a:ext cx="2138516" cy="248851"/>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7177549" y="1781510"/>
            <a:ext cx="747251" cy="253767"/>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3760839" y="3369421"/>
            <a:ext cx="3239729" cy="229186"/>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78658" y="3639808"/>
            <a:ext cx="1799303" cy="243933"/>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7211962" y="2248544"/>
            <a:ext cx="3446206" cy="268514"/>
          </a:xfrm>
          <a:prstGeom prst="roundRect">
            <a:avLst/>
          </a:prstGeom>
          <a:solidFill>
            <a:srgbClr val="FFFF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10664722" y="3006941"/>
            <a:ext cx="947175" cy="237704"/>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a:off x="1014360" y="4191729"/>
            <a:ext cx="2544917" cy="203290"/>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4971845" y="4226142"/>
            <a:ext cx="2117214" cy="188542"/>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nvSpPr>
        <p:spPr>
          <a:xfrm>
            <a:off x="0" y="4476864"/>
            <a:ext cx="1622323" cy="173794"/>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1961535" y="4481781"/>
            <a:ext cx="1622323" cy="173794"/>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2630130" y="4737419"/>
            <a:ext cx="2866102" cy="188542"/>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7241459" y="3272412"/>
            <a:ext cx="3052915" cy="227871"/>
          </a:xfrm>
          <a:prstGeom prst="roundRect">
            <a:avLst/>
          </a:prstGeom>
          <a:solidFill>
            <a:srgbClr val="00B0F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p:nvSpPr>
        <p:spPr>
          <a:xfrm>
            <a:off x="554211" y="5479422"/>
            <a:ext cx="2395466" cy="233120"/>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1042219" y="5749809"/>
            <a:ext cx="2428568" cy="238036"/>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p:cNvSpPr/>
          <p:nvPr/>
        </p:nvSpPr>
        <p:spPr>
          <a:xfrm>
            <a:off x="3518636" y="5759641"/>
            <a:ext cx="3560589" cy="208540"/>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0" y="6020196"/>
            <a:ext cx="2084439" cy="203623"/>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4950542" y="6270919"/>
            <a:ext cx="2084439" cy="203623"/>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p:cNvSpPr/>
          <p:nvPr/>
        </p:nvSpPr>
        <p:spPr>
          <a:xfrm>
            <a:off x="0" y="6541306"/>
            <a:ext cx="1779639" cy="193791"/>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p:cNvSpPr/>
          <p:nvPr/>
        </p:nvSpPr>
        <p:spPr>
          <a:xfrm>
            <a:off x="7202129" y="4737086"/>
            <a:ext cx="4665406" cy="405185"/>
          </a:xfrm>
          <a:prstGeom prst="roundRect">
            <a:avLst/>
          </a:prstGeom>
          <a:solidFill>
            <a:srgbClr val="FF0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left)">
                                      <p:cBhvr>
                                        <p:cTn id="97" dur="500"/>
                                        <p:tgtEl>
                                          <p:spTgt spid="27"/>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wipe(left)">
                                      <p:cBhvr>
                                        <p:cTn id="106" dur="500"/>
                                        <p:tgtEl>
                                          <p:spTgt spid="29"/>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wipe(left)">
                                      <p:cBhvr>
                                        <p:cTn id="110" dur="5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wipe(left)">
                                      <p:cBhvr>
                                        <p:cTn id="1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5" grpId="0" animBg="1"/>
      <p:bldP spid="26" grpId="0" animBg="1"/>
      <p:bldP spid="27" grpId="0" animBg="1"/>
      <p:bldP spid="28" grpId="0" animBg="1"/>
      <p:bldP spid="29" grpId="0" animBg="1"/>
      <p:bldP spid="30" grpId="0" animBg="1"/>
      <p:bldP spid="31"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BEAUTIFY_FLAG" val="#wm#"/>
  <p:tag name="KSO_WM_TEMPLATE_CATEGORY" val="custom"/>
  <p:tag name="KSO_WM_TEMPLATE_INDEX" val="20187308"/>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43226</Words>
  <Application>WPS 演示</Application>
  <PresentationFormat>宽屏</PresentationFormat>
  <Paragraphs>1062</Paragraphs>
  <Slides>41</Slides>
  <Notes>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41</vt:i4>
      </vt:variant>
    </vt:vector>
  </HeadingPairs>
  <TitlesOfParts>
    <vt:vector size="61" baseType="lpstr">
      <vt:lpstr>Arial</vt:lpstr>
      <vt:lpstr>宋体</vt:lpstr>
      <vt:lpstr>Wingdings</vt:lpstr>
      <vt:lpstr>微软雅黑</vt:lpstr>
      <vt:lpstr>字魂59号-创粗黑</vt:lpstr>
      <vt:lpstr>字魂59号-创粗黑</vt:lpstr>
      <vt:lpstr>Century Gothic</vt:lpstr>
      <vt:lpstr>微软雅黑 Light</vt:lpstr>
      <vt:lpstr>Calibri</vt:lpstr>
      <vt:lpstr>Times New Roman</vt:lpstr>
      <vt:lpstr>Calibri</vt:lpstr>
      <vt:lpstr>等线</vt:lpstr>
      <vt:lpstr>Arial Unicode MS</vt:lpstr>
      <vt:lpstr>Times New Roman</vt:lpstr>
      <vt:lpstr>Cambria</vt:lpstr>
      <vt:lpstr>黑体</vt:lpstr>
      <vt:lpstr>Segoe Print</vt:lpstr>
      <vt:lpstr>HelveticaNeue</vt:lpstr>
      <vt:lpstr>华文新魏</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晨华 吴</dc:creator>
  <cp:lastModifiedBy>Administrator</cp:lastModifiedBy>
  <cp:revision>55</cp:revision>
  <dcterms:created xsi:type="dcterms:W3CDTF">2025-02-16T05:45:00Z</dcterms:created>
  <dcterms:modified xsi:type="dcterms:W3CDTF">2025-02-21T05:52:57Z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