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5"/>
  </p:notesMasterIdLst>
  <p:sldIdLst>
    <p:sldId id="3408" r:id="rId3"/>
    <p:sldId id="3361" r:id="rId4"/>
    <p:sldId id="3367" r:id="rId6"/>
    <p:sldId id="270" r:id="rId7"/>
    <p:sldId id="3389" r:id="rId8"/>
    <p:sldId id="3376" r:id="rId9"/>
    <p:sldId id="3382" r:id="rId10"/>
    <p:sldId id="3383" r:id="rId11"/>
    <p:sldId id="3377" r:id="rId12"/>
    <p:sldId id="3384" r:id="rId13"/>
    <p:sldId id="3385" r:id="rId14"/>
    <p:sldId id="3386" r:id="rId15"/>
    <p:sldId id="3391" r:id="rId16"/>
    <p:sldId id="3392" r:id="rId17"/>
    <p:sldId id="3388" r:id="rId18"/>
    <p:sldId id="3387" r:id="rId19"/>
    <p:sldId id="3380" r:id="rId20"/>
    <p:sldId id="3381" r:id="rId21"/>
    <p:sldId id="3395" r:id="rId22"/>
    <p:sldId id="3393" r:id="rId23"/>
    <p:sldId id="3394" r:id="rId24"/>
    <p:sldId id="3396" r:id="rId25"/>
    <p:sldId id="3372" r:id="rId2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FF9900"/>
    <a:srgbClr val="FFFFFF"/>
    <a:srgbClr val="6A91C8"/>
    <a:srgbClr val="187152"/>
    <a:srgbClr val="021422"/>
    <a:srgbClr val="D5BE39"/>
    <a:srgbClr val="07404B"/>
    <a:srgbClr val="DADDE4"/>
    <a:srgbClr val="DEE1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12" autoAdjust="0"/>
    <p:restoredTop sz="94660"/>
  </p:normalViewPr>
  <p:slideViewPr>
    <p:cSldViewPr snapToGrid="0">
      <p:cViewPr>
        <p:scale>
          <a:sx n="60" d="100"/>
          <a:sy n="60" d="100"/>
        </p:scale>
        <p:origin x="1066" y="44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E1A13A-D60A-422D-BAA6-E4E7ADFA2A21}"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E886AE-BC43-4E5F-A7F0-F08982154314}"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6B6A186-84C0-4556-A551-E4650B798520}"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6B6A186-84C0-4556-A551-E4650B798520}"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26B02EC-97C0-4E19-AA45-E904FCC1D11E}" type="slidenum">
              <a:rPr lang="en-GB" smtClean="0"/>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BBE886AE-BC43-4E5F-A7F0-F08982154314}"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6B6A186-84C0-4556-A551-E4650B79852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BBC58E1B-5923-4CAF-B9CC-D14A574623CF}" type="datetimeFigureOut">
              <a:rPr lang="zh-CN" altLang="en-US" smtClean="0"/>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8EE746A1-6C2B-4A0A-9B52-5B2A1AF6763A}"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1825625"/>
            <a:ext cx="10515600" cy="4351338"/>
          </a:xfrm>
          <a:prstGeom prst="rect">
            <a:avLst/>
          </a:prstGeo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BBC58E1B-5923-4CAF-B9CC-D14A574623CF}" type="datetimeFigureOut">
              <a:rPr lang="zh-CN" altLang="en-US" smtClean="0"/>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8EE746A1-6C2B-4A0A-9B52-5B2A1AF6763A}"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a:prstGeom prst="rect">
            <a:avLst/>
          </a:prstGeo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BBC58E1B-5923-4CAF-B9CC-D14A574623CF}" type="datetimeFigureOut">
              <a:rPr lang="zh-CN" altLang="en-US" smtClean="0"/>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8EE746A1-6C2B-4A0A-9B52-5B2A1AF6763A}"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Columns 2">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838200" y="1825625"/>
            <a:ext cx="10515600" cy="4351338"/>
          </a:xfrm>
          <a:prstGeom prst="rect">
            <a:avLst/>
          </a:prstGeo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BBC58E1B-5923-4CAF-B9CC-D14A574623CF}" type="datetimeFigureOut">
              <a:rPr lang="zh-CN" altLang="en-US" smtClean="0"/>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8EE746A1-6C2B-4A0A-9B52-5B2A1AF6763A}"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BBC58E1B-5923-4CAF-B9CC-D14A574623CF}" type="datetimeFigureOut">
              <a:rPr lang="zh-CN" altLang="en-US" smtClean="0"/>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8EE746A1-6C2B-4A0A-9B52-5B2A1AF6763A}"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a:prstGeom prst="rect">
            <a:avLst/>
          </a:prstGeo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a:prstGeom prst="rect">
            <a:avLst/>
          </a:prstGeo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BBC58E1B-5923-4CAF-B9CC-D14A574623CF}" type="datetimeFigureOut">
              <a:rPr lang="zh-CN" altLang="en-US" smtClean="0"/>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8EE746A1-6C2B-4A0A-9B52-5B2A1AF6763A}"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a:prstGeom prst="rect">
            <a:avLst/>
          </a:prstGeo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a:prstGeom prst="rect">
            <a:avLst/>
          </a:prstGeo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a:prstGeom prst="rect">
            <a:avLst/>
          </a:prstGeo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a:xfrm>
            <a:off x="838200" y="6356350"/>
            <a:ext cx="2743200" cy="365125"/>
          </a:xfrm>
          <a:prstGeom prst="rect">
            <a:avLst/>
          </a:prstGeom>
        </p:spPr>
        <p:txBody>
          <a:bodyPr/>
          <a:lstStyle/>
          <a:p>
            <a:fld id="{BBC58E1B-5923-4CAF-B9CC-D14A574623CF}" type="datetimeFigureOut">
              <a:rPr lang="zh-CN" altLang="en-US" smtClean="0"/>
            </a:fld>
            <a:endParaRPr lang="zh-CN" altLang="en-US"/>
          </a:p>
        </p:txBody>
      </p:sp>
      <p:sp>
        <p:nvSpPr>
          <p:cNvPr id="8" name="页脚占位符 7"/>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8610600" y="6356350"/>
            <a:ext cx="2743200" cy="365125"/>
          </a:xfrm>
          <a:prstGeom prst="rect">
            <a:avLst/>
          </a:prstGeom>
        </p:spPr>
        <p:txBody>
          <a:bodyPr/>
          <a:lstStyle/>
          <a:p>
            <a:fld id="{8EE746A1-6C2B-4A0A-9B52-5B2A1AF6763A}"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a:xfrm>
            <a:off x="838200" y="6356350"/>
            <a:ext cx="2743200" cy="365125"/>
          </a:xfrm>
          <a:prstGeom prst="rect">
            <a:avLst/>
          </a:prstGeom>
        </p:spPr>
        <p:txBody>
          <a:bodyPr/>
          <a:lstStyle/>
          <a:p>
            <a:fld id="{BBC58E1B-5923-4CAF-B9CC-D14A574623CF}" type="datetimeFigureOut">
              <a:rPr lang="zh-CN" altLang="en-US" smtClean="0"/>
            </a:fld>
            <a:endParaRPr lang="zh-CN" altLang="en-US"/>
          </a:p>
        </p:txBody>
      </p:sp>
      <p:sp>
        <p:nvSpPr>
          <p:cNvPr id="4" name="页脚占位符 3"/>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8610600" y="6356350"/>
            <a:ext cx="2743200" cy="365125"/>
          </a:xfrm>
          <a:prstGeom prst="rect">
            <a:avLst/>
          </a:prstGeom>
        </p:spPr>
        <p:txBody>
          <a:bodyPr/>
          <a:lstStyle/>
          <a:p>
            <a:fld id="{8EE746A1-6C2B-4A0A-9B52-5B2A1AF6763A}"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a:lstStyle/>
          <a:p>
            <a:fld id="{BBC58E1B-5923-4CAF-B9CC-D14A574623CF}" type="datetimeFigureOut">
              <a:rPr lang="zh-CN" altLang="en-US" smtClean="0"/>
            </a:fld>
            <a:endParaRPr lang="zh-CN" altLang="en-US"/>
          </a:p>
        </p:txBody>
      </p:sp>
      <p:sp>
        <p:nvSpPr>
          <p:cNvPr id="3" name="页脚占位符 2"/>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a:prstGeom prst="rect">
            <a:avLst/>
          </a:prstGeom>
        </p:spPr>
        <p:txBody>
          <a:bodyPr/>
          <a:lstStyle/>
          <a:p>
            <a:fld id="{8EE746A1-6C2B-4A0A-9B52-5B2A1AF6763A}"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BBC58E1B-5923-4CAF-B9CC-D14A574623CF}" type="datetimeFigureOut">
              <a:rPr lang="zh-CN" altLang="en-US" smtClean="0"/>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8EE746A1-6C2B-4A0A-9B52-5B2A1AF6763A}"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BBC58E1B-5923-4CAF-B9CC-D14A574623CF}" type="datetimeFigureOut">
              <a:rPr lang="zh-CN" altLang="en-US" smtClean="0"/>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8EE746A1-6C2B-4A0A-9B52-5B2A1AF6763A}"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3.jpeg"/><Relationship Id="rId14" Type="http://schemas.openxmlformats.org/officeDocument/2006/relationships/image" Target="../media/image2.jpeg"/><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矩形 1"/>
          <p:cNvSpPr/>
          <p:nvPr userDrawn="1"/>
        </p:nvSpPr>
        <p:spPr>
          <a:xfrm>
            <a:off x="948905" y="0"/>
            <a:ext cx="9687465" cy="6711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p:cNvPicPr>
            <a:picLocks noChangeAspect="1"/>
          </p:cNvPicPr>
          <p:nvPr userDrawn="1"/>
        </p:nvPicPr>
        <p:blipFill rotWithShape="1">
          <a:blip r:embed="rId13" cstate="print">
            <a:extLst>
              <a:ext uri="{28A0092B-C50C-407E-A947-70E740481C1C}">
                <a14:useLocalDpi xmlns:a14="http://schemas.microsoft.com/office/drawing/2010/main" val="0"/>
              </a:ext>
            </a:extLst>
          </a:blip>
          <a:srcRect/>
          <a:stretch>
            <a:fillRect/>
          </a:stretch>
        </p:blipFill>
        <p:spPr>
          <a:xfrm rot="16200000" flipV="1">
            <a:off x="2984740" y="-2984740"/>
            <a:ext cx="819510" cy="6788989"/>
          </a:xfrm>
          <a:prstGeom prst="rect">
            <a:avLst/>
          </a:prstGeom>
        </p:spPr>
      </p:pic>
      <p:pic>
        <p:nvPicPr>
          <p:cNvPr id="10" name="图片 9"/>
          <p:cNvPicPr>
            <a:picLocks noChangeAspect="1"/>
          </p:cNvPicPr>
          <p:nvPr userDrawn="1"/>
        </p:nvPicPr>
        <p:blipFill rotWithShape="1">
          <a:blip r:embed="rId14" cstate="print">
            <a:extLst>
              <a:ext uri="{28A0092B-C50C-407E-A947-70E740481C1C}">
                <a14:useLocalDpi xmlns:a14="http://schemas.microsoft.com/office/drawing/2010/main" val="0"/>
              </a:ext>
            </a:extLst>
          </a:blip>
          <a:srcRect/>
          <a:stretch>
            <a:fillRect/>
          </a:stretch>
        </p:blipFill>
        <p:spPr>
          <a:xfrm rot="16200000">
            <a:off x="9062051" y="-2310442"/>
            <a:ext cx="819510" cy="5440393"/>
          </a:xfrm>
          <a:prstGeom prst="rect">
            <a:avLst/>
          </a:prstGeom>
        </p:spPr>
      </p:pic>
      <p:pic>
        <p:nvPicPr>
          <p:cNvPr id="5124" name="图片 6" descr="logo横版 png"/>
          <p:cNvPicPr>
            <a:picLocks noChangeAspect="1"/>
          </p:cNvPicPr>
          <p:nvPr userDrawn="1"/>
        </p:nvPicPr>
        <p:blipFill>
          <a:blip r:embed="rId15"/>
          <a:stretch>
            <a:fillRect/>
          </a:stretch>
        </p:blipFill>
        <p:spPr>
          <a:xfrm>
            <a:off x="11477625" y="82550"/>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7.jpeg"/><Relationship Id="rId1" Type="http://schemas.openxmlformats.org/officeDocument/2006/relationships/image" Target="../media/image6.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1.xml"/><Relationship Id="rId2" Type="http://schemas.openxmlformats.org/officeDocument/2006/relationships/image" Target="../media/image7.jpeg"/><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xml"/><Relationship Id="rId2" Type="http://schemas.openxmlformats.org/officeDocument/2006/relationships/image" Target="../media/image7.jpeg"/><Relationship Id="rId1"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92381" y="75140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11"/>
          <p:cNvSpPr txBox="1"/>
          <p:nvPr/>
        </p:nvSpPr>
        <p:spPr>
          <a:xfrm>
            <a:off x="281704" y="80912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13"/>
          <p:cNvSpPr txBox="1"/>
          <p:nvPr/>
        </p:nvSpPr>
        <p:spPr>
          <a:xfrm>
            <a:off x="1114524" y="101438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7" name="文本框 6"/>
          <p:cNvSpPr txBox="1"/>
          <p:nvPr/>
        </p:nvSpPr>
        <p:spPr>
          <a:xfrm>
            <a:off x="892991" y="1445921"/>
            <a:ext cx="1323340" cy="46166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Para.2</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p:txBody>
      </p:sp>
      <p:sp>
        <p:nvSpPr>
          <p:cNvPr id="9" name="文本框 8"/>
          <p:cNvSpPr txBox="1"/>
          <p:nvPr/>
        </p:nvSpPr>
        <p:spPr>
          <a:xfrm>
            <a:off x="545277" y="2820163"/>
            <a:ext cx="11379942" cy="1200329"/>
          </a:xfrm>
          <a:prstGeom prst="rect">
            <a:avLst/>
          </a:prstGeom>
          <a:noFill/>
        </p:spPr>
        <p:txBody>
          <a:bodyPr wrap="square">
            <a:spAutoFit/>
          </a:bodyPr>
          <a:lstStyle/>
          <a:p>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Themed on </a:t>
            </a:r>
            <a:r>
              <a:rPr lang="en-US" altLang="zh-CN" sz="2400" b="1" i="1" dirty="0">
                <a:latin typeface="Calibri" panose="020F0502020204030204" pitchFamily="34" charset="0"/>
                <a:ea typeface="Calibri" panose="020F0502020204030204" pitchFamily="34" charset="0"/>
                <a:cs typeface="Calibri" panose="020F0502020204030204" pitchFamily="34" charset="0"/>
              </a:rPr>
              <a:t>“</a:t>
            </a:r>
            <a:r>
              <a:rPr lang="en-US" altLang="zh-CN" sz="2400" b="1" i="1" dirty="0">
                <a:solidFill>
                  <a:prstClr val="black"/>
                </a:solidFill>
                <a:latin typeface="Calibri" panose="020F0502020204030204" pitchFamily="34" charset="0"/>
                <a:ea typeface="Calibri" panose="020F0502020204030204" pitchFamily="34" charset="0"/>
                <a:cs typeface="Calibri" panose="020F0502020204030204" pitchFamily="34" charset="0"/>
              </a:rPr>
              <a:t>Protecting Green Development, Building a Better Home Together</a:t>
            </a:r>
            <a:r>
              <a:rPr lang="en-US" altLang="zh-CN" sz="2400" b="1" i="1" dirty="0">
                <a:latin typeface="Calibri" panose="020F0502020204030204" pitchFamily="34" charset="0"/>
                <a:ea typeface="Calibri" panose="020F0502020204030204" pitchFamily="34" charset="0"/>
                <a:cs typeface="Calibri" panose="020F0502020204030204" pitchFamily="34" charset="0"/>
              </a:rPr>
              <a:t>”, your speech can give a brief introduction to the climate change and share your personal ideas on sustainable development.</a:t>
            </a:r>
            <a:endParaRPr lang="zh-CN" altLang="en-US" b="1" dirty="0"/>
          </a:p>
        </p:txBody>
      </p:sp>
      <p:sp>
        <p:nvSpPr>
          <p:cNvPr id="10" name="文本框 9"/>
          <p:cNvSpPr txBox="1"/>
          <p:nvPr/>
        </p:nvSpPr>
        <p:spPr>
          <a:xfrm>
            <a:off x="486697" y="4143313"/>
            <a:ext cx="11287760" cy="769441"/>
          </a:xfrm>
          <a:prstGeom prst="rect">
            <a:avLst/>
          </a:prstGeom>
          <a:noFill/>
        </p:spPr>
        <p:txBody>
          <a:bodyPr wrap="square">
            <a:spAutoFit/>
          </a:bodyPr>
          <a:lstStyle/>
          <a:p>
            <a:r>
              <a:rPr kumimoji="0" lang="en-US" altLang="zh-CN" sz="2400" b="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Version2:</a:t>
            </a:r>
            <a:r>
              <a:rPr kumimoji="0" lang="zh-CN" altLang="en-US" sz="2000" b="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以“保护绿色发展，共建美好家园”为主题，</a:t>
            </a:r>
            <a:r>
              <a:rPr lang="zh-CN" altLang="en-US" sz="2000" b="1" dirty="0">
                <a:solidFill>
                  <a:prstClr val="black"/>
                </a:solidFill>
                <a:latin typeface="Calibri" panose="020F0502020204030204" pitchFamily="34" charset="0"/>
                <a:ea typeface="Calibri" panose="020F0502020204030204" pitchFamily="34" charset="0"/>
                <a:cs typeface="Calibri" panose="020F0502020204030204" pitchFamily="34" charset="0"/>
              </a:rPr>
              <a:t>你可以</a:t>
            </a:r>
            <a:r>
              <a:rPr kumimoji="0" lang="zh-CN" altLang="en-US" sz="2000" b="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就环境保护、生态平衡、可持续发展等问题发表独到的见解和有创意的想法。</a:t>
            </a:r>
            <a:endParaRPr lang="zh-CN" altLang="en-US" dirty="0"/>
          </a:p>
        </p:txBody>
      </p:sp>
      <p:sp>
        <p:nvSpPr>
          <p:cNvPr id="11" name="文本框 10"/>
          <p:cNvSpPr txBox="1"/>
          <p:nvPr/>
        </p:nvSpPr>
        <p:spPr>
          <a:xfrm>
            <a:off x="501031" y="1959840"/>
            <a:ext cx="11379942" cy="769441"/>
          </a:xfrm>
          <a:prstGeom prst="rect">
            <a:avLst/>
          </a:prstGeom>
          <a:noFill/>
        </p:spPr>
        <p:txBody>
          <a:bodyPr wrap="square">
            <a:spAutoFit/>
          </a:bodyPr>
          <a:lstStyle/>
          <a:p>
            <a:r>
              <a:rPr lang="en-US" altLang="zh-CN" sz="2400" b="1" dirty="0">
                <a:latin typeface="Calibri" panose="020F0502020204030204" pitchFamily="34" charset="0"/>
                <a:ea typeface="Calibri" panose="020F0502020204030204" pitchFamily="34" charset="0"/>
                <a:cs typeface="Calibri" panose="020F0502020204030204" pitchFamily="34" charset="0"/>
              </a:rPr>
              <a:t>Version1: </a:t>
            </a:r>
            <a:r>
              <a:rPr lang="zh-CN" altLang="en-US" sz="2000" b="1" dirty="0">
                <a:latin typeface="Calibri" panose="020F0502020204030204" pitchFamily="34" charset="0"/>
                <a:ea typeface="Calibri" panose="020F0502020204030204" pitchFamily="34" charset="0"/>
                <a:cs typeface="Calibri" panose="020F0502020204030204" pitchFamily="34" charset="0"/>
              </a:rPr>
              <a:t>以 “保护绿色发展，共建美好家园”为主题，你的演讲可以简要介绍气候变化，并分享你对可持续发展的个人看法。</a:t>
            </a:r>
            <a:endParaRPr lang="zh-CN" altLang="en-US" sz="1600" b="1" dirty="0"/>
          </a:p>
        </p:txBody>
      </p:sp>
      <p:sp>
        <p:nvSpPr>
          <p:cNvPr id="12" name="文本框 11"/>
          <p:cNvSpPr txBox="1"/>
          <p:nvPr/>
        </p:nvSpPr>
        <p:spPr>
          <a:xfrm>
            <a:off x="491613" y="5101959"/>
            <a:ext cx="11287760" cy="1200329"/>
          </a:xfrm>
          <a:prstGeom prst="rect">
            <a:avLst/>
          </a:prstGeom>
          <a:noFill/>
        </p:spPr>
        <p:txBody>
          <a:bodyPr wrap="square">
            <a:spAutoFit/>
          </a:bodyPr>
          <a:lstStyle/>
          <a:p>
            <a:r>
              <a:rPr kumimoji="0" lang="en-US" altLang="zh-CN" sz="2400" b="1" i="1" u="sng"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With the theme of </a:t>
            </a:r>
            <a:r>
              <a:rPr kumimoji="0" lang="en-US" altLang="zh-CN" sz="2400" b="1"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“Protecting Green Development, Building a Better Home Together”, you can share your profound thoughts and creative ideas on environmental protection, ecological balance and sustainable development. </a:t>
            </a:r>
            <a:endParaRPr lang="zh-CN" altLang="en-US" dirty="0"/>
          </a:p>
        </p:txBody>
      </p:sp>
      <p:sp>
        <p:nvSpPr>
          <p:cNvPr id="13" name="文本框 12"/>
          <p:cNvSpPr txBox="1"/>
          <p:nvPr/>
        </p:nvSpPr>
        <p:spPr>
          <a:xfrm>
            <a:off x="2183330" y="1465278"/>
            <a:ext cx="9821857" cy="461665"/>
          </a:xfrm>
          <a:prstGeom prst="rect">
            <a:avLst/>
          </a:prstGeom>
          <a:noFill/>
        </p:spPr>
        <p:txBody>
          <a:bodyPr wrap="square">
            <a:spAutoFit/>
          </a:bodyPr>
          <a:lstStyle/>
          <a:p>
            <a:r>
              <a:rPr lang="en-US" altLang="zh-CN" sz="2400" b="1" i="1" kern="0" dirty="0">
                <a:solidFill>
                  <a:srgbClr val="FF0000"/>
                </a:solidFill>
                <a:latin typeface="Calibri" panose="020F0502020204030204" pitchFamily="34" charset="0"/>
                <a:ea typeface="等线" panose="02010600030101010101" pitchFamily="2" charset="-122"/>
                <a:cs typeface="Calibri" panose="020F0502020204030204" pitchFamily="34" charset="0"/>
              </a:rPr>
              <a:t>The content </a:t>
            </a:r>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and arrangement of the speech contest and the requirements</a:t>
            </a:r>
            <a:endParaRPr lang="zh-CN" alt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92381" y="75140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11"/>
          <p:cNvSpPr txBox="1"/>
          <p:nvPr/>
        </p:nvSpPr>
        <p:spPr>
          <a:xfrm>
            <a:off x="281704" y="80912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13"/>
          <p:cNvSpPr txBox="1"/>
          <p:nvPr/>
        </p:nvSpPr>
        <p:spPr>
          <a:xfrm>
            <a:off x="1114524" y="101438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7" name="文本框 6"/>
          <p:cNvSpPr txBox="1"/>
          <p:nvPr/>
        </p:nvSpPr>
        <p:spPr>
          <a:xfrm>
            <a:off x="892991" y="1445921"/>
            <a:ext cx="1323340" cy="46166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Para.2</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p:txBody>
      </p:sp>
      <p:sp>
        <p:nvSpPr>
          <p:cNvPr id="9" name="文本框 8"/>
          <p:cNvSpPr txBox="1"/>
          <p:nvPr/>
        </p:nvSpPr>
        <p:spPr>
          <a:xfrm>
            <a:off x="958046" y="2170346"/>
            <a:ext cx="4776157" cy="369332"/>
          </a:xfrm>
          <a:prstGeom prst="rect">
            <a:avLst/>
          </a:prstGeom>
          <a:noFill/>
        </p:spPr>
        <p:txBody>
          <a:bodyPr wrap="square">
            <a:spAutoFit/>
          </a:bodyPr>
          <a:lstStyle/>
          <a:p>
            <a:r>
              <a:rPr lang="zh-CN" altLang="en-US" b="1" dirty="0">
                <a:latin typeface="微软雅黑" panose="020B0503020204020204" pitchFamily="34" charset="-122"/>
                <a:ea typeface="微软雅黑" panose="020B0503020204020204" pitchFamily="34" charset="-122"/>
              </a:rPr>
              <a:t>要点</a:t>
            </a:r>
            <a:r>
              <a:rPr lang="en-US" altLang="zh-CN" b="1" dirty="0">
                <a:latin typeface="微软雅黑" panose="020B0503020204020204" pitchFamily="34" charset="-122"/>
                <a:ea typeface="微软雅黑" panose="020B0503020204020204" pitchFamily="34" charset="-122"/>
              </a:rPr>
              <a:t>2</a:t>
            </a:r>
            <a:r>
              <a:rPr lang="zh-CN" altLang="en-US" b="1" dirty="0">
                <a:latin typeface="微软雅黑" panose="020B0503020204020204" pitchFamily="34" charset="-122"/>
                <a:ea typeface="微软雅黑" panose="020B0503020204020204" pitchFamily="34" charset="-122"/>
              </a:rPr>
              <a:t>：</a:t>
            </a:r>
            <a:r>
              <a:rPr lang="en-US" altLang="zh-CN" b="1" dirty="0">
                <a:latin typeface="微软雅黑" panose="020B0503020204020204" pitchFamily="34" charset="-122"/>
                <a:ea typeface="微软雅黑" panose="020B0503020204020204" pitchFamily="34" charset="-122"/>
              </a:rPr>
              <a:t>the arrangement</a:t>
            </a:r>
            <a:endParaRPr lang="zh-CN" altLang="en-US" b="1" dirty="0">
              <a:latin typeface="微软雅黑" panose="020B0503020204020204" pitchFamily="34" charset="-122"/>
              <a:ea typeface="微软雅黑" panose="020B0503020204020204" pitchFamily="34" charset="-122"/>
            </a:endParaRPr>
          </a:p>
        </p:txBody>
      </p:sp>
      <p:sp>
        <p:nvSpPr>
          <p:cNvPr id="10" name="文本框 9"/>
          <p:cNvSpPr txBox="1"/>
          <p:nvPr/>
        </p:nvSpPr>
        <p:spPr>
          <a:xfrm>
            <a:off x="1366085" y="2637378"/>
            <a:ext cx="4776157" cy="369332"/>
          </a:xfrm>
          <a:prstGeom prst="rect">
            <a:avLst/>
          </a:prstGeom>
          <a:noFill/>
        </p:spPr>
        <p:txBody>
          <a:bodyPr wrap="square">
            <a:spAutoFit/>
          </a:bodyPr>
          <a:lstStyle/>
          <a:p>
            <a:pPr marL="285750" indent="-285750">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合理的时间、地点</a:t>
            </a:r>
            <a:endParaRPr lang="zh-CN" altLang="en-US"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1400497" y="3035584"/>
            <a:ext cx="4776157" cy="369332"/>
          </a:xfrm>
          <a:prstGeom prst="rect">
            <a:avLst/>
          </a:prstGeom>
          <a:noFill/>
        </p:spPr>
        <p:txBody>
          <a:bodyPr wrap="square">
            <a:spAutoFit/>
          </a:bodyPr>
          <a:lstStyle/>
          <a:p>
            <a:pPr marL="285750" indent="-285750">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常用句式</a:t>
            </a:r>
            <a:endParaRPr lang="zh-CN" altLang="en-US" b="1" dirty="0">
              <a:latin typeface="微软雅黑" panose="020B0503020204020204" pitchFamily="34" charset="-122"/>
              <a:ea typeface="微软雅黑" panose="020B0503020204020204" pitchFamily="34" charset="-122"/>
            </a:endParaRPr>
          </a:p>
        </p:txBody>
      </p:sp>
      <p:sp>
        <p:nvSpPr>
          <p:cNvPr id="12" name="文本框 11"/>
          <p:cNvSpPr txBox="1"/>
          <p:nvPr/>
        </p:nvSpPr>
        <p:spPr>
          <a:xfrm>
            <a:off x="3663086" y="2630400"/>
            <a:ext cx="7712837" cy="400110"/>
          </a:xfrm>
          <a:prstGeom prst="rect">
            <a:avLst/>
          </a:prstGeom>
          <a:noFill/>
        </p:spPr>
        <p:txBody>
          <a:bodyPr wrap="square">
            <a:spAutoFit/>
          </a:bodyPr>
          <a:lstStyle/>
          <a:p>
            <a:r>
              <a:rPr lang="en-US" altLang="zh-CN" sz="2000" b="1" i="1" dirty="0">
                <a:latin typeface="Calibri" panose="020F0502020204030204" pitchFamily="34" charset="0"/>
                <a:ea typeface="Calibri" panose="020F0502020204030204" pitchFamily="34" charset="0"/>
                <a:cs typeface="Calibri" panose="020F0502020204030204" pitchFamily="34" charset="0"/>
              </a:rPr>
              <a:t>in the school hall at 3 p.m. on March 5, 2025</a:t>
            </a:r>
            <a:endParaRPr lang="zh-CN" altLang="en-US" sz="1600" b="1" dirty="0"/>
          </a:p>
        </p:txBody>
      </p:sp>
      <p:sp>
        <p:nvSpPr>
          <p:cNvPr id="13" name="文本框 12"/>
          <p:cNvSpPr txBox="1"/>
          <p:nvPr/>
        </p:nvSpPr>
        <p:spPr>
          <a:xfrm>
            <a:off x="3658170" y="3008942"/>
            <a:ext cx="7712837" cy="400110"/>
          </a:xfrm>
          <a:prstGeom prst="rect">
            <a:avLst/>
          </a:prstGeom>
          <a:noFill/>
        </p:spPr>
        <p:txBody>
          <a:bodyPr wrap="square">
            <a:spAutoFit/>
          </a:bodyPr>
          <a:lstStyle/>
          <a:p>
            <a:r>
              <a:rPr lang="en-US" altLang="zh-CN" sz="2000" b="1" i="1" dirty="0">
                <a:latin typeface="Calibri" panose="020F0502020204030204" pitchFamily="34" charset="0"/>
                <a:ea typeface="Calibri" panose="020F0502020204030204" pitchFamily="34" charset="0"/>
                <a:cs typeface="Calibri" panose="020F0502020204030204" pitchFamily="34" charset="0"/>
              </a:rPr>
              <a:t>be held/ organized/ scheduled</a:t>
            </a:r>
            <a:endParaRPr lang="zh-CN" altLang="en-US" sz="1600" b="1" dirty="0"/>
          </a:p>
        </p:txBody>
      </p:sp>
      <p:sp>
        <p:nvSpPr>
          <p:cNvPr id="14" name="文本框 13"/>
          <p:cNvSpPr txBox="1"/>
          <p:nvPr/>
        </p:nvSpPr>
        <p:spPr>
          <a:xfrm>
            <a:off x="3633589" y="3633290"/>
            <a:ext cx="7712837" cy="400110"/>
          </a:xfrm>
          <a:prstGeom prst="rect">
            <a:avLst/>
          </a:prstGeom>
          <a:noFill/>
        </p:spPr>
        <p:txBody>
          <a:bodyPr wrap="square">
            <a:spAutoFit/>
          </a:bodyPr>
          <a:lstStyle/>
          <a:p>
            <a:r>
              <a:rPr lang="en-US" altLang="zh-CN" sz="2000" b="1" i="1" dirty="0">
                <a:latin typeface="Calibri" panose="020F0502020204030204" pitchFamily="34" charset="0"/>
                <a:ea typeface="Calibri" panose="020F0502020204030204" pitchFamily="34" charset="0"/>
                <a:cs typeface="Calibri" panose="020F0502020204030204" pitchFamily="34" charset="0"/>
              </a:rPr>
              <a:t>take place </a:t>
            </a:r>
            <a:endParaRPr lang="zh-CN" altLang="en-US" sz="1600" b="1" dirty="0"/>
          </a:p>
        </p:txBody>
      </p:sp>
      <p:sp>
        <p:nvSpPr>
          <p:cNvPr id="16" name="文本框 15"/>
          <p:cNvSpPr txBox="1"/>
          <p:nvPr/>
        </p:nvSpPr>
        <p:spPr>
          <a:xfrm>
            <a:off x="3637935" y="3339558"/>
            <a:ext cx="6096000" cy="400110"/>
          </a:xfrm>
          <a:prstGeom prst="rect">
            <a:avLst/>
          </a:prstGeom>
          <a:noFill/>
        </p:spPr>
        <p:txBody>
          <a:bodyPr wrap="square">
            <a:spAutoFit/>
          </a:bodyPr>
          <a:lstStyle/>
          <a:p>
            <a:r>
              <a:rPr kumimoji="0" lang="en-US" altLang="zh-CN" sz="2000" b="1"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is to be launched </a:t>
            </a:r>
            <a:endParaRPr lang="zh-CN" altLang="en-US" dirty="0"/>
          </a:p>
        </p:txBody>
      </p:sp>
      <p:sp>
        <p:nvSpPr>
          <p:cNvPr id="17" name="文本框 16"/>
          <p:cNvSpPr txBox="1"/>
          <p:nvPr/>
        </p:nvSpPr>
        <p:spPr>
          <a:xfrm>
            <a:off x="812058" y="4501479"/>
            <a:ext cx="11379942" cy="461665"/>
          </a:xfrm>
          <a:prstGeom prst="rect">
            <a:avLst/>
          </a:prstGeom>
          <a:noFill/>
        </p:spPr>
        <p:txBody>
          <a:bodyPr wrap="square">
            <a:spAutoFit/>
          </a:bodyPr>
          <a:lstStyle/>
          <a:p>
            <a:r>
              <a:rPr lang="en-US" altLang="zh-CN" sz="2400" b="1" i="1" dirty="0">
                <a:latin typeface="Calibri" panose="020F0502020204030204" pitchFamily="34" charset="0"/>
                <a:ea typeface="Calibri" panose="020F0502020204030204" pitchFamily="34" charset="0"/>
                <a:cs typeface="Calibri" panose="020F0502020204030204" pitchFamily="34" charset="0"/>
              </a:rPr>
              <a:t>The contest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will take place </a:t>
            </a:r>
            <a:r>
              <a:rPr lang="en-US" altLang="zh-CN" sz="2400" b="1" i="1" dirty="0">
                <a:latin typeface="Calibri" panose="020F0502020204030204" pitchFamily="34" charset="0"/>
                <a:ea typeface="Calibri" panose="020F0502020204030204" pitchFamily="34" charset="0"/>
                <a:cs typeface="Calibri" panose="020F0502020204030204" pitchFamily="34" charset="0"/>
              </a:rPr>
              <a:t>in the school hall at 3 p.m. on March 5, 2025.</a:t>
            </a:r>
            <a:endParaRPr lang="zh-CN" altLang="en-US" b="1" dirty="0"/>
          </a:p>
        </p:txBody>
      </p:sp>
      <p:sp>
        <p:nvSpPr>
          <p:cNvPr id="19" name="文本框 18"/>
          <p:cNvSpPr txBox="1"/>
          <p:nvPr/>
        </p:nvSpPr>
        <p:spPr>
          <a:xfrm>
            <a:off x="2430851" y="4052209"/>
            <a:ext cx="3606155" cy="442674"/>
          </a:xfrm>
          <a:prstGeom prst="wedgeRoundRectCallout">
            <a:avLst>
              <a:gd name="adj1" fmla="val -32808"/>
              <a:gd name="adj2" fmla="val 74728"/>
              <a:gd name="adj3" fmla="val 16667"/>
            </a:avLst>
          </a:prstGeom>
          <a:noFill/>
          <a:ln>
            <a:solidFill>
              <a:srgbClr val="996633"/>
            </a:solidFill>
          </a:ln>
        </p:spPr>
        <p:txBody>
          <a:bodyPr wrap="square">
            <a:spAutoFit/>
          </a:bodyPr>
          <a:lstStyle/>
          <a:p>
            <a:r>
              <a:rPr lang="en-US" altLang="zh-CN" sz="2000" b="1" dirty="0">
                <a:solidFill>
                  <a:srgbClr val="0070C0"/>
                </a:solidFill>
                <a:latin typeface="Calibri" panose="020F0502020204030204" pitchFamily="34" charset="0"/>
                <a:cs typeface="Calibri" panose="020F0502020204030204" pitchFamily="34" charset="0"/>
              </a:rPr>
              <a:t>is scheduled/ is to be launched</a:t>
            </a:r>
            <a:endParaRPr lang="zh-CN" altLang="en-US" sz="2000" b="1" dirty="0">
              <a:solidFill>
                <a:srgbClr val="0070C0"/>
              </a:solidFill>
              <a:latin typeface="Calibri" panose="020F0502020204030204" pitchFamily="34" charset="0"/>
              <a:cs typeface="Calibri" panose="020F0502020204030204" pitchFamily="34" charset="0"/>
            </a:endParaRPr>
          </a:p>
        </p:txBody>
      </p:sp>
      <p:sp>
        <p:nvSpPr>
          <p:cNvPr id="15" name="文本框 14"/>
          <p:cNvSpPr txBox="1"/>
          <p:nvPr/>
        </p:nvSpPr>
        <p:spPr>
          <a:xfrm>
            <a:off x="2183330" y="1465278"/>
            <a:ext cx="9821857" cy="461665"/>
          </a:xfrm>
          <a:prstGeom prst="rect">
            <a:avLst/>
          </a:prstGeom>
          <a:noFill/>
        </p:spPr>
        <p:txBody>
          <a:bodyPr wrap="square">
            <a:spAutoFit/>
          </a:bodyPr>
          <a:lstStyle/>
          <a:p>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The content and </a:t>
            </a:r>
            <a:r>
              <a:rPr lang="en-US" altLang="zh-CN" sz="2400" b="1" i="1" kern="0" dirty="0">
                <a:solidFill>
                  <a:srgbClr val="FF0000"/>
                </a:solidFill>
                <a:latin typeface="Calibri" panose="020F0502020204030204" pitchFamily="34" charset="0"/>
                <a:ea typeface="等线" panose="02010600030101010101" pitchFamily="2" charset="-122"/>
                <a:cs typeface="Calibri" panose="020F0502020204030204" pitchFamily="34" charset="0"/>
              </a:rPr>
              <a:t>arrangement</a:t>
            </a:r>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 of the speech contest and the requirements</a:t>
            </a:r>
            <a:endParaRPr lang="zh-CN" alt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barn(inVertical)">
                                      <p:cBhvr>
                                        <p:cTn id="25" dur="5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arn(inVertical)">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barn(inVertical)">
                                      <p:cBhvr>
                                        <p:cTn id="35" dur="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barn(inVertical)">
                                      <p:cBhvr>
                                        <p:cTn id="40" dur="500"/>
                                        <p:tgtEl>
                                          <p:spTgt spid="17"/>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barn(inVertical)">
                                      <p:cBhvr>
                                        <p:cTn id="4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16" grpId="0"/>
      <p:bldP spid="17" grpId="0"/>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92381" y="75140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11"/>
          <p:cNvSpPr txBox="1"/>
          <p:nvPr/>
        </p:nvSpPr>
        <p:spPr>
          <a:xfrm>
            <a:off x="281704" y="80912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13"/>
          <p:cNvSpPr txBox="1"/>
          <p:nvPr/>
        </p:nvSpPr>
        <p:spPr>
          <a:xfrm>
            <a:off x="1114524" y="101438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7" name="文本框 6"/>
          <p:cNvSpPr txBox="1"/>
          <p:nvPr/>
        </p:nvSpPr>
        <p:spPr>
          <a:xfrm>
            <a:off x="892991" y="1445921"/>
            <a:ext cx="1323340" cy="46166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Para.2</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p:txBody>
      </p:sp>
      <p:sp>
        <p:nvSpPr>
          <p:cNvPr id="9" name="文本框 8"/>
          <p:cNvSpPr txBox="1"/>
          <p:nvPr/>
        </p:nvSpPr>
        <p:spPr>
          <a:xfrm>
            <a:off x="934064" y="2239171"/>
            <a:ext cx="4691984" cy="369332"/>
          </a:xfrm>
          <a:prstGeom prst="rect">
            <a:avLst/>
          </a:prstGeom>
          <a:noFill/>
        </p:spPr>
        <p:txBody>
          <a:bodyPr wrap="square">
            <a:spAutoFit/>
          </a:bodyPr>
          <a:lstStyle/>
          <a:p>
            <a:pPr marL="285750" indent="-285750">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整合润色版</a:t>
            </a:r>
            <a:endParaRPr lang="zh-CN" altLang="en-US" b="1" dirty="0">
              <a:latin typeface="微软雅黑" panose="020B0503020204020204" pitchFamily="34" charset="-122"/>
              <a:ea typeface="微软雅黑" panose="020B0503020204020204" pitchFamily="34" charset="-122"/>
            </a:endParaRPr>
          </a:p>
        </p:txBody>
      </p:sp>
      <p:sp>
        <p:nvSpPr>
          <p:cNvPr id="10" name="文本框 9"/>
          <p:cNvSpPr txBox="1"/>
          <p:nvPr/>
        </p:nvSpPr>
        <p:spPr>
          <a:xfrm>
            <a:off x="1116859" y="2731673"/>
            <a:ext cx="9865774" cy="1015663"/>
          </a:xfrm>
          <a:prstGeom prst="rect">
            <a:avLst/>
          </a:prstGeom>
          <a:noFill/>
        </p:spPr>
        <p:txBody>
          <a:bodyPr wrap="square">
            <a:spAutoFit/>
          </a:bodyPr>
          <a:lstStyle/>
          <a:p>
            <a:r>
              <a:rPr lang="zh-CN" altLang="en-US" sz="2000" b="1" dirty="0">
                <a:solidFill>
                  <a:prstClr val="black"/>
                </a:solidFill>
                <a:latin typeface="Calibri" panose="020F0502020204030204" pitchFamily="34" charset="0"/>
                <a:ea typeface="Calibri" panose="020F0502020204030204" pitchFamily="34" charset="0"/>
                <a:cs typeface="Calibri" panose="020F0502020204030204" pitchFamily="34" charset="0"/>
              </a:rPr>
              <a:t>以“保护绿色发展，共建美好家园”为主题，本次比赛安排在</a:t>
            </a:r>
            <a:r>
              <a:rPr lang="en-US" altLang="zh-CN" sz="2000" b="1" dirty="0">
                <a:solidFill>
                  <a:prstClr val="black"/>
                </a:solidFill>
                <a:latin typeface="Calibri" panose="020F0502020204030204" pitchFamily="34" charset="0"/>
                <a:ea typeface="Calibri" panose="020F0502020204030204" pitchFamily="34" charset="0"/>
                <a:cs typeface="Calibri" panose="020F0502020204030204" pitchFamily="34" charset="0"/>
              </a:rPr>
              <a:t>2025</a:t>
            </a:r>
            <a:r>
              <a:rPr lang="zh-CN" altLang="en-US" sz="2000" b="1" dirty="0">
                <a:solidFill>
                  <a:prstClr val="black"/>
                </a:solidFill>
                <a:latin typeface="Calibri" panose="020F0502020204030204" pitchFamily="34" charset="0"/>
                <a:ea typeface="Calibri" panose="020F0502020204030204" pitchFamily="34" charset="0"/>
                <a:cs typeface="Calibri" panose="020F0502020204030204" pitchFamily="34" charset="0"/>
              </a:rPr>
              <a:t>年</a:t>
            </a:r>
            <a:r>
              <a:rPr lang="en-US" altLang="zh-CN" sz="2000" b="1" dirty="0">
                <a:solidFill>
                  <a:prstClr val="black"/>
                </a:solidFill>
                <a:latin typeface="Calibri" panose="020F0502020204030204" pitchFamily="34" charset="0"/>
                <a:ea typeface="Calibri" panose="020F0502020204030204" pitchFamily="34" charset="0"/>
                <a:cs typeface="Calibri" panose="020F0502020204030204" pitchFamily="34" charset="0"/>
              </a:rPr>
              <a:t>3</a:t>
            </a:r>
            <a:r>
              <a:rPr lang="zh-CN" altLang="en-US" sz="2000" b="1" dirty="0">
                <a:solidFill>
                  <a:prstClr val="black"/>
                </a:solidFill>
                <a:latin typeface="Calibri" panose="020F0502020204030204" pitchFamily="34" charset="0"/>
                <a:ea typeface="Calibri" panose="020F0502020204030204" pitchFamily="34" charset="0"/>
                <a:cs typeface="Calibri" panose="020F0502020204030204" pitchFamily="34" charset="0"/>
              </a:rPr>
              <a:t>月</a:t>
            </a:r>
            <a:r>
              <a:rPr lang="en-US" altLang="zh-CN" sz="2000" b="1" dirty="0">
                <a:solidFill>
                  <a:prstClr val="black"/>
                </a:solidFill>
                <a:latin typeface="Calibri" panose="020F0502020204030204" pitchFamily="34" charset="0"/>
                <a:ea typeface="Calibri" panose="020F0502020204030204" pitchFamily="34" charset="0"/>
                <a:cs typeface="Calibri" panose="020F0502020204030204" pitchFamily="34" charset="0"/>
              </a:rPr>
              <a:t>5</a:t>
            </a:r>
            <a:r>
              <a:rPr lang="zh-CN" altLang="en-US" sz="2000" b="1" dirty="0">
                <a:solidFill>
                  <a:prstClr val="black"/>
                </a:solidFill>
                <a:latin typeface="Calibri" panose="020F0502020204030204" pitchFamily="34" charset="0"/>
                <a:ea typeface="Calibri" panose="020F0502020204030204" pitchFamily="34" charset="0"/>
                <a:cs typeface="Calibri" panose="020F0502020204030204" pitchFamily="34" charset="0"/>
              </a:rPr>
              <a:t>日下午</a:t>
            </a:r>
            <a:r>
              <a:rPr lang="en-US" altLang="zh-CN" sz="2000" b="1" dirty="0">
                <a:solidFill>
                  <a:prstClr val="black"/>
                </a:solidFill>
                <a:latin typeface="Calibri" panose="020F0502020204030204" pitchFamily="34" charset="0"/>
                <a:ea typeface="Calibri" panose="020F0502020204030204" pitchFamily="34" charset="0"/>
                <a:cs typeface="Calibri" panose="020F0502020204030204" pitchFamily="34" charset="0"/>
              </a:rPr>
              <a:t>3</a:t>
            </a:r>
            <a:r>
              <a:rPr lang="zh-CN" altLang="en-US" sz="2000" b="1" dirty="0">
                <a:solidFill>
                  <a:prstClr val="black"/>
                </a:solidFill>
                <a:latin typeface="Calibri" panose="020F0502020204030204" pitchFamily="34" charset="0"/>
                <a:ea typeface="Calibri" panose="020F0502020204030204" pitchFamily="34" charset="0"/>
                <a:cs typeface="Calibri" panose="020F0502020204030204" pitchFamily="34" charset="0"/>
              </a:rPr>
              <a:t>点，在学校报告厅，在比赛中你可以就环境保护、生态平衡、可持续发展等问题发表独到的见解和有创意的想法。</a:t>
            </a:r>
            <a:endParaRPr lang="zh-CN" altLang="en-US" sz="1600" b="1" dirty="0"/>
          </a:p>
        </p:txBody>
      </p:sp>
      <p:sp>
        <p:nvSpPr>
          <p:cNvPr id="11" name="文本框 10"/>
          <p:cNvSpPr txBox="1"/>
          <p:nvPr/>
        </p:nvSpPr>
        <p:spPr>
          <a:xfrm>
            <a:off x="1028368" y="4162266"/>
            <a:ext cx="10278729" cy="1569660"/>
          </a:xfrm>
          <a:prstGeom prst="rect">
            <a:avLst/>
          </a:prstGeom>
          <a:noFill/>
        </p:spPr>
        <p:txBody>
          <a:bodyPr wrap="square">
            <a:spAutoFit/>
          </a:bodyPr>
          <a:lstStyle/>
          <a:p>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Themed on </a:t>
            </a:r>
            <a:r>
              <a:rPr lang="en-US" altLang="zh-CN" sz="2400" b="1" i="1" dirty="0">
                <a:latin typeface="Calibri" panose="020F0502020204030204" pitchFamily="34" charset="0"/>
                <a:ea typeface="Calibri" panose="020F0502020204030204" pitchFamily="34" charset="0"/>
                <a:cs typeface="Calibri" panose="020F0502020204030204" pitchFamily="34" charset="0"/>
              </a:rPr>
              <a:t>“</a:t>
            </a:r>
            <a:r>
              <a:rPr lang="en-US" altLang="zh-CN" sz="2400" b="1" i="1" dirty="0">
                <a:solidFill>
                  <a:prstClr val="black"/>
                </a:solidFill>
                <a:latin typeface="Calibri" panose="020F0502020204030204" pitchFamily="34" charset="0"/>
                <a:ea typeface="Calibri" panose="020F0502020204030204" pitchFamily="34" charset="0"/>
                <a:cs typeface="Calibri" panose="020F0502020204030204" pitchFamily="34" charset="0"/>
              </a:rPr>
              <a:t>Protecting Green Development, Building a Better Home Together</a:t>
            </a:r>
            <a:r>
              <a:rPr lang="en-US" altLang="zh-CN" sz="2400" b="1" i="1" dirty="0">
                <a:latin typeface="Calibri" panose="020F0502020204030204" pitchFamily="34" charset="0"/>
                <a:ea typeface="Calibri" panose="020F0502020204030204" pitchFamily="34" charset="0"/>
                <a:cs typeface="Calibri" panose="020F0502020204030204" pitchFamily="34" charset="0"/>
              </a:rPr>
              <a:t>”, the contest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is scheduled </a:t>
            </a:r>
            <a:r>
              <a:rPr lang="en-US" altLang="zh-CN" sz="2400" b="1" i="1" dirty="0">
                <a:latin typeface="Calibri" panose="020F0502020204030204" pitchFamily="34" charset="0"/>
                <a:ea typeface="Calibri" panose="020F0502020204030204" pitchFamily="34" charset="0"/>
                <a:cs typeface="Calibri" panose="020F0502020204030204" pitchFamily="34" charset="0"/>
              </a:rPr>
              <a:t>in the school hall at 3 p.m. on March 5, 2025,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where</a:t>
            </a:r>
            <a:r>
              <a:rPr lang="en-US" altLang="zh-CN" sz="2400" b="1" i="1" dirty="0">
                <a:latin typeface="Calibri" panose="020F0502020204030204" pitchFamily="34" charset="0"/>
                <a:ea typeface="Calibri" panose="020F0502020204030204" pitchFamily="34" charset="0"/>
                <a:cs typeface="Calibri" panose="020F0502020204030204" pitchFamily="34" charset="0"/>
              </a:rPr>
              <a:t> you can share your profound thoughts and creative ideas on environmental protection, ecological balance and sustainable development. </a:t>
            </a:r>
            <a:endParaRPr lang="zh-CN" altLang="en-US" b="1" dirty="0"/>
          </a:p>
        </p:txBody>
      </p:sp>
      <p:sp>
        <p:nvSpPr>
          <p:cNvPr id="12" name="文本框 11"/>
          <p:cNvSpPr txBox="1"/>
          <p:nvPr/>
        </p:nvSpPr>
        <p:spPr>
          <a:xfrm>
            <a:off x="4218040" y="3422944"/>
            <a:ext cx="6774426" cy="783193"/>
          </a:xfrm>
          <a:prstGeom prst="wedgeRoundRectCallout">
            <a:avLst>
              <a:gd name="adj1" fmla="val -10012"/>
              <a:gd name="adj2" fmla="val 99257"/>
              <a:gd name="adj3" fmla="val 16667"/>
            </a:avLst>
          </a:prstGeom>
          <a:noFill/>
          <a:ln>
            <a:solidFill>
              <a:srgbClr val="996633"/>
            </a:solidFill>
          </a:ln>
        </p:spPr>
        <p:txBody>
          <a:bodyPr wrap="square">
            <a:spAutoFit/>
          </a:bodyPr>
          <a:lstStyle/>
          <a:p>
            <a:r>
              <a:rPr lang="en-US" altLang="zh-CN" sz="2000" b="1" dirty="0">
                <a:solidFill>
                  <a:srgbClr val="0070C0"/>
                </a:solidFill>
                <a:latin typeface="Calibri" panose="020F0502020204030204" pitchFamily="34" charset="0"/>
                <a:cs typeface="Calibri" panose="020F0502020204030204" pitchFamily="34" charset="0"/>
              </a:rPr>
              <a:t>is scheduled/ is to be launched in the school hall on March 5, 2025, starting promptly at 3 p.m.</a:t>
            </a:r>
            <a:endParaRPr lang="zh-CN" altLang="en-US" sz="2000" b="1" dirty="0">
              <a:solidFill>
                <a:srgbClr val="0070C0"/>
              </a:solidFill>
              <a:latin typeface="Calibri" panose="020F0502020204030204" pitchFamily="34" charset="0"/>
              <a:cs typeface="Calibri" panose="020F0502020204030204" pitchFamily="34" charset="0"/>
            </a:endParaRPr>
          </a:p>
        </p:txBody>
      </p:sp>
      <p:sp>
        <p:nvSpPr>
          <p:cNvPr id="13" name="文本框 12"/>
          <p:cNvSpPr txBox="1"/>
          <p:nvPr/>
        </p:nvSpPr>
        <p:spPr>
          <a:xfrm>
            <a:off x="2040195" y="5689280"/>
            <a:ext cx="5678128" cy="783193"/>
          </a:xfrm>
          <a:prstGeom prst="wedgeRoundRectCallout">
            <a:avLst>
              <a:gd name="adj1" fmla="val -12915"/>
              <a:gd name="adj2" fmla="val -99098"/>
              <a:gd name="adj3" fmla="val 16667"/>
            </a:avLst>
          </a:prstGeom>
          <a:noFill/>
          <a:ln>
            <a:solidFill>
              <a:srgbClr val="996633"/>
            </a:solidFill>
          </a:ln>
        </p:spPr>
        <p:txBody>
          <a:bodyPr wrap="square">
            <a:spAutoFit/>
          </a:bodyPr>
          <a:lstStyle/>
          <a:p>
            <a:r>
              <a:rPr lang="en-US" altLang="zh-CN" sz="2000" b="1" dirty="0">
                <a:solidFill>
                  <a:srgbClr val="0070C0"/>
                </a:solidFill>
                <a:latin typeface="Calibri" panose="020F0502020204030204" pitchFamily="34" charset="0"/>
                <a:cs typeface="Calibri" panose="020F0502020204030204" pitchFamily="34" charset="0"/>
              </a:rPr>
              <a:t>personal eco-friendly initiatives, innovative climate solutions, sustainable approaches to conservation.</a:t>
            </a:r>
            <a:endParaRPr lang="zh-CN" altLang="en-US" sz="2000" b="1" dirty="0">
              <a:solidFill>
                <a:srgbClr val="0070C0"/>
              </a:solidFill>
              <a:latin typeface="Calibri" panose="020F0502020204030204" pitchFamily="34" charset="0"/>
              <a:cs typeface="Calibri" panose="020F0502020204030204" pitchFamily="34" charset="0"/>
            </a:endParaRPr>
          </a:p>
        </p:txBody>
      </p:sp>
      <p:sp>
        <p:nvSpPr>
          <p:cNvPr id="14" name="文本框 13"/>
          <p:cNvSpPr txBox="1"/>
          <p:nvPr/>
        </p:nvSpPr>
        <p:spPr>
          <a:xfrm>
            <a:off x="8416412" y="5910506"/>
            <a:ext cx="2438401" cy="442674"/>
          </a:xfrm>
          <a:prstGeom prst="wedgeRoundRectCallout">
            <a:avLst>
              <a:gd name="adj1" fmla="val -34202"/>
              <a:gd name="adj2" fmla="val -129677"/>
              <a:gd name="adj3" fmla="val 16667"/>
            </a:avLst>
          </a:prstGeom>
          <a:noFill/>
          <a:ln>
            <a:solidFill>
              <a:srgbClr val="996633"/>
            </a:solidFill>
          </a:ln>
        </p:spPr>
        <p:txBody>
          <a:bodyPr wrap="square">
            <a:spAutoFit/>
          </a:bodyPr>
          <a:lstStyle/>
          <a:p>
            <a:r>
              <a:rPr lang="en-US" altLang="zh-CN" sz="2000" b="1" dirty="0">
                <a:solidFill>
                  <a:srgbClr val="0070C0"/>
                </a:solidFill>
                <a:latin typeface="Calibri" panose="020F0502020204030204" pitchFamily="34" charset="0"/>
                <a:cs typeface="Calibri" panose="020F0502020204030204" pitchFamily="34" charset="0"/>
              </a:rPr>
              <a:t>Your voice matters.</a:t>
            </a:r>
            <a:endParaRPr lang="zh-CN" altLang="en-US" sz="2000" b="1" dirty="0">
              <a:solidFill>
                <a:srgbClr val="0070C0"/>
              </a:solidFill>
              <a:latin typeface="Calibri" panose="020F0502020204030204" pitchFamily="34" charset="0"/>
              <a:cs typeface="Calibri" panose="020F0502020204030204" pitchFamily="34" charset="0"/>
            </a:endParaRPr>
          </a:p>
        </p:txBody>
      </p:sp>
      <p:sp>
        <p:nvSpPr>
          <p:cNvPr id="15" name="文本框 14"/>
          <p:cNvSpPr txBox="1"/>
          <p:nvPr/>
        </p:nvSpPr>
        <p:spPr>
          <a:xfrm>
            <a:off x="2183330" y="1465278"/>
            <a:ext cx="9821857" cy="461665"/>
          </a:xfrm>
          <a:prstGeom prst="rect">
            <a:avLst/>
          </a:prstGeom>
          <a:noFill/>
        </p:spPr>
        <p:txBody>
          <a:bodyPr wrap="square">
            <a:spAutoFit/>
          </a:bodyPr>
          <a:lstStyle/>
          <a:p>
            <a:r>
              <a:rPr lang="en-US" altLang="zh-CN" sz="2400" b="1" i="1" kern="0" dirty="0">
                <a:solidFill>
                  <a:srgbClr val="FF0000"/>
                </a:solidFill>
                <a:latin typeface="Calibri" panose="020F0502020204030204" pitchFamily="34" charset="0"/>
                <a:ea typeface="等线" panose="02010600030101010101" pitchFamily="2" charset="-122"/>
                <a:cs typeface="Calibri" panose="020F0502020204030204" pitchFamily="34" charset="0"/>
              </a:rPr>
              <a:t>The content and arrangement </a:t>
            </a:r>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of the speech contest and the requirements</a:t>
            </a:r>
            <a:endParaRPr lang="zh-CN" alt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2991" y="1445921"/>
            <a:ext cx="1323340" cy="46166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Para.2</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p:txBody>
      </p:sp>
      <p:sp>
        <p:nvSpPr>
          <p:cNvPr id="3" name="文本框 2"/>
          <p:cNvSpPr txBox="1"/>
          <p:nvPr/>
        </p:nvSpPr>
        <p:spPr>
          <a:xfrm>
            <a:off x="2183330" y="1465278"/>
            <a:ext cx="9821857" cy="461665"/>
          </a:xfrm>
          <a:prstGeom prst="rect">
            <a:avLst/>
          </a:prstGeom>
          <a:noFill/>
        </p:spPr>
        <p:txBody>
          <a:bodyPr wrap="square">
            <a:spAutoFit/>
          </a:bodyPr>
          <a:lstStyle/>
          <a:p>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The content and arrangement of the speech contest and </a:t>
            </a:r>
            <a:r>
              <a:rPr lang="en-US" altLang="zh-CN" sz="2400" b="1" i="1" kern="0" dirty="0">
                <a:solidFill>
                  <a:srgbClr val="FF0000"/>
                </a:solidFill>
                <a:latin typeface="Calibri" panose="020F0502020204030204" pitchFamily="34" charset="0"/>
                <a:ea typeface="等线" panose="02010600030101010101" pitchFamily="2" charset="-122"/>
                <a:cs typeface="Calibri" panose="020F0502020204030204" pitchFamily="34" charset="0"/>
              </a:rPr>
              <a:t>the requirements</a:t>
            </a:r>
            <a:endParaRPr lang="zh-CN" altLang="en-US" b="1" dirty="0">
              <a:solidFill>
                <a:srgbClr val="FF0000"/>
              </a:solidFill>
            </a:endParaRPr>
          </a:p>
        </p:txBody>
      </p:sp>
      <p:grpSp>
        <p:nvGrpSpPr>
          <p:cNvPr id="4" name="组合 3"/>
          <p:cNvGrpSpPr/>
          <p:nvPr/>
        </p:nvGrpSpPr>
        <p:grpSpPr>
          <a:xfrm>
            <a:off x="292381" y="75140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5" name="椭圆 4"/>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7" name="TextBox 11"/>
          <p:cNvSpPr txBox="1"/>
          <p:nvPr/>
        </p:nvSpPr>
        <p:spPr>
          <a:xfrm>
            <a:off x="281704" y="80912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8" name="TextBox 13"/>
          <p:cNvSpPr txBox="1"/>
          <p:nvPr/>
        </p:nvSpPr>
        <p:spPr>
          <a:xfrm>
            <a:off x="1114524" y="101438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9" name="文本框 8"/>
          <p:cNvSpPr txBox="1"/>
          <p:nvPr/>
        </p:nvSpPr>
        <p:spPr>
          <a:xfrm>
            <a:off x="1228434" y="2706204"/>
            <a:ext cx="3078095" cy="2769989"/>
          </a:xfrm>
          <a:prstGeom prst="rect">
            <a:avLst/>
          </a:prstGeom>
          <a:noFill/>
        </p:spPr>
        <p:txBody>
          <a:bodyPr wrap="square">
            <a:spAutoFit/>
          </a:bodyPr>
          <a:lstStyle/>
          <a:p>
            <a:pPr marL="285750" indent="-285750">
              <a:spcBef>
                <a:spcPts val="600"/>
              </a:spcBef>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在</a:t>
            </a:r>
            <a:r>
              <a:rPr lang="en-US" altLang="zh-CN" b="1" dirty="0">
                <a:latin typeface="微软雅黑" panose="020B0503020204020204" pitchFamily="34" charset="-122"/>
                <a:ea typeface="微软雅黑" panose="020B0503020204020204" pitchFamily="34" charset="-122"/>
              </a:rPr>
              <a:t>3</a:t>
            </a:r>
            <a:r>
              <a:rPr lang="zh-CN" altLang="en-US" b="1" dirty="0">
                <a:latin typeface="微软雅黑" panose="020B0503020204020204" pitchFamily="34" charset="-122"/>
                <a:ea typeface="微软雅黑" panose="020B0503020204020204" pitchFamily="34" charset="-122"/>
              </a:rPr>
              <a:t>月</a:t>
            </a:r>
            <a:r>
              <a:rPr lang="en-US" altLang="zh-CN" b="1" dirty="0">
                <a:latin typeface="微软雅黑" panose="020B0503020204020204" pitchFamily="34" charset="-122"/>
                <a:ea typeface="微软雅黑" panose="020B0503020204020204" pitchFamily="34" charset="-122"/>
              </a:rPr>
              <a:t>1</a:t>
            </a:r>
            <a:r>
              <a:rPr lang="zh-CN" altLang="en-US" b="1" dirty="0">
                <a:latin typeface="微软雅黑" panose="020B0503020204020204" pitchFamily="34" charset="-122"/>
                <a:ea typeface="微软雅黑" panose="020B0503020204020204" pitchFamily="34" charset="-122"/>
              </a:rPr>
              <a:t>日前提交报名表</a:t>
            </a:r>
            <a:endParaRPr lang="en-US" altLang="zh-CN" b="1" dirty="0">
              <a:latin typeface="微软雅黑" panose="020B0503020204020204" pitchFamily="34" charset="-122"/>
              <a:ea typeface="微软雅黑" panose="020B0503020204020204" pitchFamily="34" charset="-122"/>
            </a:endParaRPr>
          </a:p>
          <a:p>
            <a:pPr marL="285750" indent="-285750">
              <a:spcBef>
                <a:spcPts val="600"/>
              </a:spcBef>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提交演讲稿，包括标题和</a:t>
            </a:r>
            <a:r>
              <a:rPr lang="en-US" altLang="zh-CN" b="1" dirty="0">
                <a:latin typeface="微软雅黑" panose="020B0503020204020204" pitchFamily="34" charset="-122"/>
                <a:ea typeface="微软雅黑" panose="020B0503020204020204" pitchFamily="34" charset="-122"/>
              </a:rPr>
              <a:t>150</a:t>
            </a:r>
            <a:r>
              <a:rPr lang="zh-CN" altLang="en-US" b="1" dirty="0">
                <a:latin typeface="微软雅黑" panose="020B0503020204020204" pitchFamily="34" charset="-122"/>
                <a:ea typeface="微软雅黑" panose="020B0503020204020204" pitchFamily="34" charset="-122"/>
              </a:rPr>
              <a:t>词的介绍</a:t>
            </a:r>
            <a:endParaRPr lang="en-US" altLang="zh-CN" b="1" dirty="0">
              <a:latin typeface="微软雅黑" panose="020B0503020204020204" pitchFamily="34" charset="-122"/>
              <a:ea typeface="微软雅黑" panose="020B0503020204020204" pitchFamily="34" charset="-122"/>
            </a:endParaRPr>
          </a:p>
          <a:p>
            <a:pPr marL="285750" indent="-285750">
              <a:spcBef>
                <a:spcPts val="600"/>
              </a:spcBef>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演讲不超过</a:t>
            </a:r>
            <a:r>
              <a:rPr lang="en-US" altLang="zh-CN" b="1" dirty="0">
                <a:latin typeface="微软雅黑" panose="020B0503020204020204" pitchFamily="34" charset="-122"/>
                <a:ea typeface="微软雅黑" panose="020B0503020204020204" pitchFamily="34" charset="-122"/>
              </a:rPr>
              <a:t>5</a:t>
            </a:r>
            <a:r>
              <a:rPr lang="zh-CN" altLang="en-US" b="1" dirty="0">
                <a:latin typeface="微软雅黑" panose="020B0503020204020204" pitchFamily="34" charset="-122"/>
                <a:ea typeface="微软雅黑" panose="020B0503020204020204" pitchFamily="34" charset="-122"/>
              </a:rPr>
              <a:t>分钟</a:t>
            </a:r>
            <a:endParaRPr lang="en-US" altLang="zh-CN" b="1" dirty="0">
              <a:latin typeface="微软雅黑" panose="020B0503020204020204" pitchFamily="34" charset="-122"/>
              <a:ea typeface="微软雅黑" panose="020B0503020204020204" pitchFamily="34" charset="-122"/>
            </a:endParaRPr>
          </a:p>
          <a:p>
            <a:pPr marL="285750" indent="-285750">
              <a:spcBef>
                <a:spcPts val="600"/>
              </a:spcBef>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字数不超过</a:t>
            </a:r>
            <a:r>
              <a:rPr lang="en-US" altLang="zh-CN" b="1" dirty="0">
                <a:latin typeface="微软雅黑" panose="020B0503020204020204" pitchFamily="34" charset="-122"/>
                <a:ea typeface="微软雅黑" panose="020B0503020204020204" pitchFamily="34" charset="-122"/>
              </a:rPr>
              <a:t>1000</a:t>
            </a:r>
            <a:r>
              <a:rPr lang="zh-CN" altLang="en-US" b="1" dirty="0">
                <a:latin typeface="微软雅黑" panose="020B0503020204020204" pitchFamily="34" charset="-122"/>
                <a:ea typeface="微软雅黑" panose="020B0503020204020204" pitchFamily="34" charset="-122"/>
              </a:rPr>
              <a:t>字</a:t>
            </a:r>
            <a:endParaRPr lang="en-US" altLang="zh-CN" b="1" dirty="0">
              <a:latin typeface="微软雅黑" panose="020B0503020204020204" pitchFamily="34" charset="-122"/>
              <a:ea typeface="微软雅黑" panose="020B0503020204020204" pitchFamily="34" charset="-122"/>
            </a:endParaRPr>
          </a:p>
          <a:p>
            <a:pPr marL="285750" indent="-285750">
              <a:spcBef>
                <a:spcPts val="600"/>
              </a:spcBef>
              <a:buFont typeface="Arial" panose="020B0604020202020204" pitchFamily="34" charset="0"/>
              <a:buChar char="•"/>
            </a:pPr>
            <a:endParaRPr lang="en-US" altLang="zh-CN" b="1" dirty="0">
              <a:latin typeface="微软雅黑" panose="020B0503020204020204" pitchFamily="34" charset="-122"/>
              <a:ea typeface="微软雅黑" panose="020B0503020204020204" pitchFamily="34" charset="-122"/>
            </a:endParaRPr>
          </a:p>
          <a:p>
            <a:pPr marL="285750" indent="-285750">
              <a:spcBef>
                <a:spcPts val="600"/>
              </a:spcBef>
              <a:buFont typeface="Arial" panose="020B0604020202020204" pitchFamily="34" charset="0"/>
              <a:buChar char="•"/>
            </a:pPr>
            <a:endParaRPr lang="en-US" altLang="zh-CN" b="1" dirty="0">
              <a:latin typeface="微软雅黑" panose="020B0503020204020204" pitchFamily="34" charset="-122"/>
              <a:ea typeface="微软雅黑" panose="020B0503020204020204" pitchFamily="34" charset="-122"/>
            </a:endParaRPr>
          </a:p>
          <a:p>
            <a:pPr marL="285750" indent="-285750">
              <a:spcBef>
                <a:spcPts val="600"/>
              </a:spcBef>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必须原创</a:t>
            </a:r>
            <a:endParaRPr lang="zh-CN" altLang="en-US"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4097670" y="2595006"/>
            <a:ext cx="7022613" cy="461665"/>
          </a:xfrm>
          <a:prstGeom prst="rect">
            <a:avLst/>
          </a:prstGeom>
          <a:noFill/>
        </p:spPr>
        <p:txBody>
          <a:bodyPr wrap="square">
            <a:spAutoFit/>
          </a:bodyPr>
          <a:lstStyle/>
          <a:p>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fill out </a:t>
            </a:r>
            <a:r>
              <a:rPr lang="en-US" altLang="zh-CN" sz="2400" b="1" i="1" dirty="0">
                <a:latin typeface="Calibri" panose="020F0502020204030204" pitchFamily="34" charset="0"/>
                <a:ea typeface="Calibri" panose="020F0502020204030204" pitchFamily="34" charset="0"/>
                <a:cs typeface="Calibri" panose="020F0502020204030204" pitchFamily="34" charset="0"/>
              </a:rPr>
              <a:t>the registration form before March 1, 2025</a:t>
            </a:r>
            <a:endParaRPr lang="zh-CN" altLang="en-US" b="1" dirty="0"/>
          </a:p>
        </p:txBody>
      </p:sp>
      <p:sp>
        <p:nvSpPr>
          <p:cNvPr id="12" name="文本框 11"/>
          <p:cNvSpPr txBox="1"/>
          <p:nvPr/>
        </p:nvSpPr>
        <p:spPr>
          <a:xfrm>
            <a:off x="4102587" y="2973549"/>
            <a:ext cx="7371657" cy="830997"/>
          </a:xfrm>
          <a:prstGeom prst="rect">
            <a:avLst/>
          </a:prstGeom>
          <a:noFill/>
        </p:spPr>
        <p:txBody>
          <a:bodyPr wrap="square">
            <a:spAutoFit/>
          </a:bodyPr>
          <a:lstStyle/>
          <a:p>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submit</a:t>
            </a:r>
            <a:r>
              <a:rPr lang="en-US" altLang="zh-CN" sz="2400" b="1" i="1" dirty="0">
                <a:latin typeface="Calibri" panose="020F0502020204030204" pitchFamily="34" charset="0"/>
                <a:ea typeface="Calibri" panose="020F0502020204030204" pitchFamily="34" charset="0"/>
                <a:cs typeface="Calibri" panose="020F0502020204030204" pitchFamily="34" charset="0"/>
              </a:rPr>
              <a:t> your speeches (including the title and a 150-word summary of the content)</a:t>
            </a:r>
            <a:endParaRPr lang="zh-CN" altLang="en-US" b="1" dirty="0"/>
          </a:p>
        </p:txBody>
      </p:sp>
      <p:sp>
        <p:nvSpPr>
          <p:cNvPr id="13" name="文本框 12"/>
          <p:cNvSpPr txBox="1"/>
          <p:nvPr/>
        </p:nvSpPr>
        <p:spPr>
          <a:xfrm>
            <a:off x="4038678" y="3666723"/>
            <a:ext cx="6875127" cy="461665"/>
          </a:xfrm>
          <a:prstGeom prst="rect">
            <a:avLst/>
          </a:prstGeom>
          <a:noFill/>
        </p:spPr>
        <p:txBody>
          <a:bodyPr wrap="square">
            <a:spAutoFit/>
          </a:bodyPr>
          <a:lstStyle/>
          <a:p>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must not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exceed</a:t>
            </a:r>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 5 minutes/ within 5 minutes</a:t>
            </a:r>
            <a:endParaRPr lang="zh-CN" altLang="en-US" b="1" dirty="0"/>
          </a:p>
        </p:txBody>
      </p:sp>
      <p:sp>
        <p:nvSpPr>
          <p:cNvPr id="14" name="文本框 13"/>
          <p:cNvSpPr txBox="1"/>
          <p:nvPr/>
        </p:nvSpPr>
        <p:spPr>
          <a:xfrm>
            <a:off x="4043594" y="4025600"/>
            <a:ext cx="6850547" cy="1200329"/>
          </a:xfrm>
          <a:prstGeom prst="rect">
            <a:avLst/>
          </a:prstGeom>
          <a:noFill/>
        </p:spPr>
        <p:txBody>
          <a:bodyPr wrap="square">
            <a:spAutoFit/>
          </a:bodyPr>
          <a:lstStyle/>
          <a:p>
            <a:r>
              <a:rPr lang="en-US" altLang="zh-CN" sz="2400" b="1" i="1" kern="0" dirty="0">
                <a:solidFill>
                  <a:prstClr val="black"/>
                </a:solidFill>
                <a:latin typeface="Calibri" panose="020F0502020204030204" pitchFamily="34" charset="0"/>
                <a:cs typeface="Calibri" panose="020F0502020204030204" pitchFamily="34" charset="0"/>
              </a:rPr>
              <a:t>are expected to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be no more than </a:t>
            </a:r>
            <a:r>
              <a:rPr lang="en-US" altLang="zh-CN" sz="2400" b="1" i="1" kern="0" dirty="0">
                <a:solidFill>
                  <a:prstClr val="black"/>
                </a:solidFill>
                <a:latin typeface="Calibri" panose="020F0502020204030204" pitchFamily="34" charset="0"/>
                <a:cs typeface="Calibri" panose="020F0502020204030204" pitchFamily="34" charset="0"/>
              </a:rPr>
              <a:t>1000 words</a:t>
            </a:r>
            <a:endParaRPr lang="en-US" altLang="zh-CN" sz="2400" b="1" i="1" kern="0" dirty="0">
              <a:solidFill>
                <a:prstClr val="black"/>
              </a:solidFill>
              <a:latin typeface="Calibri" panose="020F0502020204030204" pitchFamily="34" charset="0"/>
              <a:cs typeface="Calibri" panose="020F0502020204030204" pitchFamily="34" charset="0"/>
            </a:endParaRPr>
          </a:p>
          <a:p>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be limited to </a:t>
            </a:r>
            <a:r>
              <a:rPr lang="en-US" altLang="zh-CN" sz="2400" b="1" i="1" kern="0" dirty="0">
                <a:solidFill>
                  <a:prstClr val="black"/>
                </a:solidFill>
                <a:latin typeface="Calibri" panose="020F0502020204030204" pitchFamily="34" charset="0"/>
                <a:cs typeface="Calibri" panose="020F0502020204030204" pitchFamily="34" charset="0"/>
              </a:rPr>
              <a:t>no more than 1000 words</a:t>
            </a:r>
            <a:endParaRPr lang="en-US" altLang="zh-CN" sz="2400" b="1" i="1" kern="0" dirty="0">
              <a:solidFill>
                <a:prstClr val="black"/>
              </a:solidFill>
              <a:latin typeface="Calibri" panose="020F0502020204030204" pitchFamily="34" charset="0"/>
              <a:cs typeface="Calibri" panose="020F0502020204030204" pitchFamily="34" charset="0"/>
            </a:endParaRPr>
          </a:p>
          <a:p>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with a maximum of </a:t>
            </a:r>
            <a:r>
              <a:rPr lang="en-US" altLang="zh-CN" sz="2400" b="1" i="1" kern="0" dirty="0">
                <a:solidFill>
                  <a:prstClr val="black"/>
                </a:solidFill>
                <a:latin typeface="Calibri" panose="020F0502020204030204" pitchFamily="34" charset="0"/>
                <a:cs typeface="Calibri" panose="020F0502020204030204" pitchFamily="34" charset="0"/>
              </a:rPr>
              <a:t>1000 words</a:t>
            </a:r>
            <a:endParaRPr lang="zh-CN" altLang="en-US" sz="2400" b="1" i="1" kern="0" dirty="0">
              <a:solidFill>
                <a:prstClr val="black"/>
              </a:solidFill>
              <a:latin typeface="Calibri" panose="020F0502020204030204" pitchFamily="34" charset="0"/>
              <a:cs typeface="Calibri" panose="020F0502020204030204" pitchFamily="34" charset="0"/>
            </a:endParaRPr>
          </a:p>
        </p:txBody>
      </p:sp>
      <p:sp>
        <p:nvSpPr>
          <p:cNvPr id="15" name="文本框 14"/>
          <p:cNvSpPr txBox="1"/>
          <p:nvPr/>
        </p:nvSpPr>
        <p:spPr>
          <a:xfrm>
            <a:off x="3994432" y="5097316"/>
            <a:ext cx="7022613" cy="830997"/>
          </a:xfrm>
          <a:prstGeom prst="rect">
            <a:avLst/>
          </a:prstGeom>
          <a:noFill/>
        </p:spPr>
        <p:txBody>
          <a:bodyPr wrap="square">
            <a:spAutoFit/>
          </a:bodyPr>
          <a:lstStyle/>
          <a:p>
            <a:r>
              <a:rPr lang="en-US" altLang="zh-CN" sz="2400" b="1" i="1" dirty="0">
                <a:latin typeface="Calibri" panose="020F0502020204030204" pitchFamily="34" charset="0"/>
                <a:ea typeface="Calibri" panose="020F0502020204030204" pitchFamily="34" charset="0"/>
                <a:cs typeface="Calibri" panose="020F0502020204030204" pitchFamily="34" charset="0"/>
              </a:rPr>
              <a:t>be created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originally</a:t>
            </a:r>
            <a:endPar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originality</a:t>
            </a:r>
            <a:r>
              <a:rPr lang="en-US" altLang="zh-CN" sz="2400" b="1" i="1" dirty="0">
                <a:latin typeface="Calibri" panose="020F0502020204030204" pitchFamily="34" charset="0"/>
                <a:ea typeface="Calibri" panose="020F0502020204030204" pitchFamily="34" charset="0"/>
                <a:cs typeface="Calibri" panose="020F0502020204030204" pitchFamily="34" charset="0"/>
              </a:rPr>
              <a:t> is highly promoted</a:t>
            </a:r>
            <a:endParaRPr lang="zh-CN" altLang="en-US" b="1" dirty="0"/>
          </a:p>
        </p:txBody>
      </p:sp>
      <p:sp>
        <p:nvSpPr>
          <p:cNvPr id="16" name="文本框 15"/>
          <p:cNvSpPr txBox="1"/>
          <p:nvPr/>
        </p:nvSpPr>
        <p:spPr>
          <a:xfrm>
            <a:off x="9665109" y="4278351"/>
            <a:ext cx="2526891" cy="1123712"/>
          </a:xfrm>
          <a:prstGeom prst="wedgeRoundRectCallout">
            <a:avLst>
              <a:gd name="adj1" fmla="val -50219"/>
              <a:gd name="adj2" fmla="val -75544"/>
              <a:gd name="adj3" fmla="val 16667"/>
            </a:avLst>
          </a:prstGeom>
          <a:noFill/>
          <a:ln>
            <a:solidFill>
              <a:srgbClr val="996633"/>
            </a:solidFill>
          </a:ln>
        </p:spPr>
        <p:txBody>
          <a:bodyPr wrap="square">
            <a:spAutoFit/>
          </a:bodyPr>
          <a:lstStyle/>
          <a:p>
            <a:r>
              <a:rPr lang="en-US" altLang="zh-CN" sz="2000" b="1" dirty="0">
                <a:solidFill>
                  <a:srgbClr val="0070C0"/>
                </a:solidFill>
                <a:latin typeface="Calibri" panose="020F0502020204030204" pitchFamily="34" charset="0"/>
                <a:cs typeface="Calibri" panose="020F0502020204030204" pitchFamily="34" charset="0"/>
              </a:rPr>
              <a:t>which can ensure all participants have an equal opportunity</a:t>
            </a:r>
            <a:endParaRPr lang="zh-CN" altLang="en-US" sz="2000" b="1" dirty="0">
              <a:solidFill>
                <a:srgbClr val="0070C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arn(inVertical)">
                                      <p:cBhvr>
                                        <p:cTn id="3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2991" y="1445921"/>
            <a:ext cx="1323340" cy="46166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Para.2</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p:txBody>
      </p:sp>
      <p:sp>
        <p:nvSpPr>
          <p:cNvPr id="3" name="文本框 2"/>
          <p:cNvSpPr txBox="1"/>
          <p:nvPr/>
        </p:nvSpPr>
        <p:spPr>
          <a:xfrm>
            <a:off x="2183330" y="1465278"/>
            <a:ext cx="9821857" cy="461665"/>
          </a:xfrm>
          <a:prstGeom prst="rect">
            <a:avLst/>
          </a:prstGeom>
          <a:noFill/>
        </p:spPr>
        <p:txBody>
          <a:bodyPr wrap="square">
            <a:spAutoFit/>
          </a:bodyPr>
          <a:lstStyle/>
          <a:p>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The content and arrangement of the speech contest and </a:t>
            </a:r>
            <a:r>
              <a:rPr lang="en-US" altLang="zh-CN" sz="2400" b="1" i="1" kern="0" dirty="0">
                <a:solidFill>
                  <a:srgbClr val="FF0000"/>
                </a:solidFill>
                <a:latin typeface="Calibri" panose="020F0502020204030204" pitchFamily="34" charset="0"/>
                <a:ea typeface="等线" panose="02010600030101010101" pitchFamily="2" charset="-122"/>
                <a:cs typeface="Calibri" panose="020F0502020204030204" pitchFamily="34" charset="0"/>
              </a:rPr>
              <a:t>the requirements</a:t>
            </a:r>
            <a:endParaRPr lang="zh-CN" altLang="en-US" b="1" dirty="0">
              <a:solidFill>
                <a:srgbClr val="FF0000"/>
              </a:solidFill>
            </a:endParaRPr>
          </a:p>
        </p:txBody>
      </p:sp>
      <p:grpSp>
        <p:nvGrpSpPr>
          <p:cNvPr id="4" name="组合 3"/>
          <p:cNvGrpSpPr/>
          <p:nvPr/>
        </p:nvGrpSpPr>
        <p:grpSpPr>
          <a:xfrm>
            <a:off x="292381" y="75140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5" name="椭圆 4"/>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7" name="TextBox 11"/>
          <p:cNvSpPr txBox="1"/>
          <p:nvPr/>
        </p:nvSpPr>
        <p:spPr>
          <a:xfrm>
            <a:off x="281704" y="80912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8" name="TextBox 13"/>
          <p:cNvSpPr txBox="1"/>
          <p:nvPr/>
        </p:nvSpPr>
        <p:spPr>
          <a:xfrm>
            <a:off x="1114524" y="101438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9" name="文本框 8"/>
          <p:cNvSpPr txBox="1"/>
          <p:nvPr/>
        </p:nvSpPr>
        <p:spPr>
          <a:xfrm>
            <a:off x="501031" y="1959840"/>
            <a:ext cx="11379942" cy="769441"/>
          </a:xfrm>
          <a:prstGeom prst="rect">
            <a:avLst/>
          </a:prstGeom>
          <a:noFill/>
        </p:spPr>
        <p:txBody>
          <a:bodyPr wrap="square">
            <a:spAutoFit/>
          </a:bodyPr>
          <a:lstStyle/>
          <a:p>
            <a:r>
              <a:rPr lang="en-US" altLang="zh-CN" sz="2400" b="1" dirty="0">
                <a:latin typeface="Calibri" panose="020F0502020204030204" pitchFamily="34" charset="0"/>
                <a:ea typeface="Calibri" panose="020F0502020204030204" pitchFamily="34" charset="0"/>
                <a:cs typeface="Calibri" panose="020F0502020204030204" pitchFamily="34" charset="0"/>
              </a:rPr>
              <a:t>Version1:</a:t>
            </a:r>
            <a:r>
              <a:rPr lang="zh-CN" altLang="en-US" sz="2000" b="1" dirty="0">
                <a:latin typeface="Calibri" panose="020F0502020204030204" pitchFamily="34" charset="0"/>
                <a:ea typeface="Calibri" panose="020F0502020204030204" pitchFamily="34" charset="0"/>
                <a:cs typeface="Calibri" panose="020F0502020204030204" pitchFamily="34" charset="0"/>
              </a:rPr>
              <a:t>每一位感兴趣的外国朋友请在</a:t>
            </a:r>
            <a:r>
              <a:rPr lang="en-US" altLang="zh-CN" sz="2000" b="1" dirty="0">
                <a:latin typeface="Calibri" panose="020F0502020204030204" pitchFamily="34" charset="0"/>
                <a:ea typeface="Calibri" panose="020F0502020204030204" pitchFamily="34" charset="0"/>
                <a:cs typeface="Calibri" panose="020F0502020204030204" pitchFamily="34" charset="0"/>
              </a:rPr>
              <a:t>2025</a:t>
            </a:r>
            <a:r>
              <a:rPr lang="zh-CN" altLang="en-US" sz="2000" b="1" dirty="0">
                <a:latin typeface="Calibri" panose="020F0502020204030204" pitchFamily="34" charset="0"/>
                <a:ea typeface="Calibri" panose="020F0502020204030204" pitchFamily="34" charset="0"/>
                <a:cs typeface="Calibri" panose="020F0502020204030204" pitchFamily="34" charset="0"/>
              </a:rPr>
              <a:t>年</a:t>
            </a:r>
            <a:r>
              <a:rPr lang="en-US" altLang="zh-CN" sz="2000" b="1" dirty="0">
                <a:latin typeface="Calibri" panose="020F0502020204030204" pitchFamily="34" charset="0"/>
                <a:ea typeface="Calibri" panose="020F0502020204030204" pitchFamily="34" charset="0"/>
                <a:cs typeface="Calibri" panose="020F0502020204030204" pitchFamily="34" charset="0"/>
              </a:rPr>
              <a:t>3</a:t>
            </a:r>
            <a:r>
              <a:rPr lang="zh-CN" altLang="en-US" sz="2000" b="1" dirty="0">
                <a:latin typeface="Calibri" panose="020F0502020204030204" pitchFamily="34" charset="0"/>
                <a:ea typeface="Calibri" panose="020F0502020204030204" pitchFamily="34" charset="0"/>
                <a:cs typeface="Calibri" panose="020F0502020204030204" pitchFamily="34" charset="0"/>
              </a:rPr>
              <a:t>月</a:t>
            </a:r>
            <a:r>
              <a:rPr lang="en-US" altLang="zh-CN" sz="2000" b="1" dirty="0">
                <a:latin typeface="Calibri" panose="020F0502020204030204" pitchFamily="34" charset="0"/>
                <a:ea typeface="Calibri" panose="020F0502020204030204" pitchFamily="34" charset="0"/>
                <a:cs typeface="Calibri" panose="020F0502020204030204" pitchFamily="34" charset="0"/>
              </a:rPr>
              <a:t>1</a:t>
            </a:r>
            <a:r>
              <a:rPr lang="zh-CN" altLang="en-US" sz="2000" b="1" dirty="0">
                <a:latin typeface="Calibri" panose="020F0502020204030204" pitchFamily="34" charset="0"/>
                <a:ea typeface="Calibri" panose="020F0502020204030204" pitchFamily="34" charset="0"/>
                <a:cs typeface="Calibri" panose="020F0502020204030204" pitchFamily="34" charset="0"/>
              </a:rPr>
              <a:t>日前填写报名表，您的演讲时间不超过</a:t>
            </a:r>
            <a:r>
              <a:rPr lang="en-US" altLang="zh-CN" sz="2000" b="1" dirty="0">
                <a:latin typeface="Calibri" panose="020F0502020204030204" pitchFamily="34" charset="0"/>
                <a:ea typeface="Calibri" panose="020F0502020204030204" pitchFamily="34" charset="0"/>
                <a:cs typeface="Calibri" panose="020F0502020204030204" pitchFamily="34" charset="0"/>
              </a:rPr>
              <a:t>5</a:t>
            </a:r>
            <a:r>
              <a:rPr lang="zh-CN" altLang="en-US" sz="2000" b="1" dirty="0">
                <a:latin typeface="Calibri" panose="020F0502020204030204" pitchFamily="34" charset="0"/>
                <a:ea typeface="Calibri" panose="020F0502020204030204" pitchFamily="34" charset="0"/>
                <a:cs typeface="Calibri" panose="020F0502020204030204" pitchFamily="34" charset="0"/>
              </a:rPr>
              <a:t>分钟，最多</a:t>
            </a:r>
            <a:r>
              <a:rPr lang="en-US" altLang="zh-CN" sz="2000" b="1" dirty="0">
                <a:latin typeface="Calibri" panose="020F0502020204030204" pitchFamily="34" charset="0"/>
                <a:ea typeface="Calibri" panose="020F0502020204030204" pitchFamily="34" charset="0"/>
                <a:cs typeface="Calibri" panose="020F0502020204030204" pitchFamily="34" charset="0"/>
              </a:rPr>
              <a:t>1000</a:t>
            </a:r>
            <a:r>
              <a:rPr lang="zh-CN" altLang="en-US" sz="2000" b="1" dirty="0">
                <a:latin typeface="Calibri" panose="020F0502020204030204" pitchFamily="34" charset="0"/>
                <a:ea typeface="Calibri" panose="020F0502020204030204" pitchFamily="34" charset="0"/>
                <a:cs typeface="Calibri" panose="020F0502020204030204" pitchFamily="34" charset="0"/>
              </a:rPr>
              <a:t>字，这能确保所有参与者机会均等。此外，创意受到高度推崇。</a:t>
            </a:r>
            <a:endParaRPr lang="zh-CN" altLang="en-US" sz="1600" b="1" dirty="0"/>
          </a:p>
        </p:txBody>
      </p:sp>
      <p:sp>
        <p:nvSpPr>
          <p:cNvPr id="10" name="文本框 9"/>
          <p:cNvSpPr txBox="1"/>
          <p:nvPr/>
        </p:nvSpPr>
        <p:spPr>
          <a:xfrm>
            <a:off x="545277" y="2820163"/>
            <a:ext cx="11379942" cy="1569660"/>
          </a:xfrm>
          <a:prstGeom prst="rect">
            <a:avLst/>
          </a:prstGeom>
          <a:noFill/>
        </p:spPr>
        <p:txBody>
          <a:bodyPr wrap="square">
            <a:spAutoFit/>
          </a:bodyPr>
          <a:lstStyle/>
          <a:p>
            <a:r>
              <a:rPr lang="en-US" altLang="zh-CN" sz="2400" b="1" dirty="0">
                <a:latin typeface="Calibri" panose="020F0502020204030204" pitchFamily="34" charset="0"/>
                <a:ea typeface="Calibri" panose="020F0502020204030204" pitchFamily="34" charset="0"/>
                <a:cs typeface="Calibri" panose="020F0502020204030204" pitchFamily="34" charset="0"/>
              </a:rPr>
              <a:t>Every foreign friend </a:t>
            </a:r>
            <a:r>
              <a:rPr lang="en-US" altLang="zh-CN" sz="2400" b="1" i="1" u="sng" dirty="0">
                <a:latin typeface="Calibri" panose="020F0502020204030204" pitchFamily="34" charset="0"/>
                <a:ea typeface="Calibri" panose="020F0502020204030204" pitchFamily="34" charset="0"/>
                <a:cs typeface="Calibri" panose="020F0502020204030204" pitchFamily="34" charset="0"/>
              </a:rPr>
              <a:t>interested</a:t>
            </a:r>
            <a:r>
              <a:rPr lang="en-US" altLang="zh-CN" sz="2400" b="1" dirty="0">
                <a:latin typeface="Calibri" panose="020F0502020204030204" pitchFamily="34" charset="0"/>
                <a:ea typeface="Calibri" panose="020F0502020204030204" pitchFamily="34" charset="0"/>
                <a:cs typeface="Calibri" panose="020F0502020204030204" pitchFamily="34" charset="0"/>
              </a:rPr>
              <a:t> should fill out the registration form before March 1, 2025, and your speech is expected not to exceed 5 minutes with a maximum of 1000 words, which can ensure all participants have an equal opportunity. Besides, originality is highly promoted.</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p:txBody>
      </p:sp>
      <p:sp>
        <p:nvSpPr>
          <p:cNvPr id="11" name="文本框 10"/>
          <p:cNvSpPr txBox="1"/>
          <p:nvPr/>
        </p:nvSpPr>
        <p:spPr>
          <a:xfrm>
            <a:off x="496116" y="4428017"/>
            <a:ext cx="11379942" cy="769441"/>
          </a:xfrm>
          <a:prstGeom prst="rect">
            <a:avLst/>
          </a:prstGeom>
          <a:noFill/>
        </p:spPr>
        <p:txBody>
          <a:bodyPr wrap="square">
            <a:spAutoFit/>
          </a:bodyPr>
          <a:lstStyle/>
          <a:p>
            <a:r>
              <a:rPr lang="en-US" altLang="zh-CN" sz="2400" b="1" dirty="0">
                <a:latin typeface="Calibri" panose="020F0502020204030204" pitchFamily="34" charset="0"/>
                <a:ea typeface="Calibri" panose="020F0502020204030204" pitchFamily="34" charset="0"/>
                <a:cs typeface="Calibri" panose="020F0502020204030204" pitchFamily="34" charset="0"/>
              </a:rPr>
              <a:t>Version2:</a:t>
            </a:r>
            <a:r>
              <a:rPr lang="zh-CN" altLang="en-US" sz="2000" b="1" dirty="0">
                <a:latin typeface="Calibri" panose="020F0502020204030204" pitchFamily="34" charset="0"/>
                <a:ea typeface="Calibri" panose="020F0502020204030204" pitchFamily="34" charset="0"/>
                <a:cs typeface="Calibri" panose="020F0502020204030204" pitchFamily="34" charset="0"/>
              </a:rPr>
              <a:t>感兴趣的同学请于</a:t>
            </a:r>
            <a:r>
              <a:rPr lang="en-US" altLang="zh-CN" sz="2000" b="1" dirty="0">
                <a:latin typeface="Calibri" panose="020F0502020204030204" pitchFamily="34" charset="0"/>
                <a:ea typeface="Calibri" panose="020F0502020204030204" pitchFamily="34" charset="0"/>
                <a:cs typeface="Calibri" panose="020F0502020204030204" pitchFamily="34" charset="0"/>
              </a:rPr>
              <a:t>2025</a:t>
            </a:r>
            <a:r>
              <a:rPr lang="zh-CN" altLang="en-US" sz="2000" b="1" dirty="0">
                <a:latin typeface="Calibri" panose="020F0502020204030204" pitchFamily="34" charset="0"/>
                <a:ea typeface="Calibri" panose="020F0502020204030204" pitchFamily="34" charset="0"/>
                <a:cs typeface="Calibri" panose="020F0502020204030204" pitchFamily="34" charset="0"/>
              </a:rPr>
              <a:t>年</a:t>
            </a:r>
            <a:r>
              <a:rPr lang="en-US" altLang="zh-CN" sz="2000" b="1" dirty="0">
                <a:latin typeface="Calibri" panose="020F0502020204030204" pitchFamily="34" charset="0"/>
                <a:ea typeface="Calibri" panose="020F0502020204030204" pitchFamily="34" charset="0"/>
                <a:cs typeface="Calibri" panose="020F0502020204030204" pitchFamily="34" charset="0"/>
              </a:rPr>
              <a:t>3</a:t>
            </a:r>
            <a:r>
              <a:rPr lang="zh-CN" altLang="en-US" sz="2000" b="1" dirty="0">
                <a:latin typeface="Calibri" panose="020F0502020204030204" pitchFamily="34" charset="0"/>
                <a:ea typeface="Calibri" panose="020F0502020204030204" pitchFamily="34" charset="0"/>
                <a:cs typeface="Calibri" panose="020F0502020204030204" pitchFamily="34" charset="0"/>
              </a:rPr>
              <a:t>月</a:t>
            </a:r>
            <a:r>
              <a:rPr lang="en-US" altLang="zh-CN" sz="2000" b="1" dirty="0">
                <a:latin typeface="Calibri" panose="020F0502020204030204" pitchFamily="34" charset="0"/>
                <a:ea typeface="Calibri" panose="020F0502020204030204" pitchFamily="34" charset="0"/>
                <a:cs typeface="Calibri" panose="020F0502020204030204" pitchFamily="34" charset="0"/>
              </a:rPr>
              <a:t>1</a:t>
            </a:r>
            <a:r>
              <a:rPr lang="zh-CN" altLang="en-US" sz="2000" b="1" dirty="0">
                <a:latin typeface="Calibri" panose="020F0502020204030204" pitchFamily="34" charset="0"/>
                <a:ea typeface="Calibri" panose="020F0502020204030204" pitchFamily="34" charset="0"/>
                <a:cs typeface="Calibri" panose="020F0502020204030204" pitchFamily="34" charset="0"/>
              </a:rPr>
              <a:t>日前登陆学校网站，填写报名表，并提交演讲（包括演讲题目和</a:t>
            </a:r>
            <a:r>
              <a:rPr lang="en-US" altLang="zh-CN" sz="2000" b="1" dirty="0">
                <a:latin typeface="Calibri" panose="020F0502020204030204" pitchFamily="34" charset="0"/>
                <a:ea typeface="Calibri" panose="020F0502020204030204" pitchFamily="34" charset="0"/>
                <a:cs typeface="Calibri" panose="020F0502020204030204" pitchFamily="34" charset="0"/>
              </a:rPr>
              <a:t>150</a:t>
            </a:r>
            <a:r>
              <a:rPr lang="zh-CN" altLang="en-US" sz="2000" b="1" dirty="0">
                <a:latin typeface="Calibri" panose="020F0502020204030204" pitchFamily="34" charset="0"/>
                <a:ea typeface="Calibri" panose="020F0502020204030204" pitchFamily="34" charset="0"/>
                <a:cs typeface="Calibri" panose="020F0502020204030204" pitchFamily="34" charset="0"/>
              </a:rPr>
              <a:t>字的内容摘要）。记住，每次演讲应该在</a:t>
            </a:r>
            <a:r>
              <a:rPr lang="en-US" altLang="zh-CN" sz="2000" b="1" dirty="0">
                <a:latin typeface="Calibri" panose="020F0502020204030204" pitchFamily="34" charset="0"/>
                <a:ea typeface="Calibri" panose="020F0502020204030204" pitchFamily="34" charset="0"/>
                <a:cs typeface="Calibri" panose="020F0502020204030204" pitchFamily="34" charset="0"/>
              </a:rPr>
              <a:t>5</a:t>
            </a:r>
            <a:r>
              <a:rPr lang="zh-CN" altLang="en-US" sz="2000" b="1" dirty="0">
                <a:latin typeface="Calibri" panose="020F0502020204030204" pitchFamily="34" charset="0"/>
                <a:ea typeface="Calibri" panose="020F0502020204030204" pitchFamily="34" charset="0"/>
                <a:cs typeface="Calibri" panose="020F0502020204030204" pitchFamily="34" charset="0"/>
              </a:rPr>
              <a:t>分钟内。</a:t>
            </a:r>
            <a:endParaRPr lang="zh-CN" altLang="en-US" sz="1600" b="1" dirty="0"/>
          </a:p>
        </p:txBody>
      </p:sp>
      <p:sp>
        <p:nvSpPr>
          <p:cNvPr id="12" name="文本框 11"/>
          <p:cNvSpPr txBox="1"/>
          <p:nvPr/>
        </p:nvSpPr>
        <p:spPr>
          <a:xfrm>
            <a:off x="540362" y="5288340"/>
            <a:ext cx="11379942" cy="1200329"/>
          </a:xfrm>
          <a:prstGeom prst="rect">
            <a:avLst/>
          </a:prstGeom>
          <a:noFill/>
        </p:spPr>
        <p:txBody>
          <a:bodyPr wrap="square">
            <a:spAutoFit/>
          </a:bodyPr>
          <a:lstStyle/>
          <a:p>
            <a:r>
              <a:rPr lang="en-US" altLang="zh-CN" sz="2400" b="1" dirty="0">
                <a:latin typeface="Calibri" panose="020F0502020204030204" pitchFamily="34" charset="0"/>
                <a:ea typeface="Calibri" panose="020F0502020204030204" pitchFamily="34" charset="0"/>
                <a:cs typeface="Calibri" panose="020F0502020204030204" pitchFamily="34" charset="0"/>
              </a:rPr>
              <a:t>Those </a:t>
            </a:r>
            <a:r>
              <a:rPr lang="en-US" altLang="zh-CN" sz="2400" b="1" i="1" u="sng" dirty="0">
                <a:latin typeface="Calibri" panose="020F0502020204030204" pitchFamily="34" charset="0"/>
                <a:ea typeface="Calibri" panose="020F0502020204030204" pitchFamily="34" charset="0"/>
                <a:cs typeface="Calibri" panose="020F0502020204030204" pitchFamily="34" charset="0"/>
              </a:rPr>
              <a:t>interested</a:t>
            </a:r>
            <a:r>
              <a:rPr lang="en-US" altLang="zh-CN" sz="2400" b="1" dirty="0">
                <a:latin typeface="Calibri" panose="020F0502020204030204" pitchFamily="34" charset="0"/>
                <a:ea typeface="Calibri" panose="020F0502020204030204" pitchFamily="34" charset="0"/>
                <a:cs typeface="Calibri" panose="020F0502020204030204" pitchFamily="34" charset="0"/>
              </a:rPr>
              <a:t> should visit the school website, fill out the registration form before March 1, 2025, and submit your speeches (including the title and a 150-word summary of the content). Remember, each speech should be within 5 minutes. </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92381" y="75140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11"/>
          <p:cNvSpPr txBox="1"/>
          <p:nvPr/>
        </p:nvSpPr>
        <p:spPr>
          <a:xfrm>
            <a:off x="281704" y="80912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13"/>
          <p:cNvSpPr txBox="1"/>
          <p:nvPr/>
        </p:nvSpPr>
        <p:spPr>
          <a:xfrm>
            <a:off x="1114524" y="101438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7" name="文本框 6"/>
          <p:cNvSpPr txBox="1"/>
          <p:nvPr/>
        </p:nvSpPr>
        <p:spPr>
          <a:xfrm>
            <a:off x="892991" y="1554076"/>
            <a:ext cx="1323340" cy="46166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Para.3</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p:txBody>
      </p:sp>
      <p:sp>
        <p:nvSpPr>
          <p:cNvPr id="8" name="文本框 7"/>
          <p:cNvSpPr txBox="1"/>
          <p:nvPr/>
        </p:nvSpPr>
        <p:spPr>
          <a:xfrm>
            <a:off x="2244291" y="1567535"/>
            <a:ext cx="4756218" cy="461665"/>
          </a:xfrm>
          <a:prstGeom prst="rect">
            <a:avLst/>
          </a:prstGeom>
          <a:noFill/>
        </p:spPr>
        <p:txBody>
          <a:bodyPr wrap="square">
            <a:spAutoFit/>
          </a:bodyPr>
          <a:lstStyle/>
          <a:p>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Hope</a:t>
            </a:r>
            <a:endParaRPr lang="zh-CN" altLang="en-US" b="1" dirty="0"/>
          </a:p>
        </p:txBody>
      </p:sp>
      <p:sp>
        <p:nvSpPr>
          <p:cNvPr id="14" name="文本框 13"/>
          <p:cNvSpPr txBox="1"/>
          <p:nvPr/>
        </p:nvSpPr>
        <p:spPr>
          <a:xfrm>
            <a:off x="432618" y="2087463"/>
            <a:ext cx="11454582" cy="4401205"/>
          </a:xfrm>
          <a:prstGeom prst="rect">
            <a:avLst/>
          </a:prstGeom>
          <a:noFill/>
        </p:spPr>
        <p:txBody>
          <a:bodyPr wrap="square">
            <a:spAutoFit/>
          </a:bodyPr>
          <a:lstStyle/>
          <a:p>
            <a:pPr>
              <a:spcBef>
                <a:spcPts val="600"/>
              </a:spcBef>
            </a:pPr>
            <a:r>
              <a:rPr lang="en-US" altLang="zh-CN" sz="2400" b="1" dirty="0">
                <a:latin typeface="Calibri" panose="020F0502020204030204" pitchFamily="34" charset="0"/>
                <a:ea typeface="Calibri" panose="020F0502020204030204" pitchFamily="34" charset="0"/>
                <a:cs typeface="Calibri" panose="020F0502020204030204" pitchFamily="34" charset="0"/>
              </a:rPr>
              <a:t>1. We welcome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a wide range of fresh voices</a:t>
            </a:r>
            <a:r>
              <a:rPr lang="en-US" altLang="zh-CN" sz="2400" b="1" dirty="0">
                <a:latin typeface="Calibri" panose="020F0502020204030204" pitchFamily="34" charset="0"/>
                <a:ea typeface="Calibri" panose="020F0502020204030204" pitchFamily="34" charset="0"/>
                <a:cs typeface="Calibri" panose="020F0502020204030204" pitchFamily="34" charset="0"/>
              </a:rPr>
              <a:t>,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anticipating your involvement</a:t>
            </a:r>
            <a:r>
              <a:rPr lang="en-US" altLang="zh-CN" sz="2400" b="1" dirty="0">
                <a:latin typeface="Calibri" panose="020F0502020204030204" pitchFamily="34" charset="0"/>
                <a:ea typeface="Calibri" panose="020F0502020204030204" pitchFamily="34" charset="0"/>
                <a:cs typeface="Calibri" panose="020F0502020204030204" pitchFamily="34" charset="0"/>
              </a:rPr>
              <a:t>!</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a:spcBef>
                <a:spcPts val="600"/>
              </a:spcBef>
            </a:pPr>
            <a:r>
              <a:rPr lang="en-US" altLang="zh-CN" sz="2400" b="1" dirty="0">
                <a:latin typeface="Calibri" panose="020F0502020204030204" pitchFamily="34" charset="0"/>
                <a:ea typeface="Calibri" panose="020F0502020204030204" pitchFamily="34" charset="0"/>
                <a:cs typeface="Calibri" panose="020F0502020204030204" pitchFamily="34" charset="0"/>
              </a:rPr>
              <a:t>2. Don’t miss this chance to shine and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make your voice heard</a:t>
            </a:r>
            <a:r>
              <a:rPr lang="en-US" altLang="zh-CN" sz="2400" b="1" dirty="0">
                <a:latin typeface="Calibri" panose="020F0502020204030204" pitchFamily="34" charset="0"/>
                <a:ea typeface="Calibri" panose="020F0502020204030204" pitchFamily="34" charset="0"/>
                <a:cs typeface="Calibri" panose="020F0502020204030204" pitchFamily="34" charset="0"/>
              </a:rPr>
              <a:t>!</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a:spcBef>
                <a:spcPts val="600"/>
              </a:spcBef>
            </a:pPr>
            <a:r>
              <a:rPr lang="en-US" altLang="zh-CN" sz="2400" b="1" dirty="0">
                <a:latin typeface="Calibri" panose="020F0502020204030204" pitchFamily="34" charset="0"/>
                <a:ea typeface="Calibri" panose="020F0502020204030204" pitchFamily="34" charset="0"/>
                <a:cs typeface="Calibri" panose="020F0502020204030204" pitchFamily="34" charset="0"/>
              </a:rPr>
              <a:t>3.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Embrace this opportunity to </a:t>
            </a:r>
            <a:r>
              <a:rPr lang="en-US" altLang="zh-CN" sz="2400" b="1" dirty="0">
                <a:latin typeface="Calibri" panose="020F0502020204030204" pitchFamily="34" charset="0"/>
                <a:ea typeface="Calibri" panose="020F0502020204030204" pitchFamily="34" charset="0"/>
                <a:cs typeface="Calibri" panose="020F0502020204030204" pitchFamily="34" charset="0"/>
              </a:rPr>
              <a:t>express your ideas.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Your voice matters</a:t>
            </a:r>
            <a:r>
              <a:rPr lang="en-US" altLang="zh-CN" sz="2400" b="1" dirty="0">
                <a:latin typeface="Calibri" panose="020F0502020204030204" pitchFamily="34" charset="0"/>
                <a:ea typeface="Calibri" panose="020F0502020204030204" pitchFamily="34" charset="0"/>
                <a:cs typeface="Calibri" panose="020F0502020204030204" pitchFamily="34" charset="0"/>
              </a:rPr>
              <a:t>, so let it be heard! </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a:spcBef>
                <a:spcPts val="600"/>
              </a:spcBef>
            </a:pPr>
            <a:r>
              <a:rPr lang="en-US" altLang="zh-CN" sz="2400" b="1" dirty="0">
                <a:latin typeface="Calibri" panose="020F0502020204030204" pitchFamily="34" charset="0"/>
                <a:ea typeface="Calibri" panose="020F0502020204030204" pitchFamily="34" charset="0"/>
                <a:cs typeface="Calibri" panose="020F0502020204030204" pitchFamily="34" charset="0"/>
              </a:rPr>
              <a:t>4.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Every foreign friend </a:t>
            </a:r>
            <a:r>
              <a:rPr lang="en-US" altLang="zh-CN" sz="2400" b="1" dirty="0">
                <a:latin typeface="Calibri" panose="020F0502020204030204" pitchFamily="34" charset="0"/>
                <a:ea typeface="Calibri" panose="020F0502020204030204" pitchFamily="34" charset="0"/>
                <a:cs typeface="Calibri" panose="020F0502020204030204" pitchFamily="34" charset="0"/>
              </a:rPr>
              <a:t>interested is welcome to take part in the contest. </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a:spcBef>
                <a:spcPts val="600"/>
              </a:spcBef>
            </a:pPr>
            <a:r>
              <a:rPr lang="en-US" altLang="zh-CN" sz="2400" b="1" dirty="0">
                <a:latin typeface="Calibri" panose="020F0502020204030204" pitchFamily="34" charset="0"/>
                <a:ea typeface="Calibri" panose="020F0502020204030204" pitchFamily="34" charset="0"/>
                <a:cs typeface="Calibri" panose="020F0502020204030204" pitchFamily="34" charset="0"/>
              </a:rPr>
              <a:t>5. Your participation will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make a great difference</a:t>
            </a:r>
            <a:r>
              <a:rPr lang="en-US" altLang="zh-CN" sz="2400" b="1" dirty="0">
                <a:latin typeface="Calibri" panose="020F0502020204030204" pitchFamily="34" charset="0"/>
                <a:ea typeface="Calibri" panose="020F0502020204030204" pitchFamily="34" charset="0"/>
                <a:cs typeface="Calibri" panose="020F0502020204030204" pitchFamily="34" charset="0"/>
              </a:rPr>
              <a:t>! Come and join us!           </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a:spcBef>
                <a:spcPts val="600"/>
              </a:spcBef>
            </a:pPr>
            <a:r>
              <a:rPr lang="en-US" altLang="zh-CN" sz="2400" b="1" dirty="0">
                <a:latin typeface="Calibri" panose="020F0502020204030204" pitchFamily="34" charset="0"/>
                <a:ea typeface="Calibri" panose="020F0502020204030204" pitchFamily="34" charset="0"/>
                <a:cs typeface="Calibri" panose="020F0502020204030204" pitchFamily="34" charset="0"/>
              </a:rPr>
              <a:t>6. The contest is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open to all of our foreign friends </a:t>
            </a:r>
            <a:r>
              <a:rPr lang="en-US" altLang="zh-CN" sz="2400" b="1" dirty="0">
                <a:latin typeface="Calibri" panose="020F0502020204030204" pitchFamily="34" charset="0"/>
                <a:ea typeface="Calibri" panose="020F0502020204030204" pitchFamily="34" charset="0"/>
                <a:cs typeface="Calibri" panose="020F0502020204030204" pitchFamily="34" charset="0"/>
              </a:rPr>
              <a:t>studying in our school and we are expecting your participation. </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a:spcBef>
                <a:spcPts val="600"/>
              </a:spcBef>
            </a:pPr>
            <a:r>
              <a:rPr lang="en-US" altLang="zh-CN" sz="2400" b="1" dirty="0">
                <a:latin typeface="Calibri" panose="020F0502020204030204" pitchFamily="34" charset="0"/>
                <a:ea typeface="Calibri" panose="020F0502020204030204" pitchFamily="34" charset="0"/>
                <a:cs typeface="Calibri" panose="020F0502020204030204" pitchFamily="34" charset="0"/>
              </a:rPr>
              <a:t>7.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Exceedingly</a:t>
            </a:r>
            <a:r>
              <a:rPr lang="en-US" altLang="zh-CN" sz="2400" b="1" dirty="0">
                <a:latin typeface="Calibri" panose="020F0502020204030204" pitchFamily="34" charset="0"/>
                <a:ea typeface="Calibri" panose="020F0502020204030204" pitchFamily="34" charset="0"/>
                <a:cs typeface="Calibri" panose="020F0502020204030204" pitchFamily="34" charset="0"/>
              </a:rPr>
              <a:t> looking forward to your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active participation</a:t>
            </a:r>
            <a:r>
              <a:rPr lang="en-US" altLang="zh-CN" sz="2400" b="1" dirty="0">
                <a:latin typeface="Calibri" panose="020F0502020204030204" pitchFamily="34" charset="0"/>
                <a:ea typeface="Calibri" panose="020F0502020204030204" pitchFamily="34" charset="0"/>
                <a:cs typeface="Calibri" panose="020F0502020204030204" pitchFamily="34" charset="0"/>
              </a:rPr>
              <a:t>.</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a:spcBef>
                <a:spcPts val="600"/>
              </a:spcBef>
            </a:pPr>
            <a:r>
              <a:rPr lang="en-US" altLang="zh-CN" sz="2400" b="1" dirty="0">
                <a:latin typeface="Calibri" panose="020F0502020204030204" pitchFamily="34" charset="0"/>
                <a:ea typeface="Calibri" panose="020F0502020204030204" pitchFamily="34" charset="0"/>
                <a:cs typeface="Calibri" panose="020F0502020204030204" pitchFamily="34" charset="0"/>
              </a:rPr>
              <a:t>8. We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eagerly</a:t>
            </a:r>
            <a:r>
              <a:rPr lang="en-US" altLang="zh-CN" sz="2400" b="1" dirty="0">
                <a:latin typeface="Calibri" panose="020F0502020204030204" pitchFamily="34" charset="0"/>
                <a:ea typeface="Calibri" panose="020F0502020204030204" pitchFamily="34" charset="0"/>
                <a:cs typeface="Calibri" panose="020F0502020204030204" pitchFamily="34" charset="0"/>
              </a:rPr>
              <a:t> anticipate your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inspiring contributions</a:t>
            </a:r>
            <a:r>
              <a:rPr lang="en-US" altLang="zh-CN" sz="2400" b="1" dirty="0">
                <a:latin typeface="Calibri" panose="020F0502020204030204" pitchFamily="34" charset="0"/>
                <a:ea typeface="Calibri" panose="020F0502020204030204" pitchFamily="34" charset="0"/>
                <a:cs typeface="Calibri" panose="020F0502020204030204" pitchFamily="34" charset="0"/>
              </a:rPr>
              <a:t>.</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a:spcBef>
                <a:spcPts val="600"/>
              </a:spcBef>
            </a:pPr>
            <a:r>
              <a:rPr lang="en-US" altLang="zh-CN" sz="2400" b="1" dirty="0">
                <a:latin typeface="Calibri" panose="020F0502020204030204" pitchFamily="34" charset="0"/>
                <a:ea typeface="Calibri" panose="020F0502020204030204" pitchFamily="34" charset="0"/>
                <a:cs typeface="Calibri" panose="020F0502020204030204" pitchFamily="34" charset="0"/>
              </a:rPr>
              <a:t>9. Your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inspiring entries </a:t>
            </a:r>
            <a:r>
              <a:rPr lang="en-US" altLang="zh-CN" sz="2400" b="1" dirty="0">
                <a:latin typeface="Calibri" panose="020F0502020204030204" pitchFamily="34" charset="0"/>
                <a:ea typeface="Calibri" panose="020F0502020204030204" pitchFamily="34" charset="0"/>
                <a:cs typeface="Calibri" panose="020F0502020204030204" pitchFamily="34" charset="0"/>
              </a:rPr>
              <a:t>and your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active involvement </a:t>
            </a:r>
            <a:r>
              <a:rPr lang="en-US" altLang="zh-CN" sz="2400" b="1" dirty="0">
                <a:latin typeface="Calibri" panose="020F0502020204030204" pitchFamily="34" charset="0"/>
                <a:ea typeface="Calibri" panose="020F0502020204030204" pitchFamily="34" charset="0"/>
                <a:cs typeface="Calibri" panose="020F0502020204030204" pitchFamily="34" charset="0"/>
              </a:rPr>
              <a:t>are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highly expected and appreciated</a:t>
            </a:r>
            <a:r>
              <a:rPr lang="en-US" altLang="zh-CN" sz="2400" b="1" dirty="0">
                <a:latin typeface="Calibri" panose="020F0502020204030204" pitchFamily="34" charset="0"/>
                <a:ea typeface="Calibri" panose="020F0502020204030204" pitchFamily="34" charset="0"/>
                <a:cs typeface="Calibri" panose="020F0502020204030204" pitchFamily="34" charset="0"/>
              </a:rPr>
              <a:t>.</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barn(inVertical)">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barn(inVertical)">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barn(inVertical)">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4">
                                            <p:txEl>
                                              <p:pRg st="3" end="3"/>
                                            </p:txEl>
                                          </p:spTgt>
                                        </p:tgtEl>
                                        <p:attrNameLst>
                                          <p:attrName>style.visibility</p:attrName>
                                        </p:attrNameLst>
                                      </p:cBhvr>
                                      <p:to>
                                        <p:strVal val="visible"/>
                                      </p:to>
                                    </p:set>
                                    <p:animEffect transition="in" filter="barn(inVertical)">
                                      <p:cBhvr>
                                        <p:cTn id="22" dur="500"/>
                                        <p:tgtEl>
                                          <p:spTgt spid="1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4">
                                            <p:txEl>
                                              <p:pRg st="4" end="4"/>
                                            </p:txEl>
                                          </p:spTgt>
                                        </p:tgtEl>
                                        <p:attrNameLst>
                                          <p:attrName>style.visibility</p:attrName>
                                        </p:attrNameLst>
                                      </p:cBhvr>
                                      <p:to>
                                        <p:strVal val="visible"/>
                                      </p:to>
                                    </p:set>
                                    <p:animEffect transition="in" filter="barn(inVertical)">
                                      <p:cBhvr>
                                        <p:cTn id="27" dur="500"/>
                                        <p:tgtEl>
                                          <p:spTgt spid="1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4">
                                            <p:txEl>
                                              <p:pRg st="5" end="5"/>
                                            </p:txEl>
                                          </p:spTgt>
                                        </p:tgtEl>
                                        <p:attrNameLst>
                                          <p:attrName>style.visibility</p:attrName>
                                        </p:attrNameLst>
                                      </p:cBhvr>
                                      <p:to>
                                        <p:strVal val="visible"/>
                                      </p:to>
                                    </p:set>
                                    <p:animEffect transition="in" filter="barn(inVertical)">
                                      <p:cBhvr>
                                        <p:cTn id="32" dur="500"/>
                                        <p:tgtEl>
                                          <p:spTgt spid="1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4">
                                            <p:txEl>
                                              <p:pRg st="6" end="6"/>
                                            </p:txEl>
                                          </p:spTgt>
                                        </p:tgtEl>
                                        <p:attrNameLst>
                                          <p:attrName>style.visibility</p:attrName>
                                        </p:attrNameLst>
                                      </p:cBhvr>
                                      <p:to>
                                        <p:strVal val="visible"/>
                                      </p:to>
                                    </p:set>
                                    <p:animEffect transition="in" filter="barn(inVertical)">
                                      <p:cBhvr>
                                        <p:cTn id="37" dur="500"/>
                                        <p:tgtEl>
                                          <p:spTgt spid="1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4">
                                            <p:txEl>
                                              <p:pRg st="7" end="7"/>
                                            </p:txEl>
                                          </p:spTgt>
                                        </p:tgtEl>
                                        <p:attrNameLst>
                                          <p:attrName>style.visibility</p:attrName>
                                        </p:attrNameLst>
                                      </p:cBhvr>
                                      <p:to>
                                        <p:strVal val="visible"/>
                                      </p:to>
                                    </p:set>
                                    <p:animEffect transition="in" filter="barn(inVertical)">
                                      <p:cBhvr>
                                        <p:cTn id="42" dur="500"/>
                                        <p:tgtEl>
                                          <p:spTgt spid="1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4">
                                            <p:txEl>
                                              <p:pRg st="8" end="8"/>
                                            </p:txEl>
                                          </p:spTgt>
                                        </p:tgtEl>
                                        <p:attrNameLst>
                                          <p:attrName>style.visibility</p:attrName>
                                        </p:attrNameLst>
                                      </p:cBhvr>
                                      <p:to>
                                        <p:strVal val="visible"/>
                                      </p:to>
                                    </p:set>
                                    <p:animEffect transition="in" filter="barn(inVertical)">
                                      <p:cBhvr>
                                        <p:cTn id="47" dur="500"/>
                                        <p:tgtEl>
                                          <p:spTgt spid="1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组合 10"/>
          <p:cNvGrpSpPr/>
          <p:nvPr/>
        </p:nvGrpSpPr>
        <p:grpSpPr>
          <a:xfrm>
            <a:off x="468150" y="751709"/>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12" name="椭圆 11"/>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13"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14" name="TextBox 16"/>
          <p:cNvSpPr txBox="1"/>
          <p:nvPr/>
        </p:nvSpPr>
        <p:spPr>
          <a:xfrm>
            <a:off x="457474" y="809425"/>
            <a:ext cx="607194"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03</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15" name="TextBox 18"/>
          <p:cNvSpPr txBox="1"/>
          <p:nvPr/>
        </p:nvSpPr>
        <p:spPr>
          <a:xfrm>
            <a:off x="1182138" y="788546"/>
            <a:ext cx="4307540" cy="470640"/>
          </a:xfrm>
          <a:prstGeom prst="rect">
            <a:avLst/>
          </a:prstGeom>
          <a:noFill/>
        </p:spPr>
        <p:txBody>
          <a:bodyPr wrap="none" lIns="480000" tIns="0" rIns="0" bIns="0" anchor="b" anchorCtr="0">
            <a:norm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参考范文</a:t>
            </a:r>
            <a:r>
              <a:rPr kumimoji="0" lang="en-US" altLang="zh-CN"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a:t>
            </a:r>
            <a:r>
              <a:rPr kumimoji="0" lang="zh-CN" altLang="en-US" sz="2400" b="1" i="0" u="none" strike="noStrike" kern="1200" cap="none" spc="0" normalizeH="0" baseline="0" noProof="0" dirty="0">
                <a:ln>
                  <a:noFill/>
                </a:ln>
                <a:solidFill>
                  <a:srgbClr val="FF0000"/>
                </a:solidFill>
                <a:effectLst/>
                <a:uLnTx/>
                <a:uFillTx/>
                <a:latin typeface="方正清刻本悦宋简体" panose="02000000000000000000" pitchFamily="2" charset="-122"/>
                <a:ea typeface="方正清刻本悦宋简体" panose="02000000000000000000" pitchFamily="2" charset="-122"/>
                <a:cs typeface="+mn-cs"/>
              </a:rPr>
              <a:t>下水范文</a:t>
            </a:r>
            <a:endParaRPr kumimoji="0" lang="zh-CN" altLang="en-US" sz="2400" b="1" i="0" u="none" strike="noStrike" kern="1200" cap="none" spc="0" normalizeH="0" baseline="0" noProof="0" dirty="0">
              <a:ln>
                <a:noFill/>
              </a:ln>
              <a:solidFill>
                <a:srgbClr val="FF0000"/>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16" name="文本框 15"/>
          <p:cNvSpPr txBox="1"/>
          <p:nvPr/>
        </p:nvSpPr>
        <p:spPr>
          <a:xfrm>
            <a:off x="497690" y="1543954"/>
            <a:ext cx="11399342" cy="4893647"/>
          </a:xfrm>
          <a:prstGeom prst="rect">
            <a:avLst/>
          </a:prstGeom>
          <a:noFill/>
        </p:spPr>
        <p:txBody>
          <a:bodyPr wrap="square">
            <a:spAutoFit/>
          </a:bodyPr>
          <a:lstStyle/>
          <a:p>
            <a:pPr algn="just"/>
            <a:r>
              <a:rPr lang="en-US" altLang="zh-CN" sz="2400" b="1" i="1" dirty="0">
                <a:latin typeface="Calibri" panose="020F0502020204030204" pitchFamily="34" charset="0"/>
                <a:ea typeface="Calibri" panose="020F0502020204030204" pitchFamily="34" charset="0"/>
                <a:cs typeface="Calibri" panose="020F0502020204030204" pitchFamily="34" charset="0"/>
              </a:rPr>
              <a:t>      </a:t>
            </a:r>
            <a:r>
              <a:rPr lang="en-US" altLang="zh-CN" sz="2400" b="1" i="1" u="sng" dirty="0">
                <a:latin typeface="Calibri" panose="020F0502020204030204" pitchFamily="34" charset="0"/>
                <a:ea typeface="Calibri" panose="020F0502020204030204" pitchFamily="34" charset="0"/>
                <a:cs typeface="Calibri" panose="020F0502020204030204" pitchFamily="34" charset="0"/>
              </a:rPr>
              <a:t>May I have your attention, please? </a:t>
            </a:r>
            <a:r>
              <a:rPr lang="en-US" altLang="zh-CN" sz="2400" b="1" i="1" dirty="0">
                <a:latin typeface="Calibri" panose="020F0502020204030204" pitchFamily="34" charset="0"/>
                <a:ea typeface="Calibri" panose="020F0502020204030204" pitchFamily="34" charset="0"/>
                <a:cs typeface="Calibri" panose="020F0502020204030204" pitchFamily="34" charset="0"/>
              </a:rPr>
              <a:t>In an effort to </a:t>
            </a:r>
            <a:r>
              <a:rPr lang="en-US" altLang="zh-CN" sz="2400" b="1" i="1" kern="0" dirty="0">
                <a:solidFill>
                  <a:prstClr val="black"/>
                </a:solidFill>
                <a:latin typeface="Calibri" panose="020F0502020204030204" pitchFamily="34" charset="0"/>
                <a:cs typeface="Calibri" panose="020F0502020204030204" pitchFamily="34" charset="0"/>
              </a:rPr>
              <a:t>showcase your Chinese proficiency and </a:t>
            </a:r>
            <a:r>
              <a:rPr lang="en-US" altLang="zh-CN" sz="2400" b="1" i="1" dirty="0">
                <a:latin typeface="Calibri" panose="020F0502020204030204" pitchFamily="34" charset="0"/>
                <a:ea typeface="Calibri" panose="020F0502020204030204" pitchFamily="34" charset="0"/>
                <a:cs typeface="Calibri" panose="020F0502020204030204" pitchFamily="34" charset="0"/>
              </a:rPr>
              <a:t>deepen your understanding of environmental issues, we are thrilled to announce an upcoming Chinese speech contest which is tailored for you –all the  overseas students in our school.  </a:t>
            </a:r>
            <a:endParaRPr lang="en-US" altLang="zh-CN" sz="2400" b="1" i="1" dirty="0">
              <a:latin typeface="Calibri" panose="020F0502020204030204" pitchFamily="34" charset="0"/>
              <a:ea typeface="Calibri" panose="020F0502020204030204" pitchFamily="34" charset="0"/>
              <a:cs typeface="Calibri" panose="020F0502020204030204" pitchFamily="34" charset="0"/>
            </a:endParaRPr>
          </a:p>
          <a:p>
            <a:pPr algn="just"/>
            <a:r>
              <a:rPr lang="en-US" altLang="zh-CN" sz="2400" b="1" i="1" dirty="0">
                <a:latin typeface="Calibri" panose="020F0502020204030204" pitchFamily="34" charset="0"/>
                <a:ea typeface="Calibri" panose="020F0502020204030204" pitchFamily="34" charset="0"/>
                <a:cs typeface="Calibri" panose="020F0502020204030204" pitchFamily="34" charset="0"/>
              </a:rPr>
              <a:t>      Themed on “</a:t>
            </a:r>
            <a:r>
              <a:rPr lang="en-US" altLang="zh-CN" sz="2400" b="1" i="1" dirty="0">
                <a:solidFill>
                  <a:prstClr val="black"/>
                </a:solidFill>
                <a:latin typeface="Calibri" panose="020F0502020204030204" pitchFamily="34" charset="0"/>
                <a:ea typeface="Calibri" panose="020F0502020204030204" pitchFamily="34" charset="0"/>
                <a:cs typeface="Calibri" panose="020F0502020204030204" pitchFamily="34" charset="0"/>
              </a:rPr>
              <a:t>Protecting Green Development, Building a Better Home Together</a:t>
            </a:r>
            <a:r>
              <a:rPr lang="en-US" altLang="zh-CN" sz="2400" b="1" i="1" dirty="0">
                <a:latin typeface="Calibri" panose="020F0502020204030204" pitchFamily="34" charset="0"/>
                <a:ea typeface="Calibri" panose="020F0502020204030204" pitchFamily="34" charset="0"/>
                <a:cs typeface="Calibri" panose="020F0502020204030204" pitchFamily="34" charset="0"/>
              </a:rPr>
              <a:t>”, the contest is scheduled in the school hall at 3 p.m. on March 5, 2025, where you can share personal eco-friendly initiatives, innovative climate solutions and sustainable approaches to conservation. Every foreign friend interested should fill out the registration form before March 1, 2025, and your speech is expected not to exceed 5 minutes with a maximum of 1000 words, which can ensure all participants have equal opportunity. Besides, originality is highly promoted.</a:t>
            </a:r>
            <a:endParaRPr lang="en-US" altLang="zh-CN" sz="2400" b="1" i="1" dirty="0">
              <a:latin typeface="Calibri" panose="020F0502020204030204" pitchFamily="34" charset="0"/>
              <a:ea typeface="Calibri" panose="020F0502020204030204" pitchFamily="34" charset="0"/>
              <a:cs typeface="Calibri" panose="020F0502020204030204" pitchFamily="34" charset="0"/>
            </a:endParaRPr>
          </a:p>
          <a:p>
            <a:pPr algn="just"/>
            <a:r>
              <a:rPr lang="en-US" altLang="zh-CN" sz="2400" b="1" i="1" dirty="0">
                <a:latin typeface="Calibri" panose="020F0502020204030204" pitchFamily="34" charset="0"/>
                <a:ea typeface="Calibri" panose="020F0502020204030204" pitchFamily="34" charset="0"/>
                <a:cs typeface="Calibri" panose="020F0502020204030204" pitchFamily="34" charset="0"/>
              </a:rPr>
              <a:t>       Embrace this opportunity to express your ideas. Your voice matters, so let it be heard! </a:t>
            </a:r>
            <a:r>
              <a:rPr lang="en-US" altLang="zh-CN" sz="2400" b="1" i="1" u="sng" dirty="0">
                <a:latin typeface="Calibri" panose="020F0502020204030204" pitchFamily="34" charset="0"/>
                <a:ea typeface="Calibri" panose="020F0502020204030204" pitchFamily="34" charset="0"/>
                <a:cs typeface="Calibri" panose="020F0502020204030204" pitchFamily="34" charset="0"/>
              </a:rPr>
              <a:t>That’s all, thank you!</a:t>
            </a:r>
            <a:endParaRPr lang="zh-CN" altLang="en-US" sz="2400" b="1" i="1" u="sng"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468150" y="751709"/>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16"/>
          <p:cNvSpPr txBox="1"/>
          <p:nvPr/>
        </p:nvSpPr>
        <p:spPr>
          <a:xfrm>
            <a:off x="457474" y="809425"/>
            <a:ext cx="607194"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03</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18"/>
          <p:cNvSpPr txBox="1"/>
          <p:nvPr/>
        </p:nvSpPr>
        <p:spPr>
          <a:xfrm>
            <a:off x="1182138" y="788546"/>
            <a:ext cx="4307540" cy="470640"/>
          </a:xfrm>
          <a:prstGeom prst="rect">
            <a:avLst/>
          </a:prstGeom>
          <a:noFill/>
        </p:spPr>
        <p:txBody>
          <a:bodyPr wrap="none" lIns="480000" tIns="0" rIns="0" bIns="0" anchor="b" anchorCtr="0">
            <a:norm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FF0000"/>
                </a:solidFill>
                <a:effectLst/>
                <a:uLnTx/>
                <a:uFillTx/>
                <a:latin typeface="方正清刻本悦宋简体" panose="02000000000000000000" pitchFamily="2" charset="-122"/>
                <a:ea typeface="方正清刻本悦宋简体" panose="02000000000000000000" pitchFamily="2" charset="-122"/>
                <a:cs typeface="+mn-cs"/>
              </a:rPr>
              <a:t>参考范文</a:t>
            </a:r>
            <a:r>
              <a:rPr kumimoji="0" lang="en-US" altLang="zh-CN"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a:t>
            </a: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下水范文</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8" name="文本框 7"/>
          <p:cNvSpPr txBox="1"/>
          <p:nvPr/>
        </p:nvSpPr>
        <p:spPr>
          <a:xfrm>
            <a:off x="625510" y="1671773"/>
            <a:ext cx="11161207" cy="4893647"/>
          </a:xfrm>
          <a:prstGeom prst="rect">
            <a:avLst/>
          </a:prstGeom>
          <a:noFill/>
        </p:spPr>
        <p:txBody>
          <a:bodyPr wrap="square">
            <a:spAutoFit/>
          </a:bodyPr>
          <a:lstStyle/>
          <a:p>
            <a:r>
              <a:rPr lang="en-US" altLang="zh-CN" sz="2400" b="1" i="1" u="sng" dirty="0">
                <a:latin typeface="Calibri" panose="020F0502020204030204" pitchFamily="34" charset="0"/>
                <a:ea typeface="Calibri" panose="020F0502020204030204" pitchFamily="34" charset="0"/>
                <a:cs typeface="Calibri" panose="020F0502020204030204" pitchFamily="34" charset="0"/>
              </a:rPr>
              <a:t>Dear international students, </a:t>
            </a:r>
            <a:endParaRPr lang="en-US" altLang="zh-CN" sz="2400" b="1" i="1" u="sng" dirty="0">
              <a:latin typeface="Calibri" panose="020F0502020204030204" pitchFamily="34" charset="0"/>
              <a:ea typeface="Calibri" panose="020F0502020204030204" pitchFamily="34" charset="0"/>
              <a:cs typeface="Calibri" panose="020F0502020204030204" pitchFamily="34" charset="0"/>
            </a:endParaRPr>
          </a:p>
          <a:p>
            <a:pPr algn="just"/>
            <a:r>
              <a:rPr lang="en-US" altLang="zh-CN" sz="2400" b="1" i="1" dirty="0">
                <a:latin typeface="Calibri" panose="020F0502020204030204" pitchFamily="34" charset="0"/>
                <a:ea typeface="Calibri" panose="020F0502020204030204" pitchFamily="34" charset="0"/>
                <a:cs typeface="Calibri" panose="020F0502020204030204" pitchFamily="34" charset="0"/>
              </a:rPr>
              <a:t>       We are glad to announce that a Chinese speech contest will be organized to offer you a wide platform to display your Chinese learning achievements and enhance the awareness of green development. </a:t>
            </a:r>
            <a:endParaRPr lang="en-US" altLang="zh-CN" sz="2400" b="1" i="1" dirty="0">
              <a:latin typeface="Calibri" panose="020F0502020204030204" pitchFamily="34" charset="0"/>
              <a:ea typeface="Calibri" panose="020F0502020204030204" pitchFamily="34" charset="0"/>
              <a:cs typeface="Calibri" panose="020F0502020204030204" pitchFamily="34" charset="0"/>
            </a:endParaRPr>
          </a:p>
          <a:p>
            <a:pPr algn="just"/>
            <a:r>
              <a:rPr lang="en-US" altLang="zh-CN" sz="2400" b="1" i="1" dirty="0">
                <a:latin typeface="Calibri" panose="020F0502020204030204" pitchFamily="34" charset="0"/>
                <a:ea typeface="Calibri" panose="020F0502020204030204" pitchFamily="34" charset="0"/>
                <a:cs typeface="Calibri" panose="020F0502020204030204" pitchFamily="34" charset="0"/>
              </a:rPr>
              <a:t>       With the theme of “Protecting Green Development, Building a Better Home Together”, you can share your profound thoughts and creative ideas on environmental protection, ecological balance and sustainable development. The contest will take place in the school hall at 3 p.m. on March 5, 2025. Those interested should visit the school website, fill out the registration form before March 1, 2025, and submit your speeches (including the title and a 150-word summary of the content). Remember, each speech should be within 5 minutes. </a:t>
            </a:r>
            <a:endParaRPr lang="en-US" altLang="zh-CN" sz="2400" b="1" i="1" dirty="0">
              <a:latin typeface="Calibri" panose="020F0502020204030204" pitchFamily="34" charset="0"/>
              <a:ea typeface="Calibri" panose="020F0502020204030204" pitchFamily="34" charset="0"/>
              <a:cs typeface="Calibri" panose="020F0502020204030204" pitchFamily="34" charset="0"/>
            </a:endParaRPr>
          </a:p>
          <a:p>
            <a:pPr algn="just"/>
            <a:r>
              <a:rPr lang="en-US" altLang="zh-CN" sz="2400" b="1" i="1" dirty="0">
                <a:latin typeface="Calibri" panose="020F0502020204030204" pitchFamily="34" charset="0"/>
                <a:ea typeface="Calibri" panose="020F0502020204030204" pitchFamily="34" charset="0"/>
                <a:cs typeface="Calibri" panose="020F0502020204030204" pitchFamily="34" charset="0"/>
              </a:rPr>
              <a:t>      Looking forward to your active participation! </a:t>
            </a:r>
            <a:endParaRPr lang="en-US" altLang="zh-CN" sz="2400" b="1" i="1" dirty="0">
              <a:latin typeface="Calibri" panose="020F0502020204030204" pitchFamily="34" charset="0"/>
              <a:ea typeface="Calibri" panose="020F0502020204030204" pitchFamily="34" charset="0"/>
              <a:cs typeface="Calibri" panose="020F0502020204030204" pitchFamily="34" charset="0"/>
            </a:endParaRPr>
          </a:p>
          <a:p>
            <a:pPr algn="r"/>
            <a:r>
              <a:rPr lang="en-US" altLang="zh-CN" sz="2400" b="1" i="1" u="sng" dirty="0">
                <a:latin typeface="Calibri" panose="020F0502020204030204" pitchFamily="34" charset="0"/>
                <a:ea typeface="Calibri" panose="020F0502020204030204" pitchFamily="34" charset="0"/>
                <a:cs typeface="Calibri" panose="020F0502020204030204" pitchFamily="34" charset="0"/>
              </a:rPr>
              <a:t>The Students’ Union </a:t>
            </a:r>
            <a:endParaRPr lang="zh-CN" altLang="en-US" sz="2400" b="1" i="1" u="sng" dirty="0">
              <a:latin typeface="Calibri" panose="020F0502020204030204" pitchFamily="34" charset="0"/>
              <a:cs typeface="Calibri" panose="020F050202020403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416791" y="796829"/>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8" name="椭圆 7"/>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9"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10" name="TextBox 21"/>
          <p:cNvSpPr txBox="1"/>
          <p:nvPr/>
        </p:nvSpPr>
        <p:spPr>
          <a:xfrm>
            <a:off x="406114" y="854547"/>
            <a:ext cx="593913"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04</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11" name="TextBox 23"/>
          <p:cNvSpPr txBox="1"/>
          <p:nvPr/>
        </p:nvSpPr>
        <p:spPr>
          <a:xfrm>
            <a:off x="1307759" y="1020479"/>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rPr>
              <a:t>应用文题型拓展</a:t>
            </a:r>
            <a:endParaRPr kumimoji="0" lang="en-US" altLang="zh-CN"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endParaRPr>
          </a:p>
        </p:txBody>
      </p:sp>
      <p:sp>
        <p:nvSpPr>
          <p:cNvPr id="3" name="文本框 2"/>
          <p:cNvSpPr txBox="1"/>
          <p:nvPr/>
        </p:nvSpPr>
        <p:spPr>
          <a:xfrm>
            <a:off x="-1" y="1592502"/>
            <a:ext cx="1191669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400" b="1" dirty="0">
                <a:solidFill>
                  <a:prstClr val="black"/>
                </a:solidFill>
                <a:latin typeface="Arial" panose="020B0604020202020204"/>
                <a:ea typeface="微软雅黑" panose="020B0503020204020204" pitchFamily="34" charset="-122"/>
              </a:rPr>
              <a:t>（</a:t>
            </a:r>
            <a:r>
              <a:rPr lang="en-US" altLang="zh-CN" sz="2400" b="1" dirty="0">
                <a:solidFill>
                  <a:prstClr val="black"/>
                </a:solidFill>
                <a:latin typeface="Arial" panose="020B0604020202020204"/>
                <a:ea typeface="微软雅黑" panose="020B0503020204020204" pitchFamily="34" charset="-122"/>
              </a:rPr>
              <a:t>2024</a:t>
            </a:r>
            <a:r>
              <a:rPr lang="zh-CN" altLang="en-US" sz="2400" b="1" dirty="0">
                <a:solidFill>
                  <a:prstClr val="black"/>
                </a:solidFill>
                <a:latin typeface="Arial" panose="020B0604020202020204"/>
                <a:ea typeface="微软雅黑" panose="020B0503020204020204" pitchFamily="34" charset="-122"/>
              </a:rPr>
              <a:t>年</a:t>
            </a:r>
            <a:r>
              <a:rPr lang="en-US" altLang="zh-CN" sz="2400" b="1" dirty="0">
                <a:solidFill>
                  <a:prstClr val="black"/>
                </a:solidFill>
                <a:latin typeface="Arial" panose="020B0604020202020204"/>
                <a:ea typeface="微软雅黑" panose="020B0503020204020204" pitchFamily="34" charset="-122"/>
              </a:rPr>
              <a:t>1</a:t>
            </a:r>
            <a:r>
              <a:rPr lang="zh-CN" altLang="en-US" sz="2400" b="1" dirty="0">
                <a:solidFill>
                  <a:prstClr val="black"/>
                </a:solidFill>
                <a:latin typeface="Arial" panose="020B0604020202020204"/>
                <a:ea typeface="微软雅黑" panose="020B0503020204020204" pitchFamily="34" charset="-122"/>
              </a:rPr>
              <a:t>月高三九省联考）</a:t>
            </a:r>
            <a:r>
              <a:rPr kumimoji="0" lang="zh-CN" altLang="zh-CN" sz="2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你校英文报计划举办主题为“携手行动，节约粮食”的作文比赛。请你写一则活动通知，内容包括：（</a:t>
            </a:r>
            <a:r>
              <a:rPr kumimoji="0" lang="en-US" altLang="zh-CN" sz="2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1</a:t>
            </a:r>
            <a:r>
              <a:rPr kumimoji="0" lang="zh-CN" altLang="zh-CN" sz="2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）介绍活动目的；（</a:t>
            </a:r>
            <a:r>
              <a:rPr kumimoji="0" lang="en-US" altLang="zh-CN" sz="2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2</a:t>
            </a:r>
            <a:r>
              <a:rPr kumimoji="0" lang="zh-CN" altLang="zh-CN" sz="2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）说明参赛要求。</a:t>
            </a:r>
            <a:endParaRPr kumimoji="0" lang="zh-CN" altLang="zh-CN" sz="2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endParaRPr>
          </a:p>
        </p:txBody>
      </p:sp>
      <p:sp>
        <p:nvSpPr>
          <p:cNvPr id="5" name="文本框 4"/>
          <p:cNvSpPr txBox="1"/>
          <p:nvPr/>
        </p:nvSpPr>
        <p:spPr>
          <a:xfrm>
            <a:off x="231058" y="2546555"/>
            <a:ext cx="11705303" cy="4170372"/>
          </a:xfrm>
          <a:prstGeom prst="rect">
            <a:avLst/>
          </a:prstGeom>
          <a:noFill/>
        </p:spPr>
        <p:txBody>
          <a:bodyPr wrap="square">
            <a:spAutoFit/>
          </a:bodyPr>
          <a:lstStyle/>
          <a:p>
            <a:pPr marL="0" marR="0" lvl="0" indent="0" algn="ctr" defTabSz="914400" rtl="0" eaLnBrk="1" fontAlgn="auto" latinLnBrk="0" hangingPunct="1">
              <a:lnSpc>
                <a:spcPct val="100000"/>
              </a:lnSpc>
              <a:spcBef>
                <a:spcPts val="600"/>
              </a:spcBef>
              <a:spcAft>
                <a:spcPts val="0"/>
              </a:spcAft>
              <a:buClrTx/>
              <a:buSzTx/>
              <a:buFontTx/>
              <a:buNone/>
              <a:defRPr/>
            </a:pPr>
            <a:r>
              <a:rPr kumimoji="0" lang="en-US" altLang="zh-CN" sz="2000" b="1"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Notice </a:t>
            </a:r>
            <a:endParaRPr kumimoji="0" lang="en-US" altLang="zh-CN" sz="2000" b="1"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0"/>
              </a:spcAft>
              <a:buClrTx/>
              <a:buSzTx/>
              <a:buFontTx/>
              <a:buNone/>
              <a:defRPr/>
            </a:pPr>
            <a:r>
              <a:rPr kumimoji="0" lang="en-US" altLang="zh-CN" sz="200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         _________________________________________________________</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（为了提高人们对粮食保护重要性的认识）</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 an essay contest _______________________________________(</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以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联合行动，节约粮食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为主题的</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)will be launched by Our school English newspaper. The detailed requirements for the competition ________________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要求如下</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       Participants are required to write an essay in English, __________________________________________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重点阐述节约粮食的意义，并提出减少食物浪费的实用方法</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 The entries should be original, well-structured, and ___________________________________(</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长度控制在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200-300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字以内</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 Students from all grades are encouraged to participate, _____________________________________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交稿提交截止日期为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8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月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14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日</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 </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      Let's join hands and ____________________________________(</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为保护食物资源做出贡献</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微软雅黑" panose="020B0503020204020204" pitchFamily="34" charset="-122"/>
              <a:cs typeface="Times New Roman" panose="02020603050405020304" pitchFamily="18" charset="0"/>
            </a:endParaRPr>
          </a:p>
          <a:p>
            <a:pPr marL="0" marR="0" lvl="0" indent="0" algn="r" defTabSz="914400" rtl="0" eaLnBrk="1" fontAlgn="auto" latinLnBrk="0" hangingPunct="1">
              <a:lnSpc>
                <a:spcPct val="100000"/>
              </a:lnSpc>
              <a:spcBef>
                <a:spcPts val="600"/>
              </a:spcBef>
              <a:spcAft>
                <a:spcPts val="0"/>
              </a:spcAft>
              <a:buClrTx/>
              <a:buSzTx/>
              <a:buFontTx/>
              <a:buNone/>
              <a:defRPr/>
            </a:pPr>
            <a:r>
              <a:rPr lang="en-US" altLang="zh-CN" sz="2000" b="1" dirty="0">
                <a:solidFill>
                  <a:prstClr val="black"/>
                </a:solidFill>
                <a:latin typeface="Times New Roman" panose="02020603050405020304" pitchFamily="18" charset="0"/>
                <a:ea typeface="微软雅黑" panose="020B0503020204020204" pitchFamily="34" charset="-122"/>
                <a:cs typeface="Times New Roman" panose="02020603050405020304" pitchFamily="18" charset="0"/>
              </a:rPr>
              <a:t>School English Newspaper</a:t>
            </a:r>
            <a:endParaRPr lang="zh-CN" altLang="en-US" sz="1400" b="1" dirty="0"/>
          </a:p>
        </p:txBody>
      </p:sp>
      <p:sp>
        <p:nvSpPr>
          <p:cNvPr id="12" name="文本框 11"/>
          <p:cNvSpPr txBox="1"/>
          <p:nvPr/>
        </p:nvSpPr>
        <p:spPr>
          <a:xfrm>
            <a:off x="811161" y="2873166"/>
            <a:ext cx="7559116" cy="369332"/>
          </a:xfrm>
          <a:prstGeom prst="rect">
            <a:avLst/>
          </a:prstGeom>
          <a:noFill/>
        </p:spPr>
        <p:txBody>
          <a:bodyPr wrap="square">
            <a:spAutoFit/>
          </a:bodyPr>
          <a:lstStyle/>
          <a:p>
            <a:r>
              <a:rPr lang="en-US" altLang="zh-CN" b="1" i="1" dirty="0">
                <a:solidFill>
                  <a:srgbClr val="FF0000"/>
                </a:solidFill>
                <a:latin typeface="Calibri" panose="020F0502020204030204" pitchFamily="34" charset="0"/>
                <a:ea typeface="Calibri" panose="020F0502020204030204" pitchFamily="34" charset="0"/>
                <a:cs typeface="Calibri" panose="020F0502020204030204" pitchFamily="34" charset="0"/>
              </a:rPr>
              <a:t>In an effort to raise awareness about the importance of food conservation</a:t>
            </a:r>
            <a:endParaRPr lang="zh-CN" altLang="en-US" dirty="0"/>
          </a:p>
        </p:txBody>
      </p:sp>
      <p:sp>
        <p:nvSpPr>
          <p:cNvPr id="13" name="文本框 12"/>
          <p:cNvSpPr txBox="1"/>
          <p:nvPr/>
        </p:nvSpPr>
        <p:spPr>
          <a:xfrm>
            <a:off x="3390238" y="3201412"/>
            <a:ext cx="7559116" cy="369332"/>
          </a:xfrm>
          <a:prstGeom prst="rect">
            <a:avLst/>
          </a:prstGeom>
          <a:noFill/>
        </p:spPr>
        <p:txBody>
          <a:bodyPr wrap="square">
            <a:spAutoFit/>
          </a:bodyPr>
          <a:lstStyle/>
          <a:p>
            <a:r>
              <a:rPr lang="en-US" altLang="zh-CN" b="1" i="1" dirty="0">
                <a:solidFill>
                  <a:srgbClr val="FF0000"/>
                </a:solidFill>
                <a:latin typeface="Calibri" panose="020F0502020204030204" pitchFamily="34" charset="0"/>
                <a:ea typeface="Calibri" panose="020F0502020204030204" pitchFamily="34" charset="0"/>
                <a:cs typeface="Calibri" panose="020F0502020204030204" pitchFamily="34" charset="0"/>
              </a:rPr>
              <a:t>whose title/theme is  "Joint Action, Save Food” </a:t>
            </a:r>
            <a:endParaRPr lang="zh-CN" altLang="en-US" dirty="0"/>
          </a:p>
        </p:txBody>
      </p:sp>
      <p:sp>
        <p:nvSpPr>
          <p:cNvPr id="14" name="文本框 13"/>
          <p:cNvSpPr txBox="1"/>
          <p:nvPr/>
        </p:nvSpPr>
        <p:spPr>
          <a:xfrm>
            <a:off x="289485" y="3846181"/>
            <a:ext cx="7559116" cy="369332"/>
          </a:xfrm>
          <a:prstGeom prst="rect">
            <a:avLst/>
          </a:prstGeom>
          <a:noFill/>
        </p:spPr>
        <p:txBody>
          <a:bodyPr wrap="square">
            <a:spAutoFit/>
          </a:bodyPr>
          <a:lstStyle/>
          <a:p>
            <a:r>
              <a:rPr lang="en-US" altLang="zh-CN" b="1" i="1" dirty="0">
                <a:solidFill>
                  <a:srgbClr val="FF0000"/>
                </a:solidFill>
                <a:latin typeface="Calibri" panose="020F0502020204030204" pitchFamily="34" charset="0"/>
                <a:ea typeface="Calibri" panose="020F0502020204030204" pitchFamily="34" charset="0"/>
                <a:cs typeface="Calibri" panose="020F0502020204030204" pitchFamily="34" charset="0"/>
              </a:rPr>
              <a:t>are listed as follows</a:t>
            </a:r>
            <a:endParaRPr lang="zh-CN" altLang="en-US" dirty="0"/>
          </a:p>
        </p:txBody>
      </p:sp>
      <p:sp>
        <p:nvSpPr>
          <p:cNvPr id="15" name="文本框 14"/>
          <p:cNvSpPr txBox="1"/>
          <p:nvPr/>
        </p:nvSpPr>
        <p:spPr>
          <a:xfrm>
            <a:off x="6192054" y="3893073"/>
            <a:ext cx="5835823" cy="646331"/>
          </a:xfrm>
          <a:prstGeom prst="rect">
            <a:avLst/>
          </a:prstGeom>
          <a:noFill/>
        </p:spPr>
        <p:txBody>
          <a:bodyPr wrap="square">
            <a:spAutoFit/>
          </a:bodyPr>
          <a:lstStyle/>
          <a:p>
            <a:r>
              <a:rPr lang="en-US" altLang="zh-CN" b="1" i="1" dirty="0">
                <a:solidFill>
                  <a:srgbClr val="FF0000"/>
                </a:solidFill>
                <a:latin typeface="Calibri" panose="020F0502020204030204" pitchFamily="34" charset="0"/>
                <a:ea typeface="Calibri" panose="020F0502020204030204" pitchFamily="34" charset="0"/>
                <a:cs typeface="Calibri" panose="020F0502020204030204" pitchFamily="34" charset="0"/>
              </a:rPr>
              <a:t>focusing on the significance of saving food and suggesting practical ways to reduce food waste</a:t>
            </a:r>
            <a:endParaRPr lang="zh-CN" altLang="en-US" dirty="0"/>
          </a:p>
        </p:txBody>
      </p:sp>
      <p:sp>
        <p:nvSpPr>
          <p:cNvPr id="16" name="文本框 15"/>
          <p:cNvSpPr txBox="1"/>
          <p:nvPr/>
        </p:nvSpPr>
        <p:spPr>
          <a:xfrm>
            <a:off x="1930715" y="4836781"/>
            <a:ext cx="5835823" cy="369332"/>
          </a:xfrm>
          <a:prstGeom prst="rect">
            <a:avLst/>
          </a:prstGeom>
          <a:noFill/>
        </p:spPr>
        <p:txBody>
          <a:bodyPr wrap="square">
            <a:spAutoFit/>
          </a:bodyPr>
          <a:lstStyle/>
          <a:p>
            <a:r>
              <a:rPr lang="en-US" altLang="zh-CN" b="1" i="1" dirty="0">
                <a:solidFill>
                  <a:srgbClr val="FF0000"/>
                </a:solidFill>
                <a:latin typeface="Calibri" panose="020F0502020204030204" pitchFamily="34" charset="0"/>
                <a:ea typeface="Calibri" panose="020F0502020204030204" pitchFamily="34" charset="0"/>
                <a:cs typeface="Calibri" panose="020F0502020204030204" pitchFamily="34" charset="0"/>
              </a:rPr>
              <a:t>limited within 200-300 words in length</a:t>
            </a:r>
            <a:endParaRPr lang="zh-CN" altLang="en-US" dirty="0"/>
          </a:p>
        </p:txBody>
      </p:sp>
      <p:sp>
        <p:nvSpPr>
          <p:cNvPr id="17" name="文本框 16"/>
          <p:cNvSpPr txBox="1"/>
          <p:nvPr/>
        </p:nvSpPr>
        <p:spPr>
          <a:xfrm>
            <a:off x="3957830" y="5152328"/>
            <a:ext cx="5835823" cy="369332"/>
          </a:xfrm>
          <a:prstGeom prst="rect">
            <a:avLst/>
          </a:prstGeom>
          <a:noFill/>
        </p:spPr>
        <p:txBody>
          <a:bodyPr wrap="square">
            <a:spAutoFit/>
          </a:bodyPr>
          <a:lstStyle/>
          <a:p>
            <a:r>
              <a:rPr lang="en-US" altLang="zh-CN" b="1" i="1" dirty="0">
                <a:solidFill>
                  <a:srgbClr val="FF0000"/>
                </a:solidFill>
                <a:latin typeface="Calibri" panose="020F0502020204030204" pitchFamily="34" charset="0"/>
                <a:ea typeface="Calibri" panose="020F0502020204030204" pitchFamily="34" charset="0"/>
                <a:cs typeface="Calibri" panose="020F0502020204030204" pitchFamily="34" charset="0"/>
              </a:rPr>
              <a:t>and the deadline for submission is set on 14 August</a:t>
            </a:r>
            <a:endParaRPr lang="zh-CN" altLang="en-US" dirty="0"/>
          </a:p>
        </p:txBody>
      </p:sp>
      <p:sp>
        <p:nvSpPr>
          <p:cNvPr id="18" name="文本框 17"/>
          <p:cNvSpPr txBox="1"/>
          <p:nvPr/>
        </p:nvSpPr>
        <p:spPr>
          <a:xfrm>
            <a:off x="2657545" y="5774628"/>
            <a:ext cx="5835823" cy="369332"/>
          </a:xfrm>
          <a:prstGeom prst="rect">
            <a:avLst/>
          </a:prstGeom>
          <a:noFill/>
        </p:spPr>
        <p:txBody>
          <a:bodyPr wrap="square">
            <a:spAutoFit/>
          </a:bodyPr>
          <a:lstStyle/>
          <a:p>
            <a:r>
              <a:rPr lang="en-US" altLang="zh-CN" b="1" i="1" dirty="0">
                <a:solidFill>
                  <a:srgbClr val="FF0000"/>
                </a:solidFill>
                <a:latin typeface="Calibri" panose="020F0502020204030204" pitchFamily="34" charset="0"/>
                <a:ea typeface="Calibri" panose="020F0502020204030204" pitchFamily="34" charset="0"/>
                <a:cs typeface="Calibri" panose="020F0502020204030204" pitchFamily="34" charset="0"/>
              </a:rPr>
              <a:t>make a difference in conserving food resources!</a:t>
            </a:r>
            <a:endParaRPr lang="en-US" altLang="zh-CN" b="1" i="1"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arn(inVertical)">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arn(inVertical)">
                                      <p:cBhvr>
                                        <p:cTn id="3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P spid="17" grpId="0"/>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416791" y="796829"/>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21"/>
          <p:cNvSpPr txBox="1"/>
          <p:nvPr/>
        </p:nvSpPr>
        <p:spPr>
          <a:xfrm>
            <a:off x="406114" y="854547"/>
            <a:ext cx="593913"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04</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23"/>
          <p:cNvSpPr txBox="1"/>
          <p:nvPr/>
        </p:nvSpPr>
        <p:spPr>
          <a:xfrm>
            <a:off x="1307759" y="1020479"/>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rPr>
              <a:t>应用文题型拓展</a:t>
            </a:r>
            <a:endParaRPr kumimoji="0" lang="en-US" altLang="zh-CN"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endParaRPr>
          </a:p>
        </p:txBody>
      </p:sp>
      <p:sp>
        <p:nvSpPr>
          <p:cNvPr id="7" name="文本框 6"/>
          <p:cNvSpPr txBox="1"/>
          <p:nvPr/>
        </p:nvSpPr>
        <p:spPr>
          <a:xfrm>
            <a:off x="-1" y="1592502"/>
            <a:ext cx="11916698" cy="1200329"/>
          </a:xfrm>
          <a:prstGeom prst="rect">
            <a:avLst/>
          </a:prstGeom>
          <a:noFill/>
        </p:spPr>
        <p:txBody>
          <a:bodyPr wrap="square">
            <a:spAutoFit/>
          </a:bodyPr>
          <a:lstStyle/>
          <a:p>
            <a:pPr lvl="0">
              <a:defRPr/>
            </a:pPr>
            <a:r>
              <a:rPr lang="zh-CN" altLang="en-US" sz="2400" b="1" dirty="0">
                <a:solidFill>
                  <a:prstClr val="black"/>
                </a:solidFill>
                <a:latin typeface="Arial" panose="020B0604020202020204"/>
                <a:ea typeface="微软雅黑" panose="020B0503020204020204" pitchFamily="34" charset="-122"/>
              </a:rPr>
              <a:t>       假如你是李华，你校每年一度的校园文化艺术节</a:t>
            </a:r>
            <a:r>
              <a:rPr lang="en-US" altLang="zh-CN" sz="2400" b="1" dirty="0">
                <a:solidFill>
                  <a:prstClr val="black"/>
                </a:solidFill>
                <a:latin typeface="Arial" panose="020B0604020202020204"/>
                <a:ea typeface="微软雅黑" panose="020B0503020204020204" pitchFamily="34" charset="-122"/>
              </a:rPr>
              <a:t>(Culture and Arts Festival) </a:t>
            </a:r>
            <a:r>
              <a:rPr lang="zh-CN" altLang="en-US" sz="2400" b="1" dirty="0">
                <a:solidFill>
                  <a:prstClr val="black"/>
                </a:solidFill>
                <a:latin typeface="Arial" panose="020B0604020202020204"/>
                <a:ea typeface="微软雅黑" panose="020B0503020204020204" pitchFamily="34" charset="-122"/>
              </a:rPr>
              <a:t>即将举行，请你草拟一份通知。 内容包括：</a:t>
            </a:r>
            <a:r>
              <a:rPr lang="en-US" altLang="zh-CN" sz="2400" b="1" dirty="0">
                <a:solidFill>
                  <a:prstClr val="black"/>
                </a:solidFill>
                <a:latin typeface="Arial" panose="020B0604020202020204"/>
                <a:ea typeface="微软雅黑" panose="020B0503020204020204" pitchFamily="34" charset="-122"/>
              </a:rPr>
              <a:t>1.</a:t>
            </a:r>
            <a:r>
              <a:rPr lang="zh-CN" altLang="en-US" sz="2400" b="1" dirty="0">
                <a:solidFill>
                  <a:prstClr val="black"/>
                </a:solidFill>
                <a:latin typeface="Arial" panose="020B0604020202020204"/>
                <a:ea typeface="微软雅黑" panose="020B0503020204020204" pitchFamily="34" charset="-122"/>
              </a:rPr>
              <a:t>时间（</a:t>
            </a:r>
            <a:r>
              <a:rPr lang="en-US" altLang="zh-CN" sz="2400" b="1" dirty="0">
                <a:solidFill>
                  <a:prstClr val="black"/>
                </a:solidFill>
                <a:latin typeface="Arial" panose="020B0604020202020204"/>
                <a:ea typeface="微软雅黑" panose="020B0503020204020204" pitchFamily="34" charset="-122"/>
              </a:rPr>
              <a:t>3</a:t>
            </a:r>
            <a:r>
              <a:rPr lang="zh-CN" altLang="en-US" sz="2400" b="1" dirty="0">
                <a:solidFill>
                  <a:prstClr val="black"/>
                </a:solidFill>
                <a:latin typeface="Arial" panose="020B0604020202020204"/>
                <a:ea typeface="微软雅黑" panose="020B0503020204020204" pitchFamily="34" charset="-122"/>
              </a:rPr>
              <a:t>月份的第一个星期） </a:t>
            </a:r>
            <a:r>
              <a:rPr lang="en-US" altLang="zh-CN" sz="2400" b="1" dirty="0">
                <a:solidFill>
                  <a:prstClr val="black"/>
                </a:solidFill>
                <a:latin typeface="Arial" panose="020B0604020202020204"/>
                <a:ea typeface="微软雅黑" panose="020B0503020204020204" pitchFamily="34" charset="-122"/>
              </a:rPr>
              <a:t>2. </a:t>
            </a:r>
            <a:r>
              <a:rPr lang="zh-CN" altLang="en-US" sz="2400" b="1" dirty="0">
                <a:solidFill>
                  <a:prstClr val="black"/>
                </a:solidFill>
                <a:latin typeface="Arial" panose="020B0604020202020204"/>
                <a:ea typeface="微软雅黑" panose="020B0503020204020204" pitchFamily="34" charset="-122"/>
              </a:rPr>
              <a:t>活动（至少两项</a:t>
            </a:r>
            <a:r>
              <a:rPr lang="en-US" altLang="zh-CN" sz="2400" b="1" dirty="0">
                <a:solidFill>
                  <a:prstClr val="black"/>
                </a:solidFill>
                <a:latin typeface="Arial" panose="020B0604020202020204"/>
                <a:ea typeface="微软雅黑" panose="020B0503020204020204" pitchFamily="34" charset="-122"/>
              </a:rPr>
              <a:t>)  3.</a:t>
            </a:r>
            <a:r>
              <a:rPr lang="zh-CN" altLang="en-US" sz="2400" b="1" dirty="0">
                <a:solidFill>
                  <a:prstClr val="black"/>
                </a:solidFill>
                <a:latin typeface="Arial" panose="020B0604020202020204"/>
                <a:ea typeface="微软雅黑" panose="020B0503020204020204" pitchFamily="34" charset="-122"/>
              </a:rPr>
              <a:t>活动意义。</a:t>
            </a:r>
            <a:endParaRPr kumimoji="0" lang="zh-CN" altLang="en-US" sz="2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endParaRPr>
          </a:p>
        </p:txBody>
      </p:sp>
      <p:sp>
        <p:nvSpPr>
          <p:cNvPr id="19" name="文本框 3"/>
          <p:cNvSpPr txBox="1"/>
          <p:nvPr/>
        </p:nvSpPr>
        <p:spPr>
          <a:xfrm>
            <a:off x="0" y="3006402"/>
            <a:ext cx="11996383" cy="3816429"/>
          </a:xfrm>
          <a:prstGeom prst="rect">
            <a:avLst/>
          </a:prstGeom>
          <a:noFill/>
        </p:spPr>
        <p:txBody>
          <a:bodyPr wrap="square" rtlCol="0" anchor="t">
            <a:spAutoFit/>
          </a:bodyPr>
          <a:lstStyle/>
          <a:p>
            <a:pPr algn="ctr" eaLnBrk="0" fontAlgn="base" hangingPunct="0">
              <a:spcBef>
                <a:spcPct val="0"/>
              </a:spcBef>
              <a:spcAft>
                <a:spcPct val="0"/>
              </a:spcAft>
            </a:pPr>
            <a:r>
              <a:rPr lang="zh-CN" altLang="en-US" sz="2200" b="1" i="1" dirty="0">
                <a:latin typeface="Calibri" panose="020F0502020204030204" pitchFamily="34" charset="0"/>
                <a:ea typeface="宋体" panose="02010600030101010101" pitchFamily="2" charset="-122"/>
                <a:cs typeface="Calibri" panose="020F0502020204030204" pitchFamily="34" charset="0"/>
              </a:rPr>
              <a:t>Notice</a:t>
            </a:r>
            <a:endParaRPr lang="zh-CN" altLang="en-US" sz="2200" b="1" i="1" dirty="0">
              <a:latin typeface="Calibri" panose="020F0502020204030204" pitchFamily="34" charset="0"/>
              <a:ea typeface="宋体" panose="02010600030101010101" pitchFamily="2" charset="-122"/>
              <a:cs typeface="Calibri" panose="020F0502020204030204" pitchFamily="34" charset="0"/>
            </a:endParaRPr>
          </a:p>
          <a:p>
            <a:pPr algn="just" eaLnBrk="0" fontAlgn="base" hangingPunct="0">
              <a:spcBef>
                <a:spcPct val="0"/>
              </a:spcBef>
              <a:spcAft>
                <a:spcPct val="0"/>
              </a:spcAft>
            </a:pPr>
            <a:r>
              <a:rPr lang="en-US" altLang="zh-CN" sz="2200" b="1" i="1" dirty="0">
                <a:solidFill>
                  <a:prstClr val="black"/>
                </a:solidFill>
                <a:latin typeface="Calibri" panose="020F0502020204030204" pitchFamily="34" charset="0"/>
                <a:ea typeface="Calibri" panose="020F0502020204030204" pitchFamily="34" charset="0"/>
                <a:cs typeface="Calibri" panose="020F0502020204030204" pitchFamily="34" charset="0"/>
              </a:rPr>
              <a:t>       </a:t>
            </a:r>
            <a:r>
              <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rPr>
              <a:t>Aiming to gain a better acquaintance with /a deeper insight into Chinese traditional culture, the Culture and Arts Festival of our school is scheduled to fall /take place during the first week of March, lasting about a week. </a:t>
            </a:r>
            <a:endPar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endParaRPr>
          </a:p>
          <a:p>
            <a:pPr algn="just" eaLnBrk="0" fontAlgn="base" hangingPunct="0">
              <a:spcBef>
                <a:spcPct val="0"/>
              </a:spcBef>
              <a:spcAft>
                <a:spcPct val="0"/>
              </a:spcAft>
            </a:pPr>
            <a:r>
              <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rPr>
              <a:t>      Various activities will be organized, ranging from photography and calligraphy shows to folk dance and local operas performed by students. Not only will this festival broaden our horizons but also strengthen our confidence in Chinese culture.  </a:t>
            </a:r>
            <a:endPar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endParaRPr>
          </a:p>
          <a:p>
            <a:pPr algn="just" eaLnBrk="0" fontAlgn="base" hangingPunct="0">
              <a:spcBef>
                <a:spcPct val="0"/>
              </a:spcBef>
              <a:spcAft>
                <a:spcPct val="0"/>
              </a:spcAft>
            </a:pPr>
            <a:r>
              <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rPr>
              <a:t>       Any student enthusiastic about Chinese culture is welcome. We’re firmly convinced that with your active involvement, the festival is bound to leave an unforgettable impression on you. </a:t>
            </a:r>
            <a:endPar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endParaRPr>
          </a:p>
          <a:p>
            <a:pPr algn="r" eaLnBrk="0" fontAlgn="base" hangingPunct="0">
              <a:spcBef>
                <a:spcPct val="0"/>
              </a:spcBef>
              <a:spcAft>
                <a:spcPct val="0"/>
              </a:spcAft>
            </a:pPr>
            <a:r>
              <a:rPr lang="zh-CN" altLang="en-US" sz="2200" b="1" i="1" dirty="0">
                <a:latin typeface="Calibri" panose="020F0502020204030204" pitchFamily="34" charset="0"/>
                <a:ea typeface="宋体" panose="02010600030101010101" pitchFamily="2" charset="-122"/>
                <a:cs typeface="Calibri" panose="020F0502020204030204" pitchFamily="34" charset="0"/>
              </a:rPr>
              <a:t> Students</a:t>
            </a:r>
            <a:r>
              <a:rPr lang="en-US" altLang="zh-CN" sz="2200" b="1" i="1" dirty="0">
                <a:latin typeface="Calibri" panose="020F0502020204030204" pitchFamily="34" charset="0"/>
                <a:ea typeface="Calibri" panose="020F0502020204030204" pitchFamily="34" charset="0"/>
                <a:cs typeface="Calibri" panose="020F0502020204030204" pitchFamily="34" charset="0"/>
              </a:rPr>
              <a:t>’</a:t>
            </a:r>
            <a:r>
              <a:rPr lang="zh-CN" altLang="en-US" sz="2200" b="1" i="1" dirty="0">
                <a:latin typeface="Calibri" panose="020F0502020204030204" pitchFamily="34" charset="0"/>
                <a:ea typeface="宋体" panose="02010600030101010101" pitchFamily="2" charset="-122"/>
                <a:cs typeface="Calibri" panose="020F0502020204030204" pitchFamily="34" charset="0"/>
              </a:rPr>
              <a:t> Union</a:t>
            </a:r>
            <a:endParaRPr lang="zh-CN" altLang="en-US" sz="2200" b="1" i="1" dirty="0">
              <a:latin typeface="Calibri" panose="020F0502020204030204" pitchFamily="34" charset="0"/>
              <a:ea typeface="宋体" panose="02010600030101010101" pitchFamily="2" charset="-122"/>
              <a:cs typeface="Calibri" panose="020F0502020204030204" pitchFamily="34" charset="0"/>
            </a:endParaRPr>
          </a:p>
          <a:p>
            <a:pPr algn="r" eaLnBrk="0" fontAlgn="base" hangingPunct="0">
              <a:spcBef>
                <a:spcPct val="0"/>
              </a:spcBef>
              <a:spcAft>
                <a:spcPct val="0"/>
              </a:spcAft>
            </a:pPr>
            <a:r>
              <a:rPr lang="zh-CN" altLang="en-US" sz="2200" b="1" i="1" dirty="0">
                <a:latin typeface="Calibri" panose="020F0502020204030204" pitchFamily="34" charset="0"/>
                <a:ea typeface="宋体" panose="02010600030101010101" pitchFamily="2" charset="-122"/>
                <a:cs typeface="Calibri" panose="020F0502020204030204" pitchFamily="34" charset="0"/>
              </a:rPr>
              <a:t> </a:t>
            </a:r>
            <a:r>
              <a:rPr lang="en-US" altLang="zh-CN" sz="2200" b="1" i="1" dirty="0">
                <a:latin typeface="Calibri" panose="020F0502020204030204" pitchFamily="34" charset="0"/>
                <a:ea typeface="宋体" panose="02010600030101010101" pitchFamily="2" charset="-122"/>
                <a:cs typeface="Calibri" panose="020F0502020204030204" pitchFamily="34" charset="0"/>
              </a:rPr>
              <a:t>February</a:t>
            </a:r>
            <a:r>
              <a:rPr lang="zh-CN" altLang="en-US" sz="2200" b="1" i="1" dirty="0">
                <a:latin typeface="Calibri" panose="020F0502020204030204" pitchFamily="34" charset="0"/>
                <a:ea typeface="宋体" panose="02010600030101010101" pitchFamily="2" charset="-122"/>
                <a:cs typeface="Calibri" panose="020F0502020204030204" pitchFamily="34" charset="0"/>
              </a:rPr>
              <a:t> 10th, </a:t>
            </a:r>
            <a:r>
              <a:rPr lang="en-US" altLang="zh-CN" sz="2200" b="1" i="1" dirty="0">
                <a:latin typeface="Calibri" panose="020F0502020204030204" pitchFamily="34" charset="0"/>
                <a:ea typeface="宋体" panose="02010600030101010101" pitchFamily="2" charset="-122"/>
                <a:cs typeface="Calibri" panose="020F0502020204030204" pitchFamily="34" charset="0"/>
              </a:rPr>
              <a:t>2025</a:t>
            </a:r>
            <a:endParaRPr lang="zh-CN" altLang="en-US" sz="2200" b="1" i="1" dirty="0">
              <a:latin typeface="Calibri" panose="020F0502020204030204" pitchFamily="34" charset="0"/>
              <a:ea typeface="宋体" panose="02010600030101010101" pitchFamily="2" charset="-122"/>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rot="16200000">
            <a:off x="1144154" y="-1144155"/>
            <a:ext cx="6864927" cy="9153236"/>
          </a:xfrm>
          <a:prstGeom prst="rect">
            <a:avLst/>
          </a:prstGeom>
        </p:spPr>
      </p:pic>
      <p:pic>
        <p:nvPicPr>
          <p:cNvPr id="13" name="图片 12"/>
          <p:cNvPicPr>
            <a:picLocks noChangeAspect="1"/>
          </p:cNvPicPr>
          <p:nvPr/>
        </p:nvPicPr>
        <p:blipFill rotWithShape="1">
          <a:blip r:embed="rId2" cstate="print">
            <a:extLst>
              <a:ext uri="{28A0092B-C50C-407E-A947-70E740481C1C}">
                <a14:useLocalDpi xmlns:a14="http://schemas.microsoft.com/office/drawing/2010/main" val="0"/>
              </a:ext>
            </a:extLst>
          </a:blip>
          <a:srcRect/>
          <a:stretch>
            <a:fillRect/>
          </a:stretch>
        </p:blipFill>
        <p:spPr>
          <a:xfrm rot="16200000" flipV="1">
            <a:off x="7214753" y="1887678"/>
            <a:ext cx="6864927" cy="3089569"/>
          </a:xfrm>
          <a:prstGeom prst="rect">
            <a:avLst/>
          </a:prstGeom>
        </p:spPr>
      </p:pic>
      <p:sp>
        <p:nvSpPr>
          <p:cNvPr id="22" name="Text Placeholder 4"/>
          <p:cNvSpPr txBox="1"/>
          <p:nvPr/>
        </p:nvSpPr>
        <p:spPr>
          <a:xfrm>
            <a:off x="3544082" y="4297142"/>
            <a:ext cx="5165916" cy="765285"/>
          </a:xfrm>
          <a:prstGeom prst="rect">
            <a:avLst/>
          </a:prstGeom>
          <a:noFill/>
          <a:ln>
            <a:noFill/>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defTabSz="1201420">
              <a:lnSpc>
                <a:spcPct val="114000"/>
              </a:lnSpc>
              <a:spcBef>
                <a:spcPts val="1315"/>
              </a:spcBef>
              <a:buNone/>
              <a:defRPr/>
            </a:pPr>
            <a:r>
              <a:rPr lang="zh-CN" altLang="en-US" sz="3600" b="1" spc="394" dirty="0">
                <a:solidFill>
                  <a:schemeClr val="tx1">
                    <a:lumMod val="85000"/>
                    <a:lumOff val="15000"/>
                  </a:schemeClr>
                </a:solidFill>
                <a:latin typeface="微软雅黑" panose="020B0503020204020204" pitchFamily="34" charset="-122"/>
                <a:ea typeface="微软雅黑" panose="020B0503020204020204" pitchFamily="34" charset="-122"/>
                <a:cs typeface="Calibri" panose="020F0502020204030204"/>
                <a:sym typeface="字魂58号-创中黑" panose="00000500000000000000" pitchFamily="2" charset="-122"/>
              </a:rPr>
              <a:t>应用文分析</a:t>
            </a:r>
            <a:endParaRPr lang="id-ID" sz="3600" b="1" spc="394" dirty="0">
              <a:solidFill>
                <a:schemeClr val="tx1">
                  <a:lumMod val="85000"/>
                  <a:lumOff val="15000"/>
                </a:schemeClr>
              </a:solidFill>
              <a:latin typeface="微软雅黑" panose="020B0503020204020204" pitchFamily="34" charset="-122"/>
              <a:ea typeface="微软雅黑" panose="020B0503020204020204" pitchFamily="34" charset="-122"/>
              <a:cs typeface="Calibri" panose="020F0502020204030204"/>
              <a:sym typeface="字魂58号-创中黑" panose="00000500000000000000" pitchFamily="2" charset="-122"/>
            </a:endParaRPr>
          </a:p>
        </p:txBody>
      </p:sp>
      <p:sp>
        <p:nvSpPr>
          <p:cNvPr id="24" name="圆角矩形 11"/>
          <p:cNvSpPr/>
          <p:nvPr/>
        </p:nvSpPr>
        <p:spPr>
          <a:xfrm>
            <a:off x="4660489" y="5422106"/>
            <a:ext cx="2920181" cy="310100"/>
          </a:xfrm>
          <a:prstGeom prst="roundRect">
            <a:avLst/>
          </a:prstGeom>
          <a:solidFill>
            <a:srgbClr val="6A91C8"/>
          </a:solidFill>
          <a:ln w="38100">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19897" tIns="59948" rIns="119897" bIns="59948" rtlCol="0" anchor="ctr"/>
          <a:lstStyle/>
          <a:p>
            <a:pPr algn="ctr" defTabSz="1198880"/>
            <a:r>
              <a:rPr lang="zh-CN" altLang="en-US" sz="1315" dirty="0">
                <a:solidFill>
                  <a:schemeClr val="bg1"/>
                </a:solidFill>
                <a:latin typeface="微软雅黑" panose="020B0503020204020204" pitchFamily="34" charset="-122"/>
                <a:ea typeface="微软雅黑" panose="020B0503020204020204" pitchFamily="34" charset="-122"/>
                <a:sym typeface="字魂58号-创中黑" panose="00000500000000000000" pitchFamily="2" charset="-122"/>
              </a:rPr>
              <a:t>北师大嘉兴附中 吴晨华</a:t>
            </a:r>
            <a:endParaRPr lang="zh-CN" altLang="en-US" sz="1315" dirty="0">
              <a:solidFill>
                <a:schemeClr val="bg1"/>
              </a:solidFill>
              <a:latin typeface="微软雅黑" panose="020B0503020204020204" pitchFamily="34" charset="-122"/>
              <a:ea typeface="微软雅黑" panose="020B0503020204020204" pitchFamily="34" charset="-122"/>
              <a:sym typeface="字魂58号-创中黑" panose="00000500000000000000" pitchFamily="2" charset="-122"/>
            </a:endParaRPr>
          </a:p>
        </p:txBody>
      </p:sp>
      <p:sp>
        <p:nvSpPr>
          <p:cNvPr id="26" name="矩形 259"/>
          <p:cNvSpPr>
            <a:spLocks noChangeArrowheads="1"/>
          </p:cNvSpPr>
          <p:nvPr/>
        </p:nvSpPr>
        <p:spPr bwMode="auto">
          <a:xfrm>
            <a:off x="947078" y="2773016"/>
            <a:ext cx="10841799" cy="1231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4000" b="1" dirty="0">
                <a:solidFill>
                  <a:schemeClr val="tx1">
                    <a:lumMod val="85000"/>
                    <a:lumOff val="15000"/>
                  </a:schemeClr>
                </a:solidFill>
                <a:cs typeface="Arial" panose="020B0604020202020204" pitchFamily="34" charset="0"/>
                <a:sym typeface="字魂58号-创中黑" panose="00000500000000000000" pitchFamily="2" charset="-122"/>
              </a:rPr>
              <a:t>2024</a:t>
            </a:r>
            <a:r>
              <a:rPr lang="zh-CN" altLang="en-US" sz="4000" b="1" dirty="0">
                <a:solidFill>
                  <a:schemeClr val="tx1">
                    <a:lumMod val="85000"/>
                    <a:lumOff val="15000"/>
                  </a:schemeClr>
                </a:solidFill>
                <a:cs typeface="Arial" panose="020B0604020202020204" pitchFamily="34" charset="0"/>
                <a:sym typeface="字魂58号-创中黑" panose="00000500000000000000" pitchFamily="2" charset="-122"/>
              </a:rPr>
              <a:t>学年第二学期浙江省七彩阳光新高考研究联盟返校联考高三英语</a:t>
            </a:r>
            <a:endParaRPr lang="en-US" altLang="zh-CN" sz="4000" b="1" dirty="0">
              <a:solidFill>
                <a:schemeClr val="tx1">
                  <a:lumMod val="85000"/>
                  <a:lumOff val="15000"/>
                </a:schemeClr>
              </a:solidFill>
              <a:cs typeface="Arial" panose="020B0604020202020204" pitchFamily="34" charset="0"/>
              <a:sym typeface="字魂58号-创中黑" panose="00000500000000000000" pitchFamily="2"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3"/>
          <p:cNvSpPr txBox="1"/>
          <p:nvPr/>
        </p:nvSpPr>
        <p:spPr>
          <a:xfrm>
            <a:off x="0" y="2476595"/>
            <a:ext cx="11996383" cy="4493538"/>
          </a:xfrm>
          <a:prstGeom prst="rect">
            <a:avLst/>
          </a:prstGeom>
          <a:noFill/>
        </p:spPr>
        <p:txBody>
          <a:bodyPr wrap="square" rtlCol="0" anchor="t">
            <a:spAutoFit/>
          </a:bodyPr>
          <a:lstStyle/>
          <a:p>
            <a:pPr algn="ctr" eaLnBrk="0" fontAlgn="base" hangingPunct="0">
              <a:spcBef>
                <a:spcPct val="0"/>
              </a:spcBef>
              <a:spcAft>
                <a:spcPct val="0"/>
              </a:spcAft>
            </a:pPr>
            <a:r>
              <a:rPr lang="zh-CN" altLang="en-US" sz="2200" b="1" i="1" dirty="0">
                <a:latin typeface="Calibri" panose="020F0502020204030204" pitchFamily="34" charset="0"/>
                <a:ea typeface="宋体" panose="02010600030101010101" pitchFamily="2" charset="-122"/>
                <a:cs typeface="Calibri" panose="020F0502020204030204" pitchFamily="34" charset="0"/>
              </a:rPr>
              <a:t>Notice</a:t>
            </a:r>
            <a:endParaRPr lang="zh-CN" altLang="en-US" sz="2200" b="1" i="1" dirty="0">
              <a:latin typeface="Calibri" panose="020F0502020204030204" pitchFamily="34" charset="0"/>
              <a:ea typeface="宋体" panose="02010600030101010101" pitchFamily="2" charset="-122"/>
              <a:cs typeface="Calibri" panose="020F0502020204030204" pitchFamily="34" charset="0"/>
            </a:endParaRPr>
          </a:p>
          <a:p>
            <a:pPr algn="just" eaLnBrk="0" fontAlgn="base" hangingPunct="0">
              <a:spcBef>
                <a:spcPct val="0"/>
              </a:spcBef>
              <a:spcAft>
                <a:spcPct val="0"/>
              </a:spcAft>
            </a:pPr>
            <a:r>
              <a:rPr lang="en-US" altLang="zh-CN" sz="2200" b="1" i="1" dirty="0">
                <a:solidFill>
                  <a:prstClr val="black"/>
                </a:solidFill>
                <a:latin typeface="Calibri" panose="020F0502020204030204" pitchFamily="34" charset="0"/>
                <a:ea typeface="Calibri" panose="020F0502020204030204" pitchFamily="34" charset="0"/>
                <a:cs typeface="Calibri" panose="020F0502020204030204" pitchFamily="34" charset="0"/>
              </a:rPr>
              <a:t>       </a:t>
            </a:r>
            <a:r>
              <a:rPr lang="en-US" altLang="zh-CN" sz="2200" b="1" i="1" u="sng" dirty="0">
                <a:solidFill>
                  <a:prstClr val="black"/>
                </a:solidFill>
                <a:latin typeface="Calibri" panose="020F0502020204030204" pitchFamily="34" charset="0"/>
                <a:ea typeface="宋体" panose="02010600030101010101" pitchFamily="2" charset="-122"/>
                <a:cs typeface="Calibri" panose="020F0502020204030204" pitchFamily="34" charset="0"/>
              </a:rPr>
              <a:t>Aiming to gain a better acquaintance with /a deeper insight into Chinese traditional culture</a:t>
            </a:r>
            <a:r>
              <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rPr>
              <a:t>, the Culture and Arts Festival of our school is scheduled to fall /take place during the first week of March, lasting about a week. </a:t>
            </a:r>
            <a:endPar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endParaRPr>
          </a:p>
          <a:p>
            <a:pPr algn="just" eaLnBrk="0" fontAlgn="base" hangingPunct="0">
              <a:spcBef>
                <a:spcPct val="0"/>
              </a:spcBef>
              <a:spcAft>
                <a:spcPct val="0"/>
              </a:spcAft>
            </a:pPr>
            <a:r>
              <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rPr>
              <a:t>      </a:t>
            </a:r>
            <a:endPar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endParaRPr>
          </a:p>
          <a:p>
            <a:pPr algn="just" eaLnBrk="0" fontAlgn="base" hangingPunct="0">
              <a:spcBef>
                <a:spcPct val="0"/>
              </a:spcBef>
              <a:spcAft>
                <a:spcPct val="0"/>
              </a:spcAft>
            </a:pPr>
            <a:r>
              <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rPr>
              <a:t>       Various activities will be organized, ranging from photography and calligraphy shows to folk dance and local operas performed by students. </a:t>
            </a:r>
            <a:r>
              <a:rPr lang="en-US" altLang="zh-CN" sz="2200" b="1" i="1" u="sng" dirty="0">
                <a:solidFill>
                  <a:prstClr val="black"/>
                </a:solidFill>
                <a:latin typeface="Calibri" panose="020F0502020204030204" pitchFamily="34" charset="0"/>
                <a:ea typeface="宋体" panose="02010600030101010101" pitchFamily="2" charset="-122"/>
                <a:cs typeface="Calibri" panose="020F0502020204030204" pitchFamily="34" charset="0"/>
              </a:rPr>
              <a:t>Not only will this festival broaden our horizons but also strengthen our confidence in Chinese culture.  </a:t>
            </a:r>
            <a:endParaRPr lang="en-US" altLang="zh-CN" sz="2200" b="1" i="1" u="sng" dirty="0">
              <a:solidFill>
                <a:prstClr val="black"/>
              </a:solidFill>
              <a:latin typeface="Calibri" panose="020F0502020204030204" pitchFamily="34" charset="0"/>
              <a:ea typeface="宋体" panose="02010600030101010101" pitchFamily="2" charset="-122"/>
              <a:cs typeface="Calibri" panose="020F0502020204030204" pitchFamily="34" charset="0"/>
            </a:endParaRPr>
          </a:p>
          <a:p>
            <a:pPr algn="just" eaLnBrk="0" fontAlgn="base" hangingPunct="0">
              <a:spcBef>
                <a:spcPct val="0"/>
              </a:spcBef>
              <a:spcAft>
                <a:spcPct val="0"/>
              </a:spcAft>
            </a:pPr>
            <a:r>
              <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rPr>
              <a:t>       </a:t>
            </a:r>
            <a:endPar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endParaRPr>
          </a:p>
          <a:p>
            <a:pPr algn="just" eaLnBrk="0" fontAlgn="base" hangingPunct="0">
              <a:spcBef>
                <a:spcPct val="0"/>
              </a:spcBef>
              <a:spcAft>
                <a:spcPct val="0"/>
              </a:spcAft>
            </a:pPr>
            <a:r>
              <a:rPr lang="en-US" altLang="zh-CN" sz="2200" b="1" i="1" dirty="0">
                <a:solidFill>
                  <a:prstClr val="black"/>
                </a:solidFill>
                <a:latin typeface="Calibri" panose="020F0502020204030204" pitchFamily="34" charset="0"/>
                <a:ea typeface="宋体" panose="02010600030101010101" pitchFamily="2" charset="-122"/>
                <a:cs typeface="Calibri" panose="020F0502020204030204" pitchFamily="34" charset="0"/>
              </a:rPr>
              <a:t>       </a:t>
            </a:r>
            <a:r>
              <a:rPr lang="en-US" altLang="zh-CN" sz="2200" b="1" i="1" u="sng" dirty="0">
                <a:solidFill>
                  <a:prstClr val="black"/>
                </a:solidFill>
                <a:latin typeface="Calibri" panose="020F0502020204030204" pitchFamily="34" charset="0"/>
                <a:ea typeface="宋体" panose="02010600030101010101" pitchFamily="2" charset="-122"/>
                <a:cs typeface="Calibri" panose="020F0502020204030204" pitchFamily="34" charset="0"/>
              </a:rPr>
              <a:t>Any student enthusiastic about Chinese culture is welcome. We’re firmly convinced that with your active involvement, the festival is bound to leave an unforgettable impression on you. </a:t>
            </a:r>
            <a:endParaRPr lang="en-US" altLang="zh-CN" sz="2200" b="1" i="1" u="sng" dirty="0">
              <a:solidFill>
                <a:prstClr val="black"/>
              </a:solidFill>
              <a:latin typeface="Calibri" panose="020F0502020204030204" pitchFamily="34" charset="0"/>
              <a:ea typeface="宋体" panose="02010600030101010101" pitchFamily="2" charset="-122"/>
              <a:cs typeface="Calibri" panose="020F0502020204030204" pitchFamily="34" charset="0"/>
            </a:endParaRPr>
          </a:p>
          <a:p>
            <a:pPr algn="r" eaLnBrk="0" fontAlgn="base" hangingPunct="0">
              <a:spcBef>
                <a:spcPct val="0"/>
              </a:spcBef>
              <a:spcAft>
                <a:spcPct val="0"/>
              </a:spcAft>
            </a:pPr>
            <a:r>
              <a:rPr lang="zh-CN" altLang="en-US" sz="2200" b="1" i="1" dirty="0">
                <a:latin typeface="Calibri" panose="020F0502020204030204" pitchFamily="34" charset="0"/>
                <a:ea typeface="宋体" panose="02010600030101010101" pitchFamily="2" charset="-122"/>
                <a:cs typeface="Calibri" panose="020F0502020204030204" pitchFamily="34" charset="0"/>
              </a:rPr>
              <a:t> Students</a:t>
            </a:r>
            <a:r>
              <a:rPr lang="en-US" altLang="zh-CN" sz="2200" b="1" i="1" dirty="0">
                <a:latin typeface="Calibri" panose="020F0502020204030204" pitchFamily="34" charset="0"/>
                <a:ea typeface="Calibri" panose="020F0502020204030204" pitchFamily="34" charset="0"/>
                <a:cs typeface="Calibri" panose="020F0502020204030204" pitchFamily="34" charset="0"/>
              </a:rPr>
              <a:t>’</a:t>
            </a:r>
            <a:r>
              <a:rPr lang="zh-CN" altLang="en-US" sz="2200" b="1" i="1" dirty="0">
                <a:latin typeface="Calibri" panose="020F0502020204030204" pitchFamily="34" charset="0"/>
                <a:ea typeface="宋体" panose="02010600030101010101" pitchFamily="2" charset="-122"/>
                <a:cs typeface="Calibri" panose="020F0502020204030204" pitchFamily="34" charset="0"/>
              </a:rPr>
              <a:t> Union</a:t>
            </a:r>
            <a:endParaRPr lang="zh-CN" altLang="en-US" sz="2200" b="1" i="1" dirty="0">
              <a:latin typeface="Calibri" panose="020F0502020204030204" pitchFamily="34" charset="0"/>
              <a:ea typeface="宋体" panose="02010600030101010101" pitchFamily="2" charset="-122"/>
              <a:cs typeface="Calibri" panose="020F0502020204030204" pitchFamily="34" charset="0"/>
            </a:endParaRPr>
          </a:p>
          <a:p>
            <a:pPr algn="r" eaLnBrk="0" fontAlgn="base" hangingPunct="0">
              <a:spcBef>
                <a:spcPct val="0"/>
              </a:spcBef>
              <a:spcAft>
                <a:spcPct val="0"/>
              </a:spcAft>
            </a:pPr>
            <a:r>
              <a:rPr lang="zh-CN" altLang="en-US" sz="2200" b="1" i="1" dirty="0">
                <a:latin typeface="Calibri" panose="020F0502020204030204" pitchFamily="34" charset="0"/>
                <a:ea typeface="宋体" panose="02010600030101010101" pitchFamily="2" charset="-122"/>
                <a:cs typeface="Calibri" panose="020F0502020204030204" pitchFamily="34" charset="0"/>
              </a:rPr>
              <a:t> </a:t>
            </a:r>
            <a:r>
              <a:rPr lang="en-US" altLang="zh-CN" sz="2200" b="1" i="1" dirty="0">
                <a:latin typeface="Calibri" panose="020F0502020204030204" pitchFamily="34" charset="0"/>
                <a:ea typeface="宋体" panose="02010600030101010101" pitchFamily="2" charset="-122"/>
                <a:cs typeface="Calibri" panose="020F0502020204030204" pitchFamily="34" charset="0"/>
              </a:rPr>
              <a:t>February</a:t>
            </a:r>
            <a:r>
              <a:rPr lang="zh-CN" altLang="en-US" sz="2200" b="1" i="1" dirty="0">
                <a:latin typeface="Calibri" panose="020F0502020204030204" pitchFamily="34" charset="0"/>
                <a:ea typeface="宋体" panose="02010600030101010101" pitchFamily="2" charset="-122"/>
                <a:cs typeface="Calibri" panose="020F0502020204030204" pitchFamily="34" charset="0"/>
              </a:rPr>
              <a:t> 10th, </a:t>
            </a:r>
            <a:r>
              <a:rPr lang="en-US" altLang="zh-CN" sz="2200" b="1" i="1" dirty="0">
                <a:latin typeface="Calibri" panose="020F0502020204030204" pitchFamily="34" charset="0"/>
                <a:ea typeface="宋体" panose="02010600030101010101" pitchFamily="2" charset="-122"/>
                <a:cs typeface="Calibri" panose="020F0502020204030204" pitchFamily="34" charset="0"/>
              </a:rPr>
              <a:t>2025</a:t>
            </a:r>
            <a:endParaRPr lang="zh-CN" altLang="en-US" sz="2200" b="1" i="1" dirty="0">
              <a:latin typeface="Calibri" panose="020F0502020204030204" pitchFamily="34" charset="0"/>
              <a:ea typeface="宋体" panose="02010600030101010101" pitchFamily="2" charset="-122"/>
              <a:cs typeface="Calibri" panose="020F0502020204030204" pitchFamily="34" charset="0"/>
            </a:endParaRPr>
          </a:p>
        </p:txBody>
      </p:sp>
      <p:grpSp>
        <p:nvGrpSpPr>
          <p:cNvPr id="2" name="组合 1"/>
          <p:cNvGrpSpPr/>
          <p:nvPr/>
        </p:nvGrpSpPr>
        <p:grpSpPr>
          <a:xfrm>
            <a:off x="259475" y="57068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21"/>
          <p:cNvSpPr txBox="1"/>
          <p:nvPr/>
        </p:nvSpPr>
        <p:spPr>
          <a:xfrm>
            <a:off x="248798" y="628405"/>
            <a:ext cx="593913"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04</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23"/>
          <p:cNvSpPr txBox="1"/>
          <p:nvPr/>
        </p:nvSpPr>
        <p:spPr>
          <a:xfrm>
            <a:off x="973462" y="87299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rPr>
              <a:t>应用文题型拓展</a:t>
            </a:r>
            <a:endParaRPr kumimoji="0" lang="en-US" altLang="zh-CN"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endParaRPr>
          </a:p>
        </p:txBody>
      </p:sp>
      <p:sp>
        <p:nvSpPr>
          <p:cNvPr id="7" name="文本框 6"/>
          <p:cNvSpPr txBox="1"/>
          <p:nvPr/>
        </p:nvSpPr>
        <p:spPr>
          <a:xfrm>
            <a:off x="0" y="1193640"/>
            <a:ext cx="11916698"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400" b="1" dirty="0">
                <a:solidFill>
                  <a:prstClr val="black"/>
                </a:solidFill>
                <a:latin typeface="Arial" panose="020B0604020202020204"/>
                <a:ea typeface="微软雅黑" panose="020B0503020204020204" pitchFamily="34" charset="-122"/>
              </a:rPr>
              <a:t>（改编版</a:t>
            </a:r>
            <a:r>
              <a:rPr lang="en-US" altLang="zh-CN" sz="2400" b="1" dirty="0">
                <a:solidFill>
                  <a:prstClr val="black"/>
                </a:solidFill>
                <a:latin typeface="Arial" panose="020B0604020202020204"/>
                <a:ea typeface="微软雅黑" panose="020B0503020204020204" pitchFamily="34" charset="-122"/>
              </a:rPr>
              <a:t>1</a:t>
            </a:r>
            <a:r>
              <a:rPr lang="zh-CN" altLang="en-US" sz="2400" b="1" dirty="0">
                <a:solidFill>
                  <a:prstClr val="black"/>
                </a:solidFill>
                <a:latin typeface="Arial" panose="020B0604020202020204"/>
                <a:ea typeface="微软雅黑" panose="020B0503020204020204" pitchFamily="34" charset="-122"/>
              </a:rPr>
              <a:t>）假如你是李华，你校每年一度的校园文化艺术节即将举行，请给外教</a:t>
            </a:r>
            <a:r>
              <a:rPr lang="en-US" altLang="zh-CN" sz="2400" b="1" dirty="0">
                <a:solidFill>
                  <a:prstClr val="black"/>
                </a:solidFill>
                <a:latin typeface="Arial" panose="020B0604020202020204"/>
                <a:ea typeface="微软雅黑" panose="020B0503020204020204" pitchFamily="34" charset="-122"/>
              </a:rPr>
              <a:t>Chris</a:t>
            </a:r>
            <a:r>
              <a:rPr lang="zh-CN" altLang="en-US" sz="2400" b="1" dirty="0">
                <a:solidFill>
                  <a:prstClr val="black"/>
                </a:solidFill>
                <a:latin typeface="Arial" panose="020B0604020202020204"/>
                <a:ea typeface="微软雅黑" panose="020B0503020204020204" pitchFamily="34" charset="-122"/>
              </a:rPr>
              <a:t>写一封信，邀请他参加活动。内容包括：</a:t>
            </a:r>
            <a:r>
              <a:rPr lang="en-US" altLang="zh-CN" sz="2400" b="1" dirty="0">
                <a:solidFill>
                  <a:prstClr val="black"/>
                </a:solidFill>
                <a:latin typeface="Arial" panose="020B0604020202020204"/>
                <a:ea typeface="微软雅黑" panose="020B0503020204020204" pitchFamily="34" charset="-122"/>
              </a:rPr>
              <a:t>1. </a:t>
            </a:r>
            <a:r>
              <a:rPr lang="zh-CN" altLang="en-US" sz="2400" b="1" dirty="0">
                <a:solidFill>
                  <a:prstClr val="black"/>
                </a:solidFill>
                <a:latin typeface="Arial" panose="020B0604020202020204"/>
                <a:ea typeface="微软雅黑" panose="020B0503020204020204" pitchFamily="34" charset="-122"/>
              </a:rPr>
              <a:t>时间（</a:t>
            </a:r>
            <a:r>
              <a:rPr lang="en-US" altLang="zh-CN" sz="2400" b="1" dirty="0">
                <a:solidFill>
                  <a:prstClr val="black"/>
                </a:solidFill>
                <a:latin typeface="Arial" panose="020B0604020202020204"/>
                <a:ea typeface="微软雅黑" panose="020B0503020204020204" pitchFamily="34" charset="-122"/>
              </a:rPr>
              <a:t>3</a:t>
            </a:r>
            <a:r>
              <a:rPr lang="zh-CN" altLang="en-US" sz="2400" b="1" dirty="0">
                <a:solidFill>
                  <a:prstClr val="black"/>
                </a:solidFill>
                <a:latin typeface="Arial" panose="020B0604020202020204"/>
                <a:ea typeface="微软雅黑" panose="020B0503020204020204" pitchFamily="34" charset="-122"/>
              </a:rPr>
              <a:t>月份的第一个星期）</a:t>
            </a:r>
            <a:r>
              <a:rPr lang="en-US" altLang="zh-CN" sz="2400" b="1" dirty="0">
                <a:solidFill>
                  <a:prstClr val="black"/>
                </a:solidFill>
                <a:latin typeface="Arial" panose="020B0604020202020204"/>
                <a:ea typeface="微软雅黑" panose="020B0503020204020204" pitchFamily="34" charset="-122"/>
              </a:rPr>
              <a:t>2. </a:t>
            </a:r>
            <a:r>
              <a:rPr lang="zh-CN" altLang="en-US" sz="2400" b="1" dirty="0">
                <a:solidFill>
                  <a:prstClr val="black"/>
                </a:solidFill>
                <a:latin typeface="Arial" panose="020B0604020202020204"/>
                <a:ea typeface="微软雅黑" panose="020B0503020204020204" pitchFamily="34" charset="-122"/>
              </a:rPr>
              <a:t>活动内容 </a:t>
            </a:r>
            <a:r>
              <a:rPr lang="en-US" altLang="zh-CN" sz="2400" b="1" dirty="0">
                <a:solidFill>
                  <a:prstClr val="black"/>
                </a:solidFill>
                <a:latin typeface="Arial" panose="020B0604020202020204"/>
                <a:ea typeface="微软雅黑" panose="020B0503020204020204" pitchFamily="34" charset="-122"/>
              </a:rPr>
              <a:t>3.</a:t>
            </a:r>
            <a:r>
              <a:rPr lang="zh-CN" altLang="en-US" sz="2400" b="1" dirty="0">
                <a:solidFill>
                  <a:prstClr val="black"/>
                </a:solidFill>
                <a:latin typeface="Arial" panose="020B0604020202020204"/>
                <a:ea typeface="微软雅黑" panose="020B0503020204020204" pitchFamily="34" charset="-122"/>
              </a:rPr>
              <a:t>邀请参加。</a:t>
            </a:r>
            <a:endParaRPr kumimoji="0" lang="zh-CN" altLang="zh-CN" sz="2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endParaRPr>
          </a:p>
        </p:txBody>
      </p:sp>
      <p:sp>
        <p:nvSpPr>
          <p:cNvPr id="10" name="矩形 9"/>
          <p:cNvSpPr/>
          <p:nvPr/>
        </p:nvSpPr>
        <p:spPr>
          <a:xfrm>
            <a:off x="0" y="2410017"/>
            <a:ext cx="11832504" cy="400110"/>
          </a:xfrm>
          <a:prstGeom prst="rect">
            <a:avLst/>
          </a:prstGeom>
          <a:solidFill>
            <a:schemeClr val="bg1"/>
          </a:solidFill>
        </p:spPr>
        <p:txBody>
          <a:bodyPr wrap="square">
            <a:spAutoFit/>
          </a:bodyPr>
          <a:lstStyle/>
          <a:p>
            <a:pPr lvl="0" eaLnBrk="0" fontAlgn="base" hangingPunct="0">
              <a:spcBef>
                <a:spcPct val="0"/>
              </a:spcBef>
              <a:spcAft>
                <a:spcPct val="0"/>
              </a:spcAft>
            </a:pPr>
            <a:r>
              <a:rPr lang="en-US" altLang="zh-CN" sz="2000" b="1" dirty="0">
                <a:solidFill>
                  <a:srgbClr val="0000CC"/>
                </a:solidFill>
                <a:latin typeface="Arial" panose="020B0604020202020204" pitchFamily="34" charset="0"/>
              </a:rPr>
              <a:t>Dear Chris,</a:t>
            </a:r>
            <a:endParaRPr lang="zh-CN" altLang="en-US" sz="2000" b="1" dirty="0">
              <a:solidFill>
                <a:srgbClr val="0000CC"/>
              </a:solidFill>
              <a:latin typeface="Arial" panose="020B0604020202020204" pitchFamily="34" charset="0"/>
            </a:endParaRPr>
          </a:p>
        </p:txBody>
      </p:sp>
      <p:sp>
        <p:nvSpPr>
          <p:cNvPr id="12" name="矩形 11"/>
          <p:cNvSpPr/>
          <p:nvPr/>
        </p:nvSpPr>
        <p:spPr>
          <a:xfrm>
            <a:off x="0" y="2851774"/>
            <a:ext cx="12192000" cy="1015663"/>
          </a:xfrm>
          <a:prstGeom prst="rect">
            <a:avLst/>
          </a:prstGeom>
          <a:solidFill>
            <a:schemeClr val="bg1"/>
          </a:solidFill>
        </p:spPr>
        <p:txBody>
          <a:bodyPr wrap="square">
            <a:spAutoFit/>
          </a:bodyPr>
          <a:lstStyle/>
          <a:p>
            <a:pPr indent="266700" algn="just" fontAlgn="ctr">
              <a:spcAft>
                <a:spcPts val="0"/>
              </a:spcAft>
            </a:pPr>
            <a:r>
              <a:rPr lang="en-US" altLang="zh-CN" sz="2000" b="1" dirty="0">
                <a:solidFill>
                  <a:prstClr val="black"/>
                </a:solidFill>
                <a:latin typeface="Arial" panose="020B0604020202020204" pitchFamily="34" charset="0"/>
              </a:rPr>
              <a:t>   </a:t>
            </a:r>
            <a:r>
              <a:rPr lang="en-US" altLang="zh-CN" sz="2000" b="1" u="sng" dirty="0">
                <a:solidFill>
                  <a:srgbClr val="FF0000"/>
                </a:solidFill>
                <a:latin typeface="Arial" panose="020B0604020202020204" pitchFamily="34" charset="0"/>
              </a:rPr>
              <a:t>Learning /Knowing that </a:t>
            </a:r>
            <a:r>
              <a:rPr lang="en-US" altLang="zh-CN" sz="2000" b="1" dirty="0">
                <a:solidFill>
                  <a:prstClr val="black"/>
                </a:solidFill>
                <a:latin typeface="Arial" panose="020B0604020202020204" pitchFamily="34" charset="0"/>
              </a:rPr>
              <a:t>the annual Culture and Arts Festival of our school is to be organized, </a:t>
            </a:r>
            <a:r>
              <a:rPr lang="en-US" altLang="zh-CN" sz="2000" b="1" u="sng" dirty="0">
                <a:solidFill>
                  <a:srgbClr val="FF0000"/>
                </a:solidFill>
                <a:latin typeface="Arial" panose="020B0604020202020204" pitchFamily="34" charset="0"/>
              </a:rPr>
              <a:t>I’m writing to extend/convey my earnest invitation for you to join us.</a:t>
            </a:r>
            <a:endParaRPr lang="en-US" altLang="zh-CN" sz="2000" b="1" u="sng" dirty="0">
              <a:solidFill>
                <a:srgbClr val="FF0000"/>
              </a:solidFill>
              <a:latin typeface="Arial" panose="020B0604020202020204" pitchFamily="34" charset="0"/>
            </a:endParaRPr>
          </a:p>
          <a:p>
            <a:pPr indent="266700" algn="just" fontAlgn="ctr">
              <a:spcAft>
                <a:spcPts val="0"/>
              </a:spcAft>
            </a:pPr>
            <a:endParaRPr lang="en-US" altLang="zh-CN" sz="2000" b="1" u="sng" dirty="0">
              <a:solidFill>
                <a:srgbClr val="FF0000"/>
              </a:solidFill>
              <a:latin typeface="Arial" panose="020B0604020202020204" pitchFamily="34" charset="0"/>
            </a:endParaRPr>
          </a:p>
        </p:txBody>
      </p:sp>
      <p:sp>
        <p:nvSpPr>
          <p:cNvPr id="13" name="矩形 12"/>
          <p:cNvSpPr/>
          <p:nvPr/>
        </p:nvSpPr>
        <p:spPr>
          <a:xfrm>
            <a:off x="0" y="3223174"/>
            <a:ext cx="11996383" cy="707886"/>
          </a:xfrm>
          <a:prstGeom prst="rect">
            <a:avLst/>
          </a:prstGeom>
        </p:spPr>
        <p:txBody>
          <a:bodyPr wrap="square">
            <a:spAutoFit/>
          </a:bodyPr>
          <a:lstStyle/>
          <a:p>
            <a:pPr lvl="0" indent="266700" algn="just" fontAlgn="ctr"/>
            <a:r>
              <a:rPr lang="en-US" altLang="zh-CN" sz="2000" b="1" dirty="0">
                <a:solidFill>
                  <a:prstClr val="black"/>
                </a:solidFill>
                <a:latin typeface="Arial" panose="020B0604020202020204" pitchFamily="34" charset="0"/>
              </a:rPr>
              <a:t>                                                                                                                      The Festival is scheduled to fall/take place during the first week in March in our campus, lasting about a week. </a:t>
            </a:r>
            <a:endParaRPr lang="zh-CN" altLang="zh-CN" sz="2000" b="1" dirty="0">
              <a:solidFill>
                <a:prstClr val="black"/>
              </a:solidFill>
              <a:latin typeface="Arial" panose="020B0604020202020204" pitchFamily="34" charset="0"/>
            </a:endParaRPr>
          </a:p>
        </p:txBody>
      </p:sp>
      <p:sp>
        <p:nvSpPr>
          <p:cNvPr id="14" name="矩形 13"/>
          <p:cNvSpPr/>
          <p:nvPr/>
        </p:nvSpPr>
        <p:spPr>
          <a:xfrm>
            <a:off x="5673875" y="4508495"/>
            <a:ext cx="6518125" cy="397613"/>
          </a:xfrm>
          <a:prstGeom prst="rect">
            <a:avLst/>
          </a:prstGeom>
          <a:solidFill>
            <a:schemeClr val="bg1"/>
          </a:solidFill>
        </p:spPr>
        <p:txBody>
          <a:bodyPr wrap="square">
            <a:spAutoFit/>
          </a:bodyPr>
          <a:lstStyle/>
          <a:p>
            <a:pPr algn="just" fontAlgn="ctr">
              <a:spcAft>
                <a:spcPts val="0"/>
              </a:spcAft>
            </a:pPr>
            <a:r>
              <a:rPr lang="zh-CN" altLang="zh-CN" sz="2000" b="1" dirty="0">
                <a:solidFill>
                  <a:prstClr val="black"/>
                </a:solidFill>
                <a:latin typeface="Arial" panose="020B0604020202020204" pitchFamily="34" charset="0"/>
              </a:rPr>
              <a:t> </a:t>
            </a:r>
            <a:r>
              <a:rPr lang="en-US" altLang="zh-CN" sz="2000" b="1" dirty="0">
                <a:solidFill>
                  <a:prstClr val="black"/>
                </a:solidFill>
                <a:latin typeface="Arial" panose="020B0604020202020204" pitchFamily="34" charset="0"/>
              </a:rPr>
              <a:t>It will </a:t>
            </a:r>
            <a:r>
              <a:rPr lang="en-US" altLang="zh-CN" sz="2000" b="1" dirty="0">
                <a:solidFill>
                  <a:srgbClr val="FF0000"/>
                </a:solidFill>
                <a:latin typeface="Arial" panose="020B0604020202020204" pitchFamily="34" charset="0"/>
              </a:rPr>
              <a:t>expose </a:t>
            </a:r>
            <a:r>
              <a:rPr lang="en-US" altLang="zh-CN" sz="2000" b="1" dirty="0">
                <a:solidFill>
                  <a:prstClr val="black"/>
                </a:solidFill>
                <a:latin typeface="Arial" panose="020B0604020202020204" pitchFamily="34" charset="0"/>
              </a:rPr>
              <a:t>the participants </a:t>
            </a:r>
            <a:r>
              <a:rPr lang="en-US" altLang="zh-CN" sz="2000" b="1" dirty="0">
                <a:solidFill>
                  <a:srgbClr val="FF0000"/>
                </a:solidFill>
                <a:latin typeface="Arial" panose="020B0604020202020204" pitchFamily="34" charset="0"/>
              </a:rPr>
              <a:t>to</a:t>
            </a:r>
            <a:r>
              <a:rPr lang="en-US" altLang="zh-CN" sz="2000" b="1" dirty="0">
                <a:solidFill>
                  <a:prstClr val="black"/>
                </a:solidFill>
                <a:latin typeface="Arial" panose="020B0604020202020204" pitchFamily="34" charset="0"/>
              </a:rPr>
              <a:t> Chinese traditional</a:t>
            </a:r>
            <a:endParaRPr lang="zh-CN" altLang="zh-CN" sz="2000" b="1" dirty="0">
              <a:solidFill>
                <a:prstClr val="black"/>
              </a:solidFill>
              <a:latin typeface="Arial" panose="020B0604020202020204" pitchFamily="34" charset="0"/>
            </a:endParaRPr>
          </a:p>
        </p:txBody>
      </p:sp>
      <p:sp>
        <p:nvSpPr>
          <p:cNvPr id="15" name="矩形 14"/>
          <p:cNvSpPr/>
          <p:nvPr/>
        </p:nvSpPr>
        <p:spPr>
          <a:xfrm>
            <a:off x="0" y="4926865"/>
            <a:ext cx="11934500" cy="707886"/>
          </a:xfrm>
          <a:prstGeom prst="rect">
            <a:avLst/>
          </a:prstGeom>
          <a:solidFill>
            <a:schemeClr val="bg1"/>
          </a:solidFill>
        </p:spPr>
        <p:txBody>
          <a:bodyPr wrap="square">
            <a:spAutoFit/>
          </a:bodyPr>
          <a:lstStyle/>
          <a:p>
            <a:pPr algn="just" fontAlgn="ctr">
              <a:spcAft>
                <a:spcPts val="0"/>
              </a:spcAft>
            </a:pPr>
            <a:r>
              <a:rPr lang="en-US" altLang="zh-CN" sz="2000" b="1" dirty="0">
                <a:solidFill>
                  <a:prstClr val="black"/>
                </a:solidFill>
                <a:latin typeface="Arial" panose="020B0604020202020204" pitchFamily="34" charset="0"/>
              </a:rPr>
              <a:t>culture, which can </a:t>
            </a:r>
            <a:r>
              <a:rPr lang="en-US" altLang="zh-CN" sz="2000" b="1" dirty="0">
                <a:solidFill>
                  <a:srgbClr val="FF0000"/>
                </a:solidFill>
                <a:latin typeface="Arial" panose="020B0604020202020204" pitchFamily="34" charset="0"/>
              </a:rPr>
              <a:t>not only broaden our horizons but also strengthen our confidence in Chinese culture.</a:t>
            </a:r>
            <a:endParaRPr lang="zh-CN" altLang="zh-CN" sz="2000" b="1" dirty="0">
              <a:solidFill>
                <a:srgbClr val="FF0000"/>
              </a:solidFill>
              <a:latin typeface="Arial" panose="020B0604020202020204" pitchFamily="34" charset="0"/>
            </a:endParaRPr>
          </a:p>
        </p:txBody>
      </p:sp>
      <p:sp>
        <p:nvSpPr>
          <p:cNvPr id="16" name="矩形 15"/>
          <p:cNvSpPr/>
          <p:nvPr/>
        </p:nvSpPr>
        <p:spPr>
          <a:xfrm>
            <a:off x="0" y="5515322"/>
            <a:ext cx="11975690" cy="707886"/>
          </a:xfrm>
          <a:prstGeom prst="rect">
            <a:avLst/>
          </a:prstGeom>
          <a:solidFill>
            <a:schemeClr val="bg1"/>
          </a:solidFill>
        </p:spPr>
        <p:txBody>
          <a:bodyPr wrap="square">
            <a:spAutoFit/>
          </a:bodyPr>
          <a:lstStyle/>
          <a:p>
            <a:pPr algn="just" fontAlgn="ctr">
              <a:spcAft>
                <a:spcPts val="0"/>
              </a:spcAft>
            </a:pPr>
            <a:r>
              <a:rPr lang="en-US" altLang="zh-CN" sz="2000" b="1" dirty="0">
                <a:solidFill>
                  <a:prstClr val="black"/>
                </a:solidFill>
                <a:latin typeface="Arial" panose="020B0604020202020204" pitchFamily="34" charset="0"/>
              </a:rPr>
              <a:t>     </a:t>
            </a:r>
            <a:r>
              <a:rPr lang="en-US" altLang="zh-CN" sz="2000" b="1" u="sng" dirty="0">
                <a:solidFill>
                  <a:srgbClr val="FF0000"/>
                </a:solidFill>
                <a:latin typeface="Arial" panose="020B0604020202020204" pitchFamily="34" charset="0"/>
              </a:rPr>
              <a:t>Hopefully</a:t>
            </a:r>
            <a:r>
              <a:rPr lang="en-US" altLang="zh-CN" sz="2000" b="1" dirty="0">
                <a:solidFill>
                  <a:prstClr val="black"/>
                </a:solidFill>
                <a:latin typeface="Arial" panose="020B0604020202020204" pitchFamily="34" charset="0"/>
              </a:rPr>
              <a:t>, you could </a:t>
            </a:r>
            <a:r>
              <a:rPr lang="en-US" altLang="zh-CN" sz="2000" b="1" u="sng" dirty="0">
                <a:solidFill>
                  <a:srgbClr val="FF0000"/>
                </a:solidFill>
                <a:latin typeface="Arial" panose="020B0604020202020204" pitchFamily="34" charset="0"/>
              </a:rPr>
              <a:t>accept my invitation </a:t>
            </a:r>
            <a:r>
              <a:rPr lang="en-US" altLang="zh-CN" sz="2000" b="1" dirty="0">
                <a:solidFill>
                  <a:prstClr val="black"/>
                </a:solidFill>
                <a:latin typeface="Arial" panose="020B0604020202020204" pitchFamily="34" charset="0"/>
              </a:rPr>
              <a:t>and I’m firmly convinced that the activity </a:t>
            </a:r>
            <a:r>
              <a:rPr lang="en-US" altLang="zh-CN" sz="2000" b="1" u="sng" dirty="0">
                <a:solidFill>
                  <a:srgbClr val="FF0000"/>
                </a:solidFill>
                <a:latin typeface="Arial" panose="020B0604020202020204" pitchFamily="34" charset="0"/>
              </a:rPr>
              <a:t>is bound to leave an unforgettable impression on </a:t>
            </a:r>
            <a:r>
              <a:rPr lang="en-US" altLang="zh-CN" sz="2000" b="1" dirty="0">
                <a:solidFill>
                  <a:prstClr val="black"/>
                </a:solidFill>
                <a:latin typeface="Arial" panose="020B0604020202020204" pitchFamily="34" charset="0"/>
              </a:rPr>
              <a:t>you.  </a:t>
            </a:r>
            <a:endParaRPr lang="en-US" altLang="zh-CN" sz="2000" b="1" dirty="0">
              <a:solidFill>
                <a:srgbClr val="FF0000"/>
              </a:solidFill>
              <a:latin typeface="Arial" panose="020B0604020202020204" pitchFamily="34" charset="0"/>
            </a:endParaRPr>
          </a:p>
        </p:txBody>
      </p:sp>
      <p:sp>
        <p:nvSpPr>
          <p:cNvPr id="11" name="矩形 10"/>
          <p:cNvSpPr/>
          <p:nvPr/>
        </p:nvSpPr>
        <p:spPr>
          <a:xfrm>
            <a:off x="9339409" y="6150096"/>
            <a:ext cx="2852591" cy="707886"/>
          </a:xfrm>
          <a:prstGeom prst="rect">
            <a:avLst/>
          </a:prstGeom>
          <a:solidFill>
            <a:schemeClr val="bg1"/>
          </a:solidFill>
        </p:spPr>
        <p:txBody>
          <a:bodyPr wrap="square">
            <a:spAutoFit/>
          </a:bodyPr>
          <a:lstStyle/>
          <a:p>
            <a:pPr lvl="0" algn="r" eaLnBrk="0" fontAlgn="base" hangingPunct="0">
              <a:spcBef>
                <a:spcPct val="0"/>
              </a:spcBef>
              <a:spcAft>
                <a:spcPct val="0"/>
              </a:spcAft>
            </a:pPr>
            <a:r>
              <a:rPr lang="en-US" altLang="zh-CN" sz="2000" b="1" dirty="0">
                <a:solidFill>
                  <a:srgbClr val="0000CC"/>
                </a:solidFill>
                <a:latin typeface="Arial" panose="020B0604020202020204" pitchFamily="34" charset="0"/>
              </a:rPr>
              <a:t>Yours sincerely,</a:t>
            </a:r>
            <a:endParaRPr lang="en-US" altLang="zh-CN" sz="2000" b="1" dirty="0">
              <a:solidFill>
                <a:srgbClr val="0000CC"/>
              </a:solidFill>
              <a:latin typeface="Arial" panose="020B0604020202020204" pitchFamily="34" charset="0"/>
            </a:endParaRPr>
          </a:p>
          <a:p>
            <a:pPr lvl="0" algn="r" eaLnBrk="0" fontAlgn="base" hangingPunct="0">
              <a:spcBef>
                <a:spcPct val="0"/>
              </a:spcBef>
              <a:spcAft>
                <a:spcPct val="0"/>
              </a:spcAft>
            </a:pPr>
            <a:r>
              <a:rPr lang="en-US" altLang="zh-CN" sz="2000" b="1" dirty="0">
                <a:solidFill>
                  <a:srgbClr val="0000CC"/>
                </a:solidFill>
                <a:latin typeface="Arial" panose="020B0604020202020204" pitchFamily="34" charset="0"/>
              </a:rPr>
              <a:t>Li Hua</a:t>
            </a:r>
            <a:endParaRPr lang="zh-CN" altLang="en-US" sz="2000" b="1" dirty="0">
              <a:solidFill>
                <a:srgbClr val="0000CC"/>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barn(inVertical)">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barn(inVertical)">
                                      <p:cBhvr>
                                        <p:cTn id="3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p:bldP spid="14" grpId="0" animBg="1"/>
      <p:bldP spid="15" grpId="0" animBg="1"/>
      <p:bldP spid="16"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05031" y="563149"/>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21"/>
          <p:cNvSpPr txBox="1"/>
          <p:nvPr/>
        </p:nvSpPr>
        <p:spPr>
          <a:xfrm>
            <a:off x="294354" y="620867"/>
            <a:ext cx="593913"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04</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23"/>
          <p:cNvSpPr txBox="1"/>
          <p:nvPr/>
        </p:nvSpPr>
        <p:spPr>
          <a:xfrm>
            <a:off x="1195999" y="786799"/>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rPr>
              <a:t>应用文题型拓展</a:t>
            </a:r>
            <a:endParaRPr kumimoji="0" lang="en-US" altLang="zh-CN"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endParaRPr>
          </a:p>
        </p:txBody>
      </p:sp>
      <p:sp>
        <p:nvSpPr>
          <p:cNvPr id="7" name="文本框 6"/>
          <p:cNvSpPr txBox="1"/>
          <p:nvPr/>
        </p:nvSpPr>
        <p:spPr>
          <a:xfrm>
            <a:off x="117658" y="1303434"/>
            <a:ext cx="11916698"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400" b="1" dirty="0">
                <a:solidFill>
                  <a:prstClr val="black"/>
                </a:solidFill>
                <a:latin typeface="Arial" panose="020B0604020202020204"/>
                <a:ea typeface="微软雅黑" panose="020B0503020204020204" pitchFamily="34" charset="-122"/>
              </a:rPr>
              <a:t>（改编版</a:t>
            </a:r>
            <a:r>
              <a:rPr lang="en-US" altLang="zh-CN" sz="2400" b="1" dirty="0">
                <a:solidFill>
                  <a:prstClr val="black"/>
                </a:solidFill>
                <a:latin typeface="Arial" panose="020B0604020202020204"/>
                <a:ea typeface="微软雅黑" panose="020B0503020204020204" pitchFamily="34" charset="-122"/>
              </a:rPr>
              <a:t>2</a:t>
            </a:r>
            <a:r>
              <a:rPr lang="zh-CN" altLang="en-US" sz="2400" b="1" dirty="0">
                <a:solidFill>
                  <a:prstClr val="black"/>
                </a:solidFill>
                <a:latin typeface="Arial" panose="020B0604020202020204"/>
                <a:ea typeface="微软雅黑" panose="020B0503020204020204" pitchFamily="34" charset="-122"/>
              </a:rPr>
              <a:t>）假如你是李华，你的海外笔友</a:t>
            </a:r>
            <a:r>
              <a:rPr lang="en-US" altLang="zh-CN" sz="2400" b="1" dirty="0">
                <a:solidFill>
                  <a:prstClr val="black"/>
                </a:solidFill>
                <a:latin typeface="Arial" panose="020B0604020202020204"/>
                <a:ea typeface="微软雅黑" panose="020B0503020204020204" pitchFamily="34" charset="-122"/>
              </a:rPr>
              <a:t>Chris</a:t>
            </a:r>
            <a:r>
              <a:rPr lang="zh-CN" altLang="en-US" sz="2400" b="1" dirty="0">
                <a:solidFill>
                  <a:prstClr val="black"/>
                </a:solidFill>
                <a:latin typeface="Arial" panose="020B0604020202020204"/>
                <a:ea typeface="微软雅黑" panose="020B0503020204020204" pitchFamily="34" charset="-122"/>
              </a:rPr>
              <a:t>想了解你学校每年一度的校园文化艺术节</a:t>
            </a:r>
            <a:r>
              <a:rPr lang="en-US" altLang="zh-CN" sz="2400" b="1" dirty="0">
                <a:solidFill>
                  <a:prstClr val="black"/>
                </a:solidFill>
                <a:latin typeface="Arial" panose="020B0604020202020204"/>
                <a:ea typeface="微软雅黑" panose="020B0503020204020204" pitchFamily="34" charset="-122"/>
              </a:rPr>
              <a:t>(Culture and Arts Festival) </a:t>
            </a:r>
            <a:r>
              <a:rPr lang="zh-CN" altLang="en-US" sz="2400" b="1" dirty="0">
                <a:solidFill>
                  <a:prstClr val="black"/>
                </a:solidFill>
                <a:latin typeface="Arial" panose="020B0604020202020204"/>
                <a:ea typeface="微软雅黑" panose="020B0503020204020204" pitchFamily="34" charset="-122"/>
              </a:rPr>
              <a:t>。 请给他写一封信，内容包括：</a:t>
            </a:r>
            <a:r>
              <a:rPr lang="en-US" altLang="zh-CN" sz="2400" b="1" dirty="0">
                <a:solidFill>
                  <a:prstClr val="black"/>
                </a:solidFill>
                <a:latin typeface="Arial" panose="020B0604020202020204"/>
                <a:ea typeface="微软雅黑" panose="020B0503020204020204" pitchFamily="34" charset="-122"/>
              </a:rPr>
              <a:t>1.</a:t>
            </a:r>
            <a:r>
              <a:rPr lang="zh-CN" altLang="en-US" sz="2400" b="1" dirty="0">
                <a:solidFill>
                  <a:prstClr val="black"/>
                </a:solidFill>
                <a:latin typeface="Arial" panose="020B0604020202020204"/>
                <a:ea typeface="微软雅黑" panose="020B0503020204020204" pitchFamily="34" charset="-122"/>
              </a:rPr>
              <a:t>时间（</a:t>
            </a:r>
            <a:r>
              <a:rPr lang="en-US" altLang="zh-CN" sz="2400" b="1" dirty="0">
                <a:solidFill>
                  <a:prstClr val="black"/>
                </a:solidFill>
                <a:latin typeface="Arial" panose="020B0604020202020204"/>
                <a:ea typeface="微软雅黑" panose="020B0503020204020204" pitchFamily="34" charset="-122"/>
              </a:rPr>
              <a:t>3</a:t>
            </a:r>
            <a:r>
              <a:rPr lang="zh-CN" altLang="en-US" sz="2400" b="1" dirty="0">
                <a:solidFill>
                  <a:prstClr val="black"/>
                </a:solidFill>
                <a:latin typeface="Arial" panose="020B0604020202020204"/>
                <a:ea typeface="微软雅黑" panose="020B0503020204020204" pitchFamily="34" charset="-122"/>
              </a:rPr>
              <a:t>月份的第一个星期） </a:t>
            </a:r>
            <a:r>
              <a:rPr lang="en-US" altLang="zh-CN" sz="2400" b="1" dirty="0">
                <a:solidFill>
                  <a:prstClr val="black"/>
                </a:solidFill>
                <a:latin typeface="Arial" panose="020B0604020202020204"/>
                <a:ea typeface="微软雅黑" panose="020B0503020204020204" pitchFamily="34" charset="-122"/>
              </a:rPr>
              <a:t>2. </a:t>
            </a:r>
            <a:r>
              <a:rPr lang="zh-CN" altLang="en-US" sz="2400" b="1" dirty="0">
                <a:solidFill>
                  <a:prstClr val="black"/>
                </a:solidFill>
                <a:latin typeface="Arial" panose="020B0604020202020204"/>
                <a:ea typeface="微软雅黑" panose="020B0503020204020204" pitchFamily="34" charset="-122"/>
              </a:rPr>
              <a:t>活动（至少两项</a:t>
            </a:r>
            <a:r>
              <a:rPr lang="en-US" altLang="zh-CN" sz="2400" b="1" dirty="0">
                <a:solidFill>
                  <a:prstClr val="black"/>
                </a:solidFill>
                <a:latin typeface="Arial" panose="020B0604020202020204"/>
                <a:ea typeface="微软雅黑" panose="020B0503020204020204" pitchFamily="34" charset="-122"/>
              </a:rPr>
              <a:t>)  3.</a:t>
            </a:r>
            <a:r>
              <a:rPr lang="zh-CN" altLang="en-US" sz="2400" b="1" dirty="0">
                <a:solidFill>
                  <a:prstClr val="black"/>
                </a:solidFill>
                <a:latin typeface="Arial" panose="020B0604020202020204"/>
                <a:ea typeface="微软雅黑" panose="020B0503020204020204" pitchFamily="34" charset="-122"/>
              </a:rPr>
              <a:t>活动意义。</a:t>
            </a:r>
            <a:endParaRPr kumimoji="0" lang="zh-CN" altLang="zh-CN" sz="2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endParaRPr>
          </a:p>
        </p:txBody>
      </p:sp>
      <p:sp>
        <p:nvSpPr>
          <p:cNvPr id="8" name="矩形 7"/>
          <p:cNvSpPr/>
          <p:nvPr/>
        </p:nvSpPr>
        <p:spPr>
          <a:xfrm>
            <a:off x="72103" y="2456795"/>
            <a:ext cx="12192000" cy="4401205"/>
          </a:xfrm>
          <a:prstGeom prst="rect">
            <a:avLst/>
          </a:prstGeom>
        </p:spPr>
        <p:txBody>
          <a:bodyPr wrap="square">
            <a:spAutoFit/>
          </a:bodyPr>
          <a:lstStyle/>
          <a:p>
            <a:pPr eaLnBrk="0" fontAlgn="base" hangingPunct="0">
              <a:spcBef>
                <a:spcPct val="0"/>
              </a:spcBef>
              <a:spcAft>
                <a:spcPct val="0"/>
              </a:spcAft>
            </a:pPr>
            <a:r>
              <a:rPr lang="en-US" altLang="zh-CN" sz="2000" b="1" dirty="0">
                <a:solidFill>
                  <a:prstClr val="black"/>
                </a:solidFill>
                <a:latin typeface="Arial" panose="020B0604020202020204" pitchFamily="34" charset="0"/>
                <a:ea typeface="宋体" panose="02010600030101010101" pitchFamily="2" charset="-122"/>
              </a:rPr>
              <a:t>Dear Chris,</a:t>
            </a:r>
            <a:endParaRPr lang="en-US" altLang="zh-CN" sz="2000" b="1" dirty="0">
              <a:solidFill>
                <a:prstClr val="black"/>
              </a:solidFill>
              <a:latin typeface="Arial" panose="020B0604020202020204" pitchFamily="34" charset="0"/>
              <a:ea typeface="宋体" panose="02010600030101010101" pitchFamily="2" charset="-122"/>
            </a:endParaRPr>
          </a:p>
          <a:p>
            <a:pPr eaLnBrk="0" fontAlgn="base" hangingPunct="0">
              <a:spcBef>
                <a:spcPct val="0"/>
              </a:spcBef>
              <a:spcAft>
                <a:spcPct val="0"/>
              </a:spcAft>
            </a:pPr>
            <a:r>
              <a:rPr lang="en-US" altLang="zh-CN" sz="2000" b="1" dirty="0">
                <a:solidFill>
                  <a:prstClr val="black"/>
                </a:solidFill>
                <a:latin typeface="Arial" panose="020B0604020202020204" pitchFamily="34" charset="0"/>
                <a:ea typeface="宋体" panose="02010600030101010101" pitchFamily="2" charset="-122"/>
              </a:rPr>
              <a:t>        </a:t>
            </a:r>
            <a:r>
              <a:rPr lang="en-US" altLang="zh-CN" sz="2000" b="1" u="sng" dirty="0">
                <a:solidFill>
                  <a:prstClr val="black"/>
                </a:solidFill>
                <a:latin typeface="Arial" panose="020B0604020202020204" pitchFamily="34" charset="0"/>
                <a:ea typeface="宋体" panose="02010600030101010101" pitchFamily="2" charset="-122"/>
              </a:rPr>
              <a:t>Learning /Knowing that the annual Culture and Arts Festival of our school is to be organized, I’m writing to extend/convey my earnest invitation for you to join us.</a:t>
            </a:r>
            <a:endParaRPr lang="en-US" altLang="zh-CN" sz="2000" b="1" u="sng" dirty="0">
              <a:solidFill>
                <a:prstClr val="black"/>
              </a:solidFill>
              <a:latin typeface="Arial" panose="020B0604020202020204" pitchFamily="34" charset="0"/>
              <a:ea typeface="宋体" panose="02010600030101010101" pitchFamily="2" charset="-122"/>
            </a:endParaRPr>
          </a:p>
          <a:p>
            <a:pPr eaLnBrk="0" fontAlgn="base" hangingPunct="0">
              <a:spcBef>
                <a:spcPct val="0"/>
              </a:spcBef>
              <a:spcAft>
                <a:spcPct val="0"/>
              </a:spcAft>
            </a:pPr>
            <a:endParaRPr lang="en-US" altLang="zh-CN" sz="2000" b="1" dirty="0">
              <a:solidFill>
                <a:prstClr val="black"/>
              </a:solidFill>
              <a:latin typeface="Arial" panose="020B0604020202020204" pitchFamily="34" charset="0"/>
              <a:ea typeface="宋体" panose="02010600030101010101" pitchFamily="2" charset="-122"/>
            </a:endParaRPr>
          </a:p>
          <a:p>
            <a:pPr eaLnBrk="0" fontAlgn="base" hangingPunct="0">
              <a:spcBef>
                <a:spcPct val="0"/>
              </a:spcBef>
              <a:spcAft>
                <a:spcPct val="0"/>
              </a:spcAft>
            </a:pPr>
            <a:r>
              <a:rPr lang="en-US" altLang="zh-CN" sz="2000" b="1" dirty="0">
                <a:solidFill>
                  <a:prstClr val="black"/>
                </a:solidFill>
                <a:latin typeface="Arial" panose="020B0604020202020204" pitchFamily="34" charset="0"/>
                <a:ea typeface="宋体" panose="02010600030101010101" pitchFamily="2" charset="-122"/>
              </a:rPr>
              <a:t>       The Festival is scheduled to fall/take place during the first week in March in our campus, lasting about a week. Various activities will be organized, ranging from photography and calligraphy shows to folk dance and local operas performed by students. </a:t>
            </a:r>
            <a:r>
              <a:rPr lang="en-US" altLang="zh-CN" sz="2000" b="1" u="sng" dirty="0">
                <a:solidFill>
                  <a:prstClr val="black"/>
                </a:solidFill>
                <a:latin typeface="Arial" panose="020B0604020202020204" pitchFamily="34" charset="0"/>
                <a:ea typeface="宋体" panose="02010600030101010101" pitchFamily="2" charset="-122"/>
              </a:rPr>
              <a:t>It will expose the participants to Chinese traditional culture, which can not only broaden our horizons but also strengthen our confidence in Chinese culture.</a:t>
            </a:r>
            <a:endParaRPr lang="en-US" altLang="zh-CN" sz="2000" b="1" u="sng" dirty="0">
              <a:solidFill>
                <a:prstClr val="black"/>
              </a:solidFill>
              <a:latin typeface="Arial" panose="020B0604020202020204" pitchFamily="34" charset="0"/>
              <a:ea typeface="宋体" panose="02010600030101010101" pitchFamily="2" charset="-122"/>
            </a:endParaRPr>
          </a:p>
          <a:p>
            <a:pPr eaLnBrk="0" fontAlgn="base" hangingPunct="0">
              <a:spcBef>
                <a:spcPct val="0"/>
              </a:spcBef>
              <a:spcAft>
                <a:spcPct val="0"/>
              </a:spcAft>
            </a:pPr>
            <a:r>
              <a:rPr lang="en-US" altLang="zh-CN" sz="2000" b="1" dirty="0">
                <a:solidFill>
                  <a:prstClr val="black"/>
                </a:solidFill>
                <a:latin typeface="Arial" panose="020B0604020202020204" pitchFamily="34" charset="0"/>
                <a:ea typeface="宋体" panose="02010600030101010101" pitchFamily="2" charset="-122"/>
              </a:rPr>
              <a:t> </a:t>
            </a:r>
            <a:endParaRPr lang="en-US" altLang="zh-CN" sz="2000" b="1" dirty="0">
              <a:solidFill>
                <a:prstClr val="black"/>
              </a:solidFill>
              <a:latin typeface="Arial" panose="020B0604020202020204" pitchFamily="34" charset="0"/>
              <a:ea typeface="宋体" panose="02010600030101010101" pitchFamily="2" charset="-122"/>
            </a:endParaRPr>
          </a:p>
          <a:p>
            <a:pPr eaLnBrk="0" fontAlgn="base" hangingPunct="0">
              <a:spcBef>
                <a:spcPct val="0"/>
              </a:spcBef>
              <a:spcAft>
                <a:spcPct val="0"/>
              </a:spcAft>
            </a:pPr>
            <a:r>
              <a:rPr lang="en-US" altLang="zh-CN" sz="2000" b="1" dirty="0">
                <a:solidFill>
                  <a:prstClr val="black"/>
                </a:solidFill>
                <a:latin typeface="Arial" panose="020B0604020202020204" pitchFamily="34" charset="0"/>
                <a:ea typeface="宋体" panose="02010600030101010101" pitchFamily="2" charset="-122"/>
              </a:rPr>
              <a:t>     </a:t>
            </a:r>
            <a:r>
              <a:rPr lang="en-US" altLang="zh-CN" sz="2000" b="1" u="sng" dirty="0">
                <a:solidFill>
                  <a:prstClr val="black"/>
                </a:solidFill>
                <a:latin typeface="Arial" panose="020B0604020202020204" pitchFamily="34" charset="0"/>
                <a:ea typeface="宋体" panose="02010600030101010101" pitchFamily="2" charset="-122"/>
              </a:rPr>
              <a:t>Hopefully, you could accept my invitation and I’m firmly convinced that the activity is bound to leave an unforgettable impression on you. </a:t>
            </a:r>
            <a:endParaRPr lang="en-US" altLang="zh-CN" sz="2000" b="1" u="sng" dirty="0">
              <a:solidFill>
                <a:prstClr val="black"/>
              </a:solidFill>
              <a:latin typeface="Arial" panose="020B0604020202020204" pitchFamily="34" charset="0"/>
              <a:ea typeface="宋体" panose="02010600030101010101" pitchFamily="2" charset="-122"/>
            </a:endParaRPr>
          </a:p>
          <a:p>
            <a:pPr algn="r" eaLnBrk="0" fontAlgn="base" hangingPunct="0">
              <a:spcBef>
                <a:spcPct val="0"/>
              </a:spcBef>
              <a:spcAft>
                <a:spcPct val="0"/>
              </a:spcAft>
            </a:pPr>
            <a:r>
              <a:rPr lang="en-US" altLang="zh-CN" sz="2000" b="1" dirty="0">
                <a:solidFill>
                  <a:prstClr val="black"/>
                </a:solidFill>
                <a:latin typeface="Arial" panose="020B0604020202020204" pitchFamily="34" charset="0"/>
                <a:ea typeface="宋体" panose="02010600030101010101" pitchFamily="2" charset="-122"/>
              </a:rPr>
              <a:t>Yours sincerely,</a:t>
            </a:r>
            <a:endParaRPr lang="en-US" altLang="zh-CN" sz="2000" b="1" dirty="0">
              <a:solidFill>
                <a:prstClr val="black"/>
              </a:solidFill>
              <a:latin typeface="Arial" panose="020B0604020202020204" pitchFamily="34" charset="0"/>
              <a:ea typeface="宋体" panose="02010600030101010101" pitchFamily="2" charset="-122"/>
            </a:endParaRPr>
          </a:p>
          <a:p>
            <a:pPr algn="r" eaLnBrk="0" fontAlgn="base" hangingPunct="0">
              <a:spcBef>
                <a:spcPct val="0"/>
              </a:spcBef>
              <a:spcAft>
                <a:spcPct val="0"/>
              </a:spcAft>
            </a:pPr>
            <a:r>
              <a:rPr lang="en-US" altLang="zh-CN" sz="2000" b="1" dirty="0">
                <a:solidFill>
                  <a:prstClr val="black"/>
                </a:solidFill>
                <a:latin typeface="Arial" panose="020B0604020202020204" pitchFamily="34" charset="0"/>
                <a:ea typeface="宋体" panose="02010600030101010101" pitchFamily="2" charset="-122"/>
              </a:rPr>
              <a:t>Li Hua</a:t>
            </a:r>
            <a:endParaRPr lang="zh-CN" altLang="zh-CN" sz="2000" b="1" dirty="0">
              <a:solidFill>
                <a:prstClr val="black"/>
              </a:solidFill>
              <a:latin typeface="Arial" panose="020B0604020202020204" pitchFamily="34" charset="0"/>
              <a:ea typeface="宋体" panose="02010600030101010101" pitchFamily="2" charset="-122"/>
            </a:endParaRPr>
          </a:p>
        </p:txBody>
      </p:sp>
      <p:sp>
        <p:nvSpPr>
          <p:cNvPr id="9" name="矩形 8"/>
          <p:cNvSpPr/>
          <p:nvPr/>
        </p:nvSpPr>
        <p:spPr>
          <a:xfrm>
            <a:off x="0" y="2777271"/>
            <a:ext cx="12074341" cy="707886"/>
          </a:xfrm>
          <a:prstGeom prst="rect">
            <a:avLst/>
          </a:prstGeom>
          <a:solidFill>
            <a:sysClr val="window" lastClr="FFFFFF"/>
          </a:solidFill>
        </p:spPr>
        <p:txBody>
          <a:bodyPr wrap="square">
            <a:spAutoFit/>
          </a:bodyPr>
          <a:lstStyle/>
          <a:p>
            <a:pPr marL="0" marR="0" lvl="0" indent="266700" algn="just" defTabSz="914400" eaLnBrk="1" fontAlgn="ctr" latinLnBrk="0" hangingPunct="1">
              <a:lnSpc>
                <a:spcPct val="100000"/>
              </a:lnSpc>
              <a:spcBef>
                <a:spcPts val="0"/>
              </a:spcBef>
              <a:spcAft>
                <a:spcPts val="0"/>
              </a:spcAft>
              <a:buClrTx/>
              <a:buSzTx/>
              <a:buFontTx/>
              <a:buNone/>
              <a:defRPr/>
            </a:pPr>
            <a:r>
              <a:rPr kumimoji="0" lang="en-US" altLang="zh-CN" sz="2000" b="1" i="0" u="none" strike="noStrike" kern="0" cap="none" spc="0" normalizeH="0" baseline="0" noProof="0" dirty="0">
                <a:ln>
                  <a:noFill/>
                </a:ln>
                <a:solidFill>
                  <a:prstClr val="black"/>
                </a:solidFill>
                <a:effectLst/>
                <a:uLnTx/>
                <a:uFillTx/>
                <a:latin typeface="Arial" panose="020B0604020202020204" pitchFamily="34" charset="0"/>
                <a:ea typeface="宋体" panose="02010600030101010101" pitchFamily="2" charset="-122"/>
              </a:rPr>
              <a:t>   Learning you </a:t>
            </a:r>
            <a:r>
              <a:rPr kumimoji="0" lang="en-US" altLang="zh-CN" sz="2000" b="1" i="0" u="sng" strike="noStrike" kern="0" cap="none" spc="0" normalizeH="0" baseline="0" noProof="0" dirty="0">
                <a:ln>
                  <a:noFill/>
                </a:ln>
                <a:solidFill>
                  <a:srgbClr val="FF0000"/>
                </a:solidFill>
                <a:effectLst/>
                <a:uLnTx/>
                <a:uFillTx/>
                <a:latin typeface="Arial" panose="020B0604020202020204" pitchFamily="34" charset="0"/>
                <a:ea typeface="宋体" panose="02010600030101010101" pitchFamily="2" charset="-122"/>
              </a:rPr>
              <a:t>are interested in </a:t>
            </a:r>
            <a:r>
              <a:rPr kumimoji="0" lang="en-US" altLang="zh-CN" sz="2000" b="1" i="0" u="none" strike="noStrike" kern="0" cap="none" spc="0" normalizeH="0" baseline="0" noProof="0" dirty="0">
                <a:ln>
                  <a:noFill/>
                </a:ln>
                <a:solidFill>
                  <a:prstClr val="black"/>
                </a:solidFill>
                <a:effectLst/>
                <a:uLnTx/>
                <a:uFillTx/>
                <a:latin typeface="Arial" panose="020B0604020202020204" pitchFamily="34" charset="0"/>
                <a:ea typeface="宋体" panose="02010600030101010101" pitchFamily="2" charset="-122"/>
              </a:rPr>
              <a:t>the Culture and Arts Festival hosted by our school, I’m writing to </a:t>
            </a:r>
            <a:r>
              <a:rPr kumimoji="0" lang="en-US" altLang="zh-CN" sz="2000" b="1" i="0" u="sng" strike="noStrike" kern="0" cap="none" spc="0" normalizeH="0" baseline="0" noProof="0" dirty="0">
                <a:ln>
                  <a:noFill/>
                </a:ln>
                <a:solidFill>
                  <a:srgbClr val="FF0000"/>
                </a:solidFill>
                <a:effectLst/>
                <a:uLnTx/>
                <a:uFillTx/>
                <a:latin typeface="Arial" panose="020B0604020202020204" pitchFamily="34" charset="0"/>
                <a:ea typeface="宋体" panose="02010600030101010101" pitchFamily="2" charset="-122"/>
              </a:rPr>
              <a:t>share some relevant details  with you</a:t>
            </a:r>
            <a:r>
              <a:rPr kumimoji="0" lang="en-US" altLang="zh-CN" sz="2000" b="1" i="0" u="none" strike="noStrike" kern="0" cap="none" spc="0" normalizeH="0" baseline="0" noProof="0" dirty="0">
                <a:ln>
                  <a:noFill/>
                </a:ln>
                <a:solidFill>
                  <a:prstClr val="black"/>
                </a:solidFill>
                <a:effectLst/>
                <a:uLnTx/>
                <a:uFillTx/>
                <a:latin typeface="Arial" panose="020B0604020202020204" pitchFamily="34" charset="0"/>
                <a:ea typeface="宋体" panose="02010600030101010101" pitchFamily="2" charset="-122"/>
              </a:rPr>
              <a:t>.</a:t>
            </a:r>
            <a:endParaRPr kumimoji="0" lang="en-US" altLang="zh-CN" sz="2000" b="1" i="0" u="none" strike="noStrike" kern="0" cap="none" spc="0" normalizeH="0" baseline="0" noProof="0" dirty="0">
              <a:ln>
                <a:noFill/>
              </a:ln>
              <a:solidFill>
                <a:prstClr val="black"/>
              </a:solidFill>
              <a:effectLst/>
              <a:uLnTx/>
              <a:uFillTx/>
              <a:latin typeface="Arial" panose="020B0604020202020204" pitchFamily="34" charset="0"/>
              <a:ea typeface="宋体" panose="02010600030101010101" pitchFamily="2" charset="-122"/>
            </a:endParaRPr>
          </a:p>
        </p:txBody>
      </p:sp>
      <p:sp>
        <p:nvSpPr>
          <p:cNvPr id="10" name="矩形 9"/>
          <p:cNvSpPr/>
          <p:nvPr/>
        </p:nvSpPr>
        <p:spPr>
          <a:xfrm>
            <a:off x="0" y="4614841"/>
            <a:ext cx="12192000" cy="1015663"/>
          </a:xfrm>
          <a:prstGeom prst="rect">
            <a:avLst/>
          </a:prstGeom>
          <a:solidFill>
            <a:sysClr val="window" lastClr="FFFFFF"/>
          </a:solidFill>
        </p:spPr>
        <p:txBody>
          <a:bodyPr wrap="square">
            <a:spAutoFit/>
          </a:bodyPr>
          <a:lstStyle/>
          <a:p>
            <a:pPr lvl="0" algn="just" fontAlgn="ctr">
              <a:defRPr/>
            </a:pPr>
            <a:r>
              <a:rPr lang="en-US" altLang="zh-CN" sz="2000" b="1" u="sng" kern="0" dirty="0">
                <a:solidFill>
                  <a:srgbClr val="FF0000"/>
                </a:solidFill>
                <a:latin typeface="Arial" panose="020B0604020202020204" pitchFamily="34" charset="0"/>
                <a:ea typeface="宋体" panose="02010600030101010101" pitchFamily="2" charset="-122"/>
              </a:rPr>
              <a:t>into </a:t>
            </a:r>
            <a:r>
              <a:rPr kumimoji="0" lang="en-US" altLang="zh-CN" sz="2000" b="1" i="0" u="sng" strike="noStrike" kern="0" cap="none" spc="0" normalizeH="0" baseline="0" noProof="0" dirty="0">
                <a:ln>
                  <a:noFill/>
                </a:ln>
                <a:solidFill>
                  <a:srgbClr val="FF0000"/>
                </a:solidFill>
                <a:effectLst/>
                <a:uLnTx/>
                <a:uFillTx/>
                <a:latin typeface="Arial" panose="020B0604020202020204" pitchFamily="34" charset="0"/>
                <a:ea typeface="宋体" panose="02010600030101010101" pitchFamily="2" charset="-122"/>
              </a:rPr>
              <a:t>Chinese traditional culture</a:t>
            </a:r>
            <a:r>
              <a:rPr kumimoji="0" lang="en-US" altLang="zh-CN" sz="2000" b="1" i="0" u="none" strike="noStrike" kern="0" cap="none" spc="0" normalizeH="0" baseline="0" noProof="0" dirty="0">
                <a:ln>
                  <a:noFill/>
                </a:ln>
                <a:solidFill>
                  <a:srgbClr val="0000CC"/>
                </a:solidFill>
                <a:effectLst/>
                <a:uLnTx/>
                <a:uFillTx/>
                <a:latin typeface="Arial" panose="020B0604020202020204" pitchFamily="34" charset="0"/>
                <a:ea typeface="宋体" panose="02010600030101010101" pitchFamily="2" charset="-122"/>
              </a:rPr>
              <a:t>, which can not only </a:t>
            </a:r>
            <a:r>
              <a:rPr kumimoji="0" lang="en-US" altLang="zh-CN" sz="2000" b="1" i="0" u="sng" strike="noStrike" kern="0" cap="none" spc="0" normalizeH="0" baseline="0" noProof="0" dirty="0">
                <a:ln>
                  <a:noFill/>
                </a:ln>
                <a:solidFill>
                  <a:srgbClr val="FF0000"/>
                </a:solidFill>
                <a:effectLst/>
                <a:uLnTx/>
                <a:uFillTx/>
                <a:latin typeface="Arial" panose="020B0604020202020204" pitchFamily="34" charset="0"/>
                <a:ea typeface="宋体" panose="02010600030101010101" pitchFamily="2" charset="-122"/>
              </a:rPr>
              <a:t>broaden the students</a:t>
            </a:r>
            <a:r>
              <a:rPr kumimoji="0" lang="en-US" altLang="zh-CN" sz="2000" b="1" i="0" u="none" strike="noStrike" kern="0" cap="none" spc="0" normalizeH="0" baseline="0" noProof="0" dirty="0">
                <a:ln>
                  <a:noFill/>
                </a:ln>
                <a:solidFill>
                  <a:srgbClr val="0000CC"/>
                </a:solidFill>
                <a:effectLst/>
                <a:uLnTx/>
                <a:uFillTx/>
                <a:latin typeface="Arial" panose="020B0604020202020204" pitchFamily="34" charset="0"/>
                <a:ea typeface="宋体" panose="02010600030101010101" pitchFamily="2" charset="-122"/>
              </a:rPr>
              <a:t>’ </a:t>
            </a:r>
            <a:r>
              <a:rPr kumimoji="0" lang="en-US" altLang="zh-CN" sz="2000" b="1" i="0" u="sng" strike="noStrike" kern="0" cap="none" spc="0" normalizeH="0" baseline="0" noProof="0" dirty="0">
                <a:ln>
                  <a:noFill/>
                </a:ln>
                <a:solidFill>
                  <a:srgbClr val="FF0000"/>
                </a:solidFill>
                <a:effectLst/>
                <a:uLnTx/>
                <a:uFillTx/>
                <a:latin typeface="Arial" panose="020B0604020202020204" pitchFamily="34" charset="0"/>
                <a:ea typeface="宋体" panose="02010600030101010101" pitchFamily="2" charset="-122"/>
              </a:rPr>
              <a:t>horizons</a:t>
            </a:r>
            <a:r>
              <a:rPr kumimoji="0" lang="en-US" altLang="zh-CN" sz="2000" b="1" i="0" u="none" strike="noStrike" kern="0" cap="none" spc="0" normalizeH="0" baseline="0" noProof="0" dirty="0">
                <a:ln>
                  <a:noFill/>
                </a:ln>
                <a:solidFill>
                  <a:srgbClr val="0000CC"/>
                </a:solidFill>
                <a:effectLst/>
                <a:uLnTx/>
                <a:uFillTx/>
                <a:latin typeface="Arial" panose="020B0604020202020204" pitchFamily="34" charset="0"/>
                <a:ea typeface="宋体" panose="02010600030101010101" pitchFamily="2" charset="-122"/>
              </a:rPr>
              <a:t> but also </a:t>
            </a:r>
            <a:r>
              <a:rPr kumimoji="0" lang="en-US" altLang="zh-CN" sz="2000" b="1" i="0" u="sng" strike="noStrike" kern="0" cap="none" spc="0" normalizeH="0" baseline="0" noProof="0" dirty="0">
                <a:ln>
                  <a:noFill/>
                </a:ln>
                <a:solidFill>
                  <a:srgbClr val="FF0000"/>
                </a:solidFill>
                <a:effectLst/>
                <a:uLnTx/>
                <a:uFillTx/>
                <a:latin typeface="Arial" panose="020B0604020202020204" pitchFamily="34" charset="0"/>
                <a:ea typeface="宋体" panose="02010600030101010101" pitchFamily="2" charset="-122"/>
              </a:rPr>
              <a:t>strengthen our confidence</a:t>
            </a:r>
            <a:r>
              <a:rPr kumimoji="0" lang="en-US" altLang="zh-CN" sz="2000" b="1" i="0" u="sng" strike="noStrike" kern="0" cap="none" spc="0" normalizeH="0" noProof="0" dirty="0">
                <a:ln>
                  <a:noFill/>
                </a:ln>
                <a:solidFill>
                  <a:srgbClr val="FF0000"/>
                </a:solidFill>
                <a:effectLst/>
                <a:uLnTx/>
                <a:uFillTx/>
                <a:latin typeface="Arial" panose="020B0604020202020204" pitchFamily="34" charset="0"/>
                <a:ea typeface="宋体" panose="02010600030101010101" pitchFamily="2" charset="-122"/>
              </a:rPr>
              <a:t> in Chinese traditional culture</a:t>
            </a:r>
            <a:r>
              <a:rPr kumimoji="0" lang="en-US" altLang="zh-CN" sz="2000" b="1" i="0" u="none" strike="noStrike" kern="0" cap="none" spc="0" normalizeH="0" baseline="0" noProof="0" dirty="0">
                <a:ln>
                  <a:noFill/>
                </a:ln>
                <a:solidFill>
                  <a:srgbClr val="0000CC"/>
                </a:solidFill>
                <a:effectLst/>
                <a:uLnTx/>
                <a:uFillTx/>
                <a:latin typeface="Arial" panose="020B0604020202020204" pitchFamily="34" charset="0"/>
                <a:ea typeface="宋体" panose="02010600030101010101" pitchFamily="2" charset="-122"/>
              </a:rPr>
              <a:t>. And these meaningful activities </a:t>
            </a:r>
            <a:r>
              <a:rPr kumimoji="0" lang="en-US" altLang="zh-CN" sz="2000" b="1" i="0" u="sng" strike="noStrike" kern="0" cap="none" spc="0" normalizeH="0" baseline="0" noProof="0" dirty="0">
                <a:ln>
                  <a:noFill/>
                </a:ln>
                <a:solidFill>
                  <a:srgbClr val="FF0000"/>
                </a:solidFill>
                <a:effectLst/>
                <a:uLnTx/>
                <a:uFillTx/>
                <a:latin typeface="Arial" panose="020B0604020202020204" pitchFamily="34" charset="0"/>
                <a:ea typeface="宋体" panose="02010600030101010101" pitchFamily="2" charset="-122"/>
              </a:rPr>
              <a:t>have won a good popularity among </a:t>
            </a:r>
            <a:r>
              <a:rPr kumimoji="0" lang="en-US" altLang="zh-CN" sz="2000" b="1" i="0" u="none" strike="noStrike" kern="0" cap="none" spc="0" normalizeH="0" baseline="0" noProof="0" dirty="0">
                <a:ln>
                  <a:noFill/>
                </a:ln>
                <a:solidFill>
                  <a:srgbClr val="0000CC"/>
                </a:solidFill>
                <a:effectLst/>
                <a:uLnTx/>
                <a:uFillTx/>
                <a:latin typeface="Arial" panose="020B0604020202020204" pitchFamily="34" charset="0"/>
                <a:ea typeface="宋体" panose="02010600030101010101" pitchFamily="2" charset="-122"/>
              </a:rPr>
              <a:t>students.</a:t>
            </a:r>
            <a:endParaRPr kumimoji="0" lang="en-US" altLang="zh-CN" sz="2000" b="1" i="0" u="none" strike="noStrike" kern="0" cap="none" spc="0" normalizeH="0" baseline="0" noProof="0" dirty="0">
              <a:ln>
                <a:noFill/>
              </a:ln>
              <a:solidFill>
                <a:srgbClr val="0000CC"/>
              </a:solidFill>
              <a:effectLst/>
              <a:uLnTx/>
              <a:uFillTx/>
              <a:latin typeface="Arial" panose="020B0604020202020204" pitchFamily="34" charset="0"/>
              <a:ea typeface="宋体" panose="02010600030101010101" pitchFamily="2" charset="-122"/>
            </a:endParaRPr>
          </a:p>
        </p:txBody>
      </p:sp>
      <p:sp>
        <p:nvSpPr>
          <p:cNvPr id="11" name="矩形 10"/>
          <p:cNvSpPr/>
          <p:nvPr/>
        </p:nvSpPr>
        <p:spPr>
          <a:xfrm>
            <a:off x="8966328" y="4285121"/>
            <a:ext cx="3225672" cy="400110"/>
          </a:xfrm>
          <a:prstGeom prst="rect">
            <a:avLst/>
          </a:prstGeom>
          <a:solidFill>
            <a:sysClr val="window" lastClr="FFFFFF"/>
          </a:solidFill>
        </p:spPr>
        <p:txBody>
          <a:bodyPr wrap="square">
            <a:spAutoFit/>
          </a:bodyPr>
          <a:lstStyle/>
          <a:p>
            <a:pPr lvl="0"/>
            <a:r>
              <a:rPr kumimoji="0" lang="en-US" altLang="zh-CN" sz="2000" b="1" i="0" u="none" strike="noStrike" kern="0" cap="none" spc="0" normalizeH="0" baseline="0" noProof="0" dirty="0">
                <a:ln>
                  <a:noFill/>
                </a:ln>
                <a:solidFill>
                  <a:srgbClr val="0000CC"/>
                </a:solidFill>
                <a:effectLst/>
                <a:uLnTx/>
                <a:uFillTx/>
                <a:latin typeface="Arial" panose="020B0604020202020204" pitchFamily="34" charset="0"/>
                <a:ea typeface="宋体" panose="02010600030101010101" pitchFamily="2" charset="-122"/>
              </a:rPr>
              <a:t>It will </a:t>
            </a:r>
            <a:r>
              <a:rPr kumimoji="0" lang="en-US" altLang="zh-CN" sz="2000" b="1" i="0" u="sng" strike="noStrike" kern="0" cap="none" spc="0" normalizeH="0" baseline="0" noProof="0" dirty="0">
                <a:ln>
                  <a:noFill/>
                </a:ln>
                <a:solidFill>
                  <a:srgbClr val="FF0000"/>
                </a:solidFill>
                <a:effectLst/>
                <a:uLnTx/>
                <a:uFillTx/>
                <a:latin typeface="Arial" panose="020B0604020202020204" pitchFamily="34" charset="0"/>
                <a:ea typeface="宋体" panose="02010600030101010101" pitchFamily="2" charset="-122"/>
              </a:rPr>
              <a:t>provide</a:t>
            </a:r>
            <a:r>
              <a:rPr lang="en-US" altLang="zh-CN" sz="2000" b="1" u="sng" kern="0" dirty="0">
                <a:solidFill>
                  <a:srgbClr val="FF0000"/>
                </a:solidFill>
                <a:latin typeface="Arial" panose="020B0604020202020204" pitchFamily="34" charset="0"/>
                <a:ea typeface="宋体" panose="02010600030101010101" pitchFamily="2" charset="-122"/>
              </a:rPr>
              <a:t> an insight</a:t>
            </a:r>
            <a:endParaRPr kumimoji="0" lang="zh-CN" altLang="en-US" sz="1600" b="0" i="0" u="sng" strike="noStrike" kern="0" cap="none" spc="0" normalizeH="0" baseline="0" noProof="0" dirty="0">
              <a:ln>
                <a:noFill/>
              </a:ln>
              <a:solidFill>
                <a:srgbClr val="FF0000"/>
              </a:solidFill>
              <a:effectLst/>
              <a:uLnTx/>
              <a:uFillTx/>
              <a:latin typeface="Calibri" panose="020F0502020204030204"/>
              <a:ea typeface="宋体" panose="02010600030101010101" pitchFamily="2" charset="-122"/>
            </a:endParaRPr>
          </a:p>
        </p:txBody>
      </p:sp>
      <p:grpSp>
        <p:nvGrpSpPr>
          <p:cNvPr id="12" name="组合 11"/>
          <p:cNvGrpSpPr/>
          <p:nvPr/>
        </p:nvGrpSpPr>
        <p:grpSpPr>
          <a:xfrm>
            <a:off x="0" y="5548188"/>
            <a:ext cx="12192000" cy="737909"/>
            <a:chOff x="0" y="5221812"/>
            <a:chExt cx="12192000" cy="737909"/>
          </a:xfrm>
        </p:grpSpPr>
        <p:sp>
          <p:nvSpPr>
            <p:cNvPr id="13" name="矩形 12"/>
            <p:cNvSpPr/>
            <p:nvPr/>
          </p:nvSpPr>
          <p:spPr>
            <a:xfrm>
              <a:off x="0" y="5221812"/>
              <a:ext cx="12192000" cy="707886"/>
            </a:xfrm>
            <a:prstGeom prst="rect">
              <a:avLst/>
            </a:prstGeom>
            <a:solidFill>
              <a:sysClr val="window" lastClr="FFFFFF"/>
            </a:solidFill>
          </p:spPr>
          <p:txBody>
            <a:bodyPr wrap="square">
              <a:spAutoFit/>
            </a:bodyPr>
            <a:lstStyle/>
            <a:p>
              <a:pPr marL="0" marR="0" lvl="0" indent="266700" algn="just" defTabSz="914400" eaLnBrk="1" fontAlgn="ctr" latinLnBrk="0" hangingPunct="1">
                <a:lnSpc>
                  <a:spcPct val="100000"/>
                </a:lnSpc>
                <a:spcBef>
                  <a:spcPts val="0"/>
                </a:spcBef>
                <a:spcAft>
                  <a:spcPts val="0"/>
                </a:spcAft>
                <a:buClrTx/>
                <a:buSzTx/>
                <a:buFontTx/>
                <a:buNone/>
                <a:defRPr/>
              </a:pPr>
              <a:r>
                <a:rPr kumimoji="0" lang="en-US" altLang="zh-CN" sz="2000" b="1" i="0" u="none" strike="noStrike" kern="0" cap="none" spc="0" normalizeH="0" baseline="0" noProof="0" dirty="0">
                  <a:ln>
                    <a:noFill/>
                  </a:ln>
                  <a:solidFill>
                    <a:prstClr val="black"/>
                  </a:solidFill>
                  <a:effectLst/>
                  <a:uLnTx/>
                  <a:uFillTx/>
                  <a:latin typeface="Arial" panose="020B0604020202020204" pitchFamily="34" charset="0"/>
                  <a:ea typeface="宋体" panose="02010600030101010101" pitchFamily="2" charset="-122"/>
                </a:rPr>
                <a:t>   Hopefully, </a:t>
              </a:r>
              <a:r>
                <a:rPr kumimoji="0" lang="en-US" altLang="zh-CN" sz="2000" b="1" i="0" u="sng" strike="noStrike" kern="0" cap="none" spc="0" normalizeH="0" baseline="0" noProof="0" dirty="0">
                  <a:ln>
                    <a:noFill/>
                  </a:ln>
                  <a:solidFill>
                    <a:srgbClr val="FF0000"/>
                  </a:solidFill>
                  <a:effectLst/>
                  <a:uLnTx/>
                  <a:uFillTx/>
                  <a:latin typeface="Arial" panose="020B0604020202020204" pitchFamily="34" charset="0"/>
                  <a:ea typeface="宋体" panose="02010600030101010101" pitchFamily="2" charset="-122"/>
                </a:rPr>
                <a:t>you could join us next time and your coming will absolutely light up our day</a:t>
              </a:r>
              <a:r>
                <a:rPr kumimoji="0" lang="en-US" altLang="zh-CN" sz="2000" b="1" i="0" u="none" strike="noStrike" kern="0" cap="none" spc="0" normalizeH="0" baseline="0" noProof="0" dirty="0">
                  <a:ln>
                    <a:noFill/>
                  </a:ln>
                  <a:solidFill>
                    <a:prstClr val="black"/>
                  </a:solidFill>
                  <a:effectLst/>
                  <a:uLnTx/>
                  <a:uFillTx/>
                  <a:latin typeface="Arial" panose="020B0604020202020204" pitchFamily="34" charset="0"/>
                  <a:ea typeface="宋体" panose="02010600030101010101" pitchFamily="2" charset="-122"/>
                </a:rPr>
                <a:t>. / </a:t>
              </a:r>
              <a:r>
                <a:rPr kumimoji="0" lang="en-US" altLang="zh-CN" sz="2000" b="1" i="0" u="none" strike="noStrike" kern="0" cap="none" spc="0" normalizeH="0" baseline="0" noProof="0" dirty="0">
                  <a:ln>
                    <a:noFill/>
                  </a:ln>
                  <a:solidFill>
                    <a:srgbClr val="0000CC"/>
                  </a:solidFill>
                  <a:effectLst/>
                  <a:uLnTx/>
                  <a:uFillTx/>
                  <a:latin typeface="Arial" panose="020B0604020202020204" pitchFamily="34" charset="0"/>
                  <a:ea typeface="宋体" panose="02010600030101010101" pitchFamily="2" charset="-122"/>
                </a:rPr>
                <a:t>Don’t hesitate to contact me if you have any other questions.</a:t>
              </a:r>
              <a:endParaRPr kumimoji="0" lang="en-US" altLang="zh-CN" sz="2000" b="1" i="0" u="none" strike="noStrike" kern="0" cap="none" spc="0" normalizeH="0" baseline="0" noProof="0" dirty="0">
                <a:ln>
                  <a:noFill/>
                </a:ln>
                <a:solidFill>
                  <a:srgbClr val="0000CC"/>
                </a:solidFill>
                <a:effectLst/>
                <a:uLnTx/>
                <a:uFillTx/>
                <a:latin typeface="Arial" panose="020B0604020202020204" pitchFamily="34" charset="0"/>
                <a:ea typeface="宋体" panose="02010600030101010101" pitchFamily="2" charset="-122"/>
              </a:endParaRPr>
            </a:p>
          </p:txBody>
        </p:sp>
        <p:sp>
          <p:nvSpPr>
            <p:cNvPr id="14" name="矩形 13"/>
            <p:cNvSpPr/>
            <p:nvPr/>
          </p:nvSpPr>
          <p:spPr>
            <a:xfrm>
              <a:off x="10825631" y="5621167"/>
              <a:ext cx="242374" cy="338554"/>
            </a:xfrm>
            <a:prstGeom prst="rect">
              <a:avLst/>
            </a:prstGeom>
          </p:spPr>
          <p:txBody>
            <a:bodyPr wrap="none">
              <a:spAutoFit/>
            </a:bodyPr>
            <a:lstStyle/>
            <a:p>
              <a:pPr marL="0" marR="0" lvl="0" indent="0" defTabSz="914400" eaLnBrk="1" fontAlgn="ctr" latinLnBrk="0" hangingPunct="1">
                <a:lnSpc>
                  <a:spcPct val="100000"/>
                </a:lnSpc>
                <a:spcBef>
                  <a:spcPts val="0"/>
                </a:spcBef>
                <a:spcAft>
                  <a:spcPts val="0"/>
                </a:spcAft>
                <a:buClrTx/>
                <a:buSzTx/>
                <a:buFontTx/>
                <a:buNone/>
                <a:defRPr/>
              </a:pPr>
              <a:r>
                <a:rPr kumimoji="0" lang="en-US" altLang="zh-CN" sz="1600" b="1" i="0" u="none" strike="noStrike" kern="0" cap="none" spc="0" normalizeH="0" baseline="0" noProof="0" dirty="0">
                  <a:ln>
                    <a:noFill/>
                  </a:ln>
                  <a:solidFill>
                    <a:prstClr val="black"/>
                  </a:solidFill>
                  <a:effectLst/>
                  <a:uLnTx/>
                  <a:uFillTx/>
                  <a:latin typeface="Arial" panose="020B0604020202020204" pitchFamily="34" charset="0"/>
                  <a:ea typeface="宋体" panose="02010600030101010101" pitchFamily="2" charset="-122"/>
                </a:rPr>
                <a:t>.</a:t>
              </a:r>
              <a:endParaRPr kumimoji="0" lang="en-US" altLang="zh-CN" sz="1600" b="1" i="0" u="none" strike="noStrike" kern="0" cap="none" spc="0" normalizeH="0" baseline="0" noProof="0" dirty="0">
                <a:ln>
                  <a:noFill/>
                </a:ln>
                <a:solidFill>
                  <a:prstClr val="black"/>
                </a:solidFill>
                <a:effectLst/>
                <a:uLnTx/>
                <a:uFillTx/>
                <a:latin typeface="Arial" panose="020B0604020202020204" pitchFamily="34" charset="0"/>
                <a:ea typeface="宋体" panose="02010600030101010101" pitchFamily="2" charset="-122"/>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arn(inVertic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59475" y="57068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21"/>
          <p:cNvSpPr txBox="1"/>
          <p:nvPr/>
        </p:nvSpPr>
        <p:spPr>
          <a:xfrm>
            <a:off x="248798" y="628405"/>
            <a:ext cx="593913"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04</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23"/>
          <p:cNvSpPr txBox="1"/>
          <p:nvPr/>
        </p:nvSpPr>
        <p:spPr>
          <a:xfrm>
            <a:off x="973462" y="87299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rPr>
              <a:t>应用文题型拓展</a:t>
            </a:r>
            <a:endParaRPr kumimoji="0" lang="en-US" altLang="zh-CN"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endParaRPr>
          </a:p>
        </p:txBody>
      </p:sp>
      <p:sp>
        <p:nvSpPr>
          <p:cNvPr id="7" name="文本框 6"/>
          <p:cNvSpPr txBox="1"/>
          <p:nvPr/>
        </p:nvSpPr>
        <p:spPr>
          <a:xfrm>
            <a:off x="0" y="1419782"/>
            <a:ext cx="11916698"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400" b="1" dirty="0">
                <a:solidFill>
                  <a:prstClr val="black"/>
                </a:solidFill>
                <a:latin typeface="Arial" panose="020B0604020202020204"/>
                <a:ea typeface="微软雅黑" panose="020B0503020204020204" pitchFamily="34" charset="-122"/>
              </a:rPr>
              <a:t>（改编版</a:t>
            </a:r>
            <a:r>
              <a:rPr lang="en-US" altLang="zh-CN" sz="2400" b="1" dirty="0">
                <a:solidFill>
                  <a:prstClr val="black"/>
                </a:solidFill>
                <a:latin typeface="Arial" panose="020B0604020202020204"/>
                <a:ea typeface="微软雅黑" panose="020B0503020204020204" pitchFamily="34" charset="-122"/>
              </a:rPr>
              <a:t>3</a:t>
            </a:r>
            <a:r>
              <a:rPr lang="zh-CN" altLang="en-US" sz="2400" b="1" dirty="0">
                <a:solidFill>
                  <a:prstClr val="black"/>
                </a:solidFill>
                <a:latin typeface="Arial" panose="020B0604020202020204"/>
                <a:ea typeface="微软雅黑" panose="020B0503020204020204" pitchFamily="34" charset="-122"/>
              </a:rPr>
              <a:t>）假如你是李华，你校近期举行了每年一度的校园文化艺术节</a:t>
            </a:r>
            <a:r>
              <a:rPr lang="en-US" altLang="zh-CN" sz="2400" b="1" dirty="0">
                <a:solidFill>
                  <a:prstClr val="black"/>
                </a:solidFill>
                <a:latin typeface="Arial" panose="020B0604020202020204"/>
                <a:ea typeface="微软雅黑" panose="020B0503020204020204" pitchFamily="34" charset="-122"/>
              </a:rPr>
              <a:t>(Culture and Arts Festival) </a:t>
            </a:r>
            <a:r>
              <a:rPr lang="zh-CN" altLang="en-US" sz="2400" b="1" dirty="0">
                <a:solidFill>
                  <a:prstClr val="black"/>
                </a:solidFill>
                <a:latin typeface="Arial" panose="020B0604020202020204"/>
                <a:ea typeface="微软雅黑" panose="020B0503020204020204" pitchFamily="34" charset="-122"/>
              </a:rPr>
              <a:t>，请你给校园广播投稿。稿件内容   </a:t>
            </a:r>
            <a:r>
              <a:rPr lang="en-US" altLang="zh-CN" sz="2400" b="1" dirty="0">
                <a:solidFill>
                  <a:prstClr val="black"/>
                </a:solidFill>
                <a:latin typeface="Arial" panose="020B0604020202020204"/>
                <a:ea typeface="微软雅黑" panose="020B0503020204020204" pitchFamily="34" charset="-122"/>
              </a:rPr>
              <a:t>1.</a:t>
            </a:r>
            <a:r>
              <a:rPr lang="zh-CN" altLang="en-US" sz="2400" b="1" dirty="0">
                <a:solidFill>
                  <a:prstClr val="black"/>
                </a:solidFill>
                <a:latin typeface="Arial" panose="020B0604020202020204"/>
                <a:ea typeface="微软雅黑" panose="020B0503020204020204" pitchFamily="34" charset="-122"/>
              </a:rPr>
              <a:t>时间（</a:t>
            </a:r>
            <a:r>
              <a:rPr lang="en-US" altLang="zh-CN" sz="2400" b="1" dirty="0">
                <a:solidFill>
                  <a:prstClr val="black"/>
                </a:solidFill>
                <a:latin typeface="Arial" panose="020B0604020202020204"/>
                <a:ea typeface="微软雅黑" panose="020B0503020204020204" pitchFamily="34" charset="-122"/>
              </a:rPr>
              <a:t>2</a:t>
            </a:r>
            <a:r>
              <a:rPr lang="zh-CN" altLang="en-US" sz="2400" b="1" dirty="0">
                <a:solidFill>
                  <a:prstClr val="black"/>
                </a:solidFill>
                <a:latin typeface="Arial" panose="020B0604020202020204"/>
                <a:ea typeface="微软雅黑" panose="020B0503020204020204" pitchFamily="34" charset="-122"/>
              </a:rPr>
              <a:t>月份的第一个星期） </a:t>
            </a:r>
            <a:r>
              <a:rPr lang="en-US" altLang="zh-CN" sz="2400" b="1" dirty="0">
                <a:solidFill>
                  <a:prstClr val="black"/>
                </a:solidFill>
                <a:latin typeface="Arial" panose="020B0604020202020204"/>
                <a:ea typeface="微软雅黑" panose="020B0503020204020204" pitchFamily="34" charset="-122"/>
              </a:rPr>
              <a:t>2. </a:t>
            </a:r>
            <a:r>
              <a:rPr lang="zh-CN" altLang="en-US" sz="2400" b="1" dirty="0">
                <a:solidFill>
                  <a:prstClr val="black"/>
                </a:solidFill>
                <a:latin typeface="Arial" panose="020B0604020202020204"/>
                <a:ea typeface="微软雅黑" panose="020B0503020204020204" pitchFamily="34" charset="-122"/>
              </a:rPr>
              <a:t>活动内容  </a:t>
            </a:r>
            <a:r>
              <a:rPr lang="en-US" altLang="zh-CN" sz="2400" b="1" dirty="0">
                <a:solidFill>
                  <a:prstClr val="black"/>
                </a:solidFill>
                <a:latin typeface="Arial" panose="020B0604020202020204"/>
                <a:ea typeface="微软雅黑" panose="020B0503020204020204" pitchFamily="34" charset="-122"/>
              </a:rPr>
              <a:t>3.</a:t>
            </a:r>
            <a:r>
              <a:rPr lang="zh-CN" altLang="en-US" sz="2400" b="1" dirty="0">
                <a:solidFill>
                  <a:prstClr val="black"/>
                </a:solidFill>
                <a:latin typeface="Arial" panose="020B0604020202020204"/>
                <a:ea typeface="微软雅黑" panose="020B0503020204020204" pitchFamily="34" charset="-122"/>
              </a:rPr>
              <a:t>活动感悟 。</a:t>
            </a:r>
            <a:endParaRPr kumimoji="0" lang="zh-CN" altLang="zh-CN" sz="2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endParaRPr>
          </a:p>
        </p:txBody>
      </p:sp>
      <p:sp>
        <p:nvSpPr>
          <p:cNvPr id="8" name="矩形 7"/>
          <p:cNvSpPr/>
          <p:nvPr/>
        </p:nvSpPr>
        <p:spPr>
          <a:xfrm>
            <a:off x="0" y="2622972"/>
            <a:ext cx="12192000" cy="3785652"/>
          </a:xfrm>
          <a:prstGeom prst="rect">
            <a:avLst/>
          </a:prstGeom>
        </p:spPr>
        <p:txBody>
          <a:bodyPr wrap="square">
            <a:spAutoFit/>
          </a:bodyPr>
          <a:lstStyle/>
          <a:p>
            <a:pPr algn="just" fontAlgn="ctr">
              <a:spcBef>
                <a:spcPts val="1200"/>
              </a:spcBef>
              <a:spcAft>
                <a:spcPts val="0"/>
              </a:spcAft>
            </a:pPr>
            <a:r>
              <a:rPr lang="en-US" altLang="zh-CN" sz="2000" b="1" dirty="0">
                <a:latin typeface="Arial" panose="020B0604020202020204" pitchFamily="34" charset="0"/>
              </a:rPr>
              <a:t>         </a:t>
            </a:r>
            <a:r>
              <a:rPr lang="en-US" altLang="zh-CN" sz="2000" b="1" u="sng" dirty="0">
                <a:solidFill>
                  <a:srgbClr val="FF0000"/>
                </a:solidFill>
                <a:latin typeface="Arial" panose="020B0604020202020204" pitchFamily="34" charset="0"/>
              </a:rPr>
              <a:t>Aiming to</a:t>
            </a:r>
            <a:r>
              <a:rPr lang="en-US" altLang="zh-CN" sz="2000" b="1" dirty="0">
                <a:latin typeface="Arial" panose="020B0604020202020204" pitchFamily="34" charset="0"/>
              </a:rPr>
              <a:t> gain a better acquaintance with /a deep insight into Chinese traditional culture, the </a:t>
            </a:r>
            <a:r>
              <a:rPr lang="en-US" altLang="zh-CN" sz="2000" b="1" u="sng" dirty="0">
                <a:solidFill>
                  <a:srgbClr val="FF0000"/>
                </a:solidFill>
                <a:latin typeface="Arial" panose="020B0604020202020204" pitchFamily="34" charset="0"/>
              </a:rPr>
              <a:t>annual</a:t>
            </a:r>
            <a:r>
              <a:rPr lang="en-US" altLang="zh-CN" sz="2000" b="1" dirty="0">
                <a:latin typeface="Arial" panose="020B0604020202020204" pitchFamily="34" charset="0"/>
              </a:rPr>
              <a:t> Culture and Arts Festival of our school fell/took place during the first week in February. </a:t>
            </a:r>
            <a:r>
              <a:rPr lang="en-US" altLang="zh-CN" sz="2000" b="1" u="sng" dirty="0">
                <a:solidFill>
                  <a:srgbClr val="FF0000"/>
                </a:solidFill>
                <a:latin typeface="Arial" panose="020B0604020202020204" pitchFamily="34" charset="0"/>
              </a:rPr>
              <a:t>Lots of students enthusiastic about Chinese culture participated in it. </a:t>
            </a:r>
            <a:endParaRPr lang="en-US" altLang="zh-CN" sz="2000" b="1" u="sng" dirty="0">
              <a:solidFill>
                <a:srgbClr val="FF0000"/>
              </a:solidFill>
              <a:latin typeface="Arial" panose="020B0604020202020204" pitchFamily="34" charset="0"/>
            </a:endParaRPr>
          </a:p>
          <a:p>
            <a:pPr algn="just" fontAlgn="ctr">
              <a:spcBef>
                <a:spcPts val="1200"/>
              </a:spcBef>
              <a:spcAft>
                <a:spcPts val="0"/>
              </a:spcAft>
            </a:pPr>
            <a:endParaRPr lang="en-US" altLang="zh-CN" sz="2000" b="1" u="sng" dirty="0">
              <a:solidFill>
                <a:srgbClr val="FF0000"/>
              </a:solidFill>
              <a:latin typeface="Arial" panose="020B0604020202020204" pitchFamily="34" charset="0"/>
            </a:endParaRPr>
          </a:p>
          <a:p>
            <a:pPr algn="just" fontAlgn="ctr">
              <a:spcBef>
                <a:spcPts val="1200"/>
              </a:spcBef>
              <a:spcAft>
                <a:spcPts val="0"/>
              </a:spcAft>
            </a:pPr>
            <a:endParaRPr lang="en-US" altLang="zh-CN" sz="2000" b="1" u="sng" dirty="0">
              <a:solidFill>
                <a:srgbClr val="FF0000"/>
              </a:solidFill>
              <a:latin typeface="Arial" panose="020B0604020202020204" pitchFamily="34" charset="0"/>
            </a:endParaRPr>
          </a:p>
          <a:p>
            <a:pPr algn="just" fontAlgn="ctr">
              <a:spcBef>
                <a:spcPts val="1200"/>
              </a:spcBef>
            </a:pPr>
            <a:r>
              <a:rPr lang="en-US" altLang="zh-CN" sz="2000" b="1" dirty="0">
                <a:latin typeface="Arial" panose="020B0604020202020204" pitchFamily="34" charset="0"/>
              </a:rPr>
              <a:t>        Various activities were organized, ranging from photography and calligraphy shows to folk dance and local operas performed by students. </a:t>
            </a:r>
            <a:r>
              <a:rPr lang="en-US" altLang="zh-CN" sz="2000" b="1" u="sng" dirty="0">
                <a:solidFill>
                  <a:srgbClr val="FF0000"/>
                </a:solidFill>
                <a:latin typeface="Arial" panose="020B0604020202020204" pitchFamily="34" charset="0"/>
              </a:rPr>
              <a:t>What impressed me most was the calligraphy shows, after which I could even write by myself to experience its charm.</a:t>
            </a:r>
            <a:endParaRPr lang="en-US" altLang="zh-CN" sz="2000" b="1" u="sng" dirty="0">
              <a:solidFill>
                <a:srgbClr val="FF0000"/>
              </a:solidFill>
              <a:latin typeface="Arial" panose="020B0604020202020204" pitchFamily="34" charset="0"/>
            </a:endParaRPr>
          </a:p>
          <a:p>
            <a:pPr algn="just" fontAlgn="ctr">
              <a:spcBef>
                <a:spcPts val="1200"/>
              </a:spcBef>
              <a:spcAft>
                <a:spcPts val="0"/>
              </a:spcAft>
            </a:pPr>
            <a:r>
              <a:rPr lang="en-US" altLang="zh-CN" sz="2000" b="1" dirty="0">
                <a:latin typeface="Arial" panose="020B0604020202020204" pitchFamily="34" charset="0"/>
              </a:rPr>
              <a:t>        </a:t>
            </a:r>
            <a:r>
              <a:rPr lang="en-US" altLang="zh-CN" sz="2000" b="1" u="sng" dirty="0">
                <a:solidFill>
                  <a:srgbClr val="FF0000"/>
                </a:solidFill>
                <a:latin typeface="Arial" panose="020B0604020202020204" pitchFamily="34" charset="0"/>
              </a:rPr>
              <a:t>Undoubtedly, I benefited a lot from this activity</a:t>
            </a:r>
            <a:r>
              <a:rPr lang="en-US" altLang="zh-CN" sz="2000" b="1" dirty="0">
                <a:latin typeface="Arial" panose="020B0604020202020204" pitchFamily="34" charset="0"/>
              </a:rPr>
              <a:t>. </a:t>
            </a:r>
            <a:r>
              <a:rPr lang="en-US" altLang="zh-CN" sz="2000" b="1" u="sng" dirty="0">
                <a:solidFill>
                  <a:srgbClr val="FF0000"/>
                </a:solidFill>
                <a:latin typeface="Arial" panose="020B0604020202020204" pitchFamily="34" charset="0"/>
              </a:rPr>
              <a:t>Not only </a:t>
            </a:r>
            <a:r>
              <a:rPr lang="en-US" altLang="zh-CN" sz="2000" b="1" dirty="0">
                <a:latin typeface="Arial" panose="020B0604020202020204" pitchFamily="34" charset="0"/>
              </a:rPr>
              <a:t>did the festival broaden </a:t>
            </a:r>
            <a:r>
              <a:rPr lang="en-US" altLang="zh-CN" sz="2000" b="1" dirty="0">
                <a:solidFill>
                  <a:srgbClr val="0000CC"/>
                </a:solidFill>
                <a:latin typeface="Arial" panose="020B0604020202020204" pitchFamily="34" charset="0"/>
              </a:rPr>
              <a:t>our</a:t>
            </a:r>
            <a:r>
              <a:rPr lang="en-US" altLang="zh-CN" sz="2000" b="1" dirty="0">
                <a:latin typeface="Arial" panose="020B0604020202020204" pitchFamily="34" charset="0"/>
              </a:rPr>
              <a:t> horizons </a:t>
            </a:r>
            <a:r>
              <a:rPr lang="en-US" altLang="zh-CN" sz="2000" b="1" u="sng" dirty="0">
                <a:solidFill>
                  <a:srgbClr val="FF0000"/>
                </a:solidFill>
                <a:latin typeface="Arial" panose="020B0604020202020204" pitchFamily="34" charset="0"/>
              </a:rPr>
              <a:t>but also </a:t>
            </a:r>
            <a:r>
              <a:rPr lang="en-US" altLang="zh-CN" sz="2000" b="1" dirty="0">
                <a:latin typeface="Arial" panose="020B0604020202020204" pitchFamily="34" charset="0"/>
              </a:rPr>
              <a:t>strengthened our confidence in </a:t>
            </a:r>
            <a:r>
              <a:rPr lang="en-US" altLang="zh-CN" sz="2000" b="1" dirty="0">
                <a:solidFill>
                  <a:srgbClr val="0000CC"/>
                </a:solidFill>
                <a:latin typeface="Arial" panose="020B0604020202020204" pitchFamily="34" charset="0"/>
              </a:rPr>
              <a:t>our</a:t>
            </a:r>
            <a:r>
              <a:rPr lang="en-US" altLang="zh-CN" sz="2000" b="1" dirty="0">
                <a:latin typeface="Arial" panose="020B0604020202020204" pitchFamily="34" charset="0"/>
              </a:rPr>
              <a:t> own culture. </a:t>
            </a:r>
            <a:endParaRPr lang="zh-CN" altLang="zh-CN" sz="2000" b="1" dirty="0">
              <a:latin typeface="Arial" panose="020B0604020202020204" pitchFamily="34" charset="0"/>
            </a:endParaRPr>
          </a:p>
        </p:txBody>
      </p:sp>
      <p:sp>
        <p:nvSpPr>
          <p:cNvPr id="9" name="矩形 8"/>
          <p:cNvSpPr/>
          <p:nvPr/>
        </p:nvSpPr>
        <p:spPr>
          <a:xfrm>
            <a:off x="944880" y="3733948"/>
            <a:ext cx="11247120" cy="707886"/>
          </a:xfrm>
          <a:prstGeom prst="rect">
            <a:avLst/>
          </a:prstGeom>
          <a:solidFill>
            <a:schemeClr val="bg1"/>
          </a:solidFill>
        </p:spPr>
        <p:txBody>
          <a:bodyPr wrap="square">
            <a:spAutoFit/>
          </a:bodyPr>
          <a:lstStyle/>
          <a:p>
            <a:r>
              <a:rPr lang="en-US" altLang="zh-CN" sz="2000" b="1" dirty="0">
                <a:solidFill>
                  <a:prstClr val="black"/>
                </a:solidFill>
                <a:highlight>
                  <a:srgbClr val="FFFF00"/>
                </a:highlight>
                <a:latin typeface="Arial" panose="020B0604020202020204" pitchFamily="34" charset="0"/>
              </a:rPr>
              <a:t>(or) </a:t>
            </a:r>
            <a:r>
              <a:rPr lang="en-US" altLang="zh-CN" sz="2000" b="1" dirty="0">
                <a:solidFill>
                  <a:prstClr val="black"/>
                </a:solidFill>
                <a:latin typeface="Arial" panose="020B0604020202020204" pitchFamily="34" charset="0"/>
              </a:rPr>
              <a:t>Last week </a:t>
            </a:r>
            <a:r>
              <a:rPr lang="en-US" altLang="zh-CN" sz="2000" b="1" u="sng" dirty="0">
                <a:solidFill>
                  <a:srgbClr val="C00000"/>
                </a:solidFill>
                <a:latin typeface="Arial" panose="020B0604020202020204" pitchFamily="34" charset="0"/>
              </a:rPr>
              <a:t>witnessed</a:t>
            </a:r>
            <a:r>
              <a:rPr lang="en-US" altLang="zh-CN" sz="2000" b="1" dirty="0">
                <a:solidFill>
                  <a:prstClr val="black"/>
                </a:solidFill>
                <a:latin typeface="Arial" panose="020B0604020202020204" pitchFamily="34" charset="0"/>
              </a:rPr>
              <a:t> the annual Culture and Arts Festival of our school, which lasted one week, </a:t>
            </a:r>
            <a:r>
              <a:rPr lang="en-US" altLang="zh-CN" sz="2000" b="1" u="sng" dirty="0">
                <a:solidFill>
                  <a:srgbClr val="C00000"/>
                </a:solidFill>
                <a:latin typeface="Arial" panose="020B0604020202020204" pitchFamily="34" charset="0"/>
              </a:rPr>
              <a:t>aimed at </a:t>
            </a:r>
            <a:r>
              <a:rPr lang="en-US" altLang="zh-CN" sz="2000" b="1" dirty="0">
                <a:solidFill>
                  <a:prstClr val="black"/>
                </a:solidFill>
                <a:latin typeface="Arial" panose="020B0604020202020204" pitchFamily="34" charset="0"/>
              </a:rPr>
              <a:t>gaining a better acquaintance with Chinese traditional culture. </a:t>
            </a:r>
            <a:endParaRPr lang="zh-CN" alt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barn(inVertical)">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barn(inVertical)">
                                      <p:cBhvr>
                                        <p:cTn id="17" dur="500"/>
                                        <p:tgtEl>
                                          <p:spTgt spid="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Effect transition="in" filter="barn(inVertical)">
                                      <p:cBhvr>
                                        <p:cTn id="22"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rot="16200000">
            <a:off x="1144154" y="-1144155"/>
            <a:ext cx="6864927" cy="9153236"/>
          </a:xfrm>
          <a:prstGeom prst="rect">
            <a:avLst/>
          </a:prstGeom>
        </p:spPr>
      </p:pic>
      <p:pic>
        <p:nvPicPr>
          <p:cNvPr id="13" name="图片 12"/>
          <p:cNvPicPr>
            <a:picLocks noChangeAspect="1"/>
          </p:cNvPicPr>
          <p:nvPr/>
        </p:nvPicPr>
        <p:blipFill rotWithShape="1">
          <a:blip r:embed="rId2" cstate="print">
            <a:extLst>
              <a:ext uri="{28A0092B-C50C-407E-A947-70E740481C1C}">
                <a14:useLocalDpi xmlns:a14="http://schemas.microsoft.com/office/drawing/2010/main" val="0"/>
              </a:ext>
            </a:extLst>
          </a:blip>
          <a:srcRect/>
          <a:stretch>
            <a:fillRect/>
          </a:stretch>
        </p:blipFill>
        <p:spPr>
          <a:xfrm rot="16200000" flipV="1">
            <a:off x="7214753" y="1887678"/>
            <a:ext cx="6864927" cy="3089569"/>
          </a:xfrm>
          <a:prstGeom prst="rect">
            <a:avLst/>
          </a:prstGeom>
        </p:spPr>
      </p:pic>
      <p:sp>
        <p:nvSpPr>
          <p:cNvPr id="26" name="矩形 259"/>
          <p:cNvSpPr>
            <a:spLocks noChangeArrowheads="1"/>
          </p:cNvSpPr>
          <p:nvPr/>
        </p:nvSpPr>
        <p:spPr bwMode="auto">
          <a:xfrm>
            <a:off x="6237335" y="3012250"/>
            <a:ext cx="4950690" cy="29546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r">
              <a:buNone/>
            </a:pPr>
            <a:r>
              <a:rPr lang="en-US" altLang="zh-CN" sz="6000" b="1" dirty="0">
                <a:solidFill>
                  <a:srgbClr val="6A91C8"/>
                </a:solidFill>
                <a:cs typeface="Arial" panose="020B0604020202020204" pitchFamily="34" charset="0"/>
                <a:sym typeface="字魂58号-创中黑" panose="00000500000000000000" pitchFamily="2" charset="-122"/>
              </a:rPr>
              <a:t>THANKS </a:t>
            </a:r>
            <a:endParaRPr lang="en-US" altLang="zh-CN" sz="6000" b="1" dirty="0">
              <a:solidFill>
                <a:srgbClr val="6A91C8"/>
              </a:solidFill>
              <a:cs typeface="Arial" panose="020B0604020202020204" pitchFamily="34" charset="0"/>
              <a:sym typeface="字魂58号-创中黑" panose="00000500000000000000" pitchFamily="2" charset="-122"/>
            </a:endParaRPr>
          </a:p>
          <a:p>
            <a:pPr algn="r">
              <a:buNone/>
            </a:pPr>
            <a:r>
              <a:rPr lang="en-US" altLang="zh-CN" sz="6000" b="1" dirty="0">
                <a:solidFill>
                  <a:srgbClr val="6A91C8"/>
                </a:solidFill>
                <a:cs typeface="Arial" panose="020B0604020202020204" pitchFamily="34" charset="0"/>
                <a:sym typeface="字魂58号-创中黑" panose="00000500000000000000" pitchFamily="2" charset="-122"/>
              </a:rPr>
              <a:t>FOR YOUR ATTENTION</a:t>
            </a:r>
            <a:endParaRPr lang="en-US" altLang="zh-CN" sz="6000" b="1" dirty="0">
              <a:solidFill>
                <a:srgbClr val="6A91C8"/>
              </a:solidFill>
              <a:cs typeface="Arial" panose="020B0604020202020204" pitchFamily="34" charset="0"/>
              <a:sym typeface="字魂58号-创中黑" panose="00000500000000000000"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6"/>
                                        </p:tgtEl>
                                        <p:attrNameLst>
                                          <p:attrName>ppt_y</p:attrName>
                                        </p:attrNameLst>
                                      </p:cBhvr>
                                      <p:tavLst>
                                        <p:tav tm="0">
                                          <p:val>
                                            <p:strVal val="#ppt_y"/>
                                          </p:val>
                                        </p:tav>
                                        <p:tav tm="100000">
                                          <p:val>
                                            <p:strVal val="#ppt_y"/>
                                          </p:val>
                                        </p:tav>
                                      </p:tavLst>
                                    </p:anim>
                                    <p:anim calcmode="lin" valueType="num">
                                      <p:cBhvr>
                                        <p:cTn id="9" dur="500" fill="hold"/>
                                        <p:tgtEl>
                                          <p:spTgt spid="26"/>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6"/>
                                        </p:tgtEl>
                                      </p:cBhvr>
                                    </p:animEffect>
                                  </p:childTnLst>
                                </p:cTn>
                              </p:par>
                            </p:childTnLst>
                          </p:cTn>
                        </p:par>
                        <p:par>
                          <p:cTn id="12" fill="hold">
                            <p:stCondLst>
                              <p:cond delay="1700"/>
                            </p:stCondLst>
                            <p:childTnLst>
                              <p:par>
                                <p:cTn id="13" presetID="26" presetClass="emph" presetSubtype="0" fill="hold" grpId="1" nodeType="afterEffect">
                                  <p:stCondLst>
                                    <p:cond delay="0"/>
                                  </p:stCondLst>
                                  <p:iterate type="lt">
                                    <p:tmPct val="0"/>
                                  </p:iterate>
                                  <p:childTnLst>
                                    <p:animEffect transition="out" filter="fade">
                                      <p:cBhvr>
                                        <p:cTn id="14" dur="500" tmFilter="0, 0; .2, .5; .8, .5; 1, 0"/>
                                        <p:tgtEl>
                                          <p:spTgt spid="26"/>
                                        </p:tgtEl>
                                      </p:cBhvr>
                                    </p:animEffect>
                                    <p:animScale>
                                      <p:cBhvr>
                                        <p:cTn id="15" dur="250" autoRev="1" fill="hold"/>
                                        <p:tgtEl>
                                          <p:spTgt spid="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6"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rot="16200000">
            <a:off x="1144154" y="-1144155"/>
            <a:ext cx="6864927" cy="9153236"/>
          </a:xfrm>
          <a:prstGeom prst="rect">
            <a:avLst/>
          </a:prstGeom>
        </p:spPr>
      </p:pic>
      <p:pic>
        <p:nvPicPr>
          <p:cNvPr id="13" name="图片 12"/>
          <p:cNvPicPr>
            <a:picLocks noChangeAspect="1"/>
          </p:cNvPicPr>
          <p:nvPr/>
        </p:nvPicPr>
        <p:blipFill rotWithShape="1">
          <a:blip r:embed="rId2" cstate="print">
            <a:extLst>
              <a:ext uri="{28A0092B-C50C-407E-A947-70E740481C1C}">
                <a14:useLocalDpi xmlns:a14="http://schemas.microsoft.com/office/drawing/2010/main" val="0"/>
              </a:ext>
            </a:extLst>
          </a:blip>
          <a:srcRect/>
          <a:stretch>
            <a:fillRect/>
          </a:stretch>
        </p:blipFill>
        <p:spPr>
          <a:xfrm rot="16200000" flipV="1">
            <a:off x="7214753" y="1887678"/>
            <a:ext cx="6864927" cy="3089569"/>
          </a:xfrm>
          <a:prstGeom prst="rect">
            <a:avLst/>
          </a:prstGeom>
        </p:spPr>
      </p:pic>
      <p:grpSp>
        <p:nvGrpSpPr>
          <p:cNvPr id="11" name="组合 10"/>
          <p:cNvGrpSpPr/>
          <p:nvPr/>
        </p:nvGrpSpPr>
        <p:grpSpPr>
          <a:xfrm>
            <a:off x="2710461" y="2844799"/>
            <a:ext cx="700679" cy="700679"/>
            <a:chOff x="3059832" y="3339719"/>
            <a:chExt cx="3607562" cy="3607562"/>
          </a:xfrm>
          <a:solidFill>
            <a:srgbClr val="187152"/>
          </a:solidFill>
          <a:effectLst>
            <a:outerShdw blurRad="50800" dist="38100" dir="5400000" algn="t" rotWithShape="0">
              <a:prstClr val="black">
                <a:alpha val="40000"/>
              </a:prstClr>
            </a:outerShdw>
          </a:effectLst>
        </p:grpSpPr>
        <p:sp>
          <p:nvSpPr>
            <p:cNvPr id="12" name="椭圆 11"/>
            <p:cNvSpPr/>
            <p:nvPr/>
          </p:nvSpPr>
          <p:spPr>
            <a:xfrm>
              <a:off x="3059832" y="3339719"/>
              <a:ext cx="3607562" cy="3607562"/>
            </a:xfrm>
            <a:prstGeom prst="ellipse">
              <a:avLst/>
            </a:prstGeom>
            <a:solidFill>
              <a:srgbClr val="6A91C8"/>
            </a:solid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14" name="同心圆 69"/>
            <p:cNvSpPr/>
            <p:nvPr/>
          </p:nvSpPr>
          <p:spPr>
            <a:xfrm>
              <a:off x="3168202" y="3448089"/>
              <a:ext cx="3390826" cy="3390826"/>
            </a:xfrm>
            <a:prstGeom prst="donut">
              <a:avLst>
                <a:gd name="adj" fmla="val 4879"/>
              </a:avLst>
            </a:prstGeom>
            <a:solidFill>
              <a:srgbClr val="6A91C8"/>
            </a:solid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15" name="TextBox 6"/>
          <p:cNvSpPr txBox="1"/>
          <p:nvPr/>
        </p:nvSpPr>
        <p:spPr>
          <a:xfrm>
            <a:off x="2699784" y="2902513"/>
            <a:ext cx="543447"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01</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16" name="TextBox 8"/>
          <p:cNvSpPr txBox="1"/>
          <p:nvPr/>
        </p:nvSpPr>
        <p:spPr>
          <a:xfrm>
            <a:off x="3434282" y="3135362"/>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rPr>
              <a:t>审题与谋篇布局</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endParaRPr>
          </a:p>
        </p:txBody>
      </p:sp>
      <p:grpSp>
        <p:nvGrpSpPr>
          <p:cNvPr id="17" name="组合 16"/>
          <p:cNvGrpSpPr/>
          <p:nvPr/>
        </p:nvGrpSpPr>
        <p:grpSpPr>
          <a:xfrm>
            <a:off x="2710461" y="396196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18" name="椭圆 17"/>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19"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20" name="TextBox 11"/>
          <p:cNvSpPr txBox="1"/>
          <p:nvPr/>
        </p:nvSpPr>
        <p:spPr>
          <a:xfrm>
            <a:off x="2699784" y="401968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21" name="TextBox 13"/>
          <p:cNvSpPr txBox="1"/>
          <p:nvPr/>
        </p:nvSpPr>
        <p:spPr>
          <a:xfrm>
            <a:off x="3532604" y="422494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grpSp>
        <p:nvGrpSpPr>
          <p:cNvPr id="27" name="组合 26"/>
          <p:cNvGrpSpPr/>
          <p:nvPr/>
        </p:nvGrpSpPr>
        <p:grpSpPr>
          <a:xfrm>
            <a:off x="6767350" y="2864989"/>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28" name="椭圆 27"/>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29"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30" name="TextBox 16"/>
          <p:cNvSpPr txBox="1"/>
          <p:nvPr/>
        </p:nvSpPr>
        <p:spPr>
          <a:xfrm>
            <a:off x="6756674" y="2922705"/>
            <a:ext cx="607194"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03</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31" name="TextBox 18"/>
          <p:cNvSpPr txBox="1"/>
          <p:nvPr/>
        </p:nvSpPr>
        <p:spPr>
          <a:xfrm>
            <a:off x="7481338" y="2901826"/>
            <a:ext cx="4307540" cy="470640"/>
          </a:xfrm>
          <a:prstGeom prst="rect">
            <a:avLst/>
          </a:prstGeom>
          <a:noFill/>
        </p:spPr>
        <p:txBody>
          <a:bodyPr wrap="none" lIns="480000" tIns="0" rIns="0" bIns="0" anchor="b" anchorCtr="0">
            <a:norm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参考范文</a:t>
            </a:r>
            <a:r>
              <a:rPr kumimoji="0" lang="en-US" altLang="zh-CN"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a:t>
            </a: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下水范文</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grpSp>
        <p:nvGrpSpPr>
          <p:cNvPr id="32" name="组合 31"/>
          <p:cNvGrpSpPr/>
          <p:nvPr/>
        </p:nvGrpSpPr>
        <p:grpSpPr>
          <a:xfrm>
            <a:off x="6767350" y="398215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3" name="椭圆 3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3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35" name="TextBox 21"/>
          <p:cNvSpPr txBox="1"/>
          <p:nvPr/>
        </p:nvSpPr>
        <p:spPr>
          <a:xfrm>
            <a:off x="6756673" y="4039875"/>
            <a:ext cx="593913"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04</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36" name="TextBox 23"/>
          <p:cNvSpPr txBox="1"/>
          <p:nvPr/>
        </p:nvSpPr>
        <p:spPr>
          <a:xfrm>
            <a:off x="7658318" y="4205807"/>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rPr>
              <a:t>应用文题型拓展</a:t>
            </a:r>
            <a:endParaRPr kumimoji="0" lang="en-US" altLang="zh-CN"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endParaRPr>
          </a:p>
        </p:txBody>
      </p:sp>
      <p:sp>
        <p:nvSpPr>
          <p:cNvPr id="41" name="文本框 1"/>
          <p:cNvSpPr txBox="1">
            <a:spLocks noChangeArrowheads="1"/>
          </p:cNvSpPr>
          <p:nvPr/>
        </p:nvSpPr>
        <p:spPr bwMode="auto">
          <a:xfrm>
            <a:off x="3499953" y="5490484"/>
            <a:ext cx="655661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Nexa Light" panose="02000000000000000000" pitchFamily="50" charset="0"/>
                <a:ea typeface="微软雅黑" panose="020B0503020204020204" pitchFamily="34" charset="-122"/>
              </a:defRPr>
            </a:lvl1pPr>
            <a:lvl2pPr marL="742950" indent="-285750">
              <a:defRPr sz="1300">
                <a:solidFill>
                  <a:schemeClr val="tx1"/>
                </a:solidFill>
                <a:latin typeface="Nexa Light" panose="02000000000000000000" pitchFamily="50" charset="0"/>
                <a:ea typeface="微软雅黑" panose="020B0503020204020204" pitchFamily="34" charset="-122"/>
              </a:defRPr>
            </a:lvl2pPr>
            <a:lvl3pPr marL="1143000" indent="-228600">
              <a:defRPr sz="1300">
                <a:solidFill>
                  <a:schemeClr val="tx1"/>
                </a:solidFill>
                <a:latin typeface="Nexa Light" panose="02000000000000000000" pitchFamily="50" charset="0"/>
                <a:ea typeface="微软雅黑" panose="020B0503020204020204" pitchFamily="34" charset="-122"/>
              </a:defRPr>
            </a:lvl3pPr>
            <a:lvl4pPr marL="1600200" indent="-228600">
              <a:defRPr sz="1300">
                <a:solidFill>
                  <a:schemeClr val="tx1"/>
                </a:solidFill>
                <a:latin typeface="Nexa Light" panose="02000000000000000000" pitchFamily="50" charset="0"/>
                <a:ea typeface="微软雅黑" panose="020B0503020204020204" pitchFamily="34" charset="-122"/>
              </a:defRPr>
            </a:lvl4pPr>
            <a:lvl5pPr marL="2057400" indent="-228600">
              <a:defRPr sz="1300">
                <a:solidFill>
                  <a:schemeClr val="tx1"/>
                </a:solidFill>
                <a:latin typeface="Nexa Light" panose="02000000000000000000" pitchFamily="50" charset="0"/>
                <a:ea typeface="微软雅黑" panose="020B0503020204020204" pitchFamily="34" charset="-122"/>
              </a:defRPr>
            </a:lvl5pPr>
            <a:lvl6pPr marL="2514600" indent="-228600" defTabSz="685800" eaLnBrk="0" fontAlgn="base" hangingPunct="0">
              <a:spcBef>
                <a:spcPct val="0"/>
              </a:spcBef>
              <a:spcAft>
                <a:spcPct val="0"/>
              </a:spcAft>
              <a:defRPr sz="1300">
                <a:solidFill>
                  <a:schemeClr val="tx1"/>
                </a:solidFill>
                <a:latin typeface="Nexa Light" panose="02000000000000000000" pitchFamily="50" charset="0"/>
                <a:ea typeface="微软雅黑" panose="020B0503020204020204" pitchFamily="34" charset="-122"/>
              </a:defRPr>
            </a:lvl6pPr>
            <a:lvl7pPr marL="2971800" indent="-228600" defTabSz="685800" eaLnBrk="0" fontAlgn="base" hangingPunct="0">
              <a:spcBef>
                <a:spcPct val="0"/>
              </a:spcBef>
              <a:spcAft>
                <a:spcPct val="0"/>
              </a:spcAft>
              <a:defRPr sz="1300">
                <a:solidFill>
                  <a:schemeClr val="tx1"/>
                </a:solidFill>
                <a:latin typeface="Nexa Light" panose="02000000000000000000" pitchFamily="50" charset="0"/>
                <a:ea typeface="微软雅黑" panose="020B0503020204020204" pitchFamily="34" charset="-122"/>
              </a:defRPr>
            </a:lvl7pPr>
            <a:lvl8pPr marL="3429000" indent="-228600" defTabSz="685800" eaLnBrk="0" fontAlgn="base" hangingPunct="0">
              <a:spcBef>
                <a:spcPct val="0"/>
              </a:spcBef>
              <a:spcAft>
                <a:spcPct val="0"/>
              </a:spcAft>
              <a:defRPr sz="1300">
                <a:solidFill>
                  <a:schemeClr val="tx1"/>
                </a:solidFill>
                <a:latin typeface="Nexa Light" panose="02000000000000000000" pitchFamily="50" charset="0"/>
                <a:ea typeface="微软雅黑" panose="020B0503020204020204" pitchFamily="34" charset="-122"/>
              </a:defRPr>
            </a:lvl8pPr>
            <a:lvl9pPr marL="3886200" indent="-228600" defTabSz="685800" eaLnBrk="0" fontAlgn="base" hangingPunct="0">
              <a:spcBef>
                <a:spcPct val="0"/>
              </a:spcBef>
              <a:spcAft>
                <a:spcPct val="0"/>
              </a:spcAft>
              <a:defRPr sz="1300">
                <a:solidFill>
                  <a:schemeClr val="tx1"/>
                </a:solidFill>
                <a:latin typeface="Nexa Light" panose="02000000000000000000" pitchFamily="50" charset="0"/>
                <a:ea typeface="微软雅黑" panose="020B0503020204020204" pitchFamily="34" charset="-122"/>
              </a:defRPr>
            </a:lvl9pPr>
          </a:lstStyle>
          <a:p>
            <a:pPr algn="ctr">
              <a:defRPr/>
            </a:pPr>
            <a:r>
              <a:rPr lang="zh-CN" altLang="en-US" sz="3200" b="1" dirty="0">
                <a:latin typeface="微软雅黑" panose="020B0503020204020204" pitchFamily="34" charset="-122"/>
                <a:cs typeface="+mn-ea"/>
                <a:sym typeface="字魂58号-创中黑" panose="00000500000000000000" pitchFamily="2" charset="-122"/>
              </a:rPr>
              <a:t>目录 </a:t>
            </a:r>
            <a:r>
              <a:rPr lang="en-US" altLang="zh-CN" sz="3200" b="1" dirty="0">
                <a:latin typeface="微软雅黑" panose="020B0503020204020204" pitchFamily="34" charset="-122"/>
                <a:cs typeface="+mn-ea"/>
                <a:sym typeface="字魂58号-创中黑" panose="00000500000000000000" pitchFamily="2" charset="-122"/>
              </a:rPr>
              <a:t>/ CONTENTS</a:t>
            </a:r>
            <a:endParaRPr lang="zh-CN" altLang="en-US" sz="3200" b="1" dirty="0">
              <a:latin typeface="微软雅黑" panose="020B0503020204020204" pitchFamily="34" charset="-122"/>
              <a:cs typeface="+mn-ea"/>
              <a:sym typeface="字魂58号-创中黑" panose="00000500000000000000"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14"/>
          <p:cNvSpPr txBox="1"/>
          <p:nvPr/>
        </p:nvSpPr>
        <p:spPr>
          <a:xfrm>
            <a:off x="393289" y="1560390"/>
            <a:ext cx="11533239" cy="4893647"/>
          </a:xfrm>
          <a:prstGeom prst="rect">
            <a:avLst/>
          </a:prstGeom>
          <a:noFill/>
        </p:spPr>
        <p:txBody>
          <a:bodyPr wrap="square">
            <a:spAutoFit/>
          </a:bodyPr>
          <a:lstStyle/>
          <a:p>
            <a:pPr indent="457200"/>
            <a:r>
              <a:rPr lang="zh-CN" altLang="en-US" sz="2400" b="1" dirty="0">
                <a:latin typeface="微软雅黑" panose="020B0503020204020204" pitchFamily="34" charset="-122"/>
                <a:ea typeface="微软雅黑" panose="020B0503020204020204" pitchFamily="34" charset="-122"/>
              </a:rPr>
              <a:t>你是学生会主席李华。学生会准备为在你校学习的外国留学生组织一次汉语演讲比赛，主题是“保护绿色发展，共同建设美好家园”。请你拟一则英语口头通知，要点如下：</a:t>
            </a:r>
            <a:r>
              <a:rPr lang="en-US" altLang="zh-CN" sz="2400" b="1" dirty="0">
                <a:latin typeface="微软雅黑" panose="020B0503020204020204" pitchFamily="34" charset="-122"/>
                <a:ea typeface="微软雅黑" panose="020B0503020204020204" pitchFamily="34" charset="-122"/>
              </a:rPr>
              <a:t>1. </a:t>
            </a:r>
            <a:r>
              <a:rPr lang="zh-CN" altLang="en-US" sz="2400" b="1" dirty="0">
                <a:latin typeface="微软雅黑" panose="020B0503020204020204" pitchFamily="34" charset="-122"/>
                <a:ea typeface="微软雅黑" panose="020B0503020204020204" pitchFamily="34" charset="-122"/>
              </a:rPr>
              <a:t>比赛目的；</a:t>
            </a:r>
            <a:r>
              <a:rPr lang="en-US" altLang="zh-CN" sz="2400" b="1" dirty="0">
                <a:latin typeface="微软雅黑" panose="020B0503020204020204" pitchFamily="34" charset="-122"/>
                <a:ea typeface="微软雅黑" panose="020B0503020204020204" pitchFamily="34" charset="-122"/>
              </a:rPr>
              <a:t>2. </a:t>
            </a:r>
            <a:r>
              <a:rPr lang="zh-CN" altLang="en-US" sz="2400" b="1" dirty="0">
                <a:latin typeface="微软雅黑" panose="020B0503020204020204" pitchFamily="34" charset="-122"/>
                <a:ea typeface="微软雅黑" panose="020B0503020204020204" pitchFamily="34" charset="-122"/>
              </a:rPr>
              <a:t>演讲内容；</a:t>
            </a:r>
            <a:r>
              <a:rPr lang="en-US" altLang="zh-CN" sz="2400" b="1" dirty="0">
                <a:latin typeface="微软雅黑" panose="020B0503020204020204" pitchFamily="34" charset="-122"/>
                <a:ea typeface="微软雅黑" panose="020B0503020204020204" pitchFamily="34" charset="-122"/>
              </a:rPr>
              <a:t>3. </a:t>
            </a:r>
            <a:r>
              <a:rPr lang="zh-CN" altLang="en-US" sz="2400" b="1" dirty="0">
                <a:latin typeface="微软雅黑" panose="020B0503020204020204" pitchFamily="34" charset="-122"/>
                <a:ea typeface="微软雅黑" panose="020B0503020204020204" pitchFamily="34" charset="-122"/>
              </a:rPr>
              <a:t>比赛安排。 </a:t>
            </a:r>
            <a:endParaRPr lang="en-US" altLang="zh-CN" sz="2400" b="1" dirty="0">
              <a:latin typeface="微软雅黑" panose="020B0503020204020204" pitchFamily="34" charset="-122"/>
              <a:ea typeface="微软雅黑" panose="020B0503020204020204" pitchFamily="34" charset="-122"/>
            </a:endParaRPr>
          </a:p>
          <a:p>
            <a:pPr indent="457200"/>
            <a:endParaRPr lang="en-US" altLang="zh-CN" sz="2400" dirty="0">
              <a:latin typeface="微软雅黑" panose="020B0503020204020204" pitchFamily="34" charset="-122"/>
              <a:ea typeface="微软雅黑" panose="020B0503020204020204" pitchFamily="34" charset="-122"/>
            </a:endParaRPr>
          </a:p>
          <a:p>
            <a:r>
              <a:rPr lang="en-US" altLang="zh-CN" sz="2400" b="1" dirty="0">
                <a:latin typeface="Calibri" panose="020F0502020204030204" pitchFamily="34" charset="0"/>
                <a:ea typeface="Calibri" panose="020F0502020204030204" pitchFamily="34" charset="0"/>
                <a:cs typeface="Calibri" panose="020F0502020204030204" pitchFamily="34" charset="0"/>
              </a:rPr>
              <a:t>Dear international students, </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algn="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algn="r"/>
            <a:r>
              <a:rPr lang="en-US" altLang="zh-CN" sz="2400" b="1" dirty="0">
                <a:latin typeface="Calibri" panose="020F0502020204030204" pitchFamily="34" charset="0"/>
                <a:ea typeface="Calibri" panose="020F0502020204030204" pitchFamily="34" charset="0"/>
                <a:cs typeface="Calibri" panose="020F0502020204030204" pitchFamily="34" charset="0"/>
              </a:rPr>
              <a:t>The Students’ Union </a:t>
            </a:r>
            <a:endParaRPr lang="zh-CN" altLang="en-US" sz="2400" b="1" dirty="0">
              <a:latin typeface="Calibri" panose="020F0502020204030204" pitchFamily="34" charset="0"/>
              <a:ea typeface="微软雅黑" panose="020B0503020204020204" pitchFamily="34" charset="-122"/>
              <a:cs typeface="Calibri" panose="020F0502020204030204" pitchFamily="34" charset="0"/>
            </a:endParaRPr>
          </a:p>
        </p:txBody>
      </p:sp>
      <p:sp>
        <p:nvSpPr>
          <p:cNvPr id="3" name="文本框 2"/>
          <p:cNvSpPr txBox="1"/>
          <p:nvPr/>
        </p:nvSpPr>
        <p:spPr>
          <a:xfrm>
            <a:off x="2662084" y="4596806"/>
            <a:ext cx="6150076" cy="461665"/>
          </a:xfrm>
          <a:prstGeom prst="rect">
            <a:avLst/>
          </a:prstGeom>
          <a:noFill/>
        </p:spPr>
        <p:txBody>
          <a:bodyPr wrap="square">
            <a:spAutoFit/>
          </a:bodyPr>
          <a:lstStyle/>
          <a:p>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The requirements </a:t>
            </a:r>
            <a:endParaRPr lang="zh-CN" altLang="en-US" dirty="0"/>
          </a:p>
        </p:txBody>
      </p:sp>
      <p:grpSp>
        <p:nvGrpSpPr>
          <p:cNvPr id="16" name="组合 15"/>
          <p:cNvGrpSpPr/>
          <p:nvPr/>
        </p:nvGrpSpPr>
        <p:grpSpPr>
          <a:xfrm>
            <a:off x="124577" y="770192"/>
            <a:ext cx="700679" cy="700679"/>
            <a:chOff x="3059832" y="3339719"/>
            <a:chExt cx="3607562" cy="3607562"/>
          </a:xfrm>
          <a:solidFill>
            <a:srgbClr val="187152"/>
          </a:solidFill>
          <a:effectLst>
            <a:outerShdw blurRad="50800" dist="38100" dir="5400000" algn="t" rotWithShape="0">
              <a:prstClr val="black">
                <a:alpha val="40000"/>
              </a:prstClr>
            </a:outerShdw>
          </a:effectLst>
        </p:grpSpPr>
        <p:sp>
          <p:nvSpPr>
            <p:cNvPr id="17" name="椭圆 16"/>
            <p:cNvSpPr/>
            <p:nvPr/>
          </p:nvSpPr>
          <p:spPr>
            <a:xfrm>
              <a:off x="3059832" y="3339719"/>
              <a:ext cx="3607562" cy="3607562"/>
            </a:xfrm>
            <a:prstGeom prst="ellipse">
              <a:avLst/>
            </a:prstGeom>
            <a:solidFill>
              <a:srgbClr val="6A91C8"/>
            </a:solid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18" name="同心圆 69"/>
            <p:cNvSpPr/>
            <p:nvPr/>
          </p:nvSpPr>
          <p:spPr>
            <a:xfrm>
              <a:off x="3168202" y="3448089"/>
              <a:ext cx="3390826" cy="3390826"/>
            </a:xfrm>
            <a:prstGeom prst="donut">
              <a:avLst>
                <a:gd name="adj" fmla="val 4879"/>
              </a:avLst>
            </a:prstGeom>
            <a:solidFill>
              <a:srgbClr val="6A91C8"/>
            </a:solid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19" name="TextBox 6"/>
          <p:cNvSpPr txBox="1"/>
          <p:nvPr/>
        </p:nvSpPr>
        <p:spPr>
          <a:xfrm>
            <a:off x="113900" y="827906"/>
            <a:ext cx="543447"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01</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20" name="TextBox 8"/>
          <p:cNvSpPr txBox="1"/>
          <p:nvPr/>
        </p:nvSpPr>
        <p:spPr>
          <a:xfrm>
            <a:off x="848398" y="106075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rPr>
              <a:t>审题与谋篇布局</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ea"/>
              <a:sym typeface="+mn-lt"/>
            </a:endParaRPr>
          </a:p>
        </p:txBody>
      </p:sp>
      <p:sp>
        <p:nvSpPr>
          <p:cNvPr id="21" name="矩形 20"/>
          <p:cNvSpPr/>
          <p:nvPr/>
        </p:nvSpPr>
        <p:spPr>
          <a:xfrm>
            <a:off x="9910917" y="1946786"/>
            <a:ext cx="1307690" cy="383458"/>
          </a:xfrm>
          <a:prstGeom prst="rect">
            <a:avLst/>
          </a:prstGeom>
          <a:solidFill>
            <a:srgbClr val="FF0000">
              <a:alpha val="41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对话气泡: 圆角矩形 24"/>
          <p:cNvSpPr/>
          <p:nvPr/>
        </p:nvSpPr>
        <p:spPr>
          <a:xfrm>
            <a:off x="10014612" y="2488797"/>
            <a:ext cx="1213827" cy="412955"/>
          </a:xfrm>
          <a:prstGeom prst="wedgeRoundRectCallout">
            <a:avLst>
              <a:gd name="adj1" fmla="val 8328"/>
              <a:gd name="adj2" fmla="val -73214"/>
              <a:gd name="adj3" fmla="val 16667"/>
            </a:avLst>
          </a:prstGeom>
          <a:solidFill>
            <a:srgbClr val="C0000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spcBef>
                <a:spcPts val="0"/>
              </a:spcBef>
              <a:spcAft>
                <a:spcPts val="0"/>
              </a:spcAft>
              <a:buClrTx/>
              <a:buSzTx/>
              <a:buFontTx/>
              <a:buNone/>
              <a:defRPr/>
            </a:pPr>
            <a:r>
              <a:rPr lang="zh-CN" altLang="en-US" sz="2000" b="1" dirty="0">
                <a:solidFill>
                  <a:srgbClr val="FFFFFF"/>
                </a:solidFill>
                <a:latin typeface="Calibri" panose="020F0502020204030204" pitchFamily="34" charset="0"/>
                <a:ea typeface="Calibri" panose="020F0502020204030204" pitchFamily="34" charset="0"/>
                <a:cs typeface="Calibri" panose="020F0502020204030204" pitchFamily="34" charset="0"/>
              </a:rPr>
              <a:t>体裁</a:t>
            </a:r>
            <a:endParaRPr kumimoji="0" lang="en-US" altLang="zh-CN" sz="1600" b="1"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26" name="矩形 25"/>
          <p:cNvSpPr/>
          <p:nvPr/>
        </p:nvSpPr>
        <p:spPr>
          <a:xfrm>
            <a:off x="10407446" y="1558412"/>
            <a:ext cx="1307690" cy="383458"/>
          </a:xfrm>
          <a:prstGeom prst="rect">
            <a:avLst/>
          </a:prstGeom>
          <a:solidFill>
            <a:schemeClr val="accent1">
              <a:alpha val="41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26"/>
          <p:cNvSpPr/>
          <p:nvPr/>
        </p:nvSpPr>
        <p:spPr>
          <a:xfrm>
            <a:off x="481781" y="1946786"/>
            <a:ext cx="6931742" cy="383458"/>
          </a:xfrm>
          <a:prstGeom prst="rect">
            <a:avLst/>
          </a:prstGeom>
          <a:solidFill>
            <a:schemeClr val="accent1">
              <a:alpha val="41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对话气泡: 圆角矩形 36"/>
          <p:cNvSpPr/>
          <p:nvPr/>
        </p:nvSpPr>
        <p:spPr>
          <a:xfrm>
            <a:off x="9815320" y="922929"/>
            <a:ext cx="1619704" cy="412955"/>
          </a:xfrm>
          <a:prstGeom prst="wedgeRoundRectCallout">
            <a:avLst>
              <a:gd name="adj1" fmla="val 37302"/>
              <a:gd name="adj2" fmla="val 82516"/>
              <a:gd name="adj3" fmla="val 16667"/>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spcBef>
                <a:spcPts val="0"/>
              </a:spcBef>
              <a:spcAft>
                <a:spcPts val="0"/>
              </a:spcAft>
              <a:buClrTx/>
              <a:buSzTx/>
              <a:buFontTx/>
              <a:buNone/>
              <a:defRPr/>
            </a:pPr>
            <a:r>
              <a:rPr lang="zh-CN" altLang="en-US" sz="2000" b="1" dirty="0">
                <a:solidFill>
                  <a:srgbClr val="FFFFFF"/>
                </a:solidFill>
                <a:latin typeface="Calibri" panose="020F0502020204030204" pitchFamily="34" charset="0"/>
                <a:ea typeface="Calibri" panose="020F0502020204030204" pitchFamily="34" charset="0"/>
                <a:cs typeface="Calibri" panose="020F0502020204030204" pitchFamily="34" charset="0"/>
              </a:rPr>
              <a:t>主题、时态</a:t>
            </a:r>
            <a:endParaRPr kumimoji="0" lang="en-US" altLang="zh-CN" sz="1600" b="1"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40" name="矩形 39"/>
          <p:cNvSpPr/>
          <p:nvPr/>
        </p:nvSpPr>
        <p:spPr>
          <a:xfrm>
            <a:off x="1699306" y="2320250"/>
            <a:ext cx="5816861" cy="383458"/>
          </a:xfrm>
          <a:prstGeom prst="rect">
            <a:avLst/>
          </a:prstGeom>
          <a:solidFill>
            <a:srgbClr val="FFC000">
              <a:alpha val="41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对话气泡: 圆角矩形 42"/>
          <p:cNvSpPr/>
          <p:nvPr/>
        </p:nvSpPr>
        <p:spPr>
          <a:xfrm>
            <a:off x="5405767" y="2853888"/>
            <a:ext cx="2100351" cy="412955"/>
          </a:xfrm>
          <a:prstGeom prst="wedgeRoundRectCallout">
            <a:avLst>
              <a:gd name="adj1" fmla="val -541"/>
              <a:gd name="adj2" fmla="val -78081"/>
              <a:gd name="adj3" fmla="val 16667"/>
            </a:avLst>
          </a:prstGeom>
          <a:solidFill>
            <a:srgbClr val="FF990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spcBef>
                <a:spcPts val="0"/>
              </a:spcBef>
              <a:spcAft>
                <a:spcPts val="0"/>
              </a:spcAft>
              <a:buClrTx/>
              <a:buSzTx/>
              <a:buFontTx/>
              <a:buNone/>
              <a:defRPr/>
            </a:pPr>
            <a:r>
              <a:rPr lang="zh-CN" altLang="en-US" sz="2000" b="1" dirty="0">
                <a:solidFill>
                  <a:srgbClr val="FFFFFF"/>
                </a:solidFill>
                <a:latin typeface="Calibri" panose="020F0502020204030204" pitchFamily="34" charset="0"/>
                <a:ea typeface="Calibri" panose="020F0502020204030204" pitchFamily="34" charset="0"/>
                <a:cs typeface="Calibri" panose="020F0502020204030204" pitchFamily="34" charset="0"/>
              </a:rPr>
              <a:t>分段要点及内容</a:t>
            </a:r>
            <a:endParaRPr kumimoji="0" lang="en-US" altLang="zh-CN" sz="1600" b="1"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44" name="文本框 43"/>
          <p:cNvSpPr txBox="1"/>
          <p:nvPr/>
        </p:nvSpPr>
        <p:spPr>
          <a:xfrm>
            <a:off x="1035231" y="3687676"/>
            <a:ext cx="1323340" cy="203132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Para.1</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a:p>
            <a:pPr>
              <a:spcBef>
                <a:spcPts val="1200"/>
              </a:spcBef>
            </a:pPr>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Para.2</a:t>
            </a:r>
            <a:endPar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endParaRPr>
          </a:p>
          <a:p>
            <a:pPr>
              <a:spcBef>
                <a:spcPts val="1200"/>
              </a:spcBef>
            </a:pPr>
            <a:endPar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endParaRPr>
          </a:p>
          <a:p>
            <a:pPr>
              <a:spcBef>
                <a:spcPts val="1200"/>
              </a:spcBef>
            </a:pPr>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Para.3</a:t>
            </a:r>
            <a:endParaRPr lang="zh-CN" altLang="en-US" b="1" dirty="0"/>
          </a:p>
        </p:txBody>
      </p:sp>
      <p:sp>
        <p:nvSpPr>
          <p:cNvPr id="45" name="文本框 44"/>
          <p:cNvSpPr txBox="1"/>
          <p:nvPr/>
        </p:nvSpPr>
        <p:spPr>
          <a:xfrm>
            <a:off x="2549090" y="3641387"/>
            <a:ext cx="4776157" cy="461665"/>
          </a:xfrm>
          <a:prstGeom prst="rect">
            <a:avLst/>
          </a:prstGeom>
          <a:noFill/>
        </p:spPr>
        <p:txBody>
          <a:bodyPr wrap="square">
            <a:spAutoFit/>
          </a:bodyPr>
          <a:lstStyle/>
          <a:p>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The purpose of the speech</a:t>
            </a:r>
            <a:r>
              <a:rPr kumimoji="0" lang="en-US" altLang="zh-CN" sz="2400" b="1" i="1" u="none" strike="noStrike" kern="0" cap="none" spc="0" normalizeH="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 </a:t>
            </a: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contest</a:t>
            </a:r>
            <a:endParaRPr lang="zh-CN" altLang="en-US" b="1" dirty="0"/>
          </a:p>
        </p:txBody>
      </p:sp>
      <p:sp>
        <p:nvSpPr>
          <p:cNvPr id="46" name="文本框 45"/>
          <p:cNvSpPr txBox="1"/>
          <p:nvPr/>
        </p:nvSpPr>
        <p:spPr>
          <a:xfrm>
            <a:off x="2549090" y="4206185"/>
            <a:ext cx="7871051" cy="461665"/>
          </a:xfrm>
          <a:prstGeom prst="rect">
            <a:avLst/>
          </a:prstGeom>
          <a:noFill/>
        </p:spPr>
        <p:txBody>
          <a:bodyPr wrap="square">
            <a:spAutoFit/>
          </a:bodyPr>
          <a:lstStyle/>
          <a:p>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The content and arrangement of the speech contest</a:t>
            </a:r>
            <a:endParaRPr lang="zh-CN" altLang="en-US" b="1" dirty="0"/>
          </a:p>
        </p:txBody>
      </p:sp>
      <p:sp>
        <p:nvSpPr>
          <p:cNvPr id="47" name="文本框 46"/>
          <p:cNvSpPr txBox="1"/>
          <p:nvPr/>
        </p:nvSpPr>
        <p:spPr>
          <a:xfrm>
            <a:off x="2509762" y="5229068"/>
            <a:ext cx="4756218" cy="461665"/>
          </a:xfrm>
          <a:prstGeom prst="rect">
            <a:avLst/>
          </a:prstGeom>
          <a:noFill/>
        </p:spPr>
        <p:txBody>
          <a:bodyPr wrap="square">
            <a:spAutoFit/>
          </a:bodyPr>
          <a:lstStyle/>
          <a:p>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Hope</a:t>
            </a:r>
            <a:endParaRPr lang="zh-CN" altLang="en-US" b="1" dirty="0"/>
          </a:p>
        </p:txBody>
      </p:sp>
      <p:sp>
        <p:nvSpPr>
          <p:cNvPr id="48" name="对话气泡: 圆角矩形 47"/>
          <p:cNvSpPr/>
          <p:nvPr/>
        </p:nvSpPr>
        <p:spPr>
          <a:xfrm>
            <a:off x="4651764" y="5314963"/>
            <a:ext cx="1787178" cy="412955"/>
          </a:xfrm>
          <a:prstGeom prst="wedgeRoundRectCallout">
            <a:avLst>
              <a:gd name="adj1" fmla="val -37379"/>
              <a:gd name="adj2" fmla="val -95114"/>
              <a:gd name="adj3" fmla="val 16667"/>
            </a:avLst>
          </a:prstGeom>
          <a:solidFill>
            <a:srgbClr val="00B05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spcBef>
                <a:spcPts val="0"/>
              </a:spcBef>
              <a:spcAft>
                <a:spcPts val="0"/>
              </a:spcAft>
              <a:buClrTx/>
              <a:buSzTx/>
              <a:buFontTx/>
              <a:buNone/>
              <a:defRPr/>
            </a:pPr>
            <a:r>
              <a:rPr lang="zh-CN" altLang="en-US" sz="2000" b="1" noProof="0" dirty="0">
                <a:solidFill>
                  <a:srgbClr val="FFFFFF"/>
                </a:solidFill>
                <a:latin typeface="Calibri" panose="020F0502020204030204" pitchFamily="34" charset="0"/>
                <a:ea typeface="Calibri" panose="020F0502020204030204" pitchFamily="34" charset="0"/>
                <a:cs typeface="Calibri" panose="020F0502020204030204" pitchFamily="34" charset="0"/>
              </a:rPr>
              <a:t>隐藏要点</a:t>
            </a:r>
            <a:endParaRPr kumimoji="0" lang="en-US" altLang="zh-CN" sz="1600" b="1" u="none" strike="noStrike" kern="12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49" name="矩形 48"/>
          <p:cNvSpPr/>
          <p:nvPr/>
        </p:nvSpPr>
        <p:spPr>
          <a:xfrm>
            <a:off x="2724184" y="4640433"/>
            <a:ext cx="2348506" cy="383458"/>
          </a:xfrm>
          <a:prstGeom prst="rect">
            <a:avLst/>
          </a:prstGeom>
          <a:solidFill>
            <a:srgbClr val="92D050">
              <a:alpha val="41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标题 1"/>
          <p:cNvSpPr txBox="1"/>
          <p:nvPr/>
        </p:nvSpPr>
        <p:spPr>
          <a:xfrm>
            <a:off x="9503842" y="3149600"/>
            <a:ext cx="2688158" cy="2631440"/>
          </a:xfrm>
          <a:prstGeom prst="rect">
            <a:avLst/>
          </a:prstGeom>
          <a:solidFill>
            <a:schemeClr val="accent5">
              <a:lumMod val="20000"/>
              <a:lumOff val="80000"/>
            </a:schemeClr>
          </a:solidFill>
          <a:effectLst>
            <a:outerShdw blurRad="50800" dist="38100" dir="5400000" algn="t" rotWithShape="0">
              <a:prstClr val="black">
                <a:alpha val="40000"/>
              </a:prstClr>
            </a:outerShdw>
          </a:effectLst>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000" b="1" dirty="0">
                <a:latin typeface="微软雅黑" panose="020B0503020204020204" pitchFamily="34" charset="-122"/>
                <a:ea typeface="微软雅黑" panose="020B0503020204020204" pitchFamily="34" charset="-122"/>
                <a:cs typeface="Calibri" panose="020F0502020204030204" pitchFamily="34" charset="0"/>
              </a:rPr>
              <a:t>思考：</a:t>
            </a:r>
            <a:endParaRPr lang="en-US" altLang="zh-CN" sz="2000" b="1" dirty="0">
              <a:latin typeface="微软雅黑" panose="020B0503020204020204" pitchFamily="34" charset="-122"/>
              <a:ea typeface="微软雅黑" panose="020B0503020204020204" pitchFamily="34" charset="-122"/>
              <a:cs typeface="Calibri" panose="020F0502020204030204" pitchFamily="34" charset="0"/>
            </a:endParaRPr>
          </a:p>
          <a:p>
            <a:pPr marL="457200" indent="-457200">
              <a:lnSpc>
                <a:spcPct val="100000"/>
              </a:lnSpc>
              <a:spcBef>
                <a:spcPts val="1200"/>
              </a:spcBef>
              <a:buAutoNum type="arabicPeriod"/>
            </a:pPr>
            <a:r>
              <a:rPr lang="zh-CN" altLang="en-US" sz="1800" b="1" dirty="0">
                <a:latin typeface="微软雅黑" panose="020B0503020204020204" pitchFamily="34" charset="-122"/>
                <a:ea typeface="微软雅黑" panose="020B0503020204020204" pitchFamily="34" charset="-122"/>
                <a:cs typeface="Calibri" panose="020F0502020204030204" pitchFamily="34" charset="0"/>
              </a:rPr>
              <a:t>“李华”重要吗？人称用什么？</a:t>
            </a:r>
            <a:endParaRPr lang="en-US" altLang="zh-CN" sz="1800" b="1" dirty="0">
              <a:latin typeface="微软雅黑" panose="020B0503020204020204" pitchFamily="34" charset="-122"/>
              <a:ea typeface="微软雅黑" panose="020B0503020204020204" pitchFamily="34" charset="-122"/>
              <a:cs typeface="Calibri" panose="020F0502020204030204" pitchFamily="34" charset="0"/>
            </a:endParaRPr>
          </a:p>
          <a:p>
            <a:pPr marL="457200" indent="-457200">
              <a:lnSpc>
                <a:spcPct val="100000"/>
              </a:lnSpc>
              <a:spcBef>
                <a:spcPts val="1200"/>
              </a:spcBef>
              <a:buAutoNum type="arabicPeriod"/>
            </a:pPr>
            <a:r>
              <a:rPr lang="zh-CN" altLang="en-US" sz="1800" b="1" dirty="0">
                <a:latin typeface="微软雅黑" panose="020B0503020204020204" pitchFamily="34" charset="-122"/>
                <a:ea typeface="微软雅黑" panose="020B0503020204020204" pitchFamily="34" charset="-122"/>
                <a:cs typeface="Calibri" panose="020F0502020204030204" pitchFamily="34" charset="0"/>
              </a:rPr>
              <a:t>口头通知和书面通知的差别是什么？</a:t>
            </a:r>
            <a:endParaRPr lang="en-US" altLang="zh-CN" sz="1800" b="1" dirty="0">
              <a:latin typeface="微软雅黑" panose="020B0503020204020204" pitchFamily="34" charset="-122"/>
              <a:ea typeface="微软雅黑" panose="020B0503020204020204" pitchFamily="34" charset="-122"/>
              <a:cs typeface="Calibri" panose="020F0502020204030204" pitchFamily="34" charset="0"/>
            </a:endParaRPr>
          </a:p>
          <a:p>
            <a:pPr marL="457200" indent="-457200">
              <a:lnSpc>
                <a:spcPct val="100000"/>
              </a:lnSpc>
              <a:spcBef>
                <a:spcPts val="1200"/>
              </a:spcBef>
              <a:buAutoNum type="arabicPeriod"/>
            </a:pPr>
            <a:r>
              <a:rPr lang="zh-CN" altLang="en-US" sz="1800" b="1" dirty="0">
                <a:latin typeface="微软雅黑" panose="020B0503020204020204" pitchFamily="34" charset="-122"/>
                <a:ea typeface="微软雅黑" panose="020B0503020204020204" pitchFamily="34" charset="-122"/>
                <a:cs typeface="Calibri" panose="020F0502020204030204" pitchFamily="34" charset="0"/>
              </a:rPr>
              <a:t>演讲内容只是“主题”吗？</a:t>
            </a:r>
            <a:endParaRPr lang="en-US" altLang="zh-CN" sz="1800" b="1" dirty="0">
              <a:latin typeface="微软雅黑" panose="020B0503020204020204" pitchFamily="34" charset="-122"/>
              <a:ea typeface="微软雅黑" panose="020B0503020204020204" pitchFamily="34" charset="-122"/>
              <a:cs typeface="Calibri" panose="020F0502020204030204" pitchFamily="34" charset="0"/>
            </a:endParaRPr>
          </a:p>
          <a:p>
            <a:endParaRPr lang="zh-CN" altLang="en-US" sz="1800" b="1" dirty="0">
              <a:latin typeface="微软雅黑" panose="020B0503020204020204" pitchFamily="34" charset="-122"/>
              <a:ea typeface="微软雅黑" panose="020B0503020204020204" pitchFamily="34" charset="-122"/>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left)">
                                      <p:cBhvr>
                                        <p:cTn id="7" dur="500"/>
                                        <p:tgtEl>
                                          <p:spTgt spid="21"/>
                                        </p:tgtEl>
                                      </p:cBhvr>
                                    </p:animEffect>
                                  </p:childTnLst>
                                </p:cTn>
                              </p:par>
                            </p:childTnLst>
                          </p:cTn>
                        </p:par>
                        <p:par>
                          <p:cTn id="8" fill="hold">
                            <p:stCondLst>
                              <p:cond delay="500"/>
                            </p:stCondLst>
                            <p:childTnLst>
                              <p:par>
                                <p:cTn id="9" presetID="53" presetClass="entr" presetSubtype="16" fill="hold" grpId="0" nodeType="after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p:cTn id="11" dur="500" fill="hold"/>
                                        <p:tgtEl>
                                          <p:spTgt spid="25"/>
                                        </p:tgtEl>
                                        <p:attrNameLst>
                                          <p:attrName>ppt_w</p:attrName>
                                        </p:attrNameLst>
                                      </p:cBhvr>
                                      <p:tavLst>
                                        <p:tav tm="0">
                                          <p:val>
                                            <p:fltVal val="0"/>
                                          </p:val>
                                        </p:tav>
                                        <p:tav tm="100000">
                                          <p:val>
                                            <p:strVal val="#ppt_w"/>
                                          </p:val>
                                        </p:tav>
                                      </p:tavLst>
                                    </p:anim>
                                    <p:anim calcmode="lin" valueType="num">
                                      <p:cBhvr>
                                        <p:cTn id="12" dur="500" fill="hold"/>
                                        <p:tgtEl>
                                          <p:spTgt spid="25"/>
                                        </p:tgtEl>
                                        <p:attrNameLst>
                                          <p:attrName>ppt_h</p:attrName>
                                        </p:attrNameLst>
                                      </p:cBhvr>
                                      <p:tavLst>
                                        <p:tav tm="0">
                                          <p:val>
                                            <p:fltVal val="0"/>
                                          </p:val>
                                        </p:tav>
                                        <p:tav tm="100000">
                                          <p:val>
                                            <p:strVal val="#ppt_h"/>
                                          </p:val>
                                        </p:tav>
                                      </p:tavLst>
                                    </p:anim>
                                    <p:animEffect transition="in" filter="fade">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wipe(left)">
                                      <p:cBhvr>
                                        <p:cTn id="18" dur="500"/>
                                        <p:tgtEl>
                                          <p:spTgt spid="26"/>
                                        </p:tgtEl>
                                      </p:cBhvr>
                                    </p:animEffect>
                                  </p:childTnLst>
                                </p:cTn>
                              </p:par>
                            </p:childTnLst>
                          </p:cTn>
                        </p:par>
                        <p:par>
                          <p:cTn id="19" fill="hold">
                            <p:stCondLst>
                              <p:cond delay="500"/>
                            </p:stCondLst>
                            <p:childTnLst>
                              <p:par>
                                <p:cTn id="20" presetID="22" presetClass="entr" presetSubtype="8" fill="hold" grpId="0" nodeType="after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wipe(left)">
                                      <p:cBhvr>
                                        <p:cTn id="22" dur="500"/>
                                        <p:tgtEl>
                                          <p:spTgt spid="27"/>
                                        </p:tgtEl>
                                      </p:cBhvr>
                                    </p:animEffect>
                                  </p:childTnLst>
                                </p:cTn>
                              </p:par>
                            </p:childTnLst>
                          </p:cTn>
                        </p:par>
                        <p:par>
                          <p:cTn id="23" fill="hold">
                            <p:stCondLst>
                              <p:cond delay="1000"/>
                            </p:stCondLst>
                            <p:childTnLst>
                              <p:par>
                                <p:cTn id="24" presetID="53" presetClass="entr" presetSubtype="16" fill="hold" grpId="0" nodeType="afterEffect">
                                  <p:stCondLst>
                                    <p:cond delay="0"/>
                                  </p:stCondLst>
                                  <p:childTnLst>
                                    <p:set>
                                      <p:cBhvr>
                                        <p:cTn id="25" dur="1" fill="hold">
                                          <p:stCondLst>
                                            <p:cond delay="0"/>
                                          </p:stCondLst>
                                        </p:cTn>
                                        <p:tgtEl>
                                          <p:spTgt spid="37"/>
                                        </p:tgtEl>
                                        <p:attrNameLst>
                                          <p:attrName>style.visibility</p:attrName>
                                        </p:attrNameLst>
                                      </p:cBhvr>
                                      <p:to>
                                        <p:strVal val="visible"/>
                                      </p:to>
                                    </p:set>
                                    <p:anim calcmode="lin" valueType="num">
                                      <p:cBhvr>
                                        <p:cTn id="26" dur="500" fill="hold"/>
                                        <p:tgtEl>
                                          <p:spTgt spid="37"/>
                                        </p:tgtEl>
                                        <p:attrNameLst>
                                          <p:attrName>ppt_w</p:attrName>
                                        </p:attrNameLst>
                                      </p:cBhvr>
                                      <p:tavLst>
                                        <p:tav tm="0">
                                          <p:val>
                                            <p:fltVal val="0"/>
                                          </p:val>
                                        </p:tav>
                                        <p:tav tm="100000">
                                          <p:val>
                                            <p:strVal val="#ppt_w"/>
                                          </p:val>
                                        </p:tav>
                                      </p:tavLst>
                                    </p:anim>
                                    <p:anim calcmode="lin" valueType="num">
                                      <p:cBhvr>
                                        <p:cTn id="27" dur="500" fill="hold"/>
                                        <p:tgtEl>
                                          <p:spTgt spid="37"/>
                                        </p:tgtEl>
                                        <p:attrNameLst>
                                          <p:attrName>ppt_h</p:attrName>
                                        </p:attrNameLst>
                                      </p:cBhvr>
                                      <p:tavLst>
                                        <p:tav tm="0">
                                          <p:val>
                                            <p:fltVal val="0"/>
                                          </p:val>
                                        </p:tav>
                                        <p:tav tm="100000">
                                          <p:val>
                                            <p:strVal val="#ppt_h"/>
                                          </p:val>
                                        </p:tav>
                                      </p:tavLst>
                                    </p:anim>
                                    <p:animEffect transition="in" filter="fade">
                                      <p:cBhvr>
                                        <p:cTn id="28" dur="500"/>
                                        <p:tgtEl>
                                          <p:spTgt spid="37"/>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40"/>
                                        </p:tgtEl>
                                        <p:attrNameLst>
                                          <p:attrName>style.visibility</p:attrName>
                                        </p:attrNameLst>
                                      </p:cBhvr>
                                      <p:to>
                                        <p:strVal val="visible"/>
                                      </p:to>
                                    </p:set>
                                    <p:animEffect transition="in" filter="wipe(left)">
                                      <p:cBhvr>
                                        <p:cTn id="33" dur="500"/>
                                        <p:tgtEl>
                                          <p:spTgt spid="40"/>
                                        </p:tgtEl>
                                      </p:cBhvr>
                                    </p:animEffect>
                                  </p:childTnLst>
                                </p:cTn>
                              </p:par>
                            </p:childTnLst>
                          </p:cTn>
                        </p:par>
                        <p:par>
                          <p:cTn id="34" fill="hold">
                            <p:stCondLst>
                              <p:cond delay="500"/>
                            </p:stCondLst>
                            <p:childTnLst>
                              <p:par>
                                <p:cTn id="35" presetID="53" presetClass="entr" presetSubtype="16" fill="hold" grpId="0" nodeType="afterEffect">
                                  <p:stCondLst>
                                    <p:cond delay="0"/>
                                  </p:stCondLst>
                                  <p:childTnLst>
                                    <p:set>
                                      <p:cBhvr>
                                        <p:cTn id="36" dur="1" fill="hold">
                                          <p:stCondLst>
                                            <p:cond delay="0"/>
                                          </p:stCondLst>
                                        </p:cTn>
                                        <p:tgtEl>
                                          <p:spTgt spid="43"/>
                                        </p:tgtEl>
                                        <p:attrNameLst>
                                          <p:attrName>style.visibility</p:attrName>
                                        </p:attrNameLst>
                                      </p:cBhvr>
                                      <p:to>
                                        <p:strVal val="visible"/>
                                      </p:to>
                                    </p:set>
                                    <p:anim calcmode="lin" valueType="num">
                                      <p:cBhvr>
                                        <p:cTn id="37" dur="500" fill="hold"/>
                                        <p:tgtEl>
                                          <p:spTgt spid="43"/>
                                        </p:tgtEl>
                                        <p:attrNameLst>
                                          <p:attrName>ppt_w</p:attrName>
                                        </p:attrNameLst>
                                      </p:cBhvr>
                                      <p:tavLst>
                                        <p:tav tm="0">
                                          <p:val>
                                            <p:fltVal val="0"/>
                                          </p:val>
                                        </p:tav>
                                        <p:tav tm="100000">
                                          <p:val>
                                            <p:strVal val="#ppt_w"/>
                                          </p:val>
                                        </p:tav>
                                      </p:tavLst>
                                    </p:anim>
                                    <p:anim calcmode="lin" valueType="num">
                                      <p:cBhvr>
                                        <p:cTn id="38" dur="500" fill="hold"/>
                                        <p:tgtEl>
                                          <p:spTgt spid="43"/>
                                        </p:tgtEl>
                                        <p:attrNameLst>
                                          <p:attrName>ppt_h</p:attrName>
                                        </p:attrNameLst>
                                      </p:cBhvr>
                                      <p:tavLst>
                                        <p:tav tm="0">
                                          <p:val>
                                            <p:fltVal val="0"/>
                                          </p:val>
                                        </p:tav>
                                        <p:tav tm="100000">
                                          <p:val>
                                            <p:strVal val="#ppt_h"/>
                                          </p:val>
                                        </p:tav>
                                      </p:tavLst>
                                    </p:anim>
                                    <p:animEffect transition="in" filter="fade">
                                      <p:cBhvr>
                                        <p:cTn id="39" dur="500"/>
                                        <p:tgtEl>
                                          <p:spTgt spid="43"/>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barn(inVertical)">
                                      <p:cBhvr>
                                        <p:cTn id="44" dur="500"/>
                                        <p:tgtEl>
                                          <p:spTgt spid="45"/>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46"/>
                                        </p:tgtEl>
                                        <p:attrNameLst>
                                          <p:attrName>style.visibility</p:attrName>
                                        </p:attrNameLst>
                                      </p:cBhvr>
                                      <p:to>
                                        <p:strVal val="visible"/>
                                      </p:to>
                                    </p:set>
                                    <p:animEffect transition="in" filter="barn(inVertical)">
                                      <p:cBhvr>
                                        <p:cTn id="49" dur="500"/>
                                        <p:tgtEl>
                                          <p:spTgt spid="46"/>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3"/>
                                        </p:tgtEl>
                                        <p:attrNameLst>
                                          <p:attrName>style.visibility</p:attrName>
                                        </p:attrNameLst>
                                      </p:cBhvr>
                                      <p:to>
                                        <p:strVal val="visible"/>
                                      </p:to>
                                    </p:set>
                                    <p:animEffect transition="in" filter="wipe(left)">
                                      <p:cBhvr>
                                        <p:cTn id="54" dur="500"/>
                                        <p:tgtEl>
                                          <p:spTgt spid="3"/>
                                        </p:tgtEl>
                                      </p:cBhvr>
                                    </p:animEffect>
                                  </p:childTnLst>
                                </p:cTn>
                              </p:par>
                              <p:par>
                                <p:cTn id="55" presetID="22" presetClass="entr" presetSubtype="8" fill="hold" grpId="0" nodeType="withEffect">
                                  <p:stCondLst>
                                    <p:cond delay="0"/>
                                  </p:stCondLst>
                                  <p:childTnLst>
                                    <p:set>
                                      <p:cBhvr>
                                        <p:cTn id="56" dur="1" fill="hold">
                                          <p:stCondLst>
                                            <p:cond delay="0"/>
                                          </p:stCondLst>
                                        </p:cTn>
                                        <p:tgtEl>
                                          <p:spTgt spid="49"/>
                                        </p:tgtEl>
                                        <p:attrNameLst>
                                          <p:attrName>style.visibility</p:attrName>
                                        </p:attrNameLst>
                                      </p:cBhvr>
                                      <p:to>
                                        <p:strVal val="visible"/>
                                      </p:to>
                                    </p:set>
                                    <p:animEffect transition="in" filter="wipe(left)">
                                      <p:cBhvr>
                                        <p:cTn id="57" dur="500"/>
                                        <p:tgtEl>
                                          <p:spTgt spid="49"/>
                                        </p:tgtEl>
                                      </p:cBhvr>
                                    </p:animEffect>
                                  </p:childTnLst>
                                </p:cTn>
                              </p:par>
                            </p:childTnLst>
                          </p:cTn>
                        </p:par>
                        <p:par>
                          <p:cTn id="58" fill="hold">
                            <p:stCondLst>
                              <p:cond delay="500"/>
                            </p:stCondLst>
                            <p:childTnLst>
                              <p:par>
                                <p:cTn id="59" presetID="53" presetClass="entr" presetSubtype="16" fill="hold" grpId="0" nodeType="afterEffect">
                                  <p:stCondLst>
                                    <p:cond delay="0"/>
                                  </p:stCondLst>
                                  <p:childTnLst>
                                    <p:set>
                                      <p:cBhvr>
                                        <p:cTn id="60" dur="1" fill="hold">
                                          <p:stCondLst>
                                            <p:cond delay="0"/>
                                          </p:stCondLst>
                                        </p:cTn>
                                        <p:tgtEl>
                                          <p:spTgt spid="48"/>
                                        </p:tgtEl>
                                        <p:attrNameLst>
                                          <p:attrName>style.visibility</p:attrName>
                                        </p:attrNameLst>
                                      </p:cBhvr>
                                      <p:to>
                                        <p:strVal val="visible"/>
                                      </p:to>
                                    </p:set>
                                    <p:anim calcmode="lin" valueType="num">
                                      <p:cBhvr>
                                        <p:cTn id="61" dur="500" fill="hold"/>
                                        <p:tgtEl>
                                          <p:spTgt spid="48"/>
                                        </p:tgtEl>
                                        <p:attrNameLst>
                                          <p:attrName>ppt_w</p:attrName>
                                        </p:attrNameLst>
                                      </p:cBhvr>
                                      <p:tavLst>
                                        <p:tav tm="0">
                                          <p:val>
                                            <p:fltVal val="0"/>
                                          </p:val>
                                        </p:tav>
                                        <p:tav tm="100000">
                                          <p:val>
                                            <p:strVal val="#ppt_w"/>
                                          </p:val>
                                        </p:tav>
                                      </p:tavLst>
                                    </p:anim>
                                    <p:anim calcmode="lin" valueType="num">
                                      <p:cBhvr>
                                        <p:cTn id="62" dur="500" fill="hold"/>
                                        <p:tgtEl>
                                          <p:spTgt spid="48"/>
                                        </p:tgtEl>
                                        <p:attrNameLst>
                                          <p:attrName>ppt_h</p:attrName>
                                        </p:attrNameLst>
                                      </p:cBhvr>
                                      <p:tavLst>
                                        <p:tav tm="0">
                                          <p:val>
                                            <p:fltVal val="0"/>
                                          </p:val>
                                        </p:tav>
                                        <p:tav tm="100000">
                                          <p:val>
                                            <p:strVal val="#ppt_h"/>
                                          </p:val>
                                        </p:tav>
                                      </p:tavLst>
                                    </p:anim>
                                    <p:animEffect transition="in" filter="fade">
                                      <p:cBhvr>
                                        <p:cTn id="63" dur="500"/>
                                        <p:tgtEl>
                                          <p:spTgt spid="48"/>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47"/>
                                        </p:tgtEl>
                                        <p:attrNameLst>
                                          <p:attrName>style.visibility</p:attrName>
                                        </p:attrNameLst>
                                      </p:cBhvr>
                                      <p:to>
                                        <p:strVal val="visible"/>
                                      </p:to>
                                    </p:set>
                                    <p:animEffect transition="in" filter="barn(inVertical)">
                                      <p:cBhvr>
                                        <p:cTn id="68" dur="500"/>
                                        <p:tgtEl>
                                          <p:spTgt spid="47"/>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51"/>
                                        </p:tgtEl>
                                        <p:attrNameLst>
                                          <p:attrName>style.visibility</p:attrName>
                                        </p:attrNameLst>
                                      </p:cBhvr>
                                      <p:to>
                                        <p:strVal val="visible"/>
                                      </p:to>
                                    </p:set>
                                    <p:animEffect transition="in" filter="wipe(down)">
                                      <p:cBhvr>
                                        <p:cTn id="73"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1" grpId="0" animBg="1"/>
      <p:bldP spid="25" grpId="0" animBg="1"/>
      <p:bldP spid="26" grpId="0" animBg="1"/>
      <p:bldP spid="27" grpId="0" animBg="1"/>
      <p:bldP spid="37" grpId="0" animBg="1"/>
      <p:bldP spid="40" grpId="0" animBg="1"/>
      <p:bldP spid="43" grpId="0" animBg="1"/>
      <p:bldP spid="45" grpId="0"/>
      <p:bldP spid="46" grpId="0"/>
      <p:bldP spid="47" grpId="0"/>
      <p:bldP spid="48" grpId="0" animBg="1"/>
      <p:bldP spid="49" grpId="0" animBg="1"/>
      <p:bldP spid="5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92381" y="75140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11"/>
          <p:cNvSpPr txBox="1"/>
          <p:nvPr/>
        </p:nvSpPr>
        <p:spPr>
          <a:xfrm>
            <a:off x="281704" y="80912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13"/>
          <p:cNvSpPr txBox="1"/>
          <p:nvPr/>
        </p:nvSpPr>
        <p:spPr>
          <a:xfrm>
            <a:off x="1114524" y="101438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7" name="文本框 6"/>
          <p:cNvSpPr txBox="1"/>
          <p:nvPr/>
        </p:nvSpPr>
        <p:spPr>
          <a:xfrm>
            <a:off x="892991" y="1554076"/>
            <a:ext cx="1323340" cy="46166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Para.1</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p:txBody>
      </p:sp>
      <p:sp>
        <p:nvSpPr>
          <p:cNvPr id="8" name="文本框 7"/>
          <p:cNvSpPr txBox="1"/>
          <p:nvPr/>
        </p:nvSpPr>
        <p:spPr>
          <a:xfrm>
            <a:off x="2357689" y="1537284"/>
            <a:ext cx="4776157" cy="461665"/>
          </a:xfrm>
          <a:prstGeom prst="rect">
            <a:avLst/>
          </a:prstGeom>
          <a:noFill/>
        </p:spPr>
        <p:txBody>
          <a:bodyPr wrap="square">
            <a:spAutoFit/>
          </a:bodyPr>
          <a:lstStyle/>
          <a:p>
            <a:r>
              <a:rPr kumimoji="0" lang="en-US" altLang="zh-CN" sz="2400" b="1" i="1" u="none" strike="noStrike" kern="0" cap="none" spc="0" normalizeH="0" baseline="0" noProof="0" dirty="0">
                <a:ln>
                  <a:noFill/>
                </a:ln>
                <a:solidFill>
                  <a:srgbClr val="FF0000"/>
                </a:solidFill>
                <a:effectLst/>
                <a:uLnTx/>
                <a:uFillTx/>
                <a:latin typeface="Calibri" panose="020F0502020204030204" pitchFamily="34" charset="0"/>
                <a:ea typeface="等线" panose="02010600030101010101" pitchFamily="2" charset="-122"/>
                <a:cs typeface="Calibri" panose="020F0502020204030204" pitchFamily="34" charset="0"/>
              </a:rPr>
              <a:t>The purpose </a:t>
            </a: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of the speech</a:t>
            </a:r>
            <a:r>
              <a:rPr kumimoji="0" lang="en-US" altLang="zh-CN" sz="2400" b="1" i="1" u="none" strike="noStrike" kern="0" cap="none" spc="0" normalizeH="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 </a:t>
            </a: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contest</a:t>
            </a:r>
            <a:endParaRPr lang="zh-CN" altLang="en-US" b="1" dirty="0"/>
          </a:p>
        </p:txBody>
      </p:sp>
      <p:sp>
        <p:nvSpPr>
          <p:cNvPr id="9" name="文本框 8"/>
          <p:cNvSpPr txBox="1"/>
          <p:nvPr/>
        </p:nvSpPr>
        <p:spPr>
          <a:xfrm>
            <a:off x="391613" y="2074796"/>
            <a:ext cx="11533239" cy="1015663"/>
          </a:xfrm>
          <a:prstGeom prst="rect">
            <a:avLst/>
          </a:prstGeom>
          <a:noFill/>
          <a:ln w="25400" cmpd="dbl">
            <a:solidFill>
              <a:srgbClr val="0070C0"/>
            </a:solidFill>
          </a:ln>
          <a:effectLst/>
        </p:spPr>
        <p:txBody>
          <a:bodyPr wrap="square">
            <a:spAutoFit/>
          </a:bodyPr>
          <a:lstStyle/>
          <a:p>
            <a:pPr indent="457200"/>
            <a:r>
              <a:rPr lang="zh-CN" altLang="en-US" sz="2000" b="1" dirty="0">
                <a:latin typeface="微软雅黑" panose="020B0503020204020204" pitchFamily="34" charset="-122"/>
                <a:ea typeface="微软雅黑" panose="020B0503020204020204" pitchFamily="34" charset="-122"/>
              </a:rPr>
              <a:t>你是学生会主席李华。学生会准备为在你校学习的外国留学生组织一次汉语演讲比赛，主题是“保护绿色发展，共同建设美好家园”。请你拟一则英语口头通知，要点如下：</a:t>
            </a:r>
            <a:r>
              <a:rPr lang="en-US" altLang="zh-CN" sz="2000" b="1" dirty="0">
                <a:latin typeface="微软雅黑" panose="020B0503020204020204" pitchFamily="34" charset="-122"/>
                <a:ea typeface="微软雅黑" panose="020B0503020204020204" pitchFamily="34" charset="-122"/>
              </a:rPr>
              <a:t>1. </a:t>
            </a:r>
            <a:r>
              <a:rPr lang="zh-CN" altLang="en-US" sz="2000" b="1" dirty="0">
                <a:latin typeface="微软雅黑" panose="020B0503020204020204" pitchFamily="34" charset="-122"/>
                <a:ea typeface="微软雅黑" panose="020B0503020204020204" pitchFamily="34" charset="-122"/>
              </a:rPr>
              <a:t>比赛目的；</a:t>
            </a:r>
            <a:r>
              <a:rPr lang="en-US" altLang="zh-CN" sz="2000" b="1" dirty="0">
                <a:latin typeface="微软雅黑" panose="020B0503020204020204" pitchFamily="34" charset="-122"/>
                <a:ea typeface="微软雅黑" panose="020B0503020204020204" pitchFamily="34" charset="-122"/>
              </a:rPr>
              <a:t>2. </a:t>
            </a:r>
            <a:r>
              <a:rPr lang="zh-CN" altLang="en-US" sz="2000" b="1" dirty="0">
                <a:latin typeface="微软雅黑" panose="020B0503020204020204" pitchFamily="34" charset="-122"/>
                <a:ea typeface="微软雅黑" panose="020B0503020204020204" pitchFamily="34" charset="-122"/>
              </a:rPr>
              <a:t>演讲内容；</a:t>
            </a:r>
            <a:r>
              <a:rPr lang="en-US" altLang="zh-CN" sz="2000" b="1" dirty="0">
                <a:latin typeface="微软雅黑" panose="020B0503020204020204" pitchFamily="34" charset="-122"/>
                <a:ea typeface="微软雅黑" panose="020B0503020204020204" pitchFamily="34" charset="-122"/>
              </a:rPr>
              <a:t>3. </a:t>
            </a:r>
            <a:r>
              <a:rPr lang="zh-CN" altLang="en-US" sz="2000" b="1" dirty="0">
                <a:latin typeface="微软雅黑" panose="020B0503020204020204" pitchFamily="34" charset="-122"/>
                <a:ea typeface="微软雅黑" panose="020B0503020204020204" pitchFamily="34" charset="-122"/>
              </a:rPr>
              <a:t>比赛安排。 </a:t>
            </a:r>
            <a:endParaRPr lang="en-US" altLang="zh-CN" sz="2000" b="1" dirty="0">
              <a:latin typeface="微软雅黑" panose="020B0503020204020204" pitchFamily="34" charset="-122"/>
              <a:ea typeface="微软雅黑" panose="020B0503020204020204" pitchFamily="34" charset="-122"/>
            </a:endParaRPr>
          </a:p>
        </p:txBody>
      </p:sp>
      <p:sp>
        <p:nvSpPr>
          <p:cNvPr id="10" name="矩形 9"/>
          <p:cNvSpPr/>
          <p:nvPr/>
        </p:nvSpPr>
        <p:spPr>
          <a:xfrm>
            <a:off x="6853309" y="2394825"/>
            <a:ext cx="1091156" cy="383458"/>
          </a:xfrm>
          <a:prstGeom prst="rect">
            <a:avLst/>
          </a:prstGeom>
          <a:solidFill>
            <a:schemeClr val="accent1">
              <a:alpha val="41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525426" y="3497702"/>
            <a:ext cx="4776157" cy="369332"/>
          </a:xfrm>
          <a:prstGeom prst="rect">
            <a:avLst/>
          </a:prstGeom>
          <a:noFill/>
        </p:spPr>
        <p:txBody>
          <a:bodyPr wrap="square">
            <a:spAutoFit/>
          </a:bodyPr>
          <a:lstStyle/>
          <a:p>
            <a:pPr marL="285750" indent="-285750">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口头通知格式及特点：开头</a:t>
            </a:r>
            <a:r>
              <a:rPr lang="zh-CN" altLang="en-US" b="1" dirty="0">
                <a:solidFill>
                  <a:srgbClr val="FF0000"/>
                </a:solidFill>
                <a:latin typeface="微软雅黑" panose="020B0503020204020204" pitchFamily="34" charset="-122"/>
                <a:ea typeface="微软雅黑" panose="020B0503020204020204" pitchFamily="34" charset="-122"/>
              </a:rPr>
              <a:t>“引起注意”</a:t>
            </a:r>
            <a:endParaRPr lang="zh-CN" altLang="en-US" b="1" dirty="0">
              <a:solidFill>
                <a:srgbClr val="FF0000"/>
              </a:solidFill>
              <a:latin typeface="微软雅黑" panose="020B0503020204020204" pitchFamily="34" charset="-122"/>
              <a:ea typeface="微软雅黑" panose="020B0503020204020204" pitchFamily="34" charset="-122"/>
            </a:endParaRPr>
          </a:p>
        </p:txBody>
      </p:sp>
      <p:sp>
        <p:nvSpPr>
          <p:cNvPr id="13" name="文本框 12"/>
          <p:cNvSpPr txBox="1"/>
          <p:nvPr/>
        </p:nvSpPr>
        <p:spPr>
          <a:xfrm>
            <a:off x="678425" y="3963733"/>
            <a:ext cx="5840362" cy="2308324"/>
          </a:xfrm>
          <a:prstGeom prst="rect">
            <a:avLst/>
          </a:prstGeom>
          <a:noFill/>
        </p:spPr>
        <p:txBody>
          <a:bodyPr wrap="square">
            <a:spAutoFit/>
          </a:bodyPr>
          <a:lstStyle/>
          <a:p>
            <a:r>
              <a:rPr lang="en-US" altLang="zh-CN" sz="2400" b="1" i="1"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 Hello, everybody / everyone.</a:t>
            </a:r>
            <a:endParaRPr lang="zh-CN" altLang="zh-CN" sz="1050" b="1" i="1" kern="100" dirty="0">
              <a:effectLst/>
              <a:latin typeface="Calibri" panose="020F0502020204030204" pitchFamily="34" charset="0"/>
              <a:ea typeface="等线" panose="02010600030101010101" pitchFamily="2" charset="-122"/>
              <a:cs typeface="Calibri" panose="020F0502020204030204" pitchFamily="34" charset="0"/>
            </a:endParaRPr>
          </a:p>
          <a:p>
            <a:r>
              <a:rPr lang="en-US" altLang="zh-CN" sz="2400" b="1" i="1"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 Ladies and gentlemen.</a:t>
            </a:r>
            <a:endParaRPr lang="zh-CN" altLang="zh-CN" sz="1050" b="1" i="1" kern="100" dirty="0">
              <a:effectLst/>
              <a:latin typeface="Calibri" panose="020F0502020204030204" pitchFamily="34" charset="0"/>
              <a:ea typeface="等线" panose="02010600030101010101" pitchFamily="2" charset="-122"/>
              <a:cs typeface="Calibri" panose="020F0502020204030204" pitchFamily="34" charset="0"/>
            </a:endParaRPr>
          </a:p>
          <a:p>
            <a:r>
              <a:rPr lang="en-US" altLang="zh-CN" sz="2400" b="1" i="1"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 May I have your attention, please? I have an announcement to make.</a:t>
            </a:r>
            <a:endParaRPr lang="zh-CN" altLang="zh-CN" sz="1050" b="1" i="1" kern="100" dirty="0">
              <a:effectLst/>
              <a:latin typeface="Calibri" panose="020F0502020204030204" pitchFamily="34" charset="0"/>
              <a:ea typeface="等线" panose="02010600030101010101" pitchFamily="2" charset="-122"/>
              <a:cs typeface="Calibri" panose="020F0502020204030204" pitchFamily="34" charset="0"/>
            </a:endParaRPr>
          </a:p>
          <a:p>
            <a:r>
              <a:rPr lang="en-US" altLang="zh-CN" sz="2400" b="1" i="1"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 Attention, please! I have something important to tell you.</a:t>
            </a:r>
            <a:endParaRPr lang="zh-CN" altLang="zh-CN" sz="1050" b="1" i="1" kern="100" dirty="0">
              <a:effectLst/>
              <a:latin typeface="Calibri" panose="020F0502020204030204" pitchFamily="34" charset="0"/>
              <a:ea typeface="等线" panose="02010600030101010101" pitchFamily="2" charset="-122"/>
              <a:cs typeface="Calibri" panose="020F0502020204030204" pitchFamily="34" charset="0"/>
            </a:endParaRPr>
          </a:p>
        </p:txBody>
      </p:sp>
      <p:sp>
        <p:nvSpPr>
          <p:cNvPr id="14" name="文本框 13"/>
          <p:cNvSpPr txBox="1"/>
          <p:nvPr/>
        </p:nvSpPr>
        <p:spPr>
          <a:xfrm>
            <a:off x="7039297" y="3502618"/>
            <a:ext cx="4776157" cy="369332"/>
          </a:xfrm>
          <a:prstGeom prst="rect">
            <a:avLst/>
          </a:prstGeom>
          <a:noFill/>
        </p:spPr>
        <p:txBody>
          <a:bodyPr wrap="square">
            <a:spAutoFit/>
          </a:bodyPr>
          <a:lstStyle/>
          <a:p>
            <a:pPr marL="285750" indent="-285750">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书面通知格式</a:t>
            </a:r>
            <a:endParaRPr lang="zh-CN" altLang="en-US" b="1" dirty="0">
              <a:solidFill>
                <a:srgbClr val="FF0000"/>
              </a:solidFill>
              <a:latin typeface="微软雅黑" panose="020B0503020204020204" pitchFamily="34" charset="-122"/>
              <a:ea typeface="微软雅黑" panose="020B0503020204020204" pitchFamily="34" charset="-122"/>
            </a:endParaRPr>
          </a:p>
        </p:txBody>
      </p:sp>
      <p:sp>
        <p:nvSpPr>
          <p:cNvPr id="15" name="文本框 14"/>
          <p:cNvSpPr txBox="1"/>
          <p:nvPr/>
        </p:nvSpPr>
        <p:spPr>
          <a:xfrm>
            <a:off x="7723238" y="3948984"/>
            <a:ext cx="3554361" cy="461665"/>
          </a:xfrm>
          <a:prstGeom prst="rect">
            <a:avLst/>
          </a:prstGeom>
          <a:noFill/>
        </p:spPr>
        <p:txBody>
          <a:bodyPr wrap="square">
            <a:spAutoFit/>
          </a:bodyPr>
          <a:lstStyle/>
          <a:p>
            <a:r>
              <a:rPr lang="en-US" altLang="zh-CN" sz="2400" b="1" i="1" kern="100" dirty="0">
                <a:solidFill>
                  <a:srgbClr val="000000"/>
                </a:solidFill>
                <a:latin typeface="Calibri" panose="020F0502020204030204" pitchFamily="34" charset="0"/>
                <a:ea typeface="Calibri" panose="020F0502020204030204" pitchFamily="34" charset="0"/>
                <a:cs typeface="Calibri" panose="020F0502020204030204" pitchFamily="34" charset="0"/>
              </a:rPr>
              <a:t>Notice/Announcement</a:t>
            </a:r>
            <a:endParaRPr lang="zh-CN" altLang="zh-CN" sz="1050" b="1" i="1" kern="100" dirty="0">
              <a:effectLst/>
              <a:latin typeface="Calibri" panose="020F0502020204030204" pitchFamily="34" charset="0"/>
              <a:ea typeface="等线" panose="02010600030101010101" pitchFamily="2" charset="-122"/>
              <a:cs typeface="Calibri" panose="020F0502020204030204" pitchFamily="34" charset="0"/>
            </a:endParaRPr>
          </a:p>
        </p:txBody>
      </p:sp>
      <p:sp>
        <p:nvSpPr>
          <p:cNvPr id="16" name="文本框 15"/>
          <p:cNvSpPr txBox="1"/>
          <p:nvPr/>
        </p:nvSpPr>
        <p:spPr>
          <a:xfrm>
            <a:off x="9306232" y="5871190"/>
            <a:ext cx="2885768" cy="623248"/>
          </a:xfrm>
          <a:prstGeom prst="rect">
            <a:avLst/>
          </a:prstGeom>
          <a:noFill/>
        </p:spPr>
        <p:txBody>
          <a:bodyPr wrap="square">
            <a:spAutoFit/>
          </a:bodyPr>
          <a:lstStyle/>
          <a:p>
            <a:r>
              <a:rPr lang="en-US" altLang="zh-CN" sz="2400" b="1" dirty="0">
                <a:latin typeface="Calibri" panose="020F0502020204030204" pitchFamily="34" charset="0"/>
                <a:ea typeface="Calibri" panose="020F0502020204030204" pitchFamily="34" charset="0"/>
                <a:cs typeface="Calibri" panose="020F0502020204030204" pitchFamily="34" charset="0"/>
              </a:rPr>
              <a:t>The Students’ Union </a:t>
            </a:r>
            <a:endParaRPr lang="zh-CN" altLang="en-US" sz="2400" b="1" dirty="0">
              <a:latin typeface="Calibri" panose="020F0502020204030204" pitchFamily="34" charset="0"/>
              <a:ea typeface="微软雅黑" panose="020B0503020204020204" pitchFamily="34" charset="-122"/>
              <a:cs typeface="Calibri" panose="020F0502020204030204" pitchFamily="34" charset="0"/>
            </a:endParaRPr>
          </a:p>
          <a:p>
            <a:endParaRPr lang="zh-CN" altLang="zh-CN" sz="1050" b="1" i="1" kern="100" dirty="0">
              <a:effectLst/>
              <a:latin typeface="Calibri" panose="020F0502020204030204" pitchFamily="34" charset="0"/>
              <a:ea typeface="等线" panose="02010600030101010101" pitchFamily="2" charset="-122"/>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barn(inVertical)">
                                      <p:cBhvr>
                                        <p:cTn id="17" dur="500"/>
                                        <p:tgtEl>
                                          <p:spTgt spid="13">
                                            <p:txEl>
                                              <p:pRg st="0" end="0"/>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13">
                                            <p:txEl>
                                              <p:pRg st="1" end="1"/>
                                            </p:txEl>
                                          </p:spTgt>
                                        </p:tgtEl>
                                        <p:attrNameLst>
                                          <p:attrName>style.visibility</p:attrName>
                                        </p:attrNameLst>
                                      </p:cBhvr>
                                      <p:to>
                                        <p:strVal val="visible"/>
                                      </p:to>
                                    </p:set>
                                    <p:animEffect transition="in" filter="barn(inVertical)">
                                      <p:cBhvr>
                                        <p:cTn id="20" dur="500"/>
                                        <p:tgtEl>
                                          <p:spTgt spid="13">
                                            <p:txEl>
                                              <p:pRg st="1" end="1"/>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13">
                                            <p:txEl>
                                              <p:pRg st="2" end="2"/>
                                            </p:txEl>
                                          </p:spTgt>
                                        </p:tgtEl>
                                        <p:attrNameLst>
                                          <p:attrName>style.visibility</p:attrName>
                                        </p:attrNameLst>
                                      </p:cBhvr>
                                      <p:to>
                                        <p:strVal val="visible"/>
                                      </p:to>
                                    </p:set>
                                    <p:animEffect transition="in" filter="barn(inVertical)">
                                      <p:cBhvr>
                                        <p:cTn id="23" dur="500"/>
                                        <p:tgtEl>
                                          <p:spTgt spid="13">
                                            <p:txEl>
                                              <p:pRg st="2" end="2"/>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13">
                                            <p:txEl>
                                              <p:pRg st="3" end="3"/>
                                            </p:txEl>
                                          </p:spTgt>
                                        </p:tgtEl>
                                        <p:attrNameLst>
                                          <p:attrName>style.visibility</p:attrName>
                                        </p:attrNameLst>
                                      </p:cBhvr>
                                      <p:to>
                                        <p:strVal val="visible"/>
                                      </p:to>
                                    </p:set>
                                    <p:animEffect transition="in" filter="barn(inVertical)">
                                      <p:cBhvr>
                                        <p:cTn id="26" dur="500"/>
                                        <p:tgtEl>
                                          <p:spTgt spid="1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arn(inVertical)">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barn(inVertical)">
                                      <p:cBhvr>
                                        <p:cTn id="36" dur="500"/>
                                        <p:tgtEl>
                                          <p:spTgt spid="15"/>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barn(inVertical)">
                                      <p:cBhvr>
                                        <p:cTn id="3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4"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92381" y="75140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11"/>
          <p:cNvSpPr txBox="1"/>
          <p:nvPr/>
        </p:nvSpPr>
        <p:spPr>
          <a:xfrm>
            <a:off x="281704" y="80912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13"/>
          <p:cNvSpPr txBox="1"/>
          <p:nvPr/>
        </p:nvSpPr>
        <p:spPr>
          <a:xfrm>
            <a:off x="1114524" y="101438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7" name="文本框 6"/>
          <p:cNvSpPr txBox="1"/>
          <p:nvPr/>
        </p:nvSpPr>
        <p:spPr>
          <a:xfrm>
            <a:off x="892991" y="1554076"/>
            <a:ext cx="1323340" cy="46166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Para.1</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p:txBody>
      </p:sp>
      <p:sp>
        <p:nvSpPr>
          <p:cNvPr id="8" name="文本框 7"/>
          <p:cNvSpPr txBox="1"/>
          <p:nvPr/>
        </p:nvSpPr>
        <p:spPr>
          <a:xfrm>
            <a:off x="2357689" y="1537284"/>
            <a:ext cx="4776157" cy="461665"/>
          </a:xfrm>
          <a:prstGeom prst="rect">
            <a:avLst/>
          </a:prstGeom>
          <a:noFill/>
        </p:spPr>
        <p:txBody>
          <a:bodyPr wrap="square">
            <a:spAutoFit/>
          </a:bodyPr>
          <a:lstStyle/>
          <a:p>
            <a:r>
              <a:rPr kumimoji="0" lang="en-US" altLang="zh-CN" sz="2400" b="1" i="1" u="none" strike="noStrike" kern="0" cap="none" spc="0" normalizeH="0" baseline="0" noProof="0" dirty="0">
                <a:ln>
                  <a:noFill/>
                </a:ln>
                <a:solidFill>
                  <a:srgbClr val="FF0000"/>
                </a:solidFill>
                <a:effectLst/>
                <a:uLnTx/>
                <a:uFillTx/>
                <a:latin typeface="Calibri" panose="020F0502020204030204" pitchFamily="34" charset="0"/>
                <a:ea typeface="等线" panose="02010600030101010101" pitchFamily="2" charset="-122"/>
                <a:cs typeface="Calibri" panose="020F0502020204030204" pitchFamily="34" charset="0"/>
              </a:rPr>
              <a:t>The purpose </a:t>
            </a: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of the speech</a:t>
            </a:r>
            <a:r>
              <a:rPr kumimoji="0" lang="en-US" altLang="zh-CN" sz="2400" b="1" i="1" u="none" strike="noStrike" kern="0" cap="none" spc="0" normalizeH="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 </a:t>
            </a: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contest</a:t>
            </a:r>
            <a:endParaRPr lang="zh-CN" altLang="en-US" b="1" dirty="0"/>
          </a:p>
        </p:txBody>
      </p:sp>
      <p:sp>
        <p:nvSpPr>
          <p:cNvPr id="9" name="文本框 8"/>
          <p:cNvSpPr txBox="1"/>
          <p:nvPr/>
        </p:nvSpPr>
        <p:spPr>
          <a:xfrm>
            <a:off x="391613" y="2074796"/>
            <a:ext cx="11533239" cy="1015663"/>
          </a:xfrm>
          <a:prstGeom prst="rect">
            <a:avLst/>
          </a:prstGeom>
          <a:noFill/>
          <a:ln w="25400" cmpd="dbl">
            <a:solidFill>
              <a:srgbClr val="0070C0"/>
            </a:solidFill>
          </a:ln>
          <a:effectLst/>
        </p:spPr>
        <p:txBody>
          <a:bodyPr wrap="square">
            <a:spAutoFit/>
          </a:bodyPr>
          <a:lstStyle/>
          <a:p>
            <a:pPr indent="457200"/>
            <a:r>
              <a:rPr lang="zh-CN" altLang="en-US" sz="2000" b="1" dirty="0">
                <a:latin typeface="微软雅黑" panose="020B0503020204020204" pitchFamily="34" charset="-122"/>
                <a:ea typeface="微软雅黑" panose="020B0503020204020204" pitchFamily="34" charset="-122"/>
              </a:rPr>
              <a:t>你是学生会主席李华。学生会准备为在你校学习的外国留学生组织一次汉语演讲比赛，主题是“保护绿色发展，共同建设美好家园”。请你拟一则英语口头通知，要点如下：</a:t>
            </a:r>
            <a:r>
              <a:rPr lang="en-US" altLang="zh-CN" sz="2000" b="1" dirty="0">
                <a:latin typeface="微软雅黑" panose="020B0503020204020204" pitchFamily="34" charset="-122"/>
                <a:ea typeface="微软雅黑" panose="020B0503020204020204" pitchFamily="34" charset="-122"/>
              </a:rPr>
              <a:t>1. </a:t>
            </a:r>
            <a:r>
              <a:rPr lang="zh-CN" altLang="en-US" sz="2000" b="1" dirty="0">
                <a:latin typeface="微软雅黑" panose="020B0503020204020204" pitchFamily="34" charset="-122"/>
                <a:ea typeface="微软雅黑" panose="020B0503020204020204" pitchFamily="34" charset="-122"/>
              </a:rPr>
              <a:t>比赛目的；</a:t>
            </a:r>
            <a:r>
              <a:rPr lang="en-US" altLang="zh-CN" sz="2000" b="1" dirty="0">
                <a:latin typeface="微软雅黑" panose="020B0503020204020204" pitchFamily="34" charset="-122"/>
                <a:ea typeface="微软雅黑" panose="020B0503020204020204" pitchFamily="34" charset="-122"/>
              </a:rPr>
              <a:t>2. </a:t>
            </a:r>
            <a:r>
              <a:rPr lang="zh-CN" altLang="en-US" sz="2000" b="1" dirty="0">
                <a:latin typeface="微软雅黑" panose="020B0503020204020204" pitchFamily="34" charset="-122"/>
                <a:ea typeface="微软雅黑" panose="020B0503020204020204" pitchFamily="34" charset="-122"/>
              </a:rPr>
              <a:t>演讲内容；</a:t>
            </a:r>
            <a:r>
              <a:rPr lang="en-US" altLang="zh-CN" sz="2000" b="1" dirty="0">
                <a:latin typeface="微软雅黑" panose="020B0503020204020204" pitchFamily="34" charset="-122"/>
                <a:ea typeface="微软雅黑" panose="020B0503020204020204" pitchFamily="34" charset="-122"/>
              </a:rPr>
              <a:t>3. </a:t>
            </a:r>
            <a:r>
              <a:rPr lang="zh-CN" altLang="en-US" sz="2000" b="1" dirty="0">
                <a:latin typeface="微软雅黑" panose="020B0503020204020204" pitchFamily="34" charset="-122"/>
                <a:ea typeface="微软雅黑" panose="020B0503020204020204" pitchFamily="34" charset="-122"/>
              </a:rPr>
              <a:t>比赛安排。 </a:t>
            </a:r>
            <a:endParaRPr lang="en-US" altLang="zh-CN" sz="2000" b="1" dirty="0">
              <a:latin typeface="微软雅黑" panose="020B0503020204020204" pitchFamily="34" charset="-122"/>
              <a:ea typeface="微软雅黑" panose="020B0503020204020204" pitchFamily="34" charset="-122"/>
            </a:endParaRPr>
          </a:p>
        </p:txBody>
      </p:sp>
      <p:sp>
        <p:nvSpPr>
          <p:cNvPr id="10" name="矩形 9"/>
          <p:cNvSpPr/>
          <p:nvPr/>
        </p:nvSpPr>
        <p:spPr>
          <a:xfrm>
            <a:off x="6479683" y="2119521"/>
            <a:ext cx="3890444" cy="383458"/>
          </a:xfrm>
          <a:prstGeom prst="rect">
            <a:avLst/>
          </a:prstGeom>
          <a:solidFill>
            <a:schemeClr val="accent1">
              <a:alpha val="41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608819" y="2410467"/>
            <a:ext cx="4087872" cy="383458"/>
          </a:xfrm>
          <a:prstGeom prst="rect">
            <a:avLst/>
          </a:prstGeom>
          <a:solidFill>
            <a:schemeClr val="accent1">
              <a:alpha val="41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25426" y="3497702"/>
            <a:ext cx="4776157" cy="369332"/>
          </a:xfrm>
          <a:prstGeom prst="rect">
            <a:avLst/>
          </a:prstGeom>
          <a:noFill/>
        </p:spPr>
        <p:txBody>
          <a:bodyPr wrap="square">
            <a:spAutoFit/>
          </a:bodyPr>
          <a:lstStyle/>
          <a:p>
            <a:r>
              <a:rPr lang="zh-CN" altLang="en-US" b="1" dirty="0">
                <a:latin typeface="微软雅黑" panose="020B0503020204020204" pitchFamily="34" charset="-122"/>
                <a:ea typeface="微软雅黑" panose="020B0503020204020204" pitchFamily="34" charset="-122"/>
              </a:rPr>
              <a:t>要点</a:t>
            </a:r>
            <a:r>
              <a:rPr lang="en-US" altLang="zh-CN" b="1" dirty="0">
                <a:latin typeface="微软雅黑" panose="020B0503020204020204" pitchFamily="34" charset="-122"/>
                <a:ea typeface="微软雅黑" panose="020B0503020204020204" pitchFamily="34" charset="-122"/>
              </a:rPr>
              <a:t>1</a:t>
            </a:r>
            <a:r>
              <a:rPr lang="zh-CN" altLang="en-US" b="1" dirty="0">
                <a:latin typeface="微软雅黑" panose="020B0503020204020204" pitchFamily="34" charset="-122"/>
                <a:ea typeface="微软雅黑" panose="020B0503020204020204" pitchFamily="34" charset="-122"/>
              </a:rPr>
              <a:t>：“外国留学生”、“汉语”</a:t>
            </a:r>
            <a:endParaRPr lang="zh-CN" altLang="en-US" b="1" dirty="0">
              <a:latin typeface="微软雅黑" panose="020B0503020204020204" pitchFamily="34" charset="-122"/>
              <a:ea typeface="微软雅黑" panose="020B0503020204020204" pitchFamily="34" charset="-122"/>
            </a:endParaRPr>
          </a:p>
        </p:txBody>
      </p:sp>
      <p:sp>
        <p:nvSpPr>
          <p:cNvPr id="17" name="文本框 16"/>
          <p:cNvSpPr txBox="1"/>
          <p:nvPr/>
        </p:nvSpPr>
        <p:spPr>
          <a:xfrm>
            <a:off x="532354" y="5198347"/>
            <a:ext cx="4776157" cy="369332"/>
          </a:xfrm>
          <a:prstGeom prst="rect">
            <a:avLst/>
          </a:prstGeom>
          <a:noFill/>
        </p:spPr>
        <p:txBody>
          <a:bodyPr wrap="square">
            <a:spAutoFit/>
          </a:bodyPr>
          <a:lstStyle/>
          <a:p>
            <a:r>
              <a:rPr lang="zh-CN" altLang="en-US" b="1" dirty="0">
                <a:latin typeface="微软雅黑" panose="020B0503020204020204" pitchFamily="34" charset="-122"/>
                <a:ea typeface="微软雅黑" panose="020B0503020204020204" pitchFamily="34" charset="-122"/>
              </a:rPr>
              <a:t>要点</a:t>
            </a:r>
            <a:r>
              <a:rPr lang="en-US" altLang="zh-CN" b="1" dirty="0">
                <a:latin typeface="微软雅黑" panose="020B0503020204020204" pitchFamily="34" charset="-122"/>
                <a:ea typeface="微软雅黑" panose="020B0503020204020204" pitchFamily="34" charset="-122"/>
              </a:rPr>
              <a:t>2</a:t>
            </a:r>
            <a:r>
              <a:rPr lang="zh-CN" altLang="en-US" b="1" dirty="0">
                <a:latin typeface="微软雅黑" panose="020B0503020204020204" pitchFamily="34" charset="-122"/>
                <a:ea typeface="微软雅黑" panose="020B0503020204020204" pitchFamily="34" charset="-122"/>
              </a:rPr>
              <a:t>：“保护绿色发展，共同建设美好家园”</a:t>
            </a:r>
            <a:endParaRPr lang="zh-CN" altLang="en-US" b="1" dirty="0">
              <a:latin typeface="微软雅黑" panose="020B0503020204020204" pitchFamily="34" charset="-122"/>
              <a:ea typeface="微软雅黑" panose="020B0503020204020204" pitchFamily="34" charset="-122"/>
            </a:endParaRPr>
          </a:p>
        </p:txBody>
      </p:sp>
      <p:sp>
        <p:nvSpPr>
          <p:cNvPr id="18" name="文本框 17"/>
          <p:cNvSpPr txBox="1"/>
          <p:nvPr/>
        </p:nvSpPr>
        <p:spPr>
          <a:xfrm>
            <a:off x="785198" y="3913339"/>
            <a:ext cx="6249447" cy="461665"/>
          </a:xfrm>
          <a:prstGeom prst="rect">
            <a:avLst/>
          </a:prstGeom>
          <a:noFill/>
        </p:spPr>
        <p:txBody>
          <a:bodyPr wrap="square">
            <a:spAutoFit/>
          </a:bodyPr>
          <a:lstStyle/>
          <a:p>
            <a:pPr marL="342900" indent="-342900">
              <a:buFont typeface="Arial" panose="020B0604020202020204" pitchFamily="34" charset="0"/>
              <a:buChar char="•"/>
            </a:pPr>
            <a:r>
              <a:rPr lang="en-US" altLang="zh-CN" sz="2400" b="1" i="1" kern="0" dirty="0">
                <a:solidFill>
                  <a:prstClr val="black"/>
                </a:solidFill>
                <a:latin typeface="Calibri" panose="020F0502020204030204" pitchFamily="34" charset="0"/>
                <a:cs typeface="Calibri" panose="020F0502020204030204" pitchFamily="34" charset="0"/>
              </a:rPr>
              <a:t>display your Chinese learning achievements</a:t>
            </a:r>
            <a:endParaRPr lang="zh-CN" altLang="en-US" b="1" dirty="0"/>
          </a:p>
        </p:txBody>
      </p:sp>
      <p:sp>
        <p:nvSpPr>
          <p:cNvPr id="19" name="文本框 18"/>
          <p:cNvSpPr txBox="1"/>
          <p:nvPr/>
        </p:nvSpPr>
        <p:spPr>
          <a:xfrm>
            <a:off x="771343" y="4294339"/>
            <a:ext cx="6249447" cy="461665"/>
          </a:xfrm>
          <a:prstGeom prst="rect">
            <a:avLst/>
          </a:prstGeom>
          <a:noFill/>
        </p:spPr>
        <p:txBody>
          <a:bodyPr wrap="square">
            <a:spAutoFit/>
          </a:bodyPr>
          <a:lstStyle/>
          <a:p>
            <a:pPr marL="342900" indent="-342900">
              <a:buFont typeface="Arial" panose="020B0604020202020204" pitchFamily="34" charset="0"/>
              <a:buChar char="•"/>
            </a:pPr>
            <a:r>
              <a:rPr lang="en-US" altLang="zh-CN" sz="2400" b="1" i="1" kern="0" dirty="0">
                <a:solidFill>
                  <a:prstClr val="black"/>
                </a:solidFill>
                <a:latin typeface="Calibri" panose="020F0502020204030204" pitchFamily="34" charset="0"/>
                <a:cs typeface="Calibri" panose="020F0502020204030204" pitchFamily="34" charset="0"/>
              </a:rPr>
              <a:t>showcase your Chinese proficiency</a:t>
            </a:r>
            <a:endParaRPr lang="zh-CN" altLang="en-US" b="1" dirty="0"/>
          </a:p>
        </p:txBody>
      </p:sp>
      <p:sp>
        <p:nvSpPr>
          <p:cNvPr id="20" name="文本框 19"/>
          <p:cNvSpPr txBox="1"/>
          <p:nvPr/>
        </p:nvSpPr>
        <p:spPr>
          <a:xfrm>
            <a:off x="663971" y="5496221"/>
            <a:ext cx="6700390" cy="461665"/>
          </a:xfrm>
          <a:prstGeom prst="rect">
            <a:avLst/>
          </a:prstGeom>
          <a:noFill/>
        </p:spPr>
        <p:txBody>
          <a:bodyPr wrap="square">
            <a:spAutoFit/>
          </a:bodyPr>
          <a:lstStyle/>
          <a:p>
            <a:pPr marL="342900" indent="-342900">
              <a:buFont typeface="Arial" panose="020B0604020202020204" pitchFamily="34" charset="0"/>
              <a:buChar char="•"/>
            </a:pPr>
            <a:r>
              <a:rPr lang="en-US" altLang="zh-CN" sz="2400" b="1" i="1" dirty="0">
                <a:latin typeface="Calibri" panose="020F0502020204030204" pitchFamily="34" charset="0"/>
                <a:ea typeface="Calibri" panose="020F0502020204030204" pitchFamily="34" charset="0"/>
                <a:cs typeface="Calibri" panose="020F0502020204030204" pitchFamily="34" charset="0"/>
              </a:rPr>
              <a:t>enhance the awareness of green development</a:t>
            </a:r>
            <a:endParaRPr lang="zh-CN" altLang="en-US" b="1" dirty="0"/>
          </a:p>
        </p:txBody>
      </p:sp>
      <p:sp>
        <p:nvSpPr>
          <p:cNvPr id="21" name="文本框 20"/>
          <p:cNvSpPr txBox="1"/>
          <p:nvPr/>
        </p:nvSpPr>
        <p:spPr>
          <a:xfrm>
            <a:off x="629334" y="5918784"/>
            <a:ext cx="7226193" cy="461665"/>
          </a:xfrm>
          <a:prstGeom prst="rect">
            <a:avLst/>
          </a:prstGeom>
          <a:noFill/>
        </p:spPr>
        <p:txBody>
          <a:bodyPr wrap="square">
            <a:spAutoFit/>
          </a:bodyPr>
          <a:lstStyle/>
          <a:p>
            <a:pPr marL="342900" indent="-342900">
              <a:buFont typeface="Arial" panose="020B0604020202020204" pitchFamily="34" charset="0"/>
              <a:buChar char="•"/>
            </a:pPr>
            <a:r>
              <a:rPr lang="en-US" altLang="zh-CN" sz="2400" b="1" i="1" dirty="0">
                <a:latin typeface="Calibri" panose="020F0502020204030204" pitchFamily="34" charset="0"/>
                <a:ea typeface="Calibri" panose="020F0502020204030204" pitchFamily="34" charset="0"/>
                <a:cs typeface="Calibri" panose="020F0502020204030204" pitchFamily="34" charset="0"/>
              </a:rPr>
              <a:t>deepen your understanding of environmental issues</a:t>
            </a:r>
            <a:endParaRPr lang="zh-CN" altLang="en-US" b="1" dirty="0"/>
          </a:p>
        </p:txBody>
      </p:sp>
      <p:sp>
        <p:nvSpPr>
          <p:cNvPr id="23" name="文本框 22"/>
          <p:cNvSpPr txBox="1"/>
          <p:nvPr/>
        </p:nvSpPr>
        <p:spPr>
          <a:xfrm>
            <a:off x="767880" y="4706512"/>
            <a:ext cx="6249447" cy="461665"/>
          </a:xfrm>
          <a:prstGeom prst="rect">
            <a:avLst/>
          </a:prstGeom>
          <a:noFill/>
        </p:spPr>
        <p:txBody>
          <a:bodyPr wrap="square">
            <a:spAutoFit/>
          </a:bodyPr>
          <a:lstStyle/>
          <a:p>
            <a:pPr marL="342900" indent="-342900">
              <a:buFont typeface="Arial" panose="020B0604020202020204" pitchFamily="34" charset="0"/>
              <a:buChar char="•"/>
            </a:pPr>
            <a:r>
              <a:rPr lang="en-US" altLang="zh-CN" sz="2400" b="1" i="1" kern="0" dirty="0">
                <a:solidFill>
                  <a:prstClr val="black"/>
                </a:solidFill>
                <a:latin typeface="Calibri" panose="020F0502020204030204" pitchFamily="34" charset="0"/>
                <a:cs typeface="Calibri" panose="020F0502020204030204" pitchFamily="34" charset="0"/>
              </a:rPr>
              <a:t>promote cultural exchanges</a:t>
            </a:r>
            <a:endParaRPr lang="zh-CN" altLang="en-US" b="1" dirty="0"/>
          </a:p>
        </p:txBody>
      </p:sp>
      <p:sp>
        <p:nvSpPr>
          <p:cNvPr id="24" name="标题 1"/>
          <p:cNvSpPr txBox="1"/>
          <p:nvPr/>
        </p:nvSpPr>
        <p:spPr>
          <a:xfrm>
            <a:off x="7606145" y="3357417"/>
            <a:ext cx="4478482" cy="3168073"/>
          </a:xfrm>
          <a:prstGeom prst="rect">
            <a:avLst/>
          </a:prstGeom>
          <a:solidFill>
            <a:schemeClr val="accent5">
              <a:lumMod val="20000"/>
              <a:lumOff val="80000"/>
            </a:schemeClr>
          </a:solidFill>
          <a:effectLst/>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pPr>
            <a:r>
              <a:rPr lang="zh-CN" altLang="en-US" sz="1800" b="1" dirty="0">
                <a:latin typeface="Calibri" panose="020F0502020204030204" pitchFamily="34" charset="0"/>
                <a:ea typeface="微软雅黑" panose="020B0503020204020204" pitchFamily="34" charset="-122"/>
                <a:cs typeface="Calibri" panose="020F0502020204030204" pitchFamily="34" charset="0"/>
              </a:rPr>
              <a:t>高分句式：</a:t>
            </a:r>
            <a:endParaRPr lang="en-US" altLang="zh-CN" sz="1800" b="1" dirty="0">
              <a:latin typeface="Calibri" panose="020F0502020204030204" pitchFamily="34" charset="0"/>
              <a:ea typeface="Calibri" panose="020F0502020204030204" pitchFamily="34" charset="0"/>
              <a:cs typeface="Calibri" panose="020F0502020204030204" pitchFamily="34" charset="0"/>
            </a:endParaRPr>
          </a:p>
          <a:p>
            <a:pPr marL="457200" indent="-457200">
              <a:lnSpc>
                <a:spcPct val="100000"/>
              </a:lnSpc>
              <a:spcBef>
                <a:spcPts val="0"/>
              </a:spcBef>
              <a:buFont typeface="Arial" panose="020B0604020202020204" pitchFamily="34" charset="0"/>
              <a:buChar char="•"/>
            </a:pPr>
            <a:r>
              <a:rPr lang="zh-CN" altLang="en-US" sz="1600" b="1" dirty="0">
                <a:latin typeface="Calibri" panose="020F0502020204030204" pitchFamily="34" charset="0"/>
                <a:ea typeface="微软雅黑" panose="020B0503020204020204" pitchFamily="34" charset="-122"/>
                <a:cs typeface="Calibri" panose="020F0502020204030204" pitchFamily="34" charset="0"/>
              </a:rPr>
              <a:t>过去分词作后置定语</a:t>
            </a:r>
            <a:endParaRPr lang="zh-CN" altLang="en-US" sz="1600" b="1" dirty="0">
              <a:latin typeface="Calibri" panose="020F0502020204030204" pitchFamily="34" charset="0"/>
              <a:ea typeface="微软雅黑" panose="020B0503020204020204" pitchFamily="34" charset="-122"/>
              <a:cs typeface="Calibri" panose="020F0502020204030204" pitchFamily="34" charset="0"/>
            </a:endParaRPr>
          </a:p>
          <a:p>
            <a:pPr>
              <a:lnSpc>
                <a:spcPct val="100000"/>
              </a:lnSpc>
              <a:spcBef>
                <a:spcPts val="0"/>
              </a:spcBef>
            </a:pPr>
            <a:r>
              <a:rPr lang="en-US" altLang="zh-CN" sz="1600" b="1" dirty="0">
                <a:latin typeface="Calibri" panose="020F0502020204030204" pitchFamily="34" charset="0"/>
                <a:ea typeface="Calibri" panose="020F0502020204030204" pitchFamily="34" charset="0"/>
                <a:cs typeface="Calibri" panose="020F0502020204030204" pitchFamily="34" charset="0"/>
              </a:rPr>
              <a:t>The activity </a:t>
            </a:r>
            <a:r>
              <a:rPr lang="en-US" altLang="zh-CN" sz="1600" b="1" u="sng" dirty="0">
                <a:solidFill>
                  <a:srgbClr val="FF0000"/>
                </a:solidFill>
                <a:latin typeface="Calibri" panose="020F0502020204030204" pitchFamily="34" charset="0"/>
                <a:ea typeface="Calibri" panose="020F0502020204030204" pitchFamily="34" charset="0"/>
                <a:cs typeface="Calibri" panose="020F0502020204030204" pitchFamily="34" charset="0"/>
              </a:rPr>
              <a:t>aimed at </a:t>
            </a:r>
            <a:r>
              <a:rPr lang="en-US" altLang="zh-CN" sz="1600" b="1" u="sng" dirty="0">
                <a:latin typeface="Calibri" panose="020F0502020204030204" pitchFamily="34" charset="0"/>
                <a:ea typeface="Calibri" panose="020F0502020204030204" pitchFamily="34" charset="0"/>
                <a:cs typeface="Calibri" panose="020F0502020204030204" pitchFamily="34" charset="0"/>
              </a:rPr>
              <a:t>[</a:t>
            </a:r>
            <a:r>
              <a:rPr lang="zh-CN" altLang="en-US" sz="1600" b="1" u="sng" dirty="0">
                <a:latin typeface="Calibri" panose="020F0502020204030204" pitchFamily="34" charset="0"/>
                <a:ea typeface="Calibri" panose="020F0502020204030204" pitchFamily="34" charset="0"/>
                <a:cs typeface="Calibri" panose="020F0502020204030204" pitchFamily="34" charset="0"/>
              </a:rPr>
              <a:t>具体目标</a:t>
            </a:r>
            <a:r>
              <a:rPr lang="en-US" altLang="zh-CN" sz="1600" b="1" u="sng" dirty="0">
                <a:latin typeface="Calibri" panose="020F0502020204030204" pitchFamily="34" charset="0"/>
                <a:ea typeface="Calibri" panose="020F0502020204030204" pitchFamily="34" charset="0"/>
                <a:cs typeface="Calibri" panose="020F0502020204030204" pitchFamily="34" charset="0"/>
              </a:rPr>
              <a:t>]  </a:t>
            </a:r>
            <a:r>
              <a:rPr lang="en-US" altLang="zh-CN" sz="1600" b="1" dirty="0">
                <a:latin typeface="Calibri" panose="020F0502020204030204" pitchFamily="34" charset="0"/>
                <a:ea typeface="Calibri" panose="020F0502020204030204" pitchFamily="34" charset="0"/>
                <a:cs typeface="Calibri" panose="020F0502020204030204" pitchFamily="34" charset="0"/>
              </a:rPr>
              <a:t>will be held /is to be launched in </a:t>
            </a:r>
            <a:r>
              <a:rPr lang="zh-CN" altLang="en-US" sz="1600" b="1"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US" altLang="zh-CN" sz="1600" b="1" dirty="0">
                <a:latin typeface="Calibri" panose="020F0502020204030204" pitchFamily="34" charset="0"/>
                <a:ea typeface="Calibri" panose="020F0502020204030204" pitchFamily="34" charset="0"/>
                <a:cs typeface="Calibri" panose="020F0502020204030204" pitchFamily="34" charset="0"/>
              </a:rPr>
              <a:t>[</a:t>
            </a:r>
            <a:r>
              <a:rPr lang="zh-CN" altLang="en-US" sz="1600" b="1" dirty="0">
                <a:latin typeface="Calibri" panose="020F0502020204030204" pitchFamily="34" charset="0"/>
                <a:ea typeface="Calibri" panose="020F0502020204030204" pitchFamily="34" charset="0"/>
                <a:cs typeface="Calibri" panose="020F0502020204030204" pitchFamily="34" charset="0"/>
              </a:rPr>
              <a:t>地点</a:t>
            </a:r>
            <a:r>
              <a:rPr lang="en-US" altLang="zh-CN" sz="1600" b="1" dirty="0">
                <a:latin typeface="Calibri" panose="020F0502020204030204" pitchFamily="34" charset="0"/>
                <a:ea typeface="Calibri" panose="020F0502020204030204" pitchFamily="34" charset="0"/>
                <a:cs typeface="Calibri" panose="020F0502020204030204" pitchFamily="34" charset="0"/>
              </a:rPr>
              <a:t>] from [</a:t>
            </a:r>
            <a:r>
              <a:rPr lang="zh-CN" altLang="en-US" sz="1600" b="1" dirty="0">
                <a:latin typeface="Calibri" panose="020F0502020204030204" pitchFamily="34" charset="0"/>
                <a:ea typeface="Calibri" panose="020F0502020204030204" pitchFamily="34" charset="0"/>
                <a:cs typeface="Calibri" panose="020F0502020204030204" pitchFamily="34" charset="0"/>
              </a:rPr>
              <a:t>开始时间</a:t>
            </a:r>
            <a:r>
              <a:rPr lang="en-US" altLang="zh-CN" sz="1600" b="1" dirty="0">
                <a:latin typeface="Calibri" panose="020F0502020204030204" pitchFamily="34" charset="0"/>
                <a:ea typeface="Calibri" panose="020F0502020204030204" pitchFamily="34" charset="0"/>
                <a:cs typeface="Calibri" panose="020F0502020204030204" pitchFamily="34" charset="0"/>
              </a:rPr>
              <a:t>]to [</a:t>
            </a:r>
            <a:r>
              <a:rPr lang="zh-CN" altLang="en-US" sz="1600" b="1" dirty="0">
                <a:latin typeface="Calibri" panose="020F0502020204030204" pitchFamily="34" charset="0"/>
                <a:ea typeface="Calibri" panose="020F0502020204030204" pitchFamily="34" charset="0"/>
                <a:cs typeface="Calibri" panose="020F0502020204030204" pitchFamily="34" charset="0"/>
              </a:rPr>
              <a:t>结束时间</a:t>
            </a:r>
            <a:r>
              <a:rPr lang="en-US" altLang="zh-CN" sz="1600" b="1" dirty="0">
                <a:latin typeface="Calibri" panose="020F0502020204030204" pitchFamily="34" charset="0"/>
                <a:ea typeface="Calibri" panose="020F0502020204030204" pitchFamily="34" charset="0"/>
                <a:cs typeface="Calibri" panose="020F0502020204030204" pitchFamily="34" charset="0"/>
              </a:rPr>
              <a:t>]meant to /intended to.  </a:t>
            </a:r>
            <a:endParaRPr lang="en-US" altLang="zh-CN" sz="1600" b="1" dirty="0">
              <a:latin typeface="Calibri" panose="020F0502020204030204" pitchFamily="34" charset="0"/>
              <a:ea typeface="Calibri" panose="020F0502020204030204" pitchFamily="34" charset="0"/>
              <a:cs typeface="Calibri" panose="020F0502020204030204" pitchFamily="34" charset="0"/>
            </a:endParaRPr>
          </a:p>
          <a:p>
            <a:pPr marL="457200" indent="-457200">
              <a:lnSpc>
                <a:spcPct val="100000"/>
              </a:lnSpc>
              <a:spcBef>
                <a:spcPts val="0"/>
              </a:spcBef>
              <a:buFont typeface="Arial" panose="020B0604020202020204" pitchFamily="34" charset="0"/>
              <a:buChar char="•"/>
            </a:pPr>
            <a:r>
              <a:rPr lang="zh-CN" altLang="en-US" sz="1600" b="1" dirty="0">
                <a:latin typeface="Calibri" panose="020F0502020204030204" pitchFamily="34" charset="0"/>
                <a:ea typeface="微软雅黑" panose="020B0503020204020204" pitchFamily="34" charset="-122"/>
                <a:cs typeface="Calibri" panose="020F0502020204030204" pitchFamily="34" charset="0"/>
              </a:rPr>
              <a:t>定语从句</a:t>
            </a:r>
            <a:endParaRPr lang="zh-CN" altLang="en-US" sz="1600" b="1" dirty="0">
              <a:latin typeface="Calibri" panose="020F0502020204030204" pitchFamily="34" charset="0"/>
              <a:ea typeface="微软雅黑" panose="020B0503020204020204" pitchFamily="34" charset="-122"/>
              <a:cs typeface="Calibri" panose="020F0502020204030204" pitchFamily="34" charset="0"/>
            </a:endParaRPr>
          </a:p>
          <a:p>
            <a:pPr>
              <a:lnSpc>
                <a:spcPct val="100000"/>
              </a:lnSpc>
              <a:spcBef>
                <a:spcPts val="0"/>
              </a:spcBef>
            </a:pPr>
            <a:r>
              <a:rPr lang="en-US" altLang="zh-CN" sz="1600" b="1" dirty="0">
                <a:latin typeface="Calibri" panose="020F0502020204030204" pitchFamily="34" charset="0"/>
                <a:ea typeface="Calibri" panose="020F0502020204030204" pitchFamily="34" charset="0"/>
                <a:cs typeface="Calibri" panose="020F0502020204030204" pitchFamily="34" charset="0"/>
              </a:rPr>
              <a:t>The activity </a:t>
            </a:r>
            <a:r>
              <a:rPr lang="en-US" altLang="zh-CN" sz="1600" b="1" u="sng" dirty="0">
                <a:solidFill>
                  <a:srgbClr val="FF0000"/>
                </a:solidFill>
                <a:latin typeface="Calibri" panose="020F0502020204030204" pitchFamily="34" charset="0"/>
                <a:ea typeface="Calibri" panose="020F0502020204030204" pitchFamily="34" charset="0"/>
                <a:cs typeface="Calibri" panose="020F0502020204030204" pitchFamily="34" charset="0"/>
              </a:rPr>
              <a:t>whose aim is to</a:t>
            </a:r>
            <a:r>
              <a:rPr lang="en-US" altLang="zh-CN" sz="1600" b="1" u="sng" dirty="0">
                <a:latin typeface="Calibri" panose="020F0502020204030204" pitchFamily="34" charset="0"/>
                <a:ea typeface="Calibri" panose="020F0502020204030204" pitchFamily="34" charset="0"/>
                <a:cs typeface="Calibri" panose="020F0502020204030204" pitchFamily="34" charset="0"/>
              </a:rPr>
              <a:t> [</a:t>
            </a:r>
            <a:r>
              <a:rPr lang="zh-CN" altLang="en-US" sz="1600" b="1" u="sng" dirty="0">
                <a:latin typeface="Calibri" panose="020F0502020204030204" pitchFamily="34" charset="0"/>
                <a:ea typeface="Calibri" panose="020F0502020204030204" pitchFamily="34" charset="0"/>
                <a:cs typeface="Calibri" panose="020F0502020204030204" pitchFamily="34" charset="0"/>
              </a:rPr>
              <a:t>具体目标</a:t>
            </a:r>
            <a:r>
              <a:rPr lang="en-US" altLang="zh-CN" sz="1600" b="1" u="sng" dirty="0">
                <a:latin typeface="Calibri" panose="020F0502020204030204" pitchFamily="34" charset="0"/>
                <a:ea typeface="Calibri" panose="020F0502020204030204" pitchFamily="34" charset="0"/>
                <a:cs typeface="Calibri" panose="020F0502020204030204" pitchFamily="34" charset="0"/>
              </a:rPr>
              <a:t>] </a:t>
            </a:r>
            <a:r>
              <a:rPr lang="en-US" altLang="zh-CN" sz="1600" b="1" dirty="0">
                <a:latin typeface="Calibri" panose="020F0502020204030204" pitchFamily="34" charset="0"/>
                <a:ea typeface="Calibri" panose="020F0502020204030204" pitchFamily="34" charset="0"/>
                <a:cs typeface="Calibri" panose="020F0502020204030204" pitchFamily="34" charset="0"/>
              </a:rPr>
              <a:t>will be held in  </a:t>
            </a:r>
            <a:r>
              <a:rPr lang="zh-CN" altLang="en-US" sz="1600" b="1"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US" altLang="zh-CN" sz="1600" b="1" dirty="0">
                <a:latin typeface="Calibri" panose="020F0502020204030204" pitchFamily="34" charset="0"/>
                <a:ea typeface="Calibri" panose="020F0502020204030204" pitchFamily="34" charset="0"/>
                <a:cs typeface="Calibri" panose="020F0502020204030204" pitchFamily="34" charset="0"/>
              </a:rPr>
              <a:t>[</a:t>
            </a:r>
            <a:r>
              <a:rPr lang="zh-CN" altLang="en-US" sz="1600" b="1" dirty="0">
                <a:latin typeface="Calibri" panose="020F0502020204030204" pitchFamily="34" charset="0"/>
                <a:ea typeface="Calibri" panose="020F0502020204030204" pitchFamily="34" charset="0"/>
                <a:cs typeface="Calibri" panose="020F0502020204030204" pitchFamily="34" charset="0"/>
              </a:rPr>
              <a:t>地点</a:t>
            </a:r>
            <a:r>
              <a:rPr lang="en-US" altLang="zh-CN" sz="1600" b="1" dirty="0">
                <a:latin typeface="Calibri" panose="020F0502020204030204" pitchFamily="34" charset="0"/>
                <a:ea typeface="Calibri" panose="020F0502020204030204" pitchFamily="34" charset="0"/>
                <a:cs typeface="Calibri" panose="020F0502020204030204" pitchFamily="34" charset="0"/>
              </a:rPr>
              <a:t>] from [</a:t>
            </a:r>
            <a:r>
              <a:rPr lang="zh-CN" altLang="en-US" sz="1600" b="1" dirty="0">
                <a:latin typeface="Calibri" panose="020F0502020204030204" pitchFamily="34" charset="0"/>
                <a:ea typeface="Calibri" panose="020F0502020204030204" pitchFamily="34" charset="0"/>
                <a:cs typeface="Calibri" panose="020F0502020204030204" pitchFamily="34" charset="0"/>
              </a:rPr>
              <a:t>开始时间</a:t>
            </a:r>
            <a:r>
              <a:rPr lang="en-US" altLang="zh-CN" sz="1600" b="1" dirty="0">
                <a:latin typeface="Calibri" panose="020F0502020204030204" pitchFamily="34" charset="0"/>
                <a:ea typeface="Calibri" panose="020F0502020204030204" pitchFamily="34" charset="0"/>
                <a:cs typeface="Calibri" panose="020F0502020204030204" pitchFamily="34" charset="0"/>
              </a:rPr>
              <a:t>]to [</a:t>
            </a:r>
            <a:r>
              <a:rPr lang="zh-CN" altLang="en-US" sz="1600" b="1" dirty="0">
                <a:latin typeface="Calibri" panose="020F0502020204030204" pitchFamily="34" charset="0"/>
                <a:ea typeface="Calibri" panose="020F0502020204030204" pitchFamily="34" charset="0"/>
                <a:cs typeface="Calibri" panose="020F0502020204030204" pitchFamily="34" charset="0"/>
              </a:rPr>
              <a:t>结束时间</a:t>
            </a:r>
            <a:r>
              <a:rPr lang="en-US" altLang="zh-CN" sz="1600" b="1" dirty="0">
                <a:latin typeface="Calibri" panose="020F0502020204030204" pitchFamily="34" charset="0"/>
                <a:ea typeface="Calibri" panose="020F0502020204030204" pitchFamily="34" charset="0"/>
                <a:cs typeface="Calibri" panose="020F0502020204030204" pitchFamily="34" charset="0"/>
              </a:rPr>
              <a:t>].</a:t>
            </a:r>
            <a:endParaRPr lang="en-US" altLang="zh-CN" sz="1600" b="1" dirty="0">
              <a:latin typeface="Calibri" panose="020F0502020204030204" pitchFamily="34" charset="0"/>
              <a:ea typeface="Calibri" panose="020F0502020204030204" pitchFamily="34" charset="0"/>
              <a:cs typeface="Calibri" panose="020F0502020204030204" pitchFamily="34" charset="0"/>
            </a:endParaRPr>
          </a:p>
          <a:p>
            <a:pPr marL="457200" indent="-457200">
              <a:lnSpc>
                <a:spcPct val="100000"/>
              </a:lnSpc>
              <a:spcBef>
                <a:spcPts val="0"/>
              </a:spcBef>
              <a:buFont typeface="Arial" panose="020B0604020202020204" pitchFamily="34" charset="0"/>
              <a:buChar char="•"/>
            </a:pPr>
            <a:r>
              <a:rPr lang="zh-CN" altLang="en-US" sz="1600" b="1" dirty="0">
                <a:latin typeface="Calibri" panose="020F0502020204030204" pitchFamily="34" charset="0"/>
                <a:ea typeface="微软雅黑" panose="020B0503020204020204" pitchFamily="34" charset="-122"/>
                <a:cs typeface="Calibri" panose="020F0502020204030204" pitchFamily="34" charset="0"/>
              </a:rPr>
              <a:t>介词短语</a:t>
            </a:r>
            <a:endParaRPr lang="zh-CN" altLang="en-US" sz="1600" b="1" dirty="0">
              <a:latin typeface="Calibri" panose="020F0502020204030204" pitchFamily="34" charset="0"/>
              <a:ea typeface="微软雅黑" panose="020B0503020204020204" pitchFamily="34" charset="-122"/>
              <a:cs typeface="Calibri" panose="020F0502020204030204" pitchFamily="34" charset="0"/>
            </a:endParaRPr>
          </a:p>
          <a:p>
            <a:pPr>
              <a:lnSpc>
                <a:spcPct val="100000"/>
              </a:lnSpc>
              <a:spcBef>
                <a:spcPts val="0"/>
              </a:spcBef>
            </a:pPr>
            <a:r>
              <a:rPr lang="en-US" altLang="zh-CN" sz="1600" b="1" u="sng" dirty="0">
                <a:solidFill>
                  <a:srgbClr val="FF0000"/>
                </a:solidFill>
                <a:latin typeface="Calibri" panose="020F0502020204030204" pitchFamily="34" charset="0"/>
                <a:ea typeface="Calibri" panose="020F0502020204030204" pitchFamily="34" charset="0"/>
                <a:cs typeface="Calibri" panose="020F0502020204030204" pitchFamily="34" charset="0"/>
              </a:rPr>
              <a:t>With the purpose/intention of/ In an effort t</a:t>
            </a:r>
            <a:r>
              <a:rPr lang="en-US" altLang="zh-CN" sz="1600" b="1" u="sng" dirty="0">
                <a:latin typeface="Calibri" panose="020F0502020204030204" pitchFamily="34" charset="0"/>
                <a:ea typeface="Calibri" panose="020F0502020204030204" pitchFamily="34" charset="0"/>
                <a:cs typeface="Calibri" panose="020F0502020204030204" pitchFamily="34" charset="0"/>
              </a:rPr>
              <a:t> [</a:t>
            </a:r>
            <a:r>
              <a:rPr lang="zh-CN" altLang="en-US" sz="1600" b="1" u="sng" dirty="0">
                <a:latin typeface="Calibri" panose="020F0502020204030204" pitchFamily="34" charset="0"/>
                <a:ea typeface="Calibri" panose="020F0502020204030204" pitchFamily="34" charset="0"/>
                <a:cs typeface="Calibri" panose="020F0502020204030204" pitchFamily="34" charset="0"/>
              </a:rPr>
              <a:t>具体目标</a:t>
            </a:r>
            <a:r>
              <a:rPr lang="en-US" altLang="zh-CN" sz="1600" b="1" u="sng" dirty="0">
                <a:latin typeface="Calibri" panose="020F0502020204030204" pitchFamily="34" charset="0"/>
                <a:ea typeface="Calibri" panose="020F0502020204030204" pitchFamily="34" charset="0"/>
                <a:cs typeface="Calibri" panose="020F0502020204030204" pitchFamily="34" charset="0"/>
              </a:rPr>
              <a:t>] </a:t>
            </a:r>
            <a:r>
              <a:rPr lang="en-US" altLang="zh-CN" sz="1600" b="1" dirty="0">
                <a:latin typeface="Calibri" panose="020F0502020204030204" pitchFamily="34" charset="0"/>
                <a:ea typeface="Calibri" panose="020F0502020204030204" pitchFamily="34" charset="0"/>
                <a:cs typeface="Calibri" panose="020F0502020204030204" pitchFamily="34" charset="0"/>
              </a:rPr>
              <a:t>the activity will be held</a:t>
            </a:r>
            <a:r>
              <a:rPr lang="zh-CN" altLang="en-US" sz="1600" b="1"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US" altLang="zh-CN" sz="1600" b="1" dirty="0">
                <a:latin typeface="Calibri" panose="020F0502020204030204" pitchFamily="34" charset="0"/>
                <a:ea typeface="Calibri" panose="020F0502020204030204" pitchFamily="34" charset="0"/>
                <a:cs typeface="Calibri" panose="020F0502020204030204" pitchFamily="34" charset="0"/>
              </a:rPr>
              <a:t>[</a:t>
            </a:r>
            <a:r>
              <a:rPr lang="zh-CN" altLang="en-US" sz="1600" b="1" dirty="0">
                <a:latin typeface="Calibri" panose="020F0502020204030204" pitchFamily="34" charset="0"/>
                <a:ea typeface="Calibri" panose="020F0502020204030204" pitchFamily="34" charset="0"/>
                <a:cs typeface="Calibri" panose="020F0502020204030204" pitchFamily="34" charset="0"/>
              </a:rPr>
              <a:t>地点</a:t>
            </a:r>
            <a:r>
              <a:rPr lang="en-US" altLang="zh-CN" sz="1600" b="1" dirty="0">
                <a:latin typeface="Calibri" panose="020F0502020204030204" pitchFamily="34" charset="0"/>
                <a:ea typeface="Calibri" panose="020F0502020204030204" pitchFamily="34" charset="0"/>
                <a:cs typeface="Calibri" panose="020F0502020204030204" pitchFamily="34" charset="0"/>
              </a:rPr>
              <a:t>] from [</a:t>
            </a:r>
            <a:r>
              <a:rPr lang="zh-CN" altLang="en-US" sz="1600" b="1" dirty="0">
                <a:latin typeface="Calibri" panose="020F0502020204030204" pitchFamily="34" charset="0"/>
                <a:ea typeface="Calibri" panose="020F0502020204030204" pitchFamily="34" charset="0"/>
                <a:cs typeface="Calibri" panose="020F0502020204030204" pitchFamily="34" charset="0"/>
              </a:rPr>
              <a:t>开始时间</a:t>
            </a:r>
            <a:r>
              <a:rPr lang="en-US" altLang="zh-CN" sz="1600" b="1" dirty="0">
                <a:latin typeface="Calibri" panose="020F0502020204030204" pitchFamily="34" charset="0"/>
                <a:ea typeface="Calibri" panose="020F0502020204030204" pitchFamily="34" charset="0"/>
                <a:cs typeface="Calibri" panose="020F0502020204030204" pitchFamily="34" charset="0"/>
              </a:rPr>
              <a:t>]to [</a:t>
            </a:r>
            <a:r>
              <a:rPr lang="zh-CN" altLang="en-US" sz="1600" b="1" dirty="0">
                <a:latin typeface="Calibri" panose="020F0502020204030204" pitchFamily="34" charset="0"/>
                <a:ea typeface="Calibri" panose="020F0502020204030204" pitchFamily="34" charset="0"/>
                <a:cs typeface="Calibri" panose="020F0502020204030204" pitchFamily="34" charset="0"/>
              </a:rPr>
              <a:t>结束时间</a:t>
            </a:r>
            <a:r>
              <a:rPr lang="en-US" altLang="zh-CN" sz="1600" b="1" dirty="0">
                <a:latin typeface="Calibri" panose="020F0502020204030204" pitchFamily="34" charset="0"/>
                <a:ea typeface="Calibri" panose="020F0502020204030204" pitchFamily="34" charset="0"/>
                <a:cs typeface="Calibri" panose="020F0502020204030204" pitchFamily="34" charset="0"/>
              </a:rPr>
              <a:t>].</a:t>
            </a:r>
            <a:endParaRPr lang="en-US" altLang="zh-CN" sz="1600" b="1"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arn(inVertical)">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arn(inVertic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barn(inVertical)">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left)">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arn(inVertical)">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arn(inVertical)">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barn(inVertical)">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wipe(down)">
                                      <p:cBhvr>
                                        <p:cTn id="52"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6" grpId="0"/>
      <p:bldP spid="17" grpId="0"/>
      <p:bldP spid="18" grpId="0"/>
      <p:bldP spid="19" grpId="0"/>
      <p:bldP spid="20" grpId="0"/>
      <p:bldP spid="21" grpId="0"/>
      <p:bldP spid="23" grpId="0"/>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92381" y="75140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11"/>
          <p:cNvSpPr txBox="1"/>
          <p:nvPr/>
        </p:nvSpPr>
        <p:spPr>
          <a:xfrm>
            <a:off x="281704" y="80912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13"/>
          <p:cNvSpPr txBox="1"/>
          <p:nvPr/>
        </p:nvSpPr>
        <p:spPr>
          <a:xfrm>
            <a:off x="1114524" y="101438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7" name="文本框 6"/>
          <p:cNvSpPr txBox="1"/>
          <p:nvPr/>
        </p:nvSpPr>
        <p:spPr>
          <a:xfrm>
            <a:off x="892991" y="1554076"/>
            <a:ext cx="1323340" cy="46166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Para.1</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p:txBody>
      </p:sp>
      <p:sp>
        <p:nvSpPr>
          <p:cNvPr id="8" name="文本框 7"/>
          <p:cNvSpPr txBox="1"/>
          <p:nvPr/>
        </p:nvSpPr>
        <p:spPr>
          <a:xfrm>
            <a:off x="2357689" y="1537284"/>
            <a:ext cx="4776157" cy="461665"/>
          </a:xfrm>
          <a:prstGeom prst="rect">
            <a:avLst/>
          </a:prstGeom>
          <a:noFill/>
        </p:spPr>
        <p:txBody>
          <a:bodyPr wrap="square">
            <a:spAutoFit/>
          </a:bodyPr>
          <a:lstStyle/>
          <a:p>
            <a:r>
              <a:rPr kumimoji="0" lang="en-US" altLang="zh-CN" sz="2400" b="1" i="1" u="none" strike="noStrike" kern="0" cap="none" spc="0" normalizeH="0" baseline="0" noProof="0" dirty="0">
                <a:ln>
                  <a:noFill/>
                </a:ln>
                <a:solidFill>
                  <a:srgbClr val="FF0000"/>
                </a:solidFill>
                <a:effectLst/>
                <a:uLnTx/>
                <a:uFillTx/>
                <a:latin typeface="Calibri" panose="020F0502020204030204" pitchFamily="34" charset="0"/>
                <a:ea typeface="等线" panose="02010600030101010101" pitchFamily="2" charset="-122"/>
                <a:cs typeface="Calibri" panose="020F0502020204030204" pitchFamily="34" charset="0"/>
              </a:rPr>
              <a:t>The purpose </a:t>
            </a: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of the speech</a:t>
            </a:r>
            <a:r>
              <a:rPr kumimoji="0" lang="en-US" altLang="zh-CN" sz="2400" b="1" i="1" u="none" strike="noStrike" kern="0" cap="none" spc="0" normalizeH="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 </a:t>
            </a: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contest</a:t>
            </a:r>
            <a:endParaRPr lang="zh-CN" altLang="en-US" b="1" dirty="0"/>
          </a:p>
        </p:txBody>
      </p:sp>
      <p:sp>
        <p:nvSpPr>
          <p:cNvPr id="11" name="文本框 10"/>
          <p:cNvSpPr txBox="1"/>
          <p:nvPr/>
        </p:nvSpPr>
        <p:spPr>
          <a:xfrm>
            <a:off x="818940" y="2055772"/>
            <a:ext cx="10596311" cy="769441"/>
          </a:xfrm>
          <a:prstGeom prst="rect">
            <a:avLst/>
          </a:prstGeom>
          <a:noFill/>
        </p:spPr>
        <p:txBody>
          <a:bodyPr wrap="square">
            <a:spAutoFit/>
          </a:bodyPr>
          <a:lstStyle/>
          <a:p>
            <a:r>
              <a:rPr lang="en-US" altLang="zh-CN" sz="2400" b="1" i="1" dirty="0">
                <a:latin typeface="Calibri" panose="020F0502020204030204" pitchFamily="34" charset="0"/>
                <a:ea typeface="Calibri" panose="020F0502020204030204" pitchFamily="34" charset="0"/>
                <a:cs typeface="Calibri" panose="020F0502020204030204" pitchFamily="34" charset="0"/>
              </a:rPr>
              <a:t>Version1: </a:t>
            </a:r>
            <a:r>
              <a:rPr lang="zh-CN" altLang="en-US" sz="2000" b="1" dirty="0">
                <a:latin typeface="Calibri" panose="020F0502020204030204" pitchFamily="34" charset="0"/>
                <a:ea typeface="Calibri" panose="020F0502020204030204" pitchFamily="34" charset="0"/>
                <a:cs typeface="Calibri" panose="020F0502020204030204" pitchFamily="34" charset="0"/>
              </a:rPr>
              <a:t>我们很高兴地通知，为大家提供一个展示中文学习成果的广阔平台，增强大家的绿色发展意识，学校将举办汉语演讲比赛。</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p:txBody>
      </p:sp>
      <p:sp>
        <p:nvSpPr>
          <p:cNvPr id="12" name="文本框 11"/>
          <p:cNvSpPr txBox="1"/>
          <p:nvPr/>
        </p:nvSpPr>
        <p:spPr>
          <a:xfrm>
            <a:off x="774367" y="4599706"/>
            <a:ext cx="10596311" cy="769441"/>
          </a:xfrm>
          <a:prstGeom prst="rect">
            <a:avLst/>
          </a:prstGeom>
          <a:noFill/>
        </p:spPr>
        <p:txBody>
          <a:bodyPr wrap="square">
            <a:spAutoFit/>
          </a:bodyPr>
          <a:lstStyle/>
          <a:p>
            <a:r>
              <a:rPr lang="en-US" altLang="zh-CN" sz="2400" b="1" i="1" dirty="0">
                <a:latin typeface="Calibri" panose="020F0502020204030204" pitchFamily="34" charset="0"/>
                <a:ea typeface="Calibri" panose="020F0502020204030204" pitchFamily="34" charset="0"/>
                <a:cs typeface="Calibri" panose="020F0502020204030204" pitchFamily="34" charset="0"/>
              </a:rPr>
              <a:t>Version2:</a:t>
            </a:r>
            <a:r>
              <a:rPr lang="zh-CN" altLang="en-US" sz="2000" b="1" dirty="0">
                <a:latin typeface="Calibri" panose="020F0502020204030204" pitchFamily="34" charset="0"/>
                <a:ea typeface="Calibri" panose="020F0502020204030204" pitchFamily="34" charset="0"/>
                <a:cs typeface="Calibri" panose="020F0502020204030204" pitchFamily="34" charset="0"/>
              </a:rPr>
              <a:t>为了展示大家的汉语水平，加深对环境问题的理解，我们为所有在我校的留学生组织</a:t>
            </a:r>
            <a:r>
              <a:rPr lang="en-US" altLang="zh-CN" sz="2000" b="1" dirty="0">
                <a:latin typeface="Calibri" panose="020F0502020204030204" pitchFamily="34" charset="0"/>
                <a:ea typeface="Calibri" panose="020F0502020204030204" pitchFamily="34" charset="0"/>
                <a:cs typeface="Calibri" panose="020F0502020204030204" pitchFamily="34" charset="0"/>
              </a:rPr>
              <a:t>/</a:t>
            </a:r>
            <a:r>
              <a:rPr lang="zh-CN" altLang="en-US" sz="2000" b="1" dirty="0">
                <a:latin typeface="Calibri" panose="020F0502020204030204" pitchFamily="34" charset="0"/>
                <a:ea typeface="Calibri" panose="020F0502020204030204" pitchFamily="34" charset="0"/>
                <a:cs typeface="Calibri" panose="020F0502020204030204" pitchFamily="34" charset="0"/>
              </a:rPr>
              <a:t>量身定制了一场汉语演讲比赛。</a:t>
            </a:r>
            <a:r>
              <a:rPr lang="en-US" altLang="zh-CN" sz="2000" b="1" dirty="0">
                <a:latin typeface="Calibri" panose="020F0502020204030204" pitchFamily="34" charset="0"/>
                <a:ea typeface="Calibri" panose="020F0502020204030204" pitchFamily="34" charset="0"/>
                <a:cs typeface="Calibri" panose="020F0502020204030204" pitchFamily="34" charset="0"/>
              </a:rPr>
              <a:t> </a:t>
            </a:r>
            <a:endParaRPr lang="zh-CN" altLang="en-US" sz="2400" b="1" dirty="0"/>
          </a:p>
        </p:txBody>
      </p:sp>
      <p:sp>
        <p:nvSpPr>
          <p:cNvPr id="13" name="文本框 12"/>
          <p:cNvSpPr txBox="1"/>
          <p:nvPr/>
        </p:nvSpPr>
        <p:spPr>
          <a:xfrm>
            <a:off x="843521" y="3179272"/>
            <a:ext cx="10596311" cy="1200329"/>
          </a:xfrm>
          <a:prstGeom prst="rect">
            <a:avLst/>
          </a:prstGeom>
          <a:noFill/>
        </p:spPr>
        <p:txBody>
          <a:bodyPr wrap="square">
            <a:spAutoFit/>
          </a:bodyPr>
          <a:lstStyle/>
          <a:p>
            <a:r>
              <a:rPr lang="en-US" altLang="zh-CN" sz="2400" b="1" i="1" dirty="0">
                <a:latin typeface="Calibri" panose="020F0502020204030204" pitchFamily="34" charset="0"/>
                <a:ea typeface="Calibri" panose="020F0502020204030204" pitchFamily="34" charset="0"/>
                <a:cs typeface="Calibri" panose="020F0502020204030204" pitchFamily="34" charset="0"/>
              </a:rPr>
              <a:t>We are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glad</a:t>
            </a:r>
            <a:r>
              <a:rPr lang="en-US" altLang="zh-CN" sz="2400" b="1" i="1" dirty="0">
                <a:latin typeface="Calibri" panose="020F0502020204030204" pitchFamily="34" charset="0"/>
                <a:ea typeface="Calibri" panose="020F0502020204030204" pitchFamily="34" charset="0"/>
                <a:cs typeface="Calibri" panose="020F0502020204030204" pitchFamily="34" charset="0"/>
              </a:rPr>
              <a:t> to announce that a Chinese speech contest will be organized to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offer you a wide platform to display </a:t>
            </a:r>
            <a:r>
              <a:rPr lang="en-US" altLang="zh-CN" sz="2400" b="1" i="1" dirty="0">
                <a:latin typeface="Calibri" panose="020F0502020204030204" pitchFamily="34" charset="0"/>
                <a:ea typeface="Calibri" panose="020F0502020204030204" pitchFamily="34" charset="0"/>
                <a:cs typeface="Calibri" panose="020F0502020204030204" pitchFamily="34" charset="0"/>
              </a:rPr>
              <a:t>your Chinese learning achievements and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enhance</a:t>
            </a:r>
            <a:r>
              <a:rPr lang="en-US" altLang="zh-CN" sz="2400" b="1" i="1" dirty="0">
                <a:latin typeface="Calibri" panose="020F0502020204030204" pitchFamily="34" charset="0"/>
                <a:ea typeface="Calibri" panose="020F0502020204030204" pitchFamily="34" charset="0"/>
                <a:cs typeface="Calibri" panose="020F0502020204030204" pitchFamily="34" charset="0"/>
              </a:rPr>
              <a:t> the awareness of green development. </a:t>
            </a:r>
            <a:endParaRPr lang="en-US" altLang="zh-CN" sz="2400" b="1" i="1" dirty="0">
              <a:latin typeface="Calibri" panose="020F0502020204030204" pitchFamily="34" charset="0"/>
              <a:ea typeface="Calibri" panose="020F0502020204030204" pitchFamily="34" charset="0"/>
              <a:cs typeface="Calibri" panose="020F0502020204030204" pitchFamily="34" charset="0"/>
            </a:endParaRPr>
          </a:p>
        </p:txBody>
      </p:sp>
      <p:sp>
        <p:nvSpPr>
          <p:cNvPr id="14" name="文本框 13"/>
          <p:cNvSpPr txBox="1"/>
          <p:nvPr/>
        </p:nvSpPr>
        <p:spPr>
          <a:xfrm>
            <a:off x="810091" y="5339746"/>
            <a:ext cx="10596311" cy="1200329"/>
          </a:xfrm>
          <a:prstGeom prst="rect">
            <a:avLst/>
          </a:prstGeom>
          <a:noFill/>
        </p:spPr>
        <p:txBody>
          <a:bodyPr wrap="square">
            <a:spAutoFit/>
          </a:bodyPr>
          <a:lstStyle/>
          <a:p>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Aiming to/In an effort to showcase</a:t>
            </a:r>
            <a:r>
              <a:rPr lang="en-US" altLang="zh-CN" sz="2400" b="1" i="1" kern="0" dirty="0">
                <a:solidFill>
                  <a:prstClr val="black"/>
                </a:solidFill>
                <a:latin typeface="Calibri" panose="020F0502020204030204" pitchFamily="34" charset="0"/>
                <a:cs typeface="Calibri" panose="020F0502020204030204" pitchFamily="34" charset="0"/>
              </a:rPr>
              <a:t> your Chinese proficiency and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deepen</a:t>
            </a:r>
            <a:r>
              <a:rPr lang="en-US" altLang="zh-CN" sz="2400" b="1" i="1" dirty="0">
                <a:latin typeface="Calibri" panose="020F0502020204030204" pitchFamily="34" charset="0"/>
                <a:ea typeface="Calibri" panose="020F0502020204030204" pitchFamily="34" charset="0"/>
                <a:cs typeface="Calibri" panose="020F0502020204030204" pitchFamily="34" charset="0"/>
              </a:rPr>
              <a:t> your understanding of environmental issues, a Chinese speech contest </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rPr>
              <a:t>is tailored for/intended to </a:t>
            </a:r>
            <a:r>
              <a:rPr lang="en-US" altLang="zh-CN" sz="2400" b="1" i="1" dirty="0">
                <a:latin typeface="Calibri" panose="020F0502020204030204" pitchFamily="34" charset="0"/>
                <a:ea typeface="Calibri" panose="020F0502020204030204" pitchFamily="34" charset="0"/>
                <a:cs typeface="Calibri" panose="020F0502020204030204" pitchFamily="34" charset="0"/>
              </a:rPr>
              <a:t>you, all the  overseas students in our school.</a:t>
            </a:r>
            <a:endParaRPr lang="zh-CN" altLang="en-US" sz="2400" b="1" dirty="0"/>
          </a:p>
        </p:txBody>
      </p:sp>
      <p:sp>
        <p:nvSpPr>
          <p:cNvPr id="15" name="文本框 14"/>
          <p:cNvSpPr txBox="1"/>
          <p:nvPr/>
        </p:nvSpPr>
        <p:spPr>
          <a:xfrm>
            <a:off x="1899909" y="2783847"/>
            <a:ext cx="1005851" cy="442674"/>
          </a:xfrm>
          <a:prstGeom prst="wedgeRoundRectCallout">
            <a:avLst>
              <a:gd name="adj1" fmla="val -21662"/>
              <a:gd name="adj2" fmla="val 81391"/>
              <a:gd name="adj3" fmla="val 16667"/>
            </a:avLst>
          </a:prstGeom>
          <a:noFill/>
          <a:ln>
            <a:solidFill>
              <a:srgbClr val="996633"/>
            </a:solidFill>
          </a:ln>
        </p:spPr>
        <p:txBody>
          <a:bodyPr wrap="square">
            <a:spAutoFit/>
          </a:bodyPr>
          <a:lstStyle/>
          <a:p>
            <a:r>
              <a:rPr lang="en-US" altLang="zh-CN" sz="2000" b="1" dirty="0">
                <a:solidFill>
                  <a:srgbClr val="0070C0"/>
                </a:solidFill>
                <a:latin typeface="Calibri" panose="020F0502020204030204" pitchFamily="34" charset="0"/>
                <a:cs typeface="Calibri" panose="020F0502020204030204" pitchFamily="34" charset="0"/>
              </a:rPr>
              <a:t>thrilled</a:t>
            </a:r>
            <a:endParaRPr lang="zh-CN" altLang="en-US" sz="2000" b="1" dirty="0">
              <a:solidFill>
                <a:srgbClr val="0070C0"/>
              </a:solidFill>
              <a:latin typeface="Calibri" panose="020F0502020204030204" pitchFamily="34" charset="0"/>
              <a:cs typeface="Calibri" panose="020F0502020204030204" pitchFamily="34" charset="0"/>
            </a:endParaRPr>
          </a:p>
        </p:txBody>
      </p:sp>
      <p:sp>
        <p:nvSpPr>
          <p:cNvPr id="16" name="文本框 15"/>
          <p:cNvSpPr txBox="1"/>
          <p:nvPr/>
        </p:nvSpPr>
        <p:spPr>
          <a:xfrm>
            <a:off x="3403589" y="2794007"/>
            <a:ext cx="5669291" cy="442674"/>
          </a:xfrm>
          <a:prstGeom prst="wedgeRoundRectCallout">
            <a:avLst>
              <a:gd name="adj1" fmla="val -40062"/>
              <a:gd name="adj2" fmla="val 81085"/>
              <a:gd name="adj3" fmla="val 16667"/>
            </a:avLst>
          </a:prstGeom>
          <a:noFill/>
          <a:ln>
            <a:solidFill>
              <a:srgbClr val="996633"/>
            </a:solidFill>
          </a:ln>
        </p:spPr>
        <p:txBody>
          <a:bodyPr wrap="square">
            <a:spAutoFit/>
          </a:bodyPr>
          <a:lstStyle/>
          <a:p>
            <a:r>
              <a:rPr lang="en-US" altLang="zh-CN" sz="2000" b="1" dirty="0">
                <a:solidFill>
                  <a:srgbClr val="0070C0"/>
                </a:solidFill>
                <a:latin typeface="Calibri" panose="020F0502020204030204" pitchFamily="34" charset="0"/>
                <a:cs typeface="Calibri" panose="020F0502020204030204" pitchFamily="34" charset="0"/>
              </a:rPr>
              <a:t>It is with great pleasure that we announce</a:t>
            </a:r>
            <a:endParaRPr lang="zh-CN" altLang="en-US" sz="2000" b="1" dirty="0">
              <a:solidFill>
                <a:srgbClr val="0070C0"/>
              </a:solidFill>
              <a:latin typeface="Calibri" panose="020F0502020204030204" pitchFamily="34" charset="0"/>
              <a:cs typeface="Calibri" panose="020F0502020204030204" pitchFamily="34" charset="0"/>
            </a:endParaRPr>
          </a:p>
        </p:txBody>
      </p:sp>
      <p:sp>
        <p:nvSpPr>
          <p:cNvPr id="17" name="文本框 16"/>
          <p:cNvSpPr txBox="1"/>
          <p:nvPr/>
        </p:nvSpPr>
        <p:spPr>
          <a:xfrm>
            <a:off x="5791189" y="3881127"/>
            <a:ext cx="5547371" cy="783193"/>
          </a:xfrm>
          <a:prstGeom prst="wedgeRoundRectCallout">
            <a:avLst>
              <a:gd name="adj1" fmla="val -53221"/>
              <a:gd name="adj2" fmla="val -22563"/>
              <a:gd name="adj3" fmla="val 16667"/>
            </a:avLst>
          </a:prstGeom>
          <a:noFill/>
          <a:ln>
            <a:solidFill>
              <a:srgbClr val="996633"/>
            </a:solidFill>
          </a:ln>
        </p:spPr>
        <p:txBody>
          <a:bodyPr wrap="square">
            <a:spAutoFit/>
          </a:bodyPr>
          <a:lstStyle/>
          <a:p>
            <a:r>
              <a:rPr lang="en-US" altLang="zh-CN" sz="2000" b="1" dirty="0">
                <a:solidFill>
                  <a:srgbClr val="0070C0"/>
                </a:solidFill>
                <a:latin typeface="Calibri" panose="020F0502020204030204" pitchFamily="34" charset="0"/>
                <a:cs typeface="Calibri" panose="020F0502020204030204" pitchFamily="34" charset="0"/>
              </a:rPr>
              <a:t>a fantastic opportunity to connect with fellow students who share your passion for sustainability</a:t>
            </a:r>
            <a:endParaRPr lang="zh-CN" altLang="en-US" sz="2000" b="1" dirty="0">
              <a:solidFill>
                <a:srgbClr val="0070C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92381" y="75140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11"/>
          <p:cNvSpPr txBox="1"/>
          <p:nvPr/>
        </p:nvSpPr>
        <p:spPr>
          <a:xfrm>
            <a:off x="281704" y="80912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13"/>
          <p:cNvSpPr txBox="1"/>
          <p:nvPr/>
        </p:nvSpPr>
        <p:spPr>
          <a:xfrm>
            <a:off x="1114524" y="101438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7" name="文本框 6"/>
          <p:cNvSpPr txBox="1"/>
          <p:nvPr/>
        </p:nvSpPr>
        <p:spPr>
          <a:xfrm>
            <a:off x="892991" y="1554076"/>
            <a:ext cx="1323340" cy="46166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Para.1</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p:txBody>
      </p:sp>
      <p:sp>
        <p:nvSpPr>
          <p:cNvPr id="8" name="文本框 7"/>
          <p:cNvSpPr txBox="1"/>
          <p:nvPr/>
        </p:nvSpPr>
        <p:spPr>
          <a:xfrm>
            <a:off x="2357689" y="1556948"/>
            <a:ext cx="4776157" cy="461665"/>
          </a:xfrm>
          <a:prstGeom prst="rect">
            <a:avLst/>
          </a:prstGeom>
          <a:noFill/>
        </p:spPr>
        <p:txBody>
          <a:bodyPr wrap="square">
            <a:spAutoFit/>
          </a:bodyPr>
          <a:lstStyle/>
          <a:p>
            <a:r>
              <a:rPr kumimoji="0" lang="en-US" altLang="zh-CN" sz="2400" b="1" i="1" u="none" strike="noStrike" kern="0" cap="none" spc="0" normalizeH="0" baseline="0" noProof="0" dirty="0">
                <a:ln>
                  <a:noFill/>
                </a:ln>
                <a:solidFill>
                  <a:srgbClr val="FF0000"/>
                </a:solidFill>
                <a:effectLst/>
                <a:uLnTx/>
                <a:uFillTx/>
                <a:latin typeface="Calibri" panose="020F0502020204030204" pitchFamily="34" charset="0"/>
                <a:ea typeface="等线" panose="02010600030101010101" pitchFamily="2" charset="-122"/>
                <a:cs typeface="Calibri" panose="020F0502020204030204" pitchFamily="34" charset="0"/>
              </a:rPr>
              <a:t>The purpose </a:t>
            </a: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of the speech</a:t>
            </a:r>
            <a:r>
              <a:rPr kumimoji="0" lang="en-US" altLang="zh-CN" sz="2400" b="1" i="1" u="none" strike="noStrike" kern="0" cap="none" spc="0" normalizeH="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 </a:t>
            </a: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contest</a:t>
            </a:r>
            <a:endParaRPr lang="zh-CN" altLang="en-US" b="1" dirty="0"/>
          </a:p>
        </p:txBody>
      </p:sp>
      <p:sp>
        <p:nvSpPr>
          <p:cNvPr id="9" name="文本框 16"/>
          <p:cNvSpPr txBox="1"/>
          <p:nvPr/>
        </p:nvSpPr>
        <p:spPr>
          <a:xfrm>
            <a:off x="739264" y="2130137"/>
            <a:ext cx="4757525" cy="521970"/>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marR="0" lvl="0" indent="-457200" algn="ctr"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kumimoji="0" lang="zh-CN" altLang="en-US" sz="2800" b="1" i="0" u="none" strike="noStrike" kern="1200" cap="none" spc="0" normalizeH="0" baseline="0" noProof="0" dirty="0">
                <a:ln>
                  <a:noFill/>
                </a:ln>
                <a:effectLst/>
                <a:uLnTx/>
                <a:uFillTx/>
                <a:latin typeface="Arial" panose="020B0604020202020204"/>
                <a:ea typeface="胡晓波男神体" panose="02010600030101010101" pitchFamily="2" charset="-122"/>
                <a:cs typeface="+mn-cs"/>
                <a:sym typeface="庞门正道标题体" panose="02010600030101010101" pitchFamily="2" charset="-122"/>
              </a:rPr>
              <a:t>活动类素材积累</a:t>
            </a:r>
            <a:r>
              <a:rPr lang="en-US" altLang="zh-CN" sz="2800" b="1" dirty="0">
                <a:latin typeface="Arial" panose="020B0604020202020204"/>
                <a:ea typeface="胡晓波男神体" panose="02010600030101010101" pitchFamily="2" charset="-122"/>
                <a:sym typeface="庞门正道标题体" panose="02010600030101010101" pitchFamily="2" charset="-122"/>
              </a:rPr>
              <a:t>——</a:t>
            </a:r>
            <a:r>
              <a:rPr kumimoji="0" lang="zh-CN" altLang="en-US" sz="2800" b="1" i="0" u="none" strike="noStrike" kern="1200" cap="none" spc="0" normalizeH="0" baseline="0" noProof="0" dirty="0">
                <a:ln>
                  <a:noFill/>
                </a:ln>
                <a:effectLst/>
                <a:uLnTx/>
                <a:uFillTx/>
                <a:latin typeface="Arial" panose="020B0604020202020204"/>
                <a:ea typeface="胡晓波男神体" panose="02010600030101010101" pitchFamily="2" charset="-122"/>
                <a:cs typeface="+mn-cs"/>
                <a:sym typeface="庞门正道标题体" panose="02010600030101010101" pitchFamily="2" charset="-122"/>
              </a:rPr>
              <a:t>目的</a:t>
            </a:r>
            <a:endParaRPr kumimoji="0" sz="2800" b="0" i="0" u="none" strike="noStrike" kern="1200" cap="none" spc="0" normalizeH="0" baseline="0" noProof="0" dirty="0">
              <a:ln>
                <a:noFill/>
              </a:ln>
              <a:effectLst/>
              <a:uLnTx/>
              <a:uFillTx/>
              <a:latin typeface="庞门正道标题体" panose="02010600030101010101" pitchFamily="2" charset="-122"/>
              <a:ea typeface="胡晓波男神体" panose="02010600030101010101" pitchFamily="2" charset="-122"/>
              <a:cs typeface="胡晓波男神体" panose="02010600030101010101" pitchFamily="2" charset="-122"/>
              <a:sym typeface="庞门正道标题体" panose="02010600030101010101" pitchFamily="2" charset="-122"/>
            </a:endParaRPr>
          </a:p>
        </p:txBody>
      </p:sp>
      <p:sp>
        <p:nvSpPr>
          <p:cNvPr id="10" name="文本框 9"/>
          <p:cNvSpPr txBox="1"/>
          <p:nvPr/>
        </p:nvSpPr>
        <p:spPr>
          <a:xfrm>
            <a:off x="4473082" y="2713797"/>
            <a:ext cx="7610763" cy="3854151"/>
          </a:xfrm>
          <a:prstGeom prst="rect">
            <a:avLst/>
          </a:prstGeom>
          <a:noFill/>
        </p:spPr>
        <p:txBody>
          <a:bodyPr wrap="square" rtlCol="0" anchor="t">
            <a:noAutofit/>
          </a:bodyPr>
          <a:lstStyle/>
          <a:p>
            <a:r>
              <a:rPr lang="en-US" altLang="zh-CN" sz="2400" b="1" i="1" dirty="0">
                <a:latin typeface="Calibri" panose="020F0502020204030204" pitchFamily="34" charset="0"/>
                <a:ea typeface="Calibri" panose="020F0502020204030204" pitchFamily="34" charset="0"/>
                <a:cs typeface="Calibri" panose="020F0502020204030204" pitchFamily="34" charset="0"/>
                <a:sym typeface="+mn-ea"/>
              </a:rPr>
              <a:t>1. </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sym typeface="+mn-ea"/>
              </a:rPr>
              <a:t>arouse</a:t>
            </a:r>
            <a:r>
              <a:rPr lang="en-US" altLang="zh-CN" sz="2400" b="1" i="1" u="sng" dirty="0">
                <a:solidFill>
                  <a:srgbClr val="FF0000"/>
                </a:solidFill>
                <a:latin typeface="Calibri" panose="020F0502020204030204" pitchFamily="34" charset="0"/>
                <a:ea typeface="Calibri" panose="020F0502020204030204" pitchFamily="34" charset="0"/>
                <a:cs typeface="Calibri" panose="020F0502020204030204" pitchFamily="34" charset="0"/>
                <a:sym typeface="+mn-ea"/>
              </a:rPr>
              <a:t>/ignite </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sym typeface="+mn-ea"/>
              </a:rPr>
              <a:t> </a:t>
            </a:r>
            <a:r>
              <a:rPr lang="zh-CN" altLang="en-US" sz="2400" b="1" i="1" dirty="0">
                <a:latin typeface="Calibri" panose="020F0502020204030204" pitchFamily="34" charset="0"/>
                <a:ea typeface="微软雅黑" panose="020B0503020204020204" pitchFamily="34" charset="-122"/>
                <a:cs typeface="Calibri" panose="020F0502020204030204" pitchFamily="34" charset="0"/>
                <a:sym typeface="+mn-ea"/>
              </a:rPr>
              <a:t>one</a:t>
            </a:r>
            <a:r>
              <a:rPr lang="en-US" altLang="zh-CN" sz="2400" b="1" i="1" dirty="0">
                <a:latin typeface="Calibri" panose="020F0502020204030204" pitchFamily="34" charset="0"/>
                <a:ea typeface="微软雅黑" panose="020B0503020204020204" pitchFamily="34" charset="-122"/>
                <a:cs typeface="Calibri" panose="020F0502020204030204" pitchFamily="34" charset="0"/>
                <a:sym typeface="+mn-ea"/>
              </a:rPr>
              <a:t>’</a:t>
            </a:r>
            <a:r>
              <a:rPr lang="zh-CN" altLang="en-US" sz="2400" b="1" i="1" dirty="0">
                <a:latin typeface="Calibri" panose="020F0502020204030204" pitchFamily="34" charset="0"/>
                <a:ea typeface="微软雅黑" panose="020B0503020204020204" pitchFamily="34" charset="-122"/>
                <a:cs typeface="Calibri" panose="020F0502020204030204" pitchFamily="34" charset="0"/>
                <a:sym typeface="+mn-ea"/>
              </a:rPr>
              <a:t>s interest in                        </a:t>
            </a:r>
            <a:endParaRPr lang="zh-CN" altLang="en-US" sz="2400" b="1" i="1" dirty="0">
              <a:latin typeface="Calibri" panose="020F0502020204030204" pitchFamily="34" charset="0"/>
              <a:ea typeface="微软雅黑" panose="020B0503020204020204" pitchFamily="34" charset="-122"/>
              <a:cs typeface="Calibri" panose="020F0502020204030204" pitchFamily="34" charset="0"/>
            </a:endParaRPr>
          </a:p>
          <a:p>
            <a:r>
              <a:rPr lang="en-US" altLang="zh-CN" sz="2400" b="1" i="1" dirty="0">
                <a:latin typeface="Calibri" panose="020F0502020204030204" pitchFamily="34" charset="0"/>
                <a:ea typeface="Calibri" panose="020F0502020204030204" pitchFamily="34" charset="0"/>
                <a:cs typeface="Calibri" panose="020F0502020204030204" pitchFamily="34" charset="0"/>
              </a:rPr>
              <a:t>2. </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broaden</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 one</a:t>
            </a:r>
            <a:r>
              <a:rPr lang="en-US" altLang="zh-CN" sz="2400" b="1" i="1" dirty="0">
                <a:latin typeface="Calibri" panose="020F0502020204030204" pitchFamily="34" charset="0"/>
                <a:ea typeface="微软雅黑" panose="020B0503020204020204" pitchFamily="34" charset="-122"/>
                <a:cs typeface="Calibri" panose="020F0502020204030204" pitchFamily="34" charset="0"/>
              </a:rPr>
              <a:t>’</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s horizons</a:t>
            </a:r>
            <a:endParaRPr lang="zh-CN" altLang="en-US" sz="2400" b="1" i="1" dirty="0">
              <a:latin typeface="Calibri" panose="020F0502020204030204" pitchFamily="34" charset="0"/>
              <a:ea typeface="微软雅黑" panose="020B0503020204020204" pitchFamily="34" charset="-122"/>
              <a:cs typeface="Calibri" panose="020F0502020204030204" pitchFamily="34" charset="0"/>
            </a:endParaRPr>
          </a:p>
          <a:p>
            <a:r>
              <a:rPr lang="en-US" altLang="zh-CN" sz="2400" b="1" i="1" dirty="0">
                <a:latin typeface="Calibri" panose="020F0502020204030204" pitchFamily="34" charset="0"/>
                <a:ea typeface="Calibri" panose="020F0502020204030204" pitchFamily="34" charset="0"/>
                <a:cs typeface="Calibri" panose="020F0502020204030204" pitchFamily="34" charset="0"/>
              </a:rPr>
              <a:t>3. </a:t>
            </a:r>
            <a:r>
              <a:rPr lang="en-US" altLang="zh-CN"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f</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uel</a:t>
            </a:r>
            <a:r>
              <a:rPr lang="en-US" altLang="zh-CN"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 stimulate</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 </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one</a:t>
            </a:r>
            <a:r>
              <a:rPr lang="en-US" altLang="zh-CN" sz="2400" b="1" i="1" dirty="0">
                <a:latin typeface="Calibri" panose="020F0502020204030204" pitchFamily="34" charset="0"/>
                <a:ea typeface="微软雅黑" panose="020B0503020204020204" pitchFamily="34" charset="-122"/>
                <a:cs typeface="Calibri" panose="020F0502020204030204" pitchFamily="34" charset="0"/>
              </a:rPr>
              <a:t>’</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s passion for</a:t>
            </a:r>
            <a:endParaRPr lang="zh-CN" altLang="en-US" sz="2400" b="1" i="1" dirty="0">
              <a:latin typeface="Calibri" panose="020F0502020204030204" pitchFamily="34" charset="0"/>
              <a:ea typeface="微软雅黑" panose="020B0503020204020204" pitchFamily="34" charset="-122"/>
              <a:cs typeface="Calibri" panose="020F0502020204030204" pitchFamily="34" charset="0"/>
            </a:endParaRPr>
          </a:p>
          <a:p>
            <a:r>
              <a:rPr lang="en-US" altLang="zh-CN" sz="2400" b="1" i="1" dirty="0">
                <a:latin typeface="Calibri" panose="020F0502020204030204" pitchFamily="34" charset="0"/>
                <a:ea typeface="Calibri" panose="020F0502020204030204" pitchFamily="34" charset="0"/>
                <a:cs typeface="Calibri" panose="020F0502020204030204" pitchFamily="34" charset="0"/>
              </a:rPr>
              <a:t>4. </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deepen</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 one</a:t>
            </a:r>
            <a:r>
              <a:rPr lang="en-US" altLang="zh-CN" sz="2400" b="1" i="1" dirty="0">
                <a:latin typeface="Calibri" panose="020F0502020204030204" pitchFamily="34" charset="0"/>
                <a:ea typeface="微软雅黑" panose="020B0503020204020204" pitchFamily="34" charset="-122"/>
                <a:cs typeface="Calibri" panose="020F0502020204030204" pitchFamily="34" charset="0"/>
              </a:rPr>
              <a:t>’</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s understanding of</a:t>
            </a:r>
            <a:r>
              <a:rPr lang="en-US" altLang="zh-CN" sz="2400" b="1" i="1" dirty="0">
                <a:latin typeface="Calibri" panose="020F0502020204030204" pitchFamily="34" charset="0"/>
                <a:ea typeface="Calibri" panose="020F0502020204030204" pitchFamily="34" charset="0"/>
                <a:cs typeface="Calibri" panose="020F0502020204030204" pitchFamily="34" charset="0"/>
              </a:rPr>
              <a:t>/ insight into </a:t>
            </a:r>
            <a:r>
              <a:rPr lang="en-US" altLang="zh-CN" sz="2400" b="1" i="1" dirty="0" err="1">
                <a:latin typeface="Calibri" panose="020F0502020204030204" pitchFamily="34" charset="0"/>
                <a:ea typeface="Calibri" panose="020F0502020204030204" pitchFamily="34" charset="0"/>
                <a:cs typeface="Calibri" panose="020F0502020204030204" pitchFamily="34" charset="0"/>
              </a:rPr>
              <a:t>sth</a:t>
            </a:r>
            <a:r>
              <a:rPr lang="en-US" altLang="zh-CN" sz="2400" b="1" i="1" dirty="0">
                <a:latin typeface="Calibri" panose="020F0502020204030204" pitchFamily="34" charset="0"/>
                <a:ea typeface="Calibri" panose="020F0502020204030204" pitchFamily="34" charset="0"/>
                <a:cs typeface="Calibri" panose="020F0502020204030204" pitchFamily="34" charset="0"/>
              </a:rPr>
              <a:t>.</a:t>
            </a:r>
            <a:endParaRPr lang="zh-CN" altLang="en-US" sz="2400" b="1" i="1" dirty="0">
              <a:latin typeface="Calibri" panose="020F0502020204030204" pitchFamily="34" charset="0"/>
              <a:ea typeface="微软雅黑" panose="020B0503020204020204" pitchFamily="34" charset="-122"/>
              <a:cs typeface="Calibri" panose="020F0502020204030204" pitchFamily="34" charset="0"/>
            </a:endParaRPr>
          </a:p>
          <a:p>
            <a:r>
              <a:rPr lang="en-US" altLang="zh-CN" sz="2400" b="1" i="1" dirty="0">
                <a:latin typeface="Calibri" panose="020F0502020204030204" pitchFamily="34" charset="0"/>
                <a:ea typeface="Calibri" panose="020F0502020204030204" pitchFamily="34" charset="0"/>
                <a:cs typeface="Calibri" panose="020F0502020204030204" pitchFamily="34" charset="0"/>
                <a:sym typeface="+mn-ea"/>
              </a:rPr>
              <a:t>5. </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sym typeface="+mn-ea"/>
              </a:rPr>
              <a:t>raise </a:t>
            </a:r>
            <a:r>
              <a:rPr lang="en-US" altLang="zh-CN"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sym typeface="+mn-ea"/>
              </a:rPr>
              <a:t>/enhance </a:t>
            </a:r>
            <a:r>
              <a:rPr lang="zh-CN" altLang="en-US" sz="2400" b="1" i="1" dirty="0">
                <a:latin typeface="Calibri" panose="020F0502020204030204" pitchFamily="34" charset="0"/>
                <a:ea typeface="微软雅黑" panose="020B0503020204020204" pitchFamily="34" charset="-122"/>
                <a:cs typeface="Calibri" panose="020F0502020204030204" pitchFamily="34" charset="0"/>
                <a:sym typeface="+mn-ea"/>
              </a:rPr>
              <a:t>one</a:t>
            </a:r>
            <a:r>
              <a:rPr lang="en-US" altLang="zh-CN" sz="2400" b="1" i="1" dirty="0">
                <a:latin typeface="Calibri" panose="020F0502020204030204" pitchFamily="34" charset="0"/>
                <a:ea typeface="微软雅黑" panose="020B0503020204020204" pitchFamily="34" charset="-122"/>
                <a:cs typeface="Calibri" panose="020F0502020204030204" pitchFamily="34" charset="0"/>
                <a:sym typeface="+mn-ea"/>
              </a:rPr>
              <a:t>’</a:t>
            </a:r>
            <a:r>
              <a:rPr lang="zh-CN" altLang="en-US" sz="2400" b="1" i="1" dirty="0">
                <a:latin typeface="Calibri" panose="020F0502020204030204" pitchFamily="34" charset="0"/>
                <a:ea typeface="微软雅黑" panose="020B0503020204020204" pitchFamily="34" charset="-122"/>
                <a:cs typeface="Calibri" panose="020F0502020204030204" pitchFamily="34" charset="0"/>
                <a:sym typeface="+mn-ea"/>
              </a:rPr>
              <a:t>s awareness of</a:t>
            </a:r>
            <a:endParaRPr lang="zh-CN" altLang="en-US" sz="2400" b="1" i="1" dirty="0">
              <a:latin typeface="Calibri" panose="020F0502020204030204" pitchFamily="34" charset="0"/>
              <a:ea typeface="微软雅黑" panose="020B0503020204020204" pitchFamily="34" charset="-122"/>
              <a:cs typeface="Calibri" panose="020F0502020204030204" pitchFamily="34" charset="0"/>
            </a:endParaRPr>
          </a:p>
          <a:p>
            <a:r>
              <a:rPr lang="en-US" altLang="zh-CN" sz="2400" b="1" i="1" dirty="0">
                <a:latin typeface="Calibri" panose="020F0502020204030204" pitchFamily="34" charset="0"/>
                <a:ea typeface="Calibri" panose="020F0502020204030204" pitchFamily="34" charset="0"/>
                <a:cs typeface="Calibri" panose="020F0502020204030204" pitchFamily="34" charset="0"/>
              </a:rPr>
              <a:t>6. </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gain</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 a better/deeper insight into</a:t>
            </a:r>
            <a:endParaRPr lang="zh-CN" altLang="en-US" sz="2400" b="1" i="1" dirty="0">
              <a:latin typeface="Calibri" panose="020F0502020204030204" pitchFamily="34" charset="0"/>
              <a:ea typeface="微软雅黑" panose="020B0503020204020204" pitchFamily="34" charset="-122"/>
              <a:cs typeface="Calibri" panose="020F0502020204030204" pitchFamily="34" charset="0"/>
            </a:endParaRPr>
          </a:p>
          <a:p>
            <a:r>
              <a:rPr lang="en-US" altLang="zh-CN" sz="2400" b="1" i="1" dirty="0">
                <a:latin typeface="Calibri" panose="020F0502020204030204" pitchFamily="34" charset="0"/>
                <a:ea typeface="Calibri" panose="020F0502020204030204" pitchFamily="34" charset="0"/>
                <a:cs typeface="Calibri" panose="020F0502020204030204" pitchFamily="34" charset="0"/>
              </a:rPr>
              <a:t>7. </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stre</a:t>
            </a:r>
            <a:r>
              <a:rPr lang="en-US" altLang="zh-CN"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n</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gthen</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 the emotional bond between A and B</a:t>
            </a:r>
            <a:endParaRPr lang="zh-CN" altLang="en-US" sz="2400" b="1" i="1" dirty="0">
              <a:latin typeface="Calibri" panose="020F0502020204030204" pitchFamily="34" charset="0"/>
              <a:ea typeface="微软雅黑" panose="020B0503020204020204" pitchFamily="34" charset="-122"/>
              <a:cs typeface="Calibri" panose="020F0502020204030204" pitchFamily="34" charset="0"/>
            </a:endParaRPr>
          </a:p>
          <a:p>
            <a:r>
              <a:rPr lang="en-US" altLang="zh-CN" sz="2400" b="1" i="1" dirty="0">
                <a:latin typeface="Calibri" panose="020F0502020204030204" pitchFamily="34" charset="0"/>
                <a:ea typeface="Calibri" panose="020F0502020204030204" pitchFamily="34" charset="0"/>
                <a:cs typeface="Calibri" panose="020F0502020204030204" pitchFamily="34" charset="0"/>
              </a:rPr>
              <a:t>8. </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boost</a:t>
            </a:r>
            <a:r>
              <a:rPr lang="en-US" altLang="zh-CN"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a:t>
            </a:r>
            <a:r>
              <a:rPr lang="zh-CN" altLang="en-US"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 enhance</a:t>
            </a:r>
            <a:r>
              <a:rPr lang="en-US" altLang="zh-CN"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 </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one</a:t>
            </a:r>
            <a:r>
              <a:rPr lang="en-US" altLang="zh-CN" sz="2400" b="1" i="1" dirty="0">
                <a:latin typeface="Calibri" panose="020F0502020204030204" pitchFamily="34" charset="0"/>
                <a:ea typeface="微软雅黑" panose="020B0503020204020204" pitchFamily="34" charset="-122"/>
                <a:cs typeface="Calibri" panose="020F0502020204030204" pitchFamily="34" charset="0"/>
              </a:rPr>
              <a:t>’</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s confidence</a:t>
            </a:r>
            <a:r>
              <a:rPr lang="en-US" altLang="zh-CN" sz="2400" b="1" i="1" dirty="0">
                <a:latin typeface="Calibri" panose="020F0502020204030204" pitchFamily="34" charset="0"/>
                <a:ea typeface="Calibri" panose="020F0502020204030204" pitchFamily="34" charset="0"/>
                <a:cs typeface="Calibri" panose="020F0502020204030204" pitchFamily="34" charset="0"/>
              </a:rPr>
              <a:t>/ </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one</a:t>
            </a:r>
            <a:r>
              <a:rPr lang="en-US" altLang="zh-CN" sz="2400" b="1" i="1" dirty="0">
                <a:latin typeface="Calibri" panose="020F0502020204030204" pitchFamily="34" charset="0"/>
                <a:ea typeface="微软雅黑" panose="020B0503020204020204" pitchFamily="34" charset="-122"/>
                <a:cs typeface="Calibri" panose="020F0502020204030204" pitchFamily="34" charset="0"/>
              </a:rPr>
              <a:t>’</a:t>
            </a:r>
            <a:r>
              <a:rPr lang="zh-CN" altLang="en-US" sz="2400" b="1" i="1" dirty="0">
                <a:latin typeface="Calibri" panose="020F0502020204030204" pitchFamily="34" charset="0"/>
                <a:ea typeface="微软雅黑" panose="020B0503020204020204" pitchFamily="34" charset="-122"/>
                <a:cs typeface="Calibri" panose="020F0502020204030204" pitchFamily="34" charset="0"/>
              </a:rPr>
              <a:t>s self-esteem</a:t>
            </a:r>
            <a:endParaRPr lang="en-US" altLang="zh-CN" sz="2400" b="1" i="1" dirty="0">
              <a:latin typeface="Calibri" panose="020F0502020204030204" pitchFamily="34" charset="0"/>
              <a:ea typeface="Calibri" panose="020F0502020204030204" pitchFamily="34" charset="0"/>
              <a:cs typeface="Calibri" panose="020F0502020204030204" pitchFamily="34" charset="0"/>
            </a:endParaRPr>
          </a:p>
          <a:p>
            <a:r>
              <a:rPr lang="en-US" altLang="zh-CN" sz="2400" b="1" i="1" dirty="0">
                <a:latin typeface="Calibri" panose="020F0502020204030204" pitchFamily="34" charset="0"/>
                <a:ea typeface="Calibri" panose="020F0502020204030204" pitchFamily="34" charset="0"/>
                <a:cs typeface="Calibri" panose="020F0502020204030204" pitchFamily="34" charset="0"/>
              </a:rPr>
              <a:t>9. </a:t>
            </a:r>
            <a:r>
              <a:rPr lang="en-US" altLang="zh-CN"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enrich</a:t>
            </a:r>
            <a:r>
              <a:rPr lang="en-US" altLang="zh-CN" sz="2400" b="1" i="1" dirty="0">
                <a:latin typeface="Calibri" panose="020F0502020204030204" pitchFamily="34" charset="0"/>
                <a:ea typeface="Calibri" panose="020F0502020204030204" pitchFamily="34" charset="0"/>
                <a:cs typeface="Calibri" panose="020F0502020204030204" pitchFamily="34" charset="0"/>
              </a:rPr>
              <a:t> students’ campus life</a:t>
            </a:r>
            <a:endParaRPr lang="en-US" altLang="zh-CN" sz="2400" b="1" i="1" dirty="0">
              <a:latin typeface="Calibri" panose="020F0502020204030204" pitchFamily="34" charset="0"/>
              <a:ea typeface="Calibri" panose="020F0502020204030204" pitchFamily="34" charset="0"/>
              <a:cs typeface="Calibri" panose="020F0502020204030204" pitchFamily="34" charset="0"/>
            </a:endParaRPr>
          </a:p>
          <a:p>
            <a:r>
              <a:rPr lang="en-US" altLang="zh-CN" sz="2400" b="1" i="1" dirty="0">
                <a:latin typeface="Calibri" panose="020F0502020204030204" pitchFamily="34" charset="0"/>
                <a:ea typeface="Calibri" panose="020F0502020204030204" pitchFamily="34" charset="0"/>
                <a:cs typeface="Calibri" panose="020F0502020204030204" pitchFamily="34" charset="0"/>
              </a:rPr>
              <a:t>10. </a:t>
            </a:r>
            <a:r>
              <a:rPr lang="en-US" altLang="zh-CN" sz="2400" b="1" i="1" u="sng" dirty="0">
                <a:solidFill>
                  <a:srgbClr val="FF0000"/>
                </a:solidFill>
                <a:latin typeface="Calibri" panose="020F0502020204030204" pitchFamily="34" charset="0"/>
                <a:ea typeface="微软雅黑" panose="020B0503020204020204" pitchFamily="34" charset="-122"/>
                <a:cs typeface="Calibri" panose="020F0502020204030204" pitchFamily="34" charset="0"/>
              </a:rPr>
              <a:t>demonstrate /display </a:t>
            </a:r>
            <a:r>
              <a:rPr lang="en-US" altLang="zh-CN" sz="2400" b="1" i="1" dirty="0">
                <a:latin typeface="Calibri" panose="020F0502020204030204" pitchFamily="34" charset="0"/>
                <a:ea typeface="Calibri" panose="020F0502020204030204" pitchFamily="34" charset="0"/>
                <a:cs typeface="Calibri" panose="020F0502020204030204" pitchFamily="34" charset="0"/>
              </a:rPr>
              <a:t>the power of…                            </a:t>
            </a:r>
            <a:endParaRPr lang="zh-CN" altLang="en-US" sz="2400" b="1" i="1" dirty="0">
              <a:latin typeface="Calibri" panose="020F0502020204030204" pitchFamily="34" charset="0"/>
              <a:ea typeface="微软雅黑" panose="020B0503020204020204" pitchFamily="34" charset="-122"/>
              <a:cs typeface="Calibri" panose="020F0502020204030204" pitchFamily="34" charset="0"/>
            </a:endParaRPr>
          </a:p>
        </p:txBody>
      </p:sp>
      <p:sp>
        <p:nvSpPr>
          <p:cNvPr id="11" name="文本框 10"/>
          <p:cNvSpPr txBox="1"/>
          <p:nvPr/>
        </p:nvSpPr>
        <p:spPr>
          <a:xfrm>
            <a:off x="1506682" y="2720165"/>
            <a:ext cx="2795154" cy="3846889"/>
          </a:xfrm>
          <a:prstGeom prst="rect">
            <a:avLst/>
          </a:prstGeom>
          <a:noFill/>
        </p:spPr>
        <p:txBody>
          <a:bodyPr wrap="square" rtlCol="0" anchor="t">
            <a:noAutofit/>
          </a:bodyPr>
          <a:lstStyle/>
          <a:p>
            <a:pPr marL="457200" indent="-457200">
              <a:buFont typeface="+mj-lt"/>
              <a:buAutoNum type="arabicPeriod"/>
            </a:pPr>
            <a:r>
              <a:rPr lang="zh-CN" altLang="en-US" sz="2400" b="1" dirty="0">
                <a:latin typeface="Calibri" panose="020F0502020204030204" pitchFamily="34" charset="0"/>
                <a:ea typeface="微软雅黑" panose="020B0503020204020204" pitchFamily="34" charset="-122"/>
                <a:cs typeface="Calibri" panose="020F0502020204030204" pitchFamily="34" charset="0"/>
                <a:sym typeface="+mn-ea"/>
              </a:rPr>
              <a:t>激发兴趣 </a:t>
            </a:r>
            <a:endParaRPr lang="en-US" altLang="zh-CN" sz="2400" b="1" dirty="0">
              <a:latin typeface="Calibri" panose="020F0502020204030204" pitchFamily="34" charset="0"/>
              <a:ea typeface="微软雅黑" panose="020B0503020204020204" pitchFamily="34" charset="-122"/>
              <a:cs typeface="Calibri" panose="020F0502020204030204" pitchFamily="34" charset="0"/>
              <a:sym typeface="+mn-ea"/>
            </a:endParaRPr>
          </a:p>
          <a:p>
            <a:pPr marL="457200" indent="-457200">
              <a:buFont typeface="+mj-lt"/>
              <a:buAutoNum type="arabicPeriod"/>
            </a:pPr>
            <a:r>
              <a:rPr lang="zh-CN" altLang="en-US" sz="2400" b="1" dirty="0">
                <a:latin typeface="Calibri" panose="020F0502020204030204" pitchFamily="34" charset="0"/>
                <a:ea typeface="微软雅黑" panose="020B0503020204020204" pitchFamily="34" charset="-122"/>
                <a:cs typeface="Calibri" panose="020F0502020204030204" pitchFamily="34" charset="0"/>
              </a:rPr>
              <a:t>拓宽视野</a:t>
            </a:r>
            <a:endParaRPr lang="zh-CN" altLang="en-US" sz="2400" b="1" dirty="0">
              <a:latin typeface="Calibri" panose="020F0502020204030204" pitchFamily="34" charset="0"/>
              <a:ea typeface="微软雅黑" panose="020B0503020204020204" pitchFamily="34" charset="-122"/>
              <a:cs typeface="Calibri" panose="020F0502020204030204" pitchFamily="34" charset="0"/>
            </a:endParaRPr>
          </a:p>
          <a:p>
            <a:pPr marL="457200" indent="-457200">
              <a:buFont typeface="+mj-lt"/>
              <a:buAutoNum type="arabicPeriod"/>
            </a:pPr>
            <a:r>
              <a:rPr lang="zh-CN" altLang="en-US" sz="2400" b="1" dirty="0">
                <a:latin typeface="Calibri" panose="020F0502020204030204" pitchFamily="34" charset="0"/>
                <a:ea typeface="微软雅黑" panose="020B0503020204020204" pitchFamily="34" charset="-122"/>
                <a:cs typeface="Calibri" panose="020F0502020204030204" pitchFamily="34" charset="0"/>
              </a:rPr>
              <a:t>点燃激情</a:t>
            </a:r>
            <a:endParaRPr lang="zh-CN" altLang="en-US" sz="2400" b="1" dirty="0">
              <a:latin typeface="Calibri" panose="020F0502020204030204" pitchFamily="34" charset="0"/>
              <a:ea typeface="微软雅黑" panose="020B0503020204020204" pitchFamily="34" charset="-122"/>
              <a:cs typeface="Calibri" panose="020F0502020204030204" pitchFamily="34" charset="0"/>
            </a:endParaRPr>
          </a:p>
          <a:p>
            <a:pPr marL="457200" indent="-457200">
              <a:buFont typeface="+mj-lt"/>
              <a:buAutoNum type="arabicPeriod"/>
            </a:pPr>
            <a:r>
              <a:rPr lang="zh-CN" altLang="en-US" sz="2400" b="1" dirty="0">
                <a:latin typeface="Calibri" panose="020F0502020204030204" pitchFamily="34" charset="0"/>
                <a:ea typeface="微软雅黑" panose="020B0503020204020204" pitchFamily="34" charset="-122"/>
                <a:cs typeface="Calibri" panose="020F0502020204030204" pitchFamily="34" charset="0"/>
              </a:rPr>
              <a:t>深化理解</a:t>
            </a:r>
            <a:endParaRPr lang="zh-CN" altLang="en-US" sz="2400" b="1" dirty="0">
              <a:latin typeface="Calibri" panose="020F0502020204030204" pitchFamily="34" charset="0"/>
              <a:ea typeface="微软雅黑" panose="020B0503020204020204" pitchFamily="34" charset="-122"/>
              <a:cs typeface="Calibri" panose="020F0502020204030204" pitchFamily="34" charset="0"/>
            </a:endParaRPr>
          </a:p>
          <a:p>
            <a:pPr marL="457200" indent="-457200">
              <a:buFont typeface="+mj-lt"/>
              <a:buAutoNum type="arabicPeriod"/>
            </a:pPr>
            <a:r>
              <a:rPr lang="zh-CN" altLang="en-US" sz="2400" b="1" dirty="0">
                <a:latin typeface="Calibri" panose="020F0502020204030204" pitchFamily="34" charset="0"/>
                <a:ea typeface="微软雅黑" panose="020B0503020204020204" pitchFamily="34" charset="-122"/>
                <a:cs typeface="Calibri" panose="020F0502020204030204" pitchFamily="34" charset="0"/>
                <a:sym typeface="+mn-ea"/>
              </a:rPr>
              <a:t>提升意识</a:t>
            </a:r>
            <a:endParaRPr lang="zh-CN" altLang="en-US" sz="2400" b="1" dirty="0">
              <a:latin typeface="Calibri" panose="020F0502020204030204" pitchFamily="34" charset="0"/>
              <a:ea typeface="微软雅黑" panose="020B0503020204020204" pitchFamily="34" charset="-122"/>
              <a:cs typeface="Calibri" panose="020F0502020204030204" pitchFamily="34" charset="0"/>
            </a:endParaRPr>
          </a:p>
          <a:p>
            <a:pPr marL="457200" indent="-457200">
              <a:buFont typeface="+mj-lt"/>
              <a:buAutoNum type="arabicPeriod"/>
            </a:pPr>
            <a:r>
              <a:rPr lang="zh-CN" altLang="en-US" sz="2400" b="1" dirty="0">
                <a:latin typeface="Calibri" panose="020F0502020204030204" pitchFamily="34" charset="0"/>
                <a:ea typeface="微软雅黑" panose="020B0503020204020204" pitchFamily="34" charset="-122"/>
                <a:cs typeface="Calibri" panose="020F0502020204030204" pitchFamily="34" charset="0"/>
              </a:rPr>
              <a:t>深入了解</a:t>
            </a:r>
            <a:endParaRPr lang="zh-CN" altLang="en-US" sz="2400" b="1" dirty="0">
              <a:latin typeface="Calibri" panose="020F0502020204030204" pitchFamily="34" charset="0"/>
              <a:ea typeface="微软雅黑" panose="020B0503020204020204" pitchFamily="34" charset="-122"/>
              <a:cs typeface="Calibri" panose="020F0502020204030204" pitchFamily="34" charset="0"/>
            </a:endParaRPr>
          </a:p>
          <a:p>
            <a:pPr marL="457200" indent="-457200">
              <a:buFont typeface="+mj-lt"/>
              <a:buAutoNum type="arabicPeriod"/>
            </a:pPr>
            <a:r>
              <a:rPr lang="zh-CN" altLang="en-US" sz="2400" b="1" dirty="0">
                <a:latin typeface="Calibri" panose="020F0502020204030204" pitchFamily="34" charset="0"/>
                <a:ea typeface="微软雅黑" panose="020B0503020204020204" pitchFamily="34" charset="-122"/>
                <a:cs typeface="Calibri" panose="020F0502020204030204" pitchFamily="34" charset="0"/>
              </a:rPr>
              <a:t>加强情感纽带</a:t>
            </a:r>
            <a:endParaRPr lang="zh-CN" altLang="en-US" sz="2400" b="1" dirty="0">
              <a:latin typeface="Calibri" panose="020F0502020204030204" pitchFamily="34" charset="0"/>
              <a:ea typeface="微软雅黑" panose="020B0503020204020204" pitchFamily="34" charset="-122"/>
              <a:cs typeface="Calibri" panose="020F0502020204030204" pitchFamily="34" charset="0"/>
            </a:endParaRPr>
          </a:p>
          <a:p>
            <a:pPr marL="457200" indent="-457200">
              <a:buFont typeface="+mj-lt"/>
              <a:buAutoNum type="arabicPeriod"/>
            </a:pPr>
            <a:r>
              <a:rPr lang="zh-CN" altLang="en-US" sz="2400" b="1" dirty="0">
                <a:latin typeface="Calibri" panose="020F0502020204030204" pitchFamily="34" charset="0"/>
                <a:ea typeface="微软雅黑" panose="020B0503020204020204" pitchFamily="34" charset="-122"/>
                <a:cs typeface="Calibri" panose="020F0502020204030204" pitchFamily="34" charset="0"/>
              </a:rPr>
              <a:t>增加自信</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marL="457200" indent="-457200">
              <a:buFont typeface="+mj-lt"/>
              <a:buAutoNum type="arabicPeriod"/>
            </a:pPr>
            <a:r>
              <a:rPr lang="zh-CN" altLang="en-US" sz="2400" b="1" dirty="0">
                <a:latin typeface="Calibri" panose="020F0502020204030204" pitchFamily="34" charset="0"/>
                <a:ea typeface="微软雅黑" panose="020B0503020204020204" pitchFamily="34" charset="-122"/>
                <a:cs typeface="Calibri" panose="020F0502020204030204" pitchFamily="34" charset="0"/>
              </a:rPr>
              <a:t>丰富校园生活</a:t>
            </a:r>
            <a:endParaRPr lang="en-US" altLang="zh-CN" sz="2400" b="1" dirty="0">
              <a:latin typeface="Calibri" panose="020F0502020204030204" pitchFamily="34" charset="0"/>
              <a:ea typeface="Calibri" panose="020F0502020204030204" pitchFamily="34" charset="0"/>
              <a:cs typeface="Calibri" panose="020F0502020204030204" pitchFamily="34" charset="0"/>
            </a:endParaRPr>
          </a:p>
          <a:p>
            <a:pPr marL="457200" indent="-457200">
              <a:buFont typeface="+mj-lt"/>
              <a:buAutoNum type="arabicPeriod"/>
            </a:pPr>
            <a:r>
              <a:rPr lang="zh-CN" altLang="en-US" sz="2400" b="1" dirty="0">
                <a:latin typeface="Calibri" panose="020F0502020204030204" pitchFamily="34" charset="0"/>
                <a:ea typeface="微软雅黑" panose="020B0503020204020204" pitchFamily="34" charset="-122"/>
                <a:cs typeface="Calibri" panose="020F0502020204030204" pitchFamily="34" charset="0"/>
              </a:rPr>
              <a:t>展示</a:t>
            </a:r>
            <a:r>
              <a:rPr lang="en-US" altLang="zh-CN" sz="2400" b="1" dirty="0">
                <a:latin typeface="Calibri" panose="020F0502020204030204" pitchFamily="34" charset="0"/>
                <a:ea typeface="Calibri" panose="020F0502020204030204" pitchFamily="34" charset="0"/>
                <a:cs typeface="Calibri" panose="020F0502020204030204" pitchFamily="34" charset="0"/>
              </a:rPr>
              <a:t>…</a:t>
            </a:r>
            <a:r>
              <a:rPr lang="zh-CN" altLang="en-US" sz="2400" b="1" dirty="0">
                <a:latin typeface="Calibri" panose="020F0502020204030204" pitchFamily="34" charset="0"/>
                <a:ea typeface="微软雅黑" panose="020B0503020204020204" pitchFamily="34" charset="-122"/>
                <a:cs typeface="Calibri" panose="020F0502020204030204" pitchFamily="34" charset="0"/>
              </a:rPr>
              <a:t>的力量</a:t>
            </a:r>
            <a:endParaRPr lang="zh-CN" altLang="en-US" sz="2400" b="1" dirty="0">
              <a:latin typeface="Calibri" panose="020F0502020204030204" pitchFamily="34" charset="0"/>
              <a:ea typeface="微软雅黑" panose="020B0503020204020204" pitchFamily="34" charset="-122"/>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arn(inVertical)">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barn(inVertical)">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barn(inVertical)">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barn(inVertical)">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barn(inVertical)">
                                      <p:cBhvr>
                                        <p:cTn id="27" dur="500"/>
                                        <p:tgtEl>
                                          <p:spTgt spid="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0">
                                            <p:txEl>
                                              <p:pRg st="5" end="5"/>
                                            </p:txEl>
                                          </p:spTgt>
                                        </p:tgtEl>
                                        <p:attrNameLst>
                                          <p:attrName>style.visibility</p:attrName>
                                        </p:attrNameLst>
                                      </p:cBhvr>
                                      <p:to>
                                        <p:strVal val="visible"/>
                                      </p:to>
                                    </p:set>
                                    <p:animEffect transition="in" filter="barn(inVertical)">
                                      <p:cBhvr>
                                        <p:cTn id="32" dur="500"/>
                                        <p:tgtEl>
                                          <p:spTgt spid="10">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0">
                                            <p:txEl>
                                              <p:pRg st="6" end="6"/>
                                            </p:txEl>
                                          </p:spTgt>
                                        </p:tgtEl>
                                        <p:attrNameLst>
                                          <p:attrName>style.visibility</p:attrName>
                                        </p:attrNameLst>
                                      </p:cBhvr>
                                      <p:to>
                                        <p:strVal val="visible"/>
                                      </p:to>
                                    </p:set>
                                    <p:animEffect transition="in" filter="barn(inVertical)">
                                      <p:cBhvr>
                                        <p:cTn id="37" dur="500"/>
                                        <p:tgtEl>
                                          <p:spTgt spid="10">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0">
                                            <p:txEl>
                                              <p:pRg st="7" end="7"/>
                                            </p:txEl>
                                          </p:spTgt>
                                        </p:tgtEl>
                                        <p:attrNameLst>
                                          <p:attrName>style.visibility</p:attrName>
                                        </p:attrNameLst>
                                      </p:cBhvr>
                                      <p:to>
                                        <p:strVal val="visible"/>
                                      </p:to>
                                    </p:set>
                                    <p:animEffect transition="in" filter="barn(inVertical)">
                                      <p:cBhvr>
                                        <p:cTn id="42" dur="500"/>
                                        <p:tgtEl>
                                          <p:spTgt spid="10">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0">
                                            <p:txEl>
                                              <p:pRg st="8" end="8"/>
                                            </p:txEl>
                                          </p:spTgt>
                                        </p:tgtEl>
                                        <p:attrNameLst>
                                          <p:attrName>style.visibility</p:attrName>
                                        </p:attrNameLst>
                                      </p:cBhvr>
                                      <p:to>
                                        <p:strVal val="visible"/>
                                      </p:to>
                                    </p:set>
                                    <p:animEffect transition="in" filter="barn(inVertical)">
                                      <p:cBhvr>
                                        <p:cTn id="47" dur="500"/>
                                        <p:tgtEl>
                                          <p:spTgt spid="10">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10">
                                            <p:txEl>
                                              <p:pRg st="9" end="9"/>
                                            </p:txEl>
                                          </p:spTgt>
                                        </p:tgtEl>
                                        <p:attrNameLst>
                                          <p:attrName>style.visibility</p:attrName>
                                        </p:attrNameLst>
                                      </p:cBhvr>
                                      <p:to>
                                        <p:strVal val="visible"/>
                                      </p:to>
                                    </p:set>
                                    <p:animEffect transition="in" filter="barn(inVertical)">
                                      <p:cBhvr>
                                        <p:cTn id="52" dur="500"/>
                                        <p:tgtEl>
                                          <p:spTgt spid="10">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92381" y="751407"/>
            <a:ext cx="700679" cy="700679"/>
            <a:chOff x="3059832" y="3339719"/>
            <a:chExt cx="3607562" cy="3607562"/>
          </a:xfrm>
          <a:solidFill>
            <a:srgbClr val="6A91C8"/>
          </a:solidFill>
          <a:effectLst>
            <a:outerShdw blurRad="50800" dist="38100" dir="5400000" algn="t" rotWithShape="0">
              <a:prstClr val="black">
                <a:alpha val="40000"/>
              </a:prstClr>
            </a:outerShdw>
          </a:effectLst>
        </p:grpSpPr>
        <p:sp>
          <p:nvSpPr>
            <p:cNvPr id="3" name="椭圆 2"/>
            <p:cNvSpPr/>
            <p:nvPr/>
          </p:nvSpPr>
          <p:spPr>
            <a:xfrm>
              <a:off x="3059832" y="3339719"/>
              <a:ext cx="3607562" cy="3607562"/>
            </a:xfrm>
            <a:prstGeom prst="ellipse">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 name="同心圆 69"/>
            <p:cNvSpPr/>
            <p:nvPr/>
          </p:nvSpPr>
          <p:spPr>
            <a:xfrm>
              <a:off x="3168202" y="3448089"/>
              <a:ext cx="3390826" cy="3390826"/>
            </a:xfrm>
            <a:prstGeom prst="donut">
              <a:avLst>
                <a:gd name="adj" fmla="val 4879"/>
              </a:avLst>
            </a:prstGeom>
            <a:grpFill/>
            <a:ln w="12700" cap="flat" cmpd="sng" algn="ctr">
              <a:solidFill>
                <a:schemeClr val="bg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grpSp>
      <p:sp>
        <p:nvSpPr>
          <p:cNvPr id="5" name="TextBox 11"/>
          <p:cNvSpPr txBox="1"/>
          <p:nvPr/>
        </p:nvSpPr>
        <p:spPr>
          <a:xfrm>
            <a:off x="281704" y="809123"/>
            <a:ext cx="595241" cy="586476"/>
          </a:xfrm>
          <a:prstGeom prst="rect">
            <a:avLst/>
          </a:prstGeom>
          <a:noFill/>
        </p:spPr>
        <p:txBody>
          <a:bodyPr wrap="none" anchor="ctr">
            <a:norm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rPr>
              <a:t>02</a:t>
            </a:r>
            <a:endParaRPr kumimoji="0" lang="en-US" altLang="zh-CN" sz="3200" b="0" i="1"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6" name="TextBox 13"/>
          <p:cNvSpPr txBox="1"/>
          <p:nvPr/>
        </p:nvSpPr>
        <p:spPr>
          <a:xfrm>
            <a:off x="1114524" y="1014385"/>
            <a:ext cx="3962573" cy="242864"/>
          </a:xfrm>
          <a:prstGeom prst="rect">
            <a:avLst/>
          </a:prstGeom>
          <a:noFill/>
        </p:spPr>
        <p:txBody>
          <a:bodyPr wrap="none" lIns="480000" tIns="0" rIns="0" bIns="0" anchor="b" anchorCtr="0">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rPr>
              <a:t>分段构写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方正清刻本悦宋简体" panose="02000000000000000000" pitchFamily="2" charset="-122"/>
              <a:ea typeface="方正清刻本悦宋简体" panose="02000000000000000000" pitchFamily="2" charset="-122"/>
              <a:cs typeface="+mn-cs"/>
            </a:endParaRPr>
          </a:p>
        </p:txBody>
      </p:sp>
      <p:sp>
        <p:nvSpPr>
          <p:cNvPr id="7" name="文本框 6"/>
          <p:cNvSpPr txBox="1"/>
          <p:nvPr/>
        </p:nvSpPr>
        <p:spPr>
          <a:xfrm>
            <a:off x="892991" y="1445921"/>
            <a:ext cx="1323340" cy="461665"/>
          </a:xfrm>
          <a:prstGeom prst="rect">
            <a:avLst/>
          </a:prstGeom>
          <a:noFill/>
        </p:spPr>
        <p:txBody>
          <a:bodyPr wrap="square">
            <a:spAutoFit/>
          </a:bodyPr>
          <a:lstStyle/>
          <a:p>
            <a:pPr>
              <a:spcBef>
                <a:spcPts val="1200"/>
              </a:spcBef>
            </a:pPr>
            <a:r>
              <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rPr>
              <a:t>Para.2</a:t>
            </a:r>
            <a:endParaRPr kumimoji="0" lang="en-US" altLang="zh-CN" sz="2400" b="1" i="1" u="none" strike="noStrike" kern="0" cap="none" spc="0" normalizeH="0" baseline="0" noProof="0" dirty="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endParaRPr>
          </a:p>
        </p:txBody>
      </p:sp>
      <p:sp>
        <p:nvSpPr>
          <p:cNvPr id="9" name="文本框 8"/>
          <p:cNvSpPr txBox="1"/>
          <p:nvPr/>
        </p:nvSpPr>
        <p:spPr>
          <a:xfrm>
            <a:off x="2183330" y="1465278"/>
            <a:ext cx="9821857" cy="461665"/>
          </a:xfrm>
          <a:prstGeom prst="rect">
            <a:avLst/>
          </a:prstGeom>
          <a:noFill/>
        </p:spPr>
        <p:txBody>
          <a:bodyPr wrap="square">
            <a:spAutoFit/>
          </a:bodyPr>
          <a:lstStyle/>
          <a:p>
            <a:r>
              <a:rPr lang="en-US" altLang="zh-CN" sz="2400" b="1" i="1" kern="0" dirty="0">
                <a:solidFill>
                  <a:srgbClr val="FF0000"/>
                </a:solidFill>
                <a:latin typeface="Calibri" panose="020F0502020204030204" pitchFamily="34" charset="0"/>
                <a:ea typeface="等线" panose="02010600030101010101" pitchFamily="2" charset="-122"/>
                <a:cs typeface="Calibri" panose="020F0502020204030204" pitchFamily="34" charset="0"/>
              </a:rPr>
              <a:t>The content </a:t>
            </a:r>
            <a:r>
              <a:rPr lang="en-US" altLang="zh-CN" sz="2400" b="1" i="1" kern="0" dirty="0">
                <a:solidFill>
                  <a:prstClr val="black"/>
                </a:solidFill>
                <a:latin typeface="Calibri" panose="020F0502020204030204" pitchFamily="34" charset="0"/>
                <a:ea typeface="等线" panose="02010600030101010101" pitchFamily="2" charset="-122"/>
                <a:cs typeface="Calibri" panose="020F0502020204030204" pitchFamily="34" charset="0"/>
              </a:rPr>
              <a:t>and arrangement of the speech contest and the requirements</a:t>
            </a:r>
            <a:endParaRPr lang="zh-CN" altLang="en-US" b="1" dirty="0"/>
          </a:p>
        </p:txBody>
      </p:sp>
      <p:sp>
        <p:nvSpPr>
          <p:cNvPr id="11" name="文本框 10"/>
          <p:cNvSpPr txBox="1"/>
          <p:nvPr/>
        </p:nvSpPr>
        <p:spPr>
          <a:xfrm>
            <a:off x="958046" y="2170346"/>
            <a:ext cx="4776157" cy="369332"/>
          </a:xfrm>
          <a:prstGeom prst="rect">
            <a:avLst/>
          </a:prstGeom>
          <a:noFill/>
        </p:spPr>
        <p:txBody>
          <a:bodyPr wrap="square">
            <a:spAutoFit/>
          </a:bodyPr>
          <a:lstStyle/>
          <a:p>
            <a:r>
              <a:rPr lang="zh-CN" altLang="en-US" b="1" dirty="0">
                <a:latin typeface="微软雅黑" panose="020B0503020204020204" pitchFamily="34" charset="-122"/>
                <a:ea typeface="微软雅黑" panose="020B0503020204020204" pitchFamily="34" charset="-122"/>
              </a:rPr>
              <a:t>要点</a:t>
            </a:r>
            <a:r>
              <a:rPr lang="en-US" altLang="zh-CN" b="1" dirty="0">
                <a:latin typeface="微软雅黑" panose="020B0503020204020204" pitchFamily="34" charset="-122"/>
                <a:ea typeface="微软雅黑" panose="020B0503020204020204" pitchFamily="34" charset="-122"/>
              </a:rPr>
              <a:t>1</a:t>
            </a:r>
            <a:r>
              <a:rPr lang="zh-CN" altLang="en-US" b="1" dirty="0">
                <a:latin typeface="微软雅黑" panose="020B0503020204020204" pitchFamily="34" charset="-122"/>
                <a:ea typeface="微软雅黑" panose="020B0503020204020204" pitchFamily="34" charset="-122"/>
              </a:rPr>
              <a:t>：</a:t>
            </a:r>
            <a:r>
              <a:rPr lang="en-US" altLang="zh-CN" b="1" dirty="0">
                <a:latin typeface="微软雅黑" panose="020B0503020204020204" pitchFamily="34" charset="-122"/>
                <a:ea typeface="微软雅黑" panose="020B0503020204020204" pitchFamily="34" charset="-122"/>
              </a:rPr>
              <a:t>the content</a:t>
            </a:r>
            <a:endParaRPr lang="zh-CN" altLang="en-US" b="1" dirty="0">
              <a:latin typeface="微软雅黑" panose="020B0503020204020204" pitchFamily="34" charset="-122"/>
              <a:ea typeface="微软雅黑" panose="020B0503020204020204" pitchFamily="34" charset="-122"/>
            </a:endParaRPr>
          </a:p>
        </p:txBody>
      </p:sp>
      <p:sp>
        <p:nvSpPr>
          <p:cNvPr id="12" name="文本框 11"/>
          <p:cNvSpPr txBox="1"/>
          <p:nvPr/>
        </p:nvSpPr>
        <p:spPr>
          <a:xfrm>
            <a:off x="1297259" y="2568552"/>
            <a:ext cx="5142871" cy="369332"/>
          </a:xfrm>
          <a:prstGeom prst="rect">
            <a:avLst/>
          </a:prstGeom>
          <a:noFill/>
        </p:spPr>
        <p:txBody>
          <a:bodyPr wrap="square">
            <a:spAutoFit/>
          </a:bodyPr>
          <a:lstStyle/>
          <a:p>
            <a:pPr marL="285750" indent="-285750">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主题：“保护绿色发展，共同建设美好家园”</a:t>
            </a:r>
            <a:endParaRPr lang="zh-CN" altLang="en-US" b="1" dirty="0">
              <a:latin typeface="微软雅黑" panose="020B0503020204020204" pitchFamily="34" charset="-122"/>
              <a:ea typeface="微软雅黑" panose="020B0503020204020204" pitchFamily="34" charset="-122"/>
            </a:endParaRPr>
          </a:p>
        </p:txBody>
      </p:sp>
      <p:sp>
        <p:nvSpPr>
          <p:cNvPr id="13" name="文本框 12"/>
          <p:cNvSpPr txBox="1"/>
          <p:nvPr/>
        </p:nvSpPr>
        <p:spPr>
          <a:xfrm>
            <a:off x="1302177" y="3389546"/>
            <a:ext cx="4076070" cy="1477328"/>
          </a:xfrm>
          <a:prstGeom prst="rect">
            <a:avLst/>
          </a:prstGeom>
          <a:noFill/>
        </p:spPr>
        <p:txBody>
          <a:bodyPr wrap="square">
            <a:spAutoFit/>
          </a:bodyPr>
          <a:lstStyle/>
          <a:p>
            <a:pPr marL="285750" indent="-285750">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拓展内容：</a:t>
            </a:r>
            <a:endParaRPr lang="en-US" altLang="zh-CN" b="1" dirty="0">
              <a:latin typeface="微软雅黑" panose="020B0503020204020204" pitchFamily="34" charset="-122"/>
              <a:ea typeface="微软雅黑" panose="020B0503020204020204" pitchFamily="34" charset="-122"/>
            </a:endParaRPr>
          </a:p>
          <a:p>
            <a:pPr marL="285750" indent="-285750">
              <a:buFont typeface="Wingdings" panose="05000000000000000000" pitchFamily="2" charset="2"/>
              <a:buChar char="Ø"/>
            </a:pPr>
            <a:r>
              <a:rPr lang="zh-CN" altLang="en-US" b="1" dirty="0">
                <a:latin typeface="微软雅黑" panose="020B0503020204020204" pitchFamily="34" charset="-122"/>
                <a:ea typeface="微软雅黑" panose="020B0503020204020204" pitchFamily="34" charset="-122"/>
              </a:rPr>
              <a:t>描述气候变化的现状及原因</a:t>
            </a:r>
            <a:endParaRPr lang="en-US" altLang="zh-CN" b="1" dirty="0">
              <a:latin typeface="微软雅黑" panose="020B0503020204020204" pitchFamily="34" charset="-122"/>
              <a:ea typeface="微软雅黑" panose="020B0503020204020204" pitchFamily="34" charset="-122"/>
            </a:endParaRPr>
          </a:p>
          <a:p>
            <a:pPr marL="285750" indent="-285750">
              <a:buFont typeface="Wingdings" panose="05000000000000000000" pitchFamily="2" charset="2"/>
              <a:buChar char="Ø"/>
            </a:pPr>
            <a:r>
              <a:rPr lang="zh-CN" altLang="en-US" b="1" dirty="0">
                <a:latin typeface="微软雅黑" panose="020B0503020204020204" pitchFamily="34" charset="-122"/>
                <a:ea typeface="微软雅黑" panose="020B0503020204020204" pitchFamily="34" charset="-122"/>
              </a:rPr>
              <a:t>发表可持续发展的观点</a:t>
            </a:r>
            <a:endParaRPr lang="en-US" altLang="zh-CN" b="1" dirty="0">
              <a:latin typeface="微软雅黑" panose="020B0503020204020204" pitchFamily="34" charset="-122"/>
              <a:ea typeface="微软雅黑" panose="020B0503020204020204" pitchFamily="34" charset="-122"/>
            </a:endParaRPr>
          </a:p>
          <a:p>
            <a:pPr marL="285750" indent="-285750">
              <a:buFont typeface="Wingdings" panose="05000000000000000000" pitchFamily="2" charset="2"/>
              <a:buChar char="Ø"/>
            </a:pPr>
            <a:r>
              <a:rPr lang="zh-CN" altLang="en-US" b="1" dirty="0">
                <a:latin typeface="微软雅黑" panose="020B0503020204020204" pitchFamily="34" charset="-122"/>
                <a:ea typeface="微软雅黑" panose="020B0503020204020204" pitchFamily="34" charset="-122"/>
              </a:rPr>
              <a:t>提出环境保护的个人做法或倡议</a:t>
            </a:r>
            <a:endParaRPr lang="en-US" altLang="zh-CN" b="1" dirty="0">
              <a:latin typeface="微软雅黑" panose="020B0503020204020204" pitchFamily="34" charset="-122"/>
              <a:ea typeface="微软雅黑" panose="020B0503020204020204" pitchFamily="34" charset="-122"/>
            </a:endParaRPr>
          </a:p>
          <a:p>
            <a:pPr marL="285750" indent="-285750">
              <a:buFont typeface="Wingdings" panose="05000000000000000000" pitchFamily="2" charset="2"/>
              <a:buChar char="Ø"/>
            </a:pPr>
            <a:r>
              <a:rPr lang="en-US" altLang="zh-CN" b="1" dirty="0">
                <a:latin typeface="微软雅黑" panose="020B0503020204020204" pitchFamily="34" charset="-122"/>
                <a:ea typeface="微软雅黑" panose="020B0503020204020204" pitchFamily="34" charset="-122"/>
              </a:rPr>
              <a:t>……</a:t>
            </a:r>
            <a:endParaRPr lang="zh-CN" altLang="en-US" b="1" dirty="0">
              <a:latin typeface="微软雅黑" panose="020B0503020204020204" pitchFamily="34" charset="-122"/>
              <a:ea typeface="微软雅黑" panose="020B0503020204020204" pitchFamily="34" charset="-122"/>
            </a:endParaRPr>
          </a:p>
        </p:txBody>
      </p:sp>
      <p:sp>
        <p:nvSpPr>
          <p:cNvPr id="14" name="文本框 13"/>
          <p:cNvSpPr txBox="1"/>
          <p:nvPr/>
        </p:nvSpPr>
        <p:spPr>
          <a:xfrm>
            <a:off x="2384892" y="2856542"/>
            <a:ext cx="9148348" cy="400110"/>
          </a:xfrm>
          <a:prstGeom prst="rect">
            <a:avLst/>
          </a:prstGeom>
          <a:noFill/>
        </p:spPr>
        <p:txBody>
          <a:bodyPr wrap="square">
            <a:spAutoFit/>
          </a:bodyPr>
          <a:lstStyle/>
          <a:p>
            <a:r>
              <a:rPr lang="en-US" altLang="zh-CN" sz="2000" b="1" i="1" dirty="0">
                <a:latin typeface="Calibri" panose="020F0502020204030204" pitchFamily="34" charset="0"/>
                <a:ea typeface="Calibri" panose="020F0502020204030204" pitchFamily="34" charset="0"/>
                <a:cs typeface="Calibri" panose="020F0502020204030204" pitchFamily="34" charset="0"/>
              </a:rPr>
              <a:t>Protecting Green Development, Building a Better Home Together</a:t>
            </a:r>
            <a:endParaRPr lang="zh-CN" altLang="en-US" sz="1600" b="1" dirty="0"/>
          </a:p>
        </p:txBody>
      </p:sp>
      <p:sp>
        <p:nvSpPr>
          <p:cNvPr id="15" name="文本框 14"/>
          <p:cNvSpPr txBox="1"/>
          <p:nvPr/>
        </p:nvSpPr>
        <p:spPr>
          <a:xfrm>
            <a:off x="4977659" y="3500555"/>
            <a:ext cx="6838421" cy="400110"/>
          </a:xfrm>
          <a:prstGeom prst="rect">
            <a:avLst/>
          </a:prstGeom>
          <a:noFill/>
        </p:spPr>
        <p:txBody>
          <a:bodyPr wrap="square">
            <a:spAutoFit/>
          </a:bodyPr>
          <a:lstStyle/>
          <a:p>
            <a:r>
              <a:rPr lang="en-US" altLang="zh-CN" sz="2000" b="1" i="1" dirty="0">
                <a:latin typeface="Calibri" panose="020F0502020204030204" pitchFamily="34" charset="0"/>
                <a:ea typeface="Calibri" panose="020F0502020204030204" pitchFamily="34" charset="0"/>
                <a:cs typeface="Calibri" panose="020F0502020204030204" pitchFamily="34" charset="0"/>
              </a:rPr>
              <a:t>brief introduction to the climate change</a:t>
            </a:r>
            <a:endParaRPr lang="zh-CN" altLang="en-US" sz="1600" b="1" dirty="0"/>
          </a:p>
        </p:txBody>
      </p:sp>
      <p:sp>
        <p:nvSpPr>
          <p:cNvPr id="16" name="文本框 15"/>
          <p:cNvSpPr txBox="1"/>
          <p:nvPr/>
        </p:nvSpPr>
        <p:spPr>
          <a:xfrm>
            <a:off x="4977659" y="3820103"/>
            <a:ext cx="6838421" cy="400110"/>
          </a:xfrm>
          <a:prstGeom prst="rect">
            <a:avLst/>
          </a:prstGeom>
          <a:noFill/>
        </p:spPr>
        <p:txBody>
          <a:bodyPr wrap="square">
            <a:spAutoFit/>
          </a:bodyPr>
          <a:lstStyle/>
          <a:p>
            <a:r>
              <a:rPr lang="en-US" altLang="zh-CN" sz="2000" b="1" i="1" dirty="0">
                <a:latin typeface="Calibri" panose="020F0502020204030204" pitchFamily="34" charset="0"/>
                <a:ea typeface="Calibri" panose="020F0502020204030204" pitchFamily="34" charset="0"/>
                <a:cs typeface="Calibri" panose="020F0502020204030204" pitchFamily="34" charset="0"/>
              </a:rPr>
              <a:t>personal ideas on sustainable development</a:t>
            </a:r>
            <a:endParaRPr lang="zh-CN" altLang="en-US" sz="1600" b="1" dirty="0"/>
          </a:p>
        </p:txBody>
      </p:sp>
      <p:sp>
        <p:nvSpPr>
          <p:cNvPr id="17" name="文本框 16"/>
          <p:cNvSpPr txBox="1"/>
          <p:nvPr/>
        </p:nvSpPr>
        <p:spPr>
          <a:xfrm>
            <a:off x="4977659" y="4159316"/>
            <a:ext cx="6838421" cy="400110"/>
          </a:xfrm>
          <a:prstGeom prst="rect">
            <a:avLst/>
          </a:prstGeom>
          <a:noFill/>
        </p:spPr>
        <p:txBody>
          <a:bodyPr wrap="square">
            <a:spAutoFit/>
          </a:bodyPr>
          <a:lstStyle/>
          <a:p>
            <a:r>
              <a:rPr lang="en-US" altLang="zh-CN" sz="2000" b="1" i="1" dirty="0">
                <a:latin typeface="Calibri" panose="020F0502020204030204" pitchFamily="34" charset="0"/>
                <a:ea typeface="Calibri" panose="020F0502020204030204" pitchFamily="34" charset="0"/>
                <a:cs typeface="Calibri" panose="020F0502020204030204" pitchFamily="34" charset="0"/>
              </a:rPr>
              <a:t>useful suggestions on environmental protection</a:t>
            </a:r>
            <a:endParaRPr lang="zh-CN" altLang="en-US" sz="1600" b="1" dirty="0"/>
          </a:p>
        </p:txBody>
      </p:sp>
      <p:sp>
        <p:nvSpPr>
          <p:cNvPr id="20" name="文本框 19"/>
          <p:cNvSpPr txBox="1"/>
          <p:nvPr/>
        </p:nvSpPr>
        <p:spPr>
          <a:xfrm>
            <a:off x="1317851" y="4949785"/>
            <a:ext cx="8897865" cy="1908215"/>
          </a:xfrm>
          <a:prstGeom prst="rect">
            <a:avLst/>
          </a:prstGeom>
          <a:noFill/>
        </p:spPr>
        <p:txBody>
          <a:bodyPr wrap="square">
            <a:spAutoFit/>
          </a:bodyPr>
          <a:lstStyle/>
          <a:p>
            <a:pPr marL="342900" indent="-342900">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常用句型：</a:t>
            </a:r>
            <a:endParaRPr lang="en-US" altLang="zh-CN" b="1" dirty="0">
              <a:latin typeface="微软雅黑" panose="020B0503020204020204" pitchFamily="34" charset="-122"/>
              <a:ea typeface="微软雅黑" panose="020B0503020204020204" pitchFamily="34" charset="-122"/>
            </a:endParaRPr>
          </a:p>
          <a:p>
            <a:pPr marL="285750" indent="-285750">
              <a:buFont typeface="Wingdings" panose="05000000000000000000" pitchFamily="2" charset="2"/>
              <a:buChar char="Ø"/>
            </a:pPr>
            <a:r>
              <a:rPr lang="en-US" altLang="zh-CN" sz="2000" b="1" dirty="0">
                <a:latin typeface="Calibri" panose="020F0502020204030204" pitchFamily="34" charset="0"/>
                <a:ea typeface="Calibri" panose="020F0502020204030204" pitchFamily="34" charset="0"/>
                <a:cs typeface="Calibri" panose="020F0502020204030204" pitchFamily="34" charset="0"/>
              </a:rPr>
              <a:t>be themed on … </a:t>
            </a:r>
            <a:endParaRPr lang="en-US" altLang="zh-CN" sz="2000" b="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n-US" altLang="zh-CN" sz="2000" b="1" dirty="0">
                <a:latin typeface="Calibri" panose="020F0502020204030204" pitchFamily="34" charset="0"/>
                <a:ea typeface="Calibri" panose="020F0502020204030204" pitchFamily="34" charset="0"/>
                <a:cs typeface="Calibri" panose="020F0502020204030204" pitchFamily="34" charset="0"/>
              </a:rPr>
              <a:t>with the theme of…</a:t>
            </a:r>
            <a:endParaRPr lang="en-US" altLang="zh-CN" sz="2000" b="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n-US" altLang="zh-CN" sz="2000" b="1" dirty="0">
                <a:latin typeface="Calibri" panose="020F0502020204030204" pitchFamily="34" charset="0"/>
                <a:ea typeface="Calibri" panose="020F0502020204030204" pitchFamily="34" charset="0"/>
                <a:cs typeface="Calibri" panose="020F0502020204030204" pitchFamily="34" charset="0"/>
              </a:rPr>
              <a:t>be associated with…</a:t>
            </a:r>
            <a:endParaRPr lang="en-US" altLang="zh-CN" sz="2000" b="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n-US" altLang="zh-CN" sz="2000" b="1" dirty="0">
                <a:latin typeface="Calibri" panose="020F0502020204030204" pitchFamily="34" charset="0"/>
                <a:ea typeface="Calibri" panose="020F0502020204030204" pitchFamily="34" charset="0"/>
                <a:cs typeface="Calibri" panose="020F0502020204030204" pitchFamily="34" charset="0"/>
              </a:rPr>
              <a:t>reflect the theme in</a:t>
            </a:r>
            <a:r>
              <a:rPr lang="zh-CN" altLang="en-US" sz="2000" b="1" dirty="0">
                <a:latin typeface="Calibri" panose="020F0502020204030204" pitchFamily="34" charset="0"/>
                <a:ea typeface="微软雅黑" panose="020B0503020204020204" pitchFamily="34" charset="-122"/>
                <a:cs typeface="Calibri" panose="020F0502020204030204" pitchFamily="34" charset="0"/>
              </a:rPr>
              <a:t> </a:t>
            </a:r>
            <a:r>
              <a:rPr lang="en-US" altLang="zh-CN" sz="2000" b="1" dirty="0">
                <a:latin typeface="Calibri" panose="020F0502020204030204" pitchFamily="34" charset="0"/>
                <a:ea typeface="Calibri" panose="020F0502020204030204" pitchFamily="34" charset="0"/>
                <a:cs typeface="Calibri" panose="020F0502020204030204" pitchFamily="34" charset="0"/>
              </a:rPr>
              <a:t>a…way/</a:t>
            </a:r>
            <a:r>
              <a:rPr lang="zh-CN" altLang="en-US" sz="2000" b="1" dirty="0">
                <a:latin typeface="Calibri" panose="020F0502020204030204" pitchFamily="34" charset="0"/>
                <a:ea typeface="微软雅黑" panose="020B0503020204020204" pitchFamily="34" charset="-122"/>
                <a:cs typeface="Calibri" panose="020F0502020204030204" pitchFamily="34" charset="0"/>
              </a:rPr>
              <a:t> </a:t>
            </a:r>
            <a:r>
              <a:rPr lang="en-US" altLang="zh-CN" sz="2000" b="1" dirty="0">
                <a:latin typeface="Calibri" panose="020F0502020204030204" pitchFamily="34" charset="0"/>
                <a:ea typeface="Calibri" panose="020F0502020204030204" pitchFamily="34" charset="0"/>
                <a:cs typeface="Calibri" panose="020F0502020204030204" pitchFamily="34" charset="0"/>
              </a:rPr>
              <a:t>with…</a:t>
            </a:r>
            <a:endParaRPr lang="en-US" altLang="zh-CN" sz="2000" b="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n-US" altLang="zh-CN" sz="2000" b="1" dirty="0">
                <a:latin typeface="Calibri" panose="020F0502020204030204" pitchFamily="34" charset="0"/>
                <a:ea typeface="Calibri" panose="020F0502020204030204" pitchFamily="34" charset="0"/>
                <a:cs typeface="Calibri" panose="020F0502020204030204" pitchFamily="34" charset="0"/>
              </a:rPr>
              <a:t>is required/supposed to convey a clear message related to …. </a:t>
            </a:r>
            <a:endParaRPr lang="zh-CN" altLang="en-US" sz="2000" b="1" dirty="0">
              <a:latin typeface="Calibri" panose="020F0502020204030204" pitchFamily="34" charset="0"/>
              <a:ea typeface="微软雅黑" panose="020B0503020204020204" pitchFamily="34" charset="-122"/>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arn(inVertical)">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arn(inVertical)">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arn(inVertical)">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wipe(down)">
                                      <p:cBhvr>
                                        <p:cTn id="4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20" grpId="0"/>
    </p:bldLst>
  </p:timing>
</p:sld>
</file>

<file path=ppt/theme/theme1.xml><?xml version="1.0" encoding="utf-8"?>
<a:theme xmlns:a="http://schemas.openxmlformats.org/drawingml/2006/main" name="千图网海量PPT模板www.58pic.com   ​​">
  <a:themeElements>
    <a:clrScheme name="自定义 2782">
      <a:dk1>
        <a:sysClr val="windowText" lastClr="000000"/>
      </a:dk1>
      <a:lt1>
        <a:sysClr val="window" lastClr="FFFFFF"/>
      </a:lt1>
      <a:dk2>
        <a:srgbClr val="44546A"/>
      </a:dk2>
      <a:lt2>
        <a:srgbClr val="E7E6E6"/>
      </a:lt2>
      <a:accent1>
        <a:srgbClr val="417AB9"/>
      </a:accent1>
      <a:accent2>
        <a:srgbClr val="417AB9"/>
      </a:accent2>
      <a:accent3>
        <a:srgbClr val="417AB9"/>
      </a:accent3>
      <a:accent4>
        <a:srgbClr val="417AB9"/>
      </a:accent4>
      <a:accent5>
        <a:srgbClr val="417AB9"/>
      </a:accent5>
      <a:accent6>
        <a:srgbClr val="417AB9"/>
      </a:accent6>
      <a:hlink>
        <a:srgbClr val="417AB9"/>
      </a:hlink>
      <a:folHlink>
        <a:srgbClr val="417AB9"/>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14893</Words>
  <Application>WPS 演示</Application>
  <PresentationFormat>宽屏</PresentationFormat>
  <Paragraphs>474</Paragraphs>
  <Slides>23</Slides>
  <Notes>5</Notes>
  <HiddenSlides>0</HiddenSlides>
  <MMClips>0</MMClips>
  <ScaleCrop>false</ScaleCrop>
  <HeadingPairs>
    <vt:vector size="6" baseType="variant">
      <vt:variant>
        <vt:lpstr>已用的字体</vt:lpstr>
      </vt:variant>
      <vt:variant>
        <vt:i4>21</vt:i4>
      </vt:variant>
      <vt:variant>
        <vt:lpstr>主题</vt:lpstr>
      </vt:variant>
      <vt:variant>
        <vt:i4>1</vt:i4>
      </vt:variant>
      <vt:variant>
        <vt:lpstr>幻灯片标题</vt:lpstr>
      </vt:variant>
      <vt:variant>
        <vt:i4>23</vt:i4>
      </vt:variant>
    </vt:vector>
  </HeadingPairs>
  <TitlesOfParts>
    <vt:vector size="45" baseType="lpstr">
      <vt:lpstr>Arial</vt:lpstr>
      <vt:lpstr>宋体</vt:lpstr>
      <vt:lpstr>Wingdings</vt:lpstr>
      <vt:lpstr>微软雅黑</vt:lpstr>
      <vt:lpstr>Calibri</vt:lpstr>
      <vt:lpstr>字魂58号-创中黑</vt:lpstr>
      <vt:lpstr>Calibri</vt:lpstr>
      <vt:lpstr>方正清刻本悦宋简体</vt:lpstr>
      <vt:lpstr>Nexa Light</vt:lpstr>
      <vt:lpstr>等线</vt:lpstr>
      <vt:lpstr>Arial</vt:lpstr>
      <vt:lpstr>胡晓波男神体</vt:lpstr>
      <vt:lpstr>庞门正道标题体</vt:lpstr>
      <vt:lpstr>Arial Unicode MS</vt:lpstr>
      <vt:lpstr>等线 Light</vt:lpstr>
      <vt:lpstr>Times New Roman</vt:lpstr>
      <vt:lpstr>HelveticaNeue</vt:lpstr>
      <vt:lpstr>华文新魏</vt:lpstr>
      <vt:lpstr>Segoe Print</vt:lpstr>
      <vt:lpstr>黑体</vt:lpstr>
      <vt:lpstr>Verdana</vt:lpstr>
      <vt:lpstr>千图网海量PPT模板www.58pic.com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Administrator</cp:lastModifiedBy>
  <cp:revision>3</cp:revision>
  <dcterms:created xsi:type="dcterms:W3CDTF">2025-01-10T02:36:00Z</dcterms:created>
  <dcterms:modified xsi:type="dcterms:W3CDTF">2025-02-24T03:20:54Z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ies>
</file>